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7" r:id="rId2"/>
    <p:sldId id="258" r:id="rId3"/>
    <p:sldId id="259" r:id="rId4"/>
    <p:sldId id="287" r:id="rId5"/>
    <p:sldId id="260" r:id="rId6"/>
    <p:sldId id="261" r:id="rId7"/>
    <p:sldId id="262" r:id="rId8"/>
    <p:sldId id="266" r:id="rId9"/>
    <p:sldId id="270" r:id="rId10"/>
    <p:sldId id="268" r:id="rId11"/>
    <p:sldId id="271" r:id="rId12"/>
    <p:sldId id="269" r:id="rId13"/>
    <p:sldId id="283" r:id="rId14"/>
    <p:sldId id="288" r:id="rId15"/>
    <p:sldId id="289" r:id="rId16"/>
    <p:sldId id="291" r:id="rId17"/>
    <p:sldId id="290" r:id="rId18"/>
    <p:sldId id="273" r:id="rId19"/>
    <p:sldId id="279" r:id="rId20"/>
    <p:sldId id="264" r:id="rId21"/>
    <p:sldId id="297" r:id="rId22"/>
    <p:sldId id="296" r:id="rId23"/>
    <p:sldId id="267" r:id="rId24"/>
    <p:sldId id="274" r:id="rId25"/>
    <p:sldId id="282" r:id="rId26"/>
    <p:sldId id="300" r:id="rId27"/>
    <p:sldId id="301" r:id="rId28"/>
    <p:sldId id="280" r:id="rId29"/>
    <p:sldId id="299" r:id="rId30"/>
    <p:sldId id="302" r:id="rId31"/>
    <p:sldId id="284" r:id="rId32"/>
    <p:sldId id="285" r:id="rId33"/>
    <p:sldId id="303" r:id="rId34"/>
    <p:sldId id="286" r:id="rId35"/>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44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96" d="100"/>
          <a:sy n="96" d="100"/>
        </p:scale>
        <p:origin x="72" y="28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2EAF5F-2DFC-4820-B90A-DD97CAD3AE6E}" type="datetimeFigureOut">
              <a:rPr lang="zh-CN" altLang="en-US" smtClean="0"/>
              <a:pPr/>
              <a:t>2017/11/13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A0590C-76DC-448B-B52F-1D68F0537BA2}" type="slidenum">
              <a:rPr lang="zh-CN" altLang="en-US" smtClean="0"/>
              <a:pPr/>
              <a:t>‹#›</a:t>
            </a:fld>
            <a:endParaRPr lang="zh-CN" altLang="en-US"/>
          </a:p>
        </p:txBody>
      </p:sp>
    </p:spTree>
    <p:extLst>
      <p:ext uri="{BB962C8B-B14F-4D97-AF65-F5344CB8AC3E}">
        <p14:creationId xmlns:p14="http://schemas.microsoft.com/office/powerpoint/2010/main" val="3198130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181407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563232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1748519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3502980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3502980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4141788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490398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3885553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2949684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383892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2928839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312063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3973771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3120638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125231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1252317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1252317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30138913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37219541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25407398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8A93D3-DD81-44F5-A0AC-889DD46FA7D8}" type="slidenum">
              <a:rPr lang="zh-CN" altLang="en-US" smtClean="0"/>
              <a:t>21</a:t>
            </a:fld>
            <a:endParaRPr lang="zh-CN" altLang="en-US"/>
          </a:p>
        </p:txBody>
      </p:sp>
    </p:spTree>
    <p:extLst>
      <p:ext uri="{BB962C8B-B14F-4D97-AF65-F5344CB8AC3E}">
        <p14:creationId xmlns:p14="http://schemas.microsoft.com/office/powerpoint/2010/main" val="1338672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14140649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33882999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27208264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36106479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36106479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36106479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1252317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36106479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36106479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24380739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32</a:t>
            </a:fld>
            <a:endParaRPr lang="zh-CN" altLang="en-US">
              <a:solidFill>
                <a:prstClr val="black"/>
              </a:solidFill>
            </a:endParaRPr>
          </a:p>
        </p:txBody>
      </p:sp>
    </p:spTree>
    <p:extLst>
      <p:ext uri="{BB962C8B-B14F-4D97-AF65-F5344CB8AC3E}">
        <p14:creationId xmlns:p14="http://schemas.microsoft.com/office/powerpoint/2010/main" val="27783324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p14="http://schemas.microsoft.com/office/powerpoint/2010/main" val="24380739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15173-FC31-4A80-9F36-98B00D947556}"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val="2130728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pPr defTabSz="685800"/>
            <a:fld id="{92B4769E-EDF9-4BB2-B02C-DABCEA524D87}" type="datetimeFigureOut">
              <a:rPr lang="zh-CN" altLang="en-US" sz="1350">
                <a:solidFill>
                  <a:prstClr val="black"/>
                </a:solidFill>
              </a:rPr>
              <a:pPr defTabSz="685800"/>
              <a:t>2017/11/13</a:t>
            </a:fld>
            <a:endParaRPr lang="zh-CN" altLang="en-US" sz="1350">
              <a:solidFill>
                <a:prstClr val="black"/>
              </a:solidFill>
            </a:endParaRPr>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pPr defTabSz="685800"/>
            <a:endParaRPr lang="zh-CN" altLang="en-US" sz="1350">
              <a:solidFill>
                <a:prstClr val="black"/>
              </a:solidFill>
            </a:endParaRPr>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pPr defTabSz="685800"/>
            <a:fld id="{C0B4C084-D598-459E-9B06-5280D8F74556}" type="slidenum">
              <a:rPr lang="zh-CN" altLang="en-US" sz="1350">
                <a:solidFill>
                  <a:prstClr val="black"/>
                </a:solidFill>
              </a:rPr>
              <a:pPr defTabSz="685800"/>
              <a:t>‹#›</a:t>
            </a:fld>
            <a:endParaRPr lang="zh-CN" altLang="en-US" sz="1350">
              <a:solidFill>
                <a:prstClr val="black"/>
              </a:solidFill>
            </a:endParaRPr>
          </a:p>
        </p:txBody>
      </p:sp>
    </p:spTree>
    <p:extLst>
      <p:ext uri="{BB962C8B-B14F-4D97-AF65-F5344CB8AC3E}">
        <p14:creationId xmlns:p14="http://schemas.microsoft.com/office/powerpoint/2010/main" val="4076108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28650" y="1369219"/>
            <a:ext cx="78867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pPr defTabSz="685800"/>
            <a:fld id="{92B4769E-EDF9-4BB2-B02C-DABCEA524D87}" type="datetimeFigureOut">
              <a:rPr lang="zh-CN" altLang="en-US" sz="1350">
                <a:solidFill>
                  <a:prstClr val="black"/>
                </a:solidFill>
              </a:rPr>
              <a:pPr defTabSz="685800"/>
              <a:t>2017/11/13</a:t>
            </a:fld>
            <a:endParaRPr lang="zh-CN" altLang="en-US" sz="1350">
              <a:solidFill>
                <a:prstClr val="black"/>
              </a:solidFill>
            </a:endParaRPr>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pPr defTabSz="685800"/>
            <a:endParaRPr lang="zh-CN" altLang="en-US" sz="1350">
              <a:solidFill>
                <a:prstClr val="black"/>
              </a:solidFill>
            </a:endParaRPr>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pPr defTabSz="685800"/>
            <a:fld id="{C0B4C084-D598-459E-9B06-5280D8F74556}" type="slidenum">
              <a:rPr lang="zh-CN" altLang="en-US" sz="1350">
                <a:solidFill>
                  <a:prstClr val="black"/>
                </a:solidFill>
              </a:rPr>
              <a:pPr defTabSz="685800"/>
              <a:t>‹#›</a:t>
            </a:fld>
            <a:endParaRPr lang="zh-CN" altLang="en-US" sz="1350">
              <a:solidFill>
                <a:prstClr val="black"/>
              </a:solidFill>
            </a:endParaRPr>
          </a:p>
        </p:txBody>
      </p:sp>
    </p:spTree>
    <p:extLst>
      <p:ext uri="{BB962C8B-B14F-4D97-AF65-F5344CB8AC3E}">
        <p14:creationId xmlns:p14="http://schemas.microsoft.com/office/powerpoint/2010/main" val="1564597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封面背景">
    <p:bg>
      <p:bgPr>
        <a:solidFill>
          <a:srgbClr val="F1F0F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193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正文 带底纹">
    <p:bg>
      <p:bgPr>
        <a:pattFill prst="ltUpDiag">
          <a:fgClr>
            <a:srgbClr val="E3E3E3"/>
          </a:fgClr>
          <a:bgClr>
            <a:srgbClr val="F1F0F0"/>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8444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正文 带底纹 下边色块 文字">
    <p:bg>
      <p:bgPr>
        <a:pattFill prst="ltUpDiag">
          <a:fgClr>
            <a:srgbClr val="E3E3E3"/>
          </a:fgClr>
          <a:bgClr>
            <a:srgbClr val="F1F0F0"/>
          </a:bgClr>
        </a:pattFill>
        <a:effectLst/>
      </p:bgPr>
    </p:bg>
    <p:spTree>
      <p:nvGrpSpPr>
        <p:cNvPr id="1" name=""/>
        <p:cNvGrpSpPr/>
        <p:nvPr/>
      </p:nvGrpSpPr>
      <p:grpSpPr>
        <a:xfrm>
          <a:off x="0" y="0"/>
          <a:ext cx="0" cy="0"/>
          <a:chOff x="0" y="0"/>
          <a:chExt cx="0" cy="0"/>
        </a:xfrm>
      </p:grpSpPr>
      <p:grpSp>
        <p:nvGrpSpPr>
          <p:cNvPr id="2" name="组合 1"/>
          <p:cNvGrpSpPr/>
          <p:nvPr userDrawn="1"/>
        </p:nvGrpSpPr>
        <p:grpSpPr>
          <a:xfrm>
            <a:off x="0" y="4495800"/>
            <a:ext cx="9143999" cy="647700"/>
            <a:chOff x="0" y="4495800"/>
            <a:chExt cx="9143999" cy="647700"/>
          </a:xfrm>
        </p:grpSpPr>
        <p:sp>
          <p:nvSpPr>
            <p:cNvPr id="3" name="矩形 2"/>
            <p:cNvSpPr/>
            <p:nvPr/>
          </p:nvSpPr>
          <p:spPr>
            <a:xfrm>
              <a:off x="0" y="4495800"/>
              <a:ext cx="9143999" cy="6477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nvGrpSpPr>
            <p:cNvPr id="5" name="组合 4"/>
            <p:cNvGrpSpPr/>
            <p:nvPr/>
          </p:nvGrpSpPr>
          <p:grpSpPr>
            <a:xfrm>
              <a:off x="7407981" y="4720060"/>
              <a:ext cx="1018624" cy="337586"/>
              <a:chOff x="7489582" y="4701139"/>
              <a:chExt cx="1018624" cy="337586"/>
            </a:xfrm>
          </p:grpSpPr>
          <p:grpSp>
            <p:nvGrpSpPr>
              <p:cNvPr id="7" name="组合 6"/>
              <p:cNvGrpSpPr/>
              <p:nvPr/>
            </p:nvGrpSpPr>
            <p:grpSpPr>
              <a:xfrm>
                <a:off x="8170620" y="4701139"/>
                <a:ext cx="337586" cy="337586"/>
                <a:chOff x="7444887" y="4247906"/>
                <a:chExt cx="502137" cy="502137"/>
              </a:xfrm>
            </p:grpSpPr>
            <p:sp>
              <p:nvSpPr>
                <p:cNvPr id="11" name="椭圆 10"/>
                <p:cNvSpPr/>
                <p:nvPr/>
              </p:nvSpPr>
              <p:spPr>
                <a:xfrm>
                  <a:off x="7444887" y="4247906"/>
                  <a:ext cx="502137" cy="502137"/>
                </a:xfrm>
                <a:prstGeom prst="ellipse">
                  <a:avLst/>
                </a:prstGeom>
                <a:solidFill>
                  <a:srgbClr val="ED145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12" name="燕尾形 11"/>
                <p:cNvSpPr/>
                <p:nvPr/>
              </p:nvSpPr>
              <p:spPr>
                <a:xfrm>
                  <a:off x="7581951" y="4384970"/>
                  <a:ext cx="228008" cy="22800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black"/>
                    </a:solidFill>
                  </a:endParaRPr>
                </a:p>
              </p:txBody>
            </p:sp>
          </p:grpSp>
          <p:grpSp>
            <p:nvGrpSpPr>
              <p:cNvPr id="8" name="组合 7"/>
              <p:cNvGrpSpPr/>
              <p:nvPr/>
            </p:nvGrpSpPr>
            <p:grpSpPr>
              <a:xfrm flipH="1">
                <a:off x="7489582" y="4701139"/>
                <a:ext cx="337586" cy="337586"/>
                <a:chOff x="7444887" y="4247906"/>
                <a:chExt cx="502137" cy="502137"/>
              </a:xfrm>
            </p:grpSpPr>
            <p:sp>
              <p:nvSpPr>
                <p:cNvPr id="9" name="椭圆 8"/>
                <p:cNvSpPr/>
                <p:nvPr/>
              </p:nvSpPr>
              <p:spPr>
                <a:xfrm>
                  <a:off x="7444887" y="4247906"/>
                  <a:ext cx="502137" cy="502137"/>
                </a:xfrm>
                <a:prstGeom prst="ellipse">
                  <a:avLst/>
                </a:prstGeom>
                <a:solidFill>
                  <a:srgbClr val="ED145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10" name="燕尾形 9"/>
                <p:cNvSpPr/>
                <p:nvPr/>
              </p:nvSpPr>
              <p:spPr>
                <a:xfrm>
                  <a:off x="7581951" y="4384970"/>
                  <a:ext cx="228008" cy="22800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black"/>
                    </a:solidFill>
                  </a:endParaRPr>
                </a:p>
              </p:txBody>
            </p:sp>
          </p:grpSp>
        </p:grpSp>
      </p:grpSp>
      <p:sp>
        <p:nvSpPr>
          <p:cNvPr id="14" name="椭圆 13"/>
          <p:cNvSpPr/>
          <p:nvPr userDrawn="1"/>
        </p:nvSpPr>
        <p:spPr>
          <a:xfrm flipH="1">
            <a:off x="611560" y="4664664"/>
            <a:ext cx="337586" cy="337586"/>
          </a:xfrm>
          <a:prstGeom prst="ellipse">
            <a:avLst/>
          </a:prstGeom>
          <a:solidFill>
            <a:srgbClr val="ED145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r>
              <a:rPr lang="zh-CN" altLang="en-US" sz="1350" dirty="0">
                <a:solidFill>
                  <a:prstClr val="white"/>
                </a:solidFill>
              </a:rPr>
              <a:t>礼</a:t>
            </a:r>
          </a:p>
        </p:txBody>
      </p:sp>
      <p:sp>
        <p:nvSpPr>
          <p:cNvPr id="15" name="椭圆 14"/>
          <p:cNvSpPr/>
          <p:nvPr userDrawn="1"/>
        </p:nvSpPr>
        <p:spPr>
          <a:xfrm flipH="1">
            <a:off x="940018" y="4664664"/>
            <a:ext cx="337586" cy="337586"/>
          </a:xfrm>
          <a:prstGeom prst="ellipse">
            <a:avLst/>
          </a:prstGeom>
          <a:solidFill>
            <a:srgbClr val="ED145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r>
              <a:rPr lang="zh-CN" altLang="en-US" sz="1350" dirty="0">
                <a:solidFill>
                  <a:prstClr val="white"/>
                </a:solidFill>
              </a:rPr>
              <a:t>仪</a:t>
            </a:r>
          </a:p>
        </p:txBody>
      </p:sp>
      <p:sp>
        <p:nvSpPr>
          <p:cNvPr id="16" name="椭圆 15"/>
          <p:cNvSpPr/>
          <p:nvPr userDrawn="1"/>
        </p:nvSpPr>
        <p:spPr>
          <a:xfrm flipH="1">
            <a:off x="1277604" y="4664664"/>
            <a:ext cx="337586" cy="337586"/>
          </a:xfrm>
          <a:prstGeom prst="ellipse">
            <a:avLst/>
          </a:prstGeom>
          <a:solidFill>
            <a:srgbClr val="ED145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r>
              <a:rPr lang="zh-CN" altLang="en-US" sz="1350" dirty="0">
                <a:solidFill>
                  <a:prstClr val="white"/>
                </a:solidFill>
              </a:rPr>
              <a:t>培</a:t>
            </a:r>
          </a:p>
        </p:txBody>
      </p:sp>
      <p:sp>
        <p:nvSpPr>
          <p:cNvPr id="17" name="椭圆 16"/>
          <p:cNvSpPr/>
          <p:nvPr userDrawn="1"/>
        </p:nvSpPr>
        <p:spPr>
          <a:xfrm flipH="1">
            <a:off x="1615190" y="4676272"/>
            <a:ext cx="337586" cy="337586"/>
          </a:xfrm>
          <a:prstGeom prst="ellipse">
            <a:avLst/>
          </a:prstGeom>
          <a:solidFill>
            <a:srgbClr val="ED145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r>
              <a:rPr lang="zh-CN" altLang="en-US" sz="1350" dirty="0">
                <a:solidFill>
                  <a:prstClr val="white"/>
                </a:solidFill>
              </a:rPr>
              <a:t>训</a:t>
            </a:r>
          </a:p>
        </p:txBody>
      </p:sp>
    </p:spTree>
    <p:extLst>
      <p:ext uri="{BB962C8B-B14F-4D97-AF65-F5344CB8AC3E}">
        <p14:creationId xmlns:p14="http://schemas.microsoft.com/office/powerpoint/2010/main" val="1126879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71487" y="1027510"/>
            <a:ext cx="2900363" cy="244673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3486150" y="1027510"/>
            <a:ext cx="2900363" cy="244673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628650" y="4767263"/>
            <a:ext cx="2057400" cy="273844"/>
          </a:xfrm>
          <a:prstGeom prst="rect">
            <a:avLst/>
          </a:prstGeom>
        </p:spPr>
        <p:txBody>
          <a:bodyPr/>
          <a:lstStyle/>
          <a:p>
            <a:pPr defTabSz="685800"/>
            <a:fld id="{92B4769E-EDF9-4BB2-B02C-DABCEA524D87}" type="datetimeFigureOut">
              <a:rPr lang="zh-CN" altLang="en-US" sz="1350">
                <a:solidFill>
                  <a:prstClr val="black"/>
                </a:solidFill>
              </a:rPr>
              <a:pPr defTabSz="685800"/>
              <a:t>2017/11/13</a:t>
            </a:fld>
            <a:endParaRPr lang="zh-CN" altLang="en-US" sz="1350">
              <a:solidFill>
                <a:prstClr val="black"/>
              </a:solidFill>
            </a:endParaRPr>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pPr defTabSz="685800"/>
            <a:endParaRPr lang="zh-CN" altLang="en-US" sz="1350">
              <a:solidFill>
                <a:prstClr val="black"/>
              </a:solidFill>
            </a:endParaRPr>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pPr defTabSz="685800"/>
            <a:fld id="{C0B4C084-D598-459E-9B06-5280D8F74556}" type="slidenum">
              <a:rPr lang="zh-CN" altLang="en-US" sz="1350">
                <a:solidFill>
                  <a:prstClr val="black"/>
                </a:solidFill>
              </a:rPr>
              <a:pPr defTabSz="685800"/>
              <a:t>‹#›</a:t>
            </a:fld>
            <a:endParaRPr lang="zh-CN" altLang="en-US" sz="1350">
              <a:solidFill>
                <a:prstClr val="black"/>
              </a:solidFill>
            </a:endParaRPr>
          </a:p>
        </p:txBody>
      </p:sp>
    </p:spTree>
    <p:extLst>
      <p:ext uri="{BB962C8B-B14F-4D97-AF65-F5344CB8AC3E}">
        <p14:creationId xmlns:p14="http://schemas.microsoft.com/office/powerpoint/2010/main" val="1050531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629842" y="1878806"/>
            <a:ext cx="3868340"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29150" y="1878806"/>
            <a:ext cx="3887391"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628650" y="4767263"/>
            <a:ext cx="2057400" cy="273844"/>
          </a:xfrm>
          <a:prstGeom prst="rect">
            <a:avLst/>
          </a:prstGeom>
        </p:spPr>
        <p:txBody>
          <a:bodyPr/>
          <a:lstStyle/>
          <a:p>
            <a:pPr defTabSz="685800"/>
            <a:fld id="{92B4769E-EDF9-4BB2-B02C-DABCEA524D87}" type="datetimeFigureOut">
              <a:rPr lang="zh-CN" altLang="en-US" sz="1350">
                <a:solidFill>
                  <a:prstClr val="black"/>
                </a:solidFill>
              </a:rPr>
              <a:pPr defTabSz="685800"/>
              <a:t>2017/11/13</a:t>
            </a:fld>
            <a:endParaRPr lang="zh-CN" altLang="en-US" sz="1350">
              <a:solidFill>
                <a:prstClr val="black"/>
              </a:solidFill>
            </a:endParaRPr>
          </a:p>
        </p:txBody>
      </p:sp>
      <p:sp>
        <p:nvSpPr>
          <p:cNvPr id="8" name="页脚占位符 7"/>
          <p:cNvSpPr>
            <a:spLocks noGrp="1"/>
          </p:cNvSpPr>
          <p:nvPr>
            <p:ph type="ftr" sz="quarter" idx="11"/>
          </p:nvPr>
        </p:nvSpPr>
        <p:spPr>
          <a:xfrm>
            <a:off x="3028950" y="4767263"/>
            <a:ext cx="3086100" cy="273844"/>
          </a:xfrm>
          <a:prstGeom prst="rect">
            <a:avLst/>
          </a:prstGeom>
        </p:spPr>
        <p:txBody>
          <a:bodyPr/>
          <a:lstStyle/>
          <a:p>
            <a:pPr defTabSz="685800"/>
            <a:endParaRPr lang="zh-CN" altLang="en-US" sz="1350">
              <a:solidFill>
                <a:prstClr val="black"/>
              </a:solidFill>
            </a:endParaRPr>
          </a:p>
        </p:txBody>
      </p:sp>
      <p:sp>
        <p:nvSpPr>
          <p:cNvPr id="9" name="灯片编号占位符 8"/>
          <p:cNvSpPr>
            <a:spLocks noGrp="1"/>
          </p:cNvSpPr>
          <p:nvPr>
            <p:ph type="sldNum" sz="quarter" idx="12"/>
          </p:nvPr>
        </p:nvSpPr>
        <p:spPr>
          <a:xfrm>
            <a:off x="6457950" y="4767263"/>
            <a:ext cx="2057400" cy="273844"/>
          </a:xfrm>
          <a:prstGeom prst="rect">
            <a:avLst/>
          </a:prstGeom>
        </p:spPr>
        <p:txBody>
          <a:bodyPr/>
          <a:lstStyle/>
          <a:p>
            <a:pPr defTabSz="685800"/>
            <a:fld id="{C0B4C084-D598-459E-9B06-5280D8F74556}" type="slidenum">
              <a:rPr lang="zh-CN" altLang="en-US" sz="1350">
                <a:solidFill>
                  <a:prstClr val="black"/>
                </a:solidFill>
              </a:rPr>
              <a:pPr defTabSz="685800"/>
              <a:t>‹#›</a:t>
            </a:fld>
            <a:endParaRPr lang="zh-CN" altLang="en-US" sz="1350">
              <a:solidFill>
                <a:prstClr val="black"/>
              </a:solidFill>
            </a:endParaRPr>
          </a:p>
        </p:txBody>
      </p:sp>
    </p:spTree>
    <p:extLst>
      <p:ext uri="{BB962C8B-B14F-4D97-AF65-F5344CB8AC3E}">
        <p14:creationId xmlns:p14="http://schemas.microsoft.com/office/powerpoint/2010/main" val="849338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28650" y="4767263"/>
            <a:ext cx="2057400" cy="273844"/>
          </a:xfrm>
          <a:prstGeom prst="rect">
            <a:avLst/>
          </a:prstGeom>
        </p:spPr>
        <p:txBody>
          <a:bodyPr/>
          <a:lstStyle/>
          <a:p>
            <a:pPr defTabSz="685800"/>
            <a:fld id="{92B4769E-EDF9-4BB2-B02C-DABCEA524D87}" type="datetimeFigureOut">
              <a:rPr lang="zh-CN" altLang="en-US" sz="1350">
                <a:solidFill>
                  <a:prstClr val="black"/>
                </a:solidFill>
              </a:rPr>
              <a:pPr defTabSz="685800"/>
              <a:t>2017/11/13</a:t>
            </a:fld>
            <a:endParaRPr lang="zh-CN" altLang="en-US" sz="1350">
              <a:solidFill>
                <a:prstClr val="black"/>
              </a:solidFill>
            </a:endParaRPr>
          </a:p>
        </p:txBody>
      </p:sp>
      <p:sp>
        <p:nvSpPr>
          <p:cNvPr id="4" name="页脚占位符 3"/>
          <p:cNvSpPr>
            <a:spLocks noGrp="1"/>
          </p:cNvSpPr>
          <p:nvPr>
            <p:ph type="ftr" sz="quarter" idx="11"/>
          </p:nvPr>
        </p:nvSpPr>
        <p:spPr>
          <a:xfrm>
            <a:off x="3028950" y="4767263"/>
            <a:ext cx="3086100" cy="273844"/>
          </a:xfrm>
          <a:prstGeom prst="rect">
            <a:avLst/>
          </a:prstGeom>
        </p:spPr>
        <p:txBody>
          <a:bodyPr/>
          <a:lstStyle/>
          <a:p>
            <a:pPr defTabSz="685800"/>
            <a:endParaRPr lang="zh-CN" altLang="en-US" sz="1350">
              <a:solidFill>
                <a:prstClr val="black"/>
              </a:solidFill>
            </a:endParaRPr>
          </a:p>
        </p:txBody>
      </p:sp>
      <p:sp>
        <p:nvSpPr>
          <p:cNvPr id="5" name="灯片编号占位符 4"/>
          <p:cNvSpPr>
            <a:spLocks noGrp="1"/>
          </p:cNvSpPr>
          <p:nvPr>
            <p:ph type="sldNum" sz="quarter" idx="12"/>
          </p:nvPr>
        </p:nvSpPr>
        <p:spPr>
          <a:xfrm>
            <a:off x="6457950" y="4767263"/>
            <a:ext cx="2057400" cy="273844"/>
          </a:xfrm>
          <a:prstGeom prst="rect">
            <a:avLst/>
          </a:prstGeom>
        </p:spPr>
        <p:txBody>
          <a:bodyPr/>
          <a:lstStyle/>
          <a:p>
            <a:pPr defTabSz="685800"/>
            <a:fld id="{C0B4C084-D598-459E-9B06-5280D8F74556}" type="slidenum">
              <a:rPr lang="zh-CN" altLang="en-US" sz="1350">
                <a:solidFill>
                  <a:prstClr val="black"/>
                </a:solidFill>
              </a:rPr>
              <a:pPr defTabSz="685800"/>
              <a:t>‹#›</a:t>
            </a:fld>
            <a:endParaRPr lang="zh-CN" altLang="en-US" sz="1350">
              <a:solidFill>
                <a:prstClr val="black"/>
              </a:solidFill>
            </a:endParaRPr>
          </a:p>
        </p:txBody>
      </p:sp>
    </p:spTree>
    <p:extLst>
      <p:ext uri="{BB962C8B-B14F-4D97-AF65-F5344CB8AC3E}">
        <p14:creationId xmlns:p14="http://schemas.microsoft.com/office/powerpoint/2010/main" val="3528969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3"/>
            <a:ext cx="2057400" cy="273844"/>
          </a:xfrm>
          <a:prstGeom prst="rect">
            <a:avLst/>
          </a:prstGeom>
        </p:spPr>
        <p:txBody>
          <a:bodyPr/>
          <a:lstStyle/>
          <a:p>
            <a:pPr defTabSz="685800"/>
            <a:fld id="{92B4769E-EDF9-4BB2-B02C-DABCEA524D87}" type="datetimeFigureOut">
              <a:rPr lang="zh-CN" altLang="en-US" sz="1350">
                <a:solidFill>
                  <a:prstClr val="black"/>
                </a:solidFill>
              </a:rPr>
              <a:pPr defTabSz="685800"/>
              <a:t>2017/11/13</a:t>
            </a:fld>
            <a:endParaRPr lang="zh-CN" altLang="en-US" sz="1350">
              <a:solidFill>
                <a:prstClr val="black"/>
              </a:solidFill>
            </a:endParaRPr>
          </a:p>
        </p:txBody>
      </p:sp>
      <p:sp>
        <p:nvSpPr>
          <p:cNvPr id="3" name="页脚占位符 2"/>
          <p:cNvSpPr>
            <a:spLocks noGrp="1"/>
          </p:cNvSpPr>
          <p:nvPr>
            <p:ph type="ftr" sz="quarter" idx="11"/>
          </p:nvPr>
        </p:nvSpPr>
        <p:spPr>
          <a:xfrm>
            <a:off x="3028950" y="4767263"/>
            <a:ext cx="3086100" cy="273844"/>
          </a:xfrm>
          <a:prstGeom prst="rect">
            <a:avLst/>
          </a:prstGeom>
        </p:spPr>
        <p:txBody>
          <a:bodyPr/>
          <a:lstStyle/>
          <a:p>
            <a:pPr defTabSz="685800"/>
            <a:endParaRPr lang="zh-CN" altLang="en-US" sz="1350">
              <a:solidFill>
                <a:prstClr val="black"/>
              </a:solidFill>
            </a:endParaRPr>
          </a:p>
        </p:txBody>
      </p:sp>
      <p:sp>
        <p:nvSpPr>
          <p:cNvPr id="4" name="灯片编号占位符 3"/>
          <p:cNvSpPr>
            <a:spLocks noGrp="1"/>
          </p:cNvSpPr>
          <p:nvPr>
            <p:ph type="sldNum" sz="quarter" idx="12"/>
          </p:nvPr>
        </p:nvSpPr>
        <p:spPr>
          <a:xfrm>
            <a:off x="6457950" y="4767263"/>
            <a:ext cx="2057400" cy="273844"/>
          </a:xfrm>
          <a:prstGeom prst="rect">
            <a:avLst/>
          </a:prstGeom>
        </p:spPr>
        <p:txBody>
          <a:bodyPr/>
          <a:lstStyle/>
          <a:p>
            <a:pPr defTabSz="685800"/>
            <a:fld id="{C0B4C084-D598-459E-9B06-5280D8F74556}" type="slidenum">
              <a:rPr lang="zh-CN" altLang="en-US" sz="1350">
                <a:solidFill>
                  <a:prstClr val="black"/>
                </a:solidFill>
              </a:rPr>
              <a:pPr defTabSz="685800"/>
              <a:t>‹#›</a:t>
            </a:fld>
            <a:endParaRPr lang="zh-CN" altLang="en-US" sz="1350">
              <a:solidFill>
                <a:prstClr val="black"/>
              </a:solidFill>
            </a:endParaRPr>
          </a:p>
        </p:txBody>
      </p:sp>
    </p:spTree>
    <p:extLst>
      <p:ext uri="{BB962C8B-B14F-4D97-AF65-F5344CB8AC3E}">
        <p14:creationId xmlns:p14="http://schemas.microsoft.com/office/powerpoint/2010/main" val="792687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a:xfrm>
            <a:off x="628650" y="4767263"/>
            <a:ext cx="2057400" cy="273844"/>
          </a:xfrm>
          <a:prstGeom prst="rect">
            <a:avLst/>
          </a:prstGeom>
        </p:spPr>
        <p:txBody>
          <a:bodyPr/>
          <a:lstStyle/>
          <a:p>
            <a:pPr defTabSz="685800"/>
            <a:fld id="{92B4769E-EDF9-4BB2-B02C-DABCEA524D87}" type="datetimeFigureOut">
              <a:rPr lang="zh-CN" altLang="en-US" sz="1350">
                <a:solidFill>
                  <a:prstClr val="black"/>
                </a:solidFill>
              </a:rPr>
              <a:pPr defTabSz="685800"/>
              <a:t>2017/11/13</a:t>
            </a:fld>
            <a:endParaRPr lang="zh-CN" altLang="en-US" sz="1350">
              <a:solidFill>
                <a:prstClr val="black"/>
              </a:solidFill>
            </a:endParaRPr>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pPr defTabSz="685800"/>
            <a:endParaRPr lang="zh-CN" altLang="en-US" sz="1350">
              <a:solidFill>
                <a:prstClr val="black"/>
              </a:solidFill>
            </a:endParaRPr>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pPr defTabSz="685800"/>
            <a:fld id="{C0B4C084-D598-459E-9B06-5280D8F74556}" type="slidenum">
              <a:rPr lang="zh-CN" altLang="en-US" sz="1350">
                <a:solidFill>
                  <a:prstClr val="black"/>
                </a:solidFill>
              </a:rPr>
              <a:pPr defTabSz="685800"/>
              <a:t>‹#›</a:t>
            </a:fld>
            <a:endParaRPr lang="zh-CN" altLang="en-US" sz="1350">
              <a:solidFill>
                <a:prstClr val="black"/>
              </a:solidFill>
            </a:endParaRPr>
          </a:p>
        </p:txBody>
      </p:sp>
    </p:spTree>
    <p:extLst>
      <p:ext uri="{BB962C8B-B14F-4D97-AF65-F5344CB8AC3E}">
        <p14:creationId xmlns:p14="http://schemas.microsoft.com/office/powerpoint/2010/main" val="1763623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a:xfrm>
            <a:off x="628650" y="4767263"/>
            <a:ext cx="2057400" cy="273844"/>
          </a:xfrm>
          <a:prstGeom prst="rect">
            <a:avLst/>
          </a:prstGeom>
        </p:spPr>
        <p:txBody>
          <a:bodyPr/>
          <a:lstStyle/>
          <a:p>
            <a:pPr defTabSz="685800"/>
            <a:fld id="{92B4769E-EDF9-4BB2-B02C-DABCEA524D87}" type="datetimeFigureOut">
              <a:rPr lang="zh-CN" altLang="en-US" sz="1350">
                <a:solidFill>
                  <a:prstClr val="black"/>
                </a:solidFill>
              </a:rPr>
              <a:pPr defTabSz="685800"/>
              <a:t>2017/11/13</a:t>
            </a:fld>
            <a:endParaRPr lang="zh-CN" altLang="en-US" sz="1350">
              <a:solidFill>
                <a:prstClr val="black"/>
              </a:solidFill>
            </a:endParaRPr>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pPr defTabSz="685800"/>
            <a:endParaRPr lang="zh-CN" altLang="en-US" sz="1350">
              <a:solidFill>
                <a:prstClr val="black"/>
              </a:solidFill>
            </a:endParaRPr>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pPr defTabSz="685800"/>
            <a:fld id="{C0B4C084-D598-459E-9B06-5280D8F74556}" type="slidenum">
              <a:rPr lang="zh-CN" altLang="en-US" sz="1350">
                <a:solidFill>
                  <a:prstClr val="black"/>
                </a:solidFill>
              </a:rPr>
              <a:pPr defTabSz="685800"/>
              <a:t>‹#›</a:t>
            </a:fld>
            <a:endParaRPr lang="zh-CN" altLang="en-US" sz="1350">
              <a:solidFill>
                <a:prstClr val="black"/>
              </a:solidFill>
            </a:endParaRPr>
          </a:p>
        </p:txBody>
      </p:sp>
    </p:spTree>
    <p:extLst>
      <p:ext uri="{BB962C8B-B14F-4D97-AF65-F5344CB8AC3E}">
        <p14:creationId xmlns:p14="http://schemas.microsoft.com/office/powerpoint/2010/main" val="3938130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28650" y="1369219"/>
            <a:ext cx="7886700" cy="32635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pPr defTabSz="685800"/>
            <a:fld id="{92B4769E-EDF9-4BB2-B02C-DABCEA524D87}" type="datetimeFigureOut">
              <a:rPr lang="zh-CN" altLang="en-US" sz="1350">
                <a:solidFill>
                  <a:prstClr val="black"/>
                </a:solidFill>
              </a:rPr>
              <a:pPr defTabSz="685800"/>
              <a:t>2017/11/13</a:t>
            </a:fld>
            <a:endParaRPr lang="zh-CN" altLang="en-US" sz="1350">
              <a:solidFill>
                <a:prstClr val="black"/>
              </a:solidFill>
            </a:endParaRPr>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pPr defTabSz="685800"/>
            <a:endParaRPr lang="zh-CN" altLang="en-US" sz="1350">
              <a:solidFill>
                <a:prstClr val="black"/>
              </a:solidFill>
            </a:endParaRPr>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pPr defTabSz="685800"/>
            <a:fld id="{C0B4C084-D598-459E-9B06-5280D8F74556}" type="slidenum">
              <a:rPr lang="zh-CN" altLang="en-US" sz="1350">
                <a:solidFill>
                  <a:prstClr val="black"/>
                </a:solidFill>
              </a:rPr>
              <a:pPr defTabSz="685800"/>
              <a:t>‹#›</a:t>
            </a:fld>
            <a:endParaRPr lang="zh-CN" altLang="en-US" sz="1350">
              <a:solidFill>
                <a:prstClr val="black"/>
              </a:solidFill>
            </a:endParaRPr>
          </a:p>
        </p:txBody>
      </p:sp>
    </p:spTree>
    <p:extLst>
      <p:ext uri="{BB962C8B-B14F-4D97-AF65-F5344CB8AC3E}">
        <p14:creationId xmlns:p14="http://schemas.microsoft.com/office/powerpoint/2010/main" val="34487334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4907757" y="205979"/>
            <a:ext cx="1478756" cy="326826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71488" y="205979"/>
            <a:ext cx="4321969" cy="326826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pPr defTabSz="685800"/>
            <a:fld id="{92B4769E-EDF9-4BB2-B02C-DABCEA524D87}" type="datetimeFigureOut">
              <a:rPr lang="zh-CN" altLang="en-US" sz="1350">
                <a:solidFill>
                  <a:prstClr val="black"/>
                </a:solidFill>
              </a:rPr>
              <a:pPr defTabSz="685800"/>
              <a:t>2017/11/13</a:t>
            </a:fld>
            <a:endParaRPr lang="zh-CN" altLang="en-US" sz="1350">
              <a:solidFill>
                <a:prstClr val="black"/>
              </a:solidFill>
            </a:endParaRPr>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pPr defTabSz="685800"/>
            <a:endParaRPr lang="zh-CN" altLang="en-US" sz="1350">
              <a:solidFill>
                <a:prstClr val="black"/>
              </a:solidFill>
            </a:endParaRPr>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pPr defTabSz="685800"/>
            <a:fld id="{C0B4C084-D598-459E-9B06-5280D8F74556}" type="slidenum">
              <a:rPr lang="zh-CN" altLang="en-US" sz="1350">
                <a:solidFill>
                  <a:prstClr val="black"/>
                </a:solidFill>
              </a:rPr>
              <a:pPr defTabSz="685800"/>
              <a:t>‹#›</a:t>
            </a:fld>
            <a:endParaRPr lang="zh-CN" altLang="en-US" sz="1350">
              <a:solidFill>
                <a:prstClr val="black"/>
              </a:solidFill>
            </a:endParaRPr>
          </a:p>
        </p:txBody>
      </p:sp>
    </p:spTree>
    <p:extLst>
      <p:ext uri="{BB962C8B-B14F-4D97-AF65-F5344CB8AC3E}">
        <p14:creationId xmlns:p14="http://schemas.microsoft.com/office/powerpoint/2010/main" val="555986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78908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slideLayout" Target="../slideLayouts/slideLayout3.xml"/><Relationship Id="rId7" Type="http://schemas.openxmlformats.org/officeDocument/2006/relationships/image" Target="../media/image3.jpg"/><Relationship Id="rId12"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jpeg"/><Relationship Id="rId11" Type="http://schemas.microsoft.com/office/2007/relationships/hdphoto" Target="../media/hdphoto1.wdp"/><Relationship Id="rId5" Type="http://schemas.openxmlformats.org/officeDocument/2006/relationships/image" Target="../media/image1.jp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1.jp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31.jpg"/></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image" Target="../media/image36.jpg"/><Relationship Id="rId4" Type="http://schemas.openxmlformats.org/officeDocument/2006/relationships/image" Target="../media/image35.jpeg"/></Relationships>
</file>

<file path=ppt/slides/_rels/slide2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8" Type="http://schemas.openxmlformats.org/officeDocument/2006/relationships/image" Target="../media/image51.jpg"/><Relationship Id="rId13" Type="http://schemas.openxmlformats.org/officeDocument/2006/relationships/image" Target="../media/image54.png"/><Relationship Id="rId3" Type="http://schemas.openxmlformats.org/officeDocument/2006/relationships/image" Target="../media/image46.png"/><Relationship Id="rId7" Type="http://schemas.openxmlformats.org/officeDocument/2006/relationships/image" Target="../media/image50.jpeg"/><Relationship Id="rId12"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image" Target="../media/image49.jpeg"/><Relationship Id="rId11" Type="http://schemas.openxmlformats.org/officeDocument/2006/relationships/image" Target="../media/image53.jpeg"/><Relationship Id="rId5" Type="http://schemas.openxmlformats.org/officeDocument/2006/relationships/image" Target="../media/image48.jpeg"/><Relationship Id="rId10" Type="http://schemas.openxmlformats.org/officeDocument/2006/relationships/image" Target="../media/image5.jpg"/><Relationship Id="rId4" Type="http://schemas.openxmlformats.org/officeDocument/2006/relationships/image" Target="../media/image47.jpg"/><Relationship Id="rId9" Type="http://schemas.openxmlformats.org/officeDocument/2006/relationships/image" Target="../media/image5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6834492" y="4276481"/>
            <a:ext cx="502137" cy="502137"/>
            <a:chOff x="7444887" y="4247906"/>
            <a:chExt cx="502137" cy="502137"/>
          </a:xfrm>
        </p:grpSpPr>
        <p:sp>
          <p:nvSpPr>
            <p:cNvPr id="26" name="椭圆 25"/>
            <p:cNvSpPr/>
            <p:nvPr/>
          </p:nvSpPr>
          <p:spPr>
            <a:xfrm>
              <a:off x="7444887" y="4247906"/>
              <a:ext cx="502137" cy="502137"/>
            </a:xfrm>
            <a:prstGeom prst="ellipse">
              <a:avLst/>
            </a:prstGeom>
            <a:solidFill>
              <a:srgbClr val="ED145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8" name="燕尾形 27"/>
            <p:cNvSpPr/>
            <p:nvPr/>
          </p:nvSpPr>
          <p:spPr>
            <a:xfrm>
              <a:off x="7581951" y="4384970"/>
              <a:ext cx="228008" cy="22800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black"/>
                </a:solidFill>
              </a:endParaRPr>
            </a:p>
          </p:txBody>
        </p:sp>
      </p:grpSp>
      <p:sp>
        <p:nvSpPr>
          <p:cNvPr id="45" name="文本框 44"/>
          <p:cNvSpPr txBox="1"/>
          <p:nvPr/>
        </p:nvSpPr>
        <p:spPr>
          <a:xfrm>
            <a:off x="5667620" y="3429646"/>
            <a:ext cx="3624712" cy="830997"/>
          </a:xfrm>
          <a:prstGeom prst="rect">
            <a:avLst/>
          </a:prstGeom>
          <a:noFill/>
        </p:spPr>
        <p:txBody>
          <a:bodyPr wrap="square" rtlCol="0">
            <a:spAutoFit/>
          </a:bodyPr>
          <a:lstStyle/>
          <a:p>
            <a:pPr defTabSz="685800"/>
            <a:r>
              <a:rPr lang="zh-CN" altLang="en-US" sz="4800" spc="600" dirty="0">
                <a:solidFill>
                  <a:srgbClr val="262626"/>
                </a:solidFill>
                <a:latin typeface="时尚中黑简体" panose="01010104010101010101" pitchFamily="2" charset="-122"/>
                <a:ea typeface="时尚中黑简体" panose="01010104010101010101" pitchFamily="2" charset="-122"/>
              </a:rPr>
              <a:t>礼仪培训</a:t>
            </a:r>
          </a:p>
        </p:txBody>
      </p:sp>
      <p:sp>
        <p:nvSpPr>
          <p:cNvPr id="35" name="圆角矩形 34"/>
          <p:cNvSpPr/>
          <p:nvPr/>
        </p:nvSpPr>
        <p:spPr>
          <a:xfrm rot="18898061">
            <a:off x="6461685" y="719747"/>
            <a:ext cx="858540" cy="1227492"/>
          </a:xfrm>
          <a:prstGeom prst="roundRect">
            <a:avLst>
              <a:gd name="adj" fmla="val 0"/>
            </a:avLst>
          </a:prstGeom>
          <a:solidFill>
            <a:srgbClr val="ED145B">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nvGrpSpPr>
          <p:cNvPr id="8" name="组合 7"/>
          <p:cNvGrpSpPr/>
          <p:nvPr/>
        </p:nvGrpSpPr>
        <p:grpSpPr>
          <a:xfrm>
            <a:off x="87860" y="346866"/>
            <a:ext cx="3505202" cy="3476709"/>
            <a:chOff x="45718" y="318291"/>
            <a:chExt cx="3505202" cy="3476709"/>
          </a:xfrm>
        </p:grpSpPr>
        <p:pic>
          <p:nvPicPr>
            <p:cNvPr id="33" name="图片 3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21" y="318291"/>
              <a:ext cx="3476709" cy="3476709"/>
            </a:xfrm>
            <a:custGeom>
              <a:avLst/>
              <a:gdLst>
                <a:gd name="connsiteX0" fmla="*/ 1721746 w 3476865"/>
                <a:gd name="connsiteY0" fmla="*/ 0 h 3476709"/>
                <a:gd name="connsiteX1" fmla="*/ 3476865 w 3476865"/>
                <a:gd name="connsiteY1" fmla="*/ 1735737 h 3476709"/>
                <a:gd name="connsiteX2" fmla="*/ 1755118 w 3476865"/>
                <a:gd name="connsiteY2" fmla="*/ 3476709 h 3476709"/>
                <a:gd name="connsiteX3" fmla="*/ 0 w 3476865"/>
                <a:gd name="connsiteY3" fmla="*/ 1740973 h 3476709"/>
              </a:gdLst>
              <a:ahLst/>
              <a:cxnLst>
                <a:cxn ang="0">
                  <a:pos x="connsiteX0" y="connsiteY0"/>
                </a:cxn>
                <a:cxn ang="0">
                  <a:pos x="connsiteX1" y="connsiteY1"/>
                </a:cxn>
                <a:cxn ang="0">
                  <a:pos x="connsiteX2" y="connsiteY2"/>
                </a:cxn>
                <a:cxn ang="0">
                  <a:pos x="connsiteX3" y="connsiteY3"/>
                </a:cxn>
              </a:cxnLst>
              <a:rect l="l" t="t" r="r" b="b"/>
              <a:pathLst>
                <a:path w="3476865" h="3476709">
                  <a:moveTo>
                    <a:pt x="1721746" y="0"/>
                  </a:moveTo>
                  <a:lnTo>
                    <a:pt x="3476865" y="1735737"/>
                  </a:lnTo>
                  <a:lnTo>
                    <a:pt x="1755118" y="3476709"/>
                  </a:lnTo>
                  <a:lnTo>
                    <a:pt x="0" y="1740973"/>
                  </a:lnTo>
                  <a:close/>
                </a:path>
              </a:pathLst>
            </a:custGeom>
          </p:spPr>
        </p:pic>
        <p:sp>
          <p:nvSpPr>
            <p:cNvPr id="5" name="等腰三角形 4"/>
            <p:cNvSpPr/>
            <p:nvPr/>
          </p:nvSpPr>
          <p:spPr>
            <a:xfrm rot="10800000">
              <a:off x="45718" y="2053359"/>
              <a:ext cx="3505202" cy="1741640"/>
            </a:xfrm>
            <a:prstGeom prst="triangle">
              <a:avLst/>
            </a:prstGeom>
            <a:solidFill>
              <a:srgbClr val="ED145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pic>
        <p:nvPicPr>
          <p:cNvPr id="27" name="图片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65419" y="2977934"/>
            <a:ext cx="1742543" cy="1654075"/>
          </a:xfrm>
          <a:custGeom>
            <a:avLst/>
            <a:gdLst>
              <a:gd name="connsiteX0" fmla="*/ 861947 w 1733519"/>
              <a:gd name="connsiteY0" fmla="*/ 0 h 1733519"/>
              <a:gd name="connsiteX1" fmla="*/ 1733519 w 1733519"/>
              <a:gd name="connsiteY1" fmla="*/ 861947 h 1733519"/>
              <a:gd name="connsiteX2" fmla="*/ 871572 w 1733519"/>
              <a:gd name="connsiteY2" fmla="*/ 1733519 h 1733519"/>
              <a:gd name="connsiteX3" fmla="*/ 0 w 1733519"/>
              <a:gd name="connsiteY3" fmla="*/ 871572 h 1733519"/>
            </a:gdLst>
            <a:ahLst/>
            <a:cxnLst>
              <a:cxn ang="0">
                <a:pos x="connsiteX0" y="connsiteY0"/>
              </a:cxn>
              <a:cxn ang="0">
                <a:pos x="connsiteX1" y="connsiteY1"/>
              </a:cxn>
              <a:cxn ang="0">
                <a:pos x="connsiteX2" y="connsiteY2"/>
              </a:cxn>
              <a:cxn ang="0">
                <a:pos x="connsiteX3" y="connsiteY3"/>
              </a:cxn>
            </a:cxnLst>
            <a:rect l="l" t="t" r="r" b="b"/>
            <a:pathLst>
              <a:path w="1733519" h="1733519">
                <a:moveTo>
                  <a:pt x="861947" y="0"/>
                </a:moveTo>
                <a:lnTo>
                  <a:pt x="1733519" y="861947"/>
                </a:lnTo>
                <a:lnTo>
                  <a:pt x="871572" y="1733519"/>
                </a:lnTo>
                <a:lnTo>
                  <a:pt x="0" y="871572"/>
                </a:lnTo>
                <a:close/>
              </a:path>
            </a:pathLst>
          </a:custGeom>
        </p:spPr>
      </p:pic>
      <p:pic>
        <p:nvPicPr>
          <p:cNvPr id="25" name="图片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94956" y="1200181"/>
            <a:ext cx="1733519" cy="1733519"/>
          </a:xfrm>
          <a:custGeom>
            <a:avLst/>
            <a:gdLst>
              <a:gd name="connsiteX0" fmla="*/ 861947 w 1733519"/>
              <a:gd name="connsiteY0" fmla="*/ 0 h 1733519"/>
              <a:gd name="connsiteX1" fmla="*/ 1733519 w 1733519"/>
              <a:gd name="connsiteY1" fmla="*/ 861947 h 1733519"/>
              <a:gd name="connsiteX2" fmla="*/ 871572 w 1733519"/>
              <a:gd name="connsiteY2" fmla="*/ 1733519 h 1733519"/>
              <a:gd name="connsiteX3" fmla="*/ 0 w 1733519"/>
              <a:gd name="connsiteY3" fmla="*/ 871572 h 1733519"/>
            </a:gdLst>
            <a:ahLst/>
            <a:cxnLst>
              <a:cxn ang="0">
                <a:pos x="connsiteX0" y="connsiteY0"/>
              </a:cxn>
              <a:cxn ang="0">
                <a:pos x="connsiteX1" y="connsiteY1"/>
              </a:cxn>
              <a:cxn ang="0">
                <a:pos x="connsiteX2" y="connsiteY2"/>
              </a:cxn>
              <a:cxn ang="0">
                <a:pos x="connsiteX3" y="connsiteY3"/>
              </a:cxn>
            </a:cxnLst>
            <a:rect l="l" t="t" r="r" b="b"/>
            <a:pathLst>
              <a:path w="1733519" h="1733519">
                <a:moveTo>
                  <a:pt x="861947" y="0"/>
                </a:moveTo>
                <a:lnTo>
                  <a:pt x="1733519" y="861947"/>
                </a:lnTo>
                <a:lnTo>
                  <a:pt x="871572" y="1733519"/>
                </a:lnTo>
                <a:lnTo>
                  <a:pt x="0" y="871572"/>
                </a:lnTo>
                <a:close/>
              </a:path>
            </a:pathLst>
          </a:custGeom>
        </p:spPr>
      </p:pic>
      <p:pic>
        <p:nvPicPr>
          <p:cNvPr id="23" name="图片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60843" y="1208937"/>
            <a:ext cx="1733519" cy="1733519"/>
          </a:xfrm>
          <a:custGeom>
            <a:avLst/>
            <a:gdLst>
              <a:gd name="connsiteX0" fmla="*/ 861947 w 1733519"/>
              <a:gd name="connsiteY0" fmla="*/ 0 h 1733519"/>
              <a:gd name="connsiteX1" fmla="*/ 1733519 w 1733519"/>
              <a:gd name="connsiteY1" fmla="*/ 861947 h 1733519"/>
              <a:gd name="connsiteX2" fmla="*/ 871572 w 1733519"/>
              <a:gd name="connsiteY2" fmla="*/ 1733519 h 1733519"/>
              <a:gd name="connsiteX3" fmla="*/ 0 w 1733519"/>
              <a:gd name="connsiteY3" fmla="*/ 871572 h 1733519"/>
            </a:gdLst>
            <a:ahLst/>
            <a:cxnLst>
              <a:cxn ang="0">
                <a:pos x="connsiteX0" y="connsiteY0"/>
              </a:cxn>
              <a:cxn ang="0">
                <a:pos x="connsiteX1" y="connsiteY1"/>
              </a:cxn>
              <a:cxn ang="0">
                <a:pos x="connsiteX2" y="connsiteY2"/>
              </a:cxn>
              <a:cxn ang="0">
                <a:pos x="connsiteX3" y="connsiteY3"/>
              </a:cxn>
            </a:cxnLst>
            <a:rect l="l" t="t" r="r" b="b"/>
            <a:pathLst>
              <a:path w="1733519" h="1733519">
                <a:moveTo>
                  <a:pt x="861947" y="0"/>
                </a:moveTo>
                <a:lnTo>
                  <a:pt x="1733519" y="861947"/>
                </a:lnTo>
                <a:lnTo>
                  <a:pt x="871572" y="1733519"/>
                </a:lnTo>
                <a:lnTo>
                  <a:pt x="0" y="871572"/>
                </a:lnTo>
                <a:close/>
              </a:path>
            </a:pathLst>
          </a:custGeom>
        </p:spPr>
      </p:pic>
      <p:cxnSp>
        <p:nvCxnSpPr>
          <p:cNvPr id="29" name="直接连接符 28"/>
          <p:cNvCxnSpPr/>
          <p:nvPr/>
        </p:nvCxnSpPr>
        <p:spPr>
          <a:xfrm>
            <a:off x="7445829" y="2571750"/>
            <a:ext cx="1698171" cy="1826079"/>
          </a:xfrm>
          <a:prstGeom prst="line">
            <a:avLst/>
          </a:prstGeom>
          <a:ln w="7620">
            <a:solidFill>
              <a:schemeClr val="tx1">
                <a:lumMod val="75000"/>
                <a:lumOff val="2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7479976" y="3541486"/>
            <a:ext cx="1664024" cy="1608364"/>
          </a:xfrm>
          <a:prstGeom prst="line">
            <a:avLst/>
          </a:prstGeom>
          <a:ln w="7620">
            <a:solidFill>
              <a:schemeClr val="tx1">
                <a:lumMod val="75000"/>
                <a:lumOff val="25000"/>
              </a:schemeClr>
            </a:solidFill>
          </a:ln>
          <a:effectLst>
            <a:outerShdw blurRad="63500" sx="89000" sy="89000" algn="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pic>
        <p:nvPicPr>
          <p:cNvPr id="43" name="图片 4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39482" y="2951900"/>
            <a:ext cx="1733519" cy="1733519"/>
          </a:xfrm>
          <a:custGeom>
            <a:avLst/>
            <a:gdLst>
              <a:gd name="connsiteX0" fmla="*/ 861947 w 1733519"/>
              <a:gd name="connsiteY0" fmla="*/ 0 h 1733519"/>
              <a:gd name="connsiteX1" fmla="*/ 1733519 w 1733519"/>
              <a:gd name="connsiteY1" fmla="*/ 861947 h 1733519"/>
              <a:gd name="connsiteX2" fmla="*/ 871572 w 1733519"/>
              <a:gd name="connsiteY2" fmla="*/ 1733519 h 1733519"/>
              <a:gd name="connsiteX3" fmla="*/ 0 w 1733519"/>
              <a:gd name="connsiteY3" fmla="*/ 871572 h 1733519"/>
            </a:gdLst>
            <a:ahLst/>
            <a:cxnLst>
              <a:cxn ang="0">
                <a:pos x="connsiteX0" y="connsiteY0"/>
              </a:cxn>
              <a:cxn ang="0">
                <a:pos x="connsiteX1" y="connsiteY1"/>
              </a:cxn>
              <a:cxn ang="0">
                <a:pos x="connsiteX2" y="connsiteY2"/>
              </a:cxn>
              <a:cxn ang="0">
                <a:pos x="connsiteX3" y="connsiteY3"/>
              </a:cxn>
            </a:cxnLst>
            <a:rect l="l" t="t" r="r" b="b"/>
            <a:pathLst>
              <a:path w="1733519" h="1733519">
                <a:moveTo>
                  <a:pt x="861947" y="0"/>
                </a:moveTo>
                <a:lnTo>
                  <a:pt x="1733519" y="861947"/>
                </a:lnTo>
                <a:lnTo>
                  <a:pt x="871572" y="1733519"/>
                </a:lnTo>
                <a:lnTo>
                  <a:pt x="0" y="871572"/>
                </a:lnTo>
                <a:close/>
              </a:path>
            </a:pathLst>
          </a:custGeom>
        </p:spPr>
      </p:pic>
      <p:grpSp>
        <p:nvGrpSpPr>
          <p:cNvPr id="10" name="组合 9"/>
          <p:cNvGrpSpPr/>
          <p:nvPr/>
        </p:nvGrpSpPr>
        <p:grpSpPr>
          <a:xfrm>
            <a:off x="4656825" y="2295422"/>
            <a:ext cx="1477276" cy="1249044"/>
            <a:chOff x="4656825" y="2295422"/>
            <a:chExt cx="1477276" cy="1249044"/>
          </a:xfrm>
        </p:grpSpPr>
        <p:sp>
          <p:nvSpPr>
            <p:cNvPr id="17" name="矩形 16"/>
            <p:cNvSpPr/>
            <p:nvPr/>
          </p:nvSpPr>
          <p:spPr>
            <a:xfrm rot="18880913">
              <a:off x="4694351" y="2323581"/>
              <a:ext cx="1215969" cy="122580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22" name="图片 21"/>
            <p:cNvPicPr>
              <a:picLocks noChangeAspect="1"/>
            </p:cNvPicPr>
            <p:nvPr/>
          </p:nvPicPr>
          <p:blipFill>
            <a:blip r:embed="rId10" cstate="print">
              <a:extLst>
                <a:ext uri="{BEBA8EAE-BF5A-486C-A8C5-ECC9F3942E4B}">
                  <a14:imgProps xmlns:a14="http://schemas.microsoft.com/office/drawing/2010/main">
                    <a14:imgLayer r:embed="rId11">
                      <a14:imgEffect>
                        <a14:saturation sat="0"/>
                      </a14:imgEffect>
                    </a14:imgLayer>
                  </a14:imgProps>
                </a:ext>
                <a:ext uri="{28A0092B-C50C-407E-A947-70E740481C1C}">
                  <a14:useLocalDpi xmlns:a14="http://schemas.microsoft.com/office/drawing/2010/main" val="0"/>
                </a:ext>
              </a:extLst>
            </a:blip>
            <a:stretch>
              <a:fillRect/>
            </a:stretch>
          </p:blipFill>
          <p:spPr>
            <a:xfrm>
              <a:off x="4656825" y="2295422"/>
              <a:ext cx="1477276" cy="1140681"/>
            </a:xfrm>
            <a:prstGeom prst="rect">
              <a:avLst/>
            </a:prstGeom>
            <a:effectLst>
              <a:outerShdw blurRad="50800" dist="38100" dir="5700000" sx="99000" sy="99000" algn="t" rotWithShape="0">
                <a:schemeClr val="accent4">
                  <a:lumMod val="75000"/>
                  <a:alpha val="84000"/>
                </a:schemeClr>
              </a:outerShdw>
            </a:effectLst>
          </p:spPr>
        </p:pic>
      </p:grpSp>
      <p:grpSp>
        <p:nvGrpSpPr>
          <p:cNvPr id="9" name="组合 8"/>
          <p:cNvGrpSpPr/>
          <p:nvPr/>
        </p:nvGrpSpPr>
        <p:grpSpPr>
          <a:xfrm>
            <a:off x="3200400" y="0"/>
            <a:ext cx="2441575" cy="647700"/>
            <a:chOff x="3200400" y="0"/>
            <a:chExt cx="2441575" cy="647700"/>
          </a:xfrm>
        </p:grpSpPr>
        <p:sp>
          <p:nvSpPr>
            <p:cNvPr id="36" name="等腰三角形 35"/>
            <p:cNvSpPr/>
            <p:nvPr/>
          </p:nvSpPr>
          <p:spPr>
            <a:xfrm rot="10800000">
              <a:off x="3200400" y="0"/>
              <a:ext cx="1219200" cy="6477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37" name="等腰三角形 36"/>
            <p:cNvSpPr/>
            <p:nvPr/>
          </p:nvSpPr>
          <p:spPr>
            <a:xfrm rot="10800000">
              <a:off x="4422775" y="0"/>
              <a:ext cx="1219200" cy="647700"/>
            </a:xfrm>
            <a:prstGeom prst="triangle">
              <a:avLst/>
            </a:prstGeom>
            <a:solidFill>
              <a:srgbClr val="ED14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grpSp>
        <p:nvGrpSpPr>
          <p:cNvPr id="13" name="组合 12"/>
          <p:cNvGrpSpPr/>
          <p:nvPr/>
        </p:nvGrpSpPr>
        <p:grpSpPr>
          <a:xfrm>
            <a:off x="2951381" y="2330878"/>
            <a:ext cx="1808535" cy="1245729"/>
            <a:chOff x="2951381" y="2330878"/>
            <a:chExt cx="1808535" cy="1245729"/>
          </a:xfrm>
        </p:grpSpPr>
        <p:sp>
          <p:nvSpPr>
            <p:cNvPr id="31" name="矩形 30"/>
            <p:cNvSpPr/>
            <p:nvPr/>
          </p:nvSpPr>
          <p:spPr>
            <a:xfrm rot="18880913">
              <a:off x="2951381" y="2330878"/>
              <a:ext cx="1225802" cy="1225802"/>
            </a:xfrm>
            <a:prstGeom prst="rect">
              <a:avLst/>
            </a:prstGeom>
            <a:solidFill>
              <a:srgbClr val="ED145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grpSp>
          <p:nvGrpSpPr>
            <p:cNvPr id="12" name="组合 11"/>
            <p:cNvGrpSpPr/>
            <p:nvPr/>
          </p:nvGrpSpPr>
          <p:grpSpPr>
            <a:xfrm>
              <a:off x="2985634" y="2620614"/>
              <a:ext cx="1774282" cy="955993"/>
              <a:chOff x="2985634" y="2620614"/>
              <a:chExt cx="1774282" cy="955993"/>
            </a:xfrm>
          </p:grpSpPr>
          <p:sp>
            <p:nvSpPr>
              <p:cNvPr id="32" name="文本框 31"/>
              <p:cNvSpPr txBox="1"/>
              <p:nvPr/>
            </p:nvSpPr>
            <p:spPr>
              <a:xfrm>
                <a:off x="3224622" y="3176497"/>
                <a:ext cx="1429061" cy="400110"/>
              </a:xfrm>
              <a:prstGeom prst="rect">
                <a:avLst/>
              </a:prstGeom>
              <a:noFill/>
            </p:spPr>
            <p:txBody>
              <a:bodyPr wrap="square" rtlCol="0">
                <a:spAutoFit/>
              </a:bodyPr>
              <a:lstStyle/>
              <a:p>
                <a:pPr defTabSz="685800"/>
                <a:endParaRPr lang="zh-CN" altLang="en-US" sz="2000" spc="300" dirty="0">
                  <a:solidFill>
                    <a:prstClr val="white"/>
                  </a:solidFill>
                  <a:latin typeface="时尚中黑简体" panose="01010104010101010101" pitchFamily="2" charset="-122"/>
                  <a:ea typeface="时尚中黑简体" panose="01010104010101010101" pitchFamily="2" charset="-122"/>
                </a:endParaRPr>
              </a:p>
            </p:txBody>
          </p:sp>
          <p:sp>
            <p:nvSpPr>
              <p:cNvPr id="11" name="矩形 10"/>
              <p:cNvSpPr/>
              <p:nvPr/>
            </p:nvSpPr>
            <p:spPr>
              <a:xfrm>
                <a:off x="2985634" y="2620614"/>
                <a:ext cx="1774282" cy="646331"/>
              </a:xfrm>
              <a:prstGeom prst="rect">
                <a:avLst/>
              </a:prstGeom>
            </p:spPr>
            <p:txBody>
              <a:bodyPr wrap="square">
                <a:spAutoFit/>
              </a:bodyPr>
              <a:lstStyle/>
              <a:p>
                <a:pPr defTabSz="685800"/>
                <a:r>
                  <a:rPr lang="zh-CN" altLang="en-US" sz="3600" spc="600" dirty="0">
                    <a:solidFill>
                      <a:prstClr val="white"/>
                    </a:solidFill>
                    <a:latin typeface="时尚中黑简体" panose="01010104010101010101" pitchFamily="2" charset="-122"/>
                    <a:ea typeface="时尚中黑简体" panose="01010104010101010101" pitchFamily="2" charset="-122"/>
                  </a:rPr>
                  <a:t>培训</a:t>
                </a:r>
                <a:endParaRPr lang="en-US" altLang="zh-CN" sz="3600" spc="600" dirty="0">
                  <a:solidFill>
                    <a:prstClr val="white"/>
                  </a:solidFill>
                  <a:latin typeface="时尚中黑简体" panose="01010104010101010101" pitchFamily="2" charset="-122"/>
                  <a:ea typeface="时尚中黑简体" panose="01010104010101010101" pitchFamily="2" charset="-122"/>
                </a:endParaRPr>
              </a:p>
            </p:txBody>
          </p:sp>
        </p:grpSp>
      </p:grpSp>
      <p:sp>
        <p:nvSpPr>
          <p:cNvPr id="30" name="矩形 29"/>
          <p:cNvSpPr/>
          <p:nvPr/>
        </p:nvSpPr>
        <p:spPr>
          <a:xfrm rot="18880913">
            <a:off x="6999329" y="349189"/>
            <a:ext cx="265882" cy="265882"/>
          </a:xfrm>
          <a:prstGeom prst="rect">
            <a:avLst/>
          </a:prstGeom>
          <a:solidFill>
            <a:srgbClr val="FFC0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38" name="矩形 37"/>
          <p:cNvSpPr/>
          <p:nvPr/>
        </p:nvSpPr>
        <p:spPr>
          <a:xfrm rot="18880913">
            <a:off x="5957075" y="1123973"/>
            <a:ext cx="100679" cy="100679"/>
          </a:xfrm>
          <a:prstGeom prst="rect">
            <a:avLst/>
          </a:prstGeom>
          <a:solidFill>
            <a:srgbClr val="FFC0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39" name="矩形 38"/>
          <p:cNvSpPr/>
          <p:nvPr/>
        </p:nvSpPr>
        <p:spPr>
          <a:xfrm rot="18880913">
            <a:off x="4698576" y="923651"/>
            <a:ext cx="276530" cy="276530"/>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40" name="矩形 39"/>
          <p:cNvSpPr/>
          <p:nvPr/>
        </p:nvSpPr>
        <p:spPr>
          <a:xfrm rot="18978962">
            <a:off x="8681693" y="3834780"/>
            <a:ext cx="93520" cy="93520"/>
          </a:xfrm>
          <a:prstGeom prst="rect">
            <a:avLst/>
          </a:prstGeom>
          <a:solidFill>
            <a:srgbClr val="ED145B">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41" name="矩形 40"/>
          <p:cNvSpPr/>
          <p:nvPr/>
        </p:nvSpPr>
        <p:spPr>
          <a:xfrm rot="18880913">
            <a:off x="8094408" y="827677"/>
            <a:ext cx="91049" cy="9104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46" name="矩形 45"/>
          <p:cNvSpPr/>
          <p:nvPr/>
        </p:nvSpPr>
        <p:spPr>
          <a:xfrm rot="18880913">
            <a:off x="8587748" y="2456744"/>
            <a:ext cx="243053" cy="243053"/>
          </a:xfrm>
          <a:prstGeom prst="rect">
            <a:avLst/>
          </a:prstGeom>
          <a:solidFill>
            <a:srgbClr val="FFC0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44" name="[5]雪的梦幻（Snowdream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643692" y="2315814"/>
            <a:ext cx="609600" cy="609600"/>
          </a:xfrm>
          <a:prstGeom prst="rect">
            <a:avLst/>
          </a:prstGeom>
        </p:spPr>
      </p:pic>
      <p:grpSp>
        <p:nvGrpSpPr>
          <p:cNvPr id="51" name="组合 50"/>
          <p:cNvGrpSpPr/>
          <p:nvPr/>
        </p:nvGrpSpPr>
        <p:grpSpPr>
          <a:xfrm rot="2607300">
            <a:off x="6035313" y="1112093"/>
            <a:ext cx="1892923" cy="1430446"/>
            <a:chOff x="2760760" y="2146161"/>
            <a:chExt cx="1892923" cy="1430446"/>
          </a:xfrm>
        </p:grpSpPr>
        <p:sp>
          <p:nvSpPr>
            <p:cNvPr id="52" name="文本框 31"/>
            <p:cNvSpPr txBox="1"/>
            <p:nvPr/>
          </p:nvSpPr>
          <p:spPr>
            <a:xfrm>
              <a:off x="3224622" y="3176497"/>
              <a:ext cx="1429061" cy="400110"/>
            </a:xfrm>
            <a:prstGeom prst="rect">
              <a:avLst/>
            </a:prstGeom>
            <a:noFill/>
          </p:spPr>
          <p:txBody>
            <a:bodyPr wrap="square" rtlCol="0">
              <a:spAutoFit/>
            </a:bodyPr>
            <a:lstStyle/>
            <a:p>
              <a:pPr defTabSz="685800"/>
              <a:endParaRPr lang="zh-CN" altLang="en-US" sz="2000" spc="300" dirty="0">
                <a:solidFill>
                  <a:prstClr val="white"/>
                </a:solidFill>
                <a:latin typeface="时尚中黑简体" panose="01010104010101010101" pitchFamily="2" charset="-122"/>
                <a:ea typeface="时尚中黑简体" panose="01010104010101010101" pitchFamily="2" charset="-122"/>
              </a:endParaRPr>
            </a:p>
          </p:txBody>
        </p:sp>
        <p:sp>
          <p:nvSpPr>
            <p:cNvPr id="53" name="矩形 52"/>
            <p:cNvSpPr/>
            <p:nvPr/>
          </p:nvSpPr>
          <p:spPr>
            <a:xfrm>
              <a:off x="2760760" y="2146161"/>
              <a:ext cx="1774282" cy="646331"/>
            </a:xfrm>
            <a:prstGeom prst="rect">
              <a:avLst/>
            </a:prstGeom>
          </p:spPr>
          <p:txBody>
            <a:bodyPr wrap="square">
              <a:spAutoFit/>
            </a:bodyPr>
            <a:lstStyle/>
            <a:p>
              <a:pPr defTabSz="685800"/>
              <a:r>
                <a:rPr lang="zh-CN" altLang="en-US" sz="3600" spc="600" dirty="0">
                  <a:solidFill>
                    <a:prstClr val="white"/>
                  </a:solidFill>
                  <a:latin typeface="时尚中黑简体" panose="01010104010101010101" pitchFamily="2" charset="-122"/>
                  <a:ea typeface="时尚中黑简体" panose="01010104010101010101" pitchFamily="2" charset="-122"/>
                </a:rPr>
                <a:t>礼仪</a:t>
              </a:r>
              <a:endParaRPr lang="en-US" altLang="zh-CN" sz="3600" spc="600" dirty="0">
                <a:solidFill>
                  <a:prstClr val="white"/>
                </a:solidFill>
                <a:latin typeface="时尚中黑简体" panose="01010104010101010101" pitchFamily="2" charset="-122"/>
                <a:ea typeface="时尚中黑简体" panose="01010104010101010101" pitchFamily="2" charset="-122"/>
              </a:endParaRPr>
            </a:p>
          </p:txBody>
        </p:sp>
      </p:grpSp>
      <p:sp>
        <p:nvSpPr>
          <p:cNvPr id="2" name="文本框 1">
            <a:extLst>
              <a:ext uri="{FF2B5EF4-FFF2-40B4-BE49-F238E27FC236}">
                <a16:creationId xmlns:a16="http://schemas.microsoft.com/office/drawing/2014/main" id="{966D549F-453D-4F3E-A9F4-066EFDE3FBA1}"/>
              </a:ext>
            </a:extLst>
          </p:cNvPr>
          <p:cNvSpPr txBox="1"/>
          <p:nvPr/>
        </p:nvSpPr>
        <p:spPr>
          <a:xfrm>
            <a:off x="4653683" y="4676279"/>
            <a:ext cx="1588897" cy="461665"/>
          </a:xfrm>
          <a:prstGeom prst="rect">
            <a:avLst/>
          </a:prstGeom>
          <a:noFill/>
        </p:spPr>
        <p:txBody>
          <a:bodyPr wrap="none" rtlCol="0">
            <a:spAutoFit/>
          </a:bodyPr>
          <a:lstStyle/>
          <a:p>
            <a:pPr algn="ctr"/>
            <a:r>
              <a:rPr lang="zh-CN" altLang="en-US" sz="1200" dirty="0"/>
              <a:t>汇报人：</a:t>
            </a:r>
            <a:r>
              <a:rPr lang="en-US" altLang="zh-CN" sz="1200" dirty="0"/>
              <a:t>XXX</a:t>
            </a:r>
          </a:p>
          <a:p>
            <a:pPr algn="ctr"/>
            <a:r>
              <a:rPr lang="zh-CN" altLang="en-US" sz="1200" dirty="0"/>
              <a:t>日期：</a:t>
            </a:r>
            <a:r>
              <a:rPr lang="en-US" altLang="zh-CN" sz="1200" dirty="0"/>
              <a:t>XX</a:t>
            </a:r>
            <a:r>
              <a:rPr lang="zh-CN" altLang="en-US" sz="1200" dirty="0"/>
              <a:t>年</a:t>
            </a:r>
            <a:r>
              <a:rPr lang="en-US" altLang="zh-CN" sz="1200" dirty="0"/>
              <a:t>XX</a:t>
            </a:r>
            <a:r>
              <a:rPr lang="zh-CN" altLang="en-US" sz="1200" dirty="0"/>
              <a:t>月</a:t>
            </a:r>
            <a:r>
              <a:rPr lang="en-US" altLang="zh-CN" sz="1200" dirty="0"/>
              <a:t>XX</a:t>
            </a:r>
            <a:r>
              <a:rPr lang="zh-CN" altLang="en-US" sz="1200" dirty="0"/>
              <a:t>日</a:t>
            </a:r>
          </a:p>
        </p:txBody>
      </p:sp>
    </p:spTree>
    <p:extLst>
      <p:ext uri="{BB962C8B-B14F-4D97-AF65-F5344CB8AC3E}">
        <p14:creationId xmlns:p14="http://schemas.microsoft.com/office/powerpoint/2010/main" val="1339159316"/>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4"/>
                                        </p:tgtEl>
                                      </p:cBhvr>
                                    </p:cmd>
                                  </p:childTnLst>
                                </p:cTn>
                              </p:par>
                              <p:par>
                                <p:cTn id="7" presetID="10"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animEffect transition="in" filter="fade">
                                      <p:cBhvr>
                                        <p:cTn id="9" dur="500"/>
                                        <p:tgtEl>
                                          <p:spTgt spid="23"/>
                                        </p:tgtEl>
                                      </p:cBhvr>
                                    </p:animEffect>
                                  </p:childTnLst>
                                </p:cTn>
                              </p:par>
                              <p:par>
                                <p:cTn id="10" presetID="10" presetClass="entr" presetSubtype="0" fill="hold" nodeType="withEffect">
                                  <p:stCondLst>
                                    <p:cond delay="3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60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9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120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par>
                                <p:cTn id="22" presetID="10" presetClass="entr" presetSubtype="0" fill="hold" nodeType="withEffect">
                                  <p:stCondLst>
                                    <p:cond delay="1500"/>
                                  </p:stCondLst>
                                  <p:childTnLst>
                                    <p:set>
                                      <p:cBhvr>
                                        <p:cTn id="23" dur="1" fill="hold">
                                          <p:stCondLst>
                                            <p:cond delay="0"/>
                                          </p:stCondLst>
                                        </p:cTn>
                                        <p:tgtEl>
                                          <p:spTgt spid="43"/>
                                        </p:tgtEl>
                                        <p:attrNameLst>
                                          <p:attrName>style.visibility</p:attrName>
                                        </p:attrNameLst>
                                      </p:cBhvr>
                                      <p:to>
                                        <p:strVal val="visible"/>
                                      </p:to>
                                    </p:set>
                                    <p:animEffect transition="in" filter="fade">
                                      <p:cBhvr>
                                        <p:cTn id="24" dur="500"/>
                                        <p:tgtEl>
                                          <p:spTgt spid="43"/>
                                        </p:tgtEl>
                                      </p:cBhvr>
                                    </p:animEffect>
                                  </p:childTnLst>
                                </p:cTn>
                              </p:par>
                              <p:par>
                                <p:cTn id="25" presetID="10" presetClass="entr" presetSubtype="0" fill="hold" nodeType="withEffect">
                                  <p:stCondLst>
                                    <p:cond delay="180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par>
                                <p:cTn id="28" presetID="12" presetClass="entr" presetSubtype="8" fill="hold" grpId="0" nodeType="withEffect">
                                  <p:stCondLst>
                                    <p:cond delay="2400"/>
                                  </p:stCondLst>
                                  <p:childTnLst>
                                    <p:set>
                                      <p:cBhvr>
                                        <p:cTn id="29" dur="1" fill="hold">
                                          <p:stCondLst>
                                            <p:cond delay="0"/>
                                          </p:stCondLst>
                                        </p:cTn>
                                        <p:tgtEl>
                                          <p:spTgt spid="45"/>
                                        </p:tgtEl>
                                        <p:attrNameLst>
                                          <p:attrName>style.visibility</p:attrName>
                                        </p:attrNameLst>
                                      </p:cBhvr>
                                      <p:to>
                                        <p:strVal val="visible"/>
                                      </p:to>
                                    </p:set>
                                    <p:anim calcmode="lin" valueType="num">
                                      <p:cBhvr additive="base">
                                        <p:cTn id="30" dur="350"/>
                                        <p:tgtEl>
                                          <p:spTgt spid="45"/>
                                        </p:tgtEl>
                                        <p:attrNameLst>
                                          <p:attrName>ppt_x</p:attrName>
                                        </p:attrNameLst>
                                      </p:cBhvr>
                                      <p:tavLst>
                                        <p:tav tm="0">
                                          <p:val>
                                            <p:strVal val="#ppt_x-#ppt_w*1.125000"/>
                                          </p:val>
                                        </p:tav>
                                        <p:tav tm="100000">
                                          <p:val>
                                            <p:strVal val="#ppt_x"/>
                                          </p:val>
                                        </p:tav>
                                      </p:tavLst>
                                    </p:anim>
                                    <p:animEffect transition="in" filter="wipe(right)">
                                      <p:cBhvr>
                                        <p:cTn id="31" dur="350"/>
                                        <p:tgtEl>
                                          <p:spTgt spid="45"/>
                                        </p:tgtEl>
                                      </p:cBhvr>
                                    </p:animEffect>
                                  </p:childTnLst>
                                </p:cTn>
                              </p:par>
                              <p:par>
                                <p:cTn id="32" presetID="12" presetClass="entr" presetSubtype="8" fill="hold" nodeType="withEffect">
                                  <p:stCondLst>
                                    <p:cond delay="270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350"/>
                                        <p:tgtEl>
                                          <p:spTgt spid="24"/>
                                        </p:tgtEl>
                                        <p:attrNameLst>
                                          <p:attrName>ppt_x</p:attrName>
                                        </p:attrNameLst>
                                      </p:cBhvr>
                                      <p:tavLst>
                                        <p:tav tm="0">
                                          <p:val>
                                            <p:strVal val="#ppt_x-#ppt_w*1.125000"/>
                                          </p:val>
                                        </p:tav>
                                        <p:tav tm="100000">
                                          <p:val>
                                            <p:strVal val="#ppt_x"/>
                                          </p:val>
                                        </p:tav>
                                      </p:tavLst>
                                    </p:anim>
                                    <p:animEffect transition="in" filter="wipe(right)">
                                      <p:cBhvr>
                                        <p:cTn id="35" dur="350"/>
                                        <p:tgtEl>
                                          <p:spTgt spid="24"/>
                                        </p:tgtEl>
                                      </p:cBhvr>
                                    </p:animEffect>
                                  </p:childTnLst>
                                </p:cTn>
                              </p:par>
                              <p:par>
                                <p:cTn id="36" presetID="22" presetClass="entr" presetSubtype="8" fill="hold" nodeType="withEffect">
                                  <p:stCondLst>
                                    <p:cond delay="2800"/>
                                  </p:stCondLst>
                                  <p:childTnLst>
                                    <p:set>
                                      <p:cBhvr>
                                        <p:cTn id="37" dur="1" fill="hold">
                                          <p:stCondLst>
                                            <p:cond delay="0"/>
                                          </p:stCondLst>
                                        </p:cTn>
                                        <p:tgtEl>
                                          <p:spTgt spid="29"/>
                                        </p:tgtEl>
                                        <p:attrNameLst>
                                          <p:attrName>style.visibility</p:attrName>
                                        </p:attrNameLst>
                                      </p:cBhvr>
                                      <p:to>
                                        <p:strVal val="visible"/>
                                      </p:to>
                                    </p:set>
                                    <p:animEffect transition="in" filter="wipe(left)">
                                      <p:cBhvr>
                                        <p:cTn id="38" dur="450"/>
                                        <p:tgtEl>
                                          <p:spTgt spid="29"/>
                                        </p:tgtEl>
                                      </p:cBhvr>
                                    </p:animEffect>
                                  </p:childTnLst>
                                </p:cTn>
                              </p:par>
                              <p:par>
                                <p:cTn id="39" presetID="22" presetClass="entr" presetSubtype="8" fill="hold" nodeType="withEffect">
                                  <p:stCondLst>
                                    <p:cond delay="2800"/>
                                  </p:stCondLst>
                                  <p:childTnLst>
                                    <p:set>
                                      <p:cBhvr>
                                        <p:cTn id="40" dur="1" fill="hold">
                                          <p:stCondLst>
                                            <p:cond delay="0"/>
                                          </p:stCondLst>
                                        </p:cTn>
                                        <p:tgtEl>
                                          <p:spTgt spid="34"/>
                                        </p:tgtEl>
                                        <p:attrNameLst>
                                          <p:attrName>style.visibility</p:attrName>
                                        </p:attrNameLst>
                                      </p:cBhvr>
                                      <p:to>
                                        <p:strVal val="visible"/>
                                      </p:to>
                                    </p:set>
                                    <p:animEffect transition="in" filter="wipe(left)">
                                      <p:cBhvr>
                                        <p:cTn id="41" dur="450"/>
                                        <p:tgtEl>
                                          <p:spTgt spid="34"/>
                                        </p:tgtEl>
                                      </p:cBhvr>
                                    </p:animEffect>
                                  </p:childTnLst>
                                </p:cTn>
                              </p:par>
                              <p:par>
                                <p:cTn id="42" presetID="10" presetClass="entr" presetSubtype="0" fill="hold" grpId="0" nodeType="withEffect">
                                  <p:stCondLst>
                                    <p:cond delay="280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500"/>
                                        <p:tgtEl>
                                          <p:spTgt spid="39"/>
                                        </p:tgtEl>
                                      </p:cBhvr>
                                    </p:animEffect>
                                  </p:childTnLst>
                                </p:cTn>
                              </p:par>
                              <p:par>
                                <p:cTn id="45" presetID="10" presetClass="entr" presetSubtype="0" fill="hold" grpId="0" nodeType="withEffect">
                                  <p:stCondLst>
                                    <p:cond delay="280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10" presetClass="entr" presetSubtype="0" fill="hold" grpId="0" nodeType="withEffect">
                                  <p:stCondLst>
                                    <p:cond delay="280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childTnLst>
                                </p:cTn>
                              </p:par>
                              <p:par>
                                <p:cTn id="51" presetID="10" presetClass="entr" presetSubtype="0" fill="hold" grpId="0" nodeType="withEffect">
                                  <p:stCondLst>
                                    <p:cond delay="280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500"/>
                                        <p:tgtEl>
                                          <p:spTgt spid="41"/>
                                        </p:tgtEl>
                                      </p:cBhvr>
                                    </p:animEffect>
                                  </p:childTnLst>
                                </p:cTn>
                              </p:par>
                              <p:par>
                                <p:cTn id="54" presetID="10" presetClass="entr" presetSubtype="0" fill="hold" grpId="0" nodeType="withEffect">
                                  <p:stCondLst>
                                    <p:cond delay="280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500"/>
                                        <p:tgtEl>
                                          <p:spTgt spid="46"/>
                                        </p:tgtEl>
                                      </p:cBhvr>
                                    </p:animEffect>
                                  </p:childTnLst>
                                </p:cTn>
                              </p:par>
                              <p:par>
                                <p:cTn id="57" presetID="10" presetClass="entr" presetSubtype="0" fill="hold" grpId="0" nodeType="withEffect">
                                  <p:stCondLst>
                                    <p:cond delay="2800"/>
                                  </p:stCondLst>
                                  <p:childTnLst>
                                    <p:set>
                                      <p:cBhvr>
                                        <p:cTn id="58" dur="1" fill="hold">
                                          <p:stCondLst>
                                            <p:cond delay="0"/>
                                          </p:stCondLst>
                                        </p:cTn>
                                        <p:tgtEl>
                                          <p:spTgt spid="40"/>
                                        </p:tgtEl>
                                        <p:attrNameLst>
                                          <p:attrName>style.visibility</p:attrName>
                                        </p:attrNameLst>
                                      </p:cBhvr>
                                      <p:to>
                                        <p:strVal val="visible"/>
                                      </p:to>
                                    </p:set>
                                    <p:animEffect transition="in" filter="fade">
                                      <p:cBhvr>
                                        <p:cTn id="59" dur="500"/>
                                        <p:tgtEl>
                                          <p:spTgt spid="40"/>
                                        </p:tgtEl>
                                      </p:cBhvr>
                                    </p:animEffect>
                                  </p:childTnLst>
                                </p:cTn>
                              </p:par>
                              <p:par>
                                <p:cTn id="60" presetID="10" presetClass="entr" presetSubtype="0" fill="hold" nodeType="withEffect">
                                  <p:stCondLst>
                                    <p:cond delay="280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500"/>
                                        <p:tgtEl>
                                          <p:spTgt spid="9"/>
                                        </p:tgtEl>
                                      </p:cBhvr>
                                    </p:animEffect>
                                  </p:childTnLst>
                                </p:cTn>
                              </p:par>
                            </p:childTnLst>
                          </p:cTn>
                        </p:par>
                        <p:par>
                          <p:cTn id="63" fill="hold">
                            <p:stCondLst>
                              <p:cond delay="3300"/>
                            </p:stCondLst>
                            <p:childTnLst>
                              <p:par>
                                <p:cTn id="64" presetID="1" presetClass="entr" presetSubtype="0"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44">
                <p:cTn id="68" repeatCount="indefinite" fill="hold" display="0">
                  <p:stCondLst>
                    <p:cond delay="indefinite"/>
                  </p:stCondLst>
                  <p:endCondLst>
                    <p:cond evt="onStopAudio" delay="0">
                      <p:tgtEl>
                        <p:sldTgt/>
                      </p:tgtEl>
                    </p:cond>
                  </p:endCondLst>
                </p:cTn>
                <p:tgtEl>
                  <p:spTgt spid="44"/>
                </p:tgtEl>
              </p:cMediaNode>
            </p:audio>
          </p:childTnLst>
        </p:cTn>
      </p:par>
    </p:tnLst>
    <p:bldLst>
      <p:bldP spid="45" grpId="0"/>
      <p:bldP spid="35" grpId="0" animBg="1"/>
      <p:bldP spid="30" grpId="0" animBg="1"/>
      <p:bldP spid="38" grpId="0" animBg="1"/>
      <p:bldP spid="39" grpId="0" animBg="1"/>
      <p:bldP spid="40" grpId="0" animBg="1"/>
      <p:bldP spid="41" grpId="0" animBg="1"/>
      <p:bldP spid="4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4437074" y="2750365"/>
            <a:ext cx="4071216" cy="1569660"/>
            <a:chOff x="-21923" y="662257"/>
            <a:chExt cx="4071216" cy="1569660"/>
          </a:xfrm>
        </p:grpSpPr>
        <p:sp>
          <p:nvSpPr>
            <p:cNvPr id="42" name="文本框 41"/>
            <p:cNvSpPr txBox="1"/>
            <p:nvPr/>
          </p:nvSpPr>
          <p:spPr>
            <a:xfrm>
              <a:off x="-21923" y="662257"/>
              <a:ext cx="4071216" cy="1569660"/>
            </a:xfrm>
            <a:prstGeom prst="rect">
              <a:avLst/>
            </a:prstGeom>
            <a:noFill/>
          </p:spPr>
          <p:txBody>
            <a:bodyPr wrap="square" rtlCol="0">
              <a:spAutoFit/>
            </a:bodyPr>
            <a:lstStyle/>
            <a:p>
              <a:pPr defTabSz="685800"/>
              <a:r>
                <a:rPr lang="en-US" altLang="zh-CN" sz="9600" i="1" dirty="0">
                  <a:solidFill>
                    <a:srgbClr val="ED145B"/>
                  </a:solidFill>
                  <a:latin typeface="JustOldFashion" panose="02000603030000020004" pitchFamily="2" charset="0"/>
                  <a:ea typeface="MingLiU_HKSCS" panose="02020500000000000000" pitchFamily="18" charset="-120"/>
                </a:rPr>
                <a:t>4</a:t>
              </a:r>
              <a:endParaRPr lang="zh-CN" altLang="en-US" sz="9600" i="1" dirty="0">
                <a:solidFill>
                  <a:srgbClr val="ED145B"/>
                </a:solidFill>
                <a:latin typeface="JustOldFashion" panose="02000603030000020004" pitchFamily="2" charset="0"/>
                <a:ea typeface="MingLiU_HKSCS" panose="02020500000000000000" pitchFamily="18" charset="-120"/>
              </a:endParaRPr>
            </a:p>
          </p:txBody>
        </p:sp>
        <p:grpSp>
          <p:nvGrpSpPr>
            <p:cNvPr id="43" name="组合 42"/>
            <p:cNvGrpSpPr/>
            <p:nvPr/>
          </p:nvGrpSpPr>
          <p:grpSpPr>
            <a:xfrm>
              <a:off x="696819" y="991890"/>
              <a:ext cx="2353467" cy="546736"/>
              <a:chOff x="696819" y="991890"/>
              <a:chExt cx="2353467" cy="546736"/>
            </a:xfrm>
          </p:grpSpPr>
          <p:cxnSp>
            <p:nvCxnSpPr>
              <p:cNvPr id="45" name="直接连接符 44"/>
              <p:cNvCxnSpPr/>
              <p:nvPr/>
            </p:nvCxnSpPr>
            <p:spPr>
              <a:xfrm>
                <a:off x="1074508" y="991890"/>
                <a:ext cx="1494971" cy="0"/>
              </a:xfrm>
              <a:prstGeom prst="line">
                <a:avLst/>
              </a:prstGeom>
              <a:ln w="22225">
                <a:solidFill>
                  <a:srgbClr val="262626"/>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074508" y="1538626"/>
                <a:ext cx="1494971"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696819" y="991890"/>
                <a:ext cx="2353467" cy="523220"/>
              </a:xfrm>
              <a:prstGeom prst="rect">
                <a:avLst/>
              </a:prstGeom>
              <a:noFill/>
            </p:spPr>
            <p:txBody>
              <a:bodyPr wrap="square" rtlCol="0">
                <a:spAutoFit/>
              </a:bodyPr>
              <a:lstStyle/>
              <a:p>
                <a:pPr algn="ctr"/>
                <a:r>
                  <a:rPr lang="zh-CN" altLang="zh-CN" sz="2800" b="1" dirty="0">
                    <a:latin typeface="微软雅黑" pitchFamily="34" charset="-122"/>
                    <a:ea typeface="微软雅黑" pitchFamily="34" charset="-122"/>
                    <a:sym typeface="微软雅黑" pitchFamily="34" charset="-122"/>
                  </a:rPr>
                  <a:t>商务礼仪</a:t>
                </a:r>
              </a:p>
            </p:txBody>
          </p:sp>
        </p:grpSp>
        <p:sp>
          <p:nvSpPr>
            <p:cNvPr id="44" name="TextBox 2"/>
            <p:cNvSpPr txBox="1">
              <a:spLocks noChangeArrowheads="1"/>
            </p:cNvSpPr>
            <p:nvPr/>
          </p:nvSpPr>
          <p:spPr bwMode="auto">
            <a:xfrm>
              <a:off x="940607" y="1538626"/>
              <a:ext cx="2658004" cy="267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algn="just" defTabSz="685800">
                <a:lnSpc>
                  <a:spcPct val="125000"/>
                </a:lnSpc>
                <a:buClr>
                  <a:srgbClr val="0070C0"/>
                </a:buClr>
                <a:defRPr/>
              </a:pPr>
              <a:r>
                <a:rPr lang="zh-CN" altLang="zh-CN" sz="1000" dirty="0">
                  <a:solidFill>
                    <a:prstClr val="black">
                      <a:lumMod val="65000"/>
                      <a:lumOff val="35000"/>
                    </a:prstClr>
                  </a:solidFill>
                  <a:latin typeface="微软雅黑" pitchFamily="34" charset="-122"/>
                  <a:ea typeface="微软雅黑" pitchFamily="34" charset="-122"/>
                </a:rPr>
                <a:t>。</a:t>
              </a:r>
            </a:p>
          </p:txBody>
        </p:sp>
      </p:grpSp>
      <p:grpSp>
        <p:nvGrpSpPr>
          <p:cNvPr id="32" name="组合 31"/>
          <p:cNvGrpSpPr/>
          <p:nvPr/>
        </p:nvGrpSpPr>
        <p:grpSpPr>
          <a:xfrm>
            <a:off x="456785" y="2750365"/>
            <a:ext cx="3620534" cy="1569660"/>
            <a:chOff x="42563" y="662257"/>
            <a:chExt cx="3620534" cy="1569660"/>
          </a:xfrm>
        </p:grpSpPr>
        <p:sp>
          <p:nvSpPr>
            <p:cNvPr id="33" name="文本框 32"/>
            <p:cNvSpPr txBox="1"/>
            <p:nvPr/>
          </p:nvSpPr>
          <p:spPr>
            <a:xfrm>
              <a:off x="42563" y="662257"/>
              <a:ext cx="3118753" cy="1569660"/>
            </a:xfrm>
            <a:prstGeom prst="rect">
              <a:avLst/>
            </a:prstGeom>
            <a:noFill/>
          </p:spPr>
          <p:txBody>
            <a:bodyPr wrap="square" rtlCol="0">
              <a:spAutoFit/>
            </a:bodyPr>
            <a:lstStyle/>
            <a:p>
              <a:pPr defTabSz="685800"/>
              <a:r>
                <a:rPr lang="en-US" altLang="zh-CN" sz="9600" i="1" dirty="0">
                  <a:solidFill>
                    <a:srgbClr val="ED145B"/>
                  </a:solidFill>
                  <a:latin typeface="JustOldFashion" panose="02000603030000020004" pitchFamily="2" charset="0"/>
                  <a:ea typeface="MingLiU_HKSCS" panose="02020500000000000000" pitchFamily="18" charset="-120"/>
                </a:rPr>
                <a:t>3</a:t>
              </a:r>
              <a:endParaRPr lang="zh-CN" altLang="en-US" sz="9600" i="1" dirty="0">
                <a:solidFill>
                  <a:srgbClr val="ED145B"/>
                </a:solidFill>
                <a:latin typeface="JustOldFashion" panose="02000603030000020004" pitchFamily="2" charset="0"/>
                <a:ea typeface="MingLiU_HKSCS" panose="02020500000000000000" pitchFamily="18" charset="-120"/>
              </a:endParaRPr>
            </a:p>
          </p:txBody>
        </p:sp>
        <p:grpSp>
          <p:nvGrpSpPr>
            <p:cNvPr id="34" name="组合 33"/>
            <p:cNvGrpSpPr/>
            <p:nvPr/>
          </p:nvGrpSpPr>
          <p:grpSpPr>
            <a:xfrm>
              <a:off x="585481" y="986508"/>
              <a:ext cx="2473024" cy="552118"/>
              <a:chOff x="585481" y="986508"/>
              <a:chExt cx="2473024" cy="552118"/>
            </a:xfrm>
          </p:grpSpPr>
          <p:cxnSp>
            <p:nvCxnSpPr>
              <p:cNvPr id="36" name="直接连接符 35"/>
              <p:cNvCxnSpPr/>
              <p:nvPr/>
            </p:nvCxnSpPr>
            <p:spPr>
              <a:xfrm>
                <a:off x="1074508" y="991890"/>
                <a:ext cx="1494971" cy="0"/>
              </a:xfrm>
              <a:prstGeom prst="line">
                <a:avLst/>
              </a:prstGeom>
              <a:ln w="22225">
                <a:solidFill>
                  <a:srgbClr val="262626"/>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074508" y="1538626"/>
                <a:ext cx="1494971"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585481" y="986508"/>
                <a:ext cx="2473024" cy="523220"/>
              </a:xfrm>
              <a:prstGeom prst="rect">
                <a:avLst/>
              </a:prstGeom>
              <a:noFill/>
            </p:spPr>
            <p:txBody>
              <a:bodyPr wrap="square" rtlCol="0">
                <a:spAutoFit/>
              </a:bodyPr>
              <a:lstStyle/>
              <a:p>
                <a:pPr algn="ctr"/>
                <a:r>
                  <a:rPr lang="zh-CN" altLang="zh-CN" sz="2800" b="1" dirty="0">
                    <a:latin typeface="微软雅黑" pitchFamily="34" charset="-122"/>
                    <a:ea typeface="微软雅黑" pitchFamily="34" charset="-122"/>
                    <a:sym typeface="微软雅黑" pitchFamily="34" charset="-122"/>
                  </a:rPr>
                  <a:t>社交礼仪</a:t>
                </a:r>
              </a:p>
            </p:txBody>
          </p:sp>
        </p:grpSp>
        <p:sp>
          <p:nvSpPr>
            <p:cNvPr id="35" name="TextBox 2"/>
            <p:cNvSpPr txBox="1">
              <a:spLocks noChangeArrowheads="1"/>
            </p:cNvSpPr>
            <p:nvPr/>
          </p:nvSpPr>
          <p:spPr bwMode="auto">
            <a:xfrm>
              <a:off x="940607" y="1565774"/>
              <a:ext cx="2722490" cy="267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algn="just" defTabSz="685800">
                <a:lnSpc>
                  <a:spcPct val="125000"/>
                </a:lnSpc>
                <a:buClr>
                  <a:srgbClr val="0070C0"/>
                </a:buClr>
                <a:defRPr/>
              </a:pPr>
              <a:endParaRPr lang="zh-CN" altLang="zh-CN" sz="1000" dirty="0">
                <a:solidFill>
                  <a:prstClr val="black">
                    <a:lumMod val="65000"/>
                    <a:lumOff val="35000"/>
                  </a:prstClr>
                </a:solidFill>
                <a:latin typeface="微软雅黑" pitchFamily="34" charset="-122"/>
                <a:ea typeface="微软雅黑" pitchFamily="34" charset="-122"/>
              </a:endParaRPr>
            </a:p>
          </p:txBody>
        </p:sp>
      </p:grpSp>
      <p:pic>
        <p:nvPicPr>
          <p:cNvPr id="58" name="图片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8759" y="1000419"/>
            <a:ext cx="1290260" cy="1290260"/>
          </a:xfrm>
          <a:prstGeom prst="rect">
            <a:avLst/>
          </a:prstGeom>
        </p:spPr>
      </p:pic>
      <p:grpSp>
        <p:nvGrpSpPr>
          <p:cNvPr id="13" name="组合 12"/>
          <p:cNvGrpSpPr/>
          <p:nvPr/>
        </p:nvGrpSpPr>
        <p:grpSpPr>
          <a:xfrm>
            <a:off x="456785" y="753796"/>
            <a:ext cx="3368278" cy="1569660"/>
            <a:chOff x="138097" y="662257"/>
            <a:chExt cx="3368278" cy="1569660"/>
          </a:xfrm>
        </p:grpSpPr>
        <p:sp>
          <p:nvSpPr>
            <p:cNvPr id="2" name="文本框 1"/>
            <p:cNvSpPr txBox="1"/>
            <p:nvPr/>
          </p:nvSpPr>
          <p:spPr>
            <a:xfrm>
              <a:off x="138097" y="662257"/>
              <a:ext cx="3368278" cy="1569660"/>
            </a:xfrm>
            <a:prstGeom prst="rect">
              <a:avLst/>
            </a:prstGeom>
            <a:noFill/>
          </p:spPr>
          <p:txBody>
            <a:bodyPr wrap="square" rtlCol="0">
              <a:spAutoFit/>
            </a:bodyPr>
            <a:lstStyle/>
            <a:p>
              <a:pPr defTabSz="685800"/>
              <a:r>
                <a:rPr lang="en-US" altLang="zh-CN" sz="9600" i="1" dirty="0">
                  <a:solidFill>
                    <a:srgbClr val="ED145B"/>
                  </a:solidFill>
                  <a:latin typeface="JustOldFashion" panose="02000603030000020004" pitchFamily="2" charset="0"/>
                  <a:ea typeface="MingLiU_HKSCS" panose="02020500000000000000" pitchFamily="18" charset="-120"/>
                </a:rPr>
                <a:t>1</a:t>
              </a:r>
              <a:endParaRPr lang="zh-CN" altLang="en-US" sz="9600" i="1" dirty="0">
                <a:solidFill>
                  <a:srgbClr val="ED145B"/>
                </a:solidFill>
                <a:latin typeface="JustOldFashion" panose="02000603030000020004" pitchFamily="2" charset="0"/>
                <a:ea typeface="MingLiU_HKSCS" panose="02020500000000000000" pitchFamily="18" charset="-120"/>
              </a:endParaRPr>
            </a:p>
          </p:txBody>
        </p:sp>
        <p:grpSp>
          <p:nvGrpSpPr>
            <p:cNvPr id="7" name="组合 6"/>
            <p:cNvGrpSpPr/>
            <p:nvPr/>
          </p:nvGrpSpPr>
          <p:grpSpPr>
            <a:xfrm>
              <a:off x="549016" y="972870"/>
              <a:ext cx="2546439" cy="565756"/>
              <a:chOff x="549016" y="972870"/>
              <a:chExt cx="2546439" cy="565756"/>
            </a:xfrm>
          </p:grpSpPr>
          <p:cxnSp>
            <p:nvCxnSpPr>
              <p:cNvPr id="3" name="直接连接符 2"/>
              <p:cNvCxnSpPr/>
              <p:nvPr/>
            </p:nvCxnSpPr>
            <p:spPr>
              <a:xfrm>
                <a:off x="1074508" y="991890"/>
                <a:ext cx="1494971" cy="0"/>
              </a:xfrm>
              <a:prstGeom prst="line">
                <a:avLst/>
              </a:prstGeom>
              <a:ln w="22225">
                <a:solidFill>
                  <a:srgbClr val="262626"/>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1074508" y="1538626"/>
                <a:ext cx="1494971"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549016" y="972870"/>
                <a:ext cx="2546439" cy="523220"/>
              </a:xfrm>
              <a:prstGeom prst="rect">
                <a:avLst/>
              </a:prstGeom>
              <a:noFill/>
            </p:spPr>
            <p:txBody>
              <a:bodyPr wrap="square" rtlCol="0">
                <a:spAutoFit/>
              </a:bodyPr>
              <a:lstStyle/>
              <a:p>
                <a:pPr algn="ctr"/>
                <a:r>
                  <a:rPr lang="zh-CN" altLang="zh-CN" sz="2800" b="1" dirty="0">
                    <a:latin typeface="微软雅黑" pitchFamily="34" charset="-122"/>
                    <a:ea typeface="微软雅黑" pitchFamily="34" charset="-122"/>
                    <a:sym typeface="微软雅黑" pitchFamily="34" charset="-122"/>
                  </a:rPr>
                  <a:t>礼仪概述</a:t>
                </a:r>
              </a:p>
            </p:txBody>
          </p:sp>
        </p:grpSp>
        <p:sp>
          <p:nvSpPr>
            <p:cNvPr id="8" name="TextBox 2"/>
            <p:cNvSpPr txBox="1">
              <a:spLocks noChangeArrowheads="1"/>
            </p:cNvSpPr>
            <p:nvPr/>
          </p:nvSpPr>
          <p:spPr bwMode="auto">
            <a:xfrm>
              <a:off x="940606" y="1565774"/>
              <a:ext cx="2431867" cy="267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algn="just" defTabSz="685800">
                <a:lnSpc>
                  <a:spcPct val="125000"/>
                </a:lnSpc>
                <a:buClr>
                  <a:srgbClr val="0070C0"/>
                </a:buClr>
                <a:defRPr/>
              </a:pPr>
              <a:endParaRPr lang="zh-CN" altLang="zh-CN" sz="1000" dirty="0">
                <a:solidFill>
                  <a:prstClr val="black">
                    <a:lumMod val="65000"/>
                    <a:lumOff val="35000"/>
                  </a:prstClr>
                </a:solidFill>
                <a:latin typeface="微软雅黑" pitchFamily="34" charset="-122"/>
                <a:ea typeface="微软雅黑" pitchFamily="34" charset="-122"/>
              </a:endParaRPr>
            </a:p>
          </p:txBody>
        </p:sp>
      </p:grpSp>
      <p:grpSp>
        <p:nvGrpSpPr>
          <p:cNvPr id="17" name="组合 16"/>
          <p:cNvGrpSpPr/>
          <p:nvPr/>
        </p:nvGrpSpPr>
        <p:grpSpPr>
          <a:xfrm>
            <a:off x="4437074" y="662257"/>
            <a:ext cx="4226280" cy="1569660"/>
            <a:chOff x="-21923" y="662257"/>
            <a:chExt cx="4226280" cy="1569660"/>
          </a:xfrm>
        </p:grpSpPr>
        <p:sp>
          <p:nvSpPr>
            <p:cNvPr id="18" name="文本框 17"/>
            <p:cNvSpPr txBox="1"/>
            <p:nvPr/>
          </p:nvSpPr>
          <p:spPr>
            <a:xfrm>
              <a:off x="-21923" y="662257"/>
              <a:ext cx="4226280" cy="1569660"/>
            </a:xfrm>
            <a:prstGeom prst="rect">
              <a:avLst/>
            </a:prstGeom>
            <a:noFill/>
          </p:spPr>
          <p:txBody>
            <a:bodyPr wrap="square" rtlCol="0">
              <a:spAutoFit/>
            </a:bodyPr>
            <a:lstStyle/>
            <a:p>
              <a:pPr defTabSz="685800"/>
              <a:r>
                <a:rPr lang="en-US" altLang="zh-CN" sz="9600" i="1" dirty="0">
                  <a:solidFill>
                    <a:srgbClr val="ED145B"/>
                  </a:solidFill>
                  <a:latin typeface="JustOldFashion" panose="02000603030000020004" pitchFamily="2" charset="0"/>
                  <a:ea typeface="MingLiU_HKSCS" panose="02020500000000000000" pitchFamily="18" charset="-120"/>
                </a:rPr>
                <a:t>2</a:t>
              </a:r>
              <a:endParaRPr lang="zh-CN" altLang="en-US" sz="9600" i="1" dirty="0">
                <a:solidFill>
                  <a:srgbClr val="ED145B"/>
                </a:solidFill>
                <a:latin typeface="JustOldFashion" panose="02000603030000020004" pitchFamily="2" charset="0"/>
                <a:ea typeface="MingLiU_HKSCS" panose="02020500000000000000" pitchFamily="18" charset="-120"/>
              </a:endParaRPr>
            </a:p>
          </p:txBody>
        </p:sp>
        <p:grpSp>
          <p:nvGrpSpPr>
            <p:cNvPr id="19" name="组合 18"/>
            <p:cNvGrpSpPr/>
            <p:nvPr/>
          </p:nvGrpSpPr>
          <p:grpSpPr>
            <a:xfrm>
              <a:off x="686290" y="991890"/>
              <a:ext cx="2271405" cy="546736"/>
              <a:chOff x="686290" y="991890"/>
              <a:chExt cx="2271405" cy="546736"/>
            </a:xfrm>
          </p:grpSpPr>
          <p:cxnSp>
            <p:nvCxnSpPr>
              <p:cNvPr id="21" name="直接连接符 20"/>
              <p:cNvCxnSpPr/>
              <p:nvPr/>
            </p:nvCxnSpPr>
            <p:spPr>
              <a:xfrm>
                <a:off x="1074508" y="991890"/>
                <a:ext cx="1494971" cy="0"/>
              </a:xfrm>
              <a:prstGeom prst="line">
                <a:avLst/>
              </a:prstGeom>
              <a:ln w="22225">
                <a:solidFill>
                  <a:srgbClr val="262626"/>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074508" y="1538626"/>
                <a:ext cx="1494971"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86290" y="991890"/>
                <a:ext cx="2271405" cy="523220"/>
              </a:xfrm>
              <a:prstGeom prst="rect">
                <a:avLst/>
              </a:prstGeom>
              <a:noFill/>
            </p:spPr>
            <p:txBody>
              <a:bodyPr wrap="square" rtlCol="0">
                <a:spAutoFit/>
              </a:bodyPr>
              <a:lstStyle/>
              <a:p>
                <a:pPr algn="ctr"/>
                <a:r>
                  <a:rPr lang="zh-CN" altLang="zh-CN" sz="2800" b="1" dirty="0">
                    <a:latin typeface="微软雅黑" pitchFamily="34" charset="-122"/>
                    <a:ea typeface="微软雅黑" pitchFamily="34" charset="-122"/>
                    <a:sym typeface="微软雅黑" pitchFamily="34" charset="-122"/>
                  </a:rPr>
                  <a:t>职业形象</a:t>
                </a:r>
              </a:p>
            </p:txBody>
          </p:sp>
        </p:grpSp>
        <p:sp>
          <p:nvSpPr>
            <p:cNvPr id="20" name="TextBox 2"/>
            <p:cNvSpPr txBox="1">
              <a:spLocks noChangeArrowheads="1"/>
            </p:cNvSpPr>
            <p:nvPr/>
          </p:nvSpPr>
          <p:spPr bwMode="auto">
            <a:xfrm>
              <a:off x="940607" y="1565774"/>
              <a:ext cx="3147194" cy="267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algn="just" defTabSz="685800">
                <a:lnSpc>
                  <a:spcPct val="125000"/>
                </a:lnSpc>
                <a:buClr>
                  <a:srgbClr val="0070C0"/>
                </a:buClr>
                <a:defRPr/>
              </a:pPr>
              <a:endParaRPr lang="zh-CN" altLang="zh-CN" sz="1000" dirty="0">
                <a:solidFill>
                  <a:prstClr val="black">
                    <a:lumMod val="65000"/>
                    <a:lumOff val="35000"/>
                  </a:prstClr>
                </a:solidFill>
                <a:latin typeface="微软雅黑" pitchFamily="34" charset="-122"/>
                <a:ea typeface="微软雅黑" pitchFamily="34" charset="-122"/>
              </a:endParaRPr>
            </a:p>
          </p:txBody>
        </p:sp>
      </p:grpSp>
      <p:sp>
        <p:nvSpPr>
          <p:cNvPr id="59" name="文本框 58"/>
          <p:cNvSpPr txBox="1"/>
          <p:nvPr/>
        </p:nvSpPr>
        <p:spPr>
          <a:xfrm>
            <a:off x="638741" y="231540"/>
            <a:ext cx="2344959" cy="584775"/>
          </a:xfrm>
          <a:prstGeom prst="rect">
            <a:avLst/>
          </a:prstGeom>
          <a:noFill/>
        </p:spPr>
        <p:txBody>
          <a:bodyPr wrap="square" rtlCol="0">
            <a:spAutoFit/>
          </a:bodyPr>
          <a:lstStyle/>
          <a:p>
            <a:pPr defTabSz="685800"/>
            <a:r>
              <a:rPr lang="zh-CN" altLang="en-US" sz="3200" spc="600" dirty="0">
                <a:solidFill>
                  <a:srgbClr val="262626"/>
                </a:solidFill>
                <a:latin typeface="时尚中黑简体" panose="01010104010101010101" pitchFamily="2" charset="-122"/>
                <a:ea typeface="时尚中黑简体" panose="01010104010101010101" pitchFamily="2" charset="-122"/>
              </a:rPr>
              <a:t>目录</a:t>
            </a:r>
          </a:p>
        </p:txBody>
      </p:sp>
      <p:cxnSp>
        <p:nvCxnSpPr>
          <p:cNvPr id="64" name="直接连接符 63"/>
          <p:cNvCxnSpPr/>
          <p:nvPr/>
        </p:nvCxnSpPr>
        <p:spPr>
          <a:xfrm>
            <a:off x="70961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0" y="723900"/>
            <a:ext cx="1720850"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pic>
        <p:nvPicPr>
          <p:cNvPr id="48" name="图片 4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56538" y="941657"/>
            <a:ext cx="1290260" cy="1290260"/>
          </a:xfrm>
          <a:prstGeom prst="rect">
            <a:avLst/>
          </a:prstGeom>
        </p:spPr>
      </p:pic>
      <p:pic>
        <p:nvPicPr>
          <p:cNvPr id="49" name="图片 4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8759" y="3050714"/>
            <a:ext cx="1290260" cy="1290260"/>
          </a:xfrm>
          <a:prstGeom prst="rect">
            <a:avLst/>
          </a:prstGeom>
        </p:spPr>
      </p:pic>
      <p:pic>
        <p:nvPicPr>
          <p:cNvPr id="63" name="图片 6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56538" y="3022562"/>
            <a:ext cx="1290260" cy="1224754"/>
          </a:xfrm>
          <a:prstGeom prst="rect">
            <a:avLst/>
          </a:prstGeom>
        </p:spPr>
      </p:pic>
    </p:spTree>
    <p:extLst>
      <p:ext uri="{BB962C8B-B14F-4D97-AF65-F5344CB8AC3E}">
        <p14:creationId xmlns:p14="http://schemas.microsoft.com/office/powerpoint/2010/main" val="614284450"/>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down)">
                                      <p:cBhvr>
                                        <p:cTn id="7" dur="500"/>
                                        <p:tgtEl>
                                          <p:spTgt spid="64"/>
                                        </p:tgtEl>
                                      </p:cBhvr>
                                    </p:animEffect>
                                  </p:childTnLst>
                                </p:cTn>
                              </p:par>
                              <p:par>
                                <p:cTn id="8" presetID="22" presetClass="entr" presetSubtype="8" fill="hold"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wipe(left)">
                                      <p:cBhvr>
                                        <p:cTn id="10" dur="500"/>
                                        <p:tgtEl>
                                          <p:spTgt spid="6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fade">
                                      <p:cBhvr>
                                        <p:cTn id="13" dur="500"/>
                                        <p:tgtEl>
                                          <p:spTgt spid="59"/>
                                        </p:tgtEl>
                                      </p:cBhvr>
                                    </p:animEffect>
                                  </p:childTnLst>
                                </p:cTn>
                              </p:par>
                              <p:par>
                                <p:cTn id="14" presetID="10" presetClass="entr" presetSubtype="0" fill="hold" nodeType="withEffect">
                                  <p:stCondLst>
                                    <p:cond delay="5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nodeType="withEffect">
                                  <p:stCondLst>
                                    <p:cond delay="50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nodeType="withEffect">
                                  <p:stCondLst>
                                    <p:cond delay="50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par>
                                <p:cTn id="23" presetID="10" presetClass="entr" presetSubtype="0" fill="hold" nodeType="withEffect">
                                  <p:stCondLst>
                                    <p:cond delay="50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par>
                                <p:cTn id="26" presetID="12" presetClass="entr" presetSubtype="8" fill="hold" nodeType="withEffect">
                                  <p:stCondLst>
                                    <p:cond delay="750"/>
                                  </p:stCondLst>
                                  <p:childTnLst>
                                    <p:set>
                                      <p:cBhvr>
                                        <p:cTn id="27" dur="1" fill="hold">
                                          <p:stCondLst>
                                            <p:cond delay="0"/>
                                          </p:stCondLst>
                                        </p:cTn>
                                        <p:tgtEl>
                                          <p:spTgt spid="58"/>
                                        </p:tgtEl>
                                        <p:attrNameLst>
                                          <p:attrName>style.visibility</p:attrName>
                                        </p:attrNameLst>
                                      </p:cBhvr>
                                      <p:to>
                                        <p:strVal val="visible"/>
                                      </p:to>
                                    </p:set>
                                    <p:anim calcmode="lin" valueType="num">
                                      <p:cBhvr additive="base">
                                        <p:cTn id="28" dur="500"/>
                                        <p:tgtEl>
                                          <p:spTgt spid="58"/>
                                        </p:tgtEl>
                                        <p:attrNameLst>
                                          <p:attrName>ppt_x</p:attrName>
                                        </p:attrNameLst>
                                      </p:cBhvr>
                                      <p:tavLst>
                                        <p:tav tm="0">
                                          <p:val>
                                            <p:strVal val="#ppt_x-#ppt_w*1.125000"/>
                                          </p:val>
                                        </p:tav>
                                        <p:tav tm="100000">
                                          <p:val>
                                            <p:strVal val="#ppt_x"/>
                                          </p:val>
                                        </p:tav>
                                      </p:tavLst>
                                    </p:anim>
                                    <p:animEffect transition="in" filter="wipe(right)">
                                      <p:cBhvr>
                                        <p:cTn id="29" dur="500"/>
                                        <p:tgtEl>
                                          <p:spTgt spid="58"/>
                                        </p:tgtEl>
                                      </p:cBhvr>
                                    </p:animEffect>
                                  </p:childTnLst>
                                </p:cTn>
                              </p:par>
                              <p:par>
                                <p:cTn id="30" presetID="12" presetClass="entr" presetSubtype="8" fill="hold" nodeType="withEffect">
                                  <p:stCondLst>
                                    <p:cond delay="750"/>
                                  </p:stCondLst>
                                  <p:childTnLst>
                                    <p:set>
                                      <p:cBhvr>
                                        <p:cTn id="31" dur="1" fill="hold">
                                          <p:stCondLst>
                                            <p:cond delay="0"/>
                                          </p:stCondLst>
                                        </p:cTn>
                                        <p:tgtEl>
                                          <p:spTgt spid="48"/>
                                        </p:tgtEl>
                                        <p:attrNameLst>
                                          <p:attrName>style.visibility</p:attrName>
                                        </p:attrNameLst>
                                      </p:cBhvr>
                                      <p:to>
                                        <p:strVal val="visible"/>
                                      </p:to>
                                    </p:set>
                                    <p:anim calcmode="lin" valueType="num">
                                      <p:cBhvr additive="base">
                                        <p:cTn id="32" dur="500"/>
                                        <p:tgtEl>
                                          <p:spTgt spid="48"/>
                                        </p:tgtEl>
                                        <p:attrNameLst>
                                          <p:attrName>ppt_x</p:attrName>
                                        </p:attrNameLst>
                                      </p:cBhvr>
                                      <p:tavLst>
                                        <p:tav tm="0">
                                          <p:val>
                                            <p:strVal val="#ppt_x-#ppt_w*1.125000"/>
                                          </p:val>
                                        </p:tav>
                                        <p:tav tm="100000">
                                          <p:val>
                                            <p:strVal val="#ppt_x"/>
                                          </p:val>
                                        </p:tav>
                                      </p:tavLst>
                                    </p:anim>
                                    <p:animEffect transition="in" filter="wipe(right)">
                                      <p:cBhvr>
                                        <p:cTn id="33" dur="500"/>
                                        <p:tgtEl>
                                          <p:spTgt spid="48"/>
                                        </p:tgtEl>
                                      </p:cBhvr>
                                    </p:animEffect>
                                  </p:childTnLst>
                                </p:cTn>
                              </p:par>
                              <p:par>
                                <p:cTn id="34" presetID="12" presetClass="entr" presetSubtype="2" fill="hold" nodeType="withEffect">
                                  <p:stCondLst>
                                    <p:cond delay="750"/>
                                  </p:stCondLst>
                                  <p:childTnLst>
                                    <p:set>
                                      <p:cBhvr>
                                        <p:cTn id="35" dur="1" fill="hold">
                                          <p:stCondLst>
                                            <p:cond delay="0"/>
                                          </p:stCondLst>
                                        </p:cTn>
                                        <p:tgtEl>
                                          <p:spTgt spid="49"/>
                                        </p:tgtEl>
                                        <p:attrNameLst>
                                          <p:attrName>style.visibility</p:attrName>
                                        </p:attrNameLst>
                                      </p:cBhvr>
                                      <p:to>
                                        <p:strVal val="visible"/>
                                      </p:to>
                                    </p:set>
                                    <p:anim calcmode="lin" valueType="num">
                                      <p:cBhvr additive="base">
                                        <p:cTn id="36" dur="500"/>
                                        <p:tgtEl>
                                          <p:spTgt spid="49"/>
                                        </p:tgtEl>
                                        <p:attrNameLst>
                                          <p:attrName>ppt_x</p:attrName>
                                        </p:attrNameLst>
                                      </p:cBhvr>
                                      <p:tavLst>
                                        <p:tav tm="0">
                                          <p:val>
                                            <p:strVal val="#ppt_x+#ppt_w*1.125000"/>
                                          </p:val>
                                        </p:tav>
                                        <p:tav tm="100000">
                                          <p:val>
                                            <p:strVal val="#ppt_x"/>
                                          </p:val>
                                        </p:tav>
                                      </p:tavLst>
                                    </p:anim>
                                    <p:animEffect transition="in" filter="wipe(left)">
                                      <p:cBhvr>
                                        <p:cTn id="37" dur="500"/>
                                        <p:tgtEl>
                                          <p:spTgt spid="49"/>
                                        </p:tgtEl>
                                      </p:cBhvr>
                                    </p:animEffect>
                                  </p:childTnLst>
                                </p:cTn>
                              </p:par>
                              <p:par>
                                <p:cTn id="38" presetID="12" presetClass="entr" presetSubtype="2" fill="hold" nodeType="withEffect">
                                  <p:stCondLst>
                                    <p:cond delay="750"/>
                                  </p:stCondLst>
                                  <p:childTnLst>
                                    <p:set>
                                      <p:cBhvr>
                                        <p:cTn id="39" dur="1" fill="hold">
                                          <p:stCondLst>
                                            <p:cond delay="0"/>
                                          </p:stCondLst>
                                        </p:cTn>
                                        <p:tgtEl>
                                          <p:spTgt spid="63"/>
                                        </p:tgtEl>
                                        <p:attrNameLst>
                                          <p:attrName>style.visibility</p:attrName>
                                        </p:attrNameLst>
                                      </p:cBhvr>
                                      <p:to>
                                        <p:strVal val="visible"/>
                                      </p:to>
                                    </p:set>
                                    <p:anim calcmode="lin" valueType="num">
                                      <p:cBhvr additive="base">
                                        <p:cTn id="40" dur="500"/>
                                        <p:tgtEl>
                                          <p:spTgt spid="63"/>
                                        </p:tgtEl>
                                        <p:attrNameLst>
                                          <p:attrName>ppt_x</p:attrName>
                                        </p:attrNameLst>
                                      </p:cBhvr>
                                      <p:tavLst>
                                        <p:tav tm="0">
                                          <p:val>
                                            <p:strVal val="#ppt_x+#ppt_w*1.125000"/>
                                          </p:val>
                                        </p:tav>
                                        <p:tav tm="100000">
                                          <p:val>
                                            <p:strVal val="#ppt_x"/>
                                          </p:val>
                                        </p:tav>
                                      </p:tavLst>
                                    </p:anim>
                                    <p:animEffect transition="in" filter="wipe(left)">
                                      <p:cBhvr>
                                        <p:cTn id="41"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765" y="848510"/>
            <a:ext cx="8353745" cy="4247317"/>
          </a:xfrm>
          <a:prstGeom prst="rect">
            <a:avLst/>
          </a:prstGeom>
          <a:noFill/>
        </p:spPr>
        <p:txBody>
          <a:bodyPr wrap="square" rtlCol="0">
            <a:spAutoFit/>
          </a:bodyPr>
          <a:lstStyle/>
          <a:p>
            <a:pPr defTabSz="685800"/>
            <a:r>
              <a:rPr lang="en-US" altLang="zh-CN" sz="27000" i="1" dirty="0">
                <a:solidFill>
                  <a:srgbClr val="ED145B"/>
                </a:solidFill>
                <a:latin typeface="JustOldFashion" panose="02000603030000020004" pitchFamily="2" charset="0"/>
                <a:ea typeface="MingLiU_HKSCS" panose="02020500000000000000" pitchFamily="18" charset="-120"/>
              </a:rPr>
              <a:t>1</a:t>
            </a:r>
            <a:endParaRPr lang="zh-CN" altLang="en-US" sz="27000" i="1" dirty="0">
              <a:solidFill>
                <a:srgbClr val="ED145B"/>
              </a:solidFill>
              <a:latin typeface="JustOldFashion" panose="02000603030000020004" pitchFamily="2" charset="0"/>
              <a:ea typeface="MingLiU_HKSCS" panose="02020500000000000000" pitchFamily="18" charset="-120"/>
            </a:endParaRPr>
          </a:p>
        </p:txBody>
      </p:sp>
      <p:sp>
        <p:nvSpPr>
          <p:cNvPr id="16" name="矩形 15"/>
          <p:cNvSpPr/>
          <p:nvPr/>
        </p:nvSpPr>
        <p:spPr>
          <a:xfrm>
            <a:off x="5486686" y="1131590"/>
            <a:ext cx="2962800" cy="2952328"/>
          </a:xfrm>
          <a:prstGeom prst="rect">
            <a:avLst/>
          </a:prstGeom>
          <a:solidFill>
            <a:srgbClr val="E4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8137" y="1201711"/>
            <a:ext cx="2820987" cy="2820987"/>
          </a:xfrm>
          <a:prstGeom prst="rect">
            <a:avLst/>
          </a:prstGeom>
        </p:spPr>
      </p:pic>
      <p:grpSp>
        <p:nvGrpSpPr>
          <p:cNvPr id="10" name="组合 9"/>
          <p:cNvGrpSpPr/>
          <p:nvPr/>
        </p:nvGrpSpPr>
        <p:grpSpPr>
          <a:xfrm>
            <a:off x="1331640" y="1692930"/>
            <a:ext cx="6780729" cy="1375820"/>
            <a:chOff x="4553812" y="740430"/>
            <a:chExt cx="6780729" cy="1375820"/>
          </a:xfrm>
        </p:grpSpPr>
        <p:grpSp>
          <p:nvGrpSpPr>
            <p:cNvPr id="9" name="组合 8"/>
            <p:cNvGrpSpPr/>
            <p:nvPr/>
          </p:nvGrpSpPr>
          <p:grpSpPr>
            <a:xfrm>
              <a:off x="4553812" y="740430"/>
              <a:ext cx="5266750" cy="958216"/>
              <a:chOff x="4553812" y="740430"/>
              <a:chExt cx="5266750" cy="958216"/>
            </a:xfrm>
          </p:grpSpPr>
          <p:cxnSp>
            <p:nvCxnSpPr>
              <p:cNvPr id="3" name="直接连接符 2"/>
              <p:cNvCxnSpPr/>
              <p:nvPr/>
            </p:nvCxnSpPr>
            <p:spPr>
              <a:xfrm>
                <a:off x="5719888" y="740430"/>
                <a:ext cx="2712912" cy="0"/>
              </a:xfrm>
              <a:prstGeom prst="line">
                <a:avLst/>
              </a:prstGeom>
              <a:ln w="22225">
                <a:solidFill>
                  <a:srgbClr val="262626"/>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719887" y="1698646"/>
                <a:ext cx="2712913"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553812" y="828708"/>
                <a:ext cx="5266750" cy="830997"/>
              </a:xfrm>
              <a:prstGeom prst="rect">
                <a:avLst/>
              </a:prstGeom>
              <a:noFill/>
            </p:spPr>
            <p:txBody>
              <a:bodyPr wrap="square" rtlCol="0">
                <a:spAutoFit/>
              </a:bodyPr>
              <a:lstStyle/>
              <a:p>
                <a:pPr algn="ctr"/>
                <a:r>
                  <a:rPr lang="zh-CN" altLang="zh-CN" sz="4800" b="1" dirty="0">
                    <a:latin typeface="微软雅黑" pitchFamily="34" charset="-122"/>
                    <a:ea typeface="微软雅黑" pitchFamily="34" charset="-122"/>
                    <a:sym typeface="微软雅黑" pitchFamily="34" charset="-122"/>
                  </a:rPr>
                  <a:t>礼仪概述</a:t>
                </a:r>
              </a:p>
            </p:txBody>
          </p:sp>
        </p:grpSp>
        <p:sp>
          <p:nvSpPr>
            <p:cNvPr id="8" name="TextBox 2"/>
            <p:cNvSpPr txBox="1">
              <a:spLocks noChangeArrowheads="1"/>
            </p:cNvSpPr>
            <p:nvPr/>
          </p:nvSpPr>
          <p:spPr bwMode="auto">
            <a:xfrm>
              <a:off x="5551975" y="1810076"/>
              <a:ext cx="5782566" cy="306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algn="just" defTabSz="685800">
                <a:lnSpc>
                  <a:spcPct val="150000"/>
                </a:lnSpc>
                <a:buClr>
                  <a:srgbClr val="0070C0"/>
                </a:buClr>
                <a:defRPr/>
              </a:pPr>
              <a:endParaRPr lang="zh-CN" altLang="zh-CN" sz="1050" spc="300" dirty="0">
                <a:solidFill>
                  <a:prstClr val="black">
                    <a:lumMod val="65000"/>
                    <a:lumOff val="35000"/>
                  </a:prst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74007063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50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370884" y="1059582"/>
            <a:ext cx="3617913" cy="2577563"/>
          </a:xfrm>
          <a:custGeom>
            <a:avLst/>
            <a:gdLst>
              <a:gd name="connsiteX0" fmla="*/ 1901518 w 3803036"/>
              <a:gd name="connsiteY0" fmla="*/ 0 h 3803036"/>
              <a:gd name="connsiteX1" fmla="*/ 3803036 w 3803036"/>
              <a:gd name="connsiteY1" fmla="*/ 1901518 h 3803036"/>
              <a:gd name="connsiteX2" fmla="*/ 1901518 w 3803036"/>
              <a:gd name="connsiteY2" fmla="*/ 3803036 h 3803036"/>
              <a:gd name="connsiteX3" fmla="*/ 0 w 3803036"/>
              <a:gd name="connsiteY3" fmla="*/ 1901518 h 3803036"/>
              <a:gd name="connsiteX4" fmla="*/ 1901518 w 3803036"/>
              <a:gd name="connsiteY4" fmla="*/ 0 h 3803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3036" h="3803036">
                <a:moveTo>
                  <a:pt x="1901518" y="0"/>
                </a:moveTo>
                <a:cubicBezTo>
                  <a:pt x="2951697" y="0"/>
                  <a:pt x="3803036" y="851339"/>
                  <a:pt x="3803036" y="1901518"/>
                </a:cubicBezTo>
                <a:cubicBezTo>
                  <a:pt x="3803036" y="2951697"/>
                  <a:pt x="2951697" y="3803036"/>
                  <a:pt x="1901518" y="3803036"/>
                </a:cubicBezTo>
                <a:cubicBezTo>
                  <a:pt x="851339" y="3803036"/>
                  <a:pt x="0" y="2951697"/>
                  <a:pt x="0" y="1901518"/>
                </a:cubicBezTo>
                <a:cubicBezTo>
                  <a:pt x="0" y="851339"/>
                  <a:pt x="851339" y="0"/>
                  <a:pt x="1901518" y="0"/>
                </a:cubicBezTo>
                <a:close/>
              </a:path>
            </a:pathLst>
          </a:custGeom>
        </p:spPr>
      </p:pic>
      <p:sp>
        <p:nvSpPr>
          <p:cNvPr id="12" name="椭圆 11"/>
          <p:cNvSpPr/>
          <p:nvPr/>
        </p:nvSpPr>
        <p:spPr>
          <a:xfrm>
            <a:off x="4921528" y="3003798"/>
            <a:ext cx="390525" cy="390525"/>
          </a:xfrm>
          <a:prstGeom prst="ellipse">
            <a:avLst/>
          </a:prstGeom>
          <a:solidFill>
            <a:srgbClr val="FFC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3" name="椭圆 12"/>
          <p:cNvSpPr/>
          <p:nvPr/>
        </p:nvSpPr>
        <p:spPr>
          <a:xfrm>
            <a:off x="5538845" y="2367439"/>
            <a:ext cx="722053" cy="722053"/>
          </a:xfrm>
          <a:prstGeom prst="ellipse">
            <a:avLst/>
          </a:prstGeom>
          <a:solidFill>
            <a:srgbClr val="FFC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nvGrpSpPr>
          <p:cNvPr id="3" name="组合 2"/>
          <p:cNvGrpSpPr/>
          <p:nvPr/>
        </p:nvGrpSpPr>
        <p:grpSpPr>
          <a:xfrm>
            <a:off x="5717003" y="108046"/>
            <a:ext cx="3914823" cy="2986953"/>
            <a:chOff x="5717003" y="108046"/>
            <a:chExt cx="3914823" cy="2986953"/>
          </a:xfrm>
        </p:grpSpPr>
        <p:sp>
          <p:nvSpPr>
            <p:cNvPr id="14" name="椭圆 13"/>
            <p:cNvSpPr/>
            <p:nvPr/>
          </p:nvSpPr>
          <p:spPr>
            <a:xfrm>
              <a:off x="5899872" y="108046"/>
              <a:ext cx="2986953" cy="2986953"/>
            </a:xfrm>
            <a:prstGeom prst="ellipse">
              <a:avLst/>
            </a:prstGeom>
            <a:solidFill>
              <a:srgbClr val="ED145B"/>
            </a:solidFill>
            <a:ln>
              <a:noFill/>
            </a:ln>
            <a:effectLst>
              <a:outerShdw blurRad="50800" dist="38100" dir="5400000" sx="99000" sy="99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9" name="文本框 18"/>
            <p:cNvSpPr txBox="1"/>
            <p:nvPr/>
          </p:nvSpPr>
          <p:spPr>
            <a:xfrm>
              <a:off x="6423602" y="574855"/>
              <a:ext cx="2872798" cy="424732"/>
            </a:xfrm>
            <a:prstGeom prst="rect">
              <a:avLst/>
            </a:prstGeom>
            <a:noFill/>
          </p:spPr>
          <p:txBody>
            <a:bodyPr wrap="square" rtlCol="0">
              <a:spAutoFit/>
            </a:bodyPr>
            <a:lstStyle/>
            <a:p>
              <a:pPr>
                <a:lnSpc>
                  <a:spcPct val="90000"/>
                </a:lnSpc>
              </a:pPr>
              <a:r>
                <a:rPr lang="zh-CN" altLang="en-US" sz="2400" b="1" dirty="0">
                  <a:solidFill>
                    <a:schemeClr val="bg1"/>
                  </a:solidFill>
                </a:rPr>
                <a:t>礼仪的含义</a:t>
              </a:r>
            </a:p>
          </p:txBody>
        </p:sp>
        <p:cxnSp>
          <p:nvCxnSpPr>
            <p:cNvPr id="15" name="直接连接符 14"/>
            <p:cNvCxnSpPr/>
            <p:nvPr/>
          </p:nvCxnSpPr>
          <p:spPr>
            <a:xfrm>
              <a:off x="6518854" y="965578"/>
              <a:ext cx="1768904" cy="0"/>
            </a:xfrm>
            <a:prstGeom prst="line">
              <a:avLst/>
            </a:prstGeom>
            <a:ln w="6350">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518854" y="553463"/>
              <a:ext cx="1768904" cy="0"/>
            </a:xfrm>
            <a:prstGeom prst="line">
              <a:avLst/>
            </a:prstGeom>
            <a:ln w="6350">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381750" y="2366984"/>
              <a:ext cx="2043113" cy="0"/>
            </a:xfrm>
            <a:prstGeom prst="line">
              <a:avLst/>
            </a:prstGeom>
            <a:ln w="6350">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cxnSp>
        <p:sp>
          <p:nvSpPr>
            <p:cNvPr id="18" name="等腰三角形 17"/>
            <p:cNvSpPr/>
            <p:nvPr/>
          </p:nvSpPr>
          <p:spPr>
            <a:xfrm rot="10800000">
              <a:off x="7330517" y="2371747"/>
              <a:ext cx="145579" cy="125499"/>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0" name="矩形 19"/>
            <p:cNvSpPr/>
            <p:nvPr/>
          </p:nvSpPr>
          <p:spPr>
            <a:xfrm>
              <a:off x="6438859" y="2478555"/>
              <a:ext cx="3192967" cy="316369"/>
            </a:xfrm>
            <a:prstGeom prst="rect">
              <a:avLst/>
            </a:prstGeom>
          </p:spPr>
          <p:txBody>
            <a:bodyPr wrap="square">
              <a:spAutoFit/>
            </a:bodyPr>
            <a:lstStyle/>
            <a:p>
              <a:pPr defTabSz="685800">
                <a:lnSpc>
                  <a:spcPct val="150000"/>
                </a:lnSpc>
                <a:buClr>
                  <a:srgbClr val="0070C0"/>
                </a:buClr>
                <a:defRPr/>
              </a:pPr>
              <a:endParaRPr lang="zh-CN" altLang="en-US" sz="1100" spc="300" dirty="0">
                <a:solidFill>
                  <a:prstClr val="white"/>
                </a:solidFill>
                <a:latin typeface="微软雅黑" pitchFamily="34" charset="-122"/>
                <a:ea typeface="微软雅黑" pitchFamily="34" charset="-122"/>
              </a:endParaRPr>
            </a:p>
          </p:txBody>
        </p:sp>
        <p:sp>
          <p:nvSpPr>
            <p:cNvPr id="22" name="TextBox 2"/>
            <p:cNvSpPr txBox="1">
              <a:spLocks noChangeArrowheads="1"/>
            </p:cNvSpPr>
            <p:nvPr/>
          </p:nvSpPr>
          <p:spPr bwMode="auto">
            <a:xfrm>
              <a:off x="5717003" y="945520"/>
              <a:ext cx="3173925" cy="1633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lvl="1">
                <a:lnSpc>
                  <a:spcPct val="90000"/>
                </a:lnSpc>
              </a:pPr>
              <a:r>
                <a:rPr lang="zh-CN" altLang="en-US" sz="1600" dirty="0">
                  <a:solidFill>
                    <a:schemeClr val="bg1"/>
                  </a:solidFill>
                </a:rPr>
                <a:t>人们在长期社会生活中形成的一种习惯。是人类生存和发展的需要，是人们之间相互交流所产生的一定形式，久而久之，约定俗成，形成一定的习惯便是礼仪。</a:t>
              </a:r>
            </a:p>
            <a:p>
              <a:pPr algn="just" defTabSz="685800">
                <a:lnSpc>
                  <a:spcPct val="125000"/>
                </a:lnSpc>
                <a:buClr>
                  <a:srgbClr val="0070C0"/>
                </a:buClr>
                <a:defRPr/>
              </a:pPr>
              <a:endParaRPr lang="zh-CN" altLang="zh-CN" sz="1100" dirty="0">
                <a:solidFill>
                  <a:prstClr val="black">
                    <a:lumMod val="65000"/>
                    <a:lumOff val="35000"/>
                  </a:prstClr>
                </a:solidFill>
                <a:latin typeface="微软雅黑" pitchFamily="34" charset="-122"/>
                <a:ea typeface="微软雅黑" pitchFamily="34" charset="-122"/>
              </a:endParaRPr>
            </a:p>
          </p:txBody>
        </p:sp>
      </p:grpSp>
      <p:sp>
        <p:nvSpPr>
          <p:cNvPr id="23" name="文本框 22"/>
          <p:cNvSpPr txBox="1"/>
          <p:nvPr/>
        </p:nvSpPr>
        <p:spPr>
          <a:xfrm>
            <a:off x="647780" y="268585"/>
            <a:ext cx="3771820" cy="523220"/>
          </a:xfrm>
          <a:prstGeom prst="rect">
            <a:avLst/>
          </a:prstGeom>
          <a:noFill/>
        </p:spPr>
        <p:txBody>
          <a:bodyPr wrap="square" rtlCol="0">
            <a:spAutoFit/>
          </a:bodyPr>
          <a:lstStyle/>
          <a:p>
            <a:r>
              <a:rPr lang="zh-CN" altLang="en-US" sz="2800" dirty="0">
                <a:latin typeface="华康俪金黑W8(P)" pitchFamily="2" charset="-122"/>
                <a:ea typeface="华康俪金黑W8(P)" pitchFamily="2" charset="-122"/>
                <a:sym typeface="华康俪金黑W8(P)" pitchFamily="2" charset="-122"/>
              </a:rPr>
              <a:t>何为礼仪</a:t>
            </a:r>
          </a:p>
        </p:txBody>
      </p:sp>
      <p:cxnSp>
        <p:nvCxnSpPr>
          <p:cNvPr id="24" name="直接连接符 23"/>
          <p:cNvCxnSpPr/>
          <p:nvPr/>
        </p:nvCxnSpPr>
        <p:spPr>
          <a:xfrm>
            <a:off x="70961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0" y="723900"/>
            <a:ext cx="3232150"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rot="600989">
            <a:off x="8164737" y="3667852"/>
            <a:ext cx="1016668" cy="655802"/>
            <a:chOff x="-78341" y="3486416"/>
            <a:chExt cx="1016668" cy="655802"/>
          </a:xfrm>
        </p:grpSpPr>
        <p:sp>
          <p:nvSpPr>
            <p:cNvPr id="26" name="矩形 25"/>
            <p:cNvSpPr/>
            <p:nvPr/>
          </p:nvSpPr>
          <p:spPr>
            <a:xfrm rot="18978962">
              <a:off x="522137" y="4021621"/>
              <a:ext cx="63541" cy="63541"/>
            </a:xfrm>
            <a:prstGeom prst="rect">
              <a:avLst/>
            </a:prstGeom>
            <a:solidFill>
              <a:srgbClr val="ED145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7" name="矩形 26"/>
            <p:cNvSpPr/>
            <p:nvPr/>
          </p:nvSpPr>
          <p:spPr>
            <a:xfrm rot="18880913">
              <a:off x="19852" y="3486416"/>
              <a:ext cx="91049" cy="9104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8" name="矩形 27"/>
            <p:cNvSpPr/>
            <p:nvPr/>
          </p:nvSpPr>
          <p:spPr>
            <a:xfrm rot="18880913">
              <a:off x="865976" y="4069867"/>
              <a:ext cx="72351" cy="72351"/>
            </a:xfrm>
            <a:prstGeom prst="rect">
              <a:avLst/>
            </a:prstGeom>
            <a:solidFill>
              <a:srgbClr val="FFC0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9" name="矩形 28"/>
            <p:cNvSpPr/>
            <p:nvPr/>
          </p:nvSpPr>
          <p:spPr>
            <a:xfrm rot="18880913">
              <a:off x="823756" y="3876226"/>
              <a:ext cx="89563" cy="89563"/>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30" name="矩形 29"/>
            <p:cNvSpPr/>
            <p:nvPr/>
          </p:nvSpPr>
          <p:spPr>
            <a:xfrm rot="18880913" flipH="1">
              <a:off x="64915" y="3615523"/>
              <a:ext cx="54473" cy="54473"/>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31" name="矩形 30"/>
            <p:cNvSpPr/>
            <p:nvPr/>
          </p:nvSpPr>
          <p:spPr>
            <a:xfrm rot="18880913">
              <a:off x="550706" y="3812896"/>
              <a:ext cx="89563" cy="89563"/>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32" name="矩形 31"/>
            <p:cNvSpPr/>
            <p:nvPr/>
          </p:nvSpPr>
          <p:spPr>
            <a:xfrm rot="18978962">
              <a:off x="69460" y="4021621"/>
              <a:ext cx="63541" cy="63541"/>
            </a:xfrm>
            <a:prstGeom prst="rect">
              <a:avLst/>
            </a:prstGeom>
            <a:solidFill>
              <a:srgbClr val="ED145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33" name="矩形 32"/>
            <p:cNvSpPr/>
            <p:nvPr/>
          </p:nvSpPr>
          <p:spPr>
            <a:xfrm rot="18880913">
              <a:off x="202346" y="3786785"/>
              <a:ext cx="89563" cy="89563"/>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34" name="矩形 33"/>
            <p:cNvSpPr/>
            <p:nvPr/>
          </p:nvSpPr>
          <p:spPr>
            <a:xfrm rot="18880913">
              <a:off x="-78341" y="3695067"/>
              <a:ext cx="89563" cy="89563"/>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35" name="矩形 34"/>
            <p:cNvSpPr/>
            <p:nvPr/>
          </p:nvSpPr>
          <p:spPr>
            <a:xfrm rot="18880913" flipH="1">
              <a:off x="249641" y="3497013"/>
              <a:ext cx="45719" cy="4571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36" name="矩形 35"/>
            <p:cNvSpPr/>
            <p:nvPr/>
          </p:nvSpPr>
          <p:spPr>
            <a:xfrm rot="18880913" flipH="1">
              <a:off x="315180" y="3799934"/>
              <a:ext cx="45719" cy="4571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grpSp>
    </p:spTree>
    <p:extLst>
      <p:ext uri="{BB962C8B-B14F-4D97-AF65-F5344CB8AC3E}">
        <p14:creationId xmlns:p14="http://schemas.microsoft.com/office/powerpoint/2010/main" val="2172682935"/>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down)">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nodeType="withEffect">
                                  <p:stCondLst>
                                    <p:cond delay="5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8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grpId="0" nodeType="withEffect">
                                  <p:stCondLst>
                                    <p:cond delay="11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nodeType="withEffect">
                                  <p:stCondLst>
                                    <p:cond delay="14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268005" y="2139703"/>
            <a:ext cx="271548" cy="303274"/>
          </a:xfrm>
          <a:prstGeom prst="ellipse">
            <a:avLst/>
          </a:prstGeom>
          <a:solidFill>
            <a:srgbClr val="FFC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3" name="文本框 22"/>
          <p:cNvSpPr txBox="1"/>
          <p:nvPr/>
        </p:nvSpPr>
        <p:spPr>
          <a:xfrm>
            <a:off x="614252" y="271994"/>
            <a:ext cx="3771820" cy="523220"/>
          </a:xfrm>
          <a:prstGeom prst="rect">
            <a:avLst/>
          </a:prstGeom>
          <a:noFill/>
        </p:spPr>
        <p:txBody>
          <a:bodyPr wrap="square" rtlCol="0">
            <a:spAutoFit/>
          </a:bodyPr>
          <a:lstStyle/>
          <a:p>
            <a:r>
              <a:rPr lang="zh-CN" altLang="en-US" sz="2800" dirty="0">
                <a:latin typeface="华康俪金黑W8(P)" pitchFamily="2" charset="-122"/>
                <a:ea typeface="华康俪金黑W8(P)" pitchFamily="2" charset="-122"/>
                <a:sym typeface="华康俪金黑W8(P)" pitchFamily="2" charset="-122"/>
              </a:rPr>
              <a:t>何为礼仪</a:t>
            </a:r>
          </a:p>
        </p:txBody>
      </p:sp>
      <p:cxnSp>
        <p:nvCxnSpPr>
          <p:cNvPr id="24" name="直接连接符 23"/>
          <p:cNvCxnSpPr/>
          <p:nvPr/>
        </p:nvCxnSpPr>
        <p:spPr>
          <a:xfrm>
            <a:off x="70961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0" y="723900"/>
            <a:ext cx="3232150"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rot="600989">
            <a:off x="8164737" y="3667852"/>
            <a:ext cx="1016668" cy="655802"/>
            <a:chOff x="-78341" y="3486416"/>
            <a:chExt cx="1016668" cy="655802"/>
          </a:xfrm>
        </p:grpSpPr>
        <p:sp>
          <p:nvSpPr>
            <p:cNvPr id="26" name="矩形 25"/>
            <p:cNvSpPr/>
            <p:nvPr/>
          </p:nvSpPr>
          <p:spPr>
            <a:xfrm rot="18978962">
              <a:off x="522137" y="4021621"/>
              <a:ext cx="63541" cy="63541"/>
            </a:xfrm>
            <a:prstGeom prst="rect">
              <a:avLst/>
            </a:prstGeom>
            <a:solidFill>
              <a:srgbClr val="ED145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7" name="矩形 26"/>
            <p:cNvSpPr/>
            <p:nvPr/>
          </p:nvSpPr>
          <p:spPr>
            <a:xfrm rot="18880913">
              <a:off x="19852" y="3486416"/>
              <a:ext cx="91049" cy="9104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8" name="矩形 27"/>
            <p:cNvSpPr/>
            <p:nvPr/>
          </p:nvSpPr>
          <p:spPr>
            <a:xfrm rot="18880913">
              <a:off x="865976" y="4069867"/>
              <a:ext cx="72351" cy="72351"/>
            </a:xfrm>
            <a:prstGeom prst="rect">
              <a:avLst/>
            </a:prstGeom>
            <a:solidFill>
              <a:srgbClr val="FFC0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9" name="矩形 28"/>
            <p:cNvSpPr/>
            <p:nvPr/>
          </p:nvSpPr>
          <p:spPr>
            <a:xfrm rot="18880913">
              <a:off x="823756" y="3876226"/>
              <a:ext cx="89563" cy="89563"/>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30" name="矩形 29"/>
            <p:cNvSpPr/>
            <p:nvPr/>
          </p:nvSpPr>
          <p:spPr>
            <a:xfrm rot="18880913" flipH="1">
              <a:off x="64915" y="3615523"/>
              <a:ext cx="54473" cy="54473"/>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31" name="矩形 30"/>
            <p:cNvSpPr/>
            <p:nvPr/>
          </p:nvSpPr>
          <p:spPr>
            <a:xfrm rot="18880913">
              <a:off x="550706" y="3812896"/>
              <a:ext cx="89563" cy="89563"/>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32" name="矩形 31"/>
            <p:cNvSpPr/>
            <p:nvPr/>
          </p:nvSpPr>
          <p:spPr>
            <a:xfrm rot="18978962">
              <a:off x="69460" y="4021621"/>
              <a:ext cx="63541" cy="63541"/>
            </a:xfrm>
            <a:prstGeom prst="rect">
              <a:avLst/>
            </a:prstGeom>
            <a:solidFill>
              <a:srgbClr val="ED145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33" name="矩形 32"/>
            <p:cNvSpPr/>
            <p:nvPr/>
          </p:nvSpPr>
          <p:spPr>
            <a:xfrm rot="18880913">
              <a:off x="202346" y="3786785"/>
              <a:ext cx="89563" cy="89563"/>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34" name="矩形 33"/>
            <p:cNvSpPr/>
            <p:nvPr/>
          </p:nvSpPr>
          <p:spPr>
            <a:xfrm rot="18880913">
              <a:off x="-78341" y="3695067"/>
              <a:ext cx="89563" cy="89563"/>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35" name="矩形 34"/>
            <p:cNvSpPr/>
            <p:nvPr/>
          </p:nvSpPr>
          <p:spPr>
            <a:xfrm rot="18880913" flipH="1">
              <a:off x="249641" y="3497013"/>
              <a:ext cx="45719" cy="4571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36" name="矩形 35"/>
            <p:cNvSpPr/>
            <p:nvPr/>
          </p:nvSpPr>
          <p:spPr>
            <a:xfrm rot="18880913" flipH="1">
              <a:off x="315180" y="3799934"/>
              <a:ext cx="45719" cy="4571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grpSp>
      <p:sp>
        <p:nvSpPr>
          <p:cNvPr id="2" name="矩形 1"/>
          <p:cNvSpPr/>
          <p:nvPr/>
        </p:nvSpPr>
        <p:spPr>
          <a:xfrm>
            <a:off x="185524" y="1845835"/>
            <a:ext cx="4572000" cy="2197525"/>
          </a:xfrm>
          <a:prstGeom prst="rect">
            <a:avLst/>
          </a:prstGeom>
        </p:spPr>
        <p:txBody>
          <a:bodyPr>
            <a:spAutoFit/>
          </a:bodyPr>
          <a:lstStyle/>
          <a:p>
            <a:pPr>
              <a:lnSpc>
                <a:spcPct val="90000"/>
              </a:lnSpc>
            </a:pPr>
            <a:endParaRPr lang="zh-CN" altLang="en-US" sz="2400" dirty="0"/>
          </a:p>
          <a:p>
            <a:pPr lvl="1">
              <a:lnSpc>
                <a:spcPct val="90000"/>
              </a:lnSpc>
            </a:pPr>
            <a:r>
              <a:rPr lang="zh-CN" altLang="en-US" sz="2800" b="1" dirty="0"/>
              <a:t>礼仪</a:t>
            </a:r>
            <a:r>
              <a:rPr lang="zh-CN" altLang="en-US" sz="2000" dirty="0"/>
              <a:t>，</a:t>
            </a:r>
            <a:r>
              <a:rPr lang="zh-CN" altLang="en-US" sz="1600" dirty="0"/>
              <a:t>是指人们在从事商品流通的各种经济行为中应当遵循的一系列礼仪规范。</a:t>
            </a:r>
          </a:p>
          <a:p>
            <a:pPr lvl="1">
              <a:lnSpc>
                <a:spcPct val="90000"/>
              </a:lnSpc>
            </a:pPr>
            <a:endParaRPr lang="zh-CN" altLang="en-US" sz="2000" b="1" dirty="0"/>
          </a:p>
          <a:p>
            <a:pPr lvl="1">
              <a:lnSpc>
                <a:spcPct val="90000"/>
              </a:lnSpc>
            </a:pPr>
            <a:r>
              <a:rPr lang="zh-CN" altLang="en-US" sz="2800" b="1" dirty="0"/>
              <a:t>商务礼仪</a:t>
            </a:r>
            <a:r>
              <a:rPr lang="zh-CN" altLang="en-US" sz="2000" dirty="0"/>
              <a:t>，</a:t>
            </a:r>
            <a:r>
              <a:rPr lang="zh-CN" altLang="en-US" sz="1600" dirty="0"/>
              <a:t>通常指的是礼仪在商务行业之内的具体运用，主要泛指商务人员在自己的工作岗位上所应当严格遵守的</a:t>
            </a:r>
            <a:r>
              <a:rPr lang="zh-CN" altLang="en-US" sz="1600" b="1" dirty="0"/>
              <a:t>行为规范</a:t>
            </a:r>
            <a:r>
              <a:rPr lang="zh-CN" altLang="en-US" sz="2000" dirty="0"/>
              <a:t>。</a:t>
            </a:r>
          </a:p>
        </p:txBody>
      </p:sp>
      <p:pic>
        <p:nvPicPr>
          <p:cNvPr id="22" name="图片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57524" y="0"/>
            <a:ext cx="4343456" cy="4495428"/>
          </a:xfrm>
          <a:prstGeom prst="rect">
            <a:avLst/>
          </a:prstGeom>
        </p:spPr>
      </p:pic>
      <p:sp>
        <p:nvSpPr>
          <p:cNvPr id="37" name="椭圆 36"/>
          <p:cNvSpPr/>
          <p:nvPr/>
        </p:nvSpPr>
        <p:spPr>
          <a:xfrm>
            <a:off x="268005" y="3003798"/>
            <a:ext cx="271548" cy="303274"/>
          </a:xfrm>
          <a:prstGeom prst="ellipse">
            <a:avLst/>
          </a:prstGeom>
          <a:solidFill>
            <a:srgbClr val="FFC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Tree>
    <p:extLst>
      <p:ext uri="{BB962C8B-B14F-4D97-AF65-F5344CB8AC3E}">
        <p14:creationId xmlns:p14="http://schemas.microsoft.com/office/powerpoint/2010/main" val="307645788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down)">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fill="hold"/>
                                        <p:tgtEl>
                                          <p:spTgt spid="22"/>
                                        </p:tgtEl>
                                        <p:attrNameLst>
                                          <p:attrName>ppt_x</p:attrName>
                                        </p:attrNameLst>
                                      </p:cBhvr>
                                      <p:tavLst>
                                        <p:tav tm="0">
                                          <p:val>
                                            <p:strVal val="1+#ppt_w/2"/>
                                          </p:val>
                                        </p:tav>
                                        <p:tav tm="100000">
                                          <p:val>
                                            <p:strVal val="#ppt_x"/>
                                          </p:val>
                                        </p:tav>
                                      </p:tavLst>
                                    </p:anim>
                                    <p:anim calcmode="lin" valueType="num">
                                      <p:cBhvr additive="base">
                                        <p:cTn id="19" dur="500" fill="hold"/>
                                        <p:tgtEl>
                                          <p:spTgt spid="22"/>
                                        </p:tgtEl>
                                        <p:attrNameLst>
                                          <p:attrName>ppt_y</p:attrName>
                                        </p:attrNameLst>
                                      </p:cBhvr>
                                      <p:tavLst>
                                        <p:tav tm="0">
                                          <p:val>
                                            <p:strVal val="#ppt_y"/>
                                          </p:val>
                                        </p:tav>
                                        <p:tav tm="100000">
                                          <p:val>
                                            <p:strVal val="#ppt_y"/>
                                          </p:val>
                                        </p:tav>
                                      </p:tavLst>
                                    </p:anim>
                                  </p:childTnLst>
                                </p:cTn>
                              </p:par>
                              <p:par>
                                <p:cTn id="20" presetID="10" presetClass="entr" presetSubtype="0" fill="hold" grpId="0" nodeType="withEffect">
                                  <p:stCondLst>
                                    <p:cond delay="8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1300"/>
                            </p:stCondLst>
                            <p:childTnLst>
                              <p:par>
                                <p:cTn id="24" presetID="22" presetClass="entr" presetSubtype="1" fill="hold" nodeType="afterEffect">
                                  <p:stCondLst>
                                    <p:cond delay="0"/>
                                  </p:stCondLst>
                                  <p:childTnLst>
                                    <p:set>
                                      <p:cBhvr>
                                        <p:cTn id="25" dur="1" fill="hold">
                                          <p:stCondLst>
                                            <p:cond delay="0"/>
                                          </p:stCondLst>
                                        </p:cTn>
                                        <p:tgtEl>
                                          <p:spTgt spid="2">
                                            <p:txEl>
                                              <p:pRg st="1" end="1"/>
                                            </p:txEl>
                                          </p:spTgt>
                                        </p:tgtEl>
                                        <p:attrNameLst>
                                          <p:attrName>style.visibility</p:attrName>
                                        </p:attrNameLst>
                                      </p:cBhvr>
                                      <p:to>
                                        <p:strVal val="visible"/>
                                      </p:to>
                                    </p:set>
                                    <p:animEffect transition="in" filter="wipe(up)">
                                      <p:cBhvr>
                                        <p:cTn id="26" dur="500"/>
                                        <p:tgtEl>
                                          <p:spTgt spid="2">
                                            <p:txEl>
                                              <p:pRg st="1" end="1"/>
                                            </p:txEl>
                                          </p:spTgt>
                                        </p:tgtEl>
                                      </p:cBhvr>
                                    </p:animEffect>
                                  </p:childTnLst>
                                </p:cTn>
                              </p:par>
                            </p:childTnLst>
                          </p:cTn>
                        </p:par>
                        <p:par>
                          <p:cTn id="27" fill="hold">
                            <p:stCondLst>
                              <p:cond delay="1800"/>
                            </p:stCondLst>
                            <p:childTnLst>
                              <p:par>
                                <p:cTn id="28" presetID="10" presetClass="entr" presetSubtype="0" fill="hold" grpId="0"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500"/>
                                        <p:tgtEl>
                                          <p:spTgt spid="37"/>
                                        </p:tgtEl>
                                      </p:cBhvr>
                                    </p:animEffect>
                                  </p:childTnLst>
                                </p:cTn>
                              </p:par>
                            </p:childTnLst>
                          </p:cTn>
                        </p:par>
                        <p:par>
                          <p:cTn id="31" fill="hold">
                            <p:stCondLst>
                              <p:cond delay="2300"/>
                            </p:stCondLst>
                            <p:childTnLst>
                              <p:par>
                                <p:cTn id="32" presetID="22" presetClass="entr" presetSubtype="1" fill="hold" nodeType="afterEffect">
                                  <p:stCondLst>
                                    <p:cond delay="0"/>
                                  </p:stCondLst>
                                  <p:childTnLst>
                                    <p:set>
                                      <p:cBhvr>
                                        <p:cTn id="33" dur="1" fill="hold">
                                          <p:stCondLst>
                                            <p:cond delay="0"/>
                                          </p:stCondLst>
                                        </p:cTn>
                                        <p:tgtEl>
                                          <p:spTgt spid="2">
                                            <p:txEl>
                                              <p:pRg st="3" end="3"/>
                                            </p:txEl>
                                          </p:spTgt>
                                        </p:tgtEl>
                                        <p:attrNameLst>
                                          <p:attrName>style.visibility</p:attrName>
                                        </p:attrNameLst>
                                      </p:cBhvr>
                                      <p:to>
                                        <p:strVal val="visible"/>
                                      </p:to>
                                    </p:set>
                                    <p:animEffect transition="in" filter="wipe(up)">
                                      <p:cBhvr>
                                        <p:cTn id="34"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3" grpId="0"/>
      <p:bldP spid="3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0" y="3475893"/>
            <a:ext cx="652932" cy="932595"/>
            <a:chOff x="384789" y="3207934"/>
            <a:chExt cx="652932" cy="932595"/>
          </a:xfrm>
        </p:grpSpPr>
        <p:sp>
          <p:nvSpPr>
            <p:cNvPr id="23" name="矩形 22"/>
            <p:cNvSpPr/>
            <p:nvPr/>
          </p:nvSpPr>
          <p:spPr>
            <a:xfrm rot="18978962">
              <a:off x="539073" y="4047009"/>
              <a:ext cx="93520" cy="93520"/>
            </a:xfrm>
            <a:prstGeom prst="rect">
              <a:avLst/>
            </a:prstGeom>
            <a:solidFill>
              <a:srgbClr val="ED145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4" name="矩形 23"/>
            <p:cNvSpPr/>
            <p:nvPr/>
          </p:nvSpPr>
          <p:spPr>
            <a:xfrm rot="18880913">
              <a:off x="384789" y="3818504"/>
              <a:ext cx="91049" cy="9104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5" name="矩形 24"/>
            <p:cNvSpPr/>
            <p:nvPr/>
          </p:nvSpPr>
          <p:spPr>
            <a:xfrm rot="18880913">
              <a:off x="890316" y="3371908"/>
              <a:ext cx="72351" cy="72351"/>
            </a:xfrm>
            <a:prstGeom prst="rect">
              <a:avLst/>
            </a:prstGeom>
            <a:solidFill>
              <a:srgbClr val="FFC0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6" name="矩形 25"/>
            <p:cNvSpPr/>
            <p:nvPr/>
          </p:nvSpPr>
          <p:spPr>
            <a:xfrm rot="18880913">
              <a:off x="719424" y="3590557"/>
              <a:ext cx="173218" cy="173218"/>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7" name="矩形 26"/>
            <p:cNvSpPr/>
            <p:nvPr/>
          </p:nvSpPr>
          <p:spPr>
            <a:xfrm rot="18880913">
              <a:off x="594106" y="3418968"/>
              <a:ext cx="152248" cy="152248"/>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0" name="矩形 19"/>
            <p:cNvSpPr/>
            <p:nvPr/>
          </p:nvSpPr>
          <p:spPr>
            <a:xfrm rot="18880913" flipH="1">
              <a:off x="992002" y="3887940"/>
              <a:ext cx="45719" cy="45719"/>
            </a:xfrm>
            <a:prstGeom prst="rect">
              <a:avLst/>
            </a:prstGeom>
            <a:solidFill>
              <a:srgbClr val="FFC0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8" name="矩形 27"/>
            <p:cNvSpPr/>
            <p:nvPr/>
          </p:nvSpPr>
          <p:spPr>
            <a:xfrm rot="18880913" flipH="1">
              <a:off x="920222" y="3207934"/>
              <a:ext cx="89988" cy="89988"/>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9" name="矩形 28"/>
            <p:cNvSpPr/>
            <p:nvPr/>
          </p:nvSpPr>
          <p:spPr>
            <a:xfrm rot="18880913" flipH="1">
              <a:off x="662690" y="3845012"/>
              <a:ext cx="79094" cy="79094"/>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grpSp>
        <p:nvGrpSpPr>
          <p:cNvPr id="10" name="组合 9"/>
          <p:cNvGrpSpPr/>
          <p:nvPr/>
        </p:nvGrpSpPr>
        <p:grpSpPr>
          <a:xfrm>
            <a:off x="1115616" y="939481"/>
            <a:ext cx="2426202" cy="3513525"/>
            <a:chOff x="5574798" y="876300"/>
            <a:chExt cx="2464302" cy="3568700"/>
          </a:xfrm>
        </p:grpSpPr>
        <p:sp>
          <p:nvSpPr>
            <p:cNvPr id="4" name="矩形 3"/>
            <p:cNvSpPr/>
            <p:nvPr/>
          </p:nvSpPr>
          <p:spPr>
            <a:xfrm>
              <a:off x="5574798" y="876300"/>
              <a:ext cx="2464302" cy="3568700"/>
            </a:xfrm>
            <a:prstGeom prst="rect">
              <a:avLst/>
            </a:prstGeom>
            <a:solidFill>
              <a:srgbClr val="E4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56507" y="938422"/>
              <a:ext cx="2300883" cy="3444457"/>
            </a:xfrm>
            <a:custGeom>
              <a:avLst/>
              <a:gdLst>
                <a:gd name="connsiteX0" fmla="*/ 0 w 2320734"/>
                <a:gd name="connsiteY0" fmla="*/ 0 h 3444457"/>
                <a:gd name="connsiteX1" fmla="*/ 2320734 w 2320734"/>
                <a:gd name="connsiteY1" fmla="*/ 0 h 3444457"/>
                <a:gd name="connsiteX2" fmla="*/ 2320734 w 2320734"/>
                <a:gd name="connsiteY2" fmla="*/ 3444457 h 3444457"/>
                <a:gd name="connsiteX3" fmla="*/ 0 w 2320734"/>
                <a:gd name="connsiteY3" fmla="*/ 3444457 h 3444457"/>
              </a:gdLst>
              <a:ahLst/>
              <a:cxnLst>
                <a:cxn ang="0">
                  <a:pos x="connsiteX0" y="connsiteY0"/>
                </a:cxn>
                <a:cxn ang="0">
                  <a:pos x="connsiteX1" y="connsiteY1"/>
                </a:cxn>
                <a:cxn ang="0">
                  <a:pos x="connsiteX2" y="connsiteY2"/>
                </a:cxn>
                <a:cxn ang="0">
                  <a:pos x="connsiteX3" y="connsiteY3"/>
                </a:cxn>
              </a:cxnLst>
              <a:rect l="l" t="t" r="r" b="b"/>
              <a:pathLst>
                <a:path w="2320734" h="3444457">
                  <a:moveTo>
                    <a:pt x="0" y="0"/>
                  </a:moveTo>
                  <a:lnTo>
                    <a:pt x="2320734" y="0"/>
                  </a:lnTo>
                  <a:lnTo>
                    <a:pt x="2320734" y="3444457"/>
                  </a:lnTo>
                  <a:lnTo>
                    <a:pt x="0" y="3444457"/>
                  </a:lnTo>
                  <a:close/>
                </a:path>
              </a:pathLst>
            </a:custGeom>
          </p:spPr>
        </p:pic>
      </p:grpSp>
      <p:sp>
        <p:nvSpPr>
          <p:cNvPr id="7" name="矩形 6"/>
          <p:cNvSpPr/>
          <p:nvPr/>
        </p:nvSpPr>
        <p:spPr>
          <a:xfrm>
            <a:off x="4139952" y="973171"/>
            <a:ext cx="4572000" cy="3293209"/>
          </a:xfrm>
          <a:prstGeom prst="rect">
            <a:avLst/>
          </a:prstGeom>
        </p:spPr>
        <p:txBody>
          <a:bodyPr>
            <a:spAutoFit/>
          </a:bodyPr>
          <a:lstStyle/>
          <a:p>
            <a:r>
              <a:rPr lang="zh-CN" altLang="en-US" sz="2000" b="1" dirty="0"/>
              <a:t>对个体</a:t>
            </a:r>
          </a:p>
          <a:p>
            <a:pPr lvl="1"/>
            <a:r>
              <a:rPr lang="zh-CN" altLang="en-US" dirty="0"/>
              <a:t>不学礼，无以立</a:t>
            </a:r>
          </a:p>
          <a:p>
            <a:pPr lvl="1"/>
            <a:r>
              <a:rPr lang="zh-CN" altLang="en-US" dirty="0"/>
              <a:t>使个人的言行在社会活动中与其身份、地位、社会角色相适应</a:t>
            </a:r>
          </a:p>
          <a:p>
            <a:pPr lvl="1"/>
            <a:r>
              <a:rPr lang="zh-CN" altLang="en-US" dirty="0"/>
              <a:t>衡量个人道德水准高低和有无教养的尺度</a:t>
            </a:r>
            <a:endParaRPr lang="en-US" altLang="zh-CN" dirty="0"/>
          </a:p>
          <a:p>
            <a:pPr lvl="1"/>
            <a:endParaRPr lang="zh-CN" altLang="en-US" dirty="0"/>
          </a:p>
          <a:p>
            <a:r>
              <a:rPr lang="zh-CN" altLang="en-US" sz="2000" b="1" dirty="0"/>
              <a:t>对组织</a:t>
            </a:r>
          </a:p>
          <a:p>
            <a:pPr lvl="1"/>
            <a:r>
              <a:rPr lang="zh-CN" altLang="en-US" dirty="0"/>
              <a:t>塑造组织形象</a:t>
            </a:r>
          </a:p>
          <a:p>
            <a:pPr lvl="1"/>
            <a:r>
              <a:rPr lang="zh-CN" altLang="en-US" dirty="0"/>
              <a:t>传播沟通信息</a:t>
            </a:r>
          </a:p>
          <a:p>
            <a:pPr lvl="1"/>
            <a:r>
              <a:rPr lang="zh-CN" altLang="en-US" dirty="0"/>
              <a:t>提高办事效</a:t>
            </a:r>
            <a:r>
              <a:rPr lang="zh-CN" altLang="en-US" sz="2400" dirty="0"/>
              <a:t>率</a:t>
            </a:r>
          </a:p>
        </p:txBody>
      </p:sp>
      <p:sp>
        <p:nvSpPr>
          <p:cNvPr id="30" name="文本框 22"/>
          <p:cNvSpPr txBox="1"/>
          <p:nvPr/>
        </p:nvSpPr>
        <p:spPr>
          <a:xfrm>
            <a:off x="614252" y="271994"/>
            <a:ext cx="3771820" cy="523220"/>
          </a:xfrm>
          <a:prstGeom prst="rect">
            <a:avLst/>
          </a:prstGeom>
          <a:noFill/>
        </p:spPr>
        <p:txBody>
          <a:bodyPr wrap="square" rtlCol="0">
            <a:spAutoFit/>
          </a:bodyPr>
          <a:lstStyle/>
          <a:p>
            <a:r>
              <a:rPr lang="zh-CN" altLang="en-US" sz="2800" dirty="0">
                <a:latin typeface="华康俪金黑W8(P)" pitchFamily="2" charset="-122"/>
                <a:ea typeface="华康俪金黑W8(P)" pitchFamily="2" charset="-122"/>
                <a:sym typeface="华康俪金黑W8(P)" pitchFamily="2" charset="-122"/>
              </a:rPr>
              <a:t>礼仪意义</a:t>
            </a:r>
          </a:p>
        </p:txBody>
      </p:sp>
      <p:cxnSp>
        <p:nvCxnSpPr>
          <p:cNvPr id="31" name="直接连接符 30"/>
          <p:cNvCxnSpPr/>
          <p:nvPr/>
        </p:nvCxnSpPr>
        <p:spPr>
          <a:xfrm>
            <a:off x="70961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0" y="723900"/>
            <a:ext cx="3232150"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390785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par>
                                <p:cTn id="12" presetID="22" presetClass="entr" presetSubtype="4" fill="hold" nodeType="with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down)">
                                      <p:cBhvr>
                                        <p:cTn id="14" dur="500"/>
                                        <p:tgtEl>
                                          <p:spTgt spid="3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875333" y="1687385"/>
            <a:ext cx="4888148" cy="679441"/>
            <a:chOff x="2476499" y="1552570"/>
            <a:chExt cx="3954837" cy="679441"/>
          </a:xfrm>
        </p:grpSpPr>
        <p:sp>
          <p:nvSpPr>
            <p:cNvPr id="9" name="梯形 8"/>
            <p:cNvSpPr/>
            <p:nvPr/>
          </p:nvSpPr>
          <p:spPr>
            <a:xfrm flipV="1">
              <a:off x="2476499" y="1552570"/>
              <a:ext cx="2953267" cy="679441"/>
            </a:xfrm>
            <a:prstGeom prst="trapezoid">
              <a:avLst>
                <a:gd name="adj" fmla="val 50316"/>
              </a:avLst>
            </a:prstGeom>
            <a:solidFill>
              <a:srgbClr val="ED145B"/>
            </a:solidFill>
            <a:ln>
              <a:noFill/>
            </a:ln>
            <a:effectLst>
              <a:outerShdw blurRad="50800" dist="127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7" name="文本框 16"/>
            <p:cNvSpPr txBox="1"/>
            <p:nvPr/>
          </p:nvSpPr>
          <p:spPr>
            <a:xfrm>
              <a:off x="2635129" y="1681549"/>
              <a:ext cx="3796207" cy="369332"/>
            </a:xfrm>
            <a:prstGeom prst="rect">
              <a:avLst/>
            </a:prstGeom>
            <a:noFill/>
          </p:spPr>
          <p:txBody>
            <a:bodyPr wrap="square" rtlCol="0">
              <a:spAutoFit/>
            </a:bodyPr>
            <a:lstStyle/>
            <a:p>
              <a:r>
                <a:rPr lang="en-US" altLang="zh-CN" dirty="0">
                  <a:solidFill>
                    <a:schemeClr val="bg1"/>
                  </a:solidFill>
                  <a:latin typeface="微软雅黑" pitchFamily="34" charset="-122"/>
                  <a:ea typeface="微软雅黑" pitchFamily="34" charset="-122"/>
                  <a:sym typeface="Times New Roman" pitchFamily="18" charset="0"/>
                </a:rPr>
                <a:t>1.</a:t>
              </a:r>
              <a:r>
                <a:rPr lang="zh-CN" altLang="en-US" dirty="0">
                  <a:solidFill>
                    <a:schemeClr val="bg1"/>
                  </a:solidFill>
                  <a:latin typeface="微软雅黑" pitchFamily="34" charset="-122"/>
                  <a:ea typeface="微软雅黑" pitchFamily="34" charset="-122"/>
                  <a:sym typeface="Times New Roman" pitchFamily="18" charset="0"/>
                </a:rPr>
                <a:t>礼仪是一个人的安身立命之本</a:t>
              </a:r>
              <a:endParaRPr lang="zh-CN" altLang="en-US" dirty="0">
                <a:solidFill>
                  <a:schemeClr val="bg1"/>
                </a:solidFill>
                <a:latin typeface="微软雅黑" pitchFamily="34" charset="-122"/>
                <a:ea typeface="微软雅黑" pitchFamily="34" charset="-122"/>
                <a:sym typeface="微软雅黑" pitchFamily="34" charset="-122"/>
              </a:endParaRPr>
            </a:p>
          </p:txBody>
        </p:sp>
      </p:grpSp>
      <p:grpSp>
        <p:nvGrpSpPr>
          <p:cNvPr id="14" name="组合 13"/>
          <p:cNvGrpSpPr/>
          <p:nvPr/>
        </p:nvGrpSpPr>
        <p:grpSpPr>
          <a:xfrm>
            <a:off x="0" y="2385942"/>
            <a:ext cx="6107723" cy="687403"/>
            <a:chOff x="2183422" y="2356724"/>
            <a:chExt cx="4419601" cy="687403"/>
          </a:xfrm>
        </p:grpSpPr>
        <p:sp>
          <p:nvSpPr>
            <p:cNvPr id="13" name="梯形 12"/>
            <p:cNvSpPr/>
            <p:nvPr/>
          </p:nvSpPr>
          <p:spPr>
            <a:xfrm>
              <a:off x="2183422" y="2356724"/>
              <a:ext cx="3134507" cy="687403"/>
            </a:xfrm>
            <a:custGeom>
              <a:avLst/>
              <a:gdLst>
                <a:gd name="connsiteX0" fmla="*/ 0 w 4563001"/>
                <a:gd name="connsiteY0" fmla="*/ 948071 h 948071"/>
                <a:gd name="connsiteX1" fmla="*/ 477031 w 4563001"/>
                <a:gd name="connsiteY1" fmla="*/ 0 h 948071"/>
                <a:gd name="connsiteX2" fmla="*/ 4085970 w 4563001"/>
                <a:gd name="connsiteY2" fmla="*/ 0 h 948071"/>
                <a:gd name="connsiteX3" fmla="*/ 4563001 w 4563001"/>
                <a:gd name="connsiteY3" fmla="*/ 948071 h 948071"/>
                <a:gd name="connsiteX4" fmla="*/ 0 w 4563001"/>
                <a:gd name="connsiteY4" fmla="*/ 948071 h 948071"/>
                <a:gd name="connsiteX0" fmla="*/ 0 w 4563001"/>
                <a:gd name="connsiteY0" fmla="*/ 948071 h 948071"/>
                <a:gd name="connsiteX1" fmla="*/ 477031 w 4563001"/>
                <a:gd name="connsiteY1" fmla="*/ 0 h 948071"/>
                <a:gd name="connsiteX2" fmla="*/ 4085970 w 4563001"/>
                <a:gd name="connsiteY2" fmla="*/ 0 h 948071"/>
                <a:gd name="connsiteX3" fmla="*/ 4205159 w 4563001"/>
                <a:gd name="connsiteY3" fmla="*/ 246162 h 948071"/>
                <a:gd name="connsiteX4" fmla="*/ 4563001 w 4563001"/>
                <a:gd name="connsiteY4" fmla="*/ 948071 h 948071"/>
                <a:gd name="connsiteX5" fmla="*/ 0 w 4563001"/>
                <a:gd name="connsiteY5" fmla="*/ 948071 h 948071"/>
                <a:gd name="connsiteX0" fmla="*/ 0 w 4563001"/>
                <a:gd name="connsiteY0" fmla="*/ 948071 h 948071"/>
                <a:gd name="connsiteX1" fmla="*/ 477031 w 4563001"/>
                <a:gd name="connsiteY1" fmla="*/ 0 h 948071"/>
                <a:gd name="connsiteX2" fmla="*/ 4205159 w 4563001"/>
                <a:gd name="connsiteY2" fmla="*/ 246162 h 948071"/>
                <a:gd name="connsiteX3" fmla="*/ 4563001 w 4563001"/>
                <a:gd name="connsiteY3" fmla="*/ 948071 h 948071"/>
                <a:gd name="connsiteX4" fmla="*/ 0 w 4563001"/>
                <a:gd name="connsiteY4" fmla="*/ 948071 h 948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3001" h="948071">
                  <a:moveTo>
                    <a:pt x="0" y="948071"/>
                  </a:moveTo>
                  <a:lnTo>
                    <a:pt x="477031" y="0"/>
                  </a:lnTo>
                  <a:lnTo>
                    <a:pt x="4205159" y="246162"/>
                  </a:lnTo>
                  <a:lnTo>
                    <a:pt x="4563001" y="948071"/>
                  </a:lnTo>
                  <a:lnTo>
                    <a:pt x="0" y="948071"/>
                  </a:lnTo>
                  <a:close/>
                </a:path>
              </a:pathLst>
            </a:custGeom>
            <a:solidFill>
              <a:srgbClr val="FFC000"/>
            </a:solidFill>
            <a:ln>
              <a:noFill/>
            </a:ln>
            <a:effectLst>
              <a:outerShdw blurRad="25400" dist="127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8" name="文本框 17"/>
            <p:cNvSpPr txBox="1"/>
            <p:nvPr/>
          </p:nvSpPr>
          <p:spPr>
            <a:xfrm>
              <a:off x="2617809" y="2535522"/>
              <a:ext cx="3985214" cy="307777"/>
            </a:xfrm>
            <a:prstGeom prst="rect">
              <a:avLst/>
            </a:prstGeom>
            <a:noFill/>
          </p:spPr>
          <p:txBody>
            <a:bodyPr wrap="square" rtlCol="0">
              <a:spAutoFit/>
            </a:bodyPr>
            <a:lstStyle/>
            <a:p>
              <a:r>
                <a:rPr lang="en-US" altLang="zh-CN" sz="1400" dirty="0">
                  <a:solidFill>
                    <a:schemeClr val="bg1"/>
                  </a:solidFill>
                  <a:latin typeface="微软雅黑" pitchFamily="34" charset="-122"/>
                  <a:ea typeface="微软雅黑" pitchFamily="34" charset="-122"/>
                  <a:sym typeface="Times New Roman" pitchFamily="18" charset="0"/>
                </a:rPr>
                <a:t>2. </a:t>
              </a:r>
              <a:r>
                <a:rPr lang="zh-CN" altLang="en-US" sz="1400" dirty="0">
                  <a:solidFill>
                    <a:schemeClr val="bg1"/>
                  </a:solidFill>
                  <a:latin typeface="微软雅黑" pitchFamily="34" charset="-122"/>
                  <a:ea typeface="微软雅黑" pitchFamily="34" charset="-122"/>
                  <a:sym typeface="Times New Roman" pitchFamily="18" charset="0"/>
                </a:rPr>
                <a:t>懂礼仪，充满自信，胸有成竹，处变不惊</a:t>
              </a:r>
              <a:endParaRPr lang="zh-CN" altLang="en-US" sz="1400" dirty="0">
                <a:solidFill>
                  <a:schemeClr val="bg1"/>
                </a:solidFill>
                <a:latin typeface="微软雅黑" pitchFamily="34" charset="-122"/>
                <a:ea typeface="微软雅黑" pitchFamily="34" charset="-122"/>
                <a:sym typeface="微软雅黑" pitchFamily="34" charset="-122"/>
              </a:endParaRPr>
            </a:p>
          </p:txBody>
        </p:sp>
      </p:grpSp>
      <p:grpSp>
        <p:nvGrpSpPr>
          <p:cNvPr id="20" name="组合 19"/>
          <p:cNvGrpSpPr/>
          <p:nvPr/>
        </p:nvGrpSpPr>
        <p:grpSpPr>
          <a:xfrm>
            <a:off x="251520" y="3134237"/>
            <a:ext cx="5835151" cy="596074"/>
            <a:chOff x="2364228" y="3131794"/>
            <a:chExt cx="4173246" cy="596074"/>
          </a:xfrm>
        </p:grpSpPr>
        <p:sp>
          <p:nvSpPr>
            <p:cNvPr id="16" name="梯形 15"/>
            <p:cNvSpPr/>
            <p:nvPr/>
          </p:nvSpPr>
          <p:spPr>
            <a:xfrm flipV="1">
              <a:off x="2364228" y="3131794"/>
              <a:ext cx="2972703" cy="596074"/>
            </a:xfrm>
            <a:custGeom>
              <a:avLst/>
              <a:gdLst>
                <a:gd name="connsiteX0" fmla="*/ 0 w 4029848"/>
                <a:gd name="connsiteY0" fmla="*/ 805314 h 805314"/>
                <a:gd name="connsiteX1" fmla="*/ 405202 w 4029848"/>
                <a:gd name="connsiteY1" fmla="*/ 0 h 805314"/>
                <a:gd name="connsiteX2" fmla="*/ 3624646 w 4029848"/>
                <a:gd name="connsiteY2" fmla="*/ 0 h 805314"/>
                <a:gd name="connsiteX3" fmla="*/ 4029848 w 4029848"/>
                <a:gd name="connsiteY3" fmla="*/ 805314 h 805314"/>
                <a:gd name="connsiteX4" fmla="*/ 0 w 4029848"/>
                <a:gd name="connsiteY4" fmla="*/ 805314 h 805314"/>
                <a:gd name="connsiteX0" fmla="*/ 0 w 4029848"/>
                <a:gd name="connsiteY0" fmla="*/ 808048 h 808048"/>
                <a:gd name="connsiteX1" fmla="*/ 405202 w 4029848"/>
                <a:gd name="connsiteY1" fmla="*/ 2734 h 808048"/>
                <a:gd name="connsiteX2" fmla="*/ 3419029 w 4029848"/>
                <a:gd name="connsiteY2" fmla="*/ 0 h 808048"/>
                <a:gd name="connsiteX3" fmla="*/ 3624646 w 4029848"/>
                <a:gd name="connsiteY3" fmla="*/ 2734 h 808048"/>
                <a:gd name="connsiteX4" fmla="*/ 4029848 w 4029848"/>
                <a:gd name="connsiteY4" fmla="*/ 808048 h 808048"/>
                <a:gd name="connsiteX5" fmla="*/ 0 w 4029848"/>
                <a:gd name="connsiteY5" fmla="*/ 808048 h 808048"/>
                <a:gd name="connsiteX0" fmla="*/ 0 w 4029848"/>
                <a:gd name="connsiteY0" fmla="*/ 808048 h 808048"/>
                <a:gd name="connsiteX1" fmla="*/ 405202 w 4029848"/>
                <a:gd name="connsiteY1" fmla="*/ 2734 h 808048"/>
                <a:gd name="connsiteX2" fmla="*/ 3419029 w 4029848"/>
                <a:gd name="connsiteY2" fmla="*/ 0 h 808048"/>
                <a:gd name="connsiteX3" fmla="*/ 4029848 w 4029848"/>
                <a:gd name="connsiteY3" fmla="*/ 808048 h 808048"/>
                <a:gd name="connsiteX4" fmla="*/ 0 w 4029848"/>
                <a:gd name="connsiteY4" fmla="*/ 808048 h 808048"/>
                <a:gd name="connsiteX0" fmla="*/ 0 w 4029848"/>
                <a:gd name="connsiteY0" fmla="*/ 808048 h 808048"/>
                <a:gd name="connsiteX1" fmla="*/ 233752 w 4029848"/>
                <a:gd name="connsiteY1" fmla="*/ 2734 h 808048"/>
                <a:gd name="connsiteX2" fmla="*/ 3419029 w 4029848"/>
                <a:gd name="connsiteY2" fmla="*/ 0 h 808048"/>
                <a:gd name="connsiteX3" fmla="*/ 4029848 w 4029848"/>
                <a:gd name="connsiteY3" fmla="*/ 808048 h 808048"/>
                <a:gd name="connsiteX4" fmla="*/ 0 w 4029848"/>
                <a:gd name="connsiteY4" fmla="*/ 808048 h 808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9848" h="808048">
                  <a:moveTo>
                    <a:pt x="0" y="808048"/>
                  </a:moveTo>
                  <a:lnTo>
                    <a:pt x="233752" y="2734"/>
                  </a:lnTo>
                  <a:lnTo>
                    <a:pt x="3419029" y="0"/>
                  </a:lnTo>
                  <a:lnTo>
                    <a:pt x="4029848" y="808048"/>
                  </a:lnTo>
                  <a:lnTo>
                    <a:pt x="0" y="808048"/>
                  </a:lnTo>
                  <a:close/>
                </a:path>
              </a:pathLst>
            </a:custGeom>
            <a:solidFill>
              <a:srgbClr val="ED145B">
                <a:alpha val="65000"/>
              </a:srgbClr>
            </a:solidFill>
            <a:ln>
              <a:noFill/>
            </a:ln>
            <a:effectLst>
              <a:outerShdw blurRad="38100" dist="1905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9" name="文本框 18"/>
            <p:cNvSpPr txBox="1"/>
            <p:nvPr/>
          </p:nvSpPr>
          <p:spPr>
            <a:xfrm>
              <a:off x="2729545" y="3183886"/>
              <a:ext cx="3807929" cy="338554"/>
            </a:xfrm>
            <a:prstGeom prst="rect">
              <a:avLst/>
            </a:prstGeom>
            <a:noFill/>
          </p:spPr>
          <p:txBody>
            <a:bodyPr wrap="square" rtlCol="0">
              <a:spAutoFit/>
            </a:bodyPr>
            <a:lstStyle/>
            <a:p>
              <a:r>
                <a:rPr lang="en-US" altLang="zh-CN" sz="1600" dirty="0">
                  <a:solidFill>
                    <a:schemeClr val="bg1"/>
                  </a:solidFill>
                  <a:latin typeface="微软雅黑" pitchFamily="34" charset="-122"/>
                  <a:ea typeface="微软雅黑" pitchFamily="34" charset="-122"/>
                  <a:sym typeface="Times New Roman" pitchFamily="18" charset="0"/>
                </a:rPr>
                <a:t>3. </a:t>
              </a:r>
              <a:r>
                <a:rPr lang="zh-CN" altLang="en-US" sz="1600" dirty="0">
                  <a:solidFill>
                    <a:schemeClr val="bg1"/>
                  </a:solidFill>
                  <a:latin typeface="微软雅黑" pitchFamily="34" charset="-122"/>
                  <a:ea typeface="微软雅黑" pitchFamily="34" charset="-122"/>
                  <a:sym typeface="Times New Roman" pitchFamily="18" charset="0"/>
                </a:rPr>
                <a:t>不懂礼，别人生气，后果严重</a:t>
              </a:r>
              <a:endParaRPr lang="zh-CN" altLang="en-US" sz="1600" dirty="0">
                <a:solidFill>
                  <a:schemeClr val="bg1"/>
                </a:solidFill>
                <a:latin typeface="微软雅黑" pitchFamily="34" charset="-122"/>
                <a:ea typeface="微软雅黑" pitchFamily="34" charset="-122"/>
                <a:sym typeface="微软雅黑" pitchFamily="34" charset="-122"/>
              </a:endParaRPr>
            </a:p>
          </p:txBody>
        </p:sp>
      </p:grpSp>
      <p:grpSp>
        <p:nvGrpSpPr>
          <p:cNvPr id="33" name="组合 32"/>
          <p:cNvGrpSpPr/>
          <p:nvPr/>
        </p:nvGrpSpPr>
        <p:grpSpPr>
          <a:xfrm>
            <a:off x="391468" y="3600635"/>
            <a:ext cx="644058" cy="539894"/>
            <a:chOff x="391468" y="3600635"/>
            <a:chExt cx="644058" cy="539894"/>
          </a:xfrm>
        </p:grpSpPr>
        <p:sp>
          <p:nvSpPr>
            <p:cNvPr id="29" name="矩形 28"/>
            <p:cNvSpPr/>
            <p:nvPr/>
          </p:nvSpPr>
          <p:spPr>
            <a:xfrm rot="18978962">
              <a:off x="539073" y="4047009"/>
              <a:ext cx="93520" cy="93520"/>
            </a:xfrm>
            <a:prstGeom prst="rect">
              <a:avLst/>
            </a:prstGeom>
            <a:solidFill>
              <a:srgbClr val="ED145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30" name="矩形 29"/>
            <p:cNvSpPr/>
            <p:nvPr/>
          </p:nvSpPr>
          <p:spPr>
            <a:xfrm rot="18880913">
              <a:off x="391468" y="3764201"/>
              <a:ext cx="91049" cy="9104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7" name="矩形 26"/>
            <p:cNvSpPr/>
            <p:nvPr/>
          </p:nvSpPr>
          <p:spPr>
            <a:xfrm rot="18880913">
              <a:off x="890317" y="3921281"/>
              <a:ext cx="72351" cy="72351"/>
            </a:xfrm>
            <a:prstGeom prst="rect">
              <a:avLst/>
            </a:prstGeom>
            <a:solidFill>
              <a:srgbClr val="FFC0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8" name="矩形 27"/>
            <p:cNvSpPr/>
            <p:nvPr/>
          </p:nvSpPr>
          <p:spPr>
            <a:xfrm rot="18880913">
              <a:off x="862308" y="3600635"/>
              <a:ext cx="173218" cy="173218"/>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31" name="矩形 30"/>
            <p:cNvSpPr/>
            <p:nvPr/>
          </p:nvSpPr>
          <p:spPr>
            <a:xfrm rot="18880913">
              <a:off x="594107" y="3831178"/>
              <a:ext cx="152248" cy="152248"/>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sp>
        <p:nvSpPr>
          <p:cNvPr id="35" name="文本框 34"/>
          <p:cNvSpPr txBox="1"/>
          <p:nvPr/>
        </p:nvSpPr>
        <p:spPr>
          <a:xfrm>
            <a:off x="647780" y="268585"/>
            <a:ext cx="3721020" cy="523220"/>
          </a:xfrm>
          <a:prstGeom prst="rect">
            <a:avLst/>
          </a:prstGeom>
          <a:noFill/>
        </p:spPr>
        <p:txBody>
          <a:bodyPr wrap="square" rtlCol="0">
            <a:spAutoFit/>
          </a:bodyPr>
          <a:lstStyle/>
          <a:p>
            <a:r>
              <a:rPr lang="zh-CN" altLang="en-US" sz="2800" dirty="0">
                <a:latin typeface="华康俪金黑W8(P)" pitchFamily="2" charset="-122"/>
                <a:ea typeface="华康俪金黑W8(P)" pitchFamily="2" charset="-122"/>
                <a:sym typeface="华康俪金黑W8(P)" pitchFamily="2" charset="-122"/>
              </a:rPr>
              <a:t>为何要学礼仪</a:t>
            </a:r>
          </a:p>
        </p:txBody>
      </p:sp>
      <p:cxnSp>
        <p:nvCxnSpPr>
          <p:cNvPr id="36" name="直接连接符 35"/>
          <p:cNvCxnSpPr/>
          <p:nvPr/>
        </p:nvCxnSpPr>
        <p:spPr>
          <a:xfrm>
            <a:off x="70961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0" y="723900"/>
            <a:ext cx="3232150"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2232" y="854343"/>
            <a:ext cx="2719533" cy="3626045"/>
          </a:xfrm>
          <a:custGeom>
            <a:avLst/>
            <a:gdLst>
              <a:gd name="connsiteX0" fmla="*/ 1440557 w 2881114"/>
              <a:gd name="connsiteY0" fmla="*/ 0 h 2881114"/>
              <a:gd name="connsiteX1" fmla="*/ 2881114 w 2881114"/>
              <a:gd name="connsiteY1" fmla="*/ 1440557 h 2881114"/>
              <a:gd name="connsiteX2" fmla="*/ 1440557 w 2881114"/>
              <a:gd name="connsiteY2" fmla="*/ 2881114 h 2881114"/>
              <a:gd name="connsiteX3" fmla="*/ 0 w 2881114"/>
              <a:gd name="connsiteY3" fmla="*/ 1440557 h 2881114"/>
              <a:gd name="connsiteX4" fmla="*/ 1440557 w 2881114"/>
              <a:gd name="connsiteY4" fmla="*/ 0 h 2881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1114" h="2881114">
                <a:moveTo>
                  <a:pt x="1440557" y="0"/>
                </a:moveTo>
                <a:cubicBezTo>
                  <a:pt x="2236155" y="0"/>
                  <a:pt x="2881114" y="644959"/>
                  <a:pt x="2881114" y="1440557"/>
                </a:cubicBezTo>
                <a:cubicBezTo>
                  <a:pt x="2881114" y="2236155"/>
                  <a:pt x="2236155" y="2881114"/>
                  <a:pt x="1440557" y="2881114"/>
                </a:cubicBezTo>
                <a:cubicBezTo>
                  <a:pt x="644959" y="2881114"/>
                  <a:pt x="0" y="2236155"/>
                  <a:pt x="0" y="1440557"/>
                </a:cubicBezTo>
                <a:cubicBezTo>
                  <a:pt x="0" y="644959"/>
                  <a:pt x="644959" y="0"/>
                  <a:pt x="1440557" y="0"/>
                </a:cubicBezTo>
                <a:close/>
              </a:path>
            </a:pathLst>
          </a:custGeom>
          <a:effectLst>
            <a:outerShdw blurRad="50800" dist="25400" dir="5400000" algn="t" rotWithShape="0">
              <a:prstClr val="black">
                <a:alpha val="35000"/>
              </a:prstClr>
            </a:outerShdw>
          </a:effectLst>
        </p:spPr>
      </p:pic>
    </p:spTree>
    <p:extLst>
      <p:ext uri="{BB962C8B-B14F-4D97-AF65-F5344CB8AC3E}">
        <p14:creationId xmlns:p14="http://schemas.microsoft.com/office/powerpoint/2010/main" val="325478919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22" presetClass="entr" presetSubtype="8"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500"/>
                                        <p:tgtEl>
                                          <p:spTgt spid="37"/>
                                        </p:tgtEl>
                                      </p:cBhvr>
                                    </p:animEffect>
                                  </p:childTnLst>
                                </p:cTn>
                              </p:par>
                              <p:par>
                                <p:cTn id="11" presetID="22" presetClass="entr" presetSubtype="4"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ipe(down)">
                                      <p:cBhvr>
                                        <p:cTn id="13" dur="500"/>
                                        <p:tgtEl>
                                          <p:spTgt spid="3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22" presetClass="entr" presetSubtype="2" fill="hold" nodeType="withEffect">
                                  <p:stCondLst>
                                    <p:cond delay="50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par>
                                <p:cTn id="24" presetID="22" presetClass="entr" presetSubtype="2" fill="hold" nodeType="withEffect">
                                  <p:stCondLst>
                                    <p:cond delay="700"/>
                                  </p:stCondLst>
                                  <p:childTnLst>
                                    <p:set>
                                      <p:cBhvr>
                                        <p:cTn id="25" dur="1" fill="hold">
                                          <p:stCondLst>
                                            <p:cond delay="0"/>
                                          </p:stCondLst>
                                        </p:cTn>
                                        <p:tgtEl>
                                          <p:spTgt spid="14"/>
                                        </p:tgtEl>
                                        <p:attrNameLst>
                                          <p:attrName>style.visibility</p:attrName>
                                        </p:attrNameLst>
                                      </p:cBhvr>
                                      <p:to>
                                        <p:strVal val="visible"/>
                                      </p:to>
                                    </p:set>
                                    <p:animEffect transition="in" filter="wipe(right)">
                                      <p:cBhvr>
                                        <p:cTn id="26" dur="500"/>
                                        <p:tgtEl>
                                          <p:spTgt spid="14"/>
                                        </p:tgtEl>
                                      </p:cBhvr>
                                    </p:animEffect>
                                  </p:childTnLst>
                                </p:cTn>
                              </p:par>
                              <p:par>
                                <p:cTn id="27" presetID="22" presetClass="entr" presetSubtype="2" fill="hold" nodeType="withEffect">
                                  <p:stCondLst>
                                    <p:cond delay="900"/>
                                  </p:stCondLst>
                                  <p:childTnLst>
                                    <p:set>
                                      <p:cBhvr>
                                        <p:cTn id="28" dur="1" fill="hold">
                                          <p:stCondLst>
                                            <p:cond delay="0"/>
                                          </p:stCondLst>
                                        </p:cTn>
                                        <p:tgtEl>
                                          <p:spTgt spid="20"/>
                                        </p:tgtEl>
                                        <p:attrNameLst>
                                          <p:attrName>style.visibility</p:attrName>
                                        </p:attrNameLst>
                                      </p:cBhvr>
                                      <p:to>
                                        <p:strVal val="visible"/>
                                      </p:to>
                                    </p:set>
                                    <p:animEffect transition="in" filter="wipe(right)">
                                      <p:cBhvr>
                                        <p:cTn id="2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1" name="组合 200"/>
          <p:cNvGrpSpPr/>
          <p:nvPr/>
        </p:nvGrpSpPr>
        <p:grpSpPr>
          <a:xfrm>
            <a:off x="5496988" y="705268"/>
            <a:ext cx="2962800" cy="3927600"/>
            <a:chOff x="5461843" y="705268"/>
            <a:chExt cx="2962800" cy="3927600"/>
          </a:xfrm>
        </p:grpSpPr>
        <p:sp>
          <p:nvSpPr>
            <p:cNvPr id="16" name="矩形 15"/>
            <p:cNvSpPr/>
            <p:nvPr/>
          </p:nvSpPr>
          <p:spPr>
            <a:xfrm>
              <a:off x="5461843" y="705268"/>
              <a:ext cx="2962800" cy="3927600"/>
            </a:xfrm>
            <a:prstGeom prst="rect">
              <a:avLst/>
            </a:prstGeom>
            <a:solidFill>
              <a:srgbClr val="E4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200" name="图片 19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2132" y="1257957"/>
              <a:ext cx="2822222" cy="2822222"/>
            </a:xfrm>
            <a:custGeom>
              <a:avLst/>
              <a:gdLst>
                <a:gd name="connsiteX0" fmla="*/ 0 w 2822222"/>
                <a:gd name="connsiteY0" fmla="*/ 0 h 3744000"/>
                <a:gd name="connsiteX1" fmla="*/ 2822222 w 2822222"/>
                <a:gd name="connsiteY1" fmla="*/ 0 h 3744000"/>
                <a:gd name="connsiteX2" fmla="*/ 2822222 w 2822222"/>
                <a:gd name="connsiteY2" fmla="*/ 3744000 h 3744000"/>
                <a:gd name="connsiteX3" fmla="*/ 0 w 2822222"/>
                <a:gd name="connsiteY3" fmla="*/ 3744000 h 3744000"/>
              </a:gdLst>
              <a:ahLst/>
              <a:cxnLst>
                <a:cxn ang="0">
                  <a:pos x="connsiteX0" y="connsiteY0"/>
                </a:cxn>
                <a:cxn ang="0">
                  <a:pos x="connsiteX1" y="connsiteY1"/>
                </a:cxn>
                <a:cxn ang="0">
                  <a:pos x="connsiteX2" y="connsiteY2"/>
                </a:cxn>
                <a:cxn ang="0">
                  <a:pos x="connsiteX3" y="connsiteY3"/>
                </a:cxn>
              </a:cxnLst>
              <a:rect l="l" t="t" r="r" b="b"/>
              <a:pathLst>
                <a:path w="2822222" h="3744000">
                  <a:moveTo>
                    <a:pt x="0" y="0"/>
                  </a:moveTo>
                  <a:lnTo>
                    <a:pt x="2822222" y="0"/>
                  </a:lnTo>
                  <a:lnTo>
                    <a:pt x="2822222" y="3744000"/>
                  </a:lnTo>
                  <a:lnTo>
                    <a:pt x="0" y="3744000"/>
                  </a:lnTo>
                  <a:close/>
                </a:path>
              </a:pathLst>
            </a:custGeom>
          </p:spPr>
        </p:pic>
      </p:grpSp>
      <p:sp>
        <p:nvSpPr>
          <p:cNvPr id="2" name="文本框 1"/>
          <p:cNvSpPr txBox="1"/>
          <p:nvPr/>
        </p:nvSpPr>
        <p:spPr>
          <a:xfrm>
            <a:off x="149088" y="982800"/>
            <a:ext cx="6486174" cy="3939540"/>
          </a:xfrm>
          <a:prstGeom prst="rect">
            <a:avLst/>
          </a:prstGeom>
          <a:noFill/>
        </p:spPr>
        <p:txBody>
          <a:bodyPr wrap="square" rtlCol="0">
            <a:spAutoFit/>
          </a:bodyPr>
          <a:lstStyle/>
          <a:p>
            <a:pPr defTabSz="685800"/>
            <a:r>
              <a:rPr lang="en-US" altLang="zh-CN" sz="25000" i="1" dirty="0">
                <a:solidFill>
                  <a:srgbClr val="ED145B"/>
                </a:solidFill>
                <a:latin typeface="JustOldFashion" panose="02000603030000020004" pitchFamily="2" charset="0"/>
                <a:ea typeface="MingLiU_HKSCS" panose="02020500000000000000" pitchFamily="18" charset="-120"/>
              </a:rPr>
              <a:t>2</a:t>
            </a:r>
            <a:endParaRPr lang="zh-CN" altLang="en-US" sz="25000" i="1" dirty="0">
              <a:solidFill>
                <a:srgbClr val="ED145B"/>
              </a:solidFill>
              <a:latin typeface="JustOldFashion" panose="02000603030000020004" pitchFamily="2" charset="0"/>
              <a:ea typeface="MingLiU_HKSCS" panose="02020500000000000000" pitchFamily="18" charset="-120"/>
            </a:endParaRPr>
          </a:p>
        </p:txBody>
      </p:sp>
      <p:grpSp>
        <p:nvGrpSpPr>
          <p:cNvPr id="7" name="组合 6"/>
          <p:cNvGrpSpPr/>
          <p:nvPr/>
        </p:nvGrpSpPr>
        <p:grpSpPr>
          <a:xfrm>
            <a:off x="1475656" y="1713446"/>
            <a:ext cx="5956775" cy="1375820"/>
            <a:chOff x="1475656" y="1713446"/>
            <a:chExt cx="5956775" cy="1375820"/>
          </a:xfrm>
        </p:grpSpPr>
        <p:grpSp>
          <p:nvGrpSpPr>
            <p:cNvPr id="6" name="组合 5"/>
            <p:cNvGrpSpPr/>
            <p:nvPr/>
          </p:nvGrpSpPr>
          <p:grpSpPr>
            <a:xfrm>
              <a:off x="1475656" y="1713446"/>
              <a:ext cx="4999257" cy="958216"/>
              <a:chOff x="1475656" y="1713446"/>
              <a:chExt cx="4999257" cy="958216"/>
            </a:xfrm>
          </p:grpSpPr>
          <p:cxnSp>
            <p:nvCxnSpPr>
              <p:cNvPr id="3" name="直接连接符 2"/>
              <p:cNvCxnSpPr/>
              <p:nvPr/>
            </p:nvCxnSpPr>
            <p:spPr>
              <a:xfrm>
                <a:off x="2554045" y="1713446"/>
                <a:ext cx="2712912" cy="0"/>
              </a:xfrm>
              <a:prstGeom prst="line">
                <a:avLst/>
              </a:prstGeom>
              <a:ln w="22225">
                <a:solidFill>
                  <a:srgbClr val="262626"/>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2554045" y="2671662"/>
                <a:ext cx="2712913"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475656" y="1713446"/>
                <a:ext cx="4999257" cy="830997"/>
              </a:xfrm>
              <a:prstGeom prst="rect">
                <a:avLst/>
              </a:prstGeom>
              <a:noFill/>
            </p:spPr>
            <p:txBody>
              <a:bodyPr wrap="square" rtlCol="0">
                <a:spAutoFit/>
              </a:bodyPr>
              <a:lstStyle/>
              <a:p>
                <a:pPr algn="ctr"/>
                <a:r>
                  <a:rPr lang="zh-CN" altLang="zh-CN" sz="4800" b="1" dirty="0">
                    <a:latin typeface="微软雅黑" pitchFamily="34" charset="-122"/>
                    <a:ea typeface="微软雅黑" pitchFamily="34" charset="-122"/>
                    <a:sym typeface="微软雅黑" pitchFamily="34" charset="-122"/>
                  </a:rPr>
                  <a:t>职业形象</a:t>
                </a:r>
              </a:p>
            </p:txBody>
          </p:sp>
        </p:grpSp>
        <p:sp>
          <p:nvSpPr>
            <p:cNvPr id="8" name="TextBox 2"/>
            <p:cNvSpPr txBox="1">
              <a:spLocks noChangeArrowheads="1"/>
            </p:cNvSpPr>
            <p:nvPr/>
          </p:nvSpPr>
          <p:spPr bwMode="auto">
            <a:xfrm>
              <a:off x="2420473" y="2783092"/>
              <a:ext cx="5011958" cy="306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defTabSz="685800">
                <a:lnSpc>
                  <a:spcPct val="150000"/>
                </a:lnSpc>
                <a:buClr>
                  <a:srgbClr val="0070C0"/>
                </a:buClr>
                <a:defRPr/>
              </a:pPr>
              <a:endParaRPr lang="zh-CN" altLang="en-US" sz="1050" spc="300" dirty="0">
                <a:solidFill>
                  <a:prstClr val="black">
                    <a:lumMod val="65000"/>
                    <a:lumOff val="35000"/>
                  </a:prst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101978291"/>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16" presetClass="entr" presetSubtype="42" fill="hold" nodeType="withEffect">
                                  <p:stCondLst>
                                    <p:cond delay="1000"/>
                                  </p:stCondLst>
                                  <p:childTnLst>
                                    <p:set>
                                      <p:cBhvr>
                                        <p:cTn id="11" dur="1" fill="hold">
                                          <p:stCondLst>
                                            <p:cond delay="0"/>
                                          </p:stCondLst>
                                        </p:cTn>
                                        <p:tgtEl>
                                          <p:spTgt spid="201"/>
                                        </p:tgtEl>
                                        <p:attrNameLst>
                                          <p:attrName>style.visibility</p:attrName>
                                        </p:attrNameLst>
                                      </p:cBhvr>
                                      <p:to>
                                        <p:strVal val="visible"/>
                                      </p:to>
                                    </p:set>
                                    <p:animEffect transition="in" filter="barn(outHorizontal)">
                                      <p:cBhvr>
                                        <p:cTn id="12" dur="500"/>
                                        <p:tgtEl>
                                          <p:spTgt spid="201"/>
                                        </p:tgtEl>
                                      </p:cBhvr>
                                    </p:animEffect>
                                  </p:childTnLst>
                                </p:cTn>
                              </p:par>
                              <p:par>
                                <p:cTn id="13" presetID="22" presetClass="entr" presetSubtype="8" fill="hold" nodeType="withEffect">
                                  <p:stCondLst>
                                    <p:cond delay="50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4045907" y="864296"/>
            <a:ext cx="12526" cy="3294345"/>
          </a:xfrm>
          <a:prstGeom prst="line">
            <a:avLst/>
          </a:prstGeom>
          <a:ln>
            <a:solidFill>
              <a:schemeClr val="tx1">
                <a:lumMod val="50000"/>
                <a:lumOff val="50000"/>
              </a:schemeClr>
            </a:solidFill>
          </a:ln>
          <a:effectLst>
            <a:outerShdw blurRad="25400" dist="12700" algn="l" rotWithShape="0">
              <a:prstClr val="black">
                <a:alpha val="29000"/>
              </a:prstClr>
            </a:outerShdw>
          </a:effectLst>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flipV="1">
            <a:off x="7996197" y="3423526"/>
            <a:ext cx="836190" cy="976134"/>
            <a:chOff x="-312772" y="3600635"/>
            <a:chExt cx="1348298" cy="1573949"/>
          </a:xfrm>
        </p:grpSpPr>
        <p:sp>
          <p:nvSpPr>
            <p:cNvPr id="19" name="矩形 18"/>
            <p:cNvSpPr/>
            <p:nvPr/>
          </p:nvSpPr>
          <p:spPr>
            <a:xfrm rot="18978962">
              <a:off x="-312772" y="4047011"/>
              <a:ext cx="93519" cy="93519"/>
            </a:xfrm>
            <a:prstGeom prst="rect">
              <a:avLst/>
            </a:prstGeom>
            <a:solidFill>
              <a:srgbClr val="ED145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0" name="矩形 19"/>
            <p:cNvSpPr/>
            <p:nvPr/>
          </p:nvSpPr>
          <p:spPr>
            <a:xfrm rot="18880913">
              <a:off x="-87715" y="5083535"/>
              <a:ext cx="91049" cy="9104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1" name="矩形 20"/>
            <p:cNvSpPr/>
            <p:nvPr/>
          </p:nvSpPr>
          <p:spPr>
            <a:xfrm rot="18880913">
              <a:off x="890317" y="4577047"/>
              <a:ext cx="72351" cy="72351"/>
            </a:xfrm>
            <a:prstGeom prst="rect">
              <a:avLst/>
            </a:prstGeom>
            <a:solidFill>
              <a:srgbClr val="FFC0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2" name="矩形 21"/>
            <p:cNvSpPr/>
            <p:nvPr/>
          </p:nvSpPr>
          <p:spPr>
            <a:xfrm rot="18880913">
              <a:off x="862308" y="3600635"/>
              <a:ext cx="173218" cy="173218"/>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3" name="矩形 22"/>
            <p:cNvSpPr/>
            <p:nvPr/>
          </p:nvSpPr>
          <p:spPr>
            <a:xfrm rot="18880913">
              <a:off x="-75042" y="3891729"/>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4" name="矩形 23"/>
            <p:cNvSpPr/>
            <p:nvPr/>
          </p:nvSpPr>
          <p:spPr>
            <a:xfrm rot="18880913">
              <a:off x="459143" y="3989712"/>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5" name="矩形 24"/>
            <p:cNvSpPr/>
            <p:nvPr/>
          </p:nvSpPr>
          <p:spPr>
            <a:xfrm rot="18880913">
              <a:off x="-6318" y="4631282"/>
              <a:ext cx="173219" cy="17321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grpSp>
      <p:grpSp>
        <p:nvGrpSpPr>
          <p:cNvPr id="38" name="组合 37"/>
          <p:cNvGrpSpPr/>
          <p:nvPr/>
        </p:nvGrpSpPr>
        <p:grpSpPr>
          <a:xfrm>
            <a:off x="4436364" y="2178050"/>
            <a:ext cx="5111004" cy="1384971"/>
            <a:chOff x="4436364" y="2178050"/>
            <a:chExt cx="5111004" cy="1384971"/>
          </a:xfrm>
        </p:grpSpPr>
        <p:sp>
          <p:nvSpPr>
            <p:cNvPr id="7" name="矩形 6"/>
            <p:cNvSpPr/>
            <p:nvPr/>
          </p:nvSpPr>
          <p:spPr>
            <a:xfrm>
              <a:off x="4436364" y="2178050"/>
              <a:ext cx="3867150" cy="13081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6" name="TextBox 2"/>
            <p:cNvSpPr txBox="1">
              <a:spLocks noChangeArrowheads="1"/>
            </p:cNvSpPr>
            <p:nvPr/>
          </p:nvSpPr>
          <p:spPr bwMode="auto">
            <a:xfrm>
              <a:off x="4436364" y="2270359"/>
              <a:ext cx="511100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marL="269875" indent="-269875">
                <a:lnSpc>
                  <a:spcPct val="120000"/>
                </a:lnSpc>
                <a:spcBef>
                  <a:spcPct val="15000"/>
                </a:spcBef>
                <a:buClr>
                  <a:srgbClr val="1C1C1C"/>
                </a:buClr>
              </a:pPr>
              <a:r>
                <a:rPr lang="en-US" altLang="zh-CN" sz="1200" b="1" dirty="0">
                  <a:solidFill>
                    <a:srgbClr val="595959"/>
                  </a:solidFill>
                  <a:latin typeface="微软雅黑" pitchFamily="34" charset="-122"/>
                  <a:ea typeface="微软雅黑" pitchFamily="34" charset="-122"/>
                  <a:sym typeface="微软雅黑" pitchFamily="34" charset="-122"/>
                </a:rPr>
                <a:t>1</a:t>
              </a:r>
              <a:r>
                <a:rPr lang="zh-CN" altLang="en-US" sz="1200" b="1" dirty="0">
                  <a:solidFill>
                    <a:srgbClr val="595959"/>
                  </a:solidFill>
                  <a:latin typeface="微软雅黑" pitchFamily="34" charset="-122"/>
                  <a:ea typeface="微软雅黑" pitchFamily="34" charset="-122"/>
                  <a:sym typeface="微软雅黑" pitchFamily="34" charset="-122"/>
                </a:rPr>
                <a:t>）发型发式要求：</a:t>
              </a:r>
            </a:p>
            <a:p>
              <a:pPr marL="269875" indent="-269875">
                <a:lnSpc>
                  <a:spcPct val="120000"/>
                </a:lnSpc>
                <a:spcBef>
                  <a:spcPct val="15000"/>
                </a:spcBef>
                <a:buClr>
                  <a:srgbClr val="7F7F7F"/>
                </a:buClr>
                <a:buFont typeface="Arial" pitchFamily="34" charset="0"/>
                <a:buChar char="•"/>
              </a:pPr>
              <a:r>
                <a:rPr lang="zh-CN" altLang="en-US" sz="1200" dirty="0">
                  <a:solidFill>
                    <a:srgbClr val="595959"/>
                  </a:solidFill>
                  <a:latin typeface="微软雅黑" pitchFamily="34" charset="-122"/>
                  <a:ea typeface="微软雅黑" pitchFamily="34" charset="-122"/>
                  <a:sym typeface="微软雅黑" pitchFamily="34" charset="-122"/>
                </a:rPr>
                <a:t>前发不遮眉，侧发不掩耳，后发不及领。</a:t>
              </a:r>
            </a:p>
            <a:p>
              <a:pPr marL="269875" indent="-269875">
                <a:lnSpc>
                  <a:spcPct val="120000"/>
                </a:lnSpc>
                <a:spcBef>
                  <a:spcPct val="15000"/>
                </a:spcBef>
                <a:buClr>
                  <a:srgbClr val="FF3300"/>
                </a:buClr>
              </a:pPr>
              <a:r>
                <a:rPr lang="en-US" altLang="zh-CN" sz="1200" b="1" dirty="0">
                  <a:solidFill>
                    <a:srgbClr val="595959"/>
                  </a:solidFill>
                  <a:latin typeface="微软雅黑" pitchFamily="34" charset="-122"/>
                  <a:ea typeface="微软雅黑" pitchFamily="34" charset="-122"/>
                  <a:sym typeface="微软雅黑" pitchFamily="34" charset="-122"/>
                </a:rPr>
                <a:t>2</a:t>
              </a:r>
              <a:r>
                <a:rPr lang="zh-CN" altLang="en-US" sz="1200" b="1" dirty="0">
                  <a:solidFill>
                    <a:srgbClr val="595959"/>
                  </a:solidFill>
                  <a:latin typeface="微软雅黑" pitchFamily="34" charset="-122"/>
                  <a:ea typeface="微软雅黑" pitchFamily="34" charset="-122"/>
                  <a:sym typeface="微软雅黑" pitchFamily="34" charset="-122"/>
                </a:rPr>
                <a:t>）面部修饰：</a:t>
              </a:r>
            </a:p>
            <a:p>
              <a:pPr marL="269875" indent="-269875">
                <a:lnSpc>
                  <a:spcPct val="120000"/>
                </a:lnSpc>
                <a:spcBef>
                  <a:spcPct val="15000"/>
                </a:spcBef>
                <a:buClr>
                  <a:srgbClr val="7F7F7F"/>
                </a:buClr>
                <a:buFont typeface="Wingdings" pitchFamily="2" charset="2"/>
                <a:buChar char="§"/>
              </a:pPr>
              <a:r>
                <a:rPr lang="zh-CN" altLang="en-US" sz="1200" dirty="0">
                  <a:solidFill>
                    <a:srgbClr val="595959"/>
                  </a:solidFill>
                  <a:latin typeface="微软雅黑" pitchFamily="34" charset="-122"/>
                  <a:ea typeface="微软雅黑" pitchFamily="34" charset="-122"/>
                  <a:sym typeface="微软雅黑" pitchFamily="34" charset="-122"/>
                </a:rPr>
                <a:t>剔须修面（</a:t>
              </a:r>
              <a:r>
                <a:rPr lang="zh-CN" altLang="en-US" sz="1200" b="1" dirty="0">
                  <a:solidFill>
                    <a:srgbClr val="FF6600"/>
                  </a:solidFill>
                  <a:latin typeface="微软雅黑" pitchFamily="34" charset="-122"/>
                  <a:ea typeface="微软雅黑" pitchFamily="34" charset="-122"/>
                  <a:sym typeface="微软雅黑" pitchFamily="34" charset="-122"/>
                </a:rPr>
                <a:t>每日必须</a:t>
              </a:r>
              <a:r>
                <a:rPr lang="zh-CN" altLang="en-US" sz="1200" dirty="0">
                  <a:solidFill>
                    <a:srgbClr val="7F7F7F"/>
                  </a:solidFill>
                  <a:latin typeface="微软雅黑" pitchFamily="34" charset="-122"/>
                  <a:ea typeface="微软雅黑" pitchFamily="34" charset="-122"/>
                  <a:sym typeface="微软雅黑" pitchFamily="34" charset="-122"/>
                </a:rPr>
                <a:t>），</a:t>
              </a:r>
              <a:r>
                <a:rPr lang="zh-CN" altLang="en-US" sz="1200" dirty="0">
                  <a:solidFill>
                    <a:srgbClr val="595959"/>
                  </a:solidFill>
                  <a:latin typeface="微软雅黑" pitchFamily="34" charset="-122"/>
                  <a:ea typeface="微软雅黑" pitchFamily="34" charset="-122"/>
                  <a:sym typeface="微软雅黑" pitchFamily="34" charset="-122"/>
                </a:rPr>
                <a:t>保持清洁</a:t>
              </a:r>
              <a:r>
                <a:rPr lang="zh-CN" altLang="zh-CN" sz="1200" dirty="0">
                  <a:solidFill>
                    <a:prstClr val="white">
                      <a:lumMod val="95000"/>
                    </a:prstClr>
                  </a:solidFill>
                  <a:latin typeface="微软雅黑" pitchFamily="34" charset="-122"/>
                  <a:ea typeface="微软雅黑" pitchFamily="34" charset="-122"/>
                </a:rPr>
                <a:t>。</a:t>
              </a:r>
              <a:endParaRPr lang="en-US" altLang="zh-CN" sz="1200" dirty="0">
                <a:solidFill>
                  <a:prstClr val="white">
                    <a:lumMod val="95000"/>
                  </a:prstClr>
                </a:solidFill>
                <a:latin typeface="微软雅黑" pitchFamily="34" charset="-122"/>
                <a:ea typeface="微软雅黑" pitchFamily="34" charset="-122"/>
              </a:endParaRPr>
            </a:p>
            <a:p>
              <a:pPr defTabSz="685800">
                <a:lnSpc>
                  <a:spcPct val="125000"/>
                </a:lnSpc>
                <a:buClr>
                  <a:srgbClr val="0070C0"/>
                </a:buClr>
                <a:defRPr/>
              </a:pPr>
              <a:endParaRPr lang="zh-CN" altLang="zh-CN" sz="1200" dirty="0">
                <a:solidFill>
                  <a:prstClr val="black">
                    <a:lumMod val="65000"/>
                    <a:lumOff val="35000"/>
                  </a:prstClr>
                </a:solidFill>
                <a:latin typeface="微软雅黑" pitchFamily="34" charset="-122"/>
                <a:ea typeface="微软雅黑" pitchFamily="34" charset="-122"/>
              </a:endParaRPr>
            </a:p>
          </p:txBody>
        </p:sp>
      </p:grpSp>
      <p:sp>
        <p:nvSpPr>
          <p:cNvPr id="30" name="文本框 29"/>
          <p:cNvSpPr txBox="1"/>
          <p:nvPr/>
        </p:nvSpPr>
        <p:spPr>
          <a:xfrm>
            <a:off x="612149" y="268585"/>
            <a:ext cx="3924220" cy="523220"/>
          </a:xfrm>
          <a:prstGeom prst="rect">
            <a:avLst/>
          </a:prstGeom>
          <a:noFill/>
        </p:spPr>
        <p:txBody>
          <a:bodyPr wrap="square" rtlCol="0">
            <a:spAutoFit/>
          </a:bodyPr>
          <a:lstStyle/>
          <a:p>
            <a:pPr defTabSz="685800"/>
            <a:r>
              <a:rPr lang="zh-CN" altLang="en-US" sz="2800" dirty="0">
                <a:solidFill>
                  <a:srgbClr val="595959"/>
                </a:solidFill>
                <a:latin typeface="华康俪金黑W8(P)" pitchFamily="2" charset="-122"/>
                <a:ea typeface="华康俪金黑W8(P)" pitchFamily="2" charset="-122"/>
                <a:sym typeface="华康俪金黑W8(P)" pitchFamily="2" charset="-122"/>
              </a:rPr>
              <a:t>  </a:t>
            </a:r>
            <a:r>
              <a:rPr lang="zh-CN" altLang="en-US" sz="2800" dirty="0">
                <a:latin typeface="华康俪金黑W8(P)" pitchFamily="2" charset="-122"/>
                <a:ea typeface="华康俪金黑W8(P)" pitchFamily="2" charset="-122"/>
                <a:sym typeface="华康俪金黑W8(P)" pitchFamily="2" charset="-122"/>
              </a:rPr>
              <a:t>仪容</a:t>
            </a:r>
            <a:endParaRPr lang="zh-CN" altLang="en-US" sz="2800" spc="300" dirty="0">
              <a:latin typeface="时尚中黑简体" panose="01010104010101010101" pitchFamily="2" charset="-122"/>
              <a:ea typeface="时尚中黑简体" panose="01010104010101010101" pitchFamily="2" charset="-122"/>
            </a:endParaRPr>
          </a:p>
        </p:txBody>
      </p:sp>
      <p:cxnSp>
        <p:nvCxnSpPr>
          <p:cNvPr id="31" name="直接连接符 30"/>
          <p:cNvCxnSpPr/>
          <p:nvPr/>
        </p:nvCxnSpPr>
        <p:spPr>
          <a:xfrm>
            <a:off x="70961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0" y="723900"/>
            <a:ext cx="3223846"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854921" y="842696"/>
            <a:ext cx="2985559" cy="3424503"/>
          </a:xfrm>
          <a:prstGeom prst="rect">
            <a:avLst/>
          </a:prstGeom>
          <a:solidFill>
            <a:srgbClr val="E4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4491" y="987573"/>
            <a:ext cx="2835569" cy="3190343"/>
          </a:xfrm>
          <a:prstGeom prst="rect">
            <a:avLst/>
          </a:prstGeom>
        </p:spPr>
      </p:pic>
      <p:grpSp>
        <p:nvGrpSpPr>
          <p:cNvPr id="28" name="组合 27"/>
          <p:cNvGrpSpPr/>
          <p:nvPr/>
        </p:nvGrpSpPr>
        <p:grpSpPr>
          <a:xfrm>
            <a:off x="4267927" y="1097759"/>
            <a:ext cx="4254208" cy="786306"/>
            <a:chOff x="4823515" y="1927192"/>
            <a:chExt cx="4254208" cy="786306"/>
          </a:xfrm>
        </p:grpSpPr>
        <p:cxnSp>
          <p:nvCxnSpPr>
            <p:cNvPr id="29" name="直接连接符 28"/>
            <p:cNvCxnSpPr/>
            <p:nvPr/>
          </p:nvCxnSpPr>
          <p:spPr>
            <a:xfrm>
              <a:off x="4991952" y="2706049"/>
              <a:ext cx="3332906"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33" name="文本框 18"/>
            <p:cNvSpPr txBox="1"/>
            <p:nvPr/>
          </p:nvSpPr>
          <p:spPr>
            <a:xfrm>
              <a:off x="4823515" y="2251833"/>
              <a:ext cx="4254208" cy="461665"/>
            </a:xfrm>
            <a:prstGeom prst="rect">
              <a:avLst/>
            </a:prstGeom>
            <a:noFill/>
          </p:spPr>
          <p:txBody>
            <a:bodyPr wrap="square" rtlCol="0">
              <a:spAutoFit/>
            </a:bodyPr>
            <a:lstStyle/>
            <a:p>
              <a:pPr defTabSz="685800"/>
              <a:r>
                <a:rPr lang="zh-CN" altLang="en-US" sz="2400" spc="300" dirty="0">
                  <a:latin typeface="时尚中黑简体" panose="01010104010101010101" pitchFamily="2" charset="-122"/>
                  <a:ea typeface="时尚中黑简体" panose="01010104010101010101" pitchFamily="2" charset="-122"/>
                </a:rPr>
                <a:t>男士仪容要求</a:t>
              </a:r>
            </a:p>
          </p:txBody>
        </p:sp>
        <p:sp>
          <p:nvSpPr>
            <p:cNvPr id="34" name="TextBox 2"/>
            <p:cNvSpPr txBox="1">
              <a:spLocks noChangeArrowheads="1"/>
            </p:cNvSpPr>
            <p:nvPr/>
          </p:nvSpPr>
          <p:spPr bwMode="auto">
            <a:xfrm>
              <a:off x="4858691" y="1927192"/>
              <a:ext cx="4152267" cy="324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defTabSz="685800">
                <a:lnSpc>
                  <a:spcPct val="125000"/>
                </a:lnSpc>
                <a:buClr>
                  <a:srgbClr val="0070C0"/>
                </a:buClr>
                <a:defRPr/>
              </a:pPr>
              <a:endParaRPr lang="zh-CN" altLang="zh-CN" sz="1400" spc="300" dirty="0">
                <a:solidFill>
                  <a:prstClr val="black">
                    <a:lumMod val="75000"/>
                    <a:lumOff val="25000"/>
                  </a:prstClr>
                </a:solidFill>
                <a:latin typeface="时尚中黑简体" panose="01010104010101010101" pitchFamily="2" charset="-122"/>
                <a:ea typeface="时尚中黑简体" panose="01010104010101010101" pitchFamily="2" charset="-122"/>
              </a:endParaRPr>
            </a:p>
          </p:txBody>
        </p:sp>
      </p:grpSp>
    </p:spTree>
    <p:extLst>
      <p:ext uri="{BB962C8B-B14F-4D97-AF65-F5344CB8AC3E}">
        <p14:creationId xmlns:p14="http://schemas.microsoft.com/office/powerpoint/2010/main" val="8355571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par>
                                <p:cTn id="8" presetID="22" presetClass="entr" presetSubtype="4"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down)">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barn(inVertical)">
                                      <p:cBhvr>
                                        <p:cTn id="18" dur="500"/>
                                        <p:tgtEl>
                                          <p:spTgt spid="36"/>
                                        </p:tgtEl>
                                      </p:cBhvr>
                                    </p:animEffect>
                                  </p:childTnLst>
                                </p:cTn>
                              </p:par>
                              <p:par>
                                <p:cTn id="19" presetID="22" presetClass="entr" presetSubtype="1" fill="hold" nodeType="withEffect">
                                  <p:stCondLst>
                                    <p:cond delay="70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500"/>
                                        <p:tgtEl>
                                          <p:spTgt spid="5"/>
                                        </p:tgtEl>
                                      </p:cBhvr>
                                    </p:animEffect>
                                  </p:childTnLst>
                                </p:cTn>
                              </p:par>
                              <p:par>
                                <p:cTn id="22" presetID="2" presetClass="entr" presetSubtype="2" fill="hold" nodeType="withEffect">
                                  <p:stCondLst>
                                    <p:cond delay="70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350" fill="hold"/>
                                        <p:tgtEl>
                                          <p:spTgt spid="28"/>
                                        </p:tgtEl>
                                        <p:attrNameLst>
                                          <p:attrName>ppt_x</p:attrName>
                                        </p:attrNameLst>
                                      </p:cBhvr>
                                      <p:tavLst>
                                        <p:tav tm="0">
                                          <p:val>
                                            <p:strVal val="1+#ppt_w/2"/>
                                          </p:val>
                                        </p:tav>
                                        <p:tav tm="100000">
                                          <p:val>
                                            <p:strVal val="#ppt_x"/>
                                          </p:val>
                                        </p:tav>
                                      </p:tavLst>
                                    </p:anim>
                                    <p:anim calcmode="lin" valueType="num">
                                      <p:cBhvr additive="base">
                                        <p:cTn id="25" dur="350" fill="hold"/>
                                        <p:tgtEl>
                                          <p:spTgt spid="28"/>
                                        </p:tgtEl>
                                        <p:attrNameLst>
                                          <p:attrName>ppt_y</p:attrName>
                                        </p:attrNameLst>
                                      </p:cBhvr>
                                      <p:tavLst>
                                        <p:tav tm="0">
                                          <p:val>
                                            <p:strVal val="#ppt_y"/>
                                          </p:val>
                                        </p:tav>
                                        <p:tav tm="100000">
                                          <p:val>
                                            <p:strVal val="#ppt_y"/>
                                          </p:val>
                                        </p:tav>
                                      </p:tavLst>
                                    </p:anim>
                                  </p:childTnLst>
                                </p:cTn>
                              </p:par>
                              <p:par>
                                <p:cTn id="26" presetID="22" presetClass="entr" presetSubtype="8" fill="hold" nodeType="withEffect">
                                  <p:stCondLst>
                                    <p:cond delay="110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2"/>
          <p:cNvSpPr txBox="1">
            <a:spLocks noChangeArrowheads="1"/>
          </p:cNvSpPr>
          <p:nvPr/>
        </p:nvSpPr>
        <p:spPr bwMode="auto">
          <a:xfrm>
            <a:off x="5004092" y="2500358"/>
            <a:ext cx="5448008" cy="156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marL="269875" indent="-269875">
              <a:lnSpc>
                <a:spcPct val="120000"/>
              </a:lnSpc>
              <a:spcBef>
                <a:spcPct val="15000"/>
              </a:spcBef>
              <a:buClr>
                <a:srgbClr val="1C1C1C"/>
              </a:buClr>
            </a:pPr>
            <a:r>
              <a:rPr lang="en-US" altLang="zh-CN" sz="1200" b="1" dirty="0">
                <a:solidFill>
                  <a:srgbClr val="595959"/>
                </a:solidFill>
                <a:latin typeface="微软雅黑" pitchFamily="34" charset="-122"/>
                <a:ea typeface="微软雅黑" pitchFamily="34" charset="-122"/>
                <a:sym typeface="微软雅黑" pitchFamily="34" charset="-122"/>
              </a:rPr>
              <a:t>1</a:t>
            </a:r>
            <a:r>
              <a:rPr lang="zh-CN" altLang="en-US" sz="1200" b="1" dirty="0">
                <a:solidFill>
                  <a:srgbClr val="595959"/>
                </a:solidFill>
                <a:latin typeface="微软雅黑" pitchFamily="34" charset="-122"/>
                <a:ea typeface="微软雅黑" pitchFamily="34" charset="-122"/>
                <a:sym typeface="微软雅黑" pitchFamily="34" charset="-122"/>
              </a:rPr>
              <a:t>）发型发式：</a:t>
            </a:r>
            <a:r>
              <a:rPr lang="zh-CN" altLang="en-US" sz="1200" b="1" dirty="0">
                <a:solidFill>
                  <a:srgbClr val="595959"/>
                </a:solidFill>
                <a:ea typeface="微软雅黑" pitchFamily="34" charset="-122"/>
                <a:sym typeface="微软雅黑" pitchFamily="34" charset="-122"/>
              </a:rPr>
              <a:t>“</a:t>
            </a:r>
            <a:r>
              <a:rPr lang="zh-CN" altLang="en-US" sz="1200" b="1" dirty="0">
                <a:solidFill>
                  <a:srgbClr val="595959"/>
                </a:solidFill>
                <a:latin typeface="微软雅黑" pitchFamily="34" charset="-122"/>
                <a:ea typeface="微软雅黑" pitchFamily="34" charset="-122"/>
                <a:sym typeface="微软雅黑" pitchFamily="34" charset="-122"/>
              </a:rPr>
              <a:t>女人看头</a:t>
            </a:r>
            <a:r>
              <a:rPr lang="zh-CN" altLang="en-US" sz="1200" b="1" dirty="0">
                <a:solidFill>
                  <a:srgbClr val="595959"/>
                </a:solidFill>
                <a:ea typeface="微软雅黑" pitchFamily="34" charset="-122"/>
                <a:sym typeface="微软雅黑" pitchFamily="34" charset="-122"/>
              </a:rPr>
              <a:t>”</a:t>
            </a:r>
            <a:endParaRPr lang="zh-CN" altLang="en-US" sz="1200" b="1" dirty="0">
              <a:solidFill>
                <a:srgbClr val="595959"/>
              </a:solidFill>
              <a:latin typeface="微软雅黑" pitchFamily="34" charset="-122"/>
              <a:ea typeface="微软雅黑" pitchFamily="34" charset="-122"/>
              <a:sym typeface="微软雅黑" pitchFamily="34" charset="-122"/>
            </a:endParaRPr>
          </a:p>
          <a:p>
            <a:pPr marL="269875" indent="-269875">
              <a:lnSpc>
                <a:spcPct val="120000"/>
              </a:lnSpc>
              <a:spcBef>
                <a:spcPct val="15000"/>
              </a:spcBef>
              <a:buClr>
                <a:srgbClr val="7F7F7F"/>
              </a:buClr>
              <a:buFont typeface="Wingdings" pitchFamily="2" charset="2"/>
              <a:buChar char="§"/>
            </a:pPr>
            <a:r>
              <a:rPr lang="zh-CN" altLang="en-US" sz="1200" dirty="0">
                <a:solidFill>
                  <a:srgbClr val="595959"/>
                </a:solidFill>
                <a:latin typeface="微软雅黑" pitchFamily="34" charset="-122"/>
                <a:ea typeface="微软雅黑" pitchFamily="34" charset="-122"/>
                <a:sym typeface="微软雅黑" pitchFamily="34" charset="-122"/>
              </a:rPr>
              <a:t>时尚得体，美观大方、符合身份；</a:t>
            </a:r>
            <a:endParaRPr lang="en-US" altLang="zh-CN" sz="1200" dirty="0">
              <a:solidFill>
                <a:srgbClr val="595959"/>
              </a:solidFill>
              <a:latin typeface="微软雅黑" pitchFamily="34" charset="-122"/>
              <a:ea typeface="微软雅黑" pitchFamily="34" charset="-122"/>
              <a:sym typeface="微软雅黑" pitchFamily="34" charset="-122"/>
            </a:endParaRPr>
          </a:p>
          <a:p>
            <a:pPr marL="269875" indent="-269875">
              <a:lnSpc>
                <a:spcPct val="120000"/>
              </a:lnSpc>
              <a:spcBef>
                <a:spcPct val="15000"/>
              </a:spcBef>
              <a:buClr>
                <a:srgbClr val="7F7F7F"/>
              </a:buClr>
              <a:buFont typeface="Wingdings" pitchFamily="2" charset="2"/>
              <a:buChar char="§"/>
            </a:pPr>
            <a:r>
              <a:rPr lang="zh-CN" altLang="en-US" sz="1200" dirty="0">
                <a:solidFill>
                  <a:srgbClr val="595959"/>
                </a:solidFill>
                <a:latin typeface="微软雅黑" pitchFamily="34" charset="-122"/>
                <a:ea typeface="微软雅黑" pitchFamily="34" charset="-122"/>
                <a:sym typeface="微软雅黑" pitchFamily="34" charset="-122"/>
              </a:rPr>
              <a:t>不佩戴华丽的头饰，避免出现：</a:t>
            </a:r>
            <a:endParaRPr lang="en-US" altLang="zh-CN" sz="1200" dirty="0">
              <a:solidFill>
                <a:srgbClr val="595959"/>
              </a:solidFill>
              <a:latin typeface="微软雅黑" pitchFamily="34" charset="-122"/>
              <a:ea typeface="微软雅黑" pitchFamily="34" charset="-122"/>
              <a:sym typeface="微软雅黑" pitchFamily="34" charset="-122"/>
            </a:endParaRPr>
          </a:p>
          <a:p>
            <a:pPr marL="269875" indent="-269875">
              <a:lnSpc>
                <a:spcPct val="120000"/>
              </a:lnSpc>
              <a:spcBef>
                <a:spcPct val="15000"/>
              </a:spcBef>
              <a:buClr>
                <a:srgbClr val="7F7F7F"/>
              </a:buClr>
              <a:buFont typeface="Wingdings" pitchFamily="2" charset="2"/>
              <a:buChar char="§"/>
            </a:pPr>
            <a:r>
              <a:rPr lang="zh-CN" altLang="en-US" sz="1200" b="1" dirty="0">
                <a:solidFill>
                  <a:srgbClr val="FF0000"/>
                </a:solidFill>
                <a:latin typeface="微软雅黑" pitchFamily="34" charset="-122"/>
                <a:ea typeface="微软雅黑" pitchFamily="34" charset="-122"/>
                <a:sym typeface="微软雅黑" pitchFamily="34" charset="-122"/>
              </a:rPr>
              <a:t>远看像圣诞树，近看像杂货铺的场面。</a:t>
            </a:r>
          </a:p>
          <a:p>
            <a:pPr marL="269875" indent="-269875">
              <a:lnSpc>
                <a:spcPct val="120000"/>
              </a:lnSpc>
              <a:spcBef>
                <a:spcPct val="15000"/>
              </a:spcBef>
              <a:buClr>
                <a:srgbClr val="FF3300"/>
              </a:buClr>
            </a:pPr>
            <a:r>
              <a:rPr lang="en-US" altLang="zh-CN" sz="1200" b="1" dirty="0">
                <a:solidFill>
                  <a:srgbClr val="595959"/>
                </a:solidFill>
                <a:latin typeface="微软雅黑" pitchFamily="34" charset="-122"/>
                <a:ea typeface="微软雅黑" pitchFamily="34" charset="-122"/>
                <a:sym typeface="微软雅黑" pitchFamily="34" charset="-122"/>
              </a:rPr>
              <a:t>2</a:t>
            </a:r>
            <a:r>
              <a:rPr lang="zh-CN" altLang="en-US" sz="1200" b="1" dirty="0">
                <a:solidFill>
                  <a:srgbClr val="595959"/>
                </a:solidFill>
                <a:latin typeface="微软雅黑" pitchFamily="34" charset="-122"/>
                <a:ea typeface="微软雅黑" pitchFamily="34" charset="-122"/>
                <a:sym typeface="微软雅黑" pitchFamily="34" charset="-122"/>
              </a:rPr>
              <a:t>）面部修饰：</a:t>
            </a:r>
            <a:endParaRPr lang="en-US" altLang="zh-CN" sz="1200" b="1" dirty="0">
              <a:solidFill>
                <a:srgbClr val="595959"/>
              </a:solidFill>
              <a:latin typeface="微软雅黑" pitchFamily="34" charset="-122"/>
              <a:ea typeface="微软雅黑" pitchFamily="34" charset="-122"/>
              <a:sym typeface="微软雅黑" pitchFamily="34" charset="-122"/>
            </a:endParaRPr>
          </a:p>
          <a:p>
            <a:pPr marL="269875" indent="-269875">
              <a:lnSpc>
                <a:spcPct val="120000"/>
              </a:lnSpc>
              <a:spcBef>
                <a:spcPct val="15000"/>
              </a:spcBef>
              <a:buClr>
                <a:srgbClr val="7F7F7F"/>
              </a:buClr>
              <a:buFont typeface="Wingdings" pitchFamily="2" charset="2"/>
              <a:buChar char="§"/>
            </a:pPr>
            <a:r>
              <a:rPr lang="zh-CN" altLang="en-US" sz="1200" dirty="0">
                <a:solidFill>
                  <a:srgbClr val="595959"/>
                </a:solidFill>
                <a:latin typeface="微软雅黑" pitchFamily="34" charset="-122"/>
                <a:ea typeface="微软雅黑" pitchFamily="34" charset="-122"/>
                <a:sym typeface="微软雅黑" pitchFamily="34" charset="-122"/>
              </a:rPr>
              <a:t>清新淡妆，妆成有却无</a:t>
            </a:r>
            <a:r>
              <a:rPr lang="zh-CN" altLang="en-US" sz="1200" dirty="0">
                <a:latin typeface="微软雅黑" pitchFamily="34" charset="-122"/>
                <a:ea typeface="微软雅黑" pitchFamily="34" charset="-122"/>
              </a:rPr>
              <a:t>此处</a:t>
            </a:r>
            <a:endParaRPr lang="zh-CN" altLang="zh-CN" sz="1200" dirty="0">
              <a:latin typeface="微软雅黑" pitchFamily="34" charset="-122"/>
              <a:ea typeface="微软雅黑" pitchFamily="34" charset="-122"/>
            </a:endParaRPr>
          </a:p>
        </p:txBody>
      </p:sp>
      <p:grpSp>
        <p:nvGrpSpPr>
          <p:cNvPr id="9" name="组合 8"/>
          <p:cNvGrpSpPr/>
          <p:nvPr/>
        </p:nvGrpSpPr>
        <p:grpSpPr>
          <a:xfrm>
            <a:off x="5004091" y="1311742"/>
            <a:ext cx="4254209" cy="809009"/>
            <a:chOff x="5004091" y="1311742"/>
            <a:chExt cx="4254209" cy="809009"/>
          </a:xfrm>
        </p:grpSpPr>
        <p:cxnSp>
          <p:nvCxnSpPr>
            <p:cNvPr id="16" name="直接连接符 15"/>
            <p:cNvCxnSpPr/>
            <p:nvPr/>
          </p:nvCxnSpPr>
          <p:spPr>
            <a:xfrm>
              <a:off x="5091957" y="1772960"/>
              <a:ext cx="3332906"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5004092" y="1311742"/>
              <a:ext cx="4254208" cy="461665"/>
            </a:xfrm>
            <a:prstGeom prst="rect">
              <a:avLst/>
            </a:prstGeom>
            <a:noFill/>
          </p:spPr>
          <p:txBody>
            <a:bodyPr wrap="square" rtlCol="0">
              <a:spAutoFit/>
            </a:bodyPr>
            <a:lstStyle/>
            <a:p>
              <a:pPr defTabSz="685800"/>
              <a:r>
                <a:rPr lang="zh-CN" altLang="en-US" sz="2400" spc="300" dirty="0">
                  <a:solidFill>
                    <a:prstClr val="black">
                      <a:lumMod val="65000"/>
                      <a:lumOff val="35000"/>
                    </a:prstClr>
                  </a:solidFill>
                  <a:latin typeface="时尚中黑简体" panose="01010104010101010101" pitchFamily="2" charset="-122"/>
                  <a:ea typeface="时尚中黑简体" panose="01010104010101010101" pitchFamily="2" charset="-122"/>
                </a:rPr>
                <a:t>女士仪容要求</a:t>
              </a:r>
            </a:p>
          </p:txBody>
        </p:sp>
        <p:sp>
          <p:nvSpPr>
            <p:cNvPr id="18" name="TextBox 2"/>
            <p:cNvSpPr txBox="1">
              <a:spLocks noChangeArrowheads="1"/>
            </p:cNvSpPr>
            <p:nvPr/>
          </p:nvSpPr>
          <p:spPr bwMode="auto">
            <a:xfrm>
              <a:off x="5004091" y="1796110"/>
              <a:ext cx="4152267" cy="324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defTabSz="685800">
                <a:lnSpc>
                  <a:spcPct val="125000"/>
                </a:lnSpc>
                <a:buClr>
                  <a:srgbClr val="0070C0"/>
                </a:buClr>
                <a:defRPr/>
              </a:pPr>
              <a:endParaRPr lang="zh-CN" altLang="zh-CN" sz="1400" spc="300" dirty="0">
                <a:solidFill>
                  <a:prstClr val="black">
                    <a:lumMod val="75000"/>
                    <a:lumOff val="25000"/>
                  </a:prstClr>
                </a:solidFill>
                <a:latin typeface="时尚中黑简体" panose="01010104010101010101" pitchFamily="2" charset="-122"/>
                <a:ea typeface="时尚中黑简体" panose="01010104010101010101" pitchFamily="2" charset="-122"/>
              </a:endParaRPr>
            </a:p>
          </p:txBody>
        </p:sp>
      </p:grpSp>
      <p:grpSp>
        <p:nvGrpSpPr>
          <p:cNvPr id="25" name="组合 24"/>
          <p:cNvGrpSpPr/>
          <p:nvPr/>
        </p:nvGrpSpPr>
        <p:grpSpPr>
          <a:xfrm>
            <a:off x="7739818" y="-6799"/>
            <a:ext cx="1401740" cy="1426706"/>
            <a:chOff x="-312772" y="2712855"/>
            <a:chExt cx="2260210" cy="2300467"/>
          </a:xfrm>
        </p:grpSpPr>
        <p:sp>
          <p:nvSpPr>
            <p:cNvPr id="26" name="矩形 25"/>
            <p:cNvSpPr/>
            <p:nvPr/>
          </p:nvSpPr>
          <p:spPr>
            <a:xfrm rot="18978962">
              <a:off x="-312772" y="4047011"/>
              <a:ext cx="93519" cy="93519"/>
            </a:xfrm>
            <a:prstGeom prst="rect">
              <a:avLst/>
            </a:prstGeom>
            <a:solidFill>
              <a:srgbClr val="ED145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7" name="矩形 26"/>
            <p:cNvSpPr/>
            <p:nvPr/>
          </p:nvSpPr>
          <p:spPr>
            <a:xfrm rot="18880913">
              <a:off x="-87714" y="4922273"/>
              <a:ext cx="91049" cy="9104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8" name="矩形 27"/>
            <p:cNvSpPr/>
            <p:nvPr/>
          </p:nvSpPr>
          <p:spPr>
            <a:xfrm rot="18880913">
              <a:off x="890317" y="4577047"/>
              <a:ext cx="72351" cy="72351"/>
            </a:xfrm>
            <a:prstGeom prst="rect">
              <a:avLst/>
            </a:prstGeom>
            <a:solidFill>
              <a:srgbClr val="FFC0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9" name="矩形 28"/>
            <p:cNvSpPr/>
            <p:nvPr/>
          </p:nvSpPr>
          <p:spPr>
            <a:xfrm rot="18880913">
              <a:off x="717401" y="3600635"/>
              <a:ext cx="173219" cy="17321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30" name="矩形 29"/>
            <p:cNvSpPr/>
            <p:nvPr/>
          </p:nvSpPr>
          <p:spPr>
            <a:xfrm rot="18880913">
              <a:off x="-75042" y="3891729"/>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31" name="矩形 30"/>
            <p:cNvSpPr/>
            <p:nvPr/>
          </p:nvSpPr>
          <p:spPr>
            <a:xfrm rot="18880913">
              <a:off x="459143" y="3989712"/>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32" name="矩形 31"/>
            <p:cNvSpPr/>
            <p:nvPr/>
          </p:nvSpPr>
          <p:spPr>
            <a:xfrm rot="18880913">
              <a:off x="-6317" y="4470020"/>
              <a:ext cx="173219" cy="17321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33" name="矩形 32"/>
            <p:cNvSpPr/>
            <p:nvPr/>
          </p:nvSpPr>
          <p:spPr>
            <a:xfrm rot="18880913">
              <a:off x="1832202" y="2712855"/>
              <a:ext cx="115236" cy="115236"/>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34" name="矩形 33"/>
            <p:cNvSpPr/>
            <p:nvPr/>
          </p:nvSpPr>
          <p:spPr>
            <a:xfrm rot="18880913">
              <a:off x="896307" y="3000411"/>
              <a:ext cx="101285" cy="101285"/>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35" name="矩形 34"/>
            <p:cNvSpPr/>
            <p:nvPr/>
          </p:nvSpPr>
          <p:spPr>
            <a:xfrm rot="18880913">
              <a:off x="1430492" y="3098394"/>
              <a:ext cx="101285" cy="101285"/>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36" name="矩形 35"/>
            <p:cNvSpPr/>
            <p:nvPr/>
          </p:nvSpPr>
          <p:spPr>
            <a:xfrm rot="18880913">
              <a:off x="963577" y="3582240"/>
              <a:ext cx="115236" cy="115236"/>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grpSp>
      <p:sp>
        <p:nvSpPr>
          <p:cNvPr id="37" name="文本框 36"/>
          <p:cNvSpPr txBox="1"/>
          <p:nvPr/>
        </p:nvSpPr>
        <p:spPr>
          <a:xfrm>
            <a:off x="567094" y="156906"/>
            <a:ext cx="3378120" cy="523220"/>
          </a:xfrm>
          <a:prstGeom prst="rect">
            <a:avLst/>
          </a:prstGeom>
          <a:noFill/>
        </p:spPr>
        <p:txBody>
          <a:bodyPr wrap="square" rtlCol="0">
            <a:spAutoFit/>
          </a:bodyPr>
          <a:lstStyle/>
          <a:p>
            <a:pPr defTabSz="685800"/>
            <a:r>
              <a:rPr lang="zh-CN" altLang="en-US" sz="2800" spc="300" dirty="0">
                <a:solidFill>
                  <a:srgbClr val="ED145B"/>
                </a:solidFill>
                <a:latin typeface="时尚中黑简体" panose="01010104010101010101" pitchFamily="2" charset="-122"/>
                <a:ea typeface="时尚中黑简体" panose="01010104010101010101" pitchFamily="2" charset="-122"/>
              </a:rPr>
              <a:t>  </a:t>
            </a:r>
            <a:r>
              <a:rPr lang="zh-CN" altLang="en-US" sz="2800" spc="300" dirty="0">
                <a:latin typeface="时尚中黑简体" panose="01010104010101010101" pitchFamily="2" charset="-122"/>
                <a:ea typeface="时尚中黑简体" panose="01010104010101010101" pitchFamily="2" charset="-122"/>
              </a:rPr>
              <a:t>仪容</a:t>
            </a:r>
          </a:p>
        </p:txBody>
      </p:sp>
      <p:cxnSp>
        <p:nvCxnSpPr>
          <p:cNvPr id="38" name="直接连接符 37"/>
          <p:cNvCxnSpPr/>
          <p:nvPr/>
        </p:nvCxnSpPr>
        <p:spPr>
          <a:xfrm>
            <a:off x="61055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99060" y="624840"/>
            <a:ext cx="3223260"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854920" y="727494"/>
            <a:ext cx="3797299" cy="3654006"/>
            <a:chOff x="854920" y="727494"/>
            <a:chExt cx="3797299" cy="3654006"/>
          </a:xfrm>
        </p:grpSpPr>
        <p:grpSp>
          <p:nvGrpSpPr>
            <p:cNvPr id="8" name="组合 7"/>
            <p:cNvGrpSpPr/>
            <p:nvPr/>
          </p:nvGrpSpPr>
          <p:grpSpPr>
            <a:xfrm>
              <a:off x="854920" y="727494"/>
              <a:ext cx="3797299" cy="3654006"/>
              <a:chOff x="854920" y="727494"/>
              <a:chExt cx="3797299" cy="3654006"/>
            </a:xfrm>
          </p:grpSpPr>
          <p:sp>
            <p:nvSpPr>
              <p:cNvPr id="6" name="矩形 5"/>
              <p:cNvSpPr/>
              <p:nvPr/>
            </p:nvSpPr>
            <p:spPr>
              <a:xfrm>
                <a:off x="854920" y="727494"/>
                <a:ext cx="3797299" cy="3654006"/>
              </a:xfrm>
              <a:prstGeom prst="rect">
                <a:avLst/>
              </a:prstGeom>
              <a:solidFill>
                <a:srgbClr val="E4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5" name="矩形 4"/>
              <p:cNvSpPr/>
              <p:nvPr/>
            </p:nvSpPr>
            <p:spPr>
              <a:xfrm>
                <a:off x="948958" y="799141"/>
                <a:ext cx="3607732" cy="3504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grpSp>
          <p:nvGrpSpPr>
            <p:cNvPr id="2" name="组合 1"/>
            <p:cNvGrpSpPr/>
            <p:nvPr/>
          </p:nvGrpSpPr>
          <p:grpSpPr>
            <a:xfrm>
              <a:off x="948958" y="799140"/>
              <a:ext cx="3607732" cy="3504742"/>
              <a:chOff x="948958" y="799140"/>
              <a:chExt cx="3607732" cy="3504742"/>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385" r="3863"/>
              <a:stretch/>
            </p:blipFill>
            <p:spPr>
              <a:xfrm>
                <a:off x="948958" y="799140"/>
                <a:ext cx="2377789" cy="3504742"/>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l="5778" r="22032" b="2228"/>
              <a:stretch/>
            </p:blipFill>
            <p:spPr>
              <a:xfrm>
                <a:off x="3392906" y="1945917"/>
                <a:ext cx="1163784" cy="2357965"/>
              </a:xfrm>
              <a:prstGeom prst="rect">
                <a:avLst/>
              </a:prstGeom>
            </p:spPr>
          </p:pic>
          <p:pic>
            <p:nvPicPr>
              <p:cNvPr id="40" name="图片 39"/>
              <p:cNvPicPr>
                <a:picLocks noChangeAspect="1"/>
              </p:cNvPicPr>
              <p:nvPr/>
            </p:nvPicPr>
            <p:blipFill>
              <a:blip r:embed="rId5" cstate="print">
                <a:extLst>
                  <a:ext uri="{28A0092B-C50C-407E-A947-70E740481C1C}">
                    <a14:useLocalDpi xmlns:a14="http://schemas.microsoft.com/office/drawing/2010/main" val="0"/>
                  </a:ext>
                </a:extLst>
              </a:blip>
              <a:srcRect l="12162" t="9880" r="11805" b="39215"/>
              <a:stretch>
                <a:fillRect/>
              </a:stretch>
            </p:blipFill>
            <p:spPr>
              <a:xfrm>
                <a:off x="3392906" y="799140"/>
                <a:ext cx="1163784" cy="1038884"/>
              </a:xfrm>
              <a:custGeom>
                <a:avLst/>
                <a:gdLst>
                  <a:gd name="connsiteX0" fmla="*/ 0 w 1163784"/>
                  <a:gd name="connsiteY0" fmla="*/ 0 h 1038884"/>
                  <a:gd name="connsiteX1" fmla="*/ 1163784 w 1163784"/>
                  <a:gd name="connsiteY1" fmla="*/ 0 h 1038884"/>
                  <a:gd name="connsiteX2" fmla="*/ 1163784 w 1163784"/>
                  <a:gd name="connsiteY2" fmla="*/ 1038884 h 1038884"/>
                  <a:gd name="connsiteX3" fmla="*/ 0 w 1163784"/>
                  <a:gd name="connsiteY3" fmla="*/ 1038884 h 1038884"/>
                </a:gdLst>
                <a:ahLst/>
                <a:cxnLst>
                  <a:cxn ang="0">
                    <a:pos x="connsiteX0" y="connsiteY0"/>
                  </a:cxn>
                  <a:cxn ang="0">
                    <a:pos x="connsiteX1" y="connsiteY1"/>
                  </a:cxn>
                  <a:cxn ang="0">
                    <a:pos x="connsiteX2" y="connsiteY2"/>
                  </a:cxn>
                  <a:cxn ang="0">
                    <a:pos x="connsiteX3" y="connsiteY3"/>
                  </a:cxn>
                </a:cxnLst>
                <a:rect l="l" t="t" r="r" b="b"/>
                <a:pathLst>
                  <a:path w="1163784" h="1038884">
                    <a:moveTo>
                      <a:pt x="0" y="0"/>
                    </a:moveTo>
                    <a:lnTo>
                      <a:pt x="1163784" y="0"/>
                    </a:lnTo>
                    <a:lnTo>
                      <a:pt x="1163784" y="1038884"/>
                    </a:lnTo>
                    <a:lnTo>
                      <a:pt x="0" y="1038884"/>
                    </a:lnTo>
                    <a:close/>
                  </a:path>
                </a:pathLst>
              </a:custGeom>
            </p:spPr>
          </p:pic>
        </p:grpSp>
      </p:grpSp>
    </p:spTree>
    <p:extLst>
      <p:ext uri="{BB962C8B-B14F-4D97-AF65-F5344CB8AC3E}">
        <p14:creationId xmlns:p14="http://schemas.microsoft.com/office/powerpoint/2010/main" val="140469320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par>
                                <p:cTn id="8" presetID="22" presetClass="entr" presetSubtype="4"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wipe(down)">
                                      <p:cBhvr>
                                        <p:cTn id="10" dur="500"/>
                                        <p:tgtEl>
                                          <p:spTgt spid="38"/>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2" presetClass="entr" presetSubtype="2" fill="hold" nodeType="withEffect">
                                  <p:stCondLst>
                                    <p:cond delay="75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350" fill="hold"/>
                                        <p:tgtEl>
                                          <p:spTgt spid="9"/>
                                        </p:tgtEl>
                                        <p:attrNameLst>
                                          <p:attrName>ppt_x</p:attrName>
                                        </p:attrNameLst>
                                      </p:cBhvr>
                                      <p:tavLst>
                                        <p:tav tm="0">
                                          <p:val>
                                            <p:strVal val="1+#ppt_w/2"/>
                                          </p:val>
                                        </p:tav>
                                        <p:tav tm="100000">
                                          <p:val>
                                            <p:strVal val="#ppt_x"/>
                                          </p:val>
                                        </p:tav>
                                      </p:tavLst>
                                    </p:anim>
                                    <p:anim calcmode="lin" valueType="num">
                                      <p:cBhvr additive="base">
                                        <p:cTn id="17" dur="35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80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350" fill="hold"/>
                                        <p:tgtEl>
                                          <p:spTgt spid="14"/>
                                        </p:tgtEl>
                                        <p:attrNameLst>
                                          <p:attrName>ppt_x</p:attrName>
                                        </p:attrNameLst>
                                      </p:cBhvr>
                                      <p:tavLst>
                                        <p:tav tm="0">
                                          <p:val>
                                            <p:strVal val="1+#ppt_w/2"/>
                                          </p:val>
                                        </p:tav>
                                        <p:tav tm="100000">
                                          <p:val>
                                            <p:strVal val="#ppt_x"/>
                                          </p:val>
                                        </p:tav>
                                      </p:tavLst>
                                    </p:anim>
                                    <p:anim calcmode="lin" valueType="num">
                                      <p:cBhvr additive="base">
                                        <p:cTn id="21" dur="350" fill="hold"/>
                                        <p:tgtEl>
                                          <p:spTgt spid="14"/>
                                        </p:tgtEl>
                                        <p:attrNameLst>
                                          <p:attrName>ppt_y</p:attrName>
                                        </p:attrNameLst>
                                      </p:cBhvr>
                                      <p:tavLst>
                                        <p:tav tm="0">
                                          <p:val>
                                            <p:strVal val="#ppt_y"/>
                                          </p:val>
                                        </p:tav>
                                        <p:tav tm="100000">
                                          <p:val>
                                            <p:strVal val="#ppt_y"/>
                                          </p:val>
                                        </p:tav>
                                      </p:tavLst>
                                    </p:anim>
                                  </p:childTnLst>
                                </p:cTn>
                              </p:par>
                              <p:par>
                                <p:cTn id="22" presetID="22" presetClass="entr" presetSubtype="1" fill="hold" nodeType="withEffect">
                                  <p:stCondLst>
                                    <p:cond delay="500"/>
                                  </p:stCondLst>
                                  <p:childTnLst>
                                    <p:set>
                                      <p:cBhvr>
                                        <p:cTn id="23" dur="1" fill="hold">
                                          <p:stCondLst>
                                            <p:cond delay="0"/>
                                          </p:stCondLst>
                                        </p:cTn>
                                        <p:tgtEl>
                                          <p:spTgt spid="7"/>
                                        </p:tgtEl>
                                        <p:attrNameLst>
                                          <p:attrName>style.visibility</p:attrName>
                                        </p:attrNameLst>
                                      </p:cBhvr>
                                      <p:to>
                                        <p:strVal val="visible"/>
                                      </p:to>
                                    </p:set>
                                    <p:animEffect transition="in" filter="wipe(up)">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68647" y="368298"/>
            <a:ext cx="3873368" cy="3483428"/>
            <a:chOff x="-157547" y="368298"/>
            <a:chExt cx="3873368" cy="3483428"/>
          </a:xfrm>
          <a:effectLst>
            <a:outerShdw blurRad="50800" dist="15240" dir="5400000" algn="t" rotWithShape="0">
              <a:prstClr val="black">
                <a:alpha val="27000"/>
              </a:prstClr>
            </a:outerShdw>
          </a:effectLst>
        </p:grpSpPr>
        <p:grpSp>
          <p:nvGrpSpPr>
            <p:cNvPr id="11" name="组合 10"/>
            <p:cNvGrpSpPr/>
            <p:nvPr/>
          </p:nvGrpSpPr>
          <p:grpSpPr>
            <a:xfrm>
              <a:off x="232393" y="368298"/>
              <a:ext cx="3483428" cy="3483428"/>
              <a:chOff x="2314008" y="406398"/>
              <a:chExt cx="3483428" cy="3483428"/>
            </a:xfrm>
          </p:grpSpPr>
          <p:sp>
            <p:nvSpPr>
              <p:cNvPr id="13" name="椭圆 12"/>
              <p:cNvSpPr/>
              <p:nvPr/>
            </p:nvSpPr>
            <p:spPr>
              <a:xfrm>
                <a:off x="2314008" y="406398"/>
                <a:ext cx="3483428" cy="3483428"/>
              </a:xfrm>
              <a:prstGeom prst="ellipse">
                <a:avLst/>
              </a:prstGeom>
              <a:solidFill>
                <a:srgbClr val="E4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rcRect l="4039" t="1411" r="4039" b="33968"/>
              <a:stretch>
                <a:fillRect/>
              </a:stretch>
            </p:blipFill>
            <p:spPr>
              <a:xfrm>
                <a:off x="2393837" y="486227"/>
                <a:ext cx="3323770" cy="3323770"/>
              </a:xfrm>
              <a:custGeom>
                <a:avLst/>
                <a:gdLst>
                  <a:gd name="connsiteX0" fmla="*/ 1661885 w 3323770"/>
                  <a:gd name="connsiteY0" fmla="*/ 0 h 3323770"/>
                  <a:gd name="connsiteX1" fmla="*/ 3323770 w 3323770"/>
                  <a:gd name="connsiteY1" fmla="*/ 1661885 h 3323770"/>
                  <a:gd name="connsiteX2" fmla="*/ 1661885 w 3323770"/>
                  <a:gd name="connsiteY2" fmla="*/ 3323770 h 3323770"/>
                  <a:gd name="connsiteX3" fmla="*/ 0 w 3323770"/>
                  <a:gd name="connsiteY3" fmla="*/ 1661885 h 3323770"/>
                  <a:gd name="connsiteX4" fmla="*/ 1661885 w 3323770"/>
                  <a:gd name="connsiteY4" fmla="*/ 0 h 332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3770" h="3323770">
                    <a:moveTo>
                      <a:pt x="1661885" y="0"/>
                    </a:moveTo>
                    <a:cubicBezTo>
                      <a:pt x="2579719" y="0"/>
                      <a:pt x="3323770" y="744051"/>
                      <a:pt x="3323770" y="1661885"/>
                    </a:cubicBezTo>
                    <a:cubicBezTo>
                      <a:pt x="3323770" y="2579719"/>
                      <a:pt x="2579719" y="3323770"/>
                      <a:pt x="1661885" y="3323770"/>
                    </a:cubicBezTo>
                    <a:cubicBezTo>
                      <a:pt x="744051" y="3323770"/>
                      <a:pt x="0" y="2579719"/>
                      <a:pt x="0" y="1661885"/>
                    </a:cubicBezTo>
                    <a:cubicBezTo>
                      <a:pt x="0" y="744051"/>
                      <a:pt x="744051" y="0"/>
                      <a:pt x="1661885" y="0"/>
                    </a:cubicBezTo>
                    <a:close/>
                  </a:path>
                </a:pathLst>
              </a:custGeom>
            </p:spPr>
          </p:pic>
        </p:grpSp>
        <p:sp>
          <p:nvSpPr>
            <p:cNvPr id="12" name="任意多边形 11"/>
            <p:cNvSpPr/>
            <p:nvPr/>
          </p:nvSpPr>
          <p:spPr>
            <a:xfrm rot="1932479">
              <a:off x="-157547" y="2050167"/>
              <a:ext cx="3326832" cy="1586159"/>
            </a:xfrm>
            <a:custGeom>
              <a:avLst/>
              <a:gdLst>
                <a:gd name="connsiteX0" fmla="*/ 0 w 3480130"/>
                <a:gd name="connsiteY0" fmla="*/ 0 h 1709055"/>
                <a:gd name="connsiteX1" fmla="*/ 3480130 w 3480130"/>
                <a:gd name="connsiteY1" fmla="*/ 0 h 1709055"/>
                <a:gd name="connsiteX2" fmla="*/ 3472787 w 3480130"/>
                <a:gd name="connsiteY2" fmla="*/ 145421 h 1709055"/>
                <a:gd name="connsiteX3" fmla="*/ 1740065 w 3480130"/>
                <a:gd name="connsiteY3" fmla="*/ 1709055 h 1709055"/>
                <a:gd name="connsiteX4" fmla="*/ 7343 w 3480130"/>
                <a:gd name="connsiteY4" fmla="*/ 145421 h 1709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0130" h="1709055">
                  <a:moveTo>
                    <a:pt x="0" y="0"/>
                  </a:moveTo>
                  <a:lnTo>
                    <a:pt x="3480130" y="0"/>
                  </a:lnTo>
                  <a:lnTo>
                    <a:pt x="3472787" y="145421"/>
                  </a:lnTo>
                  <a:cubicBezTo>
                    <a:pt x="3383594" y="1023691"/>
                    <a:pt x="2641867" y="1709055"/>
                    <a:pt x="1740065" y="1709055"/>
                  </a:cubicBezTo>
                  <a:cubicBezTo>
                    <a:pt x="838263" y="1709055"/>
                    <a:pt x="96537" y="1023691"/>
                    <a:pt x="7343" y="145421"/>
                  </a:cubicBezTo>
                  <a:close/>
                </a:path>
              </a:pathLst>
            </a:custGeom>
            <a:solidFill>
              <a:srgbClr val="ED145B">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grpSp>
        <p:nvGrpSpPr>
          <p:cNvPr id="5" name="组合 4"/>
          <p:cNvGrpSpPr/>
          <p:nvPr/>
        </p:nvGrpSpPr>
        <p:grpSpPr>
          <a:xfrm>
            <a:off x="341084" y="3381076"/>
            <a:ext cx="5284797" cy="973942"/>
            <a:chOff x="341084" y="3381076"/>
            <a:chExt cx="5284797" cy="973942"/>
          </a:xfrm>
        </p:grpSpPr>
        <p:grpSp>
          <p:nvGrpSpPr>
            <p:cNvPr id="6" name="组合 5"/>
            <p:cNvGrpSpPr/>
            <p:nvPr/>
          </p:nvGrpSpPr>
          <p:grpSpPr>
            <a:xfrm flipH="1">
              <a:off x="341084" y="3381076"/>
              <a:ext cx="4040416" cy="973942"/>
              <a:chOff x="1417530" y="1130432"/>
              <a:chExt cx="4328160" cy="1043302"/>
            </a:xfrm>
          </p:grpSpPr>
          <p:sp>
            <p:nvSpPr>
              <p:cNvPr id="8" name="梯形 7"/>
              <p:cNvSpPr/>
              <p:nvPr/>
            </p:nvSpPr>
            <p:spPr>
              <a:xfrm flipV="1">
                <a:off x="1417530" y="1314057"/>
                <a:ext cx="4120896" cy="859677"/>
              </a:xfrm>
              <a:prstGeom prst="trapezoid">
                <a:avLst>
                  <a:gd name="adj" fmla="val 50316"/>
                </a:avLst>
              </a:prstGeom>
              <a:solidFill>
                <a:srgbClr val="E4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9" name="梯形 8"/>
              <p:cNvSpPr/>
              <p:nvPr/>
            </p:nvSpPr>
            <p:spPr>
              <a:xfrm flipV="1">
                <a:off x="1624794" y="1130432"/>
                <a:ext cx="4120896" cy="948071"/>
              </a:xfrm>
              <a:prstGeom prst="trapezoid">
                <a:avLst>
                  <a:gd name="adj" fmla="val 50316"/>
                </a:avLst>
              </a:prstGeom>
              <a:solidFill>
                <a:srgbClr val="ED145B"/>
              </a:solidFill>
              <a:ln>
                <a:noFill/>
              </a:ln>
              <a:effectLst>
                <a:outerShdw blurRad="50800" dist="127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sp>
          <p:nvSpPr>
            <p:cNvPr id="7" name="文本框 6"/>
            <p:cNvSpPr txBox="1"/>
            <p:nvPr/>
          </p:nvSpPr>
          <p:spPr>
            <a:xfrm>
              <a:off x="881922" y="3521522"/>
              <a:ext cx="4743959" cy="584775"/>
            </a:xfrm>
            <a:prstGeom prst="rect">
              <a:avLst/>
            </a:prstGeom>
            <a:noFill/>
          </p:spPr>
          <p:txBody>
            <a:bodyPr wrap="square" rtlCol="0">
              <a:spAutoFit/>
            </a:bodyPr>
            <a:lstStyle/>
            <a:p>
              <a:pPr defTabSz="685800"/>
              <a:r>
                <a:rPr lang="zh-CN" altLang="en-US" sz="3200" spc="600" dirty="0">
                  <a:solidFill>
                    <a:prstClr val="white">
                      <a:lumMod val="95000"/>
                    </a:prstClr>
                  </a:solidFill>
                  <a:latin typeface="时尚中黑简体" panose="01010104010101010101" pitchFamily="2" charset="-122"/>
                  <a:ea typeface="时尚中黑简体" panose="01010104010101010101" pitchFamily="2" charset="-122"/>
                </a:rPr>
                <a:t>仪表基本原则</a:t>
              </a:r>
            </a:p>
          </p:txBody>
        </p:sp>
      </p:grpSp>
      <p:grpSp>
        <p:nvGrpSpPr>
          <p:cNvPr id="4" name="组合 3"/>
          <p:cNvGrpSpPr/>
          <p:nvPr/>
        </p:nvGrpSpPr>
        <p:grpSpPr>
          <a:xfrm>
            <a:off x="4889499" y="3885394"/>
            <a:ext cx="3508376" cy="105569"/>
            <a:chOff x="4902199" y="3789361"/>
            <a:chExt cx="3508376" cy="105569"/>
          </a:xfrm>
        </p:grpSpPr>
        <p:cxnSp>
          <p:nvCxnSpPr>
            <p:cNvPr id="18" name="直接连接符 17"/>
            <p:cNvCxnSpPr/>
            <p:nvPr/>
          </p:nvCxnSpPr>
          <p:spPr>
            <a:xfrm>
              <a:off x="4902199" y="3894138"/>
              <a:ext cx="350837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9" name="等腰三角形 18"/>
            <p:cNvSpPr/>
            <p:nvPr/>
          </p:nvSpPr>
          <p:spPr>
            <a:xfrm>
              <a:off x="6595157" y="3789361"/>
              <a:ext cx="122460" cy="105569"/>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sp>
        <p:nvSpPr>
          <p:cNvPr id="20" name="TextBox 2"/>
          <p:cNvSpPr txBox="1">
            <a:spLocks noChangeArrowheads="1"/>
          </p:cNvSpPr>
          <p:nvPr/>
        </p:nvSpPr>
        <p:spPr bwMode="auto">
          <a:xfrm>
            <a:off x="3887446" y="832712"/>
            <a:ext cx="4848970" cy="2739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r>
              <a:rPr lang="zh-CN" altLang="en-US" dirty="0"/>
              <a:t>基本要求</a:t>
            </a:r>
          </a:p>
          <a:p>
            <a:pPr lvl="1"/>
            <a:r>
              <a:rPr lang="zh-CN" altLang="en-US" dirty="0"/>
              <a:t>选择正装：正式、角色、实用、规范</a:t>
            </a:r>
          </a:p>
          <a:p>
            <a:pPr lvl="1"/>
            <a:r>
              <a:rPr lang="zh-CN" altLang="en-US" dirty="0"/>
              <a:t>制作精良</a:t>
            </a:r>
          </a:p>
          <a:p>
            <a:pPr lvl="1"/>
            <a:r>
              <a:rPr lang="zh-CN" altLang="en-US" dirty="0"/>
              <a:t>外观整洁</a:t>
            </a:r>
          </a:p>
          <a:p>
            <a:pPr lvl="1"/>
            <a:r>
              <a:rPr lang="zh-CN" altLang="en-US" dirty="0"/>
              <a:t>讲究文明</a:t>
            </a:r>
          </a:p>
        </p:txBody>
      </p:sp>
      <p:sp>
        <p:nvSpPr>
          <p:cNvPr id="29" name="文本框 28"/>
          <p:cNvSpPr txBox="1"/>
          <p:nvPr/>
        </p:nvSpPr>
        <p:spPr>
          <a:xfrm>
            <a:off x="4188015" y="268585"/>
            <a:ext cx="4247833" cy="523220"/>
          </a:xfrm>
          <a:prstGeom prst="rect">
            <a:avLst/>
          </a:prstGeom>
          <a:noFill/>
        </p:spPr>
        <p:txBody>
          <a:bodyPr wrap="square" rtlCol="0">
            <a:spAutoFit/>
          </a:bodyPr>
          <a:lstStyle/>
          <a:p>
            <a:pPr algn="r" defTabSz="685800"/>
            <a:r>
              <a:rPr lang="zh-CN" altLang="en-US" sz="2800" spc="300" dirty="0">
                <a:latin typeface="时尚中黑简体" panose="01010104010101010101" pitchFamily="2" charset="-122"/>
                <a:ea typeface="时尚中黑简体" panose="01010104010101010101" pitchFamily="2" charset="-122"/>
              </a:rPr>
              <a:t>仪表</a:t>
            </a:r>
          </a:p>
        </p:txBody>
      </p:sp>
      <p:cxnSp>
        <p:nvCxnSpPr>
          <p:cNvPr id="30" name="直接连接符 29"/>
          <p:cNvCxnSpPr/>
          <p:nvPr/>
        </p:nvCxnSpPr>
        <p:spPr>
          <a:xfrm>
            <a:off x="8387166"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779008" y="723900"/>
            <a:ext cx="3357013"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091581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500"/>
                                        <p:tgtEl>
                                          <p:spTgt spid="31"/>
                                        </p:tgtEl>
                                      </p:cBhvr>
                                    </p:animEffect>
                                  </p:childTnLst>
                                </p:cTn>
                              </p:par>
                              <p:par>
                                <p:cTn id="8" presetID="22" presetClass="entr" presetSubtype="4"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par>
                                <p:cTn id="14" presetID="23" presetClass="entr" presetSubtype="16" fill="hold" nodeType="withEffect">
                                  <p:stCondLst>
                                    <p:cond delay="40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childTnLst>
                                </p:cTn>
                              </p:par>
                              <p:par>
                                <p:cTn id="18" presetID="42" presetClass="entr" presetSubtype="0" fill="hold" nodeType="withEffect">
                                  <p:stCondLst>
                                    <p:cond delay="60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anim calcmode="lin" valueType="num">
                                      <p:cBhvr>
                                        <p:cTn id="21" dur="500" fill="hold"/>
                                        <p:tgtEl>
                                          <p:spTgt spid="5"/>
                                        </p:tgtEl>
                                        <p:attrNameLst>
                                          <p:attrName>ppt_x</p:attrName>
                                        </p:attrNameLst>
                                      </p:cBhvr>
                                      <p:tavLst>
                                        <p:tav tm="0">
                                          <p:val>
                                            <p:strVal val="#ppt_x"/>
                                          </p:val>
                                        </p:tav>
                                        <p:tav tm="100000">
                                          <p:val>
                                            <p:strVal val="#ppt_x"/>
                                          </p:val>
                                        </p:tav>
                                      </p:tavLst>
                                    </p:anim>
                                    <p:anim calcmode="lin" valueType="num">
                                      <p:cBhvr>
                                        <p:cTn id="22" dur="500" fill="hold"/>
                                        <p:tgtEl>
                                          <p:spTgt spid="5"/>
                                        </p:tgtEl>
                                        <p:attrNameLst>
                                          <p:attrName>ppt_y</p:attrName>
                                        </p:attrNameLst>
                                      </p:cBhvr>
                                      <p:tavLst>
                                        <p:tav tm="0">
                                          <p:val>
                                            <p:strVal val="#ppt_y+.1"/>
                                          </p:val>
                                        </p:tav>
                                        <p:tav tm="100000">
                                          <p:val>
                                            <p:strVal val="#ppt_y"/>
                                          </p:val>
                                        </p:tav>
                                      </p:tavLst>
                                    </p:anim>
                                  </p:childTnLst>
                                </p:cTn>
                              </p:par>
                              <p:par>
                                <p:cTn id="23" presetID="22" presetClass="entr" presetSubtype="8" fill="hold" grpId="0" nodeType="withEffect">
                                  <p:stCondLst>
                                    <p:cond delay="120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500"/>
                                        <p:tgtEl>
                                          <p:spTgt spid="20"/>
                                        </p:tgtEl>
                                      </p:cBhvr>
                                    </p:animEffect>
                                  </p:childTnLst>
                                </p:cTn>
                              </p:par>
                              <p:par>
                                <p:cTn id="26" presetID="42" presetClass="entr" presetSubtype="0" fill="hold" nodeType="withEffect">
                                  <p:stCondLst>
                                    <p:cond delay="140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anim calcmode="lin" valueType="num">
                                      <p:cBhvr>
                                        <p:cTn id="29" dur="500" fill="hold"/>
                                        <p:tgtEl>
                                          <p:spTgt spid="4"/>
                                        </p:tgtEl>
                                        <p:attrNameLst>
                                          <p:attrName>ppt_x</p:attrName>
                                        </p:attrNameLst>
                                      </p:cBhvr>
                                      <p:tavLst>
                                        <p:tav tm="0">
                                          <p:val>
                                            <p:strVal val="#ppt_x"/>
                                          </p:val>
                                        </p:tav>
                                        <p:tav tm="100000">
                                          <p:val>
                                            <p:strVal val="#ppt_x"/>
                                          </p:val>
                                        </p:tav>
                                      </p:tavLst>
                                    </p:anim>
                                    <p:anim calcmode="lin" valueType="num">
                                      <p:cBhvr>
                                        <p:cTn id="30"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864394" y="782757"/>
            <a:ext cx="2231203" cy="2756194"/>
            <a:chOff x="699294" y="683651"/>
            <a:chExt cx="2539204" cy="3136667"/>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294" y="752845"/>
              <a:ext cx="2436812" cy="3067473"/>
            </a:xfrm>
            <a:prstGeom prst="rect">
              <a:avLst/>
            </a:prstGeom>
          </p:spPr>
        </p:pic>
        <p:sp>
          <p:nvSpPr>
            <p:cNvPr id="7" name="等腰三角形 6"/>
            <p:cNvSpPr/>
            <p:nvPr/>
          </p:nvSpPr>
          <p:spPr>
            <a:xfrm rot="10800000">
              <a:off x="1282699" y="683651"/>
              <a:ext cx="1955799" cy="1707669"/>
            </a:xfrm>
            <a:prstGeom prst="triangle">
              <a:avLst>
                <a:gd name="adj" fmla="val 0"/>
              </a:avLst>
            </a:prstGeom>
            <a:solidFill>
              <a:srgbClr val="ED145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cxnSp>
        <p:nvCxnSpPr>
          <p:cNvPr id="12" name="直接连接符 11"/>
          <p:cNvCxnSpPr/>
          <p:nvPr/>
        </p:nvCxnSpPr>
        <p:spPr>
          <a:xfrm>
            <a:off x="4527550" y="2131716"/>
            <a:ext cx="3759200" cy="0"/>
          </a:xfrm>
          <a:prstGeom prst="line">
            <a:avLst/>
          </a:prstGeom>
          <a:ln w="9525">
            <a:solidFill>
              <a:schemeClr val="tx1">
                <a:lumMod val="50000"/>
                <a:lumOff val="50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527550" y="3217566"/>
            <a:ext cx="3759200" cy="0"/>
          </a:xfrm>
          <a:prstGeom prst="line">
            <a:avLst/>
          </a:prstGeom>
          <a:ln w="9525">
            <a:solidFill>
              <a:schemeClr val="tx1">
                <a:lumMod val="50000"/>
                <a:lumOff val="50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3637628" y="970062"/>
            <a:ext cx="6268372" cy="1200329"/>
            <a:chOff x="3637629" y="970062"/>
            <a:chExt cx="4591865" cy="1200329"/>
          </a:xfrm>
        </p:grpSpPr>
        <p:sp>
          <p:nvSpPr>
            <p:cNvPr id="9" name="矩形 8"/>
            <p:cNvSpPr/>
            <p:nvPr/>
          </p:nvSpPr>
          <p:spPr>
            <a:xfrm>
              <a:off x="3637629" y="970062"/>
              <a:ext cx="1921811" cy="1200329"/>
            </a:xfrm>
            <a:prstGeom prst="rect">
              <a:avLst/>
            </a:prstGeom>
          </p:spPr>
          <p:txBody>
            <a:bodyPr wrap="square">
              <a:spAutoFit/>
            </a:bodyPr>
            <a:lstStyle/>
            <a:p>
              <a:pPr defTabSz="685800"/>
              <a:r>
                <a:rPr lang="en-US" altLang="zh-CN" sz="7200" dirty="0">
                  <a:solidFill>
                    <a:srgbClr val="ED145B"/>
                  </a:solidFill>
                  <a:latin typeface="JustOldFashion" panose="02000603030000020004" pitchFamily="2" charset="0"/>
                  <a:ea typeface="MingLiU_HKSCS" panose="02020500000000000000" pitchFamily="18" charset="-120"/>
                </a:rPr>
                <a:t>1</a:t>
              </a:r>
              <a:endParaRPr lang="zh-CN" altLang="en-US" sz="7200" dirty="0">
                <a:solidFill>
                  <a:srgbClr val="ED145B"/>
                </a:solidFill>
                <a:latin typeface="JustOldFashion" panose="02000603030000020004" pitchFamily="2" charset="0"/>
                <a:ea typeface="MingLiU_HKSCS" panose="02020500000000000000" pitchFamily="18" charset="-120"/>
              </a:endParaRPr>
            </a:p>
          </p:txBody>
        </p:sp>
        <p:sp>
          <p:nvSpPr>
            <p:cNvPr id="14" name="TextBox 2"/>
            <p:cNvSpPr txBox="1">
              <a:spLocks noChangeArrowheads="1"/>
            </p:cNvSpPr>
            <p:nvPr/>
          </p:nvSpPr>
          <p:spPr bwMode="auto">
            <a:xfrm>
              <a:off x="4266252" y="1082016"/>
              <a:ext cx="396324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lvl="0"/>
              <a:r>
                <a:rPr lang="zh-CN" altLang="en-US" sz="1400" dirty="0">
                  <a:solidFill>
                    <a:srgbClr val="FF0000"/>
                  </a:solidFill>
                  <a:latin typeface="微软雅黑" pitchFamily="34" charset="-122"/>
                  <a:ea typeface="微软雅黑" pitchFamily="34" charset="-122"/>
                </a:rPr>
                <a:t>三色原则</a:t>
              </a:r>
              <a:endParaRPr lang="en-US" altLang="zh-CN" sz="1400" dirty="0">
                <a:solidFill>
                  <a:srgbClr val="FF0000"/>
                </a:solidFill>
                <a:latin typeface="微软雅黑" pitchFamily="34" charset="-122"/>
                <a:ea typeface="微软雅黑" pitchFamily="34" charset="-122"/>
              </a:endParaRPr>
            </a:p>
            <a:p>
              <a:pPr lvl="0"/>
              <a:endParaRPr lang="zh-CN" altLang="en-US" sz="1100" dirty="0">
                <a:latin typeface="微软雅黑" pitchFamily="34" charset="-122"/>
                <a:ea typeface="微软雅黑" pitchFamily="34" charset="-122"/>
              </a:endParaRPr>
            </a:p>
            <a:p>
              <a:pPr lvl="0"/>
              <a:r>
                <a:rPr lang="zh-CN" altLang="en-US" sz="1100" dirty="0">
                  <a:latin typeface="微软雅黑" pitchFamily="34" charset="-122"/>
                  <a:ea typeface="微软雅黑" pitchFamily="34" charset="-122"/>
                </a:rPr>
                <a:t>全身服装和配饰的颜色在三种颜色之内</a:t>
              </a:r>
            </a:p>
          </p:txBody>
        </p:sp>
      </p:grpSp>
      <p:grpSp>
        <p:nvGrpSpPr>
          <p:cNvPr id="21" name="组合 20"/>
          <p:cNvGrpSpPr/>
          <p:nvPr/>
        </p:nvGrpSpPr>
        <p:grpSpPr>
          <a:xfrm>
            <a:off x="3637629" y="2055258"/>
            <a:ext cx="6471570" cy="1200329"/>
            <a:chOff x="3637629" y="2055258"/>
            <a:chExt cx="6471570" cy="1200329"/>
          </a:xfrm>
        </p:grpSpPr>
        <p:sp>
          <p:nvSpPr>
            <p:cNvPr id="10" name="矩形 9"/>
            <p:cNvSpPr/>
            <p:nvPr/>
          </p:nvSpPr>
          <p:spPr>
            <a:xfrm>
              <a:off x="3637629" y="2055258"/>
              <a:ext cx="2344071" cy="1200329"/>
            </a:xfrm>
            <a:prstGeom prst="rect">
              <a:avLst/>
            </a:prstGeom>
          </p:spPr>
          <p:txBody>
            <a:bodyPr wrap="square">
              <a:spAutoFit/>
            </a:bodyPr>
            <a:lstStyle/>
            <a:p>
              <a:pPr defTabSz="685800"/>
              <a:r>
                <a:rPr lang="en-US" altLang="zh-CN" sz="7200" dirty="0">
                  <a:solidFill>
                    <a:srgbClr val="ED145B"/>
                  </a:solidFill>
                  <a:latin typeface="JustOldFashion" panose="02000603030000020004" pitchFamily="2" charset="0"/>
                  <a:ea typeface="MingLiU_HKSCS" panose="02020500000000000000" pitchFamily="18" charset="-120"/>
                </a:rPr>
                <a:t>2</a:t>
              </a:r>
              <a:endParaRPr lang="zh-CN" altLang="en-US" sz="7200" dirty="0">
                <a:solidFill>
                  <a:srgbClr val="ED145B"/>
                </a:solidFill>
                <a:latin typeface="JustOldFashion" panose="02000603030000020004" pitchFamily="2" charset="0"/>
                <a:ea typeface="MingLiU_HKSCS" panose="02020500000000000000" pitchFamily="18" charset="-120"/>
              </a:endParaRPr>
            </a:p>
          </p:txBody>
        </p:sp>
        <p:sp>
          <p:nvSpPr>
            <p:cNvPr id="15" name="TextBox 2"/>
            <p:cNvSpPr txBox="1">
              <a:spLocks noChangeArrowheads="1"/>
            </p:cNvSpPr>
            <p:nvPr/>
          </p:nvSpPr>
          <p:spPr bwMode="auto">
            <a:xfrm>
              <a:off x="4461620" y="2167212"/>
              <a:ext cx="56475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lvl="0"/>
              <a:r>
                <a:rPr lang="zh-CN" altLang="en-US" sz="1400" dirty="0">
                  <a:solidFill>
                    <a:srgbClr val="FF0000"/>
                  </a:solidFill>
                  <a:latin typeface="微软雅黑" pitchFamily="34" charset="-122"/>
                  <a:ea typeface="微软雅黑" pitchFamily="34" charset="-122"/>
                </a:rPr>
                <a:t>三一定律</a:t>
              </a:r>
              <a:endParaRPr lang="en-US" altLang="zh-CN" sz="1400" dirty="0">
                <a:solidFill>
                  <a:srgbClr val="FF0000"/>
                </a:solidFill>
                <a:latin typeface="微软雅黑" pitchFamily="34" charset="-122"/>
                <a:ea typeface="微软雅黑" pitchFamily="34" charset="-122"/>
              </a:endParaRPr>
            </a:p>
            <a:p>
              <a:pPr lvl="0"/>
              <a:endParaRPr lang="zh-CN" altLang="en-US" sz="1100" dirty="0">
                <a:latin typeface="微软雅黑" pitchFamily="34" charset="-122"/>
                <a:ea typeface="微软雅黑" pitchFamily="34" charset="-122"/>
              </a:endParaRPr>
            </a:p>
            <a:p>
              <a:pPr lvl="0"/>
              <a:r>
                <a:rPr lang="zh-CN" altLang="en-US" sz="1100" dirty="0">
                  <a:latin typeface="微软雅黑" pitchFamily="34" charset="-122"/>
                  <a:ea typeface="微软雅黑" pitchFamily="34" charset="-122"/>
                </a:rPr>
                <a:t>鞋子、腰带、公文包应为同一颜色。一般以黑色为主</a:t>
              </a:r>
            </a:p>
          </p:txBody>
        </p:sp>
      </p:grpSp>
      <p:grpSp>
        <p:nvGrpSpPr>
          <p:cNvPr id="22" name="组合 21"/>
          <p:cNvGrpSpPr/>
          <p:nvPr/>
        </p:nvGrpSpPr>
        <p:grpSpPr>
          <a:xfrm>
            <a:off x="3637629" y="3140453"/>
            <a:ext cx="6979570" cy="1200329"/>
            <a:chOff x="3637629" y="3140453"/>
            <a:chExt cx="6979570" cy="1200329"/>
          </a:xfrm>
        </p:grpSpPr>
        <p:sp>
          <p:nvSpPr>
            <p:cNvPr id="11" name="矩形 10"/>
            <p:cNvSpPr/>
            <p:nvPr/>
          </p:nvSpPr>
          <p:spPr>
            <a:xfrm>
              <a:off x="3637629" y="3140453"/>
              <a:ext cx="2623470" cy="1200329"/>
            </a:xfrm>
            <a:prstGeom prst="rect">
              <a:avLst/>
            </a:prstGeom>
          </p:spPr>
          <p:txBody>
            <a:bodyPr wrap="square">
              <a:spAutoFit/>
            </a:bodyPr>
            <a:lstStyle/>
            <a:p>
              <a:pPr defTabSz="685800"/>
              <a:r>
                <a:rPr lang="en-US" altLang="zh-CN" sz="7200" dirty="0">
                  <a:solidFill>
                    <a:srgbClr val="ED145B"/>
                  </a:solidFill>
                  <a:latin typeface="JustOldFashion" panose="02000603030000020004" pitchFamily="2" charset="0"/>
                  <a:ea typeface="MingLiU_HKSCS" panose="02020500000000000000" pitchFamily="18" charset="-120"/>
                </a:rPr>
                <a:t>3</a:t>
              </a:r>
              <a:endParaRPr lang="zh-CN" altLang="en-US" sz="7200" dirty="0">
                <a:solidFill>
                  <a:srgbClr val="ED145B"/>
                </a:solidFill>
                <a:latin typeface="JustOldFashion" panose="02000603030000020004" pitchFamily="2" charset="0"/>
                <a:ea typeface="MingLiU_HKSCS" panose="02020500000000000000" pitchFamily="18" charset="-120"/>
              </a:endParaRPr>
            </a:p>
          </p:txBody>
        </p:sp>
        <p:sp>
          <p:nvSpPr>
            <p:cNvPr id="16" name="TextBox 2"/>
            <p:cNvSpPr txBox="1">
              <a:spLocks noChangeArrowheads="1"/>
            </p:cNvSpPr>
            <p:nvPr/>
          </p:nvSpPr>
          <p:spPr bwMode="auto">
            <a:xfrm>
              <a:off x="4461620" y="3252407"/>
              <a:ext cx="61555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lvl="0"/>
              <a:r>
                <a:rPr lang="zh-CN" altLang="en-US" sz="1400" dirty="0">
                  <a:solidFill>
                    <a:srgbClr val="FF0000"/>
                  </a:solidFill>
                  <a:latin typeface="微软雅黑" pitchFamily="34" charset="-122"/>
                  <a:ea typeface="微软雅黑" pitchFamily="34" charset="-122"/>
                </a:rPr>
                <a:t>三大禁忌</a:t>
              </a:r>
              <a:endParaRPr lang="en-US" altLang="zh-CN" sz="1400" dirty="0">
                <a:solidFill>
                  <a:srgbClr val="FF0000"/>
                </a:solidFill>
                <a:latin typeface="微软雅黑" pitchFamily="34" charset="-122"/>
                <a:ea typeface="微软雅黑" pitchFamily="34" charset="-122"/>
              </a:endParaRPr>
            </a:p>
            <a:p>
              <a:pPr lvl="0"/>
              <a:endParaRPr lang="zh-CN" altLang="en-US" sz="1100" dirty="0">
                <a:latin typeface="微软雅黑" pitchFamily="34" charset="-122"/>
                <a:ea typeface="微软雅黑" pitchFamily="34" charset="-122"/>
              </a:endParaRPr>
            </a:p>
            <a:p>
              <a:pPr lvl="0"/>
              <a:r>
                <a:rPr lang="zh-CN" altLang="en-US" sz="1100" dirty="0">
                  <a:latin typeface="微软雅黑" pitchFamily="34" charset="-122"/>
                  <a:ea typeface="微软雅黑" pitchFamily="34" charset="-122"/>
                </a:rPr>
                <a:t>过于暴露、过于短小、过于紧身</a:t>
              </a:r>
            </a:p>
          </p:txBody>
        </p:sp>
      </p:grpSp>
      <p:sp>
        <p:nvSpPr>
          <p:cNvPr id="23" name="文本框 22"/>
          <p:cNvSpPr txBox="1"/>
          <p:nvPr/>
        </p:nvSpPr>
        <p:spPr>
          <a:xfrm>
            <a:off x="567094" y="187980"/>
            <a:ext cx="3378120" cy="523220"/>
          </a:xfrm>
          <a:prstGeom prst="rect">
            <a:avLst/>
          </a:prstGeom>
          <a:noFill/>
        </p:spPr>
        <p:txBody>
          <a:bodyPr wrap="square" rtlCol="0">
            <a:spAutoFit/>
          </a:bodyPr>
          <a:lstStyle/>
          <a:p>
            <a:pPr defTabSz="685800"/>
            <a:r>
              <a:rPr lang="zh-CN" altLang="en-US" sz="2800" spc="300" dirty="0">
                <a:solidFill>
                  <a:srgbClr val="ED145B"/>
                </a:solidFill>
                <a:latin typeface="时尚中黑简体" panose="01010104010101010101" pitchFamily="2" charset="-122"/>
                <a:ea typeface="时尚中黑简体" panose="01010104010101010101" pitchFamily="2" charset="-122"/>
              </a:rPr>
              <a:t>  </a:t>
            </a:r>
            <a:r>
              <a:rPr lang="zh-CN" altLang="en-US" sz="2800" spc="300" dirty="0">
                <a:latin typeface="时尚中黑简体" panose="01010104010101010101" pitchFamily="2" charset="-122"/>
                <a:ea typeface="时尚中黑简体" panose="01010104010101010101" pitchFamily="2" charset="-122"/>
              </a:rPr>
              <a:t>仪表</a:t>
            </a:r>
          </a:p>
        </p:txBody>
      </p:sp>
      <p:cxnSp>
        <p:nvCxnSpPr>
          <p:cNvPr id="24" name="直接连接符 23"/>
          <p:cNvCxnSpPr/>
          <p:nvPr/>
        </p:nvCxnSpPr>
        <p:spPr>
          <a:xfrm>
            <a:off x="61055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99060" y="624840"/>
            <a:ext cx="3223260"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3711651" y="490640"/>
            <a:ext cx="3416320" cy="463588"/>
          </a:xfrm>
          <a:prstGeom prst="rect">
            <a:avLst/>
          </a:prstGeom>
        </p:spPr>
        <p:txBody>
          <a:bodyPr wrap="none">
            <a:spAutoFit/>
          </a:bodyPr>
          <a:lstStyle/>
          <a:p>
            <a:pPr algn="ctr">
              <a:lnSpc>
                <a:spcPct val="150000"/>
              </a:lnSpc>
              <a:spcBef>
                <a:spcPts val="200"/>
              </a:spcBef>
              <a:spcAft>
                <a:spcPts val="63"/>
              </a:spcAft>
            </a:pPr>
            <a:r>
              <a:rPr lang="zh-CN" altLang="en-US" b="1" dirty="0">
                <a:latin typeface="微软雅黑" pitchFamily="34" charset="-122"/>
                <a:ea typeface="微软雅黑" pitchFamily="34" charset="-122"/>
              </a:rPr>
              <a:t>女士西装套裙高水准“三个三”</a:t>
            </a:r>
            <a:endParaRPr lang="zh-CN" altLang="en-US" dirty="0"/>
          </a:p>
        </p:txBody>
      </p:sp>
    </p:spTree>
    <p:extLst>
      <p:ext uri="{BB962C8B-B14F-4D97-AF65-F5344CB8AC3E}">
        <p14:creationId xmlns:p14="http://schemas.microsoft.com/office/powerpoint/2010/main" val="328760081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6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90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par>
                                <p:cTn id="13" presetID="22" presetClass="entr" presetSubtype="8" fill="hold" nodeType="withEffect">
                                  <p:stCondLst>
                                    <p:cond delay="120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par>
                                <p:cTn id="16" presetID="22" presetClass="entr" presetSubtype="8" fill="hold" nodeType="withEffect">
                                  <p:stCondLst>
                                    <p:cond delay="1500"/>
                                  </p:stCondLst>
                                  <p:childTnLst>
                                    <p:set>
                                      <p:cBhvr>
                                        <p:cTn id="17" dur="1" fill="hold">
                                          <p:stCondLst>
                                            <p:cond delay="0"/>
                                          </p:stCondLst>
                                        </p:cTn>
                                        <p:tgtEl>
                                          <p:spTgt spid="22"/>
                                        </p:tgtEl>
                                        <p:attrNameLst>
                                          <p:attrName>style.visibility</p:attrName>
                                        </p:attrNameLst>
                                      </p:cBhvr>
                                      <p:to>
                                        <p:strVal val="visible"/>
                                      </p:to>
                                    </p:set>
                                    <p:animEffect transition="in" filter="wipe(left)">
                                      <p:cBhvr>
                                        <p:cTn id="18" dur="500"/>
                                        <p:tgtEl>
                                          <p:spTgt spid="22"/>
                                        </p:tgtEl>
                                      </p:cBhvr>
                                    </p:animEffect>
                                  </p:childTnLst>
                                </p:cTn>
                              </p:par>
                              <p:par>
                                <p:cTn id="19" presetID="10" presetClass="entr" presetSubtype="0" fill="hold" nodeType="withEffect">
                                  <p:stCondLst>
                                    <p:cond delay="180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nodeType="withEffect">
                                  <p:stCondLst>
                                    <p:cond delay="210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22" presetClass="entr" presetSubtype="8"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par>
                                <p:cTn id="28" presetID="22" presetClass="entr" presetSubtype="4"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down)">
                                      <p:cBhvr>
                                        <p:cTn id="30" dur="500"/>
                                        <p:tgtEl>
                                          <p:spTgt spid="24"/>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640246" y="3126045"/>
            <a:ext cx="1778822" cy="959009"/>
            <a:chOff x="484245" y="3029525"/>
            <a:chExt cx="2005710" cy="959009"/>
          </a:xfrm>
        </p:grpSpPr>
        <p:sp>
          <p:nvSpPr>
            <p:cNvPr id="28" name="矩形 27"/>
            <p:cNvSpPr/>
            <p:nvPr/>
          </p:nvSpPr>
          <p:spPr>
            <a:xfrm>
              <a:off x="731451" y="3029525"/>
              <a:ext cx="1511300" cy="959009"/>
            </a:xfrm>
            <a:prstGeom prst="rect">
              <a:avLst/>
            </a:prstGeom>
            <a:solidFill>
              <a:srgbClr val="ED14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3" name="文本框 12"/>
            <p:cNvSpPr txBox="1"/>
            <p:nvPr/>
          </p:nvSpPr>
          <p:spPr>
            <a:xfrm>
              <a:off x="484245" y="3124392"/>
              <a:ext cx="2005710" cy="812530"/>
            </a:xfrm>
            <a:prstGeom prst="rect">
              <a:avLst/>
            </a:prstGeom>
            <a:noFill/>
          </p:spPr>
          <p:txBody>
            <a:bodyPr wrap="square" rtlCol="0">
              <a:spAutoFit/>
            </a:bodyPr>
            <a:lstStyle/>
            <a:p>
              <a:pPr algn="ctr">
                <a:lnSpc>
                  <a:spcPct val="130000"/>
                </a:lnSpc>
              </a:pPr>
              <a:r>
                <a:rPr lang="zh-CN" altLang="en-US" b="1" dirty="0">
                  <a:solidFill>
                    <a:schemeClr val="bg1"/>
                  </a:solidFill>
                  <a:latin typeface="微软雅黑" pitchFamily="34" charset="-122"/>
                  <a:ea typeface="微软雅黑" pitchFamily="34" charset="-122"/>
                  <a:sym typeface="微软雅黑" pitchFamily="34" charset="-122"/>
                </a:rPr>
                <a:t>   裙、鞋、</a:t>
              </a:r>
              <a:endParaRPr lang="en-US" altLang="zh-CN" b="1" dirty="0">
                <a:solidFill>
                  <a:schemeClr val="bg1"/>
                </a:solidFill>
                <a:latin typeface="微软雅黑" pitchFamily="34" charset="-122"/>
                <a:ea typeface="微软雅黑" pitchFamily="34" charset="-122"/>
                <a:sym typeface="微软雅黑" pitchFamily="34" charset="-122"/>
              </a:endParaRPr>
            </a:p>
            <a:p>
              <a:pPr algn="ctr">
                <a:lnSpc>
                  <a:spcPct val="130000"/>
                </a:lnSpc>
              </a:pPr>
              <a:r>
                <a:rPr lang="zh-CN" altLang="en-US" b="1" dirty="0">
                  <a:solidFill>
                    <a:schemeClr val="bg1"/>
                  </a:solidFill>
                  <a:latin typeface="微软雅黑" pitchFamily="34" charset="-122"/>
                  <a:ea typeface="微软雅黑" pitchFamily="34" charset="-122"/>
                  <a:sym typeface="微软雅黑" pitchFamily="34" charset="-122"/>
                </a:rPr>
                <a:t>袜不搭</a:t>
              </a:r>
              <a:endParaRPr lang="en-US" altLang="zh-CN" b="1" dirty="0">
                <a:solidFill>
                  <a:schemeClr val="bg1"/>
                </a:solidFill>
                <a:latin typeface="微软雅黑" pitchFamily="34" charset="-122"/>
                <a:ea typeface="微软雅黑" pitchFamily="34" charset="-122"/>
                <a:sym typeface="微软雅黑" pitchFamily="34" charset="-122"/>
              </a:endParaRPr>
            </a:p>
          </p:txBody>
        </p:sp>
      </p:grpSp>
      <p:grpSp>
        <p:nvGrpSpPr>
          <p:cNvPr id="32" name="组合 31"/>
          <p:cNvGrpSpPr/>
          <p:nvPr/>
        </p:nvGrpSpPr>
        <p:grpSpPr>
          <a:xfrm>
            <a:off x="5801525" y="1137974"/>
            <a:ext cx="2536558" cy="2913888"/>
            <a:chOff x="5204450" y="561975"/>
            <a:chExt cx="3349000" cy="3847186"/>
          </a:xfrm>
        </p:grpSpPr>
        <p:sp>
          <p:nvSpPr>
            <p:cNvPr id="21" name="矩形 20"/>
            <p:cNvSpPr/>
            <p:nvPr/>
          </p:nvSpPr>
          <p:spPr>
            <a:xfrm>
              <a:off x="5204450" y="561975"/>
              <a:ext cx="3349000" cy="3847186"/>
            </a:xfrm>
            <a:prstGeom prst="rect">
              <a:avLst/>
            </a:prstGeom>
            <a:solidFill>
              <a:srgbClr val="E4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5271" y="633630"/>
              <a:ext cx="3060655" cy="3703877"/>
            </a:xfrm>
            <a:prstGeom prst="rect">
              <a:avLst/>
            </a:prstGeom>
          </p:spPr>
        </p:pic>
      </p:grpSp>
      <p:sp>
        <p:nvSpPr>
          <p:cNvPr id="33" name="文本框 32"/>
          <p:cNvSpPr txBox="1"/>
          <p:nvPr/>
        </p:nvSpPr>
        <p:spPr>
          <a:xfrm>
            <a:off x="3424799" y="310198"/>
            <a:ext cx="4282566" cy="662554"/>
          </a:xfrm>
          <a:prstGeom prst="rect">
            <a:avLst/>
          </a:prstGeom>
          <a:noFill/>
        </p:spPr>
        <p:txBody>
          <a:bodyPr wrap="square" rtlCol="0">
            <a:spAutoFit/>
          </a:bodyPr>
          <a:lstStyle/>
          <a:p>
            <a:pPr algn="ctr">
              <a:lnSpc>
                <a:spcPct val="150000"/>
              </a:lnSpc>
              <a:spcBef>
                <a:spcPts val="200"/>
              </a:spcBef>
              <a:spcAft>
                <a:spcPts val="63"/>
              </a:spcAft>
            </a:pPr>
            <a:r>
              <a:rPr lang="zh-CN" altLang="en-US" sz="2800" b="1" dirty="0">
                <a:solidFill>
                  <a:srgbClr val="595959"/>
                </a:solidFill>
                <a:latin typeface="微软雅黑" pitchFamily="34" charset="-122"/>
                <a:ea typeface="微软雅黑" pitchFamily="34" charset="-122"/>
                <a:sym typeface="微软雅黑" pitchFamily="34" charset="-122"/>
              </a:rPr>
              <a:t>女士裙装四大禁忌</a:t>
            </a:r>
          </a:p>
        </p:txBody>
      </p:sp>
      <p:cxnSp>
        <p:nvCxnSpPr>
          <p:cNvPr id="34" name="直接连接符 33"/>
          <p:cNvCxnSpPr/>
          <p:nvPr/>
        </p:nvCxnSpPr>
        <p:spPr>
          <a:xfrm>
            <a:off x="70961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0" y="723900"/>
            <a:ext cx="3225800"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974338" y="1137974"/>
            <a:ext cx="1230507" cy="1965460"/>
            <a:chOff x="919163" y="2557462"/>
            <a:chExt cx="1114425" cy="1780045"/>
          </a:xfrm>
        </p:grpSpPr>
        <p:sp>
          <p:nvSpPr>
            <p:cNvPr id="22" name="矩形 21"/>
            <p:cNvSpPr/>
            <p:nvPr/>
          </p:nvSpPr>
          <p:spPr>
            <a:xfrm>
              <a:off x="919163" y="2557462"/>
              <a:ext cx="1114425" cy="1780045"/>
            </a:xfrm>
            <a:prstGeom prst="rect">
              <a:avLst/>
            </a:prstGeom>
            <a:solidFill>
              <a:srgbClr val="E4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5833" y="2633048"/>
              <a:ext cx="1021084" cy="1628872"/>
            </a:xfrm>
            <a:custGeom>
              <a:avLst/>
              <a:gdLst>
                <a:gd name="connsiteX0" fmla="*/ 0 w 1143000"/>
                <a:gd name="connsiteY0" fmla="*/ 0 h 1897380"/>
                <a:gd name="connsiteX1" fmla="*/ 1143000 w 1143000"/>
                <a:gd name="connsiteY1" fmla="*/ 0 h 1897380"/>
                <a:gd name="connsiteX2" fmla="*/ 1143000 w 1143000"/>
                <a:gd name="connsiteY2" fmla="*/ 1897380 h 1897380"/>
                <a:gd name="connsiteX3" fmla="*/ 0 w 1143000"/>
                <a:gd name="connsiteY3" fmla="*/ 1897380 h 1897380"/>
              </a:gdLst>
              <a:ahLst/>
              <a:cxnLst>
                <a:cxn ang="0">
                  <a:pos x="connsiteX0" y="connsiteY0"/>
                </a:cxn>
                <a:cxn ang="0">
                  <a:pos x="connsiteX1" y="connsiteY1"/>
                </a:cxn>
                <a:cxn ang="0">
                  <a:pos x="connsiteX2" y="connsiteY2"/>
                </a:cxn>
                <a:cxn ang="0">
                  <a:pos x="connsiteX3" y="connsiteY3"/>
                </a:cxn>
              </a:cxnLst>
              <a:rect l="l" t="t" r="r" b="b"/>
              <a:pathLst>
                <a:path w="1143000" h="1897380">
                  <a:moveTo>
                    <a:pt x="0" y="0"/>
                  </a:moveTo>
                  <a:lnTo>
                    <a:pt x="1143000" y="0"/>
                  </a:lnTo>
                  <a:lnTo>
                    <a:pt x="1143000" y="1897380"/>
                  </a:lnTo>
                  <a:lnTo>
                    <a:pt x="0" y="1897380"/>
                  </a:lnTo>
                  <a:close/>
                </a:path>
              </a:pathLst>
            </a:custGeom>
          </p:spPr>
        </p:pic>
      </p:grpSp>
      <p:grpSp>
        <p:nvGrpSpPr>
          <p:cNvPr id="25" name="组合 24"/>
          <p:cNvGrpSpPr/>
          <p:nvPr/>
        </p:nvGrpSpPr>
        <p:grpSpPr>
          <a:xfrm>
            <a:off x="2577015" y="1137974"/>
            <a:ext cx="1230507" cy="1965460"/>
            <a:chOff x="2318258" y="998853"/>
            <a:chExt cx="1114425" cy="1780045"/>
          </a:xfrm>
        </p:grpSpPr>
        <p:sp>
          <p:nvSpPr>
            <p:cNvPr id="24" name="矩形 23"/>
            <p:cNvSpPr/>
            <p:nvPr/>
          </p:nvSpPr>
          <p:spPr>
            <a:xfrm>
              <a:off x="2318258" y="998853"/>
              <a:ext cx="1114425" cy="1780045"/>
            </a:xfrm>
            <a:prstGeom prst="rect">
              <a:avLst/>
            </a:prstGeom>
            <a:solidFill>
              <a:srgbClr val="E4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64928" y="1125104"/>
              <a:ext cx="1021084" cy="1527541"/>
            </a:xfrm>
            <a:custGeom>
              <a:avLst/>
              <a:gdLst>
                <a:gd name="connsiteX0" fmla="*/ 0 w 1143000"/>
                <a:gd name="connsiteY0" fmla="*/ 0 h 1897380"/>
                <a:gd name="connsiteX1" fmla="*/ 1143000 w 1143000"/>
                <a:gd name="connsiteY1" fmla="*/ 0 h 1897380"/>
                <a:gd name="connsiteX2" fmla="*/ 1143000 w 1143000"/>
                <a:gd name="connsiteY2" fmla="*/ 1897380 h 1897380"/>
                <a:gd name="connsiteX3" fmla="*/ 0 w 1143000"/>
                <a:gd name="connsiteY3" fmla="*/ 1897380 h 1897380"/>
              </a:gdLst>
              <a:ahLst/>
              <a:cxnLst>
                <a:cxn ang="0">
                  <a:pos x="connsiteX0" y="connsiteY0"/>
                </a:cxn>
                <a:cxn ang="0">
                  <a:pos x="connsiteX1" y="connsiteY1"/>
                </a:cxn>
                <a:cxn ang="0">
                  <a:pos x="connsiteX2" y="connsiteY2"/>
                </a:cxn>
                <a:cxn ang="0">
                  <a:pos x="connsiteX3" y="connsiteY3"/>
                </a:cxn>
              </a:cxnLst>
              <a:rect l="l" t="t" r="r" b="b"/>
              <a:pathLst>
                <a:path w="1143000" h="1897380">
                  <a:moveTo>
                    <a:pt x="0" y="0"/>
                  </a:moveTo>
                  <a:lnTo>
                    <a:pt x="1143000" y="0"/>
                  </a:lnTo>
                  <a:lnTo>
                    <a:pt x="1143000" y="1897380"/>
                  </a:lnTo>
                  <a:lnTo>
                    <a:pt x="0" y="1897380"/>
                  </a:lnTo>
                  <a:close/>
                </a:path>
              </a:pathLst>
            </a:custGeom>
          </p:spPr>
        </p:pic>
      </p:grpSp>
      <p:grpSp>
        <p:nvGrpSpPr>
          <p:cNvPr id="27" name="组合 26"/>
          <p:cNvGrpSpPr/>
          <p:nvPr/>
        </p:nvGrpSpPr>
        <p:grpSpPr>
          <a:xfrm>
            <a:off x="4179693" y="1137974"/>
            <a:ext cx="1230507" cy="1965460"/>
            <a:chOff x="2881567" y="1831904"/>
            <a:chExt cx="1114425" cy="1780045"/>
          </a:xfrm>
        </p:grpSpPr>
        <p:sp>
          <p:nvSpPr>
            <p:cNvPr id="26" name="矩形 25"/>
            <p:cNvSpPr/>
            <p:nvPr/>
          </p:nvSpPr>
          <p:spPr>
            <a:xfrm>
              <a:off x="2881567" y="1831904"/>
              <a:ext cx="1114425" cy="1780045"/>
            </a:xfrm>
            <a:prstGeom prst="rect">
              <a:avLst/>
            </a:prstGeom>
            <a:solidFill>
              <a:srgbClr val="E4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28237" y="1908692"/>
              <a:ext cx="1021084" cy="1626469"/>
            </a:xfrm>
            <a:custGeom>
              <a:avLst/>
              <a:gdLst>
                <a:gd name="connsiteX0" fmla="*/ 0 w 1143000"/>
                <a:gd name="connsiteY0" fmla="*/ 0 h 1897380"/>
                <a:gd name="connsiteX1" fmla="*/ 1143000 w 1143000"/>
                <a:gd name="connsiteY1" fmla="*/ 0 h 1897380"/>
                <a:gd name="connsiteX2" fmla="*/ 1143000 w 1143000"/>
                <a:gd name="connsiteY2" fmla="*/ 1897380 h 1897380"/>
                <a:gd name="connsiteX3" fmla="*/ 0 w 1143000"/>
                <a:gd name="connsiteY3" fmla="*/ 1897380 h 1897380"/>
              </a:gdLst>
              <a:ahLst/>
              <a:cxnLst>
                <a:cxn ang="0">
                  <a:pos x="connsiteX0" y="connsiteY0"/>
                </a:cxn>
                <a:cxn ang="0">
                  <a:pos x="connsiteX1" y="connsiteY1"/>
                </a:cxn>
                <a:cxn ang="0">
                  <a:pos x="connsiteX2" y="connsiteY2"/>
                </a:cxn>
                <a:cxn ang="0">
                  <a:pos x="connsiteX3" y="connsiteY3"/>
                </a:cxn>
              </a:cxnLst>
              <a:rect l="l" t="t" r="r" b="b"/>
              <a:pathLst>
                <a:path w="1143000" h="1897380">
                  <a:moveTo>
                    <a:pt x="0" y="0"/>
                  </a:moveTo>
                  <a:lnTo>
                    <a:pt x="1143000" y="0"/>
                  </a:lnTo>
                  <a:lnTo>
                    <a:pt x="1143000" y="1897380"/>
                  </a:lnTo>
                  <a:lnTo>
                    <a:pt x="0" y="1897380"/>
                  </a:lnTo>
                  <a:close/>
                </a:path>
              </a:pathLst>
            </a:custGeom>
          </p:spPr>
        </p:pic>
      </p:grpSp>
      <p:grpSp>
        <p:nvGrpSpPr>
          <p:cNvPr id="43" name="组合 42"/>
          <p:cNvGrpSpPr/>
          <p:nvPr/>
        </p:nvGrpSpPr>
        <p:grpSpPr>
          <a:xfrm>
            <a:off x="2318374" y="3126045"/>
            <a:ext cx="1832173" cy="959009"/>
            <a:chOff x="580226" y="3029525"/>
            <a:chExt cx="1832173" cy="959009"/>
          </a:xfrm>
        </p:grpSpPr>
        <p:sp>
          <p:nvSpPr>
            <p:cNvPr id="44" name="矩形 43"/>
            <p:cNvSpPr/>
            <p:nvPr/>
          </p:nvSpPr>
          <p:spPr>
            <a:xfrm>
              <a:off x="731451" y="3029525"/>
              <a:ext cx="1511300" cy="95900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46" name="文本框 45"/>
            <p:cNvSpPr txBox="1"/>
            <p:nvPr/>
          </p:nvSpPr>
          <p:spPr>
            <a:xfrm>
              <a:off x="580226" y="3029525"/>
              <a:ext cx="1832173" cy="777457"/>
            </a:xfrm>
            <a:prstGeom prst="rect">
              <a:avLst/>
            </a:prstGeom>
            <a:noFill/>
          </p:spPr>
          <p:txBody>
            <a:bodyPr wrap="square" rtlCol="0">
              <a:spAutoFit/>
            </a:bodyPr>
            <a:lstStyle/>
            <a:p>
              <a:pPr algn="ctr">
                <a:lnSpc>
                  <a:spcPct val="130000"/>
                </a:lnSpc>
              </a:pPr>
              <a:r>
                <a:rPr lang="zh-CN" altLang="en-US" b="1" dirty="0">
                  <a:solidFill>
                    <a:schemeClr val="bg1"/>
                  </a:solidFill>
                  <a:latin typeface="微软雅黑" pitchFamily="34" charset="-122"/>
                  <a:ea typeface="微软雅黑" pitchFamily="34" charset="-122"/>
                </a:rPr>
                <a:t>光腿或渔网</a:t>
              </a:r>
              <a:endParaRPr lang="en-US" altLang="zh-CN" b="1" dirty="0">
                <a:solidFill>
                  <a:schemeClr val="bg1"/>
                </a:solidFill>
                <a:latin typeface="微软雅黑" pitchFamily="34" charset="-122"/>
                <a:ea typeface="微软雅黑" pitchFamily="34" charset="-122"/>
              </a:endParaRPr>
            </a:p>
            <a:p>
              <a:pPr algn="ctr">
                <a:lnSpc>
                  <a:spcPct val="130000"/>
                </a:lnSpc>
              </a:pPr>
              <a:r>
                <a:rPr lang="zh-CN" altLang="en-US" b="1" dirty="0">
                  <a:solidFill>
                    <a:schemeClr val="bg1"/>
                  </a:solidFill>
                  <a:latin typeface="微软雅黑" pitchFamily="34" charset="-122"/>
                  <a:ea typeface="微软雅黑" pitchFamily="34" charset="-122"/>
                </a:rPr>
                <a:t>袜穿职业裙</a:t>
              </a:r>
              <a:endParaRPr lang="en-US" altLang="zh-CN" b="1" dirty="0">
                <a:solidFill>
                  <a:schemeClr val="bg1"/>
                </a:solidFill>
                <a:latin typeface="微软雅黑" pitchFamily="34" charset="-122"/>
                <a:ea typeface="微软雅黑" pitchFamily="34" charset="-122"/>
              </a:endParaRPr>
            </a:p>
          </p:txBody>
        </p:sp>
      </p:grpSp>
      <p:grpSp>
        <p:nvGrpSpPr>
          <p:cNvPr id="48" name="组合 47"/>
          <p:cNvGrpSpPr/>
          <p:nvPr/>
        </p:nvGrpSpPr>
        <p:grpSpPr>
          <a:xfrm>
            <a:off x="3616332" y="3126045"/>
            <a:ext cx="2203931" cy="959009"/>
            <a:chOff x="293001" y="3029525"/>
            <a:chExt cx="2203931" cy="959009"/>
          </a:xfrm>
        </p:grpSpPr>
        <p:sp>
          <p:nvSpPr>
            <p:cNvPr id="49" name="矩形 48"/>
            <p:cNvSpPr/>
            <p:nvPr/>
          </p:nvSpPr>
          <p:spPr>
            <a:xfrm>
              <a:off x="731451" y="3029525"/>
              <a:ext cx="1511300" cy="959009"/>
            </a:xfrm>
            <a:prstGeom prst="rect">
              <a:avLst/>
            </a:prstGeom>
            <a:solidFill>
              <a:srgbClr val="ED145B">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51" name="文本框 50"/>
            <p:cNvSpPr txBox="1"/>
            <p:nvPr/>
          </p:nvSpPr>
          <p:spPr>
            <a:xfrm>
              <a:off x="293001" y="3209574"/>
              <a:ext cx="2203931" cy="417358"/>
            </a:xfrm>
            <a:prstGeom prst="rect">
              <a:avLst/>
            </a:prstGeom>
            <a:noFill/>
          </p:spPr>
          <p:txBody>
            <a:bodyPr wrap="square" rtlCol="0">
              <a:spAutoFit/>
            </a:bodyPr>
            <a:lstStyle/>
            <a:p>
              <a:pPr algn="ctr">
                <a:lnSpc>
                  <a:spcPct val="130000"/>
                </a:lnSpc>
              </a:pPr>
              <a:r>
                <a:rPr lang="zh-CN" altLang="en-US" b="1" dirty="0">
                  <a:solidFill>
                    <a:schemeClr val="bg1"/>
                  </a:solidFill>
                  <a:latin typeface="微软雅黑" pitchFamily="34" charset="-122"/>
                  <a:ea typeface="微软雅黑" pitchFamily="34" charset="-122"/>
                </a:rPr>
                <a:t>三截腿</a:t>
              </a:r>
              <a:endParaRPr lang="en-US" altLang="zh-CN" b="1" dirty="0">
                <a:solidFill>
                  <a:schemeClr val="bg1"/>
                </a:solidFill>
                <a:latin typeface="微软雅黑" pitchFamily="34" charset="-122"/>
                <a:ea typeface="微软雅黑" pitchFamily="34" charset="-122"/>
              </a:endParaRPr>
            </a:p>
          </p:txBody>
        </p:sp>
      </p:grpSp>
      <p:grpSp>
        <p:nvGrpSpPr>
          <p:cNvPr id="36" name="组合 35"/>
          <p:cNvGrpSpPr/>
          <p:nvPr/>
        </p:nvGrpSpPr>
        <p:grpSpPr>
          <a:xfrm>
            <a:off x="5915758" y="3389341"/>
            <a:ext cx="2318163" cy="583745"/>
            <a:chOff x="1017852" y="4197213"/>
            <a:chExt cx="2318163" cy="583745"/>
          </a:xfrm>
        </p:grpSpPr>
        <p:sp>
          <p:nvSpPr>
            <p:cNvPr id="37" name="矩形 36"/>
            <p:cNvSpPr/>
            <p:nvPr/>
          </p:nvSpPr>
          <p:spPr>
            <a:xfrm>
              <a:off x="1017852" y="4197213"/>
              <a:ext cx="2318163" cy="583745"/>
            </a:xfrm>
            <a:prstGeom prst="rect">
              <a:avLst/>
            </a:prstGeom>
            <a:solidFill>
              <a:schemeClr val="accent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38" name="文本框 50"/>
            <p:cNvSpPr txBox="1"/>
            <p:nvPr/>
          </p:nvSpPr>
          <p:spPr>
            <a:xfrm>
              <a:off x="1017852" y="4211682"/>
              <a:ext cx="2203931" cy="417358"/>
            </a:xfrm>
            <a:prstGeom prst="rect">
              <a:avLst/>
            </a:prstGeom>
            <a:noFill/>
          </p:spPr>
          <p:txBody>
            <a:bodyPr wrap="square" rtlCol="0">
              <a:spAutoFit/>
            </a:bodyPr>
            <a:lstStyle/>
            <a:p>
              <a:pPr algn="ctr">
                <a:lnSpc>
                  <a:spcPct val="130000"/>
                </a:lnSpc>
              </a:pPr>
              <a:r>
                <a:rPr lang="zh-CN" altLang="en-US" b="1" dirty="0">
                  <a:solidFill>
                    <a:schemeClr val="bg1"/>
                  </a:solidFill>
                  <a:latin typeface="微软雅黑" pitchFamily="34" charset="-122"/>
                  <a:ea typeface="微软雅黑" pitchFamily="34" charset="-122"/>
                </a:rPr>
                <a:t>皮裙</a:t>
              </a:r>
              <a:endParaRPr lang="en-US" altLang="zh-CN" b="1" dirty="0">
                <a:solidFill>
                  <a:schemeClr val="bg1"/>
                </a:solidFill>
                <a:latin typeface="微软雅黑" pitchFamily="34" charset="-122"/>
                <a:ea typeface="微软雅黑" pitchFamily="34" charset="-122"/>
              </a:endParaRPr>
            </a:p>
          </p:txBody>
        </p:sp>
      </p:grpSp>
      <p:pic>
        <p:nvPicPr>
          <p:cNvPr id="53" name="Picture 3" descr="E:\仝德志文件，勿删！\03-参考文档\！PPT图片及版面资源\06-PPT精选插图\04-图标\禁止符号.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28184" y="469412"/>
            <a:ext cx="457391" cy="457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文本框 22"/>
          <p:cNvSpPr txBox="1"/>
          <p:nvPr/>
        </p:nvSpPr>
        <p:spPr>
          <a:xfrm>
            <a:off x="567094" y="187980"/>
            <a:ext cx="2061452" cy="523220"/>
          </a:xfrm>
          <a:prstGeom prst="rect">
            <a:avLst/>
          </a:prstGeom>
          <a:noFill/>
        </p:spPr>
        <p:txBody>
          <a:bodyPr wrap="square" rtlCol="0">
            <a:spAutoFit/>
          </a:bodyPr>
          <a:lstStyle/>
          <a:p>
            <a:pPr defTabSz="685800"/>
            <a:r>
              <a:rPr lang="zh-CN" altLang="en-US" sz="2800" spc="300" dirty="0">
                <a:solidFill>
                  <a:srgbClr val="ED145B"/>
                </a:solidFill>
                <a:latin typeface="时尚中黑简体" panose="01010104010101010101" pitchFamily="2" charset="-122"/>
                <a:ea typeface="时尚中黑简体" panose="01010104010101010101" pitchFamily="2" charset="-122"/>
              </a:rPr>
              <a:t>  </a:t>
            </a:r>
            <a:r>
              <a:rPr lang="zh-CN" altLang="en-US" sz="2800" spc="300" dirty="0">
                <a:latin typeface="时尚中黑简体" panose="01010104010101010101" pitchFamily="2" charset="-122"/>
                <a:ea typeface="时尚中黑简体" panose="01010104010101010101" pitchFamily="2" charset="-122"/>
              </a:rPr>
              <a:t>仪表</a:t>
            </a:r>
          </a:p>
        </p:txBody>
      </p:sp>
    </p:spTree>
    <p:extLst>
      <p:ext uri="{BB962C8B-B14F-4D97-AF65-F5344CB8AC3E}">
        <p14:creationId xmlns:p14="http://schemas.microsoft.com/office/powerpoint/2010/main" val="1614176435"/>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par>
                                <p:cTn id="8" presetID="22" presetClass="entr" presetSubtype="4"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down)">
                                      <p:cBhvr>
                                        <p:cTn id="10" dur="500"/>
                                        <p:tgtEl>
                                          <p:spTgt spid="3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47" presetClass="entr" presetSubtype="0" fill="hold" nodeType="withEffect">
                                  <p:stCondLst>
                                    <p:cond delay="50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anim calcmode="lin" valueType="num">
                                      <p:cBhvr>
                                        <p:cTn id="17" dur="500" fill="hold"/>
                                        <p:tgtEl>
                                          <p:spTgt spid="23"/>
                                        </p:tgtEl>
                                        <p:attrNameLst>
                                          <p:attrName>ppt_x</p:attrName>
                                        </p:attrNameLst>
                                      </p:cBhvr>
                                      <p:tavLst>
                                        <p:tav tm="0">
                                          <p:val>
                                            <p:strVal val="#ppt_x"/>
                                          </p:val>
                                        </p:tav>
                                        <p:tav tm="100000">
                                          <p:val>
                                            <p:strVal val="#ppt_x"/>
                                          </p:val>
                                        </p:tav>
                                      </p:tavLst>
                                    </p:anim>
                                    <p:anim calcmode="lin" valueType="num">
                                      <p:cBhvr>
                                        <p:cTn id="18" dur="500" fill="hold"/>
                                        <p:tgtEl>
                                          <p:spTgt spid="23"/>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70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anim calcmode="lin" valueType="num">
                                      <p:cBhvr>
                                        <p:cTn id="22" dur="500" fill="hold"/>
                                        <p:tgtEl>
                                          <p:spTgt spid="25"/>
                                        </p:tgtEl>
                                        <p:attrNameLst>
                                          <p:attrName>ppt_x</p:attrName>
                                        </p:attrNameLst>
                                      </p:cBhvr>
                                      <p:tavLst>
                                        <p:tav tm="0">
                                          <p:val>
                                            <p:strVal val="#ppt_x"/>
                                          </p:val>
                                        </p:tav>
                                        <p:tav tm="100000">
                                          <p:val>
                                            <p:strVal val="#ppt_x"/>
                                          </p:val>
                                        </p:tav>
                                      </p:tavLst>
                                    </p:anim>
                                    <p:anim calcmode="lin" valueType="num">
                                      <p:cBhvr>
                                        <p:cTn id="23" dur="500" fill="hold"/>
                                        <p:tgtEl>
                                          <p:spTgt spid="25"/>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90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anim calcmode="lin" valueType="num">
                                      <p:cBhvr>
                                        <p:cTn id="27" dur="500" fill="hold"/>
                                        <p:tgtEl>
                                          <p:spTgt spid="27"/>
                                        </p:tgtEl>
                                        <p:attrNameLst>
                                          <p:attrName>ppt_x</p:attrName>
                                        </p:attrNameLst>
                                      </p:cBhvr>
                                      <p:tavLst>
                                        <p:tav tm="0">
                                          <p:val>
                                            <p:strVal val="#ppt_x"/>
                                          </p:val>
                                        </p:tav>
                                        <p:tav tm="100000">
                                          <p:val>
                                            <p:strVal val="#ppt_x"/>
                                          </p:val>
                                        </p:tav>
                                      </p:tavLst>
                                    </p:anim>
                                    <p:anim calcmode="lin" valueType="num">
                                      <p:cBhvr>
                                        <p:cTn id="28" dur="500" fill="hold"/>
                                        <p:tgtEl>
                                          <p:spTgt spid="27"/>
                                        </p:tgtEl>
                                        <p:attrNameLst>
                                          <p:attrName>ppt_y</p:attrName>
                                        </p:attrNameLst>
                                      </p:cBhvr>
                                      <p:tavLst>
                                        <p:tav tm="0">
                                          <p:val>
                                            <p:strVal val="#ppt_y-.1"/>
                                          </p:val>
                                        </p:tav>
                                        <p:tav tm="100000">
                                          <p:val>
                                            <p:strVal val="#ppt_y"/>
                                          </p:val>
                                        </p:tav>
                                      </p:tavLst>
                                    </p:anim>
                                  </p:childTnLst>
                                </p:cTn>
                              </p:par>
                              <p:par>
                                <p:cTn id="29" presetID="12" presetClass="entr" presetSubtype="1" fill="hold" nodeType="withEffect">
                                  <p:stCondLst>
                                    <p:cond delay="110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p:tgtEl>
                                          <p:spTgt spid="41"/>
                                        </p:tgtEl>
                                        <p:attrNameLst>
                                          <p:attrName>ppt_y</p:attrName>
                                        </p:attrNameLst>
                                      </p:cBhvr>
                                      <p:tavLst>
                                        <p:tav tm="0">
                                          <p:val>
                                            <p:strVal val="#ppt_y-#ppt_h*1.125000"/>
                                          </p:val>
                                        </p:tav>
                                        <p:tav tm="100000">
                                          <p:val>
                                            <p:strVal val="#ppt_y"/>
                                          </p:val>
                                        </p:tav>
                                      </p:tavLst>
                                    </p:anim>
                                    <p:animEffect transition="in" filter="wipe(down)">
                                      <p:cBhvr>
                                        <p:cTn id="32" dur="500"/>
                                        <p:tgtEl>
                                          <p:spTgt spid="41"/>
                                        </p:tgtEl>
                                      </p:cBhvr>
                                    </p:animEffect>
                                  </p:childTnLst>
                                </p:cTn>
                              </p:par>
                              <p:par>
                                <p:cTn id="33" presetID="12" presetClass="entr" presetSubtype="1" fill="hold" nodeType="withEffect">
                                  <p:stCondLst>
                                    <p:cond delay="130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500"/>
                                        <p:tgtEl>
                                          <p:spTgt spid="43"/>
                                        </p:tgtEl>
                                        <p:attrNameLst>
                                          <p:attrName>ppt_y</p:attrName>
                                        </p:attrNameLst>
                                      </p:cBhvr>
                                      <p:tavLst>
                                        <p:tav tm="0">
                                          <p:val>
                                            <p:strVal val="#ppt_y-#ppt_h*1.125000"/>
                                          </p:val>
                                        </p:tav>
                                        <p:tav tm="100000">
                                          <p:val>
                                            <p:strVal val="#ppt_y"/>
                                          </p:val>
                                        </p:tav>
                                      </p:tavLst>
                                    </p:anim>
                                    <p:animEffect transition="in" filter="wipe(down)">
                                      <p:cBhvr>
                                        <p:cTn id="36" dur="500"/>
                                        <p:tgtEl>
                                          <p:spTgt spid="43"/>
                                        </p:tgtEl>
                                      </p:cBhvr>
                                    </p:animEffect>
                                  </p:childTnLst>
                                </p:cTn>
                              </p:par>
                              <p:par>
                                <p:cTn id="37" presetID="12" presetClass="entr" presetSubtype="1" fill="hold" nodeType="withEffect">
                                  <p:stCondLst>
                                    <p:cond delay="150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p:tgtEl>
                                          <p:spTgt spid="48"/>
                                        </p:tgtEl>
                                        <p:attrNameLst>
                                          <p:attrName>ppt_y</p:attrName>
                                        </p:attrNameLst>
                                      </p:cBhvr>
                                      <p:tavLst>
                                        <p:tav tm="0">
                                          <p:val>
                                            <p:strVal val="#ppt_y-#ppt_h*1.125000"/>
                                          </p:val>
                                        </p:tav>
                                        <p:tav tm="100000">
                                          <p:val>
                                            <p:strVal val="#ppt_y"/>
                                          </p:val>
                                        </p:tav>
                                      </p:tavLst>
                                    </p:anim>
                                    <p:animEffect transition="in" filter="wipe(down)">
                                      <p:cBhvr>
                                        <p:cTn id="40" dur="500"/>
                                        <p:tgtEl>
                                          <p:spTgt spid="48"/>
                                        </p:tgtEl>
                                      </p:cBhvr>
                                    </p:animEffect>
                                  </p:childTnLst>
                                </p:cTn>
                              </p:par>
                              <p:par>
                                <p:cTn id="41" presetID="16" presetClass="entr" presetSubtype="42" fill="hold" nodeType="withEffect">
                                  <p:stCondLst>
                                    <p:cond delay="1700"/>
                                  </p:stCondLst>
                                  <p:childTnLst>
                                    <p:set>
                                      <p:cBhvr>
                                        <p:cTn id="42" dur="1" fill="hold">
                                          <p:stCondLst>
                                            <p:cond delay="0"/>
                                          </p:stCondLst>
                                        </p:cTn>
                                        <p:tgtEl>
                                          <p:spTgt spid="32"/>
                                        </p:tgtEl>
                                        <p:attrNameLst>
                                          <p:attrName>style.visibility</p:attrName>
                                        </p:attrNameLst>
                                      </p:cBhvr>
                                      <p:to>
                                        <p:strVal val="visible"/>
                                      </p:to>
                                    </p:set>
                                    <p:animEffect transition="in" filter="barn(outHorizontal)">
                                      <p:cBhvr>
                                        <p:cTn id="43" dur="500"/>
                                        <p:tgtEl>
                                          <p:spTgt spid="32"/>
                                        </p:tgtEl>
                                      </p:cBhvr>
                                    </p:animEffect>
                                  </p:childTnLst>
                                </p:cTn>
                              </p:par>
                              <p:par>
                                <p:cTn id="44" presetID="12" presetClass="entr" presetSubtype="1" fill="hold" nodeType="withEffect">
                                  <p:stCondLst>
                                    <p:cond delay="150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p:tgtEl>
                                          <p:spTgt spid="36"/>
                                        </p:tgtEl>
                                        <p:attrNameLst>
                                          <p:attrName>ppt_y</p:attrName>
                                        </p:attrNameLst>
                                      </p:cBhvr>
                                      <p:tavLst>
                                        <p:tav tm="0">
                                          <p:val>
                                            <p:strVal val="#ppt_y-#ppt_h*1.125000"/>
                                          </p:val>
                                        </p:tav>
                                        <p:tav tm="100000">
                                          <p:val>
                                            <p:strVal val="#ppt_y"/>
                                          </p:val>
                                        </p:tav>
                                      </p:tavLst>
                                    </p:anim>
                                    <p:animEffect transition="in" filter="wipe(down)">
                                      <p:cBhvr>
                                        <p:cTn id="47" dur="500"/>
                                        <p:tgtEl>
                                          <p:spTgt spid="36"/>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447" y="859972"/>
            <a:ext cx="2139124" cy="3216728"/>
          </a:xfrm>
          <a:prstGeom prst="rect">
            <a:avLst/>
          </a:prstGeom>
        </p:spPr>
      </p:pic>
      <p:cxnSp>
        <p:nvCxnSpPr>
          <p:cNvPr id="12" name="直接连接符 11"/>
          <p:cNvCxnSpPr/>
          <p:nvPr/>
        </p:nvCxnSpPr>
        <p:spPr>
          <a:xfrm>
            <a:off x="4527550" y="2131716"/>
            <a:ext cx="3759200" cy="0"/>
          </a:xfrm>
          <a:prstGeom prst="line">
            <a:avLst/>
          </a:prstGeom>
          <a:ln w="9525">
            <a:solidFill>
              <a:schemeClr val="tx1">
                <a:lumMod val="50000"/>
                <a:lumOff val="50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527550" y="3217566"/>
            <a:ext cx="3759200" cy="0"/>
          </a:xfrm>
          <a:prstGeom prst="line">
            <a:avLst/>
          </a:prstGeom>
          <a:ln w="9525">
            <a:solidFill>
              <a:schemeClr val="tx1">
                <a:lumMod val="50000"/>
                <a:lumOff val="50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3637628" y="970062"/>
            <a:ext cx="6268372" cy="1200329"/>
            <a:chOff x="3637629" y="970062"/>
            <a:chExt cx="4591865" cy="1200329"/>
          </a:xfrm>
        </p:grpSpPr>
        <p:sp>
          <p:nvSpPr>
            <p:cNvPr id="9" name="矩形 8"/>
            <p:cNvSpPr/>
            <p:nvPr/>
          </p:nvSpPr>
          <p:spPr>
            <a:xfrm>
              <a:off x="3637629" y="970062"/>
              <a:ext cx="1921811" cy="1200329"/>
            </a:xfrm>
            <a:prstGeom prst="rect">
              <a:avLst/>
            </a:prstGeom>
          </p:spPr>
          <p:txBody>
            <a:bodyPr wrap="square">
              <a:spAutoFit/>
            </a:bodyPr>
            <a:lstStyle/>
            <a:p>
              <a:pPr defTabSz="685800"/>
              <a:r>
                <a:rPr lang="en-US" altLang="zh-CN" sz="7200" dirty="0">
                  <a:solidFill>
                    <a:srgbClr val="ED145B"/>
                  </a:solidFill>
                  <a:latin typeface="JustOldFashion" panose="02000603030000020004" pitchFamily="2" charset="0"/>
                  <a:ea typeface="MingLiU_HKSCS" panose="02020500000000000000" pitchFamily="18" charset="-120"/>
                </a:rPr>
                <a:t>1</a:t>
              </a:r>
              <a:endParaRPr lang="zh-CN" altLang="en-US" sz="7200" dirty="0">
                <a:solidFill>
                  <a:srgbClr val="ED145B"/>
                </a:solidFill>
                <a:latin typeface="JustOldFashion" panose="02000603030000020004" pitchFamily="2" charset="0"/>
                <a:ea typeface="MingLiU_HKSCS" panose="02020500000000000000" pitchFamily="18" charset="-120"/>
              </a:endParaRPr>
            </a:p>
          </p:txBody>
        </p:sp>
        <p:sp>
          <p:nvSpPr>
            <p:cNvPr id="14" name="TextBox 2"/>
            <p:cNvSpPr txBox="1">
              <a:spLocks noChangeArrowheads="1"/>
            </p:cNvSpPr>
            <p:nvPr/>
          </p:nvSpPr>
          <p:spPr bwMode="auto">
            <a:xfrm>
              <a:off x="4266252" y="1082016"/>
              <a:ext cx="3963242" cy="664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a:lnSpc>
                  <a:spcPct val="130000"/>
                </a:lnSpc>
                <a:spcBef>
                  <a:spcPts val="600"/>
                </a:spcBef>
                <a:spcAft>
                  <a:spcPts val="600"/>
                </a:spcAft>
              </a:pPr>
              <a:r>
                <a:rPr lang="zh-CN" altLang="en-US" sz="1100" dirty="0">
                  <a:solidFill>
                    <a:srgbClr val="595959"/>
                  </a:solidFill>
                  <a:latin typeface="微软雅黑" pitchFamily="34" charset="-122"/>
                  <a:ea typeface="微软雅黑" pitchFamily="34" charset="-122"/>
                  <a:sym typeface="Times New Roman" pitchFamily="18" charset="0"/>
                </a:rPr>
                <a:t>西装颜色搭配</a:t>
              </a:r>
              <a:endParaRPr lang="en-US" altLang="zh-CN" sz="1100" dirty="0">
                <a:solidFill>
                  <a:srgbClr val="595959"/>
                </a:solidFill>
                <a:latin typeface="微软雅黑" pitchFamily="34" charset="-122"/>
                <a:ea typeface="微软雅黑" pitchFamily="34" charset="-122"/>
                <a:sym typeface="Times New Roman" pitchFamily="18" charset="0"/>
              </a:endParaRPr>
            </a:p>
            <a:p>
              <a:pPr marL="285750" indent="-285750">
                <a:lnSpc>
                  <a:spcPct val="130000"/>
                </a:lnSpc>
                <a:spcBef>
                  <a:spcPts val="600"/>
                </a:spcBef>
                <a:spcAft>
                  <a:spcPts val="600"/>
                </a:spcAft>
                <a:buFont typeface="Wingdings" pitchFamily="2" charset="2"/>
                <a:buChar char="n"/>
              </a:pPr>
              <a:r>
                <a:rPr lang="zh-CN" altLang="en-US" sz="1100" dirty="0">
                  <a:solidFill>
                    <a:srgbClr val="595959"/>
                  </a:solidFill>
                  <a:latin typeface="微软雅黑" pitchFamily="34" charset="-122"/>
                  <a:ea typeface="微软雅黑" pitchFamily="34" charset="-122"/>
                  <a:sym typeface="Times New Roman" pitchFamily="18" charset="0"/>
                </a:rPr>
                <a:t>在西服套装、衬衣、领带中，最少要有两个单色，最多一个图案。</a:t>
              </a:r>
              <a:endParaRPr lang="zh-CN" altLang="en-US" sz="1100" dirty="0">
                <a:solidFill>
                  <a:srgbClr val="595959"/>
                </a:solidFill>
                <a:latin typeface="微软雅黑" pitchFamily="34" charset="-122"/>
                <a:ea typeface="微软雅黑" pitchFamily="34" charset="-122"/>
                <a:sym typeface="微软雅黑" pitchFamily="34" charset="-122"/>
              </a:endParaRPr>
            </a:p>
          </p:txBody>
        </p:sp>
      </p:grpSp>
      <p:grpSp>
        <p:nvGrpSpPr>
          <p:cNvPr id="21" name="组合 20"/>
          <p:cNvGrpSpPr/>
          <p:nvPr/>
        </p:nvGrpSpPr>
        <p:grpSpPr>
          <a:xfrm>
            <a:off x="3637629" y="2055258"/>
            <a:ext cx="6471570" cy="1217641"/>
            <a:chOff x="3637629" y="2055258"/>
            <a:chExt cx="6471570" cy="1217641"/>
          </a:xfrm>
        </p:grpSpPr>
        <p:sp>
          <p:nvSpPr>
            <p:cNvPr id="10" name="矩形 9"/>
            <p:cNvSpPr/>
            <p:nvPr/>
          </p:nvSpPr>
          <p:spPr>
            <a:xfrm>
              <a:off x="3637629" y="2055258"/>
              <a:ext cx="2344071" cy="1200329"/>
            </a:xfrm>
            <a:prstGeom prst="rect">
              <a:avLst/>
            </a:prstGeom>
          </p:spPr>
          <p:txBody>
            <a:bodyPr wrap="square">
              <a:spAutoFit/>
            </a:bodyPr>
            <a:lstStyle/>
            <a:p>
              <a:pPr defTabSz="685800"/>
              <a:r>
                <a:rPr lang="en-US" altLang="zh-CN" sz="7200" dirty="0">
                  <a:solidFill>
                    <a:srgbClr val="ED145B"/>
                  </a:solidFill>
                  <a:latin typeface="JustOldFashion" panose="02000603030000020004" pitchFamily="2" charset="0"/>
                  <a:ea typeface="MingLiU_HKSCS" panose="02020500000000000000" pitchFamily="18" charset="-120"/>
                </a:rPr>
                <a:t>2</a:t>
              </a:r>
              <a:endParaRPr lang="zh-CN" altLang="en-US" sz="7200" dirty="0">
                <a:solidFill>
                  <a:srgbClr val="ED145B"/>
                </a:solidFill>
                <a:latin typeface="JustOldFashion" panose="02000603030000020004" pitchFamily="2" charset="0"/>
                <a:ea typeface="MingLiU_HKSCS" panose="02020500000000000000" pitchFamily="18" charset="-120"/>
              </a:endParaRPr>
            </a:p>
          </p:txBody>
        </p:sp>
        <p:sp>
          <p:nvSpPr>
            <p:cNvPr id="15" name="TextBox 2"/>
            <p:cNvSpPr txBox="1">
              <a:spLocks noChangeArrowheads="1"/>
            </p:cNvSpPr>
            <p:nvPr/>
          </p:nvSpPr>
          <p:spPr bwMode="auto">
            <a:xfrm>
              <a:off x="4461620" y="2167212"/>
              <a:ext cx="5647579" cy="110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algn="just" defTabSz="685800">
                <a:lnSpc>
                  <a:spcPct val="125000"/>
                </a:lnSpc>
                <a:buClr>
                  <a:srgbClr val="0070C0"/>
                </a:buClr>
                <a:defRPr/>
              </a:pPr>
              <a:endParaRPr lang="en-US" altLang="zh-CN" sz="1100" dirty="0">
                <a:latin typeface="微软雅黑" pitchFamily="34" charset="-122"/>
                <a:ea typeface="微软雅黑" pitchFamily="34" charset="-122"/>
              </a:endParaRPr>
            </a:p>
            <a:p>
              <a:pPr marL="285750" indent="-285750">
                <a:lnSpc>
                  <a:spcPct val="120000"/>
                </a:lnSpc>
                <a:spcBef>
                  <a:spcPts val="300"/>
                </a:spcBef>
                <a:spcAft>
                  <a:spcPts val="300"/>
                </a:spcAft>
                <a:buFont typeface="Wingdings" pitchFamily="2" charset="2"/>
                <a:buChar char="n"/>
              </a:pPr>
              <a:r>
                <a:rPr lang="zh-CN" altLang="en-US" sz="1100" dirty="0">
                  <a:solidFill>
                    <a:srgbClr val="595959"/>
                  </a:solidFill>
                  <a:latin typeface="微软雅黑" pitchFamily="34" charset="-122"/>
                  <a:ea typeface="微软雅黑" pitchFamily="34" charset="-122"/>
                  <a:sym typeface="Times New Roman" pitchFamily="18" charset="0"/>
                </a:rPr>
                <a:t>深色西服配浅色衬衫和鲜艳、中深色领带；</a:t>
              </a:r>
              <a:endParaRPr lang="en-US" altLang="zh-CN" sz="1100"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300"/>
                </a:spcAft>
                <a:buFont typeface="Wingdings" pitchFamily="2" charset="2"/>
                <a:buChar char="n"/>
              </a:pPr>
              <a:r>
                <a:rPr lang="zh-CN" altLang="en-US" sz="1100" dirty="0">
                  <a:solidFill>
                    <a:srgbClr val="595959"/>
                  </a:solidFill>
                  <a:latin typeface="微软雅黑" pitchFamily="34" charset="-122"/>
                  <a:ea typeface="微软雅黑" pitchFamily="34" charset="-122"/>
                  <a:sym typeface="Times New Roman" pitchFamily="18" charset="0"/>
                </a:rPr>
                <a:t>中深色西服配浅色衬衫和深色领带；</a:t>
              </a:r>
              <a:endParaRPr lang="en-US" altLang="zh-CN" sz="1100" dirty="0">
                <a:solidFill>
                  <a:srgbClr val="595959"/>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300"/>
                </a:spcAft>
                <a:buFont typeface="Wingdings" pitchFamily="2" charset="2"/>
                <a:buChar char="n"/>
              </a:pPr>
              <a:r>
                <a:rPr lang="zh-CN" altLang="en-US" sz="1100" dirty="0">
                  <a:solidFill>
                    <a:srgbClr val="595959"/>
                  </a:solidFill>
                  <a:latin typeface="微软雅黑" pitchFamily="34" charset="-122"/>
                  <a:ea typeface="微软雅黑" pitchFamily="34" charset="-122"/>
                  <a:sym typeface="Times New Roman" pitchFamily="18" charset="0"/>
                </a:rPr>
                <a:t>浅色西服配中深色衬衫和深色领带</a:t>
              </a:r>
              <a:endParaRPr lang="zh-CN" altLang="zh-CN" sz="1100" dirty="0">
                <a:latin typeface="微软雅黑" pitchFamily="34" charset="-122"/>
                <a:ea typeface="微软雅黑" pitchFamily="34" charset="-122"/>
              </a:endParaRPr>
            </a:p>
          </p:txBody>
        </p:sp>
      </p:grpSp>
      <p:grpSp>
        <p:nvGrpSpPr>
          <p:cNvPr id="22" name="组合 21"/>
          <p:cNvGrpSpPr/>
          <p:nvPr/>
        </p:nvGrpSpPr>
        <p:grpSpPr>
          <a:xfrm>
            <a:off x="3637629" y="3140453"/>
            <a:ext cx="6967342" cy="1200329"/>
            <a:chOff x="3637629" y="3140453"/>
            <a:chExt cx="6967342" cy="1200329"/>
          </a:xfrm>
        </p:grpSpPr>
        <p:sp>
          <p:nvSpPr>
            <p:cNvPr id="11" name="矩形 10"/>
            <p:cNvSpPr/>
            <p:nvPr/>
          </p:nvSpPr>
          <p:spPr>
            <a:xfrm>
              <a:off x="3637629" y="3140453"/>
              <a:ext cx="2623470" cy="1200329"/>
            </a:xfrm>
            <a:prstGeom prst="rect">
              <a:avLst/>
            </a:prstGeom>
          </p:spPr>
          <p:txBody>
            <a:bodyPr wrap="square">
              <a:spAutoFit/>
            </a:bodyPr>
            <a:lstStyle/>
            <a:p>
              <a:pPr defTabSz="685800"/>
              <a:r>
                <a:rPr lang="en-US" altLang="zh-CN" sz="7200" dirty="0">
                  <a:solidFill>
                    <a:srgbClr val="ED145B"/>
                  </a:solidFill>
                  <a:latin typeface="JustOldFashion" panose="02000603030000020004" pitchFamily="2" charset="0"/>
                  <a:ea typeface="MingLiU_HKSCS" panose="02020500000000000000" pitchFamily="18" charset="-120"/>
                </a:rPr>
                <a:t>3</a:t>
              </a:r>
              <a:endParaRPr lang="zh-CN" altLang="en-US" sz="7200" dirty="0">
                <a:solidFill>
                  <a:srgbClr val="ED145B"/>
                </a:solidFill>
                <a:latin typeface="JustOldFashion" panose="02000603030000020004" pitchFamily="2" charset="0"/>
                <a:ea typeface="MingLiU_HKSCS" panose="02020500000000000000" pitchFamily="18" charset="-120"/>
              </a:endParaRPr>
            </a:p>
          </p:txBody>
        </p:sp>
        <p:sp>
          <p:nvSpPr>
            <p:cNvPr id="16" name="TextBox 2"/>
            <p:cNvSpPr txBox="1">
              <a:spLocks noChangeArrowheads="1"/>
            </p:cNvSpPr>
            <p:nvPr/>
          </p:nvSpPr>
          <p:spPr bwMode="auto">
            <a:xfrm>
              <a:off x="4449392" y="3435846"/>
              <a:ext cx="6155579" cy="795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algn="just" defTabSz="685800">
                <a:lnSpc>
                  <a:spcPct val="125000"/>
                </a:lnSpc>
                <a:buClr>
                  <a:srgbClr val="0070C0"/>
                </a:buClr>
                <a:defRPr/>
              </a:pPr>
              <a:r>
                <a:rPr lang="zh-CN" altLang="en-US" sz="1100" dirty="0">
                  <a:solidFill>
                    <a:srgbClr val="595959"/>
                  </a:solidFill>
                  <a:latin typeface="微软雅黑" pitchFamily="34" charset="-122"/>
                  <a:ea typeface="微软雅黑" pitchFamily="34" charset="-122"/>
                  <a:sym typeface="Times New Roman" pitchFamily="18" charset="0"/>
                </a:rPr>
                <a:t>        即全身穿着限制在三种颜色之内</a:t>
              </a:r>
              <a:r>
                <a:rPr lang="zh-CN" altLang="en-US" sz="1100" dirty="0">
                  <a:latin typeface="微软雅黑" pitchFamily="34" charset="-122"/>
                  <a:ea typeface="微软雅黑" pitchFamily="34" charset="-122"/>
                </a:rPr>
                <a:t>，</a:t>
              </a:r>
              <a:endParaRPr lang="en-US" altLang="zh-CN" sz="1100" dirty="0">
                <a:latin typeface="微软雅黑" pitchFamily="34" charset="-122"/>
                <a:ea typeface="微软雅黑" pitchFamily="34" charset="-122"/>
              </a:endParaRPr>
            </a:p>
            <a:p>
              <a:pPr marL="285750" indent="-285750">
                <a:lnSpc>
                  <a:spcPct val="120000"/>
                </a:lnSpc>
                <a:spcBef>
                  <a:spcPts val="300"/>
                </a:spcBef>
                <a:spcAft>
                  <a:spcPts val="300"/>
                </a:spcAft>
                <a:buFont typeface="Wingdings" pitchFamily="2" charset="2"/>
                <a:buChar char="n"/>
              </a:pPr>
              <a:r>
                <a:rPr lang="zh-CN" altLang="en-US" sz="1100" dirty="0">
                  <a:solidFill>
                    <a:srgbClr val="595959"/>
                  </a:solidFill>
                  <a:latin typeface="微软雅黑" pitchFamily="34" charset="-122"/>
                  <a:ea typeface="微软雅黑" pitchFamily="34" charset="-122"/>
                  <a:sym typeface="Times New Roman" pitchFamily="18" charset="0"/>
                </a:rPr>
                <a:t>鞋子、皮带、公文包 一个颜色。</a:t>
              </a:r>
              <a:endParaRPr lang="zh-CN" altLang="en-US" sz="1100" dirty="0"/>
            </a:p>
            <a:p>
              <a:pPr algn="just" defTabSz="685800">
                <a:lnSpc>
                  <a:spcPct val="125000"/>
                </a:lnSpc>
                <a:buClr>
                  <a:srgbClr val="0070C0"/>
                </a:buClr>
                <a:defRPr/>
              </a:pPr>
              <a:r>
                <a:rPr lang="zh-CN" altLang="en-US" sz="1100" dirty="0">
                  <a:solidFill>
                    <a:srgbClr val="595959"/>
                  </a:solidFill>
                  <a:latin typeface="微软雅黑" pitchFamily="34" charset="-122"/>
                  <a:ea typeface="微软雅黑" pitchFamily="34" charset="-122"/>
                  <a:sym typeface="Times New Roman" pitchFamily="18" charset="0"/>
                </a:rPr>
                <a:t>       忌衣袖商标未摘掉、忌西装与皮鞋不相配、</a:t>
              </a:r>
              <a:r>
                <a:rPr lang="zh-CN" altLang="en-US" sz="1100" b="1" dirty="0">
                  <a:solidFill>
                    <a:srgbClr val="FF6600"/>
                  </a:solidFill>
                  <a:latin typeface="微软雅黑" pitchFamily="34" charset="-122"/>
                  <a:ea typeface="微软雅黑" pitchFamily="34" charset="-122"/>
                  <a:sym typeface="Times New Roman" pitchFamily="18" charset="0"/>
                </a:rPr>
                <a:t>忌不打领带</a:t>
              </a:r>
              <a:r>
                <a:rPr lang="zh-CN" altLang="en-US" sz="1100" dirty="0">
                  <a:solidFill>
                    <a:srgbClr val="595959"/>
                  </a:solidFill>
                  <a:latin typeface="微软雅黑" pitchFamily="34" charset="-122"/>
                  <a:ea typeface="微软雅黑" pitchFamily="34" charset="-122"/>
                  <a:sym typeface="Times New Roman" pitchFamily="18" charset="0"/>
                </a:rPr>
                <a:t>。</a:t>
              </a:r>
              <a:endParaRPr lang="zh-CN" altLang="en-US" sz="1100" dirty="0"/>
            </a:p>
          </p:txBody>
        </p:sp>
      </p:grpSp>
      <p:sp>
        <p:nvSpPr>
          <p:cNvPr id="23" name="文本框 22"/>
          <p:cNvSpPr txBox="1"/>
          <p:nvPr/>
        </p:nvSpPr>
        <p:spPr>
          <a:xfrm>
            <a:off x="567094" y="156906"/>
            <a:ext cx="3378120" cy="523220"/>
          </a:xfrm>
          <a:prstGeom prst="rect">
            <a:avLst/>
          </a:prstGeom>
          <a:noFill/>
        </p:spPr>
        <p:txBody>
          <a:bodyPr wrap="square" rtlCol="0">
            <a:spAutoFit/>
          </a:bodyPr>
          <a:lstStyle/>
          <a:p>
            <a:pPr defTabSz="685800"/>
            <a:r>
              <a:rPr lang="zh-CN" altLang="en-US" sz="2800" spc="300" dirty="0">
                <a:solidFill>
                  <a:srgbClr val="ED145B"/>
                </a:solidFill>
                <a:latin typeface="时尚中黑简体" panose="01010104010101010101" pitchFamily="2" charset="-122"/>
                <a:ea typeface="时尚中黑简体" panose="01010104010101010101" pitchFamily="2" charset="-122"/>
              </a:rPr>
              <a:t>  </a:t>
            </a:r>
            <a:r>
              <a:rPr lang="zh-CN" altLang="en-US" sz="2800" spc="300" dirty="0">
                <a:latin typeface="时尚中黑简体" panose="01010104010101010101" pitchFamily="2" charset="-122"/>
                <a:ea typeface="时尚中黑简体" panose="01010104010101010101" pitchFamily="2" charset="-122"/>
              </a:rPr>
              <a:t>仪表</a:t>
            </a:r>
          </a:p>
        </p:txBody>
      </p:sp>
      <p:cxnSp>
        <p:nvCxnSpPr>
          <p:cNvPr id="24" name="直接连接符 23"/>
          <p:cNvCxnSpPr/>
          <p:nvPr/>
        </p:nvCxnSpPr>
        <p:spPr>
          <a:xfrm>
            <a:off x="61055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99060" y="624840"/>
            <a:ext cx="3223260"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3742720" y="490640"/>
            <a:ext cx="1569660" cy="369332"/>
          </a:xfrm>
          <a:prstGeom prst="rect">
            <a:avLst/>
          </a:prstGeom>
        </p:spPr>
        <p:txBody>
          <a:bodyPr wrap="none">
            <a:spAutoFit/>
          </a:bodyPr>
          <a:lstStyle/>
          <a:p>
            <a:r>
              <a:rPr lang="zh-CN" altLang="en-US" dirty="0">
                <a:solidFill>
                  <a:srgbClr val="595959"/>
                </a:solidFill>
                <a:latin typeface="微软雅黑" pitchFamily="34" charset="-122"/>
                <a:ea typeface="微软雅黑" pitchFamily="34" charset="-122"/>
                <a:sym typeface="Times New Roman" pitchFamily="18" charset="0"/>
              </a:rPr>
              <a:t>职业男士着装</a:t>
            </a:r>
            <a:endParaRPr lang="zh-CN" altLang="en-US" dirty="0">
              <a:solidFill>
                <a:srgbClr val="595959"/>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3578095461"/>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90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par>
                                <p:cTn id="8" presetID="22" presetClass="entr" presetSubtype="8" fill="hold" nodeType="withEffect">
                                  <p:stCondLst>
                                    <p:cond delay="120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500"/>
                                        <p:tgtEl>
                                          <p:spTgt spid="21"/>
                                        </p:tgtEl>
                                      </p:cBhvr>
                                    </p:animEffect>
                                  </p:childTnLst>
                                </p:cTn>
                              </p:par>
                              <p:par>
                                <p:cTn id="11" presetID="22" presetClass="entr" presetSubtype="8" fill="hold" nodeType="withEffect">
                                  <p:stCondLst>
                                    <p:cond delay="150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par>
                                <p:cTn id="14" presetID="10" presetClass="entr" presetSubtype="0" fill="hold" nodeType="withEffect">
                                  <p:stCondLst>
                                    <p:cond delay="18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210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22" presetClass="entr" presetSubtype="8"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par>
                                <p:cTn id="23" presetID="22" presetClass="entr" presetSubtype="4"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down)">
                                      <p:cBhvr>
                                        <p:cTn id="25" dur="500"/>
                                        <p:tgtEl>
                                          <p:spTgt spid="24"/>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5652120" y="556195"/>
            <a:ext cx="2962800" cy="3927600"/>
            <a:chOff x="5456963" y="705268"/>
            <a:chExt cx="2962800" cy="3927600"/>
          </a:xfrm>
        </p:grpSpPr>
        <p:sp>
          <p:nvSpPr>
            <p:cNvPr id="16" name="矩形 15"/>
            <p:cNvSpPr/>
            <p:nvPr/>
          </p:nvSpPr>
          <p:spPr>
            <a:xfrm>
              <a:off x="5456963" y="705268"/>
              <a:ext cx="2962800" cy="3927600"/>
            </a:xfrm>
            <a:prstGeom prst="rect">
              <a:avLst/>
            </a:prstGeom>
            <a:solidFill>
              <a:srgbClr val="E4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71" name="图片 7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2068" y="920081"/>
              <a:ext cx="1768315" cy="3704105"/>
            </a:xfrm>
            <a:custGeom>
              <a:avLst/>
              <a:gdLst>
                <a:gd name="connsiteX0" fmla="*/ 0 w 2792150"/>
                <a:gd name="connsiteY0" fmla="*/ 0 h 3704105"/>
                <a:gd name="connsiteX1" fmla="*/ 2792150 w 2792150"/>
                <a:gd name="connsiteY1" fmla="*/ 0 h 3704105"/>
                <a:gd name="connsiteX2" fmla="*/ 2792150 w 2792150"/>
                <a:gd name="connsiteY2" fmla="*/ 3704105 h 3704105"/>
                <a:gd name="connsiteX3" fmla="*/ 0 w 2792150"/>
                <a:gd name="connsiteY3" fmla="*/ 3704105 h 3704105"/>
              </a:gdLst>
              <a:ahLst/>
              <a:cxnLst>
                <a:cxn ang="0">
                  <a:pos x="connsiteX0" y="connsiteY0"/>
                </a:cxn>
                <a:cxn ang="0">
                  <a:pos x="connsiteX1" y="connsiteY1"/>
                </a:cxn>
                <a:cxn ang="0">
                  <a:pos x="connsiteX2" y="connsiteY2"/>
                </a:cxn>
                <a:cxn ang="0">
                  <a:pos x="connsiteX3" y="connsiteY3"/>
                </a:cxn>
              </a:cxnLst>
              <a:rect l="l" t="t" r="r" b="b"/>
              <a:pathLst>
                <a:path w="2792150" h="3704105">
                  <a:moveTo>
                    <a:pt x="0" y="0"/>
                  </a:moveTo>
                  <a:lnTo>
                    <a:pt x="2792150" y="0"/>
                  </a:lnTo>
                  <a:lnTo>
                    <a:pt x="2792150" y="3704105"/>
                  </a:lnTo>
                  <a:lnTo>
                    <a:pt x="0" y="3704105"/>
                  </a:lnTo>
                  <a:close/>
                </a:path>
              </a:pathLst>
            </a:custGeom>
          </p:spPr>
        </p:pic>
      </p:grpSp>
      <p:grpSp>
        <p:nvGrpSpPr>
          <p:cNvPr id="123" name="组合 122"/>
          <p:cNvGrpSpPr/>
          <p:nvPr/>
        </p:nvGrpSpPr>
        <p:grpSpPr>
          <a:xfrm>
            <a:off x="732141" y="592022"/>
            <a:ext cx="6295121" cy="1314206"/>
            <a:chOff x="4197576" y="384440"/>
            <a:chExt cx="6295121" cy="1314206"/>
          </a:xfrm>
        </p:grpSpPr>
        <p:cxnSp>
          <p:nvCxnSpPr>
            <p:cNvPr id="3" name="直接连接符 2"/>
            <p:cNvCxnSpPr/>
            <p:nvPr/>
          </p:nvCxnSpPr>
          <p:spPr>
            <a:xfrm>
              <a:off x="5846888" y="740430"/>
              <a:ext cx="2712912" cy="0"/>
            </a:xfrm>
            <a:prstGeom prst="line">
              <a:avLst/>
            </a:prstGeom>
            <a:ln w="22225">
              <a:solidFill>
                <a:srgbClr val="262626"/>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846887" y="1698646"/>
              <a:ext cx="2712913"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197576" y="384440"/>
              <a:ext cx="6295121" cy="1314206"/>
            </a:xfrm>
            <a:prstGeom prst="rect">
              <a:avLst/>
            </a:prstGeom>
            <a:noFill/>
          </p:spPr>
          <p:txBody>
            <a:bodyPr wrap="square" rtlCol="0">
              <a:spAutoFit/>
            </a:bodyPr>
            <a:lstStyle/>
            <a:p>
              <a:pPr algn="ctr">
                <a:lnSpc>
                  <a:spcPct val="150000"/>
                </a:lnSpc>
                <a:spcBef>
                  <a:spcPts val="200"/>
                </a:spcBef>
                <a:spcAft>
                  <a:spcPts val="63"/>
                </a:spcAft>
              </a:pPr>
              <a:r>
                <a:rPr lang="zh-CN" altLang="en-US" sz="4800" b="1" dirty="0">
                  <a:solidFill>
                    <a:srgbClr val="595959"/>
                  </a:solidFill>
                  <a:latin typeface="微软雅黑" pitchFamily="34" charset="-122"/>
                  <a:ea typeface="微软雅黑" pitchFamily="34" charset="-122"/>
                  <a:sym typeface="微软雅黑" pitchFamily="34" charset="-122"/>
                </a:rPr>
                <a:t>站如</a:t>
              </a:r>
              <a:r>
                <a:rPr lang="zh-CN" altLang="en-US" sz="6000" b="1" dirty="0">
                  <a:solidFill>
                    <a:srgbClr val="FF6600"/>
                  </a:solidFill>
                  <a:latin typeface="微软雅黑" pitchFamily="34" charset="-122"/>
                  <a:ea typeface="微软雅黑" pitchFamily="34" charset="-122"/>
                  <a:sym typeface="微软雅黑" pitchFamily="34" charset="-122"/>
                </a:rPr>
                <a:t>松</a:t>
              </a:r>
            </a:p>
          </p:txBody>
        </p:sp>
      </p:grpSp>
      <p:sp>
        <p:nvSpPr>
          <p:cNvPr id="12" name="矩形 7"/>
          <p:cNvSpPr>
            <a:spLocks noChangeArrowheads="1"/>
          </p:cNvSpPr>
          <p:nvPr/>
        </p:nvSpPr>
        <p:spPr bwMode="auto">
          <a:xfrm>
            <a:off x="389015" y="2011965"/>
            <a:ext cx="4705350"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1" hangingPunct="1">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挺胸，抬头，收腹，目视前方，形成一种端正、挺拔、优美、典雅的</a:t>
            </a:r>
            <a:r>
              <a:rPr lang="zh-CN" altLang="en-US" b="1" dirty="0">
                <a:solidFill>
                  <a:srgbClr val="FF6600"/>
                </a:solidFill>
                <a:latin typeface="微软雅黑" pitchFamily="34" charset="-122"/>
                <a:ea typeface="微软雅黑" pitchFamily="34" charset="-122"/>
                <a:sym typeface="Times New Roman" pitchFamily="18" charset="0"/>
              </a:rPr>
              <a:t>气质美</a:t>
            </a:r>
            <a:r>
              <a:rPr lang="zh-CN" altLang="en-US" dirty="0">
                <a:solidFill>
                  <a:srgbClr val="595959"/>
                </a:solidFill>
                <a:latin typeface="微软雅黑" pitchFamily="34" charset="-122"/>
                <a:ea typeface="微软雅黑" pitchFamily="34" charset="-122"/>
                <a:sym typeface="Times New Roman" pitchFamily="18" charset="0"/>
              </a:rPr>
              <a:t>；</a:t>
            </a:r>
            <a:endParaRPr lang="en-US" dirty="0">
              <a:solidFill>
                <a:srgbClr val="595959"/>
              </a:solidFill>
              <a:latin typeface="微软雅黑" pitchFamily="34" charset="-122"/>
              <a:ea typeface="微软雅黑" pitchFamily="34" charset="-122"/>
              <a:sym typeface="Times New Roman" pitchFamily="18" charset="0"/>
            </a:endParaRPr>
          </a:p>
          <a:p>
            <a:pPr marL="285750" indent="-285750" eaLnBrk="1" hangingPunct="1">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女士双臂自然下垂，或者交叠着放在小腹部，</a:t>
            </a:r>
            <a:r>
              <a:rPr lang="zh-CN" altLang="en-US" b="1" dirty="0">
                <a:solidFill>
                  <a:srgbClr val="FF6600"/>
                </a:solidFill>
                <a:latin typeface="微软雅黑" pitchFamily="34" charset="-122"/>
                <a:ea typeface="微软雅黑" pitchFamily="34" charset="-122"/>
                <a:sym typeface="Times New Roman" pitchFamily="18" charset="0"/>
              </a:rPr>
              <a:t>左手在下，右手在上</a:t>
            </a:r>
            <a:r>
              <a:rPr lang="zh-CN" altLang="en-US" dirty="0">
                <a:solidFill>
                  <a:srgbClr val="595959"/>
                </a:solidFill>
                <a:latin typeface="微软雅黑" pitchFamily="34" charset="-122"/>
                <a:ea typeface="微软雅黑" pitchFamily="34" charset="-122"/>
                <a:sym typeface="Times New Roman" pitchFamily="18" charset="0"/>
              </a:rPr>
              <a:t>；</a:t>
            </a:r>
            <a:endParaRPr lang="en-US" dirty="0">
              <a:solidFill>
                <a:srgbClr val="595959"/>
              </a:solidFill>
              <a:latin typeface="微软雅黑" pitchFamily="34" charset="-122"/>
              <a:ea typeface="微软雅黑" pitchFamily="34" charset="-122"/>
              <a:sym typeface="Times New Roman" pitchFamily="18" charset="0"/>
            </a:endParaRPr>
          </a:p>
          <a:p>
            <a:pPr marL="285750" indent="-285750" eaLnBrk="1" hangingPunct="1">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男士两手也是自然下垂，或交叠放在身前或背于身后。</a:t>
            </a:r>
            <a:endParaRPr lang="zh-CN" altLang="en-US" dirty="0"/>
          </a:p>
        </p:txBody>
      </p:sp>
      <p:sp>
        <p:nvSpPr>
          <p:cNvPr id="10" name="文本框 22"/>
          <p:cNvSpPr txBox="1"/>
          <p:nvPr/>
        </p:nvSpPr>
        <p:spPr>
          <a:xfrm>
            <a:off x="567094" y="156906"/>
            <a:ext cx="3378120" cy="523220"/>
          </a:xfrm>
          <a:prstGeom prst="rect">
            <a:avLst/>
          </a:prstGeom>
          <a:noFill/>
        </p:spPr>
        <p:txBody>
          <a:bodyPr wrap="square" rtlCol="0">
            <a:spAutoFit/>
          </a:bodyPr>
          <a:lstStyle/>
          <a:p>
            <a:pPr defTabSz="685800"/>
            <a:r>
              <a:rPr lang="zh-CN" altLang="en-US" sz="2800" spc="300" dirty="0">
                <a:solidFill>
                  <a:srgbClr val="ED145B"/>
                </a:solidFill>
                <a:latin typeface="时尚中黑简体" panose="01010104010101010101" pitchFamily="2" charset="-122"/>
                <a:ea typeface="时尚中黑简体" panose="01010104010101010101" pitchFamily="2" charset="-122"/>
              </a:rPr>
              <a:t>  </a:t>
            </a:r>
            <a:r>
              <a:rPr lang="zh-CN" altLang="en-US" sz="2800" spc="300" dirty="0">
                <a:latin typeface="时尚中黑简体" panose="01010104010101010101" pitchFamily="2" charset="-122"/>
                <a:ea typeface="时尚中黑简体" panose="01010104010101010101" pitchFamily="2" charset="-122"/>
              </a:rPr>
              <a:t>仪态</a:t>
            </a:r>
          </a:p>
        </p:txBody>
      </p:sp>
      <p:cxnSp>
        <p:nvCxnSpPr>
          <p:cNvPr id="13" name="直接连接符 12"/>
          <p:cNvCxnSpPr/>
          <p:nvPr/>
        </p:nvCxnSpPr>
        <p:spPr>
          <a:xfrm>
            <a:off x="61055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99060" y="624840"/>
            <a:ext cx="3223260"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709507"/>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barn(outHorizontal)">
                                      <p:cBhvr>
                                        <p:cTn id="7" dur="500"/>
                                        <p:tgtEl>
                                          <p:spTgt spid="11"/>
                                        </p:tgtEl>
                                      </p:cBhvr>
                                    </p:animEffect>
                                  </p:childTnLst>
                                </p:cTn>
                              </p:par>
                              <p:par>
                                <p:cTn id="8" presetID="22" presetClass="entr" presetSubtype="8"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par>
                                <p:cTn id="11" presetID="22" presetClass="entr" presetSubtype="4"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23"/>
                                        </p:tgtEl>
                                        <p:attrNameLst>
                                          <p:attrName>style.visibility</p:attrName>
                                        </p:attrNameLst>
                                      </p:cBhvr>
                                      <p:to>
                                        <p:strVal val="visible"/>
                                      </p:to>
                                    </p:set>
                                    <p:animEffect transition="in" filter="fade">
                                      <p:cBhvr>
                                        <p:cTn id="26" dur="1000"/>
                                        <p:tgtEl>
                                          <p:spTgt spid="123"/>
                                        </p:tgtEl>
                                      </p:cBhvr>
                                    </p:animEffect>
                                    <p:anim calcmode="lin" valueType="num">
                                      <p:cBhvr>
                                        <p:cTn id="27" dur="1000" fill="hold"/>
                                        <p:tgtEl>
                                          <p:spTgt spid="123"/>
                                        </p:tgtEl>
                                        <p:attrNameLst>
                                          <p:attrName>ppt_x</p:attrName>
                                        </p:attrNameLst>
                                      </p:cBhvr>
                                      <p:tavLst>
                                        <p:tav tm="0">
                                          <p:val>
                                            <p:strVal val="#ppt_x"/>
                                          </p:val>
                                        </p:tav>
                                        <p:tav tm="100000">
                                          <p:val>
                                            <p:strVal val="#ppt_x"/>
                                          </p:val>
                                        </p:tav>
                                      </p:tavLst>
                                    </p:anim>
                                    <p:anim calcmode="lin" valueType="num">
                                      <p:cBhvr>
                                        <p:cTn id="28" dur="1000" fill="hold"/>
                                        <p:tgtEl>
                                          <p:spTgt spid="1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55576" y="781976"/>
            <a:ext cx="2738567" cy="3724236"/>
            <a:chOff x="5442139" y="594226"/>
            <a:chExt cx="2977624" cy="4060360"/>
          </a:xfrm>
        </p:grpSpPr>
        <p:sp>
          <p:nvSpPr>
            <p:cNvPr id="16" name="矩形 15"/>
            <p:cNvSpPr/>
            <p:nvPr/>
          </p:nvSpPr>
          <p:spPr>
            <a:xfrm>
              <a:off x="5456963" y="705268"/>
              <a:ext cx="2962800" cy="3927600"/>
            </a:xfrm>
            <a:prstGeom prst="rect">
              <a:avLst/>
            </a:prstGeom>
            <a:solidFill>
              <a:srgbClr val="E4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71" name="图片 7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2139" y="594226"/>
              <a:ext cx="2883097" cy="4060360"/>
            </a:xfrm>
            <a:custGeom>
              <a:avLst/>
              <a:gdLst>
                <a:gd name="connsiteX0" fmla="*/ 0 w 2792150"/>
                <a:gd name="connsiteY0" fmla="*/ 0 h 3704105"/>
                <a:gd name="connsiteX1" fmla="*/ 2792150 w 2792150"/>
                <a:gd name="connsiteY1" fmla="*/ 0 h 3704105"/>
                <a:gd name="connsiteX2" fmla="*/ 2792150 w 2792150"/>
                <a:gd name="connsiteY2" fmla="*/ 3704105 h 3704105"/>
                <a:gd name="connsiteX3" fmla="*/ 0 w 2792150"/>
                <a:gd name="connsiteY3" fmla="*/ 3704105 h 3704105"/>
              </a:gdLst>
              <a:ahLst/>
              <a:cxnLst>
                <a:cxn ang="0">
                  <a:pos x="connsiteX0" y="connsiteY0"/>
                </a:cxn>
                <a:cxn ang="0">
                  <a:pos x="connsiteX1" y="connsiteY1"/>
                </a:cxn>
                <a:cxn ang="0">
                  <a:pos x="connsiteX2" y="connsiteY2"/>
                </a:cxn>
                <a:cxn ang="0">
                  <a:pos x="connsiteX3" y="connsiteY3"/>
                </a:cxn>
              </a:cxnLst>
              <a:rect l="l" t="t" r="r" b="b"/>
              <a:pathLst>
                <a:path w="2792150" h="3704105">
                  <a:moveTo>
                    <a:pt x="0" y="0"/>
                  </a:moveTo>
                  <a:lnTo>
                    <a:pt x="2792150" y="0"/>
                  </a:lnTo>
                  <a:lnTo>
                    <a:pt x="2792150" y="3704105"/>
                  </a:lnTo>
                  <a:lnTo>
                    <a:pt x="0" y="3704105"/>
                  </a:lnTo>
                  <a:close/>
                </a:path>
              </a:pathLst>
            </a:custGeom>
          </p:spPr>
        </p:pic>
      </p:grpSp>
      <p:grpSp>
        <p:nvGrpSpPr>
          <p:cNvPr id="123" name="组合 122"/>
          <p:cNvGrpSpPr/>
          <p:nvPr/>
        </p:nvGrpSpPr>
        <p:grpSpPr>
          <a:xfrm>
            <a:off x="3737909" y="771550"/>
            <a:ext cx="6295121" cy="1353793"/>
            <a:chOff x="7203343" y="-93135"/>
            <a:chExt cx="6295121" cy="1353793"/>
          </a:xfrm>
        </p:grpSpPr>
        <p:cxnSp>
          <p:nvCxnSpPr>
            <p:cNvPr id="3" name="直接连接符 2"/>
            <p:cNvCxnSpPr/>
            <p:nvPr/>
          </p:nvCxnSpPr>
          <p:spPr>
            <a:xfrm>
              <a:off x="8757514" y="194897"/>
              <a:ext cx="2712912" cy="0"/>
            </a:xfrm>
            <a:prstGeom prst="line">
              <a:avLst/>
            </a:prstGeom>
            <a:ln w="22225">
              <a:solidFill>
                <a:srgbClr val="262626"/>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8757514" y="1260658"/>
              <a:ext cx="2712913"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7203343" y="-93135"/>
              <a:ext cx="6295121" cy="1314206"/>
            </a:xfrm>
            <a:prstGeom prst="rect">
              <a:avLst/>
            </a:prstGeom>
            <a:noFill/>
          </p:spPr>
          <p:txBody>
            <a:bodyPr wrap="square" rtlCol="0">
              <a:spAutoFit/>
            </a:bodyPr>
            <a:lstStyle/>
            <a:p>
              <a:pPr algn="ctr">
                <a:lnSpc>
                  <a:spcPct val="150000"/>
                </a:lnSpc>
                <a:spcBef>
                  <a:spcPts val="200"/>
                </a:spcBef>
                <a:spcAft>
                  <a:spcPts val="63"/>
                </a:spcAft>
              </a:pPr>
              <a:r>
                <a:rPr lang="zh-CN" altLang="en-US" sz="4800" b="1" dirty="0">
                  <a:solidFill>
                    <a:srgbClr val="595959"/>
                  </a:solidFill>
                  <a:latin typeface="微软雅黑" pitchFamily="34" charset="-122"/>
                  <a:ea typeface="微软雅黑" pitchFamily="34" charset="-122"/>
                  <a:sym typeface="微软雅黑" pitchFamily="34" charset="-122"/>
                </a:rPr>
                <a:t>行如</a:t>
              </a:r>
              <a:r>
                <a:rPr lang="zh-CN" altLang="en-US" sz="6000" b="1" dirty="0">
                  <a:solidFill>
                    <a:srgbClr val="FF6600"/>
                  </a:solidFill>
                  <a:latin typeface="微软雅黑" pitchFamily="34" charset="-122"/>
                  <a:ea typeface="微软雅黑" pitchFamily="34" charset="-122"/>
                  <a:sym typeface="微软雅黑" pitchFamily="34" charset="-122"/>
                </a:rPr>
                <a:t>风</a:t>
              </a:r>
            </a:p>
          </p:txBody>
        </p:sp>
      </p:grpSp>
      <p:sp>
        <p:nvSpPr>
          <p:cNvPr id="10" name="矩形 11"/>
          <p:cNvSpPr>
            <a:spLocks noChangeArrowheads="1"/>
          </p:cNvSpPr>
          <p:nvPr/>
        </p:nvSpPr>
        <p:spPr bwMode="auto">
          <a:xfrm>
            <a:off x="3995936" y="2283718"/>
            <a:ext cx="4705350"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1" hangingPunct="1">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男士要稳定、矫健；女士要轻盈、优雅；</a:t>
            </a:r>
            <a:endParaRPr lang="en-US" dirty="0">
              <a:solidFill>
                <a:srgbClr val="595959"/>
              </a:solidFill>
              <a:latin typeface="微软雅黑" pitchFamily="34" charset="-122"/>
              <a:ea typeface="微软雅黑" pitchFamily="34" charset="-122"/>
              <a:sym typeface="Times New Roman" pitchFamily="18" charset="0"/>
            </a:endParaRPr>
          </a:p>
          <a:p>
            <a:pPr marL="285750" indent="-285750" eaLnBrk="1" hangingPunct="1">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两眼平视前方，低头一般也拣不着钱；</a:t>
            </a:r>
            <a:endParaRPr lang="en-US" dirty="0">
              <a:solidFill>
                <a:srgbClr val="595959"/>
              </a:solidFill>
              <a:latin typeface="微软雅黑" pitchFamily="34" charset="-122"/>
              <a:ea typeface="微软雅黑" pitchFamily="34" charset="-122"/>
              <a:sym typeface="Times New Roman" pitchFamily="18" charset="0"/>
            </a:endParaRPr>
          </a:p>
          <a:p>
            <a:pPr marL="285750" indent="-285750" eaLnBrk="1" hangingPunct="1">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步履轻捷不要拖拉（脚后跟不要拖地）；</a:t>
            </a:r>
            <a:endParaRPr lang="en-US" dirty="0">
              <a:solidFill>
                <a:srgbClr val="595959"/>
              </a:solidFill>
              <a:latin typeface="微软雅黑" pitchFamily="34" charset="-122"/>
              <a:ea typeface="微软雅黑" pitchFamily="34" charset="-122"/>
              <a:sym typeface="Times New Roman" pitchFamily="18" charset="0"/>
            </a:endParaRPr>
          </a:p>
          <a:p>
            <a:pPr marL="285750" indent="-285750" eaLnBrk="1" hangingPunct="1">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两臂在身体两侧自然摆动，有节奏感；</a:t>
            </a:r>
            <a:endParaRPr lang="en-US" dirty="0">
              <a:solidFill>
                <a:srgbClr val="595959"/>
              </a:solidFill>
              <a:latin typeface="微软雅黑" pitchFamily="34" charset="-122"/>
              <a:ea typeface="微软雅黑" pitchFamily="34" charset="-122"/>
              <a:sym typeface="Times New Roman" pitchFamily="18" charset="0"/>
            </a:endParaRPr>
          </a:p>
          <a:p>
            <a:pPr marL="285750" indent="-285750" eaLnBrk="1" hangingPunct="1">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身体应当保持正直，不要过分摇摆。</a:t>
            </a:r>
            <a:endParaRPr lang="zh-CN" altLang="en-US" dirty="0"/>
          </a:p>
        </p:txBody>
      </p:sp>
      <p:sp>
        <p:nvSpPr>
          <p:cNvPr id="12" name="文本框 22"/>
          <p:cNvSpPr txBox="1"/>
          <p:nvPr/>
        </p:nvSpPr>
        <p:spPr>
          <a:xfrm>
            <a:off x="567094" y="156906"/>
            <a:ext cx="3378120" cy="523220"/>
          </a:xfrm>
          <a:prstGeom prst="rect">
            <a:avLst/>
          </a:prstGeom>
          <a:noFill/>
        </p:spPr>
        <p:txBody>
          <a:bodyPr wrap="square" rtlCol="0">
            <a:spAutoFit/>
          </a:bodyPr>
          <a:lstStyle/>
          <a:p>
            <a:pPr defTabSz="685800"/>
            <a:r>
              <a:rPr lang="zh-CN" altLang="en-US" sz="2800" spc="300" dirty="0">
                <a:solidFill>
                  <a:srgbClr val="ED145B"/>
                </a:solidFill>
                <a:latin typeface="时尚中黑简体" panose="01010104010101010101" pitchFamily="2" charset="-122"/>
                <a:ea typeface="时尚中黑简体" panose="01010104010101010101" pitchFamily="2" charset="-122"/>
              </a:rPr>
              <a:t>  </a:t>
            </a:r>
            <a:r>
              <a:rPr lang="zh-CN" altLang="en-US" sz="2800" spc="300" dirty="0">
                <a:latin typeface="时尚中黑简体" panose="01010104010101010101" pitchFamily="2" charset="-122"/>
                <a:ea typeface="时尚中黑简体" panose="01010104010101010101" pitchFamily="2" charset="-122"/>
              </a:rPr>
              <a:t>仪态</a:t>
            </a:r>
          </a:p>
        </p:txBody>
      </p:sp>
      <p:cxnSp>
        <p:nvCxnSpPr>
          <p:cNvPr id="13" name="直接连接符 12"/>
          <p:cNvCxnSpPr/>
          <p:nvPr/>
        </p:nvCxnSpPr>
        <p:spPr>
          <a:xfrm>
            <a:off x="61055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99060" y="624840"/>
            <a:ext cx="3223260"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359298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barn(outHorizontal)">
                                      <p:cBhvr>
                                        <p:cTn id="7" dur="500"/>
                                        <p:tgtEl>
                                          <p:spTgt spid="11"/>
                                        </p:tgtEl>
                                      </p:cBhvr>
                                    </p:animEffect>
                                  </p:childTnLst>
                                </p:cTn>
                              </p:par>
                              <p:par>
                                <p:cTn id="8" presetID="22" presetClass="entr" presetSubtype="8"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par>
                                <p:cTn id="11" presetID="22" presetClass="entr" presetSubtype="4"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3"/>
                                        </p:tgtEl>
                                        <p:attrNameLst>
                                          <p:attrName>style.visibility</p:attrName>
                                        </p:attrNameLst>
                                      </p:cBhvr>
                                      <p:to>
                                        <p:strVal val="visible"/>
                                      </p:to>
                                    </p:set>
                                    <p:animEffect transition="in" filter="fade">
                                      <p:cBhvr>
                                        <p:cTn id="21" dur="1000"/>
                                        <p:tgtEl>
                                          <p:spTgt spid="123"/>
                                        </p:tgtEl>
                                      </p:cBhvr>
                                    </p:animEffect>
                                    <p:anim calcmode="lin" valueType="num">
                                      <p:cBhvr>
                                        <p:cTn id="22" dur="1000" fill="hold"/>
                                        <p:tgtEl>
                                          <p:spTgt spid="123"/>
                                        </p:tgtEl>
                                        <p:attrNameLst>
                                          <p:attrName>ppt_x</p:attrName>
                                        </p:attrNameLst>
                                      </p:cBhvr>
                                      <p:tavLst>
                                        <p:tav tm="0">
                                          <p:val>
                                            <p:strVal val="#ppt_x"/>
                                          </p:val>
                                        </p:tav>
                                        <p:tav tm="100000">
                                          <p:val>
                                            <p:strVal val="#ppt_x"/>
                                          </p:val>
                                        </p:tav>
                                      </p:tavLst>
                                    </p:anim>
                                    <p:anim calcmode="lin" valueType="num">
                                      <p:cBhvr>
                                        <p:cTn id="23" dur="1000" fill="hold"/>
                                        <p:tgtEl>
                                          <p:spTgt spid="12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5513747" y="27253"/>
            <a:ext cx="2962800" cy="4407051"/>
            <a:chOff x="5456963" y="465542"/>
            <a:chExt cx="2962800" cy="4407051"/>
          </a:xfrm>
        </p:grpSpPr>
        <p:sp>
          <p:nvSpPr>
            <p:cNvPr id="16" name="矩形 15"/>
            <p:cNvSpPr/>
            <p:nvPr/>
          </p:nvSpPr>
          <p:spPr>
            <a:xfrm>
              <a:off x="5456963" y="705268"/>
              <a:ext cx="2962800" cy="3927600"/>
            </a:xfrm>
            <a:prstGeom prst="rect">
              <a:avLst/>
            </a:prstGeom>
            <a:solidFill>
              <a:srgbClr val="E4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71" name="图片 7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1589" y="465542"/>
              <a:ext cx="2808312" cy="4407051"/>
            </a:xfrm>
            <a:custGeom>
              <a:avLst/>
              <a:gdLst>
                <a:gd name="connsiteX0" fmla="*/ 0 w 2792150"/>
                <a:gd name="connsiteY0" fmla="*/ 0 h 3704105"/>
                <a:gd name="connsiteX1" fmla="*/ 2792150 w 2792150"/>
                <a:gd name="connsiteY1" fmla="*/ 0 h 3704105"/>
                <a:gd name="connsiteX2" fmla="*/ 2792150 w 2792150"/>
                <a:gd name="connsiteY2" fmla="*/ 3704105 h 3704105"/>
                <a:gd name="connsiteX3" fmla="*/ 0 w 2792150"/>
                <a:gd name="connsiteY3" fmla="*/ 3704105 h 3704105"/>
              </a:gdLst>
              <a:ahLst/>
              <a:cxnLst>
                <a:cxn ang="0">
                  <a:pos x="connsiteX0" y="connsiteY0"/>
                </a:cxn>
                <a:cxn ang="0">
                  <a:pos x="connsiteX1" y="connsiteY1"/>
                </a:cxn>
                <a:cxn ang="0">
                  <a:pos x="connsiteX2" y="connsiteY2"/>
                </a:cxn>
                <a:cxn ang="0">
                  <a:pos x="connsiteX3" y="connsiteY3"/>
                </a:cxn>
              </a:cxnLst>
              <a:rect l="l" t="t" r="r" b="b"/>
              <a:pathLst>
                <a:path w="2792150" h="3704105">
                  <a:moveTo>
                    <a:pt x="0" y="0"/>
                  </a:moveTo>
                  <a:lnTo>
                    <a:pt x="2792150" y="0"/>
                  </a:lnTo>
                  <a:lnTo>
                    <a:pt x="2792150" y="3704105"/>
                  </a:lnTo>
                  <a:lnTo>
                    <a:pt x="0" y="3704105"/>
                  </a:lnTo>
                  <a:close/>
                </a:path>
              </a:pathLst>
            </a:custGeom>
          </p:spPr>
        </p:pic>
      </p:grpSp>
      <p:grpSp>
        <p:nvGrpSpPr>
          <p:cNvPr id="123" name="组合 122"/>
          <p:cNvGrpSpPr/>
          <p:nvPr/>
        </p:nvGrpSpPr>
        <p:grpSpPr>
          <a:xfrm>
            <a:off x="-252536" y="421319"/>
            <a:ext cx="6295121" cy="1348534"/>
            <a:chOff x="4064925" y="350112"/>
            <a:chExt cx="6295121" cy="1348534"/>
          </a:xfrm>
        </p:grpSpPr>
        <p:cxnSp>
          <p:nvCxnSpPr>
            <p:cNvPr id="3" name="直接连接符 2"/>
            <p:cNvCxnSpPr/>
            <p:nvPr/>
          </p:nvCxnSpPr>
          <p:spPr>
            <a:xfrm>
              <a:off x="5846888" y="740430"/>
              <a:ext cx="2712912" cy="0"/>
            </a:xfrm>
            <a:prstGeom prst="line">
              <a:avLst/>
            </a:prstGeom>
            <a:ln w="22225">
              <a:solidFill>
                <a:srgbClr val="262626"/>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846887" y="1698646"/>
              <a:ext cx="2712913"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064925" y="350112"/>
              <a:ext cx="6295121" cy="1314206"/>
            </a:xfrm>
            <a:prstGeom prst="rect">
              <a:avLst/>
            </a:prstGeom>
            <a:noFill/>
          </p:spPr>
          <p:txBody>
            <a:bodyPr wrap="square" rtlCol="0">
              <a:spAutoFit/>
            </a:bodyPr>
            <a:lstStyle/>
            <a:p>
              <a:pPr algn="ctr">
                <a:lnSpc>
                  <a:spcPct val="150000"/>
                </a:lnSpc>
                <a:spcBef>
                  <a:spcPts val="200"/>
                </a:spcBef>
                <a:spcAft>
                  <a:spcPts val="63"/>
                </a:spcAft>
              </a:pPr>
              <a:r>
                <a:rPr lang="zh-CN" altLang="en-US" sz="4800" b="1" dirty="0">
                  <a:solidFill>
                    <a:srgbClr val="595959"/>
                  </a:solidFill>
                  <a:latin typeface="微软雅黑" pitchFamily="34" charset="-122"/>
                  <a:ea typeface="微软雅黑" pitchFamily="34" charset="-122"/>
                  <a:sym typeface="微软雅黑" pitchFamily="34" charset="-122"/>
                </a:rPr>
                <a:t>坐如</a:t>
              </a:r>
              <a:r>
                <a:rPr lang="zh-CN" altLang="en-US" sz="6000" b="1" dirty="0">
                  <a:solidFill>
                    <a:srgbClr val="FF6600"/>
                  </a:solidFill>
                  <a:latin typeface="微软雅黑" pitchFamily="34" charset="-122"/>
                  <a:ea typeface="微软雅黑" pitchFamily="34" charset="-122"/>
                  <a:sym typeface="微软雅黑" pitchFamily="34" charset="-122"/>
                </a:rPr>
                <a:t>钟</a:t>
              </a:r>
            </a:p>
          </p:txBody>
        </p:sp>
      </p:grpSp>
      <p:sp>
        <p:nvSpPr>
          <p:cNvPr id="10" name="矩形 11"/>
          <p:cNvSpPr>
            <a:spLocks noChangeArrowheads="1"/>
          </p:cNvSpPr>
          <p:nvPr/>
        </p:nvSpPr>
        <p:spPr bwMode="auto">
          <a:xfrm>
            <a:off x="330658" y="1769853"/>
            <a:ext cx="4705350" cy="283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1" hangingPunct="1">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不满坐是</a:t>
            </a:r>
            <a:r>
              <a:rPr lang="zh-CN" altLang="en-US" b="1" dirty="0">
                <a:solidFill>
                  <a:srgbClr val="FF6600"/>
                </a:solidFill>
                <a:latin typeface="微软雅黑" pitchFamily="34" charset="-122"/>
                <a:ea typeface="微软雅黑" pitchFamily="34" charset="-122"/>
                <a:sym typeface="Times New Roman" pitchFamily="18" charset="0"/>
              </a:rPr>
              <a:t>谦恭</a:t>
            </a:r>
            <a:r>
              <a:rPr lang="zh-CN" altLang="en-US" dirty="0">
                <a:solidFill>
                  <a:srgbClr val="595959"/>
                </a:solidFill>
                <a:latin typeface="微软雅黑" pitchFamily="34" charset="-122"/>
                <a:ea typeface="微软雅黑" pitchFamily="34" charset="-122"/>
                <a:sym typeface="Times New Roman" pitchFamily="18" charset="0"/>
              </a:rPr>
              <a:t>；</a:t>
            </a:r>
            <a:endParaRPr lang="en-US" dirty="0">
              <a:solidFill>
                <a:srgbClr val="595959"/>
              </a:solidFill>
              <a:latin typeface="微软雅黑" pitchFamily="34" charset="-122"/>
              <a:ea typeface="微软雅黑" pitchFamily="34" charset="-122"/>
              <a:sym typeface="Times New Roman" pitchFamily="18" charset="0"/>
            </a:endParaRPr>
          </a:p>
          <a:p>
            <a:pPr marL="285750" indent="-285750" eaLnBrk="1" hangingPunct="1">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女士的膝盖一定要并起来，脚可以放中间，也可以放在侧边；</a:t>
            </a:r>
            <a:endParaRPr lang="en-US" dirty="0">
              <a:solidFill>
                <a:srgbClr val="595959"/>
              </a:solidFill>
              <a:latin typeface="微软雅黑" pitchFamily="34" charset="-122"/>
              <a:ea typeface="微软雅黑" pitchFamily="34" charset="-122"/>
              <a:sym typeface="Times New Roman" pitchFamily="18" charset="0"/>
            </a:endParaRPr>
          </a:p>
          <a:p>
            <a:pPr marL="285750" indent="-285750" eaLnBrk="1" hangingPunct="1">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男士膝盖可稍微分开，但不宜超过肩宽；</a:t>
            </a:r>
            <a:endParaRPr lang="en-US" dirty="0">
              <a:solidFill>
                <a:srgbClr val="595959"/>
              </a:solidFill>
              <a:latin typeface="微软雅黑" pitchFamily="34" charset="-122"/>
              <a:ea typeface="微软雅黑" pitchFamily="34" charset="-122"/>
              <a:sym typeface="Times New Roman" pitchFamily="18" charset="0"/>
            </a:endParaRPr>
          </a:p>
          <a:p>
            <a:pPr marL="285750" indent="-285750" eaLnBrk="1" hangingPunct="1">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翘腿时，要注意收紧上面的腿，脚尖下压，绝不能以脚尖指向别人；</a:t>
            </a:r>
            <a:endParaRPr lang="en-US" dirty="0">
              <a:solidFill>
                <a:srgbClr val="595959"/>
              </a:solidFill>
              <a:latin typeface="微软雅黑" pitchFamily="34" charset="-122"/>
              <a:ea typeface="微软雅黑" pitchFamily="34" charset="-122"/>
              <a:sym typeface="Times New Roman" pitchFamily="18" charset="0"/>
            </a:endParaRPr>
          </a:p>
          <a:p>
            <a:pPr marL="285750" indent="-285750" eaLnBrk="1" hangingPunct="1">
              <a:lnSpc>
                <a:spcPct val="120000"/>
              </a:lnSpc>
              <a:spcBef>
                <a:spcPts val="300"/>
              </a:spcBef>
              <a:spcAft>
                <a:spcPts val="500"/>
              </a:spcAft>
              <a:buFont typeface="Wingdings" pitchFamily="2" charset="2"/>
              <a:buChar char="n"/>
            </a:pPr>
            <a:r>
              <a:rPr lang="zh-CN" altLang="en-US" dirty="0">
                <a:solidFill>
                  <a:srgbClr val="595959"/>
                </a:solidFill>
                <a:latin typeface="微软雅黑" pitchFamily="34" charset="-122"/>
                <a:ea typeface="微软雅黑" pitchFamily="34" charset="-122"/>
                <a:sym typeface="Times New Roman" pitchFamily="18" charset="0"/>
              </a:rPr>
              <a:t>不要抖腿。</a:t>
            </a:r>
          </a:p>
        </p:txBody>
      </p:sp>
      <p:sp>
        <p:nvSpPr>
          <p:cNvPr id="12" name="文本框 22"/>
          <p:cNvSpPr txBox="1"/>
          <p:nvPr/>
        </p:nvSpPr>
        <p:spPr>
          <a:xfrm>
            <a:off x="567094" y="156906"/>
            <a:ext cx="3378120" cy="523220"/>
          </a:xfrm>
          <a:prstGeom prst="rect">
            <a:avLst/>
          </a:prstGeom>
          <a:noFill/>
        </p:spPr>
        <p:txBody>
          <a:bodyPr wrap="square" rtlCol="0">
            <a:spAutoFit/>
          </a:bodyPr>
          <a:lstStyle/>
          <a:p>
            <a:pPr defTabSz="685800"/>
            <a:r>
              <a:rPr lang="zh-CN" altLang="en-US" sz="2800" spc="300" dirty="0">
                <a:solidFill>
                  <a:srgbClr val="ED145B"/>
                </a:solidFill>
                <a:latin typeface="时尚中黑简体" panose="01010104010101010101" pitchFamily="2" charset="-122"/>
                <a:ea typeface="时尚中黑简体" panose="01010104010101010101" pitchFamily="2" charset="-122"/>
              </a:rPr>
              <a:t>  </a:t>
            </a:r>
            <a:r>
              <a:rPr lang="zh-CN" altLang="en-US" sz="2800" spc="300" dirty="0">
                <a:latin typeface="时尚中黑简体" panose="01010104010101010101" pitchFamily="2" charset="-122"/>
                <a:ea typeface="时尚中黑简体" panose="01010104010101010101" pitchFamily="2" charset="-122"/>
              </a:rPr>
              <a:t>仪态</a:t>
            </a:r>
          </a:p>
        </p:txBody>
      </p:sp>
      <p:cxnSp>
        <p:nvCxnSpPr>
          <p:cNvPr id="13" name="直接连接符 12"/>
          <p:cNvCxnSpPr/>
          <p:nvPr/>
        </p:nvCxnSpPr>
        <p:spPr>
          <a:xfrm>
            <a:off x="61055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99060" y="624840"/>
            <a:ext cx="3223260"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820222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barn(outHorizontal)">
                                      <p:cBhvr>
                                        <p:cTn id="7" dur="500"/>
                                        <p:tgtEl>
                                          <p:spTgt spid="11"/>
                                        </p:tgtEl>
                                      </p:cBhvr>
                                    </p:animEffect>
                                  </p:childTnLst>
                                </p:cTn>
                              </p:par>
                              <p:par>
                                <p:cTn id="8" presetID="22" presetClass="entr" presetSubtype="8"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par>
                                <p:cTn id="11" presetID="22" presetClass="entr" presetSubtype="4"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3"/>
                                        </p:tgtEl>
                                        <p:attrNameLst>
                                          <p:attrName>style.visibility</p:attrName>
                                        </p:attrNameLst>
                                      </p:cBhvr>
                                      <p:to>
                                        <p:strVal val="visible"/>
                                      </p:to>
                                    </p:set>
                                    <p:animEffect transition="in" filter="fade">
                                      <p:cBhvr>
                                        <p:cTn id="21" dur="1000"/>
                                        <p:tgtEl>
                                          <p:spTgt spid="123"/>
                                        </p:tgtEl>
                                      </p:cBhvr>
                                    </p:animEffect>
                                    <p:anim calcmode="lin" valueType="num">
                                      <p:cBhvr>
                                        <p:cTn id="22" dur="1000" fill="hold"/>
                                        <p:tgtEl>
                                          <p:spTgt spid="123"/>
                                        </p:tgtEl>
                                        <p:attrNameLst>
                                          <p:attrName>ppt_x</p:attrName>
                                        </p:attrNameLst>
                                      </p:cBhvr>
                                      <p:tavLst>
                                        <p:tav tm="0">
                                          <p:val>
                                            <p:strVal val="#ppt_x"/>
                                          </p:val>
                                        </p:tav>
                                        <p:tav tm="100000">
                                          <p:val>
                                            <p:strVal val="#ppt_x"/>
                                          </p:val>
                                        </p:tav>
                                      </p:tavLst>
                                    </p:anim>
                                    <p:anim calcmode="lin" valueType="num">
                                      <p:cBhvr>
                                        <p:cTn id="23" dur="1000" fill="hold"/>
                                        <p:tgtEl>
                                          <p:spTgt spid="12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5495696" y="718156"/>
            <a:ext cx="2962800" cy="3927600"/>
            <a:chOff x="812327" y="718156"/>
            <a:chExt cx="2962800" cy="3927600"/>
          </a:xfrm>
        </p:grpSpPr>
        <p:sp>
          <p:nvSpPr>
            <p:cNvPr id="16" name="矩形 15"/>
            <p:cNvSpPr/>
            <p:nvPr/>
          </p:nvSpPr>
          <p:spPr>
            <a:xfrm>
              <a:off x="812327" y="718156"/>
              <a:ext cx="2962800" cy="3927600"/>
            </a:xfrm>
            <a:prstGeom prst="rect">
              <a:avLst/>
            </a:prstGeom>
            <a:solidFill>
              <a:srgbClr val="E4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031" y="1280259"/>
              <a:ext cx="2803393" cy="2803393"/>
            </a:xfrm>
            <a:prstGeom prst="rect">
              <a:avLst/>
            </a:prstGeom>
          </p:spPr>
        </p:pic>
      </p:grpSp>
      <p:sp>
        <p:nvSpPr>
          <p:cNvPr id="2" name="文本框 1"/>
          <p:cNvSpPr txBox="1"/>
          <p:nvPr/>
        </p:nvSpPr>
        <p:spPr>
          <a:xfrm>
            <a:off x="299998" y="1005883"/>
            <a:ext cx="4867088" cy="3708708"/>
          </a:xfrm>
          <a:prstGeom prst="rect">
            <a:avLst/>
          </a:prstGeom>
          <a:noFill/>
        </p:spPr>
        <p:txBody>
          <a:bodyPr wrap="square" rtlCol="0">
            <a:spAutoFit/>
          </a:bodyPr>
          <a:lstStyle/>
          <a:p>
            <a:pPr defTabSz="685800"/>
            <a:r>
              <a:rPr lang="en-US" altLang="zh-CN" sz="23500" i="1" dirty="0">
                <a:solidFill>
                  <a:srgbClr val="ED145B"/>
                </a:solidFill>
                <a:latin typeface="JustOldFashion" panose="02000603030000020004" pitchFamily="2" charset="0"/>
                <a:ea typeface="MingLiU_HKSCS" panose="02020500000000000000" pitchFamily="18" charset="-120"/>
              </a:rPr>
              <a:t>3</a:t>
            </a:r>
            <a:endParaRPr lang="zh-CN" altLang="en-US" sz="23500" i="1" dirty="0">
              <a:solidFill>
                <a:srgbClr val="ED145B"/>
              </a:solidFill>
              <a:latin typeface="JustOldFashion" panose="02000603030000020004" pitchFamily="2" charset="0"/>
              <a:ea typeface="MingLiU_HKSCS" panose="02020500000000000000" pitchFamily="18" charset="-120"/>
            </a:endParaRPr>
          </a:p>
        </p:txBody>
      </p:sp>
      <p:grpSp>
        <p:nvGrpSpPr>
          <p:cNvPr id="6" name="组合 5"/>
          <p:cNvGrpSpPr/>
          <p:nvPr/>
        </p:nvGrpSpPr>
        <p:grpSpPr>
          <a:xfrm>
            <a:off x="1115616" y="1669728"/>
            <a:ext cx="7263177" cy="1377549"/>
            <a:chOff x="4163616" y="708436"/>
            <a:chExt cx="7263177" cy="1377549"/>
          </a:xfrm>
        </p:grpSpPr>
        <p:cxnSp>
          <p:nvCxnSpPr>
            <p:cNvPr id="3" name="直接连接符 2"/>
            <p:cNvCxnSpPr/>
            <p:nvPr/>
          </p:nvCxnSpPr>
          <p:spPr>
            <a:xfrm>
              <a:off x="5719888" y="740430"/>
              <a:ext cx="2712912" cy="0"/>
            </a:xfrm>
            <a:prstGeom prst="line">
              <a:avLst/>
            </a:prstGeom>
            <a:ln w="22225">
              <a:solidFill>
                <a:srgbClr val="262626"/>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719887" y="1698646"/>
              <a:ext cx="2712913"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163616" y="708436"/>
              <a:ext cx="5594995" cy="830997"/>
            </a:xfrm>
            <a:prstGeom prst="rect">
              <a:avLst/>
            </a:prstGeom>
            <a:noFill/>
          </p:spPr>
          <p:txBody>
            <a:bodyPr wrap="square" rtlCol="0">
              <a:spAutoFit/>
            </a:bodyPr>
            <a:lstStyle/>
            <a:p>
              <a:pPr algn="ctr"/>
              <a:r>
                <a:rPr lang="zh-CN" altLang="zh-CN" sz="4800" b="1" dirty="0">
                  <a:latin typeface="微软雅黑" pitchFamily="34" charset="-122"/>
                  <a:ea typeface="微软雅黑" pitchFamily="34" charset="-122"/>
                  <a:sym typeface="微软雅黑" pitchFamily="34" charset="-122"/>
                </a:rPr>
                <a:t>社交礼仪</a:t>
              </a:r>
            </a:p>
          </p:txBody>
        </p:sp>
        <p:sp>
          <p:nvSpPr>
            <p:cNvPr id="8" name="TextBox 2"/>
            <p:cNvSpPr txBox="1">
              <a:spLocks noChangeArrowheads="1"/>
            </p:cNvSpPr>
            <p:nvPr/>
          </p:nvSpPr>
          <p:spPr bwMode="auto">
            <a:xfrm>
              <a:off x="5551975" y="1810076"/>
              <a:ext cx="5874818" cy="275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algn="just" defTabSz="685800">
                <a:lnSpc>
                  <a:spcPct val="125000"/>
                </a:lnSpc>
                <a:buClr>
                  <a:srgbClr val="0070C0"/>
                </a:buClr>
                <a:defRPr/>
              </a:pPr>
              <a:endParaRPr lang="zh-CN" altLang="zh-CN" sz="1050" dirty="0">
                <a:latin typeface="微软雅黑" pitchFamily="34" charset="-122"/>
                <a:ea typeface="微软雅黑" pitchFamily="34" charset="-122"/>
              </a:endParaRPr>
            </a:p>
          </p:txBody>
        </p:sp>
      </p:grpSp>
    </p:spTree>
    <p:extLst>
      <p:ext uri="{BB962C8B-B14F-4D97-AF65-F5344CB8AC3E}">
        <p14:creationId xmlns:p14="http://schemas.microsoft.com/office/powerpoint/2010/main" val="82884715"/>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16" presetClass="entr" presetSubtype="42" fill="hold" nodeType="withEffect">
                                  <p:stCondLst>
                                    <p:cond delay="1000"/>
                                  </p:stCondLst>
                                  <p:childTnLst>
                                    <p:set>
                                      <p:cBhvr>
                                        <p:cTn id="14" dur="1" fill="hold">
                                          <p:stCondLst>
                                            <p:cond delay="0"/>
                                          </p:stCondLst>
                                        </p:cTn>
                                        <p:tgtEl>
                                          <p:spTgt spid="21"/>
                                        </p:tgtEl>
                                        <p:attrNameLst>
                                          <p:attrName>style.visibility</p:attrName>
                                        </p:attrNameLst>
                                      </p:cBhvr>
                                      <p:to>
                                        <p:strVal val="visible"/>
                                      </p:to>
                                    </p:set>
                                    <p:animEffect transition="in" filter="barn(outHorizontal)">
                                      <p:cBhvr>
                                        <p:cTn id="1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rcRect l="3177" b="12978"/>
          <a:stretch>
            <a:fillRect/>
          </a:stretch>
        </p:blipFill>
        <p:spPr>
          <a:xfrm>
            <a:off x="3795734" y="796233"/>
            <a:ext cx="2399572" cy="3431645"/>
          </a:xfrm>
          <a:custGeom>
            <a:avLst/>
            <a:gdLst>
              <a:gd name="connsiteX0" fmla="*/ 0 w 2399572"/>
              <a:gd name="connsiteY0" fmla="*/ 0 h 3431645"/>
              <a:gd name="connsiteX1" fmla="*/ 2399572 w 2399572"/>
              <a:gd name="connsiteY1" fmla="*/ 0 h 3431645"/>
              <a:gd name="connsiteX2" fmla="*/ 2399572 w 2399572"/>
              <a:gd name="connsiteY2" fmla="*/ 3431645 h 3431645"/>
              <a:gd name="connsiteX3" fmla="*/ 0 w 2399572"/>
              <a:gd name="connsiteY3" fmla="*/ 3431645 h 3431645"/>
            </a:gdLst>
            <a:ahLst/>
            <a:cxnLst>
              <a:cxn ang="0">
                <a:pos x="connsiteX0" y="connsiteY0"/>
              </a:cxn>
              <a:cxn ang="0">
                <a:pos x="connsiteX1" y="connsiteY1"/>
              </a:cxn>
              <a:cxn ang="0">
                <a:pos x="connsiteX2" y="connsiteY2"/>
              </a:cxn>
              <a:cxn ang="0">
                <a:pos x="connsiteX3" y="connsiteY3"/>
              </a:cxn>
            </a:cxnLst>
            <a:rect l="l" t="t" r="r" b="b"/>
            <a:pathLst>
              <a:path w="2399572" h="3431645">
                <a:moveTo>
                  <a:pt x="0" y="0"/>
                </a:moveTo>
                <a:lnTo>
                  <a:pt x="2399572" y="0"/>
                </a:lnTo>
                <a:lnTo>
                  <a:pt x="2399572" y="3431645"/>
                </a:lnTo>
                <a:lnTo>
                  <a:pt x="0" y="3431645"/>
                </a:lnTo>
                <a:close/>
              </a:path>
            </a:pathLst>
          </a:custGeom>
        </p:spPr>
      </p:pic>
      <p:grpSp>
        <p:nvGrpSpPr>
          <p:cNvPr id="3" name="组合 2"/>
          <p:cNvGrpSpPr/>
          <p:nvPr/>
        </p:nvGrpSpPr>
        <p:grpSpPr>
          <a:xfrm>
            <a:off x="6157022" y="791805"/>
            <a:ext cx="3443994" cy="3431645"/>
            <a:chOff x="6195306" y="925334"/>
            <a:chExt cx="3443994" cy="3431645"/>
          </a:xfrm>
        </p:grpSpPr>
        <p:sp>
          <p:nvSpPr>
            <p:cNvPr id="11" name="矩形 10"/>
            <p:cNvSpPr/>
            <p:nvPr/>
          </p:nvSpPr>
          <p:spPr>
            <a:xfrm>
              <a:off x="6195306" y="925334"/>
              <a:ext cx="2260980" cy="3431645"/>
            </a:xfrm>
            <a:prstGeom prst="rect">
              <a:avLst/>
            </a:prstGeom>
            <a:solidFill>
              <a:srgbClr val="ED145B">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nvGrpSpPr>
            <p:cNvPr id="2" name="组合 1"/>
            <p:cNvGrpSpPr/>
            <p:nvPr/>
          </p:nvGrpSpPr>
          <p:grpSpPr>
            <a:xfrm>
              <a:off x="6259064" y="951616"/>
              <a:ext cx="3380236" cy="337015"/>
              <a:chOff x="6259064" y="951616"/>
              <a:chExt cx="3380236" cy="337015"/>
            </a:xfrm>
          </p:grpSpPr>
          <p:cxnSp>
            <p:nvCxnSpPr>
              <p:cNvPr id="56" name="直接连接符 55"/>
              <p:cNvCxnSpPr/>
              <p:nvPr/>
            </p:nvCxnSpPr>
            <p:spPr>
              <a:xfrm>
                <a:off x="6259064" y="1288631"/>
                <a:ext cx="2143168" cy="0"/>
              </a:xfrm>
              <a:prstGeom prst="line">
                <a:avLst/>
              </a:prstGeom>
              <a:ln w="158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57" name="TextBox 2"/>
              <p:cNvSpPr txBox="1">
                <a:spLocks noChangeArrowheads="1"/>
              </p:cNvSpPr>
              <p:nvPr/>
            </p:nvSpPr>
            <p:spPr bwMode="auto">
              <a:xfrm>
                <a:off x="6262382" y="951616"/>
                <a:ext cx="3376918" cy="337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defTabSz="685800">
                  <a:lnSpc>
                    <a:spcPct val="125000"/>
                  </a:lnSpc>
                  <a:buClr>
                    <a:srgbClr val="0070C0"/>
                  </a:buClr>
                  <a:defRPr/>
                </a:pPr>
                <a:r>
                  <a:rPr lang="zh-CN" altLang="en-US" sz="1400" dirty="0">
                    <a:solidFill>
                      <a:prstClr val="white"/>
                    </a:solidFill>
                    <a:latin typeface="微软雅黑" pitchFamily="34" charset="-122"/>
                    <a:ea typeface="微软雅黑" pitchFamily="34" charset="-122"/>
                  </a:rPr>
                  <a:t>礼貌用语</a:t>
                </a:r>
                <a:endParaRPr lang="zh-CN" altLang="zh-CN" sz="1400" dirty="0">
                  <a:solidFill>
                    <a:prstClr val="white"/>
                  </a:solidFill>
                  <a:latin typeface="微软雅黑" pitchFamily="34" charset="-122"/>
                  <a:ea typeface="微软雅黑" pitchFamily="34" charset="-122"/>
                </a:endParaRPr>
              </a:p>
            </p:txBody>
          </p:sp>
        </p:grpSp>
      </p:grpSp>
      <p:sp>
        <p:nvSpPr>
          <p:cNvPr id="59" name="文本框 58"/>
          <p:cNvSpPr txBox="1"/>
          <p:nvPr/>
        </p:nvSpPr>
        <p:spPr>
          <a:xfrm>
            <a:off x="647779" y="268585"/>
            <a:ext cx="4852483" cy="523220"/>
          </a:xfrm>
          <a:prstGeom prst="rect">
            <a:avLst/>
          </a:prstGeom>
          <a:noFill/>
        </p:spPr>
        <p:txBody>
          <a:bodyPr wrap="square" rtlCol="0">
            <a:spAutoFit/>
          </a:bodyPr>
          <a:lstStyle/>
          <a:p>
            <a:pPr defTabSz="685800"/>
            <a:r>
              <a:rPr lang="zh-CN" altLang="en-US" sz="2800" spc="300" dirty="0">
                <a:solidFill>
                  <a:srgbClr val="ED145B"/>
                </a:solidFill>
                <a:latin typeface="时尚中黑简体" panose="01010104010101010101" pitchFamily="2" charset="-122"/>
                <a:ea typeface="时尚中黑简体" panose="01010104010101010101" pitchFamily="2" charset="-122"/>
              </a:rPr>
              <a:t> </a:t>
            </a:r>
            <a:r>
              <a:rPr lang="zh-CN" altLang="en-US" sz="2800" spc="300" dirty="0">
                <a:latin typeface="时尚中黑简体" panose="01010104010101010101" pitchFamily="2" charset="-122"/>
                <a:ea typeface="时尚中黑简体" panose="01010104010101010101" pitchFamily="2" charset="-122"/>
              </a:rPr>
              <a:t>语言礼仪</a:t>
            </a:r>
          </a:p>
        </p:txBody>
      </p:sp>
      <p:cxnSp>
        <p:nvCxnSpPr>
          <p:cNvPr id="60" name="直接连接符 59"/>
          <p:cNvCxnSpPr/>
          <p:nvPr/>
        </p:nvCxnSpPr>
        <p:spPr>
          <a:xfrm>
            <a:off x="70961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0" y="723900"/>
            <a:ext cx="3225800"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53" name="Rectangle 3"/>
          <p:cNvSpPr txBox="1">
            <a:spLocks noChangeArrowheads="1"/>
          </p:cNvSpPr>
          <p:nvPr/>
        </p:nvSpPr>
        <p:spPr>
          <a:xfrm>
            <a:off x="843520" y="1028700"/>
            <a:ext cx="2792376" cy="3199178"/>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dirty="0"/>
              <a:t>文明用语礼仪</a:t>
            </a:r>
          </a:p>
          <a:p>
            <a:pPr lvl="1"/>
            <a:r>
              <a:rPr lang="zh-CN" altLang="en-US" dirty="0"/>
              <a:t>称呼恰当</a:t>
            </a:r>
          </a:p>
          <a:p>
            <a:pPr lvl="2"/>
            <a:r>
              <a:rPr lang="zh-CN" altLang="en-US" dirty="0"/>
              <a:t>按职务或社会职业</a:t>
            </a:r>
            <a:endParaRPr lang="en-US" altLang="zh-CN" dirty="0"/>
          </a:p>
          <a:p>
            <a:pPr lvl="2"/>
            <a:r>
              <a:rPr lang="zh-CN" altLang="en-US" dirty="0"/>
              <a:t>区分对象</a:t>
            </a:r>
          </a:p>
          <a:p>
            <a:pPr lvl="2"/>
            <a:r>
              <a:rPr lang="zh-CN" altLang="en-US" dirty="0"/>
              <a:t>照顾习惯</a:t>
            </a:r>
          </a:p>
          <a:p>
            <a:pPr lvl="2"/>
            <a:r>
              <a:rPr lang="zh-CN" altLang="en-US" dirty="0"/>
              <a:t>有主有次</a:t>
            </a:r>
          </a:p>
          <a:p>
            <a:pPr lvl="2"/>
            <a:r>
              <a:rPr lang="zh-CN" altLang="en-US" dirty="0"/>
              <a:t>严防犯忌</a:t>
            </a:r>
          </a:p>
          <a:p>
            <a:pPr lvl="1"/>
            <a:r>
              <a:rPr lang="zh-CN" altLang="en-US" dirty="0"/>
              <a:t>口齿清晰</a:t>
            </a:r>
          </a:p>
          <a:p>
            <a:pPr lvl="1"/>
            <a:r>
              <a:rPr lang="zh-CN" altLang="en-US" dirty="0"/>
              <a:t>用词文雅</a:t>
            </a:r>
          </a:p>
        </p:txBody>
      </p:sp>
      <p:sp>
        <p:nvSpPr>
          <p:cNvPr id="54" name="Rectangle 4"/>
          <p:cNvSpPr>
            <a:spLocks noChangeArrowheads="1"/>
          </p:cNvSpPr>
          <p:nvPr/>
        </p:nvSpPr>
        <p:spPr bwMode="auto">
          <a:xfrm>
            <a:off x="6589408" y="1155102"/>
            <a:ext cx="1763688" cy="3240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057400" lvl="4" indent="-228600" algn="just">
              <a:lnSpc>
                <a:spcPct val="90000"/>
              </a:lnSpc>
              <a:spcBef>
                <a:spcPct val="20000"/>
              </a:spcBef>
              <a:buClr>
                <a:schemeClr val="accent1"/>
              </a:buClr>
              <a:buSzPct val="50000"/>
              <a:buFont typeface="Wingdings" pitchFamily="2" charset="2"/>
              <a:buChar char="n"/>
            </a:pPr>
            <a:endParaRPr lang="zh-CN" altLang="en-US" sz="2000" dirty="0"/>
          </a:p>
          <a:p>
            <a:pPr marL="342900" indent="-342900" algn="just">
              <a:lnSpc>
                <a:spcPct val="90000"/>
              </a:lnSpc>
              <a:spcBef>
                <a:spcPct val="20000"/>
              </a:spcBef>
              <a:buClr>
                <a:schemeClr val="folHlink"/>
              </a:buClr>
              <a:buSzPct val="60000"/>
              <a:buFont typeface="Wingdings" pitchFamily="2" charset="2"/>
              <a:buChar char="n"/>
            </a:pPr>
            <a:r>
              <a:rPr lang="zh-CN" altLang="en-US" sz="1400" b="1" dirty="0">
                <a:latin typeface="楷体_GB2312" pitchFamily="49" charset="-122"/>
                <a:ea typeface="楷体_GB2312" pitchFamily="49" charset="-122"/>
              </a:rPr>
              <a:t>请	</a:t>
            </a:r>
          </a:p>
          <a:p>
            <a:pPr marL="342900" indent="-342900" algn="just">
              <a:lnSpc>
                <a:spcPct val="90000"/>
              </a:lnSpc>
              <a:spcBef>
                <a:spcPct val="20000"/>
              </a:spcBef>
              <a:buClr>
                <a:schemeClr val="folHlink"/>
              </a:buClr>
              <a:buSzPct val="60000"/>
              <a:buFont typeface="Wingdings" pitchFamily="2" charset="2"/>
              <a:buChar char="n"/>
            </a:pPr>
            <a:r>
              <a:rPr lang="zh-CN" altLang="en-US" sz="1400" b="1" dirty="0">
                <a:latin typeface="楷体_GB2312" pitchFamily="49" charset="-122"/>
                <a:ea typeface="楷体_GB2312" pitchFamily="49" charset="-122"/>
              </a:rPr>
              <a:t>对不起 </a:t>
            </a:r>
          </a:p>
          <a:p>
            <a:pPr marL="342900" indent="-342900" algn="just">
              <a:lnSpc>
                <a:spcPct val="90000"/>
              </a:lnSpc>
              <a:spcBef>
                <a:spcPct val="20000"/>
              </a:spcBef>
              <a:buClr>
                <a:schemeClr val="folHlink"/>
              </a:buClr>
              <a:buSzPct val="60000"/>
              <a:buFont typeface="Wingdings" pitchFamily="2" charset="2"/>
              <a:buChar char="n"/>
            </a:pPr>
            <a:r>
              <a:rPr lang="zh-CN" altLang="en-US" sz="1400" b="1" dirty="0">
                <a:latin typeface="楷体_GB2312" pitchFamily="49" charset="-122"/>
                <a:ea typeface="楷体_GB2312" pitchFamily="49" charset="-122"/>
              </a:rPr>
              <a:t>麻烦您</a:t>
            </a:r>
            <a:r>
              <a:rPr lang="zh-CN" altLang="en-US" sz="1400" b="1" dirty="0">
                <a:latin typeface="Times New Roman" pitchFamily="18" charset="0"/>
                <a:ea typeface="楷体_GB2312" pitchFamily="49" charset="-122"/>
              </a:rPr>
              <a:t>…</a:t>
            </a:r>
            <a:r>
              <a:rPr lang="zh-CN" altLang="en-US" sz="1400" b="1" dirty="0">
                <a:latin typeface="楷体_GB2312" pitchFamily="49" charset="-122"/>
                <a:ea typeface="楷体_GB2312" pitchFamily="49" charset="-122"/>
              </a:rPr>
              <a:t> </a:t>
            </a:r>
          </a:p>
          <a:p>
            <a:pPr marL="342900" indent="-342900" algn="just">
              <a:lnSpc>
                <a:spcPct val="90000"/>
              </a:lnSpc>
              <a:spcBef>
                <a:spcPct val="20000"/>
              </a:spcBef>
              <a:buClr>
                <a:schemeClr val="folHlink"/>
              </a:buClr>
              <a:buSzPct val="60000"/>
              <a:buFont typeface="Wingdings" pitchFamily="2" charset="2"/>
              <a:buChar char="n"/>
            </a:pPr>
            <a:r>
              <a:rPr lang="zh-CN" altLang="en-US" sz="1400" b="1" dirty="0">
                <a:latin typeface="楷体_GB2312" pitchFamily="49" charset="-122"/>
                <a:ea typeface="楷体_GB2312" pitchFamily="49" charset="-122"/>
              </a:rPr>
              <a:t>劳驾		</a:t>
            </a:r>
          </a:p>
          <a:p>
            <a:pPr marL="342900" indent="-342900" algn="just">
              <a:lnSpc>
                <a:spcPct val="90000"/>
              </a:lnSpc>
              <a:spcBef>
                <a:spcPct val="20000"/>
              </a:spcBef>
              <a:buClr>
                <a:schemeClr val="folHlink"/>
              </a:buClr>
              <a:buSzPct val="60000"/>
              <a:buFont typeface="Wingdings" pitchFamily="2" charset="2"/>
              <a:buChar char="n"/>
            </a:pPr>
            <a:r>
              <a:rPr lang="zh-CN" altLang="en-US" sz="1400" b="1" dirty="0">
                <a:latin typeface="楷体_GB2312" pitchFamily="49" charset="-122"/>
                <a:ea typeface="楷体_GB2312" pitchFamily="49" charset="-122"/>
              </a:rPr>
              <a:t>打扰了</a:t>
            </a:r>
          </a:p>
          <a:p>
            <a:pPr marL="342900" indent="-342900" algn="just">
              <a:lnSpc>
                <a:spcPct val="90000"/>
              </a:lnSpc>
              <a:spcBef>
                <a:spcPct val="20000"/>
              </a:spcBef>
              <a:buClr>
                <a:schemeClr val="folHlink"/>
              </a:buClr>
              <a:buSzPct val="60000"/>
              <a:buFont typeface="Wingdings" pitchFamily="2" charset="2"/>
              <a:buChar char="n"/>
            </a:pPr>
            <a:r>
              <a:rPr lang="zh-CN" altLang="en-US" sz="1400" b="1" dirty="0">
                <a:latin typeface="楷体_GB2312" pitchFamily="49" charset="-122"/>
                <a:ea typeface="楷体_GB2312" pitchFamily="49" charset="-122"/>
              </a:rPr>
              <a:t>好的	</a:t>
            </a:r>
          </a:p>
          <a:p>
            <a:pPr marL="342900" indent="-342900" algn="just">
              <a:lnSpc>
                <a:spcPct val="90000"/>
              </a:lnSpc>
              <a:spcBef>
                <a:spcPct val="20000"/>
              </a:spcBef>
              <a:buClr>
                <a:schemeClr val="folHlink"/>
              </a:buClr>
              <a:buSzPct val="60000"/>
              <a:buFont typeface="Wingdings" pitchFamily="2" charset="2"/>
              <a:buChar char="n"/>
            </a:pPr>
            <a:r>
              <a:rPr lang="zh-CN" altLang="en-US" sz="1400" b="1" dirty="0">
                <a:latin typeface="楷体_GB2312" pitchFamily="49" charset="-122"/>
                <a:ea typeface="楷体_GB2312" pitchFamily="49" charset="-122"/>
              </a:rPr>
              <a:t>您好</a:t>
            </a:r>
          </a:p>
          <a:p>
            <a:pPr marL="342900" indent="-342900" algn="just">
              <a:lnSpc>
                <a:spcPct val="90000"/>
              </a:lnSpc>
              <a:spcBef>
                <a:spcPct val="20000"/>
              </a:spcBef>
              <a:buClr>
                <a:schemeClr val="folHlink"/>
              </a:buClr>
              <a:buSzPct val="60000"/>
              <a:buFont typeface="Wingdings" pitchFamily="2" charset="2"/>
              <a:buChar char="n"/>
            </a:pPr>
            <a:r>
              <a:rPr lang="zh-CN" altLang="en-US" sz="1400" b="1" dirty="0">
                <a:latin typeface="楷体_GB2312" pitchFamily="49" charset="-122"/>
                <a:ea typeface="楷体_GB2312" pitchFamily="49" charset="-122"/>
              </a:rPr>
              <a:t>某先生或小姐  </a:t>
            </a:r>
          </a:p>
          <a:p>
            <a:pPr marL="342900" indent="-342900" algn="just">
              <a:lnSpc>
                <a:spcPct val="90000"/>
              </a:lnSpc>
              <a:spcBef>
                <a:spcPct val="20000"/>
              </a:spcBef>
              <a:buClr>
                <a:schemeClr val="folHlink"/>
              </a:buClr>
              <a:buSzPct val="60000"/>
              <a:buFont typeface="Wingdings" pitchFamily="2" charset="2"/>
              <a:buChar char="n"/>
            </a:pPr>
            <a:r>
              <a:rPr lang="zh-CN" altLang="en-US" sz="1400" b="1" dirty="0">
                <a:latin typeface="楷体_GB2312" pitchFamily="49" charset="-122"/>
                <a:ea typeface="楷体_GB2312" pitchFamily="49" charset="-122"/>
              </a:rPr>
              <a:t>欢迎          </a:t>
            </a:r>
          </a:p>
          <a:p>
            <a:pPr marL="342900" indent="-342900" algn="just">
              <a:lnSpc>
                <a:spcPct val="90000"/>
              </a:lnSpc>
              <a:spcBef>
                <a:spcPct val="20000"/>
              </a:spcBef>
              <a:buClr>
                <a:schemeClr val="folHlink"/>
              </a:buClr>
              <a:buSzPct val="60000"/>
              <a:buFont typeface="Wingdings" pitchFamily="2" charset="2"/>
              <a:buChar char="n"/>
            </a:pPr>
            <a:r>
              <a:rPr lang="zh-CN" altLang="en-US" sz="1400" b="1" dirty="0">
                <a:latin typeface="楷体_GB2312" pitchFamily="49" charset="-122"/>
                <a:ea typeface="楷体_GB2312" pitchFamily="49" charset="-122"/>
              </a:rPr>
              <a:t>贵公司</a:t>
            </a:r>
            <a:r>
              <a:rPr lang="zh-CN" altLang="en-US" sz="2800" b="1" dirty="0">
                <a:latin typeface="楷体_GB2312" pitchFamily="49" charset="-122"/>
                <a:ea typeface="楷体_GB2312" pitchFamily="49" charset="-122"/>
              </a:rPr>
              <a:t>	</a:t>
            </a:r>
            <a:r>
              <a:rPr lang="zh-CN" altLang="en-US" sz="3200" dirty="0"/>
              <a:t>				</a:t>
            </a:r>
          </a:p>
          <a:p>
            <a:pPr marL="2057400" lvl="4" indent="-228600" algn="just">
              <a:lnSpc>
                <a:spcPct val="90000"/>
              </a:lnSpc>
              <a:spcBef>
                <a:spcPct val="20000"/>
              </a:spcBef>
              <a:buClr>
                <a:schemeClr val="accent1"/>
              </a:buClr>
              <a:buSzPct val="50000"/>
              <a:buFont typeface="Wingdings" pitchFamily="2" charset="2"/>
              <a:buChar char="n"/>
            </a:pPr>
            <a:endParaRPr lang="zh-CN" altLang="en-US" sz="2000" dirty="0"/>
          </a:p>
        </p:txBody>
      </p:sp>
    </p:spTree>
    <p:extLst>
      <p:ext uri="{BB962C8B-B14F-4D97-AF65-F5344CB8AC3E}">
        <p14:creationId xmlns:p14="http://schemas.microsoft.com/office/powerpoint/2010/main" val="106827401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130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par>
                                <p:cTn id="8" presetID="22" presetClass="entr" presetSubtype="1" fill="hold" nodeType="withEffect">
                                  <p:stCondLst>
                                    <p:cond delay="150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par>
                                <p:cTn id="11" presetID="22" presetClass="entr" presetSubtype="8" fill="hold"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wipe(left)">
                                      <p:cBhvr>
                                        <p:cTn id="13" dur="500"/>
                                        <p:tgtEl>
                                          <p:spTgt spid="61"/>
                                        </p:tgtEl>
                                      </p:cBhvr>
                                    </p:animEffect>
                                  </p:childTnLst>
                                </p:cTn>
                              </p:par>
                              <p:par>
                                <p:cTn id="14" presetID="22" presetClass="entr" presetSubtype="4" fill="hold" nodeType="withEffect">
                                  <p:stCondLst>
                                    <p:cond delay="0"/>
                                  </p:stCondLst>
                                  <p:childTnLst>
                                    <p:set>
                                      <p:cBhvr>
                                        <p:cTn id="15" dur="1" fill="hold">
                                          <p:stCondLst>
                                            <p:cond delay="0"/>
                                          </p:stCondLst>
                                        </p:cTn>
                                        <p:tgtEl>
                                          <p:spTgt spid="60"/>
                                        </p:tgtEl>
                                        <p:attrNameLst>
                                          <p:attrName>style.visibility</p:attrName>
                                        </p:attrNameLst>
                                      </p:cBhvr>
                                      <p:to>
                                        <p:strVal val="visible"/>
                                      </p:to>
                                    </p:set>
                                    <p:animEffect transition="in" filter="wipe(down)">
                                      <p:cBhvr>
                                        <p:cTn id="16" dur="500"/>
                                        <p:tgtEl>
                                          <p:spTgt spid="6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500"/>
                                        <p:tgtEl>
                                          <p:spTgt spid="5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wipe(down)">
                                      <p:cBhvr>
                                        <p:cTn id="24" dur="500"/>
                                        <p:tgtEl>
                                          <p:spTgt spid="53"/>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fade">
                                      <p:cBhvr>
                                        <p:cTn id="29" dur="1000"/>
                                        <p:tgtEl>
                                          <p:spTgt spid="54"/>
                                        </p:tgtEl>
                                      </p:cBhvr>
                                    </p:animEffect>
                                    <p:anim calcmode="lin" valueType="num">
                                      <p:cBhvr>
                                        <p:cTn id="30" dur="1000" fill="hold"/>
                                        <p:tgtEl>
                                          <p:spTgt spid="54"/>
                                        </p:tgtEl>
                                        <p:attrNameLst>
                                          <p:attrName>ppt_x</p:attrName>
                                        </p:attrNameLst>
                                      </p:cBhvr>
                                      <p:tavLst>
                                        <p:tav tm="0">
                                          <p:val>
                                            <p:strVal val="#ppt_x"/>
                                          </p:val>
                                        </p:tav>
                                        <p:tav tm="100000">
                                          <p:val>
                                            <p:strVal val="#ppt_x"/>
                                          </p:val>
                                        </p:tav>
                                      </p:tavLst>
                                    </p:anim>
                                    <p:anim calcmode="lin" valueType="num">
                                      <p:cBhvr>
                                        <p:cTn id="31"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53" grpId="0"/>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856337" y="843866"/>
            <a:ext cx="1675892" cy="1707308"/>
            <a:chOff x="856337" y="843866"/>
            <a:chExt cx="1675892" cy="1707308"/>
          </a:xfrm>
        </p:grpSpPr>
        <p:sp>
          <p:nvSpPr>
            <p:cNvPr id="5" name="矩形 4"/>
            <p:cNvSpPr/>
            <p:nvPr/>
          </p:nvSpPr>
          <p:spPr>
            <a:xfrm>
              <a:off x="856337" y="843866"/>
              <a:ext cx="1675892" cy="1707308"/>
            </a:xfrm>
            <a:prstGeom prst="rect">
              <a:avLst/>
            </a:prstGeom>
            <a:solidFill>
              <a:srgbClr val="E4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2056" y="880564"/>
              <a:ext cx="1101164" cy="1634156"/>
            </a:xfrm>
            <a:prstGeom prst="rect">
              <a:avLst/>
            </a:prstGeom>
          </p:spPr>
        </p:pic>
      </p:grpSp>
      <p:grpSp>
        <p:nvGrpSpPr>
          <p:cNvPr id="20" name="组合 19"/>
          <p:cNvGrpSpPr/>
          <p:nvPr/>
        </p:nvGrpSpPr>
        <p:grpSpPr>
          <a:xfrm>
            <a:off x="6684125" y="2673598"/>
            <a:ext cx="1675892" cy="1707308"/>
            <a:chOff x="3037563" y="2608404"/>
            <a:chExt cx="1675892" cy="1707308"/>
          </a:xfrm>
        </p:grpSpPr>
        <p:sp>
          <p:nvSpPr>
            <p:cNvPr id="14" name="矩形 13"/>
            <p:cNvSpPr/>
            <p:nvPr/>
          </p:nvSpPr>
          <p:spPr>
            <a:xfrm>
              <a:off x="3037563" y="2608404"/>
              <a:ext cx="1675892" cy="1707308"/>
            </a:xfrm>
            <a:prstGeom prst="rect">
              <a:avLst/>
            </a:prstGeom>
            <a:solidFill>
              <a:srgbClr val="E4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34" name="图片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73821" y="2616394"/>
              <a:ext cx="1603375" cy="1223127"/>
            </a:xfrm>
            <a:custGeom>
              <a:avLst/>
              <a:gdLst>
                <a:gd name="connsiteX0" fmla="*/ 0 w 1603375"/>
                <a:gd name="connsiteY0" fmla="*/ 0 h 1634156"/>
                <a:gd name="connsiteX1" fmla="*/ 1603375 w 1603375"/>
                <a:gd name="connsiteY1" fmla="*/ 0 h 1634156"/>
                <a:gd name="connsiteX2" fmla="*/ 1603375 w 1603375"/>
                <a:gd name="connsiteY2" fmla="*/ 1634156 h 1634156"/>
                <a:gd name="connsiteX3" fmla="*/ 0 w 1603375"/>
                <a:gd name="connsiteY3" fmla="*/ 1634156 h 1634156"/>
              </a:gdLst>
              <a:ahLst/>
              <a:cxnLst>
                <a:cxn ang="0">
                  <a:pos x="connsiteX0" y="connsiteY0"/>
                </a:cxn>
                <a:cxn ang="0">
                  <a:pos x="connsiteX1" y="connsiteY1"/>
                </a:cxn>
                <a:cxn ang="0">
                  <a:pos x="connsiteX2" y="connsiteY2"/>
                </a:cxn>
                <a:cxn ang="0">
                  <a:pos x="connsiteX3" y="connsiteY3"/>
                </a:cxn>
              </a:cxnLst>
              <a:rect l="l" t="t" r="r" b="b"/>
              <a:pathLst>
                <a:path w="1603375" h="1634156">
                  <a:moveTo>
                    <a:pt x="0" y="0"/>
                  </a:moveTo>
                  <a:lnTo>
                    <a:pt x="1603375" y="0"/>
                  </a:lnTo>
                  <a:lnTo>
                    <a:pt x="1603375" y="1634156"/>
                  </a:lnTo>
                  <a:lnTo>
                    <a:pt x="0" y="1634156"/>
                  </a:lnTo>
                  <a:close/>
                </a:path>
              </a:pathLst>
            </a:custGeom>
          </p:spPr>
        </p:pic>
      </p:grpSp>
      <p:grpSp>
        <p:nvGrpSpPr>
          <p:cNvPr id="22" name="组合 21"/>
          <p:cNvGrpSpPr/>
          <p:nvPr/>
        </p:nvGrpSpPr>
        <p:grpSpPr>
          <a:xfrm>
            <a:off x="1569698" y="854056"/>
            <a:ext cx="7690795" cy="1931298"/>
            <a:chOff x="2162767" y="854056"/>
            <a:chExt cx="2912463" cy="1931298"/>
          </a:xfrm>
        </p:grpSpPr>
        <p:sp>
          <p:nvSpPr>
            <p:cNvPr id="79" name="任意多边形 78"/>
            <p:cNvSpPr/>
            <p:nvPr/>
          </p:nvSpPr>
          <p:spPr>
            <a:xfrm>
              <a:off x="2526993" y="879128"/>
              <a:ext cx="2087880" cy="1641600"/>
            </a:xfrm>
            <a:custGeom>
              <a:avLst/>
              <a:gdLst>
                <a:gd name="connsiteX0" fmla="*/ 0 w 2087880"/>
                <a:gd name="connsiteY0" fmla="*/ 0 h 1641600"/>
                <a:gd name="connsiteX1" fmla="*/ 2087880 w 2087880"/>
                <a:gd name="connsiteY1" fmla="*/ 0 h 1641600"/>
                <a:gd name="connsiteX2" fmla="*/ 2087880 w 2087880"/>
                <a:gd name="connsiteY2" fmla="*/ 337890 h 1641600"/>
                <a:gd name="connsiteX3" fmla="*/ 1993648 w 2087880"/>
                <a:gd name="connsiteY3" fmla="*/ 430160 h 1641600"/>
                <a:gd name="connsiteX4" fmla="*/ 2087880 w 2087880"/>
                <a:gd name="connsiteY4" fmla="*/ 522430 h 1641600"/>
                <a:gd name="connsiteX5" fmla="*/ 2087880 w 2087880"/>
                <a:gd name="connsiteY5" fmla="*/ 1641600 h 1641600"/>
                <a:gd name="connsiteX6" fmla="*/ 0 w 2087880"/>
                <a:gd name="connsiteY6" fmla="*/ 1641600 h 164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7880" h="1641600">
                  <a:moveTo>
                    <a:pt x="0" y="0"/>
                  </a:moveTo>
                  <a:lnTo>
                    <a:pt x="2087880" y="0"/>
                  </a:lnTo>
                  <a:lnTo>
                    <a:pt x="2087880" y="337890"/>
                  </a:lnTo>
                  <a:lnTo>
                    <a:pt x="1993648" y="430160"/>
                  </a:lnTo>
                  <a:lnTo>
                    <a:pt x="2087880" y="522430"/>
                  </a:lnTo>
                  <a:lnTo>
                    <a:pt x="2087880" y="1641600"/>
                  </a:lnTo>
                  <a:lnTo>
                    <a:pt x="0" y="1641600"/>
                  </a:lnTo>
                  <a:close/>
                </a:path>
              </a:pathLst>
            </a:custGeom>
            <a:solidFill>
              <a:srgbClr val="ED14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nvGrpSpPr>
            <p:cNvPr id="9" name="组合 8"/>
            <p:cNvGrpSpPr/>
            <p:nvPr/>
          </p:nvGrpSpPr>
          <p:grpSpPr>
            <a:xfrm>
              <a:off x="2162767" y="854056"/>
              <a:ext cx="2912463" cy="1931298"/>
              <a:chOff x="2162767" y="854056"/>
              <a:chExt cx="2912463" cy="1931298"/>
            </a:xfrm>
          </p:grpSpPr>
          <p:sp>
            <p:nvSpPr>
              <p:cNvPr id="36" name="文本框 35"/>
              <p:cNvSpPr txBox="1"/>
              <p:nvPr/>
            </p:nvSpPr>
            <p:spPr>
              <a:xfrm>
                <a:off x="2162767" y="2243397"/>
                <a:ext cx="336145" cy="307777"/>
              </a:xfrm>
              <a:prstGeom prst="rect">
                <a:avLst/>
              </a:prstGeom>
              <a:noFill/>
            </p:spPr>
            <p:txBody>
              <a:bodyPr wrap="square" rtlCol="0">
                <a:spAutoFit/>
              </a:bodyPr>
              <a:lstStyle/>
              <a:p>
                <a:r>
                  <a:rPr lang="en-US" altLang="zh-CN" sz="1400" dirty="0">
                    <a:solidFill>
                      <a:srgbClr val="595959"/>
                    </a:solidFill>
                    <a:latin typeface="微软雅黑" pitchFamily="34" charset="-122"/>
                    <a:ea typeface="微软雅黑" pitchFamily="34" charset="-122"/>
                    <a:sym typeface="Times New Roman" pitchFamily="18" charset="0"/>
                  </a:rPr>
                  <a:t>. </a:t>
                </a:r>
                <a:r>
                  <a:rPr lang="zh-CN" altLang="en-US" sz="1400" dirty="0">
                    <a:solidFill>
                      <a:srgbClr val="595959"/>
                    </a:solidFill>
                    <a:latin typeface="微软雅黑" pitchFamily="34" charset="-122"/>
                    <a:ea typeface="微软雅黑" pitchFamily="34" charset="-122"/>
                    <a:sym typeface="Times New Roman" pitchFamily="18" charset="0"/>
                  </a:rPr>
                  <a:t>接电话</a:t>
                </a:r>
                <a:endParaRPr lang="zh-CN" altLang="en-US" sz="1400" b="1" dirty="0">
                  <a:solidFill>
                    <a:srgbClr val="FF6600"/>
                  </a:solidFill>
                  <a:latin typeface="微软雅黑" pitchFamily="34" charset="-122"/>
                  <a:ea typeface="微软雅黑" pitchFamily="34" charset="-122"/>
                  <a:sym typeface="微软雅黑" pitchFamily="34" charset="-122"/>
                </a:endParaRPr>
              </a:p>
            </p:txBody>
          </p:sp>
          <p:sp>
            <p:nvSpPr>
              <p:cNvPr id="50" name="矩形 49"/>
              <p:cNvSpPr/>
              <p:nvPr/>
            </p:nvSpPr>
            <p:spPr>
              <a:xfrm>
                <a:off x="2527272" y="854056"/>
                <a:ext cx="2547958" cy="1931298"/>
              </a:xfrm>
              <a:prstGeom prst="rect">
                <a:avLst/>
              </a:prstGeom>
            </p:spPr>
            <p:txBody>
              <a:bodyPr wrap="square">
                <a:spAutoFit/>
              </a:bodyPr>
              <a:lstStyle/>
              <a:p>
                <a:pPr marL="285750" indent="-285750">
                  <a:lnSpc>
                    <a:spcPct val="120000"/>
                  </a:lnSpc>
                  <a:spcBef>
                    <a:spcPts val="300"/>
                  </a:spcBef>
                  <a:spcAft>
                    <a:spcPts val="500"/>
                  </a:spcAft>
                  <a:buFont typeface="Wingdings" pitchFamily="2" charset="2"/>
                  <a:buChar char="n"/>
                </a:pPr>
                <a:r>
                  <a:rPr lang="zh-CN" altLang="en-US" sz="1000" b="1" dirty="0">
                    <a:solidFill>
                      <a:schemeClr val="bg1"/>
                    </a:solidFill>
                    <a:latin typeface="微软雅黑" pitchFamily="34" charset="-122"/>
                    <a:ea typeface="微软雅黑" pitchFamily="34" charset="-122"/>
                    <a:sym typeface="Times New Roman" pitchFamily="18" charset="0"/>
                  </a:rPr>
                  <a:t>三声内</a:t>
                </a:r>
                <a:r>
                  <a:rPr lang="zh-CN" altLang="en-US" sz="1000" dirty="0">
                    <a:solidFill>
                      <a:schemeClr val="bg1"/>
                    </a:solidFill>
                    <a:latin typeface="微软雅黑" pitchFamily="34" charset="-122"/>
                    <a:ea typeface="微软雅黑" pitchFamily="34" charset="-122"/>
                    <a:sym typeface="Times New Roman" pitchFamily="18" charset="0"/>
                  </a:rPr>
                  <a:t>接听，因故未及时接听说抱歉；</a:t>
                </a:r>
                <a:endParaRPr lang="en-US" altLang="zh-CN" sz="1000" dirty="0">
                  <a:solidFill>
                    <a:schemeClr val="bg1"/>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sz="1000" dirty="0">
                    <a:solidFill>
                      <a:schemeClr val="bg1"/>
                    </a:solidFill>
                    <a:latin typeface="微软雅黑" pitchFamily="34" charset="-122"/>
                    <a:ea typeface="微软雅黑" pitchFamily="34" charset="-122"/>
                    <a:sym typeface="Times New Roman" pitchFamily="18" charset="0"/>
                  </a:rPr>
                  <a:t>应先问候，然后自报家门；</a:t>
                </a:r>
              </a:p>
              <a:p>
                <a:pPr marL="285750" indent="-285750">
                  <a:lnSpc>
                    <a:spcPct val="120000"/>
                  </a:lnSpc>
                  <a:spcBef>
                    <a:spcPts val="300"/>
                  </a:spcBef>
                  <a:spcAft>
                    <a:spcPts val="500"/>
                  </a:spcAft>
                </a:pPr>
                <a:r>
                  <a:rPr lang="en-US" altLang="zh-CN" sz="1000" dirty="0">
                    <a:solidFill>
                      <a:schemeClr val="bg1"/>
                    </a:solidFill>
                    <a:latin typeface="微软雅黑" pitchFamily="34" charset="-122"/>
                    <a:ea typeface="微软雅黑" pitchFamily="34" charset="-122"/>
                    <a:sym typeface="Times New Roman" pitchFamily="18" charset="0"/>
                  </a:rPr>
                  <a:t>a</a:t>
                </a:r>
                <a:r>
                  <a:rPr lang="zh-CN" altLang="en-US" sz="1000" dirty="0">
                    <a:solidFill>
                      <a:schemeClr val="bg1"/>
                    </a:solidFill>
                    <a:latin typeface="微软雅黑" pitchFamily="34" charset="-122"/>
                    <a:ea typeface="微软雅黑" pitchFamily="34" charset="-122"/>
                    <a:sym typeface="Times New Roman" pitchFamily="18" charset="0"/>
                  </a:rPr>
                  <a:t>、接听外部电话时：</a:t>
                </a:r>
                <a:r>
                  <a:rPr lang="zh-CN" altLang="en-US" sz="1000" dirty="0">
                    <a:solidFill>
                      <a:schemeClr val="bg1"/>
                    </a:solidFill>
                    <a:ea typeface="微软雅黑" pitchFamily="34" charset="-122"/>
                    <a:sym typeface="Times New Roman" pitchFamily="18" charset="0"/>
                  </a:rPr>
                  <a:t>“</a:t>
                </a:r>
                <a:r>
                  <a:rPr lang="zh-CN" altLang="en-US" sz="1000" dirty="0">
                    <a:solidFill>
                      <a:schemeClr val="bg1"/>
                    </a:solidFill>
                    <a:latin typeface="微软雅黑" pitchFamily="34" charset="-122"/>
                    <a:ea typeface="微软雅黑" pitchFamily="34" charset="-122"/>
                    <a:sym typeface="Times New Roman" pitchFamily="18" charset="0"/>
                  </a:rPr>
                  <a:t>您好，</a:t>
                </a:r>
                <a:r>
                  <a:rPr lang="en-US" altLang="zh-CN" sz="1000" dirty="0">
                    <a:solidFill>
                      <a:schemeClr val="bg1"/>
                    </a:solidFill>
                    <a:latin typeface="微软雅黑" pitchFamily="34" charset="-122"/>
                    <a:ea typeface="微软雅黑" pitchFamily="34" charset="-122"/>
                    <a:sym typeface="Times New Roman" pitchFamily="18" charset="0"/>
                  </a:rPr>
                  <a:t>XX</a:t>
                </a:r>
                <a:r>
                  <a:rPr lang="zh-CN" altLang="en-US" sz="1000" dirty="0">
                    <a:solidFill>
                      <a:schemeClr val="bg1"/>
                    </a:solidFill>
                    <a:latin typeface="微软雅黑" pitchFamily="34" charset="-122"/>
                    <a:ea typeface="微软雅黑" pitchFamily="34" charset="-122"/>
                    <a:sym typeface="Times New Roman" pitchFamily="18" charset="0"/>
                  </a:rPr>
                  <a:t>公司！</a:t>
                </a:r>
                <a:r>
                  <a:rPr lang="zh-CN" altLang="en-US" sz="1000" dirty="0">
                    <a:solidFill>
                      <a:schemeClr val="bg1"/>
                    </a:solidFill>
                    <a:ea typeface="微软雅黑" pitchFamily="34" charset="-122"/>
                    <a:sym typeface="Times New Roman" pitchFamily="18" charset="0"/>
                  </a:rPr>
                  <a:t>”</a:t>
                </a:r>
                <a:r>
                  <a:rPr lang="en-US" altLang="zh-CN" sz="1000" dirty="0">
                    <a:solidFill>
                      <a:schemeClr val="bg1"/>
                    </a:solidFill>
                    <a:latin typeface="微软雅黑" pitchFamily="34" charset="-122"/>
                    <a:ea typeface="微软雅黑" pitchFamily="34" charset="-122"/>
                    <a:sym typeface="Times New Roman" pitchFamily="18" charset="0"/>
                  </a:rPr>
                  <a:t> b</a:t>
                </a:r>
                <a:r>
                  <a:rPr lang="zh-CN" altLang="en-US" sz="1000" dirty="0">
                    <a:solidFill>
                      <a:schemeClr val="bg1"/>
                    </a:solidFill>
                    <a:latin typeface="微软雅黑" pitchFamily="34" charset="-122"/>
                    <a:ea typeface="微软雅黑" pitchFamily="34" charset="-122"/>
                    <a:sym typeface="Times New Roman" pitchFamily="18" charset="0"/>
                  </a:rPr>
                  <a:t>、接听内部电话时：</a:t>
                </a:r>
                <a:r>
                  <a:rPr lang="zh-CN" altLang="en-US" sz="1000" dirty="0">
                    <a:solidFill>
                      <a:schemeClr val="bg1"/>
                    </a:solidFill>
                    <a:ea typeface="微软雅黑" pitchFamily="34" charset="-122"/>
                    <a:sym typeface="Times New Roman" pitchFamily="18" charset="0"/>
                  </a:rPr>
                  <a:t>“</a:t>
                </a:r>
                <a:r>
                  <a:rPr lang="zh-CN" altLang="en-US" sz="1000" dirty="0">
                    <a:solidFill>
                      <a:schemeClr val="bg1"/>
                    </a:solidFill>
                    <a:latin typeface="微软雅黑" pitchFamily="34" charset="-122"/>
                    <a:ea typeface="微软雅黑" pitchFamily="34" charset="-122"/>
                    <a:sym typeface="Times New Roman" pitchFamily="18" charset="0"/>
                  </a:rPr>
                  <a:t>您好，</a:t>
                </a:r>
                <a:r>
                  <a:rPr lang="en-US" altLang="zh-CN" sz="1000" dirty="0">
                    <a:solidFill>
                      <a:schemeClr val="bg1"/>
                    </a:solidFill>
                    <a:latin typeface="微软雅黑" pitchFamily="34" charset="-122"/>
                    <a:ea typeface="微软雅黑" pitchFamily="34" charset="-122"/>
                    <a:sym typeface="Times New Roman" pitchFamily="18" charset="0"/>
                  </a:rPr>
                  <a:t>XX</a:t>
                </a:r>
                <a:r>
                  <a:rPr lang="zh-CN" altLang="en-US" sz="1000" dirty="0">
                    <a:solidFill>
                      <a:schemeClr val="bg1"/>
                    </a:solidFill>
                    <a:latin typeface="微软雅黑" pitchFamily="34" charset="-122"/>
                    <a:ea typeface="微软雅黑" pitchFamily="34" charset="-122"/>
                    <a:sym typeface="Times New Roman" pitchFamily="18" charset="0"/>
                  </a:rPr>
                  <a:t>部！</a:t>
                </a:r>
                <a:r>
                  <a:rPr lang="zh-CN" altLang="en-US" sz="1000" dirty="0">
                    <a:solidFill>
                      <a:schemeClr val="bg1"/>
                    </a:solidFill>
                    <a:ea typeface="微软雅黑" pitchFamily="34" charset="-122"/>
                    <a:sym typeface="Times New Roman" pitchFamily="18" charset="0"/>
                  </a:rPr>
                  <a:t>”</a:t>
                </a:r>
                <a:endParaRPr lang="en-US" altLang="zh-CN" sz="1000" dirty="0">
                  <a:solidFill>
                    <a:schemeClr val="bg1"/>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pPr>
                <a:r>
                  <a:rPr lang="zh-CN" altLang="en-US" sz="1000" b="1" dirty="0">
                    <a:solidFill>
                      <a:schemeClr val="bg1"/>
                    </a:solidFill>
                    <a:latin typeface="微软雅黑" pitchFamily="34" charset="-122"/>
                    <a:ea typeface="微软雅黑" pitchFamily="34" charset="-122"/>
                    <a:sym typeface="Times New Roman" pitchFamily="18" charset="0"/>
                  </a:rPr>
                  <a:t>不可以</a:t>
                </a:r>
                <a:r>
                  <a:rPr lang="zh-CN" altLang="en-US" sz="1000" b="1" dirty="0">
                    <a:solidFill>
                      <a:schemeClr val="bg1"/>
                    </a:solidFill>
                    <a:ea typeface="微软雅黑" pitchFamily="34" charset="-122"/>
                    <a:sym typeface="Times New Roman" pitchFamily="18" charset="0"/>
                  </a:rPr>
                  <a:t>“</a:t>
                </a:r>
                <a:r>
                  <a:rPr lang="zh-CN" altLang="en-US" sz="1000" b="1" dirty="0">
                    <a:solidFill>
                      <a:schemeClr val="bg1"/>
                    </a:solidFill>
                    <a:latin typeface="微软雅黑" pitchFamily="34" charset="-122"/>
                    <a:ea typeface="微软雅黑" pitchFamily="34" charset="-122"/>
                    <a:sym typeface="Times New Roman" pitchFamily="18" charset="0"/>
                  </a:rPr>
                  <a:t>喂，喂</a:t>
                </a:r>
                <a:r>
                  <a:rPr lang="zh-CN" altLang="en-US" sz="1000" b="1" dirty="0">
                    <a:solidFill>
                      <a:schemeClr val="bg1"/>
                    </a:solidFill>
                    <a:ea typeface="微软雅黑" pitchFamily="34" charset="-122"/>
                    <a:sym typeface="Times New Roman" pitchFamily="18" charset="0"/>
                  </a:rPr>
                  <a:t>”</a:t>
                </a:r>
                <a:r>
                  <a:rPr lang="zh-CN" altLang="en-US" sz="1000" b="1" dirty="0">
                    <a:solidFill>
                      <a:schemeClr val="bg1"/>
                    </a:solidFill>
                    <a:latin typeface="微软雅黑" pitchFamily="34" charset="-122"/>
                    <a:ea typeface="微软雅黑" pitchFamily="34" charset="-122"/>
                    <a:sym typeface="Times New Roman" pitchFamily="18" charset="0"/>
                  </a:rPr>
                  <a:t>或者</a:t>
                </a:r>
                <a:r>
                  <a:rPr lang="zh-CN" altLang="en-US" sz="1000" b="1" dirty="0">
                    <a:solidFill>
                      <a:schemeClr val="bg1"/>
                    </a:solidFill>
                    <a:ea typeface="微软雅黑" pitchFamily="34" charset="-122"/>
                    <a:sym typeface="Times New Roman" pitchFamily="18" charset="0"/>
                  </a:rPr>
                  <a:t>“</a:t>
                </a:r>
                <a:r>
                  <a:rPr lang="zh-CN" altLang="en-US" sz="1000" b="1" dirty="0">
                    <a:solidFill>
                      <a:schemeClr val="bg1"/>
                    </a:solidFill>
                    <a:latin typeface="微软雅黑" pitchFamily="34" charset="-122"/>
                    <a:ea typeface="微软雅黑" pitchFamily="34" charset="-122"/>
                    <a:sym typeface="Times New Roman" pitchFamily="18" charset="0"/>
                  </a:rPr>
                  <a:t>你是谁呀</a:t>
                </a:r>
                <a:r>
                  <a:rPr lang="zh-CN" altLang="en-US" sz="1000" b="1" dirty="0">
                    <a:solidFill>
                      <a:schemeClr val="bg1"/>
                    </a:solidFill>
                    <a:ea typeface="微软雅黑" pitchFamily="34" charset="-122"/>
                    <a:sym typeface="Times New Roman" pitchFamily="18" charset="0"/>
                  </a:rPr>
                  <a:t>”</a:t>
                </a:r>
                <a:r>
                  <a:rPr lang="zh-CN" altLang="en-US" sz="1000" b="1" dirty="0">
                    <a:solidFill>
                      <a:schemeClr val="bg1"/>
                    </a:solidFill>
                    <a:latin typeface="微软雅黑" pitchFamily="34" charset="-122"/>
                    <a:ea typeface="微软雅黑" pitchFamily="34" charset="-122"/>
                    <a:sym typeface="Times New Roman" pitchFamily="18" charset="0"/>
                  </a:rPr>
                  <a:t>像查户口似的</a:t>
                </a:r>
                <a:r>
                  <a:rPr lang="zh-CN" altLang="en-US" sz="1000" dirty="0">
                    <a:solidFill>
                      <a:schemeClr val="bg1"/>
                    </a:solidFill>
                    <a:latin typeface="微软雅黑" pitchFamily="34" charset="-122"/>
                    <a:ea typeface="微软雅黑" pitchFamily="34" charset="-122"/>
                    <a:sym typeface="Times New Roman" pitchFamily="18" charset="0"/>
                  </a:rPr>
                  <a:t>。</a:t>
                </a:r>
                <a:endParaRPr lang="en-US" altLang="zh-CN" sz="1000" dirty="0">
                  <a:solidFill>
                    <a:schemeClr val="bg1"/>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sz="1000" dirty="0">
                    <a:solidFill>
                      <a:schemeClr val="bg1"/>
                    </a:solidFill>
                    <a:latin typeface="微软雅黑" pitchFamily="34" charset="-122"/>
                    <a:ea typeface="微软雅黑" pitchFamily="34" charset="-122"/>
                    <a:sym typeface="Times New Roman" pitchFamily="18" charset="0"/>
                  </a:rPr>
                  <a:t>声音适中、愉快、亲切；</a:t>
                </a:r>
                <a:endParaRPr lang="en-US" altLang="zh-CN" sz="1000" dirty="0">
                  <a:solidFill>
                    <a:schemeClr val="bg1"/>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sz="1000" dirty="0">
                    <a:solidFill>
                      <a:schemeClr val="bg1"/>
                    </a:solidFill>
                    <a:latin typeface="微软雅黑" pitchFamily="34" charset="-122"/>
                    <a:ea typeface="微软雅黑" pitchFamily="34" charset="-122"/>
                    <a:sym typeface="Times New Roman" pitchFamily="18" charset="0"/>
                  </a:rPr>
                  <a:t>微笑接听电话，</a:t>
                </a:r>
                <a:r>
                  <a:rPr lang="zh-CN" altLang="en-US" sz="1000" b="1" dirty="0">
                    <a:solidFill>
                      <a:schemeClr val="bg1"/>
                    </a:solidFill>
                    <a:latin typeface="微软雅黑" pitchFamily="34" charset="-122"/>
                    <a:ea typeface="微软雅黑" pitchFamily="34" charset="-122"/>
                    <a:sym typeface="Times New Roman" pitchFamily="18" charset="0"/>
                  </a:rPr>
                  <a:t>你的微笑对方听得见</a:t>
                </a:r>
                <a:r>
                  <a:rPr lang="zh-CN" altLang="en-US" sz="1000" dirty="0">
                    <a:solidFill>
                      <a:schemeClr val="bg1"/>
                    </a:solidFill>
                    <a:latin typeface="微软雅黑" pitchFamily="34" charset="-122"/>
                    <a:ea typeface="微软雅黑" pitchFamily="34" charset="-122"/>
                    <a:sym typeface="Times New Roman" pitchFamily="18" charset="0"/>
                  </a:rPr>
                  <a:t>；</a:t>
                </a:r>
              </a:p>
              <a:p>
                <a:pPr defTabSz="685800">
                  <a:defRPr/>
                </a:pPr>
                <a:r>
                  <a:rPr lang="zh-CN" altLang="en-US" sz="1000" spc="300" dirty="0">
                    <a:solidFill>
                      <a:prstClr val="white"/>
                    </a:solidFill>
                    <a:latin typeface="微软雅黑" panose="020B0503020204020204" pitchFamily="34" charset="-122"/>
                    <a:ea typeface="微软雅黑" panose="020B0503020204020204" pitchFamily="34" charset="-122"/>
                  </a:rPr>
                  <a:t>。</a:t>
                </a:r>
                <a:endParaRPr lang="zh-CN" altLang="zh-CN" sz="1000" spc="300" dirty="0">
                  <a:solidFill>
                    <a:prstClr val="white"/>
                  </a:solidFill>
                  <a:latin typeface="微软雅黑" panose="020B0503020204020204" pitchFamily="34" charset="-122"/>
                  <a:ea typeface="微软雅黑" panose="020B0503020204020204" pitchFamily="34" charset="-122"/>
                </a:endParaRPr>
              </a:p>
            </p:txBody>
          </p:sp>
        </p:grpSp>
      </p:grpSp>
      <p:grpSp>
        <p:nvGrpSpPr>
          <p:cNvPr id="23" name="组合 22"/>
          <p:cNvGrpSpPr/>
          <p:nvPr/>
        </p:nvGrpSpPr>
        <p:grpSpPr>
          <a:xfrm>
            <a:off x="945949" y="2637086"/>
            <a:ext cx="5387203" cy="2207077"/>
            <a:chOff x="945949" y="2637086"/>
            <a:chExt cx="2087880" cy="2207077"/>
          </a:xfrm>
        </p:grpSpPr>
        <p:sp>
          <p:nvSpPr>
            <p:cNvPr id="82" name="任意多边形 81"/>
            <p:cNvSpPr/>
            <p:nvPr/>
          </p:nvSpPr>
          <p:spPr>
            <a:xfrm flipH="1">
              <a:off x="945949" y="2637086"/>
              <a:ext cx="2087880" cy="1641600"/>
            </a:xfrm>
            <a:custGeom>
              <a:avLst/>
              <a:gdLst>
                <a:gd name="connsiteX0" fmla="*/ 0 w 2087880"/>
                <a:gd name="connsiteY0" fmla="*/ 0 h 1641600"/>
                <a:gd name="connsiteX1" fmla="*/ 2087880 w 2087880"/>
                <a:gd name="connsiteY1" fmla="*/ 0 h 1641600"/>
                <a:gd name="connsiteX2" fmla="*/ 2087880 w 2087880"/>
                <a:gd name="connsiteY2" fmla="*/ 337890 h 1641600"/>
                <a:gd name="connsiteX3" fmla="*/ 1993648 w 2087880"/>
                <a:gd name="connsiteY3" fmla="*/ 430160 h 1641600"/>
                <a:gd name="connsiteX4" fmla="*/ 2087880 w 2087880"/>
                <a:gd name="connsiteY4" fmla="*/ 522430 h 1641600"/>
                <a:gd name="connsiteX5" fmla="*/ 2087880 w 2087880"/>
                <a:gd name="connsiteY5" fmla="*/ 1641600 h 1641600"/>
                <a:gd name="connsiteX6" fmla="*/ 0 w 2087880"/>
                <a:gd name="connsiteY6" fmla="*/ 1641600 h 164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7880" h="1641600">
                  <a:moveTo>
                    <a:pt x="0" y="0"/>
                  </a:moveTo>
                  <a:lnTo>
                    <a:pt x="2087880" y="0"/>
                  </a:lnTo>
                  <a:lnTo>
                    <a:pt x="2087880" y="337890"/>
                  </a:lnTo>
                  <a:lnTo>
                    <a:pt x="1993648" y="430160"/>
                  </a:lnTo>
                  <a:lnTo>
                    <a:pt x="2087880" y="522430"/>
                  </a:lnTo>
                  <a:lnTo>
                    <a:pt x="2087880" y="1641600"/>
                  </a:lnTo>
                  <a:lnTo>
                    <a:pt x="0" y="1641600"/>
                  </a:lnTo>
                  <a:close/>
                </a:path>
              </a:pathLst>
            </a:custGeom>
            <a:solidFill>
              <a:srgbClr val="ED145B">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55" name="矩形 54"/>
            <p:cNvSpPr/>
            <p:nvPr/>
          </p:nvSpPr>
          <p:spPr>
            <a:xfrm>
              <a:off x="1029178" y="2830791"/>
              <a:ext cx="1722242" cy="2013372"/>
            </a:xfrm>
            <a:prstGeom prst="rect">
              <a:avLst/>
            </a:prstGeom>
          </p:spPr>
          <p:txBody>
            <a:bodyPr wrap="square">
              <a:spAutoFit/>
            </a:bodyPr>
            <a:lstStyle/>
            <a:p>
              <a:pPr marL="285750" indent="-285750">
                <a:lnSpc>
                  <a:spcPct val="120000"/>
                </a:lnSpc>
                <a:spcBef>
                  <a:spcPts val="300"/>
                </a:spcBef>
                <a:spcAft>
                  <a:spcPts val="500"/>
                </a:spcAft>
                <a:buFont typeface="Wingdings" pitchFamily="2" charset="2"/>
                <a:buChar char="n"/>
              </a:pPr>
              <a:r>
                <a:rPr lang="zh-CN" altLang="en-US" sz="1000" dirty="0">
                  <a:solidFill>
                    <a:schemeClr val="bg1"/>
                  </a:solidFill>
                  <a:latin typeface="微软雅黑" pitchFamily="34" charset="-122"/>
                  <a:ea typeface="微软雅黑" pitchFamily="34" charset="-122"/>
                  <a:sym typeface="Times New Roman" pitchFamily="18" charset="0"/>
                </a:rPr>
                <a:t>被呼叫同事不在座位上时，邻座同事可代为接听；</a:t>
              </a:r>
              <a:endParaRPr lang="en-US" altLang="zh-CN" sz="1000" dirty="0">
                <a:solidFill>
                  <a:schemeClr val="bg1"/>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sz="1000" dirty="0">
                  <a:solidFill>
                    <a:schemeClr val="bg1"/>
                  </a:solidFill>
                  <a:ea typeface="微软雅黑" pitchFamily="34" charset="-122"/>
                  <a:sym typeface="Times New Roman" pitchFamily="18" charset="0"/>
                </a:rPr>
                <a:t>“</a:t>
              </a:r>
              <a:r>
                <a:rPr lang="zh-CN" altLang="en-US" sz="1000" dirty="0">
                  <a:solidFill>
                    <a:schemeClr val="bg1"/>
                  </a:solidFill>
                  <a:latin typeface="微软雅黑" pitchFamily="34" charset="-122"/>
                  <a:ea typeface="微软雅黑" pitchFamily="34" charset="-122"/>
                  <a:sym typeface="Times New Roman" pitchFamily="18" charset="0"/>
                </a:rPr>
                <a:t>请问您是找</a:t>
              </a:r>
              <a:r>
                <a:rPr lang="en-US" altLang="zh-CN" sz="1000" dirty="0">
                  <a:solidFill>
                    <a:schemeClr val="bg1"/>
                  </a:solidFill>
                  <a:latin typeface="微软雅黑" pitchFamily="34" charset="-122"/>
                  <a:ea typeface="微软雅黑" pitchFamily="34" charset="-122"/>
                  <a:sym typeface="Times New Roman" pitchFamily="18" charset="0"/>
                </a:rPr>
                <a:t>××</a:t>
              </a:r>
              <a:r>
                <a:rPr lang="zh-CN" altLang="en-US" sz="1000" dirty="0">
                  <a:solidFill>
                    <a:schemeClr val="bg1"/>
                  </a:solidFill>
                  <a:latin typeface="微软雅黑" pitchFamily="34" charset="-122"/>
                  <a:ea typeface="微软雅黑" pitchFamily="34" charset="-122"/>
                  <a:sym typeface="Times New Roman" pitchFamily="18" charset="0"/>
                </a:rPr>
                <a:t>吗？他</a:t>
              </a:r>
              <a:r>
                <a:rPr lang="en-US" altLang="zh-CN" sz="1000" dirty="0">
                  <a:solidFill>
                    <a:schemeClr val="bg1"/>
                  </a:solidFill>
                  <a:latin typeface="微软雅黑" pitchFamily="34" charset="-122"/>
                  <a:ea typeface="微软雅黑" pitchFamily="34" charset="-122"/>
                  <a:sym typeface="Times New Roman" pitchFamily="18" charset="0"/>
                </a:rPr>
                <a:t>/</a:t>
              </a:r>
              <a:r>
                <a:rPr lang="zh-CN" altLang="en-US" sz="1000" dirty="0">
                  <a:solidFill>
                    <a:schemeClr val="bg1"/>
                  </a:solidFill>
                  <a:latin typeface="微软雅黑" pitchFamily="34" charset="-122"/>
                  <a:ea typeface="微软雅黑" pitchFamily="34" charset="-122"/>
                  <a:sym typeface="Times New Roman" pitchFamily="18" charset="0"/>
                </a:rPr>
                <a:t>她临时有事走开了，需要我代为转达吗？</a:t>
              </a:r>
              <a:r>
                <a:rPr lang="zh-CN" altLang="en-US" sz="1000" dirty="0">
                  <a:solidFill>
                    <a:schemeClr val="bg1"/>
                  </a:solidFill>
                  <a:ea typeface="微软雅黑" pitchFamily="34" charset="-122"/>
                  <a:sym typeface="Times New Roman" pitchFamily="18" charset="0"/>
                </a:rPr>
                <a:t>”</a:t>
              </a:r>
              <a:r>
                <a:rPr lang="zh-CN" altLang="en-US" sz="1000" dirty="0">
                  <a:solidFill>
                    <a:schemeClr val="bg1"/>
                  </a:solidFill>
                  <a:latin typeface="微软雅黑" pitchFamily="34" charset="-122"/>
                  <a:ea typeface="微软雅黑" pitchFamily="34" charset="-122"/>
                  <a:sym typeface="Times New Roman" pitchFamily="18" charset="0"/>
                </a:rPr>
                <a:t>或</a:t>
              </a:r>
              <a:r>
                <a:rPr lang="zh-CN" altLang="en-US" sz="1000" dirty="0">
                  <a:solidFill>
                    <a:schemeClr val="bg1"/>
                  </a:solidFill>
                  <a:ea typeface="微软雅黑" pitchFamily="34" charset="-122"/>
                  <a:sym typeface="Times New Roman" pitchFamily="18" charset="0"/>
                </a:rPr>
                <a:t>“</a:t>
              </a:r>
              <a:r>
                <a:rPr lang="zh-CN" altLang="en-US" sz="1000" dirty="0">
                  <a:solidFill>
                    <a:schemeClr val="bg1"/>
                  </a:solidFill>
                  <a:latin typeface="微软雅黑" pitchFamily="34" charset="-122"/>
                  <a:ea typeface="微软雅黑" pitchFamily="34" charset="-122"/>
                  <a:sym typeface="Times New Roman" pitchFamily="18" charset="0"/>
                </a:rPr>
                <a:t>请您稍后再来电话好吗？</a:t>
              </a:r>
              <a:r>
                <a:rPr lang="zh-CN" altLang="en-US" sz="1000" dirty="0">
                  <a:solidFill>
                    <a:schemeClr val="bg1"/>
                  </a:solidFill>
                  <a:ea typeface="微软雅黑" pitchFamily="34" charset="-122"/>
                  <a:sym typeface="Times New Roman" pitchFamily="18" charset="0"/>
                </a:rPr>
                <a:t>”</a:t>
              </a:r>
              <a:endParaRPr lang="en-US" altLang="zh-CN" sz="1000" dirty="0">
                <a:solidFill>
                  <a:schemeClr val="bg1"/>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sz="1000" dirty="0">
                  <a:solidFill>
                    <a:schemeClr val="bg1"/>
                  </a:solidFill>
                  <a:latin typeface="微软雅黑" pitchFamily="34" charset="-122"/>
                  <a:ea typeface="微软雅黑" pitchFamily="34" charset="-122"/>
                  <a:sym typeface="Times New Roman" pitchFamily="18" charset="0"/>
                </a:rPr>
                <a:t>切忌只说</a:t>
              </a:r>
              <a:r>
                <a:rPr lang="zh-CN" altLang="en-US" sz="1000" dirty="0">
                  <a:solidFill>
                    <a:schemeClr val="bg1"/>
                  </a:solidFill>
                  <a:ea typeface="微软雅黑" pitchFamily="34" charset="-122"/>
                  <a:sym typeface="Times New Roman" pitchFamily="18" charset="0"/>
                </a:rPr>
                <a:t>“</a:t>
              </a:r>
              <a:r>
                <a:rPr lang="zh-CN" altLang="en-US" sz="1000" dirty="0">
                  <a:solidFill>
                    <a:schemeClr val="bg1"/>
                  </a:solidFill>
                  <a:latin typeface="微软雅黑" pitchFamily="34" charset="-122"/>
                  <a:ea typeface="微软雅黑" pitchFamily="34" charset="-122"/>
                  <a:sym typeface="Times New Roman" pitchFamily="18" charset="0"/>
                </a:rPr>
                <a:t>不在</a:t>
              </a:r>
              <a:r>
                <a:rPr lang="zh-CN" altLang="en-US" sz="1000" dirty="0">
                  <a:solidFill>
                    <a:schemeClr val="bg1"/>
                  </a:solidFill>
                  <a:ea typeface="微软雅黑" pitchFamily="34" charset="-122"/>
                  <a:sym typeface="Times New Roman" pitchFamily="18" charset="0"/>
                </a:rPr>
                <a:t>”</a:t>
              </a:r>
              <a:r>
                <a:rPr lang="zh-CN" altLang="en-US" sz="1000" dirty="0">
                  <a:solidFill>
                    <a:schemeClr val="bg1"/>
                  </a:solidFill>
                  <a:latin typeface="微软雅黑" pitchFamily="34" charset="-122"/>
                  <a:ea typeface="微软雅黑" pitchFamily="34" charset="-122"/>
                  <a:sym typeface="Times New Roman" pitchFamily="18" charset="0"/>
                </a:rPr>
                <a:t>，应做好记录（</a:t>
              </a:r>
              <a:r>
                <a:rPr lang="en-US" altLang="zh-CN" sz="1000" dirty="0">
                  <a:solidFill>
                    <a:schemeClr val="bg1"/>
                  </a:solidFill>
                  <a:latin typeface="微软雅黑" pitchFamily="34" charset="-122"/>
                  <a:ea typeface="微软雅黑" pitchFamily="34" charset="-122"/>
                  <a:sym typeface="Times New Roman" pitchFamily="18" charset="0"/>
                </a:rPr>
                <a:t>5W1H</a:t>
              </a:r>
              <a:r>
                <a:rPr lang="zh-CN" altLang="en-US" sz="1000" dirty="0">
                  <a:solidFill>
                    <a:schemeClr val="bg1"/>
                  </a:solidFill>
                  <a:latin typeface="微软雅黑" pitchFamily="34" charset="-122"/>
                  <a:ea typeface="微软雅黑" pitchFamily="34" charset="-122"/>
                  <a:sym typeface="Times New Roman" pitchFamily="18" charset="0"/>
                </a:rPr>
                <a:t>）后转达；</a:t>
              </a:r>
              <a:endParaRPr lang="en-US" altLang="zh-CN" sz="1000" dirty="0">
                <a:solidFill>
                  <a:schemeClr val="bg1"/>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r>
                <a:rPr lang="zh-CN" altLang="en-US" sz="1000" b="1" dirty="0">
                  <a:solidFill>
                    <a:schemeClr val="bg1"/>
                  </a:solidFill>
                  <a:latin typeface="微软雅黑" pitchFamily="34" charset="-122"/>
                  <a:ea typeface="微软雅黑" pitchFamily="34" charset="-122"/>
                  <a:sym typeface="Times New Roman" pitchFamily="18" charset="0"/>
                </a:rPr>
                <a:t>永远不要对打来的电话说：</a:t>
              </a:r>
              <a:r>
                <a:rPr lang="zh-CN" altLang="en-US" sz="1000" b="1" dirty="0">
                  <a:solidFill>
                    <a:schemeClr val="bg1"/>
                  </a:solidFill>
                  <a:ea typeface="微软雅黑" pitchFamily="34" charset="-122"/>
                  <a:sym typeface="Times New Roman" pitchFamily="18" charset="0"/>
                </a:rPr>
                <a:t>“</a:t>
              </a:r>
              <a:r>
                <a:rPr lang="zh-CN" altLang="en-US" sz="1000" b="1" dirty="0">
                  <a:solidFill>
                    <a:schemeClr val="bg1"/>
                  </a:solidFill>
                  <a:latin typeface="微软雅黑" pitchFamily="34" charset="-122"/>
                  <a:ea typeface="微软雅黑" pitchFamily="34" charset="-122"/>
                  <a:sym typeface="Times New Roman" pitchFamily="18" charset="0"/>
                </a:rPr>
                <a:t>我不知道！</a:t>
              </a:r>
              <a:r>
                <a:rPr lang="zh-CN" altLang="en-US" sz="1000" b="1" dirty="0">
                  <a:solidFill>
                    <a:schemeClr val="bg1"/>
                  </a:solidFill>
                  <a:ea typeface="微软雅黑" pitchFamily="34" charset="-122"/>
                  <a:sym typeface="Times New Roman" pitchFamily="18" charset="0"/>
                </a:rPr>
                <a:t>”</a:t>
              </a:r>
              <a:r>
                <a:rPr lang="zh-CN" altLang="en-US" sz="1000" b="1" dirty="0">
                  <a:solidFill>
                    <a:schemeClr val="bg1"/>
                  </a:solidFill>
                  <a:latin typeface="微软雅黑" pitchFamily="34" charset="-122"/>
                  <a:ea typeface="微软雅黑" pitchFamily="34" charset="-122"/>
                  <a:sym typeface="Times New Roman" pitchFamily="18" charset="0"/>
                </a:rPr>
                <a:t>这是一种不负责任的、非常不职业化的表现。</a:t>
              </a:r>
              <a:endParaRPr lang="zh-CN" altLang="en-US" sz="800" dirty="0">
                <a:solidFill>
                  <a:schemeClr val="bg1"/>
                </a:solidFill>
                <a:latin typeface="微软雅黑" pitchFamily="34" charset="-122"/>
                <a:ea typeface="微软雅黑" pitchFamily="34" charset="-122"/>
                <a:sym typeface="Times New Roman" pitchFamily="18" charset="0"/>
              </a:endParaRPr>
            </a:p>
            <a:p>
              <a:pPr marL="285750" indent="-285750">
                <a:lnSpc>
                  <a:spcPct val="120000"/>
                </a:lnSpc>
                <a:spcBef>
                  <a:spcPts val="300"/>
                </a:spcBef>
                <a:spcAft>
                  <a:spcPts val="500"/>
                </a:spcAft>
                <a:buFont typeface="Wingdings" pitchFamily="2" charset="2"/>
                <a:buChar char="n"/>
              </a:pPr>
              <a:endParaRPr lang="en-US" altLang="zh-CN" sz="1000" dirty="0">
                <a:solidFill>
                  <a:srgbClr val="595959"/>
                </a:solidFill>
                <a:latin typeface="微软雅黑" pitchFamily="34" charset="-122"/>
                <a:ea typeface="微软雅黑" pitchFamily="34" charset="-122"/>
                <a:sym typeface="Times New Roman" pitchFamily="18" charset="0"/>
              </a:endParaRPr>
            </a:p>
            <a:p>
              <a:pPr algn="r" defTabSz="685800">
                <a:defRPr/>
              </a:pPr>
              <a:r>
                <a:rPr lang="zh-CN" altLang="zh-CN" sz="1000" spc="300" dirty="0">
                  <a:solidFill>
                    <a:prstClr val="white"/>
                  </a:solidFill>
                  <a:latin typeface="微软雅黑" panose="020B0503020204020204" pitchFamily="34" charset="-122"/>
                  <a:ea typeface="微软雅黑" panose="020B0503020204020204" pitchFamily="34" charset="-122"/>
                </a:rPr>
                <a:t>。</a:t>
              </a:r>
              <a:endParaRPr lang="en-US" altLang="zh-CN" sz="1000" spc="300" dirty="0">
                <a:solidFill>
                  <a:prstClr val="white"/>
                </a:solidFill>
                <a:latin typeface="微软雅黑" panose="020B0503020204020204" pitchFamily="34" charset="-122"/>
                <a:ea typeface="微软雅黑" panose="020B0503020204020204" pitchFamily="34" charset="-122"/>
              </a:endParaRPr>
            </a:p>
          </p:txBody>
        </p:sp>
      </p:grpSp>
      <p:sp>
        <p:nvSpPr>
          <p:cNvPr id="28" name="文本框 27"/>
          <p:cNvSpPr txBox="1"/>
          <p:nvPr/>
        </p:nvSpPr>
        <p:spPr>
          <a:xfrm>
            <a:off x="647780" y="268585"/>
            <a:ext cx="3378120" cy="523220"/>
          </a:xfrm>
          <a:prstGeom prst="rect">
            <a:avLst/>
          </a:prstGeom>
          <a:noFill/>
        </p:spPr>
        <p:txBody>
          <a:bodyPr wrap="square" rtlCol="0">
            <a:spAutoFit/>
          </a:bodyPr>
          <a:lstStyle/>
          <a:p>
            <a:r>
              <a:rPr lang="zh-CN" altLang="en-US" sz="2800" dirty="0">
                <a:latin typeface="华康俪金黑W8(P)" pitchFamily="2" charset="-122"/>
                <a:ea typeface="华康俪金黑W8(P)" pitchFamily="2" charset="-122"/>
                <a:sym typeface="华康俪金黑W8(P)" pitchFamily="2" charset="-122"/>
              </a:rPr>
              <a:t>电话礼仪</a:t>
            </a:r>
          </a:p>
        </p:txBody>
      </p:sp>
      <p:cxnSp>
        <p:nvCxnSpPr>
          <p:cNvPr id="29" name="直接连接符 28"/>
          <p:cNvCxnSpPr/>
          <p:nvPr/>
        </p:nvCxnSpPr>
        <p:spPr>
          <a:xfrm>
            <a:off x="70961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0" y="723900"/>
            <a:ext cx="3232150"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6950130" y="3950817"/>
            <a:ext cx="1107996" cy="369332"/>
          </a:xfrm>
          <a:prstGeom prst="rect">
            <a:avLst/>
          </a:prstGeom>
        </p:spPr>
        <p:txBody>
          <a:bodyPr wrap="none">
            <a:spAutoFit/>
          </a:bodyPr>
          <a:lstStyle/>
          <a:p>
            <a:r>
              <a:rPr lang="zh-CN" altLang="en-US" dirty="0">
                <a:solidFill>
                  <a:srgbClr val="595959"/>
                </a:solidFill>
                <a:latin typeface="微软雅黑" pitchFamily="34" charset="-122"/>
                <a:ea typeface="微软雅黑" pitchFamily="34" charset="-122"/>
                <a:sym typeface="Times New Roman" pitchFamily="18" charset="0"/>
              </a:rPr>
              <a:t>代接电话</a:t>
            </a:r>
            <a:endParaRPr lang="zh-CN" altLang="en-US" b="1" dirty="0">
              <a:solidFill>
                <a:srgbClr val="FF6600"/>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255214819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22" presetClass="entr" presetSubtype="8"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left)">
                                      <p:cBhvr>
                                        <p:cTn id="13" dur="500"/>
                                        <p:tgtEl>
                                          <p:spTgt spid="43"/>
                                        </p:tgtEl>
                                      </p:cBhvr>
                                    </p:animEffect>
                                  </p:childTnLst>
                                </p:cTn>
                              </p:par>
                              <p:par>
                                <p:cTn id="14" presetID="10" presetClass="entr" presetSubtype="0" fill="hold" nodeType="withEffect">
                                  <p:stCondLst>
                                    <p:cond delay="25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25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2" presetClass="entr" presetSubtype="8" fill="hold" nodeType="withEffect">
                                  <p:stCondLst>
                                    <p:cond delay="50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p:tgtEl>
                                          <p:spTgt spid="22"/>
                                        </p:tgtEl>
                                        <p:attrNameLst>
                                          <p:attrName>ppt_x</p:attrName>
                                        </p:attrNameLst>
                                      </p:cBhvr>
                                      <p:tavLst>
                                        <p:tav tm="0">
                                          <p:val>
                                            <p:strVal val="#ppt_x-#ppt_w*1.125000"/>
                                          </p:val>
                                        </p:tav>
                                        <p:tav tm="100000">
                                          <p:val>
                                            <p:strVal val="#ppt_x"/>
                                          </p:val>
                                        </p:tav>
                                      </p:tavLst>
                                    </p:anim>
                                    <p:animEffect transition="in" filter="wipe(right)">
                                      <p:cBhvr>
                                        <p:cTn id="23" dur="500"/>
                                        <p:tgtEl>
                                          <p:spTgt spid="22"/>
                                        </p:tgtEl>
                                      </p:cBhvr>
                                    </p:animEffect>
                                  </p:childTnLst>
                                </p:cTn>
                              </p:par>
                              <p:par>
                                <p:cTn id="24" presetID="12" presetClass="entr" presetSubtype="2" fill="hold" nodeType="withEffect">
                                  <p:stCondLst>
                                    <p:cond delay="50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p:tgtEl>
                                          <p:spTgt spid="23"/>
                                        </p:tgtEl>
                                        <p:attrNameLst>
                                          <p:attrName>ppt_x</p:attrName>
                                        </p:attrNameLst>
                                      </p:cBhvr>
                                      <p:tavLst>
                                        <p:tav tm="0">
                                          <p:val>
                                            <p:strVal val="#ppt_x+#ppt_w*1.125000"/>
                                          </p:val>
                                        </p:tav>
                                        <p:tav tm="100000">
                                          <p:val>
                                            <p:strVal val="#ppt_x"/>
                                          </p:val>
                                        </p:tav>
                                      </p:tavLst>
                                    </p:anim>
                                    <p:animEffect transition="in" filter="wipe(left)">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15" y="1025537"/>
            <a:ext cx="3435214" cy="3435214"/>
          </a:xfrm>
          <a:prstGeom prst="rect">
            <a:avLst/>
          </a:prstGeom>
        </p:spPr>
      </p:pic>
      <p:sp>
        <p:nvSpPr>
          <p:cNvPr id="37897" name="矩形 2"/>
          <p:cNvSpPr>
            <a:spLocks noChangeArrowheads="1"/>
          </p:cNvSpPr>
          <p:nvPr/>
        </p:nvSpPr>
        <p:spPr bwMode="auto">
          <a:xfrm>
            <a:off x="4235720" y="819015"/>
            <a:ext cx="234910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eaLnBrk="1" hangingPunct="1">
              <a:buFont typeface="Arial" pitchFamily="34" charset="0"/>
              <a:buNone/>
            </a:pPr>
            <a:r>
              <a:rPr lang="en-US" altLang="zh-CN" dirty="0">
                <a:solidFill>
                  <a:srgbClr val="595959"/>
                </a:solidFill>
                <a:latin typeface="微软雅黑" pitchFamily="34" charset="-122"/>
                <a:ea typeface="微软雅黑" pitchFamily="34" charset="-122"/>
                <a:sym typeface="Times New Roman" pitchFamily="18" charset="0"/>
              </a:rPr>
              <a:t> </a:t>
            </a:r>
            <a:r>
              <a:rPr lang="zh-CN" altLang="en-US" dirty="0">
                <a:solidFill>
                  <a:srgbClr val="595959"/>
                </a:solidFill>
                <a:latin typeface="微软雅黑" pitchFamily="34" charset="-122"/>
                <a:ea typeface="微软雅黑" pitchFamily="34" charset="-122"/>
                <a:sym typeface="Times New Roman" pitchFamily="18" charset="0"/>
              </a:rPr>
              <a:t>拨打电话</a:t>
            </a:r>
            <a:endParaRPr lang="zh-CN" altLang="en-US" b="1" dirty="0">
              <a:solidFill>
                <a:srgbClr val="FF6600"/>
              </a:solidFill>
              <a:latin typeface="微软雅黑" pitchFamily="34" charset="-122"/>
              <a:ea typeface="微软雅黑" pitchFamily="34" charset="-122"/>
              <a:sym typeface="微软雅黑" pitchFamily="34" charset="-122"/>
            </a:endParaRPr>
          </a:p>
        </p:txBody>
      </p:sp>
      <p:grpSp>
        <p:nvGrpSpPr>
          <p:cNvPr id="37900" name="组合 8"/>
          <p:cNvGrpSpPr>
            <a:grpSpLocks/>
          </p:cNvGrpSpPr>
          <p:nvPr/>
        </p:nvGrpSpPr>
        <p:grpSpPr bwMode="auto">
          <a:xfrm>
            <a:off x="3730229" y="1147762"/>
            <a:ext cx="4093369" cy="3138488"/>
            <a:chOff x="0" y="0"/>
            <a:chExt cx="5457800" cy="4185829"/>
          </a:xfrm>
        </p:grpSpPr>
        <p:sp>
          <p:nvSpPr>
            <p:cNvPr id="37901" name="Rectangle 4"/>
            <p:cNvSpPr>
              <a:spLocks noChangeArrowheads="1"/>
            </p:cNvSpPr>
            <p:nvPr/>
          </p:nvSpPr>
          <p:spPr bwMode="auto">
            <a:xfrm>
              <a:off x="0" y="272616"/>
              <a:ext cx="5457800" cy="413418"/>
            </a:xfrm>
            <a:prstGeom prst="rect">
              <a:avLst/>
            </a:prstGeom>
            <a:solidFill>
              <a:srgbClr val="F2F2F2"/>
            </a:solidFill>
            <a:ln w="3175">
              <a:solidFill>
                <a:srgbClr val="D7D7D7"/>
              </a:solidFill>
              <a:miter lim="800000"/>
              <a:headEnd/>
              <a:tailEnd/>
            </a:ln>
          </p:spPr>
          <p:txBody>
            <a:bodyPr anchor="ctr"/>
            <a:lstStyle/>
            <a:p>
              <a:pPr algn="r" eaLnBrk="1" hangingPunct="1">
                <a:lnSpc>
                  <a:spcPct val="120000"/>
                </a:lnSpc>
                <a:buFont typeface="Arial" pitchFamily="34" charset="0"/>
                <a:buNone/>
              </a:pPr>
              <a:r>
                <a:rPr lang="zh-CN" altLang="en-US">
                  <a:solidFill>
                    <a:srgbClr val="4D4D4D"/>
                  </a:solidFill>
                  <a:latin typeface="微软雅黑" pitchFamily="34" charset="-122"/>
                  <a:ea typeface="微软雅黑" pitchFamily="34" charset="-122"/>
                  <a:sym typeface="微软雅黑" pitchFamily="34" charset="-122"/>
                </a:rPr>
                <a:t>您好！</a:t>
              </a:r>
              <a:r>
                <a:rPr lang="zh-CN" altLang="en-US" sz="1500">
                  <a:solidFill>
                    <a:srgbClr val="4D4D4D"/>
                  </a:solidFill>
                  <a:latin typeface="微软雅黑" pitchFamily="34" charset="-122"/>
                  <a:ea typeface="微软雅黑" pitchFamily="34" charset="-122"/>
                  <a:sym typeface="微软雅黑" pitchFamily="34" charset="-122"/>
                </a:rPr>
                <a:t>请问</a:t>
              </a:r>
              <a:r>
                <a:rPr lang="zh-CN" altLang="en-US">
                  <a:solidFill>
                    <a:srgbClr val="4D4D4D"/>
                  </a:solidFill>
                  <a:latin typeface="微软雅黑" pitchFamily="34" charset="-122"/>
                  <a:ea typeface="微软雅黑" pitchFamily="34" charset="-122"/>
                  <a:sym typeface="微软雅黑" pitchFamily="34" charset="-122"/>
                </a:rPr>
                <a:t>您是</a:t>
              </a:r>
              <a:r>
                <a:rPr lang="en-US" altLang="zh-CN">
                  <a:solidFill>
                    <a:srgbClr val="4D4D4D"/>
                  </a:solidFill>
                  <a:latin typeface="微软雅黑" pitchFamily="34" charset="-122"/>
                  <a:ea typeface="微软雅黑" pitchFamily="34" charset="-122"/>
                  <a:sym typeface="微软雅黑" pitchFamily="34" charset="-122"/>
                </a:rPr>
                <a:t>××</a:t>
              </a:r>
              <a:r>
                <a:rPr lang="zh-CN" altLang="en-US">
                  <a:solidFill>
                    <a:srgbClr val="4D4D4D"/>
                  </a:solidFill>
                  <a:latin typeface="微软雅黑" pitchFamily="34" charset="-122"/>
                  <a:ea typeface="微软雅黑" pitchFamily="34" charset="-122"/>
                  <a:sym typeface="微软雅黑" pitchFamily="34" charset="-122"/>
                </a:rPr>
                <a:t>吗？</a:t>
              </a:r>
              <a:endParaRPr lang="zh-CN" altLang="en-US" b="1" i="1">
                <a:solidFill>
                  <a:srgbClr val="4D4D4D"/>
                </a:solidFill>
                <a:latin typeface="微软雅黑" pitchFamily="34" charset="-122"/>
                <a:ea typeface="微软雅黑" pitchFamily="34" charset="-122"/>
                <a:sym typeface="微软雅黑" pitchFamily="34" charset="-122"/>
              </a:endParaRPr>
            </a:p>
          </p:txBody>
        </p:sp>
        <p:sp>
          <p:nvSpPr>
            <p:cNvPr id="37902" name="Rectangle 2"/>
            <p:cNvSpPr>
              <a:spLocks noChangeArrowheads="1"/>
            </p:cNvSpPr>
            <p:nvPr/>
          </p:nvSpPr>
          <p:spPr bwMode="auto">
            <a:xfrm>
              <a:off x="0" y="1072491"/>
              <a:ext cx="5457800" cy="413419"/>
            </a:xfrm>
            <a:prstGeom prst="rect">
              <a:avLst/>
            </a:prstGeom>
            <a:solidFill>
              <a:srgbClr val="F2F2F2"/>
            </a:solidFill>
            <a:ln w="3175">
              <a:solidFill>
                <a:srgbClr val="D7D7D7"/>
              </a:solidFill>
              <a:miter lim="800000"/>
              <a:headEnd/>
              <a:tailEnd/>
            </a:ln>
          </p:spPr>
          <p:txBody>
            <a:bodyPr anchor="ctr"/>
            <a:lstStyle/>
            <a:p>
              <a:pPr algn="r" eaLnBrk="1" hangingPunct="1">
                <a:lnSpc>
                  <a:spcPct val="120000"/>
                </a:lnSpc>
                <a:buFont typeface="Arial" pitchFamily="34" charset="0"/>
                <a:buNone/>
              </a:pPr>
              <a:r>
                <a:rPr lang="zh-CN" altLang="en-US">
                  <a:solidFill>
                    <a:srgbClr val="4D4D4D"/>
                  </a:solidFill>
                  <a:latin typeface="微软雅黑" pitchFamily="34" charset="-122"/>
                  <a:ea typeface="微软雅黑" pitchFamily="34" charset="-122"/>
                  <a:sym typeface="微软雅黑" pitchFamily="34" charset="-122"/>
                </a:rPr>
                <a:t>我是</a:t>
              </a:r>
              <a:r>
                <a:rPr lang="en-US" altLang="zh-CN">
                  <a:solidFill>
                    <a:srgbClr val="4D4D4D"/>
                  </a:solidFill>
                  <a:latin typeface="微软雅黑" pitchFamily="34" charset="-122"/>
                  <a:ea typeface="微软雅黑" pitchFamily="34" charset="-122"/>
                  <a:sym typeface="微软雅黑" pitchFamily="34" charset="-122"/>
                </a:rPr>
                <a:t>××</a:t>
              </a:r>
              <a:r>
                <a:rPr lang="zh-CN" altLang="en-US">
                  <a:solidFill>
                    <a:srgbClr val="4D4D4D"/>
                  </a:solidFill>
                  <a:latin typeface="微软雅黑" pitchFamily="34" charset="-122"/>
                  <a:ea typeface="微软雅黑" pitchFamily="34" charset="-122"/>
                  <a:sym typeface="微软雅黑" pitchFamily="34" charset="-122"/>
                </a:rPr>
                <a:t>单位</a:t>
              </a:r>
              <a:r>
                <a:rPr lang="en-US" altLang="zh-CN">
                  <a:solidFill>
                    <a:srgbClr val="4D4D4D"/>
                  </a:solidFill>
                  <a:latin typeface="微软雅黑" pitchFamily="34" charset="-122"/>
                  <a:ea typeface="微软雅黑" pitchFamily="34" charset="-122"/>
                  <a:sym typeface="微软雅黑" pitchFamily="34" charset="-122"/>
                </a:rPr>
                <a:t>××</a:t>
              </a:r>
              <a:r>
                <a:rPr lang="zh-CN" altLang="en-US">
                  <a:solidFill>
                    <a:srgbClr val="4D4D4D"/>
                  </a:solidFill>
                  <a:latin typeface="微软雅黑" pitchFamily="34" charset="-122"/>
                  <a:ea typeface="微软雅黑" pitchFamily="34" charset="-122"/>
                  <a:sym typeface="微软雅黑" pitchFamily="34" charset="-122"/>
                </a:rPr>
                <a:t>部门的</a:t>
              </a:r>
              <a:r>
                <a:rPr lang="en-US" altLang="zh-CN">
                  <a:solidFill>
                    <a:srgbClr val="4D4D4D"/>
                  </a:solidFill>
                  <a:latin typeface="微软雅黑" pitchFamily="34" charset="-122"/>
                  <a:ea typeface="微软雅黑" pitchFamily="34" charset="-122"/>
                  <a:sym typeface="微软雅黑" pitchFamily="34" charset="-122"/>
                </a:rPr>
                <a:t>×××</a:t>
              </a:r>
              <a:endParaRPr lang="zh-CN" altLang="en-US">
                <a:solidFill>
                  <a:srgbClr val="4D4D4D"/>
                </a:solidFill>
                <a:latin typeface="微软雅黑" pitchFamily="34" charset="-122"/>
                <a:ea typeface="微软雅黑" pitchFamily="34" charset="-122"/>
                <a:sym typeface="微软雅黑" pitchFamily="34" charset="-122"/>
              </a:endParaRPr>
            </a:p>
          </p:txBody>
        </p:sp>
        <p:sp>
          <p:nvSpPr>
            <p:cNvPr id="37903" name="Text Box 12"/>
            <p:cNvSpPr>
              <a:spLocks noChangeArrowheads="1"/>
            </p:cNvSpPr>
            <p:nvPr/>
          </p:nvSpPr>
          <p:spPr bwMode="auto">
            <a:xfrm>
              <a:off x="218692" y="1065084"/>
              <a:ext cx="484836" cy="492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spcBef>
                  <a:spcPct val="50000"/>
                </a:spcBef>
                <a:buFont typeface="Arial" pitchFamily="34" charset="0"/>
                <a:buNone/>
              </a:pPr>
              <a:r>
                <a:rPr lang="en-US" altLang="zh-CN" b="1" i="1">
                  <a:solidFill>
                    <a:srgbClr val="7D7D7D"/>
                  </a:solidFill>
                  <a:latin typeface="Impact" pitchFamily="34" charset="0"/>
                  <a:ea typeface="微软雅黑" pitchFamily="34" charset="-122"/>
                  <a:sym typeface="Impact" pitchFamily="34" charset="0"/>
                </a:rPr>
                <a:t>2</a:t>
              </a:r>
              <a:endParaRPr lang="zh-CN" altLang="en-US"/>
            </a:p>
          </p:txBody>
        </p:sp>
        <p:sp>
          <p:nvSpPr>
            <p:cNvPr id="37904" name="Rectangle 2"/>
            <p:cNvSpPr>
              <a:spLocks noChangeArrowheads="1"/>
            </p:cNvSpPr>
            <p:nvPr/>
          </p:nvSpPr>
          <p:spPr bwMode="auto">
            <a:xfrm>
              <a:off x="0" y="1888891"/>
              <a:ext cx="5457800" cy="413419"/>
            </a:xfrm>
            <a:prstGeom prst="rect">
              <a:avLst/>
            </a:prstGeom>
            <a:solidFill>
              <a:srgbClr val="F2F2F2"/>
            </a:solidFill>
            <a:ln w="3175">
              <a:solidFill>
                <a:srgbClr val="D7D7D7"/>
              </a:solidFill>
              <a:miter lim="800000"/>
              <a:headEnd/>
              <a:tailEnd/>
            </a:ln>
          </p:spPr>
          <p:txBody>
            <a:bodyPr anchor="ctr"/>
            <a:lstStyle/>
            <a:p>
              <a:pPr algn="r" eaLnBrk="1" hangingPunct="1">
                <a:lnSpc>
                  <a:spcPct val="120000"/>
                </a:lnSpc>
                <a:buFont typeface="Arial" pitchFamily="34" charset="0"/>
                <a:buNone/>
              </a:pPr>
              <a:r>
                <a:rPr lang="zh-CN" altLang="en-US">
                  <a:solidFill>
                    <a:srgbClr val="4D4D4D"/>
                  </a:solidFill>
                  <a:latin typeface="微软雅黑" pitchFamily="34" charset="-122"/>
                  <a:ea typeface="微软雅黑" pitchFamily="34" charset="-122"/>
                  <a:sym typeface="微软雅黑" pitchFamily="34" charset="-122"/>
                </a:rPr>
                <a:t>打电话的主要目的是</a:t>
              </a:r>
              <a:r>
                <a:rPr lang="en-US" altLang="zh-CN">
                  <a:solidFill>
                    <a:srgbClr val="4D4D4D"/>
                  </a:solidFill>
                  <a:latin typeface="微软雅黑" pitchFamily="34" charset="-122"/>
                  <a:ea typeface="微软雅黑" pitchFamily="34" charset="-122"/>
                  <a:sym typeface="微软雅黑" pitchFamily="34" charset="-122"/>
                </a:rPr>
                <a:t>……</a:t>
              </a:r>
              <a:endParaRPr lang="zh-CN" altLang="en-US">
                <a:solidFill>
                  <a:srgbClr val="4D4D4D"/>
                </a:solidFill>
                <a:latin typeface="微软雅黑" pitchFamily="34" charset="-122"/>
                <a:ea typeface="微软雅黑" pitchFamily="34" charset="-122"/>
                <a:sym typeface="微软雅黑" pitchFamily="34" charset="-122"/>
              </a:endParaRPr>
            </a:p>
          </p:txBody>
        </p:sp>
        <p:sp>
          <p:nvSpPr>
            <p:cNvPr id="37905" name="Text Box 12"/>
            <p:cNvSpPr>
              <a:spLocks noChangeArrowheads="1"/>
            </p:cNvSpPr>
            <p:nvPr/>
          </p:nvSpPr>
          <p:spPr bwMode="auto">
            <a:xfrm>
              <a:off x="218692" y="1881484"/>
              <a:ext cx="484836" cy="492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spcBef>
                  <a:spcPct val="50000"/>
                </a:spcBef>
                <a:buFont typeface="Arial" pitchFamily="34" charset="0"/>
                <a:buNone/>
              </a:pPr>
              <a:r>
                <a:rPr lang="en-US" altLang="zh-CN" b="1" i="1">
                  <a:solidFill>
                    <a:srgbClr val="7D7D7D"/>
                  </a:solidFill>
                  <a:latin typeface="Impact" pitchFamily="34" charset="0"/>
                  <a:ea typeface="微软雅黑" pitchFamily="34" charset="-122"/>
                  <a:sym typeface="Impact" pitchFamily="34" charset="0"/>
                </a:rPr>
                <a:t>3</a:t>
              </a:r>
            </a:p>
          </p:txBody>
        </p:sp>
        <p:sp>
          <p:nvSpPr>
            <p:cNvPr id="37906" name="Rectangle 2"/>
            <p:cNvSpPr>
              <a:spLocks noChangeArrowheads="1"/>
            </p:cNvSpPr>
            <p:nvPr/>
          </p:nvSpPr>
          <p:spPr bwMode="auto">
            <a:xfrm>
              <a:off x="0" y="2686736"/>
              <a:ext cx="5457800" cy="413419"/>
            </a:xfrm>
            <a:prstGeom prst="rect">
              <a:avLst/>
            </a:prstGeom>
            <a:solidFill>
              <a:srgbClr val="F2F2F2"/>
            </a:solidFill>
            <a:ln w="3175">
              <a:solidFill>
                <a:srgbClr val="D7D7D7"/>
              </a:solidFill>
              <a:miter lim="800000"/>
              <a:headEnd/>
              <a:tailEnd/>
            </a:ln>
          </p:spPr>
          <p:txBody>
            <a:bodyPr anchor="ctr"/>
            <a:lstStyle/>
            <a:p>
              <a:pPr algn="r" eaLnBrk="1" hangingPunct="1">
                <a:lnSpc>
                  <a:spcPct val="120000"/>
                </a:lnSpc>
                <a:buFont typeface="Arial" pitchFamily="34" charset="0"/>
                <a:buNone/>
              </a:pPr>
              <a:r>
                <a:rPr lang="zh-CN" altLang="en-US">
                  <a:solidFill>
                    <a:srgbClr val="4D4D4D"/>
                  </a:solidFill>
                  <a:latin typeface="微软雅黑" pitchFamily="34" charset="-122"/>
                  <a:ea typeface="微软雅黑" pitchFamily="34" charset="-122"/>
                  <a:sym typeface="微软雅黑" pitchFamily="34" charset="-122"/>
                </a:rPr>
                <a:t>请问您现在说话可方便？</a:t>
              </a:r>
              <a:endParaRPr lang="zh-CN" altLang="en-US"/>
            </a:p>
          </p:txBody>
        </p:sp>
        <p:sp>
          <p:nvSpPr>
            <p:cNvPr id="37907" name="Text Box 12"/>
            <p:cNvSpPr>
              <a:spLocks noChangeArrowheads="1"/>
            </p:cNvSpPr>
            <p:nvPr/>
          </p:nvSpPr>
          <p:spPr bwMode="auto">
            <a:xfrm>
              <a:off x="218692" y="2679329"/>
              <a:ext cx="484836" cy="492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spcBef>
                  <a:spcPct val="50000"/>
                </a:spcBef>
                <a:buFont typeface="Arial" pitchFamily="34" charset="0"/>
                <a:buNone/>
              </a:pPr>
              <a:r>
                <a:rPr lang="en-US" altLang="zh-CN" b="1" i="1">
                  <a:solidFill>
                    <a:srgbClr val="7D7D7D"/>
                  </a:solidFill>
                  <a:latin typeface="Impact" pitchFamily="34" charset="0"/>
                  <a:ea typeface="微软雅黑" pitchFamily="34" charset="-122"/>
                  <a:sym typeface="Impact" pitchFamily="34" charset="0"/>
                </a:rPr>
                <a:t>4</a:t>
              </a:r>
            </a:p>
          </p:txBody>
        </p:sp>
        <p:sp>
          <p:nvSpPr>
            <p:cNvPr id="37908" name="矩形 1"/>
            <p:cNvSpPr>
              <a:spLocks noChangeArrowheads="1"/>
            </p:cNvSpPr>
            <p:nvPr/>
          </p:nvSpPr>
          <p:spPr bwMode="auto">
            <a:xfrm>
              <a:off x="717454" y="0"/>
              <a:ext cx="1522591" cy="979622"/>
            </a:xfrm>
            <a:custGeom>
              <a:avLst/>
              <a:gdLst>
                <a:gd name="T0" fmla="*/ 0 w 2343150"/>
                <a:gd name="T1" fmla="*/ 0 h 1557337"/>
                <a:gd name="T2" fmla="*/ 2343150 w 2343150"/>
                <a:gd name="T3" fmla="*/ 1557337 h 1557337"/>
              </a:gdLst>
              <a:ahLst/>
              <a:cxnLst/>
              <a:rect l="T0" t="T1" r="T2" b="T3"/>
              <a:pathLst>
                <a:path w="2343150" h="1557337">
                  <a:moveTo>
                    <a:pt x="0" y="0"/>
                  </a:moveTo>
                  <a:lnTo>
                    <a:pt x="2343150" y="0"/>
                  </a:lnTo>
                  <a:lnTo>
                    <a:pt x="2343150" y="1168003"/>
                  </a:lnTo>
                  <a:lnTo>
                    <a:pt x="1171575" y="1557337"/>
                  </a:lnTo>
                  <a:lnTo>
                    <a:pt x="0" y="1168003"/>
                  </a:lnTo>
                  <a:lnTo>
                    <a:pt x="0" y="0"/>
                  </a:lnTo>
                  <a:close/>
                </a:path>
              </a:pathLst>
            </a:cu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p>
              <a:pPr algn="ctr" eaLnBrk="1" hangingPunct="1">
                <a:buFont typeface="Arial" pitchFamily="34" charset="0"/>
                <a:buNone/>
              </a:pPr>
              <a:r>
                <a:rPr lang="zh-CN" altLang="en-US" sz="1700" i="1">
                  <a:solidFill>
                    <a:srgbClr val="FFFFFF"/>
                  </a:solidFill>
                  <a:latin typeface="微软雅黑" pitchFamily="34" charset="-122"/>
                  <a:ea typeface="微软雅黑" pitchFamily="34" charset="-122"/>
                  <a:sym typeface="微软雅黑" pitchFamily="34" charset="-122"/>
                </a:rPr>
                <a:t>问候对方</a:t>
              </a:r>
            </a:p>
          </p:txBody>
        </p:sp>
        <p:sp>
          <p:nvSpPr>
            <p:cNvPr id="37909" name="矩形 18"/>
            <p:cNvSpPr>
              <a:spLocks noChangeArrowheads="1"/>
            </p:cNvSpPr>
            <p:nvPr/>
          </p:nvSpPr>
          <p:spPr bwMode="auto">
            <a:xfrm>
              <a:off x="717454" y="801552"/>
              <a:ext cx="1522591" cy="979622"/>
            </a:xfrm>
            <a:custGeom>
              <a:avLst/>
              <a:gdLst>
                <a:gd name="T0" fmla="*/ 0 w 2343150"/>
                <a:gd name="T1" fmla="*/ 0 h 1557338"/>
                <a:gd name="T2" fmla="*/ 2343150 w 2343150"/>
                <a:gd name="T3" fmla="*/ 1557338 h 1557338"/>
              </a:gdLst>
              <a:ahLst/>
              <a:cxnLst/>
              <a:rect l="T0" t="T1" r="T2" b="T3"/>
              <a:pathLst>
                <a:path w="2343150" h="1557338">
                  <a:moveTo>
                    <a:pt x="0" y="0"/>
                  </a:moveTo>
                  <a:lnTo>
                    <a:pt x="1171575" y="389335"/>
                  </a:lnTo>
                  <a:lnTo>
                    <a:pt x="2343150" y="0"/>
                  </a:lnTo>
                  <a:lnTo>
                    <a:pt x="2343150" y="1168004"/>
                  </a:lnTo>
                  <a:lnTo>
                    <a:pt x="1171575" y="1557338"/>
                  </a:lnTo>
                  <a:lnTo>
                    <a:pt x="0" y="1168004"/>
                  </a:lnTo>
                  <a:lnTo>
                    <a:pt x="0" y="0"/>
                  </a:lnTo>
                  <a:close/>
                </a:path>
              </a:pathLst>
            </a:cu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p>
              <a:pPr algn="ctr" eaLnBrk="1" hangingPunct="1">
                <a:buFont typeface="Arial" pitchFamily="34" charset="0"/>
                <a:buNone/>
              </a:pPr>
              <a:r>
                <a:rPr lang="zh-CN" altLang="en-US" sz="1700">
                  <a:solidFill>
                    <a:srgbClr val="FFFFFF"/>
                  </a:solidFill>
                  <a:latin typeface="微软雅黑" pitchFamily="34" charset="-122"/>
                  <a:ea typeface="微软雅黑" pitchFamily="34" charset="-122"/>
                  <a:sym typeface="微软雅黑" pitchFamily="34" charset="-122"/>
                </a:rPr>
                <a:t>自报家门</a:t>
              </a:r>
              <a:endParaRPr lang="zh-CN" altLang="en-US"/>
            </a:p>
          </p:txBody>
        </p:sp>
        <p:sp>
          <p:nvSpPr>
            <p:cNvPr id="37910" name="矩形 20"/>
            <p:cNvSpPr>
              <a:spLocks noChangeArrowheads="1"/>
            </p:cNvSpPr>
            <p:nvPr/>
          </p:nvSpPr>
          <p:spPr bwMode="auto">
            <a:xfrm>
              <a:off x="717454" y="2404656"/>
              <a:ext cx="1522591" cy="979622"/>
            </a:xfrm>
            <a:custGeom>
              <a:avLst/>
              <a:gdLst>
                <a:gd name="T0" fmla="*/ 0 w 2343150"/>
                <a:gd name="T1" fmla="*/ 0 h 1557338"/>
                <a:gd name="T2" fmla="*/ 2343150 w 2343150"/>
                <a:gd name="T3" fmla="*/ 1557338 h 1557338"/>
              </a:gdLst>
              <a:ahLst/>
              <a:cxnLst/>
              <a:rect l="T0" t="T1" r="T2" b="T3"/>
              <a:pathLst>
                <a:path w="2343150" h="1557338">
                  <a:moveTo>
                    <a:pt x="0" y="0"/>
                  </a:moveTo>
                  <a:lnTo>
                    <a:pt x="1171575" y="389335"/>
                  </a:lnTo>
                  <a:lnTo>
                    <a:pt x="2343150" y="0"/>
                  </a:lnTo>
                  <a:lnTo>
                    <a:pt x="2343150" y="1168004"/>
                  </a:lnTo>
                  <a:lnTo>
                    <a:pt x="1171575" y="1557338"/>
                  </a:lnTo>
                  <a:lnTo>
                    <a:pt x="0" y="1168004"/>
                  </a:lnTo>
                  <a:lnTo>
                    <a:pt x="0" y="0"/>
                  </a:lnTo>
                  <a:close/>
                </a:path>
              </a:pathLst>
            </a:cu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p>
              <a:pPr algn="ctr" eaLnBrk="1" hangingPunct="1">
                <a:buFont typeface="Arial" pitchFamily="34" charset="0"/>
                <a:buNone/>
              </a:pPr>
              <a:r>
                <a:rPr lang="zh-CN" altLang="en-US" sz="1700">
                  <a:solidFill>
                    <a:srgbClr val="FFFFFF"/>
                  </a:solidFill>
                  <a:latin typeface="微软雅黑" pitchFamily="34" charset="-122"/>
                  <a:ea typeface="微软雅黑" pitchFamily="34" charset="-122"/>
                  <a:sym typeface="微软雅黑" pitchFamily="34" charset="-122"/>
                </a:rPr>
                <a:t>必备用语</a:t>
              </a:r>
              <a:endParaRPr lang="zh-CN" altLang="en-US"/>
            </a:p>
          </p:txBody>
        </p:sp>
        <p:sp>
          <p:nvSpPr>
            <p:cNvPr id="37911" name="Rectangle 2"/>
            <p:cNvSpPr>
              <a:spLocks noChangeArrowheads="1"/>
            </p:cNvSpPr>
            <p:nvPr/>
          </p:nvSpPr>
          <p:spPr bwMode="auto">
            <a:xfrm>
              <a:off x="0" y="3478824"/>
              <a:ext cx="5457800" cy="413419"/>
            </a:xfrm>
            <a:prstGeom prst="rect">
              <a:avLst/>
            </a:prstGeom>
            <a:solidFill>
              <a:srgbClr val="F2F2F2"/>
            </a:solidFill>
            <a:ln w="3175">
              <a:solidFill>
                <a:srgbClr val="D7D7D7"/>
              </a:solidFill>
              <a:miter lim="800000"/>
              <a:headEnd/>
              <a:tailEnd/>
            </a:ln>
          </p:spPr>
          <p:txBody>
            <a:bodyPr anchor="ctr"/>
            <a:lstStyle/>
            <a:p>
              <a:pPr algn="r" eaLnBrk="1" hangingPunct="1">
                <a:lnSpc>
                  <a:spcPct val="120000"/>
                </a:lnSpc>
                <a:buFont typeface="Arial" pitchFamily="34" charset="0"/>
                <a:buNone/>
              </a:pPr>
              <a:r>
                <a:rPr lang="zh-CN" altLang="en-US">
                  <a:solidFill>
                    <a:srgbClr val="4D4D4D"/>
                  </a:solidFill>
                  <a:latin typeface="微软雅黑" pitchFamily="34" charset="-122"/>
                  <a:ea typeface="微软雅黑" pitchFamily="34" charset="-122"/>
                  <a:sym typeface="微软雅黑" pitchFamily="34" charset="-122"/>
                </a:rPr>
                <a:t>打搅您了，非常感谢！</a:t>
              </a:r>
              <a:endParaRPr lang="zh-CN" altLang="en-US"/>
            </a:p>
          </p:txBody>
        </p:sp>
        <p:sp>
          <p:nvSpPr>
            <p:cNvPr id="37912" name="Text Box 12"/>
            <p:cNvSpPr>
              <a:spLocks noChangeArrowheads="1"/>
            </p:cNvSpPr>
            <p:nvPr/>
          </p:nvSpPr>
          <p:spPr bwMode="auto">
            <a:xfrm>
              <a:off x="218692" y="3471417"/>
              <a:ext cx="484836" cy="492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spcBef>
                  <a:spcPct val="50000"/>
                </a:spcBef>
                <a:buFont typeface="Arial" pitchFamily="34" charset="0"/>
                <a:buNone/>
              </a:pPr>
              <a:r>
                <a:rPr lang="en-US" altLang="zh-CN" b="1" i="1">
                  <a:solidFill>
                    <a:srgbClr val="7D7D7D"/>
                  </a:solidFill>
                  <a:latin typeface="Impact" pitchFamily="34" charset="0"/>
                  <a:ea typeface="微软雅黑" pitchFamily="34" charset="-122"/>
                  <a:sym typeface="Impact" pitchFamily="34" charset="0"/>
                </a:rPr>
                <a:t>5</a:t>
              </a:r>
            </a:p>
          </p:txBody>
        </p:sp>
        <p:sp>
          <p:nvSpPr>
            <p:cNvPr id="37913" name="矩形 20"/>
            <p:cNvSpPr>
              <a:spLocks noChangeArrowheads="1"/>
            </p:cNvSpPr>
            <p:nvPr/>
          </p:nvSpPr>
          <p:spPr bwMode="auto">
            <a:xfrm>
              <a:off x="717454" y="3206207"/>
              <a:ext cx="1522591" cy="979622"/>
            </a:xfrm>
            <a:custGeom>
              <a:avLst/>
              <a:gdLst>
                <a:gd name="T0" fmla="*/ 0 w 2343150"/>
                <a:gd name="T1" fmla="*/ 0 h 1557338"/>
                <a:gd name="T2" fmla="*/ 2343150 w 2343150"/>
                <a:gd name="T3" fmla="*/ 1557338 h 1557338"/>
              </a:gdLst>
              <a:ahLst/>
              <a:cxnLst/>
              <a:rect l="T0" t="T1" r="T2" b="T3"/>
              <a:pathLst>
                <a:path w="2343150" h="1557338">
                  <a:moveTo>
                    <a:pt x="0" y="0"/>
                  </a:moveTo>
                  <a:lnTo>
                    <a:pt x="1171575" y="389335"/>
                  </a:lnTo>
                  <a:lnTo>
                    <a:pt x="2343150" y="0"/>
                  </a:lnTo>
                  <a:lnTo>
                    <a:pt x="2343150" y="1168004"/>
                  </a:lnTo>
                  <a:lnTo>
                    <a:pt x="1171575" y="1557338"/>
                  </a:lnTo>
                  <a:lnTo>
                    <a:pt x="0" y="1168004"/>
                  </a:lnTo>
                  <a:lnTo>
                    <a:pt x="0" y="0"/>
                  </a:lnTo>
                  <a:close/>
                </a:path>
              </a:pathLst>
            </a:cu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p>
              <a:pPr algn="ctr" eaLnBrk="1" hangingPunct="1">
                <a:buFont typeface="Arial" pitchFamily="34" charset="0"/>
                <a:buNone/>
              </a:pPr>
              <a:r>
                <a:rPr lang="zh-CN" altLang="en-US" sz="1700">
                  <a:solidFill>
                    <a:srgbClr val="FFFFFF"/>
                  </a:solidFill>
                  <a:latin typeface="微软雅黑" pitchFamily="34" charset="-122"/>
                  <a:ea typeface="微软雅黑" pitchFamily="34" charset="-122"/>
                  <a:sym typeface="微软雅黑" pitchFamily="34" charset="-122"/>
                </a:rPr>
                <a:t>告别用语</a:t>
              </a:r>
              <a:endParaRPr lang="zh-CN" altLang="en-US"/>
            </a:p>
          </p:txBody>
        </p:sp>
        <p:sp>
          <p:nvSpPr>
            <p:cNvPr id="37914" name="Text Box 12"/>
            <p:cNvSpPr>
              <a:spLocks noChangeArrowheads="1"/>
            </p:cNvSpPr>
            <p:nvPr/>
          </p:nvSpPr>
          <p:spPr bwMode="auto">
            <a:xfrm>
              <a:off x="235244" y="267779"/>
              <a:ext cx="484836" cy="492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spcBef>
                  <a:spcPct val="50000"/>
                </a:spcBef>
                <a:buFont typeface="Arial" pitchFamily="34" charset="0"/>
                <a:buNone/>
              </a:pPr>
              <a:r>
                <a:rPr lang="en-US" altLang="zh-CN" b="1" i="1">
                  <a:solidFill>
                    <a:srgbClr val="7D7D7D"/>
                  </a:solidFill>
                  <a:latin typeface="Impact" pitchFamily="34" charset="0"/>
                  <a:ea typeface="微软雅黑" pitchFamily="34" charset="-122"/>
                  <a:sym typeface="Impact" pitchFamily="34" charset="0"/>
                </a:rPr>
                <a:t>1</a:t>
              </a:r>
            </a:p>
          </p:txBody>
        </p:sp>
        <p:sp>
          <p:nvSpPr>
            <p:cNvPr id="37915" name="矩形 18"/>
            <p:cNvSpPr>
              <a:spLocks noChangeArrowheads="1"/>
            </p:cNvSpPr>
            <p:nvPr/>
          </p:nvSpPr>
          <p:spPr bwMode="auto">
            <a:xfrm>
              <a:off x="717454" y="1603104"/>
              <a:ext cx="1522591" cy="979622"/>
            </a:xfrm>
            <a:custGeom>
              <a:avLst/>
              <a:gdLst>
                <a:gd name="T0" fmla="*/ 0 w 2343150"/>
                <a:gd name="T1" fmla="*/ 0 h 1557338"/>
                <a:gd name="T2" fmla="*/ 2343150 w 2343150"/>
                <a:gd name="T3" fmla="*/ 1557338 h 1557338"/>
              </a:gdLst>
              <a:ahLst/>
              <a:cxnLst/>
              <a:rect l="T0" t="T1" r="T2" b="T3"/>
              <a:pathLst>
                <a:path w="2343150" h="1557338">
                  <a:moveTo>
                    <a:pt x="0" y="0"/>
                  </a:moveTo>
                  <a:lnTo>
                    <a:pt x="1171575" y="389335"/>
                  </a:lnTo>
                  <a:lnTo>
                    <a:pt x="2343150" y="0"/>
                  </a:lnTo>
                  <a:lnTo>
                    <a:pt x="2343150" y="1168004"/>
                  </a:lnTo>
                  <a:lnTo>
                    <a:pt x="1171575" y="1557338"/>
                  </a:lnTo>
                  <a:lnTo>
                    <a:pt x="0" y="1168004"/>
                  </a:lnTo>
                  <a:lnTo>
                    <a:pt x="0" y="0"/>
                  </a:lnTo>
                  <a:close/>
                </a:path>
              </a:pathLst>
            </a:cu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p>
              <a:pPr algn="ctr" eaLnBrk="1" hangingPunct="1">
                <a:buFont typeface="Arial" pitchFamily="34" charset="0"/>
                <a:buNone/>
              </a:pPr>
              <a:r>
                <a:rPr lang="zh-CN" altLang="en-US" sz="1700">
                  <a:solidFill>
                    <a:srgbClr val="FFFFFF"/>
                  </a:solidFill>
                  <a:latin typeface="微软雅黑" pitchFamily="34" charset="-122"/>
                  <a:ea typeface="微软雅黑" pitchFamily="34" charset="-122"/>
                  <a:sym typeface="微软雅黑" pitchFamily="34" charset="-122"/>
                </a:rPr>
                <a:t>所为何事</a:t>
              </a:r>
            </a:p>
          </p:txBody>
        </p:sp>
      </p:grpSp>
      <p:sp>
        <p:nvSpPr>
          <p:cNvPr id="28" name="文本框 12"/>
          <p:cNvSpPr txBox="1"/>
          <p:nvPr/>
        </p:nvSpPr>
        <p:spPr>
          <a:xfrm>
            <a:off x="586978" y="214968"/>
            <a:ext cx="4926435" cy="523220"/>
          </a:xfrm>
          <a:prstGeom prst="rect">
            <a:avLst/>
          </a:prstGeom>
          <a:noFill/>
        </p:spPr>
        <p:txBody>
          <a:bodyPr wrap="square" rtlCol="0">
            <a:spAutoFit/>
          </a:bodyPr>
          <a:lstStyle/>
          <a:p>
            <a:pPr defTabSz="685800"/>
            <a:r>
              <a:rPr lang="zh-CN" altLang="en-US" sz="2800" spc="300" dirty="0">
                <a:latin typeface="时尚中黑简体" panose="01010104010101010101" pitchFamily="2" charset="-122"/>
                <a:ea typeface="时尚中黑简体" panose="01010104010101010101" pitchFamily="2" charset="-122"/>
              </a:rPr>
              <a:t>电话礼仪</a:t>
            </a:r>
          </a:p>
        </p:txBody>
      </p:sp>
      <p:cxnSp>
        <p:nvCxnSpPr>
          <p:cNvPr id="29" name="直接连接符 28"/>
          <p:cNvCxnSpPr/>
          <p:nvPr/>
        </p:nvCxnSpPr>
        <p:spPr>
          <a:xfrm>
            <a:off x="549956"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0" y="723900"/>
            <a:ext cx="3121152"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078533"/>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par>
                                <p:cTn id="8" presetID="22" presetClass="entr" presetSubtype="4"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down)">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488123" y="268585"/>
            <a:ext cx="4926435" cy="523220"/>
          </a:xfrm>
          <a:prstGeom prst="rect">
            <a:avLst/>
          </a:prstGeom>
          <a:noFill/>
        </p:spPr>
        <p:txBody>
          <a:bodyPr wrap="square" rtlCol="0">
            <a:spAutoFit/>
          </a:bodyPr>
          <a:lstStyle/>
          <a:p>
            <a:pPr defTabSz="685800"/>
            <a:r>
              <a:rPr lang="zh-CN" altLang="en-US" sz="2800" spc="300" dirty="0">
                <a:latin typeface="时尚中黑简体" panose="01010104010101010101" pitchFamily="2" charset="-122"/>
                <a:ea typeface="时尚中黑简体" panose="01010104010101010101" pitchFamily="2" charset="-122"/>
              </a:rPr>
              <a:t>电话礼仪</a:t>
            </a:r>
          </a:p>
        </p:txBody>
      </p:sp>
      <p:cxnSp>
        <p:nvCxnSpPr>
          <p:cNvPr id="14" name="直接连接符 13"/>
          <p:cNvCxnSpPr/>
          <p:nvPr/>
        </p:nvCxnSpPr>
        <p:spPr>
          <a:xfrm>
            <a:off x="549956"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0" y="723900"/>
            <a:ext cx="3121152"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989454" y="1089141"/>
            <a:ext cx="7706188" cy="3642603"/>
            <a:chOff x="989454" y="1024576"/>
            <a:chExt cx="7706188" cy="3642603"/>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454" y="1066996"/>
              <a:ext cx="4302626" cy="2837348"/>
            </a:xfrm>
            <a:prstGeom prst="rect">
              <a:avLst/>
            </a:prstGeom>
          </p:spPr>
        </p:pic>
        <p:grpSp>
          <p:nvGrpSpPr>
            <p:cNvPr id="17" name="组合 16"/>
            <p:cNvGrpSpPr/>
            <p:nvPr/>
          </p:nvGrpSpPr>
          <p:grpSpPr>
            <a:xfrm>
              <a:off x="3108558" y="1024576"/>
              <a:ext cx="5587084" cy="3642603"/>
              <a:chOff x="3108558" y="1024576"/>
              <a:chExt cx="5587084" cy="3642603"/>
            </a:xfrm>
          </p:grpSpPr>
          <p:grpSp>
            <p:nvGrpSpPr>
              <p:cNvPr id="16" name="组合 15"/>
              <p:cNvGrpSpPr/>
              <p:nvPr/>
            </p:nvGrpSpPr>
            <p:grpSpPr>
              <a:xfrm>
                <a:off x="3108558" y="1024576"/>
                <a:ext cx="5320614" cy="2876864"/>
                <a:chOff x="3108558" y="1024576"/>
                <a:chExt cx="5320614" cy="2876864"/>
              </a:xfrm>
            </p:grpSpPr>
            <p:sp>
              <p:nvSpPr>
                <p:cNvPr id="3" name="矩形标注 2"/>
                <p:cNvSpPr/>
                <p:nvPr/>
              </p:nvSpPr>
              <p:spPr>
                <a:xfrm rot="5400000">
                  <a:off x="5424352" y="896620"/>
                  <a:ext cx="2834640" cy="3175000"/>
                </a:xfrm>
                <a:prstGeom prst="wedgeRectCallout">
                  <a:avLst>
                    <a:gd name="adj1" fmla="val -21275"/>
                    <a:gd name="adj2" fmla="val 61700"/>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nvGrpSpPr>
                <p:cNvPr id="11" name="组合 10"/>
                <p:cNvGrpSpPr/>
                <p:nvPr/>
              </p:nvGrpSpPr>
              <p:grpSpPr>
                <a:xfrm>
                  <a:off x="3108558" y="1024576"/>
                  <a:ext cx="3472833" cy="521121"/>
                  <a:chOff x="3108558" y="1024576"/>
                  <a:chExt cx="3472833" cy="521121"/>
                </a:xfrm>
              </p:grpSpPr>
              <p:sp>
                <p:nvSpPr>
                  <p:cNvPr id="10" name="文本框 9"/>
                  <p:cNvSpPr txBox="1"/>
                  <p:nvPr/>
                </p:nvSpPr>
                <p:spPr>
                  <a:xfrm>
                    <a:off x="3108558" y="1024576"/>
                    <a:ext cx="3472833" cy="461665"/>
                  </a:xfrm>
                  <a:prstGeom prst="rect">
                    <a:avLst/>
                  </a:prstGeom>
                  <a:noFill/>
                </p:spPr>
                <p:txBody>
                  <a:bodyPr wrap="square" rtlCol="0">
                    <a:spAutoFit/>
                  </a:bodyPr>
                  <a:lstStyle/>
                  <a:p>
                    <a:pPr defTabSz="685800"/>
                    <a:r>
                      <a:rPr lang="zh-CN" altLang="en-US" sz="2400" spc="1000" dirty="0">
                        <a:solidFill>
                          <a:srgbClr val="FF0000"/>
                        </a:solidFill>
                        <a:latin typeface="时尚中黑简体" panose="01010104010101010101" pitchFamily="2" charset="-122"/>
                        <a:ea typeface="时尚中黑简体" panose="01010104010101010101" pitchFamily="2" charset="-122"/>
                      </a:rPr>
                      <a:t>挂断电话</a:t>
                    </a:r>
                  </a:p>
                </p:txBody>
              </p:sp>
              <p:cxnSp>
                <p:nvCxnSpPr>
                  <p:cNvPr id="12" name="直接连接符 11"/>
                  <p:cNvCxnSpPr/>
                  <p:nvPr/>
                </p:nvCxnSpPr>
                <p:spPr>
                  <a:xfrm>
                    <a:off x="3347864" y="1545697"/>
                    <a:ext cx="158417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4" name="等腰三角形 3"/>
              <p:cNvSpPr/>
              <p:nvPr/>
            </p:nvSpPr>
            <p:spPr>
              <a:xfrm rot="8070464">
                <a:off x="7162759" y="3134295"/>
                <a:ext cx="2044834" cy="1020933"/>
              </a:xfrm>
              <a:prstGeom prst="triangle">
                <a:avLst/>
              </a:prstGeom>
              <a:solidFill>
                <a:srgbClr val="ED145B">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grpSp>
      <p:sp>
        <p:nvSpPr>
          <p:cNvPr id="19" name="矩形 27"/>
          <p:cNvSpPr>
            <a:spLocks noChangeArrowheads="1"/>
          </p:cNvSpPr>
          <p:nvPr/>
        </p:nvSpPr>
        <p:spPr bwMode="auto">
          <a:xfrm>
            <a:off x="4716016" y="1290478"/>
            <a:ext cx="3849092" cy="2365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eaLnBrk="1" hangingPunct="1">
              <a:lnSpc>
                <a:spcPct val="120000"/>
              </a:lnSpc>
              <a:spcBef>
                <a:spcPts val="300"/>
              </a:spcBef>
              <a:spcAft>
                <a:spcPts val="500"/>
              </a:spcAft>
              <a:buFont typeface="Wingdings" pitchFamily="2" charset="2"/>
              <a:buChar char="n"/>
            </a:pPr>
            <a:r>
              <a:rPr lang="zh-CN" altLang="en-US" sz="1400" dirty="0">
                <a:solidFill>
                  <a:schemeClr val="bg1"/>
                </a:solidFill>
                <a:latin typeface="微软雅黑" pitchFamily="34" charset="-122"/>
                <a:ea typeface="微软雅黑" pitchFamily="34" charset="-122"/>
                <a:sym typeface="Times New Roman" pitchFamily="18" charset="0"/>
              </a:rPr>
              <a:t>如果自己有事不宜长谈，需要中止通话时，应</a:t>
            </a:r>
            <a:r>
              <a:rPr lang="zh-CN" altLang="en-US" sz="1400" b="1" dirty="0">
                <a:solidFill>
                  <a:schemeClr val="bg1"/>
                </a:solidFill>
                <a:latin typeface="微软雅黑" pitchFamily="34" charset="-122"/>
                <a:ea typeface="微软雅黑" pitchFamily="34" charset="-122"/>
                <a:sym typeface="Times New Roman" pitchFamily="18" charset="0"/>
              </a:rPr>
              <a:t>说明原因</a:t>
            </a:r>
            <a:r>
              <a:rPr lang="zh-CN" altLang="en-US" sz="1400" dirty="0">
                <a:solidFill>
                  <a:schemeClr val="bg1"/>
                </a:solidFill>
                <a:latin typeface="微软雅黑" pitchFamily="34" charset="-122"/>
                <a:ea typeface="微软雅黑" pitchFamily="34" charset="-122"/>
                <a:sym typeface="Times New Roman" pitchFamily="18" charset="0"/>
              </a:rPr>
              <a:t>，告之对方：</a:t>
            </a:r>
            <a:r>
              <a:rPr lang="zh-CN" altLang="en-US" sz="1400" dirty="0">
                <a:solidFill>
                  <a:schemeClr val="bg1"/>
                </a:solidFill>
                <a:ea typeface="微软雅黑" pitchFamily="34" charset="-122"/>
                <a:sym typeface="Times New Roman" pitchFamily="18" charset="0"/>
              </a:rPr>
              <a:t>“</a:t>
            </a:r>
            <a:r>
              <a:rPr lang="zh-CN" altLang="en-US" sz="1400" dirty="0">
                <a:solidFill>
                  <a:schemeClr val="bg1"/>
                </a:solidFill>
                <a:latin typeface="微软雅黑" pitchFamily="34" charset="-122"/>
                <a:ea typeface="微软雅黑" pitchFamily="34" charset="-122"/>
                <a:sym typeface="Times New Roman" pitchFamily="18" charset="0"/>
              </a:rPr>
              <a:t>一有空，我马上打电话给您</a:t>
            </a:r>
            <a:r>
              <a:rPr lang="zh-CN" altLang="en-US" sz="1400" dirty="0">
                <a:solidFill>
                  <a:schemeClr val="bg1"/>
                </a:solidFill>
                <a:ea typeface="微软雅黑" pitchFamily="34" charset="-122"/>
                <a:sym typeface="Times New Roman" pitchFamily="18" charset="0"/>
              </a:rPr>
              <a:t>”</a:t>
            </a:r>
            <a:r>
              <a:rPr lang="zh-CN" altLang="en-US" sz="1400" dirty="0">
                <a:solidFill>
                  <a:schemeClr val="bg1"/>
                </a:solidFill>
                <a:latin typeface="微软雅黑" pitchFamily="34" charset="-122"/>
                <a:ea typeface="微软雅黑" pitchFamily="34" charset="-122"/>
                <a:sym typeface="Times New Roman" pitchFamily="18" charset="0"/>
              </a:rPr>
              <a:t>；</a:t>
            </a:r>
            <a:endParaRPr lang="en-US" sz="1400" dirty="0">
              <a:solidFill>
                <a:schemeClr val="bg1"/>
              </a:solidFill>
              <a:latin typeface="微软雅黑" pitchFamily="34" charset="-122"/>
              <a:ea typeface="微软雅黑" pitchFamily="34" charset="-122"/>
              <a:sym typeface="Times New Roman" pitchFamily="18" charset="0"/>
            </a:endParaRPr>
          </a:p>
          <a:p>
            <a:pPr marL="285750" indent="-285750" eaLnBrk="1" hangingPunct="1">
              <a:lnSpc>
                <a:spcPct val="120000"/>
              </a:lnSpc>
              <a:spcBef>
                <a:spcPts val="300"/>
              </a:spcBef>
              <a:spcAft>
                <a:spcPts val="500"/>
              </a:spcAft>
              <a:buFont typeface="Wingdings" pitchFamily="2" charset="2"/>
              <a:buChar char="n"/>
            </a:pPr>
            <a:r>
              <a:rPr lang="zh-CN" altLang="en-US" sz="1400" dirty="0">
                <a:solidFill>
                  <a:schemeClr val="bg1"/>
                </a:solidFill>
                <a:latin typeface="微软雅黑" pitchFamily="34" charset="-122"/>
                <a:ea typeface="微软雅黑" pitchFamily="34" charset="-122"/>
                <a:sym typeface="Times New Roman" pitchFamily="18" charset="0"/>
              </a:rPr>
              <a:t>中止电话时应</a:t>
            </a:r>
            <a:r>
              <a:rPr lang="zh-CN" altLang="en-US" sz="1400" b="1" dirty="0">
                <a:solidFill>
                  <a:schemeClr val="bg1"/>
                </a:solidFill>
                <a:latin typeface="微软雅黑" pitchFamily="34" charset="-122"/>
                <a:ea typeface="微软雅黑" pitchFamily="34" charset="-122"/>
                <a:sym typeface="Times New Roman" pitchFamily="18" charset="0"/>
              </a:rPr>
              <a:t>恭候对方先挂电话</a:t>
            </a:r>
            <a:r>
              <a:rPr lang="zh-CN" altLang="en-US" sz="1400" dirty="0">
                <a:solidFill>
                  <a:schemeClr val="bg1"/>
                </a:solidFill>
                <a:latin typeface="微软雅黑" pitchFamily="34" charset="-122"/>
                <a:ea typeface="微软雅黑" pitchFamily="34" charset="-122"/>
                <a:sym typeface="Times New Roman" pitchFamily="18" charset="0"/>
              </a:rPr>
              <a:t>，不宜</a:t>
            </a:r>
            <a:r>
              <a:rPr lang="zh-CN" altLang="en-US" sz="1400" dirty="0">
                <a:solidFill>
                  <a:schemeClr val="bg1"/>
                </a:solidFill>
                <a:ea typeface="微软雅黑" pitchFamily="34" charset="-122"/>
                <a:sym typeface="Times New Roman" pitchFamily="18" charset="0"/>
              </a:rPr>
              <a:t>“</a:t>
            </a:r>
            <a:r>
              <a:rPr lang="zh-CN" altLang="en-US" sz="1400" dirty="0">
                <a:solidFill>
                  <a:schemeClr val="bg1"/>
                </a:solidFill>
                <a:latin typeface="微软雅黑" pitchFamily="34" charset="-122"/>
                <a:ea typeface="微软雅黑" pitchFamily="34" charset="-122"/>
                <a:sym typeface="Times New Roman" pitchFamily="18" charset="0"/>
              </a:rPr>
              <a:t>越位</a:t>
            </a:r>
            <a:r>
              <a:rPr lang="zh-CN" altLang="en-US" sz="1400" dirty="0">
                <a:solidFill>
                  <a:schemeClr val="bg1"/>
                </a:solidFill>
                <a:ea typeface="微软雅黑" pitchFamily="34" charset="-122"/>
                <a:sym typeface="Times New Roman" pitchFamily="18" charset="0"/>
              </a:rPr>
              <a:t>”</a:t>
            </a:r>
            <a:r>
              <a:rPr lang="zh-CN" altLang="en-US" sz="1400" dirty="0">
                <a:solidFill>
                  <a:schemeClr val="bg1"/>
                </a:solidFill>
                <a:latin typeface="微软雅黑" pitchFamily="34" charset="-122"/>
                <a:ea typeface="微软雅黑" pitchFamily="34" charset="-122"/>
                <a:sym typeface="Times New Roman" pitchFamily="18" charset="0"/>
              </a:rPr>
              <a:t>抢先；</a:t>
            </a:r>
            <a:endParaRPr lang="en-US" sz="1400" dirty="0">
              <a:solidFill>
                <a:schemeClr val="bg1"/>
              </a:solidFill>
              <a:latin typeface="微软雅黑" pitchFamily="34" charset="-122"/>
              <a:ea typeface="微软雅黑" pitchFamily="34" charset="-122"/>
              <a:sym typeface="Times New Roman" pitchFamily="18" charset="0"/>
            </a:endParaRPr>
          </a:p>
          <a:p>
            <a:pPr marL="285750" indent="-285750" eaLnBrk="1" hangingPunct="1">
              <a:lnSpc>
                <a:spcPct val="120000"/>
              </a:lnSpc>
              <a:spcBef>
                <a:spcPts val="300"/>
              </a:spcBef>
              <a:spcAft>
                <a:spcPts val="500"/>
              </a:spcAft>
              <a:buFont typeface="Wingdings" pitchFamily="2" charset="2"/>
              <a:buChar char="n"/>
            </a:pPr>
            <a:r>
              <a:rPr lang="zh-CN" altLang="en-US" sz="1400" dirty="0">
                <a:solidFill>
                  <a:schemeClr val="bg1"/>
                </a:solidFill>
                <a:latin typeface="微软雅黑" pitchFamily="34" charset="-122"/>
                <a:ea typeface="微软雅黑" pitchFamily="34" charset="-122"/>
                <a:sym typeface="Times New Roman" pitchFamily="18" charset="0"/>
              </a:rPr>
              <a:t>一般下级要等上级先挂电话，晚辈要等长辈先挂电话，被叫等主叫先挂电话，</a:t>
            </a:r>
            <a:r>
              <a:rPr lang="zh-CN" altLang="en-US" sz="1400" b="1" dirty="0">
                <a:solidFill>
                  <a:schemeClr val="bg1"/>
                </a:solidFill>
                <a:latin typeface="微软雅黑" pitchFamily="34" charset="-122"/>
                <a:ea typeface="微软雅黑" pitchFamily="34" charset="-122"/>
                <a:sym typeface="Times New Roman" pitchFamily="18" charset="0"/>
              </a:rPr>
              <a:t>不可只管自己讲完就挂断电话；</a:t>
            </a:r>
            <a:endParaRPr lang="en-US" sz="1400" dirty="0">
              <a:solidFill>
                <a:schemeClr val="bg1"/>
              </a:solidFill>
              <a:latin typeface="微软雅黑" pitchFamily="34" charset="-122"/>
              <a:ea typeface="微软雅黑" pitchFamily="34" charset="-122"/>
              <a:sym typeface="Times New Roman" pitchFamily="18" charset="0"/>
            </a:endParaRPr>
          </a:p>
        </p:txBody>
      </p:sp>
    </p:spTree>
    <p:extLst>
      <p:ext uri="{BB962C8B-B14F-4D97-AF65-F5344CB8AC3E}">
        <p14:creationId xmlns:p14="http://schemas.microsoft.com/office/powerpoint/2010/main" val="245290571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2" presetClass="entr" presetSubtype="4"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22" presetClass="entr" presetSubtype="8" fill="hold" nodeType="withEffect">
                                  <p:stCondLst>
                                    <p:cond delay="25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up)">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直接连接符 27"/>
          <p:cNvCxnSpPr/>
          <p:nvPr/>
        </p:nvCxnSpPr>
        <p:spPr>
          <a:xfrm flipH="1">
            <a:off x="1991870" y="1424738"/>
            <a:ext cx="503408" cy="503409"/>
          </a:xfrm>
          <a:prstGeom prst="line">
            <a:avLst/>
          </a:prstGeom>
          <a:ln>
            <a:solidFill>
              <a:schemeClr val="tx1">
                <a:lumMod val="65000"/>
                <a:lumOff val="35000"/>
              </a:schemeClr>
            </a:solidFill>
          </a:ln>
          <a:effectLst>
            <a:outerShdw blurRad="25400" dist="19050" algn="l" rotWithShape="0">
              <a:prstClr val="black">
                <a:alpha val="48000"/>
              </a:prstClr>
            </a:outerShdw>
          </a:effectLst>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418498" y="803890"/>
            <a:ext cx="1127743" cy="1127744"/>
          </a:xfrm>
          <a:prstGeom prst="line">
            <a:avLst/>
          </a:prstGeom>
          <a:ln>
            <a:solidFill>
              <a:schemeClr val="tx1">
                <a:lumMod val="65000"/>
                <a:lumOff val="35000"/>
              </a:schemeClr>
            </a:solidFill>
          </a:ln>
          <a:effectLst>
            <a:outerShdw blurRad="25400" dist="19050" dir="10800000" algn="r" rotWithShape="0">
              <a:prstClr val="black">
                <a:alpha val="48000"/>
              </a:prstClr>
            </a:outerShdw>
          </a:effectLst>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5729285" y="2664850"/>
            <a:ext cx="843760" cy="843761"/>
          </a:xfrm>
          <a:prstGeom prst="line">
            <a:avLst/>
          </a:prstGeom>
          <a:ln>
            <a:solidFill>
              <a:schemeClr val="tx1">
                <a:lumMod val="65000"/>
                <a:lumOff val="35000"/>
              </a:schemeClr>
            </a:solidFill>
          </a:ln>
          <a:effectLst>
            <a:outerShdw blurRad="25400" dist="19050" algn="l" rotWithShape="0">
              <a:prstClr val="black">
                <a:alpha val="48000"/>
              </a:prstClr>
            </a:outerShdw>
          </a:effectLst>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398294" y="2626735"/>
            <a:ext cx="885362" cy="885363"/>
          </a:xfrm>
          <a:prstGeom prst="line">
            <a:avLst/>
          </a:prstGeom>
          <a:ln>
            <a:solidFill>
              <a:schemeClr val="tx1">
                <a:lumMod val="65000"/>
                <a:lumOff val="35000"/>
              </a:schemeClr>
            </a:solidFill>
          </a:ln>
          <a:effectLst>
            <a:outerShdw blurRad="25400" dist="19050" dir="10800000" algn="r" rotWithShape="0">
              <a:prstClr val="black">
                <a:alpha val="48000"/>
              </a:prstClr>
            </a:outerShdw>
          </a:effectLst>
        </p:spPr>
        <p:style>
          <a:lnRef idx="1">
            <a:schemeClr val="accent1"/>
          </a:lnRef>
          <a:fillRef idx="0">
            <a:schemeClr val="accent1"/>
          </a:fillRef>
          <a:effectRef idx="0">
            <a:schemeClr val="accent1"/>
          </a:effectRef>
          <a:fontRef idx="minor">
            <a:schemeClr val="tx1"/>
          </a:fontRef>
        </p:style>
      </p:cxnSp>
      <p:sp>
        <p:nvSpPr>
          <p:cNvPr id="26" name="TextBox 2"/>
          <p:cNvSpPr txBox="1">
            <a:spLocks noChangeArrowheads="1"/>
          </p:cNvSpPr>
          <p:nvPr/>
        </p:nvSpPr>
        <p:spPr bwMode="auto">
          <a:xfrm>
            <a:off x="3631871" y="3651870"/>
            <a:ext cx="2651785" cy="768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algn="just" defTabSz="685800">
              <a:lnSpc>
                <a:spcPct val="125000"/>
              </a:lnSpc>
              <a:buClr>
                <a:srgbClr val="0070C0"/>
              </a:buClr>
              <a:defRPr/>
            </a:pPr>
            <a:r>
              <a:rPr lang="zh-CN" altLang="en-US" sz="900" dirty="0">
                <a:solidFill>
                  <a:srgbClr val="595959"/>
                </a:solidFill>
                <a:latin typeface="微软雅黑" pitchFamily="34" charset="-122"/>
                <a:ea typeface="微软雅黑" pitchFamily="34" charset="-122"/>
                <a:sym typeface="微软雅黑" pitchFamily="34" charset="-122"/>
              </a:rPr>
              <a:t>空间</a:t>
            </a:r>
            <a:endParaRPr lang="en-US" altLang="zh-CN" sz="900" dirty="0">
              <a:solidFill>
                <a:srgbClr val="595959"/>
              </a:solidFill>
              <a:latin typeface="微软雅黑" pitchFamily="34" charset="-122"/>
              <a:ea typeface="微软雅黑" pitchFamily="34" charset="-122"/>
              <a:sym typeface="微软雅黑" pitchFamily="34" charset="-122"/>
            </a:endParaRPr>
          </a:p>
          <a:p>
            <a:pPr algn="just" defTabSz="685800">
              <a:lnSpc>
                <a:spcPct val="125000"/>
              </a:lnSpc>
              <a:buClr>
                <a:srgbClr val="0070C0"/>
              </a:buClr>
              <a:defRPr/>
            </a:pPr>
            <a:r>
              <a:rPr lang="zh-CN" altLang="en-US" sz="900" dirty="0">
                <a:solidFill>
                  <a:srgbClr val="595959"/>
                </a:solidFill>
                <a:latin typeface="微软雅黑" pitchFamily="34" charset="-122"/>
                <a:ea typeface="微软雅黑" pitchFamily="34" charset="-122"/>
                <a:sym typeface="微软雅黑" pitchFamily="34" charset="-122"/>
              </a:rPr>
              <a:t>私人电话不要在办公室打，要避开同事，打电话如果你要在公众空间的话实际上是一种噪音骚扰，非紧急事情尽量不要在公众场所打电话</a:t>
            </a:r>
            <a:endParaRPr lang="zh-CN" altLang="zh-CN" sz="900" dirty="0">
              <a:latin typeface="微软雅黑" pitchFamily="34" charset="-122"/>
              <a:ea typeface="微软雅黑" pitchFamily="34" charset="-122"/>
            </a:endParaRPr>
          </a:p>
        </p:txBody>
      </p:sp>
      <p:sp>
        <p:nvSpPr>
          <p:cNvPr id="3" name="文本框 2"/>
          <p:cNvSpPr txBox="1"/>
          <p:nvPr/>
        </p:nvSpPr>
        <p:spPr>
          <a:xfrm>
            <a:off x="3464071" y="854458"/>
            <a:ext cx="3378120" cy="523220"/>
          </a:xfrm>
          <a:prstGeom prst="rect">
            <a:avLst/>
          </a:prstGeom>
          <a:noFill/>
        </p:spPr>
        <p:txBody>
          <a:bodyPr wrap="square" rtlCol="0">
            <a:spAutoFit/>
          </a:bodyPr>
          <a:lstStyle/>
          <a:p>
            <a:r>
              <a:rPr lang="en-US" altLang="zh-CN" sz="2800" dirty="0">
                <a:solidFill>
                  <a:srgbClr val="595959"/>
                </a:solidFill>
                <a:latin typeface="微软雅黑" pitchFamily="34" charset="-122"/>
                <a:ea typeface="微软雅黑" pitchFamily="34" charset="-122"/>
                <a:sym typeface="Times New Roman" pitchFamily="18" charset="0"/>
              </a:rPr>
              <a:t>. </a:t>
            </a:r>
            <a:r>
              <a:rPr lang="zh-CN" altLang="en-US" sz="2800" dirty="0">
                <a:solidFill>
                  <a:srgbClr val="595959"/>
                </a:solidFill>
                <a:latin typeface="微软雅黑" pitchFamily="34" charset="-122"/>
                <a:ea typeface="微软雅黑" pitchFamily="34" charset="-122"/>
                <a:sym typeface="Times New Roman" pitchFamily="18" charset="0"/>
              </a:rPr>
              <a:t>拨打电话</a:t>
            </a:r>
            <a:endParaRPr lang="zh-CN" altLang="en-US" sz="2800" b="1" dirty="0">
              <a:solidFill>
                <a:srgbClr val="FF6600"/>
              </a:solidFill>
              <a:latin typeface="微软雅黑" pitchFamily="34" charset="-122"/>
              <a:ea typeface="微软雅黑" pitchFamily="34" charset="-122"/>
              <a:sym typeface="微软雅黑" pitchFamily="34" charset="-122"/>
            </a:endParaRPr>
          </a:p>
        </p:txBody>
      </p:sp>
      <p:cxnSp>
        <p:nvCxnSpPr>
          <p:cNvPr id="4" name="直接连接符 3"/>
          <p:cNvCxnSpPr/>
          <p:nvPr/>
        </p:nvCxnSpPr>
        <p:spPr>
          <a:xfrm>
            <a:off x="70961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0" y="723900"/>
            <a:ext cx="1309688"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6478018" y="1595974"/>
            <a:ext cx="1930502" cy="1979561"/>
            <a:chOff x="6923257" y="1251645"/>
            <a:chExt cx="2234251" cy="2291028"/>
          </a:xfrm>
        </p:grpSpPr>
        <p:sp>
          <p:nvSpPr>
            <p:cNvPr id="7" name="矩形 6"/>
            <p:cNvSpPr/>
            <p:nvPr/>
          </p:nvSpPr>
          <p:spPr>
            <a:xfrm rot="18888020">
              <a:off x="7224530" y="1590226"/>
              <a:ext cx="1631707" cy="1627312"/>
            </a:xfrm>
            <a:prstGeom prst="rect">
              <a:avLst/>
            </a:prstGeom>
            <a:solidFill>
              <a:srgbClr val="ED14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3257" y="1251645"/>
              <a:ext cx="2234251" cy="2291028"/>
            </a:xfrm>
            <a:custGeom>
              <a:avLst/>
              <a:gdLst>
                <a:gd name="connsiteX0" fmla="*/ 1157493 w 2327910"/>
                <a:gd name="connsiteY0" fmla="*/ 0 h 2327910"/>
                <a:gd name="connsiteX1" fmla="*/ 2327910 w 2327910"/>
                <a:gd name="connsiteY1" fmla="*/ 1157493 h 2327910"/>
                <a:gd name="connsiteX2" fmla="*/ 1170418 w 2327910"/>
                <a:gd name="connsiteY2" fmla="*/ 2327910 h 2327910"/>
                <a:gd name="connsiteX3" fmla="*/ 0 w 2327910"/>
                <a:gd name="connsiteY3" fmla="*/ 1170418 h 2327910"/>
              </a:gdLst>
              <a:ahLst/>
              <a:cxnLst>
                <a:cxn ang="0">
                  <a:pos x="connsiteX0" y="connsiteY0"/>
                </a:cxn>
                <a:cxn ang="0">
                  <a:pos x="connsiteX1" y="connsiteY1"/>
                </a:cxn>
                <a:cxn ang="0">
                  <a:pos x="connsiteX2" y="connsiteY2"/>
                </a:cxn>
                <a:cxn ang="0">
                  <a:pos x="connsiteX3" y="connsiteY3"/>
                </a:cxn>
              </a:cxnLst>
              <a:rect l="l" t="t" r="r" b="b"/>
              <a:pathLst>
                <a:path w="2327910" h="2327910">
                  <a:moveTo>
                    <a:pt x="1157493" y="0"/>
                  </a:moveTo>
                  <a:lnTo>
                    <a:pt x="2327910" y="1157493"/>
                  </a:lnTo>
                  <a:lnTo>
                    <a:pt x="1170418" y="2327910"/>
                  </a:lnTo>
                  <a:lnTo>
                    <a:pt x="0" y="1170418"/>
                  </a:lnTo>
                  <a:close/>
                </a:path>
              </a:pathLst>
            </a:custGeom>
          </p:spPr>
        </p:pic>
      </p:grpSp>
      <p:grpSp>
        <p:nvGrpSpPr>
          <p:cNvPr id="9" name="组合 8"/>
          <p:cNvGrpSpPr/>
          <p:nvPr/>
        </p:nvGrpSpPr>
        <p:grpSpPr>
          <a:xfrm>
            <a:off x="3499965" y="1534117"/>
            <a:ext cx="1983206" cy="1974494"/>
            <a:chOff x="3429008" y="1225248"/>
            <a:chExt cx="2295248" cy="2285166"/>
          </a:xfrm>
        </p:grpSpPr>
        <p:sp>
          <p:nvSpPr>
            <p:cNvPr id="10" name="矩形 9"/>
            <p:cNvSpPr/>
            <p:nvPr/>
          </p:nvSpPr>
          <p:spPr>
            <a:xfrm rot="18888020">
              <a:off x="3734622" y="1558947"/>
              <a:ext cx="1684022" cy="1679486"/>
            </a:xfrm>
            <a:prstGeom prst="rect">
              <a:avLst/>
            </a:prstGeom>
            <a:solidFill>
              <a:srgbClr val="ED14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9008" y="1225248"/>
              <a:ext cx="2295248" cy="2285166"/>
            </a:xfrm>
            <a:custGeom>
              <a:avLst/>
              <a:gdLst>
                <a:gd name="connsiteX0" fmla="*/ 1174614 w 2374900"/>
                <a:gd name="connsiteY0" fmla="*/ 0 h 2368587"/>
                <a:gd name="connsiteX1" fmla="*/ 1187241 w 2374900"/>
                <a:gd name="connsiteY1" fmla="*/ 0 h 2368587"/>
                <a:gd name="connsiteX2" fmla="*/ 2374900 w 2374900"/>
                <a:gd name="connsiteY2" fmla="*/ 1174544 h 2368587"/>
                <a:gd name="connsiteX3" fmla="*/ 1194043 w 2374900"/>
                <a:gd name="connsiteY3" fmla="*/ 2368587 h 2368587"/>
                <a:gd name="connsiteX4" fmla="*/ 0 w 2374900"/>
                <a:gd name="connsiteY4" fmla="*/ 1187730 h 2368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4900" h="2368587">
                  <a:moveTo>
                    <a:pt x="1174614" y="0"/>
                  </a:moveTo>
                  <a:lnTo>
                    <a:pt x="1187241" y="0"/>
                  </a:lnTo>
                  <a:lnTo>
                    <a:pt x="2374900" y="1174544"/>
                  </a:lnTo>
                  <a:lnTo>
                    <a:pt x="1194043" y="2368587"/>
                  </a:lnTo>
                  <a:lnTo>
                    <a:pt x="0" y="1187730"/>
                  </a:lnTo>
                  <a:close/>
                </a:path>
              </a:pathLst>
            </a:custGeom>
          </p:spPr>
        </p:pic>
      </p:grpSp>
      <p:grpSp>
        <p:nvGrpSpPr>
          <p:cNvPr id="16" name="组合 15"/>
          <p:cNvGrpSpPr/>
          <p:nvPr/>
        </p:nvGrpSpPr>
        <p:grpSpPr>
          <a:xfrm>
            <a:off x="495977" y="1534117"/>
            <a:ext cx="2054997" cy="1977981"/>
            <a:chOff x="-9" y="1247612"/>
            <a:chExt cx="2378335" cy="2289201"/>
          </a:xfrm>
        </p:grpSpPr>
        <p:sp>
          <p:nvSpPr>
            <p:cNvPr id="12" name="矩形 11"/>
            <p:cNvSpPr/>
            <p:nvPr/>
          </p:nvSpPr>
          <p:spPr>
            <a:xfrm rot="18888020">
              <a:off x="347148" y="1597047"/>
              <a:ext cx="1684022" cy="1679486"/>
            </a:xfrm>
            <a:prstGeom prst="rect">
              <a:avLst/>
            </a:prstGeom>
            <a:solidFill>
              <a:srgbClr val="ED14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 y="1247612"/>
              <a:ext cx="2378335" cy="2289201"/>
            </a:xfrm>
            <a:custGeom>
              <a:avLst/>
              <a:gdLst>
                <a:gd name="connsiteX0" fmla="*/ 1721746 w 3476865"/>
                <a:gd name="connsiteY0" fmla="*/ 0 h 3476709"/>
                <a:gd name="connsiteX1" fmla="*/ 3476865 w 3476865"/>
                <a:gd name="connsiteY1" fmla="*/ 1735737 h 3476709"/>
                <a:gd name="connsiteX2" fmla="*/ 1755118 w 3476865"/>
                <a:gd name="connsiteY2" fmla="*/ 3476709 h 3476709"/>
                <a:gd name="connsiteX3" fmla="*/ 0 w 3476865"/>
                <a:gd name="connsiteY3" fmla="*/ 1740973 h 3476709"/>
              </a:gdLst>
              <a:ahLst/>
              <a:cxnLst>
                <a:cxn ang="0">
                  <a:pos x="connsiteX0" y="connsiteY0"/>
                </a:cxn>
                <a:cxn ang="0">
                  <a:pos x="connsiteX1" y="connsiteY1"/>
                </a:cxn>
                <a:cxn ang="0">
                  <a:pos x="connsiteX2" y="connsiteY2"/>
                </a:cxn>
                <a:cxn ang="0">
                  <a:pos x="connsiteX3" y="connsiteY3"/>
                </a:cxn>
              </a:cxnLst>
              <a:rect l="l" t="t" r="r" b="b"/>
              <a:pathLst>
                <a:path w="3476865" h="3476709">
                  <a:moveTo>
                    <a:pt x="1721746" y="0"/>
                  </a:moveTo>
                  <a:lnTo>
                    <a:pt x="3476865" y="1735737"/>
                  </a:lnTo>
                  <a:lnTo>
                    <a:pt x="1755118" y="3476709"/>
                  </a:lnTo>
                  <a:lnTo>
                    <a:pt x="0" y="1740973"/>
                  </a:lnTo>
                  <a:close/>
                </a:path>
              </a:pathLst>
            </a:custGeom>
          </p:spPr>
        </p:pic>
      </p:grpSp>
      <p:cxnSp>
        <p:nvCxnSpPr>
          <p:cNvPr id="19" name="直接连接符 18"/>
          <p:cNvCxnSpPr/>
          <p:nvPr/>
        </p:nvCxnSpPr>
        <p:spPr>
          <a:xfrm flipH="1">
            <a:off x="2730497" y="2664850"/>
            <a:ext cx="843760" cy="843761"/>
          </a:xfrm>
          <a:prstGeom prst="line">
            <a:avLst/>
          </a:prstGeom>
          <a:ln>
            <a:solidFill>
              <a:schemeClr val="tx1">
                <a:lumMod val="65000"/>
                <a:lumOff val="35000"/>
              </a:schemeClr>
            </a:solidFill>
          </a:ln>
          <a:effectLst>
            <a:outerShdw blurRad="25400" dist="19050" algn="l" rotWithShape="0">
              <a:prstClr val="black">
                <a:alpha val="48000"/>
              </a:prstClr>
            </a:outerShdw>
          </a:effectLst>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437621" y="2664850"/>
            <a:ext cx="847247" cy="847248"/>
          </a:xfrm>
          <a:prstGeom prst="line">
            <a:avLst/>
          </a:prstGeom>
          <a:ln>
            <a:solidFill>
              <a:schemeClr val="tx1">
                <a:lumMod val="65000"/>
                <a:lumOff val="35000"/>
              </a:schemeClr>
            </a:solidFill>
          </a:ln>
          <a:effectLst>
            <a:outerShdw blurRad="25400" dist="19050" dir="10800000" algn="r" rotWithShape="0">
              <a:prstClr val="black">
                <a:alpha val="48000"/>
              </a:prstClr>
            </a:outerShdw>
          </a:effectLst>
        </p:spPr>
        <p:style>
          <a:lnRef idx="1">
            <a:schemeClr val="accent1"/>
          </a:lnRef>
          <a:fillRef idx="0">
            <a:schemeClr val="accent1"/>
          </a:fillRef>
          <a:effectRef idx="0">
            <a:schemeClr val="accent1"/>
          </a:effectRef>
          <a:fontRef idx="minor">
            <a:schemeClr val="tx1"/>
          </a:fontRef>
        </p:style>
      </p:cxnSp>
      <p:sp>
        <p:nvSpPr>
          <p:cNvPr id="22" name="TextBox 2"/>
          <p:cNvSpPr txBox="1">
            <a:spLocks noChangeArrowheads="1"/>
          </p:cNvSpPr>
          <p:nvPr/>
        </p:nvSpPr>
        <p:spPr bwMode="auto">
          <a:xfrm>
            <a:off x="719958" y="3608999"/>
            <a:ext cx="2744114" cy="888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a:lnSpc>
                <a:spcPct val="150000"/>
              </a:lnSpc>
            </a:pPr>
            <a:r>
              <a:rPr lang="zh-CN" altLang="en-US" sz="900" dirty="0">
                <a:solidFill>
                  <a:srgbClr val="595959"/>
                </a:solidFill>
                <a:latin typeface="微软雅黑" pitchFamily="34" charset="-122"/>
                <a:ea typeface="微软雅黑" pitchFamily="34" charset="-122"/>
                <a:sym typeface="微软雅黑" pitchFamily="34" charset="-122"/>
              </a:rPr>
              <a:t>时间</a:t>
            </a:r>
            <a:endParaRPr lang="en-US" altLang="zh-CN" sz="900" dirty="0">
              <a:solidFill>
                <a:srgbClr val="595959"/>
              </a:solidFill>
              <a:latin typeface="微软雅黑" pitchFamily="34" charset="-122"/>
              <a:ea typeface="微软雅黑" pitchFamily="34" charset="-122"/>
              <a:sym typeface="微软雅黑" pitchFamily="34" charset="-122"/>
            </a:endParaRPr>
          </a:p>
          <a:p>
            <a:pPr>
              <a:lnSpc>
                <a:spcPct val="150000"/>
              </a:lnSpc>
            </a:pPr>
            <a:r>
              <a:rPr lang="zh-CN" altLang="en-US" sz="900" dirty="0">
                <a:solidFill>
                  <a:srgbClr val="595959"/>
                </a:solidFill>
                <a:latin typeface="微软雅黑" pitchFamily="34" charset="-122"/>
                <a:ea typeface="微软雅黑" pitchFamily="34" charset="-122"/>
                <a:sym typeface="微软雅黑" pitchFamily="34" charset="-122"/>
              </a:rPr>
              <a:t>公务电话最好避开节假日、晚上、</a:t>
            </a:r>
            <a:r>
              <a:rPr lang="en-US" altLang="zh-CN" sz="900" dirty="0">
                <a:solidFill>
                  <a:srgbClr val="595959"/>
                </a:solidFill>
                <a:latin typeface="微软雅黑" pitchFamily="34" charset="-122"/>
                <a:ea typeface="微软雅黑" pitchFamily="34" charset="-122"/>
                <a:sym typeface="微软雅黑" pitchFamily="34" charset="-122"/>
              </a:rPr>
              <a:t>21</a:t>
            </a:r>
            <a:r>
              <a:rPr lang="zh-CN" altLang="en-US" sz="900" dirty="0">
                <a:solidFill>
                  <a:srgbClr val="595959"/>
                </a:solidFill>
                <a:latin typeface="微软雅黑" pitchFamily="34" charset="-122"/>
                <a:ea typeface="微软雅黑" pitchFamily="34" charset="-122"/>
                <a:sym typeface="微软雅黑" pitchFamily="34" charset="-122"/>
              </a:rPr>
              <a:t>：</a:t>
            </a:r>
            <a:r>
              <a:rPr lang="en-US" altLang="zh-CN" sz="900" dirty="0">
                <a:solidFill>
                  <a:srgbClr val="595959"/>
                </a:solidFill>
                <a:latin typeface="微软雅黑" pitchFamily="34" charset="-122"/>
                <a:ea typeface="微软雅黑" pitchFamily="34" charset="-122"/>
                <a:sym typeface="微软雅黑" pitchFamily="34" charset="-122"/>
              </a:rPr>
              <a:t>00</a:t>
            </a:r>
            <a:r>
              <a:rPr lang="zh-CN" altLang="en-US" sz="900" dirty="0">
                <a:solidFill>
                  <a:srgbClr val="595959"/>
                </a:solidFill>
                <a:latin typeface="微软雅黑" pitchFamily="34" charset="-122"/>
                <a:ea typeface="微软雅黑" pitchFamily="34" charset="-122"/>
                <a:sym typeface="微软雅黑" pitchFamily="34" charset="-122"/>
              </a:rPr>
              <a:t>至次日</a:t>
            </a:r>
            <a:endParaRPr lang="en-US" altLang="zh-CN" sz="900" dirty="0">
              <a:solidFill>
                <a:srgbClr val="595959"/>
              </a:solidFill>
              <a:latin typeface="微软雅黑" pitchFamily="34" charset="-122"/>
              <a:ea typeface="微软雅黑" pitchFamily="34" charset="-122"/>
              <a:sym typeface="微软雅黑" pitchFamily="34" charset="-122"/>
            </a:endParaRPr>
          </a:p>
          <a:p>
            <a:pPr>
              <a:lnSpc>
                <a:spcPct val="150000"/>
              </a:lnSpc>
            </a:pPr>
            <a:r>
              <a:rPr lang="en-US" altLang="zh-CN" sz="900" dirty="0">
                <a:solidFill>
                  <a:srgbClr val="595959"/>
                </a:solidFill>
                <a:latin typeface="微软雅黑" pitchFamily="34" charset="-122"/>
                <a:ea typeface="微软雅黑" pitchFamily="34" charset="-122"/>
                <a:sym typeface="微软雅黑" pitchFamily="34" charset="-122"/>
              </a:rPr>
              <a:t>6</a:t>
            </a:r>
            <a:r>
              <a:rPr lang="zh-CN" altLang="en-US" sz="900" dirty="0">
                <a:solidFill>
                  <a:srgbClr val="595959"/>
                </a:solidFill>
                <a:latin typeface="微软雅黑" pitchFamily="34" charset="-122"/>
                <a:ea typeface="微软雅黑" pitchFamily="34" charset="-122"/>
                <a:sym typeface="微软雅黑" pitchFamily="34" charset="-122"/>
              </a:rPr>
              <a:t>：</a:t>
            </a:r>
            <a:r>
              <a:rPr lang="en-US" altLang="zh-CN" sz="900" dirty="0">
                <a:solidFill>
                  <a:srgbClr val="595959"/>
                </a:solidFill>
                <a:latin typeface="微软雅黑" pitchFamily="34" charset="-122"/>
                <a:ea typeface="微软雅黑" pitchFamily="34" charset="-122"/>
                <a:sym typeface="微软雅黑" pitchFamily="34" charset="-122"/>
              </a:rPr>
              <a:t>00</a:t>
            </a:r>
            <a:r>
              <a:rPr lang="zh-CN" altLang="en-US" sz="900" dirty="0">
                <a:solidFill>
                  <a:srgbClr val="595959"/>
                </a:solidFill>
                <a:latin typeface="微软雅黑" pitchFamily="34" charset="-122"/>
                <a:ea typeface="微软雅黑" pitchFamily="34" charset="-122"/>
                <a:sym typeface="微软雅黑" pitchFamily="34" charset="-122"/>
              </a:rPr>
              <a:t>、临近下班时间等时间段。</a:t>
            </a:r>
            <a:endParaRPr lang="zh-CN" altLang="en-US" sz="900" dirty="0"/>
          </a:p>
          <a:p>
            <a:pPr algn="ctr" defTabSz="685800">
              <a:lnSpc>
                <a:spcPct val="125000"/>
              </a:lnSpc>
              <a:buClr>
                <a:srgbClr val="0070C0"/>
              </a:buClr>
              <a:defRPr/>
            </a:pPr>
            <a:r>
              <a:rPr lang="zh-CN" altLang="zh-CN" sz="900" dirty="0">
                <a:solidFill>
                  <a:prstClr val="black">
                    <a:lumMod val="65000"/>
                    <a:lumOff val="35000"/>
                  </a:prstClr>
                </a:solidFill>
                <a:latin typeface="微软雅黑" pitchFamily="34" charset="-122"/>
                <a:ea typeface="微软雅黑" pitchFamily="34" charset="-122"/>
              </a:rPr>
              <a:t>。</a:t>
            </a:r>
          </a:p>
        </p:txBody>
      </p:sp>
      <p:grpSp>
        <p:nvGrpSpPr>
          <p:cNvPr id="38" name="组合 37"/>
          <p:cNvGrpSpPr/>
          <p:nvPr/>
        </p:nvGrpSpPr>
        <p:grpSpPr>
          <a:xfrm>
            <a:off x="8133496" y="20679"/>
            <a:ext cx="1010504" cy="1180262"/>
            <a:chOff x="-593841" y="3600635"/>
            <a:chExt cx="1629367" cy="1903092"/>
          </a:xfrm>
        </p:grpSpPr>
        <p:sp>
          <p:nvSpPr>
            <p:cNvPr id="39" name="矩形 38"/>
            <p:cNvSpPr/>
            <p:nvPr/>
          </p:nvSpPr>
          <p:spPr>
            <a:xfrm rot="18978962">
              <a:off x="-312772" y="4047011"/>
              <a:ext cx="93519" cy="93519"/>
            </a:xfrm>
            <a:prstGeom prst="rect">
              <a:avLst/>
            </a:prstGeom>
            <a:solidFill>
              <a:srgbClr val="ED145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40" name="矩形 39"/>
            <p:cNvSpPr/>
            <p:nvPr/>
          </p:nvSpPr>
          <p:spPr>
            <a:xfrm rot="18880913">
              <a:off x="-87714" y="4478053"/>
              <a:ext cx="91049" cy="9104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41" name="矩形 40"/>
            <p:cNvSpPr/>
            <p:nvPr/>
          </p:nvSpPr>
          <p:spPr>
            <a:xfrm rot="18880913">
              <a:off x="890317" y="4577047"/>
              <a:ext cx="72351" cy="72351"/>
            </a:xfrm>
            <a:prstGeom prst="rect">
              <a:avLst/>
            </a:prstGeom>
            <a:solidFill>
              <a:srgbClr val="FFC0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42" name="矩形 41"/>
            <p:cNvSpPr/>
            <p:nvPr/>
          </p:nvSpPr>
          <p:spPr>
            <a:xfrm rot="18880913">
              <a:off x="862308" y="3600635"/>
              <a:ext cx="173218" cy="173218"/>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43" name="矩形 42"/>
            <p:cNvSpPr/>
            <p:nvPr/>
          </p:nvSpPr>
          <p:spPr>
            <a:xfrm rot="18880913">
              <a:off x="-75042" y="3891729"/>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44" name="矩形 43"/>
            <p:cNvSpPr/>
            <p:nvPr/>
          </p:nvSpPr>
          <p:spPr>
            <a:xfrm rot="18880913">
              <a:off x="459143" y="3989712"/>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45" name="矩形 44"/>
            <p:cNvSpPr/>
            <p:nvPr/>
          </p:nvSpPr>
          <p:spPr>
            <a:xfrm rot="18880913">
              <a:off x="-6317" y="4210102"/>
              <a:ext cx="173219" cy="17321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46" name="矩形 45"/>
            <p:cNvSpPr/>
            <p:nvPr/>
          </p:nvSpPr>
          <p:spPr>
            <a:xfrm rot="18880913">
              <a:off x="-128381" y="4761269"/>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47" name="矩形 46"/>
            <p:cNvSpPr/>
            <p:nvPr/>
          </p:nvSpPr>
          <p:spPr>
            <a:xfrm rot="18880913">
              <a:off x="-593841" y="4981659"/>
              <a:ext cx="173219" cy="17321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48" name="矩形 47"/>
            <p:cNvSpPr/>
            <p:nvPr/>
          </p:nvSpPr>
          <p:spPr>
            <a:xfrm rot="18880913">
              <a:off x="-433288" y="5115952"/>
              <a:ext cx="73719" cy="7371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49" name="矩形 48"/>
            <p:cNvSpPr/>
            <p:nvPr/>
          </p:nvSpPr>
          <p:spPr>
            <a:xfrm rot="18880913">
              <a:off x="100894" y="4658452"/>
              <a:ext cx="73719" cy="73719"/>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50" name="矩形 49"/>
            <p:cNvSpPr/>
            <p:nvPr/>
          </p:nvSpPr>
          <p:spPr>
            <a:xfrm rot="18880913">
              <a:off x="-486631" y="5430008"/>
              <a:ext cx="73719" cy="73719"/>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sp>
        <p:nvSpPr>
          <p:cNvPr id="52" name="TextBox 2"/>
          <p:cNvSpPr txBox="1">
            <a:spLocks noChangeArrowheads="1"/>
          </p:cNvSpPr>
          <p:nvPr/>
        </p:nvSpPr>
        <p:spPr bwMode="auto">
          <a:xfrm>
            <a:off x="6615099" y="3811792"/>
            <a:ext cx="2651785" cy="422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algn="just" defTabSz="685800">
              <a:lnSpc>
                <a:spcPct val="125000"/>
              </a:lnSpc>
              <a:buClr>
                <a:srgbClr val="0070C0"/>
              </a:buClr>
              <a:defRPr/>
            </a:pPr>
            <a:r>
              <a:rPr lang="zh-CN" altLang="en-US" sz="900" dirty="0">
                <a:solidFill>
                  <a:srgbClr val="595959"/>
                </a:solidFill>
                <a:latin typeface="微软雅黑" pitchFamily="34" charset="-122"/>
                <a:ea typeface="微软雅黑" pitchFamily="34" charset="-122"/>
                <a:sym typeface="微软雅黑" pitchFamily="34" charset="-122"/>
              </a:rPr>
              <a:t>时长</a:t>
            </a:r>
            <a:endParaRPr lang="en-US" altLang="zh-CN" sz="900" dirty="0">
              <a:solidFill>
                <a:srgbClr val="595959"/>
              </a:solidFill>
              <a:latin typeface="微软雅黑" pitchFamily="34" charset="-122"/>
              <a:ea typeface="微软雅黑" pitchFamily="34" charset="-122"/>
              <a:sym typeface="微软雅黑" pitchFamily="34" charset="-122"/>
            </a:endParaRPr>
          </a:p>
          <a:p>
            <a:pPr algn="just" defTabSz="685800">
              <a:lnSpc>
                <a:spcPct val="125000"/>
              </a:lnSpc>
              <a:buClr>
                <a:srgbClr val="0070C0"/>
              </a:buClr>
              <a:defRPr/>
            </a:pPr>
            <a:r>
              <a:rPr lang="zh-CN" altLang="en-US" sz="900" dirty="0">
                <a:solidFill>
                  <a:srgbClr val="595959"/>
                </a:solidFill>
                <a:latin typeface="微软雅黑" pitchFamily="34" charset="-122"/>
                <a:ea typeface="微软雅黑" pitchFamily="34" charset="-122"/>
                <a:sym typeface="微软雅黑" pitchFamily="34" charset="-122"/>
              </a:rPr>
              <a:t>无重要事情，牢记三分钟原则</a:t>
            </a:r>
            <a:endParaRPr lang="zh-CN" altLang="zh-CN" sz="900" dirty="0">
              <a:latin typeface="微软雅黑" pitchFamily="34" charset="-122"/>
              <a:ea typeface="微软雅黑" pitchFamily="34" charset="-122"/>
            </a:endParaRPr>
          </a:p>
        </p:txBody>
      </p:sp>
      <p:sp>
        <p:nvSpPr>
          <p:cNvPr id="51" name="文本框 12"/>
          <p:cNvSpPr txBox="1"/>
          <p:nvPr/>
        </p:nvSpPr>
        <p:spPr>
          <a:xfrm>
            <a:off x="721150" y="236687"/>
            <a:ext cx="1906634" cy="523220"/>
          </a:xfrm>
          <a:prstGeom prst="rect">
            <a:avLst/>
          </a:prstGeom>
          <a:noFill/>
        </p:spPr>
        <p:txBody>
          <a:bodyPr wrap="square" rtlCol="0">
            <a:spAutoFit/>
          </a:bodyPr>
          <a:lstStyle/>
          <a:p>
            <a:pPr defTabSz="685800"/>
            <a:r>
              <a:rPr lang="zh-CN" altLang="en-US" sz="2800" spc="300" dirty="0">
                <a:latin typeface="时尚中黑简体" panose="01010104010101010101" pitchFamily="2" charset="-122"/>
                <a:ea typeface="时尚中黑简体" panose="01010104010101010101" pitchFamily="2" charset="-122"/>
              </a:rPr>
              <a:t>电话礼仪</a:t>
            </a:r>
          </a:p>
        </p:txBody>
      </p:sp>
    </p:spTree>
    <p:extLst>
      <p:ext uri="{BB962C8B-B14F-4D97-AF65-F5344CB8AC3E}">
        <p14:creationId xmlns:p14="http://schemas.microsoft.com/office/powerpoint/2010/main" val="345577211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22" presetClass="entr" presetSubtype="8" fill="hold" nodeType="withEffect">
                                  <p:stCondLst>
                                    <p:cond delay="500"/>
                                  </p:stCondLst>
                                  <p:childTnLst>
                                    <p:set>
                                      <p:cBhvr>
                                        <p:cTn id="15" dur="1" fill="hold">
                                          <p:stCondLst>
                                            <p:cond delay="0"/>
                                          </p:stCondLst>
                                        </p:cTn>
                                        <p:tgtEl>
                                          <p:spTgt spid="29"/>
                                        </p:tgtEl>
                                        <p:attrNameLst>
                                          <p:attrName>style.visibility</p:attrName>
                                        </p:attrNameLst>
                                      </p:cBhvr>
                                      <p:to>
                                        <p:strVal val="visible"/>
                                      </p:to>
                                    </p:set>
                                    <p:animEffect transition="in" filter="wipe(left)">
                                      <p:cBhvr>
                                        <p:cTn id="16" dur="500"/>
                                        <p:tgtEl>
                                          <p:spTgt spid="29"/>
                                        </p:tgtEl>
                                      </p:cBhvr>
                                    </p:animEffect>
                                  </p:childTnLst>
                                </p:cTn>
                              </p:par>
                              <p:par>
                                <p:cTn id="17" presetID="22" presetClass="entr" presetSubtype="2" fill="hold" nodeType="withEffect">
                                  <p:stCondLst>
                                    <p:cond delay="90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500"/>
                                        <p:tgtEl>
                                          <p:spTgt spid="28"/>
                                        </p:tgtEl>
                                      </p:cBhvr>
                                    </p:animEffect>
                                  </p:childTnLst>
                                </p:cTn>
                              </p:par>
                              <p:par>
                                <p:cTn id="20" presetID="10" presetClass="entr" presetSubtype="0" fill="hold" nodeType="withEffect">
                                  <p:stCondLst>
                                    <p:cond delay="11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22" presetClass="entr" presetSubtype="8" fill="hold" nodeType="withEffect">
                                  <p:stCondLst>
                                    <p:cond delay="130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500"/>
                                        <p:tgtEl>
                                          <p:spTgt spid="20"/>
                                        </p:tgtEl>
                                      </p:cBhvr>
                                    </p:animEffect>
                                  </p:childTnLst>
                                </p:cTn>
                              </p:par>
                              <p:par>
                                <p:cTn id="26" presetID="42" presetClass="entr" presetSubtype="0" fill="hold" grpId="0" nodeType="withEffect">
                                  <p:stCondLst>
                                    <p:cond delay="150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par>
                                <p:cTn id="31" presetID="22" presetClass="entr" presetSubtype="4" fill="hold" nodeType="withEffect">
                                  <p:stCondLst>
                                    <p:cond delay="1700"/>
                                  </p:stCondLst>
                                  <p:childTnLst>
                                    <p:set>
                                      <p:cBhvr>
                                        <p:cTn id="32" dur="1" fill="hold">
                                          <p:stCondLst>
                                            <p:cond delay="0"/>
                                          </p:stCondLst>
                                        </p:cTn>
                                        <p:tgtEl>
                                          <p:spTgt spid="19"/>
                                        </p:tgtEl>
                                        <p:attrNameLst>
                                          <p:attrName>style.visibility</p:attrName>
                                        </p:attrNameLst>
                                      </p:cBhvr>
                                      <p:to>
                                        <p:strVal val="visible"/>
                                      </p:to>
                                    </p:set>
                                    <p:animEffect transition="in" filter="wipe(down)">
                                      <p:cBhvr>
                                        <p:cTn id="33" dur="500"/>
                                        <p:tgtEl>
                                          <p:spTgt spid="19"/>
                                        </p:tgtEl>
                                      </p:cBhvr>
                                    </p:animEffect>
                                  </p:childTnLst>
                                </p:cTn>
                              </p:par>
                              <p:par>
                                <p:cTn id="34" presetID="10" presetClass="entr" presetSubtype="0" fill="hold" nodeType="withEffect">
                                  <p:stCondLst>
                                    <p:cond delay="190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par>
                                <p:cTn id="37" presetID="22" presetClass="entr" presetSubtype="8" fill="hold" nodeType="withEffect">
                                  <p:stCondLst>
                                    <p:cond delay="270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500"/>
                                        <p:tgtEl>
                                          <p:spTgt spid="25"/>
                                        </p:tgtEl>
                                      </p:cBhvr>
                                    </p:animEffect>
                                  </p:childTnLst>
                                </p:cTn>
                              </p:par>
                              <p:par>
                                <p:cTn id="40" presetID="42" presetClass="entr" presetSubtype="0" fill="hold" grpId="0" nodeType="withEffect">
                                  <p:stCondLst>
                                    <p:cond delay="290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1000"/>
                                        <p:tgtEl>
                                          <p:spTgt spid="26"/>
                                        </p:tgtEl>
                                      </p:cBhvr>
                                    </p:animEffect>
                                    <p:anim calcmode="lin" valueType="num">
                                      <p:cBhvr>
                                        <p:cTn id="43" dur="1000" fill="hold"/>
                                        <p:tgtEl>
                                          <p:spTgt spid="26"/>
                                        </p:tgtEl>
                                        <p:attrNameLst>
                                          <p:attrName>ppt_x</p:attrName>
                                        </p:attrNameLst>
                                      </p:cBhvr>
                                      <p:tavLst>
                                        <p:tav tm="0">
                                          <p:val>
                                            <p:strVal val="#ppt_x"/>
                                          </p:val>
                                        </p:tav>
                                        <p:tav tm="100000">
                                          <p:val>
                                            <p:strVal val="#ppt_x"/>
                                          </p:val>
                                        </p:tav>
                                      </p:tavLst>
                                    </p:anim>
                                    <p:anim calcmode="lin" valueType="num">
                                      <p:cBhvr>
                                        <p:cTn id="44" dur="1000" fill="hold"/>
                                        <p:tgtEl>
                                          <p:spTgt spid="26"/>
                                        </p:tgtEl>
                                        <p:attrNameLst>
                                          <p:attrName>ppt_y</p:attrName>
                                        </p:attrNameLst>
                                      </p:cBhvr>
                                      <p:tavLst>
                                        <p:tav tm="0">
                                          <p:val>
                                            <p:strVal val="#ppt_y+.1"/>
                                          </p:val>
                                        </p:tav>
                                        <p:tav tm="100000">
                                          <p:val>
                                            <p:strVal val="#ppt_y"/>
                                          </p:val>
                                        </p:tav>
                                      </p:tavLst>
                                    </p:anim>
                                  </p:childTnLst>
                                </p:cTn>
                              </p:par>
                              <p:par>
                                <p:cTn id="45" presetID="22" presetClass="entr" presetSubtype="4" fill="hold" nodeType="withEffect">
                                  <p:stCondLst>
                                    <p:cond delay="3100"/>
                                  </p:stCondLst>
                                  <p:childTnLst>
                                    <p:set>
                                      <p:cBhvr>
                                        <p:cTn id="46" dur="1" fill="hold">
                                          <p:stCondLst>
                                            <p:cond delay="0"/>
                                          </p:stCondLst>
                                        </p:cTn>
                                        <p:tgtEl>
                                          <p:spTgt spid="24"/>
                                        </p:tgtEl>
                                        <p:attrNameLst>
                                          <p:attrName>style.visibility</p:attrName>
                                        </p:attrNameLst>
                                      </p:cBhvr>
                                      <p:to>
                                        <p:strVal val="visible"/>
                                      </p:to>
                                    </p:set>
                                    <p:animEffect transition="in" filter="wipe(down)">
                                      <p:cBhvr>
                                        <p:cTn id="47" dur="500"/>
                                        <p:tgtEl>
                                          <p:spTgt spid="24"/>
                                        </p:tgtEl>
                                      </p:cBhvr>
                                    </p:animEffect>
                                  </p:childTnLst>
                                </p:cTn>
                              </p:par>
                              <p:par>
                                <p:cTn id="48" presetID="10" presetClass="entr" presetSubtype="0" fill="hold" nodeType="withEffect">
                                  <p:stCondLst>
                                    <p:cond delay="330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500"/>
                                        <p:tgtEl>
                                          <p:spTgt spid="6"/>
                                        </p:tgtEl>
                                      </p:cBhvr>
                                    </p:animEffect>
                                  </p:childTnLst>
                                </p:cTn>
                              </p:par>
                              <p:par>
                                <p:cTn id="51" presetID="42" presetClass="entr" presetSubtype="0" fill="hold" grpId="0" nodeType="withEffect">
                                  <p:stCondLst>
                                    <p:cond delay="2900"/>
                                  </p:stCondLst>
                                  <p:childTnLst>
                                    <p:set>
                                      <p:cBhvr>
                                        <p:cTn id="52" dur="1" fill="hold">
                                          <p:stCondLst>
                                            <p:cond delay="0"/>
                                          </p:stCondLst>
                                        </p:cTn>
                                        <p:tgtEl>
                                          <p:spTgt spid="52"/>
                                        </p:tgtEl>
                                        <p:attrNameLst>
                                          <p:attrName>style.visibility</p:attrName>
                                        </p:attrNameLst>
                                      </p:cBhvr>
                                      <p:to>
                                        <p:strVal val="visible"/>
                                      </p:to>
                                    </p:set>
                                    <p:animEffect transition="in" filter="fade">
                                      <p:cBhvr>
                                        <p:cTn id="53" dur="1000"/>
                                        <p:tgtEl>
                                          <p:spTgt spid="52"/>
                                        </p:tgtEl>
                                      </p:cBhvr>
                                    </p:animEffect>
                                    <p:anim calcmode="lin" valueType="num">
                                      <p:cBhvr>
                                        <p:cTn id="54" dur="1000" fill="hold"/>
                                        <p:tgtEl>
                                          <p:spTgt spid="52"/>
                                        </p:tgtEl>
                                        <p:attrNameLst>
                                          <p:attrName>ppt_x</p:attrName>
                                        </p:attrNameLst>
                                      </p:cBhvr>
                                      <p:tavLst>
                                        <p:tav tm="0">
                                          <p:val>
                                            <p:strVal val="#ppt_x"/>
                                          </p:val>
                                        </p:tav>
                                        <p:tav tm="100000">
                                          <p:val>
                                            <p:strVal val="#ppt_x"/>
                                          </p:val>
                                        </p:tav>
                                      </p:tavLst>
                                    </p:anim>
                                    <p:anim calcmode="lin" valueType="num">
                                      <p:cBhvr>
                                        <p:cTn id="55" dur="1000" fill="hold"/>
                                        <p:tgtEl>
                                          <p:spTgt spid="52"/>
                                        </p:tgtEl>
                                        <p:attrNameLst>
                                          <p:attrName>ppt_y</p:attrName>
                                        </p:attrNameLst>
                                      </p:cBhvr>
                                      <p:tavLst>
                                        <p:tav tm="0">
                                          <p:val>
                                            <p:strVal val="#ppt_y+.1"/>
                                          </p:val>
                                        </p:tav>
                                        <p:tav tm="100000">
                                          <p:val>
                                            <p:strVal val="#ppt_y"/>
                                          </p:val>
                                        </p:tav>
                                      </p:tavLst>
                                    </p:anim>
                                  </p:childTnLst>
                                </p:cTn>
                              </p:par>
                              <p:par>
                                <p:cTn id="56" presetID="10" presetClass="entr" presetSubtype="0" fill="hold" grpId="0" nodeType="with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 grpId="0"/>
      <p:bldP spid="22" grpId="0"/>
      <p:bldP spid="52" grpId="0"/>
      <p:bldP spid="5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5973367" y="957835"/>
            <a:ext cx="2634185" cy="2634184"/>
            <a:chOff x="5973367" y="957835"/>
            <a:chExt cx="2634185" cy="2634184"/>
          </a:xfrm>
        </p:grpSpPr>
        <p:sp>
          <p:nvSpPr>
            <p:cNvPr id="24" name="椭圆 23"/>
            <p:cNvSpPr/>
            <p:nvPr/>
          </p:nvSpPr>
          <p:spPr>
            <a:xfrm>
              <a:off x="5973368" y="957835"/>
              <a:ext cx="2634184" cy="2634184"/>
            </a:xfrm>
            <a:prstGeom prst="ellipse">
              <a:avLst/>
            </a:prstGeom>
            <a:solidFill>
              <a:srgbClr val="E4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25" name="图片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973367" y="957835"/>
              <a:ext cx="2545051" cy="2634183"/>
            </a:xfrm>
            <a:custGeom>
              <a:avLst/>
              <a:gdLst>
                <a:gd name="connsiteX0" fmla="*/ 1227962 w 2455923"/>
                <a:gd name="connsiteY0" fmla="*/ 0 h 2455924"/>
                <a:gd name="connsiteX1" fmla="*/ 2449584 w 2455923"/>
                <a:gd name="connsiteY1" fmla="*/ 1102410 h 2455924"/>
                <a:gd name="connsiteX2" fmla="*/ 2455923 w 2455923"/>
                <a:gd name="connsiteY2" fmla="*/ 1227942 h 2455924"/>
                <a:gd name="connsiteX3" fmla="*/ 2455923 w 2455923"/>
                <a:gd name="connsiteY3" fmla="*/ 1227982 h 2455924"/>
                <a:gd name="connsiteX4" fmla="*/ 2449584 w 2455923"/>
                <a:gd name="connsiteY4" fmla="*/ 1353514 h 2455924"/>
                <a:gd name="connsiteX5" fmla="*/ 1227962 w 2455923"/>
                <a:gd name="connsiteY5" fmla="*/ 2455924 h 2455924"/>
                <a:gd name="connsiteX6" fmla="*/ 0 w 2455923"/>
                <a:gd name="connsiteY6" fmla="*/ 1227962 h 2455924"/>
                <a:gd name="connsiteX7" fmla="*/ 1227962 w 2455923"/>
                <a:gd name="connsiteY7" fmla="*/ 0 h 2455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55923" h="2455924">
                  <a:moveTo>
                    <a:pt x="1227962" y="0"/>
                  </a:moveTo>
                  <a:cubicBezTo>
                    <a:pt x="1863761" y="0"/>
                    <a:pt x="2386701" y="483203"/>
                    <a:pt x="2449584" y="1102410"/>
                  </a:cubicBezTo>
                  <a:lnTo>
                    <a:pt x="2455923" y="1227942"/>
                  </a:lnTo>
                  <a:lnTo>
                    <a:pt x="2455923" y="1227982"/>
                  </a:lnTo>
                  <a:lnTo>
                    <a:pt x="2449584" y="1353514"/>
                  </a:lnTo>
                  <a:cubicBezTo>
                    <a:pt x="2386701" y="1972722"/>
                    <a:pt x="1863761" y="2455924"/>
                    <a:pt x="1227962" y="2455924"/>
                  </a:cubicBezTo>
                  <a:cubicBezTo>
                    <a:pt x="549777" y="2455924"/>
                    <a:pt x="0" y="1906147"/>
                    <a:pt x="0" y="1227962"/>
                  </a:cubicBezTo>
                  <a:cubicBezTo>
                    <a:pt x="0" y="549777"/>
                    <a:pt x="549777" y="0"/>
                    <a:pt x="1227962" y="0"/>
                  </a:cubicBezTo>
                  <a:close/>
                </a:path>
              </a:pathLst>
            </a:custGeom>
          </p:spPr>
        </p:pic>
      </p:grpSp>
      <p:sp>
        <p:nvSpPr>
          <p:cNvPr id="30" name="TextBox 2"/>
          <p:cNvSpPr txBox="1">
            <a:spLocks noChangeArrowheads="1"/>
          </p:cNvSpPr>
          <p:nvPr/>
        </p:nvSpPr>
        <p:spPr bwMode="auto">
          <a:xfrm>
            <a:off x="1080874" y="1675513"/>
            <a:ext cx="7755277" cy="565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defTabSz="685800">
              <a:lnSpc>
                <a:spcPct val="150000"/>
              </a:lnSpc>
              <a:buClr>
                <a:srgbClr val="0070C0"/>
              </a:buClr>
              <a:defRPr/>
            </a:pPr>
            <a:endParaRPr lang="zh-CN" altLang="zh-CN" sz="1300" dirty="0">
              <a:solidFill>
                <a:prstClr val="black">
                  <a:lumMod val="65000"/>
                  <a:lumOff val="35000"/>
                </a:prstClr>
              </a:solidFill>
              <a:latin typeface="微软雅黑" pitchFamily="34" charset="-122"/>
              <a:ea typeface="微软雅黑" pitchFamily="34" charset="-122"/>
            </a:endParaRPr>
          </a:p>
          <a:p>
            <a:pPr algn="just" defTabSz="685800">
              <a:lnSpc>
                <a:spcPct val="125000"/>
              </a:lnSpc>
              <a:buClr>
                <a:srgbClr val="0070C0"/>
              </a:buClr>
              <a:defRPr/>
            </a:pPr>
            <a:endParaRPr lang="zh-CN" altLang="zh-CN" sz="900" dirty="0">
              <a:solidFill>
                <a:prstClr val="black">
                  <a:lumMod val="65000"/>
                  <a:lumOff val="35000"/>
                </a:prstClr>
              </a:solidFill>
              <a:latin typeface="微软雅黑" pitchFamily="34" charset="-122"/>
              <a:ea typeface="微软雅黑" pitchFamily="34" charset="-122"/>
            </a:endParaRPr>
          </a:p>
        </p:txBody>
      </p:sp>
      <p:sp>
        <p:nvSpPr>
          <p:cNvPr id="13" name="L 形 12"/>
          <p:cNvSpPr/>
          <p:nvPr/>
        </p:nvSpPr>
        <p:spPr>
          <a:xfrm rot="5400000">
            <a:off x="2838659" y="2368367"/>
            <a:ext cx="439237" cy="426787"/>
          </a:xfrm>
          <a:prstGeom prst="corner">
            <a:avLst>
              <a:gd name="adj1" fmla="val 27717"/>
              <a:gd name="adj2" fmla="val 27272"/>
            </a:avLst>
          </a:prstGeom>
          <a:solidFill>
            <a:srgbClr val="ED14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4" name="L 形 13"/>
          <p:cNvSpPr/>
          <p:nvPr/>
        </p:nvSpPr>
        <p:spPr>
          <a:xfrm rot="16200000">
            <a:off x="2647847" y="2184931"/>
            <a:ext cx="439237" cy="426787"/>
          </a:xfrm>
          <a:prstGeom prst="corner">
            <a:avLst>
              <a:gd name="adj1" fmla="val 27717"/>
              <a:gd name="adj2" fmla="val 27272"/>
            </a:avLst>
          </a:prstGeom>
          <a:solidFill>
            <a:srgbClr val="ED14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6" name="文本框 15"/>
          <p:cNvSpPr txBox="1"/>
          <p:nvPr/>
        </p:nvSpPr>
        <p:spPr>
          <a:xfrm>
            <a:off x="647779" y="268585"/>
            <a:ext cx="5186963" cy="523220"/>
          </a:xfrm>
          <a:prstGeom prst="rect">
            <a:avLst/>
          </a:prstGeom>
          <a:noFill/>
        </p:spPr>
        <p:txBody>
          <a:bodyPr wrap="square" rtlCol="0">
            <a:spAutoFit/>
          </a:bodyPr>
          <a:lstStyle/>
          <a:p>
            <a:r>
              <a:rPr lang="zh-CN" altLang="en-US" sz="2800" dirty="0">
                <a:latin typeface="华康俪金黑W8(P)" pitchFamily="2" charset="-122"/>
                <a:ea typeface="华康俪金黑W8(P)" pitchFamily="2" charset="-122"/>
                <a:sym typeface="华康俪金黑W8(P)" pitchFamily="2" charset="-122"/>
              </a:rPr>
              <a:t>餐宴礼仪</a:t>
            </a:r>
          </a:p>
        </p:txBody>
      </p:sp>
      <p:cxnSp>
        <p:nvCxnSpPr>
          <p:cNvPr id="17" name="直接连接符 16"/>
          <p:cNvCxnSpPr/>
          <p:nvPr/>
        </p:nvCxnSpPr>
        <p:spPr>
          <a:xfrm>
            <a:off x="70961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0" y="723900"/>
            <a:ext cx="3206496"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11" name="矩形 2"/>
          <p:cNvSpPr>
            <a:spLocks noChangeArrowheads="1"/>
          </p:cNvSpPr>
          <p:nvPr/>
        </p:nvSpPr>
        <p:spPr bwMode="auto">
          <a:xfrm>
            <a:off x="107504" y="1578480"/>
            <a:ext cx="6456363" cy="2445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1" hangingPunct="1">
              <a:lnSpc>
                <a:spcPct val="135000"/>
              </a:lnSpc>
              <a:spcBef>
                <a:spcPts val="400"/>
              </a:spcBef>
              <a:buFont typeface="Wingdings" pitchFamily="2" charset="2"/>
              <a:buChar char="n"/>
            </a:pPr>
            <a:r>
              <a:rPr lang="zh-CN" altLang="en-US" sz="1200" dirty="0">
                <a:solidFill>
                  <a:srgbClr val="595959"/>
                </a:solidFill>
                <a:latin typeface="微软雅黑" pitchFamily="34" charset="-122"/>
                <a:ea typeface="微软雅黑" pitchFamily="34" charset="-122"/>
                <a:sym typeface="微软雅黑" pitchFamily="34" charset="-122"/>
              </a:rPr>
              <a:t>用餐文雅，吃的时候应</a:t>
            </a:r>
            <a:r>
              <a:rPr lang="zh-CN" altLang="en-US" sz="1200" b="1" dirty="0">
                <a:solidFill>
                  <a:srgbClr val="FF6600"/>
                </a:solidFill>
                <a:latin typeface="微软雅黑" pitchFamily="34" charset="-122"/>
                <a:ea typeface="微软雅黑" pitchFamily="34" charset="-122"/>
                <a:sym typeface="微软雅黑" pitchFamily="34" charset="-122"/>
              </a:rPr>
              <a:t>闭嘴</a:t>
            </a:r>
            <a:r>
              <a:rPr lang="zh-CN" altLang="en-US" sz="1200" dirty="0">
                <a:solidFill>
                  <a:srgbClr val="595959"/>
                </a:solidFill>
                <a:latin typeface="微软雅黑" pitchFamily="34" charset="-122"/>
                <a:ea typeface="微软雅黑" pitchFamily="34" charset="-122"/>
                <a:sym typeface="微软雅黑" pitchFamily="34" charset="-122"/>
              </a:rPr>
              <a:t>细嚼慢咽，</a:t>
            </a:r>
            <a:r>
              <a:rPr lang="zh-CN" altLang="en-US" sz="1200" b="1" dirty="0">
                <a:solidFill>
                  <a:srgbClr val="FF6600"/>
                </a:solidFill>
                <a:latin typeface="微软雅黑" pitchFamily="34" charset="-122"/>
                <a:ea typeface="微软雅黑" pitchFamily="34" charset="-122"/>
                <a:sym typeface="微软雅黑" pitchFamily="34" charset="-122"/>
              </a:rPr>
              <a:t>不要发出声音</a:t>
            </a:r>
            <a:r>
              <a:rPr lang="zh-CN" altLang="en-US" sz="1200" dirty="0">
                <a:solidFill>
                  <a:srgbClr val="595959"/>
                </a:solidFill>
                <a:latin typeface="微软雅黑" pitchFamily="34" charset="-122"/>
                <a:ea typeface="微软雅黑" pitchFamily="34" charset="-122"/>
                <a:sym typeface="微软雅黑" pitchFamily="34" charset="-122"/>
              </a:rPr>
              <a:t>；</a:t>
            </a:r>
          </a:p>
          <a:p>
            <a:pPr marL="285750" indent="-285750" eaLnBrk="1" hangingPunct="1">
              <a:lnSpc>
                <a:spcPct val="135000"/>
              </a:lnSpc>
              <a:spcBef>
                <a:spcPts val="400"/>
              </a:spcBef>
              <a:buFont typeface="Wingdings" pitchFamily="2" charset="2"/>
              <a:buChar char="n"/>
            </a:pPr>
            <a:r>
              <a:rPr lang="zh-CN" altLang="en-US" sz="1200" dirty="0">
                <a:solidFill>
                  <a:srgbClr val="595959"/>
                </a:solidFill>
                <a:latin typeface="微软雅黑" pitchFamily="34" charset="-122"/>
                <a:ea typeface="微软雅黑" pitchFamily="34" charset="-122"/>
                <a:sym typeface="微软雅黑" pitchFamily="34" charset="-122"/>
              </a:rPr>
              <a:t>鱼刺、骨头轻轻吐在自己面前的</a:t>
            </a:r>
            <a:r>
              <a:rPr lang="zh-CN" altLang="en-US" sz="1200" b="1" dirty="0">
                <a:solidFill>
                  <a:srgbClr val="FF6600"/>
                </a:solidFill>
                <a:latin typeface="微软雅黑" pitchFamily="34" charset="-122"/>
                <a:ea typeface="微软雅黑" pitchFamily="34" charset="-122"/>
                <a:sym typeface="微软雅黑" pitchFamily="34" charset="-122"/>
              </a:rPr>
              <a:t>小盘里</a:t>
            </a:r>
            <a:r>
              <a:rPr lang="zh-CN" altLang="en-US" sz="1200" dirty="0">
                <a:solidFill>
                  <a:srgbClr val="595959"/>
                </a:solidFill>
                <a:latin typeface="微软雅黑" pitchFamily="34" charset="-122"/>
                <a:ea typeface="微软雅黑" pitchFamily="34" charset="-122"/>
                <a:sym typeface="微软雅黑" pitchFamily="34" charset="-122"/>
              </a:rPr>
              <a:t>，不要吐在桌子上；</a:t>
            </a:r>
          </a:p>
          <a:p>
            <a:pPr marL="285750" indent="-285750" eaLnBrk="1" hangingPunct="1">
              <a:lnSpc>
                <a:spcPct val="135000"/>
              </a:lnSpc>
              <a:spcBef>
                <a:spcPts val="400"/>
              </a:spcBef>
              <a:buFont typeface="Wingdings" pitchFamily="2" charset="2"/>
              <a:buChar char="n"/>
            </a:pPr>
            <a:r>
              <a:rPr lang="zh-CN" altLang="en-US" sz="1200" dirty="0">
                <a:solidFill>
                  <a:srgbClr val="595959"/>
                </a:solidFill>
                <a:latin typeface="微软雅黑" pitchFamily="34" charset="-122"/>
                <a:ea typeface="微软雅黑" pitchFamily="34" charset="-122"/>
                <a:sym typeface="微软雅黑" pitchFamily="34" charset="-122"/>
              </a:rPr>
              <a:t>敬酒时，杯口要</a:t>
            </a:r>
            <a:r>
              <a:rPr lang="zh-CN" altLang="en-US" sz="1200" b="1" dirty="0">
                <a:solidFill>
                  <a:srgbClr val="FF6600"/>
                </a:solidFill>
                <a:latin typeface="微软雅黑" pitchFamily="34" charset="-122"/>
                <a:ea typeface="微软雅黑" pitchFamily="34" charset="-122"/>
                <a:sym typeface="微软雅黑" pitchFamily="34" charset="-122"/>
              </a:rPr>
              <a:t>低于对方杯口</a:t>
            </a:r>
            <a:r>
              <a:rPr lang="zh-CN" altLang="en-US" sz="1200" dirty="0">
                <a:solidFill>
                  <a:srgbClr val="595959"/>
                </a:solidFill>
                <a:latin typeface="微软雅黑" pitchFamily="34" charset="-122"/>
                <a:ea typeface="微软雅黑" pitchFamily="34" charset="-122"/>
                <a:sym typeface="微软雅黑" pitchFamily="34" charset="-122"/>
              </a:rPr>
              <a:t>。如无特殊人物在场，可</a:t>
            </a:r>
            <a:r>
              <a:rPr lang="zh-CN" altLang="en-US" sz="1200" b="1" dirty="0">
                <a:solidFill>
                  <a:srgbClr val="FF6600"/>
                </a:solidFill>
                <a:latin typeface="微软雅黑" pitchFamily="34" charset="-122"/>
                <a:ea typeface="微软雅黑" pitchFamily="34" charset="-122"/>
                <a:sym typeface="微软雅黑" pitchFamily="34" charset="-122"/>
              </a:rPr>
              <a:t>按序敬酒</a:t>
            </a:r>
            <a:r>
              <a:rPr lang="zh-CN" altLang="en-US" sz="1200" dirty="0">
                <a:solidFill>
                  <a:srgbClr val="595959"/>
                </a:solidFill>
                <a:latin typeface="微软雅黑" pitchFamily="34" charset="-122"/>
                <a:ea typeface="微软雅黑" pitchFamily="34" charset="-122"/>
                <a:sym typeface="微软雅黑" pitchFamily="34" charset="-122"/>
              </a:rPr>
              <a:t>，避免厚此薄彼；</a:t>
            </a:r>
          </a:p>
          <a:p>
            <a:pPr marL="285750" indent="-285750" eaLnBrk="1" hangingPunct="1">
              <a:lnSpc>
                <a:spcPct val="135000"/>
              </a:lnSpc>
              <a:spcBef>
                <a:spcPts val="400"/>
              </a:spcBef>
              <a:buFont typeface="Wingdings" pitchFamily="2" charset="2"/>
              <a:buChar char="n"/>
            </a:pPr>
            <a:r>
              <a:rPr lang="zh-CN" altLang="en-US" sz="1200" dirty="0">
                <a:solidFill>
                  <a:srgbClr val="595959"/>
                </a:solidFill>
                <a:latin typeface="微软雅黑" pitchFamily="34" charset="-122"/>
                <a:ea typeface="微软雅黑" pitchFamily="34" charset="-122"/>
                <a:sym typeface="微软雅黑" pitchFamily="34" charset="-122"/>
              </a:rPr>
              <a:t>嘴里</a:t>
            </a:r>
            <a:r>
              <a:rPr lang="zh-CN" altLang="en-US" sz="1200" b="1" dirty="0">
                <a:solidFill>
                  <a:srgbClr val="FF6600"/>
                </a:solidFill>
                <a:latin typeface="微软雅黑" pitchFamily="34" charset="-122"/>
                <a:ea typeface="微软雅黑" pitchFamily="34" charset="-122"/>
                <a:sym typeface="微软雅黑" pitchFamily="34" charset="-122"/>
              </a:rPr>
              <a:t>有食物时</a:t>
            </a:r>
            <a:r>
              <a:rPr lang="zh-CN" altLang="en-US" sz="1200" dirty="0">
                <a:solidFill>
                  <a:srgbClr val="595959"/>
                </a:solidFill>
                <a:latin typeface="微软雅黑" pitchFamily="34" charset="-122"/>
                <a:ea typeface="微软雅黑" pitchFamily="34" charset="-122"/>
                <a:sym typeface="微软雅黑" pitchFamily="34" charset="-122"/>
              </a:rPr>
              <a:t>，</a:t>
            </a:r>
            <a:r>
              <a:rPr lang="zh-CN" altLang="en-US" sz="1200" b="1" dirty="0">
                <a:solidFill>
                  <a:srgbClr val="FF6600"/>
                </a:solidFill>
                <a:latin typeface="微软雅黑" pitchFamily="34" charset="-122"/>
                <a:ea typeface="微软雅黑" pitchFamily="34" charset="-122"/>
                <a:sym typeface="微软雅黑" pitchFamily="34" charset="-122"/>
              </a:rPr>
              <a:t>不与人交谈</a:t>
            </a:r>
            <a:r>
              <a:rPr lang="zh-CN" altLang="en-US" sz="1200" dirty="0">
                <a:solidFill>
                  <a:srgbClr val="595959"/>
                </a:solidFill>
                <a:latin typeface="微软雅黑" pitchFamily="34" charset="-122"/>
                <a:ea typeface="微软雅黑" pitchFamily="34" charset="-122"/>
                <a:sym typeface="微软雅黑" pitchFamily="34" charset="-122"/>
              </a:rPr>
              <a:t>；剔牙时，请</a:t>
            </a:r>
            <a:r>
              <a:rPr lang="zh-CN" altLang="en-US" sz="1200" b="1" dirty="0">
                <a:solidFill>
                  <a:srgbClr val="FF6600"/>
                </a:solidFill>
                <a:latin typeface="微软雅黑" pitchFamily="34" charset="-122"/>
                <a:ea typeface="微软雅黑" pitchFamily="34" charset="-122"/>
                <a:sym typeface="微软雅黑" pitchFamily="34" charset="-122"/>
              </a:rPr>
              <a:t>用手掩口</a:t>
            </a:r>
            <a:r>
              <a:rPr lang="zh-CN" altLang="en-US" sz="1200" dirty="0">
                <a:solidFill>
                  <a:srgbClr val="595959"/>
                </a:solidFill>
                <a:latin typeface="微软雅黑" pitchFamily="34" charset="-122"/>
                <a:ea typeface="微软雅黑" pitchFamily="34" charset="-122"/>
                <a:sym typeface="微软雅黑" pitchFamily="34" charset="-122"/>
              </a:rPr>
              <a:t>；</a:t>
            </a:r>
          </a:p>
          <a:p>
            <a:pPr marL="285750" indent="-285750" eaLnBrk="1" hangingPunct="1">
              <a:lnSpc>
                <a:spcPct val="135000"/>
              </a:lnSpc>
              <a:spcBef>
                <a:spcPts val="400"/>
              </a:spcBef>
              <a:buFont typeface="Wingdings" pitchFamily="2" charset="2"/>
              <a:buChar char="n"/>
            </a:pPr>
            <a:r>
              <a:rPr lang="zh-CN" altLang="en-US" sz="1200" dirty="0">
                <a:solidFill>
                  <a:srgbClr val="595959"/>
                </a:solidFill>
                <a:latin typeface="微软雅黑" pitchFamily="34" charset="-122"/>
                <a:ea typeface="微软雅黑" pitchFamily="34" charset="-122"/>
                <a:sym typeface="微软雅黑" pitchFamily="34" charset="-122"/>
              </a:rPr>
              <a:t>别人给倒水时，不要干看着，要</a:t>
            </a:r>
            <a:r>
              <a:rPr lang="zh-CN" altLang="en-US" sz="1200" b="1" dirty="0">
                <a:solidFill>
                  <a:srgbClr val="FF6600"/>
                </a:solidFill>
                <a:latin typeface="微软雅黑" pitchFamily="34" charset="-122"/>
                <a:ea typeface="微软雅黑" pitchFamily="34" charset="-122"/>
                <a:sym typeface="微软雅黑" pitchFamily="34" charset="-122"/>
              </a:rPr>
              <a:t>扶着杯子</a:t>
            </a:r>
            <a:r>
              <a:rPr lang="zh-CN" altLang="en-US" sz="1200" dirty="0">
                <a:solidFill>
                  <a:srgbClr val="595959"/>
                </a:solidFill>
                <a:latin typeface="微软雅黑" pitchFamily="34" charset="-122"/>
                <a:ea typeface="微软雅黑" pitchFamily="34" charset="-122"/>
                <a:sym typeface="微软雅黑" pitchFamily="34" charset="-122"/>
              </a:rPr>
              <a:t>，以示礼貌；</a:t>
            </a:r>
          </a:p>
          <a:p>
            <a:pPr marL="285750" indent="-285750" eaLnBrk="1" hangingPunct="1">
              <a:lnSpc>
                <a:spcPct val="135000"/>
              </a:lnSpc>
              <a:spcBef>
                <a:spcPts val="400"/>
              </a:spcBef>
              <a:buFont typeface="Wingdings" pitchFamily="2" charset="2"/>
              <a:buChar char="n"/>
            </a:pPr>
            <a:r>
              <a:rPr lang="zh-CN" altLang="en-US" sz="1200" dirty="0">
                <a:solidFill>
                  <a:srgbClr val="595959"/>
                </a:solidFill>
                <a:latin typeface="微软雅黑" pitchFamily="34" charset="-122"/>
                <a:ea typeface="微软雅黑" pitchFamily="34" charset="-122"/>
                <a:sym typeface="微软雅黑" pitchFamily="34" charset="-122"/>
              </a:rPr>
              <a:t>给人递水递饭一定是</a:t>
            </a:r>
            <a:r>
              <a:rPr lang="zh-CN" altLang="en-US" sz="1200" b="1" dirty="0">
                <a:solidFill>
                  <a:srgbClr val="FF6600"/>
                </a:solidFill>
                <a:latin typeface="微软雅黑" pitchFamily="34" charset="-122"/>
                <a:ea typeface="微软雅黑" pitchFamily="34" charset="-122"/>
                <a:sym typeface="微软雅黑" pitchFamily="34" charset="-122"/>
              </a:rPr>
              <a:t>双手</a:t>
            </a:r>
            <a:r>
              <a:rPr lang="zh-CN" altLang="en-US" sz="1200" dirty="0">
                <a:solidFill>
                  <a:srgbClr val="595959"/>
                </a:solidFill>
                <a:latin typeface="微软雅黑" pitchFamily="34" charset="-122"/>
                <a:ea typeface="微软雅黑" pitchFamily="34" charset="-122"/>
                <a:sym typeface="微软雅黑" pitchFamily="34" charset="-122"/>
              </a:rPr>
              <a:t>；</a:t>
            </a:r>
          </a:p>
          <a:p>
            <a:pPr marL="285750" indent="-285750" eaLnBrk="1" hangingPunct="1">
              <a:lnSpc>
                <a:spcPct val="135000"/>
              </a:lnSpc>
              <a:spcBef>
                <a:spcPts val="400"/>
              </a:spcBef>
              <a:buFont typeface="Wingdings" pitchFamily="2" charset="2"/>
              <a:buChar char="n"/>
            </a:pPr>
            <a:r>
              <a:rPr lang="zh-CN" altLang="en-US" sz="1200" dirty="0">
                <a:solidFill>
                  <a:srgbClr val="595959"/>
                </a:solidFill>
                <a:latin typeface="微软雅黑" pitchFamily="34" charset="-122"/>
                <a:ea typeface="微软雅黑" pitchFamily="34" charset="-122"/>
                <a:sym typeface="微软雅黑" pitchFamily="34" charset="-122"/>
              </a:rPr>
              <a:t>递刀具给别人要记得递</a:t>
            </a:r>
            <a:r>
              <a:rPr lang="zh-CN" altLang="en-US" sz="1200" b="1" dirty="0">
                <a:solidFill>
                  <a:srgbClr val="FF6600"/>
                </a:solidFill>
                <a:latin typeface="微软雅黑" pitchFamily="34" charset="-122"/>
                <a:ea typeface="微软雅黑" pitchFamily="34" charset="-122"/>
                <a:sym typeface="微软雅黑" pitchFamily="34" charset="-122"/>
              </a:rPr>
              <a:t>刀柄</a:t>
            </a:r>
            <a:r>
              <a:rPr lang="zh-CN" altLang="en-US" sz="1200" dirty="0">
                <a:solidFill>
                  <a:srgbClr val="595959"/>
                </a:solidFill>
                <a:latin typeface="微软雅黑" pitchFamily="34" charset="-122"/>
                <a:ea typeface="微软雅黑" pitchFamily="34" charset="-122"/>
                <a:sym typeface="微软雅黑" pitchFamily="34" charset="-122"/>
              </a:rPr>
              <a:t>那一端；</a:t>
            </a:r>
          </a:p>
          <a:p>
            <a:pPr marL="285750" indent="-285750" eaLnBrk="1" hangingPunct="1">
              <a:lnSpc>
                <a:spcPct val="135000"/>
              </a:lnSpc>
              <a:spcBef>
                <a:spcPts val="400"/>
              </a:spcBef>
              <a:buFont typeface="Wingdings" pitchFamily="2" charset="2"/>
              <a:buChar char="n"/>
            </a:pPr>
            <a:r>
              <a:rPr lang="zh-CN" altLang="en-US" sz="1200" dirty="0">
                <a:solidFill>
                  <a:srgbClr val="595959"/>
                </a:solidFill>
                <a:latin typeface="微软雅黑" pitchFamily="34" charset="-122"/>
                <a:ea typeface="微软雅黑" pitchFamily="34" charset="-122"/>
                <a:sym typeface="微软雅黑" pitchFamily="34" charset="-122"/>
              </a:rPr>
              <a:t>宴会未结束，</a:t>
            </a:r>
            <a:r>
              <a:rPr lang="zh-CN" altLang="en-US" sz="1200" b="1" dirty="0">
                <a:solidFill>
                  <a:srgbClr val="FF6600"/>
                </a:solidFill>
                <a:latin typeface="微软雅黑" pitchFamily="34" charset="-122"/>
                <a:ea typeface="微软雅黑" pitchFamily="34" charset="-122"/>
                <a:sym typeface="微软雅黑" pitchFamily="34" charset="-122"/>
              </a:rPr>
              <a:t>不可随意离宴</a:t>
            </a:r>
            <a:r>
              <a:rPr lang="zh-CN" altLang="en-US" sz="1200" dirty="0">
                <a:solidFill>
                  <a:srgbClr val="595959"/>
                </a:solidFill>
                <a:latin typeface="微软雅黑" pitchFamily="34" charset="-122"/>
                <a:ea typeface="微软雅黑" pitchFamily="34" charset="-122"/>
                <a:sym typeface="微软雅黑" pitchFamily="34" charset="-122"/>
              </a:rPr>
              <a:t>，要等主人和主宾先离席；</a:t>
            </a:r>
            <a:endParaRPr lang="zh-CN" altLang="en-US" sz="1200" dirty="0"/>
          </a:p>
        </p:txBody>
      </p:sp>
    </p:spTree>
    <p:extLst>
      <p:ext uri="{BB962C8B-B14F-4D97-AF65-F5344CB8AC3E}">
        <p14:creationId xmlns:p14="http://schemas.microsoft.com/office/powerpoint/2010/main" val="91055464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4"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circle(in)">
                                      <p:cBhvr>
                                        <p:cTn id="18" dur="2000"/>
                                        <p:tgtEl>
                                          <p:spTgt spid="11"/>
                                        </p:tgtEl>
                                      </p:cBhvr>
                                    </p:animEffect>
                                  </p:childTnLst>
                                </p:cTn>
                              </p:par>
                              <p:par>
                                <p:cTn id="19" presetID="1" presetClass="entr" presetSubtype="0" fill="hold" grpId="1" nodeType="withEffect">
                                  <p:stCondLst>
                                    <p:cond delay="25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1" nodeType="withEffect">
                                  <p:stCondLst>
                                    <p:cond delay="250"/>
                                  </p:stCondLst>
                                  <p:childTnLst>
                                    <p:set>
                                      <p:cBhvr>
                                        <p:cTn id="22" dur="1" fill="hold">
                                          <p:stCondLst>
                                            <p:cond delay="0"/>
                                          </p:stCondLst>
                                        </p:cTn>
                                        <p:tgtEl>
                                          <p:spTgt spid="14"/>
                                        </p:tgtEl>
                                        <p:attrNameLst>
                                          <p:attrName>style.visibility</p:attrName>
                                        </p:attrNameLst>
                                      </p:cBhvr>
                                      <p:to>
                                        <p:strVal val="visible"/>
                                      </p:to>
                                    </p:set>
                                  </p:childTnLst>
                                </p:cTn>
                              </p:par>
                              <p:par>
                                <p:cTn id="23" presetID="56" presetClass="path" presetSubtype="0" accel="50000" decel="50000" fill="hold" grpId="0" nodeType="withEffect">
                                  <p:stCondLst>
                                    <p:cond delay="250"/>
                                  </p:stCondLst>
                                  <p:childTnLst>
                                    <p:animMotion origin="layout" path="M 2.5E-6 2.53469E-6 L -0.29132 -0.19581 " pathEditMode="relative" rAng="0" ptsTypes="AA">
                                      <p:cBhvr>
                                        <p:cTn id="24" dur="900" fill="hold"/>
                                        <p:tgtEl>
                                          <p:spTgt spid="13"/>
                                        </p:tgtEl>
                                        <p:attrNameLst>
                                          <p:attrName>ppt_x</p:attrName>
                                          <p:attrName>ppt_y</p:attrName>
                                        </p:attrNameLst>
                                      </p:cBhvr>
                                      <p:rCtr x="-14566" y="-9806"/>
                                    </p:animMotion>
                                  </p:childTnLst>
                                </p:cTn>
                              </p:par>
                              <p:par>
                                <p:cTn id="25" presetID="56" presetClass="path" presetSubtype="0" accel="50000" decel="50000" fill="hold" grpId="0" nodeType="withEffect">
                                  <p:stCondLst>
                                    <p:cond delay="250"/>
                                  </p:stCondLst>
                                  <p:childTnLst>
                                    <p:animMotion origin="layout" path="M -1.66667E-6 1.7453E-6 L 0.39115 0.29972 " pathEditMode="relative" rAng="0" ptsTypes="AA">
                                      <p:cBhvr>
                                        <p:cTn id="26" dur="900" fill="hold"/>
                                        <p:tgtEl>
                                          <p:spTgt spid="14"/>
                                        </p:tgtEl>
                                        <p:attrNameLst>
                                          <p:attrName>ppt_x</p:attrName>
                                          <p:attrName>ppt_y</p:attrName>
                                        </p:attrNameLst>
                                      </p:cBhvr>
                                      <p:rCtr x="19549" y="14986"/>
                                    </p:animMotion>
                                  </p:childTnLst>
                                </p:cTn>
                              </p:par>
                              <p:par>
                                <p:cTn id="27" presetID="10" presetClass="entr" presetSubtype="0" fill="hold" grpId="0" nodeType="withEffect" nodePh="1">
                                  <p:stCondLst>
                                    <p:cond delay="750"/>
                                  </p:stCondLst>
                                  <p:endCondLst>
                                    <p:cond evt="begin" delay="0">
                                      <p:tn val="27"/>
                                    </p:cond>
                                  </p:end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par>
                                <p:cTn id="30" presetID="12" presetClass="entr" presetSubtype="8" fill="hold" nodeType="withEffect">
                                  <p:stCondLst>
                                    <p:cond delay="75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p:tgtEl>
                                          <p:spTgt spid="12"/>
                                        </p:tgtEl>
                                        <p:attrNameLst>
                                          <p:attrName>ppt_x</p:attrName>
                                        </p:attrNameLst>
                                      </p:cBhvr>
                                      <p:tavLst>
                                        <p:tav tm="0">
                                          <p:val>
                                            <p:strVal val="#ppt_x-#ppt_w*1.125000"/>
                                          </p:val>
                                        </p:tav>
                                        <p:tav tm="100000">
                                          <p:val>
                                            <p:strVal val="#ppt_x"/>
                                          </p:val>
                                        </p:tav>
                                      </p:tavLst>
                                    </p:anim>
                                    <p:animEffect transition="in" filter="wipe(right)">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13" grpId="0" animBg="1"/>
      <p:bldP spid="13" grpId="1" animBg="1"/>
      <p:bldP spid="14" grpId="0" animBg="1"/>
      <p:bldP spid="14" grpId="1" animBg="1"/>
      <p:bldP spid="16"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8094311" y="58678"/>
            <a:ext cx="954534" cy="993422"/>
            <a:chOff x="-487453" y="3340616"/>
            <a:chExt cx="1539119" cy="1601824"/>
          </a:xfrm>
        </p:grpSpPr>
        <p:sp>
          <p:nvSpPr>
            <p:cNvPr id="19" name="矩形 18"/>
            <p:cNvSpPr/>
            <p:nvPr/>
          </p:nvSpPr>
          <p:spPr>
            <a:xfrm rot="18978962">
              <a:off x="-251343" y="4139163"/>
              <a:ext cx="93519" cy="93519"/>
            </a:xfrm>
            <a:prstGeom prst="rect">
              <a:avLst/>
            </a:prstGeom>
            <a:solidFill>
              <a:srgbClr val="ED145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0" name="矩形 19"/>
            <p:cNvSpPr/>
            <p:nvPr/>
          </p:nvSpPr>
          <p:spPr>
            <a:xfrm rot="18880913">
              <a:off x="229686" y="4088971"/>
              <a:ext cx="91049" cy="9104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1" name="矩形 20"/>
            <p:cNvSpPr/>
            <p:nvPr/>
          </p:nvSpPr>
          <p:spPr>
            <a:xfrm rot="18880913">
              <a:off x="890315" y="4423462"/>
              <a:ext cx="72351" cy="72351"/>
            </a:xfrm>
            <a:prstGeom prst="rect">
              <a:avLst/>
            </a:prstGeom>
            <a:solidFill>
              <a:srgbClr val="FFC0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2" name="矩形 21"/>
            <p:cNvSpPr/>
            <p:nvPr/>
          </p:nvSpPr>
          <p:spPr>
            <a:xfrm rot="18880913">
              <a:off x="795752" y="3760606"/>
              <a:ext cx="173219" cy="173218"/>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3" name="矩形 22"/>
            <p:cNvSpPr/>
            <p:nvPr/>
          </p:nvSpPr>
          <p:spPr>
            <a:xfrm rot="18880913">
              <a:off x="885515" y="3340616"/>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4" name="矩形 23"/>
            <p:cNvSpPr/>
            <p:nvPr/>
          </p:nvSpPr>
          <p:spPr>
            <a:xfrm rot="18880913">
              <a:off x="899419" y="3989711"/>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5" name="矩形 24"/>
            <p:cNvSpPr/>
            <p:nvPr/>
          </p:nvSpPr>
          <p:spPr>
            <a:xfrm rot="18880913">
              <a:off x="351417" y="3728868"/>
              <a:ext cx="173219" cy="17321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6" name="矩形 25"/>
            <p:cNvSpPr/>
            <p:nvPr/>
          </p:nvSpPr>
          <p:spPr>
            <a:xfrm rot="18880913">
              <a:off x="189019" y="4532157"/>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7" name="矩形 26"/>
            <p:cNvSpPr/>
            <p:nvPr/>
          </p:nvSpPr>
          <p:spPr>
            <a:xfrm rot="18880913">
              <a:off x="-276442" y="4592578"/>
              <a:ext cx="173219" cy="173218"/>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8" name="矩形 27"/>
            <p:cNvSpPr/>
            <p:nvPr/>
          </p:nvSpPr>
          <p:spPr>
            <a:xfrm rot="18880913">
              <a:off x="-487453" y="4848118"/>
              <a:ext cx="94322" cy="94322"/>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sp>
        <p:nvSpPr>
          <p:cNvPr id="13" name="文本框 12"/>
          <p:cNvSpPr txBox="1"/>
          <p:nvPr/>
        </p:nvSpPr>
        <p:spPr>
          <a:xfrm>
            <a:off x="2233406" y="1450211"/>
            <a:ext cx="4458136" cy="400110"/>
          </a:xfrm>
          <a:prstGeom prst="rect">
            <a:avLst/>
          </a:prstGeom>
          <a:noFill/>
        </p:spPr>
        <p:txBody>
          <a:bodyPr wrap="square" rtlCol="0">
            <a:spAutoFit/>
          </a:bodyPr>
          <a:lstStyle/>
          <a:p>
            <a:r>
              <a:rPr lang="zh-CN" altLang="en-US" sz="2000" dirty="0">
                <a:solidFill>
                  <a:srgbClr val="595959"/>
                </a:solidFill>
                <a:latin typeface="微软雅黑" pitchFamily="34" charset="-122"/>
                <a:ea typeface="微软雅黑" pitchFamily="34" charset="-122"/>
                <a:sym typeface="Times New Roman" pitchFamily="18" charset="0"/>
              </a:rPr>
              <a:t>座次排列</a:t>
            </a:r>
            <a:endParaRPr lang="zh-CN" altLang="en-US" sz="2000" b="1" dirty="0">
              <a:solidFill>
                <a:srgbClr val="FF6600"/>
              </a:solidFill>
              <a:latin typeface="微软雅黑" pitchFamily="34" charset="-122"/>
              <a:ea typeface="微软雅黑" pitchFamily="34" charset="-122"/>
              <a:sym typeface="微软雅黑" pitchFamily="34" charset="-122"/>
            </a:endParaRPr>
          </a:p>
        </p:txBody>
      </p:sp>
      <p:cxnSp>
        <p:nvCxnSpPr>
          <p:cNvPr id="14" name="直接连接符 13"/>
          <p:cNvCxnSpPr/>
          <p:nvPr/>
        </p:nvCxnSpPr>
        <p:spPr>
          <a:xfrm>
            <a:off x="2431628" y="1891409"/>
            <a:ext cx="3680460" cy="0"/>
          </a:xfrm>
          <a:prstGeom prst="line">
            <a:avLst/>
          </a:prstGeom>
          <a:ln w="7620">
            <a:solidFill>
              <a:srgbClr val="ED145B"/>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17" name="TextBox 2"/>
          <p:cNvSpPr txBox="1">
            <a:spLocks noChangeArrowheads="1"/>
          </p:cNvSpPr>
          <p:nvPr/>
        </p:nvSpPr>
        <p:spPr bwMode="auto">
          <a:xfrm>
            <a:off x="2759612" y="1966832"/>
            <a:ext cx="6054706" cy="1762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a:lnSpc>
                <a:spcPct val="130000"/>
              </a:lnSpc>
            </a:pPr>
            <a:r>
              <a:rPr lang="zh-CN" altLang="en-US" sz="1400" b="1" dirty="0">
                <a:solidFill>
                  <a:srgbClr val="FF0000"/>
                </a:solidFill>
                <a:latin typeface="微软雅黑" pitchFamily="34" charset="-122"/>
                <a:ea typeface="微软雅黑" pitchFamily="34" charset="-122"/>
                <a:sym typeface="微软雅黑" pitchFamily="34" charset="-122"/>
              </a:rPr>
              <a:t>面门为上；居中为上；以离门远离主位近为上，</a:t>
            </a:r>
            <a:endParaRPr lang="en-US" altLang="zh-CN" sz="1400" b="1" dirty="0">
              <a:solidFill>
                <a:srgbClr val="FF0000"/>
              </a:solidFill>
              <a:latin typeface="微软雅黑" pitchFamily="34" charset="-122"/>
              <a:ea typeface="微软雅黑" pitchFamily="34" charset="-122"/>
              <a:sym typeface="微软雅黑" pitchFamily="34" charset="-122"/>
            </a:endParaRPr>
          </a:p>
          <a:p>
            <a:pPr>
              <a:lnSpc>
                <a:spcPct val="130000"/>
              </a:lnSpc>
            </a:pPr>
            <a:r>
              <a:rPr lang="zh-CN" altLang="en-US" sz="1400" b="1" dirty="0">
                <a:solidFill>
                  <a:srgbClr val="FF0000"/>
                </a:solidFill>
                <a:latin typeface="微软雅黑" pitchFamily="34" charset="-122"/>
                <a:ea typeface="微软雅黑" pitchFamily="34" charset="-122"/>
                <a:sym typeface="微软雅黑" pitchFamily="34" charset="-122"/>
              </a:rPr>
              <a:t>同样远近以主位的右为上</a:t>
            </a:r>
            <a:endParaRPr lang="en-US" altLang="zh-CN" sz="1400" b="1" dirty="0">
              <a:solidFill>
                <a:srgbClr val="FF0000"/>
              </a:solidFill>
              <a:latin typeface="微软雅黑" pitchFamily="34" charset="-122"/>
              <a:ea typeface="微软雅黑" pitchFamily="34" charset="-122"/>
              <a:sym typeface="微软雅黑" pitchFamily="34" charset="-122"/>
            </a:endParaRPr>
          </a:p>
          <a:p>
            <a:pPr>
              <a:lnSpc>
                <a:spcPct val="130000"/>
              </a:lnSpc>
            </a:pPr>
            <a:r>
              <a:rPr lang="zh-CN" altLang="en-US" sz="1400" dirty="0">
                <a:solidFill>
                  <a:srgbClr val="595959"/>
                </a:solidFill>
                <a:latin typeface="微软雅黑" pitchFamily="34" charset="-122"/>
                <a:ea typeface="微软雅黑" pitchFamily="34" charset="-122"/>
                <a:sym typeface="微软雅黑" pitchFamily="34" charset="-122"/>
              </a:rPr>
              <a:t>主位右侧为</a:t>
            </a:r>
            <a:r>
              <a:rPr lang="zh-CN" altLang="en-US" sz="1400" b="1" dirty="0">
                <a:solidFill>
                  <a:srgbClr val="FF6600"/>
                </a:solidFill>
                <a:latin typeface="微软雅黑" pitchFamily="34" charset="-122"/>
                <a:ea typeface="微软雅黑" pitchFamily="34" charset="-122"/>
                <a:sym typeface="微软雅黑" pitchFamily="34" charset="-122"/>
              </a:rPr>
              <a:t>主宾位</a:t>
            </a:r>
            <a:r>
              <a:rPr lang="zh-CN" altLang="en-US" sz="1400" dirty="0">
                <a:solidFill>
                  <a:srgbClr val="595959"/>
                </a:solidFill>
                <a:latin typeface="微软雅黑" pitchFamily="34" charset="-122"/>
                <a:ea typeface="微软雅黑" pitchFamily="34" charset="-122"/>
                <a:sym typeface="微软雅黑" pitchFamily="34" charset="-122"/>
              </a:rPr>
              <a:t>，若主宾身份高于主人，</a:t>
            </a:r>
            <a:endParaRPr lang="en-US" altLang="zh-CN" sz="1400" dirty="0">
              <a:solidFill>
                <a:srgbClr val="595959"/>
              </a:solidFill>
              <a:latin typeface="微软雅黑" pitchFamily="34" charset="-122"/>
              <a:ea typeface="微软雅黑" pitchFamily="34" charset="-122"/>
              <a:sym typeface="微软雅黑" pitchFamily="34" charset="-122"/>
            </a:endParaRPr>
          </a:p>
          <a:p>
            <a:pPr>
              <a:lnSpc>
                <a:spcPct val="130000"/>
              </a:lnSpc>
            </a:pPr>
            <a:r>
              <a:rPr lang="zh-CN" altLang="en-US" sz="1400" dirty="0">
                <a:solidFill>
                  <a:srgbClr val="595959"/>
                </a:solidFill>
                <a:latin typeface="微软雅黑" pitchFamily="34" charset="-122"/>
                <a:ea typeface="微软雅黑" pitchFamily="34" charset="-122"/>
                <a:sym typeface="微软雅黑" pitchFamily="34" charset="-122"/>
              </a:rPr>
              <a:t>为表示尊重，也可以安排在主人位子上座，</a:t>
            </a:r>
            <a:endParaRPr lang="en-US" altLang="zh-CN" sz="1400" dirty="0">
              <a:solidFill>
                <a:srgbClr val="595959"/>
              </a:solidFill>
              <a:latin typeface="微软雅黑" pitchFamily="34" charset="-122"/>
              <a:ea typeface="微软雅黑" pitchFamily="34" charset="-122"/>
              <a:sym typeface="微软雅黑" pitchFamily="34" charset="-122"/>
            </a:endParaRPr>
          </a:p>
          <a:p>
            <a:pPr>
              <a:lnSpc>
                <a:spcPct val="130000"/>
              </a:lnSpc>
            </a:pPr>
            <a:r>
              <a:rPr lang="zh-CN" altLang="en-US" sz="1400" dirty="0">
                <a:solidFill>
                  <a:srgbClr val="595959"/>
                </a:solidFill>
                <a:latin typeface="微软雅黑" pitchFamily="34" charset="-122"/>
                <a:ea typeface="微软雅黑" pitchFamily="34" charset="-122"/>
                <a:sym typeface="微软雅黑" pitchFamily="34" charset="-122"/>
              </a:rPr>
              <a:t>而请主人坐在主宾的位子上。</a:t>
            </a:r>
            <a:endParaRPr lang="zh-CN" altLang="en-US" sz="1400" dirty="0"/>
          </a:p>
          <a:p>
            <a:pPr algn="just" defTabSz="685800">
              <a:lnSpc>
                <a:spcPct val="125000"/>
              </a:lnSpc>
              <a:buClr>
                <a:srgbClr val="0070C0"/>
              </a:buClr>
              <a:defRPr/>
            </a:pPr>
            <a:endParaRPr lang="zh-CN" altLang="zh-CN" sz="1400" dirty="0">
              <a:latin typeface="微软雅黑" pitchFamily="34" charset="-122"/>
              <a:ea typeface="微软雅黑" pitchFamily="34" charset="-122"/>
            </a:endParaRPr>
          </a:p>
        </p:txBody>
      </p:sp>
      <p:sp>
        <p:nvSpPr>
          <p:cNvPr id="32" name="文本框 31"/>
          <p:cNvSpPr txBox="1"/>
          <p:nvPr/>
        </p:nvSpPr>
        <p:spPr>
          <a:xfrm>
            <a:off x="716496" y="261183"/>
            <a:ext cx="5295820" cy="523220"/>
          </a:xfrm>
          <a:prstGeom prst="rect">
            <a:avLst/>
          </a:prstGeom>
          <a:noFill/>
        </p:spPr>
        <p:txBody>
          <a:bodyPr wrap="square" rtlCol="0">
            <a:spAutoFit/>
          </a:bodyPr>
          <a:lstStyle/>
          <a:p>
            <a:r>
              <a:rPr lang="zh-CN" altLang="en-US" sz="2800" dirty="0">
                <a:latin typeface="华康俪金黑W8(P)" pitchFamily="2" charset="-122"/>
                <a:ea typeface="华康俪金黑W8(P)" pitchFamily="2" charset="-122"/>
                <a:sym typeface="华康俪金黑W8(P)" pitchFamily="2" charset="-122"/>
              </a:rPr>
              <a:t>餐宴礼仪</a:t>
            </a:r>
          </a:p>
        </p:txBody>
      </p:sp>
      <p:cxnSp>
        <p:nvCxnSpPr>
          <p:cNvPr id="33" name="直接连接符 32"/>
          <p:cNvCxnSpPr/>
          <p:nvPr/>
        </p:nvCxnSpPr>
        <p:spPr>
          <a:xfrm>
            <a:off x="70961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0" y="723900"/>
            <a:ext cx="3225800"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grpSp>
        <p:nvGrpSpPr>
          <p:cNvPr id="29" name="组合 3"/>
          <p:cNvGrpSpPr>
            <a:grpSpLocks/>
          </p:cNvGrpSpPr>
          <p:nvPr/>
        </p:nvGrpSpPr>
        <p:grpSpPr bwMode="auto">
          <a:xfrm>
            <a:off x="187908" y="1387824"/>
            <a:ext cx="2151844" cy="3056133"/>
            <a:chOff x="0" y="0"/>
            <a:chExt cx="2689448" cy="3806198"/>
          </a:xfrm>
        </p:grpSpPr>
        <p:sp>
          <p:nvSpPr>
            <p:cNvPr id="30" name="Oval 84"/>
            <p:cNvSpPr>
              <a:spLocks noChangeArrowheads="1"/>
            </p:cNvSpPr>
            <p:nvPr/>
          </p:nvSpPr>
          <p:spPr bwMode="auto">
            <a:xfrm>
              <a:off x="520681" y="576008"/>
              <a:ext cx="1656000" cy="1656000"/>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buFont typeface="Arial" pitchFamily="34" charset="0"/>
                <a:buNone/>
              </a:pPr>
              <a:endParaRPr lang="zh-CN" altLang="zh-CN">
                <a:solidFill>
                  <a:srgbClr val="FFFFFF"/>
                </a:solidFill>
                <a:latin typeface="微软雅黑" pitchFamily="34" charset="-122"/>
                <a:sym typeface="宋体" pitchFamily="2" charset="-122"/>
              </a:endParaRPr>
            </a:p>
          </p:txBody>
        </p:sp>
        <p:sp>
          <p:nvSpPr>
            <p:cNvPr id="31" name="Oval 85"/>
            <p:cNvSpPr>
              <a:spLocks noChangeArrowheads="1"/>
            </p:cNvSpPr>
            <p:nvPr/>
          </p:nvSpPr>
          <p:spPr bwMode="auto">
            <a:xfrm>
              <a:off x="432048" y="287976"/>
              <a:ext cx="457200" cy="457200"/>
            </a:xfrm>
            <a:prstGeom prst="ellipse">
              <a:avLst/>
            </a:prstGeom>
            <a:solidFill>
              <a:srgbClr val="92CE0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buFont typeface="Arial" pitchFamily="34" charset="0"/>
                <a:buNone/>
              </a:pPr>
              <a:r>
                <a:rPr lang="en-US" altLang="zh-CN" sz="2400" b="1">
                  <a:solidFill>
                    <a:srgbClr val="FFFFFF"/>
                  </a:solidFill>
                  <a:latin typeface="Arial Unicode MS" pitchFamily="34" charset="-122"/>
                  <a:ea typeface="Arial Unicode MS" pitchFamily="34" charset="-122"/>
                  <a:cs typeface="Arial Unicode MS" pitchFamily="34" charset="-122"/>
                  <a:sym typeface="Arial Unicode MS" pitchFamily="34" charset="-122"/>
                </a:rPr>
                <a:t>1</a:t>
              </a:r>
              <a:endParaRPr lang="zh-CN" altLang="en-US"/>
            </a:p>
          </p:txBody>
        </p:sp>
        <p:sp>
          <p:nvSpPr>
            <p:cNvPr id="35" name="Oval 86"/>
            <p:cNvSpPr>
              <a:spLocks noChangeArrowheads="1"/>
            </p:cNvSpPr>
            <p:nvPr/>
          </p:nvSpPr>
          <p:spPr bwMode="auto">
            <a:xfrm>
              <a:off x="1800200" y="275400"/>
              <a:ext cx="457200" cy="457200"/>
            </a:xfrm>
            <a:prstGeom prst="ellipse">
              <a:avLst/>
            </a:prstGeom>
            <a:solidFill>
              <a:srgbClr val="92CE0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buFont typeface="Arial" pitchFamily="34" charset="0"/>
                <a:buNone/>
              </a:pPr>
              <a:r>
                <a:rPr lang="en-US" altLang="zh-CN" sz="2400" b="1">
                  <a:solidFill>
                    <a:srgbClr val="FFFFFF"/>
                  </a:solidFill>
                  <a:latin typeface="Arial Unicode MS" pitchFamily="34" charset="-122"/>
                  <a:ea typeface="Arial Unicode MS" pitchFamily="34" charset="-122"/>
                  <a:cs typeface="Arial Unicode MS" pitchFamily="34" charset="-122"/>
                  <a:sym typeface="Arial Unicode MS" pitchFamily="34" charset="-122"/>
                </a:rPr>
                <a:t>2</a:t>
              </a:r>
              <a:endParaRPr lang="zh-CN" altLang="en-US"/>
            </a:p>
          </p:txBody>
        </p:sp>
        <p:sp>
          <p:nvSpPr>
            <p:cNvPr id="36" name="Oval 87"/>
            <p:cNvSpPr>
              <a:spLocks noChangeArrowheads="1"/>
            </p:cNvSpPr>
            <p:nvPr/>
          </p:nvSpPr>
          <p:spPr bwMode="auto">
            <a:xfrm>
              <a:off x="0" y="888714"/>
              <a:ext cx="457200" cy="457200"/>
            </a:xfrm>
            <a:prstGeom prst="ellipse">
              <a:avLst/>
            </a:prstGeom>
            <a:solidFill>
              <a:srgbClr val="92CE0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buFont typeface="Arial" pitchFamily="34" charset="0"/>
                <a:buNone/>
              </a:pPr>
              <a:r>
                <a:rPr lang="en-US" altLang="zh-CN" sz="2400" b="1">
                  <a:solidFill>
                    <a:srgbClr val="FFFFFF"/>
                  </a:solidFill>
                  <a:latin typeface="Arial Unicode MS" pitchFamily="34" charset="-122"/>
                  <a:ea typeface="Arial Unicode MS" pitchFamily="34" charset="-122"/>
                  <a:cs typeface="Arial Unicode MS" pitchFamily="34" charset="-122"/>
                  <a:sym typeface="Arial Unicode MS" pitchFamily="34" charset="-122"/>
                </a:rPr>
                <a:t>3</a:t>
              </a:r>
              <a:endParaRPr lang="zh-CN" altLang="en-US"/>
            </a:p>
          </p:txBody>
        </p:sp>
        <p:sp>
          <p:nvSpPr>
            <p:cNvPr id="37" name="Oval 88"/>
            <p:cNvSpPr>
              <a:spLocks noChangeArrowheads="1"/>
            </p:cNvSpPr>
            <p:nvPr/>
          </p:nvSpPr>
          <p:spPr bwMode="auto">
            <a:xfrm>
              <a:off x="2232248" y="888714"/>
              <a:ext cx="457200" cy="457200"/>
            </a:xfrm>
            <a:prstGeom prst="ellipse">
              <a:avLst/>
            </a:prstGeom>
            <a:solidFill>
              <a:srgbClr val="92CE0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buFont typeface="Arial" pitchFamily="34" charset="0"/>
                <a:buNone/>
              </a:pPr>
              <a:r>
                <a:rPr lang="en-US" altLang="zh-CN" sz="2400" b="1">
                  <a:solidFill>
                    <a:srgbClr val="FFFFFF"/>
                  </a:solidFill>
                  <a:latin typeface="Arial Unicode MS" pitchFamily="34" charset="-122"/>
                  <a:ea typeface="Arial Unicode MS" pitchFamily="34" charset="-122"/>
                  <a:cs typeface="Arial Unicode MS" pitchFamily="34" charset="-122"/>
                  <a:sym typeface="Arial Unicode MS" pitchFamily="34" charset="-122"/>
                </a:rPr>
                <a:t>4</a:t>
              </a:r>
              <a:endParaRPr lang="zh-CN" altLang="en-US"/>
            </a:p>
          </p:txBody>
        </p:sp>
        <p:sp>
          <p:nvSpPr>
            <p:cNvPr id="38" name="Oval 89"/>
            <p:cNvSpPr>
              <a:spLocks noChangeArrowheads="1"/>
            </p:cNvSpPr>
            <p:nvPr/>
          </p:nvSpPr>
          <p:spPr bwMode="auto">
            <a:xfrm>
              <a:off x="0" y="1512112"/>
              <a:ext cx="457200" cy="457200"/>
            </a:xfrm>
            <a:prstGeom prst="ellipse">
              <a:avLst/>
            </a:prstGeom>
            <a:solidFill>
              <a:srgbClr val="92CE0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buFont typeface="Arial" pitchFamily="34" charset="0"/>
                <a:buNone/>
              </a:pPr>
              <a:r>
                <a:rPr lang="en-US" altLang="zh-CN" sz="2400" b="1" dirty="0">
                  <a:solidFill>
                    <a:srgbClr val="FFFFFF"/>
                  </a:solidFill>
                  <a:latin typeface="Arial Unicode MS" pitchFamily="34" charset="-122"/>
                  <a:ea typeface="Arial Unicode MS" pitchFamily="34" charset="-122"/>
                  <a:cs typeface="Arial Unicode MS" pitchFamily="34" charset="-122"/>
                  <a:sym typeface="Arial Unicode MS" pitchFamily="34" charset="-122"/>
                </a:rPr>
                <a:t>5</a:t>
              </a:r>
              <a:endParaRPr lang="zh-CN" altLang="en-US" dirty="0"/>
            </a:p>
          </p:txBody>
        </p:sp>
        <p:sp>
          <p:nvSpPr>
            <p:cNvPr id="39" name="Oval 90"/>
            <p:cNvSpPr>
              <a:spLocks noChangeArrowheads="1"/>
            </p:cNvSpPr>
            <p:nvPr/>
          </p:nvSpPr>
          <p:spPr bwMode="auto">
            <a:xfrm>
              <a:off x="2232248" y="1512112"/>
              <a:ext cx="457200" cy="457200"/>
            </a:xfrm>
            <a:prstGeom prst="ellipse">
              <a:avLst/>
            </a:prstGeom>
            <a:solidFill>
              <a:srgbClr val="92CE0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buFont typeface="Arial" pitchFamily="34" charset="0"/>
                <a:buNone/>
              </a:pPr>
              <a:r>
                <a:rPr lang="en-US" altLang="zh-CN" sz="2400" b="1">
                  <a:solidFill>
                    <a:srgbClr val="FFFFFF"/>
                  </a:solidFill>
                  <a:latin typeface="Arial Unicode MS" pitchFamily="34" charset="-122"/>
                  <a:ea typeface="Arial Unicode MS" pitchFamily="34" charset="-122"/>
                  <a:cs typeface="Arial Unicode MS" pitchFamily="34" charset="-122"/>
                  <a:sym typeface="Arial Unicode MS" pitchFamily="34" charset="-122"/>
                </a:rPr>
                <a:t>6</a:t>
              </a:r>
              <a:endParaRPr lang="zh-CN" altLang="en-US"/>
            </a:p>
          </p:txBody>
        </p:sp>
        <p:sp>
          <p:nvSpPr>
            <p:cNvPr id="40" name="Oval 91"/>
            <p:cNvSpPr>
              <a:spLocks noChangeArrowheads="1"/>
            </p:cNvSpPr>
            <p:nvPr/>
          </p:nvSpPr>
          <p:spPr bwMode="auto">
            <a:xfrm>
              <a:off x="432048" y="2088176"/>
              <a:ext cx="457200" cy="457200"/>
            </a:xfrm>
            <a:prstGeom prst="ellipse">
              <a:avLst/>
            </a:prstGeom>
            <a:solidFill>
              <a:srgbClr val="92CE0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buFont typeface="Arial" pitchFamily="34" charset="0"/>
                <a:buNone/>
              </a:pPr>
              <a:r>
                <a:rPr lang="en-US" altLang="zh-CN" sz="2400" b="1">
                  <a:solidFill>
                    <a:srgbClr val="FFFFFF"/>
                  </a:solidFill>
                  <a:latin typeface="Arial Unicode MS" pitchFamily="34" charset="-122"/>
                  <a:ea typeface="Arial Unicode MS" pitchFamily="34" charset="-122"/>
                  <a:cs typeface="Arial Unicode MS" pitchFamily="34" charset="-122"/>
                  <a:sym typeface="Arial Unicode MS" pitchFamily="34" charset="-122"/>
                </a:rPr>
                <a:t>7</a:t>
              </a:r>
              <a:endParaRPr lang="zh-CN" altLang="en-US"/>
            </a:p>
          </p:txBody>
        </p:sp>
        <p:sp>
          <p:nvSpPr>
            <p:cNvPr id="41" name="Oval 92"/>
            <p:cNvSpPr>
              <a:spLocks noChangeArrowheads="1"/>
            </p:cNvSpPr>
            <p:nvPr/>
          </p:nvSpPr>
          <p:spPr bwMode="auto">
            <a:xfrm>
              <a:off x="1096681" y="0"/>
              <a:ext cx="504000" cy="504000"/>
            </a:xfrm>
            <a:prstGeom prst="ellipse">
              <a:avLst/>
            </a:prstGeom>
            <a:solidFill>
              <a:srgbClr val="FF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1" hangingPunct="1">
                <a:buFont typeface="Arial" pitchFamily="34" charset="0"/>
                <a:buNone/>
              </a:pPr>
              <a:r>
                <a:rPr lang="zh-CN" altLang="en-US" sz="1200">
                  <a:solidFill>
                    <a:schemeClr val="bg1"/>
                  </a:solidFill>
                  <a:latin typeface="微软雅黑" pitchFamily="34" charset="-122"/>
                  <a:ea typeface="微软雅黑" pitchFamily="34" charset="-122"/>
                  <a:sym typeface="微软雅黑" pitchFamily="34" charset="-122"/>
                </a:rPr>
                <a:t>主位</a:t>
              </a:r>
              <a:endParaRPr lang="zh-CN" altLang="en-US"/>
            </a:p>
          </p:txBody>
        </p:sp>
        <p:sp>
          <p:nvSpPr>
            <p:cNvPr id="42" name="Oval 93"/>
            <p:cNvSpPr>
              <a:spLocks noChangeArrowheads="1"/>
            </p:cNvSpPr>
            <p:nvPr/>
          </p:nvSpPr>
          <p:spPr bwMode="auto">
            <a:xfrm>
              <a:off x="1800200" y="2088176"/>
              <a:ext cx="457200" cy="457200"/>
            </a:xfrm>
            <a:prstGeom prst="ellipse">
              <a:avLst/>
            </a:prstGeom>
            <a:solidFill>
              <a:srgbClr val="92CE0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buFont typeface="Arial" pitchFamily="34" charset="0"/>
                <a:buNone/>
              </a:pPr>
              <a:r>
                <a:rPr lang="en-US" altLang="zh-CN" sz="2400" b="1">
                  <a:solidFill>
                    <a:srgbClr val="FFFFFF"/>
                  </a:solidFill>
                  <a:latin typeface="Arial Unicode MS" pitchFamily="34" charset="-122"/>
                  <a:ea typeface="Arial Unicode MS" pitchFamily="34" charset="-122"/>
                  <a:cs typeface="Arial Unicode MS" pitchFamily="34" charset="-122"/>
                  <a:sym typeface="Arial Unicode MS" pitchFamily="34" charset="-122"/>
                </a:rPr>
                <a:t>8</a:t>
              </a:r>
              <a:endParaRPr lang="zh-CN" altLang="en-US"/>
            </a:p>
          </p:txBody>
        </p:sp>
        <p:sp>
          <p:nvSpPr>
            <p:cNvPr id="43" name="Oval 94"/>
            <p:cNvSpPr>
              <a:spLocks noChangeArrowheads="1"/>
            </p:cNvSpPr>
            <p:nvPr/>
          </p:nvSpPr>
          <p:spPr bwMode="auto">
            <a:xfrm>
              <a:off x="1120081" y="2304200"/>
              <a:ext cx="457200" cy="457200"/>
            </a:xfrm>
            <a:prstGeom prst="ellipse">
              <a:avLst/>
            </a:prstGeom>
            <a:solidFill>
              <a:srgbClr val="FF66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buFont typeface="Arial" pitchFamily="34" charset="0"/>
                <a:buNone/>
              </a:pPr>
              <a:r>
                <a:rPr lang="en-US" altLang="zh-CN" sz="2400" b="1">
                  <a:solidFill>
                    <a:srgbClr val="FFFFFF"/>
                  </a:solidFill>
                  <a:latin typeface="Arial Unicode MS" pitchFamily="34" charset="-122"/>
                  <a:ea typeface="Arial Unicode MS" pitchFamily="34" charset="-122"/>
                  <a:cs typeface="Arial Unicode MS" pitchFamily="34" charset="-122"/>
                  <a:sym typeface="Arial Unicode MS" pitchFamily="34" charset="-122"/>
                </a:rPr>
                <a:t>9</a:t>
              </a:r>
              <a:endParaRPr lang="zh-CN" altLang="en-US"/>
            </a:p>
          </p:txBody>
        </p:sp>
        <p:sp>
          <p:nvSpPr>
            <p:cNvPr id="44" name="Line 96"/>
            <p:cNvSpPr>
              <a:spLocks noChangeShapeType="1"/>
            </p:cNvSpPr>
            <p:nvPr/>
          </p:nvSpPr>
          <p:spPr bwMode="auto">
            <a:xfrm>
              <a:off x="402704" y="2808256"/>
              <a:ext cx="685800" cy="1"/>
            </a:xfrm>
            <a:prstGeom prst="line">
              <a:avLst/>
            </a:prstGeom>
            <a:noFill/>
            <a:ln w="19050">
              <a:solidFill>
                <a:srgbClr val="A5A5A5"/>
              </a:solidFill>
              <a:miter lim="800000"/>
              <a:headEnd/>
              <a:tailEnd type="arrow" w="med" len="me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45" name="Line 97"/>
            <p:cNvSpPr>
              <a:spLocks noChangeShapeType="1"/>
            </p:cNvSpPr>
            <p:nvPr/>
          </p:nvSpPr>
          <p:spPr bwMode="auto">
            <a:xfrm flipH="1">
              <a:off x="1554832" y="2808256"/>
              <a:ext cx="762000" cy="1"/>
            </a:xfrm>
            <a:prstGeom prst="line">
              <a:avLst/>
            </a:prstGeom>
            <a:noFill/>
            <a:ln w="19050">
              <a:solidFill>
                <a:srgbClr val="A5A5A5"/>
              </a:solidFill>
              <a:miter lim="800000"/>
              <a:headEnd/>
              <a:tailEnd type="arrow" w="med" len="me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46" name="WordArt 98"/>
            <p:cNvSpPr>
              <a:spLocks noChangeArrowheads="1"/>
            </p:cNvSpPr>
            <p:nvPr/>
          </p:nvSpPr>
          <p:spPr bwMode="auto">
            <a:xfrm>
              <a:off x="1117700" y="2915586"/>
              <a:ext cx="46196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buFont typeface="Arial" pitchFamily="34" charset="0"/>
                <a:buNone/>
              </a:pPr>
              <a:r>
                <a:rPr lang="zh-CN" altLang="en-US" sz="2400" b="1">
                  <a:solidFill>
                    <a:srgbClr val="FF6600"/>
                  </a:solidFill>
                  <a:latin typeface="宋体" pitchFamily="2" charset="-122"/>
                  <a:ea typeface="微软雅黑" pitchFamily="34" charset="-122"/>
                  <a:sym typeface="宋体" pitchFamily="2" charset="-122"/>
                </a:rPr>
                <a:t>门</a:t>
              </a:r>
              <a:endParaRPr lang="zh-CN" altLang="en-US"/>
            </a:p>
          </p:txBody>
        </p:sp>
        <p:sp>
          <p:nvSpPr>
            <p:cNvPr id="47" name="Text Box 39"/>
            <p:cNvSpPr>
              <a:spLocks noChangeArrowheads="1"/>
            </p:cNvSpPr>
            <p:nvPr/>
          </p:nvSpPr>
          <p:spPr bwMode="auto">
            <a:xfrm>
              <a:off x="202842" y="3348998"/>
              <a:ext cx="2291679" cy="457200"/>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5600" tIns="46800" rIns="75600" bIns="46800" anchor="ctr"/>
            <a:lstStyle/>
            <a:p>
              <a:pPr algn="ctr" eaLnBrk="1" hangingPunct="1">
                <a:buFont typeface="Arial" pitchFamily="34" charset="0"/>
                <a:buNone/>
              </a:pPr>
              <a:r>
                <a:rPr lang="zh-CN" altLang="en-US" sz="1400" b="1" dirty="0">
                  <a:solidFill>
                    <a:schemeClr val="bg1"/>
                  </a:solidFill>
                  <a:latin typeface="Times New Roman" pitchFamily="18" charset="0"/>
                  <a:ea typeface="微软雅黑" pitchFamily="34" charset="-122"/>
                  <a:sym typeface="宋体" pitchFamily="2" charset="-122"/>
                </a:rPr>
                <a:t>一个主位时的位次排列</a:t>
              </a:r>
              <a:endParaRPr lang="zh-CN" altLang="en-US" sz="1400" dirty="0"/>
            </a:p>
          </p:txBody>
        </p:sp>
      </p:grpSp>
      <p:grpSp>
        <p:nvGrpSpPr>
          <p:cNvPr id="48" name="组合 4"/>
          <p:cNvGrpSpPr>
            <a:grpSpLocks/>
          </p:cNvGrpSpPr>
          <p:nvPr/>
        </p:nvGrpSpPr>
        <p:grpSpPr bwMode="auto">
          <a:xfrm>
            <a:off x="6797888" y="1380204"/>
            <a:ext cx="2203746" cy="3063753"/>
            <a:chOff x="0" y="0"/>
            <a:chExt cx="2689448" cy="3806198"/>
          </a:xfrm>
        </p:grpSpPr>
        <p:sp>
          <p:nvSpPr>
            <p:cNvPr id="49" name="Oval 84"/>
            <p:cNvSpPr>
              <a:spLocks noChangeArrowheads="1"/>
            </p:cNvSpPr>
            <p:nvPr/>
          </p:nvSpPr>
          <p:spPr bwMode="auto">
            <a:xfrm>
              <a:off x="546439" y="576008"/>
              <a:ext cx="1656000" cy="1656000"/>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buFont typeface="Arial" pitchFamily="34" charset="0"/>
                <a:buNone/>
              </a:pPr>
              <a:endParaRPr lang="zh-CN" altLang="zh-CN">
                <a:solidFill>
                  <a:srgbClr val="FFFFFF"/>
                </a:solidFill>
                <a:latin typeface="微软雅黑" pitchFamily="34" charset="-122"/>
                <a:sym typeface="宋体" pitchFamily="2" charset="-122"/>
              </a:endParaRPr>
            </a:p>
          </p:txBody>
        </p:sp>
        <p:sp>
          <p:nvSpPr>
            <p:cNvPr id="50" name="Oval 85"/>
            <p:cNvSpPr>
              <a:spLocks noChangeArrowheads="1"/>
            </p:cNvSpPr>
            <p:nvPr/>
          </p:nvSpPr>
          <p:spPr bwMode="auto">
            <a:xfrm>
              <a:off x="432048" y="287976"/>
              <a:ext cx="457200" cy="457200"/>
            </a:xfrm>
            <a:prstGeom prst="ellipse">
              <a:avLst/>
            </a:prstGeom>
            <a:solidFill>
              <a:srgbClr val="92CE0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buFont typeface="Arial" pitchFamily="34" charset="0"/>
                <a:buNone/>
              </a:pPr>
              <a:r>
                <a:rPr lang="en-US" altLang="zh-CN" sz="2400" b="1">
                  <a:solidFill>
                    <a:srgbClr val="FFFFFF"/>
                  </a:solidFill>
                  <a:latin typeface="Arial Unicode MS" pitchFamily="34" charset="-122"/>
                  <a:ea typeface="Arial Unicode MS" pitchFamily="34" charset="-122"/>
                  <a:cs typeface="Arial Unicode MS" pitchFamily="34" charset="-122"/>
                  <a:sym typeface="Arial Unicode MS" pitchFamily="34" charset="-122"/>
                </a:rPr>
                <a:t>1</a:t>
              </a:r>
              <a:endParaRPr lang="zh-CN" altLang="en-US"/>
            </a:p>
          </p:txBody>
        </p:sp>
        <p:sp>
          <p:nvSpPr>
            <p:cNvPr id="51" name="Oval 86"/>
            <p:cNvSpPr>
              <a:spLocks noChangeArrowheads="1"/>
            </p:cNvSpPr>
            <p:nvPr/>
          </p:nvSpPr>
          <p:spPr bwMode="auto">
            <a:xfrm>
              <a:off x="1800200" y="275400"/>
              <a:ext cx="457200" cy="457200"/>
            </a:xfrm>
            <a:prstGeom prst="ellipse">
              <a:avLst/>
            </a:prstGeom>
            <a:solidFill>
              <a:srgbClr val="92CE0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buFont typeface="Arial" pitchFamily="34" charset="0"/>
                <a:buNone/>
              </a:pPr>
              <a:r>
                <a:rPr lang="en-US" altLang="zh-CN" sz="2400" b="1" dirty="0">
                  <a:solidFill>
                    <a:srgbClr val="FFFFFF"/>
                  </a:solidFill>
                  <a:latin typeface="Arial Unicode MS" pitchFamily="34" charset="-122"/>
                  <a:ea typeface="Arial Unicode MS" pitchFamily="34" charset="-122"/>
                  <a:cs typeface="Arial Unicode MS" pitchFamily="34" charset="-122"/>
                  <a:sym typeface="Arial Unicode MS" pitchFamily="34" charset="-122"/>
                </a:rPr>
                <a:t>2</a:t>
              </a:r>
              <a:endParaRPr lang="zh-CN" altLang="en-US" dirty="0"/>
            </a:p>
          </p:txBody>
        </p:sp>
        <p:sp>
          <p:nvSpPr>
            <p:cNvPr id="52" name="Oval 87"/>
            <p:cNvSpPr>
              <a:spLocks noChangeArrowheads="1"/>
            </p:cNvSpPr>
            <p:nvPr/>
          </p:nvSpPr>
          <p:spPr bwMode="auto">
            <a:xfrm>
              <a:off x="0" y="888714"/>
              <a:ext cx="457200" cy="457200"/>
            </a:xfrm>
            <a:prstGeom prst="ellipse">
              <a:avLst/>
            </a:prstGeom>
            <a:solidFill>
              <a:srgbClr val="92CE0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buFont typeface="Arial" pitchFamily="34" charset="0"/>
                <a:buNone/>
              </a:pPr>
              <a:r>
                <a:rPr lang="en-US" altLang="zh-CN" sz="2400" b="1">
                  <a:solidFill>
                    <a:srgbClr val="FFFFFF"/>
                  </a:solidFill>
                  <a:latin typeface="Arial Unicode MS" pitchFamily="34" charset="-122"/>
                  <a:ea typeface="Arial Unicode MS" pitchFamily="34" charset="-122"/>
                  <a:cs typeface="Arial Unicode MS" pitchFamily="34" charset="-122"/>
                  <a:sym typeface="Arial Unicode MS" pitchFamily="34" charset="-122"/>
                </a:rPr>
                <a:t>3</a:t>
              </a:r>
              <a:endParaRPr lang="zh-CN" altLang="en-US"/>
            </a:p>
          </p:txBody>
        </p:sp>
        <p:sp>
          <p:nvSpPr>
            <p:cNvPr id="53" name="Oval 88"/>
            <p:cNvSpPr>
              <a:spLocks noChangeArrowheads="1"/>
            </p:cNvSpPr>
            <p:nvPr/>
          </p:nvSpPr>
          <p:spPr bwMode="auto">
            <a:xfrm>
              <a:off x="2232248" y="888714"/>
              <a:ext cx="457200" cy="457200"/>
            </a:xfrm>
            <a:prstGeom prst="ellipse">
              <a:avLst/>
            </a:prstGeom>
            <a:solidFill>
              <a:srgbClr val="92CE0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buFont typeface="Arial" pitchFamily="34" charset="0"/>
                <a:buNone/>
              </a:pPr>
              <a:r>
                <a:rPr lang="en-US" altLang="zh-CN" sz="2400" b="1">
                  <a:solidFill>
                    <a:srgbClr val="FFFFFF"/>
                  </a:solidFill>
                  <a:latin typeface="Arial Unicode MS" pitchFamily="34" charset="-122"/>
                  <a:ea typeface="Arial Unicode MS" pitchFamily="34" charset="-122"/>
                  <a:cs typeface="Arial Unicode MS" pitchFamily="34" charset="-122"/>
                  <a:sym typeface="Arial Unicode MS" pitchFamily="34" charset="-122"/>
                </a:rPr>
                <a:t>4</a:t>
              </a:r>
              <a:endParaRPr lang="zh-CN" altLang="en-US"/>
            </a:p>
          </p:txBody>
        </p:sp>
        <p:sp>
          <p:nvSpPr>
            <p:cNvPr id="54" name="Oval 89"/>
            <p:cNvSpPr>
              <a:spLocks noChangeArrowheads="1"/>
            </p:cNvSpPr>
            <p:nvPr/>
          </p:nvSpPr>
          <p:spPr bwMode="auto">
            <a:xfrm>
              <a:off x="0" y="1512112"/>
              <a:ext cx="457200" cy="457200"/>
            </a:xfrm>
            <a:prstGeom prst="ellipse">
              <a:avLst/>
            </a:prstGeom>
            <a:solidFill>
              <a:srgbClr val="92CE0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buFont typeface="Arial" pitchFamily="34" charset="0"/>
                <a:buNone/>
              </a:pPr>
              <a:r>
                <a:rPr lang="en-US" altLang="zh-CN" sz="2400" b="1">
                  <a:solidFill>
                    <a:srgbClr val="FFFFFF"/>
                  </a:solidFill>
                  <a:latin typeface="Arial Unicode MS" pitchFamily="34" charset="-122"/>
                  <a:ea typeface="Arial Unicode MS" pitchFamily="34" charset="-122"/>
                  <a:cs typeface="Arial Unicode MS" pitchFamily="34" charset="-122"/>
                  <a:sym typeface="Arial Unicode MS" pitchFamily="34" charset="-122"/>
                </a:rPr>
                <a:t>5</a:t>
              </a:r>
              <a:endParaRPr lang="zh-CN" altLang="en-US"/>
            </a:p>
          </p:txBody>
        </p:sp>
        <p:sp>
          <p:nvSpPr>
            <p:cNvPr id="55" name="Oval 90"/>
            <p:cNvSpPr>
              <a:spLocks noChangeArrowheads="1"/>
            </p:cNvSpPr>
            <p:nvPr/>
          </p:nvSpPr>
          <p:spPr bwMode="auto">
            <a:xfrm>
              <a:off x="2232248" y="1512112"/>
              <a:ext cx="457200" cy="457200"/>
            </a:xfrm>
            <a:prstGeom prst="ellipse">
              <a:avLst/>
            </a:prstGeom>
            <a:solidFill>
              <a:srgbClr val="92CE0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buFont typeface="Arial" pitchFamily="34" charset="0"/>
                <a:buNone/>
              </a:pPr>
              <a:r>
                <a:rPr lang="en-US" altLang="zh-CN" sz="2400" b="1">
                  <a:solidFill>
                    <a:srgbClr val="FFFFFF"/>
                  </a:solidFill>
                  <a:latin typeface="Arial Unicode MS" pitchFamily="34" charset="-122"/>
                  <a:ea typeface="Arial Unicode MS" pitchFamily="34" charset="-122"/>
                  <a:cs typeface="Arial Unicode MS" pitchFamily="34" charset="-122"/>
                  <a:sym typeface="Arial Unicode MS" pitchFamily="34" charset="-122"/>
                </a:rPr>
                <a:t>6</a:t>
              </a:r>
              <a:endParaRPr lang="zh-CN" altLang="en-US"/>
            </a:p>
          </p:txBody>
        </p:sp>
        <p:sp>
          <p:nvSpPr>
            <p:cNvPr id="56" name="Oval 91"/>
            <p:cNvSpPr>
              <a:spLocks noChangeArrowheads="1"/>
            </p:cNvSpPr>
            <p:nvPr/>
          </p:nvSpPr>
          <p:spPr bwMode="auto">
            <a:xfrm>
              <a:off x="432048" y="2098999"/>
              <a:ext cx="457200" cy="457200"/>
            </a:xfrm>
            <a:prstGeom prst="ellipse">
              <a:avLst/>
            </a:prstGeom>
            <a:solidFill>
              <a:srgbClr val="92CE0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buFont typeface="Arial" pitchFamily="34" charset="0"/>
                <a:buNone/>
              </a:pPr>
              <a:r>
                <a:rPr lang="en-US" altLang="zh-CN" sz="2400" b="1">
                  <a:solidFill>
                    <a:srgbClr val="FFFFFF"/>
                  </a:solidFill>
                  <a:latin typeface="Arial Unicode MS" pitchFamily="34" charset="-122"/>
                  <a:ea typeface="Arial Unicode MS" pitchFamily="34" charset="-122"/>
                  <a:cs typeface="Arial Unicode MS" pitchFamily="34" charset="-122"/>
                  <a:sym typeface="Arial Unicode MS" pitchFamily="34" charset="-122"/>
                </a:rPr>
                <a:t>7</a:t>
              </a:r>
              <a:endParaRPr lang="zh-CN" altLang="en-US"/>
            </a:p>
          </p:txBody>
        </p:sp>
        <p:sp>
          <p:nvSpPr>
            <p:cNvPr id="57" name="Oval 92"/>
            <p:cNvSpPr>
              <a:spLocks noChangeArrowheads="1"/>
            </p:cNvSpPr>
            <p:nvPr/>
          </p:nvSpPr>
          <p:spPr bwMode="auto">
            <a:xfrm>
              <a:off x="1122439" y="0"/>
              <a:ext cx="504000" cy="504000"/>
            </a:xfrm>
            <a:prstGeom prst="ellipse">
              <a:avLst/>
            </a:prstGeom>
            <a:solidFill>
              <a:srgbClr val="FF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1" hangingPunct="1">
                <a:buFont typeface="Arial" pitchFamily="34" charset="0"/>
                <a:buNone/>
              </a:pPr>
              <a:r>
                <a:rPr lang="zh-CN" altLang="en-US" sz="1200">
                  <a:solidFill>
                    <a:schemeClr val="bg1"/>
                  </a:solidFill>
                  <a:latin typeface="微软雅黑" pitchFamily="34" charset="-122"/>
                  <a:ea typeface="微软雅黑" pitchFamily="34" charset="-122"/>
                  <a:sym typeface="微软雅黑" pitchFamily="34" charset="-122"/>
                </a:rPr>
                <a:t>主位</a:t>
              </a:r>
              <a:r>
                <a:rPr lang="en-US" altLang="zh-CN" sz="1200">
                  <a:solidFill>
                    <a:schemeClr val="bg1"/>
                  </a:solidFill>
                  <a:latin typeface="微软雅黑" pitchFamily="34" charset="-122"/>
                  <a:ea typeface="微软雅黑" pitchFamily="34" charset="-122"/>
                  <a:sym typeface="微软雅黑" pitchFamily="34" charset="-122"/>
                </a:rPr>
                <a:t>1</a:t>
              </a:r>
              <a:endParaRPr lang="zh-CN" altLang="en-US" sz="1200">
                <a:solidFill>
                  <a:schemeClr val="bg1"/>
                </a:solidFill>
                <a:latin typeface="微软雅黑" pitchFamily="34" charset="-122"/>
                <a:ea typeface="微软雅黑" pitchFamily="34" charset="-122"/>
                <a:sym typeface="微软雅黑" pitchFamily="34" charset="-122"/>
              </a:endParaRPr>
            </a:p>
          </p:txBody>
        </p:sp>
        <p:sp>
          <p:nvSpPr>
            <p:cNvPr id="58" name="Oval 93"/>
            <p:cNvSpPr>
              <a:spLocks noChangeArrowheads="1"/>
            </p:cNvSpPr>
            <p:nvPr/>
          </p:nvSpPr>
          <p:spPr bwMode="auto">
            <a:xfrm>
              <a:off x="1800200" y="2088176"/>
              <a:ext cx="457200" cy="457200"/>
            </a:xfrm>
            <a:prstGeom prst="ellipse">
              <a:avLst/>
            </a:prstGeom>
            <a:solidFill>
              <a:srgbClr val="92CE0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buFont typeface="Arial" pitchFamily="34" charset="0"/>
                <a:buNone/>
              </a:pPr>
              <a:r>
                <a:rPr lang="en-US" altLang="zh-CN" sz="2400" b="1">
                  <a:solidFill>
                    <a:srgbClr val="FFFFFF"/>
                  </a:solidFill>
                  <a:latin typeface="Arial Unicode MS" pitchFamily="34" charset="-122"/>
                  <a:ea typeface="Arial Unicode MS" pitchFamily="34" charset="-122"/>
                  <a:cs typeface="Arial Unicode MS" pitchFamily="34" charset="-122"/>
                  <a:sym typeface="Arial Unicode MS" pitchFamily="34" charset="-122"/>
                </a:rPr>
                <a:t>8</a:t>
              </a:r>
              <a:endParaRPr lang="zh-CN" altLang="en-US"/>
            </a:p>
          </p:txBody>
        </p:sp>
        <p:sp>
          <p:nvSpPr>
            <p:cNvPr id="59" name="Oval 94"/>
            <p:cNvSpPr>
              <a:spLocks noChangeArrowheads="1"/>
            </p:cNvSpPr>
            <p:nvPr/>
          </p:nvSpPr>
          <p:spPr bwMode="auto">
            <a:xfrm>
              <a:off x="1122439" y="2304200"/>
              <a:ext cx="504000" cy="504000"/>
            </a:xfrm>
            <a:prstGeom prst="ellipse">
              <a:avLst/>
            </a:prstGeom>
            <a:solidFill>
              <a:srgbClr val="FF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1" hangingPunct="1">
                <a:buFont typeface="Arial" pitchFamily="34" charset="0"/>
                <a:buNone/>
              </a:pPr>
              <a:r>
                <a:rPr lang="zh-CN" altLang="en-US" sz="1200">
                  <a:solidFill>
                    <a:schemeClr val="bg1"/>
                  </a:solidFill>
                  <a:latin typeface="微软雅黑" pitchFamily="34" charset="-122"/>
                  <a:ea typeface="微软雅黑" pitchFamily="34" charset="-122"/>
                  <a:sym typeface="微软雅黑" pitchFamily="34" charset="-122"/>
                </a:rPr>
                <a:t>主位</a:t>
              </a:r>
              <a:r>
                <a:rPr lang="en-US" altLang="zh-CN" sz="1200">
                  <a:solidFill>
                    <a:schemeClr val="bg1"/>
                  </a:solidFill>
                  <a:latin typeface="微软雅黑" pitchFamily="34" charset="-122"/>
                  <a:ea typeface="微软雅黑" pitchFamily="34" charset="-122"/>
                  <a:sym typeface="微软雅黑" pitchFamily="34" charset="-122"/>
                </a:rPr>
                <a:t>2</a:t>
              </a:r>
            </a:p>
          </p:txBody>
        </p:sp>
        <p:sp>
          <p:nvSpPr>
            <p:cNvPr id="60" name="Line 96"/>
            <p:cNvSpPr>
              <a:spLocks noChangeShapeType="1"/>
            </p:cNvSpPr>
            <p:nvPr/>
          </p:nvSpPr>
          <p:spPr bwMode="auto">
            <a:xfrm>
              <a:off x="402704" y="2808256"/>
              <a:ext cx="685800" cy="1"/>
            </a:xfrm>
            <a:prstGeom prst="line">
              <a:avLst/>
            </a:prstGeom>
            <a:noFill/>
            <a:ln w="19050">
              <a:solidFill>
                <a:srgbClr val="A5A5A5"/>
              </a:solidFill>
              <a:miter lim="800000"/>
              <a:headEnd/>
              <a:tailEnd type="arrow" w="med" len="me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61" name="Line 97"/>
            <p:cNvSpPr>
              <a:spLocks noChangeShapeType="1"/>
            </p:cNvSpPr>
            <p:nvPr/>
          </p:nvSpPr>
          <p:spPr bwMode="auto">
            <a:xfrm flipH="1">
              <a:off x="1554832" y="2808256"/>
              <a:ext cx="762000" cy="1"/>
            </a:xfrm>
            <a:prstGeom prst="line">
              <a:avLst/>
            </a:prstGeom>
            <a:noFill/>
            <a:ln w="19050">
              <a:solidFill>
                <a:srgbClr val="A5A5A5"/>
              </a:solidFill>
              <a:miter lim="800000"/>
              <a:headEnd/>
              <a:tailEnd type="arrow" w="med" len="me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62" name="WordArt 98"/>
            <p:cNvSpPr>
              <a:spLocks noChangeArrowheads="1"/>
            </p:cNvSpPr>
            <p:nvPr/>
          </p:nvSpPr>
          <p:spPr bwMode="auto">
            <a:xfrm>
              <a:off x="1143458" y="2915586"/>
              <a:ext cx="46196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buFont typeface="Arial" pitchFamily="34" charset="0"/>
                <a:buNone/>
              </a:pPr>
              <a:r>
                <a:rPr lang="zh-CN" altLang="en-US" sz="2400" b="1">
                  <a:solidFill>
                    <a:srgbClr val="FF6600"/>
                  </a:solidFill>
                  <a:latin typeface="宋体" pitchFamily="2" charset="-122"/>
                  <a:ea typeface="微软雅黑" pitchFamily="34" charset="-122"/>
                  <a:sym typeface="宋体" pitchFamily="2" charset="-122"/>
                </a:rPr>
                <a:t>门</a:t>
              </a:r>
              <a:endParaRPr lang="zh-CN" altLang="en-US"/>
            </a:p>
          </p:txBody>
        </p:sp>
        <p:sp>
          <p:nvSpPr>
            <p:cNvPr id="63" name="Text Box 39"/>
            <p:cNvSpPr>
              <a:spLocks noChangeArrowheads="1"/>
            </p:cNvSpPr>
            <p:nvPr/>
          </p:nvSpPr>
          <p:spPr bwMode="auto">
            <a:xfrm>
              <a:off x="228600" y="3348998"/>
              <a:ext cx="2291679" cy="457200"/>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5600" tIns="46800" rIns="75600" bIns="46800" anchor="ctr"/>
            <a:lstStyle/>
            <a:p>
              <a:pPr algn="ctr" eaLnBrk="1" hangingPunct="1">
                <a:buFont typeface="Arial" pitchFamily="34" charset="0"/>
                <a:buNone/>
              </a:pPr>
              <a:r>
                <a:rPr lang="zh-CN" altLang="en-US" sz="1400" b="1" dirty="0">
                  <a:solidFill>
                    <a:schemeClr val="bg1"/>
                  </a:solidFill>
                  <a:latin typeface="Times New Roman" pitchFamily="18" charset="0"/>
                  <a:ea typeface="微软雅黑" pitchFamily="34" charset="-122"/>
                  <a:sym typeface="宋体" pitchFamily="2" charset="-122"/>
                </a:rPr>
                <a:t>两个主位时的位次排列</a:t>
              </a:r>
              <a:endParaRPr lang="zh-CN" altLang="en-US" sz="1400" dirty="0"/>
            </a:p>
          </p:txBody>
        </p:sp>
      </p:grpSp>
    </p:spTree>
    <p:extLst>
      <p:ext uri="{BB962C8B-B14F-4D97-AF65-F5344CB8AC3E}">
        <p14:creationId xmlns:p14="http://schemas.microsoft.com/office/powerpoint/2010/main" val="253831375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70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2" presetClass="entr" presetSubtype="8" fill="hold" nodeType="withEffect">
                                  <p:stCondLst>
                                    <p:cond delay="190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par>
                                <p:cTn id="11" presetID="22" presetClass="entr" presetSubtype="8" fill="hold" grpId="0" nodeType="withEffect">
                                  <p:stCondLst>
                                    <p:cond delay="210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par>
                                <p:cTn id="14" presetID="22" presetClass="entr" presetSubtype="8"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left)">
                                      <p:cBhvr>
                                        <p:cTn id="16" dur="500"/>
                                        <p:tgtEl>
                                          <p:spTgt spid="34"/>
                                        </p:tgtEl>
                                      </p:cBhvr>
                                    </p:animEffect>
                                  </p:childTnLst>
                                </p:cTn>
                              </p:par>
                              <p:par>
                                <p:cTn id="17" presetID="22" presetClass="entr" presetSubtype="4"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down)">
                                      <p:cBhvr>
                                        <p:cTn id="19" dur="500"/>
                                        <p:tgtEl>
                                          <p:spTgt spid="3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fade">
                                      <p:cBhvr>
                                        <p:cTn id="34" dur="1000"/>
                                        <p:tgtEl>
                                          <p:spTgt spid="48"/>
                                        </p:tgtEl>
                                      </p:cBhvr>
                                    </p:animEffect>
                                    <p:anim calcmode="lin" valueType="num">
                                      <p:cBhvr>
                                        <p:cTn id="35" dur="1000" fill="hold"/>
                                        <p:tgtEl>
                                          <p:spTgt spid="48"/>
                                        </p:tgtEl>
                                        <p:attrNameLst>
                                          <p:attrName>ppt_x</p:attrName>
                                        </p:attrNameLst>
                                      </p:cBhvr>
                                      <p:tavLst>
                                        <p:tav tm="0">
                                          <p:val>
                                            <p:strVal val="#ppt_x"/>
                                          </p:val>
                                        </p:tav>
                                        <p:tav tm="100000">
                                          <p:val>
                                            <p:strVal val="#ppt_x"/>
                                          </p:val>
                                        </p:tav>
                                      </p:tavLst>
                                    </p:anim>
                                    <p:anim calcmode="lin" valueType="num">
                                      <p:cBhvr>
                                        <p:cTn id="36"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3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8094311" y="58678"/>
            <a:ext cx="954534" cy="993422"/>
            <a:chOff x="-487453" y="3340616"/>
            <a:chExt cx="1539119" cy="1601824"/>
          </a:xfrm>
        </p:grpSpPr>
        <p:sp>
          <p:nvSpPr>
            <p:cNvPr id="19" name="矩形 18"/>
            <p:cNvSpPr/>
            <p:nvPr/>
          </p:nvSpPr>
          <p:spPr>
            <a:xfrm rot="18978962">
              <a:off x="-251343" y="4139163"/>
              <a:ext cx="93519" cy="93519"/>
            </a:xfrm>
            <a:prstGeom prst="rect">
              <a:avLst/>
            </a:prstGeom>
            <a:solidFill>
              <a:srgbClr val="ED145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0" name="矩形 19"/>
            <p:cNvSpPr/>
            <p:nvPr/>
          </p:nvSpPr>
          <p:spPr>
            <a:xfrm rot="18880913">
              <a:off x="229686" y="4088971"/>
              <a:ext cx="91049" cy="9104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1" name="矩形 20"/>
            <p:cNvSpPr/>
            <p:nvPr/>
          </p:nvSpPr>
          <p:spPr>
            <a:xfrm rot="18880913">
              <a:off x="890315" y="4423462"/>
              <a:ext cx="72351" cy="72351"/>
            </a:xfrm>
            <a:prstGeom prst="rect">
              <a:avLst/>
            </a:prstGeom>
            <a:solidFill>
              <a:srgbClr val="FFC0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2" name="矩形 21"/>
            <p:cNvSpPr/>
            <p:nvPr/>
          </p:nvSpPr>
          <p:spPr>
            <a:xfrm rot="18880913">
              <a:off x="795752" y="3760606"/>
              <a:ext cx="173219" cy="173218"/>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3" name="矩形 22"/>
            <p:cNvSpPr/>
            <p:nvPr/>
          </p:nvSpPr>
          <p:spPr>
            <a:xfrm rot="18880913">
              <a:off x="885515" y="3340616"/>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4" name="矩形 23"/>
            <p:cNvSpPr/>
            <p:nvPr/>
          </p:nvSpPr>
          <p:spPr>
            <a:xfrm rot="18880913">
              <a:off x="899419" y="3989711"/>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5" name="矩形 24"/>
            <p:cNvSpPr/>
            <p:nvPr/>
          </p:nvSpPr>
          <p:spPr>
            <a:xfrm rot="18880913">
              <a:off x="351417" y="3728868"/>
              <a:ext cx="173219" cy="17321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6" name="矩形 25"/>
            <p:cNvSpPr/>
            <p:nvPr/>
          </p:nvSpPr>
          <p:spPr>
            <a:xfrm rot="18880913">
              <a:off x="189019" y="4532157"/>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7" name="矩形 26"/>
            <p:cNvSpPr/>
            <p:nvPr/>
          </p:nvSpPr>
          <p:spPr>
            <a:xfrm rot="18880913">
              <a:off x="-276442" y="4592578"/>
              <a:ext cx="173219" cy="173218"/>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8" name="矩形 27"/>
            <p:cNvSpPr/>
            <p:nvPr/>
          </p:nvSpPr>
          <p:spPr>
            <a:xfrm rot="18880913">
              <a:off x="-487453" y="4848118"/>
              <a:ext cx="94322" cy="94322"/>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sp>
        <p:nvSpPr>
          <p:cNvPr id="13" name="文本框 12"/>
          <p:cNvSpPr txBox="1"/>
          <p:nvPr/>
        </p:nvSpPr>
        <p:spPr>
          <a:xfrm>
            <a:off x="4210140" y="1409571"/>
            <a:ext cx="4458136" cy="400110"/>
          </a:xfrm>
          <a:prstGeom prst="rect">
            <a:avLst/>
          </a:prstGeom>
          <a:noFill/>
        </p:spPr>
        <p:txBody>
          <a:bodyPr wrap="square" rtlCol="0">
            <a:spAutoFit/>
          </a:bodyPr>
          <a:lstStyle/>
          <a:p>
            <a:pPr lvl="0" fontAlgn="base">
              <a:spcBef>
                <a:spcPct val="0"/>
              </a:spcBef>
              <a:spcAft>
                <a:spcPct val="0"/>
              </a:spcAft>
              <a:defRPr/>
            </a:pPr>
            <a:r>
              <a:rPr lang="zh-CN" altLang="en-US" sz="2000" b="1" dirty="0">
                <a:latin typeface="微软雅黑" pitchFamily="34" charset="-122"/>
                <a:ea typeface="微软雅黑" pitchFamily="34" charset="-122"/>
              </a:rPr>
              <a:t>酒水礼仪</a:t>
            </a:r>
          </a:p>
        </p:txBody>
      </p:sp>
      <p:cxnSp>
        <p:nvCxnSpPr>
          <p:cNvPr id="14" name="直接连接符 13"/>
          <p:cNvCxnSpPr/>
          <p:nvPr/>
        </p:nvCxnSpPr>
        <p:spPr>
          <a:xfrm>
            <a:off x="4408362" y="1850769"/>
            <a:ext cx="3680460" cy="0"/>
          </a:xfrm>
          <a:prstGeom prst="line">
            <a:avLst/>
          </a:prstGeom>
          <a:ln w="7620">
            <a:solidFill>
              <a:srgbClr val="ED145B"/>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17" name="TextBox 2"/>
          <p:cNvSpPr txBox="1">
            <a:spLocks noChangeArrowheads="1"/>
          </p:cNvSpPr>
          <p:nvPr/>
        </p:nvSpPr>
        <p:spPr bwMode="auto">
          <a:xfrm>
            <a:off x="3221239" y="1881631"/>
            <a:ext cx="6054706" cy="2591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marL="457200" lvl="0" indent="-457200" fontAlgn="base">
              <a:spcBef>
                <a:spcPct val="20000"/>
              </a:spcBef>
              <a:spcAft>
                <a:spcPct val="0"/>
              </a:spcAft>
              <a:buSzPct val="75000"/>
              <a:buFont typeface="Wingdings" pitchFamily="2" charset="2"/>
              <a:buChar char="n"/>
              <a:defRPr/>
            </a:pPr>
            <a:r>
              <a:rPr kumimoji="1" lang="zh-CN" altLang="en-US" sz="1400" kern="0" dirty="0">
                <a:solidFill>
                  <a:srgbClr val="5B5249"/>
                </a:solidFill>
                <a:latin typeface="微软雅黑" pitchFamily="34" charset="-122"/>
                <a:ea typeface="微软雅黑" pitchFamily="34" charset="-122"/>
              </a:rPr>
              <a:t>斟酒顺序：可先为尊长、嘉宾斟酒。也可以依顺时针方向，从自己所坐之处开始。</a:t>
            </a:r>
          </a:p>
          <a:p>
            <a:pPr marL="457200" lvl="0" indent="-457200" fontAlgn="base">
              <a:spcBef>
                <a:spcPct val="20000"/>
              </a:spcBef>
              <a:spcAft>
                <a:spcPct val="0"/>
              </a:spcAft>
              <a:buSzPct val="75000"/>
              <a:buFont typeface="Wingdings" pitchFamily="2" charset="2"/>
              <a:buChar char="n"/>
              <a:defRPr/>
            </a:pPr>
            <a:r>
              <a:rPr kumimoji="1" lang="zh-CN" altLang="en-US" sz="1400" kern="0" dirty="0">
                <a:solidFill>
                  <a:srgbClr val="5B5249"/>
                </a:solidFill>
                <a:latin typeface="微软雅黑" pitchFamily="34" charset="-122"/>
                <a:ea typeface="微软雅黑" pitchFamily="34" charset="-122"/>
              </a:rPr>
              <a:t>干杯：在主人或他人提议干杯后，应起身站后，右手端起酒杯，或者用右手拿起酒杯后，再以左手托扶其杯底，即便滴酒不沾，也要拿起水杯装装样子，面含笑意，目视他人，尤其是自己祝酒的对象，口诵祝颂之词。如祝对方身体健康、生活幸福、节日快乐、工作顺利、事业成功以及双方合作成功等。</a:t>
            </a:r>
          </a:p>
          <a:p>
            <a:pPr marL="457200" lvl="0" indent="-457200" fontAlgn="base">
              <a:spcBef>
                <a:spcPct val="20000"/>
              </a:spcBef>
              <a:spcAft>
                <a:spcPct val="0"/>
              </a:spcAft>
              <a:buSzPct val="75000"/>
              <a:buFont typeface="Wingdings" pitchFamily="2" charset="2"/>
              <a:buChar char="n"/>
              <a:defRPr/>
            </a:pPr>
            <a:r>
              <a:rPr kumimoji="1" lang="zh-CN" altLang="en-US" sz="1400" kern="0" dirty="0">
                <a:solidFill>
                  <a:srgbClr val="5B5249"/>
                </a:solidFill>
                <a:latin typeface="微软雅黑" pitchFamily="34" charset="-122"/>
                <a:ea typeface="微软雅黑" pitchFamily="34" charset="-122"/>
              </a:rPr>
              <a:t>在干杯时，应手举酒杯，至双眼高度，口道“干杯”之后，将酒一饮而尽，或适当的量。然后，还须手持酒杯与提议干杯者对视一下，这一过程方告结束。</a:t>
            </a:r>
          </a:p>
          <a:p>
            <a:pPr marL="457200" lvl="0" indent="-457200" fontAlgn="base">
              <a:spcBef>
                <a:spcPct val="20000"/>
              </a:spcBef>
              <a:spcAft>
                <a:spcPct val="0"/>
              </a:spcAft>
              <a:buSzPct val="75000"/>
              <a:buFont typeface="Wingdings" pitchFamily="2" charset="2"/>
              <a:buChar char="n"/>
              <a:defRPr/>
            </a:pPr>
            <a:r>
              <a:rPr kumimoji="1" lang="zh-CN" altLang="en-US" sz="1400" kern="0" dirty="0">
                <a:solidFill>
                  <a:srgbClr val="5B5249"/>
                </a:solidFill>
                <a:latin typeface="微软雅黑" pitchFamily="34" charset="-122"/>
                <a:ea typeface="微软雅黑" pitchFamily="34" charset="-122"/>
              </a:rPr>
              <a:t>出于敬重之意，可使自己的酒杯较对方低。</a:t>
            </a:r>
          </a:p>
        </p:txBody>
      </p:sp>
      <p:sp>
        <p:nvSpPr>
          <p:cNvPr id="32" name="文本框 31"/>
          <p:cNvSpPr txBox="1"/>
          <p:nvPr/>
        </p:nvSpPr>
        <p:spPr>
          <a:xfrm>
            <a:off x="647780" y="268585"/>
            <a:ext cx="5295820" cy="523220"/>
          </a:xfrm>
          <a:prstGeom prst="rect">
            <a:avLst/>
          </a:prstGeom>
          <a:noFill/>
        </p:spPr>
        <p:txBody>
          <a:bodyPr wrap="square" rtlCol="0">
            <a:spAutoFit/>
          </a:bodyPr>
          <a:lstStyle/>
          <a:p>
            <a:r>
              <a:rPr lang="zh-CN" altLang="en-US" sz="2800" dirty="0">
                <a:latin typeface="华康俪金黑W8(P)" pitchFamily="2" charset="-122"/>
                <a:ea typeface="华康俪金黑W8(P)" pitchFamily="2" charset="-122"/>
                <a:sym typeface="华康俪金黑W8(P)" pitchFamily="2" charset="-122"/>
              </a:rPr>
              <a:t>餐宴礼仪</a:t>
            </a:r>
          </a:p>
        </p:txBody>
      </p:sp>
      <p:cxnSp>
        <p:nvCxnSpPr>
          <p:cNvPr id="33" name="直接连接符 32"/>
          <p:cNvCxnSpPr/>
          <p:nvPr/>
        </p:nvCxnSpPr>
        <p:spPr>
          <a:xfrm>
            <a:off x="70961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0" y="723900"/>
            <a:ext cx="3225800"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grpSp>
        <p:nvGrpSpPr>
          <p:cNvPr id="64" name="组合 63"/>
          <p:cNvGrpSpPr/>
          <p:nvPr/>
        </p:nvGrpSpPr>
        <p:grpSpPr>
          <a:xfrm>
            <a:off x="125428" y="1275606"/>
            <a:ext cx="2634184" cy="2634184"/>
            <a:chOff x="5973368" y="957835"/>
            <a:chExt cx="2634184" cy="2634184"/>
          </a:xfrm>
        </p:grpSpPr>
        <p:sp>
          <p:nvSpPr>
            <p:cNvPr id="65" name="椭圆 64"/>
            <p:cNvSpPr/>
            <p:nvPr/>
          </p:nvSpPr>
          <p:spPr>
            <a:xfrm>
              <a:off x="5973368" y="957835"/>
              <a:ext cx="2634184" cy="2634184"/>
            </a:xfrm>
            <a:prstGeom prst="ellipse">
              <a:avLst/>
            </a:prstGeom>
            <a:solidFill>
              <a:srgbClr val="E4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66" name="图片 6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017932" y="957835"/>
              <a:ext cx="2545051" cy="2634183"/>
            </a:xfrm>
            <a:custGeom>
              <a:avLst/>
              <a:gdLst>
                <a:gd name="connsiteX0" fmla="*/ 1227962 w 2455923"/>
                <a:gd name="connsiteY0" fmla="*/ 0 h 2455924"/>
                <a:gd name="connsiteX1" fmla="*/ 2449584 w 2455923"/>
                <a:gd name="connsiteY1" fmla="*/ 1102410 h 2455924"/>
                <a:gd name="connsiteX2" fmla="*/ 2455923 w 2455923"/>
                <a:gd name="connsiteY2" fmla="*/ 1227942 h 2455924"/>
                <a:gd name="connsiteX3" fmla="*/ 2455923 w 2455923"/>
                <a:gd name="connsiteY3" fmla="*/ 1227982 h 2455924"/>
                <a:gd name="connsiteX4" fmla="*/ 2449584 w 2455923"/>
                <a:gd name="connsiteY4" fmla="*/ 1353514 h 2455924"/>
                <a:gd name="connsiteX5" fmla="*/ 1227962 w 2455923"/>
                <a:gd name="connsiteY5" fmla="*/ 2455924 h 2455924"/>
                <a:gd name="connsiteX6" fmla="*/ 0 w 2455923"/>
                <a:gd name="connsiteY6" fmla="*/ 1227962 h 2455924"/>
                <a:gd name="connsiteX7" fmla="*/ 1227962 w 2455923"/>
                <a:gd name="connsiteY7" fmla="*/ 0 h 2455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55923" h="2455924">
                  <a:moveTo>
                    <a:pt x="1227962" y="0"/>
                  </a:moveTo>
                  <a:cubicBezTo>
                    <a:pt x="1863761" y="0"/>
                    <a:pt x="2386701" y="483203"/>
                    <a:pt x="2449584" y="1102410"/>
                  </a:cubicBezTo>
                  <a:lnTo>
                    <a:pt x="2455923" y="1227942"/>
                  </a:lnTo>
                  <a:lnTo>
                    <a:pt x="2455923" y="1227982"/>
                  </a:lnTo>
                  <a:lnTo>
                    <a:pt x="2449584" y="1353514"/>
                  </a:lnTo>
                  <a:cubicBezTo>
                    <a:pt x="2386701" y="1972722"/>
                    <a:pt x="1863761" y="2455924"/>
                    <a:pt x="1227962" y="2455924"/>
                  </a:cubicBezTo>
                  <a:cubicBezTo>
                    <a:pt x="549777" y="2455924"/>
                    <a:pt x="0" y="1906147"/>
                    <a:pt x="0" y="1227962"/>
                  </a:cubicBezTo>
                  <a:cubicBezTo>
                    <a:pt x="0" y="549777"/>
                    <a:pt x="549777" y="0"/>
                    <a:pt x="1227962" y="0"/>
                  </a:cubicBezTo>
                  <a:close/>
                </a:path>
              </a:pathLst>
            </a:custGeom>
          </p:spPr>
        </p:pic>
      </p:grpSp>
    </p:spTree>
    <p:extLst>
      <p:ext uri="{BB962C8B-B14F-4D97-AF65-F5344CB8AC3E}">
        <p14:creationId xmlns:p14="http://schemas.microsoft.com/office/powerpoint/2010/main" val="182710883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70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2" presetClass="entr" presetSubtype="8" fill="hold" nodeType="withEffect">
                                  <p:stCondLst>
                                    <p:cond delay="190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par>
                                <p:cTn id="11" presetID="22" presetClass="entr" presetSubtype="8" fill="hold" grpId="0" nodeType="withEffect">
                                  <p:stCondLst>
                                    <p:cond delay="210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par>
                                <p:cTn id="14" presetID="22" presetClass="entr" presetSubtype="8"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left)">
                                      <p:cBhvr>
                                        <p:cTn id="16" dur="500"/>
                                        <p:tgtEl>
                                          <p:spTgt spid="34"/>
                                        </p:tgtEl>
                                      </p:cBhvr>
                                    </p:animEffect>
                                  </p:childTnLst>
                                </p:cTn>
                              </p:par>
                              <p:par>
                                <p:cTn id="17" presetID="22" presetClass="entr" presetSubtype="4"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down)">
                                      <p:cBhvr>
                                        <p:cTn id="19" dur="500"/>
                                        <p:tgtEl>
                                          <p:spTgt spid="3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par>
                                <p:cTn id="23" presetID="12" presetClass="entr" presetSubtype="8" fill="hold" nodeType="withEffect">
                                  <p:stCondLst>
                                    <p:cond delay="75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500"/>
                                        <p:tgtEl>
                                          <p:spTgt spid="64"/>
                                        </p:tgtEl>
                                        <p:attrNameLst>
                                          <p:attrName>ppt_x</p:attrName>
                                        </p:attrNameLst>
                                      </p:cBhvr>
                                      <p:tavLst>
                                        <p:tav tm="0">
                                          <p:val>
                                            <p:strVal val="#ppt_x-#ppt_w*1.125000"/>
                                          </p:val>
                                        </p:tav>
                                        <p:tav tm="100000">
                                          <p:val>
                                            <p:strVal val="#ppt_x"/>
                                          </p:val>
                                        </p:tav>
                                      </p:tavLst>
                                    </p:anim>
                                    <p:animEffect transition="in" filter="wipe(right)">
                                      <p:cBhvr>
                                        <p:cTn id="2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3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8094311" y="58678"/>
            <a:ext cx="954534" cy="993422"/>
            <a:chOff x="-487453" y="3340616"/>
            <a:chExt cx="1539119" cy="1601824"/>
          </a:xfrm>
        </p:grpSpPr>
        <p:sp>
          <p:nvSpPr>
            <p:cNvPr id="19" name="矩形 18"/>
            <p:cNvSpPr/>
            <p:nvPr/>
          </p:nvSpPr>
          <p:spPr>
            <a:xfrm rot="18978962">
              <a:off x="-251343" y="4139163"/>
              <a:ext cx="93519" cy="93519"/>
            </a:xfrm>
            <a:prstGeom prst="rect">
              <a:avLst/>
            </a:prstGeom>
            <a:solidFill>
              <a:srgbClr val="ED145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0" name="矩形 19"/>
            <p:cNvSpPr/>
            <p:nvPr/>
          </p:nvSpPr>
          <p:spPr>
            <a:xfrm rot="18880913">
              <a:off x="229686" y="4088971"/>
              <a:ext cx="91049" cy="9104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1" name="矩形 20"/>
            <p:cNvSpPr/>
            <p:nvPr/>
          </p:nvSpPr>
          <p:spPr>
            <a:xfrm rot="18880913">
              <a:off x="890315" y="4423462"/>
              <a:ext cx="72351" cy="72351"/>
            </a:xfrm>
            <a:prstGeom prst="rect">
              <a:avLst/>
            </a:prstGeom>
            <a:solidFill>
              <a:srgbClr val="FFC0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2" name="矩形 21"/>
            <p:cNvSpPr/>
            <p:nvPr/>
          </p:nvSpPr>
          <p:spPr>
            <a:xfrm rot="18880913">
              <a:off x="795752" y="3760606"/>
              <a:ext cx="173219" cy="173218"/>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3" name="矩形 22"/>
            <p:cNvSpPr/>
            <p:nvPr/>
          </p:nvSpPr>
          <p:spPr>
            <a:xfrm rot="18880913">
              <a:off x="885515" y="3340616"/>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4" name="矩形 23"/>
            <p:cNvSpPr/>
            <p:nvPr/>
          </p:nvSpPr>
          <p:spPr>
            <a:xfrm rot="18880913">
              <a:off x="899419" y="3989711"/>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5" name="矩形 24"/>
            <p:cNvSpPr/>
            <p:nvPr/>
          </p:nvSpPr>
          <p:spPr>
            <a:xfrm rot="18880913">
              <a:off x="351417" y="3728868"/>
              <a:ext cx="173219" cy="17321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6" name="矩形 25"/>
            <p:cNvSpPr/>
            <p:nvPr/>
          </p:nvSpPr>
          <p:spPr>
            <a:xfrm rot="18880913">
              <a:off x="189019" y="4532157"/>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7" name="矩形 26"/>
            <p:cNvSpPr/>
            <p:nvPr/>
          </p:nvSpPr>
          <p:spPr>
            <a:xfrm rot="18880913">
              <a:off x="-276442" y="4592578"/>
              <a:ext cx="173219" cy="173218"/>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8" name="矩形 27"/>
            <p:cNvSpPr/>
            <p:nvPr/>
          </p:nvSpPr>
          <p:spPr>
            <a:xfrm rot="18880913">
              <a:off x="-487453" y="4848118"/>
              <a:ext cx="94322" cy="94322"/>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sp>
        <p:nvSpPr>
          <p:cNvPr id="13" name="文本框 12"/>
          <p:cNvSpPr txBox="1"/>
          <p:nvPr/>
        </p:nvSpPr>
        <p:spPr>
          <a:xfrm>
            <a:off x="2555776" y="1566721"/>
            <a:ext cx="1728972" cy="400110"/>
          </a:xfrm>
          <a:prstGeom prst="rect">
            <a:avLst/>
          </a:prstGeom>
          <a:noFill/>
        </p:spPr>
        <p:txBody>
          <a:bodyPr wrap="square" rtlCol="0">
            <a:spAutoFit/>
          </a:bodyPr>
          <a:lstStyle/>
          <a:p>
            <a:pPr lvl="0" fontAlgn="base">
              <a:spcBef>
                <a:spcPct val="0"/>
              </a:spcBef>
              <a:spcAft>
                <a:spcPct val="0"/>
              </a:spcAft>
              <a:defRPr/>
            </a:pPr>
            <a:r>
              <a:rPr lang="zh-CN" altLang="en-US" sz="2000" b="1" dirty="0">
                <a:latin typeface="微软雅黑" pitchFamily="34" charset="-122"/>
                <a:ea typeface="微软雅黑" pitchFamily="34" charset="-122"/>
              </a:rPr>
              <a:t>茶艺礼仪</a:t>
            </a:r>
          </a:p>
        </p:txBody>
      </p:sp>
      <p:cxnSp>
        <p:nvCxnSpPr>
          <p:cNvPr id="14" name="直接连接符 13"/>
          <p:cNvCxnSpPr/>
          <p:nvPr/>
        </p:nvCxnSpPr>
        <p:spPr>
          <a:xfrm>
            <a:off x="281918" y="1966831"/>
            <a:ext cx="3680460" cy="0"/>
          </a:xfrm>
          <a:prstGeom prst="line">
            <a:avLst/>
          </a:prstGeom>
          <a:ln w="7620">
            <a:solidFill>
              <a:srgbClr val="ED145B"/>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17" name="TextBox 2"/>
          <p:cNvSpPr txBox="1">
            <a:spLocks noChangeArrowheads="1"/>
          </p:cNvSpPr>
          <p:nvPr/>
        </p:nvSpPr>
        <p:spPr bwMode="auto">
          <a:xfrm>
            <a:off x="281918" y="1966831"/>
            <a:ext cx="6054706" cy="185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marL="342900" lvl="0" indent="-342900" algn="just" fontAlgn="base">
              <a:lnSpc>
                <a:spcPct val="120000"/>
              </a:lnSpc>
              <a:spcBef>
                <a:spcPct val="20000"/>
              </a:spcBef>
              <a:spcAft>
                <a:spcPct val="0"/>
              </a:spcAft>
              <a:defRPr/>
            </a:pPr>
            <a:r>
              <a:rPr lang="zh-CN" altLang="en-US" sz="1400" dirty="0">
                <a:latin typeface="微软雅黑" pitchFamily="34" charset="-122"/>
                <a:ea typeface="微软雅黑" pitchFamily="34" charset="-122"/>
              </a:rPr>
              <a:t>            一般应为先客后主；先女后男；先长后幼。如果来宾甚多，</a:t>
            </a:r>
            <a:endParaRPr lang="en-US" altLang="zh-CN" sz="1400" dirty="0">
              <a:latin typeface="微软雅黑" pitchFamily="34" charset="-122"/>
              <a:ea typeface="微软雅黑" pitchFamily="34" charset="-122"/>
            </a:endParaRPr>
          </a:p>
          <a:p>
            <a:pPr marL="342900" lvl="0" indent="-342900" algn="just" fontAlgn="base">
              <a:lnSpc>
                <a:spcPct val="120000"/>
              </a:lnSpc>
              <a:spcBef>
                <a:spcPct val="20000"/>
              </a:spcBef>
              <a:spcAft>
                <a:spcPct val="0"/>
              </a:spcAft>
              <a:defRPr/>
            </a:pPr>
            <a:r>
              <a:rPr lang="zh-CN" altLang="en-US" sz="1400" dirty="0">
                <a:latin typeface="微软雅黑" pitchFamily="34" charset="-122"/>
                <a:ea typeface="微软雅黑" pitchFamily="34" charset="-122"/>
              </a:rPr>
              <a:t>         且其彼此之间差别不大时，可采取下列四种顺序上茶：</a:t>
            </a:r>
            <a:endParaRPr lang="en-US" altLang="zh-CN" sz="1400" dirty="0">
              <a:latin typeface="微软雅黑" pitchFamily="34" charset="-122"/>
              <a:ea typeface="微软雅黑" pitchFamily="34" charset="-122"/>
            </a:endParaRPr>
          </a:p>
          <a:p>
            <a:pPr marL="342900" lvl="0" indent="-342900" algn="just" fontAlgn="base">
              <a:lnSpc>
                <a:spcPct val="120000"/>
              </a:lnSpc>
              <a:spcBef>
                <a:spcPct val="20000"/>
              </a:spcBef>
              <a:spcAft>
                <a:spcPct val="0"/>
              </a:spcAft>
              <a:defRPr/>
            </a:pPr>
            <a:r>
              <a:rPr lang="en-US" altLang="zh-CN" sz="1400" dirty="0">
                <a:latin typeface="微软雅黑" pitchFamily="34" charset="-122"/>
                <a:ea typeface="微软雅黑" pitchFamily="34" charset="-122"/>
              </a:rPr>
              <a:t>        </a:t>
            </a:r>
            <a:r>
              <a:rPr lang="zh-CN" altLang="en-US" sz="1400" dirty="0">
                <a:latin typeface="微软雅黑" pitchFamily="34" charset="-122"/>
                <a:ea typeface="微软雅黑" pitchFamily="34" charset="-122"/>
              </a:rPr>
              <a:t> </a:t>
            </a:r>
            <a:r>
              <a:rPr lang="en-US" altLang="zh-CN" sz="1400" dirty="0">
                <a:latin typeface="微软雅黑" pitchFamily="34" charset="-122"/>
                <a:ea typeface="微软雅黑" pitchFamily="34" charset="-122"/>
              </a:rPr>
              <a:t>1.</a:t>
            </a:r>
            <a:r>
              <a:rPr lang="zh-CN" altLang="en-US" sz="1400" dirty="0">
                <a:latin typeface="微软雅黑" pitchFamily="34" charset="-122"/>
                <a:ea typeface="微软雅黑" pitchFamily="34" charset="-122"/>
              </a:rPr>
              <a:t>以上茶者为起点，由近而远依次上茶；</a:t>
            </a:r>
          </a:p>
          <a:p>
            <a:pPr marL="342900" lvl="0" indent="-342900" algn="just" fontAlgn="base">
              <a:lnSpc>
                <a:spcPct val="120000"/>
              </a:lnSpc>
              <a:spcBef>
                <a:spcPct val="20000"/>
              </a:spcBef>
              <a:spcAft>
                <a:spcPct val="0"/>
              </a:spcAft>
              <a:defRPr/>
            </a:pPr>
            <a:r>
              <a:rPr lang="zh-CN" altLang="en-US" sz="1400" dirty="0">
                <a:latin typeface="微软雅黑" pitchFamily="34" charset="-122"/>
                <a:ea typeface="微软雅黑" pitchFamily="34" charset="-122"/>
              </a:rPr>
              <a:t>         </a:t>
            </a:r>
            <a:r>
              <a:rPr lang="en-US" altLang="zh-CN" sz="1400" dirty="0">
                <a:latin typeface="微软雅黑" pitchFamily="34" charset="-122"/>
                <a:ea typeface="微软雅黑" pitchFamily="34" charset="-122"/>
              </a:rPr>
              <a:t>2.</a:t>
            </a:r>
            <a:r>
              <a:rPr lang="zh-CN" altLang="en-US" sz="1400" dirty="0">
                <a:latin typeface="微软雅黑" pitchFamily="34" charset="-122"/>
                <a:ea typeface="微软雅黑" pitchFamily="34" charset="-122"/>
              </a:rPr>
              <a:t>以进入客厅之门为起点，按顺时针方向依次上茶；</a:t>
            </a:r>
          </a:p>
          <a:p>
            <a:pPr marL="342900" lvl="0" indent="-342900" algn="just" fontAlgn="base">
              <a:lnSpc>
                <a:spcPct val="120000"/>
              </a:lnSpc>
              <a:spcBef>
                <a:spcPct val="20000"/>
              </a:spcBef>
              <a:spcAft>
                <a:spcPct val="0"/>
              </a:spcAft>
              <a:defRPr/>
            </a:pPr>
            <a:r>
              <a:rPr lang="zh-CN" altLang="en-US" sz="1400" dirty="0">
                <a:latin typeface="微软雅黑" pitchFamily="34" charset="-122"/>
                <a:ea typeface="微软雅黑" pitchFamily="34" charset="-122"/>
              </a:rPr>
              <a:t>         </a:t>
            </a:r>
            <a:r>
              <a:rPr lang="en-US" altLang="zh-CN" sz="1400" dirty="0">
                <a:latin typeface="微软雅黑" pitchFamily="34" charset="-122"/>
                <a:ea typeface="微软雅黑" pitchFamily="34" charset="-122"/>
              </a:rPr>
              <a:t>3.</a:t>
            </a:r>
            <a:r>
              <a:rPr lang="zh-CN" altLang="en-US" sz="1400" dirty="0">
                <a:latin typeface="微软雅黑" pitchFamily="34" charset="-122"/>
                <a:ea typeface="微软雅黑" pitchFamily="34" charset="-122"/>
              </a:rPr>
              <a:t>在上茶时，以客人的先来后到为先后顺序；</a:t>
            </a:r>
          </a:p>
          <a:p>
            <a:pPr marL="342900" lvl="0" indent="-342900" algn="just" fontAlgn="base">
              <a:lnSpc>
                <a:spcPct val="120000"/>
              </a:lnSpc>
              <a:spcBef>
                <a:spcPct val="20000"/>
              </a:spcBef>
              <a:spcAft>
                <a:spcPct val="0"/>
              </a:spcAft>
              <a:defRPr/>
            </a:pPr>
            <a:r>
              <a:rPr lang="zh-CN" altLang="en-US" sz="1400" dirty="0">
                <a:latin typeface="微软雅黑" pitchFamily="34" charset="-122"/>
                <a:ea typeface="微软雅黑" pitchFamily="34" charset="-122"/>
              </a:rPr>
              <a:t>         </a:t>
            </a:r>
            <a:r>
              <a:rPr lang="en-US" altLang="zh-CN" sz="1400" dirty="0">
                <a:latin typeface="微软雅黑" pitchFamily="34" charset="-122"/>
                <a:ea typeface="微软雅黑" pitchFamily="34" charset="-122"/>
              </a:rPr>
              <a:t>4.</a:t>
            </a:r>
            <a:r>
              <a:rPr lang="zh-CN" altLang="en-US" sz="1400" dirty="0">
                <a:latin typeface="微软雅黑" pitchFamily="34" charset="-122"/>
                <a:ea typeface="微软雅黑" pitchFamily="34" charset="-122"/>
              </a:rPr>
              <a:t>上茶时不讲顺序，或是由饮用者自己取用</a:t>
            </a:r>
            <a:endParaRPr lang="zh-CN" altLang="zh-CN" sz="1400" dirty="0">
              <a:latin typeface="微软雅黑" pitchFamily="34" charset="-122"/>
              <a:ea typeface="微软雅黑" pitchFamily="34" charset="-122"/>
            </a:endParaRPr>
          </a:p>
        </p:txBody>
      </p:sp>
      <p:sp>
        <p:nvSpPr>
          <p:cNvPr id="32" name="文本框 31"/>
          <p:cNvSpPr txBox="1"/>
          <p:nvPr/>
        </p:nvSpPr>
        <p:spPr>
          <a:xfrm>
            <a:off x="647780" y="268585"/>
            <a:ext cx="5295820" cy="523220"/>
          </a:xfrm>
          <a:prstGeom prst="rect">
            <a:avLst/>
          </a:prstGeom>
          <a:noFill/>
        </p:spPr>
        <p:txBody>
          <a:bodyPr wrap="square" rtlCol="0">
            <a:spAutoFit/>
          </a:bodyPr>
          <a:lstStyle/>
          <a:p>
            <a:r>
              <a:rPr lang="zh-CN" altLang="en-US" sz="2800" dirty="0">
                <a:latin typeface="华康俪金黑W8(P)" pitchFamily="2" charset="-122"/>
                <a:ea typeface="华康俪金黑W8(P)" pitchFamily="2" charset="-122"/>
                <a:sym typeface="华康俪金黑W8(P)" pitchFamily="2" charset="-122"/>
              </a:rPr>
              <a:t>餐宴礼仪</a:t>
            </a:r>
          </a:p>
        </p:txBody>
      </p:sp>
      <p:cxnSp>
        <p:nvCxnSpPr>
          <p:cNvPr id="33" name="直接连接符 32"/>
          <p:cNvCxnSpPr/>
          <p:nvPr/>
        </p:nvCxnSpPr>
        <p:spPr>
          <a:xfrm>
            <a:off x="70961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0" y="723900"/>
            <a:ext cx="3225800"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6292062" y="1275605"/>
            <a:ext cx="2634184" cy="2634184"/>
            <a:chOff x="5973368" y="957835"/>
            <a:chExt cx="2634184" cy="2634184"/>
          </a:xfrm>
        </p:grpSpPr>
        <p:sp>
          <p:nvSpPr>
            <p:cNvPr id="30" name="椭圆 29"/>
            <p:cNvSpPr/>
            <p:nvPr/>
          </p:nvSpPr>
          <p:spPr>
            <a:xfrm>
              <a:off x="5973368" y="957835"/>
              <a:ext cx="2634184" cy="2634184"/>
            </a:xfrm>
            <a:prstGeom prst="ellipse">
              <a:avLst/>
            </a:prstGeom>
            <a:solidFill>
              <a:srgbClr val="E4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017930" y="957835"/>
              <a:ext cx="2545051" cy="2634184"/>
            </a:xfrm>
            <a:custGeom>
              <a:avLst/>
              <a:gdLst>
                <a:gd name="connsiteX0" fmla="*/ 1227962 w 2455923"/>
                <a:gd name="connsiteY0" fmla="*/ 0 h 2455924"/>
                <a:gd name="connsiteX1" fmla="*/ 2449584 w 2455923"/>
                <a:gd name="connsiteY1" fmla="*/ 1102410 h 2455924"/>
                <a:gd name="connsiteX2" fmla="*/ 2455923 w 2455923"/>
                <a:gd name="connsiteY2" fmla="*/ 1227942 h 2455924"/>
                <a:gd name="connsiteX3" fmla="*/ 2455923 w 2455923"/>
                <a:gd name="connsiteY3" fmla="*/ 1227982 h 2455924"/>
                <a:gd name="connsiteX4" fmla="*/ 2449584 w 2455923"/>
                <a:gd name="connsiteY4" fmla="*/ 1353514 h 2455924"/>
                <a:gd name="connsiteX5" fmla="*/ 1227962 w 2455923"/>
                <a:gd name="connsiteY5" fmla="*/ 2455924 h 2455924"/>
                <a:gd name="connsiteX6" fmla="*/ 0 w 2455923"/>
                <a:gd name="connsiteY6" fmla="*/ 1227962 h 2455924"/>
                <a:gd name="connsiteX7" fmla="*/ 1227962 w 2455923"/>
                <a:gd name="connsiteY7" fmla="*/ 0 h 2455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55923" h="2455924">
                  <a:moveTo>
                    <a:pt x="1227962" y="0"/>
                  </a:moveTo>
                  <a:cubicBezTo>
                    <a:pt x="1863761" y="0"/>
                    <a:pt x="2386701" y="483203"/>
                    <a:pt x="2449584" y="1102410"/>
                  </a:cubicBezTo>
                  <a:lnTo>
                    <a:pt x="2455923" y="1227942"/>
                  </a:lnTo>
                  <a:lnTo>
                    <a:pt x="2455923" y="1227982"/>
                  </a:lnTo>
                  <a:lnTo>
                    <a:pt x="2449584" y="1353514"/>
                  </a:lnTo>
                  <a:cubicBezTo>
                    <a:pt x="2386701" y="1972722"/>
                    <a:pt x="1863761" y="2455924"/>
                    <a:pt x="1227962" y="2455924"/>
                  </a:cubicBezTo>
                  <a:cubicBezTo>
                    <a:pt x="549777" y="2455924"/>
                    <a:pt x="0" y="1906147"/>
                    <a:pt x="0" y="1227962"/>
                  </a:cubicBezTo>
                  <a:cubicBezTo>
                    <a:pt x="0" y="549777"/>
                    <a:pt x="549777" y="0"/>
                    <a:pt x="1227962" y="0"/>
                  </a:cubicBezTo>
                  <a:close/>
                </a:path>
              </a:pathLst>
            </a:custGeom>
          </p:spPr>
        </p:pic>
      </p:grpSp>
    </p:spTree>
    <p:extLst>
      <p:ext uri="{BB962C8B-B14F-4D97-AF65-F5344CB8AC3E}">
        <p14:creationId xmlns:p14="http://schemas.microsoft.com/office/powerpoint/2010/main" val="238643898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70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2" presetClass="entr" presetSubtype="8" fill="hold" nodeType="withEffect">
                                  <p:stCondLst>
                                    <p:cond delay="190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par>
                                <p:cTn id="11" presetID="22" presetClass="entr" presetSubtype="8" fill="hold" grpId="0" nodeType="withEffect">
                                  <p:stCondLst>
                                    <p:cond delay="210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par>
                                <p:cTn id="14" presetID="22" presetClass="entr" presetSubtype="8"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left)">
                                      <p:cBhvr>
                                        <p:cTn id="16" dur="500"/>
                                        <p:tgtEl>
                                          <p:spTgt spid="34"/>
                                        </p:tgtEl>
                                      </p:cBhvr>
                                    </p:animEffect>
                                  </p:childTnLst>
                                </p:cTn>
                              </p:par>
                              <p:par>
                                <p:cTn id="17" presetID="22" presetClass="entr" presetSubtype="4"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down)">
                                      <p:cBhvr>
                                        <p:cTn id="19" dur="500"/>
                                        <p:tgtEl>
                                          <p:spTgt spid="3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par>
                                <p:cTn id="23" presetID="12" presetClass="entr" presetSubtype="8" fill="hold" nodeType="withEffect">
                                  <p:stCondLst>
                                    <p:cond delay="75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p:tgtEl>
                                          <p:spTgt spid="29"/>
                                        </p:tgtEl>
                                        <p:attrNameLst>
                                          <p:attrName>ppt_x</p:attrName>
                                        </p:attrNameLst>
                                      </p:cBhvr>
                                      <p:tavLst>
                                        <p:tav tm="0">
                                          <p:val>
                                            <p:strVal val="#ppt_x-#ppt_w*1.125000"/>
                                          </p:val>
                                        </p:tav>
                                        <p:tav tm="100000">
                                          <p:val>
                                            <p:strVal val="#ppt_x"/>
                                          </p:val>
                                        </p:tav>
                                      </p:tavLst>
                                    </p:anim>
                                    <p:animEffect transition="in" filter="wipe(right)">
                                      <p:cBhvr>
                                        <p:cTn id="2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3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5545863" y="705268"/>
            <a:ext cx="2962800" cy="3927600"/>
            <a:chOff x="5456963" y="705268"/>
            <a:chExt cx="2962800" cy="3927600"/>
          </a:xfrm>
        </p:grpSpPr>
        <p:sp>
          <p:nvSpPr>
            <p:cNvPr id="16" name="矩形 15"/>
            <p:cNvSpPr/>
            <p:nvPr/>
          </p:nvSpPr>
          <p:spPr>
            <a:xfrm>
              <a:off x="5456963" y="705268"/>
              <a:ext cx="2962800" cy="3927600"/>
            </a:xfrm>
            <a:prstGeom prst="rect">
              <a:avLst/>
            </a:prstGeom>
            <a:solidFill>
              <a:srgbClr val="E4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71" name="图片 7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2288" y="1343871"/>
              <a:ext cx="2792150" cy="2650394"/>
            </a:xfrm>
            <a:custGeom>
              <a:avLst/>
              <a:gdLst>
                <a:gd name="connsiteX0" fmla="*/ 0 w 2792150"/>
                <a:gd name="connsiteY0" fmla="*/ 0 h 3704105"/>
                <a:gd name="connsiteX1" fmla="*/ 2792150 w 2792150"/>
                <a:gd name="connsiteY1" fmla="*/ 0 h 3704105"/>
                <a:gd name="connsiteX2" fmla="*/ 2792150 w 2792150"/>
                <a:gd name="connsiteY2" fmla="*/ 3704105 h 3704105"/>
                <a:gd name="connsiteX3" fmla="*/ 0 w 2792150"/>
                <a:gd name="connsiteY3" fmla="*/ 3704105 h 3704105"/>
              </a:gdLst>
              <a:ahLst/>
              <a:cxnLst>
                <a:cxn ang="0">
                  <a:pos x="connsiteX0" y="connsiteY0"/>
                </a:cxn>
                <a:cxn ang="0">
                  <a:pos x="connsiteX1" y="connsiteY1"/>
                </a:cxn>
                <a:cxn ang="0">
                  <a:pos x="connsiteX2" y="connsiteY2"/>
                </a:cxn>
                <a:cxn ang="0">
                  <a:pos x="connsiteX3" y="connsiteY3"/>
                </a:cxn>
              </a:cxnLst>
              <a:rect l="l" t="t" r="r" b="b"/>
              <a:pathLst>
                <a:path w="2792150" h="3704105">
                  <a:moveTo>
                    <a:pt x="0" y="0"/>
                  </a:moveTo>
                  <a:lnTo>
                    <a:pt x="2792150" y="0"/>
                  </a:lnTo>
                  <a:lnTo>
                    <a:pt x="2792150" y="3704105"/>
                  </a:lnTo>
                  <a:lnTo>
                    <a:pt x="0" y="3704105"/>
                  </a:lnTo>
                  <a:close/>
                </a:path>
              </a:pathLst>
            </a:custGeom>
          </p:spPr>
        </p:pic>
      </p:grpSp>
      <p:sp>
        <p:nvSpPr>
          <p:cNvPr id="2" name="文本框 1"/>
          <p:cNvSpPr txBox="1"/>
          <p:nvPr/>
        </p:nvSpPr>
        <p:spPr>
          <a:xfrm>
            <a:off x="94892" y="920081"/>
            <a:ext cx="6763108" cy="3939540"/>
          </a:xfrm>
          <a:prstGeom prst="rect">
            <a:avLst/>
          </a:prstGeom>
          <a:noFill/>
        </p:spPr>
        <p:txBody>
          <a:bodyPr wrap="square" rtlCol="0">
            <a:spAutoFit/>
          </a:bodyPr>
          <a:lstStyle/>
          <a:p>
            <a:pPr defTabSz="685800"/>
            <a:r>
              <a:rPr lang="en-US" altLang="zh-CN" sz="25000" i="1" dirty="0">
                <a:solidFill>
                  <a:srgbClr val="ED145B"/>
                </a:solidFill>
                <a:latin typeface="JustOldFashion" panose="02000603030000020004" pitchFamily="2" charset="0"/>
                <a:ea typeface="MingLiU_HKSCS" panose="02020500000000000000" pitchFamily="18" charset="-120"/>
              </a:rPr>
              <a:t>4</a:t>
            </a:r>
            <a:endParaRPr lang="zh-CN" altLang="en-US" sz="25000" i="1" dirty="0">
              <a:solidFill>
                <a:srgbClr val="ED145B"/>
              </a:solidFill>
              <a:latin typeface="JustOldFashion" panose="02000603030000020004" pitchFamily="2" charset="0"/>
              <a:ea typeface="MingLiU_HKSCS" panose="02020500000000000000" pitchFamily="18" charset="-120"/>
            </a:endParaRPr>
          </a:p>
        </p:txBody>
      </p:sp>
      <p:grpSp>
        <p:nvGrpSpPr>
          <p:cNvPr id="6" name="组合 5"/>
          <p:cNvGrpSpPr/>
          <p:nvPr/>
        </p:nvGrpSpPr>
        <p:grpSpPr>
          <a:xfrm>
            <a:off x="2366278" y="1701722"/>
            <a:ext cx="6320522" cy="1345555"/>
            <a:chOff x="2366278" y="740430"/>
            <a:chExt cx="6320522" cy="1345555"/>
          </a:xfrm>
        </p:grpSpPr>
        <p:grpSp>
          <p:nvGrpSpPr>
            <p:cNvPr id="123" name="组合 122"/>
            <p:cNvGrpSpPr/>
            <p:nvPr/>
          </p:nvGrpSpPr>
          <p:grpSpPr>
            <a:xfrm>
              <a:off x="2391679" y="740430"/>
              <a:ext cx="6295121" cy="958216"/>
              <a:chOff x="5678976" y="740430"/>
              <a:chExt cx="6295121" cy="958216"/>
            </a:xfrm>
          </p:grpSpPr>
          <p:cxnSp>
            <p:nvCxnSpPr>
              <p:cNvPr id="3" name="直接连接符 2"/>
              <p:cNvCxnSpPr/>
              <p:nvPr/>
            </p:nvCxnSpPr>
            <p:spPr>
              <a:xfrm>
                <a:off x="5846888" y="740430"/>
                <a:ext cx="2712912" cy="0"/>
              </a:xfrm>
              <a:prstGeom prst="line">
                <a:avLst/>
              </a:prstGeom>
              <a:ln w="22225">
                <a:solidFill>
                  <a:srgbClr val="262626"/>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846887" y="1698646"/>
                <a:ext cx="2712913"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5678976" y="804039"/>
                <a:ext cx="6295121" cy="830997"/>
              </a:xfrm>
              <a:prstGeom prst="rect">
                <a:avLst/>
              </a:prstGeom>
              <a:noFill/>
            </p:spPr>
            <p:txBody>
              <a:bodyPr wrap="square" rtlCol="0">
                <a:spAutoFit/>
              </a:bodyPr>
              <a:lstStyle/>
              <a:p>
                <a:r>
                  <a:rPr lang="zh-CN" altLang="zh-CN" sz="4800" b="1" dirty="0">
                    <a:latin typeface="微软雅黑" pitchFamily="34" charset="-122"/>
                    <a:ea typeface="微软雅黑" pitchFamily="34" charset="-122"/>
                    <a:sym typeface="微软雅黑" pitchFamily="34" charset="-122"/>
                  </a:rPr>
                  <a:t>商务礼仪</a:t>
                </a:r>
              </a:p>
            </p:txBody>
          </p:sp>
        </p:grpSp>
        <p:sp>
          <p:nvSpPr>
            <p:cNvPr id="8" name="TextBox 2"/>
            <p:cNvSpPr txBox="1">
              <a:spLocks noChangeArrowheads="1"/>
            </p:cNvSpPr>
            <p:nvPr/>
          </p:nvSpPr>
          <p:spPr bwMode="auto">
            <a:xfrm>
              <a:off x="2366278" y="1810076"/>
              <a:ext cx="5774422" cy="275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algn="just" defTabSz="685800">
                <a:lnSpc>
                  <a:spcPct val="125000"/>
                </a:lnSpc>
                <a:buClr>
                  <a:srgbClr val="0070C0"/>
                </a:buClr>
                <a:defRPr/>
              </a:pPr>
              <a:endParaRPr lang="zh-CN" altLang="zh-CN" sz="1050" dirty="0">
                <a:latin typeface="微软雅黑" pitchFamily="34" charset="-122"/>
                <a:ea typeface="微软雅黑" pitchFamily="34" charset="-122"/>
              </a:endParaRPr>
            </a:p>
          </p:txBody>
        </p:sp>
      </p:grpSp>
    </p:spTree>
    <p:extLst>
      <p:ext uri="{BB962C8B-B14F-4D97-AF65-F5344CB8AC3E}">
        <p14:creationId xmlns:p14="http://schemas.microsoft.com/office/powerpoint/2010/main" val="1654141684"/>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16" presetClass="entr" presetSubtype="42" fill="hold" nodeType="withEffect">
                                  <p:stCondLst>
                                    <p:cond delay="1000"/>
                                  </p:stCondLst>
                                  <p:childTnLst>
                                    <p:set>
                                      <p:cBhvr>
                                        <p:cTn id="14" dur="1" fill="hold">
                                          <p:stCondLst>
                                            <p:cond delay="0"/>
                                          </p:stCondLst>
                                        </p:cTn>
                                        <p:tgtEl>
                                          <p:spTgt spid="11"/>
                                        </p:tgtEl>
                                        <p:attrNameLst>
                                          <p:attrName>style.visibility</p:attrName>
                                        </p:attrNameLst>
                                      </p:cBhvr>
                                      <p:to>
                                        <p:strVal val="visible"/>
                                      </p:to>
                                    </p:set>
                                    <p:animEffect transition="in" filter="barn(outHorizontal)">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8094311" y="58678"/>
            <a:ext cx="954534" cy="993422"/>
            <a:chOff x="-487453" y="3340616"/>
            <a:chExt cx="1539119" cy="1601824"/>
          </a:xfrm>
        </p:grpSpPr>
        <p:sp>
          <p:nvSpPr>
            <p:cNvPr id="19" name="矩形 18"/>
            <p:cNvSpPr/>
            <p:nvPr/>
          </p:nvSpPr>
          <p:spPr>
            <a:xfrm rot="18978962">
              <a:off x="-251343" y="4139163"/>
              <a:ext cx="93519" cy="93519"/>
            </a:xfrm>
            <a:prstGeom prst="rect">
              <a:avLst/>
            </a:prstGeom>
            <a:solidFill>
              <a:srgbClr val="ED145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0" name="矩形 19"/>
            <p:cNvSpPr/>
            <p:nvPr/>
          </p:nvSpPr>
          <p:spPr>
            <a:xfrm rot="18880913">
              <a:off x="229686" y="4088971"/>
              <a:ext cx="91049" cy="9104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1" name="矩形 20"/>
            <p:cNvSpPr/>
            <p:nvPr/>
          </p:nvSpPr>
          <p:spPr>
            <a:xfrm rot="18880913">
              <a:off x="890315" y="4423462"/>
              <a:ext cx="72351" cy="72351"/>
            </a:xfrm>
            <a:prstGeom prst="rect">
              <a:avLst/>
            </a:prstGeom>
            <a:solidFill>
              <a:srgbClr val="FFC0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2" name="矩形 21"/>
            <p:cNvSpPr/>
            <p:nvPr/>
          </p:nvSpPr>
          <p:spPr>
            <a:xfrm rot="18880913">
              <a:off x="795752" y="3760606"/>
              <a:ext cx="173219" cy="173218"/>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3" name="矩形 22"/>
            <p:cNvSpPr/>
            <p:nvPr/>
          </p:nvSpPr>
          <p:spPr>
            <a:xfrm rot="18880913">
              <a:off x="885515" y="3340616"/>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4" name="矩形 23"/>
            <p:cNvSpPr/>
            <p:nvPr/>
          </p:nvSpPr>
          <p:spPr>
            <a:xfrm rot="18880913">
              <a:off x="899419" y="3989711"/>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5" name="矩形 24"/>
            <p:cNvSpPr/>
            <p:nvPr/>
          </p:nvSpPr>
          <p:spPr>
            <a:xfrm rot="18880913">
              <a:off x="351417" y="3728868"/>
              <a:ext cx="173219" cy="17321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6" name="矩形 25"/>
            <p:cNvSpPr/>
            <p:nvPr/>
          </p:nvSpPr>
          <p:spPr>
            <a:xfrm rot="18880913">
              <a:off x="189019" y="4532157"/>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7" name="矩形 26"/>
            <p:cNvSpPr/>
            <p:nvPr/>
          </p:nvSpPr>
          <p:spPr>
            <a:xfrm rot="18880913">
              <a:off x="-276442" y="4592578"/>
              <a:ext cx="173219" cy="173218"/>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8" name="矩形 27"/>
            <p:cNvSpPr/>
            <p:nvPr/>
          </p:nvSpPr>
          <p:spPr>
            <a:xfrm rot="18880913">
              <a:off x="-487453" y="4848118"/>
              <a:ext cx="94322" cy="94322"/>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769" y="1502103"/>
            <a:ext cx="3302000" cy="2202793"/>
          </a:xfrm>
          <a:custGeom>
            <a:avLst/>
            <a:gdLst>
              <a:gd name="connsiteX0" fmla="*/ 1651000 w 3302000"/>
              <a:gd name="connsiteY0" fmla="*/ 0 h 3302000"/>
              <a:gd name="connsiteX1" fmla="*/ 3302000 w 3302000"/>
              <a:gd name="connsiteY1" fmla="*/ 1651000 h 3302000"/>
              <a:gd name="connsiteX2" fmla="*/ 1651000 w 3302000"/>
              <a:gd name="connsiteY2" fmla="*/ 3302000 h 3302000"/>
              <a:gd name="connsiteX3" fmla="*/ 0 w 3302000"/>
              <a:gd name="connsiteY3" fmla="*/ 1651000 h 3302000"/>
              <a:gd name="connsiteX4" fmla="*/ 1651000 w 3302000"/>
              <a:gd name="connsiteY4" fmla="*/ 0 h 330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0" h="3302000">
                <a:moveTo>
                  <a:pt x="1651000" y="0"/>
                </a:moveTo>
                <a:cubicBezTo>
                  <a:pt x="2562822" y="0"/>
                  <a:pt x="3302000" y="739178"/>
                  <a:pt x="3302000" y="1651000"/>
                </a:cubicBezTo>
                <a:cubicBezTo>
                  <a:pt x="3302000" y="2562822"/>
                  <a:pt x="2562822" y="3302000"/>
                  <a:pt x="1651000" y="3302000"/>
                </a:cubicBezTo>
                <a:cubicBezTo>
                  <a:pt x="739178" y="3302000"/>
                  <a:pt x="0" y="2562822"/>
                  <a:pt x="0" y="1651000"/>
                </a:cubicBezTo>
                <a:cubicBezTo>
                  <a:pt x="0" y="739178"/>
                  <a:pt x="739178" y="0"/>
                  <a:pt x="1651000" y="0"/>
                </a:cubicBezTo>
                <a:close/>
              </a:path>
            </a:pathLst>
          </a:custGeom>
        </p:spPr>
      </p:pic>
      <p:sp>
        <p:nvSpPr>
          <p:cNvPr id="2" name="椭圆 1"/>
          <p:cNvSpPr/>
          <p:nvPr/>
        </p:nvSpPr>
        <p:spPr>
          <a:xfrm>
            <a:off x="3302000" y="1176020"/>
            <a:ext cx="698500" cy="698500"/>
          </a:xfrm>
          <a:prstGeom prst="ellipse">
            <a:avLst/>
          </a:prstGeom>
          <a:solidFill>
            <a:srgbClr val="ED145B">
              <a:alpha val="65000"/>
            </a:srgbClr>
          </a:solidFill>
          <a:ln>
            <a:noFill/>
          </a:ln>
          <a:effectLst>
            <a:outerShdw blurRad="38100" dist="12700" dir="5400000" algn="t"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3" name="椭圆 2"/>
          <p:cNvSpPr/>
          <p:nvPr/>
        </p:nvSpPr>
        <p:spPr>
          <a:xfrm>
            <a:off x="4152582" y="1713547"/>
            <a:ext cx="321945" cy="321945"/>
          </a:xfrm>
          <a:prstGeom prst="ellipse">
            <a:avLst/>
          </a:prstGeom>
          <a:solidFill>
            <a:srgbClr val="ED145B">
              <a:alpha val="65000"/>
            </a:srgbClr>
          </a:solidFill>
          <a:ln>
            <a:noFill/>
          </a:ln>
          <a:effectLst>
            <a:outerShdw blurRad="38100" dist="12700" dir="5400000" algn="t"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4" name="椭圆 3"/>
          <p:cNvSpPr/>
          <p:nvPr/>
        </p:nvSpPr>
        <p:spPr>
          <a:xfrm>
            <a:off x="4000500" y="1094740"/>
            <a:ext cx="139700" cy="139700"/>
          </a:xfrm>
          <a:prstGeom prst="ellipse">
            <a:avLst/>
          </a:prstGeom>
          <a:solidFill>
            <a:srgbClr val="ED145B">
              <a:alpha val="65000"/>
            </a:srgbClr>
          </a:solidFill>
          <a:ln>
            <a:noFill/>
          </a:ln>
          <a:effectLst>
            <a:outerShdw blurRad="38100" dist="12700" dir="5400000" algn="t"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5" name="椭圆 4"/>
          <p:cNvSpPr/>
          <p:nvPr/>
        </p:nvSpPr>
        <p:spPr>
          <a:xfrm>
            <a:off x="2961640" y="3787140"/>
            <a:ext cx="467360" cy="467360"/>
          </a:xfrm>
          <a:prstGeom prst="ellipse">
            <a:avLst/>
          </a:prstGeom>
          <a:solidFill>
            <a:srgbClr val="ED145B">
              <a:alpha val="65000"/>
            </a:srgbClr>
          </a:solidFill>
          <a:ln>
            <a:noFill/>
          </a:ln>
          <a:effectLst>
            <a:outerShdw blurRad="38100" dist="12700" dir="5400000" algn="t"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6" name="椭圆 5"/>
          <p:cNvSpPr/>
          <p:nvPr/>
        </p:nvSpPr>
        <p:spPr>
          <a:xfrm>
            <a:off x="2786380" y="3978910"/>
            <a:ext cx="312420" cy="312420"/>
          </a:xfrm>
          <a:prstGeom prst="ellipse">
            <a:avLst/>
          </a:prstGeom>
          <a:solidFill>
            <a:srgbClr val="ED145B">
              <a:alpha val="65000"/>
            </a:srgbClr>
          </a:solidFill>
          <a:ln>
            <a:noFill/>
          </a:ln>
          <a:effectLst>
            <a:outerShdw blurRad="38100" dist="12700" dir="5400000" algn="t"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3" name="文本框 12"/>
          <p:cNvSpPr txBox="1"/>
          <p:nvPr/>
        </p:nvSpPr>
        <p:spPr>
          <a:xfrm>
            <a:off x="4685864" y="1341120"/>
            <a:ext cx="4458136" cy="400110"/>
          </a:xfrm>
          <a:prstGeom prst="rect">
            <a:avLst/>
          </a:prstGeom>
          <a:noFill/>
        </p:spPr>
        <p:txBody>
          <a:bodyPr wrap="square" rtlCol="0">
            <a:spAutoFit/>
          </a:bodyPr>
          <a:lstStyle/>
          <a:p>
            <a:pPr defTabSz="685800"/>
            <a:r>
              <a:rPr lang="zh-CN" altLang="en-US" sz="2000" spc="600" dirty="0">
                <a:solidFill>
                  <a:srgbClr val="ED145B"/>
                </a:solidFill>
                <a:latin typeface="时尚中黑简体" panose="01010104010101010101" pitchFamily="2" charset="-122"/>
                <a:ea typeface="时尚中黑简体" panose="01010104010101010101" pitchFamily="2" charset="-122"/>
              </a:rPr>
              <a:t>介绍</a:t>
            </a:r>
          </a:p>
        </p:txBody>
      </p:sp>
      <p:cxnSp>
        <p:nvCxnSpPr>
          <p:cNvPr id="14" name="直接连接符 13"/>
          <p:cNvCxnSpPr/>
          <p:nvPr/>
        </p:nvCxnSpPr>
        <p:spPr>
          <a:xfrm>
            <a:off x="4777740" y="1844705"/>
            <a:ext cx="3680460" cy="0"/>
          </a:xfrm>
          <a:prstGeom prst="line">
            <a:avLst/>
          </a:prstGeom>
          <a:ln w="7620">
            <a:solidFill>
              <a:srgbClr val="ED145B"/>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17" name="TextBox 2"/>
          <p:cNvSpPr txBox="1">
            <a:spLocks noChangeArrowheads="1"/>
          </p:cNvSpPr>
          <p:nvPr/>
        </p:nvSpPr>
        <p:spPr bwMode="auto">
          <a:xfrm>
            <a:off x="4685865" y="1965018"/>
            <a:ext cx="6054706" cy="2843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a:lnSpc>
                <a:spcPct val="128000"/>
              </a:lnSpc>
            </a:pPr>
            <a:r>
              <a:rPr lang="zh-CN" altLang="en-US" sz="1400" dirty="0">
                <a:solidFill>
                  <a:srgbClr val="FF0000"/>
                </a:solidFill>
                <a:ea typeface="微软雅黑" pitchFamily="34" charset="-122"/>
              </a:rPr>
              <a:t>介绍顺序</a:t>
            </a:r>
            <a:endParaRPr lang="en-US" altLang="zh-CN" sz="1400" dirty="0">
              <a:solidFill>
                <a:srgbClr val="FF0000"/>
              </a:solidFill>
              <a:ea typeface="微软雅黑" pitchFamily="34" charset="-122"/>
            </a:endParaRPr>
          </a:p>
          <a:p>
            <a:pPr marL="285750" indent="-285750">
              <a:lnSpc>
                <a:spcPct val="128000"/>
              </a:lnSpc>
              <a:buFont typeface="Wingdings" pitchFamily="2" charset="2"/>
              <a:buChar char="n"/>
            </a:pPr>
            <a:r>
              <a:rPr lang="zh-CN" altLang="en-US" sz="1400" dirty="0">
                <a:solidFill>
                  <a:srgbClr val="595959"/>
                </a:solidFill>
                <a:ea typeface="微软雅黑" pitchFamily="34" charset="-122"/>
              </a:rPr>
              <a:t>应先把下级介绍给上级；</a:t>
            </a:r>
          </a:p>
          <a:p>
            <a:pPr marL="285750" indent="-285750">
              <a:lnSpc>
                <a:spcPct val="128000"/>
              </a:lnSpc>
              <a:buFont typeface="Wingdings" pitchFamily="2" charset="2"/>
              <a:buChar char="n"/>
            </a:pPr>
            <a:r>
              <a:rPr lang="zh-CN" altLang="en-US" sz="1400" dirty="0">
                <a:solidFill>
                  <a:srgbClr val="595959"/>
                </a:solidFill>
                <a:ea typeface="微软雅黑" pitchFamily="34" charset="-122"/>
              </a:rPr>
              <a:t>应先把晚辈介绍给长辈；</a:t>
            </a:r>
          </a:p>
          <a:p>
            <a:pPr marL="285750" indent="-285750">
              <a:lnSpc>
                <a:spcPct val="128000"/>
              </a:lnSpc>
              <a:buFont typeface="Wingdings" pitchFamily="2" charset="2"/>
              <a:buChar char="n"/>
            </a:pPr>
            <a:r>
              <a:rPr lang="zh-CN" altLang="en-US" sz="1400" dirty="0">
                <a:solidFill>
                  <a:srgbClr val="595959"/>
                </a:solidFill>
                <a:ea typeface="微软雅黑" pitchFamily="34" charset="-122"/>
              </a:rPr>
              <a:t>应先把男士介绍给女士；</a:t>
            </a:r>
          </a:p>
          <a:p>
            <a:pPr marL="285750" indent="-285750">
              <a:lnSpc>
                <a:spcPct val="128000"/>
              </a:lnSpc>
              <a:buFont typeface="Wingdings" pitchFamily="2" charset="2"/>
              <a:buChar char="n"/>
            </a:pPr>
            <a:r>
              <a:rPr lang="zh-CN" altLang="en-US" sz="1400" dirty="0">
                <a:solidFill>
                  <a:srgbClr val="595959"/>
                </a:solidFill>
                <a:ea typeface="微软雅黑" pitchFamily="34" charset="-122"/>
              </a:rPr>
              <a:t>应先把主人介绍给客人；</a:t>
            </a:r>
            <a:endParaRPr lang="en-US" altLang="zh-CN" sz="1400" dirty="0">
              <a:solidFill>
                <a:srgbClr val="595959"/>
              </a:solidFill>
              <a:ea typeface="微软雅黑" pitchFamily="34" charset="-122"/>
            </a:endParaRPr>
          </a:p>
          <a:p>
            <a:pPr>
              <a:lnSpc>
                <a:spcPct val="128000"/>
              </a:lnSpc>
            </a:pPr>
            <a:r>
              <a:rPr lang="zh-CN" altLang="en-US" sz="1400" dirty="0">
                <a:solidFill>
                  <a:srgbClr val="FF0000"/>
                </a:solidFill>
                <a:ea typeface="微软雅黑" pitchFamily="34" charset="-122"/>
              </a:rPr>
              <a:t>被介绍时态度</a:t>
            </a:r>
            <a:endParaRPr lang="zh-CN" altLang="en-US" sz="1400" dirty="0">
              <a:solidFill>
                <a:srgbClr val="FF0000"/>
              </a:solidFill>
            </a:endParaRPr>
          </a:p>
          <a:p>
            <a:pPr marL="285750" indent="-285750">
              <a:lnSpc>
                <a:spcPct val="128000"/>
              </a:lnSpc>
              <a:buFont typeface="Wingdings" pitchFamily="2" charset="2"/>
              <a:buChar char="n"/>
            </a:pPr>
            <a:r>
              <a:rPr lang="zh-CN" altLang="en-US" sz="1400" dirty="0">
                <a:solidFill>
                  <a:srgbClr val="595959"/>
                </a:solidFill>
                <a:ea typeface="微软雅黑" pitchFamily="34" charset="-122"/>
              </a:rPr>
              <a:t>表现出结识对方的热情，起立或欠身致意；</a:t>
            </a:r>
          </a:p>
          <a:p>
            <a:pPr marL="285750" indent="-285750">
              <a:lnSpc>
                <a:spcPct val="128000"/>
              </a:lnSpc>
              <a:buFont typeface="Wingdings" pitchFamily="2" charset="2"/>
              <a:buChar char="n"/>
            </a:pPr>
            <a:r>
              <a:rPr lang="zh-CN" altLang="en-US" sz="1400" dirty="0">
                <a:solidFill>
                  <a:srgbClr val="595959"/>
                </a:solidFill>
                <a:ea typeface="微软雅黑" pitchFamily="34" charset="-122"/>
              </a:rPr>
              <a:t>双目应该注视对方；</a:t>
            </a:r>
          </a:p>
          <a:p>
            <a:pPr marL="285750" indent="-285750">
              <a:lnSpc>
                <a:spcPct val="128000"/>
              </a:lnSpc>
              <a:buFont typeface="Wingdings" pitchFamily="2" charset="2"/>
              <a:buChar char="n"/>
            </a:pPr>
            <a:r>
              <a:rPr lang="zh-CN" altLang="en-US" sz="1400" dirty="0">
                <a:solidFill>
                  <a:srgbClr val="595959"/>
                </a:solidFill>
                <a:ea typeface="微软雅黑" pitchFamily="34" charset="-122"/>
              </a:rPr>
              <a:t>介绍完毕，握手问好。</a:t>
            </a:r>
            <a:endParaRPr lang="zh-CN" altLang="en-US" sz="1400" dirty="0"/>
          </a:p>
          <a:p>
            <a:pPr algn="just" defTabSz="685800">
              <a:lnSpc>
                <a:spcPct val="125000"/>
              </a:lnSpc>
              <a:buClr>
                <a:srgbClr val="0070C0"/>
              </a:buClr>
              <a:defRPr/>
            </a:pPr>
            <a:endParaRPr lang="zh-CN" altLang="zh-CN" sz="1400" dirty="0">
              <a:latin typeface="微软雅黑" pitchFamily="34" charset="-122"/>
              <a:ea typeface="微软雅黑" pitchFamily="34" charset="-122"/>
            </a:endParaRPr>
          </a:p>
        </p:txBody>
      </p:sp>
      <p:sp>
        <p:nvSpPr>
          <p:cNvPr id="32" name="文本框 31"/>
          <p:cNvSpPr txBox="1"/>
          <p:nvPr/>
        </p:nvSpPr>
        <p:spPr>
          <a:xfrm>
            <a:off x="647780" y="268585"/>
            <a:ext cx="5295820" cy="523220"/>
          </a:xfrm>
          <a:prstGeom prst="rect">
            <a:avLst/>
          </a:prstGeom>
          <a:noFill/>
        </p:spPr>
        <p:txBody>
          <a:bodyPr wrap="square" rtlCol="0">
            <a:spAutoFit/>
          </a:bodyPr>
          <a:lstStyle/>
          <a:p>
            <a:r>
              <a:rPr lang="zh-CN" altLang="en-US" sz="2800" dirty="0">
                <a:latin typeface="华康俪金黑W8(P)" pitchFamily="2" charset="-122"/>
                <a:ea typeface="华康俪金黑W8(P)" pitchFamily="2" charset="-122"/>
                <a:sym typeface="华康俪金黑W8(P)" pitchFamily="2" charset="-122"/>
              </a:rPr>
              <a:t>见面礼仪</a:t>
            </a:r>
          </a:p>
        </p:txBody>
      </p:sp>
      <p:cxnSp>
        <p:nvCxnSpPr>
          <p:cNvPr id="33" name="直接连接符 32"/>
          <p:cNvCxnSpPr/>
          <p:nvPr/>
        </p:nvCxnSpPr>
        <p:spPr>
          <a:xfrm>
            <a:off x="70961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0" y="723900"/>
            <a:ext cx="3225800"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8094348"/>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9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11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130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2" presetClass="entr" presetSubtype="8" fill="hold" grpId="0" nodeType="withEffect">
                                  <p:stCondLst>
                                    <p:cond delay="170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par>
                                <p:cTn id="23" presetID="22" presetClass="entr" presetSubtype="8" fill="hold" nodeType="withEffect">
                                  <p:stCondLst>
                                    <p:cond delay="190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22" presetClass="entr" presetSubtype="8" fill="hold" grpId="0" nodeType="withEffect">
                                  <p:stCondLst>
                                    <p:cond delay="210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par>
                                <p:cTn id="29" presetID="22" presetClass="entr" presetSubtype="8"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left)">
                                      <p:cBhvr>
                                        <p:cTn id="31" dur="500"/>
                                        <p:tgtEl>
                                          <p:spTgt spid="34"/>
                                        </p:tgtEl>
                                      </p:cBhvr>
                                    </p:animEffect>
                                  </p:childTnLst>
                                </p:cTn>
                              </p:par>
                              <p:par>
                                <p:cTn id="32" presetID="22" presetClass="entr" presetSubtype="4"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down)">
                                      <p:cBhvr>
                                        <p:cTn id="34" dur="500"/>
                                        <p:tgtEl>
                                          <p:spTgt spid="3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3" grpId="0"/>
      <p:bldP spid="17" grpId="0"/>
      <p:bldP spid="3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8094311" y="58678"/>
            <a:ext cx="954534" cy="993422"/>
            <a:chOff x="-487453" y="3340616"/>
            <a:chExt cx="1539119" cy="1601824"/>
          </a:xfrm>
        </p:grpSpPr>
        <p:sp>
          <p:nvSpPr>
            <p:cNvPr id="19" name="矩形 18"/>
            <p:cNvSpPr/>
            <p:nvPr/>
          </p:nvSpPr>
          <p:spPr>
            <a:xfrm rot="18978962">
              <a:off x="-251343" y="4139163"/>
              <a:ext cx="93519" cy="93519"/>
            </a:xfrm>
            <a:prstGeom prst="rect">
              <a:avLst/>
            </a:prstGeom>
            <a:solidFill>
              <a:srgbClr val="ED145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0" name="矩形 19"/>
            <p:cNvSpPr/>
            <p:nvPr/>
          </p:nvSpPr>
          <p:spPr>
            <a:xfrm rot="18880913">
              <a:off x="229686" y="4088971"/>
              <a:ext cx="91049" cy="9104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1" name="矩形 20"/>
            <p:cNvSpPr/>
            <p:nvPr/>
          </p:nvSpPr>
          <p:spPr>
            <a:xfrm rot="18880913">
              <a:off x="890315" y="4423462"/>
              <a:ext cx="72351" cy="72351"/>
            </a:xfrm>
            <a:prstGeom prst="rect">
              <a:avLst/>
            </a:prstGeom>
            <a:solidFill>
              <a:srgbClr val="FFC0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2" name="矩形 21"/>
            <p:cNvSpPr/>
            <p:nvPr/>
          </p:nvSpPr>
          <p:spPr>
            <a:xfrm rot="18880913">
              <a:off x="795752" y="3760606"/>
              <a:ext cx="173219" cy="173218"/>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3" name="矩形 22"/>
            <p:cNvSpPr/>
            <p:nvPr/>
          </p:nvSpPr>
          <p:spPr>
            <a:xfrm rot="18880913">
              <a:off x="885515" y="3340616"/>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4" name="矩形 23"/>
            <p:cNvSpPr/>
            <p:nvPr/>
          </p:nvSpPr>
          <p:spPr>
            <a:xfrm rot="18880913">
              <a:off x="899419" y="3989711"/>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5" name="矩形 24"/>
            <p:cNvSpPr/>
            <p:nvPr/>
          </p:nvSpPr>
          <p:spPr>
            <a:xfrm rot="18880913">
              <a:off x="351417" y="3728868"/>
              <a:ext cx="173219" cy="17321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6" name="矩形 25"/>
            <p:cNvSpPr/>
            <p:nvPr/>
          </p:nvSpPr>
          <p:spPr>
            <a:xfrm rot="18880913">
              <a:off x="189019" y="4532157"/>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7" name="矩形 26"/>
            <p:cNvSpPr/>
            <p:nvPr/>
          </p:nvSpPr>
          <p:spPr>
            <a:xfrm rot="18880913">
              <a:off x="-276442" y="4592578"/>
              <a:ext cx="173219" cy="173218"/>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28" name="矩形 27"/>
            <p:cNvSpPr/>
            <p:nvPr/>
          </p:nvSpPr>
          <p:spPr>
            <a:xfrm rot="18880913">
              <a:off x="-487453" y="4848118"/>
              <a:ext cx="94322" cy="94322"/>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3319" y="1502103"/>
            <a:ext cx="2350899" cy="2202793"/>
          </a:xfrm>
          <a:custGeom>
            <a:avLst/>
            <a:gdLst>
              <a:gd name="connsiteX0" fmla="*/ 1651000 w 3302000"/>
              <a:gd name="connsiteY0" fmla="*/ 0 h 3302000"/>
              <a:gd name="connsiteX1" fmla="*/ 3302000 w 3302000"/>
              <a:gd name="connsiteY1" fmla="*/ 1651000 h 3302000"/>
              <a:gd name="connsiteX2" fmla="*/ 1651000 w 3302000"/>
              <a:gd name="connsiteY2" fmla="*/ 3302000 h 3302000"/>
              <a:gd name="connsiteX3" fmla="*/ 0 w 3302000"/>
              <a:gd name="connsiteY3" fmla="*/ 1651000 h 3302000"/>
              <a:gd name="connsiteX4" fmla="*/ 1651000 w 3302000"/>
              <a:gd name="connsiteY4" fmla="*/ 0 h 330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0" h="3302000">
                <a:moveTo>
                  <a:pt x="1651000" y="0"/>
                </a:moveTo>
                <a:cubicBezTo>
                  <a:pt x="2562822" y="0"/>
                  <a:pt x="3302000" y="739178"/>
                  <a:pt x="3302000" y="1651000"/>
                </a:cubicBezTo>
                <a:cubicBezTo>
                  <a:pt x="3302000" y="2562822"/>
                  <a:pt x="2562822" y="3302000"/>
                  <a:pt x="1651000" y="3302000"/>
                </a:cubicBezTo>
                <a:cubicBezTo>
                  <a:pt x="739178" y="3302000"/>
                  <a:pt x="0" y="2562822"/>
                  <a:pt x="0" y="1651000"/>
                </a:cubicBezTo>
                <a:cubicBezTo>
                  <a:pt x="0" y="739178"/>
                  <a:pt x="739178" y="0"/>
                  <a:pt x="1651000" y="0"/>
                </a:cubicBezTo>
                <a:close/>
              </a:path>
            </a:pathLst>
          </a:custGeom>
        </p:spPr>
      </p:pic>
      <p:sp>
        <p:nvSpPr>
          <p:cNvPr id="2" name="椭圆 1"/>
          <p:cNvSpPr/>
          <p:nvPr/>
        </p:nvSpPr>
        <p:spPr>
          <a:xfrm>
            <a:off x="3302000" y="1176020"/>
            <a:ext cx="698500" cy="698500"/>
          </a:xfrm>
          <a:prstGeom prst="ellipse">
            <a:avLst/>
          </a:prstGeom>
          <a:solidFill>
            <a:srgbClr val="ED145B">
              <a:alpha val="65000"/>
            </a:srgbClr>
          </a:solidFill>
          <a:ln>
            <a:noFill/>
          </a:ln>
          <a:effectLst>
            <a:outerShdw blurRad="38100" dist="12700" dir="5400000" algn="t"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3" name="椭圆 2"/>
          <p:cNvSpPr/>
          <p:nvPr/>
        </p:nvSpPr>
        <p:spPr>
          <a:xfrm>
            <a:off x="4152582" y="1713547"/>
            <a:ext cx="321945" cy="321945"/>
          </a:xfrm>
          <a:prstGeom prst="ellipse">
            <a:avLst/>
          </a:prstGeom>
          <a:solidFill>
            <a:srgbClr val="ED145B">
              <a:alpha val="65000"/>
            </a:srgbClr>
          </a:solidFill>
          <a:ln>
            <a:noFill/>
          </a:ln>
          <a:effectLst>
            <a:outerShdw blurRad="38100" dist="12700" dir="5400000" algn="t"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4" name="椭圆 3"/>
          <p:cNvSpPr/>
          <p:nvPr/>
        </p:nvSpPr>
        <p:spPr>
          <a:xfrm>
            <a:off x="4000500" y="1094740"/>
            <a:ext cx="139700" cy="139700"/>
          </a:xfrm>
          <a:prstGeom prst="ellipse">
            <a:avLst/>
          </a:prstGeom>
          <a:solidFill>
            <a:srgbClr val="ED145B">
              <a:alpha val="65000"/>
            </a:srgbClr>
          </a:solidFill>
          <a:ln>
            <a:noFill/>
          </a:ln>
          <a:effectLst>
            <a:outerShdw blurRad="38100" dist="12700" dir="5400000" algn="t"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5" name="椭圆 4"/>
          <p:cNvSpPr/>
          <p:nvPr/>
        </p:nvSpPr>
        <p:spPr>
          <a:xfrm>
            <a:off x="2961640" y="3787140"/>
            <a:ext cx="467360" cy="467360"/>
          </a:xfrm>
          <a:prstGeom prst="ellipse">
            <a:avLst/>
          </a:prstGeom>
          <a:solidFill>
            <a:srgbClr val="ED145B">
              <a:alpha val="65000"/>
            </a:srgbClr>
          </a:solidFill>
          <a:ln>
            <a:noFill/>
          </a:ln>
          <a:effectLst>
            <a:outerShdw blurRad="38100" dist="12700" dir="5400000" algn="t"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6" name="椭圆 5"/>
          <p:cNvSpPr/>
          <p:nvPr/>
        </p:nvSpPr>
        <p:spPr>
          <a:xfrm>
            <a:off x="2786380" y="3978910"/>
            <a:ext cx="312420" cy="312420"/>
          </a:xfrm>
          <a:prstGeom prst="ellipse">
            <a:avLst/>
          </a:prstGeom>
          <a:solidFill>
            <a:srgbClr val="ED145B">
              <a:alpha val="65000"/>
            </a:srgbClr>
          </a:solidFill>
          <a:ln>
            <a:noFill/>
          </a:ln>
          <a:effectLst>
            <a:outerShdw blurRad="38100" dist="12700" dir="5400000" algn="t"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3" name="文本框 12"/>
          <p:cNvSpPr txBox="1"/>
          <p:nvPr/>
        </p:nvSpPr>
        <p:spPr>
          <a:xfrm>
            <a:off x="4685864" y="1341120"/>
            <a:ext cx="4458136" cy="400110"/>
          </a:xfrm>
          <a:prstGeom prst="rect">
            <a:avLst/>
          </a:prstGeom>
          <a:noFill/>
        </p:spPr>
        <p:txBody>
          <a:bodyPr wrap="square" rtlCol="0">
            <a:spAutoFit/>
          </a:bodyPr>
          <a:lstStyle/>
          <a:p>
            <a:pPr defTabSz="685800"/>
            <a:r>
              <a:rPr lang="zh-CN" altLang="en-US" sz="2000" spc="600" dirty="0">
                <a:solidFill>
                  <a:srgbClr val="ED145B"/>
                </a:solidFill>
                <a:latin typeface="时尚中黑简体" panose="01010104010101010101" pitchFamily="2" charset="-122"/>
                <a:ea typeface="时尚中黑简体" panose="01010104010101010101" pitchFamily="2" charset="-122"/>
              </a:rPr>
              <a:t>握手</a:t>
            </a:r>
          </a:p>
        </p:txBody>
      </p:sp>
      <p:cxnSp>
        <p:nvCxnSpPr>
          <p:cNvPr id="14" name="直接连接符 13"/>
          <p:cNvCxnSpPr/>
          <p:nvPr/>
        </p:nvCxnSpPr>
        <p:spPr>
          <a:xfrm>
            <a:off x="4777740" y="1844705"/>
            <a:ext cx="3680460" cy="0"/>
          </a:xfrm>
          <a:prstGeom prst="line">
            <a:avLst/>
          </a:prstGeom>
          <a:ln w="7620">
            <a:solidFill>
              <a:srgbClr val="ED145B"/>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17" name="TextBox 2"/>
          <p:cNvSpPr txBox="1">
            <a:spLocks noChangeArrowheads="1"/>
          </p:cNvSpPr>
          <p:nvPr/>
        </p:nvSpPr>
        <p:spPr bwMode="auto">
          <a:xfrm>
            <a:off x="4685865" y="1965018"/>
            <a:ext cx="6054706" cy="236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marL="285750" indent="-285750">
              <a:lnSpc>
                <a:spcPct val="135000"/>
              </a:lnSpc>
              <a:spcBef>
                <a:spcPts val="400"/>
              </a:spcBef>
              <a:buFont typeface="Wingdings" pitchFamily="2" charset="2"/>
              <a:buChar char="n"/>
            </a:pPr>
            <a:r>
              <a:rPr lang="zh-CN" altLang="en-US" sz="1400" b="1" dirty="0">
                <a:solidFill>
                  <a:srgbClr val="FF6600"/>
                </a:solidFill>
                <a:latin typeface="微软雅黑" pitchFamily="34" charset="-122"/>
                <a:ea typeface="微软雅黑" pitchFamily="34" charset="-122"/>
                <a:sym typeface="微软雅黑" pitchFamily="34" charset="-122"/>
              </a:rPr>
              <a:t>尊者为先</a:t>
            </a:r>
            <a:r>
              <a:rPr lang="zh-CN" altLang="en-US" sz="1400" dirty="0">
                <a:solidFill>
                  <a:srgbClr val="595959"/>
                </a:solidFill>
                <a:latin typeface="微软雅黑" pitchFamily="34" charset="-122"/>
                <a:ea typeface="微软雅黑" pitchFamily="34" charset="-122"/>
                <a:sym typeface="微软雅黑" pitchFamily="34" charset="-122"/>
              </a:rPr>
              <a:t>：上级在先、长者在先、女性在先。 </a:t>
            </a:r>
          </a:p>
          <a:p>
            <a:pPr marL="285750" indent="-285750">
              <a:lnSpc>
                <a:spcPct val="135000"/>
              </a:lnSpc>
              <a:spcBef>
                <a:spcPts val="400"/>
              </a:spcBef>
              <a:buFont typeface="Wingdings" pitchFamily="2" charset="2"/>
              <a:buChar char="n"/>
            </a:pPr>
            <a:r>
              <a:rPr lang="zh-CN" altLang="en-US" sz="1400" dirty="0">
                <a:solidFill>
                  <a:srgbClr val="595959"/>
                </a:solidFill>
                <a:latin typeface="微软雅黑" pitchFamily="34" charset="-122"/>
                <a:ea typeface="微软雅黑" pitchFamily="34" charset="-122"/>
                <a:sym typeface="微软雅黑" pitchFamily="34" charset="-122"/>
              </a:rPr>
              <a:t>客人到来之时应该</a:t>
            </a:r>
            <a:r>
              <a:rPr lang="zh-CN" altLang="en-US" sz="1400" b="1" dirty="0">
                <a:solidFill>
                  <a:srgbClr val="FF6600"/>
                </a:solidFill>
                <a:latin typeface="微软雅黑" pitchFamily="34" charset="-122"/>
                <a:ea typeface="微软雅黑" pitchFamily="34" charset="-122"/>
                <a:sym typeface="微软雅黑" pitchFamily="34" charset="-122"/>
              </a:rPr>
              <a:t>主人先伸手，表示欢迎</a:t>
            </a:r>
            <a:r>
              <a:rPr lang="zh-CN" altLang="en-US" sz="1400"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sz="1400" dirty="0">
                <a:solidFill>
                  <a:srgbClr val="595959"/>
                </a:solidFill>
                <a:latin typeface="微软雅黑" pitchFamily="34" charset="-122"/>
                <a:ea typeface="微软雅黑" pitchFamily="34" charset="-122"/>
                <a:sym typeface="微软雅黑" pitchFamily="34" charset="-122"/>
              </a:rPr>
              <a:t>客人走的时候一般是</a:t>
            </a:r>
            <a:r>
              <a:rPr lang="zh-CN" altLang="en-US" sz="1400" b="1" dirty="0">
                <a:solidFill>
                  <a:srgbClr val="FF6600"/>
                </a:solidFill>
                <a:latin typeface="微软雅黑" pitchFamily="34" charset="-122"/>
                <a:ea typeface="微软雅黑" pitchFamily="34" charset="-122"/>
                <a:sym typeface="微软雅黑" pitchFamily="34" charset="-122"/>
              </a:rPr>
              <a:t>客人先伸手，表示愿意继续交往</a:t>
            </a:r>
            <a:r>
              <a:rPr lang="zh-CN" altLang="en-US" sz="1400"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sz="1400" b="1" dirty="0">
                <a:solidFill>
                  <a:srgbClr val="FF6600"/>
                </a:solidFill>
                <a:latin typeface="微软雅黑" pitchFamily="34" charset="-122"/>
                <a:ea typeface="微软雅黑" pitchFamily="34" charset="-122"/>
                <a:sym typeface="微软雅黑" pitchFamily="34" charset="-122"/>
              </a:rPr>
              <a:t>不能伸出左手</a:t>
            </a:r>
            <a:r>
              <a:rPr lang="zh-CN" altLang="en-US" sz="1400" dirty="0">
                <a:solidFill>
                  <a:srgbClr val="595959"/>
                </a:solidFill>
                <a:latin typeface="微软雅黑" pitchFamily="34" charset="-122"/>
                <a:ea typeface="微软雅黑" pitchFamily="34" charset="-122"/>
                <a:sym typeface="微软雅黑" pitchFamily="34" charset="-122"/>
              </a:rPr>
              <a:t>与人相握。</a:t>
            </a:r>
          </a:p>
          <a:p>
            <a:pPr marL="285750" indent="-285750">
              <a:lnSpc>
                <a:spcPct val="135000"/>
              </a:lnSpc>
              <a:spcBef>
                <a:spcPts val="400"/>
              </a:spcBef>
              <a:buFont typeface="Wingdings" pitchFamily="2" charset="2"/>
              <a:buChar char="n"/>
            </a:pPr>
            <a:r>
              <a:rPr lang="zh-CN" altLang="en-US" sz="1400" dirty="0">
                <a:solidFill>
                  <a:srgbClr val="595959"/>
                </a:solidFill>
                <a:latin typeface="微软雅黑" pitchFamily="34" charset="-122"/>
                <a:ea typeface="微软雅黑" pitchFamily="34" charset="-122"/>
                <a:sym typeface="微软雅黑" pitchFamily="34" charset="-122"/>
              </a:rPr>
              <a:t>与女士握手，只能轻握手指，</a:t>
            </a:r>
            <a:r>
              <a:rPr lang="zh-CN" altLang="en-US" sz="1400" b="1" dirty="0">
                <a:solidFill>
                  <a:srgbClr val="FF6600"/>
                </a:solidFill>
                <a:latin typeface="微软雅黑" pitchFamily="34" charset="-122"/>
                <a:ea typeface="微软雅黑" pitchFamily="34" charset="-122"/>
                <a:sym typeface="微软雅黑" pitchFamily="34" charset="-122"/>
              </a:rPr>
              <a:t>忌双手满握</a:t>
            </a:r>
            <a:r>
              <a:rPr lang="zh-CN" altLang="en-US" sz="1400"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sz="1400" dirty="0">
                <a:solidFill>
                  <a:srgbClr val="595959"/>
                </a:solidFill>
                <a:latin typeface="微软雅黑" pitchFamily="34" charset="-122"/>
                <a:ea typeface="微软雅黑" pitchFamily="34" charset="-122"/>
                <a:sym typeface="微软雅黑" pitchFamily="34" charset="-122"/>
              </a:rPr>
              <a:t>男士在握手前先</a:t>
            </a:r>
            <a:r>
              <a:rPr lang="zh-CN" altLang="en-US" sz="1400" b="1" dirty="0">
                <a:solidFill>
                  <a:srgbClr val="FF6600"/>
                </a:solidFill>
                <a:latin typeface="微软雅黑" pitchFamily="34" charset="-122"/>
                <a:ea typeface="微软雅黑" pitchFamily="34" charset="-122"/>
                <a:sym typeface="微软雅黑" pitchFamily="34" charset="-122"/>
              </a:rPr>
              <a:t>脱下手套，摘下帽子</a:t>
            </a:r>
            <a:r>
              <a:rPr lang="zh-CN" altLang="en-US" sz="1400" dirty="0">
                <a:solidFill>
                  <a:srgbClr val="595959"/>
                </a:solidFill>
                <a:latin typeface="微软雅黑" pitchFamily="34" charset="-122"/>
                <a:ea typeface="微软雅黑" pitchFamily="34" charset="-122"/>
                <a:sym typeface="微软雅黑" pitchFamily="34" charset="-122"/>
              </a:rPr>
              <a:t>。女士可以例外。</a:t>
            </a:r>
            <a:endParaRPr lang="zh-CN" altLang="en-US" sz="1400" dirty="0"/>
          </a:p>
          <a:p>
            <a:pPr algn="just" defTabSz="685800">
              <a:lnSpc>
                <a:spcPct val="125000"/>
              </a:lnSpc>
              <a:buClr>
                <a:srgbClr val="0070C0"/>
              </a:buClr>
              <a:defRPr/>
            </a:pPr>
            <a:endParaRPr lang="zh-CN" altLang="zh-CN" sz="1400" dirty="0">
              <a:latin typeface="微软雅黑" pitchFamily="34" charset="-122"/>
              <a:ea typeface="微软雅黑" pitchFamily="34" charset="-122"/>
            </a:endParaRPr>
          </a:p>
        </p:txBody>
      </p:sp>
      <p:sp>
        <p:nvSpPr>
          <p:cNvPr id="32" name="文本框 31"/>
          <p:cNvSpPr txBox="1"/>
          <p:nvPr/>
        </p:nvSpPr>
        <p:spPr>
          <a:xfrm>
            <a:off x="647780" y="268585"/>
            <a:ext cx="5295820" cy="523220"/>
          </a:xfrm>
          <a:prstGeom prst="rect">
            <a:avLst/>
          </a:prstGeom>
          <a:noFill/>
        </p:spPr>
        <p:txBody>
          <a:bodyPr wrap="square" rtlCol="0">
            <a:spAutoFit/>
          </a:bodyPr>
          <a:lstStyle/>
          <a:p>
            <a:r>
              <a:rPr lang="zh-CN" altLang="en-US" sz="2800" dirty="0">
                <a:latin typeface="华康俪金黑W8(P)" pitchFamily="2" charset="-122"/>
                <a:ea typeface="华康俪金黑W8(P)" pitchFamily="2" charset="-122"/>
                <a:sym typeface="华康俪金黑W8(P)" pitchFamily="2" charset="-122"/>
              </a:rPr>
              <a:t>见面礼仪</a:t>
            </a:r>
          </a:p>
        </p:txBody>
      </p:sp>
      <p:cxnSp>
        <p:nvCxnSpPr>
          <p:cNvPr id="33" name="直接连接符 32"/>
          <p:cNvCxnSpPr/>
          <p:nvPr/>
        </p:nvCxnSpPr>
        <p:spPr>
          <a:xfrm>
            <a:off x="70961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0" y="723900"/>
            <a:ext cx="3225800"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692642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9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11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130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2" presetClass="entr" presetSubtype="8" fill="hold" grpId="0" nodeType="withEffect">
                                  <p:stCondLst>
                                    <p:cond delay="170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par>
                                <p:cTn id="23" presetID="22" presetClass="entr" presetSubtype="8" fill="hold" nodeType="withEffect">
                                  <p:stCondLst>
                                    <p:cond delay="190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22" presetClass="entr" presetSubtype="8" fill="hold" grpId="0" nodeType="withEffect">
                                  <p:stCondLst>
                                    <p:cond delay="210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par>
                                <p:cTn id="29" presetID="22" presetClass="entr" presetSubtype="8"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left)">
                                      <p:cBhvr>
                                        <p:cTn id="31" dur="500"/>
                                        <p:tgtEl>
                                          <p:spTgt spid="34"/>
                                        </p:tgtEl>
                                      </p:cBhvr>
                                    </p:animEffect>
                                  </p:childTnLst>
                                </p:cTn>
                              </p:par>
                              <p:par>
                                <p:cTn id="32" presetID="22" presetClass="entr" presetSubtype="4"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down)">
                                      <p:cBhvr>
                                        <p:cTn id="34" dur="500"/>
                                        <p:tgtEl>
                                          <p:spTgt spid="3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3" grpId="0"/>
      <p:bldP spid="17" grpId="0"/>
      <p:bldP spid="3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5282390" y="358745"/>
            <a:ext cx="3126234" cy="4106553"/>
            <a:chOff x="5194488" y="411510"/>
            <a:chExt cx="3126234" cy="4106553"/>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4225" y="411510"/>
              <a:ext cx="3096497" cy="4102254"/>
            </a:xfrm>
            <a:custGeom>
              <a:avLst/>
              <a:gdLst>
                <a:gd name="connsiteX0" fmla="*/ 0 w 4331015"/>
                <a:gd name="connsiteY0" fmla="*/ 0 h 4496844"/>
                <a:gd name="connsiteX1" fmla="*/ 4331015 w 4331015"/>
                <a:gd name="connsiteY1" fmla="*/ 0 h 4496844"/>
                <a:gd name="connsiteX2" fmla="*/ 4331015 w 4331015"/>
                <a:gd name="connsiteY2" fmla="*/ 4496844 h 4496844"/>
                <a:gd name="connsiteX3" fmla="*/ 0 w 4331015"/>
                <a:gd name="connsiteY3" fmla="*/ 4496844 h 4496844"/>
              </a:gdLst>
              <a:ahLst/>
              <a:cxnLst>
                <a:cxn ang="0">
                  <a:pos x="connsiteX0" y="connsiteY0"/>
                </a:cxn>
                <a:cxn ang="0">
                  <a:pos x="connsiteX1" y="connsiteY1"/>
                </a:cxn>
                <a:cxn ang="0">
                  <a:pos x="connsiteX2" y="connsiteY2"/>
                </a:cxn>
                <a:cxn ang="0">
                  <a:pos x="connsiteX3" y="connsiteY3"/>
                </a:cxn>
              </a:cxnLst>
              <a:rect l="l" t="t" r="r" b="b"/>
              <a:pathLst>
                <a:path w="4331015" h="4496844">
                  <a:moveTo>
                    <a:pt x="0" y="0"/>
                  </a:moveTo>
                  <a:lnTo>
                    <a:pt x="4331015" y="0"/>
                  </a:lnTo>
                  <a:lnTo>
                    <a:pt x="4331015" y="4496844"/>
                  </a:lnTo>
                  <a:lnTo>
                    <a:pt x="0" y="4496844"/>
                  </a:lnTo>
                  <a:close/>
                </a:path>
              </a:pathLst>
            </a:custGeom>
          </p:spPr>
        </p:pic>
        <p:grpSp>
          <p:nvGrpSpPr>
            <p:cNvPr id="18" name="组合 17"/>
            <p:cNvGrpSpPr/>
            <p:nvPr/>
          </p:nvGrpSpPr>
          <p:grpSpPr>
            <a:xfrm>
              <a:off x="5194488" y="4159192"/>
              <a:ext cx="2293529" cy="358871"/>
              <a:chOff x="1654990" y="4333363"/>
              <a:chExt cx="2293529" cy="358871"/>
            </a:xfrm>
          </p:grpSpPr>
          <p:sp>
            <p:nvSpPr>
              <p:cNvPr id="14" name="流程图: 手动输入 13"/>
              <p:cNvSpPr/>
              <p:nvPr/>
            </p:nvSpPr>
            <p:spPr>
              <a:xfrm rot="5400000">
                <a:off x="2143674" y="3844680"/>
                <a:ext cx="358870" cy="133623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28 w 10000"/>
                  <a:gd name="connsiteY0" fmla="*/ 1040 h 10000"/>
                  <a:gd name="connsiteX1" fmla="*/ 10000 w 10000"/>
                  <a:gd name="connsiteY1" fmla="*/ 0 h 10000"/>
                  <a:gd name="connsiteX2" fmla="*/ 10000 w 10000"/>
                  <a:gd name="connsiteY2" fmla="*/ 10000 h 10000"/>
                  <a:gd name="connsiteX3" fmla="*/ 0 w 10000"/>
                  <a:gd name="connsiteY3" fmla="*/ 10000 h 10000"/>
                  <a:gd name="connsiteX4" fmla="*/ 128 w 10000"/>
                  <a:gd name="connsiteY4" fmla="*/ 1040 h 10000"/>
                  <a:gd name="connsiteX0" fmla="*/ 128 w 10000"/>
                  <a:gd name="connsiteY0" fmla="*/ 756 h 10000"/>
                  <a:gd name="connsiteX1" fmla="*/ 10000 w 10000"/>
                  <a:gd name="connsiteY1" fmla="*/ 0 h 10000"/>
                  <a:gd name="connsiteX2" fmla="*/ 10000 w 10000"/>
                  <a:gd name="connsiteY2" fmla="*/ 10000 h 10000"/>
                  <a:gd name="connsiteX3" fmla="*/ 0 w 10000"/>
                  <a:gd name="connsiteY3" fmla="*/ 10000 h 10000"/>
                  <a:gd name="connsiteX4" fmla="*/ 128 w 10000"/>
                  <a:gd name="connsiteY4" fmla="*/ 756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128" y="756"/>
                    </a:moveTo>
                    <a:lnTo>
                      <a:pt x="10000" y="0"/>
                    </a:lnTo>
                    <a:lnTo>
                      <a:pt x="10000" y="10000"/>
                    </a:lnTo>
                    <a:lnTo>
                      <a:pt x="0" y="10000"/>
                    </a:lnTo>
                    <a:cubicBezTo>
                      <a:pt x="43" y="7013"/>
                      <a:pt x="85" y="3743"/>
                      <a:pt x="128" y="756"/>
                    </a:cubicBezTo>
                    <a:close/>
                  </a:path>
                </a:pathLst>
              </a:custGeom>
              <a:solidFill>
                <a:srgbClr val="ED14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6" name="文本框 15"/>
              <p:cNvSpPr txBox="1"/>
              <p:nvPr/>
            </p:nvSpPr>
            <p:spPr>
              <a:xfrm>
                <a:off x="1684727" y="4333363"/>
                <a:ext cx="2263792" cy="338554"/>
              </a:xfrm>
              <a:prstGeom prst="rect">
                <a:avLst/>
              </a:prstGeom>
              <a:noFill/>
            </p:spPr>
            <p:txBody>
              <a:bodyPr wrap="square" rtlCol="0">
                <a:spAutoFit/>
              </a:bodyPr>
              <a:lstStyle/>
              <a:p>
                <a:pPr defTabSz="685800"/>
                <a:r>
                  <a:rPr lang="zh-CN" altLang="en-US" sz="1600" spc="300" dirty="0">
                    <a:solidFill>
                      <a:prstClr val="white"/>
                    </a:solidFill>
                    <a:latin typeface="时尚中黑简体" panose="01010104010101010101" pitchFamily="2" charset="-122"/>
                    <a:ea typeface="时尚中黑简体" panose="01010104010101010101" pitchFamily="2" charset="-122"/>
                  </a:rPr>
                  <a:t>递名片</a:t>
                </a:r>
              </a:p>
            </p:txBody>
          </p:sp>
        </p:grpSp>
      </p:grpSp>
      <p:sp>
        <p:nvSpPr>
          <p:cNvPr id="23" name="文本框 22"/>
          <p:cNvSpPr txBox="1"/>
          <p:nvPr/>
        </p:nvSpPr>
        <p:spPr>
          <a:xfrm>
            <a:off x="419180" y="97135"/>
            <a:ext cx="5412668" cy="523220"/>
          </a:xfrm>
          <a:prstGeom prst="rect">
            <a:avLst/>
          </a:prstGeom>
          <a:noFill/>
        </p:spPr>
        <p:txBody>
          <a:bodyPr wrap="square" rtlCol="0">
            <a:spAutoFit/>
          </a:bodyPr>
          <a:lstStyle/>
          <a:p>
            <a:r>
              <a:rPr lang="zh-CN" altLang="en-US" sz="2800" dirty="0">
                <a:latin typeface="华康俪金黑W8(P)" pitchFamily="2" charset="-122"/>
                <a:ea typeface="华康俪金黑W8(P)" pitchFamily="2" charset="-122"/>
                <a:sym typeface="华康俪金黑W8(P)" pitchFamily="2" charset="-122"/>
              </a:rPr>
              <a:t>见面礼仪</a:t>
            </a:r>
          </a:p>
        </p:txBody>
      </p:sp>
      <p:cxnSp>
        <p:nvCxnSpPr>
          <p:cNvPr id="24" name="直接连接符 23"/>
          <p:cNvCxnSpPr/>
          <p:nvPr/>
        </p:nvCxnSpPr>
        <p:spPr>
          <a:xfrm>
            <a:off x="48101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0" y="552450"/>
            <a:ext cx="3098800"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20" name="文本框 12"/>
          <p:cNvSpPr txBox="1"/>
          <p:nvPr/>
        </p:nvSpPr>
        <p:spPr>
          <a:xfrm>
            <a:off x="540403" y="1222345"/>
            <a:ext cx="4458136" cy="400110"/>
          </a:xfrm>
          <a:prstGeom prst="rect">
            <a:avLst/>
          </a:prstGeom>
          <a:noFill/>
        </p:spPr>
        <p:txBody>
          <a:bodyPr wrap="square" rtlCol="0">
            <a:spAutoFit/>
          </a:bodyPr>
          <a:lstStyle/>
          <a:p>
            <a:pPr defTabSz="685800"/>
            <a:r>
              <a:rPr lang="zh-CN" altLang="en-US" sz="2000" spc="600" dirty="0">
                <a:solidFill>
                  <a:srgbClr val="ED145B"/>
                </a:solidFill>
                <a:latin typeface="时尚中黑简体" panose="01010104010101010101" pitchFamily="2" charset="-122"/>
                <a:ea typeface="时尚中黑简体" panose="01010104010101010101" pitchFamily="2" charset="-122"/>
              </a:rPr>
              <a:t>名片</a:t>
            </a:r>
          </a:p>
        </p:txBody>
      </p:sp>
      <p:cxnSp>
        <p:nvCxnSpPr>
          <p:cNvPr id="21" name="直接连接符 20"/>
          <p:cNvCxnSpPr/>
          <p:nvPr/>
        </p:nvCxnSpPr>
        <p:spPr>
          <a:xfrm>
            <a:off x="632279" y="1725930"/>
            <a:ext cx="3680460" cy="0"/>
          </a:xfrm>
          <a:prstGeom prst="line">
            <a:avLst/>
          </a:prstGeom>
          <a:ln w="7620">
            <a:solidFill>
              <a:srgbClr val="ED145B"/>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22" name="TextBox 2"/>
          <p:cNvSpPr txBox="1">
            <a:spLocks noChangeArrowheads="1"/>
          </p:cNvSpPr>
          <p:nvPr/>
        </p:nvSpPr>
        <p:spPr bwMode="auto">
          <a:xfrm>
            <a:off x="293034" y="1851670"/>
            <a:ext cx="4900378" cy="2778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marL="285750" indent="-285750">
              <a:lnSpc>
                <a:spcPct val="135000"/>
              </a:lnSpc>
              <a:spcBef>
                <a:spcPts val="400"/>
              </a:spcBef>
              <a:buFont typeface="Wingdings" pitchFamily="2" charset="2"/>
              <a:buChar char="n"/>
            </a:pPr>
            <a:r>
              <a:rPr lang="zh-CN" altLang="en-US" sz="1400" dirty="0">
                <a:solidFill>
                  <a:srgbClr val="595959"/>
                </a:solidFill>
                <a:latin typeface="微软雅黑" pitchFamily="34" charset="-122"/>
                <a:ea typeface="微软雅黑" pitchFamily="34" charset="-122"/>
                <a:sym typeface="微软雅黑" pitchFamily="34" charset="-122"/>
              </a:rPr>
              <a:t>名片的递交顺序：</a:t>
            </a:r>
            <a:r>
              <a:rPr lang="zh-CN" altLang="en-US" sz="1400" b="1" dirty="0">
                <a:solidFill>
                  <a:srgbClr val="FF6600"/>
                </a:solidFill>
                <a:latin typeface="微软雅黑" pitchFamily="34" charset="-122"/>
                <a:ea typeface="微软雅黑" pitchFamily="34" charset="-122"/>
                <a:sym typeface="微软雅黑" pitchFamily="34" charset="-122"/>
              </a:rPr>
              <a:t>由尊而卑，由近而远</a:t>
            </a:r>
            <a:r>
              <a:rPr lang="zh-CN" altLang="en-US" sz="1400"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sz="1400" dirty="0">
                <a:solidFill>
                  <a:srgbClr val="595959"/>
                </a:solidFill>
                <a:latin typeface="微软雅黑" pitchFamily="34" charset="-122"/>
                <a:ea typeface="微软雅黑" pitchFamily="34" charset="-122"/>
                <a:sym typeface="微软雅黑" pitchFamily="34" charset="-122"/>
              </a:rPr>
              <a:t>递出：文字</a:t>
            </a:r>
            <a:r>
              <a:rPr lang="zh-CN" altLang="en-US" sz="1400" b="1" dirty="0">
                <a:solidFill>
                  <a:srgbClr val="FF6600"/>
                </a:solidFill>
                <a:latin typeface="微软雅黑" pitchFamily="34" charset="-122"/>
                <a:ea typeface="微软雅黑" pitchFamily="34" charset="-122"/>
                <a:sym typeface="微软雅黑" pitchFamily="34" charset="-122"/>
              </a:rPr>
              <a:t>向着对方</a:t>
            </a:r>
            <a:r>
              <a:rPr lang="zh-CN" altLang="en-US" sz="1400" dirty="0">
                <a:solidFill>
                  <a:srgbClr val="595959"/>
                </a:solidFill>
                <a:latin typeface="微软雅黑" pitchFamily="34" charset="-122"/>
                <a:ea typeface="微软雅黑" pitchFamily="34" charset="-122"/>
                <a:sym typeface="微软雅黑" pitchFamily="34" charset="-122"/>
              </a:rPr>
              <a:t>，</a:t>
            </a:r>
            <a:r>
              <a:rPr lang="zh-CN" altLang="en-US" sz="1400" b="1" dirty="0">
                <a:solidFill>
                  <a:srgbClr val="FF6600"/>
                </a:solidFill>
                <a:latin typeface="微软雅黑" pitchFamily="34" charset="-122"/>
                <a:ea typeface="微软雅黑" pitchFamily="34" charset="-122"/>
                <a:sym typeface="微软雅黑" pitchFamily="34" charset="-122"/>
              </a:rPr>
              <a:t>双手</a:t>
            </a:r>
            <a:r>
              <a:rPr lang="zh-CN" altLang="en-US" sz="1400" dirty="0">
                <a:solidFill>
                  <a:srgbClr val="595959"/>
                </a:solidFill>
                <a:latin typeface="微软雅黑" pitchFamily="34" charset="-122"/>
                <a:ea typeface="微软雅黑" pitchFamily="34" charset="-122"/>
                <a:sym typeface="微软雅黑" pitchFamily="34" charset="-122"/>
              </a:rPr>
              <a:t>拿出。</a:t>
            </a:r>
          </a:p>
          <a:p>
            <a:pPr marL="285750" indent="-285750">
              <a:lnSpc>
                <a:spcPct val="135000"/>
              </a:lnSpc>
              <a:spcBef>
                <a:spcPts val="400"/>
              </a:spcBef>
              <a:buFont typeface="Wingdings" pitchFamily="2" charset="2"/>
              <a:buChar char="n"/>
            </a:pPr>
            <a:r>
              <a:rPr lang="zh-CN" altLang="en-US" sz="1400" dirty="0">
                <a:solidFill>
                  <a:srgbClr val="595959"/>
                </a:solidFill>
                <a:latin typeface="微软雅黑" pitchFamily="34" charset="-122"/>
                <a:ea typeface="微软雅黑" pitchFamily="34" charset="-122"/>
                <a:sym typeface="微软雅黑" pitchFamily="34" charset="-122"/>
              </a:rPr>
              <a:t>接受：</a:t>
            </a:r>
            <a:r>
              <a:rPr lang="zh-CN" altLang="en-US" sz="1400" b="1" dirty="0">
                <a:solidFill>
                  <a:srgbClr val="FF6600"/>
                </a:solidFill>
                <a:latin typeface="微软雅黑" pitchFamily="34" charset="-122"/>
                <a:ea typeface="微软雅黑" pitchFamily="34" charset="-122"/>
                <a:sym typeface="微软雅黑" pitchFamily="34" charset="-122"/>
              </a:rPr>
              <a:t>双手</a:t>
            </a:r>
            <a:r>
              <a:rPr lang="zh-CN" altLang="en-US" sz="1400" dirty="0">
                <a:solidFill>
                  <a:srgbClr val="595959"/>
                </a:solidFill>
                <a:latin typeface="微软雅黑" pitchFamily="34" charset="-122"/>
                <a:ea typeface="微软雅黑" pitchFamily="34" charset="-122"/>
                <a:sym typeface="微软雅黑" pitchFamily="34" charset="-122"/>
              </a:rPr>
              <a:t>去接，</a:t>
            </a:r>
            <a:r>
              <a:rPr lang="zh-CN" altLang="en-US" sz="1400" b="1" dirty="0">
                <a:solidFill>
                  <a:srgbClr val="FF6600"/>
                </a:solidFill>
                <a:latin typeface="微软雅黑" pitchFamily="34" charset="-122"/>
                <a:ea typeface="微软雅黑" pitchFamily="34" charset="-122"/>
                <a:sym typeface="微软雅黑" pitchFamily="34" charset="-122"/>
              </a:rPr>
              <a:t>马上</a:t>
            </a:r>
            <a:r>
              <a:rPr lang="zh-CN" altLang="en-US" sz="1400" dirty="0">
                <a:solidFill>
                  <a:srgbClr val="595959"/>
                </a:solidFill>
                <a:latin typeface="微软雅黑" pitchFamily="34" charset="-122"/>
                <a:ea typeface="微软雅黑" pitchFamily="34" charset="-122"/>
                <a:sym typeface="微软雅黑" pitchFamily="34" charset="-122"/>
              </a:rPr>
              <a:t>要看，如有疑惑，</a:t>
            </a:r>
            <a:r>
              <a:rPr lang="zh-CN" altLang="en-US" sz="1400" b="1" dirty="0">
                <a:solidFill>
                  <a:srgbClr val="FF6600"/>
                </a:solidFill>
                <a:latin typeface="微软雅黑" pitchFamily="34" charset="-122"/>
                <a:ea typeface="微软雅黑" pitchFamily="34" charset="-122"/>
                <a:sym typeface="微软雅黑" pitchFamily="34" charset="-122"/>
              </a:rPr>
              <a:t>马上</a:t>
            </a:r>
            <a:r>
              <a:rPr lang="zh-CN" altLang="en-US" sz="1400" dirty="0">
                <a:solidFill>
                  <a:srgbClr val="595959"/>
                </a:solidFill>
                <a:latin typeface="微软雅黑" pitchFamily="34" charset="-122"/>
                <a:ea typeface="微软雅黑" pitchFamily="34" charset="-122"/>
                <a:sym typeface="微软雅黑" pitchFamily="34" charset="-122"/>
              </a:rPr>
              <a:t>询问。</a:t>
            </a:r>
          </a:p>
          <a:p>
            <a:pPr marL="285750" indent="-285750">
              <a:lnSpc>
                <a:spcPct val="135000"/>
              </a:lnSpc>
              <a:spcBef>
                <a:spcPts val="400"/>
              </a:spcBef>
              <a:buFont typeface="Wingdings" pitchFamily="2" charset="2"/>
              <a:buChar char="n"/>
            </a:pPr>
            <a:r>
              <a:rPr lang="zh-CN" altLang="en-US" sz="1400" dirty="0">
                <a:solidFill>
                  <a:srgbClr val="595959"/>
                </a:solidFill>
                <a:latin typeface="微软雅黑" pitchFamily="34" charset="-122"/>
                <a:ea typeface="微软雅黑" pitchFamily="34" charset="-122"/>
                <a:sym typeface="微软雅黑" pitchFamily="34" charset="-122"/>
              </a:rPr>
              <a:t>同时交换名片时，可以</a:t>
            </a:r>
            <a:r>
              <a:rPr lang="zh-CN" altLang="en-US" sz="1400" b="1" dirty="0">
                <a:solidFill>
                  <a:srgbClr val="FF6600"/>
                </a:solidFill>
                <a:latin typeface="微软雅黑" pitchFamily="34" charset="-122"/>
                <a:ea typeface="微软雅黑" pitchFamily="34" charset="-122"/>
                <a:sym typeface="微软雅黑" pitchFamily="34" charset="-122"/>
              </a:rPr>
              <a:t>右手递名片</a:t>
            </a:r>
            <a:r>
              <a:rPr lang="zh-CN" altLang="en-US" sz="1400" dirty="0">
                <a:solidFill>
                  <a:srgbClr val="595959"/>
                </a:solidFill>
                <a:latin typeface="微软雅黑" pitchFamily="34" charset="-122"/>
                <a:ea typeface="微软雅黑" pitchFamily="34" charset="-122"/>
                <a:sym typeface="微软雅黑" pitchFamily="34" charset="-122"/>
              </a:rPr>
              <a:t>，</a:t>
            </a:r>
            <a:r>
              <a:rPr lang="zh-CN" altLang="en-US" sz="1400" b="1" dirty="0">
                <a:solidFill>
                  <a:srgbClr val="FF6600"/>
                </a:solidFill>
                <a:latin typeface="微软雅黑" pitchFamily="34" charset="-122"/>
                <a:ea typeface="微软雅黑" pitchFamily="34" charset="-122"/>
                <a:sym typeface="微软雅黑" pitchFamily="34" charset="-122"/>
              </a:rPr>
              <a:t>左手接名片</a:t>
            </a:r>
            <a:r>
              <a:rPr lang="zh-CN" altLang="en-US" sz="1400"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sz="1400" dirty="0">
                <a:solidFill>
                  <a:srgbClr val="595959"/>
                </a:solidFill>
                <a:latin typeface="微软雅黑" pitchFamily="34" charset="-122"/>
                <a:ea typeface="微软雅黑" pitchFamily="34" charset="-122"/>
                <a:sym typeface="微软雅黑" pitchFamily="34" charset="-122"/>
              </a:rPr>
              <a:t>名片的收存：衬衣口袋或西装内侧口袋，</a:t>
            </a:r>
            <a:endParaRPr lang="en-US" altLang="zh-CN" sz="1400" dirty="0">
              <a:solidFill>
                <a:srgbClr val="595959"/>
              </a:solidFill>
              <a:latin typeface="微软雅黑" pitchFamily="34" charset="-122"/>
              <a:ea typeface="微软雅黑" pitchFamily="34" charset="-122"/>
              <a:sym typeface="微软雅黑" pitchFamily="34" charset="-122"/>
            </a:endParaRPr>
          </a:p>
          <a:p>
            <a:pPr marL="285750" indent="-285750">
              <a:lnSpc>
                <a:spcPct val="135000"/>
              </a:lnSpc>
              <a:spcBef>
                <a:spcPts val="400"/>
              </a:spcBef>
              <a:buFont typeface="Wingdings" pitchFamily="2" charset="2"/>
              <a:buChar char="n"/>
            </a:pPr>
            <a:r>
              <a:rPr lang="zh-CN" altLang="en-US" sz="1400" b="1" dirty="0">
                <a:solidFill>
                  <a:srgbClr val="FF0000"/>
                </a:solidFill>
                <a:latin typeface="微软雅黑" pitchFamily="34" charset="-122"/>
                <a:ea typeface="微软雅黑" pitchFamily="34" charset="-122"/>
                <a:sym typeface="微软雅黑" pitchFamily="34" charset="-122"/>
              </a:rPr>
              <a:t>不要放在裤袋里</a:t>
            </a:r>
            <a:r>
              <a:rPr lang="zh-CN" altLang="en-US" sz="1400"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sz="1400" dirty="0">
                <a:solidFill>
                  <a:srgbClr val="595959"/>
                </a:solidFill>
                <a:latin typeface="微软雅黑" pitchFamily="34" charset="-122"/>
                <a:ea typeface="微软雅黑" pitchFamily="34" charset="-122"/>
                <a:sym typeface="微软雅黑" pitchFamily="34" charset="-122"/>
              </a:rPr>
              <a:t>名片不宜涂改（如手机换号）。 </a:t>
            </a:r>
          </a:p>
          <a:p>
            <a:pPr marL="285750" indent="-285750">
              <a:lnSpc>
                <a:spcPct val="135000"/>
              </a:lnSpc>
              <a:spcBef>
                <a:spcPts val="400"/>
              </a:spcBef>
              <a:buFont typeface="Wingdings" pitchFamily="2" charset="2"/>
              <a:buChar char="n"/>
            </a:pPr>
            <a:r>
              <a:rPr lang="zh-CN" altLang="en-US" sz="1400" dirty="0">
                <a:solidFill>
                  <a:srgbClr val="595959"/>
                </a:solidFill>
                <a:latin typeface="微软雅黑" pitchFamily="34" charset="-122"/>
                <a:ea typeface="微软雅黑" pitchFamily="34" charset="-122"/>
                <a:sym typeface="微软雅黑" pitchFamily="34" charset="-122"/>
              </a:rPr>
              <a:t>不提供两个以上头衔，如头衔的确较多，分开印。</a:t>
            </a:r>
            <a:endParaRPr lang="zh-CN" altLang="en-US" sz="1400" dirty="0"/>
          </a:p>
        </p:txBody>
      </p:sp>
    </p:spTree>
    <p:extLst>
      <p:ext uri="{BB962C8B-B14F-4D97-AF65-F5344CB8AC3E}">
        <p14:creationId xmlns:p14="http://schemas.microsoft.com/office/powerpoint/2010/main" val="79429161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down)">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22" presetClass="entr" presetSubtype="8" fill="hold" nodeType="withEffect">
                                  <p:stCondLst>
                                    <p:cond delay="150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8" fill="hold" grpId="0" nodeType="withEffect">
                                  <p:stCondLst>
                                    <p:cond delay="170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par>
                                <p:cTn id="20" presetID="22" presetClass="entr" presetSubtype="8" fill="hold" nodeType="withEffect">
                                  <p:stCondLst>
                                    <p:cond delay="190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par>
                                <p:cTn id="23" presetID="22" presetClass="entr" presetSubtype="8" fill="hold" grpId="0" nodeType="withEffect">
                                  <p:stCondLst>
                                    <p:cond delay="2100"/>
                                  </p:stCondLst>
                                  <p:childTnLst>
                                    <p:set>
                                      <p:cBhvr>
                                        <p:cTn id="24" dur="1" fill="hold">
                                          <p:stCondLst>
                                            <p:cond delay="0"/>
                                          </p:stCondLst>
                                        </p:cTn>
                                        <p:tgtEl>
                                          <p:spTgt spid="22"/>
                                        </p:tgtEl>
                                        <p:attrNameLst>
                                          <p:attrName>style.visibility</p:attrName>
                                        </p:attrNameLst>
                                      </p:cBhvr>
                                      <p:to>
                                        <p:strVal val="visible"/>
                                      </p:to>
                                    </p:set>
                                    <p:animEffect transition="in" filter="wipe(left)">
                                      <p:cBhvr>
                                        <p:cTn id="2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0" grpId="0"/>
      <p:bldP spid="2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rot="600989">
            <a:off x="7692875" y="3833057"/>
            <a:ext cx="1339518" cy="1104567"/>
            <a:chOff x="-401191" y="3037651"/>
            <a:chExt cx="1339518" cy="1104567"/>
          </a:xfrm>
        </p:grpSpPr>
        <p:sp>
          <p:nvSpPr>
            <p:cNvPr id="49" name="矩形 48"/>
            <p:cNvSpPr/>
            <p:nvPr/>
          </p:nvSpPr>
          <p:spPr>
            <a:xfrm rot="18978962">
              <a:off x="522137" y="4021621"/>
              <a:ext cx="63541" cy="63541"/>
            </a:xfrm>
            <a:prstGeom prst="rect">
              <a:avLst/>
            </a:prstGeom>
            <a:solidFill>
              <a:srgbClr val="ED145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50" name="矩形 49"/>
            <p:cNvSpPr/>
            <p:nvPr/>
          </p:nvSpPr>
          <p:spPr>
            <a:xfrm rot="18880913">
              <a:off x="-401191" y="3037651"/>
              <a:ext cx="58311" cy="58311"/>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52" name="矩形 51"/>
            <p:cNvSpPr/>
            <p:nvPr/>
          </p:nvSpPr>
          <p:spPr>
            <a:xfrm rot="18880913">
              <a:off x="865976" y="4069867"/>
              <a:ext cx="72351" cy="72351"/>
            </a:xfrm>
            <a:prstGeom prst="rect">
              <a:avLst/>
            </a:prstGeom>
            <a:solidFill>
              <a:srgbClr val="FFC0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53" name="矩形 52"/>
            <p:cNvSpPr/>
            <p:nvPr/>
          </p:nvSpPr>
          <p:spPr>
            <a:xfrm rot="18880913">
              <a:off x="823756" y="3876226"/>
              <a:ext cx="89563" cy="89563"/>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54" name="矩形 53"/>
            <p:cNvSpPr/>
            <p:nvPr/>
          </p:nvSpPr>
          <p:spPr>
            <a:xfrm rot="18880913" flipH="1">
              <a:off x="-351162" y="3154672"/>
              <a:ext cx="45719" cy="45719"/>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55" name="矩形 54"/>
            <p:cNvSpPr/>
            <p:nvPr/>
          </p:nvSpPr>
          <p:spPr>
            <a:xfrm rot="18880913">
              <a:off x="550706" y="3812896"/>
              <a:ext cx="89563" cy="89563"/>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57" name="矩形 56"/>
            <p:cNvSpPr/>
            <p:nvPr/>
          </p:nvSpPr>
          <p:spPr>
            <a:xfrm rot="18978962">
              <a:off x="69460" y="4021621"/>
              <a:ext cx="63541" cy="63541"/>
            </a:xfrm>
            <a:prstGeom prst="rect">
              <a:avLst/>
            </a:prstGeom>
            <a:solidFill>
              <a:srgbClr val="ED145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58" name="矩形 57"/>
            <p:cNvSpPr/>
            <p:nvPr/>
          </p:nvSpPr>
          <p:spPr>
            <a:xfrm rot="18880913">
              <a:off x="-218587" y="3337751"/>
              <a:ext cx="57359" cy="5735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59" name="矩形 58"/>
            <p:cNvSpPr/>
            <p:nvPr/>
          </p:nvSpPr>
          <p:spPr>
            <a:xfrm rot="18880913">
              <a:off x="-78341" y="3695067"/>
              <a:ext cx="89563" cy="89563"/>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60" name="矩形 59"/>
            <p:cNvSpPr/>
            <p:nvPr/>
          </p:nvSpPr>
          <p:spPr>
            <a:xfrm rot="18880913" flipH="1">
              <a:off x="-72400" y="3553893"/>
              <a:ext cx="45719" cy="4571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61" name="矩形 60"/>
            <p:cNvSpPr/>
            <p:nvPr/>
          </p:nvSpPr>
          <p:spPr>
            <a:xfrm rot="18880913" flipH="1">
              <a:off x="-99084" y="3334671"/>
              <a:ext cx="45719" cy="4571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62" name="矩形 61"/>
            <p:cNvSpPr/>
            <p:nvPr/>
          </p:nvSpPr>
          <p:spPr>
            <a:xfrm rot="18880913">
              <a:off x="20955" y="3492670"/>
              <a:ext cx="91049" cy="9104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63" name="矩形 62"/>
            <p:cNvSpPr/>
            <p:nvPr/>
          </p:nvSpPr>
          <p:spPr>
            <a:xfrm rot="18880913" flipH="1">
              <a:off x="66018" y="3621776"/>
              <a:ext cx="54473" cy="54473"/>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64" name="矩形 63"/>
            <p:cNvSpPr/>
            <p:nvPr/>
          </p:nvSpPr>
          <p:spPr>
            <a:xfrm rot="18880913">
              <a:off x="203449" y="3793039"/>
              <a:ext cx="89563" cy="89563"/>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65" name="矩形 64"/>
            <p:cNvSpPr/>
            <p:nvPr/>
          </p:nvSpPr>
          <p:spPr>
            <a:xfrm rot="18880913" flipH="1">
              <a:off x="316284" y="3806187"/>
              <a:ext cx="45719" cy="4571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grpSp>
      <p:sp>
        <p:nvSpPr>
          <p:cNvPr id="44" name="文本框 12"/>
          <p:cNvSpPr txBox="1"/>
          <p:nvPr/>
        </p:nvSpPr>
        <p:spPr>
          <a:xfrm>
            <a:off x="4282484" y="1002204"/>
            <a:ext cx="4458136" cy="400110"/>
          </a:xfrm>
          <a:prstGeom prst="rect">
            <a:avLst/>
          </a:prstGeom>
          <a:noFill/>
        </p:spPr>
        <p:txBody>
          <a:bodyPr wrap="square" rtlCol="0">
            <a:spAutoFit/>
          </a:bodyPr>
          <a:lstStyle/>
          <a:p>
            <a:pPr defTabSz="685800"/>
            <a:r>
              <a:rPr lang="zh-CN" altLang="en-US" sz="2000" spc="600" dirty="0">
                <a:solidFill>
                  <a:srgbClr val="ED145B"/>
                </a:solidFill>
                <a:latin typeface="时尚中黑简体" panose="01010104010101010101" pitchFamily="2" charset="-122"/>
                <a:ea typeface="时尚中黑简体" panose="01010104010101010101" pitchFamily="2" charset="-122"/>
              </a:rPr>
              <a:t>楼梯、电梯礼仪</a:t>
            </a:r>
          </a:p>
        </p:txBody>
      </p:sp>
      <p:sp>
        <p:nvSpPr>
          <p:cNvPr id="45" name="TextBox 2"/>
          <p:cNvSpPr txBox="1">
            <a:spLocks noChangeArrowheads="1"/>
          </p:cNvSpPr>
          <p:nvPr/>
        </p:nvSpPr>
        <p:spPr bwMode="auto">
          <a:xfrm>
            <a:off x="3992820" y="1627689"/>
            <a:ext cx="4900378" cy="2915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marL="285750" indent="-285750">
              <a:lnSpc>
                <a:spcPct val="135000"/>
              </a:lnSpc>
              <a:spcBef>
                <a:spcPts val="400"/>
              </a:spcBef>
              <a:buFont typeface="Wingdings" pitchFamily="2" charset="2"/>
              <a:buChar char="n"/>
            </a:pPr>
            <a:r>
              <a:rPr lang="zh-CN" altLang="en-US" sz="1400" dirty="0">
                <a:solidFill>
                  <a:srgbClr val="595959"/>
                </a:solidFill>
                <a:latin typeface="微软雅黑" pitchFamily="34" charset="-122"/>
                <a:ea typeface="微软雅黑" pitchFamily="34" charset="-122"/>
                <a:sym typeface="微软雅黑" pitchFamily="34" charset="-122"/>
              </a:rPr>
              <a:t>上楼梯时，</a:t>
            </a:r>
            <a:r>
              <a:rPr lang="zh-CN" altLang="en-US" sz="1400" b="1" dirty="0">
                <a:solidFill>
                  <a:srgbClr val="FF6600"/>
                </a:solidFill>
                <a:latin typeface="微软雅黑" pitchFamily="34" charset="-122"/>
                <a:ea typeface="微软雅黑" pitchFamily="34" charset="-122"/>
                <a:sym typeface="微软雅黑" pitchFamily="34" charset="-122"/>
              </a:rPr>
              <a:t>尊者先上</a:t>
            </a:r>
            <a:r>
              <a:rPr lang="zh-CN" altLang="en-US" sz="1400" dirty="0">
                <a:solidFill>
                  <a:srgbClr val="595959"/>
                </a:solidFill>
                <a:latin typeface="微软雅黑" pitchFamily="34" charset="-122"/>
                <a:ea typeface="微软雅黑" pitchFamily="34" charset="-122"/>
                <a:sym typeface="微软雅黑" pitchFamily="34" charset="-122"/>
              </a:rPr>
              <a:t>；下楼梯时，</a:t>
            </a:r>
            <a:r>
              <a:rPr lang="zh-CN" altLang="en-US" sz="1400" b="1" dirty="0">
                <a:solidFill>
                  <a:srgbClr val="FF6600"/>
                </a:solidFill>
                <a:latin typeface="微软雅黑" pitchFamily="34" charset="-122"/>
                <a:ea typeface="微软雅黑" pitchFamily="34" charset="-122"/>
                <a:sym typeface="微软雅黑" pitchFamily="34" charset="-122"/>
              </a:rPr>
              <a:t>卑者先下</a:t>
            </a:r>
            <a:r>
              <a:rPr lang="zh-CN" altLang="en-US" sz="1400" dirty="0">
                <a:solidFill>
                  <a:srgbClr val="595959"/>
                </a:solidFill>
                <a:latin typeface="微软雅黑" pitchFamily="34" charset="-122"/>
                <a:ea typeface="微软雅黑" pitchFamily="34" charset="-122"/>
                <a:sym typeface="微软雅黑" pitchFamily="34" charset="-122"/>
              </a:rPr>
              <a:t>。</a:t>
            </a:r>
            <a:endParaRPr lang="en-US" altLang="zh-CN" sz="1400" dirty="0">
              <a:solidFill>
                <a:srgbClr val="595959"/>
              </a:solidFill>
              <a:latin typeface="微软雅黑" pitchFamily="34" charset="-122"/>
              <a:ea typeface="微软雅黑" pitchFamily="34" charset="-122"/>
              <a:sym typeface="微软雅黑" pitchFamily="34" charset="-122"/>
            </a:endParaRPr>
          </a:p>
          <a:p>
            <a:pPr marL="285750" indent="-285750">
              <a:lnSpc>
                <a:spcPct val="135000"/>
              </a:lnSpc>
              <a:spcBef>
                <a:spcPts val="400"/>
              </a:spcBef>
              <a:buFont typeface="Wingdings" pitchFamily="2" charset="2"/>
              <a:buChar char="n"/>
            </a:pPr>
            <a:r>
              <a:rPr lang="zh-CN" altLang="en-US" sz="1400" dirty="0">
                <a:solidFill>
                  <a:srgbClr val="595959"/>
                </a:solidFill>
                <a:latin typeface="微软雅黑" pitchFamily="34" charset="-122"/>
                <a:ea typeface="微软雅黑" pitchFamily="34" charset="-122"/>
                <a:sym typeface="微软雅黑" pitchFamily="34" charset="-122"/>
              </a:rPr>
              <a:t>男女同行上楼梯，</a:t>
            </a:r>
            <a:r>
              <a:rPr lang="zh-CN" altLang="en-US" sz="1400" b="1" dirty="0">
                <a:solidFill>
                  <a:srgbClr val="FF6600"/>
                </a:solidFill>
                <a:latin typeface="微软雅黑" pitchFamily="34" charset="-122"/>
                <a:ea typeface="微软雅黑" pitchFamily="34" charset="-122"/>
                <a:sym typeface="微软雅黑" pitchFamily="34" charset="-122"/>
              </a:rPr>
              <a:t>男士在前女士在后，或左侧同行</a:t>
            </a:r>
            <a:r>
              <a:rPr lang="zh-CN" altLang="en-US" sz="1400" dirty="0">
                <a:solidFill>
                  <a:srgbClr val="595959"/>
                </a:solidFill>
                <a:latin typeface="微软雅黑" pitchFamily="34" charset="-122"/>
                <a:ea typeface="微软雅黑" pitchFamily="34" charset="-122"/>
                <a:sym typeface="微软雅黑" pitchFamily="34" charset="-122"/>
              </a:rPr>
              <a:t>。</a:t>
            </a:r>
          </a:p>
          <a:p>
            <a:pPr marL="285750" indent="-285750">
              <a:lnSpc>
                <a:spcPct val="135000"/>
              </a:lnSpc>
              <a:spcBef>
                <a:spcPts val="400"/>
              </a:spcBef>
              <a:buFont typeface="Wingdings" pitchFamily="2" charset="2"/>
              <a:buChar char="n"/>
            </a:pPr>
            <a:r>
              <a:rPr lang="zh-CN" altLang="en-US" sz="1400" dirty="0">
                <a:solidFill>
                  <a:srgbClr val="595959"/>
                </a:solidFill>
                <a:latin typeface="微软雅黑" pitchFamily="34" charset="-122"/>
                <a:ea typeface="微软雅黑" pitchFamily="34" charset="-122"/>
                <a:sym typeface="微软雅黑" pitchFamily="34" charset="-122"/>
              </a:rPr>
              <a:t>升降电梯没有其他人的情况下，</a:t>
            </a:r>
            <a:r>
              <a:rPr lang="zh-CN" altLang="en-US" sz="1400" b="1" dirty="0">
                <a:solidFill>
                  <a:srgbClr val="FF6600"/>
                </a:solidFill>
                <a:latin typeface="微软雅黑" pitchFamily="34" charset="-122"/>
                <a:ea typeface="微软雅黑" pitchFamily="34" charset="-122"/>
                <a:sym typeface="微软雅黑" pitchFamily="34" charset="-122"/>
              </a:rPr>
              <a:t>在尊者之前进入电梯</a:t>
            </a:r>
            <a:r>
              <a:rPr lang="zh-CN" altLang="en-US" sz="1400" dirty="0">
                <a:solidFill>
                  <a:srgbClr val="595959"/>
                </a:solidFill>
                <a:latin typeface="微软雅黑" pitchFamily="34" charset="-122"/>
                <a:ea typeface="微软雅黑" pitchFamily="34" charset="-122"/>
                <a:sym typeface="微软雅黑" pitchFamily="34" charset="-122"/>
              </a:rPr>
              <a:t>，按住开的按钮，此时请尊者再进入电梯。如到出电梯时，按住开的按钮，</a:t>
            </a:r>
            <a:r>
              <a:rPr lang="zh-CN" altLang="en-US" sz="1400" b="1" dirty="0">
                <a:solidFill>
                  <a:srgbClr val="FF6600"/>
                </a:solidFill>
                <a:latin typeface="微软雅黑" pitchFamily="34" charset="-122"/>
                <a:ea typeface="微软雅黑" pitchFamily="34" charset="-122"/>
                <a:sym typeface="微软雅黑" pitchFamily="34" charset="-122"/>
              </a:rPr>
              <a:t>请尊者先出</a:t>
            </a:r>
            <a:r>
              <a:rPr lang="zh-CN" altLang="en-US" sz="1400" dirty="0">
                <a:solidFill>
                  <a:srgbClr val="595959"/>
                </a:solidFill>
                <a:latin typeface="微软雅黑" pitchFamily="34" charset="-122"/>
                <a:ea typeface="微软雅黑" pitchFamily="34" charset="-122"/>
                <a:sym typeface="微软雅黑" pitchFamily="34" charset="-122"/>
              </a:rPr>
              <a:t>（体现服务原则）。</a:t>
            </a:r>
            <a:endParaRPr lang="en-US" altLang="zh-CN" sz="1400" dirty="0">
              <a:solidFill>
                <a:srgbClr val="595959"/>
              </a:solidFill>
              <a:latin typeface="微软雅黑" pitchFamily="34" charset="-122"/>
              <a:ea typeface="微软雅黑" pitchFamily="34" charset="-122"/>
              <a:sym typeface="微软雅黑" pitchFamily="34" charset="-122"/>
            </a:endParaRPr>
          </a:p>
          <a:p>
            <a:pPr marL="285750" indent="-285750">
              <a:lnSpc>
                <a:spcPct val="135000"/>
              </a:lnSpc>
              <a:spcBef>
                <a:spcPts val="400"/>
              </a:spcBef>
              <a:buFont typeface="Wingdings" pitchFamily="2" charset="2"/>
              <a:buChar char="n"/>
            </a:pPr>
            <a:r>
              <a:rPr lang="zh-CN" altLang="en-US" sz="1400" dirty="0">
                <a:solidFill>
                  <a:srgbClr val="595959"/>
                </a:solidFill>
                <a:latin typeface="微软雅黑" pitchFamily="34" charset="-122"/>
                <a:ea typeface="微软雅黑" pitchFamily="34" charset="-122"/>
                <a:sym typeface="微软雅黑" pitchFamily="34" charset="-122"/>
              </a:rPr>
              <a:t>电梯内</a:t>
            </a:r>
            <a:r>
              <a:rPr lang="zh-CN" altLang="en-US" sz="1400" b="1" dirty="0">
                <a:solidFill>
                  <a:srgbClr val="FF6600"/>
                </a:solidFill>
                <a:latin typeface="微软雅黑" pitchFamily="34" charset="-122"/>
                <a:ea typeface="微软雅黑" pitchFamily="34" charset="-122"/>
                <a:sym typeface="微软雅黑" pitchFamily="34" charset="-122"/>
              </a:rPr>
              <a:t>有人时，无论上下都应尊者优先</a:t>
            </a:r>
            <a:r>
              <a:rPr lang="zh-CN" altLang="en-US" sz="1400" dirty="0">
                <a:solidFill>
                  <a:srgbClr val="595959"/>
                </a:solidFill>
                <a:latin typeface="微软雅黑" pitchFamily="34" charset="-122"/>
                <a:ea typeface="微软雅黑" pitchFamily="34" charset="-122"/>
                <a:sym typeface="微软雅黑" pitchFamily="34" charset="-122"/>
              </a:rPr>
              <a:t>（体现优先原则）。</a:t>
            </a:r>
          </a:p>
          <a:p>
            <a:pPr marL="285750" indent="-285750">
              <a:lnSpc>
                <a:spcPct val="135000"/>
              </a:lnSpc>
              <a:spcBef>
                <a:spcPts val="400"/>
              </a:spcBef>
              <a:buFont typeface="Wingdings" pitchFamily="2" charset="2"/>
              <a:buChar char="n"/>
            </a:pPr>
            <a:r>
              <a:rPr lang="zh-CN" altLang="en-US" sz="1400" dirty="0">
                <a:solidFill>
                  <a:srgbClr val="595959"/>
                </a:solidFill>
                <a:latin typeface="微软雅黑" pitchFamily="34" charset="-122"/>
                <a:ea typeface="微软雅黑" pitchFamily="34" charset="-122"/>
                <a:sym typeface="微软雅黑" pitchFamily="34" charset="-122"/>
              </a:rPr>
              <a:t>升降电梯愈</a:t>
            </a:r>
            <a:r>
              <a:rPr lang="zh-CN" altLang="en-US" sz="1400" b="1" dirty="0">
                <a:solidFill>
                  <a:srgbClr val="FF6600"/>
                </a:solidFill>
                <a:latin typeface="微软雅黑" pitchFamily="34" charset="-122"/>
                <a:ea typeface="微软雅黑" pitchFamily="34" charset="-122"/>
                <a:sym typeface="微软雅黑" pitchFamily="34" charset="-122"/>
              </a:rPr>
              <a:t>靠内侧是愈尊贵的位置</a:t>
            </a:r>
            <a:r>
              <a:rPr lang="zh-CN" altLang="en-US" sz="1400" dirty="0">
                <a:solidFill>
                  <a:srgbClr val="595959"/>
                </a:solidFill>
                <a:latin typeface="微软雅黑" pitchFamily="34" charset="-122"/>
                <a:ea typeface="微软雅黑" pitchFamily="34" charset="-122"/>
                <a:sym typeface="微软雅黑" pitchFamily="34" charset="-122"/>
              </a:rPr>
              <a:t>。进入电梯后，如有他人，可主动询问去几楼，并帮忙按下。</a:t>
            </a:r>
          </a:p>
        </p:txBody>
      </p:sp>
      <p:cxnSp>
        <p:nvCxnSpPr>
          <p:cNvPr id="47" name="直接连接符 46"/>
          <p:cNvCxnSpPr/>
          <p:nvPr/>
        </p:nvCxnSpPr>
        <p:spPr>
          <a:xfrm>
            <a:off x="4101680" y="1390884"/>
            <a:ext cx="3680460" cy="0"/>
          </a:xfrm>
          <a:prstGeom prst="line">
            <a:avLst/>
          </a:prstGeom>
          <a:ln w="7620">
            <a:solidFill>
              <a:srgbClr val="ED145B"/>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23" name="文本框 28"/>
          <p:cNvSpPr txBox="1"/>
          <p:nvPr/>
        </p:nvSpPr>
        <p:spPr>
          <a:xfrm>
            <a:off x="4188015" y="268585"/>
            <a:ext cx="4247833" cy="523220"/>
          </a:xfrm>
          <a:prstGeom prst="rect">
            <a:avLst/>
          </a:prstGeom>
          <a:noFill/>
        </p:spPr>
        <p:txBody>
          <a:bodyPr wrap="square" rtlCol="0">
            <a:spAutoFit/>
          </a:bodyPr>
          <a:lstStyle/>
          <a:p>
            <a:pPr algn="r" defTabSz="685800"/>
            <a:r>
              <a:rPr lang="zh-CN" altLang="en-US" sz="2800" spc="300" dirty="0">
                <a:latin typeface="时尚中黑简体" panose="01010104010101010101" pitchFamily="2" charset="-122"/>
                <a:ea typeface="时尚中黑简体" panose="01010104010101010101" pitchFamily="2" charset="-122"/>
              </a:rPr>
              <a:t>见面礼仪</a:t>
            </a:r>
          </a:p>
        </p:txBody>
      </p:sp>
      <p:cxnSp>
        <p:nvCxnSpPr>
          <p:cNvPr id="24" name="直接连接符 23"/>
          <p:cNvCxnSpPr/>
          <p:nvPr/>
        </p:nvCxnSpPr>
        <p:spPr>
          <a:xfrm>
            <a:off x="8387166"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779008" y="723900"/>
            <a:ext cx="3357013"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73526" y="0"/>
            <a:ext cx="3089707" cy="4480419"/>
          </a:xfrm>
          <a:prstGeom prst="rect">
            <a:avLst/>
          </a:prstGeom>
        </p:spPr>
      </p:pic>
    </p:spTree>
    <p:extLst>
      <p:ext uri="{BB962C8B-B14F-4D97-AF65-F5344CB8AC3E}">
        <p14:creationId xmlns:p14="http://schemas.microsoft.com/office/powerpoint/2010/main" val="266068164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par>
                                <p:cTn id="8" presetID="22" presetClass="entr" presetSubtype="8" fill="hold" grpId="0" nodeType="withEffect">
                                  <p:stCondLst>
                                    <p:cond delay="1700"/>
                                  </p:stCondLst>
                                  <p:childTnLst>
                                    <p:set>
                                      <p:cBhvr>
                                        <p:cTn id="9" dur="1" fill="hold">
                                          <p:stCondLst>
                                            <p:cond delay="0"/>
                                          </p:stCondLst>
                                        </p:cTn>
                                        <p:tgtEl>
                                          <p:spTgt spid="44"/>
                                        </p:tgtEl>
                                        <p:attrNameLst>
                                          <p:attrName>style.visibility</p:attrName>
                                        </p:attrNameLst>
                                      </p:cBhvr>
                                      <p:to>
                                        <p:strVal val="visible"/>
                                      </p:to>
                                    </p:set>
                                    <p:animEffect transition="in" filter="wipe(left)">
                                      <p:cBhvr>
                                        <p:cTn id="10" dur="500"/>
                                        <p:tgtEl>
                                          <p:spTgt spid="44"/>
                                        </p:tgtEl>
                                      </p:cBhvr>
                                    </p:animEffect>
                                  </p:childTnLst>
                                </p:cTn>
                              </p:par>
                              <p:par>
                                <p:cTn id="11" presetID="22" presetClass="entr" presetSubtype="8" fill="hold" grpId="0" nodeType="withEffect">
                                  <p:stCondLst>
                                    <p:cond delay="210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par>
                                <p:cTn id="14" presetID="22" presetClass="entr" presetSubtype="8" fill="hold" nodeType="withEffect">
                                  <p:stCondLst>
                                    <p:cond delay="1900"/>
                                  </p:stCondLst>
                                  <p:childTnLst>
                                    <p:set>
                                      <p:cBhvr>
                                        <p:cTn id="15" dur="1" fill="hold">
                                          <p:stCondLst>
                                            <p:cond delay="0"/>
                                          </p:stCondLst>
                                        </p:cTn>
                                        <p:tgtEl>
                                          <p:spTgt spid="47"/>
                                        </p:tgtEl>
                                        <p:attrNameLst>
                                          <p:attrName>style.visibility</p:attrName>
                                        </p:attrNameLst>
                                      </p:cBhvr>
                                      <p:to>
                                        <p:strVal val="visible"/>
                                      </p:to>
                                    </p:set>
                                    <p:animEffect transition="in" filter="wipe(left)">
                                      <p:cBhvr>
                                        <p:cTn id="16" dur="500"/>
                                        <p:tgtEl>
                                          <p:spTgt spid="47"/>
                                        </p:tgtEl>
                                      </p:cBhvr>
                                    </p:animEffect>
                                  </p:childTnLst>
                                </p:cTn>
                              </p:par>
                              <p:par>
                                <p:cTn id="17" presetID="22" presetClass="entr" presetSubtype="2"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right)">
                                      <p:cBhvr>
                                        <p:cTn id="19" dur="500"/>
                                        <p:tgtEl>
                                          <p:spTgt spid="25"/>
                                        </p:tgtEl>
                                      </p:cBhvr>
                                    </p:animEffect>
                                  </p:childTnLst>
                                </p:cTn>
                              </p:par>
                              <p:par>
                                <p:cTn id="20" presetID="22" presetClass="entr" presetSubtype="4"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down)">
                                      <p:cBhvr>
                                        <p:cTn id="22" dur="500"/>
                                        <p:tgtEl>
                                          <p:spTgt spid="2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2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5282390" y="1403666"/>
            <a:ext cx="3126234" cy="3061632"/>
            <a:chOff x="5194488" y="1456431"/>
            <a:chExt cx="3126234" cy="3061632"/>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4225" y="1456431"/>
              <a:ext cx="3096497" cy="2012411"/>
            </a:xfrm>
            <a:custGeom>
              <a:avLst/>
              <a:gdLst>
                <a:gd name="connsiteX0" fmla="*/ 0 w 4331015"/>
                <a:gd name="connsiteY0" fmla="*/ 0 h 4496844"/>
                <a:gd name="connsiteX1" fmla="*/ 4331015 w 4331015"/>
                <a:gd name="connsiteY1" fmla="*/ 0 h 4496844"/>
                <a:gd name="connsiteX2" fmla="*/ 4331015 w 4331015"/>
                <a:gd name="connsiteY2" fmla="*/ 4496844 h 4496844"/>
                <a:gd name="connsiteX3" fmla="*/ 0 w 4331015"/>
                <a:gd name="connsiteY3" fmla="*/ 4496844 h 4496844"/>
              </a:gdLst>
              <a:ahLst/>
              <a:cxnLst>
                <a:cxn ang="0">
                  <a:pos x="connsiteX0" y="connsiteY0"/>
                </a:cxn>
                <a:cxn ang="0">
                  <a:pos x="connsiteX1" y="connsiteY1"/>
                </a:cxn>
                <a:cxn ang="0">
                  <a:pos x="connsiteX2" y="connsiteY2"/>
                </a:cxn>
                <a:cxn ang="0">
                  <a:pos x="connsiteX3" y="connsiteY3"/>
                </a:cxn>
              </a:cxnLst>
              <a:rect l="l" t="t" r="r" b="b"/>
              <a:pathLst>
                <a:path w="4331015" h="4496844">
                  <a:moveTo>
                    <a:pt x="0" y="0"/>
                  </a:moveTo>
                  <a:lnTo>
                    <a:pt x="4331015" y="0"/>
                  </a:lnTo>
                  <a:lnTo>
                    <a:pt x="4331015" y="4496844"/>
                  </a:lnTo>
                  <a:lnTo>
                    <a:pt x="0" y="4496844"/>
                  </a:lnTo>
                  <a:close/>
                </a:path>
              </a:pathLst>
            </a:custGeom>
          </p:spPr>
        </p:pic>
        <p:grpSp>
          <p:nvGrpSpPr>
            <p:cNvPr id="18" name="组合 17"/>
            <p:cNvGrpSpPr/>
            <p:nvPr/>
          </p:nvGrpSpPr>
          <p:grpSpPr>
            <a:xfrm>
              <a:off x="5194488" y="4159192"/>
              <a:ext cx="2293529" cy="358871"/>
              <a:chOff x="1654990" y="4333363"/>
              <a:chExt cx="2293529" cy="358871"/>
            </a:xfrm>
          </p:grpSpPr>
          <p:sp>
            <p:nvSpPr>
              <p:cNvPr id="14" name="流程图: 手动输入 13"/>
              <p:cNvSpPr/>
              <p:nvPr/>
            </p:nvSpPr>
            <p:spPr>
              <a:xfrm rot="5400000">
                <a:off x="2143674" y="3844680"/>
                <a:ext cx="358870" cy="133623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28 w 10000"/>
                  <a:gd name="connsiteY0" fmla="*/ 1040 h 10000"/>
                  <a:gd name="connsiteX1" fmla="*/ 10000 w 10000"/>
                  <a:gd name="connsiteY1" fmla="*/ 0 h 10000"/>
                  <a:gd name="connsiteX2" fmla="*/ 10000 w 10000"/>
                  <a:gd name="connsiteY2" fmla="*/ 10000 h 10000"/>
                  <a:gd name="connsiteX3" fmla="*/ 0 w 10000"/>
                  <a:gd name="connsiteY3" fmla="*/ 10000 h 10000"/>
                  <a:gd name="connsiteX4" fmla="*/ 128 w 10000"/>
                  <a:gd name="connsiteY4" fmla="*/ 1040 h 10000"/>
                  <a:gd name="connsiteX0" fmla="*/ 128 w 10000"/>
                  <a:gd name="connsiteY0" fmla="*/ 756 h 10000"/>
                  <a:gd name="connsiteX1" fmla="*/ 10000 w 10000"/>
                  <a:gd name="connsiteY1" fmla="*/ 0 h 10000"/>
                  <a:gd name="connsiteX2" fmla="*/ 10000 w 10000"/>
                  <a:gd name="connsiteY2" fmla="*/ 10000 h 10000"/>
                  <a:gd name="connsiteX3" fmla="*/ 0 w 10000"/>
                  <a:gd name="connsiteY3" fmla="*/ 10000 h 10000"/>
                  <a:gd name="connsiteX4" fmla="*/ 128 w 10000"/>
                  <a:gd name="connsiteY4" fmla="*/ 756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128" y="756"/>
                    </a:moveTo>
                    <a:lnTo>
                      <a:pt x="10000" y="0"/>
                    </a:lnTo>
                    <a:lnTo>
                      <a:pt x="10000" y="10000"/>
                    </a:lnTo>
                    <a:lnTo>
                      <a:pt x="0" y="10000"/>
                    </a:lnTo>
                    <a:cubicBezTo>
                      <a:pt x="43" y="7013"/>
                      <a:pt x="85" y="3743"/>
                      <a:pt x="128" y="756"/>
                    </a:cubicBezTo>
                    <a:close/>
                  </a:path>
                </a:pathLst>
              </a:custGeom>
              <a:solidFill>
                <a:srgbClr val="ED14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6" name="文本框 15"/>
              <p:cNvSpPr txBox="1"/>
              <p:nvPr/>
            </p:nvSpPr>
            <p:spPr>
              <a:xfrm>
                <a:off x="1684727" y="4333363"/>
                <a:ext cx="2263792" cy="338554"/>
              </a:xfrm>
              <a:prstGeom prst="rect">
                <a:avLst/>
              </a:prstGeom>
              <a:noFill/>
            </p:spPr>
            <p:txBody>
              <a:bodyPr wrap="square" rtlCol="0">
                <a:spAutoFit/>
              </a:bodyPr>
              <a:lstStyle/>
              <a:p>
                <a:pPr defTabSz="685800"/>
                <a:r>
                  <a:rPr lang="zh-CN" altLang="en-US" sz="1600" spc="300" dirty="0">
                    <a:solidFill>
                      <a:prstClr val="white"/>
                    </a:solidFill>
                    <a:latin typeface="时尚中黑简体" panose="01010104010101010101" pitchFamily="2" charset="-122"/>
                    <a:ea typeface="时尚中黑简体" panose="01010104010101010101" pitchFamily="2" charset="-122"/>
                  </a:rPr>
                  <a:t>乘车</a:t>
                </a:r>
              </a:p>
            </p:txBody>
          </p:sp>
        </p:grpSp>
      </p:grpSp>
      <p:sp>
        <p:nvSpPr>
          <p:cNvPr id="23" name="文本框 22"/>
          <p:cNvSpPr txBox="1"/>
          <p:nvPr/>
        </p:nvSpPr>
        <p:spPr>
          <a:xfrm>
            <a:off x="419180" y="97135"/>
            <a:ext cx="5412668" cy="523220"/>
          </a:xfrm>
          <a:prstGeom prst="rect">
            <a:avLst/>
          </a:prstGeom>
          <a:noFill/>
        </p:spPr>
        <p:txBody>
          <a:bodyPr wrap="square" rtlCol="0">
            <a:spAutoFit/>
          </a:bodyPr>
          <a:lstStyle/>
          <a:p>
            <a:r>
              <a:rPr lang="zh-CN" altLang="en-US" sz="2800" dirty="0">
                <a:latin typeface="华康俪金黑W8(P)" pitchFamily="2" charset="-122"/>
                <a:ea typeface="华康俪金黑W8(P)" pitchFamily="2" charset="-122"/>
                <a:sym typeface="华康俪金黑W8(P)" pitchFamily="2" charset="-122"/>
              </a:rPr>
              <a:t>见面礼仪</a:t>
            </a:r>
          </a:p>
        </p:txBody>
      </p:sp>
      <p:cxnSp>
        <p:nvCxnSpPr>
          <p:cNvPr id="24" name="直接连接符 23"/>
          <p:cNvCxnSpPr/>
          <p:nvPr/>
        </p:nvCxnSpPr>
        <p:spPr>
          <a:xfrm>
            <a:off x="481013" y="0"/>
            <a:ext cx="0" cy="142240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0" y="552450"/>
            <a:ext cx="3098800" cy="0"/>
          </a:xfrm>
          <a:prstGeom prst="line">
            <a:avLst/>
          </a:prstGeom>
          <a:ln w="7620">
            <a:solidFill>
              <a:schemeClr val="bg1">
                <a:lumMod val="6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20" name="文本框 12"/>
          <p:cNvSpPr txBox="1"/>
          <p:nvPr/>
        </p:nvSpPr>
        <p:spPr>
          <a:xfrm>
            <a:off x="540403" y="1222345"/>
            <a:ext cx="4458136" cy="400110"/>
          </a:xfrm>
          <a:prstGeom prst="rect">
            <a:avLst/>
          </a:prstGeom>
          <a:noFill/>
        </p:spPr>
        <p:txBody>
          <a:bodyPr wrap="square" rtlCol="0">
            <a:spAutoFit/>
          </a:bodyPr>
          <a:lstStyle/>
          <a:p>
            <a:pPr defTabSz="685800"/>
            <a:r>
              <a:rPr lang="zh-CN" altLang="en-US" sz="2000" spc="600" dirty="0">
                <a:solidFill>
                  <a:srgbClr val="ED145B"/>
                </a:solidFill>
                <a:latin typeface="时尚中黑简体" panose="01010104010101010101" pitchFamily="2" charset="-122"/>
                <a:ea typeface="时尚中黑简体" panose="01010104010101010101" pitchFamily="2" charset="-122"/>
              </a:rPr>
              <a:t>乘车礼仪</a:t>
            </a:r>
          </a:p>
        </p:txBody>
      </p:sp>
      <p:cxnSp>
        <p:nvCxnSpPr>
          <p:cNvPr id="21" name="直接连接符 20"/>
          <p:cNvCxnSpPr/>
          <p:nvPr/>
        </p:nvCxnSpPr>
        <p:spPr>
          <a:xfrm>
            <a:off x="632279" y="1725930"/>
            <a:ext cx="3680460" cy="0"/>
          </a:xfrm>
          <a:prstGeom prst="line">
            <a:avLst/>
          </a:prstGeom>
          <a:ln w="7620">
            <a:solidFill>
              <a:srgbClr val="ED145B"/>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22" name="TextBox 2"/>
          <p:cNvSpPr txBox="1">
            <a:spLocks noChangeArrowheads="1"/>
          </p:cNvSpPr>
          <p:nvPr/>
        </p:nvSpPr>
        <p:spPr bwMode="auto">
          <a:xfrm>
            <a:off x="293034" y="1851670"/>
            <a:ext cx="4900378" cy="2966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charset="-122"/>
              </a:defRPr>
            </a:lvl1pPr>
            <a:lvl2pPr>
              <a:defRPr sz="2800">
                <a:solidFill>
                  <a:schemeClr val="tx1"/>
                </a:solidFill>
                <a:latin typeface="Calibri" pitchFamily="34" charset="0"/>
                <a:ea typeface="宋体" charset="-122"/>
              </a:defRPr>
            </a:lvl2pPr>
            <a:lvl3pPr>
              <a:defRPr sz="2400">
                <a:solidFill>
                  <a:schemeClr val="tx1"/>
                </a:solidFill>
                <a:latin typeface="Calibri" pitchFamily="34" charset="0"/>
                <a:ea typeface="宋体" charset="-122"/>
              </a:defRPr>
            </a:lvl3pPr>
            <a:lvl4pPr>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fontAlgn="base">
              <a:spcAft>
                <a:spcPct val="0"/>
              </a:spcAft>
              <a:buFont typeface="Arial" charset="0"/>
              <a:buChar char="»"/>
              <a:defRPr sz="2000">
                <a:solidFill>
                  <a:schemeClr val="tx1"/>
                </a:solidFill>
                <a:latin typeface="Calibri" pitchFamily="34" charset="0"/>
                <a:ea typeface="宋体" charset="-122"/>
              </a:defRPr>
            </a:lvl6pPr>
            <a:lvl7pPr fontAlgn="base">
              <a:spcAft>
                <a:spcPct val="0"/>
              </a:spcAft>
              <a:buFont typeface="Arial" charset="0"/>
              <a:buChar char="»"/>
              <a:defRPr sz="2000">
                <a:solidFill>
                  <a:schemeClr val="tx1"/>
                </a:solidFill>
                <a:latin typeface="Calibri" pitchFamily="34" charset="0"/>
                <a:ea typeface="宋体" charset="-122"/>
              </a:defRPr>
            </a:lvl7pPr>
            <a:lvl8pPr fontAlgn="base">
              <a:spcAft>
                <a:spcPct val="0"/>
              </a:spcAft>
              <a:buFont typeface="Arial" charset="0"/>
              <a:buChar char="»"/>
              <a:defRPr sz="2000">
                <a:solidFill>
                  <a:schemeClr val="tx1"/>
                </a:solidFill>
                <a:latin typeface="Calibri" pitchFamily="34" charset="0"/>
                <a:ea typeface="宋体" charset="-122"/>
              </a:defRPr>
            </a:lvl8pPr>
            <a:lvl9pPr fontAlgn="base">
              <a:spcAft>
                <a:spcPct val="0"/>
              </a:spcAft>
              <a:buFont typeface="Arial" charset="0"/>
              <a:buChar char="»"/>
              <a:defRPr sz="2000">
                <a:solidFill>
                  <a:schemeClr val="tx1"/>
                </a:solidFill>
                <a:latin typeface="Calibri" pitchFamily="34" charset="0"/>
                <a:ea typeface="宋体" charset="-122"/>
              </a:defRPr>
            </a:lvl9pPr>
          </a:lstStyle>
          <a:p>
            <a:pPr marL="285750" indent="-285750">
              <a:lnSpc>
                <a:spcPct val="135000"/>
              </a:lnSpc>
              <a:spcBef>
                <a:spcPts val="400"/>
              </a:spcBef>
              <a:buFont typeface="Wingdings" pitchFamily="2" charset="2"/>
              <a:buChar char="n"/>
            </a:pPr>
            <a:r>
              <a:rPr lang="zh-CN" altLang="en-US" sz="1400" dirty="0">
                <a:solidFill>
                  <a:srgbClr val="595959"/>
                </a:solidFill>
                <a:latin typeface="微软雅黑" pitchFamily="34" charset="-122"/>
                <a:ea typeface="微软雅黑" pitchFamily="34" charset="-122"/>
                <a:sym typeface="微软雅黑" pitchFamily="34" charset="-122"/>
              </a:rPr>
              <a:t>上车时扶着门，把身体放低，轻轻移进车子，</a:t>
            </a:r>
            <a:r>
              <a:rPr lang="zh-CN" altLang="en-US" sz="1400" b="1" dirty="0">
                <a:solidFill>
                  <a:srgbClr val="FF6600"/>
                </a:solidFill>
                <a:latin typeface="微软雅黑" pitchFamily="34" charset="-122"/>
                <a:ea typeface="微软雅黑" pitchFamily="34" charset="-122"/>
                <a:sym typeface="微软雅黑" pitchFamily="34" charset="-122"/>
              </a:rPr>
              <a:t>臀部先进。</a:t>
            </a:r>
            <a:endParaRPr lang="en-US" altLang="zh-CN" sz="1400" b="1" dirty="0">
              <a:solidFill>
                <a:srgbClr val="FF6600"/>
              </a:solidFill>
              <a:latin typeface="微软雅黑" pitchFamily="34" charset="-122"/>
              <a:ea typeface="微软雅黑" pitchFamily="34" charset="-122"/>
              <a:sym typeface="微软雅黑" pitchFamily="34" charset="-122"/>
            </a:endParaRPr>
          </a:p>
          <a:p>
            <a:pPr marL="285750" indent="-285750">
              <a:lnSpc>
                <a:spcPct val="135000"/>
              </a:lnSpc>
              <a:spcBef>
                <a:spcPts val="400"/>
              </a:spcBef>
              <a:buFont typeface="Wingdings" pitchFamily="2" charset="2"/>
              <a:buChar char="n"/>
            </a:pPr>
            <a:r>
              <a:rPr lang="zh-CN" altLang="en-US" sz="1400" dirty="0">
                <a:solidFill>
                  <a:srgbClr val="595959"/>
                </a:solidFill>
                <a:latin typeface="微软雅黑" pitchFamily="34" charset="-122"/>
                <a:ea typeface="微软雅黑" pitchFamily="34" charset="-122"/>
                <a:sym typeface="微软雅黑" pitchFamily="34" charset="-122"/>
              </a:rPr>
              <a:t>错误的上车姿势是</a:t>
            </a:r>
            <a:r>
              <a:rPr lang="zh-CN" altLang="en-US" sz="1400" b="1" dirty="0">
                <a:solidFill>
                  <a:srgbClr val="FF0000"/>
                </a:solidFill>
                <a:latin typeface="微软雅黑" pitchFamily="34" charset="-122"/>
                <a:ea typeface="微软雅黑" pitchFamily="34" charset="-122"/>
                <a:sym typeface="微软雅黑" pitchFamily="34" charset="-122"/>
              </a:rPr>
              <a:t>低着头，拱着背，钻进车里。</a:t>
            </a:r>
          </a:p>
          <a:p>
            <a:pPr marL="285750" indent="-285750">
              <a:lnSpc>
                <a:spcPct val="135000"/>
              </a:lnSpc>
              <a:spcBef>
                <a:spcPts val="400"/>
              </a:spcBef>
              <a:buFont typeface="Wingdings" pitchFamily="2" charset="2"/>
              <a:buChar char="n"/>
            </a:pPr>
            <a:r>
              <a:rPr lang="zh-CN" altLang="en-US" sz="1400" dirty="0">
                <a:solidFill>
                  <a:srgbClr val="595959"/>
                </a:solidFill>
                <a:latin typeface="微软雅黑" pitchFamily="34" charset="-122"/>
                <a:ea typeface="微软雅黑" pitchFamily="34" charset="-122"/>
                <a:sym typeface="微软雅黑" pitchFamily="34" charset="-122"/>
              </a:rPr>
              <a:t>下车时先伸出一只脚站稳后，让身体徐徐升起，</a:t>
            </a:r>
            <a:r>
              <a:rPr lang="zh-CN" altLang="en-US" sz="1400" b="1" dirty="0">
                <a:solidFill>
                  <a:srgbClr val="FF6600"/>
                </a:solidFill>
                <a:latin typeface="微软雅黑" pitchFamily="34" charset="-122"/>
                <a:ea typeface="微软雅黑" pitchFamily="34" charset="-122"/>
                <a:sym typeface="微软雅黑" pitchFamily="34" charset="-122"/>
              </a:rPr>
              <a:t>臀部后出。</a:t>
            </a:r>
            <a:endParaRPr lang="en-US" altLang="zh-CN" sz="1400" b="1" dirty="0">
              <a:solidFill>
                <a:srgbClr val="FF6600"/>
              </a:solidFill>
              <a:latin typeface="微软雅黑" pitchFamily="34" charset="-122"/>
              <a:ea typeface="微软雅黑" pitchFamily="34" charset="-122"/>
              <a:sym typeface="微软雅黑" pitchFamily="34" charset="-122"/>
            </a:endParaRPr>
          </a:p>
          <a:p>
            <a:pPr marL="285750" indent="-285750">
              <a:lnSpc>
                <a:spcPct val="135000"/>
              </a:lnSpc>
              <a:spcBef>
                <a:spcPts val="400"/>
              </a:spcBef>
              <a:buFont typeface="Wingdings" pitchFamily="2" charset="2"/>
              <a:buChar char="n"/>
            </a:pPr>
            <a:r>
              <a:rPr lang="zh-CN" altLang="en-US" sz="1400" dirty="0">
                <a:solidFill>
                  <a:srgbClr val="595959"/>
                </a:solidFill>
                <a:latin typeface="微软雅黑" pitchFamily="34" charset="-122"/>
                <a:ea typeface="微软雅黑" pitchFamily="34" charset="-122"/>
                <a:sym typeface="微软雅黑" pitchFamily="34" charset="-122"/>
              </a:rPr>
              <a:t>错误的姿势是</a:t>
            </a:r>
            <a:r>
              <a:rPr lang="zh-CN" altLang="en-US" sz="1400" b="1" dirty="0">
                <a:solidFill>
                  <a:srgbClr val="FF0000"/>
                </a:solidFill>
                <a:latin typeface="微软雅黑" pitchFamily="34" charset="-122"/>
                <a:ea typeface="微软雅黑" pitchFamily="34" charset="-122"/>
                <a:sym typeface="微软雅黑" pitchFamily="34" charset="-122"/>
              </a:rPr>
              <a:t>伸出头来，十分艰难地把身体钻出来。</a:t>
            </a:r>
            <a:endParaRPr lang="en-US" altLang="zh-CN" sz="1400" b="1" dirty="0">
              <a:solidFill>
                <a:srgbClr val="FF0000"/>
              </a:solidFill>
              <a:latin typeface="微软雅黑" pitchFamily="34" charset="-122"/>
              <a:ea typeface="微软雅黑" pitchFamily="34" charset="-122"/>
              <a:sym typeface="微软雅黑" pitchFamily="34" charset="-122"/>
            </a:endParaRPr>
          </a:p>
          <a:p>
            <a:pPr marL="285750" indent="-285750">
              <a:lnSpc>
                <a:spcPct val="135000"/>
              </a:lnSpc>
              <a:spcBef>
                <a:spcPts val="400"/>
              </a:spcBef>
              <a:buFont typeface="Wingdings" pitchFamily="2" charset="2"/>
              <a:buChar char="n"/>
            </a:pPr>
            <a:r>
              <a:rPr lang="zh-CN" altLang="en-US" sz="1400" dirty="0">
                <a:solidFill>
                  <a:srgbClr val="595959"/>
                </a:solidFill>
                <a:latin typeface="微软雅黑" pitchFamily="34" charset="-122"/>
                <a:ea typeface="微软雅黑" pitchFamily="34" charset="-122"/>
                <a:sym typeface="微软雅黑" pitchFamily="34" charset="-122"/>
              </a:rPr>
              <a:t>倘若条件允许，应请</a:t>
            </a:r>
            <a:r>
              <a:rPr lang="zh-CN" altLang="en-US" sz="1400" b="1" dirty="0">
                <a:solidFill>
                  <a:srgbClr val="FF6600"/>
                </a:solidFill>
                <a:latin typeface="微软雅黑" pitchFamily="34" charset="-122"/>
                <a:ea typeface="微软雅黑" pitchFamily="34" charset="-122"/>
                <a:sym typeface="微软雅黑" pitchFamily="34" charset="-122"/>
              </a:rPr>
              <a:t>尊长、女士、来宾先上车、后下车</a:t>
            </a:r>
            <a:r>
              <a:rPr lang="zh-CN" altLang="en-US" sz="1400" dirty="0">
                <a:solidFill>
                  <a:srgbClr val="595959"/>
                </a:solidFill>
                <a:latin typeface="微软雅黑" pitchFamily="34" charset="-122"/>
                <a:ea typeface="微软雅黑" pitchFamily="34" charset="-122"/>
                <a:sym typeface="微软雅黑" pitchFamily="34" charset="-122"/>
              </a:rPr>
              <a:t>。</a:t>
            </a:r>
            <a:endParaRPr lang="zh-CN" altLang="en-US" sz="1400" b="1" dirty="0">
              <a:solidFill>
                <a:srgbClr val="FF0000"/>
              </a:solidFill>
              <a:latin typeface="微软雅黑" pitchFamily="34" charset="-122"/>
              <a:ea typeface="微软雅黑" pitchFamily="34" charset="-122"/>
              <a:sym typeface="微软雅黑" pitchFamily="34" charset="-122"/>
            </a:endParaRPr>
          </a:p>
          <a:p>
            <a:pPr marL="285750" indent="-285750">
              <a:lnSpc>
                <a:spcPct val="135000"/>
              </a:lnSpc>
              <a:spcBef>
                <a:spcPts val="400"/>
              </a:spcBef>
              <a:buFont typeface="Wingdings" pitchFamily="2" charset="2"/>
              <a:buChar char="n"/>
            </a:pPr>
            <a:endParaRPr lang="zh-CN" altLang="en-US" sz="1400" dirty="0"/>
          </a:p>
        </p:txBody>
      </p:sp>
    </p:spTree>
    <p:extLst>
      <p:ext uri="{BB962C8B-B14F-4D97-AF65-F5344CB8AC3E}">
        <p14:creationId xmlns:p14="http://schemas.microsoft.com/office/powerpoint/2010/main" val="560935160"/>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down)">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22" presetClass="entr" presetSubtype="8" fill="hold" nodeType="withEffect">
                                  <p:stCondLst>
                                    <p:cond delay="150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8" fill="hold" grpId="0" nodeType="withEffect">
                                  <p:stCondLst>
                                    <p:cond delay="170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par>
                                <p:cTn id="20" presetID="22" presetClass="entr" presetSubtype="8" fill="hold" nodeType="withEffect">
                                  <p:stCondLst>
                                    <p:cond delay="190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par>
                                <p:cTn id="23" presetID="22" presetClass="entr" presetSubtype="8" fill="hold" grpId="0" nodeType="withEffect">
                                  <p:stCondLst>
                                    <p:cond delay="2100"/>
                                  </p:stCondLst>
                                  <p:childTnLst>
                                    <p:set>
                                      <p:cBhvr>
                                        <p:cTn id="24" dur="1" fill="hold">
                                          <p:stCondLst>
                                            <p:cond delay="0"/>
                                          </p:stCondLst>
                                        </p:cTn>
                                        <p:tgtEl>
                                          <p:spTgt spid="22"/>
                                        </p:tgtEl>
                                        <p:attrNameLst>
                                          <p:attrName>style.visibility</p:attrName>
                                        </p:attrNameLst>
                                      </p:cBhvr>
                                      <p:to>
                                        <p:strVal val="visible"/>
                                      </p:to>
                                    </p:set>
                                    <p:animEffect transition="in" filter="wipe(left)">
                                      <p:cBhvr>
                                        <p:cTn id="2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0" grpId="0"/>
      <p:bldP spid="2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rcRect l="3880" t="14030" r="12400" b="25614"/>
          <a:stretch>
            <a:fillRect/>
          </a:stretch>
        </p:blipFill>
        <p:spPr>
          <a:xfrm>
            <a:off x="4640643" y="801493"/>
            <a:ext cx="883859" cy="883858"/>
          </a:xfrm>
          <a:custGeom>
            <a:avLst/>
            <a:gdLst>
              <a:gd name="connsiteX0" fmla="*/ 450912 w 883859"/>
              <a:gd name="connsiteY0" fmla="*/ 0 h 883858"/>
              <a:gd name="connsiteX1" fmla="*/ 883859 w 883859"/>
              <a:gd name="connsiteY1" fmla="*/ 432946 h 883858"/>
              <a:gd name="connsiteX2" fmla="*/ 432947 w 883859"/>
              <a:gd name="connsiteY2" fmla="*/ 883858 h 883858"/>
              <a:gd name="connsiteX3" fmla="*/ 0 w 883859"/>
              <a:gd name="connsiteY3" fmla="*/ 450912 h 883858"/>
            </a:gdLst>
            <a:ahLst/>
            <a:cxnLst>
              <a:cxn ang="0">
                <a:pos x="connsiteX0" y="connsiteY0"/>
              </a:cxn>
              <a:cxn ang="0">
                <a:pos x="connsiteX1" y="connsiteY1"/>
              </a:cxn>
              <a:cxn ang="0">
                <a:pos x="connsiteX2" y="connsiteY2"/>
              </a:cxn>
              <a:cxn ang="0">
                <a:pos x="connsiteX3" y="connsiteY3"/>
              </a:cxn>
            </a:cxnLst>
            <a:rect l="l" t="t" r="r" b="b"/>
            <a:pathLst>
              <a:path w="883859" h="883858">
                <a:moveTo>
                  <a:pt x="450912" y="0"/>
                </a:moveTo>
                <a:lnTo>
                  <a:pt x="883859" y="432946"/>
                </a:lnTo>
                <a:lnTo>
                  <a:pt x="432947" y="883858"/>
                </a:lnTo>
                <a:lnTo>
                  <a:pt x="0" y="450912"/>
                </a:lnTo>
                <a:close/>
              </a:path>
            </a:pathLst>
          </a:custGeom>
        </p:spPr>
      </p:pic>
      <p:pic>
        <p:nvPicPr>
          <p:cNvPr id="39" name="图片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2322" y="2158473"/>
            <a:ext cx="1300550" cy="1300550"/>
          </a:xfrm>
          <a:custGeom>
            <a:avLst/>
            <a:gdLst>
              <a:gd name="connsiteX0" fmla="*/ 637215 w 1314388"/>
              <a:gd name="connsiteY0" fmla="*/ 0 h 1300550"/>
              <a:gd name="connsiteX1" fmla="*/ 664892 w 1314388"/>
              <a:gd name="connsiteY1" fmla="*/ 0 h 1300550"/>
              <a:gd name="connsiteX2" fmla="*/ 1314388 w 1314388"/>
              <a:gd name="connsiteY2" fmla="*/ 649496 h 1300550"/>
              <a:gd name="connsiteX3" fmla="*/ 663334 w 1314388"/>
              <a:gd name="connsiteY3" fmla="*/ 1300550 h 1300550"/>
              <a:gd name="connsiteX4" fmla="*/ 0 w 1314388"/>
              <a:gd name="connsiteY4" fmla="*/ 637215 h 130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4388" h="1300550">
                <a:moveTo>
                  <a:pt x="637215" y="0"/>
                </a:moveTo>
                <a:lnTo>
                  <a:pt x="664892" y="0"/>
                </a:lnTo>
                <a:lnTo>
                  <a:pt x="1314388" y="649496"/>
                </a:lnTo>
                <a:lnTo>
                  <a:pt x="663334" y="1300550"/>
                </a:lnTo>
                <a:lnTo>
                  <a:pt x="0" y="637215"/>
                </a:lnTo>
                <a:close/>
              </a:path>
            </a:pathLst>
          </a:custGeom>
        </p:spPr>
      </p:pic>
      <p:pic>
        <p:nvPicPr>
          <p:cNvPr id="36" name="图片 35"/>
          <p:cNvPicPr>
            <a:picLocks noChangeAspect="1"/>
          </p:cNvPicPr>
          <p:nvPr/>
        </p:nvPicPr>
        <p:blipFill>
          <a:blip r:embed="rId5" cstate="print">
            <a:extLst>
              <a:ext uri="{28A0092B-C50C-407E-A947-70E740481C1C}">
                <a14:useLocalDpi xmlns:a14="http://schemas.microsoft.com/office/drawing/2010/main" val="0"/>
              </a:ext>
            </a:extLst>
          </a:blip>
          <a:srcRect l="5370" t="4212" r="7706" b="37956"/>
          <a:stretch>
            <a:fillRect/>
          </a:stretch>
        </p:blipFill>
        <p:spPr>
          <a:xfrm>
            <a:off x="328614" y="3286127"/>
            <a:ext cx="1123949" cy="1123949"/>
          </a:xfrm>
          <a:custGeom>
            <a:avLst/>
            <a:gdLst>
              <a:gd name="connsiteX0" fmla="*/ 566737 w 1123949"/>
              <a:gd name="connsiteY0" fmla="*/ 0 h 1123949"/>
              <a:gd name="connsiteX1" fmla="*/ 1123949 w 1123949"/>
              <a:gd name="connsiteY1" fmla="*/ 557212 h 1123949"/>
              <a:gd name="connsiteX2" fmla="*/ 557212 w 1123949"/>
              <a:gd name="connsiteY2" fmla="*/ 1123949 h 1123949"/>
              <a:gd name="connsiteX3" fmla="*/ 0 w 1123949"/>
              <a:gd name="connsiteY3" fmla="*/ 566737 h 1123949"/>
            </a:gdLst>
            <a:ahLst/>
            <a:cxnLst>
              <a:cxn ang="0">
                <a:pos x="connsiteX0" y="connsiteY0"/>
              </a:cxn>
              <a:cxn ang="0">
                <a:pos x="connsiteX1" y="connsiteY1"/>
              </a:cxn>
              <a:cxn ang="0">
                <a:pos x="connsiteX2" y="connsiteY2"/>
              </a:cxn>
              <a:cxn ang="0">
                <a:pos x="connsiteX3" y="connsiteY3"/>
              </a:cxn>
            </a:cxnLst>
            <a:rect l="l" t="t" r="r" b="b"/>
            <a:pathLst>
              <a:path w="1123949" h="1123949">
                <a:moveTo>
                  <a:pt x="566737" y="0"/>
                </a:moveTo>
                <a:lnTo>
                  <a:pt x="1123949" y="557212"/>
                </a:lnTo>
                <a:lnTo>
                  <a:pt x="557212" y="1123949"/>
                </a:lnTo>
                <a:lnTo>
                  <a:pt x="0" y="566737"/>
                </a:lnTo>
                <a:close/>
              </a:path>
            </a:pathLst>
          </a:custGeom>
        </p:spPr>
      </p:pic>
      <p:pic>
        <p:nvPicPr>
          <p:cNvPr id="35" name="图片 34"/>
          <p:cNvPicPr>
            <a:picLocks noChangeAspect="1"/>
          </p:cNvPicPr>
          <p:nvPr/>
        </p:nvPicPr>
        <p:blipFill>
          <a:blip r:embed="rId6" cstate="print">
            <a:extLst>
              <a:ext uri="{28A0092B-C50C-407E-A947-70E740481C1C}">
                <a14:useLocalDpi xmlns:a14="http://schemas.microsoft.com/office/drawing/2010/main" val="0"/>
              </a:ext>
            </a:extLst>
          </a:blip>
          <a:srcRect l="2093" t="1498" r="6054" b="37103"/>
          <a:stretch>
            <a:fillRect/>
          </a:stretch>
        </p:blipFill>
        <p:spPr>
          <a:xfrm>
            <a:off x="4658868" y="3353944"/>
            <a:ext cx="1668908" cy="1668908"/>
          </a:xfrm>
          <a:custGeom>
            <a:avLst/>
            <a:gdLst>
              <a:gd name="connsiteX0" fmla="*/ 828676 w 1668908"/>
              <a:gd name="connsiteY0" fmla="*/ 0 h 1668908"/>
              <a:gd name="connsiteX1" fmla="*/ 1668908 w 1668908"/>
              <a:gd name="connsiteY1" fmla="*/ 840233 h 1668908"/>
              <a:gd name="connsiteX2" fmla="*/ 840233 w 1668908"/>
              <a:gd name="connsiteY2" fmla="*/ 1668908 h 1668908"/>
              <a:gd name="connsiteX3" fmla="*/ 0 w 1668908"/>
              <a:gd name="connsiteY3" fmla="*/ 828676 h 1668908"/>
            </a:gdLst>
            <a:ahLst/>
            <a:cxnLst>
              <a:cxn ang="0">
                <a:pos x="connsiteX0" y="connsiteY0"/>
              </a:cxn>
              <a:cxn ang="0">
                <a:pos x="connsiteX1" y="connsiteY1"/>
              </a:cxn>
              <a:cxn ang="0">
                <a:pos x="connsiteX2" y="connsiteY2"/>
              </a:cxn>
              <a:cxn ang="0">
                <a:pos x="connsiteX3" y="connsiteY3"/>
              </a:cxn>
            </a:cxnLst>
            <a:rect l="l" t="t" r="r" b="b"/>
            <a:pathLst>
              <a:path w="1668908" h="1668908">
                <a:moveTo>
                  <a:pt x="828676" y="0"/>
                </a:moveTo>
                <a:lnTo>
                  <a:pt x="1668908" y="840233"/>
                </a:lnTo>
                <a:lnTo>
                  <a:pt x="840233" y="1668908"/>
                </a:lnTo>
                <a:lnTo>
                  <a:pt x="0" y="828676"/>
                </a:lnTo>
                <a:close/>
              </a:path>
            </a:pathLst>
          </a:custGeom>
        </p:spPr>
      </p:pic>
      <p:pic>
        <p:nvPicPr>
          <p:cNvPr id="34" name="图片 33"/>
          <p:cNvPicPr>
            <a:picLocks noChangeAspect="1"/>
          </p:cNvPicPr>
          <p:nvPr/>
        </p:nvPicPr>
        <p:blipFill>
          <a:blip r:embed="rId7" cstate="print">
            <a:extLst>
              <a:ext uri="{28A0092B-C50C-407E-A947-70E740481C1C}">
                <a14:useLocalDpi xmlns:a14="http://schemas.microsoft.com/office/drawing/2010/main" val="0"/>
              </a:ext>
            </a:extLst>
          </a:blip>
          <a:srcRect l="6365" t="10220" r="3265" b="29567"/>
          <a:stretch>
            <a:fillRect/>
          </a:stretch>
        </p:blipFill>
        <p:spPr>
          <a:xfrm>
            <a:off x="3865509" y="1274772"/>
            <a:ext cx="1468342" cy="1468342"/>
          </a:xfrm>
          <a:custGeom>
            <a:avLst/>
            <a:gdLst>
              <a:gd name="connsiteX0" fmla="*/ 738905 w 1468342"/>
              <a:gd name="connsiteY0" fmla="*/ 0 h 1468342"/>
              <a:gd name="connsiteX1" fmla="*/ 1468342 w 1468342"/>
              <a:gd name="connsiteY1" fmla="*/ 729437 h 1468342"/>
              <a:gd name="connsiteX2" fmla="*/ 729436 w 1468342"/>
              <a:gd name="connsiteY2" fmla="*/ 1468342 h 1468342"/>
              <a:gd name="connsiteX3" fmla="*/ 0 w 1468342"/>
              <a:gd name="connsiteY3" fmla="*/ 738905 h 1468342"/>
            </a:gdLst>
            <a:ahLst/>
            <a:cxnLst>
              <a:cxn ang="0">
                <a:pos x="connsiteX0" y="connsiteY0"/>
              </a:cxn>
              <a:cxn ang="0">
                <a:pos x="connsiteX1" y="connsiteY1"/>
              </a:cxn>
              <a:cxn ang="0">
                <a:pos x="connsiteX2" y="connsiteY2"/>
              </a:cxn>
              <a:cxn ang="0">
                <a:pos x="connsiteX3" y="connsiteY3"/>
              </a:cxn>
            </a:cxnLst>
            <a:rect l="l" t="t" r="r" b="b"/>
            <a:pathLst>
              <a:path w="1468342" h="1468342">
                <a:moveTo>
                  <a:pt x="738905" y="0"/>
                </a:moveTo>
                <a:lnTo>
                  <a:pt x="1468342" y="729437"/>
                </a:lnTo>
                <a:lnTo>
                  <a:pt x="729436" y="1468342"/>
                </a:lnTo>
                <a:lnTo>
                  <a:pt x="0" y="738905"/>
                </a:lnTo>
                <a:close/>
              </a:path>
            </a:pathLst>
          </a:custGeom>
        </p:spPr>
      </p:pic>
      <p:pic>
        <p:nvPicPr>
          <p:cNvPr id="33" name="图片 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19101" y="187568"/>
            <a:ext cx="1734264" cy="1794274"/>
          </a:xfrm>
          <a:custGeom>
            <a:avLst/>
            <a:gdLst>
              <a:gd name="connsiteX0" fmla="*/ 897457 w 1794274"/>
              <a:gd name="connsiteY0" fmla="*/ 0 h 1794274"/>
              <a:gd name="connsiteX1" fmla="*/ 1794274 w 1794274"/>
              <a:gd name="connsiteY1" fmla="*/ 896817 h 1794274"/>
              <a:gd name="connsiteX2" fmla="*/ 896817 w 1794274"/>
              <a:gd name="connsiteY2" fmla="*/ 1794274 h 1794274"/>
              <a:gd name="connsiteX3" fmla="*/ 0 w 1794274"/>
              <a:gd name="connsiteY3" fmla="*/ 897457 h 1794274"/>
            </a:gdLst>
            <a:ahLst/>
            <a:cxnLst>
              <a:cxn ang="0">
                <a:pos x="connsiteX0" y="connsiteY0"/>
              </a:cxn>
              <a:cxn ang="0">
                <a:pos x="connsiteX1" y="connsiteY1"/>
              </a:cxn>
              <a:cxn ang="0">
                <a:pos x="connsiteX2" y="connsiteY2"/>
              </a:cxn>
              <a:cxn ang="0">
                <a:pos x="connsiteX3" y="connsiteY3"/>
              </a:cxn>
            </a:cxnLst>
            <a:rect l="l" t="t" r="r" b="b"/>
            <a:pathLst>
              <a:path w="1794274" h="1794274">
                <a:moveTo>
                  <a:pt x="897457" y="0"/>
                </a:moveTo>
                <a:lnTo>
                  <a:pt x="1794274" y="896817"/>
                </a:lnTo>
                <a:lnTo>
                  <a:pt x="896817" y="1794274"/>
                </a:lnTo>
                <a:lnTo>
                  <a:pt x="0" y="897457"/>
                </a:lnTo>
                <a:close/>
              </a:path>
            </a:pathLst>
          </a:custGeom>
        </p:spPr>
      </p:pic>
      <p:pic>
        <p:nvPicPr>
          <p:cNvPr id="31" name="图片 3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90589" y="2290763"/>
            <a:ext cx="1233140" cy="1514476"/>
          </a:xfrm>
          <a:custGeom>
            <a:avLst/>
            <a:gdLst>
              <a:gd name="connsiteX0" fmla="*/ 757238 w 1514476"/>
              <a:gd name="connsiteY0" fmla="*/ 0 h 1514476"/>
              <a:gd name="connsiteX1" fmla="*/ 1514476 w 1514476"/>
              <a:gd name="connsiteY1" fmla="*/ 757238 h 1514476"/>
              <a:gd name="connsiteX2" fmla="*/ 757238 w 1514476"/>
              <a:gd name="connsiteY2" fmla="*/ 1514476 h 1514476"/>
              <a:gd name="connsiteX3" fmla="*/ 0 w 1514476"/>
              <a:gd name="connsiteY3" fmla="*/ 757238 h 1514476"/>
            </a:gdLst>
            <a:ahLst/>
            <a:cxnLst>
              <a:cxn ang="0">
                <a:pos x="connsiteX0" y="connsiteY0"/>
              </a:cxn>
              <a:cxn ang="0">
                <a:pos x="connsiteX1" y="connsiteY1"/>
              </a:cxn>
              <a:cxn ang="0">
                <a:pos x="connsiteX2" y="connsiteY2"/>
              </a:cxn>
              <a:cxn ang="0">
                <a:pos x="connsiteX3" y="connsiteY3"/>
              </a:cxn>
            </a:cxnLst>
            <a:rect l="l" t="t" r="r" b="b"/>
            <a:pathLst>
              <a:path w="1514476" h="1514476">
                <a:moveTo>
                  <a:pt x="757238" y="0"/>
                </a:moveTo>
                <a:lnTo>
                  <a:pt x="1514476" y="757238"/>
                </a:lnTo>
                <a:lnTo>
                  <a:pt x="757238" y="1514476"/>
                </a:lnTo>
                <a:lnTo>
                  <a:pt x="0" y="757238"/>
                </a:lnTo>
                <a:close/>
              </a:path>
            </a:pathLst>
          </a:custGeom>
        </p:spPr>
      </p:pic>
      <p:pic>
        <p:nvPicPr>
          <p:cNvPr id="30" name="图片 2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4813" y="3103233"/>
            <a:ext cx="1922262" cy="1922262"/>
          </a:xfrm>
          <a:custGeom>
            <a:avLst/>
            <a:gdLst>
              <a:gd name="connsiteX0" fmla="*/ 948795 w 1922262"/>
              <a:gd name="connsiteY0" fmla="*/ 0 h 1922262"/>
              <a:gd name="connsiteX1" fmla="*/ 1922262 w 1922262"/>
              <a:gd name="connsiteY1" fmla="*/ 973467 h 1922262"/>
              <a:gd name="connsiteX2" fmla="*/ 973467 w 1922262"/>
              <a:gd name="connsiteY2" fmla="*/ 1922262 h 1922262"/>
              <a:gd name="connsiteX3" fmla="*/ 0 w 1922262"/>
              <a:gd name="connsiteY3" fmla="*/ 948795 h 1922262"/>
            </a:gdLst>
            <a:ahLst/>
            <a:cxnLst>
              <a:cxn ang="0">
                <a:pos x="connsiteX0" y="connsiteY0"/>
              </a:cxn>
              <a:cxn ang="0">
                <a:pos x="connsiteX1" y="connsiteY1"/>
              </a:cxn>
              <a:cxn ang="0">
                <a:pos x="connsiteX2" y="connsiteY2"/>
              </a:cxn>
              <a:cxn ang="0">
                <a:pos x="connsiteX3" y="connsiteY3"/>
              </a:cxn>
            </a:cxnLst>
            <a:rect l="l" t="t" r="r" b="b"/>
            <a:pathLst>
              <a:path w="1922262" h="1922262">
                <a:moveTo>
                  <a:pt x="948795" y="0"/>
                </a:moveTo>
                <a:lnTo>
                  <a:pt x="1922262" y="973467"/>
                </a:lnTo>
                <a:lnTo>
                  <a:pt x="973467" y="1922262"/>
                </a:lnTo>
                <a:lnTo>
                  <a:pt x="0" y="948795"/>
                </a:lnTo>
                <a:close/>
              </a:path>
            </a:pathLst>
          </a:custGeom>
        </p:spPr>
      </p:pic>
      <p:pic>
        <p:nvPicPr>
          <p:cNvPr id="27" name="图片 26"/>
          <p:cNvPicPr>
            <a:picLocks noChangeAspect="1"/>
          </p:cNvPicPr>
          <p:nvPr/>
        </p:nvPicPr>
        <p:blipFill>
          <a:blip r:embed="rId11" cstate="print">
            <a:extLst>
              <a:ext uri="{28A0092B-C50C-407E-A947-70E740481C1C}">
                <a14:useLocalDpi xmlns:a14="http://schemas.microsoft.com/office/drawing/2010/main" val="0"/>
              </a:ext>
            </a:extLst>
          </a:blip>
          <a:srcRect l="6018" t="2050" b="30601"/>
          <a:stretch>
            <a:fillRect/>
          </a:stretch>
        </p:blipFill>
        <p:spPr>
          <a:xfrm>
            <a:off x="2806329" y="2304678"/>
            <a:ext cx="2355035" cy="2400671"/>
          </a:xfrm>
          <a:custGeom>
            <a:avLst/>
            <a:gdLst>
              <a:gd name="connsiteX0" fmla="*/ 1212850 w 2355035"/>
              <a:gd name="connsiteY0" fmla="*/ 0 h 2400671"/>
              <a:gd name="connsiteX1" fmla="*/ 2355035 w 2355035"/>
              <a:gd name="connsiteY1" fmla="*/ 1142185 h 2400671"/>
              <a:gd name="connsiteX2" fmla="*/ 2355035 w 2355035"/>
              <a:gd name="connsiteY2" fmla="*/ 1233457 h 2400671"/>
              <a:gd name="connsiteX3" fmla="*/ 1187822 w 2355035"/>
              <a:gd name="connsiteY3" fmla="*/ 2400671 h 2400671"/>
              <a:gd name="connsiteX4" fmla="*/ 0 w 2355035"/>
              <a:gd name="connsiteY4" fmla="*/ 1212849 h 2400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5035" h="2400671">
                <a:moveTo>
                  <a:pt x="1212850" y="0"/>
                </a:moveTo>
                <a:lnTo>
                  <a:pt x="2355035" y="1142185"/>
                </a:lnTo>
                <a:lnTo>
                  <a:pt x="2355035" y="1233457"/>
                </a:lnTo>
                <a:lnTo>
                  <a:pt x="1187822" y="2400671"/>
                </a:lnTo>
                <a:lnTo>
                  <a:pt x="0" y="1212849"/>
                </a:lnTo>
                <a:close/>
              </a:path>
            </a:pathLst>
          </a:custGeom>
        </p:spPr>
      </p:pic>
      <p:pic>
        <p:nvPicPr>
          <p:cNvPr id="26" name="图片 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552207" y="1127697"/>
            <a:ext cx="2404331" cy="2282264"/>
          </a:xfrm>
          <a:custGeom>
            <a:avLst/>
            <a:gdLst>
              <a:gd name="connsiteX0" fmla="*/ 1189892 w 2404331"/>
              <a:gd name="connsiteY0" fmla="*/ 0 h 2380241"/>
              <a:gd name="connsiteX1" fmla="*/ 1238071 w 2404331"/>
              <a:gd name="connsiteY1" fmla="*/ 0 h 2380241"/>
              <a:gd name="connsiteX2" fmla="*/ 2404331 w 2404331"/>
              <a:gd name="connsiteY2" fmla="*/ 1166261 h 2380241"/>
              <a:gd name="connsiteX3" fmla="*/ 1190350 w 2404331"/>
              <a:gd name="connsiteY3" fmla="*/ 2380241 h 2380241"/>
              <a:gd name="connsiteX4" fmla="*/ 0 w 2404331"/>
              <a:gd name="connsiteY4" fmla="*/ 1189892 h 2380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4331" h="2380241">
                <a:moveTo>
                  <a:pt x="1189892" y="0"/>
                </a:moveTo>
                <a:lnTo>
                  <a:pt x="1238071" y="0"/>
                </a:lnTo>
                <a:lnTo>
                  <a:pt x="2404331" y="1166261"/>
                </a:lnTo>
                <a:lnTo>
                  <a:pt x="1190350" y="2380241"/>
                </a:lnTo>
                <a:lnTo>
                  <a:pt x="0" y="1189892"/>
                </a:lnTo>
                <a:close/>
              </a:path>
            </a:pathLst>
          </a:custGeom>
        </p:spPr>
      </p:pic>
      <p:pic>
        <p:nvPicPr>
          <p:cNvPr id="24" name="图片 2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49330" y="708147"/>
            <a:ext cx="1296902" cy="1718529"/>
          </a:xfrm>
          <a:custGeom>
            <a:avLst/>
            <a:gdLst>
              <a:gd name="connsiteX0" fmla="*/ 867507 w 1718529"/>
              <a:gd name="connsiteY0" fmla="*/ 0 h 1718529"/>
              <a:gd name="connsiteX1" fmla="*/ 1718529 w 1718529"/>
              <a:gd name="connsiteY1" fmla="*/ 851021 h 1718529"/>
              <a:gd name="connsiteX2" fmla="*/ 851021 w 1718529"/>
              <a:gd name="connsiteY2" fmla="*/ 1718529 h 1718529"/>
              <a:gd name="connsiteX3" fmla="*/ 0 w 1718529"/>
              <a:gd name="connsiteY3" fmla="*/ 867508 h 1718529"/>
            </a:gdLst>
            <a:ahLst/>
            <a:cxnLst>
              <a:cxn ang="0">
                <a:pos x="connsiteX0" y="connsiteY0"/>
              </a:cxn>
              <a:cxn ang="0">
                <a:pos x="connsiteX1" y="connsiteY1"/>
              </a:cxn>
              <a:cxn ang="0">
                <a:pos x="connsiteX2" y="connsiteY2"/>
              </a:cxn>
              <a:cxn ang="0">
                <a:pos x="connsiteX3" y="connsiteY3"/>
              </a:cxn>
            </a:cxnLst>
            <a:rect l="l" t="t" r="r" b="b"/>
            <a:pathLst>
              <a:path w="1718529" h="1718529">
                <a:moveTo>
                  <a:pt x="867507" y="0"/>
                </a:moveTo>
                <a:lnTo>
                  <a:pt x="1718529" y="851021"/>
                </a:lnTo>
                <a:lnTo>
                  <a:pt x="851021" y="1718529"/>
                </a:lnTo>
                <a:lnTo>
                  <a:pt x="0" y="867508"/>
                </a:lnTo>
                <a:close/>
              </a:path>
            </a:pathLst>
          </a:custGeom>
        </p:spPr>
      </p:pic>
      <p:sp>
        <p:nvSpPr>
          <p:cNvPr id="41" name="文本框 40"/>
          <p:cNvSpPr txBox="1"/>
          <p:nvPr/>
        </p:nvSpPr>
        <p:spPr>
          <a:xfrm>
            <a:off x="6583623" y="2262990"/>
            <a:ext cx="2749063" cy="830997"/>
          </a:xfrm>
          <a:prstGeom prst="rect">
            <a:avLst/>
          </a:prstGeom>
          <a:noFill/>
        </p:spPr>
        <p:txBody>
          <a:bodyPr wrap="square" rtlCol="0">
            <a:spAutoFit/>
          </a:bodyPr>
          <a:lstStyle/>
          <a:p>
            <a:pPr defTabSz="685800"/>
            <a:r>
              <a:rPr lang="zh-CN" altLang="en-US" sz="4800" spc="600" dirty="0">
                <a:solidFill>
                  <a:srgbClr val="ED145B"/>
                </a:solidFill>
                <a:latin typeface="时尚中黑简体" panose="01010104010101010101" pitchFamily="2" charset="-122"/>
                <a:ea typeface="时尚中黑简体" panose="01010104010101010101" pitchFamily="2" charset="-122"/>
              </a:rPr>
              <a:t>观赏</a:t>
            </a:r>
          </a:p>
        </p:txBody>
      </p:sp>
      <p:sp>
        <p:nvSpPr>
          <p:cNvPr id="42" name="文本框 41"/>
          <p:cNvSpPr txBox="1"/>
          <p:nvPr/>
        </p:nvSpPr>
        <p:spPr>
          <a:xfrm>
            <a:off x="5614976" y="1408831"/>
            <a:ext cx="2757702" cy="830997"/>
          </a:xfrm>
          <a:prstGeom prst="rect">
            <a:avLst/>
          </a:prstGeom>
          <a:noFill/>
        </p:spPr>
        <p:txBody>
          <a:bodyPr wrap="square" rtlCol="0">
            <a:spAutoFit/>
          </a:bodyPr>
          <a:lstStyle/>
          <a:p>
            <a:pPr defTabSz="685800"/>
            <a:r>
              <a:rPr lang="zh-CN" altLang="en-US" sz="4800" spc="600" dirty="0">
                <a:solidFill>
                  <a:srgbClr val="262626"/>
                </a:solidFill>
                <a:latin typeface="时尚中黑简体" panose="01010104010101010101" pitchFamily="2" charset="-122"/>
                <a:ea typeface="时尚中黑简体" panose="01010104010101010101" pitchFamily="2" charset="-122"/>
              </a:rPr>
              <a:t>感谢</a:t>
            </a:r>
          </a:p>
        </p:txBody>
      </p:sp>
      <p:grpSp>
        <p:nvGrpSpPr>
          <p:cNvPr id="43" name="组合 42"/>
          <p:cNvGrpSpPr/>
          <p:nvPr/>
        </p:nvGrpSpPr>
        <p:grpSpPr>
          <a:xfrm>
            <a:off x="6986892" y="3442831"/>
            <a:ext cx="502137" cy="502137"/>
            <a:chOff x="7444887" y="3816106"/>
            <a:chExt cx="502137" cy="502137"/>
          </a:xfrm>
        </p:grpSpPr>
        <p:sp>
          <p:nvSpPr>
            <p:cNvPr id="44" name="椭圆 43"/>
            <p:cNvSpPr/>
            <p:nvPr/>
          </p:nvSpPr>
          <p:spPr>
            <a:xfrm>
              <a:off x="7444887" y="3816106"/>
              <a:ext cx="502137" cy="502137"/>
            </a:xfrm>
            <a:prstGeom prst="ellipse">
              <a:avLst/>
            </a:prstGeom>
            <a:solidFill>
              <a:srgbClr val="ED145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45" name="燕尾形 44"/>
            <p:cNvSpPr/>
            <p:nvPr/>
          </p:nvSpPr>
          <p:spPr>
            <a:xfrm>
              <a:off x="7581951" y="3953170"/>
              <a:ext cx="228008" cy="22800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black"/>
                </a:solidFill>
              </a:endParaRPr>
            </a:p>
          </p:txBody>
        </p:sp>
      </p:grpSp>
      <p:cxnSp>
        <p:nvCxnSpPr>
          <p:cNvPr id="46" name="直接连接符 45"/>
          <p:cNvCxnSpPr/>
          <p:nvPr/>
        </p:nvCxnSpPr>
        <p:spPr>
          <a:xfrm>
            <a:off x="8029386" y="1788900"/>
            <a:ext cx="1129854" cy="1214956"/>
          </a:xfrm>
          <a:prstGeom prst="line">
            <a:avLst/>
          </a:prstGeom>
          <a:ln w="7620">
            <a:solidFill>
              <a:schemeClr val="tx1">
                <a:lumMod val="75000"/>
                <a:lumOff val="25000"/>
              </a:schemeClr>
            </a:solidFill>
          </a:ln>
          <a:effectLst>
            <a:outerShdw blurRad="38100" dir="4080000" sx="101000" sy="101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7632376" y="2416493"/>
            <a:ext cx="1510823" cy="1460287"/>
          </a:xfrm>
          <a:prstGeom prst="line">
            <a:avLst/>
          </a:prstGeom>
          <a:ln w="7620">
            <a:solidFill>
              <a:schemeClr val="tx1">
                <a:lumMod val="75000"/>
                <a:lumOff val="25000"/>
              </a:schemeClr>
            </a:solidFill>
          </a:ln>
          <a:effectLst>
            <a:outerShdw blurRad="63500" sx="89000" sy="89000" algn="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rot="18978962">
            <a:off x="8822186" y="2571712"/>
            <a:ext cx="93520" cy="93520"/>
          </a:xfrm>
          <a:prstGeom prst="rect">
            <a:avLst/>
          </a:prstGeom>
          <a:solidFill>
            <a:srgbClr val="ED145B">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grpSp>
        <p:nvGrpSpPr>
          <p:cNvPr id="53" name="组合 52"/>
          <p:cNvGrpSpPr/>
          <p:nvPr/>
        </p:nvGrpSpPr>
        <p:grpSpPr>
          <a:xfrm>
            <a:off x="8010794" y="19553"/>
            <a:ext cx="1032998" cy="1399671"/>
            <a:chOff x="-613970" y="3372149"/>
            <a:chExt cx="1665636" cy="2256874"/>
          </a:xfrm>
        </p:grpSpPr>
        <p:sp>
          <p:nvSpPr>
            <p:cNvPr id="54" name="矩形 53"/>
            <p:cNvSpPr/>
            <p:nvPr/>
          </p:nvSpPr>
          <p:spPr>
            <a:xfrm rot="18978962">
              <a:off x="-439289" y="4733593"/>
              <a:ext cx="93519" cy="93519"/>
            </a:xfrm>
            <a:prstGeom prst="rect">
              <a:avLst/>
            </a:prstGeom>
            <a:solidFill>
              <a:srgbClr val="ED145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55" name="矩形 54"/>
            <p:cNvSpPr/>
            <p:nvPr/>
          </p:nvSpPr>
          <p:spPr>
            <a:xfrm rot="18880913">
              <a:off x="41740" y="4683403"/>
              <a:ext cx="91049" cy="9104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56" name="矩形 55"/>
            <p:cNvSpPr/>
            <p:nvPr/>
          </p:nvSpPr>
          <p:spPr>
            <a:xfrm rot="18880913">
              <a:off x="890315" y="4454996"/>
              <a:ext cx="72351" cy="72351"/>
            </a:xfrm>
            <a:prstGeom prst="rect">
              <a:avLst/>
            </a:prstGeom>
            <a:solidFill>
              <a:srgbClr val="FFC0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57" name="矩形 56"/>
            <p:cNvSpPr/>
            <p:nvPr/>
          </p:nvSpPr>
          <p:spPr>
            <a:xfrm rot="18880913">
              <a:off x="353429" y="4153782"/>
              <a:ext cx="173219" cy="173218"/>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58" name="矩形 57"/>
            <p:cNvSpPr/>
            <p:nvPr/>
          </p:nvSpPr>
          <p:spPr>
            <a:xfrm rot="18880913">
              <a:off x="885515" y="3372149"/>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59" name="矩形 58"/>
            <p:cNvSpPr/>
            <p:nvPr/>
          </p:nvSpPr>
          <p:spPr>
            <a:xfrm rot="18880913">
              <a:off x="899419" y="4021243"/>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60" name="矩形 59"/>
            <p:cNvSpPr/>
            <p:nvPr/>
          </p:nvSpPr>
          <p:spPr>
            <a:xfrm rot="18880913">
              <a:off x="-90906" y="4122043"/>
              <a:ext cx="173219" cy="173218"/>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61" name="矩形 60"/>
            <p:cNvSpPr/>
            <p:nvPr/>
          </p:nvSpPr>
          <p:spPr>
            <a:xfrm rot="18880913">
              <a:off x="1073" y="5126588"/>
              <a:ext cx="152247" cy="152247"/>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62" name="矩形 61"/>
            <p:cNvSpPr/>
            <p:nvPr/>
          </p:nvSpPr>
          <p:spPr>
            <a:xfrm rot="18880913">
              <a:off x="-464387" y="5187007"/>
              <a:ext cx="173219" cy="173218"/>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63" name="矩形 62"/>
            <p:cNvSpPr/>
            <p:nvPr/>
          </p:nvSpPr>
          <p:spPr>
            <a:xfrm rot="18880913">
              <a:off x="-613970" y="5534701"/>
              <a:ext cx="94322" cy="94322"/>
            </a:xfrm>
            <a:prstGeom prst="rect">
              <a:avLst/>
            </a:prstGeom>
            <a:solidFill>
              <a:srgbClr val="FFC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64" name="矩形 63"/>
            <p:cNvSpPr/>
            <p:nvPr/>
          </p:nvSpPr>
          <p:spPr>
            <a:xfrm rot="18978962">
              <a:off x="-28413" y="3794632"/>
              <a:ext cx="93519" cy="93519"/>
            </a:xfrm>
            <a:prstGeom prst="rect">
              <a:avLst/>
            </a:prstGeom>
            <a:solidFill>
              <a:srgbClr val="ED145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sp>
          <p:nvSpPr>
            <p:cNvPr id="65" name="矩形 64"/>
            <p:cNvSpPr/>
            <p:nvPr/>
          </p:nvSpPr>
          <p:spPr>
            <a:xfrm rot="18880913">
              <a:off x="452616" y="3744442"/>
              <a:ext cx="91049" cy="91049"/>
            </a:xfrm>
            <a:prstGeom prst="rect">
              <a:avLst/>
            </a:prstGeom>
            <a:solidFill>
              <a:srgbClr val="ED145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85800"/>
              <a:endParaRPr lang="zh-CN" altLang="en-US" sz="1350">
                <a:solidFill>
                  <a:prstClr val="white"/>
                </a:solidFill>
              </a:endParaRPr>
            </a:p>
          </p:txBody>
        </p:sp>
      </p:grpSp>
    </p:spTree>
    <p:extLst>
      <p:ext uri="{BB962C8B-B14F-4D97-AF65-F5344CB8AC3E}">
        <p14:creationId xmlns:p14="http://schemas.microsoft.com/office/powerpoint/2010/main" val="2775176306"/>
      </p:ext>
    </p:extLst>
  </p:cSld>
  <p:clrMapOvr>
    <a:masterClrMapping/>
  </p:clrMapOvr>
  <mc:AlternateContent xmlns:mc="http://schemas.openxmlformats.org/markup-compatibility/2006" xmlns:p14="http://schemas.microsoft.com/office/powerpoint/2010/main">
    <mc:Choice Requires="p14">
      <p:transition spd="slow" p14:dur="4400" advTm="0">
        <p14:honeycomb/>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20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par>
                                <p:cTn id="11" presetID="10" presetClass="entr" presetSubtype="0" fill="hold" nodeType="withEffect">
                                  <p:stCondLst>
                                    <p:cond delay="40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par>
                                <p:cTn id="14" presetID="10" presetClass="entr" presetSubtype="0" fill="hold" nodeType="withEffect">
                                  <p:stCondLst>
                                    <p:cond delay="60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par>
                                <p:cTn id="17" presetID="10" presetClass="entr" presetSubtype="0" fill="hold" nodeType="withEffect">
                                  <p:stCondLst>
                                    <p:cond delay="80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10" presetClass="entr" presetSubtype="0" fill="hold" nodeType="withEffect">
                                  <p:stCondLst>
                                    <p:cond delay="100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par>
                                <p:cTn id="23" presetID="10" presetClass="entr" presetSubtype="0" fill="hold" nodeType="withEffect">
                                  <p:stCondLst>
                                    <p:cond delay="120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500"/>
                                        <p:tgtEl>
                                          <p:spTgt spid="40"/>
                                        </p:tgtEl>
                                      </p:cBhvr>
                                    </p:animEffect>
                                  </p:childTnLst>
                                </p:cTn>
                              </p:par>
                              <p:par>
                                <p:cTn id="26" presetID="10" presetClass="entr" presetSubtype="0" fill="hold" nodeType="withEffect">
                                  <p:stCondLst>
                                    <p:cond delay="140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par>
                                <p:cTn id="29" presetID="10" presetClass="entr" presetSubtype="0" fill="hold" nodeType="withEffect">
                                  <p:stCondLst>
                                    <p:cond delay="160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par>
                                <p:cTn id="32" presetID="10" presetClass="entr" presetSubtype="0" fill="hold" nodeType="withEffect">
                                  <p:stCondLst>
                                    <p:cond delay="1800"/>
                                  </p:stCondLst>
                                  <p:childTnLst>
                                    <p:set>
                                      <p:cBhvr>
                                        <p:cTn id="33" dur="1" fill="hold">
                                          <p:stCondLst>
                                            <p:cond delay="0"/>
                                          </p:stCondLst>
                                        </p:cTn>
                                        <p:tgtEl>
                                          <p:spTgt spid="39"/>
                                        </p:tgtEl>
                                        <p:attrNameLst>
                                          <p:attrName>style.visibility</p:attrName>
                                        </p:attrNameLst>
                                      </p:cBhvr>
                                      <p:to>
                                        <p:strVal val="visible"/>
                                      </p:to>
                                    </p:set>
                                    <p:animEffect transition="in" filter="fade">
                                      <p:cBhvr>
                                        <p:cTn id="34" dur="500"/>
                                        <p:tgtEl>
                                          <p:spTgt spid="39"/>
                                        </p:tgtEl>
                                      </p:cBhvr>
                                    </p:animEffect>
                                  </p:childTnLst>
                                </p:cTn>
                              </p:par>
                              <p:par>
                                <p:cTn id="35" presetID="10" presetClass="entr" presetSubtype="0" fill="hold" nodeType="withEffect">
                                  <p:stCondLst>
                                    <p:cond delay="200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par>
                                <p:cTn id="38" presetID="12" presetClass="entr" presetSubtype="8" fill="hold" grpId="0" nodeType="withEffect">
                                  <p:stCondLst>
                                    <p:cond delay="2200"/>
                                  </p:stCondLst>
                                  <p:childTnLst>
                                    <p:set>
                                      <p:cBhvr>
                                        <p:cTn id="39" dur="1" fill="hold">
                                          <p:stCondLst>
                                            <p:cond delay="0"/>
                                          </p:stCondLst>
                                        </p:cTn>
                                        <p:tgtEl>
                                          <p:spTgt spid="42"/>
                                        </p:tgtEl>
                                        <p:attrNameLst>
                                          <p:attrName>style.visibility</p:attrName>
                                        </p:attrNameLst>
                                      </p:cBhvr>
                                      <p:to>
                                        <p:strVal val="visible"/>
                                      </p:to>
                                    </p:set>
                                    <p:anim calcmode="lin" valueType="num">
                                      <p:cBhvr additive="base">
                                        <p:cTn id="40" dur="500"/>
                                        <p:tgtEl>
                                          <p:spTgt spid="42"/>
                                        </p:tgtEl>
                                        <p:attrNameLst>
                                          <p:attrName>ppt_x</p:attrName>
                                        </p:attrNameLst>
                                      </p:cBhvr>
                                      <p:tavLst>
                                        <p:tav tm="0">
                                          <p:val>
                                            <p:strVal val="#ppt_x-#ppt_w*1.125000"/>
                                          </p:val>
                                        </p:tav>
                                        <p:tav tm="100000">
                                          <p:val>
                                            <p:strVal val="#ppt_x"/>
                                          </p:val>
                                        </p:tav>
                                      </p:tavLst>
                                    </p:anim>
                                    <p:animEffect transition="in" filter="wipe(right)">
                                      <p:cBhvr>
                                        <p:cTn id="41" dur="500"/>
                                        <p:tgtEl>
                                          <p:spTgt spid="42"/>
                                        </p:tgtEl>
                                      </p:cBhvr>
                                    </p:animEffect>
                                  </p:childTnLst>
                                </p:cTn>
                              </p:par>
                              <p:par>
                                <p:cTn id="42" presetID="12" presetClass="entr" presetSubtype="8" fill="hold" grpId="0" nodeType="withEffect">
                                  <p:stCondLst>
                                    <p:cond delay="2400"/>
                                  </p:stCondLst>
                                  <p:childTnLst>
                                    <p:set>
                                      <p:cBhvr>
                                        <p:cTn id="43" dur="1" fill="hold">
                                          <p:stCondLst>
                                            <p:cond delay="0"/>
                                          </p:stCondLst>
                                        </p:cTn>
                                        <p:tgtEl>
                                          <p:spTgt spid="41"/>
                                        </p:tgtEl>
                                        <p:attrNameLst>
                                          <p:attrName>style.visibility</p:attrName>
                                        </p:attrNameLst>
                                      </p:cBhvr>
                                      <p:to>
                                        <p:strVal val="visible"/>
                                      </p:to>
                                    </p:set>
                                    <p:anim calcmode="lin" valueType="num">
                                      <p:cBhvr additive="base">
                                        <p:cTn id="44" dur="500"/>
                                        <p:tgtEl>
                                          <p:spTgt spid="41"/>
                                        </p:tgtEl>
                                        <p:attrNameLst>
                                          <p:attrName>ppt_x</p:attrName>
                                        </p:attrNameLst>
                                      </p:cBhvr>
                                      <p:tavLst>
                                        <p:tav tm="0">
                                          <p:val>
                                            <p:strVal val="#ppt_x-#ppt_w*1.125000"/>
                                          </p:val>
                                        </p:tav>
                                        <p:tav tm="100000">
                                          <p:val>
                                            <p:strVal val="#ppt_x"/>
                                          </p:val>
                                        </p:tav>
                                      </p:tavLst>
                                    </p:anim>
                                    <p:animEffect transition="in" filter="wipe(right)">
                                      <p:cBhvr>
                                        <p:cTn id="45" dur="500"/>
                                        <p:tgtEl>
                                          <p:spTgt spid="41"/>
                                        </p:tgtEl>
                                      </p:cBhvr>
                                    </p:animEffect>
                                  </p:childTnLst>
                                </p:cTn>
                              </p:par>
                              <p:par>
                                <p:cTn id="46" presetID="12" presetClass="entr" presetSubtype="8" fill="hold" nodeType="withEffect">
                                  <p:stCondLst>
                                    <p:cond delay="2600"/>
                                  </p:stCondLst>
                                  <p:childTnLst>
                                    <p:set>
                                      <p:cBhvr>
                                        <p:cTn id="47" dur="1" fill="hold">
                                          <p:stCondLst>
                                            <p:cond delay="0"/>
                                          </p:stCondLst>
                                        </p:cTn>
                                        <p:tgtEl>
                                          <p:spTgt spid="43"/>
                                        </p:tgtEl>
                                        <p:attrNameLst>
                                          <p:attrName>style.visibility</p:attrName>
                                        </p:attrNameLst>
                                      </p:cBhvr>
                                      <p:to>
                                        <p:strVal val="visible"/>
                                      </p:to>
                                    </p:set>
                                    <p:anim calcmode="lin" valueType="num">
                                      <p:cBhvr additive="base">
                                        <p:cTn id="48" dur="500"/>
                                        <p:tgtEl>
                                          <p:spTgt spid="43"/>
                                        </p:tgtEl>
                                        <p:attrNameLst>
                                          <p:attrName>ppt_x</p:attrName>
                                        </p:attrNameLst>
                                      </p:cBhvr>
                                      <p:tavLst>
                                        <p:tav tm="0">
                                          <p:val>
                                            <p:strVal val="#ppt_x-#ppt_w*1.125000"/>
                                          </p:val>
                                        </p:tav>
                                        <p:tav tm="100000">
                                          <p:val>
                                            <p:strVal val="#ppt_x"/>
                                          </p:val>
                                        </p:tav>
                                      </p:tavLst>
                                    </p:anim>
                                    <p:animEffect transition="in" filter="wipe(right)">
                                      <p:cBhvr>
                                        <p:cTn id="49" dur="500"/>
                                        <p:tgtEl>
                                          <p:spTgt spid="43"/>
                                        </p:tgtEl>
                                      </p:cBhvr>
                                    </p:animEffect>
                                  </p:childTnLst>
                                </p:cTn>
                              </p:par>
                              <p:par>
                                <p:cTn id="50" presetID="22" presetClass="entr" presetSubtype="8" fill="hold" nodeType="withEffect">
                                  <p:stCondLst>
                                    <p:cond delay="2800"/>
                                  </p:stCondLst>
                                  <p:childTnLst>
                                    <p:set>
                                      <p:cBhvr>
                                        <p:cTn id="51" dur="1" fill="hold">
                                          <p:stCondLst>
                                            <p:cond delay="0"/>
                                          </p:stCondLst>
                                        </p:cTn>
                                        <p:tgtEl>
                                          <p:spTgt spid="47"/>
                                        </p:tgtEl>
                                        <p:attrNameLst>
                                          <p:attrName>style.visibility</p:attrName>
                                        </p:attrNameLst>
                                      </p:cBhvr>
                                      <p:to>
                                        <p:strVal val="visible"/>
                                      </p:to>
                                    </p:set>
                                    <p:animEffect transition="in" filter="wipe(left)">
                                      <p:cBhvr>
                                        <p:cTn id="52" dur="350"/>
                                        <p:tgtEl>
                                          <p:spTgt spid="47"/>
                                        </p:tgtEl>
                                      </p:cBhvr>
                                    </p:animEffect>
                                  </p:childTnLst>
                                </p:cTn>
                              </p:par>
                              <p:par>
                                <p:cTn id="53" presetID="22" presetClass="entr" presetSubtype="8" fill="hold" nodeType="withEffect">
                                  <p:stCondLst>
                                    <p:cond delay="280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3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471</TotalTime>
  <Words>2202</Words>
  <Application>Microsoft Office PowerPoint</Application>
  <PresentationFormat>全屏显示(16:9)</PresentationFormat>
  <Paragraphs>326</Paragraphs>
  <Slides>34</Slides>
  <Notes>34</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34</vt:i4>
      </vt:variant>
    </vt:vector>
  </HeadingPairs>
  <TitlesOfParts>
    <vt:vector size="49" baseType="lpstr">
      <vt:lpstr>Arial Unicode MS</vt:lpstr>
      <vt:lpstr>JustOldFashion</vt:lpstr>
      <vt:lpstr>MingLiU_HKSCS</vt:lpstr>
      <vt:lpstr>华康俪金黑W8(P)</vt:lpstr>
      <vt:lpstr>楷体_GB2312</vt:lpstr>
      <vt:lpstr>时尚中黑简体</vt:lpstr>
      <vt:lpstr>宋体</vt:lpstr>
      <vt:lpstr>微软雅黑</vt:lpstr>
      <vt:lpstr>Arial</vt:lpstr>
      <vt:lpstr>Calibri</vt:lpstr>
      <vt:lpstr>Calibri Light</vt:lpstr>
      <vt:lpstr>Impact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1</dc:creator>
  <cp:lastModifiedBy>许疆</cp:lastModifiedBy>
  <cp:revision>47</cp:revision>
  <dcterms:created xsi:type="dcterms:W3CDTF">2014-06-13T09:10:29Z</dcterms:created>
  <dcterms:modified xsi:type="dcterms:W3CDTF">2017-11-13T09:44:21Z</dcterms:modified>
</cp:coreProperties>
</file>