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59" r:id="rId7"/>
    <p:sldId id="260" r:id="rId8"/>
    <p:sldId id="261" r:id="rId9"/>
    <p:sldId id="263" r:id="rId10"/>
    <p:sldId id="264" r:id="rId11"/>
    <p:sldId id="265" r:id="rId12"/>
    <p:sldId id="268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4" r:id="rId26"/>
    <p:sldId id="285" r:id="rId27"/>
    <p:sldId id="279" r:id="rId28"/>
    <p:sldId id="280" r:id="rId29"/>
    <p:sldId id="286" r:id="rId30"/>
  </p:sldIdLst>
  <p:sldSz cx="12192000" cy="6858000"/>
  <p:notesSz cx="6858000" cy="9144000"/>
  <p:embeddedFontLst>
    <p:embeddedFont>
      <p:font typeface="方正粗倩_GBK" panose="03000509000000000000" pitchFamily="65" charset="-122"/>
      <p:regular r:id="rId34"/>
    </p:embeddedFont>
    <p:embeddedFont>
      <p:font typeface="黑体" panose="02010609060101010101" pitchFamily="49" charset="-122"/>
      <p:regular r:id="rId35"/>
    </p:embeddedFont>
    <p:embeddedFont>
      <p:font typeface="微软雅黑" panose="020B0503020204020204" charset="-122"/>
      <p:regular r:id="rId36"/>
    </p:embeddedFont>
    <p:embeddedFont>
      <p:font typeface="经典繁方篆" panose="02010609000101010101" pitchFamily="49" charset="-122"/>
      <p:regular r:id="rId37"/>
    </p:embeddedFont>
    <p:embeddedFont>
      <p:font typeface="Calibri Light" panose="020F0302020204030204" charset="0"/>
      <p:regular r:id="rId38"/>
      <p:italic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  <p:embeddedFont>
      <p:font typeface="方正姚体" panose="02010601030101010101" pitchFamily="2" charset="-122"/>
      <p:regular r:id="rId44"/>
    </p:embeddedFont>
    <p:embeddedFont>
      <p:font typeface="Impact" panose="020B0806030902050204" pitchFamily="34" charset="0"/>
      <p:regular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8FB"/>
    <a:srgbClr val="E0EBF4"/>
    <a:srgbClr val="1F4E79"/>
    <a:srgbClr val="B5C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128" y="221"/>
      </p:cViewPr>
      <p:guideLst>
        <p:guide orient="horz" pos="217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5E40D-0C20-4D3B-9ABD-80906CA0D2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6A46E-225E-418F-B9FB-ED5F95BF397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6A46E-225E-418F-B9FB-ED5F95BF3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6A46E-225E-418F-B9FB-ED5F95BF3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6A46E-225E-418F-B9FB-ED5F95BF3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>
            <a:normAutofit/>
          </a:bodyPr>
          <a:lstStyle>
            <a:lvl1pPr>
              <a:defRPr sz="2400">
                <a:solidFill>
                  <a:srgbClr val="F4F8FB"/>
                </a:solidFill>
              </a:defRPr>
            </a:lvl1pPr>
          </a:lstStyle>
          <a:p>
            <a:pPr lvl="0"/>
            <a:r>
              <a:rPr lang="zh-CN" altLang="en-US" dirty="0"/>
              <a:t>版权声明</a:t>
            </a:r>
            <a:endParaRPr lang="zh-CN" altLang="en-US" dirty="0"/>
          </a:p>
          <a:p>
            <a:pPr lvl="0"/>
            <a:endParaRPr lang="zh-CN" altLang="en-US" dirty="0"/>
          </a:p>
          <a:p>
            <a:pPr lvl="0"/>
            <a:r>
              <a:rPr lang="zh-CN" altLang="en-US" dirty="0"/>
              <a:t>感谢您下载觅知网平台上提供的</a:t>
            </a:r>
            <a:r>
              <a:rPr lang="en-US" altLang="zh-CN" dirty="0"/>
              <a:t>PPT</a:t>
            </a:r>
            <a:r>
              <a:rPr lang="zh-CN" altLang="en-US" dirty="0"/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zh-CN" altLang="en-US" dirty="0"/>
          </a:p>
          <a:p>
            <a:pPr lvl="0"/>
            <a:endParaRPr lang="zh-CN" altLang="en-US" dirty="0"/>
          </a:p>
          <a:p>
            <a:pPr lvl="0"/>
            <a:r>
              <a:rPr lang="en-US" altLang="zh-CN" dirty="0"/>
              <a:t>1.</a:t>
            </a:r>
            <a:r>
              <a:rPr lang="zh-CN" altLang="en-US" dirty="0"/>
              <a:t>在觅知网出售的</a:t>
            </a:r>
            <a:r>
              <a:rPr lang="en-US" altLang="zh-CN" dirty="0"/>
              <a:t>PPT</a:t>
            </a:r>
            <a:r>
              <a:rPr lang="zh-CN" altLang="en-US" dirty="0"/>
              <a:t>模板是免版税类（</a:t>
            </a:r>
            <a:r>
              <a:rPr lang="en-US" altLang="zh-CN" dirty="0"/>
              <a:t>RF</a:t>
            </a:r>
            <a:r>
              <a:rPr lang="zh-CN" altLang="en-US" dirty="0"/>
              <a:t>：</a:t>
            </a:r>
            <a:r>
              <a:rPr lang="en-US" altLang="zh-CN" dirty="0"/>
              <a:t>Royalty-Free</a:t>
            </a:r>
            <a:r>
              <a:rPr lang="zh-CN" altLang="en-US" dirty="0"/>
              <a:t>）正版受</a:t>
            </a:r>
            <a:r>
              <a:rPr lang="en-US" altLang="zh-CN" dirty="0"/>
              <a:t>《</a:t>
            </a:r>
            <a:r>
              <a:rPr lang="zh-CN" altLang="en-US" dirty="0"/>
              <a:t>中国人民共和国著作法</a:t>
            </a:r>
            <a:r>
              <a:rPr lang="en-US" altLang="zh-CN" dirty="0"/>
              <a:t>》</a:t>
            </a:r>
            <a:r>
              <a:rPr lang="zh-CN" altLang="en-US" dirty="0"/>
              <a:t>和</a:t>
            </a:r>
            <a:r>
              <a:rPr lang="en-US" altLang="zh-CN" dirty="0"/>
              <a:t>《</a:t>
            </a:r>
            <a:r>
              <a:rPr lang="zh-CN" altLang="en-US" dirty="0"/>
              <a:t>世界版权公约</a:t>
            </a:r>
            <a:r>
              <a:rPr lang="en-US" altLang="zh-CN" dirty="0"/>
              <a:t>》</a:t>
            </a:r>
            <a:r>
              <a:rPr lang="zh-CN" altLang="en-US" dirty="0"/>
              <a:t>的保护，作品的所有权、版权和著作权归觅知网所有，您下载的是</a:t>
            </a:r>
            <a:r>
              <a:rPr lang="en-US" altLang="zh-CN" dirty="0"/>
              <a:t>PPT</a:t>
            </a:r>
            <a:r>
              <a:rPr lang="zh-CN" altLang="en-US" dirty="0"/>
              <a:t>模板素材的使用权。</a:t>
            </a:r>
            <a:endParaRPr lang="zh-CN" altLang="en-US" dirty="0"/>
          </a:p>
          <a:p>
            <a:pPr lvl="0"/>
            <a:r>
              <a:rPr lang="en-US" altLang="zh-CN" dirty="0"/>
              <a:t>2.</a:t>
            </a:r>
            <a:r>
              <a:rPr lang="zh-CN" altLang="en-US" dirty="0"/>
              <a:t>不得将觅知网的</a:t>
            </a:r>
            <a:r>
              <a:rPr lang="en-US" altLang="zh-CN" dirty="0"/>
              <a:t>PPT</a:t>
            </a:r>
            <a:r>
              <a:rPr lang="zh-CN" altLang="en-US" dirty="0"/>
              <a:t>模板、</a:t>
            </a:r>
            <a:r>
              <a:rPr lang="en-US" altLang="zh-CN" dirty="0"/>
              <a:t>PPT</a:t>
            </a:r>
            <a:r>
              <a:rPr lang="zh-CN" altLang="en-US" dirty="0"/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F094D-5F21-4D18-809E-DED716B3E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B5E52-CDC1-4C09-B5DB-C445B77B51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  <a:alpha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7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10.wmf"/><Relationship Id="rId1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wmf"/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/>
          <p:cNvSpPr/>
          <p:nvPr/>
        </p:nvSpPr>
        <p:spPr bwMode="auto">
          <a:xfrm>
            <a:off x="0" y="-28958"/>
            <a:ext cx="12192000" cy="6858000"/>
          </a:xfrm>
          <a:prstGeom prst="rect">
            <a:avLst/>
          </a:prstGeom>
          <a:solidFill>
            <a:schemeClr val="accent1">
              <a:lumMod val="75000"/>
              <a:alpha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等腰三角形 67"/>
          <p:cNvSpPr/>
          <p:nvPr/>
        </p:nvSpPr>
        <p:spPr bwMode="auto">
          <a:xfrm rot="5400000">
            <a:off x="-125306" y="64806"/>
            <a:ext cx="5109242" cy="4067943"/>
          </a:xfrm>
          <a:prstGeom prst="triangle">
            <a:avLst>
              <a:gd name="adj" fmla="val 51322"/>
            </a:avLst>
          </a:prstGeom>
          <a:solidFill>
            <a:schemeClr val="accent1">
              <a:lumMod val="75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等腰三角形 68"/>
          <p:cNvSpPr/>
          <p:nvPr/>
        </p:nvSpPr>
        <p:spPr bwMode="auto">
          <a:xfrm rot="5400000">
            <a:off x="-517424" y="500005"/>
            <a:ext cx="4307802" cy="3293908"/>
          </a:xfrm>
          <a:prstGeom prst="triangle">
            <a:avLst>
              <a:gd name="adj" fmla="val 50751"/>
            </a:avLst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等腰三角形 69"/>
          <p:cNvSpPr/>
          <p:nvPr/>
        </p:nvSpPr>
        <p:spPr bwMode="auto">
          <a:xfrm rot="5400000">
            <a:off x="46358" y="-211860"/>
            <a:ext cx="6108832" cy="4621274"/>
          </a:xfrm>
          <a:prstGeom prst="triangle">
            <a:avLst>
              <a:gd name="adj" fmla="val 50134"/>
            </a:avLst>
          </a:prstGeom>
          <a:solidFill>
            <a:schemeClr val="accent1">
              <a:lumMod val="75000"/>
              <a:alpha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直角三角形 70"/>
          <p:cNvSpPr/>
          <p:nvPr/>
        </p:nvSpPr>
        <p:spPr bwMode="auto">
          <a:xfrm rot="16200000">
            <a:off x="9287820" y="3967909"/>
            <a:ext cx="2520280" cy="328808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直角三角形 71"/>
          <p:cNvSpPr/>
          <p:nvPr/>
        </p:nvSpPr>
        <p:spPr bwMode="auto">
          <a:xfrm rot="16200000">
            <a:off x="9051037" y="3767179"/>
            <a:ext cx="2520280" cy="3288080"/>
          </a:xfrm>
          <a:prstGeom prst="rtTriangle">
            <a:avLst/>
          </a:prstGeom>
          <a:solidFill>
            <a:schemeClr val="accent1">
              <a:lumMod val="75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2"/>
          <p:cNvSpPr txBox="1">
            <a:spLocks noChangeArrowheads="1"/>
          </p:cNvSpPr>
          <p:nvPr/>
        </p:nvSpPr>
        <p:spPr bwMode="gray">
          <a:xfrm>
            <a:off x="0" y="2207945"/>
            <a:ext cx="11221375" cy="13573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indent="1798955" algn="ctr"/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大学博士入学复试报告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74" name="TextBox 2"/>
          <p:cNvSpPr txBox="1"/>
          <p:nvPr/>
        </p:nvSpPr>
        <p:spPr>
          <a:xfrm>
            <a:off x="0" y="3649787"/>
            <a:ext cx="12192000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  <a:buFontTx/>
              <a:buNone/>
            </a:pPr>
            <a:r>
              <a:rPr lang="zh-CN" altLang="en-US" sz="2000" dirty="0">
                <a:solidFill>
                  <a:srgbClr val="1A4A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学校：</a:t>
            </a:r>
            <a:r>
              <a:rPr lang="en-US" altLang="zh-CN" sz="2000" dirty="0">
                <a:solidFill>
                  <a:srgbClr val="1A4A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dirty="0">
                <a:solidFill>
                  <a:srgbClr val="1A4A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大学姓名：</a:t>
            </a:r>
            <a:r>
              <a:rPr lang="en-US" altLang="zh-CN" sz="2000" dirty="0">
                <a:solidFill>
                  <a:srgbClr val="1A4A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000" dirty="0">
                <a:solidFill>
                  <a:srgbClr val="1A4A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报考导师：</a:t>
            </a:r>
            <a:endParaRPr lang="zh-CN" altLang="en-US" sz="2000" dirty="0">
              <a:solidFill>
                <a:srgbClr val="1A4A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5" name="直接连接符 74"/>
          <p:cNvCxnSpPr/>
          <p:nvPr/>
        </p:nvCxnSpPr>
        <p:spPr bwMode="auto">
          <a:xfrm>
            <a:off x="4829005" y="364294"/>
            <a:ext cx="7130729" cy="122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直接连接符 75"/>
          <p:cNvCxnSpPr/>
          <p:nvPr/>
        </p:nvCxnSpPr>
        <p:spPr bwMode="auto">
          <a:xfrm>
            <a:off x="11952477" y="376510"/>
            <a:ext cx="0" cy="32396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" name="直接连接符 76"/>
          <p:cNvCxnSpPr/>
          <p:nvPr/>
        </p:nvCxnSpPr>
        <p:spPr bwMode="auto">
          <a:xfrm>
            <a:off x="251520" y="6583612"/>
            <a:ext cx="521733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" name="直接连接符 77"/>
          <p:cNvCxnSpPr/>
          <p:nvPr/>
        </p:nvCxnSpPr>
        <p:spPr bwMode="auto">
          <a:xfrm>
            <a:off x="251520" y="5085184"/>
            <a:ext cx="0" cy="14984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" name="直接连接符 78"/>
          <p:cNvCxnSpPr/>
          <p:nvPr/>
        </p:nvCxnSpPr>
        <p:spPr bwMode="auto">
          <a:xfrm>
            <a:off x="5016439" y="3489675"/>
            <a:ext cx="280831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" name="直接连接符 79"/>
          <p:cNvCxnSpPr/>
          <p:nvPr/>
        </p:nvCxnSpPr>
        <p:spPr bwMode="auto">
          <a:xfrm>
            <a:off x="3451500" y="4214073"/>
            <a:ext cx="616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等腰三角形 80"/>
          <p:cNvSpPr/>
          <p:nvPr/>
        </p:nvSpPr>
        <p:spPr bwMode="auto">
          <a:xfrm rot="10800000">
            <a:off x="6240574" y="3421737"/>
            <a:ext cx="317012" cy="198492"/>
          </a:xfrm>
          <a:prstGeom prst="triangle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1B53C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等腰三角形 81"/>
          <p:cNvSpPr/>
          <p:nvPr/>
        </p:nvSpPr>
        <p:spPr bwMode="auto">
          <a:xfrm>
            <a:off x="6244960" y="4114827"/>
            <a:ext cx="317012" cy="198492"/>
          </a:xfrm>
          <a:prstGeom prst="triangle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rgbClr val="1B53C3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3" name="直接连接符 82"/>
          <p:cNvCxnSpPr/>
          <p:nvPr/>
        </p:nvCxnSpPr>
        <p:spPr bwMode="auto">
          <a:xfrm flipH="1">
            <a:off x="9847398" y="1079998"/>
            <a:ext cx="1484243" cy="137231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" name="直接连接符 83"/>
          <p:cNvCxnSpPr/>
          <p:nvPr/>
        </p:nvCxnSpPr>
        <p:spPr bwMode="auto">
          <a:xfrm flipH="1">
            <a:off x="10839845" y="431820"/>
            <a:ext cx="1080326" cy="964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直接连接符 84"/>
          <p:cNvCxnSpPr/>
          <p:nvPr/>
        </p:nvCxnSpPr>
        <p:spPr bwMode="auto">
          <a:xfrm flipH="1">
            <a:off x="251519" y="5288703"/>
            <a:ext cx="1451055" cy="12949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直接连接符 85"/>
          <p:cNvCxnSpPr/>
          <p:nvPr/>
        </p:nvCxnSpPr>
        <p:spPr bwMode="auto">
          <a:xfrm flipH="1">
            <a:off x="1736217" y="4905584"/>
            <a:ext cx="1053146" cy="939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直接连接符 86"/>
          <p:cNvCxnSpPr/>
          <p:nvPr/>
        </p:nvCxnSpPr>
        <p:spPr bwMode="auto">
          <a:xfrm flipH="1">
            <a:off x="10057977" y="435024"/>
            <a:ext cx="764818" cy="68251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直接连接符 87"/>
          <p:cNvCxnSpPr/>
          <p:nvPr/>
        </p:nvCxnSpPr>
        <p:spPr bwMode="auto">
          <a:xfrm flipH="1">
            <a:off x="1979364" y="5625243"/>
            <a:ext cx="1080326" cy="964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直接连接符 88"/>
          <p:cNvCxnSpPr/>
          <p:nvPr/>
        </p:nvCxnSpPr>
        <p:spPr bwMode="auto">
          <a:xfrm flipH="1">
            <a:off x="11054468" y="1593665"/>
            <a:ext cx="901094" cy="8153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直接连接符 89"/>
          <p:cNvCxnSpPr/>
          <p:nvPr/>
        </p:nvCxnSpPr>
        <p:spPr bwMode="auto">
          <a:xfrm flipH="1">
            <a:off x="8395972" y="427864"/>
            <a:ext cx="1053146" cy="939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直接连接符 90"/>
          <p:cNvCxnSpPr/>
          <p:nvPr/>
        </p:nvCxnSpPr>
        <p:spPr bwMode="auto">
          <a:xfrm flipH="1">
            <a:off x="10906588" y="2930133"/>
            <a:ext cx="1053146" cy="9398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0000">
        <p:circle/>
      </p:transition>
    </mc:Choice>
    <mc:Fallback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 bwMode="auto">
          <a:xfrm>
            <a:off x="0" y="2969366"/>
            <a:ext cx="3814912" cy="390467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直角三角形 4"/>
          <p:cNvSpPr/>
          <p:nvPr/>
        </p:nvSpPr>
        <p:spPr bwMode="auto">
          <a:xfrm rot="10800000">
            <a:off x="10194304" y="0"/>
            <a:ext cx="1997695" cy="20447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 bwMode="auto">
          <a:xfrm>
            <a:off x="2723902" y="2275129"/>
            <a:ext cx="0" cy="23593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直接连接符 7"/>
          <p:cNvCxnSpPr/>
          <p:nvPr/>
        </p:nvCxnSpPr>
        <p:spPr bwMode="auto">
          <a:xfrm>
            <a:off x="3666170" y="1706301"/>
            <a:ext cx="0" cy="32570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等腰三角形 8"/>
          <p:cNvSpPr/>
          <p:nvPr/>
        </p:nvSpPr>
        <p:spPr bwMode="auto">
          <a:xfrm rot="8775150">
            <a:off x="2947384" y="1365072"/>
            <a:ext cx="470261" cy="405397"/>
          </a:xfrm>
          <a:prstGeom prst="triangle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1150" y="2290340"/>
            <a:ext cx="861774" cy="30403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报告内容</a:t>
            </a:r>
            <a:endParaRPr lang="zh-CN" altLang="en-US" sz="4400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cxnSp>
        <p:nvCxnSpPr>
          <p:cNvPr id="13" name="直接连接符 12"/>
          <p:cNvCxnSpPr/>
          <p:nvPr/>
        </p:nvCxnSpPr>
        <p:spPr bwMode="auto">
          <a:xfrm flipH="1">
            <a:off x="8550442" y="1015858"/>
            <a:ext cx="1046360" cy="9337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 bwMode="auto">
          <a:xfrm flipH="1">
            <a:off x="9630444" y="632739"/>
            <a:ext cx="1053146" cy="939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直接连接符 14"/>
          <p:cNvCxnSpPr/>
          <p:nvPr/>
        </p:nvCxnSpPr>
        <p:spPr bwMode="auto">
          <a:xfrm flipH="1">
            <a:off x="9873591" y="1352398"/>
            <a:ext cx="1080326" cy="964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直接连接符 15"/>
          <p:cNvCxnSpPr/>
          <p:nvPr/>
        </p:nvCxnSpPr>
        <p:spPr bwMode="auto">
          <a:xfrm flipH="1">
            <a:off x="9383829" y="5542553"/>
            <a:ext cx="1451055" cy="12949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直接连接符 16"/>
          <p:cNvCxnSpPr/>
          <p:nvPr/>
        </p:nvCxnSpPr>
        <p:spPr bwMode="auto">
          <a:xfrm flipH="1">
            <a:off x="10868527" y="5159434"/>
            <a:ext cx="1053146" cy="939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直接连接符 17"/>
          <p:cNvCxnSpPr/>
          <p:nvPr/>
        </p:nvCxnSpPr>
        <p:spPr bwMode="auto">
          <a:xfrm flipH="1">
            <a:off x="11111674" y="5879093"/>
            <a:ext cx="1080326" cy="964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椭圆 23"/>
          <p:cNvSpPr/>
          <p:nvPr/>
        </p:nvSpPr>
        <p:spPr bwMode="auto">
          <a:xfrm>
            <a:off x="4143776" y="1958783"/>
            <a:ext cx="690738" cy="690738"/>
          </a:xfrm>
          <a:prstGeom prst="ellipse">
            <a:avLst/>
          </a:prstGeom>
          <a:noFill/>
          <a:ln w="9525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4143776" y="2973088"/>
            <a:ext cx="690738" cy="690738"/>
          </a:xfrm>
          <a:prstGeom prst="ellipse">
            <a:avLst/>
          </a:prstGeom>
          <a:noFill/>
          <a:ln w="9525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4157173" y="3970694"/>
            <a:ext cx="690738" cy="690738"/>
          </a:xfrm>
          <a:prstGeom prst="ellipse">
            <a:avLst/>
          </a:prstGeom>
          <a:noFill/>
          <a:ln w="9525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40493" y="1919432"/>
            <a:ext cx="433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1</a:t>
            </a:r>
            <a:endParaRPr lang="zh-CN" altLang="en-US" sz="4400" b="1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24451" y="2933737"/>
            <a:ext cx="433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2</a:t>
            </a:r>
            <a:endParaRPr lang="zh-CN" altLang="en-US" sz="4400" b="1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69932" y="3931343"/>
            <a:ext cx="433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3</a:t>
            </a:r>
            <a:endParaRPr lang="zh-CN" altLang="en-US" sz="4400" b="1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81601" y="1980987"/>
            <a:ext cx="2098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个人简历</a:t>
            </a:r>
            <a:endParaRPr lang="zh-CN" altLang="en-US" sz="28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81601" y="2995292"/>
            <a:ext cx="3875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硕士阶段研究情况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81601" y="3992898"/>
            <a:ext cx="4486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split orient="vert"/>
      </p:transition>
    </mc:Choice>
    <mc:Fallback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 bwMode="auto">
          <a:xfrm>
            <a:off x="-1" y="2005263"/>
            <a:ext cx="12208043" cy="266299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0" y="2534651"/>
            <a:ext cx="1042737" cy="646331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1933073" y="2534652"/>
            <a:ext cx="10258927" cy="646330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98882" y="2312891"/>
            <a:ext cx="7004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1</a:t>
            </a:r>
            <a:endParaRPr lang="zh-CN" altLang="en-US" sz="66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cxnSp>
        <p:nvCxnSpPr>
          <p:cNvPr id="31" name="直接连接符 30"/>
          <p:cNvCxnSpPr/>
          <p:nvPr/>
        </p:nvCxnSpPr>
        <p:spPr bwMode="auto">
          <a:xfrm>
            <a:off x="-16042" y="2312891"/>
            <a:ext cx="1219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直接连接符 31"/>
          <p:cNvCxnSpPr/>
          <p:nvPr/>
        </p:nvCxnSpPr>
        <p:spPr bwMode="auto">
          <a:xfrm>
            <a:off x="-16042" y="3399652"/>
            <a:ext cx="1219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TextBox 32"/>
          <p:cNvSpPr txBox="1"/>
          <p:nvPr/>
        </p:nvSpPr>
        <p:spPr>
          <a:xfrm>
            <a:off x="9176085" y="3737590"/>
            <a:ext cx="4154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个人简历</a:t>
            </a:r>
            <a:endParaRPr lang="en-US" altLang="zh-CN" sz="40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40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6990" y="2550693"/>
            <a:ext cx="270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第        部分</a:t>
            </a:r>
            <a:endParaRPr lang="zh-CN" altLang="en-US" sz="3600" b="1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split orient="vert"/>
      </p:transition>
    </mc:Choice>
    <mc:Fallback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3689684" y="385010"/>
            <a:ext cx="8502316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4245" y="341094"/>
            <a:ext cx="2098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个人简历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0" y="373178"/>
            <a:ext cx="203424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71" y="1519786"/>
            <a:ext cx="3337411" cy="476773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 flipH="1">
            <a:off x="770021" y="1828800"/>
            <a:ext cx="619108" cy="1716505"/>
          </a:xfrm>
          <a:prstGeom prst="line">
            <a:avLst/>
          </a:prstGeom>
          <a:ln w="19050">
            <a:solidFill>
              <a:srgbClr val="B5CD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2775284" y="4387516"/>
            <a:ext cx="617721" cy="1644316"/>
          </a:xfrm>
          <a:prstGeom prst="line">
            <a:avLst/>
          </a:prstGeom>
          <a:ln w="19050">
            <a:solidFill>
              <a:srgbClr val="B5CD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95490" y="1485961"/>
            <a:ext cx="2098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个人概况</a:t>
            </a:r>
            <a:endParaRPr lang="en-US" altLang="zh-CN" sz="28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16" name="组合 60"/>
          <p:cNvGrpSpPr/>
          <p:nvPr/>
        </p:nvGrpSpPr>
        <p:grpSpPr>
          <a:xfrm>
            <a:off x="4051549" y="2419183"/>
            <a:ext cx="2811463" cy="492125"/>
            <a:chOff x="2803696" y="2257207"/>
            <a:chExt cx="2811549" cy="492443"/>
          </a:xfrm>
        </p:grpSpPr>
        <p:sp>
          <p:nvSpPr>
            <p:cNvPr id="18" name="文本框 5"/>
            <p:cNvSpPr txBox="1"/>
            <p:nvPr/>
          </p:nvSpPr>
          <p:spPr>
            <a:xfrm>
              <a:off x="2803696" y="2257207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姓名：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文本框 6"/>
            <p:cNvSpPr txBox="1"/>
            <p:nvPr/>
          </p:nvSpPr>
          <p:spPr>
            <a:xfrm>
              <a:off x="3875292" y="2257207"/>
              <a:ext cx="1739953" cy="4606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019758" y="2721057"/>
              <a:ext cx="1451019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75"/>
          <p:cNvGrpSpPr/>
          <p:nvPr/>
        </p:nvGrpSpPr>
        <p:grpSpPr>
          <a:xfrm>
            <a:off x="3875087" y="3141496"/>
            <a:ext cx="2987918" cy="493712"/>
            <a:chOff x="2803696" y="3102807"/>
            <a:chExt cx="2988011" cy="492443"/>
          </a:xfrm>
        </p:grpSpPr>
        <p:sp>
          <p:nvSpPr>
            <p:cNvPr id="26" name="文本框 37"/>
            <p:cNvSpPr txBox="1"/>
            <p:nvPr/>
          </p:nvSpPr>
          <p:spPr>
            <a:xfrm>
              <a:off x="2803696" y="3102807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  </a:t>
              </a: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籍贯</a:t>
              </a:r>
              <a:r>
                <a:rPr lang="en-US" altLang="zh-CN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" name="文本框 38"/>
            <p:cNvSpPr txBox="1"/>
            <p:nvPr/>
          </p:nvSpPr>
          <p:spPr>
            <a:xfrm>
              <a:off x="4051754" y="3117849"/>
              <a:ext cx="1739953" cy="4623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经典繁方篆" panose="02010609000101010101" pitchFamily="49" charset="-122"/>
                </a:rPr>
                <a:t>山东青岛</a:t>
              </a: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经典繁方篆" panose="0201060900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4196226" y="3566748"/>
              <a:ext cx="1451019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92"/>
          <p:cNvGrpSpPr/>
          <p:nvPr/>
        </p:nvGrpSpPr>
        <p:grpSpPr>
          <a:xfrm>
            <a:off x="4279566" y="3865396"/>
            <a:ext cx="5961025" cy="492125"/>
            <a:chOff x="3239784" y="3886890"/>
            <a:chExt cx="5960986" cy="492443"/>
          </a:xfrm>
        </p:grpSpPr>
        <p:sp>
          <p:nvSpPr>
            <p:cNvPr id="34" name="文本框 82"/>
            <p:cNvSpPr txBox="1"/>
            <p:nvPr/>
          </p:nvSpPr>
          <p:spPr>
            <a:xfrm>
              <a:off x="3239784" y="3886890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毕业学校</a:t>
              </a:r>
              <a:r>
                <a:rPr lang="en-US" altLang="zh-CN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5" name="文本框 83"/>
            <p:cNvSpPr txBox="1"/>
            <p:nvPr/>
          </p:nvSpPr>
          <p:spPr>
            <a:xfrm>
              <a:off x="4928121" y="3886890"/>
              <a:ext cx="3332141" cy="4622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中国药科大学</a:t>
              </a: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4847911" y="4350740"/>
              <a:ext cx="4352859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97"/>
          <p:cNvGrpSpPr/>
          <p:nvPr/>
        </p:nvGrpSpPr>
        <p:grpSpPr>
          <a:xfrm>
            <a:off x="4311650" y="4589296"/>
            <a:ext cx="5923045" cy="522287"/>
            <a:chOff x="3239784" y="4948664"/>
            <a:chExt cx="5923007" cy="523221"/>
          </a:xfrm>
        </p:grpSpPr>
        <p:sp>
          <p:nvSpPr>
            <p:cNvPr id="38" name="文本框 86"/>
            <p:cNvSpPr txBox="1"/>
            <p:nvPr/>
          </p:nvSpPr>
          <p:spPr>
            <a:xfrm>
              <a:off x="3239784" y="4979442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报考专业</a:t>
              </a:r>
              <a:r>
                <a:rPr lang="en-US" altLang="zh-CN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9" name="文本框 90"/>
            <p:cNvSpPr txBox="1"/>
            <p:nvPr/>
          </p:nvSpPr>
          <p:spPr>
            <a:xfrm>
              <a:off x="4847911" y="4948664"/>
              <a:ext cx="3332141" cy="4611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药理学</a:t>
              </a: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4847911" y="5411452"/>
              <a:ext cx="4314880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98"/>
          <p:cNvGrpSpPr/>
          <p:nvPr/>
        </p:nvGrpSpPr>
        <p:grpSpPr>
          <a:xfrm>
            <a:off x="4311650" y="5343358"/>
            <a:ext cx="5923045" cy="522288"/>
            <a:chOff x="3239784" y="4948664"/>
            <a:chExt cx="5923007" cy="523221"/>
          </a:xfrm>
        </p:grpSpPr>
        <p:sp>
          <p:nvSpPr>
            <p:cNvPr id="42" name="文本框 99"/>
            <p:cNvSpPr txBox="1"/>
            <p:nvPr/>
          </p:nvSpPr>
          <p:spPr>
            <a:xfrm>
              <a:off x="3239784" y="4979442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报考方向</a:t>
              </a:r>
              <a:r>
                <a:rPr lang="en-US" altLang="zh-CN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3" name="文本框 100"/>
            <p:cNvSpPr txBox="1"/>
            <p:nvPr/>
          </p:nvSpPr>
          <p:spPr>
            <a:xfrm>
              <a:off x="5168749" y="4948664"/>
              <a:ext cx="3332141" cy="4611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生物药物的药理活性</a:t>
              </a: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4847911" y="5411452"/>
              <a:ext cx="4314880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74"/>
          <p:cNvGrpSpPr/>
          <p:nvPr/>
        </p:nvGrpSpPr>
        <p:grpSpPr>
          <a:xfrm>
            <a:off x="7423233" y="2387433"/>
            <a:ext cx="2811462" cy="492125"/>
            <a:chOff x="2803696" y="3154360"/>
            <a:chExt cx="2811549" cy="492443"/>
          </a:xfrm>
        </p:grpSpPr>
        <p:sp>
          <p:nvSpPr>
            <p:cNvPr id="46" name="文本框 33"/>
            <p:cNvSpPr txBox="1"/>
            <p:nvPr/>
          </p:nvSpPr>
          <p:spPr>
            <a:xfrm>
              <a:off x="2803696" y="3154360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年龄</a:t>
              </a:r>
              <a:r>
                <a:rPr lang="en-US" altLang="zh-CN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3875291" y="3154360"/>
              <a:ext cx="1739954" cy="4622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kern="1200" cap="none" spc="0" normalizeH="0" baseline="0" noProof="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26</a:t>
              </a: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4019759" y="3618210"/>
              <a:ext cx="1451020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 bwMode="auto">
          <a:xfrm>
            <a:off x="3689684" y="2116841"/>
            <a:ext cx="7940842" cy="4170675"/>
          </a:xfrm>
          <a:prstGeom prst="rect">
            <a:avLst/>
          </a:prstGeom>
          <a:noFill/>
          <a:ln w="12700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9" name="组合 76"/>
          <p:cNvGrpSpPr/>
          <p:nvPr/>
        </p:nvGrpSpPr>
        <p:grpSpPr>
          <a:xfrm>
            <a:off x="7381001" y="3206248"/>
            <a:ext cx="2859589" cy="493712"/>
            <a:chOff x="2803696" y="3154360"/>
            <a:chExt cx="2859676" cy="492443"/>
          </a:xfrm>
        </p:grpSpPr>
        <p:sp>
          <p:nvSpPr>
            <p:cNvPr id="50" name="文本框 77"/>
            <p:cNvSpPr txBox="1"/>
            <p:nvPr/>
          </p:nvSpPr>
          <p:spPr>
            <a:xfrm>
              <a:off x="2803696" y="3154360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应届</a:t>
              </a:r>
              <a:r>
                <a:rPr lang="en-US" altLang="zh-CN" sz="2600" dirty="0">
                  <a:solidFill>
                    <a:srgbClr val="1F4E7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sz="26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1" name="文本框 78"/>
            <p:cNvSpPr txBox="1"/>
            <p:nvPr/>
          </p:nvSpPr>
          <p:spPr>
            <a:xfrm>
              <a:off x="3923418" y="3170361"/>
              <a:ext cx="1739954" cy="4623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是</a:t>
              </a:r>
              <a:endPara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067886" y="3618301"/>
              <a:ext cx="1451020" cy="0"/>
            </a:xfrm>
            <a:prstGeom prst="line">
              <a:avLst/>
            </a:prstGeom>
            <a:ln>
              <a:solidFill>
                <a:srgbClr val="B5CD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/>
          <p:nvPr/>
        </p:nvSpPr>
        <p:spPr bwMode="auto">
          <a:xfrm>
            <a:off x="3842084" y="2269241"/>
            <a:ext cx="7940842" cy="4170675"/>
          </a:xfrm>
          <a:prstGeom prst="rect">
            <a:avLst/>
          </a:prstGeom>
          <a:noFill/>
          <a:ln w="12700" cap="flat" cmpd="sng" algn="ctr">
            <a:solidFill>
              <a:srgbClr val="B5CDE5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split orient="vert"/>
      </p:transition>
    </mc:Choice>
    <mc:Fallback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3689684" y="385010"/>
            <a:ext cx="8502316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4245" y="341094"/>
            <a:ext cx="2098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个人简历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373178"/>
            <a:ext cx="203424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2008965" y="1487802"/>
            <a:ext cx="3346980" cy="2918064"/>
            <a:chOff x="2029350" y="3904673"/>
            <a:chExt cx="2205195" cy="1923079"/>
          </a:xfrm>
          <a:solidFill>
            <a:srgbClr val="B5CDE5"/>
          </a:solidFill>
        </p:grpSpPr>
        <p:sp>
          <p:nvSpPr>
            <p:cNvPr id="6" name="L 形 5"/>
            <p:cNvSpPr/>
            <p:nvPr/>
          </p:nvSpPr>
          <p:spPr>
            <a:xfrm rot="5400000">
              <a:off x="2468160" y="4066130"/>
              <a:ext cx="1322812" cy="2200432"/>
            </a:xfrm>
            <a:prstGeom prst="corner">
              <a:avLst>
                <a:gd name="adj1" fmla="val 16120"/>
                <a:gd name="adj2" fmla="val 16110"/>
              </a:avLst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等腰三角形 6"/>
            <p:cNvSpPr/>
            <p:nvPr/>
          </p:nvSpPr>
          <p:spPr>
            <a:xfrm>
              <a:off x="3859868" y="3904673"/>
              <a:ext cx="374677" cy="374770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组合 8"/>
          <p:cNvGrpSpPr/>
          <p:nvPr/>
        </p:nvGrpSpPr>
        <p:grpSpPr bwMode="auto">
          <a:xfrm>
            <a:off x="5843006" y="976209"/>
            <a:ext cx="3509542" cy="3059793"/>
            <a:chOff x="2029350" y="3904673"/>
            <a:chExt cx="2205195" cy="1923079"/>
          </a:xfrm>
          <a:solidFill>
            <a:srgbClr val="1F4E79"/>
          </a:solidFill>
        </p:grpSpPr>
        <p:sp>
          <p:nvSpPr>
            <p:cNvPr id="10" name="L 形 9"/>
            <p:cNvSpPr/>
            <p:nvPr/>
          </p:nvSpPr>
          <p:spPr>
            <a:xfrm rot="5400000">
              <a:off x="2468160" y="4066130"/>
              <a:ext cx="1322812" cy="2200432"/>
            </a:xfrm>
            <a:prstGeom prst="corner">
              <a:avLst>
                <a:gd name="adj1" fmla="val 16120"/>
                <a:gd name="adj2" fmla="val 16110"/>
              </a:avLst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等腰三角形 10"/>
            <p:cNvSpPr/>
            <p:nvPr/>
          </p:nvSpPr>
          <p:spPr>
            <a:xfrm>
              <a:off x="3859868" y="3904673"/>
              <a:ext cx="374677" cy="374770"/>
            </a:xfrm>
            <a:prstGeom prst="triangle">
              <a:avLst>
                <a:gd name="adj" fmla="val 100000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2" name="TextBox 11"/>
          <p:cNvSpPr txBox="1"/>
          <p:nvPr/>
        </p:nvSpPr>
        <p:spPr>
          <a:xfrm>
            <a:off x="3157852" y="1764087"/>
            <a:ext cx="1049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本科</a:t>
            </a:r>
            <a:endParaRPr lang="zh-CN" altLang="en-US" sz="32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9384" y="1195415"/>
            <a:ext cx="1049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硕士</a:t>
            </a:r>
            <a:endParaRPr lang="zh-CN" altLang="en-US" sz="32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8886" y="2626967"/>
            <a:ext cx="34041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2007.9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至</a:t>
            </a: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2011.6</a:t>
            </a:r>
            <a:endParaRPr lang="en-US" altLang="zh-CN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安徽理工大学化工学院化学工程与工艺专业读本科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5842" y="4197321"/>
            <a:ext cx="3071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优秀学生干部</a:t>
            </a:r>
            <a:endParaRPr lang="en-US" altLang="zh-CN" sz="20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三好学生</a:t>
            </a:r>
            <a:endParaRPr lang="en-US" altLang="zh-CN" sz="20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校奖学金</a:t>
            </a:r>
            <a:endParaRPr lang="en-US" altLang="zh-CN" sz="20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政治辅导员助理</a:t>
            </a:r>
            <a:endParaRPr lang="zh-CN" altLang="en-US" sz="20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97033" y="2419115"/>
            <a:ext cx="30718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2011.9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至今 </a:t>
            </a:r>
            <a:endParaRPr lang="en-US" altLang="zh-CN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安徽理工大学化工学院化学工程专业读硕士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8730" y="4051230"/>
            <a:ext cx="3214710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三好学生</a:t>
            </a:r>
            <a:endParaRPr lang="en-US" altLang="zh-CN" sz="20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校奖学金</a:t>
            </a:r>
            <a:endParaRPr lang="zh-CN" altLang="en-US" sz="20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000">
        <p:split orient="vert"/>
      </p:transition>
    </mc:Choice>
    <mc:Fallback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3689684" y="385010"/>
            <a:ext cx="8502316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4245" y="341094"/>
            <a:ext cx="2098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个人简历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0" y="373178"/>
            <a:ext cx="203424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95270" y="1974262"/>
            <a:ext cx="8814737" cy="685800"/>
          </a:xfrm>
          <a:prstGeom prst="roundRect">
            <a:avLst/>
          </a:prstGeom>
          <a:solidFill>
            <a:srgbClr val="B5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7355" y="1400956"/>
            <a:ext cx="2098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学习成绩</a:t>
            </a:r>
            <a:endParaRPr lang="zh-CN" altLang="en-US" sz="28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内容占位符 2"/>
          <p:cNvSpPr>
            <a:spLocks noGrp="1"/>
          </p:cNvSpPr>
          <p:nvPr/>
        </p:nvSpPr>
        <p:spPr>
          <a:xfrm>
            <a:off x="1920549" y="2094995"/>
            <a:ext cx="7503594" cy="4556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>
            <a:normAutofit fontScale="925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硕士主干课程成绩优秀，加权平均分</a:t>
            </a:r>
            <a:r>
              <a:rPr lang="en-US" altLang="zh-CN" sz="2800" b="1" kern="1200" dirty="0">
                <a:latin typeface="黑体" panose="02010609060101010101" pitchFamily="49" charset="-122"/>
                <a:ea typeface="黑体" panose="02010609060101010101" pitchFamily="49" charset="-122"/>
              </a:rPr>
              <a:t>90.2</a:t>
            </a:r>
            <a:r>
              <a:rPr lang="zh-CN" altLang="en-US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GPA </a:t>
            </a:r>
            <a:r>
              <a:rPr lang="en-US" altLang="zh-CN" sz="2800" b="1" kern="1200" dirty="0">
                <a:latin typeface="黑体" panose="02010609060101010101" pitchFamily="49" charset="-122"/>
                <a:ea typeface="黑体" panose="02010609060101010101" pitchFamily="49" charset="-122"/>
              </a:rPr>
              <a:t>3.61</a:t>
            </a:r>
            <a:r>
              <a:rPr lang="zh-CN" altLang="en-US" sz="2800" b="1" kern="1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b="1" kern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4601304" y="3043650"/>
            <a:ext cx="2872533" cy="2940055"/>
          </a:xfrm>
          <a:prstGeom prst="rect">
            <a:avLst/>
          </a:prstGeom>
          <a:noFill/>
          <a:ln w="190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矩形 20"/>
          <p:cNvSpPr/>
          <p:nvPr/>
        </p:nvSpPr>
        <p:spPr bwMode="auto">
          <a:xfrm>
            <a:off x="1466467" y="3043649"/>
            <a:ext cx="2872533" cy="2940055"/>
          </a:xfrm>
          <a:prstGeom prst="rect">
            <a:avLst/>
          </a:prstGeom>
          <a:noFill/>
          <a:ln w="190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矩形 21"/>
          <p:cNvSpPr/>
          <p:nvPr/>
        </p:nvSpPr>
        <p:spPr bwMode="auto">
          <a:xfrm>
            <a:off x="7753578" y="3043648"/>
            <a:ext cx="2872533" cy="2940055"/>
          </a:xfrm>
          <a:prstGeom prst="rect">
            <a:avLst/>
          </a:prstGeom>
          <a:noFill/>
          <a:ln w="1905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 bwMode="auto">
          <a:xfrm>
            <a:off x="1856630" y="2814758"/>
            <a:ext cx="1226820" cy="489869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058936" y="2814758"/>
            <a:ext cx="1226820" cy="489869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8197323" y="2814758"/>
            <a:ext cx="1226820" cy="489869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30904" y="2749956"/>
            <a:ext cx="67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13420" y="2749955"/>
            <a:ext cx="67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51807" y="2751262"/>
            <a:ext cx="67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18"/>
          <p:cNvSpPr txBox="1"/>
          <p:nvPr/>
        </p:nvSpPr>
        <p:spPr>
          <a:xfrm>
            <a:off x="1608066" y="3400879"/>
            <a:ext cx="2524590" cy="904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门课程</a:t>
            </a:r>
            <a:endParaRPr lang="en-US" altLang="zh-CN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不低于</a:t>
            </a: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90</a:t>
            </a: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endParaRPr lang="zh-CN" altLang="en-US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19"/>
          <p:cNvSpPr txBox="1"/>
          <p:nvPr/>
        </p:nvSpPr>
        <p:spPr>
          <a:xfrm>
            <a:off x="1644108" y="4369922"/>
            <a:ext cx="2488548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2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药理学进展、细胞分子药理学、高级毒理学、科研设计、论文写作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20"/>
          <p:cNvSpPr txBox="1"/>
          <p:nvPr/>
        </p:nvSpPr>
        <p:spPr>
          <a:xfrm>
            <a:off x="4809748" y="3451590"/>
            <a:ext cx="1917700" cy="904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门课程</a:t>
            </a:r>
            <a:endParaRPr lang="en-US" altLang="zh-CN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不低于</a:t>
            </a: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80</a:t>
            </a: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endParaRPr lang="zh-CN" altLang="en-US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4836477" y="4337838"/>
            <a:ext cx="2637360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2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细胞生物学、临床药理学、生物数学模型、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SPSS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理统计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……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3" name="文本框 22"/>
          <p:cNvSpPr txBox="1"/>
          <p:nvPr/>
        </p:nvSpPr>
        <p:spPr>
          <a:xfrm>
            <a:off x="7972926" y="3451590"/>
            <a:ext cx="1917700" cy="904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英语</a:t>
            </a:r>
            <a:endParaRPr lang="en-US" altLang="zh-CN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免修</a:t>
            </a:r>
            <a:endParaRPr lang="en-US" altLang="zh-CN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文本框 23"/>
          <p:cNvSpPr txBox="1"/>
          <p:nvPr/>
        </p:nvSpPr>
        <p:spPr>
          <a:xfrm>
            <a:off x="8010442" y="4398528"/>
            <a:ext cx="2352759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2400"/>
            </a:lvl1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通过国家大学英语四六级考试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通过上海中级口译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3689684" y="385010"/>
            <a:ext cx="8502316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4245" y="341094"/>
            <a:ext cx="2098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个人简历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0" y="373178"/>
            <a:ext cx="203424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4317001" y="1657446"/>
            <a:ext cx="1" cy="1778557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3795416" y="2602397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1615262" y="1452088"/>
            <a:ext cx="2189274" cy="2189274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6" name="文本框 8"/>
          <p:cNvSpPr txBox="1"/>
          <p:nvPr/>
        </p:nvSpPr>
        <p:spPr>
          <a:xfrm>
            <a:off x="1963551" y="2280344"/>
            <a:ext cx="1827042" cy="10029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本科阶段</a:t>
            </a:r>
            <a:endParaRPr lang="en-US" altLang="zh-CN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次奖学金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2406881" y="1624790"/>
            <a:ext cx="562584" cy="727803"/>
          </a:xfrm>
          <a:custGeom>
            <a:avLst/>
            <a:gdLst>
              <a:gd name="T0" fmla="*/ 1398 w 1401"/>
              <a:gd name="T1" fmla="*/ 1615 h 1812"/>
              <a:gd name="T2" fmla="*/ 1113 w 1401"/>
              <a:gd name="T3" fmla="*/ 1037 h 1812"/>
              <a:gd name="T4" fmla="*/ 1288 w 1401"/>
              <a:gd name="T5" fmla="*/ 944 h 1812"/>
              <a:gd name="T6" fmla="*/ 1330 w 1401"/>
              <a:gd name="T7" fmla="*/ 843 h 1812"/>
              <a:gd name="T8" fmla="*/ 1268 w 1401"/>
              <a:gd name="T9" fmla="*/ 641 h 1812"/>
              <a:gd name="T10" fmla="*/ 1330 w 1401"/>
              <a:gd name="T11" fmla="*/ 440 h 1812"/>
              <a:gd name="T12" fmla="*/ 1288 w 1401"/>
              <a:gd name="T13" fmla="*/ 339 h 1812"/>
              <a:gd name="T14" fmla="*/ 1102 w 1401"/>
              <a:gd name="T15" fmla="*/ 240 h 1812"/>
              <a:gd name="T16" fmla="*/ 1003 w 1401"/>
              <a:gd name="T17" fmla="*/ 54 h 1812"/>
              <a:gd name="T18" fmla="*/ 902 w 1401"/>
              <a:gd name="T19" fmla="*/ 12 h 1812"/>
              <a:gd name="T20" fmla="*/ 700 w 1401"/>
              <a:gd name="T21" fmla="*/ 74 h 1812"/>
              <a:gd name="T22" fmla="*/ 499 w 1401"/>
              <a:gd name="T23" fmla="*/ 12 h 1812"/>
              <a:gd name="T24" fmla="*/ 398 w 1401"/>
              <a:gd name="T25" fmla="*/ 54 h 1812"/>
              <a:gd name="T26" fmla="*/ 299 w 1401"/>
              <a:gd name="T27" fmla="*/ 240 h 1812"/>
              <a:gd name="T28" fmla="*/ 113 w 1401"/>
              <a:gd name="T29" fmla="*/ 339 h 1812"/>
              <a:gd name="T30" fmla="*/ 71 w 1401"/>
              <a:gd name="T31" fmla="*/ 440 h 1812"/>
              <a:gd name="T32" fmla="*/ 133 w 1401"/>
              <a:gd name="T33" fmla="*/ 641 h 1812"/>
              <a:gd name="T34" fmla="*/ 71 w 1401"/>
              <a:gd name="T35" fmla="*/ 843 h 1812"/>
              <a:gd name="T36" fmla="*/ 113 w 1401"/>
              <a:gd name="T37" fmla="*/ 944 h 1812"/>
              <a:gd name="T38" fmla="*/ 288 w 1401"/>
              <a:gd name="T39" fmla="*/ 1037 h 1812"/>
              <a:gd name="T40" fmla="*/ 3 w 1401"/>
              <a:gd name="T41" fmla="*/ 1615 h 1812"/>
              <a:gd name="T42" fmla="*/ 6 w 1401"/>
              <a:gd name="T43" fmla="*/ 1637 h 1812"/>
              <a:gd name="T44" fmla="*/ 28 w 1401"/>
              <a:gd name="T45" fmla="*/ 1643 h 1812"/>
              <a:gd name="T46" fmla="*/ 261 w 1401"/>
              <a:gd name="T47" fmla="*/ 1565 h 1812"/>
              <a:gd name="T48" fmla="*/ 341 w 1401"/>
              <a:gd name="T49" fmla="*/ 1798 h 1812"/>
              <a:gd name="T50" fmla="*/ 352 w 1401"/>
              <a:gd name="T51" fmla="*/ 1809 h 1812"/>
              <a:gd name="T52" fmla="*/ 359 w 1401"/>
              <a:gd name="T53" fmla="*/ 1811 h 1812"/>
              <a:gd name="T54" fmla="*/ 379 w 1401"/>
              <a:gd name="T55" fmla="*/ 1800 h 1812"/>
              <a:gd name="T56" fmla="*/ 665 w 1401"/>
              <a:gd name="T57" fmla="*/ 1220 h 1812"/>
              <a:gd name="T58" fmla="*/ 700 w 1401"/>
              <a:gd name="T59" fmla="*/ 1209 h 1812"/>
              <a:gd name="T60" fmla="*/ 736 w 1401"/>
              <a:gd name="T61" fmla="*/ 1220 h 1812"/>
              <a:gd name="T62" fmla="*/ 1022 w 1401"/>
              <a:gd name="T63" fmla="*/ 1800 h 1812"/>
              <a:gd name="T64" fmla="*/ 1042 w 1401"/>
              <a:gd name="T65" fmla="*/ 1811 h 1812"/>
              <a:gd name="T66" fmla="*/ 1049 w 1401"/>
              <a:gd name="T67" fmla="*/ 1809 h 1812"/>
              <a:gd name="T68" fmla="*/ 1060 w 1401"/>
              <a:gd name="T69" fmla="*/ 1798 h 1812"/>
              <a:gd name="T70" fmla="*/ 1140 w 1401"/>
              <a:gd name="T71" fmla="*/ 1565 h 1812"/>
              <a:gd name="T72" fmla="*/ 1373 w 1401"/>
              <a:gd name="T73" fmla="*/ 1643 h 1812"/>
              <a:gd name="T74" fmla="*/ 1395 w 1401"/>
              <a:gd name="T75" fmla="*/ 1637 h 1812"/>
              <a:gd name="T76" fmla="*/ 1398 w 1401"/>
              <a:gd name="T77" fmla="*/ 1615 h 1812"/>
              <a:gd name="T78" fmla="*/ 223 w 1401"/>
              <a:gd name="T79" fmla="*/ 641 h 1812"/>
              <a:gd name="T80" fmla="*/ 700 w 1401"/>
              <a:gd name="T81" fmla="*/ 164 h 1812"/>
              <a:gd name="T82" fmla="*/ 1178 w 1401"/>
              <a:gd name="T83" fmla="*/ 641 h 1812"/>
              <a:gd name="T84" fmla="*/ 700 w 1401"/>
              <a:gd name="T85" fmla="*/ 1119 h 1812"/>
              <a:gd name="T86" fmla="*/ 223 w 1401"/>
              <a:gd name="T87" fmla="*/ 641 h 1812"/>
              <a:gd name="T88" fmla="*/ 223 w 1401"/>
              <a:gd name="T89" fmla="*/ 641 h 1812"/>
              <a:gd name="T90" fmla="*/ 223 w 1401"/>
              <a:gd name="T91" fmla="*/ 64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1" h="1812">
                <a:moveTo>
                  <a:pt x="1398" y="1615"/>
                </a:moveTo>
                <a:cubicBezTo>
                  <a:pt x="1113" y="1037"/>
                  <a:pt x="1113" y="1037"/>
                  <a:pt x="1113" y="1037"/>
                </a:cubicBezTo>
                <a:cubicBezTo>
                  <a:pt x="1288" y="944"/>
                  <a:pt x="1288" y="944"/>
                  <a:pt x="1288" y="944"/>
                </a:cubicBezTo>
                <a:cubicBezTo>
                  <a:pt x="1325" y="925"/>
                  <a:pt x="1342" y="882"/>
                  <a:pt x="1330" y="843"/>
                </a:cubicBezTo>
                <a:cubicBezTo>
                  <a:pt x="1268" y="641"/>
                  <a:pt x="1268" y="641"/>
                  <a:pt x="1268" y="641"/>
                </a:cubicBezTo>
                <a:cubicBezTo>
                  <a:pt x="1330" y="440"/>
                  <a:pt x="1330" y="440"/>
                  <a:pt x="1330" y="440"/>
                </a:cubicBezTo>
                <a:cubicBezTo>
                  <a:pt x="1342" y="401"/>
                  <a:pt x="1325" y="358"/>
                  <a:pt x="1288" y="339"/>
                </a:cubicBezTo>
                <a:cubicBezTo>
                  <a:pt x="1102" y="240"/>
                  <a:pt x="1102" y="240"/>
                  <a:pt x="1102" y="240"/>
                </a:cubicBezTo>
                <a:cubicBezTo>
                  <a:pt x="1003" y="54"/>
                  <a:pt x="1003" y="54"/>
                  <a:pt x="1003" y="54"/>
                </a:cubicBezTo>
                <a:cubicBezTo>
                  <a:pt x="984" y="17"/>
                  <a:pt x="941" y="0"/>
                  <a:pt x="902" y="12"/>
                </a:cubicBezTo>
                <a:cubicBezTo>
                  <a:pt x="700" y="74"/>
                  <a:pt x="700" y="74"/>
                  <a:pt x="700" y="74"/>
                </a:cubicBezTo>
                <a:cubicBezTo>
                  <a:pt x="499" y="12"/>
                  <a:pt x="499" y="12"/>
                  <a:pt x="499" y="12"/>
                </a:cubicBezTo>
                <a:cubicBezTo>
                  <a:pt x="459" y="0"/>
                  <a:pt x="417" y="17"/>
                  <a:pt x="398" y="54"/>
                </a:cubicBezTo>
                <a:cubicBezTo>
                  <a:pt x="299" y="240"/>
                  <a:pt x="299" y="240"/>
                  <a:pt x="299" y="240"/>
                </a:cubicBezTo>
                <a:cubicBezTo>
                  <a:pt x="113" y="339"/>
                  <a:pt x="113" y="339"/>
                  <a:pt x="113" y="339"/>
                </a:cubicBezTo>
                <a:cubicBezTo>
                  <a:pt x="76" y="358"/>
                  <a:pt x="59" y="400"/>
                  <a:pt x="71" y="440"/>
                </a:cubicBezTo>
                <a:cubicBezTo>
                  <a:pt x="133" y="641"/>
                  <a:pt x="133" y="641"/>
                  <a:pt x="133" y="641"/>
                </a:cubicBezTo>
                <a:cubicBezTo>
                  <a:pt x="71" y="843"/>
                  <a:pt x="71" y="843"/>
                  <a:pt x="71" y="843"/>
                </a:cubicBezTo>
                <a:cubicBezTo>
                  <a:pt x="59" y="882"/>
                  <a:pt x="76" y="925"/>
                  <a:pt x="113" y="944"/>
                </a:cubicBezTo>
                <a:cubicBezTo>
                  <a:pt x="288" y="1037"/>
                  <a:pt x="288" y="1037"/>
                  <a:pt x="288" y="1037"/>
                </a:cubicBezTo>
                <a:cubicBezTo>
                  <a:pt x="3" y="1615"/>
                  <a:pt x="3" y="1615"/>
                  <a:pt x="3" y="1615"/>
                </a:cubicBezTo>
                <a:cubicBezTo>
                  <a:pt x="0" y="1622"/>
                  <a:pt x="1" y="1631"/>
                  <a:pt x="6" y="1637"/>
                </a:cubicBezTo>
                <a:cubicBezTo>
                  <a:pt x="12" y="1643"/>
                  <a:pt x="20" y="1646"/>
                  <a:pt x="28" y="1643"/>
                </a:cubicBezTo>
                <a:cubicBezTo>
                  <a:pt x="261" y="1565"/>
                  <a:pt x="261" y="1565"/>
                  <a:pt x="261" y="1565"/>
                </a:cubicBezTo>
                <a:cubicBezTo>
                  <a:pt x="341" y="1798"/>
                  <a:pt x="341" y="1798"/>
                  <a:pt x="341" y="1798"/>
                </a:cubicBezTo>
                <a:cubicBezTo>
                  <a:pt x="343" y="1803"/>
                  <a:pt x="347" y="1807"/>
                  <a:pt x="352" y="1809"/>
                </a:cubicBezTo>
                <a:cubicBezTo>
                  <a:pt x="354" y="1811"/>
                  <a:pt x="357" y="1811"/>
                  <a:pt x="359" y="1811"/>
                </a:cubicBezTo>
                <a:cubicBezTo>
                  <a:pt x="367" y="1812"/>
                  <a:pt x="375" y="1808"/>
                  <a:pt x="379" y="1800"/>
                </a:cubicBezTo>
                <a:cubicBezTo>
                  <a:pt x="665" y="1220"/>
                  <a:pt x="665" y="1220"/>
                  <a:pt x="665" y="1220"/>
                </a:cubicBezTo>
                <a:cubicBezTo>
                  <a:pt x="665" y="1220"/>
                  <a:pt x="669" y="1209"/>
                  <a:pt x="700" y="1209"/>
                </a:cubicBezTo>
                <a:cubicBezTo>
                  <a:pt x="731" y="1209"/>
                  <a:pt x="736" y="1220"/>
                  <a:pt x="736" y="1220"/>
                </a:cubicBezTo>
                <a:cubicBezTo>
                  <a:pt x="1022" y="1800"/>
                  <a:pt x="1022" y="1800"/>
                  <a:pt x="1022" y="1800"/>
                </a:cubicBezTo>
                <a:cubicBezTo>
                  <a:pt x="1026" y="1808"/>
                  <a:pt x="1033" y="1812"/>
                  <a:pt x="1042" y="1811"/>
                </a:cubicBezTo>
                <a:cubicBezTo>
                  <a:pt x="1044" y="1811"/>
                  <a:pt x="1047" y="1811"/>
                  <a:pt x="1049" y="1809"/>
                </a:cubicBezTo>
                <a:cubicBezTo>
                  <a:pt x="1054" y="1807"/>
                  <a:pt x="1058" y="1803"/>
                  <a:pt x="1060" y="1798"/>
                </a:cubicBezTo>
                <a:cubicBezTo>
                  <a:pt x="1140" y="1565"/>
                  <a:pt x="1140" y="1565"/>
                  <a:pt x="1140" y="1565"/>
                </a:cubicBezTo>
                <a:cubicBezTo>
                  <a:pt x="1373" y="1643"/>
                  <a:pt x="1373" y="1643"/>
                  <a:pt x="1373" y="1643"/>
                </a:cubicBezTo>
                <a:cubicBezTo>
                  <a:pt x="1381" y="1646"/>
                  <a:pt x="1389" y="1643"/>
                  <a:pt x="1395" y="1637"/>
                </a:cubicBezTo>
                <a:cubicBezTo>
                  <a:pt x="1400" y="1631"/>
                  <a:pt x="1401" y="1622"/>
                  <a:pt x="1398" y="1615"/>
                </a:cubicBezTo>
                <a:close/>
                <a:moveTo>
                  <a:pt x="223" y="641"/>
                </a:moveTo>
                <a:cubicBezTo>
                  <a:pt x="223" y="378"/>
                  <a:pt x="437" y="164"/>
                  <a:pt x="700" y="164"/>
                </a:cubicBezTo>
                <a:cubicBezTo>
                  <a:pt x="964" y="164"/>
                  <a:pt x="1178" y="378"/>
                  <a:pt x="1178" y="641"/>
                </a:cubicBezTo>
                <a:cubicBezTo>
                  <a:pt x="1178" y="905"/>
                  <a:pt x="964" y="1119"/>
                  <a:pt x="700" y="1119"/>
                </a:cubicBezTo>
                <a:cubicBezTo>
                  <a:pt x="437" y="1119"/>
                  <a:pt x="223" y="905"/>
                  <a:pt x="223" y="641"/>
                </a:cubicBezTo>
                <a:close/>
                <a:moveTo>
                  <a:pt x="223" y="641"/>
                </a:moveTo>
                <a:cubicBezTo>
                  <a:pt x="223" y="641"/>
                  <a:pt x="223" y="641"/>
                  <a:pt x="223" y="64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H="1" flipV="1">
            <a:off x="4317001" y="1676787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4317002" y="2605697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4317000" y="3423261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 bwMode="auto">
          <a:xfrm>
            <a:off x="4838587" y="1500689"/>
            <a:ext cx="1397753" cy="488002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4838585" y="2329280"/>
            <a:ext cx="1397753" cy="488002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4838584" y="3139741"/>
            <a:ext cx="1397753" cy="488002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文本框 9"/>
          <p:cNvSpPr txBox="1"/>
          <p:nvPr/>
        </p:nvSpPr>
        <p:spPr>
          <a:xfrm>
            <a:off x="4888309" y="1533746"/>
            <a:ext cx="610506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2010.09</a:t>
            </a:r>
            <a:r>
              <a:rPr kumimoji="0" lang="en-US" altLang="zh-CN" sz="2400" b="1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0" lang="en-US" altLang="zh-CN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学校二等奖学金</a:t>
            </a: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2011.09</a:t>
            </a:r>
            <a:r>
              <a:rPr kumimoji="0" lang="en-US" altLang="zh-CN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学校一等奖学金</a:t>
            </a: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2012.09</a:t>
            </a:r>
            <a:r>
              <a:rPr kumimoji="0" lang="en-US" altLang="zh-CN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学校三等奖学金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4317001" y="4248246"/>
            <a:ext cx="1" cy="1778557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 flipV="1">
            <a:off x="3795416" y="5193197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1615262" y="4042888"/>
            <a:ext cx="2189274" cy="2189274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41" name="Freeform 6"/>
          <p:cNvSpPr>
            <a:spLocks noEditPoints="1"/>
          </p:cNvSpPr>
          <p:nvPr/>
        </p:nvSpPr>
        <p:spPr bwMode="auto">
          <a:xfrm>
            <a:off x="2406881" y="4215590"/>
            <a:ext cx="562584" cy="727803"/>
          </a:xfrm>
          <a:custGeom>
            <a:avLst/>
            <a:gdLst>
              <a:gd name="T0" fmla="*/ 1398 w 1401"/>
              <a:gd name="T1" fmla="*/ 1615 h 1812"/>
              <a:gd name="T2" fmla="*/ 1113 w 1401"/>
              <a:gd name="T3" fmla="*/ 1037 h 1812"/>
              <a:gd name="T4" fmla="*/ 1288 w 1401"/>
              <a:gd name="T5" fmla="*/ 944 h 1812"/>
              <a:gd name="T6" fmla="*/ 1330 w 1401"/>
              <a:gd name="T7" fmla="*/ 843 h 1812"/>
              <a:gd name="T8" fmla="*/ 1268 w 1401"/>
              <a:gd name="T9" fmla="*/ 641 h 1812"/>
              <a:gd name="T10" fmla="*/ 1330 w 1401"/>
              <a:gd name="T11" fmla="*/ 440 h 1812"/>
              <a:gd name="T12" fmla="*/ 1288 w 1401"/>
              <a:gd name="T13" fmla="*/ 339 h 1812"/>
              <a:gd name="T14" fmla="*/ 1102 w 1401"/>
              <a:gd name="T15" fmla="*/ 240 h 1812"/>
              <a:gd name="T16" fmla="*/ 1003 w 1401"/>
              <a:gd name="T17" fmla="*/ 54 h 1812"/>
              <a:gd name="T18" fmla="*/ 902 w 1401"/>
              <a:gd name="T19" fmla="*/ 12 h 1812"/>
              <a:gd name="T20" fmla="*/ 700 w 1401"/>
              <a:gd name="T21" fmla="*/ 74 h 1812"/>
              <a:gd name="T22" fmla="*/ 499 w 1401"/>
              <a:gd name="T23" fmla="*/ 12 h 1812"/>
              <a:gd name="T24" fmla="*/ 398 w 1401"/>
              <a:gd name="T25" fmla="*/ 54 h 1812"/>
              <a:gd name="T26" fmla="*/ 299 w 1401"/>
              <a:gd name="T27" fmla="*/ 240 h 1812"/>
              <a:gd name="T28" fmla="*/ 113 w 1401"/>
              <a:gd name="T29" fmla="*/ 339 h 1812"/>
              <a:gd name="T30" fmla="*/ 71 w 1401"/>
              <a:gd name="T31" fmla="*/ 440 h 1812"/>
              <a:gd name="T32" fmla="*/ 133 w 1401"/>
              <a:gd name="T33" fmla="*/ 641 h 1812"/>
              <a:gd name="T34" fmla="*/ 71 w 1401"/>
              <a:gd name="T35" fmla="*/ 843 h 1812"/>
              <a:gd name="T36" fmla="*/ 113 w 1401"/>
              <a:gd name="T37" fmla="*/ 944 h 1812"/>
              <a:gd name="T38" fmla="*/ 288 w 1401"/>
              <a:gd name="T39" fmla="*/ 1037 h 1812"/>
              <a:gd name="T40" fmla="*/ 3 w 1401"/>
              <a:gd name="T41" fmla="*/ 1615 h 1812"/>
              <a:gd name="T42" fmla="*/ 6 w 1401"/>
              <a:gd name="T43" fmla="*/ 1637 h 1812"/>
              <a:gd name="T44" fmla="*/ 28 w 1401"/>
              <a:gd name="T45" fmla="*/ 1643 h 1812"/>
              <a:gd name="T46" fmla="*/ 261 w 1401"/>
              <a:gd name="T47" fmla="*/ 1565 h 1812"/>
              <a:gd name="T48" fmla="*/ 341 w 1401"/>
              <a:gd name="T49" fmla="*/ 1798 h 1812"/>
              <a:gd name="T50" fmla="*/ 352 w 1401"/>
              <a:gd name="T51" fmla="*/ 1809 h 1812"/>
              <a:gd name="T52" fmla="*/ 359 w 1401"/>
              <a:gd name="T53" fmla="*/ 1811 h 1812"/>
              <a:gd name="T54" fmla="*/ 379 w 1401"/>
              <a:gd name="T55" fmla="*/ 1800 h 1812"/>
              <a:gd name="T56" fmla="*/ 665 w 1401"/>
              <a:gd name="T57" fmla="*/ 1220 h 1812"/>
              <a:gd name="T58" fmla="*/ 700 w 1401"/>
              <a:gd name="T59" fmla="*/ 1209 h 1812"/>
              <a:gd name="T60" fmla="*/ 736 w 1401"/>
              <a:gd name="T61" fmla="*/ 1220 h 1812"/>
              <a:gd name="T62" fmla="*/ 1022 w 1401"/>
              <a:gd name="T63" fmla="*/ 1800 h 1812"/>
              <a:gd name="T64" fmla="*/ 1042 w 1401"/>
              <a:gd name="T65" fmla="*/ 1811 h 1812"/>
              <a:gd name="T66" fmla="*/ 1049 w 1401"/>
              <a:gd name="T67" fmla="*/ 1809 h 1812"/>
              <a:gd name="T68" fmla="*/ 1060 w 1401"/>
              <a:gd name="T69" fmla="*/ 1798 h 1812"/>
              <a:gd name="T70" fmla="*/ 1140 w 1401"/>
              <a:gd name="T71" fmla="*/ 1565 h 1812"/>
              <a:gd name="T72" fmla="*/ 1373 w 1401"/>
              <a:gd name="T73" fmla="*/ 1643 h 1812"/>
              <a:gd name="T74" fmla="*/ 1395 w 1401"/>
              <a:gd name="T75" fmla="*/ 1637 h 1812"/>
              <a:gd name="T76" fmla="*/ 1398 w 1401"/>
              <a:gd name="T77" fmla="*/ 1615 h 1812"/>
              <a:gd name="T78" fmla="*/ 223 w 1401"/>
              <a:gd name="T79" fmla="*/ 641 h 1812"/>
              <a:gd name="T80" fmla="*/ 700 w 1401"/>
              <a:gd name="T81" fmla="*/ 164 h 1812"/>
              <a:gd name="T82" fmla="*/ 1178 w 1401"/>
              <a:gd name="T83" fmla="*/ 641 h 1812"/>
              <a:gd name="T84" fmla="*/ 700 w 1401"/>
              <a:gd name="T85" fmla="*/ 1119 h 1812"/>
              <a:gd name="T86" fmla="*/ 223 w 1401"/>
              <a:gd name="T87" fmla="*/ 641 h 1812"/>
              <a:gd name="T88" fmla="*/ 223 w 1401"/>
              <a:gd name="T89" fmla="*/ 641 h 1812"/>
              <a:gd name="T90" fmla="*/ 223 w 1401"/>
              <a:gd name="T91" fmla="*/ 64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1" h="1812">
                <a:moveTo>
                  <a:pt x="1398" y="1615"/>
                </a:moveTo>
                <a:cubicBezTo>
                  <a:pt x="1113" y="1037"/>
                  <a:pt x="1113" y="1037"/>
                  <a:pt x="1113" y="1037"/>
                </a:cubicBezTo>
                <a:cubicBezTo>
                  <a:pt x="1288" y="944"/>
                  <a:pt x="1288" y="944"/>
                  <a:pt x="1288" y="944"/>
                </a:cubicBezTo>
                <a:cubicBezTo>
                  <a:pt x="1325" y="925"/>
                  <a:pt x="1342" y="882"/>
                  <a:pt x="1330" y="843"/>
                </a:cubicBezTo>
                <a:cubicBezTo>
                  <a:pt x="1268" y="641"/>
                  <a:pt x="1268" y="641"/>
                  <a:pt x="1268" y="641"/>
                </a:cubicBezTo>
                <a:cubicBezTo>
                  <a:pt x="1330" y="440"/>
                  <a:pt x="1330" y="440"/>
                  <a:pt x="1330" y="440"/>
                </a:cubicBezTo>
                <a:cubicBezTo>
                  <a:pt x="1342" y="401"/>
                  <a:pt x="1325" y="358"/>
                  <a:pt x="1288" y="339"/>
                </a:cubicBezTo>
                <a:cubicBezTo>
                  <a:pt x="1102" y="240"/>
                  <a:pt x="1102" y="240"/>
                  <a:pt x="1102" y="240"/>
                </a:cubicBezTo>
                <a:cubicBezTo>
                  <a:pt x="1003" y="54"/>
                  <a:pt x="1003" y="54"/>
                  <a:pt x="1003" y="54"/>
                </a:cubicBezTo>
                <a:cubicBezTo>
                  <a:pt x="984" y="17"/>
                  <a:pt x="941" y="0"/>
                  <a:pt x="902" y="12"/>
                </a:cubicBezTo>
                <a:cubicBezTo>
                  <a:pt x="700" y="74"/>
                  <a:pt x="700" y="74"/>
                  <a:pt x="700" y="74"/>
                </a:cubicBezTo>
                <a:cubicBezTo>
                  <a:pt x="499" y="12"/>
                  <a:pt x="499" y="12"/>
                  <a:pt x="499" y="12"/>
                </a:cubicBezTo>
                <a:cubicBezTo>
                  <a:pt x="459" y="0"/>
                  <a:pt x="417" y="17"/>
                  <a:pt x="398" y="54"/>
                </a:cubicBezTo>
                <a:cubicBezTo>
                  <a:pt x="299" y="240"/>
                  <a:pt x="299" y="240"/>
                  <a:pt x="299" y="240"/>
                </a:cubicBezTo>
                <a:cubicBezTo>
                  <a:pt x="113" y="339"/>
                  <a:pt x="113" y="339"/>
                  <a:pt x="113" y="339"/>
                </a:cubicBezTo>
                <a:cubicBezTo>
                  <a:pt x="76" y="358"/>
                  <a:pt x="59" y="400"/>
                  <a:pt x="71" y="440"/>
                </a:cubicBezTo>
                <a:cubicBezTo>
                  <a:pt x="133" y="641"/>
                  <a:pt x="133" y="641"/>
                  <a:pt x="133" y="641"/>
                </a:cubicBezTo>
                <a:cubicBezTo>
                  <a:pt x="71" y="843"/>
                  <a:pt x="71" y="843"/>
                  <a:pt x="71" y="843"/>
                </a:cubicBezTo>
                <a:cubicBezTo>
                  <a:pt x="59" y="882"/>
                  <a:pt x="76" y="925"/>
                  <a:pt x="113" y="944"/>
                </a:cubicBezTo>
                <a:cubicBezTo>
                  <a:pt x="288" y="1037"/>
                  <a:pt x="288" y="1037"/>
                  <a:pt x="288" y="1037"/>
                </a:cubicBezTo>
                <a:cubicBezTo>
                  <a:pt x="3" y="1615"/>
                  <a:pt x="3" y="1615"/>
                  <a:pt x="3" y="1615"/>
                </a:cubicBezTo>
                <a:cubicBezTo>
                  <a:pt x="0" y="1622"/>
                  <a:pt x="1" y="1631"/>
                  <a:pt x="6" y="1637"/>
                </a:cubicBezTo>
                <a:cubicBezTo>
                  <a:pt x="12" y="1643"/>
                  <a:pt x="20" y="1646"/>
                  <a:pt x="28" y="1643"/>
                </a:cubicBezTo>
                <a:cubicBezTo>
                  <a:pt x="261" y="1565"/>
                  <a:pt x="261" y="1565"/>
                  <a:pt x="261" y="1565"/>
                </a:cubicBezTo>
                <a:cubicBezTo>
                  <a:pt x="341" y="1798"/>
                  <a:pt x="341" y="1798"/>
                  <a:pt x="341" y="1798"/>
                </a:cubicBezTo>
                <a:cubicBezTo>
                  <a:pt x="343" y="1803"/>
                  <a:pt x="347" y="1807"/>
                  <a:pt x="352" y="1809"/>
                </a:cubicBezTo>
                <a:cubicBezTo>
                  <a:pt x="354" y="1811"/>
                  <a:pt x="357" y="1811"/>
                  <a:pt x="359" y="1811"/>
                </a:cubicBezTo>
                <a:cubicBezTo>
                  <a:pt x="367" y="1812"/>
                  <a:pt x="375" y="1808"/>
                  <a:pt x="379" y="1800"/>
                </a:cubicBezTo>
                <a:cubicBezTo>
                  <a:pt x="665" y="1220"/>
                  <a:pt x="665" y="1220"/>
                  <a:pt x="665" y="1220"/>
                </a:cubicBezTo>
                <a:cubicBezTo>
                  <a:pt x="665" y="1220"/>
                  <a:pt x="669" y="1209"/>
                  <a:pt x="700" y="1209"/>
                </a:cubicBezTo>
                <a:cubicBezTo>
                  <a:pt x="731" y="1209"/>
                  <a:pt x="736" y="1220"/>
                  <a:pt x="736" y="1220"/>
                </a:cubicBezTo>
                <a:cubicBezTo>
                  <a:pt x="1022" y="1800"/>
                  <a:pt x="1022" y="1800"/>
                  <a:pt x="1022" y="1800"/>
                </a:cubicBezTo>
                <a:cubicBezTo>
                  <a:pt x="1026" y="1808"/>
                  <a:pt x="1033" y="1812"/>
                  <a:pt x="1042" y="1811"/>
                </a:cubicBezTo>
                <a:cubicBezTo>
                  <a:pt x="1044" y="1811"/>
                  <a:pt x="1047" y="1811"/>
                  <a:pt x="1049" y="1809"/>
                </a:cubicBezTo>
                <a:cubicBezTo>
                  <a:pt x="1054" y="1807"/>
                  <a:pt x="1058" y="1803"/>
                  <a:pt x="1060" y="1798"/>
                </a:cubicBezTo>
                <a:cubicBezTo>
                  <a:pt x="1140" y="1565"/>
                  <a:pt x="1140" y="1565"/>
                  <a:pt x="1140" y="1565"/>
                </a:cubicBezTo>
                <a:cubicBezTo>
                  <a:pt x="1373" y="1643"/>
                  <a:pt x="1373" y="1643"/>
                  <a:pt x="1373" y="1643"/>
                </a:cubicBezTo>
                <a:cubicBezTo>
                  <a:pt x="1381" y="1646"/>
                  <a:pt x="1389" y="1643"/>
                  <a:pt x="1395" y="1637"/>
                </a:cubicBezTo>
                <a:cubicBezTo>
                  <a:pt x="1400" y="1631"/>
                  <a:pt x="1401" y="1622"/>
                  <a:pt x="1398" y="1615"/>
                </a:cubicBezTo>
                <a:close/>
                <a:moveTo>
                  <a:pt x="223" y="641"/>
                </a:moveTo>
                <a:cubicBezTo>
                  <a:pt x="223" y="378"/>
                  <a:pt x="437" y="164"/>
                  <a:pt x="700" y="164"/>
                </a:cubicBezTo>
                <a:cubicBezTo>
                  <a:pt x="964" y="164"/>
                  <a:pt x="1178" y="378"/>
                  <a:pt x="1178" y="641"/>
                </a:cubicBezTo>
                <a:cubicBezTo>
                  <a:pt x="1178" y="905"/>
                  <a:pt x="964" y="1119"/>
                  <a:pt x="700" y="1119"/>
                </a:cubicBezTo>
                <a:cubicBezTo>
                  <a:pt x="437" y="1119"/>
                  <a:pt x="223" y="905"/>
                  <a:pt x="223" y="641"/>
                </a:cubicBezTo>
                <a:close/>
                <a:moveTo>
                  <a:pt x="223" y="641"/>
                </a:moveTo>
                <a:cubicBezTo>
                  <a:pt x="223" y="641"/>
                  <a:pt x="223" y="641"/>
                  <a:pt x="223" y="64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 flipV="1">
            <a:off x="4317001" y="4267587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 flipV="1">
            <a:off x="4317000" y="6014061"/>
            <a:ext cx="521585" cy="1"/>
          </a:xfrm>
          <a:prstGeom prst="line">
            <a:avLst/>
          </a:prstGeom>
          <a:ln w="28575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 bwMode="auto">
          <a:xfrm>
            <a:off x="4838587" y="4091489"/>
            <a:ext cx="1397753" cy="488002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4838584" y="5730541"/>
            <a:ext cx="1397753" cy="488002"/>
          </a:xfrm>
          <a:prstGeom prst="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文本框 15"/>
          <p:cNvSpPr txBox="1"/>
          <p:nvPr/>
        </p:nvSpPr>
        <p:spPr>
          <a:xfrm>
            <a:off x="1949108" y="4987728"/>
            <a:ext cx="2268683" cy="85523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硕士阶段</a:t>
            </a:r>
            <a:endParaRPr lang="en-US" altLang="zh-CN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lv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次奖学金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16"/>
          <p:cNvSpPr txBox="1"/>
          <p:nvPr/>
        </p:nvSpPr>
        <p:spPr>
          <a:xfrm>
            <a:off x="4888309" y="4111011"/>
            <a:ext cx="526634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2013.09 </a:t>
            </a:r>
            <a:r>
              <a:rPr kumimoji="0" lang="en-US" altLang="zh-CN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新生奖学金</a:t>
            </a: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endParaRPr lang="en-US" altLang="zh-CN" sz="240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endParaRPr kumimoji="0" lang="en-US" altLang="zh-CN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R="0" defTabSz="914400">
              <a:lnSpc>
                <a:spcPct val="11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2015.09 </a:t>
            </a:r>
            <a:r>
              <a:rPr kumimoji="0" lang="en-US" altLang="zh-CN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kumimoji="0" lang="zh-CN" altLang="en-US" sz="2400" kern="1200" cap="none" spc="0" normalizeH="0" baseline="0" noProof="0" dirty="0">
                <a:solidFill>
                  <a:schemeClr val="tx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研究生国家奖学金</a:t>
            </a:r>
            <a:endParaRPr kumimoji="0" lang="zh-CN" altLang="en-US" sz="2400" kern="1200" cap="none" spc="0" normalizeH="0" baseline="0" noProof="0" dirty="0">
              <a:solidFill>
                <a:schemeClr val="tx1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-1" y="2005263"/>
            <a:ext cx="12208043" cy="266299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2534651"/>
            <a:ext cx="1042737" cy="646331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933073" y="2534652"/>
            <a:ext cx="10258927" cy="646330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8882" y="2312891"/>
            <a:ext cx="7004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2</a:t>
            </a:r>
            <a:endParaRPr lang="zh-CN" altLang="en-US" sz="66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 bwMode="auto">
          <a:xfrm>
            <a:off x="-16042" y="2312891"/>
            <a:ext cx="1219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直接连接符 8"/>
          <p:cNvCxnSpPr/>
          <p:nvPr/>
        </p:nvCxnSpPr>
        <p:spPr bwMode="auto">
          <a:xfrm>
            <a:off x="-16042" y="3399652"/>
            <a:ext cx="1219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TextBox 9"/>
          <p:cNvSpPr txBox="1"/>
          <p:nvPr/>
        </p:nvSpPr>
        <p:spPr>
          <a:xfrm>
            <a:off x="7062536" y="3753631"/>
            <a:ext cx="49890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40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40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7599" y="2534650"/>
            <a:ext cx="270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第        部分</a:t>
            </a:r>
            <a:endParaRPr lang="zh-CN" altLang="en-US" sz="3600" b="1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882" y="1930165"/>
            <a:ext cx="428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硕士研究方向：生物质催化热解转化。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环形箭头 14"/>
          <p:cNvSpPr/>
          <p:nvPr/>
        </p:nvSpPr>
        <p:spPr>
          <a:xfrm rot="1326258">
            <a:off x="5469709" y="2053424"/>
            <a:ext cx="1643796" cy="1641353"/>
          </a:xfrm>
          <a:prstGeom prst="circularArrow">
            <a:avLst>
              <a:gd name="adj1" fmla="val 9784"/>
              <a:gd name="adj2" fmla="val 1321283"/>
              <a:gd name="adj3" fmla="val 3665794"/>
              <a:gd name="adj4" fmla="val 11979516"/>
              <a:gd name="adj5" fmla="val 13011"/>
            </a:avLst>
          </a:prstGeom>
          <a:solidFill>
            <a:srgbClr val="E0EBF4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cs typeface="微软雅黑" panose="020B0503020204020204" charset="-122"/>
            </a:endParaRPr>
          </a:p>
        </p:txBody>
      </p:sp>
      <p:sp>
        <p:nvSpPr>
          <p:cNvPr id="16" name="环形箭头 15"/>
          <p:cNvSpPr/>
          <p:nvPr/>
        </p:nvSpPr>
        <p:spPr>
          <a:xfrm rot="20563910" flipH="1">
            <a:off x="4863972" y="2898525"/>
            <a:ext cx="1643796" cy="1643796"/>
          </a:xfrm>
          <a:prstGeom prst="circularArrow">
            <a:avLst>
              <a:gd name="adj1" fmla="val 9784"/>
              <a:gd name="adj2" fmla="val 1321283"/>
              <a:gd name="adj3" fmla="val 3665794"/>
              <a:gd name="adj4" fmla="val 11886781"/>
              <a:gd name="adj5" fmla="val 13011"/>
            </a:avLst>
          </a:prstGeom>
          <a:solidFill>
            <a:srgbClr val="B5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cs typeface="微软雅黑" panose="020B0503020204020204" charset="-122"/>
            </a:endParaRPr>
          </a:p>
        </p:txBody>
      </p:sp>
      <p:sp>
        <p:nvSpPr>
          <p:cNvPr id="17" name="空心弧 16"/>
          <p:cNvSpPr/>
          <p:nvPr/>
        </p:nvSpPr>
        <p:spPr>
          <a:xfrm rot="3375582">
            <a:off x="5517337" y="3967115"/>
            <a:ext cx="1411759" cy="1409317"/>
          </a:xfrm>
          <a:prstGeom prst="blockArc">
            <a:avLst>
              <a:gd name="adj1" fmla="val 10085559"/>
              <a:gd name="adj2" fmla="val 7052233"/>
              <a:gd name="adj3" fmla="val 11025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cs typeface="微软雅黑" panose="020B0503020204020204" charset="-122"/>
            </a:endParaRPr>
          </a:p>
        </p:txBody>
      </p:sp>
      <p:sp>
        <p:nvSpPr>
          <p:cNvPr id="18" name="环形箭头 17"/>
          <p:cNvSpPr/>
          <p:nvPr/>
        </p:nvSpPr>
        <p:spPr>
          <a:xfrm rot="20563910" flipH="1">
            <a:off x="5054956" y="1386822"/>
            <a:ext cx="1643796" cy="1643795"/>
          </a:xfrm>
          <a:prstGeom prst="circularArrow">
            <a:avLst>
              <a:gd name="adj1" fmla="val 9784"/>
              <a:gd name="adj2" fmla="val 1321283"/>
              <a:gd name="adj3" fmla="val 3665794"/>
              <a:gd name="adj4" fmla="val 12516529"/>
              <a:gd name="adj5" fmla="val 13011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3596" y="1714505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35209" y="2407863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7168" y="3243206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71576" y="4259290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4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87974" y="2094704"/>
            <a:ext cx="42842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参加过基金项目：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安徽省教育厅自然科学基金重点项目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KJ****A070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农林废弃物两段催化气化制富氢燃气研究。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037" y="3421849"/>
            <a:ext cx="445062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在北大核心期刊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可再生能源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第一作者发表论文：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三种过渡金属氧化物对生物质微波催化热解产物影响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94992" y="4185074"/>
            <a:ext cx="41970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撰写专利两篇：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一种可以降低工业碱木质素热解温度的氧化剂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一种可降低生物油含氧量提高芳烃含量的催化剂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17" grpId="0" animBg="1"/>
      <p:bldP spid="18" grpId="0" animBg="1"/>
      <p:bldP spid="23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40119" y="2320791"/>
            <a:ext cx="2572460" cy="3646431"/>
            <a:chOff x="368843" y="1742042"/>
            <a:chExt cx="2572460" cy="3646431"/>
          </a:xfrm>
        </p:grpSpPr>
        <p:sp>
          <p:nvSpPr>
            <p:cNvPr id="9" name="矩形 8"/>
            <p:cNvSpPr/>
            <p:nvPr/>
          </p:nvSpPr>
          <p:spPr>
            <a:xfrm>
              <a:off x="368843" y="1742042"/>
              <a:ext cx="2572460" cy="665931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68843" y="4940112"/>
              <a:ext cx="2572460" cy="448361"/>
              <a:chOff x="1087298" y="542170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13" name="矩形 12"/>
              <p:cNvSpPr/>
              <p:nvPr/>
            </p:nvSpPr>
            <p:spPr>
              <a:xfrm>
                <a:off x="1087298" y="5421706"/>
                <a:ext cx="2754339" cy="228600"/>
              </a:xfrm>
              <a:prstGeom prst="rect">
                <a:avLst/>
              </a:prstGeom>
              <a:solidFill>
                <a:srgbClr val="B5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flipV="1">
                <a:off x="2056703" y="5556623"/>
                <a:ext cx="815528" cy="345144"/>
              </a:xfrm>
              <a:prstGeom prst="triangle">
                <a:avLst/>
              </a:prstGeom>
              <a:solidFill>
                <a:srgbClr val="B5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34"/>
            <p:cNvSpPr txBox="1"/>
            <p:nvPr/>
          </p:nvSpPr>
          <p:spPr>
            <a:xfrm>
              <a:off x="1309821" y="1884753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275572" y="1323973"/>
            <a:ext cx="6286544" cy="943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硕士论文题目：三种过渡金属氧化物对生物质微波快速催化热解研究</a:t>
            </a:r>
            <a:endParaRPr lang="en-US" altLang="zh-CN" sz="2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gray">
          <a:xfrm>
            <a:off x="1372203" y="3082974"/>
            <a:ext cx="2572460" cy="216982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为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载体，利用共沉淀法制备三种过渡金属氧化物催化剂，考察其对生物质快速热解的催化效果。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540518" y="2312014"/>
            <a:ext cx="2572460" cy="3646431"/>
            <a:chOff x="368843" y="1742042"/>
            <a:chExt cx="2572460" cy="3646431"/>
          </a:xfrm>
        </p:grpSpPr>
        <p:sp>
          <p:nvSpPr>
            <p:cNvPr id="18" name="矩形 17"/>
            <p:cNvSpPr/>
            <p:nvPr/>
          </p:nvSpPr>
          <p:spPr>
            <a:xfrm>
              <a:off x="368843" y="1742042"/>
              <a:ext cx="2572460" cy="665931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68843" y="4940112"/>
              <a:ext cx="2572460" cy="448361"/>
              <a:chOff x="1087298" y="542170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21" name="矩形 20"/>
              <p:cNvSpPr/>
              <p:nvPr/>
            </p:nvSpPr>
            <p:spPr>
              <a:xfrm>
                <a:off x="1087298" y="5421706"/>
                <a:ext cx="2754339" cy="228600"/>
              </a:xfrm>
              <a:prstGeom prst="rect">
                <a:avLst/>
              </a:prstGeom>
              <a:solidFill>
                <a:srgbClr val="B5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flipV="1">
                <a:off x="2056703" y="5556623"/>
                <a:ext cx="815528" cy="345144"/>
              </a:xfrm>
              <a:prstGeom prst="triangle">
                <a:avLst/>
              </a:prstGeom>
              <a:solidFill>
                <a:srgbClr val="B5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34"/>
            <p:cNvSpPr txBox="1"/>
            <p:nvPr/>
          </p:nvSpPr>
          <p:spPr>
            <a:xfrm>
              <a:off x="1309821" y="1884753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4" name="Text Box 6"/>
          <p:cNvSpPr txBox="1">
            <a:spLocks noChangeArrowheads="1"/>
          </p:cNvSpPr>
          <p:nvPr/>
        </p:nvSpPr>
        <p:spPr bwMode="gray">
          <a:xfrm>
            <a:off x="4540518" y="3167622"/>
            <a:ext cx="2594762" cy="92333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催化剂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失活和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再生进行研究。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690452" y="2303822"/>
            <a:ext cx="2572460" cy="3646431"/>
            <a:chOff x="368843" y="1742042"/>
            <a:chExt cx="2572460" cy="3646431"/>
          </a:xfrm>
        </p:grpSpPr>
        <p:sp>
          <p:nvSpPr>
            <p:cNvPr id="26" name="矩形 25"/>
            <p:cNvSpPr/>
            <p:nvPr/>
          </p:nvSpPr>
          <p:spPr>
            <a:xfrm>
              <a:off x="368843" y="1742042"/>
              <a:ext cx="2572460" cy="665931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68843" y="4940112"/>
              <a:ext cx="2572460" cy="448361"/>
              <a:chOff x="1087298" y="542170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29" name="矩形 28"/>
              <p:cNvSpPr/>
              <p:nvPr/>
            </p:nvSpPr>
            <p:spPr>
              <a:xfrm>
                <a:off x="1087298" y="5421706"/>
                <a:ext cx="2754339" cy="228600"/>
              </a:xfrm>
              <a:prstGeom prst="rect">
                <a:avLst/>
              </a:prstGeom>
              <a:solidFill>
                <a:srgbClr val="B5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 flipV="1">
                <a:off x="2056703" y="5556623"/>
                <a:ext cx="815528" cy="345144"/>
              </a:xfrm>
              <a:prstGeom prst="triangle">
                <a:avLst/>
              </a:prstGeom>
              <a:solidFill>
                <a:srgbClr val="B5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34"/>
            <p:cNvSpPr txBox="1"/>
            <p:nvPr/>
          </p:nvSpPr>
          <p:spPr>
            <a:xfrm>
              <a:off x="1309821" y="1884753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2" name="Text Box 8"/>
          <p:cNvSpPr txBox="1">
            <a:spLocks noChangeArrowheads="1"/>
          </p:cNvSpPr>
          <p:nvPr/>
        </p:nvSpPr>
        <p:spPr bwMode="gray">
          <a:xfrm>
            <a:off x="7706494" y="3167622"/>
            <a:ext cx="2572460" cy="175432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利用均匀沉淀法合成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nano-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，并与普通的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催化效果作对比。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 bwMode="auto">
          <a:xfrm>
            <a:off x="1864883" y="5218851"/>
            <a:ext cx="7990764" cy="1278202"/>
          </a:xfrm>
          <a:prstGeom prst="rect">
            <a:avLst/>
          </a:prstGeom>
          <a:noFill/>
          <a:ln w="9525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1860881" y="1144630"/>
            <a:ext cx="2342147" cy="618019"/>
          </a:xfrm>
          <a:prstGeom prst="round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19615" y="1188544"/>
            <a:ext cx="2241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</a:t>
            </a:r>
            <a:r>
              <a:rPr lang="x-none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装置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864882" y="1874797"/>
            <a:ext cx="7990764" cy="3197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410290" y="5366118"/>
            <a:ext cx="8968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氮气瓶；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压力表；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转子流量计；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微波高温炉；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石英反应器；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6-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直冷凝管；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三口烧瓶；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冰浴杯；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9-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铁架台；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10-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U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形管；</a:t>
            </a:r>
            <a:r>
              <a:rPr lang="en-US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11-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集气袋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2505" y="1215924"/>
            <a:ext cx="4236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2.1 </a:t>
            </a:r>
            <a:r>
              <a:rPr lang="en-US" sz="2400" b="1" dirty="0" err="1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MO</a:t>
            </a:r>
            <a:r>
              <a:rPr lang="en-US" sz="2400" b="1" baseline="-25000" dirty="0" err="1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/HZSM-5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合成与表征</a:t>
            </a:r>
            <a:endParaRPr lang="zh-CN" altLang="en-US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Object 1"/>
          <p:cNvGraphicFramePr>
            <a:graphicFrameLocks noChangeAspect="1"/>
          </p:cNvGraphicFramePr>
          <p:nvPr/>
        </p:nvGraphicFramePr>
        <p:xfrm>
          <a:off x="1299411" y="2601780"/>
          <a:ext cx="4591751" cy="2859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Graph" r:id="rId1" imgW="40615870" imgH="28728670" progId="">
                  <p:embed/>
                </p:oleObj>
              </mc:Choice>
              <mc:Fallback>
                <p:oleObj name="Graph" r:id="rId1" imgW="40615870" imgH="28728670" progId="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120" t="12263" r="11098" b="4053"/>
                      <a:stretch>
                        <a:fillRect/>
                      </a:stretch>
                    </p:blipFill>
                    <p:spPr bwMode="auto">
                      <a:xfrm>
                        <a:off x="1299411" y="2601780"/>
                        <a:ext cx="4591751" cy="28590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2"/>
          <p:cNvGrpSpPr/>
          <p:nvPr/>
        </p:nvGrpSpPr>
        <p:grpSpPr>
          <a:xfrm>
            <a:off x="6291021" y="3040101"/>
            <a:ext cx="5272930" cy="1252052"/>
            <a:chOff x="2214546" y="4071942"/>
            <a:chExt cx="6259581" cy="1486331"/>
          </a:xfrm>
        </p:grpSpPr>
        <p:pic>
          <p:nvPicPr>
            <p:cNvPr id="15" name="Picture 8" descr="1-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14546" y="4071942"/>
              <a:ext cx="1930850" cy="1462089"/>
            </a:xfrm>
            <a:prstGeom prst="rect">
              <a:avLst/>
            </a:prstGeom>
            <a:noFill/>
          </p:spPr>
        </p:pic>
        <p:pic>
          <p:nvPicPr>
            <p:cNvPr id="16" name="Picture 7" descr="3-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57686" y="4071942"/>
              <a:ext cx="1928826" cy="1486331"/>
            </a:xfrm>
            <a:prstGeom prst="rect">
              <a:avLst/>
            </a:prstGeom>
            <a:noFill/>
          </p:spPr>
        </p:pic>
        <p:pic>
          <p:nvPicPr>
            <p:cNvPr id="17" name="Picture 6" descr="5-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00826" y="4071942"/>
              <a:ext cx="1973301" cy="1471614"/>
            </a:xfrm>
            <a:prstGeom prst="rect">
              <a:avLst/>
            </a:prstGeom>
            <a:noFill/>
          </p:spPr>
        </p:pic>
      </p:grpSp>
      <p:sp>
        <p:nvSpPr>
          <p:cNvPr id="21" name="矩形 20"/>
          <p:cNvSpPr/>
          <p:nvPr/>
        </p:nvSpPr>
        <p:spPr bwMode="auto">
          <a:xfrm>
            <a:off x="6173189" y="2819252"/>
            <a:ext cx="5521506" cy="2715666"/>
          </a:xfrm>
          <a:prstGeom prst="rect">
            <a:avLst/>
          </a:prstGeom>
          <a:noFill/>
          <a:ln w="9525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78727" y="4672669"/>
            <a:ext cx="5772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Fe</a:t>
            </a:r>
            <a:r>
              <a:rPr lang="en-US" sz="1400" b="1" kern="100" baseline="-25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r>
              <a:rPr lang="en-US" sz="1400" b="1" kern="100" baseline="-25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/HZSM-5     (b) Co</a:t>
            </a:r>
            <a:r>
              <a:rPr lang="en-US" sz="1400" b="1" kern="100" baseline="-25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O</a:t>
            </a:r>
            <a:r>
              <a:rPr lang="en-US" sz="1400" b="1" kern="100" baseline="-25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/HZSM-5       (c) </a:t>
            </a:r>
            <a:r>
              <a:rPr lang="en-US" sz="1400" b="1" kern="100" dirty="0" err="1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NiO</a:t>
            </a:r>
            <a:r>
              <a:rPr lang="en-US" sz="1400" b="1" kern="1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/HZSM-5</a:t>
            </a:r>
            <a:endParaRPr lang="zh-CN" altLang="en-US" sz="1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3189" y="2018960"/>
            <a:ext cx="1292418" cy="461665"/>
          </a:xfrm>
          <a:prstGeom prst="rect">
            <a:avLst/>
          </a:prstGeom>
          <a:solidFill>
            <a:srgbClr val="1F4E79"/>
          </a:solidFill>
        </p:spPr>
        <p:txBody>
          <a:bodyPr wrap="square" rtlCol="0">
            <a:spAutoFit/>
          </a:bodyPr>
          <a:lstStyle/>
          <a:p>
            <a:pPr algn="l"/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9217" y="2009453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SEM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征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91437" y="5672744"/>
            <a:ext cx="10403257" cy="461665"/>
          </a:xfrm>
          <a:prstGeom prst="rect">
            <a:avLst/>
          </a:prstGeom>
          <a:solidFill>
            <a:srgbClr val="1F4E79"/>
          </a:solidFill>
        </p:spPr>
        <p:txBody>
          <a:bodyPr wrap="square" rtlCol="0">
            <a:spAutoFit/>
          </a:bodyPr>
          <a:lstStyle/>
          <a:p>
            <a:pPr algn="l"/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81580" y="5656701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经分析，催化剂较好的负载在载体的表面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1299411" y="2068073"/>
            <a:ext cx="1292418" cy="461665"/>
          </a:xfrm>
          <a:prstGeom prst="rect">
            <a:avLst/>
          </a:prstGeom>
          <a:solidFill>
            <a:srgbClr val="1F4E79"/>
          </a:solidFill>
        </p:spPr>
        <p:txBody>
          <a:bodyPr wrap="square" rtlCol="0">
            <a:spAutoFit/>
          </a:bodyPr>
          <a:lstStyle/>
          <a:p>
            <a:pPr algn="l"/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3490" y="2066876"/>
            <a:ext cx="1292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XRD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表征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 animBg="1"/>
      <p:bldP spid="22" grpId="0"/>
      <p:bldP spid="26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27153" y="2508334"/>
            <a:ext cx="930728" cy="1254545"/>
            <a:chOff x="4845857" y="1983324"/>
            <a:chExt cx="930728" cy="1254545"/>
          </a:xfrm>
          <a:solidFill>
            <a:srgbClr val="1F4E79"/>
          </a:solidFill>
        </p:grpSpPr>
        <p:sp>
          <p:nvSpPr>
            <p:cNvPr id="8" name="平行四边形 7"/>
            <p:cNvSpPr/>
            <p:nvPr/>
          </p:nvSpPr>
          <p:spPr>
            <a:xfrm rot="5400000" flipH="1" flipV="1">
              <a:off x="4694177" y="2155462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018535" y="1983324"/>
              <a:ext cx="611065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6600" b="1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a</a:t>
              </a:r>
              <a:endParaRPr lang="zh-CN" altLang="en-US" sz="66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70694" y="2528792"/>
            <a:ext cx="930728" cy="1234087"/>
            <a:chOff x="6389398" y="2003782"/>
            <a:chExt cx="930728" cy="1234087"/>
          </a:xfrm>
          <a:solidFill>
            <a:srgbClr val="B5CDE5"/>
          </a:solidFill>
        </p:grpSpPr>
        <p:sp>
          <p:nvSpPr>
            <p:cNvPr id="11" name="平行四边形 10"/>
            <p:cNvSpPr/>
            <p:nvPr/>
          </p:nvSpPr>
          <p:spPr>
            <a:xfrm rot="16200000" flipV="1">
              <a:off x="6237718" y="2155462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578118" y="2111659"/>
              <a:ext cx="572593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6000" b="1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b</a:t>
              </a:r>
              <a:endParaRPr lang="zh-CN" altLang="en-US" sz="60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27154" y="3856849"/>
            <a:ext cx="930728" cy="1234087"/>
            <a:chOff x="4845858" y="3331839"/>
            <a:chExt cx="930728" cy="1234087"/>
          </a:xfrm>
          <a:solidFill>
            <a:srgbClr val="B5CDE5"/>
          </a:solidFill>
        </p:grpSpPr>
        <p:sp>
          <p:nvSpPr>
            <p:cNvPr id="14" name="平行四边形 13"/>
            <p:cNvSpPr/>
            <p:nvPr/>
          </p:nvSpPr>
          <p:spPr>
            <a:xfrm rot="5400000" flipH="1" flipV="1">
              <a:off x="4694178" y="3483519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02493" y="3336553"/>
              <a:ext cx="572593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6000" b="1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c</a:t>
              </a:r>
              <a:endParaRPr lang="zh-CN" altLang="en-US" sz="60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0695" y="3904975"/>
            <a:ext cx="930728" cy="1234087"/>
            <a:chOff x="6389399" y="3331839"/>
            <a:chExt cx="930728" cy="1234087"/>
          </a:xfrm>
          <a:solidFill>
            <a:srgbClr val="1F4E79"/>
          </a:solidFill>
        </p:grpSpPr>
        <p:sp>
          <p:nvSpPr>
            <p:cNvPr id="17" name="平行四边形 16"/>
            <p:cNvSpPr/>
            <p:nvPr/>
          </p:nvSpPr>
          <p:spPr>
            <a:xfrm rot="16200000" flipV="1">
              <a:off x="6237719" y="3483519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562075" y="3400720"/>
              <a:ext cx="572593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6000" b="1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d</a:t>
              </a:r>
              <a:endParaRPr lang="zh-CN" altLang="en-US" sz="600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376336" y="1491402"/>
            <a:ext cx="4139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三种催化剂的催化热解效果：</a:t>
            </a:r>
            <a:endParaRPr lang="zh-CN" altLang="en-US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46307" y="2327929"/>
            <a:ext cx="2630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(a)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三种催化剂均具有良好的脱氧效果，可提高生物油品质；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315199" y="2345483"/>
            <a:ext cx="33046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(b)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热解液相产物中芳香类化合物都大幅提高，其中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altLang="zh-CN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催化作用最明显，最高产率可达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48.20%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524005" y="4219798"/>
            <a:ext cx="263090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(c)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三种催化剂都能够促进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G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型与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型酚转化生成结构更稳定的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H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型酚，</a:t>
            </a:r>
            <a:r>
              <a:rPr lang="en-US" altLang="zh-CN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NiO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的催化效果更明显。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39654" y="4196382"/>
            <a:ext cx="306404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(d)Fe</a:t>
            </a:r>
            <a:r>
              <a:rPr lang="en-US" altLang="zh-CN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NiO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/HZSM-5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可分别促进生物质向糠醛和苯酚的定向热解，产率分别可达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10.86%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14.60%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01681" y="1274373"/>
            <a:ext cx="4585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2.2 Fe</a:t>
            </a:r>
            <a:r>
              <a:rPr lang="en-US" sz="2400" b="1" baseline="-25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sz="2400" b="1" baseline="-250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/HZSM-5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失活和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再生</a:t>
            </a:r>
            <a:endParaRPr lang="zh-CN" altLang="en-US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4" name="Object 1"/>
          <p:cNvGraphicFramePr>
            <a:graphicFrameLocks noChangeAspect="1"/>
          </p:cNvGraphicFramePr>
          <p:nvPr/>
        </p:nvGraphicFramePr>
        <p:xfrm>
          <a:off x="2630912" y="2746733"/>
          <a:ext cx="3047995" cy="281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Graph" r:id="rId1" imgW="29498925" imgH="23679150" progId="">
                  <p:embed/>
                </p:oleObj>
              </mc:Choice>
              <mc:Fallback>
                <p:oleObj name="Graph" r:id="rId1" imgW="29498925" imgH="23679150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767" t="6058" r="4767" b="6058"/>
                      <a:stretch>
                        <a:fillRect/>
                      </a:stretch>
                    </p:blipFill>
                    <p:spPr bwMode="auto">
                      <a:xfrm>
                        <a:off x="2630912" y="2746733"/>
                        <a:ext cx="3047995" cy="2817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剪去单角的矩形 15"/>
          <p:cNvSpPr/>
          <p:nvPr/>
        </p:nvSpPr>
        <p:spPr bwMode="auto">
          <a:xfrm>
            <a:off x="2430386" y="2097997"/>
            <a:ext cx="3489152" cy="3670877"/>
          </a:xfrm>
          <a:prstGeom prst="snip1Rect">
            <a:avLst/>
          </a:prstGeom>
          <a:noFill/>
          <a:ln w="38100" cap="flat" cmpd="sng" algn="ctr">
            <a:solidFill>
              <a:srgbClr val="B5CDE5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7652" y="2207529"/>
            <a:ext cx="1779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积碳量分析</a:t>
            </a:r>
            <a:endParaRPr lang="en-US" altLang="zh-CN" sz="2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2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剪去单角的矩形 17"/>
          <p:cNvSpPr/>
          <p:nvPr/>
        </p:nvSpPr>
        <p:spPr bwMode="auto">
          <a:xfrm>
            <a:off x="6505075" y="2097997"/>
            <a:ext cx="3392906" cy="3703979"/>
          </a:xfrm>
          <a:prstGeom prst="snip1Rect">
            <a:avLst/>
          </a:prstGeom>
          <a:noFill/>
          <a:ln w="38100" cap="flat" cmpd="sng" algn="ctr">
            <a:solidFill>
              <a:srgbClr val="B5CDE5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6611251" y="2634910"/>
          <a:ext cx="3078182" cy="3113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Graph" r:id="rId3" imgW="29013150" imgH="23231475" progId="">
                  <p:embed/>
                </p:oleObj>
              </mc:Choice>
              <mc:Fallback>
                <p:oleObj name="Graph" r:id="rId3" imgW="29013150" imgH="23231475" progId="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849" t="6062" r="4849" b="6062"/>
                      <a:stretch>
                        <a:fillRect/>
                      </a:stretch>
                    </p:blipFill>
                    <p:spPr bwMode="auto">
                      <a:xfrm>
                        <a:off x="6611251" y="2634910"/>
                        <a:ext cx="3078182" cy="3113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543677" y="2265388"/>
            <a:ext cx="12858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XRD</a:t>
            </a:r>
            <a:r>
              <a:rPr lang="zh-CN" altLang="en-US" sz="20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en-US" altLang="zh-CN" sz="20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 bwMode="auto">
          <a:xfrm>
            <a:off x="1475874" y="1547485"/>
            <a:ext cx="8726905" cy="3345177"/>
          </a:xfrm>
          <a:prstGeom prst="round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8" name="组合 8"/>
          <p:cNvGrpSpPr/>
          <p:nvPr/>
        </p:nvGrpSpPr>
        <p:grpSpPr>
          <a:xfrm>
            <a:off x="2383957" y="2323568"/>
            <a:ext cx="6365306" cy="1993936"/>
            <a:chOff x="3935904" y="2297485"/>
            <a:chExt cx="6105487" cy="1885950"/>
          </a:xfrm>
        </p:grpSpPr>
        <p:pic>
          <p:nvPicPr>
            <p:cNvPr id="10" name="Picture 6" descr="1-4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935904" y="2297485"/>
              <a:ext cx="2505075" cy="1876427"/>
            </a:xfrm>
            <a:prstGeom prst="rect">
              <a:avLst/>
            </a:prstGeom>
            <a:noFill/>
          </p:spPr>
        </p:pic>
        <p:pic>
          <p:nvPicPr>
            <p:cNvPr id="11" name="Picture 5" descr="2-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17267" y="2297485"/>
              <a:ext cx="2524124" cy="1885950"/>
            </a:xfrm>
            <a:prstGeom prst="rect">
              <a:avLst/>
            </a:prstGeom>
            <a:noFill/>
          </p:spPr>
        </p:pic>
      </p:grpSp>
      <p:sp>
        <p:nvSpPr>
          <p:cNvPr id="13" name="矩形 12"/>
          <p:cNvSpPr/>
          <p:nvPr/>
        </p:nvSpPr>
        <p:spPr>
          <a:xfrm>
            <a:off x="2318202" y="1701483"/>
            <a:ext cx="1307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SEM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分析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03209" y="4343901"/>
            <a:ext cx="6431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新鲜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baseline="-25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                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失活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baseline="-25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baseline="-25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4046" y="5053091"/>
            <a:ext cx="8138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经分析后得出，催化剂失活主要是因积碳引起，空气烧炭法对其再生，再生催化剂仍有良好催化效果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700463" y="5053091"/>
            <a:ext cx="8293770" cy="1042909"/>
          </a:xfrm>
          <a:prstGeom prst="rect">
            <a:avLst/>
          </a:prstGeom>
          <a:noFill/>
          <a:ln w="9525" cap="flat" cmpd="sng" algn="ctr">
            <a:solidFill>
              <a:srgbClr val="1F4E79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299411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11" y="33688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硕士阶段研究状况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80621" y="2360771"/>
            <a:ext cx="10480937" cy="2804786"/>
          </a:xfrm>
          <a:custGeom>
            <a:avLst/>
            <a:gdLst>
              <a:gd name="connsiteX0" fmla="*/ 0 w 2449284"/>
              <a:gd name="connsiteY0" fmla="*/ 0 h 1420590"/>
              <a:gd name="connsiteX1" fmla="*/ 2449284 w 2449284"/>
              <a:gd name="connsiteY1" fmla="*/ 0 h 1420590"/>
              <a:gd name="connsiteX2" fmla="*/ 2449284 w 2449284"/>
              <a:gd name="connsiteY2" fmla="*/ 653150 h 1420590"/>
              <a:gd name="connsiteX3" fmla="*/ 2449284 w 2449284"/>
              <a:gd name="connsiteY3" fmla="*/ 919843 h 1420590"/>
              <a:gd name="connsiteX4" fmla="*/ 2449284 w 2449284"/>
              <a:gd name="connsiteY4" fmla="*/ 1036870 h 1420590"/>
              <a:gd name="connsiteX5" fmla="*/ 1224642 w 2449284"/>
              <a:gd name="connsiteY5" fmla="*/ 1420590 h 1420590"/>
              <a:gd name="connsiteX6" fmla="*/ 0 w 2449284"/>
              <a:gd name="connsiteY6" fmla="*/ 1036870 h 1420590"/>
              <a:gd name="connsiteX7" fmla="*/ 0 w 2449284"/>
              <a:gd name="connsiteY7" fmla="*/ 919843 h 1420590"/>
              <a:gd name="connsiteX8" fmla="*/ 0 w 2449284"/>
              <a:gd name="connsiteY8" fmla="*/ 653150 h 142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9284" h="1420590">
                <a:moveTo>
                  <a:pt x="0" y="0"/>
                </a:moveTo>
                <a:lnTo>
                  <a:pt x="2449284" y="0"/>
                </a:lnTo>
                <a:lnTo>
                  <a:pt x="2449284" y="653150"/>
                </a:lnTo>
                <a:lnTo>
                  <a:pt x="2449284" y="919843"/>
                </a:lnTo>
                <a:lnTo>
                  <a:pt x="2449284" y="1036870"/>
                </a:lnTo>
                <a:lnTo>
                  <a:pt x="1224642" y="1420590"/>
                </a:lnTo>
                <a:lnTo>
                  <a:pt x="0" y="1036870"/>
                </a:lnTo>
                <a:lnTo>
                  <a:pt x="0" y="919843"/>
                </a:lnTo>
                <a:lnTo>
                  <a:pt x="0" y="65315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033283" y="2737759"/>
            <a:ext cx="9975611" cy="3358239"/>
          </a:xfrm>
          <a:custGeom>
            <a:avLst/>
            <a:gdLst>
              <a:gd name="connsiteX0" fmla="*/ 0 w 2449284"/>
              <a:gd name="connsiteY0" fmla="*/ 0 h 1420590"/>
              <a:gd name="connsiteX1" fmla="*/ 2449284 w 2449284"/>
              <a:gd name="connsiteY1" fmla="*/ 0 h 1420590"/>
              <a:gd name="connsiteX2" fmla="*/ 2449284 w 2449284"/>
              <a:gd name="connsiteY2" fmla="*/ 653150 h 1420590"/>
              <a:gd name="connsiteX3" fmla="*/ 2449284 w 2449284"/>
              <a:gd name="connsiteY3" fmla="*/ 919843 h 1420590"/>
              <a:gd name="connsiteX4" fmla="*/ 2449284 w 2449284"/>
              <a:gd name="connsiteY4" fmla="*/ 1036870 h 1420590"/>
              <a:gd name="connsiteX5" fmla="*/ 1224642 w 2449284"/>
              <a:gd name="connsiteY5" fmla="*/ 1420590 h 1420590"/>
              <a:gd name="connsiteX6" fmla="*/ 0 w 2449284"/>
              <a:gd name="connsiteY6" fmla="*/ 1036870 h 1420590"/>
              <a:gd name="connsiteX7" fmla="*/ 0 w 2449284"/>
              <a:gd name="connsiteY7" fmla="*/ 919843 h 1420590"/>
              <a:gd name="connsiteX8" fmla="*/ 0 w 2449284"/>
              <a:gd name="connsiteY8" fmla="*/ 653150 h 142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9284" h="1420590">
                <a:moveTo>
                  <a:pt x="0" y="0"/>
                </a:moveTo>
                <a:lnTo>
                  <a:pt x="2449284" y="0"/>
                </a:lnTo>
                <a:lnTo>
                  <a:pt x="2449284" y="653150"/>
                </a:lnTo>
                <a:lnTo>
                  <a:pt x="2449284" y="919843"/>
                </a:lnTo>
                <a:lnTo>
                  <a:pt x="2449284" y="1036870"/>
                </a:lnTo>
                <a:lnTo>
                  <a:pt x="1224642" y="1420590"/>
                </a:lnTo>
                <a:lnTo>
                  <a:pt x="0" y="1036870"/>
                </a:lnTo>
                <a:lnTo>
                  <a:pt x="0" y="919843"/>
                </a:lnTo>
                <a:lnTo>
                  <a:pt x="0" y="653150"/>
                </a:lnTo>
                <a:close/>
              </a:path>
            </a:pathLst>
          </a:custGeom>
          <a:solidFill>
            <a:srgbClr val="B5CDE5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5" name="Object 1"/>
          <p:cNvGraphicFramePr>
            <a:graphicFrameLocks noChangeAspect="1"/>
          </p:cNvGraphicFramePr>
          <p:nvPr/>
        </p:nvGraphicFramePr>
        <p:xfrm>
          <a:off x="1299411" y="2925934"/>
          <a:ext cx="4802075" cy="2239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Graph" r:id="rId1" imgW="26650950" imgH="24679275" progId="">
                  <p:embed/>
                </p:oleObj>
              </mc:Choice>
              <mc:Fallback>
                <p:oleObj name="Graph" r:id="rId1" imgW="26650950" imgH="24679275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5" t="18813" r="6088" b="6944"/>
                      <a:stretch>
                        <a:fillRect/>
                      </a:stretch>
                    </p:blipFill>
                    <p:spPr bwMode="auto">
                      <a:xfrm>
                        <a:off x="1299411" y="2925934"/>
                        <a:ext cx="4802075" cy="22396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71075" y="2780404"/>
            <a:ext cx="128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XRD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分析</a:t>
            </a:r>
            <a:endParaRPr lang="en-US" altLang="zh-CN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7" name="Picture 3" descr="C:\Users\Administrator\Desktop\大论文\cj\cj\1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797" y="3343528"/>
            <a:ext cx="3998993" cy="1822029"/>
          </a:xfrm>
          <a:prstGeom prst="rect">
            <a:avLst/>
          </a:prstGeom>
          <a:noFill/>
        </p:spPr>
      </p:pic>
      <p:sp>
        <p:nvSpPr>
          <p:cNvPr id="18" name="矩形 17"/>
          <p:cNvSpPr/>
          <p:nvPr/>
        </p:nvSpPr>
        <p:spPr>
          <a:xfrm>
            <a:off x="6473098" y="2743747"/>
            <a:ext cx="1307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SEM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分析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9313" y="725533"/>
            <a:ext cx="82984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2.3 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Nano- Fe</a:t>
            </a:r>
            <a:r>
              <a:rPr lang="en-US" sz="2400" b="1" baseline="-250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sz="2400" b="1" baseline="-250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的合成与表征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用均匀沉淀法合成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Nano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Fe</a:t>
            </a:r>
            <a:r>
              <a:rPr lang="en-US" sz="2400" b="1" baseline="-250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sz="2400" b="1" baseline="-25000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altLang="zh-CN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1199" y="5275107"/>
            <a:ext cx="7286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根据衍射峰半高宽和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Scherrer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公 式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D =0. 89 λ/β(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cosθ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估算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en-US" sz="20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的粒径大约为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45nm 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研究表明，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Nano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Fe</a:t>
            </a:r>
            <a:r>
              <a:rPr lang="en-US" sz="20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/ HZSM-5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催化效果显著。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auto">
          <a:xfrm>
            <a:off x="-1" y="2005263"/>
            <a:ext cx="12208043" cy="266299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0" y="2534651"/>
            <a:ext cx="1042737" cy="646331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933073" y="2534652"/>
            <a:ext cx="10258927" cy="646330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8882" y="2312891"/>
            <a:ext cx="7004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3</a:t>
            </a:r>
            <a:endParaRPr lang="zh-CN" altLang="en-US" sz="66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cxnSp>
        <p:nvCxnSpPr>
          <p:cNvPr id="11" name="直接连接符 10"/>
          <p:cNvCxnSpPr/>
          <p:nvPr/>
        </p:nvCxnSpPr>
        <p:spPr bwMode="auto">
          <a:xfrm>
            <a:off x="-16042" y="2312891"/>
            <a:ext cx="1219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直接连接符 11"/>
          <p:cNvCxnSpPr/>
          <p:nvPr/>
        </p:nvCxnSpPr>
        <p:spPr bwMode="auto">
          <a:xfrm>
            <a:off x="-16042" y="3399652"/>
            <a:ext cx="1219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TextBox 12"/>
          <p:cNvSpPr txBox="1"/>
          <p:nvPr/>
        </p:nvSpPr>
        <p:spPr>
          <a:xfrm>
            <a:off x="6950242" y="3753631"/>
            <a:ext cx="49890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40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4000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7599" y="2513957"/>
            <a:ext cx="270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第        部分</a:t>
            </a:r>
            <a:endParaRPr lang="zh-CN" altLang="en-US" sz="3600" b="1" dirty="0">
              <a:solidFill>
                <a:schemeClr val="bg1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749803" y="1873444"/>
            <a:ext cx="9021888" cy="4147994"/>
            <a:chOff x="1214414" y="2643182"/>
            <a:chExt cx="6215106" cy="2857520"/>
          </a:xfrm>
        </p:grpSpPr>
        <p:grpSp>
          <p:nvGrpSpPr>
            <p:cNvPr id="10" name="组合 9"/>
            <p:cNvGrpSpPr/>
            <p:nvPr/>
          </p:nvGrpSpPr>
          <p:grpSpPr>
            <a:xfrm>
              <a:off x="2786050" y="3500438"/>
              <a:ext cx="1357322" cy="428628"/>
              <a:chOff x="3571868" y="1643050"/>
              <a:chExt cx="1357322" cy="428628"/>
            </a:xfrm>
          </p:grpSpPr>
          <p:sp>
            <p:nvSpPr>
              <p:cNvPr id="40" name="圆角矩形 39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571868" y="1710544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生物油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500694" y="5072074"/>
              <a:ext cx="1928826" cy="428628"/>
              <a:chOff x="3571868" y="1643050"/>
              <a:chExt cx="1357322" cy="428628"/>
            </a:xfrm>
          </p:grpSpPr>
          <p:sp>
            <p:nvSpPr>
              <p:cNvPr id="38" name="圆角矩形 37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571868" y="1710544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高附加值化学品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000496" y="4286256"/>
              <a:ext cx="1467046" cy="428628"/>
              <a:chOff x="3643306" y="1643050"/>
              <a:chExt cx="1467046" cy="428628"/>
            </a:xfrm>
          </p:grpSpPr>
          <p:sp>
            <p:nvSpPr>
              <p:cNvPr id="36" name="圆角矩形 35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753030" y="1699295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水溶性组分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214414" y="2643182"/>
              <a:ext cx="1443370" cy="428628"/>
              <a:chOff x="3643306" y="1643050"/>
              <a:chExt cx="1443370" cy="428628"/>
            </a:xfrm>
          </p:grpSpPr>
          <p:sp>
            <p:nvSpPr>
              <p:cNvPr id="34" name="圆角矩形 33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729354" y="1688046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生物质原料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714876" y="3500438"/>
              <a:ext cx="1357322" cy="428628"/>
              <a:chOff x="3571868" y="1643050"/>
              <a:chExt cx="1357322" cy="428628"/>
            </a:xfrm>
          </p:grpSpPr>
          <p:sp>
            <p:nvSpPr>
              <p:cNvPr id="32" name="圆角矩形 31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571868" y="1710544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水油分离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571868" y="5072074"/>
              <a:ext cx="1785950" cy="428628"/>
              <a:chOff x="3571868" y="1643050"/>
              <a:chExt cx="1357322" cy="428628"/>
            </a:xfrm>
          </p:grpSpPr>
          <p:sp>
            <p:nvSpPr>
              <p:cNvPr id="30" name="圆角矩形 29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571868" y="1721793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催化重整制氢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857488" y="2643182"/>
              <a:ext cx="1465868" cy="428628"/>
              <a:chOff x="3643306" y="1643050"/>
              <a:chExt cx="1465868" cy="428628"/>
            </a:xfrm>
          </p:grpSpPr>
          <p:sp>
            <p:nvSpPr>
              <p:cNvPr id="28" name="圆角矩形 27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751852" y="1688046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热解反应器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643570" y="4286256"/>
              <a:ext cx="1465868" cy="428628"/>
              <a:chOff x="3643306" y="1643050"/>
              <a:chExt cx="1465868" cy="428628"/>
            </a:xfrm>
          </p:grpSpPr>
          <p:sp>
            <p:nvSpPr>
              <p:cNvPr id="26" name="圆角矩形 25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solidFill>
                <a:srgbClr val="1F4E7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751852" y="1699295"/>
                <a:ext cx="1357322" cy="2756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不溶性组分</a:t>
                </a:r>
                <a:endParaRPr lang="zh-CN" altLang="en-US" sz="20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8" name="直接箭头连接符 17"/>
            <p:cNvCxnSpPr>
              <a:stCxn id="28" idx="2"/>
              <a:endCxn id="40" idx="0"/>
            </p:cNvCxnSpPr>
            <p:nvPr/>
          </p:nvCxnSpPr>
          <p:spPr bwMode="auto">
            <a:xfrm rot="5400000">
              <a:off x="3286116" y="3286124"/>
              <a:ext cx="428628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直接箭头连接符 18"/>
            <p:cNvCxnSpPr>
              <a:stCxn id="40" idx="3"/>
              <a:endCxn id="32" idx="1"/>
            </p:cNvCxnSpPr>
            <p:nvPr/>
          </p:nvCxnSpPr>
          <p:spPr bwMode="auto">
            <a:xfrm>
              <a:off x="4143372" y="3714752"/>
              <a:ext cx="642942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肘形连接符 19"/>
            <p:cNvCxnSpPr>
              <a:stCxn id="32" idx="2"/>
              <a:endCxn id="36" idx="0"/>
            </p:cNvCxnSpPr>
            <p:nvPr/>
          </p:nvCxnSpPr>
          <p:spPr bwMode="auto">
            <a:xfrm rot="5400000">
              <a:off x="4857752" y="3714752"/>
              <a:ext cx="357190" cy="78581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肘形连接符 20"/>
            <p:cNvCxnSpPr>
              <a:stCxn id="32" idx="2"/>
              <a:endCxn id="26" idx="0"/>
            </p:cNvCxnSpPr>
            <p:nvPr/>
          </p:nvCxnSpPr>
          <p:spPr bwMode="auto">
            <a:xfrm rot="16200000" flipH="1">
              <a:off x="5679289" y="3679033"/>
              <a:ext cx="357190" cy="8572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2" name="直接箭头连接符 21"/>
            <p:cNvCxnSpPr>
              <a:stCxn id="36" idx="2"/>
            </p:cNvCxnSpPr>
            <p:nvPr/>
          </p:nvCxnSpPr>
          <p:spPr bwMode="auto">
            <a:xfrm rot="5400000">
              <a:off x="4464843" y="4893479"/>
              <a:ext cx="35719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" name="直接箭头连接符 22"/>
            <p:cNvCxnSpPr>
              <a:stCxn id="26" idx="2"/>
            </p:cNvCxnSpPr>
            <p:nvPr/>
          </p:nvCxnSpPr>
          <p:spPr bwMode="auto">
            <a:xfrm rot="5400000">
              <a:off x="6107917" y="4893479"/>
              <a:ext cx="35719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直接箭头连接符 23"/>
            <p:cNvCxnSpPr>
              <a:stCxn id="34" idx="3"/>
              <a:endCxn id="28" idx="1"/>
            </p:cNvCxnSpPr>
            <p:nvPr/>
          </p:nvCxnSpPr>
          <p:spPr bwMode="auto">
            <a:xfrm>
              <a:off x="2500298" y="2857496"/>
              <a:ext cx="35719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1F4E7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829178" y="3138166"/>
            <a:ext cx="1292662" cy="2665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技术路线图</a:t>
            </a:r>
            <a:endParaRPr lang="zh-CN" altLang="en-US" sz="36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3600" dirty="0"/>
          </a:p>
        </p:txBody>
      </p:sp>
      <p:cxnSp>
        <p:nvCxnSpPr>
          <p:cNvPr id="75" name="直接连接符 74"/>
          <p:cNvCxnSpPr/>
          <p:nvPr/>
        </p:nvCxnSpPr>
        <p:spPr bwMode="auto">
          <a:xfrm>
            <a:off x="2299359" y="3333235"/>
            <a:ext cx="0" cy="23593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直接连接符 75"/>
          <p:cNvCxnSpPr/>
          <p:nvPr/>
        </p:nvCxnSpPr>
        <p:spPr bwMode="auto">
          <a:xfrm>
            <a:off x="3241627" y="2764407"/>
            <a:ext cx="0" cy="32570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75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 bwMode="auto">
          <a:xfrm>
            <a:off x="4383637" y="4246138"/>
            <a:ext cx="2866660" cy="1654711"/>
          </a:xfrm>
          <a:prstGeom prst="round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7355618" y="2020697"/>
            <a:ext cx="2866660" cy="1654711"/>
          </a:xfrm>
          <a:prstGeom prst="round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049" y="1462865"/>
            <a:ext cx="2041837" cy="20990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66928" y="3375350"/>
            <a:ext cx="1436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生物油</a:t>
            </a:r>
            <a:endParaRPr lang="zh-CN" altLang="en-US" sz="28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1423540" y="2005137"/>
            <a:ext cx="2866660" cy="1654711"/>
          </a:xfrm>
          <a:prstGeom prst="roundRect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gray">
          <a:xfrm>
            <a:off x="1645207" y="2731648"/>
            <a:ext cx="2491896" cy="7017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导致生物油热值较低，发热量低。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右箭头 16"/>
          <p:cNvSpPr/>
          <p:nvPr/>
        </p:nvSpPr>
        <p:spPr>
          <a:xfrm rot="10800000" flipH="1" flipV="1">
            <a:off x="4132711" y="2576421"/>
            <a:ext cx="632194" cy="478352"/>
          </a:xfrm>
          <a:prstGeom prst="rightArrow">
            <a:avLst/>
          </a:prstGeom>
          <a:solidFill>
            <a:srgbClr val="B5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微软雅黑" panose="020B0503020204020204" charset="-122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gray">
          <a:xfrm>
            <a:off x="7542057" y="2775335"/>
            <a:ext cx="2676071" cy="7017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对设备腐蚀性较强，不利于设备维护。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82390" y="4564217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稳定性差</a:t>
            </a:r>
            <a:endParaRPr lang="zh-CN" altLang="en-US" sz="20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gray">
          <a:xfrm>
            <a:off x="4813548" y="5117826"/>
            <a:ext cx="2111390" cy="70173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易变质，流动性差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不利于储存。</a:t>
            </a:r>
            <a:endParaRPr lang="en-US" altLang="zh-CN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右箭头 21"/>
          <p:cNvSpPr/>
          <p:nvPr/>
        </p:nvSpPr>
        <p:spPr>
          <a:xfrm rot="5400000" flipH="1" flipV="1">
            <a:off x="5536630" y="3926158"/>
            <a:ext cx="632194" cy="478352"/>
          </a:xfrm>
          <a:prstGeom prst="rightArrow">
            <a:avLst/>
          </a:prstGeom>
          <a:solidFill>
            <a:srgbClr val="B5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微软雅黑" panose="020B0503020204020204" charset="-122"/>
            </a:endParaRPr>
          </a:p>
        </p:txBody>
      </p:sp>
      <p:sp>
        <p:nvSpPr>
          <p:cNvPr id="23" name="右箭头 22"/>
          <p:cNvSpPr/>
          <p:nvPr/>
        </p:nvSpPr>
        <p:spPr>
          <a:xfrm flipH="1" flipV="1">
            <a:off x="6826964" y="2512369"/>
            <a:ext cx="632194" cy="478352"/>
          </a:xfrm>
          <a:prstGeom prst="rightArrow">
            <a:avLst/>
          </a:prstGeom>
          <a:solidFill>
            <a:srgbClr val="B5C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06093" y="2216007"/>
            <a:ext cx="193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含氧量较高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57965" y="2260907"/>
            <a:ext cx="193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酸值较高</a:t>
            </a:r>
            <a:endParaRPr lang="zh-CN" altLang="en-US" sz="2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55623" y="5906329"/>
            <a:ext cx="5790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可利用生物油水溶性组分催化重整制氢</a:t>
            </a:r>
            <a:endParaRPr lang="en-US" altLang="zh-CN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89002" y="1276773"/>
            <a:ext cx="2540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3.1 </a:t>
            </a:r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选题背景</a:t>
            </a:r>
            <a:endParaRPr lang="zh-CN" altLang="en-US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10" grpId="0" animBg="1"/>
      <p:bldP spid="17" grpId="0" animBg="1"/>
      <p:bldP spid="22" grpId="0" animBg="1"/>
      <p:bldP spid="23" grpId="0" animBg="1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 bwMode="auto">
          <a:xfrm>
            <a:off x="1010653" y="3009868"/>
            <a:ext cx="9903781" cy="3540868"/>
          </a:xfrm>
          <a:prstGeom prst="roundRect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3010" y="1984943"/>
            <a:ext cx="9903781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煤、天然气等为原料制氢  带来如环境污染气候变暖等问题，资源有限传统的电解水法电解时要耗用大量的电力。直接利用火电厂供电来电解水制氢在经济上是不可取。 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1361360" y="3299420"/>
            <a:ext cx="9202366" cy="2879387"/>
          </a:xfrm>
          <a:prstGeom prst="roundRect">
            <a:avLst/>
          </a:prstGeom>
          <a:noFill/>
          <a:ln w="28575" cap="flat" cmpd="sng" algn="ctr">
            <a:solidFill>
              <a:srgbClr val="B5CDE5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2" descr="C:\Users\Administrator\Desktop\20111117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72476" y="3616961"/>
            <a:ext cx="4728666" cy="2244306"/>
          </a:xfrm>
          <a:prstGeom prst="rect">
            <a:avLst/>
          </a:prstGeom>
          <a:noFill/>
        </p:spPr>
      </p:pic>
      <p:pic>
        <p:nvPicPr>
          <p:cNvPr id="9" name="Picture 3" descr="c:\users\ADMINI~1\appdata\roaming\360se6\USERDA~1\Temp\200909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0928" y="3616962"/>
            <a:ext cx="3324093" cy="2283216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1130708" y="1365070"/>
            <a:ext cx="4761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目前制氢技术存在的问题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 bwMode="auto">
          <a:xfrm>
            <a:off x="1607967" y="2110119"/>
            <a:ext cx="8508744" cy="2360778"/>
          </a:xfrm>
          <a:prstGeom prst="rect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20239" y="1848252"/>
            <a:ext cx="8910536" cy="2840477"/>
          </a:xfrm>
          <a:prstGeom prst="rect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9" name="Group 43"/>
          <p:cNvGrpSpPr/>
          <p:nvPr/>
        </p:nvGrpSpPr>
        <p:grpSpPr bwMode="auto">
          <a:xfrm>
            <a:off x="1607967" y="2110118"/>
            <a:ext cx="8508744" cy="2400445"/>
            <a:chOff x="-273" y="2883"/>
            <a:chExt cx="13352" cy="6112"/>
          </a:xfrm>
        </p:grpSpPr>
        <p:pic>
          <p:nvPicPr>
            <p:cNvPr id="10" name="Picture 44"/>
            <p:cNvPicPr>
              <a:picLocks noChangeAspect="1" noChangeArrowheads="1"/>
            </p:cNvPicPr>
            <p:nvPr/>
          </p:nvPicPr>
          <p:blipFill>
            <a:blip r:embed="rId1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-273" y="2989"/>
              <a:ext cx="4805" cy="5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45"/>
            <p:cNvPicPr>
              <a:picLocks noChangeArrowheads="1"/>
            </p:cNvPicPr>
            <p:nvPr/>
          </p:nvPicPr>
          <p:blipFill>
            <a:blip r:embed="rId2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5223" y="5674"/>
              <a:ext cx="3801" cy="3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46"/>
            <p:cNvPicPr>
              <a:picLocks noChangeArrowheads="1"/>
            </p:cNvPicPr>
            <p:nvPr/>
          </p:nvPicPr>
          <p:blipFill>
            <a:blip r:embed="rId3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5223" y="2889"/>
              <a:ext cx="3785" cy="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47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9652" y="2883"/>
              <a:ext cx="3427" cy="6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6" name="TextBox 15"/>
          <p:cNvSpPr txBox="1"/>
          <p:nvPr/>
        </p:nvSpPr>
        <p:spPr>
          <a:xfrm>
            <a:off x="1350599" y="1233877"/>
            <a:ext cx="754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3.2 </a:t>
            </a:r>
            <a:r>
              <a:rPr lang="zh-CN" altLang="en-US" sz="24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生物油水溶性组分催化重整制氢可行性分析</a:t>
            </a:r>
            <a:endParaRPr lang="zh-CN" altLang="en-US" sz="24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91311" y="5647787"/>
            <a:ext cx="9792774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生物油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水溶性组分作为重整制氢的原料 可有效地减轻结焦问题；不溶性组分深加工获取高附加值化工产品，从而降低制氢的成本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91311" y="5192190"/>
            <a:ext cx="8858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生物油催化重整产物中氢气产率较高，体积浓度可到达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85%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56731" y="4747094"/>
            <a:ext cx="825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制备生物油原料来源丰富   生物质利用过程污染小。 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0652" y="1182185"/>
            <a:ext cx="102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液体生物油易收集、存储和运输  可在生物质原料价格低廉的地方建立中小规模的生物质裂解液化站，再将产品生物油集中重整。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57" y="2297271"/>
            <a:ext cx="2329711" cy="2177967"/>
          </a:xfrm>
          <a:prstGeom prst="rect">
            <a:avLst/>
          </a:prstGeom>
        </p:spPr>
      </p:pic>
      <p:sp>
        <p:nvSpPr>
          <p:cNvPr id="12" name="Freeform 675"/>
          <p:cNvSpPr>
            <a:spLocks noEditPoints="1"/>
          </p:cNvSpPr>
          <p:nvPr/>
        </p:nvSpPr>
        <p:spPr bwMode="auto">
          <a:xfrm rot="-324743">
            <a:off x="3294462" y="2089655"/>
            <a:ext cx="2552700" cy="2554288"/>
          </a:xfrm>
          <a:custGeom>
            <a:avLst/>
            <a:gdLst>
              <a:gd name="T0" fmla="*/ 2147483646 w 2622"/>
              <a:gd name="T1" fmla="*/ 1467304450 h 2622"/>
              <a:gd name="T2" fmla="*/ 2147483646 w 2622"/>
              <a:gd name="T3" fmla="*/ 1184542894 h 2622"/>
              <a:gd name="T4" fmla="*/ 2147483646 w 2622"/>
              <a:gd name="T5" fmla="*/ 756579299 h 2622"/>
              <a:gd name="T6" fmla="*/ 2147483646 w 2622"/>
              <a:gd name="T7" fmla="*/ 647040081 h 2622"/>
              <a:gd name="T8" fmla="*/ 2147483646 w 2622"/>
              <a:gd name="T9" fmla="*/ 448343324 h 2622"/>
              <a:gd name="T10" fmla="*/ 2147483646 w 2622"/>
              <a:gd name="T11" fmla="*/ 292950934 h 2622"/>
              <a:gd name="T12" fmla="*/ 2014996455 w 2622"/>
              <a:gd name="T13" fmla="*/ 33115964 h 2622"/>
              <a:gd name="T14" fmla="*/ 1760256074 w 2622"/>
              <a:gd name="T15" fmla="*/ 132464830 h 2622"/>
              <a:gd name="T16" fmla="*/ 1469851883 w 2622"/>
              <a:gd name="T17" fmla="*/ 142654207 h 2622"/>
              <a:gd name="T18" fmla="*/ 1184543358 w 2622"/>
              <a:gd name="T19" fmla="*/ 206339277 h 2622"/>
              <a:gd name="T20" fmla="*/ 756579595 w 2622"/>
              <a:gd name="T21" fmla="*/ 270024348 h 2622"/>
              <a:gd name="T22" fmla="*/ 647040335 w 2622"/>
              <a:gd name="T23" fmla="*/ 517123083 h 2622"/>
              <a:gd name="T24" fmla="*/ 448343500 w 2622"/>
              <a:gd name="T25" fmla="*/ 731104881 h 2622"/>
              <a:gd name="T26" fmla="*/ 292951049 w 2622"/>
              <a:gd name="T27" fmla="*/ 978202642 h 2622"/>
              <a:gd name="T28" fmla="*/ 33115977 w 2622"/>
              <a:gd name="T29" fmla="*/ 1324650243 h 2622"/>
              <a:gd name="T30" fmla="*/ 132464881 w 2622"/>
              <a:gd name="T31" fmla="*/ 1579390525 h 2622"/>
              <a:gd name="T32" fmla="*/ 142654263 w 2622"/>
              <a:gd name="T33" fmla="*/ 1872341459 h 2622"/>
              <a:gd name="T34" fmla="*/ 208887191 w 2622"/>
              <a:gd name="T35" fmla="*/ 2147483646 h 2622"/>
              <a:gd name="T36" fmla="*/ 270024454 w 2622"/>
              <a:gd name="T37" fmla="*/ 2147483646 h 2622"/>
              <a:gd name="T38" fmla="*/ 519670144 w 2622"/>
              <a:gd name="T39" fmla="*/ 2147483646 h 2622"/>
              <a:gd name="T40" fmla="*/ 733652026 w 2622"/>
              <a:gd name="T41" fmla="*/ 2147483646 h 2622"/>
              <a:gd name="T42" fmla="*/ 980750858 w 2622"/>
              <a:gd name="T43" fmla="*/ 2147483646 h 2622"/>
              <a:gd name="T44" fmla="*/ 1327197620 w 2622"/>
              <a:gd name="T45" fmla="*/ 2147483646 h 2622"/>
              <a:gd name="T46" fmla="*/ 1579391143 w 2622"/>
              <a:gd name="T47" fmla="*/ 2147483646 h 2622"/>
              <a:gd name="T48" fmla="*/ 1872342192 w 2622"/>
              <a:gd name="T49" fmla="*/ 2147483646 h 2622"/>
              <a:gd name="T50" fmla="*/ 2147483646 w 2622"/>
              <a:gd name="T51" fmla="*/ 2147483646 h 2622"/>
              <a:gd name="T52" fmla="*/ 2147483646 w 2622"/>
              <a:gd name="T53" fmla="*/ 2147483646 h 2622"/>
              <a:gd name="T54" fmla="*/ 2147483646 w 2622"/>
              <a:gd name="T55" fmla="*/ 2147483646 h 2622"/>
              <a:gd name="T56" fmla="*/ 2147483646 w 2622"/>
              <a:gd name="T57" fmla="*/ 2147483646 h 2622"/>
              <a:gd name="T58" fmla="*/ 2147483646 w 2622"/>
              <a:gd name="T59" fmla="*/ 2147483646 h 2622"/>
              <a:gd name="T60" fmla="*/ 2147483646 w 2622"/>
              <a:gd name="T61" fmla="*/ 2014995666 h 2622"/>
              <a:gd name="T62" fmla="*/ 2147483646 w 2622"/>
              <a:gd name="T63" fmla="*/ 1760255385 h 2622"/>
              <a:gd name="T64" fmla="*/ 1454567811 w 2622"/>
              <a:gd name="T65" fmla="*/ 2147483646 h 2622"/>
              <a:gd name="T66" fmla="*/ 1057173167 w 2622"/>
              <a:gd name="T67" fmla="*/ 2147483646 h 2622"/>
              <a:gd name="T68" fmla="*/ 720915786 w 2622"/>
              <a:gd name="T69" fmla="*/ 2147483646 h 2622"/>
              <a:gd name="T70" fmla="*/ 461079740 w 2622"/>
              <a:gd name="T71" fmla="*/ 2147483646 h 2622"/>
              <a:gd name="T72" fmla="*/ 303141404 w 2622"/>
              <a:gd name="T73" fmla="*/ 2022638186 h 2622"/>
              <a:gd name="T74" fmla="*/ 257288214 w 2622"/>
              <a:gd name="T75" fmla="*/ 1671096870 h 2622"/>
              <a:gd name="T76" fmla="*/ 320973309 w 2622"/>
              <a:gd name="T77" fmla="*/ 1250774822 h 2622"/>
              <a:gd name="T78" fmla="*/ 499291381 w 2622"/>
              <a:gd name="T79" fmla="*/ 881401608 h 2622"/>
              <a:gd name="T80" fmla="*/ 771863667 w 2622"/>
              <a:gd name="T81" fmla="*/ 580808154 h 2622"/>
              <a:gd name="T82" fmla="*/ 1120858262 w 2622"/>
              <a:gd name="T83" fmla="*/ 369373214 h 2622"/>
              <a:gd name="T84" fmla="*/ 1525895430 w 2622"/>
              <a:gd name="T85" fmla="*/ 264929659 h 2622"/>
              <a:gd name="T86" fmla="*/ 1885079406 w 2622"/>
              <a:gd name="T87" fmla="*/ 272572179 h 2622"/>
              <a:gd name="T88" fmla="*/ 2147483646 w 2622"/>
              <a:gd name="T89" fmla="*/ 397394489 h 2622"/>
              <a:gd name="T90" fmla="*/ 2147483646 w 2622"/>
              <a:gd name="T91" fmla="*/ 624113495 h 2622"/>
              <a:gd name="T92" fmla="*/ 2147483646 w 2622"/>
              <a:gd name="T93" fmla="*/ 937444158 h 2622"/>
              <a:gd name="T94" fmla="*/ 2147483646 w 2622"/>
              <a:gd name="T95" fmla="*/ 1317007723 h 2622"/>
              <a:gd name="T96" fmla="*/ 2147483646 w 2622"/>
              <a:gd name="T97" fmla="*/ 1671096870 h 2622"/>
              <a:gd name="T98" fmla="*/ 2147483646 w 2622"/>
              <a:gd name="T99" fmla="*/ 2091417946 h 2622"/>
              <a:gd name="T100" fmla="*/ 2147483646 w 2622"/>
              <a:gd name="T101" fmla="*/ 2147483646 h 2622"/>
              <a:gd name="T102" fmla="*/ 2147483646 w 2622"/>
              <a:gd name="T103" fmla="*/ 2147483646 h 2622"/>
              <a:gd name="T104" fmla="*/ 2147483646 w 2622"/>
              <a:gd name="T105" fmla="*/ 2147483646 h 2622"/>
              <a:gd name="T106" fmla="*/ 1816299620 w 2622"/>
              <a:gd name="T107" fmla="*/ 2147483646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B5CDE5">
              <a:alpha val="79999"/>
            </a:srgb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07" y="2297271"/>
            <a:ext cx="1993896" cy="19376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737" y="4534796"/>
            <a:ext cx="1927708" cy="185121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49" y="4778094"/>
            <a:ext cx="2061691" cy="2034178"/>
          </a:xfrm>
          <a:prstGeom prst="rect">
            <a:avLst/>
          </a:prstGeom>
        </p:spPr>
      </p:pic>
      <p:sp>
        <p:nvSpPr>
          <p:cNvPr id="16" name="Freeform 675"/>
          <p:cNvSpPr>
            <a:spLocks noEditPoints="1"/>
          </p:cNvSpPr>
          <p:nvPr/>
        </p:nvSpPr>
        <p:spPr bwMode="auto">
          <a:xfrm rot="-324743">
            <a:off x="7133202" y="2272436"/>
            <a:ext cx="2062593" cy="2063876"/>
          </a:xfrm>
          <a:custGeom>
            <a:avLst/>
            <a:gdLst>
              <a:gd name="T0" fmla="*/ 2147483646 w 2622"/>
              <a:gd name="T1" fmla="*/ 1467304450 h 2622"/>
              <a:gd name="T2" fmla="*/ 2147483646 w 2622"/>
              <a:gd name="T3" fmla="*/ 1184542894 h 2622"/>
              <a:gd name="T4" fmla="*/ 2147483646 w 2622"/>
              <a:gd name="T5" fmla="*/ 756579299 h 2622"/>
              <a:gd name="T6" fmla="*/ 2147483646 w 2622"/>
              <a:gd name="T7" fmla="*/ 647040081 h 2622"/>
              <a:gd name="T8" fmla="*/ 2147483646 w 2622"/>
              <a:gd name="T9" fmla="*/ 448343324 h 2622"/>
              <a:gd name="T10" fmla="*/ 2147483646 w 2622"/>
              <a:gd name="T11" fmla="*/ 292950934 h 2622"/>
              <a:gd name="T12" fmla="*/ 2014996455 w 2622"/>
              <a:gd name="T13" fmla="*/ 33115964 h 2622"/>
              <a:gd name="T14" fmla="*/ 1760256074 w 2622"/>
              <a:gd name="T15" fmla="*/ 132464830 h 2622"/>
              <a:gd name="T16" fmla="*/ 1469851883 w 2622"/>
              <a:gd name="T17" fmla="*/ 142654207 h 2622"/>
              <a:gd name="T18" fmla="*/ 1184543358 w 2622"/>
              <a:gd name="T19" fmla="*/ 206339277 h 2622"/>
              <a:gd name="T20" fmla="*/ 756579595 w 2622"/>
              <a:gd name="T21" fmla="*/ 270024348 h 2622"/>
              <a:gd name="T22" fmla="*/ 647040335 w 2622"/>
              <a:gd name="T23" fmla="*/ 517123083 h 2622"/>
              <a:gd name="T24" fmla="*/ 448343500 w 2622"/>
              <a:gd name="T25" fmla="*/ 731104881 h 2622"/>
              <a:gd name="T26" fmla="*/ 292951049 w 2622"/>
              <a:gd name="T27" fmla="*/ 978202642 h 2622"/>
              <a:gd name="T28" fmla="*/ 33115977 w 2622"/>
              <a:gd name="T29" fmla="*/ 1324650243 h 2622"/>
              <a:gd name="T30" fmla="*/ 132464881 w 2622"/>
              <a:gd name="T31" fmla="*/ 1579390525 h 2622"/>
              <a:gd name="T32" fmla="*/ 142654263 w 2622"/>
              <a:gd name="T33" fmla="*/ 1872341459 h 2622"/>
              <a:gd name="T34" fmla="*/ 208887191 w 2622"/>
              <a:gd name="T35" fmla="*/ 2147483646 h 2622"/>
              <a:gd name="T36" fmla="*/ 270024454 w 2622"/>
              <a:gd name="T37" fmla="*/ 2147483646 h 2622"/>
              <a:gd name="T38" fmla="*/ 519670144 w 2622"/>
              <a:gd name="T39" fmla="*/ 2147483646 h 2622"/>
              <a:gd name="T40" fmla="*/ 733652026 w 2622"/>
              <a:gd name="T41" fmla="*/ 2147483646 h 2622"/>
              <a:gd name="T42" fmla="*/ 980750858 w 2622"/>
              <a:gd name="T43" fmla="*/ 2147483646 h 2622"/>
              <a:gd name="T44" fmla="*/ 1327197620 w 2622"/>
              <a:gd name="T45" fmla="*/ 2147483646 h 2622"/>
              <a:gd name="T46" fmla="*/ 1579391143 w 2622"/>
              <a:gd name="T47" fmla="*/ 2147483646 h 2622"/>
              <a:gd name="T48" fmla="*/ 1872342192 w 2622"/>
              <a:gd name="T49" fmla="*/ 2147483646 h 2622"/>
              <a:gd name="T50" fmla="*/ 2147483646 w 2622"/>
              <a:gd name="T51" fmla="*/ 2147483646 h 2622"/>
              <a:gd name="T52" fmla="*/ 2147483646 w 2622"/>
              <a:gd name="T53" fmla="*/ 2147483646 h 2622"/>
              <a:gd name="T54" fmla="*/ 2147483646 w 2622"/>
              <a:gd name="T55" fmla="*/ 2147483646 h 2622"/>
              <a:gd name="T56" fmla="*/ 2147483646 w 2622"/>
              <a:gd name="T57" fmla="*/ 2147483646 h 2622"/>
              <a:gd name="T58" fmla="*/ 2147483646 w 2622"/>
              <a:gd name="T59" fmla="*/ 2147483646 h 2622"/>
              <a:gd name="T60" fmla="*/ 2147483646 w 2622"/>
              <a:gd name="T61" fmla="*/ 2014995666 h 2622"/>
              <a:gd name="T62" fmla="*/ 2147483646 w 2622"/>
              <a:gd name="T63" fmla="*/ 1760255385 h 2622"/>
              <a:gd name="T64" fmla="*/ 1454567811 w 2622"/>
              <a:gd name="T65" fmla="*/ 2147483646 h 2622"/>
              <a:gd name="T66" fmla="*/ 1057173167 w 2622"/>
              <a:gd name="T67" fmla="*/ 2147483646 h 2622"/>
              <a:gd name="T68" fmla="*/ 720915786 w 2622"/>
              <a:gd name="T69" fmla="*/ 2147483646 h 2622"/>
              <a:gd name="T70" fmla="*/ 461079740 w 2622"/>
              <a:gd name="T71" fmla="*/ 2147483646 h 2622"/>
              <a:gd name="T72" fmla="*/ 303141404 w 2622"/>
              <a:gd name="T73" fmla="*/ 2022638186 h 2622"/>
              <a:gd name="T74" fmla="*/ 257288214 w 2622"/>
              <a:gd name="T75" fmla="*/ 1671096870 h 2622"/>
              <a:gd name="T76" fmla="*/ 320973309 w 2622"/>
              <a:gd name="T77" fmla="*/ 1250774822 h 2622"/>
              <a:gd name="T78" fmla="*/ 499291381 w 2622"/>
              <a:gd name="T79" fmla="*/ 881401608 h 2622"/>
              <a:gd name="T80" fmla="*/ 771863667 w 2622"/>
              <a:gd name="T81" fmla="*/ 580808154 h 2622"/>
              <a:gd name="T82" fmla="*/ 1120858262 w 2622"/>
              <a:gd name="T83" fmla="*/ 369373214 h 2622"/>
              <a:gd name="T84" fmla="*/ 1525895430 w 2622"/>
              <a:gd name="T85" fmla="*/ 264929659 h 2622"/>
              <a:gd name="T86" fmla="*/ 1885079406 w 2622"/>
              <a:gd name="T87" fmla="*/ 272572179 h 2622"/>
              <a:gd name="T88" fmla="*/ 2147483646 w 2622"/>
              <a:gd name="T89" fmla="*/ 397394489 h 2622"/>
              <a:gd name="T90" fmla="*/ 2147483646 w 2622"/>
              <a:gd name="T91" fmla="*/ 624113495 h 2622"/>
              <a:gd name="T92" fmla="*/ 2147483646 w 2622"/>
              <a:gd name="T93" fmla="*/ 937444158 h 2622"/>
              <a:gd name="T94" fmla="*/ 2147483646 w 2622"/>
              <a:gd name="T95" fmla="*/ 1317007723 h 2622"/>
              <a:gd name="T96" fmla="*/ 2147483646 w 2622"/>
              <a:gd name="T97" fmla="*/ 1671096870 h 2622"/>
              <a:gd name="T98" fmla="*/ 2147483646 w 2622"/>
              <a:gd name="T99" fmla="*/ 2091417946 h 2622"/>
              <a:gd name="T100" fmla="*/ 2147483646 w 2622"/>
              <a:gd name="T101" fmla="*/ 2147483646 h 2622"/>
              <a:gd name="T102" fmla="*/ 2147483646 w 2622"/>
              <a:gd name="T103" fmla="*/ 2147483646 h 2622"/>
              <a:gd name="T104" fmla="*/ 2147483646 w 2622"/>
              <a:gd name="T105" fmla="*/ 2147483646 h 2622"/>
              <a:gd name="T106" fmla="*/ 1816299620 w 2622"/>
              <a:gd name="T107" fmla="*/ 2147483646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B5CDE5">
              <a:alpha val="79999"/>
            </a:srgb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7" name="Freeform 675"/>
          <p:cNvSpPr>
            <a:spLocks noEditPoints="1"/>
          </p:cNvSpPr>
          <p:nvPr/>
        </p:nvSpPr>
        <p:spPr bwMode="auto">
          <a:xfrm rot="-324743">
            <a:off x="6379839" y="4447918"/>
            <a:ext cx="2062593" cy="2063876"/>
          </a:xfrm>
          <a:custGeom>
            <a:avLst/>
            <a:gdLst>
              <a:gd name="T0" fmla="*/ 2147483646 w 2622"/>
              <a:gd name="T1" fmla="*/ 1467304450 h 2622"/>
              <a:gd name="T2" fmla="*/ 2147483646 w 2622"/>
              <a:gd name="T3" fmla="*/ 1184542894 h 2622"/>
              <a:gd name="T4" fmla="*/ 2147483646 w 2622"/>
              <a:gd name="T5" fmla="*/ 756579299 h 2622"/>
              <a:gd name="T6" fmla="*/ 2147483646 w 2622"/>
              <a:gd name="T7" fmla="*/ 647040081 h 2622"/>
              <a:gd name="T8" fmla="*/ 2147483646 w 2622"/>
              <a:gd name="T9" fmla="*/ 448343324 h 2622"/>
              <a:gd name="T10" fmla="*/ 2147483646 w 2622"/>
              <a:gd name="T11" fmla="*/ 292950934 h 2622"/>
              <a:gd name="T12" fmla="*/ 2014996455 w 2622"/>
              <a:gd name="T13" fmla="*/ 33115964 h 2622"/>
              <a:gd name="T14" fmla="*/ 1760256074 w 2622"/>
              <a:gd name="T15" fmla="*/ 132464830 h 2622"/>
              <a:gd name="T16" fmla="*/ 1469851883 w 2622"/>
              <a:gd name="T17" fmla="*/ 142654207 h 2622"/>
              <a:gd name="T18" fmla="*/ 1184543358 w 2622"/>
              <a:gd name="T19" fmla="*/ 206339277 h 2622"/>
              <a:gd name="T20" fmla="*/ 756579595 w 2622"/>
              <a:gd name="T21" fmla="*/ 270024348 h 2622"/>
              <a:gd name="T22" fmla="*/ 647040335 w 2622"/>
              <a:gd name="T23" fmla="*/ 517123083 h 2622"/>
              <a:gd name="T24" fmla="*/ 448343500 w 2622"/>
              <a:gd name="T25" fmla="*/ 731104881 h 2622"/>
              <a:gd name="T26" fmla="*/ 292951049 w 2622"/>
              <a:gd name="T27" fmla="*/ 978202642 h 2622"/>
              <a:gd name="T28" fmla="*/ 33115977 w 2622"/>
              <a:gd name="T29" fmla="*/ 1324650243 h 2622"/>
              <a:gd name="T30" fmla="*/ 132464881 w 2622"/>
              <a:gd name="T31" fmla="*/ 1579390525 h 2622"/>
              <a:gd name="T32" fmla="*/ 142654263 w 2622"/>
              <a:gd name="T33" fmla="*/ 1872341459 h 2622"/>
              <a:gd name="T34" fmla="*/ 208887191 w 2622"/>
              <a:gd name="T35" fmla="*/ 2147483646 h 2622"/>
              <a:gd name="T36" fmla="*/ 270024454 w 2622"/>
              <a:gd name="T37" fmla="*/ 2147483646 h 2622"/>
              <a:gd name="T38" fmla="*/ 519670144 w 2622"/>
              <a:gd name="T39" fmla="*/ 2147483646 h 2622"/>
              <a:gd name="T40" fmla="*/ 733652026 w 2622"/>
              <a:gd name="T41" fmla="*/ 2147483646 h 2622"/>
              <a:gd name="T42" fmla="*/ 980750858 w 2622"/>
              <a:gd name="T43" fmla="*/ 2147483646 h 2622"/>
              <a:gd name="T44" fmla="*/ 1327197620 w 2622"/>
              <a:gd name="T45" fmla="*/ 2147483646 h 2622"/>
              <a:gd name="T46" fmla="*/ 1579391143 w 2622"/>
              <a:gd name="T47" fmla="*/ 2147483646 h 2622"/>
              <a:gd name="T48" fmla="*/ 1872342192 w 2622"/>
              <a:gd name="T49" fmla="*/ 2147483646 h 2622"/>
              <a:gd name="T50" fmla="*/ 2147483646 w 2622"/>
              <a:gd name="T51" fmla="*/ 2147483646 h 2622"/>
              <a:gd name="T52" fmla="*/ 2147483646 w 2622"/>
              <a:gd name="T53" fmla="*/ 2147483646 h 2622"/>
              <a:gd name="T54" fmla="*/ 2147483646 w 2622"/>
              <a:gd name="T55" fmla="*/ 2147483646 h 2622"/>
              <a:gd name="T56" fmla="*/ 2147483646 w 2622"/>
              <a:gd name="T57" fmla="*/ 2147483646 h 2622"/>
              <a:gd name="T58" fmla="*/ 2147483646 w 2622"/>
              <a:gd name="T59" fmla="*/ 2147483646 h 2622"/>
              <a:gd name="T60" fmla="*/ 2147483646 w 2622"/>
              <a:gd name="T61" fmla="*/ 2014995666 h 2622"/>
              <a:gd name="T62" fmla="*/ 2147483646 w 2622"/>
              <a:gd name="T63" fmla="*/ 1760255385 h 2622"/>
              <a:gd name="T64" fmla="*/ 1454567811 w 2622"/>
              <a:gd name="T65" fmla="*/ 2147483646 h 2622"/>
              <a:gd name="T66" fmla="*/ 1057173167 w 2622"/>
              <a:gd name="T67" fmla="*/ 2147483646 h 2622"/>
              <a:gd name="T68" fmla="*/ 720915786 w 2622"/>
              <a:gd name="T69" fmla="*/ 2147483646 h 2622"/>
              <a:gd name="T70" fmla="*/ 461079740 w 2622"/>
              <a:gd name="T71" fmla="*/ 2147483646 h 2622"/>
              <a:gd name="T72" fmla="*/ 303141404 w 2622"/>
              <a:gd name="T73" fmla="*/ 2022638186 h 2622"/>
              <a:gd name="T74" fmla="*/ 257288214 w 2622"/>
              <a:gd name="T75" fmla="*/ 1671096870 h 2622"/>
              <a:gd name="T76" fmla="*/ 320973309 w 2622"/>
              <a:gd name="T77" fmla="*/ 1250774822 h 2622"/>
              <a:gd name="T78" fmla="*/ 499291381 w 2622"/>
              <a:gd name="T79" fmla="*/ 881401608 h 2622"/>
              <a:gd name="T80" fmla="*/ 771863667 w 2622"/>
              <a:gd name="T81" fmla="*/ 580808154 h 2622"/>
              <a:gd name="T82" fmla="*/ 1120858262 w 2622"/>
              <a:gd name="T83" fmla="*/ 369373214 h 2622"/>
              <a:gd name="T84" fmla="*/ 1525895430 w 2622"/>
              <a:gd name="T85" fmla="*/ 264929659 h 2622"/>
              <a:gd name="T86" fmla="*/ 1885079406 w 2622"/>
              <a:gd name="T87" fmla="*/ 272572179 h 2622"/>
              <a:gd name="T88" fmla="*/ 2147483646 w 2622"/>
              <a:gd name="T89" fmla="*/ 397394489 h 2622"/>
              <a:gd name="T90" fmla="*/ 2147483646 w 2622"/>
              <a:gd name="T91" fmla="*/ 624113495 h 2622"/>
              <a:gd name="T92" fmla="*/ 2147483646 w 2622"/>
              <a:gd name="T93" fmla="*/ 937444158 h 2622"/>
              <a:gd name="T94" fmla="*/ 2147483646 w 2622"/>
              <a:gd name="T95" fmla="*/ 1317007723 h 2622"/>
              <a:gd name="T96" fmla="*/ 2147483646 w 2622"/>
              <a:gd name="T97" fmla="*/ 1671096870 h 2622"/>
              <a:gd name="T98" fmla="*/ 2147483646 w 2622"/>
              <a:gd name="T99" fmla="*/ 2091417946 h 2622"/>
              <a:gd name="T100" fmla="*/ 2147483646 w 2622"/>
              <a:gd name="T101" fmla="*/ 2147483646 h 2622"/>
              <a:gd name="T102" fmla="*/ 2147483646 w 2622"/>
              <a:gd name="T103" fmla="*/ 2147483646 h 2622"/>
              <a:gd name="T104" fmla="*/ 2147483646 w 2622"/>
              <a:gd name="T105" fmla="*/ 2147483646 h 2622"/>
              <a:gd name="T106" fmla="*/ 1816299620 w 2622"/>
              <a:gd name="T107" fmla="*/ 2147483646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B5CDE5">
              <a:alpha val="79999"/>
            </a:srgb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9" name="Freeform 675"/>
          <p:cNvSpPr>
            <a:spLocks noEditPoints="1"/>
          </p:cNvSpPr>
          <p:nvPr/>
        </p:nvSpPr>
        <p:spPr bwMode="auto">
          <a:xfrm rot="-324743">
            <a:off x="3348198" y="4763246"/>
            <a:ext cx="2062593" cy="2063876"/>
          </a:xfrm>
          <a:custGeom>
            <a:avLst/>
            <a:gdLst>
              <a:gd name="T0" fmla="*/ 2147483646 w 2622"/>
              <a:gd name="T1" fmla="*/ 1467304450 h 2622"/>
              <a:gd name="T2" fmla="*/ 2147483646 w 2622"/>
              <a:gd name="T3" fmla="*/ 1184542894 h 2622"/>
              <a:gd name="T4" fmla="*/ 2147483646 w 2622"/>
              <a:gd name="T5" fmla="*/ 756579299 h 2622"/>
              <a:gd name="T6" fmla="*/ 2147483646 w 2622"/>
              <a:gd name="T7" fmla="*/ 647040081 h 2622"/>
              <a:gd name="T8" fmla="*/ 2147483646 w 2622"/>
              <a:gd name="T9" fmla="*/ 448343324 h 2622"/>
              <a:gd name="T10" fmla="*/ 2147483646 w 2622"/>
              <a:gd name="T11" fmla="*/ 292950934 h 2622"/>
              <a:gd name="T12" fmla="*/ 2014996455 w 2622"/>
              <a:gd name="T13" fmla="*/ 33115964 h 2622"/>
              <a:gd name="T14" fmla="*/ 1760256074 w 2622"/>
              <a:gd name="T15" fmla="*/ 132464830 h 2622"/>
              <a:gd name="T16" fmla="*/ 1469851883 w 2622"/>
              <a:gd name="T17" fmla="*/ 142654207 h 2622"/>
              <a:gd name="T18" fmla="*/ 1184543358 w 2622"/>
              <a:gd name="T19" fmla="*/ 206339277 h 2622"/>
              <a:gd name="T20" fmla="*/ 756579595 w 2622"/>
              <a:gd name="T21" fmla="*/ 270024348 h 2622"/>
              <a:gd name="T22" fmla="*/ 647040335 w 2622"/>
              <a:gd name="T23" fmla="*/ 517123083 h 2622"/>
              <a:gd name="T24" fmla="*/ 448343500 w 2622"/>
              <a:gd name="T25" fmla="*/ 731104881 h 2622"/>
              <a:gd name="T26" fmla="*/ 292951049 w 2622"/>
              <a:gd name="T27" fmla="*/ 978202642 h 2622"/>
              <a:gd name="T28" fmla="*/ 33115977 w 2622"/>
              <a:gd name="T29" fmla="*/ 1324650243 h 2622"/>
              <a:gd name="T30" fmla="*/ 132464881 w 2622"/>
              <a:gd name="T31" fmla="*/ 1579390525 h 2622"/>
              <a:gd name="T32" fmla="*/ 142654263 w 2622"/>
              <a:gd name="T33" fmla="*/ 1872341459 h 2622"/>
              <a:gd name="T34" fmla="*/ 208887191 w 2622"/>
              <a:gd name="T35" fmla="*/ 2147483646 h 2622"/>
              <a:gd name="T36" fmla="*/ 270024454 w 2622"/>
              <a:gd name="T37" fmla="*/ 2147483646 h 2622"/>
              <a:gd name="T38" fmla="*/ 519670144 w 2622"/>
              <a:gd name="T39" fmla="*/ 2147483646 h 2622"/>
              <a:gd name="T40" fmla="*/ 733652026 w 2622"/>
              <a:gd name="T41" fmla="*/ 2147483646 h 2622"/>
              <a:gd name="T42" fmla="*/ 980750858 w 2622"/>
              <a:gd name="T43" fmla="*/ 2147483646 h 2622"/>
              <a:gd name="T44" fmla="*/ 1327197620 w 2622"/>
              <a:gd name="T45" fmla="*/ 2147483646 h 2622"/>
              <a:gd name="T46" fmla="*/ 1579391143 w 2622"/>
              <a:gd name="T47" fmla="*/ 2147483646 h 2622"/>
              <a:gd name="T48" fmla="*/ 1872342192 w 2622"/>
              <a:gd name="T49" fmla="*/ 2147483646 h 2622"/>
              <a:gd name="T50" fmla="*/ 2147483646 w 2622"/>
              <a:gd name="T51" fmla="*/ 2147483646 h 2622"/>
              <a:gd name="T52" fmla="*/ 2147483646 w 2622"/>
              <a:gd name="T53" fmla="*/ 2147483646 h 2622"/>
              <a:gd name="T54" fmla="*/ 2147483646 w 2622"/>
              <a:gd name="T55" fmla="*/ 2147483646 h 2622"/>
              <a:gd name="T56" fmla="*/ 2147483646 w 2622"/>
              <a:gd name="T57" fmla="*/ 2147483646 h 2622"/>
              <a:gd name="T58" fmla="*/ 2147483646 w 2622"/>
              <a:gd name="T59" fmla="*/ 2147483646 h 2622"/>
              <a:gd name="T60" fmla="*/ 2147483646 w 2622"/>
              <a:gd name="T61" fmla="*/ 2014995666 h 2622"/>
              <a:gd name="T62" fmla="*/ 2147483646 w 2622"/>
              <a:gd name="T63" fmla="*/ 1760255385 h 2622"/>
              <a:gd name="T64" fmla="*/ 1454567811 w 2622"/>
              <a:gd name="T65" fmla="*/ 2147483646 h 2622"/>
              <a:gd name="T66" fmla="*/ 1057173167 w 2622"/>
              <a:gd name="T67" fmla="*/ 2147483646 h 2622"/>
              <a:gd name="T68" fmla="*/ 720915786 w 2622"/>
              <a:gd name="T69" fmla="*/ 2147483646 h 2622"/>
              <a:gd name="T70" fmla="*/ 461079740 w 2622"/>
              <a:gd name="T71" fmla="*/ 2147483646 h 2622"/>
              <a:gd name="T72" fmla="*/ 303141404 w 2622"/>
              <a:gd name="T73" fmla="*/ 2022638186 h 2622"/>
              <a:gd name="T74" fmla="*/ 257288214 w 2622"/>
              <a:gd name="T75" fmla="*/ 1671096870 h 2622"/>
              <a:gd name="T76" fmla="*/ 320973309 w 2622"/>
              <a:gd name="T77" fmla="*/ 1250774822 h 2622"/>
              <a:gd name="T78" fmla="*/ 499291381 w 2622"/>
              <a:gd name="T79" fmla="*/ 881401608 h 2622"/>
              <a:gd name="T80" fmla="*/ 771863667 w 2622"/>
              <a:gd name="T81" fmla="*/ 580808154 h 2622"/>
              <a:gd name="T82" fmla="*/ 1120858262 w 2622"/>
              <a:gd name="T83" fmla="*/ 369373214 h 2622"/>
              <a:gd name="T84" fmla="*/ 1525895430 w 2622"/>
              <a:gd name="T85" fmla="*/ 264929659 h 2622"/>
              <a:gd name="T86" fmla="*/ 1885079406 w 2622"/>
              <a:gd name="T87" fmla="*/ 272572179 h 2622"/>
              <a:gd name="T88" fmla="*/ 2147483646 w 2622"/>
              <a:gd name="T89" fmla="*/ 397394489 h 2622"/>
              <a:gd name="T90" fmla="*/ 2147483646 w 2622"/>
              <a:gd name="T91" fmla="*/ 624113495 h 2622"/>
              <a:gd name="T92" fmla="*/ 2147483646 w 2622"/>
              <a:gd name="T93" fmla="*/ 937444158 h 2622"/>
              <a:gd name="T94" fmla="*/ 2147483646 w 2622"/>
              <a:gd name="T95" fmla="*/ 1317007723 h 2622"/>
              <a:gd name="T96" fmla="*/ 2147483646 w 2622"/>
              <a:gd name="T97" fmla="*/ 1671096870 h 2622"/>
              <a:gd name="T98" fmla="*/ 2147483646 w 2622"/>
              <a:gd name="T99" fmla="*/ 2091417946 h 2622"/>
              <a:gd name="T100" fmla="*/ 2147483646 w 2622"/>
              <a:gd name="T101" fmla="*/ 2147483646 h 2622"/>
              <a:gd name="T102" fmla="*/ 2147483646 w 2622"/>
              <a:gd name="T103" fmla="*/ 2147483646 h 2622"/>
              <a:gd name="T104" fmla="*/ 2147483646 w 2622"/>
              <a:gd name="T105" fmla="*/ 2147483646 h 2622"/>
              <a:gd name="T106" fmla="*/ 1816299620 w 2622"/>
              <a:gd name="T107" fmla="*/ 2147483646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B5CDE5">
              <a:alpha val="79999"/>
            </a:srgbClr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0" name="Arc 682"/>
          <p:cNvSpPr/>
          <p:nvPr/>
        </p:nvSpPr>
        <p:spPr bwMode="auto">
          <a:xfrm rot="3335285">
            <a:off x="8389411" y="4293398"/>
            <a:ext cx="755650" cy="746125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1F4E79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微软雅黑" panose="020B0503020204020204" charset="-122"/>
            </a:endParaRPr>
          </a:p>
        </p:txBody>
      </p:sp>
      <p:sp>
        <p:nvSpPr>
          <p:cNvPr id="21" name="Arc 682"/>
          <p:cNvSpPr/>
          <p:nvPr/>
        </p:nvSpPr>
        <p:spPr bwMode="auto">
          <a:xfrm rot="18746405">
            <a:off x="6088911" y="2770251"/>
            <a:ext cx="755650" cy="746125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1F4E79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微软雅黑" panose="020B0503020204020204" charset="-122"/>
            </a:endParaRPr>
          </a:p>
        </p:txBody>
      </p:sp>
      <p:sp>
        <p:nvSpPr>
          <p:cNvPr id="22" name="Arc 682"/>
          <p:cNvSpPr/>
          <p:nvPr/>
        </p:nvSpPr>
        <p:spPr bwMode="auto">
          <a:xfrm rot="7140977">
            <a:off x="5584649" y="5501588"/>
            <a:ext cx="755650" cy="746125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1F4E79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4571" y="1162748"/>
            <a:ext cx="6999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3.3 </a:t>
            </a:r>
            <a:r>
              <a:rPr lang="zh-CN" altLang="en-US" sz="2800" b="1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目前生物油催化重整制氢研究现状</a:t>
            </a:r>
            <a:endParaRPr lang="zh-CN" altLang="en-US" sz="2800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1476" y="3051565"/>
            <a:ext cx="251196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我国刚起步，大多数研究限于模型化合物的研究，具有一定的科学可信性，但不能充分代表成分复杂的生物油。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678382" y="5233483"/>
            <a:ext cx="2392798" cy="486383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等腰三角形 7"/>
          <p:cNvSpPr/>
          <p:nvPr/>
        </p:nvSpPr>
        <p:spPr bwMode="auto">
          <a:xfrm>
            <a:off x="316509" y="3715005"/>
            <a:ext cx="1153930" cy="88434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185" y="3918418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550589" y="5039641"/>
            <a:ext cx="2392798" cy="486383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等腰三角形 13"/>
          <p:cNvSpPr/>
          <p:nvPr/>
        </p:nvSpPr>
        <p:spPr bwMode="auto">
          <a:xfrm>
            <a:off x="4229643" y="2955212"/>
            <a:ext cx="1153930" cy="88434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3232" y="3188620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1938" y="2063386"/>
            <a:ext cx="2581491" cy="293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催化重整一般多采用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Ni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基催化剂，对同族的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Fe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Co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催化性能研究甚少  过渡金属催化活性源于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能带空穴，三者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能带空穴数有所差异，催化性能有待深入研究。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54144" y="2085688"/>
            <a:ext cx="2543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另外，对催化剂的催化机理研究不够深入。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9325665" y="3031854"/>
            <a:ext cx="2392798" cy="486383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 bwMode="auto">
          <a:xfrm>
            <a:off x="8042158" y="2204966"/>
            <a:ext cx="1153930" cy="88434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85747" y="2438374"/>
            <a:ext cx="96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  <p:bldP spid="14" grpId="0" animBg="1"/>
      <p:bldP spid="10" grpId="0"/>
      <p:bldP spid="15" grpId="0"/>
      <p:bldP spid="16" grpId="0"/>
      <p:bldP spid="18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38032" y="2873478"/>
            <a:ext cx="3066757" cy="1012875"/>
            <a:chOff x="5530635" y="3052895"/>
            <a:chExt cx="3066757" cy="1012875"/>
          </a:xfrm>
          <a:solidFill>
            <a:srgbClr val="B5CDE5"/>
          </a:solidFill>
        </p:grpSpPr>
        <p:sp>
          <p:nvSpPr>
            <p:cNvPr id="6" name="矩形 5"/>
            <p:cNvSpPr/>
            <p:nvPr/>
          </p:nvSpPr>
          <p:spPr>
            <a:xfrm>
              <a:off x="5530635" y="3052895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7683209" y="3224883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46290" y="3379916"/>
            <a:ext cx="3066757" cy="1012875"/>
            <a:chOff x="4338893" y="3559333"/>
            <a:chExt cx="3066757" cy="1012875"/>
          </a:xfrm>
          <a:solidFill>
            <a:srgbClr val="1F4E79"/>
          </a:solidFill>
        </p:grpSpPr>
        <p:sp>
          <p:nvSpPr>
            <p:cNvPr id="9" name="矩形 8"/>
            <p:cNvSpPr/>
            <p:nvPr/>
          </p:nvSpPr>
          <p:spPr>
            <a:xfrm>
              <a:off x="4338893" y="3559333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472445" y="3684598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54548" y="3889026"/>
            <a:ext cx="3066757" cy="1012875"/>
            <a:chOff x="3147151" y="4068443"/>
            <a:chExt cx="3066757" cy="1012875"/>
          </a:xfrm>
          <a:solidFill>
            <a:srgbClr val="B5CDE5"/>
          </a:solidFill>
        </p:grpSpPr>
        <p:sp>
          <p:nvSpPr>
            <p:cNvPr id="12" name="矩形 11"/>
            <p:cNvSpPr/>
            <p:nvPr/>
          </p:nvSpPr>
          <p:spPr>
            <a:xfrm>
              <a:off x="3147151" y="4068443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280703" y="4240539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4" name="直角三角形 13"/>
          <p:cNvSpPr/>
          <p:nvPr/>
        </p:nvSpPr>
        <p:spPr>
          <a:xfrm>
            <a:off x="3854548" y="3900213"/>
            <a:ext cx="1899139" cy="506437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直角三角形 14"/>
          <p:cNvSpPr/>
          <p:nvPr/>
        </p:nvSpPr>
        <p:spPr>
          <a:xfrm>
            <a:off x="5046290" y="3382589"/>
            <a:ext cx="1899139" cy="506437"/>
          </a:xfrm>
          <a:prstGeom prst="rt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>
            <a:off x="6238032" y="2873479"/>
            <a:ext cx="1899139" cy="506437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662806" y="4406650"/>
            <a:ext cx="3066757" cy="1012875"/>
            <a:chOff x="1955409" y="4586067"/>
            <a:chExt cx="3066757" cy="1012875"/>
          </a:xfrm>
          <a:solidFill>
            <a:srgbClr val="1F4E79"/>
          </a:solidFill>
        </p:grpSpPr>
        <p:sp>
          <p:nvSpPr>
            <p:cNvPr id="18" name="矩形 17"/>
            <p:cNvSpPr/>
            <p:nvPr/>
          </p:nvSpPr>
          <p:spPr>
            <a:xfrm>
              <a:off x="1955409" y="4586067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3872177" y="4766990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472608" y="1097692"/>
            <a:ext cx="90799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3.4</a:t>
            </a:r>
            <a:r>
              <a:rPr lang="en-US" altLang="zh-CN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课题设想</a:t>
            </a:r>
            <a:endParaRPr lang="en-US" altLang="zh-CN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r>
              <a:rPr lang="zh-CN" altLang="en-US" sz="2400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生物油水溶性组分催化重整制取富氢气体研究</a:t>
            </a:r>
            <a:endParaRPr lang="zh-CN" altLang="en-US" sz="2400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71064" y="2586926"/>
            <a:ext cx="329155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对生物油模型化合物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丙酮、乙酸、糠醛等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催化重整制氢，考察三种催化剂的催化效果；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62806" y="5515181"/>
            <a:ext cx="3066757" cy="85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合成铁、钴、镍三种过渡金属催化剂，对其表征；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402927" y="1722027"/>
            <a:ext cx="2430485" cy="2520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考察催化剂使用寿命，分析失活原因并对其再生；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探究延长催化剂使用寿命方法，如加入助剂，临氧重整制氢等。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87600" y="4532250"/>
            <a:ext cx="2843905" cy="168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选取催化性能较好的催化剂对生物油水溶性组分催化重整制氢研究，并对催化机理进行深入分析。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35" grpId="0"/>
      <p:bldP spid="36" grpId="0"/>
      <p:bldP spid="37" grpId="0"/>
      <p:bldP spid="38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sp>
        <p:nvSpPr>
          <p:cNvPr id="7" name="六边形 6"/>
          <p:cNvSpPr/>
          <p:nvPr/>
        </p:nvSpPr>
        <p:spPr bwMode="auto">
          <a:xfrm>
            <a:off x="4811151" y="2138289"/>
            <a:ext cx="2774148" cy="2391507"/>
          </a:xfrm>
          <a:prstGeom prst="hexagon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gray">
          <a:xfrm>
            <a:off x="5075962" y="3016160"/>
            <a:ext cx="2244525" cy="5847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拟解决问题</a:t>
            </a:r>
            <a:endParaRPr lang="en-US" altLang="zh-CN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六边形 9"/>
          <p:cNvSpPr/>
          <p:nvPr/>
        </p:nvSpPr>
        <p:spPr bwMode="auto">
          <a:xfrm>
            <a:off x="2669178" y="1514453"/>
            <a:ext cx="2225295" cy="1918358"/>
          </a:xfrm>
          <a:prstGeom prst="hexagon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六边形 10"/>
          <p:cNvSpPr/>
          <p:nvPr/>
        </p:nvSpPr>
        <p:spPr bwMode="auto">
          <a:xfrm>
            <a:off x="2711382" y="4002090"/>
            <a:ext cx="2296728" cy="1979938"/>
          </a:xfrm>
          <a:prstGeom prst="hexagon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六边形 11"/>
          <p:cNvSpPr/>
          <p:nvPr/>
        </p:nvSpPr>
        <p:spPr bwMode="auto">
          <a:xfrm>
            <a:off x="7554343" y="3959882"/>
            <a:ext cx="2208939" cy="1904258"/>
          </a:xfrm>
          <a:prstGeom prst="hexagon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六边形 12"/>
          <p:cNvSpPr/>
          <p:nvPr/>
        </p:nvSpPr>
        <p:spPr bwMode="auto">
          <a:xfrm>
            <a:off x="7469935" y="1512105"/>
            <a:ext cx="2208939" cy="1904258"/>
          </a:xfrm>
          <a:prstGeom prst="hexagon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2915921" y="1903501"/>
            <a:ext cx="1969284" cy="12738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en-US" altLang="zh-CN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选择合适的载体，催化剂的制备与表征。</a:t>
            </a:r>
            <a:endParaRPr lang="en-US" altLang="zh-CN" b="1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953617" y="4198082"/>
            <a:ext cx="1835232" cy="1754326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抑制反应过程中液相组分的热裂解与气相产物甲烷化。</a:t>
            </a:r>
            <a:endParaRPr lang="en-US" altLang="zh-CN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689314" y="1947357"/>
            <a:ext cx="1855747" cy="92333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催化剂的失活与再生研究。</a:t>
            </a:r>
            <a:endParaRPr lang="en-US" altLang="zh-CN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7794287" y="4252403"/>
            <a:ext cx="1862285" cy="133882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催化剂的改性研究</a:t>
            </a:r>
            <a:r>
              <a:rPr lang="zh-CN" altLang="en-US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延</a:t>
            </a:r>
            <a:r>
              <a:rPr lang="zh-CN" altLang="en-US" dirty="0">
                <a:solidFill>
                  <a:srgbClr val="1F4E7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长催化剂使用寿命。</a:t>
            </a:r>
            <a:endParaRPr lang="zh-CN" altLang="en-US" dirty="0">
              <a:solidFill>
                <a:srgbClr val="1F4E7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379495" y="385010"/>
            <a:ext cx="7812505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0" y="373178"/>
            <a:ext cx="1010653" cy="465222"/>
          </a:xfrm>
          <a:prstGeom prst="rect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555" y="345304"/>
            <a:ext cx="4989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1F4E79"/>
                </a:solidFill>
                <a:latin typeface="方正粗倩_GBK" panose="03000509000000000000" pitchFamily="65" charset="-122"/>
                <a:ea typeface="方正粗倩_GBK" panose="03000509000000000000" pitchFamily="65" charset="-122"/>
              </a:rPr>
              <a:t>博士生阶段学术规划</a:t>
            </a:r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  <a:p>
            <a:endParaRPr lang="zh-CN" altLang="en-US" sz="2800" dirty="0">
              <a:solidFill>
                <a:srgbClr val="1F4E79"/>
              </a:solidFill>
              <a:latin typeface="方正粗倩_GBK" panose="03000509000000000000" pitchFamily="65" charset="-122"/>
              <a:ea typeface="方正粗倩_GBK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84124" y="1751509"/>
            <a:ext cx="2056135" cy="1772530"/>
            <a:chOff x="2014941" y="1991443"/>
            <a:chExt cx="2056135" cy="1772530"/>
          </a:xfrm>
          <a:solidFill>
            <a:srgbClr val="1F4E79"/>
          </a:solidFill>
        </p:grpSpPr>
        <p:sp>
          <p:nvSpPr>
            <p:cNvPr id="8" name="任意多边形 7"/>
            <p:cNvSpPr/>
            <p:nvPr/>
          </p:nvSpPr>
          <p:spPr>
            <a:xfrm flipV="1">
              <a:off x="2014941" y="1991443"/>
              <a:ext cx="2056135" cy="1772530"/>
            </a:xfrm>
            <a:custGeom>
              <a:avLst/>
              <a:gdLst>
                <a:gd name="connsiteX0" fmla="*/ 1028067 w 2056135"/>
                <a:gd name="connsiteY0" fmla="*/ 1688122 h 1772530"/>
                <a:gd name="connsiteX1" fmla="*/ 520306 w 2056135"/>
                <a:gd name="connsiteY1" fmla="*/ 1180361 h 1772530"/>
                <a:gd name="connsiteX2" fmla="*/ 1028067 w 2056135"/>
                <a:gd name="connsiteY2" fmla="*/ 672600 h 1772530"/>
                <a:gd name="connsiteX3" fmla="*/ 1535828 w 2056135"/>
                <a:gd name="connsiteY3" fmla="*/ 1180361 h 1772530"/>
                <a:gd name="connsiteX4" fmla="*/ 1028067 w 2056135"/>
                <a:gd name="connsiteY4" fmla="*/ 1688122 h 1772530"/>
                <a:gd name="connsiteX5" fmla="*/ 0 w 2056135"/>
                <a:gd name="connsiteY5" fmla="*/ 1772530 h 1772530"/>
                <a:gd name="connsiteX6" fmla="*/ 2056135 w 2056135"/>
                <a:gd name="connsiteY6" fmla="*/ 1772530 h 1772530"/>
                <a:gd name="connsiteX7" fmla="*/ 1028068 w 2056135"/>
                <a:gd name="connsiteY7" fmla="*/ 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1688122"/>
                  </a:moveTo>
                  <a:cubicBezTo>
                    <a:pt x="747638" y="1688122"/>
                    <a:pt x="520306" y="1460790"/>
                    <a:pt x="520306" y="1180361"/>
                  </a:cubicBezTo>
                  <a:cubicBezTo>
                    <a:pt x="520306" y="899932"/>
                    <a:pt x="747638" y="672600"/>
                    <a:pt x="1028067" y="672600"/>
                  </a:cubicBezTo>
                  <a:cubicBezTo>
                    <a:pt x="1308496" y="672600"/>
                    <a:pt x="1535828" y="899932"/>
                    <a:pt x="1535828" y="1180361"/>
                  </a:cubicBezTo>
                  <a:cubicBezTo>
                    <a:pt x="1535828" y="1460790"/>
                    <a:pt x="1308496" y="1688122"/>
                    <a:pt x="1028067" y="1688122"/>
                  </a:cubicBezTo>
                  <a:close/>
                  <a:moveTo>
                    <a:pt x="0" y="1772530"/>
                  </a:moveTo>
                  <a:lnTo>
                    <a:pt x="2056135" y="1772530"/>
                  </a:lnTo>
                  <a:lnTo>
                    <a:pt x="1028068" y="0"/>
                  </a:ln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文本框 51"/>
            <p:cNvSpPr txBox="1"/>
            <p:nvPr/>
          </p:nvSpPr>
          <p:spPr>
            <a:xfrm>
              <a:off x="2726411" y="2275090"/>
              <a:ext cx="60785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1F4E79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1F4E79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64738" y="1751509"/>
            <a:ext cx="2056135" cy="1772530"/>
            <a:chOff x="6348510" y="1991443"/>
            <a:chExt cx="2056135" cy="1772530"/>
          </a:xfrm>
          <a:solidFill>
            <a:srgbClr val="1F4E79"/>
          </a:solidFill>
        </p:grpSpPr>
        <p:sp>
          <p:nvSpPr>
            <p:cNvPr id="11" name="任意多边形 10"/>
            <p:cNvSpPr/>
            <p:nvPr/>
          </p:nvSpPr>
          <p:spPr>
            <a:xfrm flipV="1">
              <a:off x="6348510" y="1991443"/>
              <a:ext cx="2056135" cy="1772530"/>
            </a:xfrm>
            <a:custGeom>
              <a:avLst/>
              <a:gdLst>
                <a:gd name="connsiteX0" fmla="*/ 1021614 w 2056135"/>
                <a:gd name="connsiteY0" fmla="*/ 1688122 h 1772530"/>
                <a:gd name="connsiteX1" fmla="*/ 513853 w 2056135"/>
                <a:gd name="connsiteY1" fmla="*/ 1180361 h 1772530"/>
                <a:gd name="connsiteX2" fmla="*/ 1021614 w 2056135"/>
                <a:gd name="connsiteY2" fmla="*/ 672600 h 1772530"/>
                <a:gd name="connsiteX3" fmla="*/ 1529375 w 2056135"/>
                <a:gd name="connsiteY3" fmla="*/ 1180361 h 1772530"/>
                <a:gd name="connsiteX4" fmla="*/ 1021614 w 2056135"/>
                <a:gd name="connsiteY4" fmla="*/ 1688122 h 1772530"/>
                <a:gd name="connsiteX5" fmla="*/ 0 w 2056135"/>
                <a:gd name="connsiteY5" fmla="*/ 1772530 h 1772530"/>
                <a:gd name="connsiteX6" fmla="*/ 2056135 w 2056135"/>
                <a:gd name="connsiteY6" fmla="*/ 1772530 h 1772530"/>
                <a:gd name="connsiteX7" fmla="*/ 1028068 w 2056135"/>
                <a:gd name="connsiteY7" fmla="*/ 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1614" y="1688122"/>
                  </a:moveTo>
                  <a:cubicBezTo>
                    <a:pt x="741185" y="1688122"/>
                    <a:pt x="513853" y="1460790"/>
                    <a:pt x="513853" y="1180361"/>
                  </a:cubicBezTo>
                  <a:cubicBezTo>
                    <a:pt x="513853" y="899932"/>
                    <a:pt x="741185" y="672600"/>
                    <a:pt x="1021614" y="672600"/>
                  </a:cubicBezTo>
                  <a:cubicBezTo>
                    <a:pt x="1302043" y="672600"/>
                    <a:pt x="1529375" y="899932"/>
                    <a:pt x="1529375" y="1180361"/>
                  </a:cubicBezTo>
                  <a:cubicBezTo>
                    <a:pt x="1529375" y="1460790"/>
                    <a:pt x="1302043" y="1688122"/>
                    <a:pt x="1021614" y="1688122"/>
                  </a:cubicBezTo>
                  <a:close/>
                  <a:moveTo>
                    <a:pt x="0" y="1772530"/>
                  </a:moveTo>
                  <a:lnTo>
                    <a:pt x="2056135" y="1772530"/>
                  </a:lnTo>
                  <a:lnTo>
                    <a:pt x="1028068" y="0"/>
                  </a:ln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文本框 52"/>
            <p:cNvSpPr txBox="1"/>
            <p:nvPr/>
          </p:nvSpPr>
          <p:spPr>
            <a:xfrm>
              <a:off x="7056941" y="2275090"/>
              <a:ext cx="676788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1F4E79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1F4E79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92959" y="4289862"/>
            <a:ext cx="2056135" cy="1772530"/>
            <a:chOff x="4163212" y="4529796"/>
            <a:chExt cx="2056135" cy="1772530"/>
          </a:xfrm>
          <a:solidFill>
            <a:srgbClr val="1F4E79"/>
          </a:solidFill>
        </p:grpSpPr>
        <p:sp>
          <p:nvSpPr>
            <p:cNvPr id="14" name="任意多边形 13"/>
            <p:cNvSpPr/>
            <p:nvPr/>
          </p:nvSpPr>
          <p:spPr>
            <a:xfrm>
              <a:off x="4163212" y="4529796"/>
              <a:ext cx="2056135" cy="1772530"/>
            </a:xfrm>
            <a:custGeom>
              <a:avLst/>
              <a:gdLst>
                <a:gd name="connsiteX0" fmla="*/ 1028067 w 2056135"/>
                <a:gd name="connsiteY0" fmla="*/ 684476 h 1772530"/>
                <a:gd name="connsiteX1" fmla="*/ 520306 w 2056135"/>
                <a:gd name="connsiteY1" fmla="*/ 1192237 h 1772530"/>
                <a:gd name="connsiteX2" fmla="*/ 1028067 w 2056135"/>
                <a:gd name="connsiteY2" fmla="*/ 1699998 h 1772530"/>
                <a:gd name="connsiteX3" fmla="*/ 1535828 w 2056135"/>
                <a:gd name="connsiteY3" fmla="*/ 1192237 h 1772530"/>
                <a:gd name="connsiteX4" fmla="*/ 1028067 w 2056135"/>
                <a:gd name="connsiteY4" fmla="*/ 684476 h 1772530"/>
                <a:gd name="connsiteX5" fmla="*/ 1028068 w 2056135"/>
                <a:gd name="connsiteY5" fmla="*/ 0 h 1772530"/>
                <a:gd name="connsiteX6" fmla="*/ 2056135 w 2056135"/>
                <a:gd name="connsiteY6" fmla="*/ 1772530 h 1772530"/>
                <a:gd name="connsiteX7" fmla="*/ 0 w 2056135"/>
                <a:gd name="connsiteY7" fmla="*/ 177253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684476"/>
                  </a:moveTo>
                  <a:cubicBezTo>
                    <a:pt x="747638" y="684476"/>
                    <a:pt x="520306" y="911808"/>
                    <a:pt x="520306" y="1192237"/>
                  </a:cubicBezTo>
                  <a:cubicBezTo>
                    <a:pt x="520306" y="1472666"/>
                    <a:pt x="747638" y="1699998"/>
                    <a:pt x="1028067" y="1699998"/>
                  </a:cubicBezTo>
                  <a:cubicBezTo>
                    <a:pt x="1308496" y="1699998"/>
                    <a:pt x="1535828" y="1472666"/>
                    <a:pt x="1535828" y="1192237"/>
                  </a:cubicBezTo>
                  <a:cubicBezTo>
                    <a:pt x="1535828" y="911808"/>
                    <a:pt x="1308496" y="684476"/>
                    <a:pt x="1028067" y="684476"/>
                  </a:cubicBezTo>
                  <a:close/>
                  <a:moveTo>
                    <a:pt x="1028068" y="0"/>
                  </a:moveTo>
                  <a:lnTo>
                    <a:pt x="2056135" y="1772530"/>
                  </a:lnTo>
                  <a:lnTo>
                    <a:pt x="0" y="1772530"/>
                  </a:ln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文本框 53"/>
            <p:cNvSpPr txBox="1"/>
            <p:nvPr/>
          </p:nvSpPr>
          <p:spPr>
            <a:xfrm>
              <a:off x="4859297" y="5416061"/>
              <a:ext cx="66396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1F4E79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srgbClr val="1F4E79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31" name="Text Box 155"/>
          <p:cNvSpPr txBox="1">
            <a:spLocks noChangeArrowheads="1"/>
          </p:cNvSpPr>
          <p:nvPr/>
        </p:nvSpPr>
        <p:spPr bwMode="gray">
          <a:xfrm>
            <a:off x="1830750" y="3754167"/>
            <a:ext cx="2572433" cy="252037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阅读研究领域内国内外经典著作和文献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构建研究思路和方法，制定研究计划；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按研究计划进行实验；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 Box 167"/>
          <p:cNvSpPr txBox="1">
            <a:spLocks noChangeArrowheads="1"/>
          </p:cNvSpPr>
          <p:nvPr/>
        </p:nvSpPr>
        <p:spPr bwMode="gray">
          <a:xfrm>
            <a:off x="4970458" y="1656467"/>
            <a:ext cx="2612028" cy="286232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主动与导师同学交流学习解决试验中不足并加以提高。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多思考，多实践，勤于写作，发表高水平、高质量的学术论文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/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 Box 182"/>
          <p:cNvSpPr txBox="1">
            <a:spLocks noChangeArrowheads="1"/>
          </p:cNvSpPr>
          <p:nvPr/>
        </p:nvSpPr>
        <p:spPr bwMode="gray">
          <a:xfrm>
            <a:off x="8105676" y="3748093"/>
            <a:ext cx="2057401" cy="210487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发表学术论文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申请专利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基金项目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撰写博士论文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准备答辩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等腰三角形 26"/>
          <p:cNvSpPr/>
          <p:nvPr/>
        </p:nvSpPr>
        <p:spPr bwMode="auto">
          <a:xfrm rot="7642996">
            <a:off x="1349854" y="2148793"/>
            <a:ext cx="970937" cy="837014"/>
          </a:xfrm>
          <a:prstGeom prst="triangle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直角三角形 3"/>
          <p:cNvSpPr/>
          <p:nvPr/>
        </p:nvSpPr>
        <p:spPr bwMode="auto">
          <a:xfrm>
            <a:off x="0" y="2969366"/>
            <a:ext cx="3814912" cy="390467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直角三角形 4"/>
          <p:cNvSpPr/>
          <p:nvPr/>
        </p:nvSpPr>
        <p:spPr bwMode="auto">
          <a:xfrm rot="10800000">
            <a:off x="10194304" y="0"/>
            <a:ext cx="1997695" cy="2044700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 bwMode="auto">
          <a:xfrm flipH="1">
            <a:off x="8550442" y="1015858"/>
            <a:ext cx="1046360" cy="9337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直接连接符 10"/>
          <p:cNvCxnSpPr/>
          <p:nvPr/>
        </p:nvCxnSpPr>
        <p:spPr bwMode="auto">
          <a:xfrm flipH="1">
            <a:off x="9630444" y="632739"/>
            <a:ext cx="1053146" cy="939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直接连接符 11"/>
          <p:cNvCxnSpPr/>
          <p:nvPr/>
        </p:nvCxnSpPr>
        <p:spPr bwMode="auto">
          <a:xfrm flipH="1">
            <a:off x="9873591" y="1352398"/>
            <a:ext cx="1080326" cy="964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 bwMode="auto">
          <a:xfrm flipH="1">
            <a:off x="9383829" y="5542553"/>
            <a:ext cx="1451055" cy="12949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 bwMode="auto">
          <a:xfrm flipH="1">
            <a:off x="10868527" y="5159434"/>
            <a:ext cx="1053146" cy="93981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直接连接符 14"/>
          <p:cNvCxnSpPr/>
          <p:nvPr/>
        </p:nvCxnSpPr>
        <p:spPr bwMode="auto">
          <a:xfrm flipH="1">
            <a:off x="11111674" y="5879093"/>
            <a:ext cx="1080326" cy="964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B2CB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矩形 24"/>
          <p:cNvSpPr/>
          <p:nvPr/>
        </p:nvSpPr>
        <p:spPr>
          <a:xfrm>
            <a:off x="2278963" y="2257425"/>
            <a:ext cx="7980043" cy="2382838"/>
          </a:xfrm>
          <a:prstGeom prst="rect">
            <a:avLst/>
          </a:prstGeom>
          <a:solidFill>
            <a:srgbClr val="E0EBF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/>
        </p:nvSpPr>
        <p:spPr bwMode="auto">
          <a:xfrm rot="6216218">
            <a:off x="1867014" y="1961343"/>
            <a:ext cx="823898" cy="710257"/>
          </a:xfrm>
          <a:prstGeom prst="triangle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等腰三角形 25"/>
          <p:cNvSpPr/>
          <p:nvPr/>
        </p:nvSpPr>
        <p:spPr bwMode="auto">
          <a:xfrm rot="7642996">
            <a:off x="1757514" y="2191054"/>
            <a:ext cx="738715" cy="636823"/>
          </a:xfrm>
          <a:prstGeom prst="triangle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等腰三角形 30"/>
          <p:cNvSpPr/>
          <p:nvPr/>
        </p:nvSpPr>
        <p:spPr bwMode="auto">
          <a:xfrm rot="7642996">
            <a:off x="10091510" y="4575629"/>
            <a:ext cx="970937" cy="837014"/>
          </a:xfrm>
          <a:prstGeom prst="triangle">
            <a:avLst/>
          </a:prstGeom>
          <a:solidFill>
            <a:srgbClr val="E0EB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等腰三角形 31"/>
          <p:cNvSpPr/>
          <p:nvPr/>
        </p:nvSpPr>
        <p:spPr bwMode="auto">
          <a:xfrm rot="6216218">
            <a:off x="10608670" y="4388179"/>
            <a:ext cx="823898" cy="710257"/>
          </a:xfrm>
          <a:prstGeom prst="triangle">
            <a:avLst/>
          </a:prstGeom>
          <a:solidFill>
            <a:srgbClr val="B5CD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等腰三角形 32"/>
          <p:cNvSpPr/>
          <p:nvPr/>
        </p:nvSpPr>
        <p:spPr bwMode="auto">
          <a:xfrm rot="7642996">
            <a:off x="10499170" y="4617890"/>
            <a:ext cx="738715" cy="636823"/>
          </a:xfrm>
          <a:prstGeom prst="triangle">
            <a:avLst/>
          </a:prstGeom>
          <a:solidFill>
            <a:srgbClr val="1F4E7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895059" y="2622009"/>
            <a:ext cx="63199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dirty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THANKS!</a:t>
            </a:r>
            <a:endParaRPr lang="en-US" altLang="zh-CN" sz="6000" b="1" dirty="0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>
            <a:lumMod val="7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/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2752</Words>
  <Application>WPS 演示</Application>
  <PresentationFormat>宽屏</PresentationFormat>
  <Paragraphs>411</Paragraphs>
  <Slides>27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方正粗倩_GBK</vt:lpstr>
      <vt:lpstr>黑体</vt:lpstr>
      <vt:lpstr>微软雅黑</vt:lpstr>
      <vt:lpstr>经典繁方篆</vt:lpstr>
      <vt:lpstr>Times New Roman</vt:lpstr>
      <vt:lpstr>Arial Unicode MS</vt:lpstr>
      <vt:lpstr>Calibri Light</vt:lpstr>
      <vt:lpstr>Calibri</vt:lpstr>
      <vt:lpstr>方正姚体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</dc:creator>
  <cp:lastModifiedBy>拉普耶鲁</cp:lastModifiedBy>
  <cp:revision>73</cp:revision>
  <dcterms:created xsi:type="dcterms:W3CDTF">2018-04-13T08:50:00Z</dcterms:created>
  <dcterms:modified xsi:type="dcterms:W3CDTF">2018-05-24T01:19:48Z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