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438" r:id="rId5"/>
    <p:sldId id="434" r:id="rId6"/>
    <p:sldId id="442" r:id="rId7"/>
    <p:sldId id="441" r:id="rId8"/>
    <p:sldId id="443" r:id="rId9"/>
    <p:sldId id="435" r:id="rId10"/>
    <p:sldId id="444" r:id="rId11"/>
    <p:sldId id="445" r:id="rId12"/>
    <p:sldId id="446" r:id="rId13"/>
    <p:sldId id="447" r:id="rId14"/>
    <p:sldId id="448" r:id="rId15"/>
    <p:sldId id="449" r:id="rId16"/>
    <p:sldId id="436" r:id="rId17"/>
    <p:sldId id="450" r:id="rId18"/>
    <p:sldId id="451" r:id="rId19"/>
    <p:sldId id="452" r:id="rId20"/>
    <p:sldId id="453" r:id="rId21"/>
    <p:sldId id="437" r:id="rId22"/>
    <p:sldId id="454" r:id="rId23"/>
    <p:sldId id="455" r:id="rId24"/>
    <p:sldId id="456" r:id="rId25"/>
    <p:sldId id="433" r:id="rId26"/>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D5C1"/>
    <a:srgbClr val="F8C014"/>
    <a:srgbClr val="E13737"/>
    <a:srgbClr val="C30D23"/>
    <a:srgbClr val="A7251E"/>
    <a:srgbClr val="F7EDDB"/>
    <a:srgbClr val="F8F0E0"/>
    <a:srgbClr val="F7EEDC"/>
    <a:srgbClr val="FBB632"/>
    <a:srgbClr val="C219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4660"/>
  </p:normalViewPr>
  <p:slideViewPr>
    <p:cSldViewPr snapToGrid="0" showGuides="1">
      <p:cViewPr varScale="1">
        <p:scale>
          <a:sx n="58" d="100"/>
          <a:sy n="58" d="100"/>
        </p:scale>
        <p:origin x="-78" y="-1578"/>
      </p:cViewPr>
      <p:guideLst>
        <p:guide orient="horz" pos="1842"/>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gs" Target="tags/tag1.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D89757-6862-42F8-9653-79648A9E8A9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C7B34E-60A8-4E52-A1D0-4444A81ED30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7B34E-60A8-4E52-A1D0-4444A81ED309}"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7B34E-60A8-4E52-A1D0-4444A81ED309}"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7B34E-60A8-4E52-A1D0-4444A81ED309}"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7B34E-60A8-4E52-A1D0-4444A81ED309}"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7B34E-60A8-4E52-A1D0-4444A81ED309}"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7B34E-60A8-4E52-A1D0-4444A81ED309}"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7B34E-60A8-4E52-A1D0-4444A81ED309}"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7B34E-60A8-4E52-A1D0-4444A81ED309}"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7B34E-60A8-4E52-A1D0-4444A81ED309}"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7B34E-60A8-4E52-A1D0-4444A81ED309}"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7B34E-60A8-4E52-A1D0-4444A81ED309}"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7B34E-60A8-4E52-A1D0-4444A81ED309}"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7B34E-60A8-4E52-A1D0-4444A81ED309}"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7B34E-60A8-4E52-A1D0-4444A81ED309}"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7B34E-60A8-4E52-A1D0-4444A81ED309}"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7B34E-60A8-4E52-A1D0-4444A81ED309}"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7B34E-60A8-4E52-A1D0-4444A81ED309}"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7B34E-60A8-4E52-A1D0-4444A81ED309}"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7B34E-60A8-4E52-A1D0-4444A81ED309}"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7B34E-60A8-4E52-A1D0-4444A81ED309}"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7B34E-60A8-4E52-A1D0-4444A81ED309}"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7B34E-60A8-4E52-A1D0-4444A81ED309}"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C7B34E-60A8-4E52-A1D0-4444A81ED309}"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8067F2C2-86C8-4F90-A5BA-700DD062200A}"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EFC99A6-2022-43C1-977B-680389EEF50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screen"/>
          <a:stretch>
            <a:fillRect/>
          </a:stretch>
        </p:blipFill>
        <p:spPr>
          <a:xfrm rot="16200000">
            <a:off x="2882965" y="-2443945"/>
            <a:ext cx="6406573" cy="11750752"/>
          </a:xfrm>
          <a:prstGeom prst="rect">
            <a:avLst/>
          </a:prstGeom>
          <a:effectLst>
            <a:outerShdw blurRad="63500" algn="ctr" rotWithShape="0">
              <a:schemeClr val="bg2">
                <a:lumMod val="25000"/>
                <a:alpha val="40000"/>
              </a:schemeClr>
            </a:outerShdw>
          </a:effec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8067F2C2-86C8-4F90-A5BA-700DD062200A}"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EFC99A6-2022-43C1-977B-680389EEF50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8067F2C2-86C8-4F90-A5BA-700DD062200A}"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1EFC99A6-2022-43C1-977B-680389EEF50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8067F2C2-86C8-4F90-A5BA-700DD062200A}" type="datetimeFigureOut">
              <a:rPr lang="zh-CN" altLang="en-US" smtClean="0"/>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1EFC99A6-2022-43C1-977B-680389EEF50D}" type="slidenum">
              <a:rPr lang="zh-CN" altLang="en-US" smtClean="0"/>
            </a:fld>
            <a:endParaRPr lang="zh-CN" altLang="en-US"/>
          </a:p>
        </p:txBody>
      </p:sp>
      <p:sp>
        <p:nvSpPr>
          <p:cNvPr id="11" name="矩形 10"/>
          <p:cNvSpPr/>
          <p:nvPr userDrawn="1"/>
        </p:nvSpPr>
        <p:spPr>
          <a:xfrm>
            <a:off x="9304942" y="6422314"/>
            <a:ext cx="775136" cy="246221"/>
          </a:xfrm>
          <a:prstGeom prst="rect">
            <a:avLst/>
          </a:prstGeom>
        </p:spPr>
        <p:txBody>
          <a:bodyPr wrap="square">
            <a:spAutoFit/>
          </a:bodyPr>
          <a:lstStyle/>
          <a:p>
            <a:r>
              <a:rPr lang="en-US" altLang="zh-CN" sz="100" dirty="0">
                <a:solidFill>
                  <a:schemeClr val="accent3">
                    <a:lumMod val="40000"/>
                    <a:lumOff val="60000"/>
                  </a:schemeClr>
                </a:solidFill>
                <a:latin typeface="Calibri" panose="020F0502020204030204"/>
                <a:ea typeface="宋体" panose="02010600030101010101" pitchFamily="2" charset="-122"/>
              </a:rPr>
              <a:t>PPT</a:t>
            </a:r>
            <a:r>
              <a:rPr lang="zh-CN" altLang="en-US" sz="100" dirty="0">
                <a:solidFill>
                  <a:schemeClr val="accent3">
                    <a:lumMod val="40000"/>
                    <a:lumOff val="60000"/>
                  </a:schemeClr>
                </a:solidFill>
                <a:latin typeface="Calibri" panose="020F0502020204030204"/>
                <a:ea typeface="宋体" panose="02010600030101010101" pitchFamily="2" charset="-122"/>
              </a:rPr>
              <a:t>模板下载：</a:t>
            </a:r>
            <a:r>
              <a:rPr lang="en-US" altLang="zh-CN" sz="100" dirty="0">
                <a:solidFill>
                  <a:schemeClr val="accent3">
                    <a:lumMod val="40000"/>
                    <a:lumOff val="60000"/>
                  </a:schemeClr>
                </a:solidFill>
                <a:latin typeface="Calibri" panose="020F0502020204030204"/>
                <a:ea typeface="宋体" panose="02010600030101010101" pitchFamily="2" charset="-122"/>
              </a:rPr>
              <a:t>www.1ppt.com/moban/     </a:t>
            </a:r>
            <a:r>
              <a:rPr lang="zh-CN" altLang="en-US" sz="100" dirty="0">
                <a:solidFill>
                  <a:schemeClr val="accent3">
                    <a:lumMod val="40000"/>
                    <a:lumOff val="60000"/>
                  </a:schemeClr>
                </a:solidFill>
                <a:latin typeface="Calibri" panose="020F0502020204030204"/>
                <a:ea typeface="宋体" panose="02010600030101010101" pitchFamily="2" charset="-122"/>
              </a:rPr>
              <a:t>行业</a:t>
            </a:r>
            <a:r>
              <a:rPr lang="en-US" altLang="zh-CN" sz="100" dirty="0">
                <a:solidFill>
                  <a:schemeClr val="accent3">
                    <a:lumMod val="40000"/>
                    <a:lumOff val="60000"/>
                  </a:schemeClr>
                </a:solidFill>
                <a:latin typeface="Calibri" panose="020F0502020204030204"/>
                <a:ea typeface="宋体" panose="02010600030101010101" pitchFamily="2" charset="-122"/>
              </a:rPr>
              <a:t>PPT</a:t>
            </a:r>
            <a:r>
              <a:rPr lang="zh-CN" altLang="en-US" sz="100" dirty="0">
                <a:solidFill>
                  <a:schemeClr val="accent3">
                    <a:lumMod val="40000"/>
                    <a:lumOff val="60000"/>
                  </a:schemeClr>
                </a:solidFill>
                <a:latin typeface="Calibri" panose="020F0502020204030204"/>
                <a:ea typeface="宋体" panose="02010600030101010101" pitchFamily="2" charset="-122"/>
              </a:rPr>
              <a:t>模板：</a:t>
            </a:r>
            <a:r>
              <a:rPr lang="en-US" altLang="zh-CN" sz="100" dirty="0">
                <a:solidFill>
                  <a:schemeClr val="accent3">
                    <a:lumMod val="40000"/>
                    <a:lumOff val="60000"/>
                  </a:schemeClr>
                </a:solidFill>
                <a:latin typeface="Calibri" panose="020F0502020204030204"/>
                <a:ea typeface="宋体" panose="02010600030101010101" pitchFamily="2" charset="-122"/>
              </a:rPr>
              <a:t>www.1ppt.com/hangye/ </a:t>
            </a:r>
            <a:endParaRPr lang="en-US" altLang="zh-CN" sz="100" dirty="0">
              <a:solidFill>
                <a:schemeClr val="accent3">
                  <a:lumMod val="40000"/>
                  <a:lumOff val="60000"/>
                </a:schemeClr>
              </a:solidFill>
              <a:latin typeface="Calibri" panose="020F0502020204030204"/>
              <a:ea typeface="宋体" panose="02010600030101010101" pitchFamily="2" charset="-122"/>
            </a:endParaRPr>
          </a:p>
          <a:p>
            <a:r>
              <a:rPr lang="zh-CN" altLang="en-US" sz="100" dirty="0">
                <a:solidFill>
                  <a:schemeClr val="accent3">
                    <a:lumMod val="40000"/>
                    <a:lumOff val="60000"/>
                  </a:schemeClr>
                </a:solidFill>
                <a:latin typeface="Calibri" panose="020F0502020204030204"/>
                <a:ea typeface="宋体" panose="02010600030101010101" pitchFamily="2" charset="-122"/>
              </a:rPr>
              <a:t>节日</a:t>
            </a:r>
            <a:r>
              <a:rPr lang="en-US" altLang="zh-CN" sz="100" dirty="0">
                <a:solidFill>
                  <a:schemeClr val="accent3">
                    <a:lumMod val="40000"/>
                    <a:lumOff val="60000"/>
                  </a:schemeClr>
                </a:solidFill>
                <a:latin typeface="Calibri" panose="020F0502020204030204"/>
                <a:ea typeface="宋体" panose="02010600030101010101" pitchFamily="2" charset="-122"/>
              </a:rPr>
              <a:t>PPT</a:t>
            </a:r>
            <a:r>
              <a:rPr lang="zh-CN" altLang="en-US" sz="100" dirty="0">
                <a:solidFill>
                  <a:schemeClr val="accent3">
                    <a:lumMod val="40000"/>
                    <a:lumOff val="60000"/>
                  </a:schemeClr>
                </a:solidFill>
                <a:latin typeface="Calibri" panose="020F0502020204030204"/>
                <a:ea typeface="宋体" panose="02010600030101010101" pitchFamily="2" charset="-122"/>
              </a:rPr>
              <a:t>模板：</a:t>
            </a:r>
            <a:r>
              <a:rPr lang="en-US" altLang="zh-CN" sz="100" dirty="0">
                <a:solidFill>
                  <a:schemeClr val="accent3">
                    <a:lumMod val="40000"/>
                    <a:lumOff val="60000"/>
                  </a:schemeClr>
                </a:solidFill>
                <a:latin typeface="Calibri" panose="020F0502020204030204"/>
                <a:ea typeface="宋体" panose="02010600030101010101" pitchFamily="2" charset="-122"/>
              </a:rPr>
              <a:t>www.1ppt.com/jieri/           PPT</a:t>
            </a:r>
            <a:r>
              <a:rPr lang="zh-CN" altLang="en-US" sz="100" dirty="0">
                <a:solidFill>
                  <a:schemeClr val="accent3">
                    <a:lumMod val="40000"/>
                    <a:lumOff val="60000"/>
                  </a:schemeClr>
                </a:solidFill>
                <a:latin typeface="Calibri" panose="020F0502020204030204"/>
                <a:ea typeface="宋体" panose="02010600030101010101" pitchFamily="2" charset="-122"/>
              </a:rPr>
              <a:t>素材下载：</a:t>
            </a:r>
            <a:r>
              <a:rPr lang="en-US" altLang="zh-CN" sz="100" dirty="0">
                <a:solidFill>
                  <a:schemeClr val="accent3">
                    <a:lumMod val="40000"/>
                    <a:lumOff val="60000"/>
                  </a:schemeClr>
                </a:solidFill>
                <a:latin typeface="Calibri" panose="020F0502020204030204"/>
                <a:ea typeface="宋体" panose="02010600030101010101" pitchFamily="2" charset="-122"/>
              </a:rPr>
              <a:t>www.1ppt.com/sucai/</a:t>
            </a:r>
            <a:endParaRPr lang="en-US" altLang="zh-CN" sz="100" dirty="0">
              <a:solidFill>
                <a:schemeClr val="accent3">
                  <a:lumMod val="40000"/>
                  <a:lumOff val="60000"/>
                </a:schemeClr>
              </a:solidFill>
              <a:latin typeface="Calibri" panose="020F0502020204030204"/>
              <a:ea typeface="宋体" panose="02010600030101010101" pitchFamily="2" charset="-122"/>
            </a:endParaRPr>
          </a:p>
          <a:p>
            <a:r>
              <a:rPr lang="en-US" altLang="zh-CN" sz="100" dirty="0">
                <a:solidFill>
                  <a:schemeClr val="accent3">
                    <a:lumMod val="40000"/>
                    <a:lumOff val="60000"/>
                  </a:schemeClr>
                </a:solidFill>
                <a:latin typeface="Calibri" panose="020F0502020204030204"/>
                <a:ea typeface="宋体" panose="02010600030101010101" pitchFamily="2" charset="-122"/>
              </a:rPr>
              <a:t>PPT</a:t>
            </a:r>
            <a:r>
              <a:rPr lang="zh-CN" altLang="en-US" sz="100" dirty="0">
                <a:solidFill>
                  <a:schemeClr val="accent3">
                    <a:lumMod val="40000"/>
                    <a:lumOff val="60000"/>
                  </a:schemeClr>
                </a:solidFill>
                <a:latin typeface="Calibri" panose="020F0502020204030204"/>
                <a:ea typeface="宋体" panose="02010600030101010101" pitchFamily="2" charset="-122"/>
              </a:rPr>
              <a:t>背景图片：</a:t>
            </a:r>
            <a:r>
              <a:rPr lang="en-US" altLang="zh-CN" sz="100" dirty="0">
                <a:solidFill>
                  <a:schemeClr val="accent3">
                    <a:lumMod val="40000"/>
                    <a:lumOff val="60000"/>
                  </a:schemeClr>
                </a:solidFill>
                <a:latin typeface="Calibri" panose="020F0502020204030204"/>
                <a:ea typeface="宋体" panose="02010600030101010101" pitchFamily="2" charset="-122"/>
              </a:rPr>
              <a:t>www.1ppt.com/beijing/      PPT</a:t>
            </a:r>
            <a:r>
              <a:rPr lang="zh-CN" altLang="en-US" sz="100" dirty="0">
                <a:solidFill>
                  <a:schemeClr val="accent3">
                    <a:lumMod val="40000"/>
                    <a:lumOff val="60000"/>
                  </a:schemeClr>
                </a:solidFill>
                <a:latin typeface="Calibri" panose="020F0502020204030204"/>
                <a:ea typeface="宋体" panose="02010600030101010101" pitchFamily="2" charset="-122"/>
              </a:rPr>
              <a:t>图表下载：</a:t>
            </a:r>
            <a:r>
              <a:rPr lang="en-US" altLang="zh-CN" sz="100" dirty="0">
                <a:solidFill>
                  <a:schemeClr val="accent3">
                    <a:lumMod val="40000"/>
                    <a:lumOff val="60000"/>
                  </a:schemeClr>
                </a:solidFill>
                <a:latin typeface="Calibri" panose="020F0502020204030204"/>
                <a:ea typeface="宋体" panose="02010600030101010101" pitchFamily="2" charset="-122"/>
              </a:rPr>
              <a:t>www.1ppt.com/tubiao/      </a:t>
            </a:r>
            <a:endParaRPr lang="en-US" altLang="zh-CN" sz="100" dirty="0">
              <a:solidFill>
                <a:schemeClr val="accent3">
                  <a:lumMod val="40000"/>
                  <a:lumOff val="60000"/>
                </a:schemeClr>
              </a:solidFill>
              <a:latin typeface="Calibri" panose="020F0502020204030204"/>
              <a:ea typeface="宋体" panose="02010600030101010101" pitchFamily="2" charset="-122"/>
            </a:endParaRPr>
          </a:p>
          <a:p>
            <a:r>
              <a:rPr lang="zh-CN" altLang="en-US" sz="100" dirty="0">
                <a:solidFill>
                  <a:schemeClr val="accent3">
                    <a:lumMod val="40000"/>
                    <a:lumOff val="60000"/>
                  </a:schemeClr>
                </a:solidFill>
                <a:latin typeface="Calibri" panose="020F0502020204030204"/>
                <a:ea typeface="宋体" panose="02010600030101010101" pitchFamily="2" charset="-122"/>
              </a:rPr>
              <a:t>优秀</a:t>
            </a:r>
            <a:r>
              <a:rPr lang="en-US" altLang="zh-CN" sz="100" dirty="0">
                <a:solidFill>
                  <a:schemeClr val="accent3">
                    <a:lumMod val="40000"/>
                    <a:lumOff val="60000"/>
                  </a:schemeClr>
                </a:solidFill>
                <a:latin typeface="Calibri" panose="020F0502020204030204"/>
                <a:ea typeface="宋体" panose="02010600030101010101" pitchFamily="2" charset="-122"/>
              </a:rPr>
              <a:t>PPT</a:t>
            </a:r>
            <a:r>
              <a:rPr lang="zh-CN" altLang="en-US" sz="100" dirty="0">
                <a:solidFill>
                  <a:schemeClr val="accent3">
                    <a:lumMod val="40000"/>
                    <a:lumOff val="60000"/>
                  </a:schemeClr>
                </a:solidFill>
                <a:latin typeface="Calibri" panose="020F0502020204030204"/>
                <a:ea typeface="宋体" panose="02010600030101010101" pitchFamily="2" charset="-122"/>
              </a:rPr>
              <a:t>下载：</a:t>
            </a:r>
            <a:r>
              <a:rPr lang="en-US" altLang="zh-CN" sz="100" dirty="0">
                <a:solidFill>
                  <a:schemeClr val="accent3">
                    <a:lumMod val="40000"/>
                    <a:lumOff val="60000"/>
                  </a:schemeClr>
                </a:solidFill>
                <a:latin typeface="Calibri" panose="020F0502020204030204"/>
                <a:ea typeface="宋体" panose="02010600030101010101" pitchFamily="2" charset="-122"/>
              </a:rPr>
              <a:t>www.1ppt.com/xiazai/        PPT</a:t>
            </a:r>
            <a:r>
              <a:rPr lang="zh-CN" altLang="en-US" sz="100" dirty="0">
                <a:solidFill>
                  <a:schemeClr val="accent3">
                    <a:lumMod val="40000"/>
                    <a:lumOff val="60000"/>
                  </a:schemeClr>
                </a:solidFill>
                <a:latin typeface="Calibri" panose="020F0502020204030204"/>
                <a:ea typeface="宋体" panose="02010600030101010101" pitchFamily="2" charset="-122"/>
              </a:rPr>
              <a:t>教程： </a:t>
            </a:r>
            <a:r>
              <a:rPr lang="en-US" altLang="zh-CN" sz="100" dirty="0">
                <a:solidFill>
                  <a:schemeClr val="accent3">
                    <a:lumMod val="40000"/>
                    <a:lumOff val="60000"/>
                  </a:schemeClr>
                </a:solidFill>
                <a:latin typeface="Calibri" panose="020F0502020204030204"/>
                <a:ea typeface="宋体" panose="02010600030101010101" pitchFamily="2" charset="-122"/>
              </a:rPr>
              <a:t>www.1ppt.com/powerpoint/      </a:t>
            </a:r>
            <a:endParaRPr lang="en-US" altLang="zh-CN" sz="100" dirty="0">
              <a:solidFill>
                <a:schemeClr val="accent3">
                  <a:lumMod val="40000"/>
                  <a:lumOff val="60000"/>
                </a:schemeClr>
              </a:solidFill>
              <a:latin typeface="Calibri" panose="020F0502020204030204"/>
              <a:ea typeface="宋体" panose="02010600030101010101" pitchFamily="2" charset="-122"/>
            </a:endParaRPr>
          </a:p>
          <a:p>
            <a:r>
              <a:rPr lang="en-US" altLang="zh-CN" sz="100" dirty="0">
                <a:solidFill>
                  <a:schemeClr val="accent3">
                    <a:lumMod val="40000"/>
                    <a:lumOff val="60000"/>
                  </a:schemeClr>
                </a:solidFill>
                <a:latin typeface="Calibri" panose="020F0502020204030204"/>
                <a:ea typeface="宋体" panose="02010600030101010101" pitchFamily="2" charset="-122"/>
              </a:rPr>
              <a:t>Word</a:t>
            </a:r>
            <a:r>
              <a:rPr lang="zh-CN" altLang="en-US" sz="100" dirty="0">
                <a:solidFill>
                  <a:schemeClr val="accent3">
                    <a:lumMod val="40000"/>
                    <a:lumOff val="60000"/>
                  </a:schemeClr>
                </a:solidFill>
                <a:latin typeface="Calibri" panose="020F0502020204030204"/>
                <a:ea typeface="宋体" panose="02010600030101010101" pitchFamily="2" charset="-122"/>
              </a:rPr>
              <a:t>教程： </a:t>
            </a:r>
            <a:r>
              <a:rPr lang="en-US" altLang="zh-CN" sz="100" dirty="0">
                <a:solidFill>
                  <a:schemeClr val="accent3">
                    <a:lumMod val="40000"/>
                    <a:lumOff val="60000"/>
                  </a:schemeClr>
                </a:solidFill>
                <a:latin typeface="Calibri" panose="020F0502020204030204"/>
                <a:ea typeface="宋体" panose="02010600030101010101" pitchFamily="2" charset="-122"/>
              </a:rPr>
              <a:t>www.1ppt.com/word/              Excel</a:t>
            </a:r>
            <a:r>
              <a:rPr lang="zh-CN" altLang="en-US" sz="100" dirty="0">
                <a:solidFill>
                  <a:schemeClr val="accent3">
                    <a:lumMod val="40000"/>
                    <a:lumOff val="60000"/>
                  </a:schemeClr>
                </a:solidFill>
                <a:latin typeface="Calibri" panose="020F0502020204030204"/>
                <a:ea typeface="宋体" panose="02010600030101010101" pitchFamily="2" charset="-122"/>
              </a:rPr>
              <a:t>教程：</a:t>
            </a:r>
            <a:r>
              <a:rPr lang="en-US" altLang="zh-CN" sz="100" dirty="0">
                <a:solidFill>
                  <a:schemeClr val="accent3">
                    <a:lumMod val="40000"/>
                    <a:lumOff val="60000"/>
                  </a:schemeClr>
                </a:solidFill>
                <a:latin typeface="Calibri" panose="020F0502020204030204"/>
                <a:ea typeface="宋体" panose="02010600030101010101" pitchFamily="2" charset="-122"/>
              </a:rPr>
              <a:t>www.1ppt.com/excel/  </a:t>
            </a:r>
            <a:endParaRPr lang="en-US" altLang="zh-CN" sz="100" dirty="0">
              <a:solidFill>
                <a:schemeClr val="accent3">
                  <a:lumMod val="40000"/>
                  <a:lumOff val="60000"/>
                </a:schemeClr>
              </a:solidFill>
              <a:latin typeface="Calibri" panose="020F0502020204030204"/>
              <a:ea typeface="宋体" panose="02010600030101010101" pitchFamily="2" charset="-122"/>
            </a:endParaRPr>
          </a:p>
          <a:p>
            <a:r>
              <a:rPr lang="zh-CN" altLang="en-US" sz="100" dirty="0">
                <a:solidFill>
                  <a:schemeClr val="accent3">
                    <a:lumMod val="40000"/>
                    <a:lumOff val="60000"/>
                  </a:schemeClr>
                </a:solidFill>
                <a:latin typeface="Calibri" panose="020F0502020204030204"/>
                <a:ea typeface="宋体" panose="02010600030101010101" pitchFamily="2" charset="-122"/>
              </a:rPr>
              <a:t>资料下载：</a:t>
            </a:r>
            <a:r>
              <a:rPr lang="en-US" altLang="zh-CN" sz="100" dirty="0">
                <a:solidFill>
                  <a:schemeClr val="accent3">
                    <a:lumMod val="40000"/>
                    <a:lumOff val="60000"/>
                  </a:schemeClr>
                </a:solidFill>
                <a:latin typeface="Calibri" panose="020F0502020204030204"/>
                <a:ea typeface="宋体" panose="02010600030101010101" pitchFamily="2" charset="-122"/>
              </a:rPr>
              <a:t>www.1ppt.com/ziliao/                PPT</a:t>
            </a:r>
            <a:r>
              <a:rPr lang="zh-CN" altLang="en-US" sz="100" dirty="0">
                <a:solidFill>
                  <a:schemeClr val="accent3">
                    <a:lumMod val="40000"/>
                    <a:lumOff val="60000"/>
                  </a:schemeClr>
                </a:solidFill>
                <a:latin typeface="Calibri" panose="020F0502020204030204"/>
                <a:ea typeface="宋体" panose="02010600030101010101" pitchFamily="2" charset="-122"/>
              </a:rPr>
              <a:t>课件下载：</a:t>
            </a:r>
            <a:r>
              <a:rPr lang="en-US" altLang="zh-CN" sz="100" dirty="0">
                <a:solidFill>
                  <a:schemeClr val="accent3">
                    <a:lumMod val="40000"/>
                    <a:lumOff val="60000"/>
                  </a:schemeClr>
                </a:solidFill>
                <a:latin typeface="Calibri" panose="020F0502020204030204"/>
                <a:ea typeface="宋体" panose="02010600030101010101" pitchFamily="2" charset="-122"/>
              </a:rPr>
              <a:t>www.1ppt.com/kejian/ </a:t>
            </a:r>
            <a:endParaRPr lang="en-US" altLang="zh-CN" sz="100" dirty="0">
              <a:solidFill>
                <a:schemeClr val="accent3">
                  <a:lumMod val="40000"/>
                  <a:lumOff val="60000"/>
                </a:schemeClr>
              </a:solidFill>
              <a:latin typeface="Calibri" panose="020F0502020204030204"/>
              <a:ea typeface="宋体" panose="02010600030101010101" pitchFamily="2" charset="-122"/>
            </a:endParaRPr>
          </a:p>
          <a:p>
            <a:r>
              <a:rPr lang="zh-CN" altLang="en-US" sz="100" dirty="0">
                <a:solidFill>
                  <a:schemeClr val="accent3">
                    <a:lumMod val="40000"/>
                    <a:lumOff val="60000"/>
                  </a:schemeClr>
                </a:solidFill>
                <a:latin typeface="Calibri" panose="020F0502020204030204"/>
                <a:ea typeface="宋体" panose="02010600030101010101" pitchFamily="2" charset="-122"/>
              </a:rPr>
              <a:t>范文下载：</a:t>
            </a:r>
            <a:r>
              <a:rPr lang="en-US" altLang="zh-CN" sz="100" dirty="0">
                <a:solidFill>
                  <a:schemeClr val="accent3">
                    <a:lumMod val="40000"/>
                    <a:lumOff val="60000"/>
                  </a:schemeClr>
                </a:solidFill>
                <a:latin typeface="Calibri" panose="020F0502020204030204"/>
                <a:ea typeface="宋体" panose="02010600030101010101" pitchFamily="2" charset="-122"/>
              </a:rPr>
              <a:t>www.1ppt.com/fanwen/             </a:t>
            </a:r>
            <a:r>
              <a:rPr lang="zh-CN" altLang="en-US" sz="100" dirty="0">
                <a:solidFill>
                  <a:schemeClr val="accent3">
                    <a:lumMod val="40000"/>
                    <a:lumOff val="60000"/>
                  </a:schemeClr>
                </a:solidFill>
                <a:latin typeface="Calibri" panose="020F0502020204030204"/>
                <a:ea typeface="宋体" panose="02010600030101010101" pitchFamily="2" charset="-122"/>
              </a:rPr>
              <a:t>试卷下载：</a:t>
            </a:r>
            <a:r>
              <a:rPr lang="en-US" altLang="zh-CN" sz="100" dirty="0">
                <a:solidFill>
                  <a:schemeClr val="accent3">
                    <a:lumMod val="40000"/>
                    <a:lumOff val="60000"/>
                  </a:schemeClr>
                </a:solidFill>
                <a:latin typeface="Calibri" panose="020F0502020204030204"/>
                <a:ea typeface="宋体" panose="02010600030101010101" pitchFamily="2" charset="-122"/>
              </a:rPr>
              <a:t>www.1ppt.com/shiti/  </a:t>
            </a:r>
            <a:endParaRPr lang="en-US" altLang="zh-CN" sz="100" dirty="0">
              <a:solidFill>
                <a:schemeClr val="accent3">
                  <a:lumMod val="40000"/>
                  <a:lumOff val="60000"/>
                </a:schemeClr>
              </a:solidFill>
              <a:latin typeface="Calibri" panose="020F0502020204030204"/>
              <a:ea typeface="宋体" panose="02010600030101010101" pitchFamily="2" charset="-122"/>
            </a:endParaRPr>
          </a:p>
          <a:p>
            <a:r>
              <a:rPr lang="zh-CN" altLang="en-US" sz="100" dirty="0">
                <a:solidFill>
                  <a:schemeClr val="accent3">
                    <a:lumMod val="40000"/>
                    <a:lumOff val="60000"/>
                  </a:schemeClr>
                </a:solidFill>
                <a:latin typeface="Calibri" panose="020F0502020204030204"/>
                <a:ea typeface="宋体" panose="02010600030101010101" pitchFamily="2" charset="-122"/>
              </a:rPr>
              <a:t>教案下载：</a:t>
            </a:r>
            <a:r>
              <a:rPr lang="en-US" altLang="zh-CN" sz="100" dirty="0">
                <a:solidFill>
                  <a:schemeClr val="accent3">
                    <a:lumMod val="40000"/>
                    <a:lumOff val="60000"/>
                  </a:schemeClr>
                </a:solidFill>
                <a:latin typeface="Calibri" panose="020F0502020204030204"/>
                <a:ea typeface="宋体" panose="02010600030101010101" pitchFamily="2" charset="-122"/>
              </a:rPr>
              <a:t>www.1ppt.com/jiaoan/  </a:t>
            </a:r>
            <a:r>
              <a:rPr lang="en-US" altLang="zh-CN" sz="100" dirty="0" smtClean="0">
                <a:solidFill>
                  <a:schemeClr val="accent3">
                    <a:lumMod val="40000"/>
                    <a:lumOff val="60000"/>
                  </a:schemeClr>
                </a:solidFill>
                <a:latin typeface="Calibri" panose="020F0502020204030204"/>
                <a:ea typeface="宋体" panose="02010600030101010101" pitchFamily="2" charset="-122"/>
              </a:rPr>
              <a:t>      </a:t>
            </a:r>
            <a:endParaRPr lang="en-US" altLang="zh-CN" sz="100" dirty="0">
              <a:solidFill>
                <a:schemeClr val="accent3">
                  <a:lumMod val="40000"/>
                  <a:lumOff val="60000"/>
                </a:schemeClr>
              </a:solidFill>
              <a:latin typeface="Calibri" panose="020F0502020204030204"/>
              <a:ea typeface="宋体" panose="02010600030101010101" pitchFamily="2" charset="-122"/>
            </a:endParaRPr>
          </a:p>
          <a:p>
            <a:r>
              <a:rPr lang="zh-CN" altLang="en-US" sz="100" dirty="0" smtClean="0">
                <a:solidFill>
                  <a:schemeClr val="accent3">
                    <a:lumMod val="40000"/>
                    <a:lumOff val="60000"/>
                  </a:schemeClr>
                </a:solidFill>
                <a:latin typeface="Calibri" panose="020F0502020204030204"/>
                <a:ea typeface="宋体" panose="02010600030101010101" pitchFamily="2" charset="-122"/>
              </a:rPr>
              <a:t>字体下载：</a:t>
            </a:r>
            <a:r>
              <a:rPr lang="en-US" altLang="zh-CN" sz="100" dirty="0" smtClean="0">
                <a:solidFill>
                  <a:schemeClr val="accent3">
                    <a:lumMod val="40000"/>
                    <a:lumOff val="60000"/>
                  </a:schemeClr>
                </a:solidFill>
                <a:latin typeface="Calibri" panose="020F0502020204030204"/>
                <a:ea typeface="宋体" panose="02010600030101010101" pitchFamily="2" charset="-122"/>
              </a:rPr>
              <a:t>www.1ppt.com/ziti/</a:t>
            </a:r>
            <a:endParaRPr lang="en-US" altLang="zh-CN" sz="100" dirty="0">
              <a:solidFill>
                <a:schemeClr val="accent3">
                  <a:lumMod val="40000"/>
                  <a:lumOff val="60000"/>
                </a:schemeClr>
              </a:solidFill>
              <a:latin typeface="Calibri" panose="020F0502020204030204"/>
              <a:ea typeface="宋体" panose="02010600030101010101" pitchFamily="2" charset="-122"/>
            </a:endParaRPr>
          </a:p>
          <a:p>
            <a:r>
              <a:rPr lang="en-US" altLang="zh-CN" sz="100" dirty="0">
                <a:solidFill>
                  <a:schemeClr val="accent3">
                    <a:lumMod val="40000"/>
                    <a:lumOff val="60000"/>
                  </a:schemeClr>
                </a:solidFill>
                <a:latin typeface="Calibri" panose="020F0502020204030204"/>
                <a:ea typeface="宋体" panose="02010600030101010101" pitchFamily="2" charset="-122"/>
              </a:rPr>
              <a:t> </a:t>
            </a:r>
            <a:endParaRPr lang="zh-CN" altLang="en-US" sz="100" dirty="0">
              <a:solidFill>
                <a:schemeClr val="accent3">
                  <a:lumMod val="40000"/>
                  <a:lumOff val="60000"/>
                </a:schemeClr>
              </a:solidFill>
              <a:latin typeface="Calibri" panose="020F0502020204030204"/>
              <a:ea typeface="宋体" panose="02010600030101010101" pitchFamily="2" charset="-122"/>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8067F2C2-86C8-4F90-A5BA-700DD062200A}"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1EFC99A6-2022-43C1-977B-680389EEF50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8067F2C2-86C8-4F90-A5BA-700DD062200A}"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1EFC99A6-2022-43C1-977B-680389EEF50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8067F2C2-86C8-4F90-A5BA-700DD062200A}"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1EFC99A6-2022-43C1-977B-680389EEF50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8067F2C2-86C8-4F90-A5BA-700DD062200A}"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1EFC99A6-2022-43C1-977B-680389EEF50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1825625"/>
            <a:ext cx="10515600" cy="43513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8067F2C2-86C8-4F90-A5BA-700DD062200A}"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EFC99A6-2022-43C1-977B-680389EEF50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8067F2C2-86C8-4F90-A5BA-700DD062200A}"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EFC99A6-2022-43C1-977B-680389EEF50D}"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2.png"/><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图片 11"/>
          <p:cNvPicPr>
            <a:picLocks noChangeAspect="1"/>
          </p:cNvPicPr>
          <p:nvPr userDrawn="1"/>
        </p:nvPicPr>
        <p:blipFill>
          <a:blip r:embed="rId12" cstate="screen"/>
          <a:stretch>
            <a:fillRect/>
          </a:stretch>
        </p:blipFill>
        <p:spPr>
          <a:xfrm rot="16200000">
            <a:off x="2667001" y="-2667001"/>
            <a:ext cx="6858000" cy="12192002"/>
          </a:xfrm>
          <a:prstGeom prst="rect">
            <a:avLst/>
          </a:prstGeom>
        </p:spPr>
      </p:pic>
      <p:pic>
        <p:nvPicPr>
          <p:cNvPr id="10" name="图片 9"/>
          <p:cNvPicPr>
            <a:picLocks noChangeAspect="1"/>
          </p:cNvPicPr>
          <p:nvPr userDrawn="1"/>
        </p:nvPicPr>
        <p:blipFill rotWithShape="1">
          <a:blip r:embed="rId13" cstate="screen"/>
          <a:srcRect b="27936"/>
          <a:stretch>
            <a:fillRect/>
          </a:stretch>
        </p:blipFill>
        <p:spPr>
          <a:xfrm rot="16200000">
            <a:off x="2667000" y="-2667000"/>
            <a:ext cx="6858000" cy="12192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2.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2.xml"/><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xml"/><Relationship Id="rId2" Type="http://schemas.openxmlformats.org/officeDocument/2006/relationships/image" Target="../media/image18.png"/><Relationship Id="rId1" Type="http://schemas.openxmlformats.org/officeDocument/2006/relationships/image" Target="../media/image17.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xml"/><Relationship Id="rId2" Type="http://schemas.openxmlformats.org/officeDocument/2006/relationships/image" Target="../media/image20.png"/><Relationship Id="rId1"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26.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image" Target="../media/image29.png"/></Relationships>
</file>

<file path=ppt/slides/_rels/slide23.xml.rels><?xml version="1.0" encoding="UTF-8" standalone="yes"?>
<Relationships xmlns="http://schemas.openxmlformats.org/package/2006/relationships"><Relationship Id="rId7" Type="http://schemas.openxmlformats.org/officeDocument/2006/relationships/notesSlide" Target="../notesSlides/notesSlide23.xml"/><Relationship Id="rId6"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screen"/>
          <a:srcRect l="15969" t="48826" r="17141" b="24712"/>
          <a:stretch>
            <a:fillRect/>
          </a:stretch>
        </p:blipFill>
        <p:spPr>
          <a:xfrm>
            <a:off x="2808112" y="2159053"/>
            <a:ext cx="6575776" cy="3901507"/>
          </a:xfrm>
          <a:prstGeom prst="rect">
            <a:avLst/>
          </a:prstGeom>
        </p:spPr>
      </p:pic>
      <p:sp>
        <p:nvSpPr>
          <p:cNvPr id="4" name="矩形: 圆角 3"/>
          <p:cNvSpPr/>
          <p:nvPr/>
        </p:nvSpPr>
        <p:spPr>
          <a:xfrm>
            <a:off x="2220433" y="5736267"/>
            <a:ext cx="7751134" cy="648586"/>
          </a:xfrm>
          <a:prstGeom prst="roundRect">
            <a:avLst>
              <a:gd name="adj" fmla="val 50000"/>
            </a:avLst>
          </a:prstGeom>
          <a:solidFill>
            <a:schemeClr val="bg1"/>
          </a:solidFill>
          <a:ln w="76200">
            <a:solidFill>
              <a:srgbClr val="C30D23"/>
            </a:solidFill>
          </a:ln>
          <a:effectLst>
            <a:outerShdw blurRad="50800" sx="101000" sy="101000" algn="c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7" name="组合 6"/>
          <p:cNvGrpSpPr/>
          <p:nvPr/>
        </p:nvGrpSpPr>
        <p:grpSpPr>
          <a:xfrm>
            <a:off x="2202484" y="583098"/>
            <a:ext cx="7770623" cy="1575955"/>
            <a:chOff x="2329679" y="1088812"/>
            <a:chExt cx="5277069" cy="1070239"/>
          </a:xfrm>
        </p:grpSpPr>
        <p:pic>
          <p:nvPicPr>
            <p:cNvPr id="6" name="图片 5"/>
            <p:cNvPicPr>
              <a:picLocks noChangeAspect="1"/>
            </p:cNvPicPr>
            <p:nvPr/>
          </p:nvPicPr>
          <p:blipFill rotWithShape="1">
            <a:blip r:embed="rId2" cstate="screen"/>
            <a:srcRect/>
            <a:stretch>
              <a:fillRect/>
            </a:stretch>
          </p:blipFill>
          <p:spPr>
            <a:xfrm>
              <a:off x="2329679" y="1088812"/>
              <a:ext cx="2366869" cy="962959"/>
            </a:xfrm>
            <a:prstGeom prst="rect">
              <a:avLst/>
            </a:prstGeom>
          </p:spPr>
        </p:pic>
        <p:pic>
          <p:nvPicPr>
            <p:cNvPr id="17" name="图片 16"/>
            <p:cNvPicPr>
              <a:picLocks noChangeAspect="1"/>
            </p:cNvPicPr>
            <p:nvPr/>
          </p:nvPicPr>
          <p:blipFill rotWithShape="1">
            <a:blip r:embed="rId3" cstate="screen"/>
            <a:srcRect/>
            <a:stretch>
              <a:fillRect/>
            </a:stretch>
          </p:blipFill>
          <p:spPr>
            <a:xfrm>
              <a:off x="4471262" y="1099930"/>
              <a:ext cx="3135486" cy="1059121"/>
            </a:xfrm>
            <a:prstGeom prst="rect">
              <a:avLst/>
            </a:prstGeom>
          </p:spPr>
        </p:pic>
      </p:grpSp>
      <p:sp>
        <p:nvSpPr>
          <p:cNvPr id="8" name="文本框 7"/>
          <p:cNvSpPr txBox="1"/>
          <p:nvPr/>
        </p:nvSpPr>
        <p:spPr>
          <a:xfrm>
            <a:off x="3033396" y="5738191"/>
            <a:ext cx="6110601" cy="584775"/>
          </a:xfrm>
          <a:prstGeom prst="rect">
            <a:avLst/>
          </a:prstGeom>
          <a:noFill/>
        </p:spPr>
        <p:txBody>
          <a:bodyPr wrap="square" rtlCol="0">
            <a:spAutoFit/>
          </a:bodyPr>
          <a:lstStyle/>
          <a:p>
            <a:pPr algn="ctr"/>
            <a:r>
              <a:rPr lang="zh-CN" altLang="en-US" sz="3200" dirty="0">
                <a:solidFill>
                  <a:srgbClr val="C30D23"/>
                </a:solidFill>
                <a:latin typeface="微软雅黑" panose="020B0503020204020204" pitchFamily="34" charset="-122"/>
                <a:ea typeface="微软雅黑" panose="020B0503020204020204" pitchFamily="34" charset="-122"/>
              </a:rPr>
              <a:t>劳动节主题班会</a:t>
            </a:r>
            <a:endParaRPr lang="zh-CN" altLang="en-US" sz="3200" dirty="0">
              <a:solidFill>
                <a:srgbClr val="C30D23"/>
              </a:solidFill>
              <a:latin typeface="微软雅黑" panose="020B0503020204020204" pitchFamily="34" charset="-122"/>
              <a:ea typeface="微软雅黑" panose="020B0503020204020204" pitchFamily="34" charset="-122"/>
            </a:endParaRPr>
          </a:p>
        </p:txBody>
      </p:sp>
      <p:pic>
        <p:nvPicPr>
          <p:cNvPr id="20" name="图片 19"/>
          <p:cNvPicPr>
            <a:picLocks noChangeAspect="1"/>
          </p:cNvPicPr>
          <p:nvPr/>
        </p:nvPicPr>
        <p:blipFill rotWithShape="1">
          <a:blip r:embed="rId4" cstate="screen"/>
          <a:srcRect/>
          <a:stretch>
            <a:fillRect/>
          </a:stretch>
        </p:blipFill>
        <p:spPr>
          <a:xfrm>
            <a:off x="226708" y="994701"/>
            <a:ext cx="565265" cy="565264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14" presetClass="entr" presetSubtype="10"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randombar(horizontal)">
                                      <p:cBhvr>
                                        <p:cTn id="2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stretch>
            <a:fillRect/>
          </a:stretch>
        </p:blipFill>
        <p:spPr>
          <a:xfrm>
            <a:off x="331999" y="1322602"/>
            <a:ext cx="5310076" cy="5310076"/>
          </a:xfrm>
          <a:prstGeom prst="rect">
            <a:avLst/>
          </a:prstGeom>
        </p:spPr>
      </p:pic>
      <p:sp>
        <p:nvSpPr>
          <p:cNvPr id="11" name="文本框 10"/>
          <p:cNvSpPr txBox="1"/>
          <p:nvPr/>
        </p:nvSpPr>
        <p:spPr>
          <a:xfrm>
            <a:off x="1366055" y="1463041"/>
            <a:ext cx="3241963" cy="1015663"/>
          </a:xfrm>
          <a:prstGeom prst="rect">
            <a:avLst/>
          </a:prstGeom>
          <a:noFill/>
        </p:spPr>
        <p:txBody>
          <a:bodyPr wrap="square" rtlCol="0">
            <a:spAutoFit/>
          </a:bodyPr>
          <a:lstStyle/>
          <a:p>
            <a:pPr algn="ctr"/>
            <a:r>
              <a:rPr lang="zh-CN" altLang="en-US" sz="6000" dirty="0">
                <a:solidFill>
                  <a:srgbClr val="F8C014"/>
                </a:solidFill>
                <a:latin typeface="禹卫书法行书简体" panose="02000603000000000000" pitchFamily="2" charset="-122"/>
                <a:ea typeface="禹卫书法行书简体" panose="02000603000000000000" pitchFamily="2" charset="-122"/>
              </a:rPr>
              <a:t>目录</a:t>
            </a:r>
            <a:endParaRPr lang="zh-CN" altLang="en-US" sz="6000" dirty="0">
              <a:solidFill>
                <a:srgbClr val="F8C014"/>
              </a:solidFill>
              <a:latin typeface="禹卫书法行书简体" panose="02000603000000000000" pitchFamily="2" charset="-122"/>
              <a:ea typeface="禹卫书法行书简体" panose="02000603000000000000" pitchFamily="2" charset="-122"/>
            </a:endParaRPr>
          </a:p>
        </p:txBody>
      </p:sp>
      <p:sp>
        <p:nvSpPr>
          <p:cNvPr id="12" name="矩形: 圆角 11"/>
          <p:cNvSpPr/>
          <p:nvPr/>
        </p:nvSpPr>
        <p:spPr>
          <a:xfrm>
            <a:off x="6096000" y="1322602"/>
            <a:ext cx="5557515" cy="648586"/>
          </a:xfrm>
          <a:prstGeom prst="roundRect">
            <a:avLst>
              <a:gd name="adj" fmla="val 50000"/>
            </a:avLst>
          </a:prstGeom>
          <a:solidFill>
            <a:schemeClr val="bg1"/>
          </a:solidFill>
          <a:ln w="76200">
            <a:solidFill>
              <a:srgbClr val="C30D23"/>
            </a:solidFill>
          </a:ln>
          <a:effectLst>
            <a:outerShdw blurRad="50800" sx="101000" sy="101000" algn="c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文本框 12"/>
          <p:cNvSpPr txBox="1"/>
          <p:nvPr/>
        </p:nvSpPr>
        <p:spPr>
          <a:xfrm>
            <a:off x="6450676" y="1341151"/>
            <a:ext cx="5202839" cy="584775"/>
          </a:xfrm>
          <a:prstGeom prst="rect">
            <a:avLst/>
          </a:prstGeom>
          <a:noFill/>
        </p:spPr>
        <p:txBody>
          <a:bodyPr wrap="square" rtlCol="0">
            <a:spAutoFit/>
          </a:bodyPr>
          <a:lstStyle/>
          <a:p>
            <a:r>
              <a:rPr lang="zh-CN" altLang="en-US" sz="3200" b="1" dirty="0">
                <a:solidFill>
                  <a:srgbClr val="C30D23"/>
                </a:solidFill>
                <a:latin typeface="幼圆" panose="02010509060101010101" pitchFamily="49" charset="-122"/>
                <a:ea typeface="幼圆" panose="02010509060101010101" pitchFamily="49" charset="-122"/>
              </a:rPr>
              <a:t>一、劳动节的由来和意义</a:t>
            </a:r>
            <a:endParaRPr lang="zh-CN" altLang="en-US" sz="3200" b="1" dirty="0">
              <a:solidFill>
                <a:srgbClr val="C30D23"/>
              </a:solidFill>
              <a:latin typeface="幼圆" panose="02010509060101010101" pitchFamily="49" charset="-122"/>
              <a:ea typeface="幼圆" panose="02010509060101010101" pitchFamily="49" charset="-122"/>
            </a:endParaRPr>
          </a:p>
        </p:txBody>
      </p:sp>
      <p:sp>
        <p:nvSpPr>
          <p:cNvPr id="14" name="矩形: 圆角 13"/>
          <p:cNvSpPr/>
          <p:nvPr/>
        </p:nvSpPr>
        <p:spPr>
          <a:xfrm>
            <a:off x="6096000" y="2492060"/>
            <a:ext cx="5557515" cy="648586"/>
          </a:xfrm>
          <a:prstGeom prst="roundRect">
            <a:avLst>
              <a:gd name="adj" fmla="val 50000"/>
            </a:avLst>
          </a:prstGeom>
          <a:solidFill>
            <a:schemeClr val="bg1"/>
          </a:solidFill>
          <a:ln w="76200">
            <a:solidFill>
              <a:srgbClr val="C30D23"/>
            </a:solidFill>
          </a:ln>
          <a:effectLst>
            <a:outerShdw blurRad="50800" sx="101000" sy="101000" algn="c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文本框 14"/>
          <p:cNvSpPr txBox="1"/>
          <p:nvPr/>
        </p:nvSpPr>
        <p:spPr>
          <a:xfrm>
            <a:off x="6450676" y="2510609"/>
            <a:ext cx="5202839" cy="584775"/>
          </a:xfrm>
          <a:prstGeom prst="rect">
            <a:avLst/>
          </a:prstGeom>
          <a:noFill/>
        </p:spPr>
        <p:txBody>
          <a:bodyPr wrap="square" rtlCol="0">
            <a:spAutoFit/>
          </a:bodyPr>
          <a:lstStyle/>
          <a:p>
            <a:r>
              <a:rPr lang="zh-CN" altLang="en-US" sz="3200" b="1" dirty="0">
                <a:solidFill>
                  <a:srgbClr val="C30D23"/>
                </a:solidFill>
                <a:latin typeface="幼圆" panose="02010509060101010101" pitchFamily="49" charset="-122"/>
                <a:ea typeface="幼圆" panose="02010509060101010101" pitchFamily="49" charset="-122"/>
              </a:rPr>
              <a:t>二、辛勤的劳动者</a:t>
            </a:r>
            <a:endParaRPr lang="zh-CN" altLang="en-US" sz="3200" b="1" dirty="0">
              <a:solidFill>
                <a:srgbClr val="C30D23"/>
              </a:solidFill>
              <a:latin typeface="幼圆" panose="02010509060101010101" pitchFamily="49" charset="-122"/>
              <a:ea typeface="幼圆" panose="02010509060101010101" pitchFamily="49" charset="-122"/>
            </a:endParaRPr>
          </a:p>
        </p:txBody>
      </p:sp>
      <p:sp>
        <p:nvSpPr>
          <p:cNvPr id="16" name="矩形: 圆角 15"/>
          <p:cNvSpPr/>
          <p:nvPr/>
        </p:nvSpPr>
        <p:spPr>
          <a:xfrm>
            <a:off x="6096000" y="3671677"/>
            <a:ext cx="5557515" cy="648586"/>
          </a:xfrm>
          <a:prstGeom prst="roundRect">
            <a:avLst>
              <a:gd name="adj" fmla="val 50000"/>
            </a:avLst>
          </a:prstGeom>
          <a:solidFill>
            <a:schemeClr val="bg1"/>
          </a:solidFill>
          <a:ln w="76200">
            <a:solidFill>
              <a:srgbClr val="C30D23"/>
            </a:solidFill>
          </a:ln>
          <a:effectLst>
            <a:outerShdw blurRad="50800" sx="101000" sy="101000" algn="c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文本框 16"/>
          <p:cNvSpPr txBox="1"/>
          <p:nvPr/>
        </p:nvSpPr>
        <p:spPr>
          <a:xfrm>
            <a:off x="6450676" y="3690226"/>
            <a:ext cx="5202839" cy="584775"/>
          </a:xfrm>
          <a:prstGeom prst="rect">
            <a:avLst/>
          </a:prstGeom>
          <a:noFill/>
        </p:spPr>
        <p:txBody>
          <a:bodyPr wrap="square" rtlCol="0">
            <a:spAutoFit/>
          </a:bodyPr>
          <a:lstStyle/>
          <a:p>
            <a:r>
              <a:rPr lang="zh-CN" altLang="en-US" sz="3200" b="1" dirty="0">
                <a:solidFill>
                  <a:srgbClr val="C30D23"/>
                </a:solidFill>
                <a:latin typeface="幼圆" panose="02010509060101010101" pitchFamily="49" charset="-122"/>
                <a:ea typeface="幼圆" panose="02010509060101010101" pitchFamily="49" charset="-122"/>
              </a:rPr>
              <a:t>三、我是小小劳动者</a:t>
            </a:r>
            <a:endParaRPr lang="zh-CN" altLang="en-US" sz="3200" b="1" dirty="0">
              <a:solidFill>
                <a:srgbClr val="C30D23"/>
              </a:solidFill>
              <a:latin typeface="幼圆" panose="02010509060101010101" pitchFamily="49" charset="-122"/>
              <a:ea typeface="幼圆" panose="02010509060101010101" pitchFamily="49" charset="-122"/>
            </a:endParaRPr>
          </a:p>
        </p:txBody>
      </p:sp>
      <p:sp>
        <p:nvSpPr>
          <p:cNvPr id="18" name="矩形: 圆角 17"/>
          <p:cNvSpPr/>
          <p:nvPr/>
        </p:nvSpPr>
        <p:spPr>
          <a:xfrm>
            <a:off x="6096000" y="4841135"/>
            <a:ext cx="5557515" cy="648586"/>
          </a:xfrm>
          <a:prstGeom prst="roundRect">
            <a:avLst>
              <a:gd name="adj" fmla="val 50000"/>
            </a:avLst>
          </a:prstGeom>
          <a:solidFill>
            <a:schemeClr val="bg1"/>
          </a:solidFill>
          <a:ln w="76200">
            <a:solidFill>
              <a:srgbClr val="C30D23"/>
            </a:solidFill>
          </a:ln>
          <a:effectLst>
            <a:outerShdw blurRad="50800" sx="101000" sy="101000" algn="c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文本框 18"/>
          <p:cNvSpPr txBox="1"/>
          <p:nvPr/>
        </p:nvSpPr>
        <p:spPr>
          <a:xfrm>
            <a:off x="6450677" y="4859684"/>
            <a:ext cx="5202838" cy="584775"/>
          </a:xfrm>
          <a:prstGeom prst="rect">
            <a:avLst/>
          </a:prstGeom>
          <a:noFill/>
        </p:spPr>
        <p:txBody>
          <a:bodyPr wrap="square" rtlCol="0">
            <a:spAutoFit/>
          </a:bodyPr>
          <a:lstStyle/>
          <a:p>
            <a:r>
              <a:rPr lang="zh-CN" altLang="en-US" sz="3200" b="1" dirty="0">
                <a:solidFill>
                  <a:srgbClr val="C30D23"/>
                </a:solidFill>
                <a:latin typeface="幼圆" panose="02010509060101010101" pitchFamily="49" charset="-122"/>
                <a:ea typeface="幼圆" panose="02010509060101010101" pitchFamily="49" charset="-122"/>
              </a:rPr>
              <a:t>四、劳动节名言和歌曲</a:t>
            </a:r>
            <a:endParaRPr lang="zh-CN" altLang="en-US" sz="3200" b="1" dirty="0">
              <a:solidFill>
                <a:srgbClr val="C30D23"/>
              </a:solidFill>
              <a:latin typeface="幼圆" panose="02010509060101010101" pitchFamily="49" charset="-122"/>
              <a:ea typeface="幼圆" panose="020105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par>
                          <p:cTn id="14" fill="hold">
                            <p:stCondLst>
                              <p:cond delay="1500"/>
                            </p:stCondLst>
                            <p:childTnLst>
                              <p:par>
                                <p:cTn id="15" presetID="14" presetClass="entr" presetSubtype="10"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randombar(horizontal)">
                                      <p:cBhvr>
                                        <p:cTn id="17" dur="500"/>
                                        <p:tgtEl>
                                          <p:spTgt spid="12"/>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par>
                          <p:cTn id="22" fill="hold">
                            <p:stCondLst>
                              <p:cond delay="2500"/>
                            </p:stCondLst>
                            <p:childTnLst>
                              <p:par>
                                <p:cTn id="23" presetID="14" presetClass="entr" presetSubtype="1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randombar(horizontal)">
                                      <p:cBhvr>
                                        <p:cTn id="25" dur="500"/>
                                        <p:tgtEl>
                                          <p:spTgt spid="14"/>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par>
                          <p:cTn id="30" fill="hold">
                            <p:stCondLst>
                              <p:cond delay="3500"/>
                            </p:stCondLst>
                            <p:childTnLst>
                              <p:par>
                                <p:cTn id="31" presetID="14" presetClass="entr" presetSubtype="10"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randombar(horizontal)">
                                      <p:cBhvr>
                                        <p:cTn id="33" dur="500"/>
                                        <p:tgtEl>
                                          <p:spTgt spid="16"/>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par>
                          <p:cTn id="38" fill="hold">
                            <p:stCondLst>
                              <p:cond delay="4500"/>
                            </p:stCondLst>
                            <p:childTnLst>
                              <p:par>
                                <p:cTn id="39" presetID="14" presetClass="entr" presetSubtype="10"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randombar(horizontal)">
                                      <p:cBhvr>
                                        <p:cTn id="41" dur="500"/>
                                        <p:tgtEl>
                                          <p:spTgt spid="18"/>
                                        </p:tgtEl>
                                      </p:cBhvr>
                                    </p:animEffect>
                                  </p:childTnLst>
                                </p:cTn>
                              </p:par>
                            </p:childTnLst>
                          </p:cTn>
                        </p:par>
                        <p:par>
                          <p:cTn id="42" fill="hold">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p:bldP spid="14" grpId="0" animBg="1"/>
      <p:bldP spid="15" grpId="0"/>
      <p:bldP spid="16" grpId="0" animBg="1"/>
      <p:bldP spid="17" grpId="0"/>
      <p:bldP spid="18" grpId="0" animBg="1"/>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screen"/>
          <a:srcRect l="15969" t="48826" r="17141" b="24712"/>
          <a:stretch>
            <a:fillRect/>
          </a:stretch>
        </p:blipFill>
        <p:spPr>
          <a:xfrm>
            <a:off x="2849566" y="3003541"/>
            <a:ext cx="6575776" cy="3901507"/>
          </a:xfrm>
          <a:prstGeom prst="rect">
            <a:avLst/>
          </a:prstGeom>
        </p:spPr>
      </p:pic>
      <p:pic>
        <p:nvPicPr>
          <p:cNvPr id="20" name="图片 19"/>
          <p:cNvPicPr>
            <a:picLocks noChangeAspect="1"/>
          </p:cNvPicPr>
          <p:nvPr/>
        </p:nvPicPr>
        <p:blipFill rotWithShape="1">
          <a:blip r:embed="rId2" cstate="screen"/>
          <a:srcRect/>
          <a:stretch>
            <a:fillRect/>
          </a:stretch>
        </p:blipFill>
        <p:spPr>
          <a:xfrm>
            <a:off x="226708" y="994701"/>
            <a:ext cx="565265" cy="5652648"/>
          </a:xfrm>
          <a:prstGeom prst="rect">
            <a:avLst/>
          </a:prstGeom>
        </p:spPr>
      </p:pic>
      <p:sp>
        <p:nvSpPr>
          <p:cNvPr id="10" name="文本框 9"/>
          <p:cNvSpPr txBox="1"/>
          <p:nvPr/>
        </p:nvSpPr>
        <p:spPr>
          <a:xfrm>
            <a:off x="1546178" y="1540663"/>
            <a:ext cx="9144000" cy="1015663"/>
          </a:xfrm>
          <a:prstGeom prst="rect">
            <a:avLst/>
          </a:prstGeom>
          <a:noFill/>
        </p:spPr>
        <p:txBody>
          <a:bodyPr wrap="square" rtlCol="0">
            <a:spAutoFit/>
          </a:bodyPr>
          <a:lstStyle/>
          <a:p>
            <a:pPr algn="ctr"/>
            <a:r>
              <a:rPr lang="zh-CN" altLang="en-US" sz="6000" b="1" dirty="0">
                <a:solidFill>
                  <a:srgbClr val="F8C014"/>
                </a:solidFill>
                <a:effectLst>
                  <a:outerShdw blurRad="38100" dist="38100" dir="2700000" algn="tl">
                    <a:srgbClr val="000000">
                      <a:alpha val="43137"/>
                    </a:srgbClr>
                  </a:outerShdw>
                </a:effectLst>
                <a:latin typeface="华康俪金黑W8(P)" panose="020B0800000000000000" pitchFamily="34" charset="-122"/>
                <a:ea typeface="华康俪金黑W8(P)" panose="020B0800000000000000" pitchFamily="34" charset="-122"/>
              </a:rPr>
              <a:t>一、劳动节的由来和意义</a:t>
            </a:r>
            <a:endParaRPr lang="zh-CN" altLang="en-US" sz="6000" b="1" dirty="0">
              <a:solidFill>
                <a:srgbClr val="F8C014"/>
              </a:solidFill>
              <a:effectLst>
                <a:outerShdw blurRad="38100" dist="38100" dir="2700000" algn="tl">
                  <a:srgbClr val="000000">
                    <a:alpha val="43137"/>
                  </a:srgbClr>
                </a:outerShdw>
              </a:effectLst>
              <a:latin typeface="华康俪金黑W8(P)" panose="020B0800000000000000" pitchFamily="34" charset="-122"/>
              <a:ea typeface="华康俪金黑W8(P)" panose="020B08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6"/>
          <p:cNvSpPr txBox="1"/>
          <p:nvPr/>
        </p:nvSpPr>
        <p:spPr>
          <a:xfrm>
            <a:off x="731928" y="1817977"/>
            <a:ext cx="6234137" cy="3651962"/>
          </a:xfrm>
          <a:prstGeom prst="rect">
            <a:avLst/>
          </a:prstGeom>
          <a:noFill/>
        </p:spPr>
        <p:txBody>
          <a:bodyPr wrap="square" lIns="68580" tIns="34290" rIns="68580" bIns="34290" rtlCol="0">
            <a:spAutoFit/>
          </a:bodyPr>
          <a:lstStyle>
            <a:defPPr>
              <a:defRPr lang="zh-CN"/>
            </a:defPPr>
            <a:lvl1pPr algn="just">
              <a:lnSpc>
                <a:spcPct val="200000"/>
              </a:lnSpc>
              <a:defRPr sz="1000">
                <a:solidFill>
                  <a:schemeClr val="accent6">
                    <a:lumMod val="50000"/>
                  </a:schemeClr>
                </a:solidFill>
                <a:latin typeface="+mj-ea"/>
                <a:ea typeface="+mj-ea"/>
              </a:defRPr>
            </a:lvl1pPr>
          </a:lstStyle>
          <a:p>
            <a:pPr defTabSz="914400"/>
            <a:r>
              <a:rPr lang="zh-CN" altLang="en-US" sz="2000" b="1" dirty="0">
                <a:solidFill>
                  <a:schemeClr val="bg1"/>
                </a:solidFill>
                <a:latin typeface="幼圆" panose="02010509060101010101" pitchFamily="49" charset="-122"/>
                <a:ea typeface="幼圆" panose="02010509060101010101" pitchFamily="49" charset="-122"/>
              </a:rPr>
              <a:t>      五一国际劳动节源于美国芝加哥城的工人大罢工。</a:t>
            </a:r>
            <a:r>
              <a:rPr lang="en-US" altLang="zh-CN" sz="2000" b="1" dirty="0">
                <a:solidFill>
                  <a:schemeClr val="bg1"/>
                </a:solidFill>
                <a:latin typeface="幼圆" panose="02010509060101010101" pitchFamily="49" charset="-122"/>
                <a:ea typeface="幼圆" panose="02010509060101010101" pitchFamily="49" charset="-122"/>
              </a:rPr>
              <a:t>1886</a:t>
            </a:r>
            <a:r>
              <a:rPr lang="zh-CN" altLang="en-US" sz="2000" b="1" dirty="0">
                <a:solidFill>
                  <a:schemeClr val="bg1"/>
                </a:solidFill>
                <a:latin typeface="幼圆" panose="02010509060101010101" pitchFamily="49" charset="-122"/>
                <a:ea typeface="幼圆" panose="02010509060101010101" pitchFamily="49" charset="-122"/>
              </a:rPr>
              <a:t>年</a:t>
            </a:r>
            <a:r>
              <a:rPr lang="en-US" altLang="zh-CN" sz="2000" b="1" dirty="0">
                <a:solidFill>
                  <a:schemeClr val="bg1"/>
                </a:solidFill>
                <a:latin typeface="幼圆" panose="02010509060101010101" pitchFamily="49" charset="-122"/>
                <a:ea typeface="幼圆" panose="02010509060101010101" pitchFamily="49" charset="-122"/>
              </a:rPr>
              <a:t>5</a:t>
            </a:r>
            <a:r>
              <a:rPr lang="zh-CN" altLang="en-US" sz="2000" b="1" dirty="0">
                <a:solidFill>
                  <a:schemeClr val="bg1"/>
                </a:solidFill>
                <a:latin typeface="幼圆" panose="02010509060101010101" pitchFamily="49" charset="-122"/>
                <a:ea typeface="幼圆" panose="02010509060101010101" pitchFamily="49" charset="-122"/>
              </a:rPr>
              <a:t>月</a:t>
            </a:r>
            <a:r>
              <a:rPr lang="en-US" altLang="zh-CN" sz="2000" b="1" dirty="0">
                <a:solidFill>
                  <a:schemeClr val="bg1"/>
                </a:solidFill>
                <a:latin typeface="幼圆" panose="02010509060101010101" pitchFamily="49" charset="-122"/>
                <a:ea typeface="幼圆" panose="02010509060101010101" pitchFamily="49" charset="-122"/>
              </a:rPr>
              <a:t>1</a:t>
            </a:r>
            <a:r>
              <a:rPr lang="zh-CN" altLang="en-US" sz="2000" b="1" dirty="0">
                <a:solidFill>
                  <a:schemeClr val="bg1"/>
                </a:solidFill>
                <a:latin typeface="幼圆" panose="02010509060101010101" pitchFamily="49" charset="-122"/>
                <a:ea typeface="幼圆" panose="02010509060101010101" pitchFamily="49" charset="-122"/>
              </a:rPr>
              <a:t>日，芝加哥的</a:t>
            </a:r>
            <a:r>
              <a:rPr lang="en-US" altLang="zh-CN" sz="2000" b="1" dirty="0">
                <a:solidFill>
                  <a:schemeClr val="bg1"/>
                </a:solidFill>
                <a:latin typeface="幼圆" panose="02010509060101010101" pitchFamily="49" charset="-122"/>
                <a:ea typeface="幼圆" panose="02010509060101010101" pitchFamily="49" charset="-122"/>
              </a:rPr>
              <a:t>216816</a:t>
            </a:r>
            <a:r>
              <a:rPr lang="zh-CN" altLang="en-US" sz="2000" b="1" dirty="0">
                <a:solidFill>
                  <a:schemeClr val="bg1"/>
                </a:solidFill>
                <a:latin typeface="幼圆" panose="02010509060101010101" pitchFamily="49" charset="-122"/>
                <a:ea typeface="幼圆" panose="02010509060101010101" pitchFamily="49" charset="-122"/>
              </a:rPr>
              <a:t>名工人为争取实行八小时工作制而举行大罢工，经过艰苦的流血斗争，终于获得了胜利。为纪念这次伟大的工人运动，</a:t>
            </a:r>
            <a:r>
              <a:rPr lang="en-US" altLang="zh-CN" sz="2000" b="1" dirty="0">
                <a:solidFill>
                  <a:schemeClr val="bg1"/>
                </a:solidFill>
                <a:latin typeface="幼圆" panose="02010509060101010101" pitchFamily="49" charset="-122"/>
                <a:ea typeface="幼圆" panose="02010509060101010101" pitchFamily="49" charset="-122"/>
              </a:rPr>
              <a:t>1889</a:t>
            </a:r>
            <a:r>
              <a:rPr lang="zh-CN" altLang="en-US" sz="2000" b="1" dirty="0">
                <a:solidFill>
                  <a:schemeClr val="bg1"/>
                </a:solidFill>
                <a:latin typeface="幼圆" panose="02010509060101010101" pitchFamily="49" charset="-122"/>
                <a:ea typeface="幼圆" panose="02010509060101010101" pitchFamily="49" charset="-122"/>
              </a:rPr>
              <a:t>年</a:t>
            </a:r>
            <a:r>
              <a:rPr lang="en-US" altLang="zh-CN" sz="2000" b="1" dirty="0">
                <a:solidFill>
                  <a:schemeClr val="bg1"/>
                </a:solidFill>
                <a:latin typeface="幼圆" panose="02010509060101010101" pitchFamily="49" charset="-122"/>
                <a:ea typeface="幼圆" panose="02010509060101010101" pitchFamily="49" charset="-122"/>
              </a:rPr>
              <a:t>7</a:t>
            </a:r>
            <a:r>
              <a:rPr lang="zh-CN" altLang="en-US" sz="2000" b="1" dirty="0">
                <a:solidFill>
                  <a:schemeClr val="bg1"/>
                </a:solidFill>
                <a:latin typeface="幼圆" panose="02010509060101010101" pitchFamily="49" charset="-122"/>
                <a:ea typeface="幼圆" panose="02010509060101010101" pitchFamily="49" charset="-122"/>
              </a:rPr>
              <a:t>月，在恩格斯组织召开的第二国际成立大会上宣布将每年的五月一日定为国际劳动节。</a:t>
            </a:r>
            <a:endParaRPr lang="zh-CN" altLang="en-US" sz="2000" b="1" dirty="0">
              <a:solidFill>
                <a:schemeClr val="bg1"/>
              </a:solidFill>
              <a:latin typeface="幼圆" panose="02010509060101010101" pitchFamily="49" charset="-122"/>
              <a:ea typeface="幼圆" panose="02010509060101010101" pitchFamily="49" charset="-122"/>
            </a:endParaRPr>
          </a:p>
        </p:txBody>
      </p:sp>
      <p:grpSp>
        <p:nvGrpSpPr>
          <p:cNvPr id="5" name="组合 4"/>
          <p:cNvGrpSpPr/>
          <p:nvPr/>
        </p:nvGrpSpPr>
        <p:grpSpPr>
          <a:xfrm>
            <a:off x="538485" y="474704"/>
            <a:ext cx="3218869" cy="648586"/>
            <a:chOff x="538485" y="474704"/>
            <a:chExt cx="3218869" cy="648586"/>
          </a:xfrm>
        </p:grpSpPr>
        <p:sp>
          <p:nvSpPr>
            <p:cNvPr id="3" name="矩形: 圆角 2"/>
            <p:cNvSpPr/>
            <p:nvPr/>
          </p:nvSpPr>
          <p:spPr>
            <a:xfrm>
              <a:off x="538485" y="474704"/>
              <a:ext cx="3059443" cy="648586"/>
            </a:xfrm>
            <a:prstGeom prst="roundRect">
              <a:avLst>
                <a:gd name="adj" fmla="val 50000"/>
              </a:avLst>
            </a:prstGeom>
            <a:solidFill>
              <a:schemeClr val="bg1"/>
            </a:solidFill>
            <a:ln w="76200">
              <a:solidFill>
                <a:srgbClr val="C30D23"/>
              </a:solidFill>
            </a:ln>
            <a:effectLst>
              <a:outerShdw blurRad="50800" sx="101000" sy="101000" algn="c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文本框 3"/>
            <p:cNvSpPr txBox="1"/>
            <p:nvPr/>
          </p:nvSpPr>
          <p:spPr>
            <a:xfrm>
              <a:off x="538485" y="493253"/>
              <a:ext cx="3218869" cy="584775"/>
            </a:xfrm>
            <a:prstGeom prst="rect">
              <a:avLst/>
            </a:prstGeom>
            <a:noFill/>
          </p:spPr>
          <p:txBody>
            <a:bodyPr wrap="square" rtlCol="0">
              <a:spAutoFit/>
            </a:bodyPr>
            <a:lstStyle/>
            <a:p>
              <a:pPr algn="ctr"/>
              <a:r>
                <a:rPr lang="zh-CN" altLang="en-US" sz="3200" b="1" dirty="0">
                  <a:solidFill>
                    <a:srgbClr val="C30D23"/>
                  </a:solidFill>
                  <a:latin typeface="幼圆" panose="02010509060101010101" pitchFamily="49" charset="-122"/>
                  <a:ea typeface="幼圆" panose="02010509060101010101" pitchFamily="49" charset="-122"/>
                </a:rPr>
                <a:t>活动背景</a:t>
              </a:r>
              <a:endParaRPr lang="zh-CN" altLang="en-US" sz="3200" b="1" dirty="0">
                <a:solidFill>
                  <a:srgbClr val="C30D23"/>
                </a:solidFill>
                <a:latin typeface="幼圆" panose="02010509060101010101" pitchFamily="49" charset="-122"/>
                <a:ea typeface="幼圆" panose="02010509060101010101" pitchFamily="49" charset="-122"/>
              </a:endParaRPr>
            </a:p>
          </p:txBody>
        </p:sp>
      </p:grpSp>
      <p:pic>
        <p:nvPicPr>
          <p:cNvPr id="6" name="图片 5"/>
          <p:cNvPicPr>
            <a:picLocks noChangeAspect="1"/>
          </p:cNvPicPr>
          <p:nvPr/>
        </p:nvPicPr>
        <p:blipFill>
          <a:blip r:embed="rId1"/>
          <a:stretch>
            <a:fillRect/>
          </a:stretch>
        </p:blipFill>
        <p:spPr>
          <a:xfrm>
            <a:off x="6673193" y="1249113"/>
            <a:ext cx="5377509" cy="478969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6"/>
          <p:cNvSpPr txBox="1"/>
          <p:nvPr/>
        </p:nvSpPr>
        <p:spPr>
          <a:xfrm>
            <a:off x="6251170" y="2218572"/>
            <a:ext cx="5493815" cy="2420856"/>
          </a:xfrm>
          <a:prstGeom prst="rect">
            <a:avLst/>
          </a:prstGeom>
          <a:noFill/>
        </p:spPr>
        <p:txBody>
          <a:bodyPr wrap="square" lIns="68580" tIns="34290" rIns="68580" bIns="34290" rtlCol="0">
            <a:spAutoFit/>
          </a:bodyPr>
          <a:lstStyle>
            <a:defPPr>
              <a:defRPr lang="zh-CN"/>
            </a:defPPr>
            <a:lvl1pPr algn="just">
              <a:lnSpc>
                <a:spcPct val="200000"/>
              </a:lnSpc>
              <a:defRPr sz="1000">
                <a:solidFill>
                  <a:schemeClr val="accent6">
                    <a:lumMod val="50000"/>
                  </a:schemeClr>
                </a:solidFill>
                <a:latin typeface="+mj-ea"/>
                <a:ea typeface="+mj-ea"/>
              </a:defRPr>
            </a:lvl1pPr>
          </a:lstStyle>
          <a:p>
            <a:r>
              <a:rPr lang="en-US" altLang="zh-CN" sz="2000" b="1" dirty="0">
                <a:solidFill>
                  <a:schemeClr val="bg1"/>
                </a:solidFill>
                <a:latin typeface="幼圆" panose="02010509060101010101" pitchFamily="49" charset="-122"/>
                <a:ea typeface="幼圆" panose="02010509060101010101" pitchFamily="49" charset="-122"/>
              </a:rPr>
              <a:t>    1890</a:t>
            </a:r>
            <a:r>
              <a:rPr lang="zh-CN" altLang="en-US" sz="2000" b="1" dirty="0">
                <a:solidFill>
                  <a:schemeClr val="bg1"/>
                </a:solidFill>
                <a:latin typeface="幼圆" panose="02010509060101010101" pitchFamily="49" charset="-122"/>
                <a:ea typeface="幼圆" panose="02010509060101010101" pitchFamily="49" charset="-122"/>
              </a:rPr>
              <a:t>年</a:t>
            </a:r>
            <a:r>
              <a:rPr lang="en-US" altLang="zh-CN" sz="2000" b="1" dirty="0">
                <a:solidFill>
                  <a:schemeClr val="bg1"/>
                </a:solidFill>
                <a:latin typeface="幼圆" panose="02010509060101010101" pitchFamily="49" charset="-122"/>
                <a:ea typeface="幼圆" panose="02010509060101010101" pitchFamily="49" charset="-122"/>
              </a:rPr>
              <a:t>5</a:t>
            </a:r>
            <a:r>
              <a:rPr lang="zh-CN" altLang="en-US" sz="2000" b="1" dirty="0">
                <a:solidFill>
                  <a:schemeClr val="bg1"/>
                </a:solidFill>
                <a:latin typeface="幼圆" panose="02010509060101010101" pitchFamily="49" charset="-122"/>
                <a:ea typeface="幼圆" panose="02010509060101010101" pitchFamily="49" charset="-122"/>
              </a:rPr>
              <a:t>月</a:t>
            </a:r>
            <a:r>
              <a:rPr lang="en-US" altLang="zh-CN" sz="2000" b="1" dirty="0">
                <a:solidFill>
                  <a:schemeClr val="bg1"/>
                </a:solidFill>
                <a:latin typeface="幼圆" panose="02010509060101010101" pitchFamily="49" charset="-122"/>
                <a:ea typeface="幼圆" panose="02010509060101010101" pitchFamily="49" charset="-122"/>
              </a:rPr>
              <a:t>1</a:t>
            </a:r>
            <a:r>
              <a:rPr lang="zh-CN" altLang="en-US" sz="2000" b="1" dirty="0">
                <a:solidFill>
                  <a:schemeClr val="bg1"/>
                </a:solidFill>
                <a:latin typeface="幼圆" panose="02010509060101010101" pitchFamily="49" charset="-122"/>
                <a:ea typeface="幼圆" panose="02010509060101010101" pitchFamily="49" charset="-122"/>
              </a:rPr>
              <a:t>日，欧美各国的工人阶级率先走向街头，举行盛大的示威游行与集会，争取合法权益。从此，每逢这一天世界各国的劳动人民都要集会、游行，以示庆祝，并公众放假。</a:t>
            </a:r>
            <a:endParaRPr lang="zh-CN" altLang="en-US" sz="2000" b="1" dirty="0">
              <a:solidFill>
                <a:schemeClr val="bg1"/>
              </a:solidFill>
              <a:latin typeface="幼圆" panose="02010509060101010101" pitchFamily="49" charset="-122"/>
              <a:ea typeface="幼圆" panose="02010509060101010101" pitchFamily="49" charset="-122"/>
            </a:endParaRPr>
          </a:p>
        </p:txBody>
      </p:sp>
      <p:grpSp>
        <p:nvGrpSpPr>
          <p:cNvPr id="5" name="组合 4"/>
          <p:cNvGrpSpPr/>
          <p:nvPr/>
        </p:nvGrpSpPr>
        <p:grpSpPr>
          <a:xfrm>
            <a:off x="538485" y="474704"/>
            <a:ext cx="3218869" cy="648586"/>
            <a:chOff x="538485" y="474704"/>
            <a:chExt cx="3218869" cy="648586"/>
          </a:xfrm>
        </p:grpSpPr>
        <p:sp>
          <p:nvSpPr>
            <p:cNvPr id="3" name="矩形: 圆角 2"/>
            <p:cNvSpPr/>
            <p:nvPr/>
          </p:nvSpPr>
          <p:spPr>
            <a:xfrm>
              <a:off x="538485" y="474704"/>
              <a:ext cx="3059443" cy="648586"/>
            </a:xfrm>
            <a:prstGeom prst="roundRect">
              <a:avLst>
                <a:gd name="adj" fmla="val 50000"/>
              </a:avLst>
            </a:prstGeom>
            <a:solidFill>
              <a:schemeClr val="bg1"/>
            </a:solidFill>
            <a:ln w="76200">
              <a:solidFill>
                <a:srgbClr val="C30D23"/>
              </a:solidFill>
            </a:ln>
            <a:effectLst>
              <a:outerShdw blurRad="50800" sx="101000" sy="101000" algn="c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文本框 3"/>
            <p:cNvSpPr txBox="1"/>
            <p:nvPr/>
          </p:nvSpPr>
          <p:spPr>
            <a:xfrm>
              <a:off x="538485" y="493253"/>
              <a:ext cx="3218869" cy="584775"/>
            </a:xfrm>
            <a:prstGeom prst="rect">
              <a:avLst/>
            </a:prstGeom>
            <a:noFill/>
          </p:spPr>
          <p:txBody>
            <a:bodyPr wrap="square" rtlCol="0">
              <a:spAutoFit/>
            </a:bodyPr>
            <a:lstStyle/>
            <a:p>
              <a:pPr algn="ctr"/>
              <a:r>
                <a:rPr lang="zh-CN" altLang="en-US" sz="3200" b="1" dirty="0">
                  <a:solidFill>
                    <a:srgbClr val="C30D23"/>
                  </a:solidFill>
                  <a:latin typeface="幼圆" panose="02010509060101010101" pitchFamily="49" charset="-122"/>
                  <a:ea typeface="幼圆" panose="02010509060101010101" pitchFamily="49" charset="-122"/>
                </a:rPr>
                <a:t>活动由来</a:t>
              </a:r>
              <a:endParaRPr lang="zh-CN" altLang="en-US" sz="3200" b="1" dirty="0">
                <a:solidFill>
                  <a:srgbClr val="C30D23"/>
                </a:solidFill>
                <a:latin typeface="幼圆" panose="02010509060101010101" pitchFamily="49" charset="-122"/>
                <a:ea typeface="幼圆" panose="02010509060101010101" pitchFamily="49" charset="-122"/>
              </a:endParaRPr>
            </a:p>
          </p:txBody>
        </p:sp>
      </p:grpSp>
      <p:pic>
        <p:nvPicPr>
          <p:cNvPr id="6" name="图片 5"/>
          <p:cNvPicPr>
            <a:picLocks noChangeAspect="1"/>
          </p:cNvPicPr>
          <p:nvPr/>
        </p:nvPicPr>
        <p:blipFill>
          <a:blip r:embed="rId1"/>
          <a:stretch>
            <a:fillRect/>
          </a:stretch>
        </p:blipFill>
        <p:spPr>
          <a:xfrm>
            <a:off x="706529" y="1914305"/>
            <a:ext cx="5234302" cy="3269542"/>
          </a:xfrm>
          <a:prstGeom prst="rect">
            <a:avLst/>
          </a:prstGeom>
          <a:ln w="76200">
            <a:solidFill>
              <a:srgbClr val="F7EEDC"/>
            </a:solidFill>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38485" y="474704"/>
            <a:ext cx="3218869" cy="648586"/>
            <a:chOff x="538485" y="474704"/>
            <a:chExt cx="3218869" cy="648586"/>
          </a:xfrm>
        </p:grpSpPr>
        <p:sp>
          <p:nvSpPr>
            <p:cNvPr id="3" name="矩形: 圆角 2"/>
            <p:cNvSpPr/>
            <p:nvPr/>
          </p:nvSpPr>
          <p:spPr>
            <a:xfrm>
              <a:off x="538485" y="474704"/>
              <a:ext cx="3059443" cy="648586"/>
            </a:xfrm>
            <a:prstGeom prst="roundRect">
              <a:avLst>
                <a:gd name="adj" fmla="val 50000"/>
              </a:avLst>
            </a:prstGeom>
            <a:solidFill>
              <a:schemeClr val="bg1"/>
            </a:solidFill>
            <a:ln w="76200">
              <a:solidFill>
                <a:srgbClr val="C30D23"/>
              </a:solidFill>
            </a:ln>
            <a:effectLst>
              <a:outerShdw blurRad="50800" sx="101000" sy="101000" algn="c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文本框 3"/>
            <p:cNvSpPr txBox="1"/>
            <p:nvPr/>
          </p:nvSpPr>
          <p:spPr>
            <a:xfrm>
              <a:off x="538485" y="493253"/>
              <a:ext cx="3218869" cy="584775"/>
            </a:xfrm>
            <a:prstGeom prst="rect">
              <a:avLst/>
            </a:prstGeom>
            <a:noFill/>
          </p:spPr>
          <p:txBody>
            <a:bodyPr wrap="square" rtlCol="0">
              <a:spAutoFit/>
            </a:bodyPr>
            <a:lstStyle/>
            <a:p>
              <a:pPr algn="ctr"/>
              <a:r>
                <a:rPr lang="zh-CN" altLang="en-US" sz="3200" b="1" dirty="0">
                  <a:solidFill>
                    <a:srgbClr val="C30D23"/>
                  </a:solidFill>
                  <a:latin typeface="幼圆" panose="02010509060101010101" pitchFamily="49" charset="-122"/>
                  <a:ea typeface="幼圆" panose="02010509060101010101" pitchFamily="49" charset="-122"/>
                </a:rPr>
                <a:t>活动意义</a:t>
              </a:r>
              <a:endParaRPr lang="zh-CN" altLang="en-US" sz="3200" b="1" dirty="0">
                <a:solidFill>
                  <a:srgbClr val="C30D23"/>
                </a:solidFill>
                <a:latin typeface="幼圆" panose="02010509060101010101" pitchFamily="49" charset="-122"/>
                <a:ea typeface="幼圆" panose="02010509060101010101" pitchFamily="49" charset="-122"/>
              </a:endParaRPr>
            </a:p>
          </p:txBody>
        </p:sp>
      </p:grpSp>
      <p:sp>
        <p:nvSpPr>
          <p:cNvPr id="11" name="矩形 47"/>
          <p:cNvSpPr>
            <a:spLocks noChangeArrowheads="1"/>
          </p:cNvSpPr>
          <p:nvPr/>
        </p:nvSpPr>
        <p:spPr bwMode="auto">
          <a:xfrm>
            <a:off x="1214833" y="3945038"/>
            <a:ext cx="3386886" cy="195053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rtlCol="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914400">
              <a:lnSpc>
                <a:spcPct val="200000"/>
              </a:lnSpc>
              <a:buNone/>
            </a:pPr>
            <a:r>
              <a:rPr lang="zh-CN" altLang="en-US" sz="1600" b="1" dirty="0">
                <a:solidFill>
                  <a:schemeClr val="bg1"/>
                </a:solidFill>
                <a:latin typeface="幼圆" panose="02010509060101010101" pitchFamily="49" charset="-122"/>
                <a:ea typeface="幼圆" panose="02010509060101010101" pitchFamily="49" charset="-122"/>
                <a:sym typeface="+mn-lt"/>
              </a:rPr>
              <a:t>五一国际劳动节是全世界无产队级、劳动人民的共同节日。芝加哥的工人为争取实行八小时工作制而举行大罢工，最后获得了胜利。</a:t>
            </a:r>
            <a:endParaRPr lang="zh-CN" altLang="en-US" sz="1600" b="1" dirty="0">
              <a:solidFill>
                <a:schemeClr val="bg1"/>
              </a:solidFill>
              <a:latin typeface="幼圆" panose="02010509060101010101" pitchFamily="49" charset="-122"/>
              <a:ea typeface="幼圆" panose="02010509060101010101" pitchFamily="49" charset="-122"/>
              <a:sym typeface="+mn-lt"/>
            </a:endParaRPr>
          </a:p>
        </p:txBody>
      </p:sp>
      <p:sp>
        <p:nvSpPr>
          <p:cNvPr id="12" name="矩形 47"/>
          <p:cNvSpPr>
            <a:spLocks noChangeArrowheads="1"/>
          </p:cNvSpPr>
          <p:nvPr/>
        </p:nvSpPr>
        <p:spPr bwMode="auto">
          <a:xfrm>
            <a:off x="4573119" y="1605136"/>
            <a:ext cx="3045761" cy="145809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rtlCol="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914400">
              <a:lnSpc>
                <a:spcPct val="200000"/>
              </a:lnSpc>
              <a:buNone/>
            </a:pPr>
            <a:r>
              <a:rPr lang="zh-CN" altLang="en-US" sz="1600" b="1" dirty="0">
                <a:solidFill>
                  <a:schemeClr val="bg1"/>
                </a:solidFill>
                <a:latin typeface="幼圆" panose="02010509060101010101" pitchFamily="49" charset="-122"/>
                <a:ea typeface="幼圆" panose="02010509060101010101" pitchFamily="49" charset="-122"/>
                <a:sym typeface="+mn-lt"/>
              </a:rPr>
              <a:t>为纪念这次伟大的工人运动，</a:t>
            </a:r>
            <a:r>
              <a:rPr lang="en-US" altLang="zh-CN" sz="1600" b="1" dirty="0">
                <a:solidFill>
                  <a:schemeClr val="bg1"/>
                </a:solidFill>
                <a:latin typeface="幼圆" panose="02010509060101010101" pitchFamily="49" charset="-122"/>
                <a:ea typeface="幼圆" panose="02010509060101010101" pitchFamily="49" charset="-122"/>
                <a:sym typeface="+mn-lt"/>
              </a:rPr>
              <a:t>1889</a:t>
            </a:r>
            <a:r>
              <a:rPr lang="zh-CN" altLang="en-US" sz="1600" b="1" dirty="0">
                <a:solidFill>
                  <a:schemeClr val="bg1"/>
                </a:solidFill>
                <a:latin typeface="幼圆" panose="02010509060101010101" pitchFamily="49" charset="-122"/>
                <a:ea typeface="幼圆" panose="02010509060101010101" pitchFamily="49" charset="-122"/>
                <a:sym typeface="+mn-lt"/>
              </a:rPr>
              <a:t>年</a:t>
            </a:r>
            <a:r>
              <a:rPr lang="en-US" altLang="zh-CN" sz="1600" b="1" dirty="0">
                <a:solidFill>
                  <a:schemeClr val="bg1"/>
                </a:solidFill>
                <a:latin typeface="幼圆" panose="02010509060101010101" pitchFamily="49" charset="-122"/>
                <a:ea typeface="幼圆" panose="02010509060101010101" pitchFamily="49" charset="-122"/>
                <a:sym typeface="+mn-lt"/>
              </a:rPr>
              <a:t>7</a:t>
            </a:r>
            <a:r>
              <a:rPr lang="zh-CN" altLang="en-US" sz="1600" b="1" dirty="0">
                <a:solidFill>
                  <a:schemeClr val="bg1"/>
                </a:solidFill>
                <a:latin typeface="幼圆" panose="02010509060101010101" pitchFamily="49" charset="-122"/>
                <a:ea typeface="幼圆" panose="02010509060101010101" pitchFamily="49" charset="-122"/>
                <a:sym typeface="+mn-lt"/>
              </a:rPr>
              <a:t>月第二国际宣布将每年的五月一日定为国际劳动节。</a:t>
            </a:r>
            <a:endParaRPr lang="zh-CN" altLang="en-US" sz="1600" b="1" dirty="0">
              <a:solidFill>
                <a:schemeClr val="bg1"/>
              </a:solidFill>
              <a:latin typeface="幼圆" panose="02010509060101010101" pitchFamily="49" charset="-122"/>
              <a:ea typeface="幼圆" panose="02010509060101010101" pitchFamily="49" charset="-122"/>
              <a:sym typeface="+mn-lt"/>
            </a:endParaRPr>
          </a:p>
        </p:txBody>
      </p:sp>
      <p:sp>
        <p:nvSpPr>
          <p:cNvPr id="13" name="矩形 12"/>
          <p:cNvSpPr>
            <a:spLocks noChangeArrowheads="1"/>
          </p:cNvSpPr>
          <p:nvPr/>
        </p:nvSpPr>
        <p:spPr bwMode="auto">
          <a:xfrm>
            <a:off x="7906165" y="3945037"/>
            <a:ext cx="3386885" cy="195053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rtlCol="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914400">
              <a:lnSpc>
                <a:spcPct val="200000"/>
              </a:lnSpc>
              <a:buNone/>
            </a:pPr>
            <a:r>
              <a:rPr lang="zh-CN" altLang="en-US" sz="1600" b="1" dirty="0">
                <a:solidFill>
                  <a:schemeClr val="bg1"/>
                </a:solidFill>
                <a:latin typeface="幼圆" panose="02010509060101010101" pitchFamily="49" charset="-122"/>
                <a:ea typeface="幼圆" panose="02010509060101010101" pitchFamily="49" charset="-122"/>
                <a:sym typeface="+mn-lt"/>
              </a:rPr>
              <a:t>国际劳动节的意义在于劳动者通过斗争，用顽强、英勇不屈的奋斗精神，争取到了自己的合法权益，是人类文明民主的历史性进步。</a:t>
            </a:r>
            <a:endParaRPr lang="zh-CN" altLang="en-US" sz="1600" b="1" dirty="0">
              <a:solidFill>
                <a:schemeClr val="bg1"/>
              </a:solidFill>
              <a:latin typeface="幼圆" panose="02010509060101010101" pitchFamily="49" charset="-122"/>
              <a:ea typeface="幼圆" panose="02010509060101010101" pitchFamily="49" charset="-122"/>
              <a:sym typeface="+mn-lt"/>
            </a:endParaRPr>
          </a:p>
        </p:txBody>
      </p:sp>
      <p:pic>
        <p:nvPicPr>
          <p:cNvPr id="14" name="图片 13"/>
          <p:cNvPicPr>
            <a:picLocks noChangeAspect="1"/>
          </p:cNvPicPr>
          <p:nvPr/>
        </p:nvPicPr>
        <p:blipFill>
          <a:blip r:embed="rId1" cstate="screen"/>
          <a:stretch>
            <a:fillRect/>
          </a:stretch>
        </p:blipFill>
        <p:spPr>
          <a:xfrm>
            <a:off x="4894352" y="3718658"/>
            <a:ext cx="2403293" cy="2403293"/>
          </a:xfrm>
          <a:prstGeom prst="rect">
            <a:avLst/>
          </a:prstGeom>
        </p:spPr>
      </p:pic>
      <p:pic>
        <p:nvPicPr>
          <p:cNvPr id="15" name="图片 14"/>
          <p:cNvPicPr>
            <a:picLocks noChangeAspect="1"/>
          </p:cNvPicPr>
          <p:nvPr/>
        </p:nvPicPr>
        <p:blipFill>
          <a:blip r:embed="rId2" cstate="print"/>
          <a:stretch>
            <a:fillRect/>
          </a:stretch>
        </p:blipFill>
        <p:spPr>
          <a:xfrm>
            <a:off x="8458649" y="1433137"/>
            <a:ext cx="2281915" cy="2156792"/>
          </a:xfrm>
          <a:prstGeom prst="rect">
            <a:avLst/>
          </a:prstGeom>
        </p:spPr>
      </p:pic>
      <p:pic>
        <p:nvPicPr>
          <p:cNvPr id="16" name="图片 15"/>
          <p:cNvPicPr>
            <a:picLocks noChangeAspect="1"/>
          </p:cNvPicPr>
          <p:nvPr/>
        </p:nvPicPr>
        <p:blipFill>
          <a:blip r:embed="rId3" cstate="print"/>
          <a:stretch>
            <a:fillRect/>
          </a:stretch>
        </p:blipFill>
        <p:spPr>
          <a:xfrm>
            <a:off x="1678737" y="1433137"/>
            <a:ext cx="2266770" cy="215679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anim calcmode="lin" valueType="num">
                                      <p:cBhvr>
                                        <p:cTn id="12" dur="1000" fill="hold"/>
                                        <p:tgtEl>
                                          <p:spTgt spid="16"/>
                                        </p:tgtEl>
                                        <p:attrNameLst>
                                          <p:attrName>ppt_x</p:attrName>
                                        </p:attrNameLst>
                                      </p:cBhvr>
                                      <p:tavLst>
                                        <p:tav tm="0">
                                          <p:val>
                                            <p:strVal val="#ppt_x"/>
                                          </p:val>
                                        </p:tav>
                                        <p:tav tm="100000">
                                          <p:val>
                                            <p:strVal val="#ppt_x"/>
                                          </p:val>
                                        </p:tav>
                                      </p:tavLst>
                                    </p:anim>
                                    <p:anim calcmode="lin" valueType="num">
                                      <p:cBhvr>
                                        <p:cTn id="13" dur="100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par>
                          <p:cTn id="22" fill="hold">
                            <p:stCondLst>
                              <p:cond delay="2500"/>
                            </p:stCondLst>
                            <p:childTnLst>
                              <p:par>
                                <p:cTn id="23" presetID="47" presetClass="entr" presetSubtype="0"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42" presetClass="entr" presetSubtype="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000"/>
                                        <p:tgtEl>
                                          <p:spTgt spid="15"/>
                                        </p:tgtEl>
                                      </p:cBhvr>
                                    </p:animEffect>
                                    <p:anim calcmode="lin" valueType="num">
                                      <p:cBhvr>
                                        <p:cTn id="32" dur="1000" fill="hold"/>
                                        <p:tgtEl>
                                          <p:spTgt spid="15"/>
                                        </p:tgtEl>
                                        <p:attrNameLst>
                                          <p:attrName>ppt_x</p:attrName>
                                        </p:attrNameLst>
                                      </p:cBhvr>
                                      <p:tavLst>
                                        <p:tav tm="0">
                                          <p:val>
                                            <p:strVal val="#ppt_x"/>
                                          </p:val>
                                        </p:tav>
                                        <p:tav tm="100000">
                                          <p:val>
                                            <p:strVal val="#ppt_x"/>
                                          </p:val>
                                        </p:tav>
                                      </p:tavLst>
                                    </p:anim>
                                    <p:anim calcmode="lin" valueType="num">
                                      <p:cBhvr>
                                        <p:cTn id="33" dur="100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4500"/>
                            </p:stCondLst>
                            <p:childTnLst>
                              <p:par>
                                <p:cTn id="35" presetID="10"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screen"/>
          <a:srcRect l="15969" t="48826" r="17141" b="24712"/>
          <a:stretch>
            <a:fillRect/>
          </a:stretch>
        </p:blipFill>
        <p:spPr>
          <a:xfrm>
            <a:off x="2849566" y="3003541"/>
            <a:ext cx="6575776" cy="3901507"/>
          </a:xfrm>
          <a:prstGeom prst="rect">
            <a:avLst/>
          </a:prstGeom>
        </p:spPr>
      </p:pic>
      <p:pic>
        <p:nvPicPr>
          <p:cNvPr id="20" name="图片 19"/>
          <p:cNvPicPr>
            <a:picLocks noChangeAspect="1"/>
          </p:cNvPicPr>
          <p:nvPr/>
        </p:nvPicPr>
        <p:blipFill rotWithShape="1">
          <a:blip r:embed="rId2" cstate="screen"/>
          <a:srcRect/>
          <a:stretch>
            <a:fillRect/>
          </a:stretch>
        </p:blipFill>
        <p:spPr>
          <a:xfrm>
            <a:off x="226708" y="994701"/>
            <a:ext cx="565265" cy="5652648"/>
          </a:xfrm>
          <a:prstGeom prst="rect">
            <a:avLst/>
          </a:prstGeom>
        </p:spPr>
      </p:pic>
      <p:sp>
        <p:nvSpPr>
          <p:cNvPr id="5" name="文本框 4"/>
          <p:cNvSpPr txBox="1"/>
          <p:nvPr/>
        </p:nvSpPr>
        <p:spPr>
          <a:xfrm>
            <a:off x="1546178" y="1540663"/>
            <a:ext cx="9144000" cy="1015663"/>
          </a:xfrm>
          <a:prstGeom prst="rect">
            <a:avLst/>
          </a:prstGeom>
          <a:noFill/>
        </p:spPr>
        <p:txBody>
          <a:bodyPr wrap="square" rtlCol="0">
            <a:spAutoFit/>
          </a:bodyPr>
          <a:lstStyle/>
          <a:p>
            <a:pPr algn="ctr"/>
            <a:r>
              <a:rPr lang="zh-CN" altLang="en-US" sz="6000" b="1" dirty="0">
                <a:solidFill>
                  <a:srgbClr val="F8C014"/>
                </a:solidFill>
                <a:effectLst>
                  <a:outerShdw blurRad="38100" dist="38100" dir="2700000" algn="tl">
                    <a:srgbClr val="000000">
                      <a:alpha val="43137"/>
                    </a:srgbClr>
                  </a:outerShdw>
                </a:effectLst>
                <a:latin typeface="华康俪金黑W8(P)" panose="020B0800000000000000" pitchFamily="34" charset="-122"/>
                <a:ea typeface="华康俪金黑W8(P)" panose="020B0800000000000000" pitchFamily="34" charset="-122"/>
              </a:rPr>
              <a:t>二、辛勤的劳动者</a:t>
            </a:r>
            <a:endParaRPr lang="zh-CN" altLang="en-US" sz="6000" b="1" dirty="0">
              <a:solidFill>
                <a:srgbClr val="F8C014"/>
              </a:solidFill>
              <a:effectLst>
                <a:outerShdw blurRad="38100" dist="38100" dir="2700000" algn="tl">
                  <a:srgbClr val="000000">
                    <a:alpha val="43137"/>
                  </a:srgbClr>
                </a:outerShdw>
              </a:effectLst>
              <a:latin typeface="华康俪金黑W8(P)" panose="020B0800000000000000" pitchFamily="34" charset="-122"/>
              <a:ea typeface="华康俪金黑W8(P)" panose="020B08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38485" y="474704"/>
            <a:ext cx="3541453" cy="648586"/>
            <a:chOff x="538485" y="474704"/>
            <a:chExt cx="3218869" cy="648586"/>
          </a:xfrm>
        </p:grpSpPr>
        <p:sp>
          <p:nvSpPr>
            <p:cNvPr id="3" name="矩形: 圆角 2"/>
            <p:cNvSpPr/>
            <p:nvPr/>
          </p:nvSpPr>
          <p:spPr>
            <a:xfrm>
              <a:off x="538485" y="474704"/>
              <a:ext cx="3059443" cy="648586"/>
            </a:xfrm>
            <a:prstGeom prst="roundRect">
              <a:avLst>
                <a:gd name="adj" fmla="val 50000"/>
              </a:avLst>
            </a:prstGeom>
            <a:solidFill>
              <a:schemeClr val="bg1"/>
            </a:solidFill>
            <a:ln w="76200">
              <a:solidFill>
                <a:srgbClr val="C30D23"/>
              </a:solidFill>
            </a:ln>
            <a:effectLst>
              <a:outerShdw blurRad="50800" sx="101000" sy="101000" algn="c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文本框 3"/>
            <p:cNvSpPr txBox="1"/>
            <p:nvPr/>
          </p:nvSpPr>
          <p:spPr>
            <a:xfrm>
              <a:off x="538485" y="493253"/>
              <a:ext cx="3218869" cy="584775"/>
            </a:xfrm>
            <a:prstGeom prst="rect">
              <a:avLst/>
            </a:prstGeom>
            <a:noFill/>
          </p:spPr>
          <p:txBody>
            <a:bodyPr wrap="square" rtlCol="0">
              <a:spAutoFit/>
            </a:bodyPr>
            <a:lstStyle/>
            <a:p>
              <a:pPr algn="ctr"/>
              <a:r>
                <a:rPr lang="zh-CN" altLang="en-US" sz="3200" b="1" dirty="0">
                  <a:solidFill>
                    <a:srgbClr val="C30D23"/>
                  </a:solidFill>
                  <a:latin typeface="幼圆" panose="02010509060101010101" pitchFamily="49" charset="-122"/>
                  <a:ea typeface="幼圆" panose="02010509060101010101" pitchFamily="49" charset="-122"/>
                </a:rPr>
                <a:t>近代的劳动模范</a:t>
              </a:r>
              <a:endParaRPr lang="zh-CN" altLang="en-US" sz="3200" b="1" dirty="0">
                <a:solidFill>
                  <a:srgbClr val="C30D23"/>
                </a:solidFill>
                <a:latin typeface="幼圆" panose="02010509060101010101" pitchFamily="49" charset="-122"/>
                <a:ea typeface="幼圆" panose="02010509060101010101" pitchFamily="49" charset="-122"/>
              </a:endParaRPr>
            </a:p>
          </p:txBody>
        </p:sp>
      </p:grpSp>
      <p:sp>
        <p:nvSpPr>
          <p:cNvPr id="17" name="矩形 16"/>
          <p:cNvSpPr/>
          <p:nvPr/>
        </p:nvSpPr>
        <p:spPr>
          <a:xfrm>
            <a:off x="482561" y="2130433"/>
            <a:ext cx="3541453" cy="2541314"/>
          </a:xfrm>
          <a:prstGeom prst="rect">
            <a:avLst/>
          </a:prstGeom>
          <a:blipFill dpi="0" rotWithShape="1">
            <a:blip r:embed="rId1"/>
            <a:srcRect/>
            <a:stretch>
              <a:fillRect/>
            </a:stretch>
          </a:blipFill>
          <a:ln w="76200" cap="flat" cmpd="sng" algn="ctr">
            <a:solidFill>
              <a:srgbClr val="DED5C1"/>
            </a:solidFill>
            <a:prstDash val="solid"/>
          </a:ln>
          <a:effectLst>
            <a:outerShdw blurRad="63500" sx="102000" sy="102000" algn="ctr" rotWithShape="0">
              <a:prstClr val="black">
                <a:alpha val="40000"/>
              </a:prstClr>
            </a:outerShdw>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8" name="矩形 17"/>
          <p:cNvSpPr/>
          <p:nvPr/>
        </p:nvSpPr>
        <p:spPr>
          <a:xfrm>
            <a:off x="8134736" y="2130433"/>
            <a:ext cx="3541453" cy="2541314"/>
          </a:xfrm>
          <a:prstGeom prst="rect">
            <a:avLst/>
          </a:prstGeom>
          <a:blipFill dpi="0" rotWithShape="1">
            <a:blip r:embed="rId2"/>
            <a:srcRect/>
            <a:stretch>
              <a:fillRect/>
            </a:stretch>
          </a:blipFill>
          <a:ln w="76200" cap="flat" cmpd="sng" algn="ctr">
            <a:solidFill>
              <a:srgbClr val="DED5C1"/>
            </a:solidFill>
            <a:prstDash val="solid"/>
          </a:ln>
          <a:effectLst>
            <a:outerShdw blurRad="63500" sx="102000" sy="102000" algn="ctr" rotWithShape="0">
              <a:prstClr val="black">
                <a:alpha val="40000"/>
              </a:prstClr>
            </a:outerShdw>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9" name="矩形 18"/>
          <p:cNvSpPr/>
          <p:nvPr/>
        </p:nvSpPr>
        <p:spPr>
          <a:xfrm>
            <a:off x="4308649" y="2130433"/>
            <a:ext cx="3541453" cy="2541314"/>
          </a:xfrm>
          <a:prstGeom prst="rect">
            <a:avLst/>
          </a:prstGeom>
          <a:blipFill dpi="0" rotWithShape="1">
            <a:blip r:embed="rId3"/>
            <a:srcRect/>
            <a:stretch>
              <a:fillRect/>
            </a:stretch>
          </a:blipFill>
          <a:ln w="76200" cap="flat" cmpd="sng" algn="ctr">
            <a:solidFill>
              <a:srgbClr val="DED5C1"/>
            </a:solidFill>
            <a:prstDash val="solid"/>
          </a:ln>
          <a:effectLst>
            <a:outerShdw blurRad="63500" sx="102000" sy="102000" algn="ctr" rotWithShape="0">
              <a:prstClr val="black">
                <a:alpha val="40000"/>
              </a:prstClr>
            </a:outerShdw>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 name="文本框 5"/>
          <p:cNvSpPr txBox="1"/>
          <p:nvPr/>
        </p:nvSpPr>
        <p:spPr>
          <a:xfrm>
            <a:off x="521860" y="4904503"/>
            <a:ext cx="3541453" cy="707886"/>
          </a:xfrm>
          <a:prstGeom prst="rect">
            <a:avLst/>
          </a:prstGeom>
          <a:noFill/>
        </p:spPr>
        <p:txBody>
          <a:bodyPr wrap="square" rtlCol="0">
            <a:spAutoFit/>
          </a:bodyPr>
          <a:lstStyle/>
          <a:p>
            <a:pPr algn="ctr"/>
            <a:r>
              <a:rPr lang="zh-CN" altLang="en-US" sz="4000" b="1" dirty="0">
                <a:solidFill>
                  <a:schemeClr val="bg1"/>
                </a:solidFill>
                <a:latin typeface="幼圆" panose="02010509060101010101" pitchFamily="49" charset="-122"/>
                <a:ea typeface="幼圆" panose="02010509060101010101" pitchFamily="49" charset="-122"/>
              </a:rPr>
              <a:t>五十年代</a:t>
            </a:r>
            <a:endParaRPr lang="zh-CN" altLang="en-US" sz="4000" b="1" dirty="0">
              <a:solidFill>
                <a:schemeClr val="bg1"/>
              </a:solidFill>
              <a:latin typeface="幼圆" panose="02010509060101010101" pitchFamily="49" charset="-122"/>
              <a:ea typeface="幼圆" panose="02010509060101010101" pitchFamily="49" charset="-122"/>
            </a:endParaRPr>
          </a:p>
        </p:txBody>
      </p:sp>
      <p:sp>
        <p:nvSpPr>
          <p:cNvPr id="20" name="文本框 19"/>
          <p:cNvSpPr txBox="1"/>
          <p:nvPr/>
        </p:nvSpPr>
        <p:spPr>
          <a:xfrm>
            <a:off x="4308648" y="4904503"/>
            <a:ext cx="3541453" cy="707886"/>
          </a:xfrm>
          <a:prstGeom prst="rect">
            <a:avLst/>
          </a:prstGeom>
          <a:noFill/>
        </p:spPr>
        <p:txBody>
          <a:bodyPr wrap="square" rtlCol="0">
            <a:spAutoFit/>
          </a:bodyPr>
          <a:lstStyle/>
          <a:p>
            <a:pPr algn="ctr"/>
            <a:r>
              <a:rPr lang="zh-CN" altLang="en-US" sz="4000" b="1" dirty="0">
                <a:solidFill>
                  <a:schemeClr val="bg1"/>
                </a:solidFill>
                <a:latin typeface="幼圆" panose="02010509060101010101" pitchFamily="49" charset="-122"/>
                <a:ea typeface="幼圆" panose="02010509060101010101" pitchFamily="49" charset="-122"/>
              </a:rPr>
              <a:t>七十年代</a:t>
            </a:r>
            <a:endParaRPr lang="zh-CN" altLang="en-US" sz="4000" b="1" dirty="0">
              <a:solidFill>
                <a:schemeClr val="bg1"/>
              </a:solidFill>
              <a:latin typeface="幼圆" panose="02010509060101010101" pitchFamily="49" charset="-122"/>
              <a:ea typeface="幼圆" panose="02010509060101010101" pitchFamily="49" charset="-122"/>
            </a:endParaRPr>
          </a:p>
        </p:txBody>
      </p:sp>
      <p:sp>
        <p:nvSpPr>
          <p:cNvPr id="21" name="文本框 20"/>
          <p:cNvSpPr txBox="1"/>
          <p:nvPr/>
        </p:nvSpPr>
        <p:spPr>
          <a:xfrm>
            <a:off x="8095436" y="4904503"/>
            <a:ext cx="3541453" cy="707886"/>
          </a:xfrm>
          <a:prstGeom prst="rect">
            <a:avLst/>
          </a:prstGeom>
          <a:noFill/>
        </p:spPr>
        <p:txBody>
          <a:bodyPr wrap="square" rtlCol="0">
            <a:spAutoFit/>
          </a:bodyPr>
          <a:lstStyle/>
          <a:p>
            <a:pPr algn="ctr"/>
            <a:r>
              <a:rPr lang="zh-CN" altLang="en-US" sz="4000" b="1" dirty="0">
                <a:solidFill>
                  <a:schemeClr val="bg1"/>
                </a:solidFill>
                <a:latin typeface="幼圆" panose="02010509060101010101" pitchFamily="49" charset="-122"/>
                <a:ea typeface="幼圆" panose="02010509060101010101" pitchFamily="49" charset="-122"/>
              </a:rPr>
              <a:t>九十年代</a:t>
            </a:r>
            <a:endParaRPr lang="zh-CN" altLang="en-US" sz="4000" b="1" dirty="0">
              <a:solidFill>
                <a:schemeClr val="bg1"/>
              </a:solidFill>
              <a:latin typeface="幼圆" panose="02010509060101010101" pitchFamily="49" charset="-122"/>
              <a:ea typeface="幼圆" panose="020105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randombar(horizontal)">
                                      <p:cBhvr>
                                        <p:cTn id="11" dur="500"/>
                                        <p:tgtEl>
                                          <p:spTgt spid="17"/>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randombar(horizontal)">
                                      <p:cBhvr>
                                        <p:cTn id="15" dur="500"/>
                                        <p:tgtEl>
                                          <p:spTgt spid="19"/>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randombar(horizontal)">
                                      <p:cBhvr>
                                        <p:cTn id="19" dur="500"/>
                                        <p:tgtEl>
                                          <p:spTgt spid="18"/>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6" grpId="0"/>
      <p:bldP spid="20" grpId="0"/>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38485" y="474704"/>
            <a:ext cx="3366051" cy="648586"/>
            <a:chOff x="538485" y="474704"/>
            <a:chExt cx="3059444" cy="648586"/>
          </a:xfrm>
        </p:grpSpPr>
        <p:sp>
          <p:nvSpPr>
            <p:cNvPr id="3" name="矩形: 圆角 2"/>
            <p:cNvSpPr/>
            <p:nvPr/>
          </p:nvSpPr>
          <p:spPr>
            <a:xfrm>
              <a:off x="538485" y="474704"/>
              <a:ext cx="3059443" cy="648586"/>
            </a:xfrm>
            <a:prstGeom prst="roundRect">
              <a:avLst>
                <a:gd name="adj" fmla="val 50000"/>
              </a:avLst>
            </a:prstGeom>
            <a:solidFill>
              <a:schemeClr val="bg1"/>
            </a:solidFill>
            <a:ln w="76200">
              <a:solidFill>
                <a:srgbClr val="C30D23"/>
              </a:solidFill>
            </a:ln>
            <a:effectLst>
              <a:outerShdw blurRad="50800" sx="101000" sy="101000" algn="c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文本框 3"/>
            <p:cNvSpPr txBox="1"/>
            <p:nvPr/>
          </p:nvSpPr>
          <p:spPr>
            <a:xfrm>
              <a:off x="538486" y="493253"/>
              <a:ext cx="3059443" cy="584775"/>
            </a:xfrm>
            <a:prstGeom prst="rect">
              <a:avLst/>
            </a:prstGeom>
            <a:noFill/>
          </p:spPr>
          <p:txBody>
            <a:bodyPr wrap="square" rtlCol="0">
              <a:spAutoFit/>
            </a:bodyPr>
            <a:lstStyle/>
            <a:p>
              <a:pPr algn="ctr"/>
              <a:r>
                <a:rPr lang="zh-CN" altLang="en-US" sz="3200" b="1" dirty="0">
                  <a:solidFill>
                    <a:srgbClr val="C30D23"/>
                  </a:solidFill>
                  <a:latin typeface="幼圆" panose="02010509060101010101" pitchFamily="49" charset="-122"/>
                  <a:ea typeface="幼圆" panose="02010509060101010101" pitchFamily="49" charset="-122"/>
                </a:rPr>
                <a:t>辛勤的劳动者</a:t>
              </a:r>
              <a:endParaRPr lang="zh-CN" altLang="en-US" sz="3200" b="1" dirty="0">
                <a:solidFill>
                  <a:srgbClr val="C30D23"/>
                </a:solidFill>
                <a:latin typeface="幼圆" panose="02010509060101010101" pitchFamily="49" charset="-122"/>
                <a:ea typeface="幼圆" panose="02010509060101010101" pitchFamily="49" charset="-122"/>
              </a:endParaRPr>
            </a:p>
          </p:txBody>
        </p:sp>
      </p:grpSp>
      <p:sp>
        <p:nvSpPr>
          <p:cNvPr id="11" name="文本框 6"/>
          <p:cNvSpPr txBox="1"/>
          <p:nvPr/>
        </p:nvSpPr>
        <p:spPr>
          <a:xfrm>
            <a:off x="712387" y="1701336"/>
            <a:ext cx="10767225" cy="1301831"/>
          </a:xfrm>
          <a:prstGeom prst="rect">
            <a:avLst/>
          </a:prstGeom>
          <a:noFill/>
        </p:spPr>
        <p:txBody>
          <a:bodyPr wrap="square" lIns="68580" tIns="34290" rIns="68580" bIns="34290" rtlCol="0">
            <a:spAutoFit/>
          </a:bodyPr>
          <a:lstStyle>
            <a:defPPr>
              <a:defRPr lang="zh-CN"/>
            </a:defPPr>
            <a:lvl1pPr algn="just">
              <a:lnSpc>
                <a:spcPct val="200000"/>
              </a:lnSpc>
              <a:defRPr sz="1000">
                <a:solidFill>
                  <a:schemeClr val="accent6">
                    <a:lumMod val="50000"/>
                  </a:schemeClr>
                </a:solidFill>
                <a:latin typeface="+mj-ea"/>
                <a:ea typeface="+mj-ea"/>
              </a:defRPr>
            </a:lvl1pPr>
          </a:lstStyle>
          <a:p>
            <a:r>
              <a:rPr lang="zh-CN" altLang="en-US" sz="2200" b="1" dirty="0">
                <a:solidFill>
                  <a:schemeClr val="bg1"/>
                </a:solidFill>
                <a:latin typeface="幼圆" panose="02010509060101010101" pitchFamily="49" charset="-122"/>
                <a:ea typeface="幼圆" panose="02010509060101010101" pitchFamily="49" charset="-122"/>
              </a:rPr>
              <a:t>    五月一日，是全世界劳动人民的节日，在我们身边，每天都会看到许许多多勤劳的人们。</a:t>
            </a:r>
            <a:endParaRPr lang="zh-CN" altLang="en-US" sz="2200" b="1" dirty="0">
              <a:solidFill>
                <a:schemeClr val="bg1"/>
              </a:solidFill>
              <a:latin typeface="幼圆" panose="02010509060101010101" pitchFamily="49" charset="-122"/>
              <a:ea typeface="幼圆" panose="02010509060101010101" pitchFamily="49" charset="-122"/>
            </a:endParaRPr>
          </a:p>
        </p:txBody>
      </p:sp>
      <p:pic>
        <p:nvPicPr>
          <p:cNvPr id="12" name="图片 11"/>
          <p:cNvPicPr>
            <a:picLocks noChangeAspect="1"/>
          </p:cNvPicPr>
          <p:nvPr/>
        </p:nvPicPr>
        <p:blipFill>
          <a:blip r:embed="rId1"/>
          <a:stretch>
            <a:fillRect/>
          </a:stretch>
        </p:blipFill>
        <p:spPr>
          <a:xfrm>
            <a:off x="2859579" y="3115185"/>
            <a:ext cx="9073194" cy="353074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randombar(horizontal)">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38485" y="474704"/>
            <a:ext cx="3366051" cy="648586"/>
            <a:chOff x="538485" y="474704"/>
            <a:chExt cx="3059444" cy="648586"/>
          </a:xfrm>
        </p:grpSpPr>
        <p:sp>
          <p:nvSpPr>
            <p:cNvPr id="3" name="矩形: 圆角 2"/>
            <p:cNvSpPr/>
            <p:nvPr/>
          </p:nvSpPr>
          <p:spPr>
            <a:xfrm>
              <a:off x="538485" y="474704"/>
              <a:ext cx="3059443" cy="648586"/>
            </a:xfrm>
            <a:prstGeom prst="roundRect">
              <a:avLst>
                <a:gd name="adj" fmla="val 50000"/>
              </a:avLst>
            </a:prstGeom>
            <a:solidFill>
              <a:schemeClr val="bg1"/>
            </a:solidFill>
            <a:ln w="76200">
              <a:solidFill>
                <a:srgbClr val="C30D23"/>
              </a:solidFill>
            </a:ln>
            <a:effectLst>
              <a:outerShdw blurRad="50800" sx="101000" sy="101000" algn="c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文本框 3"/>
            <p:cNvSpPr txBox="1"/>
            <p:nvPr/>
          </p:nvSpPr>
          <p:spPr>
            <a:xfrm>
              <a:off x="538486" y="493253"/>
              <a:ext cx="3059443" cy="584775"/>
            </a:xfrm>
            <a:prstGeom prst="rect">
              <a:avLst/>
            </a:prstGeom>
            <a:noFill/>
          </p:spPr>
          <p:txBody>
            <a:bodyPr wrap="square" rtlCol="0">
              <a:spAutoFit/>
            </a:bodyPr>
            <a:lstStyle/>
            <a:p>
              <a:pPr algn="ctr"/>
              <a:r>
                <a:rPr lang="zh-CN" altLang="en-US" sz="3200" b="1" dirty="0">
                  <a:solidFill>
                    <a:srgbClr val="C30D23"/>
                  </a:solidFill>
                  <a:latin typeface="幼圆" panose="02010509060101010101" pitchFamily="49" charset="-122"/>
                  <a:ea typeface="幼圆" panose="02010509060101010101" pitchFamily="49" charset="-122"/>
                </a:rPr>
                <a:t>辛勤的劳动者</a:t>
              </a:r>
              <a:endParaRPr lang="zh-CN" altLang="en-US" sz="3200" b="1" dirty="0">
                <a:solidFill>
                  <a:srgbClr val="C30D23"/>
                </a:solidFill>
                <a:latin typeface="幼圆" panose="02010509060101010101" pitchFamily="49" charset="-122"/>
                <a:ea typeface="幼圆" panose="02010509060101010101" pitchFamily="49" charset="-122"/>
              </a:endParaRPr>
            </a:p>
          </p:txBody>
        </p:sp>
      </p:grpSp>
      <p:sp>
        <p:nvSpPr>
          <p:cNvPr id="11" name="文本框 6"/>
          <p:cNvSpPr txBox="1"/>
          <p:nvPr/>
        </p:nvSpPr>
        <p:spPr>
          <a:xfrm>
            <a:off x="712387" y="1701336"/>
            <a:ext cx="7284457" cy="1301831"/>
          </a:xfrm>
          <a:prstGeom prst="rect">
            <a:avLst/>
          </a:prstGeom>
          <a:noFill/>
        </p:spPr>
        <p:txBody>
          <a:bodyPr wrap="square" lIns="68580" tIns="34290" rIns="68580" bIns="34290" rtlCol="0">
            <a:spAutoFit/>
          </a:bodyPr>
          <a:lstStyle>
            <a:defPPr>
              <a:defRPr lang="zh-CN"/>
            </a:defPPr>
            <a:lvl1pPr algn="just">
              <a:lnSpc>
                <a:spcPct val="200000"/>
              </a:lnSpc>
              <a:defRPr sz="1000">
                <a:solidFill>
                  <a:schemeClr val="accent6">
                    <a:lumMod val="50000"/>
                  </a:schemeClr>
                </a:solidFill>
                <a:latin typeface="+mj-ea"/>
                <a:ea typeface="+mj-ea"/>
              </a:defRPr>
            </a:lvl1pPr>
          </a:lstStyle>
          <a:p>
            <a:pPr algn="l"/>
            <a:r>
              <a:rPr lang="zh-CN" altLang="en-US" sz="2200" b="1" dirty="0">
                <a:solidFill>
                  <a:schemeClr val="bg1"/>
                </a:solidFill>
                <a:latin typeface="幼圆" panose="02010509060101010101" pitchFamily="49" charset="-122"/>
                <a:ea typeface="幼圆" panose="02010509060101010101" pitchFamily="49" charset="-122"/>
              </a:rPr>
              <a:t>     清晨，当你还在梦中的时候，清洁工人就把每条大街小巷都扫了一遍。</a:t>
            </a:r>
            <a:endParaRPr lang="zh-CN" altLang="en-US" sz="2200" b="1" dirty="0">
              <a:solidFill>
                <a:schemeClr val="bg1"/>
              </a:solidFill>
              <a:latin typeface="幼圆" panose="02010509060101010101" pitchFamily="49" charset="-122"/>
              <a:ea typeface="幼圆" panose="02010509060101010101" pitchFamily="49" charset="-122"/>
            </a:endParaRPr>
          </a:p>
        </p:txBody>
      </p:sp>
      <p:pic>
        <p:nvPicPr>
          <p:cNvPr id="6" name="图片 5"/>
          <p:cNvPicPr>
            <a:picLocks noChangeAspect="1"/>
          </p:cNvPicPr>
          <p:nvPr/>
        </p:nvPicPr>
        <p:blipFill>
          <a:blip r:embed="rId1" cstate="screen"/>
          <a:stretch>
            <a:fillRect/>
          </a:stretch>
        </p:blipFill>
        <p:spPr>
          <a:xfrm>
            <a:off x="8420469" y="1078028"/>
            <a:ext cx="2927992" cy="2942705"/>
          </a:xfrm>
          <a:prstGeom prst="rect">
            <a:avLst/>
          </a:prstGeom>
        </p:spPr>
      </p:pic>
      <p:sp>
        <p:nvSpPr>
          <p:cNvPr id="9" name="文本框 6"/>
          <p:cNvSpPr txBox="1"/>
          <p:nvPr/>
        </p:nvSpPr>
        <p:spPr>
          <a:xfrm>
            <a:off x="4354615" y="4478141"/>
            <a:ext cx="7284457" cy="1301831"/>
          </a:xfrm>
          <a:prstGeom prst="rect">
            <a:avLst/>
          </a:prstGeom>
          <a:noFill/>
        </p:spPr>
        <p:txBody>
          <a:bodyPr wrap="square" lIns="68580" tIns="34290" rIns="68580" bIns="34290" rtlCol="0">
            <a:spAutoFit/>
          </a:bodyPr>
          <a:lstStyle>
            <a:defPPr>
              <a:defRPr lang="zh-CN"/>
            </a:defPPr>
            <a:lvl1pPr algn="just">
              <a:lnSpc>
                <a:spcPct val="200000"/>
              </a:lnSpc>
              <a:defRPr sz="1000">
                <a:solidFill>
                  <a:schemeClr val="accent6">
                    <a:lumMod val="50000"/>
                  </a:schemeClr>
                </a:solidFill>
                <a:latin typeface="+mj-ea"/>
                <a:ea typeface="+mj-ea"/>
              </a:defRPr>
            </a:lvl1pPr>
          </a:lstStyle>
          <a:p>
            <a:pPr algn="l"/>
            <a:r>
              <a:rPr lang="zh-CN" altLang="en-US" sz="2200" b="1" dirty="0">
                <a:solidFill>
                  <a:schemeClr val="bg1"/>
                </a:solidFill>
                <a:latin typeface="幼圆" panose="02010509060101010101" pitchFamily="49" charset="-122"/>
                <a:ea typeface="幼圆" panose="02010509060101010101" pitchFamily="49" charset="-122"/>
              </a:rPr>
              <a:t>     医院里，医生和护士匆忙的工作着，全靠他们的帮助，病人们才能恢复健康。</a:t>
            </a:r>
            <a:endParaRPr lang="zh-CN" altLang="en-US" sz="2200" b="1" dirty="0">
              <a:solidFill>
                <a:schemeClr val="bg1"/>
              </a:solidFill>
              <a:latin typeface="幼圆" panose="02010509060101010101" pitchFamily="49" charset="-122"/>
              <a:ea typeface="幼圆" panose="02010509060101010101" pitchFamily="49" charset="-122"/>
            </a:endParaRPr>
          </a:p>
        </p:txBody>
      </p:sp>
      <p:pic>
        <p:nvPicPr>
          <p:cNvPr id="8" name="图片 7"/>
          <p:cNvPicPr>
            <a:picLocks noChangeAspect="1"/>
          </p:cNvPicPr>
          <p:nvPr/>
        </p:nvPicPr>
        <p:blipFill>
          <a:blip r:embed="rId2" cstate="screen"/>
          <a:stretch>
            <a:fillRect/>
          </a:stretch>
        </p:blipFill>
        <p:spPr>
          <a:xfrm flipH="1">
            <a:off x="712387" y="2972107"/>
            <a:ext cx="3916872" cy="391687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38485" y="474704"/>
            <a:ext cx="3366051" cy="648586"/>
            <a:chOff x="538485" y="474704"/>
            <a:chExt cx="3059444" cy="648586"/>
          </a:xfrm>
        </p:grpSpPr>
        <p:sp>
          <p:nvSpPr>
            <p:cNvPr id="3" name="矩形: 圆角 2"/>
            <p:cNvSpPr/>
            <p:nvPr/>
          </p:nvSpPr>
          <p:spPr>
            <a:xfrm>
              <a:off x="538485" y="474704"/>
              <a:ext cx="3059443" cy="648586"/>
            </a:xfrm>
            <a:prstGeom prst="roundRect">
              <a:avLst>
                <a:gd name="adj" fmla="val 50000"/>
              </a:avLst>
            </a:prstGeom>
            <a:solidFill>
              <a:schemeClr val="bg1"/>
            </a:solidFill>
            <a:ln w="76200">
              <a:solidFill>
                <a:srgbClr val="C30D23"/>
              </a:solidFill>
            </a:ln>
            <a:effectLst>
              <a:outerShdw blurRad="50800" sx="101000" sy="101000" algn="c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文本框 3"/>
            <p:cNvSpPr txBox="1"/>
            <p:nvPr/>
          </p:nvSpPr>
          <p:spPr>
            <a:xfrm>
              <a:off x="538486" y="493253"/>
              <a:ext cx="3059443" cy="584775"/>
            </a:xfrm>
            <a:prstGeom prst="rect">
              <a:avLst/>
            </a:prstGeom>
            <a:noFill/>
          </p:spPr>
          <p:txBody>
            <a:bodyPr wrap="square" rtlCol="0">
              <a:spAutoFit/>
            </a:bodyPr>
            <a:lstStyle/>
            <a:p>
              <a:pPr algn="ctr"/>
              <a:r>
                <a:rPr lang="zh-CN" altLang="en-US" sz="3200" b="1" dirty="0">
                  <a:solidFill>
                    <a:srgbClr val="C30D23"/>
                  </a:solidFill>
                  <a:latin typeface="幼圆" panose="02010509060101010101" pitchFamily="49" charset="-122"/>
                  <a:ea typeface="幼圆" panose="02010509060101010101" pitchFamily="49" charset="-122"/>
                </a:rPr>
                <a:t>辛勤的劳动者</a:t>
              </a:r>
              <a:endParaRPr lang="zh-CN" altLang="en-US" sz="3200" b="1" dirty="0">
                <a:solidFill>
                  <a:srgbClr val="C30D23"/>
                </a:solidFill>
                <a:latin typeface="幼圆" panose="02010509060101010101" pitchFamily="49" charset="-122"/>
                <a:ea typeface="幼圆" panose="02010509060101010101" pitchFamily="49" charset="-122"/>
              </a:endParaRPr>
            </a:p>
          </p:txBody>
        </p:sp>
      </p:grpSp>
      <p:sp>
        <p:nvSpPr>
          <p:cNvPr id="11" name="文本框 6"/>
          <p:cNvSpPr txBox="1"/>
          <p:nvPr/>
        </p:nvSpPr>
        <p:spPr>
          <a:xfrm>
            <a:off x="712387" y="1701336"/>
            <a:ext cx="7284457" cy="1301831"/>
          </a:xfrm>
          <a:prstGeom prst="rect">
            <a:avLst/>
          </a:prstGeom>
          <a:noFill/>
        </p:spPr>
        <p:txBody>
          <a:bodyPr wrap="square" lIns="68580" tIns="34290" rIns="68580" bIns="34290" rtlCol="0">
            <a:spAutoFit/>
          </a:bodyPr>
          <a:lstStyle>
            <a:defPPr>
              <a:defRPr lang="zh-CN"/>
            </a:defPPr>
            <a:lvl1pPr algn="just">
              <a:lnSpc>
                <a:spcPct val="200000"/>
              </a:lnSpc>
              <a:defRPr sz="1000">
                <a:solidFill>
                  <a:schemeClr val="accent6">
                    <a:lumMod val="50000"/>
                  </a:schemeClr>
                </a:solidFill>
                <a:latin typeface="+mj-ea"/>
                <a:ea typeface="+mj-ea"/>
              </a:defRPr>
            </a:lvl1pPr>
          </a:lstStyle>
          <a:p>
            <a:pPr algn="l"/>
            <a:r>
              <a:rPr lang="zh-CN" altLang="en-US" sz="2200" b="1" dirty="0">
                <a:solidFill>
                  <a:schemeClr val="bg1"/>
                </a:solidFill>
                <a:latin typeface="幼圆" panose="02010509060101010101" pitchFamily="49" charset="-122"/>
                <a:ea typeface="幼圆" panose="02010509060101010101" pitchFamily="49" charset="-122"/>
              </a:rPr>
              <a:t>     交警叔叔不管刮风还是下雨都会坚守在自己的岗位上。</a:t>
            </a:r>
            <a:endParaRPr lang="zh-CN" altLang="en-US" sz="2200" b="1" dirty="0">
              <a:solidFill>
                <a:schemeClr val="bg1"/>
              </a:solidFill>
              <a:latin typeface="幼圆" panose="02010509060101010101" pitchFamily="49" charset="-122"/>
              <a:ea typeface="幼圆" panose="02010509060101010101" pitchFamily="49" charset="-122"/>
            </a:endParaRPr>
          </a:p>
        </p:txBody>
      </p:sp>
      <p:sp>
        <p:nvSpPr>
          <p:cNvPr id="9" name="文本框 6"/>
          <p:cNvSpPr txBox="1"/>
          <p:nvPr/>
        </p:nvSpPr>
        <p:spPr>
          <a:xfrm>
            <a:off x="4354615" y="4844302"/>
            <a:ext cx="7284457" cy="624723"/>
          </a:xfrm>
          <a:prstGeom prst="rect">
            <a:avLst/>
          </a:prstGeom>
          <a:noFill/>
        </p:spPr>
        <p:txBody>
          <a:bodyPr wrap="square" lIns="68580" tIns="34290" rIns="68580" bIns="34290" rtlCol="0">
            <a:spAutoFit/>
          </a:bodyPr>
          <a:lstStyle>
            <a:defPPr>
              <a:defRPr lang="zh-CN"/>
            </a:defPPr>
            <a:lvl1pPr algn="just">
              <a:lnSpc>
                <a:spcPct val="200000"/>
              </a:lnSpc>
              <a:defRPr sz="1000">
                <a:solidFill>
                  <a:schemeClr val="accent6">
                    <a:lumMod val="50000"/>
                  </a:schemeClr>
                </a:solidFill>
                <a:latin typeface="+mj-ea"/>
                <a:ea typeface="+mj-ea"/>
              </a:defRPr>
            </a:lvl1pPr>
          </a:lstStyle>
          <a:p>
            <a:pPr algn="l"/>
            <a:r>
              <a:rPr lang="zh-CN" altLang="en-US" sz="2200" b="1" dirty="0">
                <a:solidFill>
                  <a:schemeClr val="bg1"/>
                </a:solidFill>
                <a:latin typeface="幼圆" panose="02010509060101010101" pitchFamily="49" charset="-122"/>
                <a:ea typeface="幼圆" panose="02010509060101010101" pitchFamily="49" charset="-122"/>
              </a:rPr>
              <a:t>    如果没有开车的司机伯伯，人们哪也去不了。</a:t>
            </a:r>
            <a:endParaRPr lang="zh-CN" altLang="en-US" sz="2200" b="1" dirty="0">
              <a:solidFill>
                <a:schemeClr val="bg1"/>
              </a:solidFill>
              <a:latin typeface="幼圆" panose="02010509060101010101" pitchFamily="49" charset="-122"/>
              <a:ea typeface="幼圆" panose="02010509060101010101" pitchFamily="49" charset="-122"/>
            </a:endParaRPr>
          </a:p>
        </p:txBody>
      </p:sp>
      <p:pic>
        <p:nvPicPr>
          <p:cNvPr id="7" name="图片 6"/>
          <p:cNvPicPr>
            <a:picLocks noChangeAspect="1"/>
          </p:cNvPicPr>
          <p:nvPr/>
        </p:nvPicPr>
        <p:blipFill>
          <a:blip r:embed="rId1" cstate="screen"/>
          <a:stretch>
            <a:fillRect/>
          </a:stretch>
        </p:blipFill>
        <p:spPr>
          <a:xfrm>
            <a:off x="7723647" y="474268"/>
            <a:ext cx="3755966" cy="3755966"/>
          </a:xfrm>
          <a:prstGeom prst="rect">
            <a:avLst/>
          </a:prstGeom>
        </p:spPr>
      </p:pic>
      <p:pic>
        <p:nvPicPr>
          <p:cNvPr id="12" name="图片 11"/>
          <p:cNvPicPr>
            <a:picLocks noChangeAspect="1"/>
          </p:cNvPicPr>
          <p:nvPr/>
        </p:nvPicPr>
        <p:blipFill>
          <a:blip r:embed="rId2" cstate="screen"/>
          <a:stretch>
            <a:fillRect/>
          </a:stretch>
        </p:blipFill>
        <p:spPr>
          <a:xfrm>
            <a:off x="0" y="2517372"/>
            <a:ext cx="5278582" cy="527858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cstate="screen"/>
          <a:srcRect t="34454" b="24801"/>
          <a:stretch>
            <a:fillRect/>
          </a:stretch>
        </p:blipFill>
        <p:spPr>
          <a:xfrm>
            <a:off x="219583" y="3428999"/>
            <a:ext cx="11750744" cy="3229099"/>
          </a:xfrm>
          <a:prstGeom prst="rect">
            <a:avLst/>
          </a:prstGeom>
        </p:spPr>
      </p:pic>
      <p:grpSp>
        <p:nvGrpSpPr>
          <p:cNvPr id="2" name="组合 1"/>
          <p:cNvGrpSpPr/>
          <p:nvPr/>
        </p:nvGrpSpPr>
        <p:grpSpPr>
          <a:xfrm>
            <a:off x="538485" y="474704"/>
            <a:ext cx="3366051" cy="648586"/>
            <a:chOff x="538485" y="474704"/>
            <a:chExt cx="3059444" cy="648586"/>
          </a:xfrm>
        </p:grpSpPr>
        <p:sp>
          <p:nvSpPr>
            <p:cNvPr id="3" name="矩形: 圆角 2"/>
            <p:cNvSpPr/>
            <p:nvPr/>
          </p:nvSpPr>
          <p:spPr>
            <a:xfrm>
              <a:off x="538485" y="474704"/>
              <a:ext cx="3059443" cy="648586"/>
            </a:xfrm>
            <a:prstGeom prst="roundRect">
              <a:avLst>
                <a:gd name="adj" fmla="val 50000"/>
              </a:avLst>
            </a:prstGeom>
            <a:solidFill>
              <a:schemeClr val="bg1"/>
            </a:solidFill>
            <a:ln w="76200">
              <a:solidFill>
                <a:srgbClr val="C30D23"/>
              </a:solidFill>
            </a:ln>
            <a:effectLst>
              <a:outerShdw blurRad="50800" sx="101000" sy="101000" algn="c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文本框 3"/>
            <p:cNvSpPr txBox="1"/>
            <p:nvPr/>
          </p:nvSpPr>
          <p:spPr>
            <a:xfrm>
              <a:off x="538486" y="493253"/>
              <a:ext cx="3059443" cy="584775"/>
            </a:xfrm>
            <a:prstGeom prst="rect">
              <a:avLst/>
            </a:prstGeom>
            <a:noFill/>
          </p:spPr>
          <p:txBody>
            <a:bodyPr wrap="square" rtlCol="0">
              <a:spAutoFit/>
            </a:bodyPr>
            <a:lstStyle/>
            <a:p>
              <a:pPr algn="ctr"/>
              <a:r>
                <a:rPr lang="zh-CN" altLang="en-US" sz="3200" b="1" dirty="0">
                  <a:solidFill>
                    <a:srgbClr val="C30D23"/>
                  </a:solidFill>
                  <a:latin typeface="幼圆" panose="02010509060101010101" pitchFamily="49" charset="-122"/>
                  <a:ea typeface="幼圆" panose="02010509060101010101" pitchFamily="49" charset="-122"/>
                </a:rPr>
                <a:t>辛勤的劳动者</a:t>
              </a:r>
              <a:endParaRPr lang="zh-CN" altLang="en-US" sz="3200" b="1" dirty="0">
                <a:solidFill>
                  <a:srgbClr val="C30D23"/>
                </a:solidFill>
                <a:latin typeface="幼圆" panose="02010509060101010101" pitchFamily="49" charset="-122"/>
                <a:ea typeface="幼圆" panose="02010509060101010101" pitchFamily="49" charset="-122"/>
              </a:endParaRPr>
            </a:p>
          </p:txBody>
        </p:sp>
      </p:grpSp>
      <p:sp>
        <p:nvSpPr>
          <p:cNvPr id="11" name="文本框 6"/>
          <p:cNvSpPr txBox="1"/>
          <p:nvPr/>
        </p:nvSpPr>
        <p:spPr>
          <a:xfrm>
            <a:off x="2453771" y="2299452"/>
            <a:ext cx="7284457" cy="407804"/>
          </a:xfrm>
          <a:prstGeom prst="rect">
            <a:avLst/>
          </a:prstGeom>
          <a:noFill/>
        </p:spPr>
        <p:txBody>
          <a:bodyPr wrap="square" lIns="68580" tIns="34290" rIns="68580" bIns="34290" rtlCol="0">
            <a:spAutoFit/>
          </a:bodyPr>
          <a:lstStyle>
            <a:defPPr>
              <a:defRPr lang="zh-CN"/>
            </a:defPPr>
            <a:lvl1pPr algn="just">
              <a:lnSpc>
                <a:spcPct val="200000"/>
              </a:lnSpc>
              <a:defRPr sz="1000">
                <a:solidFill>
                  <a:schemeClr val="accent6">
                    <a:lumMod val="50000"/>
                  </a:schemeClr>
                </a:solidFill>
                <a:latin typeface="+mj-ea"/>
                <a:ea typeface="+mj-ea"/>
              </a:defRPr>
            </a:lvl1pPr>
          </a:lstStyle>
          <a:p>
            <a:pPr algn="l">
              <a:lnSpc>
                <a:spcPct val="100000"/>
              </a:lnSpc>
            </a:pPr>
            <a:r>
              <a:rPr lang="zh-CN" altLang="en-US" sz="2200" b="1" dirty="0">
                <a:solidFill>
                  <a:schemeClr val="bg1"/>
                </a:solidFill>
                <a:latin typeface="幼圆" panose="02010509060101010101" pitchFamily="49" charset="-122"/>
                <a:ea typeface="幼圆" panose="02010509060101010101" pitchFamily="49" charset="-122"/>
              </a:rPr>
              <a:t>田野里的农民伯伯晒着火辣辣的太阳，流着汗辛勤地劳作。</a:t>
            </a:r>
            <a:endParaRPr lang="zh-CN" altLang="en-US" sz="2200" b="1" dirty="0">
              <a:solidFill>
                <a:schemeClr val="bg1"/>
              </a:solidFill>
              <a:latin typeface="幼圆" panose="02010509060101010101" pitchFamily="49" charset="-122"/>
              <a:ea typeface="幼圆" panose="020105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par>
                                <p:cTn id="12" presetID="14" presetClass="entr" presetSubtype="10"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randombar(horizontal)">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38485" y="474704"/>
            <a:ext cx="3366051" cy="648586"/>
            <a:chOff x="538485" y="474704"/>
            <a:chExt cx="3059444" cy="648586"/>
          </a:xfrm>
        </p:grpSpPr>
        <p:sp>
          <p:nvSpPr>
            <p:cNvPr id="3" name="矩形: 圆角 2"/>
            <p:cNvSpPr/>
            <p:nvPr/>
          </p:nvSpPr>
          <p:spPr>
            <a:xfrm>
              <a:off x="538485" y="474704"/>
              <a:ext cx="3059443" cy="648586"/>
            </a:xfrm>
            <a:prstGeom prst="roundRect">
              <a:avLst>
                <a:gd name="adj" fmla="val 50000"/>
              </a:avLst>
            </a:prstGeom>
            <a:solidFill>
              <a:schemeClr val="bg1"/>
            </a:solidFill>
            <a:ln w="76200">
              <a:solidFill>
                <a:srgbClr val="C30D23"/>
              </a:solidFill>
            </a:ln>
            <a:effectLst>
              <a:outerShdw blurRad="50800" sx="101000" sy="101000" algn="c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文本框 3"/>
            <p:cNvSpPr txBox="1"/>
            <p:nvPr/>
          </p:nvSpPr>
          <p:spPr>
            <a:xfrm>
              <a:off x="538486" y="493253"/>
              <a:ext cx="3059443" cy="584775"/>
            </a:xfrm>
            <a:prstGeom prst="rect">
              <a:avLst/>
            </a:prstGeom>
            <a:noFill/>
          </p:spPr>
          <p:txBody>
            <a:bodyPr wrap="square" rtlCol="0">
              <a:spAutoFit/>
            </a:bodyPr>
            <a:lstStyle/>
            <a:p>
              <a:pPr algn="ctr"/>
              <a:r>
                <a:rPr lang="zh-CN" altLang="en-US" sz="3200" b="1" dirty="0">
                  <a:solidFill>
                    <a:srgbClr val="C30D23"/>
                  </a:solidFill>
                  <a:latin typeface="幼圆" panose="02010509060101010101" pitchFamily="49" charset="-122"/>
                  <a:ea typeface="幼圆" panose="02010509060101010101" pitchFamily="49" charset="-122"/>
                </a:rPr>
                <a:t>辛勤的劳动者</a:t>
              </a:r>
              <a:endParaRPr lang="zh-CN" altLang="en-US" sz="3200" b="1" dirty="0">
                <a:solidFill>
                  <a:srgbClr val="C30D23"/>
                </a:solidFill>
                <a:latin typeface="幼圆" panose="02010509060101010101" pitchFamily="49" charset="-122"/>
                <a:ea typeface="幼圆" panose="02010509060101010101" pitchFamily="49" charset="-122"/>
              </a:endParaRPr>
            </a:p>
          </p:txBody>
        </p:sp>
      </p:grpSp>
      <p:sp>
        <p:nvSpPr>
          <p:cNvPr id="11" name="文本框 6"/>
          <p:cNvSpPr txBox="1"/>
          <p:nvPr/>
        </p:nvSpPr>
        <p:spPr>
          <a:xfrm>
            <a:off x="6312131" y="2926202"/>
            <a:ext cx="4979323" cy="1005596"/>
          </a:xfrm>
          <a:prstGeom prst="rect">
            <a:avLst/>
          </a:prstGeom>
          <a:noFill/>
        </p:spPr>
        <p:txBody>
          <a:bodyPr wrap="square" lIns="68580" tIns="34290" rIns="68580" bIns="34290" rtlCol="0">
            <a:spAutoFit/>
          </a:bodyPr>
          <a:lstStyle>
            <a:defPPr>
              <a:defRPr lang="zh-CN"/>
            </a:defPPr>
            <a:lvl1pPr algn="just">
              <a:lnSpc>
                <a:spcPct val="200000"/>
              </a:lnSpc>
              <a:defRPr sz="1000">
                <a:solidFill>
                  <a:schemeClr val="accent6">
                    <a:lumMod val="50000"/>
                  </a:schemeClr>
                </a:solidFill>
                <a:latin typeface="+mj-ea"/>
                <a:ea typeface="+mj-ea"/>
              </a:defRPr>
            </a:lvl1pPr>
          </a:lstStyle>
          <a:p>
            <a:pPr algn="l">
              <a:lnSpc>
                <a:spcPct val="150000"/>
              </a:lnSpc>
            </a:pPr>
            <a:r>
              <a:rPr lang="zh-CN" altLang="en-US" sz="2200" b="1" dirty="0">
                <a:solidFill>
                  <a:schemeClr val="bg1"/>
                </a:solidFill>
                <a:latin typeface="幼圆" panose="02010509060101010101" pitchFamily="49" charset="-122"/>
                <a:ea typeface="幼圆" panose="02010509060101010101" pitchFamily="49" charset="-122"/>
              </a:rPr>
              <a:t>     听，工地上传来机器的声音，那是建筑工人在为我们建造更美丽的家园。</a:t>
            </a:r>
            <a:endParaRPr lang="zh-CN" altLang="en-US" sz="2200" b="1" dirty="0">
              <a:solidFill>
                <a:schemeClr val="bg1"/>
              </a:solidFill>
              <a:latin typeface="幼圆" panose="02010509060101010101" pitchFamily="49" charset="-122"/>
              <a:ea typeface="幼圆" panose="02010509060101010101" pitchFamily="49" charset="-122"/>
            </a:endParaRPr>
          </a:p>
        </p:txBody>
      </p:sp>
      <p:pic>
        <p:nvPicPr>
          <p:cNvPr id="6" name="图片 5"/>
          <p:cNvPicPr>
            <a:picLocks noChangeAspect="1"/>
          </p:cNvPicPr>
          <p:nvPr/>
        </p:nvPicPr>
        <p:blipFill>
          <a:blip r:embed="rId1" cstate="screen"/>
          <a:stretch>
            <a:fillRect/>
          </a:stretch>
        </p:blipFill>
        <p:spPr>
          <a:xfrm>
            <a:off x="538485" y="1902858"/>
            <a:ext cx="6459393" cy="444730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screen"/>
          <a:srcRect l="15969" t="48826" r="17141" b="24712"/>
          <a:stretch>
            <a:fillRect/>
          </a:stretch>
        </p:blipFill>
        <p:spPr>
          <a:xfrm>
            <a:off x="2849566" y="3003541"/>
            <a:ext cx="6575776" cy="3901507"/>
          </a:xfrm>
          <a:prstGeom prst="rect">
            <a:avLst/>
          </a:prstGeom>
        </p:spPr>
      </p:pic>
      <p:pic>
        <p:nvPicPr>
          <p:cNvPr id="20" name="图片 19"/>
          <p:cNvPicPr>
            <a:picLocks noChangeAspect="1"/>
          </p:cNvPicPr>
          <p:nvPr/>
        </p:nvPicPr>
        <p:blipFill rotWithShape="1">
          <a:blip r:embed="rId2" cstate="screen"/>
          <a:srcRect/>
          <a:stretch>
            <a:fillRect/>
          </a:stretch>
        </p:blipFill>
        <p:spPr>
          <a:xfrm>
            <a:off x="226708" y="994701"/>
            <a:ext cx="565265" cy="5652648"/>
          </a:xfrm>
          <a:prstGeom prst="rect">
            <a:avLst/>
          </a:prstGeom>
        </p:spPr>
      </p:pic>
      <p:sp>
        <p:nvSpPr>
          <p:cNvPr id="5" name="文本框 4"/>
          <p:cNvSpPr txBox="1"/>
          <p:nvPr/>
        </p:nvSpPr>
        <p:spPr>
          <a:xfrm>
            <a:off x="1546178" y="1540663"/>
            <a:ext cx="9144000" cy="1015663"/>
          </a:xfrm>
          <a:prstGeom prst="rect">
            <a:avLst/>
          </a:prstGeom>
          <a:noFill/>
        </p:spPr>
        <p:txBody>
          <a:bodyPr wrap="square" rtlCol="0">
            <a:spAutoFit/>
          </a:bodyPr>
          <a:lstStyle/>
          <a:p>
            <a:pPr algn="ctr"/>
            <a:r>
              <a:rPr lang="zh-CN" altLang="en-US" sz="6000" b="1" dirty="0">
                <a:solidFill>
                  <a:srgbClr val="F8C014"/>
                </a:solidFill>
                <a:effectLst>
                  <a:outerShdw blurRad="38100" dist="38100" dir="2700000" algn="tl">
                    <a:srgbClr val="000000">
                      <a:alpha val="43137"/>
                    </a:srgbClr>
                  </a:outerShdw>
                </a:effectLst>
                <a:latin typeface="华康俪金黑W8(P)" panose="020B0800000000000000" pitchFamily="34" charset="-122"/>
                <a:ea typeface="华康俪金黑W8(P)" panose="020B0800000000000000" pitchFamily="34" charset="-122"/>
              </a:rPr>
              <a:t>三、我是小小劳动者</a:t>
            </a:r>
            <a:endParaRPr lang="zh-CN" altLang="en-US" sz="6000" b="1" dirty="0">
              <a:solidFill>
                <a:srgbClr val="F8C014"/>
              </a:solidFill>
              <a:effectLst>
                <a:outerShdw blurRad="38100" dist="38100" dir="2700000" algn="tl">
                  <a:srgbClr val="000000">
                    <a:alpha val="43137"/>
                  </a:srgbClr>
                </a:outerShdw>
              </a:effectLst>
              <a:latin typeface="华康俪金黑W8(P)" panose="020B0800000000000000" pitchFamily="34" charset="-122"/>
              <a:ea typeface="华康俪金黑W8(P)" panose="020B08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38485" y="474704"/>
            <a:ext cx="3366051" cy="648586"/>
            <a:chOff x="538485" y="474704"/>
            <a:chExt cx="3059444" cy="648586"/>
          </a:xfrm>
        </p:grpSpPr>
        <p:sp>
          <p:nvSpPr>
            <p:cNvPr id="3" name="矩形: 圆角 2"/>
            <p:cNvSpPr/>
            <p:nvPr/>
          </p:nvSpPr>
          <p:spPr>
            <a:xfrm>
              <a:off x="538485" y="474704"/>
              <a:ext cx="3059443" cy="648586"/>
            </a:xfrm>
            <a:prstGeom prst="roundRect">
              <a:avLst>
                <a:gd name="adj" fmla="val 50000"/>
              </a:avLst>
            </a:prstGeom>
            <a:solidFill>
              <a:schemeClr val="bg1"/>
            </a:solidFill>
            <a:ln w="76200">
              <a:solidFill>
                <a:srgbClr val="C30D23"/>
              </a:solidFill>
            </a:ln>
            <a:effectLst>
              <a:outerShdw blurRad="50800" sx="101000" sy="101000" algn="c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文本框 3"/>
            <p:cNvSpPr txBox="1"/>
            <p:nvPr/>
          </p:nvSpPr>
          <p:spPr>
            <a:xfrm>
              <a:off x="538486" y="493253"/>
              <a:ext cx="3059443" cy="584775"/>
            </a:xfrm>
            <a:prstGeom prst="rect">
              <a:avLst/>
            </a:prstGeom>
            <a:noFill/>
          </p:spPr>
          <p:txBody>
            <a:bodyPr wrap="square" rtlCol="0">
              <a:spAutoFit/>
            </a:bodyPr>
            <a:lstStyle/>
            <a:p>
              <a:pPr algn="ctr"/>
              <a:r>
                <a:rPr lang="zh-CN" altLang="en-US" sz="3200" b="1" dirty="0">
                  <a:solidFill>
                    <a:srgbClr val="C30D23"/>
                  </a:solidFill>
                  <a:latin typeface="幼圆" panose="02010509060101010101" pitchFamily="49" charset="-122"/>
                  <a:ea typeface="幼圆" panose="02010509060101010101" pitchFamily="49" charset="-122"/>
                </a:rPr>
                <a:t>我是小小劳动者</a:t>
              </a:r>
              <a:endParaRPr lang="zh-CN" altLang="en-US" sz="3200" b="1" dirty="0">
                <a:solidFill>
                  <a:srgbClr val="C30D23"/>
                </a:solidFill>
                <a:latin typeface="幼圆" panose="02010509060101010101" pitchFamily="49" charset="-122"/>
                <a:ea typeface="幼圆" panose="02010509060101010101" pitchFamily="49" charset="-122"/>
              </a:endParaRPr>
            </a:p>
          </p:txBody>
        </p:sp>
      </p:grpSp>
      <p:pic>
        <p:nvPicPr>
          <p:cNvPr id="7" name="图片 6"/>
          <p:cNvPicPr>
            <a:picLocks noChangeAspect="1"/>
          </p:cNvPicPr>
          <p:nvPr/>
        </p:nvPicPr>
        <p:blipFill rotWithShape="1">
          <a:blip r:embed="rId1" cstate="screen"/>
          <a:srcRect b="66658"/>
          <a:stretch>
            <a:fillRect/>
          </a:stretch>
        </p:blipFill>
        <p:spPr>
          <a:xfrm>
            <a:off x="2650619" y="3114056"/>
            <a:ext cx="9541381" cy="3429018"/>
          </a:xfrm>
          <a:prstGeom prst="rect">
            <a:avLst/>
          </a:prstGeom>
        </p:spPr>
      </p:pic>
      <p:sp>
        <p:nvSpPr>
          <p:cNvPr id="8" name="文本框 6"/>
          <p:cNvSpPr txBox="1"/>
          <p:nvPr/>
        </p:nvSpPr>
        <p:spPr>
          <a:xfrm>
            <a:off x="924098" y="1439087"/>
            <a:ext cx="10343803" cy="2021259"/>
          </a:xfrm>
          <a:prstGeom prst="rect">
            <a:avLst/>
          </a:prstGeom>
          <a:noFill/>
        </p:spPr>
        <p:txBody>
          <a:bodyPr wrap="square" lIns="68580" tIns="34290" rIns="68580" bIns="34290" rtlCol="0">
            <a:spAutoFit/>
          </a:bodyPr>
          <a:lstStyle>
            <a:defPPr>
              <a:defRPr lang="zh-CN"/>
            </a:defPPr>
            <a:lvl1pPr algn="just">
              <a:lnSpc>
                <a:spcPct val="200000"/>
              </a:lnSpc>
              <a:defRPr sz="1000">
                <a:solidFill>
                  <a:schemeClr val="accent6">
                    <a:lumMod val="50000"/>
                  </a:schemeClr>
                </a:solidFill>
                <a:latin typeface="+mj-ea"/>
                <a:ea typeface="+mj-ea"/>
              </a:defRPr>
            </a:lvl1pPr>
          </a:lstStyle>
          <a:p>
            <a:pPr algn="l">
              <a:lnSpc>
                <a:spcPct val="150000"/>
              </a:lnSpc>
            </a:pPr>
            <a:r>
              <a:rPr lang="zh-CN" altLang="en-US" sz="2200" b="1" dirty="0">
                <a:solidFill>
                  <a:schemeClr val="bg1"/>
                </a:solidFill>
                <a:latin typeface="幼圆" panose="02010509060101010101" pitchFamily="49" charset="-122"/>
                <a:ea typeface="幼圆" panose="02010509060101010101" pitchFamily="49" charset="-122"/>
              </a:rPr>
              <a:t>     劳动教育是校风建设的重要手段，也是同学们参与校风建设的途径之一。通过劳动，可以培养全校学生的集体荣誉感和高度的责任感，培养学生热爱劳动，珍惜劳动成果的优良品质和良好的卫生习惯，增强学生学会生存、学会生活、学会学习的实际本领。在劳动中创造美，体会劳动的乐趣。</a:t>
            </a:r>
            <a:endParaRPr lang="zh-CN" altLang="en-US" sz="2200" b="1" dirty="0">
              <a:solidFill>
                <a:schemeClr val="bg1"/>
              </a:solidFill>
              <a:latin typeface="幼圆" panose="02010509060101010101" pitchFamily="49" charset="-122"/>
              <a:ea typeface="幼圆" panose="020105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38485" y="474704"/>
            <a:ext cx="3366051" cy="648586"/>
            <a:chOff x="538485" y="474704"/>
            <a:chExt cx="3059444" cy="648586"/>
          </a:xfrm>
        </p:grpSpPr>
        <p:sp>
          <p:nvSpPr>
            <p:cNvPr id="3" name="矩形: 圆角 2"/>
            <p:cNvSpPr/>
            <p:nvPr/>
          </p:nvSpPr>
          <p:spPr>
            <a:xfrm>
              <a:off x="538485" y="474704"/>
              <a:ext cx="3059443" cy="648586"/>
            </a:xfrm>
            <a:prstGeom prst="roundRect">
              <a:avLst>
                <a:gd name="adj" fmla="val 50000"/>
              </a:avLst>
            </a:prstGeom>
            <a:solidFill>
              <a:schemeClr val="bg1"/>
            </a:solidFill>
            <a:ln w="76200">
              <a:solidFill>
                <a:srgbClr val="C30D23"/>
              </a:solidFill>
            </a:ln>
            <a:effectLst>
              <a:outerShdw blurRad="50800" sx="101000" sy="101000" algn="c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文本框 3"/>
            <p:cNvSpPr txBox="1"/>
            <p:nvPr/>
          </p:nvSpPr>
          <p:spPr>
            <a:xfrm>
              <a:off x="538486" y="493253"/>
              <a:ext cx="3059443" cy="584775"/>
            </a:xfrm>
            <a:prstGeom prst="rect">
              <a:avLst/>
            </a:prstGeom>
            <a:noFill/>
          </p:spPr>
          <p:txBody>
            <a:bodyPr wrap="square" rtlCol="0">
              <a:spAutoFit/>
            </a:bodyPr>
            <a:lstStyle/>
            <a:p>
              <a:pPr algn="ctr"/>
              <a:r>
                <a:rPr lang="zh-CN" altLang="en-US" sz="3200" b="1" dirty="0">
                  <a:solidFill>
                    <a:srgbClr val="C30D23"/>
                  </a:solidFill>
                  <a:latin typeface="幼圆" panose="02010509060101010101" pitchFamily="49" charset="-122"/>
                  <a:ea typeface="幼圆" panose="02010509060101010101" pitchFamily="49" charset="-122"/>
                </a:rPr>
                <a:t>我是小小劳动者</a:t>
              </a:r>
              <a:endParaRPr lang="zh-CN" altLang="en-US" sz="3200" b="1" dirty="0">
                <a:solidFill>
                  <a:srgbClr val="C30D23"/>
                </a:solidFill>
                <a:latin typeface="幼圆" panose="02010509060101010101" pitchFamily="49" charset="-122"/>
                <a:ea typeface="幼圆" panose="02010509060101010101" pitchFamily="49" charset="-122"/>
              </a:endParaRPr>
            </a:p>
          </p:txBody>
        </p:sp>
      </p:grpSp>
      <p:pic>
        <p:nvPicPr>
          <p:cNvPr id="6" name="图片 5"/>
          <p:cNvPicPr>
            <a:picLocks noChangeAspect="1"/>
          </p:cNvPicPr>
          <p:nvPr/>
        </p:nvPicPr>
        <p:blipFill>
          <a:blip r:embed="rId1"/>
          <a:stretch>
            <a:fillRect/>
          </a:stretch>
        </p:blipFill>
        <p:spPr>
          <a:xfrm>
            <a:off x="5834147" y="493253"/>
            <a:ext cx="6101542" cy="6101542"/>
          </a:xfrm>
          <a:prstGeom prst="rect">
            <a:avLst/>
          </a:prstGeom>
        </p:spPr>
      </p:pic>
      <p:sp>
        <p:nvSpPr>
          <p:cNvPr id="9" name="文本框 6"/>
          <p:cNvSpPr txBox="1"/>
          <p:nvPr/>
        </p:nvSpPr>
        <p:spPr>
          <a:xfrm>
            <a:off x="924098" y="2590397"/>
            <a:ext cx="4910049" cy="1907253"/>
          </a:xfrm>
          <a:prstGeom prst="rect">
            <a:avLst/>
          </a:prstGeom>
          <a:noFill/>
        </p:spPr>
        <p:txBody>
          <a:bodyPr wrap="square" lIns="68580" tIns="34290" rIns="68580" bIns="34290" rtlCol="0">
            <a:spAutoFit/>
          </a:bodyPr>
          <a:lstStyle>
            <a:defPPr>
              <a:defRPr lang="zh-CN"/>
            </a:defPPr>
            <a:lvl1pPr algn="just">
              <a:lnSpc>
                <a:spcPct val="200000"/>
              </a:lnSpc>
              <a:defRPr sz="1000">
                <a:solidFill>
                  <a:schemeClr val="accent6">
                    <a:lumMod val="50000"/>
                  </a:schemeClr>
                </a:solidFill>
                <a:latin typeface="+mj-ea"/>
                <a:ea typeface="+mj-ea"/>
              </a:defRPr>
            </a:lvl1pPr>
          </a:lstStyle>
          <a:p>
            <a:pPr algn="l">
              <a:lnSpc>
                <a:spcPct val="150000"/>
              </a:lnSpc>
            </a:pPr>
            <a:r>
              <a:rPr lang="zh-CN" altLang="en-US" sz="2800" b="1" dirty="0">
                <a:solidFill>
                  <a:schemeClr val="bg1"/>
                </a:solidFill>
                <a:latin typeface="幼圆" panose="02010509060101010101" pitchFamily="49" charset="-122"/>
                <a:ea typeface="幼圆" panose="02010509060101010101" pitchFamily="49" charset="-122"/>
              </a:rPr>
              <a:t>   要帮助妈妈洗衣服，要帮助妈妈做饭，要帮妈妈整理房间，要帮助妈妈擦桌、扫地。</a:t>
            </a:r>
            <a:endParaRPr lang="zh-CN" altLang="en-US" sz="2800" b="1" dirty="0">
              <a:solidFill>
                <a:schemeClr val="bg1"/>
              </a:solidFill>
              <a:latin typeface="幼圆" panose="02010509060101010101" pitchFamily="49" charset="-122"/>
              <a:ea typeface="幼圆" panose="020105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38485" y="474704"/>
            <a:ext cx="3366051" cy="648586"/>
            <a:chOff x="538485" y="474704"/>
            <a:chExt cx="3059444" cy="648586"/>
          </a:xfrm>
        </p:grpSpPr>
        <p:sp>
          <p:nvSpPr>
            <p:cNvPr id="3" name="矩形: 圆角 2"/>
            <p:cNvSpPr/>
            <p:nvPr/>
          </p:nvSpPr>
          <p:spPr>
            <a:xfrm>
              <a:off x="538485" y="474704"/>
              <a:ext cx="3059443" cy="648586"/>
            </a:xfrm>
            <a:prstGeom prst="roundRect">
              <a:avLst>
                <a:gd name="adj" fmla="val 50000"/>
              </a:avLst>
            </a:prstGeom>
            <a:solidFill>
              <a:schemeClr val="bg1"/>
            </a:solidFill>
            <a:ln w="76200">
              <a:solidFill>
                <a:srgbClr val="C30D23"/>
              </a:solidFill>
            </a:ln>
            <a:effectLst>
              <a:outerShdw blurRad="50800" sx="101000" sy="101000" algn="c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文本框 3"/>
            <p:cNvSpPr txBox="1"/>
            <p:nvPr/>
          </p:nvSpPr>
          <p:spPr>
            <a:xfrm>
              <a:off x="538486" y="493253"/>
              <a:ext cx="3059443" cy="584775"/>
            </a:xfrm>
            <a:prstGeom prst="rect">
              <a:avLst/>
            </a:prstGeom>
            <a:noFill/>
          </p:spPr>
          <p:txBody>
            <a:bodyPr wrap="square" rtlCol="0">
              <a:spAutoFit/>
            </a:bodyPr>
            <a:lstStyle/>
            <a:p>
              <a:pPr algn="ctr"/>
              <a:r>
                <a:rPr lang="zh-CN" altLang="en-US" sz="3200" b="1" dirty="0">
                  <a:solidFill>
                    <a:srgbClr val="C30D23"/>
                  </a:solidFill>
                  <a:latin typeface="幼圆" panose="02010509060101010101" pitchFamily="49" charset="-122"/>
                  <a:ea typeface="幼圆" panose="02010509060101010101" pitchFamily="49" charset="-122"/>
                </a:rPr>
                <a:t>我是小小劳动者</a:t>
              </a:r>
              <a:endParaRPr lang="zh-CN" altLang="en-US" sz="3200" b="1" dirty="0">
                <a:solidFill>
                  <a:srgbClr val="C30D23"/>
                </a:solidFill>
                <a:latin typeface="幼圆" panose="02010509060101010101" pitchFamily="49" charset="-122"/>
                <a:ea typeface="幼圆" panose="02010509060101010101" pitchFamily="49" charset="-122"/>
              </a:endParaRPr>
            </a:p>
          </p:txBody>
        </p:sp>
      </p:grpSp>
      <p:sp>
        <p:nvSpPr>
          <p:cNvPr id="9" name="文本框 6"/>
          <p:cNvSpPr txBox="1"/>
          <p:nvPr/>
        </p:nvSpPr>
        <p:spPr>
          <a:xfrm>
            <a:off x="6676505" y="2095049"/>
            <a:ext cx="4910049" cy="3199915"/>
          </a:xfrm>
          <a:prstGeom prst="rect">
            <a:avLst/>
          </a:prstGeom>
          <a:noFill/>
        </p:spPr>
        <p:txBody>
          <a:bodyPr wrap="square" lIns="68580" tIns="34290" rIns="68580" bIns="34290" rtlCol="0">
            <a:spAutoFit/>
          </a:bodyPr>
          <a:lstStyle>
            <a:defPPr>
              <a:defRPr lang="zh-CN"/>
            </a:defPPr>
            <a:lvl1pPr algn="just">
              <a:lnSpc>
                <a:spcPct val="200000"/>
              </a:lnSpc>
              <a:defRPr sz="1000">
                <a:solidFill>
                  <a:schemeClr val="accent6">
                    <a:lumMod val="50000"/>
                  </a:schemeClr>
                </a:solidFill>
                <a:latin typeface="+mj-ea"/>
                <a:ea typeface="+mj-ea"/>
              </a:defRPr>
            </a:lvl1pPr>
          </a:lstStyle>
          <a:p>
            <a:pPr algn="l">
              <a:lnSpc>
                <a:spcPct val="150000"/>
              </a:lnSpc>
            </a:pPr>
            <a:r>
              <a:rPr lang="zh-CN" altLang="en-US" sz="2800" b="1" dirty="0">
                <a:solidFill>
                  <a:schemeClr val="bg1"/>
                </a:solidFill>
                <a:latin typeface="幼圆" panose="02010509060101010101" pitchFamily="49" charset="-122"/>
                <a:ea typeface="幼圆" panose="02010509060101010101" pitchFamily="49" charset="-122"/>
              </a:rPr>
              <a:t>    打扫及时、干净，爱护劳动工具，并将劳动工具摆整齐，珍惜劳动成果，主动捡起地面垃圾，爱护劳动工具，并将劳动工具摆整齐</a:t>
            </a:r>
            <a:endParaRPr lang="zh-CN" altLang="en-US" sz="2800" b="1" dirty="0">
              <a:solidFill>
                <a:schemeClr val="bg1"/>
              </a:solidFill>
              <a:latin typeface="幼圆" panose="02010509060101010101" pitchFamily="49" charset="-122"/>
              <a:ea typeface="幼圆" panose="02010509060101010101" pitchFamily="49" charset="-122"/>
            </a:endParaRPr>
          </a:p>
        </p:txBody>
      </p:sp>
      <p:pic>
        <p:nvPicPr>
          <p:cNvPr id="7" name="图片 6"/>
          <p:cNvPicPr>
            <a:picLocks noChangeAspect="1"/>
          </p:cNvPicPr>
          <p:nvPr/>
        </p:nvPicPr>
        <p:blipFill>
          <a:blip r:embed="rId1" cstate="screen"/>
          <a:stretch>
            <a:fillRect/>
          </a:stretch>
        </p:blipFill>
        <p:spPr>
          <a:xfrm>
            <a:off x="236068" y="1344942"/>
            <a:ext cx="6440437" cy="503835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38485" y="474704"/>
            <a:ext cx="3366051" cy="648586"/>
            <a:chOff x="538485" y="474704"/>
            <a:chExt cx="3059444" cy="648586"/>
          </a:xfrm>
        </p:grpSpPr>
        <p:sp>
          <p:nvSpPr>
            <p:cNvPr id="3" name="矩形: 圆角 2"/>
            <p:cNvSpPr/>
            <p:nvPr/>
          </p:nvSpPr>
          <p:spPr>
            <a:xfrm>
              <a:off x="538485" y="474704"/>
              <a:ext cx="3059443" cy="648586"/>
            </a:xfrm>
            <a:prstGeom prst="roundRect">
              <a:avLst>
                <a:gd name="adj" fmla="val 50000"/>
              </a:avLst>
            </a:prstGeom>
            <a:solidFill>
              <a:schemeClr val="bg1"/>
            </a:solidFill>
            <a:ln w="76200">
              <a:solidFill>
                <a:srgbClr val="C30D23"/>
              </a:solidFill>
            </a:ln>
            <a:effectLst>
              <a:outerShdw blurRad="50800" sx="101000" sy="101000" algn="c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文本框 3"/>
            <p:cNvSpPr txBox="1"/>
            <p:nvPr/>
          </p:nvSpPr>
          <p:spPr>
            <a:xfrm>
              <a:off x="538486" y="493253"/>
              <a:ext cx="3059443" cy="584775"/>
            </a:xfrm>
            <a:prstGeom prst="rect">
              <a:avLst/>
            </a:prstGeom>
            <a:noFill/>
          </p:spPr>
          <p:txBody>
            <a:bodyPr wrap="square" rtlCol="0">
              <a:spAutoFit/>
            </a:bodyPr>
            <a:lstStyle/>
            <a:p>
              <a:pPr algn="ctr"/>
              <a:r>
                <a:rPr lang="zh-CN" altLang="en-US" sz="3200" b="1" dirty="0">
                  <a:solidFill>
                    <a:srgbClr val="C30D23"/>
                  </a:solidFill>
                  <a:latin typeface="幼圆" panose="02010509060101010101" pitchFamily="49" charset="-122"/>
                  <a:ea typeface="幼圆" panose="02010509060101010101" pitchFamily="49" charset="-122"/>
                </a:rPr>
                <a:t>我是小小劳动者</a:t>
              </a:r>
              <a:endParaRPr lang="zh-CN" altLang="en-US" sz="3200" b="1" dirty="0">
                <a:solidFill>
                  <a:srgbClr val="C30D23"/>
                </a:solidFill>
                <a:latin typeface="幼圆" panose="02010509060101010101" pitchFamily="49" charset="-122"/>
                <a:ea typeface="幼圆" panose="02010509060101010101" pitchFamily="49" charset="-122"/>
              </a:endParaRPr>
            </a:p>
          </p:txBody>
        </p:sp>
      </p:grpSp>
      <p:grpSp>
        <p:nvGrpSpPr>
          <p:cNvPr id="5" name="组 10"/>
          <p:cNvGrpSpPr/>
          <p:nvPr/>
        </p:nvGrpSpPr>
        <p:grpSpPr>
          <a:xfrm>
            <a:off x="538484" y="1943948"/>
            <a:ext cx="4660589" cy="419387"/>
            <a:chOff x="139319" y="2003835"/>
            <a:chExt cx="3495440" cy="314540"/>
          </a:xfrm>
        </p:grpSpPr>
        <p:sp>
          <p:nvSpPr>
            <p:cNvPr id="6" name="文本框 5"/>
            <p:cNvSpPr txBox="1"/>
            <p:nvPr/>
          </p:nvSpPr>
          <p:spPr>
            <a:xfrm>
              <a:off x="141978" y="2003835"/>
              <a:ext cx="3492781" cy="27699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ctr" defTabSz="914400">
                <a:defRPr b="1">
                  <a:solidFill>
                    <a:srgbClr val="427345"/>
                  </a:solidFill>
                  <a:latin typeface="方正清刻本悦宋简体"/>
                  <a:ea typeface="方正清刻本悦宋简体"/>
                </a:defRPr>
              </a:lvl1pPr>
              <a:lvl2pPr marL="742950" indent="-285750">
                <a:defRPr>
                  <a:latin typeface="Arial" panose="020B0604020202020204" pitchFamily="34" charset="0"/>
                  <a:ea typeface="宋体" panose="02010600030101010101" pitchFamily="2" charset="-122"/>
                </a:defRPr>
              </a:lvl2pPr>
              <a:lvl3pPr marL="1143000" indent="-228600">
                <a:defRPr>
                  <a:latin typeface="Arial" panose="020B0604020202020204" pitchFamily="34" charset="0"/>
                  <a:ea typeface="宋体" panose="02010600030101010101" pitchFamily="2" charset="-122"/>
                </a:defRPr>
              </a:lvl3pPr>
              <a:lvl4pPr marL="1600200" indent="-228600">
                <a:defRPr>
                  <a:latin typeface="Arial" panose="020B0604020202020204" pitchFamily="34" charset="0"/>
                  <a:ea typeface="宋体" panose="02010600030101010101" pitchFamily="2" charset="-122"/>
                </a:defRPr>
              </a:lvl4pPr>
              <a:lvl5pPr marL="2057400" indent="-22860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9pPr>
            </a:lstStyle>
            <a:p>
              <a:pPr marL="285750" indent="-285750">
                <a:buFont typeface="Arial" panose="020B0604020202020204" pitchFamily="34" charset="0"/>
                <a:buChar char="•"/>
              </a:pPr>
              <a:r>
                <a:rPr lang="zh-CN" altLang="en-US" dirty="0">
                  <a:solidFill>
                    <a:schemeClr val="bg1"/>
                  </a:solidFill>
                  <a:latin typeface="幼圆" panose="02010509060101010101" pitchFamily="49" charset="-122"/>
                  <a:ea typeface="幼圆" panose="02010509060101010101" pitchFamily="49" charset="-122"/>
                  <a:sym typeface="+mn-lt"/>
                </a:rPr>
                <a:t>节约用水，一水多用，别让生命之泉空流</a:t>
              </a:r>
              <a:endParaRPr lang="zh-CN" altLang="en-US" dirty="0">
                <a:solidFill>
                  <a:schemeClr val="bg1"/>
                </a:solidFill>
                <a:latin typeface="幼圆" panose="02010509060101010101" pitchFamily="49" charset="-122"/>
                <a:ea typeface="幼圆" panose="02010509060101010101" pitchFamily="49" charset="-122"/>
                <a:sym typeface="+mn-lt"/>
              </a:endParaRPr>
            </a:p>
          </p:txBody>
        </p:sp>
        <p:sp>
          <p:nvSpPr>
            <p:cNvPr id="7" name="矩形 6"/>
            <p:cNvSpPr/>
            <p:nvPr/>
          </p:nvSpPr>
          <p:spPr>
            <a:xfrm>
              <a:off x="139319" y="2041376"/>
              <a:ext cx="354905" cy="276999"/>
            </a:xfrm>
            <a:prstGeom prst="rect">
              <a:avLst/>
            </a:prstGeom>
          </p:spPr>
          <p:txBody>
            <a:bodyPr wrap="none">
              <a:spAutoFit/>
            </a:bodyPr>
            <a:lstStyle/>
            <a:p>
              <a:pPr marL="285750" indent="-285750" algn="ctr" defTabSz="914400">
                <a:buFont typeface="Arial" panose="020B0604020202020204" pitchFamily="34" charset="0"/>
                <a:buChar char="•"/>
              </a:pPr>
              <a:endParaRPr lang="en-US" altLang="zh-CN" b="1" dirty="0">
                <a:solidFill>
                  <a:schemeClr val="bg1"/>
                </a:solidFill>
                <a:latin typeface="幼圆" panose="02010509060101010101" pitchFamily="49" charset="-122"/>
                <a:ea typeface="幼圆" panose="02010509060101010101" pitchFamily="49" charset="-122"/>
                <a:sym typeface="+mn-lt"/>
              </a:endParaRPr>
            </a:p>
          </p:txBody>
        </p:sp>
      </p:grpSp>
      <p:grpSp>
        <p:nvGrpSpPr>
          <p:cNvPr id="8" name="组 13"/>
          <p:cNvGrpSpPr/>
          <p:nvPr/>
        </p:nvGrpSpPr>
        <p:grpSpPr>
          <a:xfrm>
            <a:off x="538485" y="2762549"/>
            <a:ext cx="5228122" cy="858377"/>
            <a:chOff x="129978" y="1957747"/>
            <a:chExt cx="4259759" cy="643782"/>
          </a:xfrm>
        </p:grpSpPr>
        <p:sp>
          <p:nvSpPr>
            <p:cNvPr id="9" name="文本框 8"/>
            <p:cNvSpPr txBox="1"/>
            <p:nvPr/>
          </p:nvSpPr>
          <p:spPr>
            <a:xfrm>
              <a:off x="129978" y="1957747"/>
              <a:ext cx="4259759" cy="64378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ctr" defTabSz="914400">
                <a:defRPr b="1">
                  <a:solidFill>
                    <a:srgbClr val="427345"/>
                  </a:solidFill>
                  <a:latin typeface="方正清刻本悦宋简体"/>
                  <a:ea typeface="方正清刻本悦宋简体"/>
                </a:defRPr>
              </a:lvl1pPr>
              <a:lvl2pPr marL="742950" indent="-285750">
                <a:defRPr>
                  <a:latin typeface="Arial" panose="020B0604020202020204" pitchFamily="34" charset="0"/>
                  <a:ea typeface="宋体" panose="02010600030101010101" pitchFamily="2" charset="-122"/>
                </a:defRPr>
              </a:lvl2pPr>
              <a:lvl3pPr marL="1143000" indent="-228600">
                <a:defRPr>
                  <a:latin typeface="Arial" panose="020B0604020202020204" pitchFamily="34" charset="0"/>
                  <a:ea typeface="宋体" panose="02010600030101010101" pitchFamily="2" charset="-122"/>
                </a:defRPr>
              </a:lvl3pPr>
              <a:lvl4pPr marL="1600200" indent="-228600">
                <a:defRPr>
                  <a:latin typeface="Arial" panose="020B0604020202020204" pitchFamily="34" charset="0"/>
                  <a:ea typeface="宋体" panose="02010600030101010101" pitchFamily="2" charset="-122"/>
                </a:defRPr>
              </a:lvl4pPr>
              <a:lvl5pPr marL="2057400" indent="-22860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9pPr>
            </a:lstStyle>
            <a:p>
              <a:pPr marL="285750" indent="-285750" algn="l">
                <a:lnSpc>
                  <a:spcPct val="150000"/>
                </a:lnSpc>
                <a:buFont typeface="Arial" panose="020B0604020202020204" pitchFamily="34" charset="0"/>
                <a:buChar char="•"/>
              </a:pPr>
              <a:r>
                <a:rPr lang="zh-CN" altLang="en-US" dirty="0">
                  <a:solidFill>
                    <a:schemeClr val="bg1"/>
                  </a:solidFill>
                  <a:latin typeface="幼圆" panose="02010509060101010101" pitchFamily="49" charset="-122"/>
                  <a:ea typeface="幼圆" panose="02010509060101010101" pitchFamily="49" charset="-122"/>
                  <a:sym typeface="+mn-lt"/>
                </a:rPr>
                <a:t>节约用纸，珍惜森林资源；节约用电，不过早开灯，人走灯熄</a:t>
              </a:r>
              <a:endParaRPr lang="zh-CN" altLang="en-US" dirty="0">
                <a:solidFill>
                  <a:schemeClr val="bg1"/>
                </a:solidFill>
                <a:latin typeface="幼圆" panose="02010509060101010101" pitchFamily="49" charset="-122"/>
                <a:ea typeface="幼圆" panose="02010509060101010101" pitchFamily="49" charset="-122"/>
                <a:sym typeface="+mn-lt"/>
              </a:endParaRPr>
            </a:p>
          </p:txBody>
        </p:sp>
        <p:sp>
          <p:nvSpPr>
            <p:cNvPr id="10" name="矩形 9"/>
            <p:cNvSpPr/>
            <p:nvPr/>
          </p:nvSpPr>
          <p:spPr>
            <a:xfrm>
              <a:off x="247498" y="2041376"/>
              <a:ext cx="385558" cy="300996"/>
            </a:xfrm>
            <a:prstGeom prst="rect">
              <a:avLst/>
            </a:prstGeom>
          </p:spPr>
          <p:txBody>
            <a:bodyPr wrap="none">
              <a:spAutoFit/>
            </a:bodyPr>
            <a:lstStyle/>
            <a:p>
              <a:pPr marL="285750" indent="-285750" defTabSz="1219200">
                <a:lnSpc>
                  <a:spcPct val="130000"/>
                </a:lnSpc>
                <a:buFont typeface="Arial" panose="020B0604020202020204" pitchFamily="34" charset="0"/>
                <a:buChar char="•"/>
                <a:defRPr/>
              </a:pPr>
              <a:endParaRPr lang="en-US" altLang="zh-CN" b="1" kern="0" dirty="0">
                <a:solidFill>
                  <a:schemeClr val="bg1"/>
                </a:solidFill>
                <a:latin typeface="幼圆" panose="02010509060101010101" pitchFamily="49" charset="-122"/>
                <a:ea typeface="幼圆" panose="02010509060101010101" pitchFamily="49" charset="-122"/>
                <a:cs typeface="+mn-ea"/>
                <a:sym typeface="+mn-lt"/>
              </a:endParaRPr>
            </a:p>
          </p:txBody>
        </p:sp>
      </p:grpSp>
      <p:grpSp>
        <p:nvGrpSpPr>
          <p:cNvPr id="11" name="组 16"/>
          <p:cNvGrpSpPr/>
          <p:nvPr/>
        </p:nvGrpSpPr>
        <p:grpSpPr>
          <a:xfrm>
            <a:off x="538485" y="3841310"/>
            <a:ext cx="5228119" cy="874407"/>
            <a:chOff x="-31002" y="1901778"/>
            <a:chExt cx="3921089" cy="655805"/>
          </a:xfrm>
        </p:grpSpPr>
        <p:sp>
          <p:nvSpPr>
            <p:cNvPr id="12" name="文本框 11"/>
            <p:cNvSpPr txBox="1"/>
            <p:nvPr/>
          </p:nvSpPr>
          <p:spPr>
            <a:xfrm>
              <a:off x="-31002" y="1901778"/>
              <a:ext cx="3921089" cy="65580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defTabSz="914400">
                <a:lnSpc>
                  <a:spcPct val="150000"/>
                </a:lnSpc>
                <a:defRPr b="1">
                  <a:solidFill>
                    <a:srgbClr val="427345"/>
                  </a:solidFill>
                  <a:latin typeface="方正清刻本悦宋简体"/>
                  <a:ea typeface="方正清刻本悦宋简体"/>
                </a:defRPr>
              </a:lvl1pPr>
              <a:lvl2pPr marL="742950" indent="-285750">
                <a:defRPr>
                  <a:latin typeface="Arial" panose="020B0604020202020204" pitchFamily="34" charset="0"/>
                  <a:ea typeface="宋体" panose="02010600030101010101" pitchFamily="2" charset="-122"/>
                </a:defRPr>
              </a:lvl2pPr>
              <a:lvl3pPr marL="1143000" indent="-228600">
                <a:defRPr>
                  <a:latin typeface="Arial" panose="020B0604020202020204" pitchFamily="34" charset="0"/>
                  <a:ea typeface="宋体" panose="02010600030101010101" pitchFamily="2" charset="-122"/>
                </a:defRPr>
              </a:lvl3pPr>
              <a:lvl4pPr marL="1600200" indent="-228600">
                <a:defRPr>
                  <a:latin typeface="Arial" panose="020B0604020202020204" pitchFamily="34" charset="0"/>
                  <a:ea typeface="宋体" panose="02010600030101010101" pitchFamily="2" charset="-122"/>
                </a:defRPr>
              </a:lvl4pPr>
              <a:lvl5pPr marL="2057400" indent="-22860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9pPr>
            </a:lstStyle>
            <a:p>
              <a:pPr marL="285750" indent="-285750">
                <a:buFont typeface="Arial" panose="020B0604020202020204" pitchFamily="34" charset="0"/>
                <a:buChar char="•"/>
              </a:pPr>
              <a:r>
                <a:rPr lang="zh-CN" altLang="en-US" dirty="0">
                  <a:solidFill>
                    <a:schemeClr val="bg1"/>
                  </a:solidFill>
                  <a:latin typeface="幼圆" panose="02010509060101010101" pitchFamily="49" charset="-122"/>
                  <a:ea typeface="幼圆" panose="02010509060101010101" pitchFamily="49" charset="-122"/>
                  <a:sym typeface="+mn-lt"/>
                </a:rPr>
                <a:t>保持地面清洁；认真做好值日，营造良好学习环境</a:t>
              </a:r>
              <a:endParaRPr lang="zh-CN" altLang="en-US" dirty="0">
                <a:solidFill>
                  <a:schemeClr val="bg1"/>
                </a:solidFill>
                <a:latin typeface="幼圆" panose="02010509060101010101" pitchFamily="49" charset="-122"/>
                <a:ea typeface="幼圆" panose="02010509060101010101" pitchFamily="49" charset="-122"/>
                <a:sym typeface="+mn-lt"/>
              </a:endParaRPr>
            </a:p>
          </p:txBody>
        </p:sp>
        <p:sp>
          <p:nvSpPr>
            <p:cNvPr id="13" name="矩形 12"/>
            <p:cNvSpPr/>
            <p:nvPr/>
          </p:nvSpPr>
          <p:spPr>
            <a:xfrm>
              <a:off x="247498" y="2041376"/>
              <a:ext cx="354904" cy="300996"/>
            </a:xfrm>
            <a:prstGeom prst="rect">
              <a:avLst/>
            </a:prstGeom>
          </p:spPr>
          <p:txBody>
            <a:bodyPr wrap="none">
              <a:spAutoFit/>
            </a:bodyPr>
            <a:lstStyle/>
            <a:p>
              <a:pPr marL="285750" indent="-285750" defTabSz="1219200">
                <a:lnSpc>
                  <a:spcPct val="130000"/>
                </a:lnSpc>
                <a:buFont typeface="Arial" panose="020B0604020202020204" pitchFamily="34" charset="0"/>
                <a:buChar char="•"/>
                <a:defRPr/>
              </a:pPr>
              <a:endParaRPr lang="en-US" altLang="zh-CN" b="1" kern="0" dirty="0">
                <a:solidFill>
                  <a:schemeClr val="bg1"/>
                </a:solidFill>
                <a:latin typeface="幼圆" panose="02010509060101010101" pitchFamily="49" charset="-122"/>
                <a:ea typeface="幼圆" panose="02010509060101010101" pitchFamily="49" charset="-122"/>
                <a:cs typeface="+mn-ea"/>
                <a:sym typeface="+mn-lt"/>
              </a:endParaRPr>
            </a:p>
          </p:txBody>
        </p:sp>
      </p:grpSp>
      <p:grpSp>
        <p:nvGrpSpPr>
          <p:cNvPr id="14" name="组 19"/>
          <p:cNvGrpSpPr/>
          <p:nvPr/>
        </p:nvGrpSpPr>
        <p:grpSpPr>
          <a:xfrm>
            <a:off x="538484" y="4936101"/>
            <a:ext cx="5095118" cy="874407"/>
            <a:chOff x="-73951" y="1915090"/>
            <a:chExt cx="3821339" cy="655804"/>
          </a:xfrm>
        </p:grpSpPr>
        <p:sp>
          <p:nvSpPr>
            <p:cNvPr id="15" name="文本框 14"/>
            <p:cNvSpPr txBox="1"/>
            <p:nvPr/>
          </p:nvSpPr>
          <p:spPr>
            <a:xfrm>
              <a:off x="-73951" y="1915090"/>
              <a:ext cx="3821339" cy="6558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defTabSz="914400">
                <a:lnSpc>
                  <a:spcPct val="150000"/>
                </a:lnSpc>
                <a:defRPr b="1">
                  <a:solidFill>
                    <a:srgbClr val="427345"/>
                  </a:solidFill>
                  <a:latin typeface="方正清刻本悦宋简体"/>
                  <a:ea typeface="方正清刻本悦宋简体"/>
                </a:defRPr>
              </a:lvl1pPr>
              <a:lvl2pPr marL="742950" indent="-285750">
                <a:defRPr>
                  <a:latin typeface="Arial" panose="020B0604020202020204" pitchFamily="34" charset="0"/>
                  <a:ea typeface="宋体" panose="02010600030101010101" pitchFamily="2" charset="-122"/>
                </a:defRPr>
              </a:lvl2pPr>
              <a:lvl3pPr marL="1143000" indent="-228600">
                <a:defRPr>
                  <a:latin typeface="Arial" panose="020B0604020202020204" pitchFamily="34" charset="0"/>
                  <a:ea typeface="宋体" panose="02010600030101010101" pitchFamily="2" charset="-122"/>
                </a:defRPr>
              </a:lvl3pPr>
              <a:lvl4pPr marL="1600200" indent="-228600">
                <a:defRPr>
                  <a:latin typeface="Arial" panose="020B0604020202020204" pitchFamily="34" charset="0"/>
                  <a:ea typeface="宋体" panose="02010600030101010101" pitchFamily="2" charset="-122"/>
                </a:defRPr>
              </a:lvl4pPr>
              <a:lvl5pPr marL="2057400" indent="-22860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9pPr>
            </a:lstStyle>
            <a:p>
              <a:pPr marL="285750" indent="-285750">
                <a:buFont typeface="Arial" panose="020B0604020202020204" pitchFamily="34" charset="0"/>
                <a:buChar char="•"/>
              </a:pPr>
              <a:r>
                <a:rPr lang="zh-CN" altLang="en-US" dirty="0">
                  <a:solidFill>
                    <a:schemeClr val="bg1"/>
                  </a:solidFill>
                  <a:latin typeface="幼圆" panose="02010509060101010101" pitchFamily="49" charset="-122"/>
                  <a:ea typeface="幼圆" panose="02010509060101010101" pitchFamily="49" charset="-122"/>
                  <a:sym typeface="+mn-lt"/>
                </a:rPr>
                <a:t>做好自己力所能及的事，让我们一起为这一集体做出绵薄之力</a:t>
              </a:r>
              <a:endParaRPr lang="zh-CN" altLang="en-US" dirty="0">
                <a:solidFill>
                  <a:schemeClr val="bg1"/>
                </a:solidFill>
                <a:latin typeface="幼圆" panose="02010509060101010101" pitchFamily="49" charset="-122"/>
                <a:ea typeface="幼圆" panose="02010509060101010101" pitchFamily="49" charset="-122"/>
                <a:sym typeface="+mn-lt"/>
              </a:endParaRPr>
            </a:p>
          </p:txBody>
        </p:sp>
        <p:sp>
          <p:nvSpPr>
            <p:cNvPr id="16" name="矩形 15"/>
            <p:cNvSpPr/>
            <p:nvPr/>
          </p:nvSpPr>
          <p:spPr>
            <a:xfrm>
              <a:off x="247498" y="2041376"/>
              <a:ext cx="354904" cy="300995"/>
            </a:xfrm>
            <a:prstGeom prst="rect">
              <a:avLst/>
            </a:prstGeom>
          </p:spPr>
          <p:txBody>
            <a:bodyPr wrap="none">
              <a:spAutoFit/>
            </a:bodyPr>
            <a:lstStyle/>
            <a:p>
              <a:pPr marL="285750" indent="-285750" defTabSz="1219200">
                <a:lnSpc>
                  <a:spcPct val="130000"/>
                </a:lnSpc>
                <a:buFont typeface="Arial" panose="020B0604020202020204" pitchFamily="34" charset="0"/>
                <a:buChar char="•"/>
                <a:defRPr/>
              </a:pPr>
              <a:endParaRPr lang="en-US" altLang="zh-CN" b="1" kern="0" dirty="0">
                <a:solidFill>
                  <a:schemeClr val="bg1"/>
                </a:solidFill>
                <a:latin typeface="幼圆" panose="02010509060101010101" pitchFamily="49" charset="-122"/>
                <a:ea typeface="幼圆" panose="02010509060101010101" pitchFamily="49" charset="-122"/>
                <a:cs typeface="+mn-ea"/>
                <a:sym typeface="+mn-lt"/>
              </a:endParaRPr>
            </a:p>
          </p:txBody>
        </p:sp>
      </p:grpSp>
      <p:pic>
        <p:nvPicPr>
          <p:cNvPr id="18" name="图片 17"/>
          <p:cNvPicPr>
            <a:picLocks noChangeAspect="1"/>
          </p:cNvPicPr>
          <p:nvPr/>
        </p:nvPicPr>
        <p:blipFill>
          <a:blip r:embed="rId1"/>
          <a:stretch>
            <a:fillRect/>
          </a:stretch>
        </p:blipFill>
        <p:spPr>
          <a:xfrm>
            <a:off x="5343309" y="0"/>
            <a:ext cx="6432804"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10" presetClass="entr" presetSubtype="0"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screen"/>
          <a:srcRect l="15969" t="48826" r="17141" b="24712"/>
          <a:stretch>
            <a:fillRect/>
          </a:stretch>
        </p:blipFill>
        <p:spPr>
          <a:xfrm>
            <a:off x="2849566" y="3003541"/>
            <a:ext cx="6575776" cy="3901507"/>
          </a:xfrm>
          <a:prstGeom prst="rect">
            <a:avLst/>
          </a:prstGeom>
        </p:spPr>
      </p:pic>
      <p:pic>
        <p:nvPicPr>
          <p:cNvPr id="20" name="图片 19"/>
          <p:cNvPicPr>
            <a:picLocks noChangeAspect="1"/>
          </p:cNvPicPr>
          <p:nvPr/>
        </p:nvPicPr>
        <p:blipFill rotWithShape="1">
          <a:blip r:embed="rId2" cstate="screen"/>
          <a:srcRect/>
          <a:stretch>
            <a:fillRect/>
          </a:stretch>
        </p:blipFill>
        <p:spPr>
          <a:xfrm>
            <a:off x="226708" y="994701"/>
            <a:ext cx="565265" cy="5652648"/>
          </a:xfrm>
          <a:prstGeom prst="rect">
            <a:avLst/>
          </a:prstGeom>
        </p:spPr>
      </p:pic>
      <p:sp>
        <p:nvSpPr>
          <p:cNvPr id="5" name="文本框 4"/>
          <p:cNvSpPr txBox="1"/>
          <p:nvPr/>
        </p:nvSpPr>
        <p:spPr>
          <a:xfrm>
            <a:off x="1546178" y="1540663"/>
            <a:ext cx="9144000" cy="1015663"/>
          </a:xfrm>
          <a:prstGeom prst="rect">
            <a:avLst/>
          </a:prstGeom>
          <a:noFill/>
        </p:spPr>
        <p:txBody>
          <a:bodyPr wrap="square" rtlCol="0">
            <a:spAutoFit/>
          </a:bodyPr>
          <a:lstStyle/>
          <a:p>
            <a:pPr algn="ctr"/>
            <a:r>
              <a:rPr lang="zh-CN" altLang="en-US" sz="6000" b="1" dirty="0">
                <a:solidFill>
                  <a:srgbClr val="F8C014"/>
                </a:solidFill>
                <a:effectLst>
                  <a:outerShdw blurRad="38100" dist="38100" dir="2700000" algn="tl">
                    <a:srgbClr val="000000">
                      <a:alpha val="43137"/>
                    </a:srgbClr>
                  </a:outerShdw>
                </a:effectLst>
                <a:latin typeface="华康俪金黑W8(P)" panose="020B0800000000000000" pitchFamily="34" charset="-122"/>
                <a:ea typeface="华康俪金黑W8(P)" panose="020B0800000000000000" pitchFamily="34" charset="-122"/>
              </a:rPr>
              <a:t>四、劳动节名言和歌曲</a:t>
            </a:r>
            <a:endParaRPr lang="zh-CN" altLang="en-US" sz="6000" b="1" dirty="0">
              <a:solidFill>
                <a:srgbClr val="F8C014"/>
              </a:solidFill>
              <a:effectLst>
                <a:outerShdw blurRad="38100" dist="38100" dir="2700000" algn="tl">
                  <a:srgbClr val="000000">
                    <a:alpha val="43137"/>
                  </a:srgbClr>
                </a:outerShdw>
              </a:effectLst>
              <a:latin typeface="华康俪金黑W8(P)" panose="020B0800000000000000" pitchFamily="34" charset="-122"/>
              <a:ea typeface="华康俪金黑W8(P)" panose="020B08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462031" y="2391216"/>
            <a:ext cx="6406342" cy="305949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lnSpc>
                <a:spcPct val="200000"/>
              </a:lnSpc>
              <a:buFont typeface="Wingdings" panose="05000000000000000000" pitchFamily="2" charset="2"/>
              <a:buChar char="p"/>
            </a:pPr>
            <a:r>
              <a:rPr lang="zh-CN" altLang="en-US" sz="2000" b="1" dirty="0">
                <a:solidFill>
                  <a:schemeClr val="bg1"/>
                </a:solidFill>
                <a:latin typeface="幼圆" panose="02010509060101010101" pitchFamily="49" charset="-122"/>
                <a:ea typeface="幼圆" panose="02010509060101010101" pitchFamily="49" charset="-122"/>
              </a:rPr>
              <a:t>只有人的劳动才是神圣的</a:t>
            </a:r>
            <a:r>
              <a:rPr lang="en-US" altLang="zh-CN" sz="2000" b="1" dirty="0">
                <a:solidFill>
                  <a:schemeClr val="bg1"/>
                </a:solidFill>
                <a:latin typeface="幼圆" panose="02010509060101010101" pitchFamily="49" charset="-122"/>
                <a:ea typeface="幼圆" panose="02010509060101010101" pitchFamily="49" charset="-122"/>
              </a:rPr>
              <a:t>——</a:t>
            </a:r>
            <a:r>
              <a:rPr lang="zh-CN" altLang="en-US" sz="2000" b="1" dirty="0">
                <a:solidFill>
                  <a:schemeClr val="bg1"/>
                </a:solidFill>
                <a:latin typeface="幼圆" panose="02010509060101010101" pitchFamily="49" charset="-122"/>
                <a:ea typeface="幼圆" panose="02010509060101010101" pitchFamily="49" charset="-122"/>
              </a:rPr>
              <a:t>高尔基</a:t>
            </a:r>
            <a:endParaRPr lang="en-US" altLang="zh-CN" sz="2000" b="1" dirty="0">
              <a:solidFill>
                <a:schemeClr val="bg1"/>
              </a:solidFill>
              <a:latin typeface="幼圆" panose="02010509060101010101" pitchFamily="49" charset="-122"/>
              <a:ea typeface="幼圆" panose="02010509060101010101" pitchFamily="49" charset="-122"/>
            </a:endParaRPr>
          </a:p>
          <a:p>
            <a:pPr marL="285750" indent="-285750">
              <a:lnSpc>
                <a:spcPct val="200000"/>
              </a:lnSpc>
              <a:buFont typeface="Wingdings" panose="05000000000000000000" pitchFamily="2" charset="2"/>
              <a:buChar char="p"/>
            </a:pPr>
            <a:r>
              <a:rPr lang="zh-CN" altLang="en-US" sz="2000" b="1" dirty="0">
                <a:solidFill>
                  <a:schemeClr val="bg1"/>
                </a:solidFill>
                <a:latin typeface="幼圆" panose="02010509060101010101" pitchFamily="49" charset="-122"/>
                <a:ea typeface="幼圆" panose="02010509060101010101" pitchFamily="49" charset="-122"/>
              </a:rPr>
              <a:t>美德在劳动中产生</a:t>
            </a:r>
            <a:r>
              <a:rPr lang="en-US" altLang="zh-CN" sz="2000" b="1" dirty="0">
                <a:solidFill>
                  <a:schemeClr val="bg1"/>
                </a:solidFill>
                <a:latin typeface="幼圆" panose="02010509060101010101" pitchFamily="49" charset="-122"/>
                <a:ea typeface="幼圆" panose="02010509060101010101" pitchFamily="49" charset="-122"/>
              </a:rPr>
              <a:t>——</a:t>
            </a:r>
            <a:r>
              <a:rPr lang="zh-CN" altLang="en-US" sz="2000" b="1" dirty="0">
                <a:solidFill>
                  <a:schemeClr val="bg1"/>
                </a:solidFill>
                <a:latin typeface="幼圆" panose="02010509060101010101" pitchFamily="49" charset="-122"/>
                <a:ea typeface="幼圆" panose="02010509060101010101" pitchFamily="49" charset="-122"/>
              </a:rPr>
              <a:t>欧里庇得斯</a:t>
            </a:r>
            <a:endParaRPr lang="en-US" altLang="zh-CN" sz="2000" b="1" dirty="0">
              <a:solidFill>
                <a:schemeClr val="bg1"/>
              </a:solidFill>
              <a:latin typeface="幼圆" panose="02010509060101010101" pitchFamily="49" charset="-122"/>
              <a:ea typeface="幼圆" panose="02010509060101010101" pitchFamily="49" charset="-122"/>
            </a:endParaRPr>
          </a:p>
          <a:p>
            <a:pPr marL="285750" indent="-285750">
              <a:lnSpc>
                <a:spcPct val="200000"/>
              </a:lnSpc>
              <a:buFont typeface="Wingdings" panose="05000000000000000000" pitchFamily="2" charset="2"/>
              <a:buChar char="p"/>
            </a:pPr>
            <a:r>
              <a:rPr lang="zh-CN" altLang="en-US" sz="2000" b="1" dirty="0">
                <a:solidFill>
                  <a:schemeClr val="bg1"/>
                </a:solidFill>
                <a:latin typeface="幼圆" panose="02010509060101010101" pitchFamily="49" charset="-122"/>
                <a:ea typeface="幼圆" panose="02010509060101010101" pitchFamily="49" charset="-122"/>
              </a:rPr>
              <a:t>劳动使人忘忧</a:t>
            </a:r>
            <a:r>
              <a:rPr lang="en-US" altLang="zh-CN" sz="2000" b="1" dirty="0">
                <a:solidFill>
                  <a:schemeClr val="bg1"/>
                </a:solidFill>
                <a:latin typeface="幼圆" panose="02010509060101010101" pitchFamily="49" charset="-122"/>
                <a:ea typeface="幼圆" panose="02010509060101010101" pitchFamily="49" charset="-122"/>
              </a:rPr>
              <a:t>——</a:t>
            </a:r>
            <a:r>
              <a:rPr lang="zh-CN" altLang="en-US" sz="2000" b="1" dirty="0">
                <a:solidFill>
                  <a:schemeClr val="bg1"/>
                </a:solidFill>
                <a:latin typeface="幼圆" panose="02010509060101010101" pitchFamily="49" charset="-122"/>
                <a:ea typeface="幼圆" panose="02010509060101010101" pitchFamily="49" charset="-122"/>
              </a:rPr>
              <a:t>西塞罗</a:t>
            </a:r>
            <a:endParaRPr lang="en-US" altLang="zh-CN" sz="2000" b="1" dirty="0">
              <a:solidFill>
                <a:schemeClr val="bg1"/>
              </a:solidFill>
              <a:latin typeface="幼圆" panose="02010509060101010101" pitchFamily="49" charset="-122"/>
              <a:ea typeface="幼圆" panose="02010509060101010101" pitchFamily="49" charset="-122"/>
            </a:endParaRPr>
          </a:p>
          <a:p>
            <a:pPr marL="285750" indent="-285750">
              <a:lnSpc>
                <a:spcPct val="200000"/>
              </a:lnSpc>
              <a:buFont typeface="Wingdings" panose="05000000000000000000" pitchFamily="2" charset="2"/>
              <a:buChar char="p"/>
            </a:pPr>
            <a:r>
              <a:rPr lang="zh-CN" altLang="en-US" sz="2000" b="1" dirty="0">
                <a:solidFill>
                  <a:schemeClr val="bg1"/>
                </a:solidFill>
                <a:latin typeface="幼圆" panose="02010509060101010101" pitchFamily="49" charset="-122"/>
                <a:ea typeface="幼圆" panose="02010509060101010101" pitchFamily="49" charset="-122"/>
              </a:rPr>
              <a:t>成功＝艰苦的劳动＋正确的方法＋少谈空话</a:t>
            </a:r>
            <a:r>
              <a:rPr lang="en-US" altLang="zh-CN" sz="2000" b="1" dirty="0">
                <a:solidFill>
                  <a:schemeClr val="bg1"/>
                </a:solidFill>
                <a:latin typeface="幼圆" panose="02010509060101010101" pitchFamily="49" charset="-122"/>
                <a:ea typeface="幼圆" panose="02010509060101010101" pitchFamily="49" charset="-122"/>
              </a:rPr>
              <a:t>——</a:t>
            </a:r>
            <a:r>
              <a:rPr lang="zh-CN" altLang="en-US" sz="2000" b="1" dirty="0">
                <a:solidFill>
                  <a:schemeClr val="bg1"/>
                </a:solidFill>
                <a:latin typeface="幼圆" panose="02010509060101010101" pitchFamily="49" charset="-122"/>
                <a:ea typeface="幼圆" panose="02010509060101010101" pitchFamily="49" charset="-122"/>
              </a:rPr>
              <a:t>爱因斯坦</a:t>
            </a:r>
            <a:endParaRPr lang="zh-CN" altLang="en-US" sz="2000" b="1" dirty="0">
              <a:solidFill>
                <a:schemeClr val="bg1"/>
              </a:solidFill>
              <a:latin typeface="幼圆" panose="02010509060101010101" pitchFamily="49" charset="-122"/>
              <a:ea typeface="幼圆" panose="02010509060101010101" pitchFamily="49" charset="-122"/>
            </a:endParaRPr>
          </a:p>
        </p:txBody>
      </p:sp>
      <p:grpSp>
        <p:nvGrpSpPr>
          <p:cNvPr id="3" name="组合 2"/>
          <p:cNvGrpSpPr/>
          <p:nvPr/>
        </p:nvGrpSpPr>
        <p:grpSpPr>
          <a:xfrm>
            <a:off x="538485" y="474704"/>
            <a:ext cx="3366051" cy="648586"/>
            <a:chOff x="538485" y="474704"/>
            <a:chExt cx="3059444" cy="648586"/>
          </a:xfrm>
        </p:grpSpPr>
        <p:sp>
          <p:nvSpPr>
            <p:cNvPr id="4" name="矩形: 圆角 3"/>
            <p:cNvSpPr/>
            <p:nvPr/>
          </p:nvSpPr>
          <p:spPr>
            <a:xfrm>
              <a:off x="538485" y="474704"/>
              <a:ext cx="3059443" cy="648586"/>
            </a:xfrm>
            <a:prstGeom prst="roundRect">
              <a:avLst>
                <a:gd name="adj" fmla="val 50000"/>
              </a:avLst>
            </a:prstGeom>
            <a:solidFill>
              <a:schemeClr val="bg1"/>
            </a:solidFill>
            <a:ln w="76200">
              <a:solidFill>
                <a:srgbClr val="C30D23"/>
              </a:solidFill>
            </a:ln>
            <a:effectLst>
              <a:outerShdw blurRad="50800" sx="101000" sy="101000" algn="c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文本框 4"/>
            <p:cNvSpPr txBox="1"/>
            <p:nvPr/>
          </p:nvSpPr>
          <p:spPr>
            <a:xfrm>
              <a:off x="538486" y="493253"/>
              <a:ext cx="3059443" cy="584775"/>
            </a:xfrm>
            <a:prstGeom prst="rect">
              <a:avLst/>
            </a:prstGeom>
            <a:noFill/>
          </p:spPr>
          <p:txBody>
            <a:bodyPr wrap="square" rtlCol="0">
              <a:spAutoFit/>
            </a:bodyPr>
            <a:lstStyle/>
            <a:p>
              <a:pPr algn="ctr"/>
              <a:r>
                <a:rPr lang="zh-CN" altLang="en-US" sz="3200" b="1" dirty="0">
                  <a:solidFill>
                    <a:srgbClr val="C30D23"/>
                  </a:solidFill>
                  <a:latin typeface="幼圆" panose="02010509060101010101" pitchFamily="49" charset="-122"/>
                  <a:ea typeface="幼圆" panose="02010509060101010101" pitchFamily="49" charset="-122"/>
                </a:rPr>
                <a:t>劳动节名言</a:t>
              </a:r>
              <a:endParaRPr lang="zh-CN" altLang="en-US" sz="3200" b="1" dirty="0">
                <a:solidFill>
                  <a:srgbClr val="C30D23"/>
                </a:solidFill>
                <a:latin typeface="幼圆" panose="02010509060101010101" pitchFamily="49" charset="-122"/>
                <a:ea typeface="幼圆" panose="02010509060101010101" pitchFamily="49" charset="-122"/>
              </a:endParaRPr>
            </a:p>
          </p:txBody>
        </p:sp>
      </p:grpSp>
      <p:pic>
        <p:nvPicPr>
          <p:cNvPr id="6" name="图片 5"/>
          <p:cNvPicPr>
            <a:picLocks noChangeAspect="1"/>
          </p:cNvPicPr>
          <p:nvPr/>
        </p:nvPicPr>
        <p:blipFill>
          <a:blip r:embed="rId1" cstate="screen"/>
          <a:stretch>
            <a:fillRect/>
          </a:stretch>
        </p:blipFill>
        <p:spPr>
          <a:xfrm>
            <a:off x="538485" y="1466983"/>
            <a:ext cx="4602825" cy="4897764"/>
          </a:xfrm>
          <a:prstGeom prst="rect">
            <a:avLst/>
          </a:prstGeom>
          <a:effectLst>
            <a:outerShdw blurRad="63500" sx="102000" sy="102000" algn="ctr"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717539" y="1792700"/>
            <a:ext cx="3472518" cy="368947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200000"/>
              </a:lnSpc>
            </a:pPr>
            <a:r>
              <a:rPr lang="zh-CN" altLang="en-US" sz="2000" b="1" dirty="0">
                <a:solidFill>
                  <a:schemeClr val="bg1"/>
                </a:solidFill>
                <a:latin typeface="幼圆" panose="02010509060101010101" pitchFamily="49" charset="-122"/>
                <a:ea typeface="幼圆" panose="02010509060101010101" pitchFamily="49" charset="-122"/>
              </a:rPr>
              <a:t>闪闪发亮的“五</a:t>
            </a:r>
            <a:r>
              <a:rPr lang="en-US" altLang="zh-CN" sz="2000" b="1" dirty="0">
                <a:solidFill>
                  <a:schemeClr val="bg1"/>
                </a:solidFill>
                <a:latin typeface="幼圆" panose="02010509060101010101" pitchFamily="49" charset="-122"/>
                <a:ea typeface="幼圆" panose="02010509060101010101" pitchFamily="49" charset="-122"/>
              </a:rPr>
              <a:t>·</a:t>
            </a:r>
            <a:r>
              <a:rPr lang="zh-CN" altLang="en-US" sz="2000" b="1" dirty="0">
                <a:solidFill>
                  <a:schemeClr val="bg1"/>
                </a:solidFill>
                <a:latin typeface="幼圆" panose="02010509060101010101" pitchFamily="49" charset="-122"/>
                <a:ea typeface="幼圆" panose="02010509060101010101" pitchFamily="49" charset="-122"/>
              </a:rPr>
              <a:t>一”</a:t>
            </a:r>
            <a:br>
              <a:rPr lang="zh-CN" altLang="en-US" sz="2000" b="1" dirty="0">
                <a:solidFill>
                  <a:schemeClr val="bg1"/>
                </a:solidFill>
                <a:latin typeface="幼圆" panose="02010509060101010101" pitchFamily="49" charset="-122"/>
                <a:ea typeface="幼圆" panose="02010509060101010101" pitchFamily="49" charset="-122"/>
              </a:rPr>
            </a:br>
            <a:r>
              <a:rPr lang="zh-CN" altLang="en-US" sz="2000" b="1" dirty="0">
                <a:solidFill>
                  <a:schemeClr val="bg1"/>
                </a:solidFill>
                <a:latin typeface="幼圆" panose="02010509060101010101" pitchFamily="49" charset="-122"/>
                <a:ea typeface="幼圆" panose="02010509060101010101" pitchFamily="49" charset="-122"/>
              </a:rPr>
              <a:t>是劳动者灿烂的日子</a:t>
            </a:r>
            <a:br>
              <a:rPr lang="zh-CN" altLang="en-US" sz="2000" b="1" dirty="0">
                <a:solidFill>
                  <a:schemeClr val="bg1"/>
                </a:solidFill>
                <a:latin typeface="幼圆" panose="02010509060101010101" pitchFamily="49" charset="-122"/>
                <a:ea typeface="幼圆" panose="02010509060101010101" pitchFamily="49" charset="-122"/>
              </a:rPr>
            </a:br>
            <a:r>
              <a:rPr lang="zh-CN" altLang="en-US" sz="2000" b="1" dirty="0">
                <a:solidFill>
                  <a:schemeClr val="bg1"/>
                </a:solidFill>
                <a:latin typeface="幼圆" panose="02010509060101010101" pitchFamily="49" charset="-122"/>
                <a:ea typeface="幼圆" panose="02010509060101010101" pitchFamily="49" charset="-122"/>
              </a:rPr>
              <a:t>一个个闪光的“年轮”</a:t>
            </a:r>
            <a:br>
              <a:rPr lang="zh-CN" altLang="en-US" sz="2000" b="1" dirty="0">
                <a:solidFill>
                  <a:schemeClr val="bg1"/>
                </a:solidFill>
                <a:latin typeface="幼圆" panose="02010509060101010101" pitchFamily="49" charset="-122"/>
                <a:ea typeface="幼圆" panose="02010509060101010101" pitchFamily="49" charset="-122"/>
              </a:rPr>
            </a:br>
            <a:r>
              <a:rPr lang="zh-CN" altLang="en-US" sz="2000" b="1" dirty="0">
                <a:solidFill>
                  <a:schemeClr val="bg1"/>
                </a:solidFill>
                <a:latin typeface="幼圆" panose="02010509060101010101" pitchFamily="49" charset="-122"/>
                <a:ea typeface="幼圆" panose="02010509060101010101" pitchFamily="49" charset="-122"/>
              </a:rPr>
              <a:t>跳跃着劳动者的自豪。</a:t>
            </a:r>
            <a:br>
              <a:rPr lang="zh-CN" altLang="en-US" sz="2000" b="1" dirty="0">
                <a:solidFill>
                  <a:schemeClr val="bg1"/>
                </a:solidFill>
                <a:latin typeface="幼圆" panose="02010509060101010101" pitchFamily="49" charset="-122"/>
                <a:ea typeface="幼圆" panose="02010509060101010101" pitchFamily="49" charset="-122"/>
              </a:rPr>
            </a:br>
            <a:r>
              <a:rPr lang="zh-CN" altLang="en-US" sz="2000" b="1" dirty="0">
                <a:solidFill>
                  <a:schemeClr val="bg1"/>
                </a:solidFill>
                <a:latin typeface="幼圆" panose="02010509060101010101" pitchFamily="49" charset="-122"/>
                <a:ea typeface="幼圆" panose="02010509060101010101" pitchFamily="49" charset="-122"/>
              </a:rPr>
              <a:t>劳动，是劳动者的神圣；</a:t>
            </a:r>
            <a:br>
              <a:rPr lang="zh-CN" altLang="en-US" sz="2000" b="1" dirty="0">
                <a:solidFill>
                  <a:schemeClr val="bg1"/>
                </a:solidFill>
                <a:latin typeface="幼圆" panose="02010509060101010101" pitchFamily="49" charset="-122"/>
                <a:ea typeface="幼圆" panose="02010509060101010101" pitchFamily="49" charset="-122"/>
              </a:rPr>
            </a:br>
            <a:r>
              <a:rPr lang="zh-CN" altLang="en-US" sz="2000" b="1" dirty="0">
                <a:solidFill>
                  <a:schemeClr val="bg1"/>
                </a:solidFill>
                <a:latin typeface="幼圆" panose="02010509060101010101" pitchFamily="49" charset="-122"/>
                <a:ea typeface="幼圆" panose="02010509060101010101" pitchFamily="49" charset="-122"/>
              </a:rPr>
              <a:t>劳动，是劳动者的荣耀。</a:t>
            </a:r>
            <a:endParaRPr lang="zh-CN" altLang="en-US" sz="2000" b="1" dirty="0">
              <a:solidFill>
                <a:schemeClr val="bg1"/>
              </a:solidFill>
              <a:latin typeface="幼圆" panose="02010509060101010101" pitchFamily="49" charset="-122"/>
              <a:ea typeface="幼圆" panose="02010509060101010101" pitchFamily="49" charset="-122"/>
            </a:endParaRPr>
          </a:p>
        </p:txBody>
      </p:sp>
      <p:grpSp>
        <p:nvGrpSpPr>
          <p:cNvPr id="3" name="组合 2"/>
          <p:cNvGrpSpPr/>
          <p:nvPr/>
        </p:nvGrpSpPr>
        <p:grpSpPr>
          <a:xfrm>
            <a:off x="538485" y="474704"/>
            <a:ext cx="3366051" cy="648586"/>
            <a:chOff x="538485" y="474704"/>
            <a:chExt cx="3059444" cy="648586"/>
          </a:xfrm>
        </p:grpSpPr>
        <p:sp>
          <p:nvSpPr>
            <p:cNvPr id="4" name="矩形: 圆角 3"/>
            <p:cNvSpPr/>
            <p:nvPr/>
          </p:nvSpPr>
          <p:spPr>
            <a:xfrm>
              <a:off x="538485" y="474704"/>
              <a:ext cx="3059443" cy="648586"/>
            </a:xfrm>
            <a:prstGeom prst="roundRect">
              <a:avLst>
                <a:gd name="adj" fmla="val 50000"/>
              </a:avLst>
            </a:prstGeom>
            <a:solidFill>
              <a:schemeClr val="bg1"/>
            </a:solidFill>
            <a:ln w="76200">
              <a:solidFill>
                <a:srgbClr val="C30D23"/>
              </a:solidFill>
            </a:ln>
            <a:effectLst>
              <a:outerShdw blurRad="50800" sx="101000" sy="101000" algn="c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文本框 4"/>
            <p:cNvSpPr txBox="1"/>
            <p:nvPr/>
          </p:nvSpPr>
          <p:spPr>
            <a:xfrm>
              <a:off x="538486" y="493253"/>
              <a:ext cx="3059443" cy="584775"/>
            </a:xfrm>
            <a:prstGeom prst="rect">
              <a:avLst/>
            </a:prstGeom>
            <a:noFill/>
          </p:spPr>
          <p:txBody>
            <a:bodyPr wrap="square" rtlCol="0">
              <a:spAutoFit/>
            </a:bodyPr>
            <a:lstStyle/>
            <a:p>
              <a:pPr algn="ctr"/>
              <a:r>
                <a:rPr lang="zh-CN" altLang="en-US" sz="3200" b="1" dirty="0">
                  <a:solidFill>
                    <a:srgbClr val="C30D23"/>
                  </a:solidFill>
                  <a:latin typeface="幼圆" panose="02010509060101010101" pitchFamily="49" charset="-122"/>
                  <a:ea typeface="幼圆" panose="02010509060101010101" pitchFamily="49" charset="-122"/>
                </a:rPr>
                <a:t>劳动节名言</a:t>
              </a:r>
              <a:endParaRPr lang="zh-CN" altLang="en-US" sz="3200" b="1" dirty="0">
                <a:solidFill>
                  <a:srgbClr val="C30D23"/>
                </a:solidFill>
                <a:latin typeface="幼圆" panose="02010509060101010101" pitchFamily="49" charset="-122"/>
                <a:ea typeface="幼圆" panose="02010509060101010101" pitchFamily="49" charset="-122"/>
              </a:endParaRPr>
            </a:p>
          </p:txBody>
        </p:sp>
      </p:grpSp>
      <p:pic>
        <p:nvPicPr>
          <p:cNvPr id="7" name="图片 6"/>
          <p:cNvPicPr>
            <a:picLocks noChangeAspect="1"/>
          </p:cNvPicPr>
          <p:nvPr/>
        </p:nvPicPr>
        <p:blipFill>
          <a:blip r:embed="rId1" cstate="screen"/>
          <a:stretch>
            <a:fillRect/>
          </a:stretch>
        </p:blipFill>
        <p:spPr>
          <a:xfrm>
            <a:off x="856529" y="929634"/>
            <a:ext cx="6096012" cy="609601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579124" y="1444169"/>
            <a:ext cx="4133268" cy="492057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200000"/>
              </a:lnSpc>
            </a:pPr>
            <a:r>
              <a:rPr lang="zh-CN" altLang="en-US" sz="2000" b="1" dirty="0">
                <a:solidFill>
                  <a:schemeClr val="bg1"/>
                </a:solidFill>
                <a:latin typeface="幼圆" panose="02010509060101010101" pitchFamily="49" charset="-122"/>
                <a:ea typeface="幼圆" panose="02010509060101010101" pitchFamily="49" charset="-122"/>
              </a:rPr>
              <a:t> 是劳动，带来了民族的振兴；</a:t>
            </a:r>
            <a:br>
              <a:rPr lang="zh-CN" altLang="en-US" sz="2000" b="1" dirty="0">
                <a:solidFill>
                  <a:schemeClr val="bg1"/>
                </a:solidFill>
                <a:latin typeface="幼圆" panose="02010509060101010101" pitchFamily="49" charset="-122"/>
                <a:ea typeface="幼圆" panose="02010509060101010101" pitchFamily="49" charset="-122"/>
              </a:rPr>
            </a:br>
            <a:r>
              <a:rPr lang="zh-CN" altLang="en-US" sz="2000" b="1" dirty="0">
                <a:solidFill>
                  <a:schemeClr val="bg1"/>
                </a:solidFill>
                <a:latin typeface="幼圆" panose="02010509060101010101" pitchFamily="49" charset="-122"/>
                <a:ea typeface="幼圆" panose="02010509060101010101" pitchFamily="49" charset="-122"/>
              </a:rPr>
              <a:t>　是劳动，迎来了祖国的富饶；</a:t>
            </a:r>
            <a:br>
              <a:rPr lang="zh-CN" altLang="en-US" sz="2000" b="1" dirty="0">
                <a:solidFill>
                  <a:schemeClr val="bg1"/>
                </a:solidFill>
                <a:latin typeface="幼圆" panose="02010509060101010101" pitchFamily="49" charset="-122"/>
                <a:ea typeface="幼圆" panose="02010509060101010101" pitchFamily="49" charset="-122"/>
              </a:rPr>
            </a:br>
            <a:r>
              <a:rPr lang="zh-CN" altLang="en-US" sz="2000" b="1" dirty="0">
                <a:solidFill>
                  <a:schemeClr val="bg1"/>
                </a:solidFill>
                <a:latin typeface="幼圆" panose="02010509060101010101" pitchFamily="49" charset="-122"/>
                <a:ea typeface="幼圆" panose="02010509060101010101" pitchFamily="49" charset="-122"/>
              </a:rPr>
              <a:t>　是劳动，推动了社会的进步；</a:t>
            </a:r>
            <a:br>
              <a:rPr lang="zh-CN" altLang="en-US" sz="2000" b="1" dirty="0">
                <a:solidFill>
                  <a:schemeClr val="bg1"/>
                </a:solidFill>
                <a:latin typeface="幼圆" panose="02010509060101010101" pitchFamily="49" charset="-122"/>
                <a:ea typeface="幼圆" panose="02010509060101010101" pitchFamily="49" charset="-122"/>
              </a:rPr>
            </a:br>
            <a:r>
              <a:rPr lang="zh-CN" altLang="en-US" sz="2000" b="1" dirty="0">
                <a:solidFill>
                  <a:schemeClr val="bg1"/>
                </a:solidFill>
                <a:latin typeface="幼圆" panose="02010509060101010101" pitchFamily="49" charset="-122"/>
                <a:ea typeface="幼圆" panose="02010509060101010101" pitchFamily="49" charset="-122"/>
              </a:rPr>
              <a:t>　是劳动，酿造了生活的美妙。</a:t>
            </a:r>
            <a:br>
              <a:rPr lang="zh-CN" altLang="en-US" sz="2000" b="1" dirty="0">
                <a:solidFill>
                  <a:schemeClr val="bg1"/>
                </a:solidFill>
                <a:latin typeface="幼圆" panose="02010509060101010101" pitchFamily="49" charset="-122"/>
                <a:ea typeface="幼圆" panose="02010509060101010101" pitchFamily="49" charset="-122"/>
              </a:rPr>
            </a:br>
            <a:r>
              <a:rPr lang="zh-CN" altLang="en-US" sz="2000" b="1" dirty="0">
                <a:solidFill>
                  <a:schemeClr val="bg1"/>
                </a:solidFill>
                <a:latin typeface="幼圆" panose="02010509060101010101" pitchFamily="49" charset="-122"/>
                <a:ea typeface="幼圆" panose="02010509060101010101" pitchFamily="49" charset="-122"/>
              </a:rPr>
              <a:t>面对闪闪发亮的“五</a:t>
            </a:r>
            <a:r>
              <a:rPr lang="en-US" altLang="zh-CN" sz="2000" b="1" dirty="0">
                <a:solidFill>
                  <a:schemeClr val="bg1"/>
                </a:solidFill>
                <a:latin typeface="幼圆" panose="02010509060101010101" pitchFamily="49" charset="-122"/>
                <a:ea typeface="幼圆" panose="02010509060101010101" pitchFamily="49" charset="-122"/>
              </a:rPr>
              <a:t>·</a:t>
            </a:r>
            <a:r>
              <a:rPr lang="zh-CN" altLang="en-US" sz="2000" b="1" dirty="0">
                <a:solidFill>
                  <a:schemeClr val="bg1"/>
                </a:solidFill>
                <a:latin typeface="幼圆" panose="02010509060101010101" pitchFamily="49" charset="-122"/>
                <a:ea typeface="幼圆" panose="02010509060101010101" pitchFamily="49" charset="-122"/>
              </a:rPr>
              <a:t>一”</a:t>
            </a:r>
            <a:endParaRPr lang="en-US" altLang="zh-CN" sz="2000" b="1" dirty="0">
              <a:solidFill>
                <a:schemeClr val="bg1"/>
              </a:solidFill>
              <a:latin typeface="幼圆" panose="02010509060101010101" pitchFamily="49" charset="-122"/>
              <a:ea typeface="幼圆" panose="02010509060101010101" pitchFamily="49" charset="-122"/>
            </a:endParaRPr>
          </a:p>
          <a:p>
            <a:pPr algn="ctr">
              <a:lnSpc>
                <a:spcPct val="200000"/>
              </a:lnSpc>
            </a:pPr>
            <a:r>
              <a:rPr lang="zh-CN" altLang="en-US" sz="2000" b="1" dirty="0">
                <a:solidFill>
                  <a:schemeClr val="bg1"/>
                </a:solidFill>
                <a:latin typeface="幼圆" panose="02010509060101010101" pitchFamily="49" charset="-122"/>
                <a:ea typeface="幼圆" panose="02010509060101010101" pitchFamily="49" charset="-122"/>
              </a:rPr>
              <a:t>我们为劳动者欢呼高歌</a:t>
            </a:r>
            <a:endParaRPr lang="en-US" altLang="zh-CN" sz="2000" b="1" dirty="0">
              <a:solidFill>
                <a:schemeClr val="bg1"/>
              </a:solidFill>
              <a:latin typeface="幼圆" panose="02010509060101010101" pitchFamily="49" charset="-122"/>
              <a:ea typeface="幼圆" panose="02010509060101010101" pitchFamily="49" charset="-122"/>
            </a:endParaRPr>
          </a:p>
          <a:p>
            <a:pPr algn="ctr">
              <a:lnSpc>
                <a:spcPct val="200000"/>
              </a:lnSpc>
            </a:pPr>
            <a:r>
              <a:rPr lang="zh-CN" altLang="en-US" sz="2000" b="1" dirty="0">
                <a:solidFill>
                  <a:schemeClr val="bg1"/>
                </a:solidFill>
                <a:latin typeface="幼圆" panose="02010509060101010101" pitchFamily="49" charset="-122"/>
                <a:ea typeface="幼圆" panose="02010509060101010101" pitchFamily="49" charset="-122"/>
              </a:rPr>
              <a:t>劳动者健步走向未来</a:t>
            </a:r>
            <a:endParaRPr lang="en-US" altLang="zh-CN" sz="2000" b="1" dirty="0">
              <a:solidFill>
                <a:schemeClr val="bg1"/>
              </a:solidFill>
              <a:latin typeface="幼圆" panose="02010509060101010101" pitchFamily="49" charset="-122"/>
              <a:ea typeface="幼圆" panose="02010509060101010101" pitchFamily="49" charset="-122"/>
            </a:endParaRPr>
          </a:p>
          <a:p>
            <a:pPr algn="ctr">
              <a:lnSpc>
                <a:spcPct val="200000"/>
              </a:lnSpc>
            </a:pPr>
            <a:r>
              <a:rPr lang="zh-CN" altLang="en-US" sz="2000" b="1" dirty="0">
                <a:solidFill>
                  <a:schemeClr val="bg1"/>
                </a:solidFill>
                <a:latin typeface="幼圆" panose="02010509060101010101" pitchFamily="49" charset="-122"/>
                <a:ea typeface="幼圆" panose="02010509060101010101" pitchFamily="49" charset="-122"/>
              </a:rPr>
              <a:t>未来将更加光辉、灿烂、美好！</a:t>
            </a:r>
            <a:endParaRPr lang="zh-CN" altLang="en-US" sz="2000" b="1" dirty="0">
              <a:solidFill>
                <a:schemeClr val="bg1"/>
              </a:solidFill>
              <a:latin typeface="幼圆" panose="02010509060101010101" pitchFamily="49" charset="-122"/>
              <a:ea typeface="幼圆" panose="02010509060101010101" pitchFamily="49" charset="-122"/>
            </a:endParaRPr>
          </a:p>
        </p:txBody>
      </p:sp>
      <p:grpSp>
        <p:nvGrpSpPr>
          <p:cNvPr id="3" name="组合 2"/>
          <p:cNvGrpSpPr/>
          <p:nvPr/>
        </p:nvGrpSpPr>
        <p:grpSpPr>
          <a:xfrm>
            <a:off x="538485" y="474704"/>
            <a:ext cx="3366051" cy="648586"/>
            <a:chOff x="538485" y="474704"/>
            <a:chExt cx="3059444" cy="648586"/>
          </a:xfrm>
        </p:grpSpPr>
        <p:sp>
          <p:nvSpPr>
            <p:cNvPr id="4" name="矩形: 圆角 3"/>
            <p:cNvSpPr/>
            <p:nvPr/>
          </p:nvSpPr>
          <p:spPr>
            <a:xfrm>
              <a:off x="538485" y="474704"/>
              <a:ext cx="3059443" cy="648586"/>
            </a:xfrm>
            <a:prstGeom prst="roundRect">
              <a:avLst>
                <a:gd name="adj" fmla="val 50000"/>
              </a:avLst>
            </a:prstGeom>
            <a:solidFill>
              <a:schemeClr val="bg1"/>
            </a:solidFill>
            <a:ln w="76200">
              <a:solidFill>
                <a:srgbClr val="C30D23"/>
              </a:solidFill>
            </a:ln>
            <a:effectLst>
              <a:outerShdw blurRad="50800" sx="101000" sy="101000" algn="c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文本框 4"/>
            <p:cNvSpPr txBox="1"/>
            <p:nvPr/>
          </p:nvSpPr>
          <p:spPr>
            <a:xfrm>
              <a:off x="538486" y="493253"/>
              <a:ext cx="3059443" cy="584775"/>
            </a:xfrm>
            <a:prstGeom prst="rect">
              <a:avLst/>
            </a:prstGeom>
            <a:noFill/>
          </p:spPr>
          <p:txBody>
            <a:bodyPr wrap="square" rtlCol="0">
              <a:spAutoFit/>
            </a:bodyPr>
            <a:lstStyle/>
            <a:p>
              <a:pPr algn="ctr"/>
              <a:r>
                <a:rPr lang="zh-CN" altLang="en-US" sz="3200" b="1" dirty="0">
                  <a:solidFill>
                    <a:srgbClr val="C30D23"/>
                  </a:solidFill>
                  <a:latin typeface="幼圆" panose="02010509060101010101" pitchFamily="49" charset="-122"/>
                  <a:ea typeface="幼圆" panose="02010509060101010101" pitchFamily="49" charset="-122"/>
                </a:rPr>
                <a:t>劳动节名言</a:t>
              </a:r>
              <a:endParaRPr lang="zh-CN" altLang="en-US" sz="3200" b="1" dirty="0">
                <a:solidFill>
                  <a:srgbClr val="C30D23"/>
                </a:solidFill>
                <a:latin typeface="幼圆" panose="02010509060101010101" pitchFamily="49" charset="-122"/>
                <a:ea typeface="幼圆" panose="02010509060101010101" pitchFamily="49" charset="-122"/>
              </a:endParaRPr>
            </a:p>
          </p:txBody>
        </p:sp>
      </p:grpSp>
      <p:pic>
        <p:nvPicPr>
          <p:cNvPr id="8" name="图片 7"/>
          <p:cNvPicPr>
            <a:picLocks noChangeAspect="1"/>
          </p:cNvPicPr>
          <p:nvPr/>
        </p:nvPicPr>
        <p:blipFill>
          <a:blip r:embed="rId1" cstate="screen"/>
          <a:stretch>
            <a:fillRect/>
          </a:stretch>
        </p:blipFill>
        <p:spPr>
          <a:xfrm>
            <a:off x="7254241" y="969465"/>
            <a:ext cx="3483910" cy="5395282"/>
          </a:xfrm>
          <a:prstGeom prst="rect">
            <a:avLst/>
          </a:prstGeom>
          <a:effectLst>
            <a:outerShdw blurRad="63500" sx="102000" sy="102000" algn="ctr"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screen"/>
          <a:srcRect l="15969" t="48826" r="17141" b="24712"/>
          <a:stretch>
            <a:fillRect/>
          </a:stretch>
        </p:blipFill>
        <p:spPr>
          <a:xfrm>
            <a:off x="2808112" y="2159053"/>
            <a:ext cx="6575776" cy="3901507"/>
          </a:xfrm>
          <a:prstGeom prst="rect">
            <a:avLst/>
          </a:prstGeom>
        </p:spPr>
      </p:pic>
      <p:sp>
        <p:nvSpPr>
          <p:cNvPr id="4" name="矩形: 圆角 3"/>
          <p:cNvSpPr/>
          <p:nvPr/>
        </p:nvSpPr>
        <p:spPr>
          <a:xfrm>
            <a:off x="2220433" y="5736267"/>
            <a:ext cx="7751134" cy="648586"/>
          </a:xfrm>
          <a:prstGeom prst="roundRect">
            <a:avLst>
              <a:gd name="adj" fmla="val 50000"/>
            </a:avLst>
          </a:prstGeom>
          <a:solidFill>
            <a:schemeClr val="bg1"/>
          </a:solidFill>
          <a:ln w="76200">
            <a:solidFill>
              <a:srgbClr val="C30D23"/>
            </a:solidFill>
          </a:ln>
          <a:effectLst>
            <a:outerShdw blurRad="50800" sx="101000" sy="101000" algn="c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7" name="组合 6"/>
          <p:cNvGrpSpPr/>
          <p:nvPr/>
        </p:nvGrpSpPr>
        <p:grpSpPr>
          <a:xfrm>
            <a:off x="2202484" y="583098"/>
            <a:ext cx="7770623" cy="1575955"/>
            <a:chOff x="2329679" y="1088812"/>
            <a:chExt cx="5277069" cy="1070239"/>
          </a:xfrm>
        </p:grpSpPr>
        <p:pic>
          <p:nvPicPr>
            <p:cNvPr id="6" name="图片 5"/>
            <p:cNvPicPr>
              <a:picLocks noChangeAspect="1"/>
            </p:cNvPicPr>
            <p:nvPr/>
          </p:nvPicPr>
          <p:blipFill rotWithShape="1">
            <a:blip r:embed="rId2" cstate="screen"/>
            <a:srcRect/>
            <a:stretch>
              <a:fillRect/>
            </a:stretch>
          </p:blipFill>
          <p:spPr>
            <a:xfrm>
              <a:off x="2329679" y="1088812"/>
              <a:ext cx="2366869" cy="962959"/>
            </a:xfrm>
            <a:prstGeom prst="rect">
              <a:avLst/>
            </a:prstGeom>
          </p:spPr>
        </p:pic>
        <p:pic>
          <p:nvPicPr>
            <p:cNvPr id="17" name="图片 16"/>
            <p:cNvPicPr>
              <a:picLocks noChangeAspect="1"/>
            </p:cNvPicPr>
            <p:nvPr/>
          </p:nvPicPr>
          <p:blipFill rotWithShape="1">
            <a:blip r:embed="rId3" cstate="screen"/>
            <a:srcRect/>
            <a:stretch>
              <a:fillRect/>
            </a:stretch>
          </p:blipFill>
          <p:spPr>
            <a:xfrm>
              <a:off x="4471262" y="1099930"/>
              <a:ext cx="3135486" cy="1059121"/>
            </a:xfrm>
            <a:prstGeom prst="rect">
              <a:avLst/>
            </a:prstGeom>
          </p:spPr>
        </p:pic>
      </p:grpSp>
      <p:sp>
        <p:nvSpPr>
          <p:cNvPr id="8" name="文本框 7"/>
          <p:cNvSpPr txBox="1"/>
          <p:nvPr/>
        </p:nvSpPr>
        <p:spPr>
          <a:xfrm>
            <a:off x="3033396" y="5738191"/>
            <a:ext cx="6110601" cy="584775"/>
          </a:xfrm>
          <a:prstGeom prst="rect">
            <a:avLst/>
          </a:prstGeom>
          <a:noFill/>
        </p:spPr>
        <p:txBody>
          <a:bodyPr wrap="square" rtlCol="0">
            <a:spAutoFit/>
          </a:bodyPr>
          <a:lstStyle/>
          <a:p>
            <a:pPr algn="ctr"/>
            <a:r>
              <a:rPr lang="zh-CN" altLang="en-US" sz="3200" b="1" dirty="0">
                <a:solidFill>
                  <a:srgbClr val="C30D23"/>
                </a:solidFill>
                <a:latin typeface="幼圆" panose="02010509060101010101" pitchFamily="49" charset="-122"/>
                <a:ea typeface="幼圆" panose="02010509060101010101" pitchFamily="49" charset="-122"/>
              </a:rPr>
              <a:t>谢谢观看！</a:t>
            </a:r>
            <a:endParaRPr lang="zh-CN" altLang="en-US" sz="3200" b="1" dirty="0">
              <a:solidFill>
                <a:srgbClr val="C30D23"/>
              </a:solidFill>
              <a:latin typeface="幼圆" panose="02010509060101010101" pitchFamily="49" charset="-122"/>
              <a:ea typeface="幼圆" panose="02010509060101010101" pitchFamily="49" charset="-122"/>
            </a:endParaRPr>
          </a:p>
        </p:txBody>
      </p:sp>
      <p:pic>
        <p:nvPicPr>
          <p:cNvPr id="20" name="图片 19"/>
          <p:cNvPicPr>
            <a:picLocks noChangeAspect="1"/>
          </p:cNvPicPr>
          <p:nvPr/>
        </p:nvPicPr>
        <p:blipFill rotWithShape="1">
          <a:blip r:embed="rId4" cstate="screen"/>
          <a:srcRect/>
          <a:stretch>
            <a:fillRect/>
          </a:stretch>
        </p:blipFill>
        <p:spPr>
          <a:xfrm>
            <a:off x="226708" y="994701"/>
            <a:ext cx="565265" cy="5652648"/>
          </a:xfrm>
          <a:prstGeom prst="rect">
            <a:avLst/>
          </a:prstGeom>
        </p:spPr>
      </p:pic>
      <p:pic>
        <p:nvPicPr>
          <p:cNvPr id="21" name="图片 20"/>
          <p:cNvPicPr>
            <a:picLocks noChangeAspect="1"/>
          </p:cNvPicPr>
          <p:nvPr/>
        </p:nvPicPr>
        <p:blipFill rotWithShape="1">
          <a:blip r:embed="rId5" cstate="screen"/>
          <a:srcRect/>
          <a:stretch>
            <a:fillRect/>
          </a:stretch>
        </p:blipFill>
        <p:spPr>
          <a:xfrm>
            <a:off x="11466527" y="232701"/>
            <a:ext cx="447472" cy="565264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14" presetClass="entr" presetSubtype="10"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randombar(horizontal)">
                                      <p:cBhvr>
                                        <p:cTn id="27" dur="500"/>
                                        <p:tgtEl>
                                          <p:spTgt spid="20"/>
                                        </p:tgtEl>
                                      </p:cBhvr>
                                    </p:animEffect>
                                  </p:childTnLst>
                                </p:cTn>
                              </p:par>
                            </p:childTnLst>
                          </p:cTn>
                        </p:par>
                        <p:par>
                          <p:cTn id="28" fill="hold">
                            <p:stCondLst>
                              <p:cond delay="3500"/>
                            </p:stCondLst>
                            <p:childTnLst>
                              <p:par>
                                <p:cTn id="29" presetID="14" presetClass="entr" presetSubtype="10"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randombar(horizontal)">
                                      <p:cBhvr>
                                        <p:cTn id="3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Lst>
  </p:timing>
</p:sld>
</file>

<file path=ppt/tags/tag1.xml><?xml version="1.0" encoding="utf-8"?>
<p:tagLst xmlns:p="http://schemas.openxmlformats.org/presentationml/2006/main">
  <p:tag name="ISPRING_PRESENTATION_TITLE" val="劳动节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1382</Words>
  <Application>WPS 演示</Application>
  <PresentationFormat>自定义</PresentationFormat>
  <Paragraphs>110</Paragraphs>
  <Slides>23</Slides>
  <Notes>23</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23</vt:i4>
      </vt:variant>
    </vt:vector>
  </HeadingPairs>
  <TitlesOfParts>
    <vt:vector size="38" baseType="lpstr">
      <vt:lpstr>Arial</vt:lpstr>
      <vt:lpstr>宋体</vt:lpstr>
      <vt:lpstr>Wingdings</vt:lpstr>
      <vt:lpstr>Calibri</vt:lpstr>
      <vt:lpstr>微软雅黑</vt:lpstr>
      <vt:lpstr>禹卫书法行书简体</vt:lpstr>
      <vt:lpstr>幼圆</vt:lpstr>
      <vt:lpstr>华康俪金黑W8(P)</vt:lpstr>
      <vt:lpstr>黑体</vt:lpstr>
      <vt:lpstr>Calibri</vt:lpstr>
      <vt:lpstr>等线</vt:lpstr>
      <vt:lpstr>Arial Unicode MS</vt:lpstr>
      <vt:lpstr>方正清刻本悦宋简体</vt:lpstr>
      <vt:lpstr>Arial</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劳动最光荣</dc:title>
  <dc:creator>第一PPT</dc:creator>
  <cp:keywords>www.1ppt.com</cp:keywords>
  <dc:description>www.1ppt.com</dc:description>
  <cp:lastModifiedBy>拉普耶鲁</cp:lastModifiedBy>
  <cp:revision>42</cp:revision>
  <dcterms:created xsi:type="dcterms:W3CDTF">2018-04-25T06:48:00Z</dcterms:created>
  <dcterms:modified xsi:type="dcterms:W3CDTF">2020-05-25T09:16:00Z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2052-11.1.0.9662</vt:lpwstr>
  </property>
</Properties>
</file>