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3" r:id="rId9"/>
    <p:sldId id="264" r:id="rId10"/>
    <p:sldId id="262" r:id="rId11"/>
    <p:sldId id="265" r:id="rId12"/>
    <p:sldId id="266" r:id="rId13"/>
    <p:sldId id="267" r:id="rId14"/>
    <p:sldId id="268" r:id="rId15"/>
    <p:sldId id="282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B91D"/>
    <a:srgbClr val="F90C5A"/>
    <a:srgbClr val="8EC3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98" autoAdjust="0"/>
    <p:restoredTop sz="94660"/>
  </p:normalViewPr>
  <p:slideViewPr>
    <p:cSldViewPr snapToGrid="0">
      <p:cViewPr>
        <p:scale>
          <a:sx n="65" d="100"/>
          <a:sy n="65" d="100"/>
        </p:scale>
        <p:origin x="643" y="4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4314F5-B575-46A9-83D5-564560F8BF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A68941-79D0-46CD-AEA4-D87B377C82E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68941-79D0-46CD-AEA4-D87B377C82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68941-79D0-46CD-AEA4-D87B377C82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68941-79D0-46CD-AEA4-D87B377C82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68941-79D0-46CD-AEA4-D87B377C82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68941-79D0-46CD-AEA4-D87B377C82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68941-79D0-46CD-AEA4-D87B377C82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68941-79D0-46CD-AEA4-D87B377C82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68941-79D0-46CD-AEA4-D87B377C82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68941-79D0-46CD-AEA4-D87B377C82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68941-79D0-46CD-AEA4-D87B377C82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68941-79D0-46CD-AEA4-D87B377C82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68941-79D0-46CD-AEA4-D87B377C82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68941-79D0-46CD-AEA4-D87B377C82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68941-79D0-46CD-AEA4-D87B377C82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68941-79D0-46CD-AEA4-D87B377C82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68941-79D0-46CD-AEA4-D87B377C82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68941-79D0-46CD-AEA4-D87B377C82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68941-79D0-46CD-AEA4-D87B377C82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68941-79D0-46CD-AEA4-D87B377C82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68941-79D0-46CD-AEA4-D87B377C82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68941-79D0-46CD-AEA4-D87B377C82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68941-79D0-46CD-AEA4-D87B377C82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68941-79D0-46CD-AEA4-D87B377C82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000A-40F9-46FF-A897-62EFFDB5710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18F8-A60D-485A-8BDD-32C25494BB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000A-40F9-46FF-A897-62EFFDB5710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18F8-A60D-485A-8BDD-32C25494BB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000A-40F9-46FF-A897-62EFFDB5710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18F8-A60D-485A-8BDD-32C25494BB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000A-40F9-46FF-A897-62EFFDB5710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18F8-A60D-485A-8BDD-32C25494BB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000A-40F9-46FF-A897-62EFFDB5710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18F8-A60D-485A-8BDD-32C25494BB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000A-40F9-46FF-A897-62EFFDB5710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18F8-A60D-485A-8BDD-32C25494BB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000A-40F9-46FF-A897-62EFFDB5710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18F8-A60D-485A-8BDD-32C25494BB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000A-40F9-46FF-A897-62EFFDB5710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18F8-A60D-485A-8BDD-32C25494BB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000A-40F9-46FF-A897-62EFFDB5710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18F8-A60D-485A-8BDD-32C25494BB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000A-40F9-46FF-A897-62EFFDB5710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18F8-A60D-485A-8BDD-32C25494BB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000A-40F9-46FF-A897-62EFFDB5710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18F8-A60D-485A-8BDD-32C25494BB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B000A-40F9-46FF-A897-62EFFDB5710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518F8-A60D-485A-8BDD-32C25494BB69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图片包含 草, 天空, 户外, 田野&#10;&#10;已生成极高可信度的说明"/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23" b="324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microsoft.com/office/2007/relationships/media" Target="../media/media1.mp3"/><Relationship Id="rId8" Type="http://schemas.openxmlformats.org/officeDocument/2006/relationships/audio" Target="../media/media1.mp3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.jpeg"/><Relationship Id="rId1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1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1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3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41.jpeg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6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51.jpeg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5.png"/><Relationship Id="rId2" Type="http://schemas.openxmlformats.org/officeDocument/2006/relationships/image" Target="../media/image57.jpeg"/><Relationship Id="rId1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3.png"/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image" Target="../media/image60.jpe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65.jpeg"/><Relationship Id="rId1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6.jpe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0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0" Type="http://schemas.openxmlformats.org/officeDocument/2006/relationships/notesSlide" Target="../notesSlides/notesSlide23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图片包含 画廊&#10;&#10;已生成高可信度的说明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268" y="322879"/>
            <a:ext cx="1707803" cy="1422414"/>
          </a:xfrm>
          <a:prstGeom prst="rect">
            <a:avLst/>
          </a:prstGeom>
        </p:spPr>
      </p:pic>
      <p:pic>
        <p:nvPicPr>
          <p:cNvPr id="9" name="图片 8" descr="图片包含 镜子&#10;&#10;已生成极高可信度的说明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821" y="569417"/>
            <a:ext cx="6398545" cy="538089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981" y="1786856"/>
            <a:ext cx="866764" cy="701173"/>
          </a:xfrm>
          <a:prstGeom prst="rect">
            <a:avLst/>
          </a:prstGeom>
        </p:spPr>
      </p:pic>
      <p:pic>
        <p:nvPicPr>
          <p:cNvPr id="15" name="图片 14" descr="图片包含 爬行动物, 恐龙, 动物&#10;&#10;已生成极高可信度的说明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555" y="3888720"/>
            <a:ext cx="1810137" cy="242429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851"/>
          <a:stretch>
            <a:fillRect/>
          </a:stretch>
        </p:blipFill>
        <p:spPr>
          <a:xfrm>
            <a:off x="595325" y="3429000"/>
            <a:ext cx="1800431" cy="2881392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4458371" y="1625040"/>
            <a:ext cx="327525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000" b="1" kern="10" dirty="0">
                <a:solidFill>
                  <a:srgbClr val="F90C5A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防震减灾</a:t>
            </a:r>
            <a:endParaRPr lang="zh-CN" altLang="en-US" sz="6000" b="1" kern="10" dirty="0">
              <a:solidFill>
                <a:srgbClr val="F90C5A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361743" y="2556547"/>
            <a:ext cx="575029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5400" b="1" kern="10" dirty="0">
                <a:solidFill>
                  <a:srgbClr val="F90C5A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应急知识宣传活动</a:t>
            </a:r>
            <a:endParaRPr lang="zh-CN" altLang="en-US" sz="5400" b="1" kern="10" dirty="0">
              <a:solidFill>
                <a:srgbClr val="F90C5A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28" name="矩形: 圆角 27"/>
          <p:cNvSpPr/>
          <p:nvPr/>
        </p:nvSpPr>
        <p:spPr>
          <a:xfrm>
            <a:off x="4458335" y="3548380"/>
            <a:ext cx="3601720" cy="913765"/>
          </a:xfrm>
          <a:prstGeom prst="roundRect">
            <a:avLst>
              <a:gd name="adj" fmla="val 34631"/>
            </a:avLst>
          </a:prstGeom>
          <a:solidFill>
            <a:srgbClr val="85B91D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9" t="14014" r="11164" b="14391"/>
          <a:stretch>
            <a:fillRect/>
          </a:stretch>
        </p:blipFill>
        <p:spPr>
          <a:xfrm>
            <a:off x="10255504" y="0"/>
            <a:ext cx="1888512" cy="175713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96" b="12122"/>
          <a:stretch>
            <a:fillRect/>
          </a:stretch>
        </p:blipFill>
        <p:spPr>
          <a:xfrm>
            <a:off x="4072950" y="4274016"/>
            <a:ext cx="4162286" cy="2583984"/>
          </a:xfrm>
          <a:prstGeom prst="rect">
            <a:avLst/>
          </a:prstGeom>
        </p:spPr>
      </p:pic>
      <p:pic>
        <p:nvPicPr>
          <p:cNvPr id="2" name="スピークロウ - 只今活動中! (再録)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595957" y="4123309"/>
            <a:ext cx="487363" cy="487363"/>
          </a:xfrm>
          <a:prstGeom prst="rect">
            <a:avLst/>
          </a:prstGeom>
        </p:spPr>
      </p:pic>
      <p:pic>
        <p:nvPicPr>
          <p:cNvPr id="4" name="图片 3" descr="图片包含 运输, 气球, 航空器&#10;&#10;已生成极高可信度的说明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2" t="15682" r="27760" b="21733"/>
          <a:stretch>
            <a:fillRect/>
          </a:stretch>
        </p:blipFill>
        <p:spPr>
          <a:xfrm>
            <a:off x="786679" y="709782"/>
            <a:ext cx="965680" cy="1423089"/>
          </a:xfrm>
          <a:prstGeom prst="rect">
            <a:avLst/>
          </a:prstGeom>
        </p:spPr>
      </p:pic>
      <p:pic>
        <p:nvPicPr>
          <p:cNvPr id="18" name="图片 17" descr="图片包含 运输, 气球, 航空器&#10;&#10;已生成极高可信度的说明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2" t="15682" r="27760" b="63216"/>
          <a:stretch>
            <a:fillRect/>
          </a:stretch>
        </p:blipFill>
        <p:spPr>
          <a:xfrm>
            <a:off x="10255504" y="2725331"/>
            <a:ext cx="1178876" cy="585761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3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2" grpId="0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C:\Users\Administrator\Documents\Tencent Files\36699939\Image\GXF[0S%V{YLV{NH0V(QU4@S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443" y="1867152"/>
            <a:ext cx="4194409" cy="3824532"/>
          </a:xfrm>
          <a:prstGeom prst="roundRect">
            <a:avLst>
              <a:gd name="adj" fmla="val 12953"/>
            </a:avLst>
          </a:prstGeom>
          <a:noFill/>
          <a:ln w="25400">
            <a:solidFill>
              <a:srgbClr val="85B91D"/>
            </a:solidFill>
            <a:beve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jp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4469" y="1867152"/>
            <a:ext cx="3993196" cy="3824532"/>
          </a:xfrm>
          <a:prstGeom prst="roundRect">
            <a:avLst>
              <a:gd name="adj" fmla="val 13239"/>
            </a:avLst>
          </a:prstGeom>
          <a:noFill/>
          <a:ln w="25400">
            <a:solidFill>
              <a:srgbClr val="85B91D"/>
            </a:solidFill>
            <a:beve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组合 18"/>
          <p:cNvGrpSpPr/>
          <p:nvPr/>
        </p:nvGrpSpPr>
        <p:grpSpPr>
          <a:xfrm>
            <a:off x="1662290" y="0"/>
            <a:ext cx="1424090" cy="1368425"/>
            <a:chOff x="1662290" y="0"/>
            <a:chExt cx="1424090" cy="1368425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290" y="0"/>
              <a:ext cx="1424090" cy="1368425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1974226" y="498727"/>
              <a:ext cx="80021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地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523122" y="0"/>
            <a:ext cx="1424090" cy="1368425"/>
            <a:chOff x="3523122" y="0"/>
            <a:chExt cx="1424090" cy="1368425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3122" y="0"/>
              <a:ext cx="1424090" cy="1368425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3833455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震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383954" y="0"/>
            <a:ext cx="1424090" cy="1368425"/>
            <a:chOff x="5383954" y="0"/>
            <a:chExt cx="1424090" cy="1368425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3954" y="0"/>
              <a:ext cx="1424090" cy="1368425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5694287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灾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244787" y="0"/>
            <a:ext cx="1424090" cy="1368425"/>
            <a:chOff x="7244787" y="0"/>
            <a:chExt cx="1424090" cy="1368425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4787" y="0"/>
              <a:ext cx="1424090" cy="1368425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7555120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害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9105620" y="0"/>
            <a:ext cx="1424090" cy="1368425"/>
            <a:chOff x="9105620" y="0"/>
            <a:chExt cx="1424090" cy="1368425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05620" y="0"/>
              <a:ext cx="1424090" cy="1368425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9415953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图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496093" y="5497711"/>
            <a:ext cx="3001109" cy="714269"/>
            <a:chOff x="2496093" y="5497711"/>
            <a:chExt cx="3001109" cy="714269"/>
          </a:xfrm>
        </p:grpSpPr>
        <p:sp>
          <p:nvSpPr>
            <p:cNvPr id="24" name="矩形: 圆角 23"/>
            <p:cNvSpPr/>
            <p:nvPr/>
          </p:nvSpPr>
          <p:spPr>
            <a:xfrm>
              <a:off x="2496093" y="5497711"/>
              <a:ext cx="3001109" cy="714269"/>
            </a:xfrm>
            <a:prstGeom prst="roundRect">
              <a:avLst>
                <a:gd name="adj" fmla="val 30620"/>
              </a:avLst>
            </a:prstGeom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3186169" y="5593235"/>
              <a:ext cx="16209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交通瘫痪</a:t>
              </a:r>
              <a:endParaRPr lang="zh-CN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040513" y="5462717"/>
            <a:ext cx="3001109" cy="777875"/>
            <a:chOff x="7040513" y="5462717"/>
            <a:chExt cx="3001109" cy="777875"/>
          </a:xfrm>
        </p:grpSpPr>
        <p:sp>
          <p:nvSpPr>
            <p:cNvPr id="28" name="矩形: 圆角 27"/>
            <p:cNvSpPr/>
            <p:nvPr/>
          </p:nvSpPr>
          <p:spPr>
            <a:xfrm>
              <a:off x="7040513" y="5462717"/>
              <a:ext cx="3001109" cy="777875"/>
            </a:xfrm>
            <a:prstGeom prst="roundRect">
              <a:avLst>
                <a:gd name="adj" fmla="val 30620"/>
              </a:avLst>
            </a:prstGeom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7396537" y="5497711"/>
              <a:ext cx="228906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1995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年日本阪神地震，大桥倾倒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14-2"/>
          <p:cNvPicPr preferRelativeResize="0"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614" y="1328737"/>
            <a:ext cx="5919299" cy="4651543"/>
          </a:xfrm>
          <a:prstGeom prst="roundRect">
            <a:avLst>
              <a:gd name="adj" fmla="val 13391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76"/>
          <a:stretch>
            <a:fillRect/>
          </a:stretch>
        </p:blipFill>
        <p:spPr>
          <a:xfrm>
            <a:off x="933795" y="978144"/>
            <a:ext cx="3789238" cy="299597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777987" y="1714659"/>
            <a:ext cx="2100854" cy="1169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altLang="zh-CN" sz="2000" b="1" dirty="0">
                <a:solidFill>
                  <a:srgbClr val="85B91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1999</a:t>
            </a:r>
            <a:r>
              <a:rPr lang="zh-CN" altLang="en-US" sz="2000" b="1" dirty="0">
                <a:solidFill>
                  <a:srgbClr val="85B91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年土耳其伊兹米特地震，立交桥坍塌</a:t>
            </a:r>
            <a:endParaRPr lang="zh-CN" altLang="en-US" sz="2000" b="1" dirty="0">
              <a:solidFill>
                <a:srgbClr val="85B91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 descr="图片包含 玩具, LEGO&#10;&#10;已生成极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849" y="3720816"/>
            <a:ext cx="3059723" cy="29959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" t="3761" r="7101" b="15042"/>
          <a:stretch>
            <a:fillRect/>
          </a:stretch>
        </p:blipFill>
        <p:spPr>
          <a:xfrm>
            <a:off x="234462" y="105508"/>
            <a:ext cx="8546123" cy="6093679"/>
          </a:xfrm>
          <a:prstGeom prst="rect">
            <a:avLst/>
          </a:prstGeom>
        </p:spPr>
      </p:pic>
      <p:sp>
        <p:nvSpPr>
          <p:cNvPr id="2" name="标题 1"/>
          <p:cNvSpPr txBox="1">
            <a:spLocks noChangeArrowheads="1"/>
          </p:cNvSpPr>
          <p:nvPr/>
        </p:nvSpPr>
        <p:spPr bwMode="auto">
          <a:xfrm>
            <a:off x="2039496" y="2502401"/>
            <a:ext cx="6131808" cy="212365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6000" b="1" kern="10">
                <a:solidFill>
                  <a:srgbClr val="F90C5A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003300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003300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003300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003300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3300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3300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3300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003300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6600" dirty="0"/>
              <a:t>地震</a:t>
            </a:r>
            <a:endParaRPr lang="zh-CN" altLang="en-US" sz="6600" dirty="0"/>
          </a:p>
          <a:p>
            <a:r>
              <a:rPr lang="zh-CN" altLang="en-US" sz="6600" dirty="0"/>
              <a:t>是怎么发生的？</a:t>
            </a:r>
            <a:endParaRPr lang="zh-CN" altLang="en-US" sz="6600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650" y="3429000"/>
            <a:ext cx="3816350" cy="277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99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770" y="239703"/>
            <a:ext cx="7021288" cy="35672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195" y="2998051"/>
            <a:ext cx="3781668" cy="362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</p:pic>
      <p:pic>
        <p:nvPicPr>
          <p:cNvPr id="4" name="Picture 2" descr="http://www.e-museum.com.cn/dmsa/nature/universe/images/2006/8/21/45009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587" y="3324596"/>
            <a:ext cx="3781669" cy="2967156"/>
          </a:xfrm>
          <a:prstGeom prst="roundRect">
            <a:avLst/>
          </a:prstGeom>
          <a:noFill/>
          <a:ln w="38100">
            <a:solidFill>
              <a:srgbClr val="85B91D"/>
            </a:solidFill>
            <a:beve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3398891" y="1224523"/>
            <a:ext cx="5205046" cy="1384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2400" dirty="0">
                <a:solidFill>
                  <a:srgbClr val="85B91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地球的外层是地壳，地壳之下是地幔和地核，它们的分层结构就象鸡蛋的蛋壳、蛋清和蛋黄。</a:t>
            </a:r>
            <a:endParaRPr lang="zh-CN" altLang="zh-CN" sz="2400" dirty="0">
              <a:solidFill>
                <a:srgbClr val="85B91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9849"/>
            <a:ext cx="3070234" cy="2964851"/>
          </a:xfrm>
          <a:prstGeom prst="rect">
            <a:avLst/>
          </a:prstGeom>
        </p:spPr>
      </p:pic>
      <p:pic>
        <p:nvPicPr>
          <p:cNvPr id="2" name="Picture 2" descr="地震成因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8072" y="323300"/>
            <a:ext cx="9251951" cy="6335408"/>
          </a:xfrm>
          <a:prstGeom prst="roundRect">
            <a:avLst/>
          </a:prstGeom>
          <a:noFill/>
          <a:ln w="38100">
            <a:solidFill>
              <a:srgbClr val="85B91D"/>
            </a:solidFill>
            <a:beve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Documents and Settings\user\桌面\7fa4495djw1dq50ydqb6wj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385"/>
          <a:stretch>
            <a:fillRect/>
          </a:stretch>
        </p:blipFill>
        <p:spPr bwMode="auto">
          <a:xfrm>
            <a:off x="5122985" y="339969"/>
            <a:ext cx="4419600" cy="5861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Picture 2" descr="C:\Documents and Settings\user\桌面\7fa4495djw1dq50ydqb6wj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34"/>
          <a:stretch>
            <a:fillRect/>
          </a:stretch>
        </p:blipFill>
        <p:spPr bwMode="auto">
          <a:xfrm>
            <a:off x="609408" y="339969"/>
            <a:ext cx="4355571" cy="5842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431" y="4819779"/>
            <a:ext cx="2473569" cy="203822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9" t="14014" r="11164" b="14391"/>
          <a:stretch>
            <a:fillRect/>
          </a:stretch>
        </p:blipFill>
        <p:spPr>
          <a:xfrm>
            <a:off x="10255504" y="0"/>
            <a:ext cx="1888512" cy="17571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456291"/>
            <a:ext cx="7458096" cy="527047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154" y="4494251"/>
            <a:ext cx="3710188" cy="236374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78018" y="0"/>
            <a:ext cx="1424090" cy="1368425"/>
            <a:chOff x="1662290" y="0"/>
            <a:chExt cx="1424090" cy="1368425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290" y="0"/>
              <a:ext cx="1424090" cy="1368425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1972623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决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404502" y="0"/>
            <a:ext cx="1424090" cy="1368425"/>
            <a:chOff x="3523122" y="0"/>
            <a:chExt cx="1424090" cy="1368425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3122" y="0"/>
              <a:ext cx="1424090" cy="1368425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3833455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不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730986" y="0"/>
            <a:ext cx="1424090" cy="1368425"/>
            <a:chOff x="5383954" y="0"/>
            <a:chExt cx="1424090" cy="1368425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3954" y="0"/>
              <a:ext cx="1424090" cy="1368425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5694287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要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057470" y="0"/>
            <a:ext cx="1424090" cy="1368425"/>
            <a:chOff x="7244787" y="0"/>
            <a:chExt cx="1424090" cy="1368425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4787" y="0"/>
              <a:ext cx="1424090" cy="1368425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7555120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轻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710438" y="0"/>
            <a:ext cx="1424090" cy="1368425"/>
            <a:chOff x="9105620" y="0"/>
            <a:chExt cx="1424090" cy="1368425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05620" y="0"/>
              <a:ext cx="1424090" cy="1368425"/>
            </a:xfrm>
            <a:prstGeom prst="rect">
              <a:avLst/>
            </a:prstGeom>
          </p:spPr>
        </p:pic>
        <p:sp>
          <p:nvSpPr>
            <p:cNvPr id="19" name="矩形 18"/>
            <p:cNvSpPr/>
            <p:nvPr/>
          </p:nvSpPr>
          <p:spPr>
            <a:xfrm>
              <a:off x="9415953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地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383954" y="0"/>
            <a:ext cx="1424090" cy="1368425"/>
            <a:chOff x="5383954" y="0"/>
            <a:chExt cx="1424090" cy="1368425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3954" y="0"/>
              <a:ext cx="1424090" cy="1368425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5694287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信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036922" y="0"/>
            <a:ext cx="1424090" cy="1368425"/>
            <a:chOff x="7244787" y="0"/>
            <a:chExt cx="1424090" cy="1368425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4787" y="0"/>
              <a:ext cx="1424090" cy="1368425"/>
            </a:xfrm>
            <a:prstGeom prst="rect">
              <a:avLst/>
            </a:prstGeom>
          </p:spPr>
        </p:pic>
        <p:sp>
          <p:nvSpPr>
            <p:cNvPr id="25" name="矩形 24"/>
            <p:cNvSpPr/>
            <p:nvPr/>
          </p:nvSpPr>
          <p:spPr>
            <a:xfrm>
              <a:off x="7555120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震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363406" y="0"/>
            <a:ext cx="1424090" cy="1368425"/>
            <a:chOff x="9105620" y="0"/>
            <a:chExt cx="1424090" cy="1368425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05620" y="0"/>
              <a:ext cx="1424090" cy="1368425"/>
            </a:xfrm>
            <a:prstGeom prst="rect">
              <a:avLst/>
            </a:prstGeom>
          </p:spPr>
        </p:pic>
        <p:sp>
          <p:nvSpPr>
            <p:cNvPr id="28" name="矩形 27"/>
            <p:cNvSpPr/>
            <p:nvPr/>
          </p:nvSpPr>
          <p:spPr>
            <a:xfrm>
              <a:off x="9415953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谣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0689893" y="0"/>
            <a:ext cx="1424090" cy="1368425"/>
            <a:chOff x="9105620" y="0"/>
            <a:chExt cx="1424090" cy="1368425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05620" y="0"/>
              <a:ext cx="1424090" cy="1368425"/>
            </a:xfrm>
            <a:prstGeom prst="rect">
              <a:avLst/>
            </a:prstGeom>
          </p:spPr>
        </p:pic>
        <p:sp>
          <p:nvSpPr>
            <p:cNvPr id="32" name="矩形 31"/>
            <p:cNvSpPr/>
            <p:nvPr/>
          </p:nvSpPr>
          <p:spPr>
            <a:xfrm>
              <a:off x="9415952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言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1710478" y="2694515"/>
            <a:ext cx="6202599" cy="941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solidFill>
                  <a:srgbClr val="F90C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一般说，地震谣言是口头流传的，它通常具有如下特点：</a:t>
            </a:r>
            <a:endParaRPr lang="zh-CN" altLang="en-US" sz="2400" b="1" dirty="0">
              <a:solidFill>
                <a:srgbClr val="F90C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1561483" y="3752716"/>
            <a:ext cx="297990" cy="297990"/>
          </a:xfrm>
          <a:prstGeom prst="ellipse">
            <a:avLst/>
          </a:prstGeom>
          <a:solidFill>
            <a:srgbClr val="85B9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latin typeface="方正卡通简体" panose="03000509000000000000" pitchFamily="65" charset="-122"/>
                <a:ea typeface="方正卡通简体" panose="03000509000000000000" pitchFamily="65" charset="-122"/>
              </a:rPr>
              <a:t>1</a:t>
            </a:r>
            <a:endParaRPr lang="zh-CN" altLang="en-US" sz="2800" b="1" dirty="0"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859473" y="3737307"/>
            <a:ext cx="6096000" cy="32880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具体性，往往把地震预报得非常具体，时间、地点和震级非常准确而具体。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1561483" y="4211031"/>
            <a:ext cx="297990" cy="297990"/>
          </a:xfrm>
          <a:prstGeom prst="ellipse">
            <a:avLst/>
          </a:prstGeom>
          <a:solidFill>
            <a:srgbClr val="85B9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latin typeface="方正卡通简体" panose="03000509000000000000" pitchFamily="65" charset="-122"/>
                <a:ea typeface="方正卡通简体" panose="03000509000000000000" pitchFamily="65" charset="-122"/>
              </a:rPr>
              <a:t>2</a:t>
            </a:r>
            <a:endParaRPr lang="zh-CN" altLang="en-US" sz="2800" b="1" dirty="0"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859473" y="4195622"/>
            <a:ext cx="6096000" cy="32880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夸大性，常常把地震灾害夸大，说什么地震时山崩地裂等。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859473" y="4653937"/>
            <a:ext cx="5964723" cy="5873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有时带有迷信或神秘色彩，例如说世界末日到来了，导致无知的人们盲目逃亡或发生犯罪行为，甚至造成悲剧。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1561483" y="4798612"/>
            <a:ext cx="297990" cy="297990"/>
          </a:xfrm>
          <a:prstGeom prst="ellipse">
            <a:avLst/>
          </a:prstGeom>
          <a:solidFill>
            <a:srgbClr val="85B9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latin typeface="方正卡通简体" panose="03000509000000000000" pitchFamily="65" charset="-122"/>
                <a:ea typeface="方正卡通简体" panose="03000509000000000000" pitchFamily="65" charset="-122"/>
              </a:rPr>
              <a:t>3</a:t>
            </a:r>
            <a:endParaRPr lang="zh-CN" altLang="en-US" sz="2800" b="1" dirty="0"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1561483" y="5517576"/>
            <a:ext cx="297990" cy="297990"/>
          </a:xfrm>
          <a:prstGeom prst="ellipse">
            <a:avLst/>
          </a:prstGeom>
          <a:solidFill>
            <a:srgbClr val="85B9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latin typeface="方正卡通简体" panose="03000509000000000000" pitchFamily="65" charset="-122"/>
                <a:ea typeface="方正卡通简体" panose="03000509000000000000" pitchFamily="65" charset="-122"/>
              </a:rPr>
              <a:t>4</a:t>
            </a:r>
            <a:endParaRPr lang="zh-CN" altLang="en-US" sz="2800" b="1" dirty="0"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940922" y="5370785"/>
            <a:ext cx="5883274" cy="591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有时不负责任的媒体可能发布小道消息，造成不必要的损失。如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1980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月香港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明报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称闽南泉州要发生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级大震，造成当地巨大恐慌等。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34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84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34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84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34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84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34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84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340"/>
                            </p:stCondLst>
                            <p:childTnLst>
                              <p:par>
                                <p:cTn id="10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 animBg="1"/>
      <p:bldP spid="38" grpId="0"/>
      <p:bldP spid="39" grpId="0" animBg="1"/>
      <p:bldP spid="40" grpId="0"/>
      <p:bldP spid="41" grpId="0"/>
      <p:bldP spid="42" grpId="0" animBg="1"/>
      <p:bldP spid="43" grpId="0" animBg="1"/>
      <p:bldP spid="4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yb119.cn/uploads/allimg/090401/1002003025-1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81" y="373444"/>
            <a:ext cx="8842131" cy="5868055"/>
          </a:xfrm>
          <a:prstGeom prst="roundRect">
            <a:avLst>
              <a:gd name="adj" fmla="val 4880"/>
            </a:avLst>
          </a:prstGeom>
          <a:noFill/>
          <a:ln w="38100">
            <a:solidFill>
              <a:srgbClr val="85B91D"/>
            </a:solidFill>
            <a:beve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 descr="图片包含 天空&#10;&#10;已生成极高可信度的说明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44431" y="5251573"/>
            <a:ext cx="3173188" cy="16064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08386" y="-1291658"/>
            <a:ext cx="5591907" cy="906617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6" name="组合 5"/>
          <p:cNvGrpSpPr/>
          <p:nvPr/>
        </p:nvGrpSpPr>
        <p:grpSpPr>
          <a:xfrm>
            <a:off x="3646622" y="1556211"/>
            <a:ext cx="3515434" cy="584775"/>
            <a:chOff x="3646622" y="1556211"/>
            <a:chExt cx="3515434" cy="584775"/>
          </a:xfrm>
        </p:grpSpPr>
        <p:sp>
          <p:nvSpPr>
            <p:cNvPr id="4" name="矩形: 圆角 3"/>
            <p:cNvSpPr/>
            <p:nvPr/>
          </p:nvSpPr>
          <p:spPr>
            <a:xfrm>
              <a:off x="3646622" y="1556211"/>
              <a:ext cx="3515434" cy="584775"/>
            </a:xfrm>
            <a:prstGeom prst="roundRect">
              <a:avLst/>
            </a:prstGeom>
            <a:solidFill>
              <a:srgbClr val="85B9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3870105" y="1556211"/>
              <a:ext cx="3068469" cy="584775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200" b="1" kern="10" dirty="0">
                  <a:ln w="9525">
                    <a:noFill/>
                    <a:round/>
                  </a:ln>
                  <a:solidFill>
                    <a:schemeClr val="bg1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一般的避震常识</a:t>
              </a:r>
              <a:endParaRPr lang="zh-CN" altLang="en-US" sz="3200" b="1" kern="10" dirty="0">
                <a:ln w="9525">
                  <a:noFill/>
                  <a:round/>
                </a:ln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1420364" y="2369935"/>
            <a:ext cx="7967950" cy="3157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Clr>
                <a:srgbClr val="6BB1C9"/>
              </a:buClr>
              <a:buFont typeface="Wingdings 2" panose="05020102010507070707" pitchFamily="18" charset="2"/>
              <a:buChar char=""/>
              <a:defRPr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俗语说：“小震不用跑，大震跑不了。”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buClr>
                <a:srgbClr val="6BB1C9"/>
              </a:buClr>
              <a:defRPr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buClr>
                <a:srgbClr val="6BB1C9"/>
              </a:buClr>
              <a:buFont typeface="Wingdings 2" panose="05020102010507070707" pitchFamily="18" charset="2"/>
              <a:buChar char=""/>
              <a:defRPr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如果发生地震，关键是要有清醒的头脑，镇定自若，先分析是</a:t>
            </a:r>
            <a:r>
              <a:rPr lang="zh-CN" altLang="en-US" sz="2400" dirty="0">
                <a:solidFill>
                  <a:srgbClr val="F90C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远震还是近震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。近震常以上下颠簸开始，然后才左右摇摆。</a:t>
            </a:r>
            <a:r>
              <a:rPr lang="zh-CN" altLang="en-US" sz="2400" dirty="0">
                <a:solidFill>
                  <a:srgbClr val="F90C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远震很少有上下颠簸感觉，都以左右摇摆为主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，而且地声脆，震动小。</a:t>
            </a:r>
            <a:r>
              <a:rPr lang="zh-CN" altLang="en-US" sz="2400" dirty="0">
                <a:solidFill>
                  <a:srgbClr val="F90C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一般远震不必外逃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，因为这种地震比较轻，对人身安全不会造成威胁。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4" t="28205" r="7949" b="12308"/>
          <a:stretch>
            <a:fillRect/>
          </a:stretch>
        </p:blipFill>
        <p:spPr>
          <a:xfrm>
            <a:off x="8483083" y="4444018"/>
            <a:ext cx="3516923" cy="24139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119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6588369" y="3243343"/>
            <a:ext cx="4489939" cy="2268416"/>
            <a:chOff x="6588369" y="3243343"/>
            <a:chExt cx="4489939" cy="2268416"/>
          </a:xfrm>
        </p:grpSpPr>
        <p:sp>
          <p:nvSpPr>
            <p:cNvPr id="3" name="矩形: 圆角 2"/>
            <p:cNvSpPr/>
            <p:nvPr/>
          </p:nvSpPr>
          <p:spPr>
            <a:xfrm>
              <a:off x="6588369" y="3243343"/>
              <a:ext cx="4489939" cy="2268416"/>
            </a:xfrm>
            <a:prstGeom prst="roundRect">
              <a:avLst/>
            </a:prstGeom>
            <a:solidFill>
              <a:srgbClr val="85B9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: 圆角 6"/>
            <p:cNvSpPr/>
            <p:nvPr/>
          </p:nvSpPr>
          <p:spPr>
            <a:xfrm>
              <a:off x="6834553" y="3398672"/>
              <a:ext cx="3997570" cy="1957759"/>
            </a:xfrm>
            <a:prstGeom prst="round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Picture 2" descr="http://ww1.sinaimg.cn/bmiddle/9ee01c29jw1dto8y908lzj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784" y="1639315"/>
            <a:ext cx="5474677" cy="4058100"/>
          </a:xfrm>
          <a:prstGeom prst="roundRect">
            <a:avLst/>
          </a:prstGeom>
          <a:noFill/>
          <a:ln w="38100">
            <a:solidFill>
              <a:srgbClr val="85B91D"/>
            </a:solidFill>
            <a:beve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7734300" y="3766871"/>
            <a:ext cx="2198077" cy="1221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3200" b="1" dirty="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就地就近</a:t>
            </a:r>
            <a:endParaRPr lang="zh-CN" altLang="zh-CN" sz="3200" b="1" dirty="0">
              <a:solidFill>
                <a:schemeClr val="bg1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zh-CN" sz="3200" b="1" dirty="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保护自己</a:t>
            </a:r>
            <a:endParaRPr lang="zh-CN" altLang="zh-CN" sz="3200" b="1" dirty="0">
              <a:solidFill>
                <a:schemeClr val="bg1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034" y="1175522"/>
            <a:ext cx="5437182" cy="20541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592707" y="0"/>
            <a:ext cx="1424090" cy="1368425"/>
            <a:chOff x="1662290" y="0"/>
            <a:chExt cx="1424090" cy="1368425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290" y="0"/>
              <a:ext cx="1424090" cy="1368425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1972624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室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453539" y="0"/>
            <a:ext cx="1424090" cy="1368425"/>
            <a:chOff x="3523122" y="0"/>
            <a:chExt cx="1424090" cy="1368425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3122" y="0"/>
              <a:ext cx="1424090" cy="1368425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3833455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内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314371" y="0"/>
            <a:ext cx="1424090" cy="1368425"/>
            <a:chOff x="5383954" y="0"/>
            <a:chExt cx="1424090" cy="1368425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3954" y="0"/>
              <a:ext cx="1424090" cy="1368425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5694287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避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175204" y="0"/>
            <a:ext cx="1424090" cy="1368425"/>
            <a:chOff x="7244787" y="0"/>
            <a:chExt cx="1424090" cy="1368425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4787" y="0"/>
              <a:ext cx="1424090" cy="1368425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7555120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震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pic>
        <p:nvPicPr>
          <p:cNvPr id="15" name="Picture 2" descr="2-1伏而待定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" b="681"/>
          <a:stretch>
            <a:fillRect/>
          </a:stretch>
        </p:blipFill>
        <p:spPr bwMode="auto">
          <a:xfrm>
            <a:off x="494380" y="1867152"/>
            <a:ext cx="5383249" cy="3897389"/>
          </a:xfrm>
          <a:prstGeom prst="roundRect">
            <a:avLst/>
          </a:prstGeom>
          <a:noFill/>
          <a:ln w="38100">
            <a:solidFill>
              <a:srgbClr val="85B91D"/>
            </a:solidFill>
            <a:beve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2-2伏定原则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0" b="826"/>
          <a:stretch>
            <a:fillRect/>
          </a:stretch>
        </p:blipFill>
        <p:spPr bwMode="auto">
          <a:xfrm>
            <a:off x="6314371" y="1867152"/>
            <a:ext cx="5383249" cy="3913227"/>
          </a:xfrm>
          <a:prstGeom prst="roundRect">
            <a:avLst/>
          </a:prstGeom>
          <a:noFill/>
          <a:ln w="38100">
            <a:solidFill>
              <a:srgbClr val="85B91D"/>
            </a:solidFill>
            <a:beve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drap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592707" y="0"/>
            <a:ext cx="1424090" cy="1368425"/>
            <a:chOff x="1662290" y="0"/>
            <a:chExt cx="1424090" cy="1368425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290" y="0"/>
              <a:ext cx="1424090" cy="1368425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1972624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室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453539" y="0"/>
            <a:ext cx="1424090" cy="1368425"/>
            <a:chOff x="3523122" y="0"/>
            <a:chExt cx="1424090" cy="1368425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3122" y="0"/>
              <a:ext cx="1424090" cy="1368425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3833455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内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314371" y="0"/>
            <a:ext cx="1424090" cy="1368425"/>
            <a:chOff x="5383954" y="0"/>
            <a:chExt cx="1424090" cy="1368425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3954" y="0"/>
              <a:ext cx="1424090" cy="1368425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5694287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避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175204" y="0"/>
            <a:ext cx="1424090" cy="1368425"/>
            <a:chOff x="7244787" y="0"/>
            <a:chExt cx="1424090" cy="1368425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4787" y="0"/>
              <a:ext cx="1424090" cy="1368425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7555120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震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pic>
        <p:nvPicPr>
          <p:cNvPr id="18" name="Picture 2" descr="2-5抱头下蹲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" r="230" b="-66"/>
          <a:stretch>
            <a:fillRect/>
          </a:stretch>
        </p:blipFill>
        <p:spPr bwMode="auto">
          <a:xfrm>
            <a:off x="4403469" y="1664328"/>
            <a:ext cx="3221619" cy="2405426"/>
          </a:xfrm>
          <a:prstGeom prst="rect">
            <a:avLst/>
          </a:prstGeom>
          <a:noFill/>
          <a:ln w="38100">
            <a:solidFill>
              <a:srgbClr val="85B91D"/>
            </a:solidFill>
            <a:beve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2-7三角空间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806" y="1664329"/>
            <a:ext cx="3740774" cy="2405426"/>
          </a:xfrm>
          <a:prstGeom prst="rect">
            <a:avLst/>
          </a:prstGeom>
          <a:noFill/>
          <a:ln w="38100">
            <a:solidFill>
              <a:srgbClr val="85B91D"/>
            </a:solidFill>
            <a:beve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2-8窗下危险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1" b="6121"/>
          <a:stretch>
            <a:fillRect/>
          </a:stretch>
        </p:blipFill>
        <p:spPr bwMode="auto">
          <a:xfrm>
            <a:off x="658404" y="4335827"/>
            <a:ext cx="3254877" cy="2405426"/>
          </a:xfrm>
          <a:prstGeom prst="rect">
            <a:avLst/>
          </a:prstGeom>
          <a:noFill/>
          <a:ln w="38100">
            <a:solidFill>
              <a:srgbClr val="85B91D"/>
            </a:solidFill>
            <a:beve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2-9不要跳窗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695" y="4335827"/>
            <a:ext cx="3358393" cy="2350559"/>
          </a:xfrm>
          <a:prstGeom prst="rect">
            <a:avLst/>
          </a:prstGeom>
          <a:noFill/>
          <a:ln w="38100">
            <a:solidFill>
              <a:srgbClr val="85B91D"/>
            </a:solidFill>
            <a:beve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组合 23"/>
          <p:cNvGrpSpPr/>
          <p:nvPr/>
        </p:nvGrpSpPr>
        <p:grpSpPr>
          <a:xfrm>
            <a:off x="7934805" y="4335827"/>
            <a:ext cx="3740774" cy="2350558"/>
            <a:chOff x="7934805" y="4260151"/>
            <a:chExt cx="3740774" cy="2350558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4805" y="4260151"/>
              <a:ext cx="3740774" cy="2350558"/>
            </a:xfrm>
            <a:prstGeom prst="rect">
              <a:avLst/>
            </a:prstGeom>
            <a:noFill/>
            <a:ln w="38100">
              <a:solidFill>
                <a:srgbClr val="85B91D"/>
              </a:solidFill>
              <a:beve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3" name="椭圆 2"/>
            <p:cNvSpPr>
              <a:spLocks noChangeArrowheads="1"/>
            </p:cNvSpPr>
            <p:nvPr/>
          </p:nvSpPr>
          <p:spPr bwMode="auto">
            <a:xfrm>
              <a:off x="9692413" y="5435430"/>
              <a:ext cx="1303366" cy="169950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beve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rgbClr val="003300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rgbClr val="003300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rgbClr val="003300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rgbClr val="003300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rgbClr val="003300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rgbClr val="003300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rgbClr val="003300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rgbClr val="003300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rgbClr val="003300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pic>
        <p:nvPicPr>
          <p:cNvPr id="25" name="Picture 2" descr="2-4头盔避震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04" y="1664328"/>
            <a:ext cx="3254876" cy="2405426"/>
          </a:xfrm>
          <a:prstGeom prst="rect">
            <a:avLst/>
          </a:prstGeom>
          <a:noFill/>
          <a:ln w="38100">
            <a:solidFill>
              <a:srgbClr val="85B91D"/>
            </a:solidFill>
            <a:beve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0" t="6838" r="583" b="10427"/>
          <a:stretch>
            <a:fillRect/>
          </a:stretch>
        </p:blipFill>
        <p:spPr>
          <a:xfrm>
            <a:off x="386861" y="468923"/>
            <a:ext cx="11301047" cy="567397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623653" y="1992104"/>
            <a:ext cx="6670416" cy="64633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3600" b="1" kern="10" dirty="0">
                <a:ln w="9525">
                  <a:noFill/>
                  <a:round/>
                </a:ln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地震跳楼伤亡：悲剧本不该发生</a:t>
            </a:r>
            <a:endParaRPr lang="zh-CN" altLang="en-US" sz="3600" b="1" kern="10" dirty="0">
              <a:ln w="9525">
                <a:noFill/>
                <a:round/>
              </a:ln>
              <a:solidFill>
                <a:srgbClr val="85B91D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910861" y="2924797"/>
            <a:ext cx="6096000" cy="172617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日四川雅安发生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级地震时，重庆震感强烈，有多人受伤。其中一男子因恐慌从三楼跳下，脑部重伤，另一男子疑因地震慌张，从四楼跳下身亡。此外成都有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人在强震时因惊吓跳楼死亡，成都大学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名学生，也在地震时跳楼致伤，其中一人重伤。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014556" y="4706135"/>
            <a:ext cx="1608133" cy="40184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羊城晚报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601" y="3565321"/>
            <a:ext cx="3553739" cy="27145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592707" y="0"/>
            <a:ext cx="1424090" cy="1368425"/>
            <a:chOff x="1662290" y="0"/>
            <a:chExt cx="1424090" cy="1368425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290" y="0"/>
              <a:ext cx="1424090" cy="1368425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1972624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室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453539" y="0"/>
            <a:ext cx="1424090" cy="1368425"/>
            <a:chOff x="3523122" y="0"/>
            <a:chExt cx="1424090" cy="1368425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3122" y="0"/>
              <a:ext cx="1424090" cy="1368425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3833455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外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314371" y="0"/>
            <a:ext cx="1424090" cy="1368425"/>
            <a:chOff x="5383954" y="0"/>
            <a:chExt cx="1424090" cy="1368425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3954" y="0"/>
              <a:ext cx="1424090" cy="1368425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5694287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避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175204" y="0"/>
            <a:ext cx="1424090" cy="1368425"/>
            <a:chOff x="7244787" y="0"/>
            <a:chExt cx="1424090" cy="1368425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4787" y="0"/>
              <a:ext cx="1424090" cy="1368425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7555120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震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pic>
        <p:nvPicPr>
          <p:cNvPr id="14" name="Picture 2" descr="2-17选择场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82" y="1981199"/>
            <a:ext cx="5501526" cy="3465197"/>
          </a:xfrm>
          <a:prstGeom prst="rect">
            <a:avLst/>
          </a:prstGeom>
          <a:noFill/>
          <a:ln w="38100">
            <a:solidFill>
              <a:srgbClr val="85B91D"/>
            </a:solidFill>
            <a:beve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照片d 0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675" y="1981199"/>
            <a:ext cx="5432643" cy="3465196"/>
          </a:xfrm>
          <a:prstGeom prst="rect">
            <a:avLst/>
          </a:prstGeom>
          <a:noFill/>
          <a:ln w="38100">
            <a:solidFill>
              <a:srgbClr val="85B91D"/>
            </a:solidFill>
            <a:beve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592707" y="0"/>
            <a:ext cx="1424090" cy="1368425"/>
            <a:chOff x="1662290" y="0"/>
            <a:chExt cx="1424090" cy="136842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290" y="0"/>
              <a:ext cx="1424090" cy="1368425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1972624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室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453539" y="0"/>
            <a:ext cx="1424090" cy="1368425"/>
            <a:chOff x="3523122" y="0"/>
            <a:chExt cx="1424090" cy="1368425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3122" y="0"/>
              <a:ext cx="1424090" cy="1368425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3833455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外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314371" y="0"/>
            <a:ext cx="1424090" cy="1368425"/>
            <a:chOff x="5383954" y="0"/>
            <a:chExt cx="1424090" cy="1368425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3954" y="0"/>
              <a:ext cx="1424090" cy="1368425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5694287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避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175204" y="0"/>
            <a:ext cx="1424090" cy="1368425"/>
            <a:chOff x="7244787" y="0"/>
            <a:chExt cx="1424090" cy="1368425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4787" y="0"/>
              <a:ext cx="1424090" cy="1368425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7555120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震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pic>
        <p:nvPicPr>
          <p:cNvPr id="2" name="Picture 2" descr="2-27暂不返回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47" y="1671262"/>
            <a:ext cx="3559485" cy="2478707"/>
          </a:xfrm>
          <a:prstGeom prst="rect">
            <a:avLst/>
          </a:prstGeom>
          <a:noFill/>
          <a:ln w="38100">
            <a:solidFill>
              <a:srgbClr val="85B91D"/>
            </a:solidFill>
            <a:beve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2-18开阔场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175" y="1671262"/>
            <a:ext cx="3647649" cy="2478707"/>
          </a:xfrm>
          <a:prstGeom prst="rect">
            <a:avLst/>
          </a:prstGeom>
          <a:noFill/>
          <a:ln w="38100">
            <a:solidFill>
              <a:srgbClr val="85B91D"/>
            </a:solidFill>
            <a:beve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2-13操场避震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4268" y="1671262"/>
            <a:ext cx="3559485" cy="2478707"/>
          </a:xfrm>
          <a:prstGeom prst="rect">
            <a:avLst/>
          </a:prstGeom>
          <a:noFill/>
          <a:ln w="38100">
            <a:solidFill>
              <a:srgbClr val="85B91D"/>
            </a:solidFill>
            <a:beve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2-16行车避震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47" y="4329957"/>
            <a:ext cx="3559485" cy="2328751"/>
          </a:xfrm>
          <a:prstGeom prst="rect">
            <a:avLst/>
          </a:prstGeom>
          <a:noFill/>
          <a:ln w="38100">
            <a:solidFill>
              <a:srgbClr val="F90C5A"/>
            </a:solidFill>
            <a:beve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2-19避开高建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175" y="4329957"/>
            <a:ext cx="3647649" cy="2328751"/>
          </a:xfrm>
          <a:prstGeom prst="rect">
            <a:avLst/>
          </a:prstGeom>
          <a:noFill/>
          <a:ln w="38100">
            <a:solidFill>
              <a:srgbClr val="F90C5A"/>
            </a:solidFill>
            <a:beve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2-20避开路灯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4267" y="4329957"/>
            <a:ext cx="3606777" cy="2328751"/>
          </a:xfrm>
          <a:prstGeom prst="rect">
            <a:avLst/>
          </a:prstGeom>
          <a:noFill/>
          <a:ln w="38100">
            <a:solidFill>
              <a:srgbClr val="F90C5A"/>
            </a:solidFill>
            <a:beve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044141" y="-81276"/>
            <a:ext cx="5134739" cy="2234167"/>
            <a:chOff x="3047994" y="1805651"/>
            <a:chExt cx="6096012" cy="3067292"/>
          </a:xfrm>
        </p:grpSpPr>
        <p:sp>
          <p:nvSpPr>
            <p:cNvPr id="4" name="矩形 3"/>
            <p:cNvSpPr/>
            <p:nvPr/>
          </p:nvSpPr>
          <p:spPr>
            <a:xfrm>
              <a:off x="3657599" y="2395959"/>
              <a:ext cx="5231758" cy="22339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370" b="26313"/>
            <a:stretch>
              <a:fillRect/>
            </a:stretch>
          </p:blipFill>
          <p:spPr>
            <a:xfrm>
              <a:off x="3047994" y="1805651"/>
              <a:ext cx="6096012" cy="3067292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>
            <a:off x="3972279" y="359687"/>
            <a:ext cx="327846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当遇到</a:t>
            </a:r>
            <a:endParaRPr lang="en-US" altLang="zh-CN" sz="4800" b="1" dirty="0">
              <a:solidFill>
                <a:srgbClr val="85B91D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  <a:p>
            <a:pPr algn="ctr"/>
            <a:r>
              <a: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次生灾害时</a:t>
            </a:r>
            <a:endParaRPr lang="zh-CN" altLang="en-US" sz="4800" b="1" dirty="0">
              <a:solidFill>
                <a:srgbClr val="85B91D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pic>
        <p:nvPicPr>
          <p:cNvPr id="7" name="Picture 2" descr="2-6关闭明火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551" y="2218778"/>
            <a:ext cx="3708153" cy="2032169"/>
          </a:xfrm>
          <a:prstGeom prst="rect">
            <a:avLst/>
          </a:prstGeom>
          <a:noFill/>
          <a:ln w="38100">
            <a:solidFill>
              <a:srgbClr val="85B91D"/>
            </a:solidFill>
            <a:beve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2-23火灾逃避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655" y="2218779"/>
            <a:ext cx="3501834" cy="2032169"/>
          </a:xfrm>
          <a:prstGeom prst="rect">
            <a:avLst/>
          </a:prstGeom>
          <a:noFill/>
          <a:ln w="38100">
            <a:solidFill>
              <a:srgbClr val="85B91D"/>
            </a:solidFill>
            <a:beve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2-24毒气逃避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886" y="4490724"/>
            <a:ext cx="3747248" cy="2019781"/>
          </a:xfrm>
          <a:prstGeom prst="rect">
            <a:avLst/>
          </a:prstGeom>
          <a:noFill/>
          <a:ln w="38100">
            <a:solidFill>
              <a:srgbClr val="F90C5A"/>
            </a:solidFill>
            <a:beve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2-26躲避海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655" y="4490724"/>
            <a:ext cx="3501834" cy="2019781"/>
          </a:xfrm>
          <a:prstGeom prst="rect">
            <a:avLst/>
          </a:prstGeom>
          <a:noFill/>
          <a:ln w="38100">
            <a:solidFill>
              <a:srgbClr val="F90C5A"/>
            </a:solidFill>
            <a:beve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45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45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45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45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643583" y="0"/>
            <a:ext cx="1424090" cy="1368425"/>
            <a:chOff x="1662290" y="0"/>
            <a:chExt cx="1424090" cy="1368425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290" y="0"/>
              <a:ext cx="1424090" cy="1368425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1972624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万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513769" y="0"/>
            <a:ext cx="1424090" cy="1368425"/>
            <a:chOff x="3523122" y="0"/>
            <a:chExt cx="1424090" cy="1368425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3122" y="0"/>
              <a:ext cx="1424090" cy="1368425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3833455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一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383955" y="0"/>
            <a:ext cx="1424090" cy="1368425"/>
            <a:chOff x="5383954" y="0"/>
            <a:chExt cx="1424090" cy="1368425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3954" y="0"/>
              <a:ext cx="1424090" cy="1368425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5694287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被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254141" y="0"/>
            <a:ext cx="1424090" cy="1368425"/>
            <a:chOff x="7244787" y="0"/>
            <a:chExt cx="1424090" cy="1368425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4787" y="0"/>
              <a:ext cx="1424090" cy="1368425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7555120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压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124328" y="0"/>
            <a:ext cx="1424090" cy="1368425"/>
            <a:chOff x="7244787" y="0"/>
            <a:chExt cx="1424090" cy="1368425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4787" y="0"/>
              <a:ext cx="1424090" cy="1368425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7555121" y="498727"/>
              <a:ext cx="8034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85B91D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埋</a:t>
              </a:r>
              <a:endParaRPr lang="zh-CN" altLang="en-US" sz="4800" b="1" dirty="0"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pic>
        <p:nvPicPr>
          <p:cNvPr id="17" name="Picture 2" descr="3-2坚定信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121" y="1671004"/>
            <a:ext cx="7261207" cy="4688269"/>
          </a:xfrm>
          <a:prstGeom prst="roundRect">
            <a:avLst/>
          </a:prstGeom>
          <a:noFill/>
          <a:ln w="38100">
            <a:solidFill>
              <a:srgbClr val="85B91D"/>
            </a:solidFill>
            <a:beve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520" y="4409954"/>
            <a:ext cx="2835836" cy="23367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68"/>
          <a:stretch>
            <a:fillRect/>
          </a:stretch>
        </p:blipFill>
        <p:spPr>
          <a:xfrm>
            <a:off x="474362" y="0"/>
            <a:ext cx="10254874" cy="6261904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2211381" y="3027190"/>
            <a:ext cx="6780836" cy="20585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1</a:t>
            </a:r>
            <a:r>
              <a:rPr lang="zh-CN" altLang="en-US" dirty="0"/>
              <a:t>、尽量保持神志清醒</a:t>
            </a:r>
            <a:endParaRPr lang="en-US" altLang="zh-CN" dirty="0"/>
          </a:p>
          <a:p>
            <a:r>
              <a:rPr lang="en-US" altLang="zh-CN" dirty="0"/>
              <a:t>2</a:t>
            </a:r>
            <a:r>
              <a:rPr lang="zh-CN" altLang="en-US" dirty="0"/>
              <a:t>、让自己平静下来，克服恐惧，保持冷静</a:t>
            </a:r>
            <a:endParaRPr lang="en-US" altLang="zh-CN" dirty="0"/>
          </a:p>
          <a:p>
            <a:r>
              <a:rPr lang="en-US" altLang="zh-CN" dirty="0"/>
              <a:t>3</a:t>
            </a:r>
            <a:r>
              <a:rPr lang="zh-CN" altLang="en-US" dirty="0"/>
              <a:t>、不要慌乱、烦躁、哭喊、叫嚷</a:t>
            </a:r>
            <a:endParaRPr lang="en-US" altLang="zh-CN" dirty="0"/>
          </a:p>
          <a:p>
            <a:r>
              <a:rPr lang="en-US" altLang="zh-CN" dirty="0"/>
              <a:t>4</a:t>
            </a:r>
            <a:r>
              <a:rPr lang="zh-CN" altLang="en-US" dirty="0"/>
              <a:t>、树立生存的勇气和自信，创造生存条件，最大限度地延长生命</a:t>
            </a:r>
            <a:endParaRPr lang="en-US" altLang="zh-CN" dirty="0"/>
          </a:p>
          <a:p>
            <a:r>
              <a:rPr lang="en-US" altLang="zh-CN" dirty="0"/>
              <a:t>5</a:t>
            </a:r>
            <a:r>
              <a:rPr lang="zh-CN" altLang="en-US" dirty="0"/>
              <a:t>、敲击物体与外界联系，积极寻求被救机会。如果周围有被埋压的人试着与其对话，互相鼓励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3193127" y="2246747"/>
            <a:ext cx="4817345" cy="64633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3600" b="1" kern="10" dirty="0">
                <a:ln w="9525">
                  <a:noFill/>
                  <a:round/>
                </a:ln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在地震中被困时应当：</a:t>
            </a:r>
            <a:endParaRPr lang="zh-CN" altLang="en-US" sz="3600" b="1" kern="10" dirty="0">
              <a:ln w="9525">
                <a:noFill/>
                <a:round/>
              </a:ln>
              <a:solidFill>
                <a:srgbClr val="85B91D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pic>
        <p:nvPicPr>
          <p:cNvPr id="6" name="图片 5" descr="图片包含 建筑物&#10;&#10;已生成极高可信度的说明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3691" y="4265463"/>
            <a:ext cx="2585731" cy="25182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3-4生存空间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869" y="582644"/>
            <a:ext cx="4446619" cy="3005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Picture 2" descr="3-5包好头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869" y="3701008"/>
            <a:ext cx="4446619" cy="2840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Picture 2" descr="3-6合理求援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029" y="582643"/>
            <a:ext cx="4472103" cy="3005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图片 5" descr="图片包含 玩具&#10;&#10;已生成高可信度的说明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59" r="3699" b="18143"/>
          <a:stretch>
            <a:fillRect/>
          </a:stretch>
        </p:blipFill>
        <p:spPr>
          <a:xfrm>
            <a:off x="6101684" y="3707807"/>
            <a:ext cx="4647447" cy="29485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室内, 天空, 监视器, 墙壁&#10;&#10;已生成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0" t="5822" r="3663" b="2881"/>
          <a:stretch>
            <a:fillRect/>
          </a:stretch>
        </p:blipFill>
        <p:spPr>
          <a:xfrm rot="16200000" flipH="1">
            <a:off x="2383538" y="-1395982"/>
            <a:ext cx="6534910" cy="9741408"/>
          </a:xfrm>
          <a:prstGeom prst="rect">
            <a:avLst/>
          </a:prstGeom>
        </p:spPr>
      </p:pic>
      <p:sp>
        <p:nvSpPr>
          <p:cNvPr id="11" name="矩形: 圆角 10"/>
          <p:cNvSpPr/>
          <p:nvPr/>
        </p:nvSpPr>
        <p:spPr>
          <a:xfrm>
            <a:off x="5678324" y="2333134"/>
            <a:ext cx="3036427" cy="3159320"/>
          </a:xfrm>
          <a:prstGeom prst="roundRect">
            <a:avLst/>
          </a:prstGeom>
          <a:solidFill>
            <a:srgbClr val="85B9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525929" y="1121868"/>
            <a:ext cx="3427541" cy="64633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3600" b="1" kern="10" dirty="0">
                <a:ln w="9525">
                  <a:noFill/>
                  <a:round/>
                </a:ln>
                <a:solidFill>
                  <a:srgbClr val="85B91D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制作家庭应急包</a:t>
            </a:r>
            <a:endParaRPr lang="zh-CN" altLang="en-US" sz="3600" b="1" kern="10" dirty="0">
              <a:ln w="9525">
                <a:noFill/>
                <a:round/>
              </a:ln>
              <a:solidFill>
                <a:srgbClr val="85B91D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pic>
        <p:nvPicPr>
          <p:cNvPr id="7" name="Picture 2" descr="http://www.guweichina.com/images/yingjibaonei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0" b="420"/>
          <a:stretch>
            <a:fillRect/>
          </a:stretch>
        </p:blipFill>
        <p:spPr bwMode="auto">
          <a:xfrm>
            <a:off x="2370972" y="2333134"/>
            <a:ext cx="2938934" cy="3159320"/>
          </a:xfrm>
          <a:prstGeom prst="roundRect">
            <a:avLst/>
          </a:prstGeom>
          <a:noFill/>
          <a:ln w="31750">
            <a:solidFill>
              <a:srgbClr val="F90C5A"/>
            </a:solidFill>
            <a:beve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图片 8" descr="图片包含 爬行动物, 恐龙, 动物&#10;&#10;已生成极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2847" y="3215905"/>
            <a:ext cx="2492504" cy="3338174"/>
          </a:xfrm>
          <a:prstGeom prst="rect">
            <a:avLst/>
          </a:prstGeom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5888080" y="2774277"/>
            <a:ext cx="2616914" cy="227703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</a:rPr>
              <a:t>避难时能迅速找到应急包是十分重要的，最好放在寝室、门口等容易拿到的地方。</a:t>
            </a:r>
            <a:endParaRPr lang="en-US" altLang="zh-CN" sz="2000" dirty="0">
              <a:solidFill>
                <a:schemeClr val="bg1"/>
              </a:solidFill>
            </a:endParaRPr>
          </a:p>
          <a:p>
            <a:pPr algn="ctr"/>
            <a:r>
              <a:rPr lang="zh-CN" altLang="en-US" sz="2000" dirty="0">
                <a:solidFill>
                  <a:schemeClr val="bg1"/>
                </a:solidFill>
              </a:rPr>
              <a:t>注意带上有效的身份证明！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6" grpId="0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6" grpId="0"/>
          <p:bldP spid="10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shenzhou890.net.h003.shujunet.net/uploadfile/201006/5/17101421605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462" y="153590"/>
            <a:ext cx="10009077" cy="655082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画廊&#10;&#10;已生成高可信度的说明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268" y="322879"/>
            <a:ext cx="1707803" cy="1422414"/>
          </a:xfrm>
          <a:prstGeom prst="rect">
            <a:avLst/>
          </a:prstGeom>
        </p:spPr>
      </p:pic>
      <p:pic>
        <p:nvPicPr>
          <p:cNvPr id="3" name="图片 2" descr="图片包含 镜子&#10;&#10;已生成极高可信度的说明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821" y="569417"/>
            <a:ext cx="6398545" cy="538089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981" y="1786856"/>
            <a:ext cx="866764" cy="701173"/>
          </a:xfrm>
          <a:prstGeom prst="rect">
            <a:avLst/>
          </a:prstGeom>
        </p:spPr>
      </p:pic>
      <p:pic>
        <p:nvPicPr>
          <p:cNvPr id="5" name="图片 4" descr="图片包含 爬行动物, 恐龙, 动物&#10;&#10;已生成极高可信度的说明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555" y="3888720"/>
            <a:ext cx="1810137" cy="242429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851"/>
          <a:stretch>
            <a:fillRect/>
          </a:stretch>
        </p:blipFill>
        <p:spPr>
          <a:xfrm>
            <a:off x="595325" y="3429000"/>
            <a:ext cx="1800431" cy="288139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208688" y="2293851"/>
            <a:ext cx="389081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7200" b="1" kern="10" dirty="0">
                <a:solidFill>
                  <a:srgbClr val="F90C5A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谢谢欣赏</a:t>
            </a:r>
            <a:endParaRPr lang="zh-CN" altLang="en-US" sz="7200" b="1" kern="10" dirty="0">
              <a:solidFill>
                <a:srgbClr val="F90C5A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4353560" y="3548380"/>
            <a:ext cx="3601720" cy="913765"/>
          </a:xfrm>
          <a:prstGeom prst="roundRect">
            <a:avLst>
              <a:gd name="adj" fmla="val 34631"/>
            </a:avLst>
          </a:prstGeom>
          <a:solidFill>
            <a:srgbClr val="85B91D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9" t="14014" r="11164" b="14391"/>
          <a:stretch>
            <a:fillRect/>
          </a:stretch>
        </p:blipFill>
        <p:spPr>
          <a:xfrm>
            <a:off x="10255504" y="0"/>
            <a:ext cx="1888512" cy="175713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96" b="12122"/>
          <a:stretch>
            <a:fillRect/>
          </a:stretch>
        </p:blipFill>
        <p:spPr>
          <a:xfrm>
            <a:off x="4072950" y="4274016"/>
            <a:ext cx="4162286" cy="2583984"/>
          </a:xfrm>
          <a:prstGeom prst="rect">
            <a:avLst/>
          </a:prstGeom>
        </p:spPr>
      </p:pic>
      <p:pic>
        <p:nvPicPr>
          <p:cNvPr id="14" name="图片 13" descr="图片包含 运输, 气球, 航空器&#10;&#10;已生成极高可信度的说明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2" t="15682" r="27760" b="21733"/>
          <a:stretch>
            <a:fillRect/>
          </a:stretch>
        </p:blipFill>
        <p:spPr>
          <a:xfrm>
            <a:off x="786679" y="709782"/>
            <a:ext cx="965680" cy="1423089"/>
          </a:xfrm>
          <a:prstGeom prst="rect">
            <a:avLst/>
          </a:prstGeom>
        </p:spPr>
      </p:pic>
      <p:pic>
        <p:nvPicPr>
          <p:cNvPr id="15" name="图片 14" descr="图片包含 运输, 气球, 航空器&#10;&#10;已生成极高可信度的说明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2" t="15682" r="27760" b="63216"/>
          <a:stretch>
            <a:fillRect/>
          </a:stretch>
        </p:blipFill>
        <p:spPr>
          <a:xfrm>
            <a:off x="10255504" y="2725331"/>
            <a:ext cx="1178876" cy="5857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816</Words>
  <Application>WPS 演示</Application>
  <PresentationFormat>宽屏</PresentationFormat>
  <Paragraphs>136</Paragraphs>
  <Slides>23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Arial</vt:lpstr>
      <vt:lpstr>宋体</vt:lpstr>
      <vt:lpstr>Wingdings</vt:lpstr>
      <vt:lpstr>方正卡通简体</vt:lpstr>
      <vt:lpstr>微软雅黑</vt:lpstr>
      <vt:lpstr>Wingdings 2</vt:lpstr>
      <vt:lpstr>等线</vt:lpstr>
      <vt:lpstr>Arial Unicode MS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曹 小芳</dc:creator>
  <cp:lastModifiedBy>拉普耶鲁</cp:lastModifiedBy>
  <cp:revision>28</cp:revision>
  <dcterms:created xsi:type="dcterms:W3CDTF">2018-04-26T03:11:00Z</dcterms:created>
  <dcterms:modified xsi:type="dcterms:W3CDTF">2018-07-13T06:40:22Z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2052-10.1.0.7468</vt:lpwstr>
  </property>
</Properties>
</file>