
<file path=[Content_Types].xml><?xml version="1.0" encoding="utf-8"?>
<Types xmlns="http://schemas.openxmlformats.org/package/2006/content-types">
  <Default Extension="mp3" ContentType="audio/mpeg"/>
  <Default Extension="png" ContentType="image/png"/>
  <Default Extension="wma" ContentType="audio/x-ms-wma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>
  <p:sldMasterIdLst>
    <p:sldMasterId id="2147483648" r:id="rId1"/>
  </p:sldMasterIdLst>
  <p:notesMasterIdLst>
    <p:notesMasterId r:id="rId33"/>
  </p:notesMasterIdLst>
  <p:sldIdLst>
    <p:sldId id="257" r:id="rId2"/>
    <p:sldId id="258" r:id="rId3"/>
    <p:sldId id="285" r:id="rId4"/>
    <p:sldId id="287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9" r:id="rId15"/>
    <p:sldId id="268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6" r:id="rId32"/>
  </p:sldIdLst>
  <p:sldSz cx="12192000" cy="6858000"/>
  <p:notesSz cx="6858000" cy="9144000"/>
  <p:embeddedFontLst>
    <p:embeddedFont>
      <p:font typeface="华康海报体W12" panose="040B0C09000000000000" pitchFamily="81" charset="-122"/>
      <p:regular r:id="rId34"/>
    </p:embeddedFont>
    <p:embeddedFont>
      <p:font typeface="方正正黑简体" panose="02000000000000000000" pitchFamily="2" charset="-122"/>
      <p:regular r:id="rId35"/>
    </p:embeddedFont>
    <p:embeddedFont>
      <p:font typeface="Calibri" panose="020F0502020204030204" pitchFamily="34" charset="0"/>
      <p:regular r:id="rId36"/>
      <p:bold r:id="rId37"/>
      <p:italic r:id="rId38"/>
      <p:boldItalic r:id="rId39"/>
    </p:embeddedFont>
    <p:embeddedFont>
      <p:font typeface="Calibri Light" panose="020F0302020204030204" pitchFamily="34" charset="0"/>
      <p:regular r:id="rId40"/>
      <p:italic r:id="rId41"/>
    </p:embeddedFont>
    <p:embeddedFont>
      <p:font typeface="华康少女文字W5(P)" panose="040F0500000000000000" pitchFamily="82" charset="-122"/>
      <p:regular r:id="rId42"/>
    </p:embeddedFont>
  </p:embeddedFontLst>
  <p:custDataLst>
    <p:tags r:id="rId43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55174"/>
    <a:srgbClr val="663300"/>
    <a:srgbClr val="7E430F"/>
    <a:srgbClr val="D31012"/>
    <a:srgbClr val="FBB1C7"/>
    <a:srgbClr val="6F3A7D"/>
    <a:srgbClr val="FFCC00"/>
    <a:srgbClr val="FB5528"/>
    <a:srgbClr val="D64B0D"/>
    <a:srgbClr val="FF7E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1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450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6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1.fntdata"/><Relationship Id="rId42" Type="http://schemas.openxmlformats.org/officeDocument/2006/relationships/font" Target="fonts/font9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font" Target="fonts/font5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8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4.fntdata"/><Relationship Id="rId40" Type="http://schemas.openxmlformats.org/officeDocument/2006/relationships/font" Target="fonts/font7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3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2.fntdata"/><Relationship Id="rId43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B54B0D-DAE4-4F35-B177-1A4C2FB1EC3F}" type="datetimeFigureOut">
              <a:rPr lang="zh-CN" altLang="en-US" smtClean="0"/>
              <a:t>2017/10/1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5B5D281-D23C-4EEB-8748-C58E8FF0C2B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40166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88134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131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55738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4253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49739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961179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5152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97328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58225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203092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83190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683351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2897952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206361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4434442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654076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01515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55081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431597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22622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17209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565148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83211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7342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1288533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082242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84188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174276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62365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94093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5B5D281-D23C-4EEB-8748-C58E8FF0C2B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8735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5725F-5231-45AE-BC1A-D698F22F5593}" type="datetimeFigureOut">
              <a:rPr lang="zh-CN" altLang="en-US" smtClean="0"/>
              <a:t>2017/10/1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321A-15AF-44AC-8389-DF08CA25F6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9292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5725F-5231-45AE-BC1A-D698F22F5593}" type="datetimeFigureOut">
              <a:rPr lang="zh-CN" altLang="en-US" smtClean="0"/>
              <a:t>2017/10/1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321A-15AF-44AC-8389-DF08CA25F6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27958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5725F-5231-45AE-BC1A-D698F22F5593}" type="datetimeFigureOut">
              <a:rPr lang="zh-CN" altLang="en-US" smtClean="0"/>
              <a:t>2017/10/1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321A-15AF-44AC-8389-DF08CA25F6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9515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5725F-5231-45AE-BC1A-D698F22F5593}" type="datetimeFigureOut">
              <a:rPr lang="zh-CN" altLang="en-US" smtClean="0"/>
              <a:t>2017/10/1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321A-15AF-44AC-8389-DF08CA25F6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37792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5725F-5231-45AE-BC1A-D698F22F5593}" type="datetimeFigureOut">
              <a:rPr lang="zh-CN" altLang="en-US" smtClean="0"/>
              <a:t>2017/10/1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321A-15AF-44AC-8389-DF08CA25F6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0070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5725F-5231-45AE-BC1A-D698F22F5593}" type="datetimeFigureOut">
              <a:rPr lang="zh-CN" altLang="en-US" smtClean="0"/>
              <a:t>2017/10/1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321A-15AF-44AC-8389-DF08CA25F6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47849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5725F-5231-45AE-BC1A-D698F22F5593}" type="datetimeFigureOut">
              <a:rPr lang="zh-CN" altLang="en-US" smtClean="0"/>
              <a:t>2017/10/1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321A-15AF-44AC-8389-DF08CA25F6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069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5725F-5231-45AE-BC1A-D698F22F5593}" type="datetimeFigureOut">
              <a:rPr lang="zh-CN" altLang="en-US" smtClean="0"/>
              <a:t>2017/10/1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321A-15AF-44AC-8389-DF08CA25F6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73159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5725F-5231-45AE-BC1A-D698F22F5593}" type="datetimeFigureOut">
              <a:rPr lang="zh-CN" altLang="en-US" smtClean="0"/>
              <a:t>2017/10/1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321A-15AF-44AC-8389-DF08CA25F6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18617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5725F-5231-45AE-BC1A-D698F22F5593}" type="datetimeFigureOut">
              <a:rPr lang="zh-CN" altLang="en-US" smtClean="0"/>
              <a:t>2017/10/1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321A-15AF-44AC-8389-DF08CA25F6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2683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85725F-5231-45AE-BC1A-D698F22F5593}" type="datetimeFigureOut">
              <a:rPr lang="zh-CN" altLang="en-US" smtClean="0"/>
              <a:t>2017/10/1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EB321A-15AF-44AC-8389-DF08CA25F6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57296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85725F-5231-45AE-BC1A-D698F22F5593}" type="datetimeFigureOut">
              <a:rPr lang="zh-CN" altLang="en-US" smtClean="0"/>
              <a:t>2017/10/1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EB321A-15AF-44AC-8389-DF08CA25F66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76861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13" Type="http://schemas.openxmlformats.org/officeDocument/2006/relationships/image" Target="../media/image7.png"/><Relationship Id="rId3" Type="http://schemas.microsoft.com/office/2007/relationships/media" Target="../media/media2.mp3"/><Relationship Id="rId7" Type="http://schemas.openxmlformats.org/officeDocument/2006/relationships/image" Target="../media/image1.png"/><Relationship Id="rId12" Type="http://schemas.openxmlformats.org/officeDocument/2006/relationships/image" Target="../media/image6.png"/><Relationship Id="rId2" Type="http://schemas.openxmlformats.org/officeDocument/2006/relationships/audio" Target="../media/media1.wma"/><Relationship Id="rId1" Type="http://schemas.microsoft.com/office/2007/relationships/media" Target="../media/media1.wma"/><Relationship Id="rId6" Type="http://schemas.openxmlformats.org/officeDocument/2006/relationships/notesSlide" Target="../notesSlides/notesSlid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7.xml"/><Relationship Id="rId15" Type="http://schemas.openxmlformats.org/officeDocument/2006/relationships/image" Target="../media/image9.png"/><Relationship Id="rId10" Type="http://schemas.openxmlformats.org/officeDocument/2006/relationships/image" Target="../media/image4.png"/><Relationship Id="rId4" Type="http://schemas.openxmlformats.org/officeDocument/2006/relationships/audio" Target="../media/media2.mp3"/><Relationship Id="rId9" Type="http://schemas.openxmlformats.org/officeDocument/2006/relationships/image" Target="../media/image3.png"/><Relationship Id="rId14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jpe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10" Type="http://schemas.openxmlformats.org/officeDocument/2006/relationships/image" Target="../media/image17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1.png"/><Relationship Id="rId13" Type="http://schemas.openxmlformats.org/officeDocument/2006/relationships/image" Target="../media/image46.png"/><Relationship Id="rId3" Type="http://schemas.openxmlformats.org/officeDocument/2006/relationships/image" Target="../media/image33.png"/><Relationship Id="rId7" Type="http://schemas.openxmlformats.org/officeDocument/2006/relationships/image" Target="../media/image40.png"/><Relationship Id="rId12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11" Type="http://schemas.openxmlformats.org/officeDocument/2006/relationships/image" Target="../media/image44.png"/><Relationship Id="rId5" Type="http://schemas.openxmlformats.org/officeDocument/2006/relationships/image" Target="../media/image38.png"/><Relationship Id="rId10" Type="http://schemas.openxmlformats.org/officeDocument/2006/relationships/image" Target="../media/image43.png"/><Relationship Id="rId4" Type="http://schemas.openxmlformats.org/officeDocument/2006/relationships/image" Target="../media/image37.png"/><Relationship Id="rId9" Type="http://schemas.openxmlformats.org/officeDocument/2006/relationships/image" Target="../media/image42.png"/><Relationship Id="rId14" Type="http://schemas.openxmlformats.org/officeDocument/2006/relationships/image" Target="../media/image4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8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5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g"/><Relationship Id="rId5" Type="http://schemas.openxmlformats.org/officeDocument/2006/relationships/image" Target="../media/image49.jpg"/><Relationship Id="rId4" Type="http://schemas.openxmlformats.org/officeDocument/2006/relationships/image" Target="../media/image3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png"/><Relationship Id="rId3" Type="http://schemas.openxmlformats.org/officeDocument/2006/relationships/image" Target="../media/image33.png"/><Relationship Id="rId7" Type="http://schemas.openxmlformats.org/officeDocument/2006/relationships/image" Target="../media/image5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png"/><Relationship Id="rId5" Type="http://schemas.openxmlformats.org/officeDocument/2006/relationships/image" Target="../media/image37.png"/><Relationship Id="rId10" Type="http://schemas.openxmlformats.org/officeDocument/2006/relationships/image" Target="../media/image57.png"/><Relationship Id="rId4" Type="http://schemas.openxmlformats.org/officeDocument/2006/relationships/image" Target="../media/image52.png"/><Relationship Id="rId9" Type="http://schemas.openxmlformats.org/officeDocument/2006/relationships/image" Target="../media/image5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35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jpg"/><Relationship Id="rId3" Type="http://schemas.openxmlformats.org/officeDocument/2006/relationships/image" Target="../media/image33.png"/><Relationship Id="rId7" Type="http://schemas.openxmlformats.org/officeDocument/2006/relationships/image" Target="../media/image61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g"/><Relationship Id="rId5" Type="http://schemas.openxmlformats.org/officeDocument/2006/relationships/image" Target="../media/image59.jpg"/><Relationship Id="rId10" Type="http://schemas.openxmlformats.org/officeDocument/2006/relationships/image" Target="../media/image64.png"/><Relationship Id="rId4" Type="http://schemas.openxmlformats.org/officeDocument/2006/relationships/image" Target="../media/image37.png"/><Relationship Id="rId9" Type="http://schemas.openxmlformats.org/officeDocument/2006/relationships/image" Target="../media/image6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13" Type="http://schemas.openxmlformats.org/officeDocument/2006/relationships/image" Target="../media/image73.png"/><Relationship Id="rId3" Type="http://schemas.openxmlformats.org/officeDocument/2006/relationships/image" Target="../media/image33.png"/><Relationship Id="rId7" Type="http://schemas.openxmlformats.org/officeDocument/2006/relationships/image" Target="../media/image67.png"/><Relationship Id="rId12" Type="http://schemas.openxmlformats.org/officeDocument/2006/relationships/image" Target="../media/image7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6.png"/><Relationship Id="rId11" Type="http://schemas.openxmlformats.org/officeDocument/2006/relationships/image" Target="../media/image71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37.png"/><Relationship Id="rId9" Type="http://schemas.openxmlformats.org/officeDocument/2006/relationships/image" Target="../media/image69.png"/><Relationship Id="rId14" Type="http://schemas.openxmlformats.org/officeDocument/2006/relationships/image" Target="../media/image7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image" Target="../media/image7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82.png"/><Relationship Id="rId4" Type="http://schemas.openxmlformats.org/officeDocument/2006/relationships/image" Target="../media/image7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5.png"/><Relationship Id="rId5" Type="http://schemas.openxmlformats.org/officeDocument/2006/relationships/image" Target="../media/image84.png"/><Relationship Id="rId4" Type="http://schemas.openxmlformats.org/officeDocument/2006/relationships/image" Target="../media/image7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7.png"/><Relationship Id="rId5" Type="http://schemas.openxmlformats.org/officeDocument/2006/relationships/image" Target="../media/image86.png"/><Relationship Id="rId4" Type="http://schemas.openxmlformats.org/officeDocument/2006/relationships/image" Target="../media/image7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2.png"/><Relationship Id="rId5" Type="http://schemas.openxmlformats.org/officeDocument/2006/relationships/image" Target="../media/image88.png"/><Relationship Id="rId4" Type="http://schemas.openxmlformats.org/officeDocument/2006/relationships/image" Target="../media/image7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8.png"/><Relationship Id="rId4" Type="http://schemas.openxmlformats.org/officeDocument/2006/relationships/image" Target="../media/image3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png"/><Relationship Id="rId3" Type="http://schemas.openxmlformats.org/officeDocument/2006/relationships/image" Target="../media/image21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2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3.png"/><Relationship Id="rId5" Type="http://schemas.openxmlformats.org/officeDocument/2006/relationships/image" Target="../media/image92.png"/><Relationship Id="rId4" Type="http://schemas.openxmlformats.org/officeDocument/2006/relationships/image" Target="../media/image3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4.png"/><Relationship Id="rId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6.png"/><Relationship Id="rId5" Type="http://schemas.openxmlformats.org/officeDocument/2006/relationships/image" Target="../media/image95.png"/><Relationship Id="rId4" Type="http://schemas.openxmlformats.org/officeDocument/2006/relationships/image" Target="../media/image3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119" y="890371"/>
            <a:ext cx="1672547" cy="408680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910" y="4805265"/>
            <a:ext cx="1774173" cy="20527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538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4022"/>
            <a:ext cx="1818524" cy="41101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0333"/>
            <a:ext cx="10417826" cy="144766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889" y="0"/>
            <a:ext cx="8438222" cy="474812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980" y="726948"/>
            <a:ext cx="5740040" cy="200261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335763" y="2832508"/>
            <a:ext cx="73711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8000" dirty="0" smtClean="0">
                <a:solidFill>
                  <a:srgbClr val="FF7E0A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食品</a:t>
            </a:r>
            <a:r>
              <a:rPr lang="zh-CN" altLang="en-US" sz="8000" dirty="0" smtClean="0">
                <a:solidFill>
                  <a:srgbClr val="58922E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安全</a:t>
            </a:r>
            <a:r>
              <a:rPr lang="zh-CN" altLang="en-US" sz="8000" dirty="0" smtClean="0">
                <a:solidFill>
                  <a:srgbClr val="6F3A7D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与</a:t>
            </a:r>
            <a:r>
              <a:rPr lang="zh-CN" altLang="en-US" sz="8000" dirty="0" smtClean="0">
                <a:solidFill>
                  <a:srgbClr val="D31012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卫生</a:t>
            </a:r>
            <a:endParaRPr lang="zh-CN" altLang="en-US" sz="8000" dirty="0">
              <a:solidFill>
                <a:srgbClr val="D31012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pic>
        <p:nvPicPr>
          <p:cNvPr id="12" name="嘉芙姐姐、嘉芙姐姐儿童合唱团 - 蔬菜好味道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299662" y="7250122"/>
            <a:ext cx="609600" cy="609600"/>
          </a:xfrm>
          <a:prstGeom prst="rect">
            <a:avLst/>
          </a:prstGeom>
        </p:spPr>
      </p:pic>
      <p:pic>
        <p:nvPicPr>
          <p:cNvPr id="13" name="嘉芙姐姐、嘉芙姐姐儿童合唱团 - 蔬菜好味道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5"/>
          <a:stretch>
            <a:fillRect/>
          </a:stretch>
        </p:blipFill>
        <p:spPr>
          <a:xfrm>
            <a:off x="708212" y="505327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7029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9686"/>
    </mc:Choice>
    <mc:Fallback xmlns="">
      <p:transition advTm="968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800"/>
                            </p:stCondLst>
                            <p:childTnLst>
                              <p:par>
                                <p:cTn id="3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3800"/>
                            </p:stCondLst>
                            <p:childTnLst>
                              <p:par>
                                <p:cTn id="4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800"/>
                            </p:stCondLst>
                            <p:childTnLst>
                              <p:par>
                                <p:cTn id="50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5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  <p:seq concurrent="1" nextAc="seek">
              <p:cTn id="57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8" fill="hold">
                      <p:stCondLst>
                        <p:cond delay="0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1" dur="12664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6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10" grpId="0"/>
      <p:bldP spid="10" grpId="1"/>
    </p:bldLst>
  </p:timing>
  <p:extLst mod="1">
    <p:ext uri="{E180D4A7-C9FB-4DFB-919C-405C955672EB}">
      <p14:showEvtLst xmlns:p14="http://schemas.microsoft.com/office/powerpoint/2010/main">
        <p14:playEvt time="0" objId="12"/>
      </p14:showEvtLst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3005" y="3422822"/>
            <a:ext cx="2327810" cy="3267234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89991" y="926756"/>
            <a:ext cx="3985570" cy="569646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0972" y="316778"/>
            <a:ext cx="3431704" cy="1219954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57806" y="4872810"/>
            <a:ext cx="1732291" cy="175041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7912" y="2150075"/>
            <a:ext cx="3265250" cy="3484605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>
            <a:off x="271360" y="1175497"/>
            <a:ext cx="2178996" cy="1949156"/>
            <a:chOff x="271360" y="1175497"/>
            <a:chExt cx="2178996" cy="1949156"/>
          </a:xfrm>
        </p:grpSpPr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1360" y="1175497"/>
              <a:ext cx="2178996" cy="1949156"/>
            </a:xfrm>
            <a:prstGeom prst="rect">
              <a:avLst/>
            </a:prstGeom>
          </p:spPr>
        </p:pic>
        <p:sp>
          <p:nvSpPr>
            <p:cNvPr id="11" name="文本框 10"/>
            <p:cNvSpPr txBox="1"/>
            <p:nvPr/>
          </p:nvSpPr>
          <p:spPr>
            <a:xfrm rot="20974553">
              <a:off x="450349" y="1576258"/>
              <a:ext cx="1881497" cy="8925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400" dirty="0" smtClean="0">
                  <a:solidFill>
                    <a:srgbClr val="663300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医生</a:t>
              </a:r>
              <a:endParaRPr lang="en-US" altLang="zh-CN" sz="24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endParaRPr>
            </a:p>
            <a:p>
              <a:r>
                <a:rPr lang="zh-CN" altLang="en-US" sz="2800" dirty="0" smtClean="0">
                  <a:solidFill>
                    <a:srgbClr val="663300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我肚子痛！</a:t>
              </a:r>
              <a:endParaRPr lang="zh-CN" altLang="en-US" sz="28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9120304" y="283475"/>
            <a:ext cx="2865041" cy="2422500"/>
            <a:chOff x="9120304" y="283475"/>
            <a:chExt cx="2865041" cy="2422500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66987">
              <a:off x="9120304" y="283475"/>
              <a:ext cx="2865041" cy="2422500"/>
            </a:xfrm>
            <a:prstGeom prst="rect">
              <a:avLst/>
            </a:prstGeom>
          </p:spPr>
        </p:pic>
        <p:sp>
          <p:nvSpPr>
            <p:cNvPr id="13" name="文本框 12"/>
            <p:cNvSpPr txBox="1"/>
            <p:nvPr/>
          </p:nvSpPr>
          <p:spPr>
            <a:xfrm rot="1775006">
              <a:off x="9677050" y="695273"/>
              <a:ext cx="1915297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 smtClean="0">
                  <a:solidFill>
                    <a:schemeClr val="bg1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小朋友</a:t>
              </a:r>
              <a:endParaRPr lang="en-US" altLang="zh-CN" sz="2000" dirty="0" smtClean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endParaRPr>
            </a:p>
            <a:p>
              <a:r>
                <a:rPr lang="zh-CN" altLang="en-US" sz="2000" dirty="0" smtClean="0">
                  <a:solidFill>
                    <a:schemeClr val="bg1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是因为你吃了太多</a:t>
              </a:r>
              <a:r>
                <a:rPr lang="zh-CN" altLang="en-US" sz="2400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垃圾食品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和</a:t>
              </a:r>
              <a:r>
                <a:rPr lang="zh-CN" altLang="en-US" sz="2400" dirty="0" smtClean="0">
                  <a:solidFill>
                    <a:schemeClr val="accent2">
                      <a:lumMod val="60000"/>
                      <a:lumOff val="40000"/>
                    </a:schemeClr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三无食品</a:t>
              </a:r>
              <a:r>
                <a:rPr lang="zh-CN" altLang="en-US" sz="2000" dirty="0" smtClean="0">
                  <a:solidFill>
                    <a:schemeClr val="bg1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哦！</a:t>
              </a:r>
              <a:endParaRPr lang="zh-CN" altLang="en-US" sz="2000" dirty="0">
                <a:solidFill>
                  <a:schemeClr val="bg1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576575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6581">
        <p15:prstTrans prst="origami"/>
      </p:transition>
    </mc:Choice>
    <mc:Fallback xmlns="">
      <p:transition spd="slow" advTm="65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494791" y="165484"/>
            <a:ext cx="254962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spc="600" dirty="0" smtClean="0">
                <a:solidFill>
                  <a:srgbClr val="E55174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目录</a:t>
            </a:r>
            <a:endParaRPr lang="en-US" altLang="zh-CN" sz="5400" spc="600" dirty="0" smtClean="0">
              <a:solidFill>
                <a:srgbClr val="E55174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  <a:p>
            <a:pPr algn="ctr"/>
            <a:r>
              <a:rPr lang="en-US" altLang="zh-CN" sz="3200" spc="600" dirty="0" smtClean="0">
                <a:solidFill>
                  <a:srgbClr val="E5517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Index</a:t>
            </a:r>
            <a:endParaRPr lang="zh-CN" altLang="en-US" sz="3200" spc="600" dirty="0">
              <a:solidFill>
                <a:srgbClr val="E5517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836985" y="2515560"/>
            <a:ext cx="2989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不健康的食物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262301" y="2529342"/>
            <a:ext cx="2989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健康的食物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36985" y="3915312"/>
            <a:ext cx="2989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生活中怎样注意饮食卫生？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262301" y="3934906"/>
            <a:ext cx="2989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包装袋上的秘密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5821">
            <a:off x="8597860" y="3153838"/>
            <a:ext cx="3506927" cy="3367271"/>
          </a:xfrm>
          <a:prstGeom prst="rect">
            <a:avLst/>
          </a:prstGeom>
        </p:spPr>
      </p:pic>
      <p:sp>
        <p:nvSpPr>
          <p:cNvPr id="26" name="五角星 25"/>
          <p:cNvSpPr/>
          <p:nvPr/>
        </p:nvSpPr>
        <p:spPr>
          <a:xfrm>
            <a:off x="4067908" y="480646"/>
            <a:ext cx="527538" cy="527538"/>
          </a:xfrm>
          <a:prstGeom prst="star5">
            <a:avLst/>
          </a:prstGeom>
          <a:solidFill>
            <a:srgbClr val="E55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五角星 26"/>
          <p:cNvSpPr/>
          <p:nvPr/>
        </p:nvSpPr>
        <p:spPr>
          <a:xfrm>
            <a:off x="6780645" y="480646"/>
            <a:ext cx="527538" cy="527538"/>
          </a:xfrm>
          <a:prstGeom prst="star5">
            <a:avLst/>
          </a:prstGeom>
          <a:solidFill>
            <a:srgbClr val="E55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2026937" y="2058412"/>
            <a:ext cx="669662" cy="1059204"/>
            <a:chOff x="2026937" y="2058412"/>
            <a:chExt cx="669662" cy="1059204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6937" y="2058412"/>
              <a:ext cx="669662" cy="1059204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/>
          </p:nvSpPr>
          <p:spPr>
            <a:xfrm>
              <a:off x="2200775" y="2604467"/>
              <a:ext cx="2845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华康海报体W12" panose="040B0C09000000000000" pitchFamily="81" charset="-122"/>
                  <a:ea typeface="华康海报体W12" panose="040B0C09000000000000" pitchFamily="81" charset="-122"/>
                </a:rPr>
                <a:t>1</a:t>
              </a:r>
              <a:endParaRPr lang="zh-CN" altLang="en-US" sz="2000" dirty="0">
                <a:solidFill>
                  <a:schemeClr val="bg1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404261" y="2058412"/>
            <a:ext cx="665285" cy="1059204"/>
            <a:chOff x="6404261" y="2058412"/>
            <a:chExt cx="665285" cy="1059204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4261" y="2058412"/>
              <a:ext cx="665285" cy="1059204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/>
          </p:nvSpPr>
          <p:spPr>
            <a:xfrm>
              <a:off x="6592071" y="2618792"/>
              <a:ext cx="2845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华康海报体W12" panose="040B0C09000000000000" pitchFamily="81" charset="-122"/>
                  <a:ea typeface="华康海报体W12" panose="040B0C09000000000000" pitchFamily="81" charset="-122"/>
                </a:rPr>
                <a:t>2</a:t>
              </a:r>
              <a:endParaRPr lang="zh-CN" altLang="en-US" sz="2000" dirty="0">
                <a:solidFill>
                  <a:schemeClr val="bg1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031699" y="3501073"/>
            <a:ext cx="665285" cy="1059204"/>
            <a:chOff x="2031699" y="3501073"/>
            <a:chExt cx="665285" cy="1059204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1699" y="3501073"/>
              <a:ext cx="665285" cy="1059204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2200775" y="4066422"/>
              <a:ext cx="2845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华康海报体W12" panose="040B0C09000000000000" pitchFamily="81" charset="-122"/>
                  <a:ea typeface="华康海报体W12" panose="040B0C09000000000000" pitchFamily="81" charset="-122"/>
                </a:rPr>
                <a:t>3</a:t>
              </a:r>
              <a:endParaRPr lang="zh-CN" altLang="en-US" sz="2000" dirty="0">
                <a:solidFill>
                  <a:schemeClr val="bg1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99499" y="3501073"/>
            <a:ext cx="669662" cy="1059204"/>
            <a:chOff x="6399499" y="3501073"/>
            <a:chExt cx="669662" cy="1059204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9499" y="3501073"/>
              <a:ext cx="669662" cy="1059204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/>
          </p:nvSpPr>
          <p:spPr>
            <a:xfrm>
              <a:off x="6580347" y="4068551"/>
              <a:ext cx="2845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华康海报体W12" panose="040B0C09000000000000" pitchFamily="81" charset="-122"/>
                  <a:ea typeface="华康海报体W12" panose="040B0C09000000000000" pitchFamily="81" charset="-122"/>
                </a:rPr>
                <a:t>4</a:t>
              </a:r>
              <a:endParaRPr lang="zh-CN" altLang="en-US" sz="2000" dirty="0">
                <a:solidFill>
                  <a:schemeClr val="bg1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1060079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9089">
        <p15:prstTrans prst="drape"/>
      </p:transition>
    </mc:Choice>
    <mc:Fallback xmlns="">
      <p:transition spd="slow" advTm="90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  <p:bldP spid="21" grpId="0"/>
      <p:bldP spid="22" grpId="0"/>
      <p:bldP spid="23" grpId="0"/>
      <p:bldP spid="26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4494791" y="165484"/>
            <a:ext cx="2549623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spc="600" dirty="0" smtClean="0">
                <a:solidFill>
                  <a:srgbClr val="E55174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目录</a:t>
            </a:r>
            <a:endParaRPr lang="en-US" altLang="zh-CN" sz="5400" spc="600" dirty="0" smtClean="0">
              <a:solidFill>
                <a:srgbClr val="E55174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  <a:p>
            <a:pPr algn="ctr"/>
            <a:r>
              <a:rPr lang="en-US" altLang="zh-CN" sz="3200" spc="600" dirty="0" smtClean="0">
                <a:solidFill>
                  <a:srgbClr val="E5517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Index</a:t>
            </a:r>
            <a:endParaRPr lang="zh-CN" altLang="en-US" sz="3200" spc="600" dirty="0">
              <a:solidFill>
                <a:srgbClr val="E55174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836985" y="2515560"/>
            <a:ext cx="2989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不健康的食物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7262301" y="2529342"/>
            <a:ext cx="2989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健康的食物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2836985" y="3915312"/>
            <a:ext cx="2989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生活中怎样注意饮食卫生？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7262301" y="3934906"/>
            <a:ext cx="2989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包装袋上的秘密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pic>
        <p:nvPicPr>
          <p:cNvPr id="25" name="图片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95821">
            <a:off x="8597860" y="3153838"/>
            <a:ext cx="3506927" cy="3367271"/>
          </a:xfrm>
          <a:prstGeom prst="rect">
            <a:avLst/>
          </a:prstGeom>
        </p:spPr>
      </p:pic>
      <p:sp>
        <p:nvSpPr>
          <p:cNvPr id="26" name="五角星 25"/>
          <p:cNvSpPr/>
          <p:nvPr/>
        </p:nvSpPr>
        <p:spPr>
          <a:xfrm>
            <a:off x="4067908" y="480646"/>
            <a:ext cx="527538" cy="527538"/>
          </a:xfrm>
          <a:prstGeom prst="star5">
            <a:avLst/>
          </a:prstGeom>
          <a:solidFill>
            <a:srgbClr val="E55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五角星 26"/>
          <p:cNvSpPr/>
          <p:nvPr/>
        </p:nvSpPr>
        <p:spPr>
          <a:xfrm>
            <a:off x="6780645" y="480646"/>
            <a:ext cx="527538" cy="527538"/>
          </a:xfrm>
          <a:prstGeom prst="star5">
            <a:avLst/>
          </a:prstGeom>
          <a:solidFill>
            <a:srgbClr val="E55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2026937" y="2058412"/>
            <a:ext cx="669662" cy="1059204"/>
            <a:chOff x="2026937" y="2058412"/>
            <a:chExt cx="669662" cy="1059204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26937" y="2058412"/>
              <a:ext cx="669662" cy="1059204"/>
            </a:xfrm>
            <a:prstGeom prst="rect">
              <a:avLst/>
            </a:prstGeom>
          </p:spPr>
        </p:pic>
        <p:sp>
          <p:nvSpPr>
            <p:cNvPr id="28" name="文本框 27"/>
            <p:cNvSpPr txBox="1"/>
            <p:nvPr/>
          </p:nvSpPr>
          <p:spPr>
            <a:xfrm>
              <a:off x="2200775" y="2604467"/>
              <a:ext cx="2845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华康海报体W12" panose="040B0C09000000000000" pitchFamily="81" charset="-122"/>
                  <a:ea typeface="华康海报体W12" panose="040B0C09000000000000" pitchFamily="81" charset="-122"/>
                </a:rPr>
                <a:t>1</a:t>
              </a:r>
              <a:endParaRPr lang="zh-CN" altLang="en-US" sz="2000" dirty="0">
                <a:solidFill>
                  <a:schemeClr val="bg1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6404261" y="2058412"/>
            <a:ext cx="665285" cy="1059204"/>
            <a:chOff x="6404261" y="2058412"/>
            <a:chExt cx="665285" cy="1059204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04261" y="2058412"/>
              <a:ext cx="665285" cy="1059204"/>
            </a:xfrm>
            <a:prstGeom prst="rect">
              <a:avLst/>
            </a:prstGeom>
          </p:spPr>
        </p:pic>
        <p:sp>
          <p:nvSpPr>
            <p:cNvPr id="29" name="文本框 28"/>
            <p:cNvSpPr txBox="1"/>
            <p:nvPr/>
          </p:nvSpPr>
          <p:spPr>
            <a:xfrm>
              <a:off x="6592071" y="2618792"/>
              <a:ext cx="2845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华康海报体W12" panose="040B0C09000000000000" pitchFamily="81" charset="-122"/>
                  <a:ea typeface="华康海报体W12" panose="040B0C09000000000000" pitchFamily="81" charset="-122"/>
                </a:rPr>
                <a:t>2</a:t>
              </a:r>
              <a:endParaRPr lang="zh-CN" altLang="en-US" sz="2000" dirty="0">
                <a:solidFill>
                  <a:schemeClr val="bg1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2031699" y="3501073"/>
            <a:ext cx="665285" cy="1059204"/>
            <a:chOff x="2031699" y="3501073"/>
            <a:chExt cx="665285" cy="1059204"/>
          </a:xfrm>
        </p:grpSpPr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31699" y="3501073"/>
              <a:ext cx="665285" cy="1059204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2200775" y="4066422"/>
              <a:ext cx="2845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华康海报体W12" panose="040B0C09000000000000" pitchFamily="81" charset="-122"/>
                  <a:ea typeface="华康海报体W12" panose="040B0C09000000000000" pitchFamily="81" charset="-122"/>
                </a:rPr>
                <a:t>3</a:t>
              </a:r>
              <a:endParaRPr lang="zh-CN" altLang="en-US" sz="2000" dirty="0">
                <a:solidFill>
                  <a:schemeClr val="bg1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6399499" y="3501073"/>
            <a:ext cx="669662" cy="1059204"/>
            <a:chOff x="6399499" y="3501073"/>
            <a:chExt cx="669662" cy="1059204"/>
          </a:xfrm>
        </p:grpSpPr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99499" y="3501073"/>
              <a:ext cx="669662" cy="1059204"/>
            </a:xfrm>
            <a:prstGeom prst="rect">
              <a:avLst/>
            </a:prstGeom>
          </p:spPr>
        </p:pic>
        <p:sp>
          <p:nvSpPr>
            <p:cNvPr id="31" name="文本框 30"/>
            <p:cNvSpPr txBox="1"/>
            <p:nvPr/>
          </p:nvSpPr>
          <p:spPr>
            <a:xfrm>
              <a:off x="6580347" y="4068551"/>
              <a:ext cx="28451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000" dirty="0" smtClean="0">
                  <a:solidFill>
                    <a:schemeClr val="bg1"/>
                  </a:solidFill>
                  <a:latin typeface="华康海报体W12" panose="040B0C09000000000000" pitchFamily="81" charset="-122"/>
                  <a:ea typeface="华康海报体W12" panose="040B0C09000000000000" pitchFamily="81" charset="-122"/>
                </a:rPr>
                <a:t>4</a:t>
              </a:r>
              <a:endParaRPr lang="zh-CN" altLang="en-US" sz="2000" dirty="0">
                <a:solidFill>
                  <a:schemeClr val="bg1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413523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2000" advTm="9089">
        <p15:prstTrans prst="drape"/>
      </p:transition>
    </mc:Choice>
    <mc:Fallback>
      <p:transition spd="slow" advTm="90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0" grpId="0"/>
      <p:bldP spid="21" grpId="0"/>
      <p:bldP spid="22" grpId="0"/>
      <p:bldP spid="23" grpId="0"/>
      <p:bldP spid="26" grpId="0" animBg="1"/>
      <p:bldP spid="2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80" y="548782"/>
            <a:ext cx="11133438" cy="576043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40" y="224460"/>
            <a:ext cx="11662718" cy="6409079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6653" y="1913348"/>
            <a:ext cx="6436030" cy="4120571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2371356" y="1450188"/>
            <a:ext cx="8215403" cy="1289057"/>
          </a:xfrm>
          <a:prstGeom prst="rect">
            <a:avLst/>
          </a:prstGeom>
          <a:noFill/>
        </p:spPr>
        <p:txBody>
          <a:bodyPr vert="horz" wrap="square" rtlCol="0">
            <a:prstTxWarp prst="textArchUp">
              <a:avLst>
                <a:gd name="adj" fmla="val 10564643"/>
              </a:avLst>
            </a:prstTxWarp>
            <a:spAutoFit/>
          </a:bodyPr>
          <a:lstStyle/>
          <a:p>
            <a:r>
              <a:rPr lang="zh-CN" altLang="en-US" sz="4800" spc="600" dirty="0" smtClean="0">
                <a:solidFill>
                  <a:srgbClr val="663300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 人一生要吃</a:t>
            </a:r>
            <a:r>
              <a:rPr lang="en-US" altLang="zh-CN" sz="6000" spc="600" dirty="0" smtClean="0">
                <a:solidFill>
                  <a:srgbClr val="D31012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60</a:t>
            </a:r>
            <a:r>
              <a:rPr lang="zh-CN" altLang="en-US" sz="6000" spc="600" dirty="0" smtClean="0">
                <a:solidFill>
                  <a:srgbClr val="D31012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吨</a:t>
            </a:r>
            <a:r>
              <a:rPr lang="zh-CN" altLang="en-US" sz="4800" spc="600" dirty="0" smtClean="0">
                <a:solidFill>
                  <a:srgbClr val="663300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的食物</a:t>
            </a:r>
            <a:endParaRPr lang="zh-CN" altLang="en-US" sz="4800" spc="600" dirty="0">
              <a:solidFill>
                <a:srgbClr val="663300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708968740"/>
      </p:ext>
    </p:extLst>
  </p:cSld>
  <p:clrMapOvr>
    <a:masterClrMapping/>
  </p:clrMapOvr>
  <p:transition spd="slow" advTm="7371">
    <p:wheel spokes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34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27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27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8" decel="50000" autoRev="1" fill="hold">
                                          <p:stCondLst>
                                            <p:cond delay="22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68" fill="hold">
                                          <p:stCondLst>
                                            <p:cond delay="43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529280" y="655093"/>
            <a:ext cx="11133438" cy="5654125"/>
          </a:xfrm>
          <a:prstGeom prst="roundRect">
            <a:avLst/>
          </a:prstGeom>
          <a:solidFill>
            <a:schemeClr val="bg1"/>
          </a:solidFill>
          <a:ln w="190500">
            <a:solidFill>
              <a:srgbClr val="7E43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087" y="1712685"/>
            <a:ext cx="2054356" cy="1331979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723" y="1706506"/>
            <a:ext cx="2054356" cy="133197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359" y="1580880"/>
            <a:ext cx="2054356" cy="133197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995" y="1580879"/>
            <a:ext cx="2054356" cy="133197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087" y="3192560"/>
            <a:ext cx="2054356" cy="133197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723" y="3186381"/>
            <a:ext cx="2054356" cy="1331979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359" y="3060755"/>
            <a:ext cx="2054356" cy="1331979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995" y="3060754"/>
            <a:ext cx="2054356" cy="133197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087" y="4675560"/>
            <a:ext cx="2054356" cy="133197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7723" y="4669381"/>
            <a:ext cx="2054356" cy="1331979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1359" y="4543755"/>
            <a:ext cx="2054356" cy="1331979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4995" y="4543754"/>
            <a:ext cx="2054356" cy="1331979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3163530" y="859037"/>
            <a:ext cx="58649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spc="600" dirty="0" smtClean="0">
                <a:solidFill>
                  <a:srgbClr val="663300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可以装满</a:t>
            </a:r>
            <a:r>
              <a:rPr lang="en-US" altLang="zh-CN" sz="3600" spc="600" dirty="0" smtClean="0">
                <a:solidFill>
                  <a:srgbClr val="D31012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12</a:t>
            </a:r>
            <a:r>
              <a:rPr lang="zh-CN" altLang="en-US" sz="3600" spc="600" dirty="0" smtClean="0">
                <a:solidFill>
                  <a:srgbClr val="D31012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辆</a:t>
            </a:r>
            <a:r>
              <a:rPr lang="en-US" altLang="zh-CN" sz="3600" spc="600" dirty="0" smtClean="0">
                <a:solidFill>
                  <a:srgbClr val="D31012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5</a:t>
            </a:r>
            <a:r>
              <a:rPr lang="zh-CN" altLang="en-US" sz="3600" spc="600" dirty="0" smtClean="0">
                <a:solidFill>
                  <a:srgbClr val="D31012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吨</a:t>
            </a:r>
            <a:r>
              <a:rPr lang="zh-CN" altLang="en-US" sz="3200" spc="600" dirty="0" smtClean="0">
                <a:solidFill>
                  <a:srgbClr val="663300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的卡车</a:t>
            </a:r>
            <a:endParaRPr lang="zh-CN" altLang="en-US" sz="3200" spc="600" dirty="0">
              <a:solidFill>
                <a:srgbClr val="663300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9015159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8581">
        <p15:prstTrans prst="pageCurlDouble"/>
      </p:transition>
    </mc:Choice>
    <mc:Fallback xmlns="">
      <p:transition spd="slow" advTm="85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7" dur="500" tmFilter="0, 0; .2, .5; .8, .5; 1, 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8" dur="250" autoRev="1" fill="hold"/>
                                        <p:tgtEl>
                                          <p:spTgt spid="1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7" grpId="0"/>
      <p:bldP spid="17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80" y="548782"/>
            <a:ext cx="11133438" cy="5760436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40" y="224460"/>
            <a:ext cx="11662718" cy="6409079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748017" y="1265512"/>
            <a:ext cx="8215403" cy="2308324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800" spc="300" dirty="0" smtClean="0">
                <a:solidFill>
                  <a:srgbClr val="663300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吃掉那么多食物</a:t>
            </a:r>
            <a:endParaRPr lang="en-US" altLang="zh-CN" sz="4800" spc="300" dirty="0" smtClean="0">
              <a:solidFill>
                <a:srgbClr val="663300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  <a:p>
            <a:r>
              <a:rPr lang="zh-CN" altLang="en-US" sz="4800" spc="300" dirty="0" smtClean="0">
                <a:solidFill>
                  <a:srgbClr val="FF7E0A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吃不对</a:t>
            </a:r>
            <a:r>
              <a:rPr lang="zh-CN" altLang="en-US" sz="4800" spc="300" dirty="0" smtClean="0">
                <a:solidFill>
                  <a:srgbClr val="663300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可会对身体</a:t>
            </a:r>
            <a:endParaRPr lang="en-US" altLang="zh-CN" sz="4800" spc="300" dirty="0" smtClean="0">
              <a:solidFill>
                <a:srgbClr val="663300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  <a:p>
            <a:r>
              <a:rPr lang="zh-CN" altLang="en-US" sz="4800" spc="300" dirty="0" smtClean="0">
                <a:solidFill>
                  <a:srgbClr val="663300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造成</a:t>
            </a:r>
            <a:r>
              <a:rPr lang="zh-CN" altLang="en-US" sz="4800" spc="300" dirty="0" smtClean="0">
                <a:solidFill>
                  <a:srgbClr val="FB5528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伤害</a:t>
            </a:r>
            <a:r>
              <a:rPr lang="zh-CN" altLang="en-US" sz="4800" spc="300" dirty="0" smtClean="0">
                <a:solidFill>
                  <a:srgbClr val="663300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哦！</a:t>
            </a:r>
            <a:endParaRPr lang="zh-CN" altLang="en-US" sz="4800" spc="300" dirty="0">
              <a:solidFill>
                <a:srgbClr val="663300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577" y="1090864"/>
            <a:ext cx="3540800" cy="4788568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5244" y="3035804"/>
            <a:ext cx="1002773" cy="120969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11516" y="654459"/>
            <a:ext cx="2019474" cy="2381345"/>
          </a:xfrm>
          <a:prstGeom prst="rect">
            <a:avLst/>
          </a:prstGeom>
        </p:spPr>
      </p:pic>
      <p:sp>
        <p:nvSpPr>
          <p:cNvPr id="11" name="叉"/>
          <p:cNvSpPr/>
          <p:nvPr/>
        </p:nvSpPr>
        <p:spPr bwMode="auto">
          <a:xfrm>
            <a:off x="3763553" y="3089501"/>
            <a:ext cx="824823" cy="791293"/>
          </a:xfrm>
          <a:custGeom>
            <a:avLst/>
            <a:gdLst>
              <a:gd name="T0" fmla="*/ 537882 w 1360"/>
              <a:gd name="T1" fmla="*/ 182096 h 1360"/>
              <a:gd name="T2" fmla="*/ 661147 w 1360"/>
              <a:gd name="T3" fmla="*/ 444313 h 1360"/>
              <a:gd name="T4" fmla="*/ 837640 w 1360"/>
              <a:gd name="T5" fmla="*/ 696819 h 1360"/>
              <a:gd name="T6" fmla="*/ 1004327 w 1360"/>
              <a:gd name="T7" fmla="*/ 598488 h 1360"/>
              <a:gd name="T8" fmla="*/ 1138798 w 1360"/>
              <a:gd name="T9" fmla="*/ 454025 h 1360"/>
              <a:gd name="T10" fmla="*/ 1263463 w 1360"/>
              <a:gd name="T11" fmla="*/ 342340 h 1360"/>
              <a:gd name="T12" fmla="*/ 1375522 w 1360"/>
              <a:gd name="T13" fmla="*/ 263432 h 1360"/>
              <a:gd name="T14" fmla="*/ 1477776 w 1360"/>
              <a:gd name="T15" fmla="*/ 213659 h 1360"/>
              <a:gd name="T16" fmla="*/ 1566022 w 1360"/>
              <a:gd name="T17" fmla="*/ 197877 h 1360"/>
              <a:gd name="T18" fmla="*/ 1647265 w 1360"/>
              <a:gd name="T19" fmla="*/ 213659 h 1360"/>
              <a:gd name="T20" fmla="*/ 1714500 w 1360"/>
              <a:gd name="T21" fmla="*/ 258576 h 1360"/>
              <a:gd name="T22" fmla="*/ 1767728 w 1360"/>
              <a:gd name="T23" fmla="*/ 326558 h 1360"/>
              <a:gd name="T24" fmla="*/ 1641662 w 1360"/>
              <a:gd name="T25" fmla="*/ 433388 h 1360"/>
              <a:gd name="T26" fmla="*/ 1402136 w 1360"/>
              <a:gd name="T27" fmla="*/ 610627 h 1360"/>
              <a:gd name="T28" fmla="*/ 1144401 w 1360"/>
              <a:gd name="T29" fmla="*/ 859491 h 1360"/>
              <a:gd name="T30" fmla="*/ 1165412 w 1360"/>
              <a:gd name="T31" fmla="*/ 1045229 h 1360"/>
              <a:gd name="T32" fmla="*/ 1290077 w 1360"/>
              <a:gd name="T33" fmla="*/ 1156914 h 1360"/>
              <a:gd name="T34" fmla="*/ 1410540 w 1360"/>
              <a:gd name="T35" fmla="*/ 1245534 h 1360"/>
              <a:gd name="T36" fmla="*/ 1526801 w 1360"/>
              <a:gd name="T37" fmla="*/ 1308660 h 1360"/>
              <a:gd name="T38" fmla="*/ 1638860 w 1360"/>
              <a:gd name="T39" fmla="*/ 1346293 h 1360"/>
              <a:gd name="T40" fmla="*/ 1746717 w 1360"/>
              <a:gd name="T41" fmla="*/ 1357219 h 1360"/>
              <a:gd name="T42" fmla="*/ 1905000 w 1360"/>
              <a:gd name="T43" fmla="*/ 1341438 h 1360"/>
              <a:gd name="T44" fmla="*/ 1861577 w 1360"/>
              <a:gd name="T45" fmla="*/ 1420346 h 1360"/>
              <a:gd name="T46" fmla="*/ 1808349 w 1360"/>
              <a:gd name="T47" fmla="*/ 1508965 h 1360"/>
              <a:gd name="T48" fmla="*/ 1762125 w 1360"/>
              <a:gd name="T49" fmla="*/ 1569664 h 1360"/>
              <a:gd name="T50" fmla="*/ 1673879 w 1360"/>
              <a:gd name="T51" fmla="*/ 1627935 h 1360"/>
              <a:gd name="T52" fmla="*/ 1550614 w 1360"/>
              <a:gd name="T53" fmla="*/ 1638860 h 1360"/>
              <a:gd name="T54" fmla="*/ 1453963 w 1360"/>
              <a:gd name="T55" fmla="*/ 1615795 h 1360"/>
              <a:gd name="T56" fmla="*/ 1346107 w 1360"/>
              <a:gd name="T57" fmla="*/ 1564808 h 1360"/>
              <a:gd name="T58" fmla="*/ 1231246 w 1360"/>
              <a:gd name="T59" fmla="*/ 1485900 h 1360"/>
              <a:gd name="T60" fmla="*/ 1103779 w 1360"/>
              <a:gd name="T61" fmla="*/ 1380285 h 1360"/>
              <a:gd name="T62" fmla="*/ 969309 w 1360"/>
              <a:gd name="T63" fmla="*/ 1245534 h 1360"/>
              <a:gd name="T64" fmla="*/ 795618 w 1360"/>
              <a:gd name="T65" fmla="*/ 1262529 h 1360"/>
              <a:gd name="T66" fmla="*/ 682158 w 1360"/>
              <a:gd name="T67" fmla="*/ 1392424 h 1360"/>
              <a:gd name="T68" fmla="*/ 577103 w 1360"/>
              <a:gd name="T69" fmla="*/ 1496826 h 1360"/>
              <a:gd name="T70" fmla="*/ 480452 w 1360"/>
              <a:gd name="T71" fmla="*/ 1574520 h 1360"/>
              <a:gd name="T72" fmla="*/ 395007 w 1360"/>
              <a:gd name="T73" fmla="*/ 1625507 h 1360"/>
              <a:gd name="T74" fmla="*/ 319368 w 1360"/>
              <a:gd name="T75" fmla="*/ 1648572 h 1360"/>
              <a:gd name="T76" fmla="*/ 277346 w 1360"/>
              <a:gd name="T77" fmla="*/ 1648572 h 1360"/>
              <a:gd name="T78" fmla="*/ 175092 w 1360"/>
              <a:gd name="T79" fmla="*/ 1610939 h 1360"/>
              <a:gd name="T80" fmla="*/ 70037 w 1360"/>
              <a:gd name="T81" fmla="*/ 1516249 h 1360"/>
              <a:gd name="T82" fmla="*/ 23813 w 1360"/>
              <a:gd name="T83" fmla="*/ 1425201 h 1360"/>
              <a:gd name="T84" fmla="*/ 81243 w 1360"/>
              <a:gd name="T85" fmla="*/ 1432485 h 1360"/>
              <a:gd name="T86" fmla="*/ 172290 w 1360"/>
              <a:gd name="T87" fmla="*/ 1417918 h 1360"/>
              <a:gd name="T88" fmla="*/ 271743 w 1360"/>
              <a:gd name="T89" fmla="*/ 1379071 h 1360"/>
              <a:gd name="T90" fmla="*/ 373996 w 1360"/>
              <a:gd name="T91" fmla="*/ 1311088 h 1360"/>
              <a:gd name="T92" fmla="*/ 483254 w 1360"/>
              <a:gd name="T93" fmla="*/ 1215185 h 1360"/>
              <a:gd name="T94" fmla="*/ 593912 w 1360"/>
              <a:gd name="T95" fmla="*/ 1095001 h 1360"/>
              <a:gd name="T96" fmla="*/ 652743 w 1360"/>
              <a:gd name="T97" fmla="*/ 898338 h 1360"/>
              <a:gd name="T98" fmla="*/ 526676 w 1360"/>
              <a:gd name="T99" fmla="*/ 750234 h 1360"/>
              <a:gd name="T100" fmla="*/ 424423 w 1360"/>
              <a:gd name="T101" fmla="*/ 619125 h 1360"/>
              <a:gd name="T102" fmla="*/ 348783 w 1360"/>
              <a:gd name="T103" fmla="*/ 505012 h 1360"/>
              <a:gd name="T104" fmla="*/ 301158 w 1360"/>
              <a:gd name="T105" fmla="*/ 410322 h 1360"/>
              <a:gd name="T106" fmla="*/ 278746 w 1360"/>
              <a:gd name="T107" fmla="*/ 330200 h 1360"/>
              <a:gd name="T108" fmla="*/ 289952 w 1360"/>
              <a:gd name="T109" fmla="*/ 244008 h 1360"/>
              <a:gd name="T110" fmla="*/ 357188 w 1360"/>
              <a:gd name="T111" fmla="*/ 129895 h 1360"/>
              <a:gd name="T112" fmla="*/ 483254 w 1360"/>
              <a:gd name="T113" fmla="*/ 0 h 136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0" t="0" r="r" b="b"/>
            <a:pathLst>
              <a:path w="1360" h="1360">
                <a:moveTo>
                  <a:pt x="345" y="0"/>
                </a:moveTo>
                <a:lnTo>
                  <a:pt x="363" y="75"/>
                </a:lnTo>
                <a:lnTo>
                  <a:pt x="384" y="150"/>
                </a:lnTo>
                <a:lnTo>
                  <a:pt x="409" y="223"/>
                </a:lnTo>
                <a:lnTo>
                  <a:pt x="439" y="295"/>
                </a:lnTo>
                <a:lnTo>
                  <a:pt x="472" y="366"/>
                </a:lnTo>
                <a:lnTo>
                  <a:pt x="510" y="435"/>
                </a:lnTo>
                <a:lnTo>
                  <a:pt x="552" y="504"/>
                </a:lnTo>
                <a:lnTo>
                  <a:pt x="598" y="574"/>
                </a:lnTo>
                <a:lnTo>
                  <a:pt x="629" y="614"/>
                </a:lnTo>
                <a:lnTo>
                  <a:pt x="685" y="539"/>
                </a:lnTo>
                <a:lnTo>
                  <a:pt x="717" y="493"/>
                </a:lnTo>
                <a:lnTo>
                  <a:pt x="750" y="451"/>
                </a:lnTo>
                <a:lnTo>
                  <a:pt x="783" y="410"/>
                </a:lnTo>
                <a:lnTo>
                  <a:pt x="813" y="374"/>
                </a:lnTo>
                <a:lnTo>
                  <a:pt x="844" y="341"/>
                </a:lnTo>
                <a:lnTo>
                  <a:pt x="873" y="311"/>
                </a:lnTo>
                <a:lnTo>
                  <a:pt x="902" y="282"/>
                </a:lnTo>
                <a:lnTo>
                  <a:pt x="930" y="257"/>
                </a:lnTo>
                <a:lnTo>
                  <a:pt x="957" y="236"/>
                </a:lnTo>
                <a:lnTo>
                  <a:pt x="982" y="217"/>
                </a:lnTo>
                <a:lnTo>
                  <a:pt x="1007" y="199"/>
                </a:lnTo>
                <a:lnTo>
                  <a:pt x="1032" y="186"/>
                </a:lnTo>
                <a:lnTo>
                  <a:pt x="1055" y="176"/>
                </a:lnTo>
                <a:lnTo>
                  <a:pt x="1076" y="169"/>
                </a:lnTo>
                <a:lnTo>
                  <a:pt x="1099" y="165"/>
                </a:lnTo>
                <a:lnTo>
                  <a:pt x="1118" y="163"/>
                </a:lnTo>
                <a:lnTo>
                  <a:pt x="1139" y="165"/>
                </a:lnTo>
                <a:lnTo>
                  <a:pt x="1157" y="169"/>
                </a:lnTo>
                <a:lnTo>
                  <a:pt x="1176" y="176"/>
                </a:lnTo>
                <a:lnTo>
                  <a:pt x="1191" y="184"/>
                </a:lnTo>
                <a:lnTo>
                  <a:pt x="1208" y="198"/>
                </a:lnTo>
                <a:lnTo>
                  <a:pt x="1224" y="213"/>
                </a:lnTo>
                <a:lnTo>
                  <a:pt x="1237" y="230"/>
                </a:lnTo>
                <a:lnTo>
                  <a:pt x="1251" y="249"/>
                </a:lnTo>
                <a:lnTo>
                  <a:pt x="1262" y="269"/>
                </a:lnTo>
                <a:lnTo>
                  <a:pt x="1278" y="292"/>
                </a:lnTo>
                <a:lnTo>
                  <a:pt x="1226" y="320"/>
                </a:lnTo>
                <a:lnTo>
                  <a:pt x="1172" y="357"/>
                </a:lnTo>
                <a:lnTo>
                  <a:pt x="1116" y="399"/>
                </a:lnTo>
                <a:lnTo>
                  <a:pt x="1059" y="447"/>
                </a:lnTo>
                <a:lnTo>
                  <a:pt x="1001" y="503"/>
                </a:lnTo>
                <a:lnTo>
                  <a:pt x="942" y="564"/>
                </a:lnTo>
                <a:lnTo>
                  <a:pt x="880" y="633"/>
                </a:lnTo>
                <a:lnTo>
                  <a:pt x="817" y="708"/>
                </a:lnTo>
                <a:lnTo>
                  <a:pt x="762" y="777"/>
                </a:lnTo>
                <a:lnTo>
                  <a:pt x="802" y="825"/>
                </a:lnTo>
                <a:lnTo>
                  <a:pt x="832" y="861"/>
                </a:lnTo>
                <a:lnTo>
                  <a:pt x="861" y="894"/>
                </a:lnTo>
                <a:lnTo>
                  <a:pt x="892" y="925"/>
                </a:lnTo>
                <a:lnTo>
                  <a:pt x="921" y="953"/>
                </a:lnTo>
                <a:lnTo>
                  <a:pt x="950" y="980"/>
                </a:lnTo>
                <a:lnTo>
                  <a:pt x="978" y="1003"/>
                </a:lnTo>
                <a:lnTo>
                  <a:pt x="1007" y="1026"/>
                </a:lnTo>
                <a:lnTo>
                  <a:pt x="1034" y="1045"/>
                </a:lnTo>
                <a:lnTo>
                  <a:pt x="1063" y="1063"/>
                </a:lnTo>
                <a:lnTo>
                  <a:pt x="1090" y="1078"/>
                </a:lnTo>
                <a:lnTo>
                  <a:pt x="1116" y="1090"/>
                </a:lnTo>
                <a:lnTo>
                  <a:pt x="1143" y="1101"/>
                </a:lnTo>
                <a:lnTo>
                  <a:pt x="1170" y="1109"/>
                </a:lnTo>
                <a:lnTo>
                  <a:pt x="1197" y="1114"/>
                </a:lnTo>
                <a:lnTo>
                  <a:pt x="1222" y="1118"/>
                </a:lnTo>
                <a:lnTo>
                  <a:pt x="1247" y="1118"/>
                </a:lnTo>
                <a:lnTo>
                  <a:pt x="1291" y="1116"/>
                </a:lnTo>
                <a:lnTo>
                  <a:pt x="1333" y="1111"/>
                </a:lnTo>
                <a:lnTo>
                  <a:pt x="1360" y="1105"/>
                </a:lnTo>
                <a:lnTo>
                  <a:pt x="1343" y="1141"/>
                </a:lnTo>
                <a:lnTo>
                  <a:pt x="1329" y="1170"/>
                </a:lnTo>
                <a:lnTo>
                  <a:pt x="1316" y="1197"/>
                </a:lnTo>
                <a:lnTo>
                  <a:pt x="1304" y="1222"/>
                </a:lnTo>
                <a:lnTo>
                  <a:pt x="1291" y="1243"/>
                </a:lnTo>
                <a:lnTo>
                  <a:pt x="1279" y="1262"/>
                </a:lnTo>
                <a:lnTo>
                  <a:pt x="1270" y="1279"/>
                </a:lnTo>
                <a:lnTo>
                  <a:pt x="1258" y="1293"/>
                </a:lnTo>
                <a:lnTo>
                  <a:pt x="1249" y="1304"/>
                </a:lnTo>
                <a:lnTo>
                  <a:pt x="1224" y="1325"/>
                </a:lnTo>
                <a:lnTo>
                  <a:pt x="1195" y="1341"/>
                </a:lnTo>
                <a:lnTo>
                  <a:pt x="1164" y="1348"/>
                </a:lnTo>
                <a:lnTo>
                  <a:pt x="1128" y="1352"/>
                </a:lnTo>
                <a:lnTo>
                  <a:pt x="1107" y="1350"/>
                </a:lnTo>
                <a:lnTo>
                  <a:pt x="1084" y="1347"/>
                </a:lnTo>
                <a:lnTo>
                  <a:pt x="1061" y="1341"/>
                </a:lnTo>
                <a:lnTo>
                  <a:pt x="1038" y="1331"/>
                </a:lnTo>
                <a:lnTo>
                  <a:pt x="1013" y="1320"/>
                </a:lnTo>
                <a:lnTo>
                  <a:pt x="988" y="1306"/>
                </a:lnTo>
                <a:lnTo>
                  <a:pt x="961" y="1289"/>
                </a:lnTo>
                <a:lnTo>
                  <a:pt x="934" y="1270"/>
                </a:lnTo>
                <a:lnTo>
                  <a:pt x="907" y="1249"/>
                </a:lnTo>
                <a:lnTo>
                  <a:pt x="879" y="1224"/>
                </a:lnTo>
                <a:lnTo>
                  <a:pt x="850" y="1199"/>
                </a:lnTo>
                <a:lnTo>
                  <a:pt x="819" y="1168"/>
                </a:lnTo>
                <a:lnTo>
                  <a:pt x="788" y="1137"/>
                </a:lnTo>
                <a:lnTo>
                  <a:pt x="758" y="1103"/>
                </a:lnTo>
                <a:lnTo>
                  <a:pt x="725" y="1067"/>
                </a:lnTo>
                <a:lnTo>
                  <a:pt x="692" y="1026"/>
                </a:lnTo>
                <a:lnTo>
                  <a:pt x="629" y="951"/>
                </a:lnTo>
                <a:lnTo>
                  <a:pt x="597" y="997"/>
                </a:lnTo>
                <a:lnTo>
                  <a:pt x="568" y="1040"/>
                </a:lnTo>
                <a:lnTo>
                  <a:pt x="541" y="1078"/>
                </a:lnTo>
                <a:lnTo>
                  <a:pt x="512" y="1114"/>
                </a:lnTo>
                <a:lnTo>
                  <a:pt x="487" y="1147"/>
                </a:lnTo>
                <a:lnTo>
                  <a:pt x="460" y="1180"/>
                </a:lnTo>
                <a:lnTo>
                  <a:pt x="435" y="1207"/>
                </a:lnTo>
                <a:lnTo>
                  <a:pt x="412" y="1233"/>
                </a:lnTo>
                <a:lnTo>
                  <a:pt x="387" y="1256"/>
                </a:lnTo>
                <a:lnTo>
                  <a:pt x="366" y="1279"/>
                </a:lnTo>
                <a:lnTo>
                  <a:pt x="343" y="1297"/>
                </a:lnTo>
                <a:lnTo>
                  <a:pt x="322" y="1314"/>
                </a:lnTo>
                <a:lnTo>
                  <a:pt x="303" y="1327"/>
                </a:lnTo>
                <a:lnTo>
                  <a:pt x="282" y="1339"/>
                </a:lnTo>
                <a:lnTo>
                  <a:pt x="265" y="1348"/>
                </a:lnTo>
                <a:lnTo>
                  <a:pt x="246" y="1354"/>
                </a:lnTo>
                <a:lnTo>
                  <a:pt x="228" y="1358"/>
                </a:lnTo>
                <a:lnTo>
                  <a:pt x="211" y="1360"/>
                </a:lnTo>
                <a:lnTo>
                  <a:pt x="198" y="1358"/>
                </a:lnTo>
                <a:lnTo>
                  <a:pt x="173" y="1352"/>
                </a:lnTo>
                <a:lnTo>
                  <a:pt x="150" y="1343"/>
                </a:lnTo>
                <a:lnTo>
                  <a:pt x="125" y="1327"/>
                </a:lnTo>
                <a:lnTo>
                  <a:pt x="100" y="1306"/>
                </a:lnTo>
                <a:lnTo>
                  <a:pt x="75" y="1279"/>
                </a:lnTo>
                <a:lnTo>
                  <a:pt x="50" y="1249"/>
                </a:lnTo>
                <a:lnTo>
                  <a:pt x="25" y="1212"/>
                </a:lnTo>
                <a:lnTo>
                  <a:pt x="0" y="1170"/>
                </a:lnTo>
                <a:lnTo>
                  <a:pt x="17" y="1174"/>
                </a:lnTo>
                <a:lnTo>
                  <a:pt x="33" y="1178"/>
                </a:lnTo>
                <a:lnTo>
                  <a:pt x="46" y="1180"/>
                </a:lnTo>
                <a:lnTo>
                  <a:pt x="58" y="1180"/>
                </a:lnTo>
                <a:lnTo>
                  <a:pt x="79" y="1178"/>
                </a:lnTo>
                <a:lnTo>
                  <a:pt x="102" y="1174"/>
                </a:lnTo>
                <a:lnTo>
                  <a:pt x="123" y="1168"/>
                </a:lnTo>
                <a:lnTo>
                  <a:pt x="146" y="1161"/>
                </a:lnTo>
                <a:lnTo>
                  <a:pt x="171" y="1149"/>
                </a:lnTo>
                <a:lnTo>
                  <a:pt x="194" y="1136"/>
                </a:lnTo>
                <a:lnTo>
                  <a:pt x="219" y="1118"/>
                </a:lnTo>
                <a:lnTo>
                  <a:pt x="242" y="1101"/>
                </a:lnTo>
                <a:lnTo>
                  <a:pt x="267" y="1080"/>
                </a:lnTo>
                <a:lnTo>
                  <a:pt x="293" y="1055"/>
                </a:lnTo>
                <a:lnTo>
                  <a:pt x="318" y="1030"/>
                </a:lnTo>
                <a:lnTo>
                  <a:pt x="345" y="1001"/>
                </a:lnTo>
                <a:lnTo>
                  <a:pt x="370" y="971"/>
                </a:lnTo>
                <a:lnTo>
                  <a:pt x="397" y="938"/>
                </a:lnTo>
                <a:lnTo>
                  <a:pt x="424" y="902"/>
                </a:lnTo>
                <a:lnTo>
                  <a:pt x="453" y="863"/>
                </a:lnTo>
                <a:lnTo>
                  <a:pt x="504" y="790"/>
                </a:lnTo>
                <a:lnTo>
                  <a:pt x="466" y="740"/>
                </a:lnTo>
                <a:lnTo>
                  <a:pt x="434" y="698"/>
                </a:lnTo>
                <a:lnTo>
                  <a:pt x="405" y="658"/>
                </a:lnTo>
                <a:lnTo>
                  <a:pt x="376" y="618"/>
                </a:lnTo>
                <a:lnTo>
                  <a:pt x="349" y="581"/>
                </a:lnTo>
                <a:lnTo>
                  <a:pt x="326" y="545"/>
                </a:lnTo>
                <a:lnTo>
                  <a:pt x="303" y="510"/>
                </a:lnTo>
                <a:lnTo>
                  <a:pt x="284" y="478"/>
                </a:lnTo>
                <a:lnTo>
                  <a:pt x="267" y="447"/>
                </a:lnTo>
                <a:lnTo>
                  <a:pt x="249" y="416"/>
                </a:lnTo>
                <a:lnTo>
                  <a:pt x="236" y="389"/>
                </a:lnTo>
                <a:lnTo>
                  <a:pt x="224" y="363"/>
                </a:lnTo>
                <a:lnTo>
                  <a:pt x="215" y="338"/>
                </a:lnTo>
                <a:lnTo>
                  <a:pt x="209" y="315"/>
                </a:lnTo>
                <a:lnTo>
                  <a:pt x="203" y="293"/>
                </a:lnTo>
                <a:lnTo>
                  <a:pt x="199" y="272"/>
                </a:lnTo>
                <a:lnTo>
                  <a:pt x="199" y="255"/>
                </a:lnTo>
                <a:lnTo>
                  <a:pt x="201" y="228"/>
                </a:lnTo>
                <a:lnTo>
                  <a:pt x="207" y="201"/>
                </a:lnTo>
                <a:lnTo>
                  <a:pt x="219" y="173"/>
                </a:lnTo>
                <a:lnTo>
                  <a:pt x="236" y="140"/>
                </a:lnTo>
                <a:lnTo>
                  <a:pt x="255" y="107"/>
                </a:lnTo>
                <a:lnTo>
                  <a:pt x="280" y="73"/>
                </a:lnTo>
                <a:lnTo>
                  <a:pt x="311" y="38"/>
                </a:lnTo>
                <a:lnTo>
                  <a:pt x="345" y="0"/>
                </a:lnTo>
                <a:close/>
              </a:path>
            </a:pathLst>
          </a:custGeom>
          <a:solidFill>
            <a:srgbClr val="FFC000"/>
          </a:solidFill>
          <a:ln>
            <a:noFill/>
          </a:ln>
          <a:extLst/>
        </p:spPr>
        <p:txBody>
          <a:bodyPr lIns="68580" tIns="34290" rIns="68580" bIns="34290"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  <p:sp>
        <p:nvSpPr>
          <p:cNvPr id="12" name="勾"/>
          <p:cNvSpPr/>
          <p:nvPr/>
        </p:nvSpPr>
        <p:spPr bwMode="auto">
          <a:xfrm>
            <a:off x="1214898" y="3174297"/>
            <a:ext cx="691039" cy="823228"/>
          </a:xfrm>
          <a:custGeom>
            <a:avLst/>
            <a:gdLst>
              <a:gd name="T0" fmla="*/ 542159 w 3294"/>
              <a:gd name="T1" fmla="*/ 1438813 h 3351"/>
              <a:gd name="T2" fmla="*/ 799000 w 3294"/>
              <a:gd name="T3" fmla="*/ 921421 h 3351"/>
              <a:gd name="T4" fmla="*/ 1095065 w 3294"/>
              <a:gd name="T5" fmla="*/ 449159 h 3351"/>
              <a:gd name="T6" fmla="*/ 1337398 w 3294"/>
              <a:gd name="T7" fmla="*/ 142377 h 3351"/>
              <a:gd name="T8" fmla="*/ 1452922 w 3294"/>
              <a:gd name="T9" fmla="*/ 45131 h 3351"/>
              <a:gd name="T10" fmla="*/ 1594238 w 3294"/>
              <a:gd name="T11" fmla="*/ 15581 h 3351"/>
              <a:gd name="T12" fmla="*/ 1744151 w 3294"/>
              <a:gd name="T13" fmla="*/ 0 h 3351"/>
              <a:gd name="T14" fmla="*/ 1769943 w 3294"/>
              <a:gd name="T15" fmla="*/ 19879 h 3351"/>
              <a:gd name="T16" fmla="*/ 1760809 w 3294"/>
              <a:gd name="T17" fmla="*/ 44056 h 3351"/>
              <a:gd name="T18" fmla="*/ 1707076 w 3294"/>
              <a:gd name="T19" fmla="*/ 95097 h 3351"/>
              <a:gd name="T20" fmla="*/ 1218649 w 3294"/>
              <a:gd name="T21" fmla="*/ 704363 h 3351"/>
              <a:gd name="T22" fmla="*/ 773208 w 3294"/>
              <a:gd name="T23" fmla="*/ 1550566 h 3351"/>
              <a:gd name="T24" fmla="*/ 673803 w 3294"/>
              <a:gd name="T25" fmla="*/ 1763325 h 3351"/>
              <a:gd name="T26" fmla="*/ 503472 w 3294"/>
              <a:gd name="T27" fmla="*/ 1800397 h 3351"/>
              <a:gd name="T28" fmla="*/ 379888 w 3294"/>
              <a:gd name="T29" fmla="*/ 1779443 h 3351"/>
              <a:gd name="T30" fmla="*/ 298214 w 3294"/>
              <a:gd name="T31" fmla="*/ 1665542 h 3351"/>
              <a:gd name="T32" fmla="*/ 66091 w 3294"/>
              <a:gd name="T33" fmla="*/ 1371117 h 3351"/>
              <a:gd name="T34" fmla="*/ 0 w 3294"/>
              <a:gd name="T35" fmla="*/ 1265812 h 3351"/>
              <a:gd name="T36" fmla="*/ 72001 w 3294"/>
              <a:gd name="T37" fmla="*/ 1165879 h 3351"/>
              <a:gd name="T38" fmla="*/ 192362 w 3294"/>
              <a:gd name="T39" fmla="*/ 1115376 h 3351"/>
              <a:gd name="T40" fmla="*/ 342812 w 3294"/>
              <a:gd name="T41" fmla="*/ 1182535 h 3351"/>
              <a:gd name="T42" fmla="*/ 542159 w 3294"/>
              <a:gd name="T43" fmla="*/ 1438813 h 3351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</a:gdLst>
            <a:ahLst/>
            <a:cxnLst>
              <a:cxn ang="T44">
                <a:pos x="T0" y="T1"/>
              </a:cxn>
              <a:cxn ang="T45">
                <a:pos x="T2" y="T3"/>
              </a:cxn>
              <a:cxn ang="T46">
                <a:pos x="T4" y="T5"/>
              </a:cxn>
              <a:cxn ang="T47">
                <a:pos x="T6" y="T7"/>
              </a:cxn>
              <a:cxn ang="T48">
                <a:pos x="T8" y="T9"/>
              </a:cxn>
              <a:cxn ang="T49">
                <a:pos x="T10" y="T11"/>
              </a:cxn>
              <a:cxn ang="T50">
                <a:pos x="T12" y="T13"/>
              </a:cxn>
              <a:cxn ang="T51">
                <a:pos x="T14" y="T15"/>
              </a:cxn>
              <a:cxn ang="T52">
                <a:pos x="T16" y="T17"/>
              </a:cxn>
              <a:cxn ang="T53">
                <a:pos x="T18" y="T19"/>
              </a:cxn>
              <a:cxn ang="T54">
                <a:pos x="T20" y="T21"/>
              </a:cxn>
              <a:cxn ang="T55">
                <a:pos x="T22" y="T23"/>
              </a:cxn>
              <a:cxn ang="T56">
                <a:pos x="T24" y="T25"/>
              </a:cxn>
              <a:cxn ang="T57">
                <a:pos x="T26" y="T27"/>
              </a:cxn>
              <a:cxn ang="T58">
                <a:pos x="T28" y="T29"/>
              </a:cxn>
              <a:cxn ang="T59">
                <a:pos x="T30" y="T31"/>
              </a:cxn>
              <a:cxn ang="T60">
                <a:pos x="T32" y="T33"/>
              </a:cxn>
              <a:cxn ang="T61">
                <a:pos x="T34" y="T35"/>
              </a:cxn>
              <a:cxn ang="T62">
                <a:pos x="T36" y="T37"/>
              </a:cxn>
              <a:cxn ang="T63">
                <a:pos x="T38" y="T39"/>
              </a:cxn>
              <a:cxn ang="T64">
                <a:pos x="T40" y="T41"/>
              </a:cxn>
              <a:cxn ang="T65">
                <a:pos x="T42" y="T43"/>
              </a:cxn>
            </a:cxnLst>
            <a:rect l="0" t="0" r="r" b="b"/>
            <a:pathLst>
              <a:path w="3294" h="3351">
                <a:moveTo>
                  <a:pt x="1009" y="2678"/>
                </a:moveTo>
                <a:cubicBezTo>
                  <a:pt x="1157" y="2345"/>
                  <a:pt x="1317" y="2024"/>
                  <a:pt x="1487" y="1715"/>
                </a:cubicBezTo>
                <a:cubicBezTo>
                  <a:pt x="1658" y="1407"/>
                  <a:pt x="1842" y="1113"/>
                  <a:pt x="2038" y="836"/>
                </a:cubicBezTo>
                <a:cubicBezTo>
                  <a:pt x="2235" y="558"/>
                  <a:pt x="2385" y="368"/>
                  <a:pt x="2489" y="265"/>
                </a:cubicBezTo>
                <a:cubicBezTo>
                  <a:pt x="2592" y="162"/>
                  <a:pt x="2664" y="101"/>
                  <a:pt x="2704" y="84"/>
                </a:cubicBezTo>
                <a:cubicBezTo>
                  <a:pt x="2743" y="66"/>
                  <a:pt x="2831" y="48"/>
                  <a:pt x="2967" y="29"/>
                </a:cubicBezTo>
                <a:cubicBezTo>
                  <a:pt x="3102" y="10"/>
                  <a:pt x="3195" y="0"/>
                  <a:pt x="3246" y="0"/>
                </a:cubicBezTo>
                <a:cubicBezTo>
                  <a:pt x="3278" y="0"/>
                  <a:pt x="3294" y="13"/>
                  <a:pt x="3294" y="37"/>
                </a:cubicBezTo>
                <a:cubicBezTo>
                  <a:pt x="3294" y="52"/>
                  <a:pt x="3288" y="67"/>
                  <a:pt x="3277" y="82"/>
                </a:cubicBezTo>
                <a:cubicBezTo>
                  <a:pt x="3265" y="96"/>
                  <a:pt x="3232" y="128"/>
                  <a:pt x="3177" y="177"/>
                </a:cubicBezTo>
                <a:cubicBezTo>
                  <a:pt x="2902" y="433"/>
                  <a:pt x="2599" y="811"/>
                  <a:pt x="2268" y="1311"/>
                </a:cubicBezTo>
                <a:cubicBezTo>
                  <a:pt x="1938" y="1811"/>
                  <a:pt x="1661" y="2336"/>
                  <a:pt x="1439" y="2886"/>
                </a:cubicBezTo>
                <a:cubicBezTo>
                  <a:pt x="1349" y="3106"/>
                  <a:pt x="1287" y="3238"/>
                  <a:pt x="1254" y="3282"/>
                </a:cubicBezTo>
                <a:cubicBezTo>
                  <a:pt x="1221" y="3328"/>
                  <a:pt x="1115" y="3351"/>
                  <a:pt x="937" y="3351"/>
                </a:cubicBezTo>
                <a:cubicBezTo>
                  <a:pt x="809" y="3351"/>
                  <a:pt x="732" y="3338"/>
                  <a:pt x="707" y="3312"/>
                </a:cubicBezTo>
                <a:cubicBezTo>
                  <a:pt x="682" y="3286"/>
                  <a:pt x="631" y="3215"/>
                  <a:pt x="555" y="3100"/>
                </a:cubicBezTo>
                <a:cubicBezTo>
                  <a:pt x="430" y="2907"/>
                  <a:pt x="286" y="2724"/>
                  <a:pt x="123" y="2552"/>
                </a:cubicBezTo>
                <a:cubicBezTo>
                  <a:pt x="41" y="2466"/>
                  <a:pt x="0" y="2400"/>
                  <a:pt x="0" y="2356"/>
                </a:cubicBezTo>
                <a:cubicBezTo>
                  <a:pt x="0" y="2295"/>
                  <a:pt x="45" y="2233"/>
                  <a:pt x="134" y="2170"/>
                </a:cubicBezTo>
                <a:cubicBezTo>
                  <a:pt x="224" y="2107"/>
                  <a:pt x="298" y="2076"/>
                  <a:pt x="358" y="2076"/>
                </a:cubicBezTo>
                <a:cubicBezTo>
                  <a:pt x="434" y="2076"/>
                  <a:pt x="527" y="2118"/>
                  <a:pt x="638" y="2201"/>
                </a:cubicBezTo>
                <a:cubicBezTo>
                  <a:pt x="749" y="2285"/>
                  <a:pt x="873" y="2444"/>
                  <a:pt x="1009" y="2678"/>
                </a:cubicBezTo>
                <a:close/>
              </a:path>
            </a:pathLst>
          </a:custGeom>
          <a:solidFill>
            <a:srgbClr val="D31012"/>
          </a:solidFill>
          <a:ln>
            <a:noFill/>
          </a:ln>
          <a:extLst/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4348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0646">
        <p15:prstTrans prst="pageCurlDouble"/>
      </p:transition>
    </mc:Choice>
    <mc:Fallback xmlns="">
      <p:transition spd="slow" advTm="1064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0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-1.48148E-6 L 0.14961 -1.48148E-6 C 0.21666 -1.48148E-6 0.29935 0.09653 0.29935 0.175 L 0.29935 0.35 " pathEditMode="relative" rAng="0" ptsTypes="AAAA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961" y="1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8" name="圆角矩形 17"/>
          <p:cNvSpPr/>
          <p:nvPr/>
        </p:nvSpPr>
        <p:spPr>
          <a:xfrm>
            <a:off x="529280" y="655093"/>
            <a:ext cx="11133438" cy="5654125"/>
          </a:xfrm>
          <a:prstGeom prst="roundRect">
            <a:avLst/>
          </a:prstGeom>
          <a:solidFill>
            <a:schemeClr val="bg1"/>
          </a:solidFill>
          <a:ln w="190500">
            <a:solidFill>
              <a:srgbClr val="7E43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566734" y="1475774"/>
            <a:ext cx="4131326" cy="7694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000" spc="300" dirty="0" smtClean="0">
                <a:solidFill>
                  <a:srgbClr val="663300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吃</a:t>
            </a:r>
            <a:r>
              <a:rPr lang="zh-CN" altLang="en-US" sz="4400" spc="300" dirty="0" smtClean="0">
                <a:solidFill>
                  <a:srgbClr val="E55174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健康</a:t>
            </a:r>
            <a:r>
              <a:rPr lang="zh-CN" altLang="en-US" sz="4000" spc="300" dirty="0" smtClean="0">
                <a:solidFill>
                  <a:srgbClr val="663300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的食物</a:t>
            </a:r>
            <a:endParaRPr lang="zh-CN" altLang="en-US" sz="4000" spc="300" dirty="0">
              <a:solidFill>
                <a:srgbClr val="663300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9108" y="2754134"/>
            <a:ext cx="2432638" cy="2659316"/>
          </a:xfrm>
          <a:prstGeom prst="rect">
            <a:avLst/>
          </a:prstGeom>
        </p:spPr>
      </p:pic>
      <p:grpSp>
        <p:nvGrpSpPr>
          <p:cNvPr id="14" name="组合 13"/>
          <p:cNvGrpSpPr/>
          <p:nvPr/>
        </p:nvGrpSpPr>
        <p:grpSpPr>
          <a:xfrm>
            <a:off x="1086277" y="2562839"/>
            <a:ext cx="2411721" cy="3041906"/>
            <a:chOff x="1656283" y="2342932"/>
            <a:chExt cx="2587752" cy="3263934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6283" y="2342932"/>
              <a:ext cx="2587752" cy="3263934"/>
            </a:xfrm>
            <a:prstGeom prst="rect">
              <a:avLst/>
            </a:prstGeom>
          </p:spPr>
        </p:pic>
        <p:sp>
          <p:nvSpPr>
            <p:cNvPr id="13" name="对"/>
            <p:cNvSpPr/>
            <p:nvPr/>
          </p:nvSpPr>
          <p:spPr bwMode="auto">
            <a:xfrm>
              <a:off x="3400738" y="2609243"/>
              <a:ext cx="553425" cy="545272"/>
            </a:xfrm>
            <a:custGeom>
              <a:avLst/>
              <a:gdLst>
                <a:gd name="T0" fmla="*/ 1765798 w 2862"/>
                <a:gd name="T1" fmla="*/ 183196 h 2571"/>
                <a:gd name="T2" fmla="*/ 1533042 w 2862"/>
                <a:gd name="T3" fmla="*/ 20145 h 2571"/>
                <a:gd name="T4" fmla="*/ 1420439 w 2862"/>
                <a:gd name="T5" fmla="*/ 53511 h 2571"/>
                <a:gd name="T6" fmla="*/ 764949 w 2862"/>
                <a:gd name="T7" fmla="*/ 989636 h 2571"/>
                <a:gd name="T8" fmla="*/ 379958 w 2862"/>
                <a:gd name="T9" fmla="*/ 446973 h 2571"/>
                <a:gd name="T10" fmla="*/ 266725 w 2862"/>
                <a:gd name="T11" fmla="*/ 412978 h 2571"/>
                <a:gd name="T12" fmla="*/ 34599 w 2862"/>
                <a:gd name="T13" fmla="*/ 576029 h 2571"/>
                <a:gd name="T14" fmla="*/ 27679 w 2862"/>
                <a:gd name="T15" fmla="*/ 693753 h 2571"/>
                <a:gd name="T16" fmla="*/ 595100 w 2862"/>
                <a:gd name="T17" fmla="*/ 1494527 h 2571"/>
                <a:gd name="T18" fmla="*/ 934797 w 2862"/>
                <a:gd name="T19" fmla="*/ 1494527 h 2571"/>
                <a:gd name="T20" fmla="*/ 1773347 w 2862"/>
                <a:gd name="T21" fmla="*/ 300290 h 2571"/>
                <a:gd name="T22" fmla="*/ 1765798 w 2862"/>
                <a:gd name="T23" fmla="*/ 183196 h 2571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862" h="2571">
                  <a:moveTo>
                    <a:pt x="2807" y="291"/>
                  </a:moveTo>
                  <a:cubicBezTo>
                    <a:pt x="2693" y="191"/>
                    <a:pt x="2570" y="104"/>
                    <a:pt x="2437" y="32"/>
                  </a:cubicBezTo>
                  <a:cubicBezTo>
                    <a:pt x="2379" y="0"/>
                    <a:pt x="2301" y="22"/>
                    <a:pt x="2258" y="85"/>
                  </a:cubicBezTo>
                  <a:cubicBezTo>
                    <a:pt x="1216" y="1572"/>
                    <a:pt x="1216" y="1572"/>
                    <a:pt x="1216" y="1572"/>
                  </a:cubicBezTo>
                  <a:cubicBezTo>
                    <a:pt x="604" y="710"/>
                    <a:pt x="604" y="710"/>
                    <a:pt x="604" y="710"/>
                  </a:cubicBezTo>
                  <a:cubicBezTo>
                    <a:pt x="561" y="647"/>
                    <a:pt x="482" y="624"/>
                    <a:pt x="424" y="656"/>
                  </a:cubicBezTo>
                  <a:cubicBezTo>
                    <a:pt x="292" y="729"/>
                    <a:pt x="169" y="815"/>
                    <a:pt x="55" y="915"/>
                  </a:cubicBezTo>
                  <a:cubicBezTo>
                    <a:pt x="5" y="958"/>
                    <a:pt x="0" y="1040"/>
                    <a:pt x="44" y="1102"/>
                  </a:cubicBezTo>
                  <a:cubicBezTo>
                    <a:pt x="44" y="1102"/>
                    <a:pt x="848" y="2237"/>
                    <a:pt x="946" y="2374"/>
                  </a:cubicBezTo>
                  <a:cubicBezTo>
                    <a:pt x="1087" y="2571"/>
                    <a:pt x="1350" y="2561"/>
                    <a:pt x="1486" y="2374"/>
                  </a:cubicBezTo>
                  <a:cubicBezTo>
                    <a:pt x="1587" y="2235"/>
                    <a:pt x="2819" y="477"/>
                    <a:pt x="2819" y="477"/>
                  </a:cubicBezTo>
                  <a:cubicBezTo>
                    <a:pt x="2862" y="415"/>
                    <a:pt x="2857" y="334"/>
                    <a:pt x="2807" y="291"/>
                  </a:cubicBezTo>
                  <a:close/>
                </a:path>
              </a:pathLst>
            </a:custGeom>
            <a:solidFill>
              <a:srgbClr val="E55174"/>
            </a:solidFill>
            <a:ln>
              <a:noFill/>
            </a:ln>
            <a:extLst/>
          </p:spPr>
          <p:txBody>
            <a:bodyPr anchor="ctr" anchorCtr="1"/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endParaRPr lang="zh-CN" altLang="en-US"/>
            </a:p>
          </p:txBody>
        </p:sp>
      </p:grpSp>
      <p:sp>
        <p:nvSpPr>
          <p:cNvPr id="15" name="圆角矩形 14"/>
          <p:cNvSpPr/>
          <p:nvPr/>
        </p:nvSpPr>
        <p:spPr>
          <a:xfrm>
            <a:off x="3818209" y="2562839"/>
            <a:ext cx="1470454" cy="2641638"/>
          </a:xfrm>
          <a:prstGeom prst="roundRect">
            <a:avLst/>
          </a:prstGeom>
          <a:solidFill>
            <a:schemeClr val="bg1"/>
          </a:solidFill>
          <a:ln w="88900" cmpd="sng">
            <a:solidFill>
              <a:srgbClr val="FBB1C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6000" dirty="0" smtClean="0">
                <a:solidFill>
                  <a:srgbClr val="E55174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健康</a:t>
            </a:r>
            <a:endParaRPr lang="zh-CN" altLang="en-US" sz="6000" dirty="0">
              <a:solidFill>
                <a:srgbClr val="E55174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910438" y="1475775"/>
            <a:ext cx="4376774" cy="7694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000" spc="300" dirty="0" smtClean="0">
                <a:solidFill>
                  <a:srgbClr val="663300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吃</a:t>
            </a:r>
            <a:r>
              <a:rPr lang="zh-CN" altLang="en-US" sz="4400" spc="300" dirty="0" smtClean="0">
                <a:solidFill>
                  <a:srgbClr val="6F3A7D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不健康</a:t>
            </a:r>
            <a:r>
              <a:rPr lang="zh-CN" altLang="en-US" sz="4000" spc="300" dirty="0" smtClean="0">
                <a:solidFill>
                  <a:srgbClr val="663300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的食物</a:t>
            </a:r>
            <a:endParaRPr lang="zh-CN" altLang="en-US" sz="4000" spc="300" dirty="0">
              <a:solidFill>
                <a:srgbClr val="663300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sp>
        <p:nvSpPr>
          <p:cNvPr id="17" name="圆角矩形 16"/>
          <p:cNvSpPr/>
          <p:nvPr/>
        </p:nvSpPr>
        <p:spPr>
          <a:xfrm>
            <a:off x="9496386" y="2562839"/>
            <a:ext cx="1470454" cy="2641638"/>
          </a:xfrm>
          <a:prstGeom prst="roundRect">
            <a:avLst/>
          </a:prstGeom>
          <a:solidFill>
            <a:schemeClr val="bg1"/>
          </a:solidFill>
          <a:ln w="88900" cmpd="sng">
            <a:solidFill>
              <a:srgbClr val="6F3A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zh-CN" altLang="en-US" sz="6000" dirty="0" smtClean="0">
                <a:solidFill>
                  <a:srgbClr val="6F3A7D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疾病</a:t>
            </a:r>
            <a:endParaRPr lang="zh-CN" altLang="en-US" sz="6000" dirty="0">
              <a:solidFill>
                <a:srgbClr val="6F3A7D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cxnSp>
        <p:nvCxnSpPr>
          <p:cNvPr id="19" name="直接连接符 18"/>
          <p:cNvCxnSpPr/>
          <p:nvPr/>
        </p:nvCxnSpPr>
        <p:spPr>
          <a:xfrm>
            <a:off x="6256420" y="1284479"/>
            <a:ext cx="0" cy="4128971"/>
          </a:xfrm>
          <a:prstGeom prst="line">
            <a:avLst/>
          </a:prstGeom>
          <a:ln w="15875">
            <a:solidFill>
              <a:srgbClr val="663300"/>
            </a:solidFill>
            <a:prstDash val="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" name="组合 22"/>
          <p:cNvGrpSpPr/>
          <p:nvPr/>
        </p:nvGrpSpPr>
        <p:grpSpPr>
          <a:xfrm>
            <a:off x="-1747317" y="5452672"/>
            <a:ext cx="19872573" cy="1612991"/>
            <a:chOff x="433457" y="4963193"/>
            <a:chExt cx="15007831" cy="1218136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61407"/>
            <a:stretch/>
          </p:blipFill>
          <p:spPr>
            <a:xfrm flipV="1">
              <a:off x="5226316" y="4963193"/>
              <a:ext cx="10214972" cy="1218135"/>
            </a:xfrm>
            <a:prstGeom prst="rect">
              <a:avLst/>
            </a:prstGeom>
          </p:spPr>
        </p:pic>
        <p:pic>
          <p:nvPicPr>
            <p:cNvPr id="20" name="图片 19"/>
            <p:cNvPicPr>
              <a:picLocks noChangeAspect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5241"/>
            <a:stretch/>
          </p:blipFill>
          <p:spPr>
            <a:xfrm>
              <a:off x="433457" y="5311933"/>
              <a:ext cx="6256420" cy="86939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44681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9216">
        <p15:prstTrans prst="pageCurlDouble"/>
      </p:transition>
    </mc:Choice>
    <mc:Fallback xmlns="">
      <p:transition spd="slow" advTm="92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6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7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0"/>
                            </p:stCondLst>
                            <p:childTnLst>
                              <p:par>
                                <p:cTn id="3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0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1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600"/>
                            </p:stCondLst>
                            <p:childTnLst>
                              <p:par>
                                <p:cTn id="4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900" decel="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7600"/>
                            </p:stCondLst>
                            <p:childTnLst>
                              <p:par>
                                <p:cTn id="5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6" grpId="0"/>
      <p:bldP spid="15" grpId="0" animBg="1"/>
      <p:bldP spid="16" grpId="0"/>
      <p:bldP spid="1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2841" y="2353462"/>
            <a:ext cx="3621939" cy="3540104"/>
          </a:xfrm>
          <a:prstGeom prst="rect">
            <a:avLst/>
          </a:prstGeom>
        </p:spPr>
      </p:pic>
      <p:cxnSp>
        <p:nvCxnSpPr>
          <p:cNvPr id="17" name="直接连接符 16"/>
          <p:cNvCxnSpPr/>
          <p:nvPr/>
        </p:nvCxnSpPr>
        <p:spPr>
          <a:xfrm flipV="1">
            <a:off x="5648772" y="1473056"/>
            <a:ext cx="1853513" cy="1309816"/>
          </a:xfrm>
          <a:prstGeom prst="line">
            <a:avLst/>
          </a:prstGeom>
          <a:ln>
            <a:solidFill>
              <a:srgbClr val="6633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648771" y="4327467"/>
            <a:ext cx="1853513" cy="1309816"/>
          </a:xfrm>
          <a:prstGeom prst="line">
            <a:avLst/>
          </a:prstGeom>
          <a:ln>
            <a:solidFill>
              <a:srgbClr val="6633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/>
          <p:cNvCxnSpPr/>
          <p:nvPr/>
        </p:nvCxnSpPr>
        <p:spPr>
          <a:xfrm flipV="1">
            <a:off x="5648771" y="3551525"/>
            <a:ext cx="1853513" cy="10908"/>
          </a:xfrm>
          <a:prstGeom prst="line">
            <a:avLst/>
          </a:prstGeom>
          <a:ln>
            <a:solidFill>
              <a:srgbClr val="6633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/>
        </p:nvSpPr>
        <p:spPr>
          <a:xfrm>
            <a:off x="7865363" y="1090864"/>
            <a:ext cx="737937" cy="737937"/>
          </a:xfrm>
          <a:prstGeom prst="ellipse">
            <a:avLst/>
          </a:prstGeom>
          <a:solidFill>
            <a:srgbClr val="E55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1</a:t>
            </a:r>
            <a:endParaRPr lang="zh-CN" altLang="en-US" sz="3600" dirty="0"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3" name="椭圆 22"/>
          <p:cNvSpPr/>
          <p:nvPr/>
        </p:nvSpPr>
        <p:spPr>
          <a:xfrm>
            <a:off x="7865363" y="3123246"/>
            <a:ext cx="737937" cy="737937"/>
          </a:xfrm>
          <a:prstGeom prst="ellipse">
            <a:avLst/>
          </a:prstGeom>
          <a:solidFill>
            <a:srgbClr val="E55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2</a:t>
            </a:r>
            <a:endParaRPr lang="zh-CN" altLang="en-US" sz="3600" dirty="0"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4" name="椭圆 23"/>
          <p:cNvSpPr/>
          <p:nvPr/>
        </p:nvSpPr>
        <p:spPr>
          <a:xfrm>
            <a:off x="7865363" y="5155629"/>
            <a:ext cx="737937" cy="737937"/>
          </a:xfrm>
          <a:prstGeom prst="ellipse">
            <a:avLst/>
          </a:prstGeom>
          <a:solidFill>
            <a:srgbClr val="E5517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dirty="0" smtClean="0"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3</a:t>
            </a:r>
            <a:endParaRPr lang="zh-CN" altLang="en-US" sz="3600" dirty="0"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1260798" y="1299537"/>
            <a:ext cx="4376774" cy="76944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400" spc="300" dirty="0" smtClean="0">
                <a:solidFill>
                  <a:srgbClr val="D64B0D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不健康</a:t>
            </a:r>
            <a:r>
              <a:rPr lang="zh-CN" altLang="en-US" sz="4000" spc="300" dirty="0" smtClean="0">
                <a:solidFill>
                  <a:srgbClr val="663300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的食物</a:t>
            </a:r>
            <a:endParaRPr lang="zh-CN" altLang="en-US" sz="4000" spc="300" dirty="0">
              <a:solidFill>
                <a:srgbClr val="663300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8682109" y="1090864"/>
            <a:ext cx="324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垃圾食品</a:t>
            </a:r>
            <a:endParaRPr lang="zh-CN" altLang="en-US" sz="36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52633" y="3169048"/>
            <a:ext cx="324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三无食品</a:t>
            </a:r>
            <a:endParaRPr lang="zh-CN" altLang="en-US" sz="36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8752633" y="5314117"/>
            <a:ext cx="32405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过期食品</a:t>
            </a:r>
            <a:endParaRPr lang="zh-CN" altLang="en-US" sz="36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746963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705">
        <p15:prstTrans prst="pageCurlDouble"/>
      </p:transition>
    </mc:Choice>
    <mc:Fallback xmlns="">
      <p:transition spd="slow" advTm="77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6" grpId="0"/>
      <p:bldP spid="27" grpId="0" build="p"/>
      <p:bldP spid="28" grpId="0" build="p"/>
      <p:bldP spid="2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527" y="2515473"/>
            <a:ext cx="8742947" cy="214066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0959" y="966013"/>
            <a:ext cx="1450082" cy="1857918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340385" y="2656049"/>
            <a:ext cx="3511230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6000" spc="300" dirty="0" smtClean="0">
                <a:solidFill>
                  <a:srgbClr val="6F3A7D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垃圾食品</a:t>
            </a:r>
            <a:endParaRPr lang="zh-CN" altLang="en-US" sz="6000" spc="300" dirty="0">
              <a:solidFill>
                <a:srgbClr val="6F3A7D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865204" y="4954970"/>
            <a:ext cx="8742947" cy="1035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E5517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垃圾食品</a:t>
            </a:r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是指被认为不健康或者仅含少量营养物质的食物，经常食用后易导致人们发胖并引起一系列疾病，危害人们身体健康。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19218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317">
        <p15:prstTrans prst="drape"/>
      </p:transition>
    </mc:Choice>
    <mc:Fallback xmlns="">
      <p:transition spd="slow" advTm="631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08223" y="-35169"/>
            <a:ext cx="4066711" cy="1549753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323895" y="547863"/>
            <a:ext cx="3835366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4000" spc="300" dirty="0" smtClean="0">
                <a:solidFill>
                  <a:srgbClr val="6F3A7D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十大垃圾食品</a:t>
            </a:r>
            <a:endParaRPr lang="zh-CN" altLang="en-US" sz="4000" spc="300" dirty="0">
              <a:solidFill>
                <a:srgbClr val="6F3A7D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sp>
        <p:nvSpPr>
          <p:cNvPr id="19" name="圆角矩形 18"/>
          <p:cNvSpPr/>
          <p:nvPr/>
        </p:nvSpPr>
        <p:spPr>
          <a:xfrm>
            <a:off x="644088" y="3220099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烧烤类食品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1" name="圆角矩形 20"/>
          <p:cNvSpPr/>
          <p:nvPr/>
        </p:nvSpPr>
        <p:spPr>
          <a:xfrm>
            <a:off x="2952367" y="3220099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罐头类</a:t>
            </a:r>
            <a:r>
              <a:rPr lang="zh-CN" altLang="en-US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食品</a:t>
            </a:r>
          </a:p>
        </p:txBody>
      </p:sp>
      <p:sp>
        <p:nvSpPr>
          <p:cNvPr id="22" name="圆角矩形 21"/>
          <p:cNvSpPr/>
          <p:nvPr/>
        </p:nvSpPr>
        <p:spPr>
          <a:xfrm>
            <a:off x="5260646" y="3211306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加工类肉食</a:t>
            </a:r>
            <a:endParaRPr lang="zh-CN" altLang="en-US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3" name="圆角矩形 22"/>
          <p:cNvSpPr/>
          <p:nvPr/>
        </p:nvSpPr>
        <p:spPr>
          <a:xfrm>
            <a:off x="7568925" y="3211306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6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方便面膨化食品</a:t>
            </a:r>
            <a:endParaRPr lang="zh-CN" altLang="en-US" sz="16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4" name="圆角矩形 23"/>
          <p:cNvSpPr/>
          <p:nvPr/>
        </p:nvSpPr>
        <p:spPr>
          <a:xfrm>
            <a:off x="9877204" y="3184928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冷冻类食品</a:t>
            </a:r>
            <a:endParaRPr lang="en-US" altLang="zh-CN" dirty="0" smtClean="0"/>
          </a:p>
        </p:txBody>
      </p:sp>
      <p:sp>
        <p:nvSpPr>
          <p:cNvPr id="25" name="圆角矩形 24"/>
          <p:cNvSpPr/>
          <p:nvPr/>
        </p:nvSpPr>
        <p:spPr>
          <a:xfrm>
            <a:off x="646740" y="5661300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油炸类食品</a:t>
            </a:r>
            <a:endParaRPr lang="zh-CN" altLang="en-US" dirty="0"/>
          </a:p>
        </p:txBody>
      </p:sp>
      <p:sp>
        <p:nvSpPr>
          <p:cNvPr id="27" name="圆角矩形 26"/>
          <p:cNvSpPr/>
          <p:nvPr/>
        </p:nvSpPr>
        <p:spPr>
          <a:xfrm>
            <a:off x="2955019" y="5661300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汽水、可乐类</a:t>
            </a:r>
            <a:endParaRPr lang="zh-CN" altLang="en-US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5263298" y="5652507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饼干类食品</a:t>
            </a:r>
            <a:endParaRPr lang="zh-CN" altLang="en-US" dirty="0"/>
          </a:p>
        </p:txBody>
      </p:sp>
      <p:sp>
        <p:nvSpPr>
          <p:cNvPr id="29" name="圆角矩形 28"/>
          <p:cNvSpPr/>
          <p:nvPr/>
        </p:nvSpPr>
        <p:spPr>
          <a:xfrm>
            <a:off x="7571577" y="5652507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腌制类</a:t>
            </a:r>
            <a:r>
              <a:rPr lang="zh-CN" altLang="en-US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食品</a:t>
            </a:r>
          </a:p>
        </p:txBody>
      </p:sp>
      <p:sp>
        <p:nvSpPr>
          <p:cNvPr id="30" name="圆角矩形 29"/>
          <p:cNvSpPr/>
          <p:nvPr/>
        </p:nvSpPr>
        <p:spPr>
          <a:xfrm>
            <a:off x="9879856" y="5626129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果脯、蜜饯</a:t>
            </a:r>
            <a:endParaRPr lang="en-US" altLang="zh-CN" dirty="0" smtClean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/>
            <a:r>
              <a:rPr lang="zh-CN" altLang="en-US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话梅</a:t>
            </a:r>
            <a:endParaRPr lang="zh-CN" altLang="en-US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4061" y="1702584"/>
            <a:ext cx="1617786" cy="161778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1685" y="1702584"/>
            <a:ext cx="1617786" cy="1617786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1187" y="4127730"/>
            <a:ext cx="1617786" cy="1617786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4" y="4127730"/>
            <a:ext cx="1617786" cy="1617786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9308" y="1702584"/>
            <a:ext cx="1617786" cy="161778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595" y="1702584"/>
            <a:ext cx="1617786" cy="161778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4" y="1702584"/>
            <a:ext cx="1617786" cy="1617786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1903" y="4127730"/>
            <a:ext cx="1617786" cy="1617786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43334" y="4127730"/>
            <a:ext cx="1617786" cy="161778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2619" y="4127730"/>
            <a:ext cx="1617786" cy="161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544669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17204">
        <p15:prstTrans prst="wind"/>
      </p:transition>
    </mc:Choice>
    <mc:Fallback xmlns="">
      <p:transition spd="slow" advTm="1720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9500"/>
                            </p:stCondLst>
                            <p:childTnLst>
                              <p:par>
                                <p:cTn id="8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500"/>
                            </p:stCondLst>
                            <p:childTnLst>
                              <p:par>
                                <p:cTn id="9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1000"/>
                            </p:stCondLst>
                            <p:childTnLst>
                              <p:par>
                                <p:cTn id="10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2500"/>
                            </p:stCondLst>
                            <p:childTnLst>
                              <p:par>
                                <p:cTn id="11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6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1" fill="hold">
                            <p:stCondLst>
                              <p:cond delay="15000"/>
                            </p:stCondLst>
                            <p:childTnLst>
                              <p:par>
                                <p:cTn id="13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3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9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 animBg="1"/>
      <p:bldP spid="29" grpId="0" animBg="1"/>
      <p:bldP spid="3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527" y="2515473"/>
            <a:ext cx="8742947" cy="214066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340385" y="2656049"/>
            <a:ext cx="3511230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6000" spc="300" dirty="0" smtClean="0">
                <a:solidFill>
                  <a:srgbClr val="6F3A7D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三无食品</a:t>
            </a:r>
            <a:endParaRPr lang="zh-CN" altLang="en-US" sz="6000" spc="300" dirty="0">
              <a:solidFill>
                <a:srgbClr val="6F3A7D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064" y="1005016"/>
            <a:ext cx="1419872" cy="174085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65204" y="4954970"/>
            <a:ext cx="87429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E5517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垃圾食品</a:t>
            </a:r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一般是指：无生产日期、无质量合格证（或生产许可证）以及无生产厂名称。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393368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5957">
        <p15:prstTrans prst="drape"/>
      </p:transition>
    </mc:Choice>
    <mc:Fallback xmlns="">
      <p:transition spd="slow" advTm="59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208223" y="-35169"/>
            <a:ext cx="4066711" cy="1549753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323895" y="547863"/>
            <a:ext cx="3835366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4000" spc="300" dirty="0" smtClean="0">
                <a:solidFill>
                  <a:srgbClr val="6F3A7D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三无食品</a:t>
            </a:r>
            <a:endParaRPr lang="zh-CN" altLang="en-US" sz="4000" spc="300" dirty="0">
              <a:solidFill>
                <a:srgbClr val="6F3A7D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sp>
        <p:nvSpPr>
          <p:cNvPr id="3" name="六边形 2"/>
          <p:cNvSpPr/>
          <p:nvPr/>
        </p:nvSpPr>
        <p:spPr>
          <a:xfrm>
            <a:off x="1250093" y="3244327"/>
            <a:ext cx="2895435" cy="2496065"/>
          </a:xfrm>
          <a:prstGeom prst="hexagon">
            <a:avLst/>
          </a:prstGeom>
          <a:blipFill>
            <a:blip r:embed="rId5"/>
            <a:stretch>
              <a:fillRect/>
            </a:stretch>
          </a:blipFill>
          <a:ln w="63500">
            <a:solidFill>
              <a:srgbClr val="6F3A7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六边形 30"/>
          <p:cNvSpPr/>
          <p:nvPr/>
        </p:nvSpPr>
        <p:spPr>
          <a:xfrm>
            <a:off x="4704677" y="3242314"/>
            <a:ext cx="2895435" cy="2496065"/>
          </a:xfrm>
          <a:prstGeom prst="hexagon">
            <a:avLst/>
          </a:prstGeom>
          <a:blipFill>
            <a:blip r:embed="rId6"/>
            <a:stretch>
              <a:fillRect/>
            </a:stretch>
          </a:blipFill>
          <a:ln w="63500"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六边形 31"/>
          <p:cNvSpPr/>
          <p:nvPr/>
        </p:nvSpPr>
        <p:spPr>
          <a:xfrm>
            <a:off x="8159261" y="3242314"/>
            <a:ext cx="2895435" cy="2496065"/>
          </a:xfrm>
          <a:prstGeom prst="hexagon">
            <a:avLst/>
          </a:prstGeom>
          <a:blipFill>
            <a:blip r:embed="rId7"/>
            <a:stretch>
              <a:fillRect/>
            </a:stretch>
          </a:blipFill>
          <a:ln w="63500">
            <a:solidFill>
              <a:srgbClr val="FFCC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文本框 33"/>
          <p:cNvSpPr txBox="1"/>
          <p:nvPr/>
        </p:nvSpPr>
        <p:spPr>
          <a:xfrm>
            <a:off x="1780920" y="2032228"/>
            <a:ext cx="8742947" cy="637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“漂亮”“美味”的三无食品</a:t>
            </a:r>
            <a:endParaRPr lang="zh-CN" altLang="en-US" sz="28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811867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6289">
        <p15:prstTrans prst="peelOff"/>
      </p:transition>
    </mc:Choice>
    <mc:Fallback xmlns="">
      <p:transition spd="slow" advTm="628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00"/>
                            </p:stCondLst>
                            <p:childTnLst>
                              <p:par>
                                <p:cTn id="2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600"/>
                            </p:stCondLst>
                            <p:childTnLst>
                              <p:par>
                                <p:cTn id="34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600"/>
                            </p:stCondLst>
                            <p:childTnLst>
                              <p:par>
                                <p:cTn id="45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" grpId="0" animBg="1"/>
      <p:bldP spid="31" grpId="0" animBg="1"/>
      <p:bldP spid="32" grpId="0" animBg="1"/>
      <p:bldP spid="3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9539" y="3994251"/>
            <a:ext cx="4269180" cy="232224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923175" y="-35169"/>
            <a:ext cx="4066711" cy="1549753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038847" y="547863"/>
            <a:ext cx="3835366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4000" spc="300" dirty="0" smtClean="0">
                <a:solidFill>
                  <a:srgbClr val="6F3A7D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健康杀手</a:t>
            </a:r>
            <a:endParaRPr lang="zh-CN" altLang="en-US" sz="4000" spc="300" dirty="0">
              <a:solidFill>
                <a:srgbClr val="6F3A7D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785" y="2140850"/>
            <a:ext cx="746031" cy="1976451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3034" y="4517695"/>
            <a:ext cx="1691369" cy="160852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4040">
            <a:off x="288301" y="2250214"/>
            <a:ext cx="2279493" cy="2036308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8491" y="2195520"/>
            <a:ext cx="2262188" cy="1723311"/>
          </a:xfrm>
          <a:prstGeom prst="rect">
            <a:avLst/>
          </a:prstGeom>
        </p:spPr>
      </p:pic>
      <p:sp>
        <p:nvSpPr>
          <p:cNvPr id="12" name="矩形 11"/>
          <p:cNvSpPr/>
          <p:nvPr/>
        </p:nvSpPr>
        <p:spPr>
          <a:xfrm>
            <a:off x="7072471" y="1911843"/>
            <a:ext cx="4005428" cy="3390390"/>
          </a:xfrm>
          <a:prstGeom prst="rect">
            <a:avLst/>
          </a:prstGeom>
          <a:solidFill>
            <a:schemeClr val="bg1"/>
          </a:solidFill>
          <a:ln>
            <a:solidFill>
              <a:srgbClr val="6F3A7D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68000" rIns="252000" rtlCol="0" anchor="ctr"/>
          <a:lstStyle/>
          <a:p>
            <a:r>
              <a:rPr lang="zh-CN" altLang="en-US" sz="24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      这些</a:t>
            </a:r>
            <a:r>
              <a:rPr lang="zh-CN" altLang="en-US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劣质小食品普遍过量使用香精、糖精、味精、色素、而这些化学成分对人体肝、肾等脏器危害极大，大量食用容易致癌，孩子们最好远离这些色彩鲜艳、口味香甜的健康杀手。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5516" y="4254432"/>
            <a:ext cx="1764587" cy="2062065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74332" y="5530774"/>
            <a:ext cx="1446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亚硝酸盐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481447" y="4811304"/>
            <a:ext cx="1446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着色剂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1283688" y="4328061"/>
            <a:ext cx="1446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香料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4767023" y="3879820"/>
            <a:ext cx="144666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色素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 rot="20938015">
            <a:off x="3340365" y="2477414"/>
            <a:ext cx="492443" cy="9919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甜味剂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 rot="19593514">
            <a:off x="6048046" y="4333795"/>
            <a:ext cx="492443" cy="991950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漂白剂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2725507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1561">
        <p15:prstTrans prst="peelOff"/>
      </p:transition>
    </mc:Choice>
    <mc:Fallback xmlns="">
      <p:transition spd="slow" advTm="1156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500"/>
                            </p:stCondLst>
                            <p:childTnLst>
                              <p:par>
                                <p:cTn id="28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500"/>
                            </p:stCondLst>
                            <p:childTnLst>
                              <p:par>
                                <p:cTn id="34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6500"/>
                            </p:stCondLst>
                            <p:childTnLst>
                              <p:par>
                                <p:cTn id="52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4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5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150"/>
                            </p:stCondLst>
                            <p:childTnLst>
                              <p:par>
                                <p:cTn id="59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1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2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750"/>
                            </p:stCondLst>
                            <p:childTnLst>
                              <p:par>
                                <p:cTn id="66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300"/>
                            </p:stCondLst>
                            <p:childTnLst>
                              <p:par>
                                <p:cTn id="73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5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6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7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850"/>
                            </p:stCondLst>
                            <p:childTnLst>
                              <p:par>
                                <p:cTn id="8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850"/>
                            </p:stCondLst>
                            <p:childTnLst>
                              <p:par>
                                <p:cTn id="8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2" grpId="0" animBg="1"/>
      <p:bldP spid="13" grpId="0"/>
      <p:bldP spid="19" grpId="0"/>
      <p:bldP spid="20" grpId="0"/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24527" y="2515473"/>
            <a:ext cx="8742947" cy="214066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340385" y="2656049"/>
            <a:ext cx="3511230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6000" spc="300" dirty="0" smtClean="0">
                <a:solidFill>
                  <a:srgbClr val="6F3A7D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过期食品</a:t>
            </a:r>
            <a:endParaRPr lang="zh-CN" altLang="en-US" sz="6000" spc="300" dirty="0">
              <a:solidFill>
                <a:srgbClr val="6F3A7D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3895" y="1006873"/>
            <a:ext cx="1684210" cy="1752182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1865204" y="4954970"/>
            <a:ext cx="874294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rgbClr val="E5517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过期食品</a:t>
            </a:r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是指超过保质期的食品。任何一种食物都有保质期、安全食用期，食品过了保质期就意味着可能已经变质，再食用，就会危害人的身体健康。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573144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6756">
        <p15:prstTrans prst="drape"/>
      </p:transition>
    </mc:Choice>
    <mc:Fallback xmlns="">
      <p:transition spd="slow" advTm="675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2645" y="-35169"/>
            <a:ext cx="4066711" cy="1549753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178316" y="392171"/>
            <a:ext cx="3835366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4000" spc="300" dirty="0" smtClean="0">
                <a:solidFill>
                  <a:srgbClr val="6F3A7D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过期食物</a:t>
            </a:r>
            <a:endParaRPr lang="zh-CN" altLang="en-US" sz="4000" spc="300" dirty="0">
              <a:solidFill>
                <a:srgbClr val="6F3A7D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178317" y="923911"/>
            <a:ext cx="383536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常常会发生霉变、腐败、变味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995081" y="4089247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酸臭味</a:t>
            </a:r>
            <a:endParaRPr lang="zh-CN" altLang="en-US" sz="24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3740208" y="4024657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霉味</a:t>
            </a:r>
            <a:endParaRPr lang="zh-CN" altLang="en-US" sz="24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6524888" y="4004334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腐臭味</a:t>
            </a:r>
            <a:endParaRPr lang="zh-CN" altLang="en-US" sz="24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9403824" y="3986435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哈喇味</a:t>
            </a:r>
            <a:endParaRPr lang="zh-CN" altLang="en-US" sz="24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94726" y="1906755"/>
            <a:ext cx="1919782" cy="1919782"/>
          </a:xfrm>
          <a:prstGeom prst="rect">
            <a:avLst/>
          </a:prstGeom>
          <a:blipFill>
            <a:blip r:embed="rId5"/>
            <a:stretch>
              <a:fillRect/>
            </a:stretch>
          </a:blip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>
                <a:blip r:embed="rId6"/>
                <a:stretch>
                  <a:fillRect/>
                </a:stretch>
              </a:blip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510880" y="1906755"/>
            <a:ext cx="1919782" cy="1919782"/>
          </a:xfrm>
          <a:prstGeom prst="rect">
            <a:avLst/>
          </a:prstGeom>
          <a:blipFill dpi="0" rotWithShape="1">
            <a:blip r:embed="rId7"/>
            <a:srcRect/>
            <a:tile tx="-1244600" ty="-412750" sx="60000" sy="60000" flip="none" algn="tl"/>
          </a:blip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>
                <a:blip r:embed="rId6"/>
                <a:stretch>
                  <a:fillRect/>
                </a:stretch>
              </a:blip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702803" y="1906755"/>
            <a:ext cx="1919782" cy="1919782"/>
          </a:xfrm>
          <a:prstGeom prst="rect">
            <a:avLst/>
          </a:prstGeom>
          <a:blipFill>
            <a:blip r:embed="rId8"/>
            <a:stretch>
              <a:fillRect/>
            </a:stretch>
          </a:blip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>
                <a:blip r:embed="rId6"/>
                <a:stretch>
                  <a:fillRect/>
                </a:stretch>
              </a:blip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318956" y="1906755"/>
            <a:ext cx="1919782" cy="1919782"/>
          </a:xfrm>
          <a:prstGeom prst="rect">
            <a:avLst/>
          </a:prstGeom>
          <a:blipFill dpi="0" rotWithShape="1">
            <a:blip r:embed="rId9"/>
            <a:srcRect/>
            <a:tile tx="-1289050" ty="0" sx="70000" sy="70000" flip="none" algn="tl"/>
          </a:blip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blipFill>
                <a:blip r:embed="rId6"/>
                <a:stretch>
                  <a:fillRect/>
                </a:stretch>
              </a:blip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5321" y="5149456"/>
            <a:ext cx="763914" cy="939567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3603009" y="5357629"/>
            <a:ext cx="667583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 smtClean="0">
                <a:solidFill>
                  <a:srgbClr val="D31012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腐坏、变质的食物</a:t>
            </a:r>
            <a:r>
              <a:rPr lang="zh-CN" altLang="en-US" sz="28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不能吃哦！</a:t>
            </a:r>
            <a:endParaRPr lang="zh-CN" altLang="en-US" sz="28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3098979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2719">
        <p15:prstTrans prst="peelOff"/>
      </p:transition>
    </mc:Choice>
    <mc:Fallback xmlns="">
      <p:transition spd="slow" advTm="127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6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6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600"/>
                            </p:stCondLst>
                            <p:childTnLst>
                              <p:par>
                                <p:cTn id="3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600"/>
                            </p:stCondLst>
                            <p:childTnLst>
                              <p:par>
                                <p:cTn id="4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600"/>
                            </p:stCondLst>
                            <p:childTnLst>
                              <p:par>
                                <p:cTn id="4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600"/>
                            </p:stCondLst>
                            <p:childTnLst>
                              <p:par>
                                <p:cTn id="5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8600"/>
                            </p:stCondLst>
                            <p:childTnLst>
                              <p:par>
                                <p:cTn id="5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9600"/>
                            </p:stCondLst>
                            <p:childTnLst>
                              <p:par>
                                <p:cTn id="6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600"/>
                            </p:stCondLst>
                            <p:childTnLst>
                              <p:par>
                                <p:cTn id="71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16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4" grpId="0"/>
      <p:bldP spid="10" grpId="0" animBg="1"/>
      <p:bldP spid="11" grpId="0" animBg="1"/>
      <p:bldP spid="12" grpId="0" animBg="1"/>
      <p:bldP spid="13" grpId="0" animBg="1"/>
      <p:bldP spid="2" grpId="0" animBg="1"/>
      <p:bldP spid="14" grpId="0" animBg="1"/>
      <p:bldP spid="16" grpId="0" animBg="1"/>
      <p:bldP spid="17" grpId="0" animBg="1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835" y="3066457"/>
            <a:ext cx="10936954" cy="267785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0281" y="918751"/>
            <a:ext cx="2002857" cy="2566161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3923164" y="3389719"/>
            <a:ext cx="4312296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6000" spc="300" dirty="0" smtClean="0">
                <a:solidFill>
                  <a:srgbClr val="E55174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健康的食物</a:t>
            </a:r>
            <a:endParaRPr lang="zh-CN" altLang="en-US" sz="6000" spc="300" dirty="0">
              <a:solidFill>
                <a:srgbClr val="E55174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360873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8863">
        <p15:prstTrans prst="fallOver"/>
      </p:transition>
    </mc:Choice>
    <mc:Fallback xmlns="">
      <p:transition spd="slow" advTm="886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2645" y="-35169"/>
            <a:ext cx="4066711" cy="1549753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178317" y="569968"/>
            <a:ext cx="3835366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4000" spc="300" dirty="0" smtClean="0">
                <a:solidFill>
                  <a:srgbClr val="E55174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十大健康食物</a:t>
            </a:r>
            <a:endParaRPr lang="zh-CN" altLang="en-US" sz="4000" spc="300" dirty="0">
              <a:solidFill>
                <a:srgbClr val="E55174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178317" y="923911"/>
            <a:ext cx="3835366" cy="48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478" y="1681286"/>
            <a:ext cx="1622166" cy="162216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145" y="1681286"/>
            <a:ext cx="1622166" cy="162216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12" y="1681286"/>
            <a:ext cx="1622166" cy="162216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79" y="1681286"/>
            <a:ext cx="1622166" cy="1622166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1809" y="1681286"/>
            <a:ext cx="1622166" cy="1622166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8479" y="4132119"/>
            <a:ext cx="1622166" cy="1622166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812" y="4132119"/>
            <a:ext cx="1622166" cy="1622166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5145" y="4132119"/>
            <a:ext cx="1622166" cy="1622166"/>
          </a:xfrm>
          <a:prstGeom prst="rect">
            <a:avLst/>
          </a:prstGeom>
        </p:spPr>
      </p:pic>
      <p:pic>
        <p:nvPicPr>
          <p:cNvPr id="22" name="图片 2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3478" y="4132119"/>
            <a:ext cx="1622166" cy="1622166"/>
          </a:xfrm>
          <a:prstGeom prst="rect">
            <a:avLst/>
          </a:prstGeom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91809" y="4132119"/>
            <a:ext cx="1622166" cy="1622166"/>
          </a:xfrm>
          <a:prstGeom prst="rect">
            <a:avLst/>
          </a:prstGeom>
        </p:spPr>
      </p:pic>
      <p:sp>
        <p:nvSpPr>
          <p:cNvPr id="27" name="圆角矩形 26"/>
          <p:cNvSpPr/>
          <p:nvPr/>
        </p:nvSpPr>
        <p:spPr>
          <a:xfrm>
            <a:off x="674539" y="3176045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绿茶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2964923" y="3176045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燕麦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5255307" y="3176045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牛奶（酸奶）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7545691" y="3176045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菇菌类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31" name="圆角矩形 30"/>
          <p:cNvSpPr/>
          <p:nvPr/>
        </p:nvSpPr>
        <p:spPr>
          <a:xfrm>
            <a:off x="9836075" y="3176045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胡萝卜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32" name="圆角矩形 31"/>
          <p:cNvSpPr/>
          <p:nvPr/>
        </p:nvSpPr>
        <p:spPr>
          <a:xfrm>
            <a:off x="674539" y="5514077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禽蛋蛋白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33" name="圆角矩形 32"/>
          <p:cNvSpPr/>
          <p:nvPr/>
        </p:nvSpPr>
        <p:spPr>
          <a:xfrm>
            <a:off x="2964923" y="5514077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番茄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35" name="圆角矩形 34"/>
          <p:cNvSpPr/>
          <p:nvPr/>
        </p:nvSpPr>
        <p:spPr>
          <a:xfrm>
            <a:off x="5255307" y="5514077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十字花科蔬菜</a:t>
            </a:r>
            <a:endParaRPr lang="zh-CN" altLang="en-US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36" name="圆角矩形 35"/>
          <p:cNvSpPr/>
          <p:nvPr/>
        </p:nvSpPr>
        <p:spPr>
          <a:xfrm>
            <a:off x="7545691" y="5514077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海鱼</a:t>
            </a: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37" name="圆角矩形 36"/>
          <p:cNvSpPr/>
          <p:nvPr/>
        </p:nvSpPr>
        <p:spPr>
          <a:xfrm>
            <a:off x="9836075" y="5514077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大豆</a:t>
            </a:r>
            <a:endParaRPr lang="en-US" altLang="zh-CN" sz="2000" dirty="0" smtClean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/>
            <a:r>
              <a:rPr lang="zh-CN" altLang="en-US" sz="16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（豆奶、豆浆等）</a:t>
            </a:r>
            <a:endParaRPr lang="zh-CN" altLang="en-US" sz="16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7535752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17374">
        <p15:prstTrans prst="pageCurlDouble"/>
      </p:transition>
    </mc:Choice>
    <mc:Fallback xmlns="">
      <p:transition spd="slow" advTm="1737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000"/>
                            </p:stCondLst>
                            <p:childTnLst>
                              <p:par>
                                <p:cTn id="8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1500"/>
                            </p:stCondLst>
                            <p:childTnLst>
                              <p:par>
                                <p:cTn id="10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000"/>
                            </p:stCondLst>
                            <p:childTnLst>
                              <p:par>
                                <p:cTn id="11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15500"/>
                            </p:stCondLst>
                            <p:childTnLst>
                              <p:par>
                                <p:cTn id="131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4" grpId="0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5" grpId="0" animBg="1"/>
      <p:bldP spid="36" grpId="0" animBg="1"/>
      <p:bldP spid="3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529280" y="655093"/>
            <a:ext cx="11133438" cy="5654125"/>
          </a:xfrm>
          <a:prstGeom prst="roundRect">
            <a:avLst/>
          </a:prstGeom>
          <a:solidFill>
            <a:schemeClr val="bg1"/>
          </a:solidFill>
          <a:ln w="190500">
            <a:solidFill>
              <a:srgbClr val="7E43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文本框 5"/>
          <p:cNvSpPr txBox="1"/>
          <p:nvPr/>
        </p:nvSpPr>
        <p:spPr>
          <a:xfrm>
            <a:off x="1677810" y="2937036"/>
            <a:ext cx="8505532" cy="92333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4800" spc="300" dirty="0" smtClean="0">
                <a:solidFill>
                  <a:srgbClr val="663300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生活中怎样</a:t>
            </a:r>
            <a:r>
              <a:rPr lang="zh-CN" altLang="en-US" sz="5400" spc="300" dirty="0" smtClean="0">
                <a:solidFill>
                  <a:srgbClr val="E55174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注意饮食卫生</a:t>
            </a:r>
            <a:r>
              <a:rPr lang="zh-CN" altLang="en-US" sz="4800" spc="300" dirty="0" smtClean="0">
                <a:solidFill>
                  <a:srgbClr val="663300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呢？</a:t>
            </a:r>
            <a:endParaRPr lang="zh-CN" altLang="en-US" sz="4800" spc="300" dirty="0">
              <a:solidFill>
                <a:srgbClr val="663300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7810" y="1971201"/>
            <a:ext cx="1461175" cy="17230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0632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4939">
        <p15:prstTrans prst="drape"/>
      </p:transition>
    </mc:Choice>
    <mc:Fallback xmlns="">
      <p:transition spd="slow" advTm="49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5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95833E-6 -2.96296E-6 L 0.28698 -2.96296E-6 C 0.41562 -2.96296E-6 0.57435 0.0875 0.57435 0.1588 L 0.57435 0.3176 " pathEditMode="relative" rAng="0" ptsTypes="AAAA">
                                      <p:cBhvr>
                                        <p:cTn id="15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11" y="15880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42" presetClass="exit" presetSubtype="0" fill="hold" nodeType="withEffect">
                                  <p:stCondLst>
                                    <p:cond delay="2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圆角矩形 12"/>
          <p:cNvSpPr/>
          <p:nvPr/>
        </p:nvSpPr>
        <p:spPr>
          <a:xfrm>
            <a:off x="529280" y="655093"/>
            <a:ext cx="5694099" cy="5654125"/>
          </a:xfrm>
          <a:prstGeom prst="roundRect">
            <a:avLst/>
          </a:prstGeom>
          <a:pattFill prst="pct40">
            <a:fgClr>
              <a:srgbClr val="FBB1C7"/>
            </a:fgClr>
            <a:bgClr>
              <a:schemeClr val="bg1"/>
            </a:bgClr>
          </a:pattFill>
          <a:ln w="76200">
            <a:solidFill>
              <a:srgbClr val="7E43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682" y="807170"/>
            <a:ext cx="4424404" cy="479457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8080" y="3035888"/>
            <a:ext cx="1962123" cy="241045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1642" y="1392282"/>
            <a:ext cx="2672458" cy="3774144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7981495" y="3279354"/>
            <a:ext cx="3605454" cy="120032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3600" spc="300" dirty="0" smtClean="0">
                <a:solidFill>
                  <a:srgbClr val="7E430F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饭前便后</a:t>
            </a:r>
            <a:endParaRPr lang="en-US" altLang="zh-CN" sz="3600" spc="300" dirty="0" smtClean="0">
              <a:solidFill>
                <a:srgbClr val="7E430F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/>
            <a:r>
              <a:rPr lang="zh-CN" altLang="en-US" sz="3600" spc="300" dirty="0" smtClean="0">
                <a:solidFill>
                  <a:srgbClr val="7E430F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勤洗手</a:t>
            </a:r>
            <a:endParaRPr lang="zh-CN" altLang="en-US" sz="3600" spc="300" dirty="0">
              <a:solidFill>
                <a:srgbClr val="7E430F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216368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477">
        <p14:window dir="vert"/>
      </p:transition>
    </mc:Choice>
    <mc:Fallback xmlns="">
      <p:transition spd="slow" advTm="447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圆角矩形 12"/>
          <p:cNvSpPr/>
          <p:nvPr/>
        </p:nvSpPr>
        <p:spPr>
          <a:xfrm>
            <a:off x="529280" y="655093"/>
            <a:ext cx="5694099" cy="5654125"/>
          </a:xfrm>
          <a:prstGeom prst="roundRect">
            <a:avLst/>
          </a:prstGeom>
          <a:pattFill prst="pct40">
            <a:fgClr>
              <a:srgbClr val="FBB1C7"/>
            </a:fgClr>
            <a:bgClr>
              <a:schemeClr val="bg1"/>
            </a:bgClr>
          </a:pattFill>
          <a:ln w="76200">
            <a:solidFill>
              <a:srgbClr val="7E43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682" y="807170"/>
            <a:ext cx="4424404" cy="4794573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7954157" y="3331177"/>
            <a:ext cx="3823818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rgbClr val="7E430F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生吃瓜果要清洗</a:t>
            </a:r>
            <a:r>
              <a:rPr lang="en-US" altLang="zh-CN" sz="3200" dirty="0" smtClean="0">
                <a:solidFill>
                  <a:srgbClr val="7E430F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,</a:t>
            </a:r>
            <a:endParaRPr lang="zh-CN" altLang="en-US" sz="3200" dirty="0">
              <a:solidFill>
                <a:srgbClr val="7E430F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0213" y="3030280"/>
            <a:ext cx="1315495" cy="205383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721" y="1720251"/>
            <a:ext cx="3152548" cy="3363865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7954157" y="3938541"/>
            <a:ext cx="3823818" cy="58477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rgbClr val="7E430F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不随便吃野菜野果。</a:t>
            </a:r>
            <a:endParaRPr lang="zh-CN" altLang="en-US" sz="3200" dirty="0">
              <a:solidFill>
                <a:srgbClr val="7E430F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77458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543">
        <p14:window dir="vert"/>
      </p:transition>
    </mc:Choice>
    <mc:Fallback xmlns="">
      <p:transition spd="slow" advTm="554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55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15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6" grpId="0"/>
      <p:bldP spid="1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圆角矩形 12"/>
          <p:cNvSpPr/>
          <p:nvPr/>
        </p:nvSpPr>
        <p:spPr>
          <a:xfrm>
            <a:off x="529280" y="655093"/>
            <a:ext cx="5694099" cy="5654125"/>
          </a:xfrm>
          <a:prstGeom prst="roundRect">
            <a:avLst/>
          </a:prstGeom>
          <a:pattFill prst="pct40">
            <a:fgClr>
              <a:srgbClr val="FBB1C7"/>
            </a:fgClr>
            <a:bgClr>
              <a:schemeClr val="bg1"/>
            </a:bgClr>
          </a:pattFill>
          <a:ln w="76200">
            <a:solidFill>
              <a:srgbClr val="7E43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682" y="807170"/>
            <a:ext cx="4424404" cy="4794573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7844975" y="3204456"/>
            <a:ext cx="3823818" cy="13234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rgbClr val="7E430F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不喝生水</a:t>
            </a:r>
            <a:endParaRPr lang="en-US" altLang="zh-CN" sz="4000" dirty="0" smtClean="0">
              <a:solidFill>
                <a:srgbClr val="7E430F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/>
            <a:r>
              <a:rPr lang="zh-CN" altLang="en-US" sz="4000" dirty="0" smtClean="0">
                <a:solidFill>
                  <a:srgbClr val="7E430F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少喝饮料</a:t>
            </a:r>
            <a:endParaRPr lang="zh-CN" altLang="en-US" sz="4000" dirty="0">
              <a:solidFill>
                <a:srgbClr val="7E430F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384" y="2095805"/>
            <a:ext cx="1895147" cy="303386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9531" y="1848212"/>
            <a:ext cx="2988121" cy="32678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6965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5752">
        <p14:window dir="vert"/>
      </p:transition>
    </mc:Choice>
    <mc:Fallback xmlns="">
      <p:transition spd="slow" advTm="57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55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30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圆角矩形 12"/>
          <p:cNvSpPr/>
          <p:nvPr/>
        </p:nvSpPr>
        <p:spPr>
          <a:xfrm>
            <a:off x="529280" y="655093"/>
            <a:ext cx="5694099" cy="5654125"/>
          </a:xfrm>
          <a:prstGeom prst="roundRect">
            <a:avLst/>
          </a:prstGeom>
          <a:pattFill prst="pct40">
            <a:fgClr>
              <a:srgbClr val="FBB1C7"/>
            </a:fgClr>
            <a:bgClr>
              <a:schemeClr val="bg1"/>
            </a:bgClr>
          </a:pattFill>
          <a:ln w="76200">
            <a:solidFill>
              <a:srgbClr val="7E43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682" y="807170"/>
            <a:ext cx="4424404" cy="4794573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7844975" y="3069332"/>
            <a:ext cx="3823818" cy="156966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3200" dirty="0" smtClean="0">
                <a:solidFill>
                  <a:srgbClr val="7E430F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不随意购买、食用街头小摊贩出售的劣质食品、饮料。</a:t>
            </a:r>
            <a:endParaRPr lang="zh-CN" altLang="en-US" sz="3200" dirty="0">
              <a:solidFill>
                <a:srgbClr val="7E430F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409" y="1199468"/>
            <a:ext cx="3358624" cy="4565374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4940" y="2870549"/>
            <a:ext cx="1889489" cy="29001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8887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137">
        <p14:window dir="vert"/>
      </p:transition>
    </mc:Choice>
    <mc:Fallback xmlns="">
      <p:transition spd="slow" advTm="613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55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80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圆角矩形 12"/>
          <p:cNvSpPr/>
          <p:nvPr/>
        </p:nvSpPr>
        <p:spPr>
          <a:xfrm>
            <a:off x="529280" y="655093"/>
            <a:ext cx="5694099" cy="5654125"/>
          </a:xfrm>
          <a:prstGeom prst="roundRect">
            <a:avLst/>
          </a:prstGeom>
          <a:pattFill prst="pct40">
            <a:fgClr>
              <a:srgbClr val="FBB1C7"/>
            </a:fgClr>
            <a:bgClr>
              <a:schemeClr val="bg1"/>
            </a:bgClr>
          </a:pattFill>
          <a:ln w="76200">
            <a:solidFill>
              <a:srgbClr val="7E43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682" y="807170"/>
            <a:ext cx="4424404" cy="4794573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7844975" y="3204456"/>
            <a:ext cx="3823818" cy="132343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rgbClr val="7E430F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多喝水</a:t>
            </a:r>
            <a:endParaRPr lang="en-US" altLang="zh-CN" sz="4000" dirty="0" smtClean="0">
              <a:solidFill>
                <a:srgbClr val="7E430F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  <a:p>
            <a:pPr algn="ctr"/>
            <a:r>
              <a:rPr lang="zh-CN" altLang="en-US" sz="4000" dirty="0" smtClean="0">
                <a:solidFill>
                  <a:srgbClr val="7E430F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按时睡觉</a:t>
            </a:r>
            <a:endParaRPr lang="zh-CN" altLang="en-US" sz="4000" dirty="0">
              <a:solidFill>
                <a:srgbClr val="7E430F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5149" y="1095984"/>
            <a:ext cx="2133286" cy="233301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961" y="2816500"/>
            <a:ext cx="3816379" cy="3008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7516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879">
        <p14:window dir="vert"/>
      </p:transition>
    </mc:Choice>
    <mc:Fallback xmlns="">
      <p:transition spd="slow" advTm="487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6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圆角矩形 12"/>
          <p:cNvSpPr/>
          <p:nvPr/>
        </p:nvSpPr>
        <p:spPr>
          <a:xfrm>
            <a:off x="529280" y="655093"/>
            <a:ext cx="5694099" cy="5654125"/>
          </a:xfrm>
          <a:prstGeom prst="roundRect">
            <a:avLst/>
          </a:prstGeom>
          <a:pattFill prst="pct40">
            <a:fgClr>
              <a:srgbClr val="FBB1C7"/>
            </a:fgClr>
            <a:bgClr>
              <a:schemeClr val="bg1"/>
            </a:bgClr>
          </a:pattFill>
          <a:ln w="76200">
            <a:solidFill>
              <a:srgbClr val="7E430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4682" y="807170"/>
            <a:ext cx="4424404" cy="4794573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7844975" y="3615677"/>
            <a:ext cx="3823818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4000" dirty="0" smtClean="0">
                <a:solidFill>
                  <a:srgbClr val="7E430F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每天早晚刷牙</a:t>
            </a:r>
            <a:endParaRPr lang="zh-CN" altLang="en-US" sz="4000" dirty="0">
              <a:solidFill>
                <a:srgbClr val="7E430F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228" y="2029878"/>
            <a:ext cx="2612608" cy="317159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6426" y="2349244"/>
            <a:ext cx="1895147" cy="3033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7425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4952">
        <p14:window dir="vert"/>
      </p:transition>
    </mc:Choice>
    <mc:Fallback xmlns="">
      <p:transition spd="slow" advTm="495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2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49" y="2984342"/>
            <a:ext cx="10410852" cy="2549037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3338487" y="3377457"/>
            <a:ext cx="5996311" cy="101566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zh-CN" altLang="en-US" sz="6000" spc="300" dirty="0" smtClean="0">
                <a:solidFill>
                  <a:srgbClr val="E55174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包装袋上的秘密</a:t>
            </a:r>
            <a:endParaRPr lang="zh-CN" altLang="en-US" sz="6000" spc="300" dirty="0">
              <a:solidFill>
                <a:srgbClr val="E55174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12012" y="1109462"/>
            <a:ext cx="2167976" cy="22554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591309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3331">
        <p15:prstTrans prst="drape"/>
      </p:transition>
    </mc:Choice>
    <mc:Fallback xmlns="">
      <p:transition spd="slow" advTm="333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80" y="548782"/>
            <a:ext cx="11133438" cy="576043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485" y="1290401"/>
            <a:ext cx="6419655" cy="3683453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83314" y="1578044"/>
            <a:ext cx="3314526" cy="413586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640" y="224460"/>
            <a:ext cx="11662718" cy="6409079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20913" y="2867501"/>
            <a:ext cx="232461" cy="508171"/>
          </a:xfrm>
          <a:prstGeom prst="rect">
            <a:avLst/>
          </a:prstGeom>
        </p:spPr>
      </p:pic>
      <p:sp>
        <p:nvSpPr>
          <p:cNvPr id="16" name="文本框 15"/>
          <p:cNvSpPr txBox="1"/>
          <p:nvPr/>
        </p:nvSpPr>
        <p:spPr>
          <a:xfrm>
            <a:off x="1495666" y="5188169"/>
            <a:ext cx="87429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去超市购物要学会看包装上的信息哦！</a:t>
            </a:r>
            <a:endParaRPr lang="zh-CN" altLang="en-US" sz="32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88770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8039">
        <p14:prism/>
      </p:transition>
    </mc:Choice>
    <mc:Fallback xmlns="">
      <p:transition spd="slow" advTm="803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63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2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25 0 E" pathEditMode="relative" ptsTypes="">
                                      <p:cBhvr>
                                        <p:cTn id="29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2645" y="-35169"/>
            <a:ext cx="4066711" cy="1549753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178317" y="569968"/>
            <a:ext cx="3835366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3600" spc="300" dirty="0" smtClean="0">
                <a:solidFill>
                  <a:srgbClr val="E55174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包装袋上的秘密</a:t>
            </a:r>
            <a:endParaRPr lang="zh-CN" altLang="en-US" sz="3600" spc="300" dirty="0">
              <a:solidFill>
                <a:srgbClr val="E55174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178317" y="923911"/>
            <a:ext cx="3835366" cy="48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7" name="圆角矩形 26"/>
          <p:cNvSpPr/>
          <p:nvPr/>
        </p:nvSpPr>
        <p:spPr>
          <a:xfrm>
            <a:off x="690037" y="1704641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生产日期</a:t>
            </a:r>
            <a:endParaRPr lang="zh-CN" altLang="en-US" sz="24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8" name="圆角矩形 27"/>
          <p:cNvSpPr/>
          <p:nvPr/>
        </p:nvSpPr>
        <p:spPr>
          <a:xfrm>
            <a:off x="690037" y="4387685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保质期</a:t>
            </a:r>
            <a:endParaRPr lang="zh-CN" altLang="en-US" sz="24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9" name="圆角矩形 28"/>
          <p:cNvSpPr/>
          <p:nvPr/>
        </p:nvSpPr>
        <p:spPr>
          <a:xfrm>
            <a:off x="6096000" y="1704641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条形码</a:t>
            </a:r>
            <a:endParaRPr lang="zh-CN" altLang="en-US" sz="24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30" name="圆角矩形 29"/>
          <p:cNvSpPr/>
          <p:nvPr/>
        </p:nvSpPr>
        <p:spPr>
          <a:xfrm>
            <a:off x="6096000" y="4363263"/>
            <a:ext cx="1750046" cy="650631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QS</a:t>
            </a:r>
            <a:r>
              <a:rPr lang="zh-CN" altLang="en-US" sz="24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标志</a:t>
            </a:r>
            <a:endParaRPr lang="zh-CN" altLang="en-US" sz="24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690037" y="2494285"/>
            <a:ext cx="481186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>
                <a:solidFill>
                  <a:srgbClr val="66330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生产日期是指商品在生产线上完成所有工序，经过检验并包装成为可在市场上销售的成品时的日期和时间。</a:t>
            </a:r>
          </a:p>
        </p:txBody>
      </p:sp>
      <p:sp>
        <p:nvSpPr>
          <p:cNvPr id="38" name="文本框 37"/>
          <p:cNvSpPr txBox="1"/>
          <p:nvPr/>
        </p:nvSpPr>
        <p:spPr>
          <a:xfrm>
            <a:off x="690036" y="5187749"/>
            <a:ext cx="48118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66330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产品保质期</a:t>
            </a:r>
            <a:r>
              <a:rPr lang="zh-CN" altLang="en-US" sz="2000" dirty="0">
                <a:solidFill>
                  <a:srgbClr val="66330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是指产品的最佳食用期。</a:t>
            </a:r>
          </a:p>
        </p:txBody>
      </p:sp>
      <p:sp>
        <p:nvSpPr>
          <p:cNvPr id="39" name="文本框 38"/>
          <p:cNvSpPr txBox="1"/>
          <p:nvPr/>
        </p:nvSpPr>
        <p:spPr>
          <a:xfrm>
            <a:off x="6095999" y="2494285"/>
            <a:ext cx="528214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66330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用以表示一定的商品信息的符号。有了它你在超市或者商场购买的食物就可以通过电脑很快查到，而假冒伪劣的商品的条形码就不能在电脑上查到。</a:t>
            </a:r>
            <a:endParaRPr lang="zh-CN" altLang="en-US" sz="2000" dirty="0">
              <a:solidFill>
                <a:srgbClr val="66330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096000" y="5187749"/>
            <a:ext cx="52821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dirty="0" smtClean="0">
                <a:solidFill>
                  <a:srgbClr val="66330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QS</a:t>
            </a:r>
            <a:r>
              <a:rPr lang="zh-CN" altLang="en-US" sz="2000" dirty="0" smtClean="0">
                <a:solidFill>
                  <a:srgbClr val="66330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标识是指食品安全生产许可证标识，表示该食品可合格的，可以放心食用。</a:t>
            </a:r>
            <a:endParaRPr lang="zh-CN" altLang="en-US" sz="2000" dirty="0">
              <a:solidFill>
                <a:srgbClr val="66330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21545" y="1688439"/>
            <a:ext cx="981403" cy="71635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21545" y="4140733"/>
            <a:ext cx="662721" cy="876415"/>
          </a:xfrm>
          <a:prstGeom prst="rect">
            <a:avLst/>
          </a:prstGeom>
        </p:spPr>
      </p:pic>
      <p:sp>
        <p:nvSpPr>
          <p:cNvPr id="41" name="文本框 40"/>
          <p:cNvSpPr txBox="1"/>
          <p:nvPr/>
        </p:nvSpPr>
        <p:spPr>
          <a:xfrm>
            <a:off x="2440083" y="1836745"/>
            <a:ext cx="21788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663300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例：</a:t>
            </a:r>
            <a:r>
              <a:rPr lang="en-US" altLang="zh-CN" sz="2000" dirty="0" smtClean="0">
                <a:solidFill>
                  <a:srgbClr val="663300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2019/01/30</a:t>
            </a:r>
            <a:endParaRPr lang="zh-CN" altLang="en-US" sz="2000" dirty="0">
              <a:solidFill>
                <a:srgbClr val="663300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2440083" y="4512945"/>
            <a:ext cx="21788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rgbClr val="663300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例：</a:t>
            </a:r>
            <a:r>
              <a:rPr lang="en-US" altLang="zh-CN" sz="2000" dirty="0" smtClean="0">
                <a:solidFill>
                  <a:srgbClr val="663300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24</a:t>
            </a:r>
            <a:r>
              <a:rPr lang="zh-CN" altLang="en-US" sz="2000" dirty="0" smtClean="0">
                <a:solidFill>
                  <a:srgbClr val="663300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个月</a:t>
            </a:r>
            <a:endParaRPr lang="zh-CN" altLang="en-US" sz="2000" dirty="0">
              <a:solidFill>
                <a:srgbClr val="663300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15002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2778">
        <p14:prism/>
      </p:transition>
    </mc:Choice>
    <mc:Fallback xmlns="">
      <p:transition spd="slow" advTm="1277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500"/>
                            </p:stCondLst>
                            <p:childTnLst>
                              <p:par>
                                <p:cTn id="40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5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000"/>
                            </p:stCondLst>
                            <p:childTnLst>
                              <p:par>
                                <p:cTn id="50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000"/>
                            </p:stCondLst>
                            <p:childTnLst>
                              <p:par>
                                <p:cTn id="5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8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500"/>
                            </p:stCondLst>
                            <p:childTnLst>
                              <p:par>
                                <p:cTn id="67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500"/>
                            </p:stCondLst>
                            <p:childTnLst>
                              <p:par>
                                <p:cTn id="74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0500"/>
                            </p:stCondLst>
                            <p:childTnLst>
                              <p:par>
                                <p:cTn id="8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1000"/>
                            </p:stCondLst>
                            <p:childTnLst>
                              <p:par>
                                <p:cTn id="84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4" grpId="0"/>
      <p:bldP spid="27" grpId="0" animBg="1"/>
      <p:bldP spid="28" grpId="0" animBg="1"/>
      <p:bldP spid="29" grpId="0" animBg="1"/>
      <p:bldP spid="30" grpId="0" animBg="1"/>
      <p:bldP spid="2" grpId="0"/>
      <p:bldP spid="38" grpId="0"/>
      <p:bldP spid="39" grpId="0"/>
      <p:bldP spid="40" grpId="0"/>
      <p:bldP spid="41" grpId="0"/>
      <p:bldP spid="4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2645" y="-35169"/>
            <a:ext cx="4066711" cy="1549753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178317" y="569968"/>
            <a:ext cx="3835366" cy="646331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3600" spc="300" dirty="0" smtClean="0">
                <a:solidFill>
                  <a:srgbClr val="E55174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包装袋上的秘密</a:t>
            </a:r>
            <a:endParaRPr lang="zh-CN" altLang="en-US" sz="3600" spc="300" dirty="0">
              <a:solidFill>
                <a:srgbClr val="E55174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4178317" y="923911"/>
            <a:ext cx="3835366" cy="4818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zh-CN" altLang="en-US" sz="2000" dirty="0">
              <a:solidFill>
                <a:srgbClr val="663300"/>
              </a:solidFill>
              <a:latin typeface="华康少女文字W5(P)" panose="040F0500000000000000" pitchFamily="82" charset="-122"/>
              <a:ea typeface="华康少女文字W5(P)" panose="040F0500000000000000" pitchFamily="82" charset="-122"/>
            </a:endParaRPr>
          </a:p>
        </p:txBody>
      </p:sp>
      <p:grpSp>
        <p:nvGrpSpPr>
          <p:cNvPr id="106" name="组合 105"/>
          <p:cNvGrpSpPr/>
          <p:nvPr/>
        </p:nvGrpSpPr>
        <p:grpSpPr>
          <a:xfrm>
            <a:off x="4501695" y="1549103"/>
            <a:ext cx="3287692" cy="4734768"/>
            <a:chOff x="4501695" y="1549103"/>
            <a:chExt cx="3287692" cy="4734768"/>
          </a:xfrm>
        </p:grpSpPr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01695" y="1549103"/>
              <a:ext cx="3287692" cy="4734768"/>
            </a:xfrm>
            <a:prstGeom prst="rect">
              <a:avLst/>
            </a:prstGeom>
          </p:spPr>
        </p:pic>
        <p:sp>
          <p:nvSpPr>
            <p:cNvPr id="3" name="六边形 2"/>
            <p:cNvSpPr/>
            <p:nvPr/>
          </p:nvSpPr>
          <p:spPr>
            <a:xfrm>
              <a:off x="6576395" y="2968574"/>
              <a:ext cx="690965" cy="595659"/>
            </a:xfrm>
            <a:prstGeom prst="hexagon">
              <a:avLst/>
            </a:prstGeom>
            <a:solidFill>
              <a:schemeClr val="bg1"/>
            </a:solidFill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sz="1600" dirty="0" smtClean="0">
                  <a:solidFill>
                    <a:srgbClr val="E55174"/>
                  </a:solidFill>
                  <a:latin typeface="华康少女文字W5(P)" panose="040F0500000000000000" pitchFamily="82" charset="-122"/>
                  <a:ea typeface="华康少女文字W5(P)" panose="040F0500000000000000" pitchFamily="82" charset="-122"/>
                </a:rPr>
                <a:t>商标</a:t>
              </a:r>
              <a:endParaRPr lang="zh-CN" altLang="en-US" sz="1600" dirty="0">
                <a:solidFill>
                  <a:srgbClr val="E55174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endParaRPr>
            </a:p>
          </p:txBody>
        </p:sp>
        <p:pic>
          <p:nvPicPr>
            <p:cNvPr id="77" name="图片 76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660720" y="4408055"/>
              <a:ext cx="606640" cy="442803"/>
            </a:xfrm>
            <a:prstGeom prst="rect">
              <a:avLst/>
            </a:prstGeom>
          </p:spPr>
        </p:pic>
      </p:grpSp>
      <p:cxnSp>
        <p:nvCxnSpPr>
          <p:cNvPr id="6" name="直接连接符 5"/>
          <p:cNvCxnSpPr/>
          <p:nvPr/>
        </p:nvCxnSpPr>
        <p:spPr>
          <a:xfrm>
            <a:off x="7380442" y="3266403"/>
            <a:ext cx="1484259" cy="0"/>
          </a:xfrm>
          <a:prstGeom prst="line">
            <a:avLst/>
          </a:prstGeom>
          <a:ln>
            <a:solidFill>
              <a:srgbClr val="7E43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矩形 7"/>
          <p:cNvSpPr/>
          <p:nvPr/>
        </p:nvSpPr>
        <p:spPr>
          <a:xfrm>
            <a:off x="8895655" y="3041013"/>
            <a:ext cx="10146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rgbClr val="66330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商标</a:t>
            </a:r>
            <a:endParaRPr lang="zh-CN" altLang="en-US" sz="2400" dirty="0">
              <a:solidFill>
                <a:srgbClr val="66330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cxnSp>
        <p:nvCxnSpPr>
          <p:cNvPr id="52" name="直接连接符 51"/>
          <p:cNvCxnSpPr/>
          <p:nvPr/>
        </p:nvCxnSpPr>
        <p:spPr>
          <a:xfrm>
            <a:off x="5873261" y="3908237"/>
            <a:ext cx="2991440" cy="0"/>
          </a:xfrm>
          <a:prstGeom prst="line">
            <a:avLst/>
          </a:prstGeom>
          <a:ln>
            <a:solidFill>
              <a:srgbClr val="7E43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矩形 52"/>
          <p:cNvSpPr/>
          <p:nvPr/>
        </p:nvSpPr>
        <p:spPr>
          <a:xfrm>
            <a:off x="8864701" y="3659401"/>
            <a:ext cx="135846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rgbClr val="66330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保质期</a:t>
            </a:r>
            <a:endParaRPr lang="zh-CN" altLang="en-US" sz="2400" dirty="0">
              <a:solidFill>
                <a:srgbClr val="66330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cxnSp>
        <p:nvCxnSpPr>
          <p:cNvPr id="54" name="直接连接符 53"/>
          <p:cNvCxnSpPr/>
          <p:nvPr/>
        </p:nvCxnSpPr>
        <p:spPr>
          <a:xfrm>
            <a:off x="5920153" y="4128719"/>
            <a:ext cx="2944548" cy="0"/>
          </a:xfrm>
          <a:prstGeom prst="line">
            <a:avLst/>
          </a:prstGeom>
          <a:ln>
            <a:solidFill>
              <a:srgbClr val="7E43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8864701" y="3997113"/>
            <a:ext cx="152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rgbClr val="66330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净含量</a:t>
            </a:r>
            <a:endParaRPr lang="zh-CN" altLang="en-US" sz="2400" dirty="0">
              <a:solidFill>
                <a:srgbClr val="66330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cxnSp>
        <p:nvCxnSpPr>
          <p:cNvPr id="58" name="直接连接符 57"/>
          <p:cNvCxnSpPr/>
          <p:nvPr/>
        </p:nvCxnSpPr>
        <p:spPr>
          <a:xfrm>
            <a:off x="7283298" y="4629458"/>
            <a:ext cx="1581403" cy="0"/>
          </a:xfrm>
          <a:prstGeom prst="line">
            <a:avLst/>
          </a:prstGeom>
          <a:ln>
            <a:solidFill>
              <a:srgbClr val="7E43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矩形 58"/>
          <p:cNvSpPr/>
          <p:nvPr/>
        </p:nvSpPr>
        <p:spPr>
          <a:xfrm>
            <a:off x="8864701" y="4456783"/>
            <a:ext cx="3093303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rgbClr val="66330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防伪条形码</a:t>
            </a:r>
            <a:endParaRPr lang="zh-CN" altLang="en-US" sz="2400" dirty="0">
              <a:solidFill>
                <a:srgbClr val="66330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cxnSp>
        <p:nvCxnSpPr>
          <p:cNvPr id="60" name="直接连接符 59"/>
          <p:cNvCxnSpPr/>
          <p:nvPr/>
        </p:nvCxnSpPr>
        <p:spPr>
          <a:xfrm>
            <a:off x="7283298" y="5389547"/>
            <a:ext cx="1581403" cy="0"/>
          </a:xfrm>
          <a:prstGeom prst="line">
            <a:avLst/>
          </a:prstGeom>
          <a:ln>
            <a:solidFill>
              <a:srgbClr val="7E43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矩形 60"/>
          <p:cNvSpPr/>
          <p:nvPr/>
        </p:nvSpPr>
        <p:spPr>
          <a:xfrm>
            <a:off x="8887352" y="5178002"/>
            <a:ext cx="15240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solidFill>
                  <a:srgbClr val="66330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QS</a:t>
            </a:r>
            <a:r>
              <a:rPr lang="zh-CN" altLang="en-US" sz="2400" dirty="0" smtClean="0">
                <a:solidFill>
                  <a:srgbClr val="66330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标识</a:t>
            </a:r>
            <a:endParaRPr lang="zh-CN" altLang="en-US" sz="2400" dirty="0">
              <a:solidFill>
                <a:srgbClr val="66330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>
            <a:off x="3548245" y="3266403"/>
            <a:ext cx="1358482" cy="0"/>
          </a:xfrm>
          <a:prstGeom prst="line">
            <a:avLst/>
          </a:prstGeom>
          <a:ln>
            <a:solidFill>
              <a:srgbClr val="7E43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矩形 67"/>
          <p:cNvSpPr/>
          <p:nvPr/>
        </p:nvSpPr>
        <p:spPr>
          <a:xfrm>
            <a:off x="2698111" y="3041013"/>
            <a:ext cx="101464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 smtClean="0">
                <a:solidFill>
                  <a:srgbClr val="66330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成份</a:t>
            </a:r>
            <a:endParaRPr lang="zh-CN" altLang="en-US" sz="2400" dirty="0">
              <a:solidFill>
                <a:srgbClr val="66330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cxnSp>
        <p:nvCxnSpPr>
          <p:cNvPr id="70" name="直接连接符 69"/>
          <p:cNvCxnSpPr/>
          <p:nvPr/>
        </p:nvCxnSpPr>
        <p:spPr>
          <a:xfrm>
            <a:off x="3548245" y="3704322"/>
            <a:ext cx="1358482" cy="0"/>
          </a:xfrm>
          <a:prstGeom prst="line">
            <a:avLst/>
          </a:prstGeom>
          <a:ln>
            <a:solidFill>
              <a:srgbClr val="7E43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70"/>
          <p:cNvSpPr/>
          <p:nvPr/>
        </p:nvSpPr>
        <p:spPr>
          <a:xfrm>
            <a:off x="1873892" y="3478932"/>
            <a:ext cx="16412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400" dirty="0" smtClean="0">
                <a:solidFill>
                  <a:srgbClr val="66330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生产日期</a:t>
            </a:r>
            <a:endParaRPr lang="zh-CN" altLang="en-US" sz="2400" dirty="0">
              <a:solidFill>
                <a:srgbClr val="66330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cxnSp>
        <p:nvCxnSpPr>
          <p:cNvPr id="75" name="直接连接符 74"/>
          <p:cNvCxnSpPr/>
          <p:nvPr/>
        </p:nvCxnSpPr>
        <p:spPr>
          <a:xfrm>
            <a:off x="3548245" y="4368074"/>
            <a:ext cx="1358482" cy="0"/>
          </a:xfrm>
          <a:prstGeom prst="line">
            <a:avLst/>
          </a:prstGeom>
          <a:ln>
            <a:solidFill>
              <a:srgbClr val="7E43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矩形 75"/>
          <p:cNvSpPr/>
          <p:nvPr/>
        </p:nvSpPr>
        <p:spPr>
          <a:xfrm>
            <a:off x="1810814" y="4142684"/>
            <a:ext cx="16412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400" dirty="0" smtClean="0">
                <a:solidFill>
                  <a:srgbClr val="66330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保存方法</a:t>
            </a:r>
            <a:endParaRPr lang="zh-CN" altLang="en-US" sz="2400" dirty="0">
              <a:solidFill>
                <a:srgbClr val="663300"/>
              </a:solidFill>
              <a:latin typeface="方正正黑简体" panose="02000000000000000000" pitchFamily="2" charset="-122"/>
              <a:ea typeface="方正正黑简体" panose="02000000000000000000" pitchFamily="2" charset="-122"/>
            </a:endParaRPr>
          </a:p>
        </p:txBody>
      </p:sp>
      <p:cxnSp>
        <p:nvCxnSpPr>
          <p:cNvPr id="78" name="直接连接符 77"/>
          <p:cNvCxnSpPr/>
          <p:nvPr/>
        </p:nvCxnSpPr>
        <p:spPr>
          <a:xfrm>
            <a:off x="3548245" y="4940153"/>
            <a:ext cx="1358482" cy="0"/>
          </a:xfrm>
          <a:prstGeom prst="line">
            <a:avLst/>
          </a:prstGeom>
          <a:ln>
            <a:solidFill>
              <a:srgbClr val="7E430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矩形 78"/>
          <p:cNvSpPr/>
          <p:nvPr/>
        </p:nvSpPr>
        <p:spPr>
          <a:xfrm>
            <a:off x="867514" y="4714763"/>
            <a:ext cx="263900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zh-CN" altLang="en-US" sz="2400" dirty="0">
                <a:solidFill>
                  <a:srgbClr val="663300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rPr>
              <a:t>制造商名称、地址</a:t>
            </a:r>
          </a:p>
        </p:txBody>
      </p:sp>
    </p:spTree>
    <p:extLst>
      <p:ext uri="{BB962C8B-B14F-4D97-AF65-F5344CB8AC3E}">
        <p14:creationId xmlns:p14="http://schemas.microsoft.com/office/powerpoint/2010/main" val="20249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14083">
        <p14:prism/>
      </p:transition>
    </mc:Choice>
    <mc:Fallback xmlns="">
      <p:transition spd="slow" advTm="1408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1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15"/>
                                    </p:cond>
                                  </p:end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900" decel="1000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 tmFilter="0,0; .5, 1; 1, 1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50"/>
                            </p:stCondLst>
                            <p:childTnLst>
                              <p:par>
                                <p:cTn id="4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50"/>
                            </p:stCondLst>
                            <p:childTnLst>
                              <p:par>
                                <p:cTn id="4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 tmFilter="0,0; .5, 1; 1, 1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1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600"/>
                            </p:stCondLst>
                            <p:childTnLst>
                              <p:par>
                                <p:cTn id="5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 tmFilter="0,0; .5, 1; 1, 1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200"/>
                            </p:stCondLst>
                            <p:childTnLst>
                              <p:par>
                                <p:cTn id="6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700"/>
                            </p:stCondLst>
                            <p:childTnLst>
                              <p:par>
                                <p:cTn id="7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 tmFilter="0,0; .5, 1; 1, 1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735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7850"/>
                            </p:stCondLst>
                            <p:childTnLst>
                              <p:par>
                                <p:cTn id="8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 tmFilter="0,0; .5, 1; 1, 1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450"/>
                            </p:stCondLst>
                            <p:childTnLst>
                              <p:par>
                                <p:cTn id="9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950"/>
                            </p:stCondLst>
                            <p:childTnLst>
                              <p:par>
                                <p:cTn id="9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 tmFilter="0,0; .5, 1; 1, 1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600"/>
                            </p:stCondLst>
                            <p:childTnLst>
                              <p:par>
                                <p:cTn id="10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0100"/>
                            </p:stCondLst>
                            <p:childTnLst>
                              <p:par>
                                <p:cTn id="10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 tmFilter="0,0; .5, 1; 1, 1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0800"/>
                            </p:stCondLst>
                            <p:childTnLst>
                              <p:par>
                                <p:cTn id="11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1300"/>
                            </p:stCondLst>
                            <p:childTnLst>
                              <p:par>
                                <p:cTn id="1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 tmFilter="0,0; .5, 1; 1, 1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12150"/>
                            </p:stCondLst>
                            <p:childTnLst>
                              <p:par>
                                <p:cTn id="1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8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9" fill="hold">
                            <p:stCondLst>
                              <p:cond delay="12650"/>
                            </p:stCondLst>
                            <p:childTnLst>
                              <p:par>
                                <p:cTn id="1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6" dur="500" tmFilter="0,0; .5, 1; 1, 1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34" grpId="0"/>
      <p:bldP spid="8" grpId="0"/>
      <p:bldP spid="53" grpId="0"/>
      <p:bldP spid="55" grpId="0"/>
      <p:bldP spid="59" grpId="0"/>
      <p:bldP spid="61" grpId="0"/>
      <p:bldP spid="68" grpId="0"/>
      <p:bldP spid="71" grpId="0"/>
      <p:bldP spid="76" grpId="0"/>
      <p:bldP spid="7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062645" y="-35169"/>
            <a:ext cx="4066711" cy="1549753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178317" y="575661"/>
            <a:ext cx="3835366" cy="707886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4000" spc="300" dirty="0" smtClean="0">
                <a:solidFill>
                  <a:srgbClr val="E55174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食品安全歌</a:t>
            </a:r>
            <a:endParaRPr lang="zh-CN" altLang="en-US" sz="4000" spc="300" dirty="0">
              <a:solidFill>
                <a:srgbClr val="E55174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  <p:sp>
        <p:nvSpPr>
          <p:cNvPr id="13" name="圆角矩形 12"/>
          <p:cNvSpPr/>
          <p:nvPr/>
        </p:nvSpPr>
        <p:spPr>
          <a:xfrm>
            <a:off x="1360835" y="1722569"/>
            <a:ext cx="9470329" cy="4055596"/>
          </a:xfrm>
          <a:prstGeom prst="roundRect">
            <a:avLst/>
          </a:prstGeom>
          <a:solidFill>
            <a:srgbClr val="FFCC00"/>
          </a:solidFill>
          <a:ln w="34925">
            <a:solidFill>
              <a:srgbClr val="66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小朋友，进学校，           </a:t>
            </a:r>
            <a:r>
              <a:rPr lang="zh-CN" altLang="en-US" sz="24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学</a:t>
            </a:r>
            <a:r>
              <a:rPr lang="zh-CN" altLang="en-US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知识，长本领。</a:t>
            </a:r>
          </a:p>
          <a:p>
            <a:pPr algn="ctr"/>
            <a:r>
              <a:rPr lang="zh-CN" altLang="en-US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文化知识要学好</a:t>
            </a:r>
            <a:r>
              <a:rPr lang="en-US" altLang="zh-CN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,            </a:t>
            </a:r>
            <a:r>
              <a:rPr lang="zh-CN" altLang="en-US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健康安全也重要。</a:t>
            </a:r>
          </a:p>
          <a:p>
            <a:pPr algn="ctr"/>
            <a:r>
              <a:rPr lang="zh-CN" altLang="en-US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病从口入危害大</a:t>
            </a:r>
            <a:r>
              <a:rPr lang="en-US" altLang="zh-CN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,            </a:t>
            </a:r>
            <a:r>
              <a:rPr lang="zh-CN" altLang="en-US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食品质量数第一。</a:t>
            </a:r>
          </a:p>
          <a:p>
            <a:pPr algn="ctr"/>
            <a:r>
              <a:rPr lang="zh-CN" altLang="en-US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食品挑选要细心，          </a:t>
            </a:r>
            <a:r>
              <a:rPr lang="zh-CN" altLang="en-US" sz="24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三</a:t>
            </a:r>
            <a:r>
              <a:rPr lang="zh-CN" altLang="en-US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无食品需留意。</a:t>
            </a:r>
          </a:p>
          <a:p>
            <a:pPr algn="ctr"/>
            <a:r>
              <a:rPr lang="zh-CN" altLang="en-US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苏丹红、吊白块</a:t>
            </a:r>
            <a:r>
              <a:rPr lang="en-US" altLang="zh-CN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……       </a:t>
            </a:r>
            <a:r>
              <a:rPr lang="zh-CN" altLang="en-US" sz="24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样样</a:t>
            </a:r>
            <a:r>
              <a:rPr lang="zh-CN" altLang="en-US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都是有害物。</a:t>
            </a:r>
          </a:p>
          <a:p>
            <a:pPr algn="ctr"/>
            <a:r>
              <a:rPr lang="zh-CN" altLang="en-US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看清厂家出厂期，         </a:t>
            </a:r>
            <a:r>
              <a:rPr lang="zh-CN" altLang="en-US" sz="24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 切</a:t>
            </a:r>
            <a:r>
              <a:rPr lang="zh-CN" altLang="en-US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莫超过保质期。</a:t>
            </a:r>
          </a:p>
          <a:p>
            <a:pPr algn="ctr"/>
            <a:r>
              <a:rPr lang="zh-CN" altLang="en-US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小摊小贩莫相信，          </a:t>
            </a:r>
            <a:r>
              <a:rPr lang="zh-CN" altLang="en-US" sz="24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卫生</a:t>
            </a:r>
            <a:r>
              <a:rPr lang="zh-CN" altLang="en-US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更是难放心。</a:t>
            </a:r>
          </a:p>
          <a:p>
            <a:pPr algn="ctr"/>
            <a:r>
              <a:rPr lang="zh-CN" altLang="en-US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油炸腌制要少吃，          </a:t>
            </a:r>
            <a:r>
              <a:rPr lang="zh-CN" altLang="en-US" sz="24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健康</a:t>
            </a:r>
            <a:r>
              <a:rPr lang="zh-CN" altLang="en-US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危害正面临。</a:t>
            </a:r>
          </a:p>
          <a:p>
            <a:pPr algn="ctr"/>
            <a:r>
              <a:rPr lang="zh-CN" altLang="en-US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饮料冷饮有节制，          </a:t>
            </a:r>
            <a:r>
              <a:rPr lang="zh-CN" altLang="en-US" sz="24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损害</a:t>
            </a:r>
            <a:r>
              <a:rPr lang="zh-CN" altLang="en-US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牙齿吃坏肚。</a:t>
            </a:r>
          </a:p>
          <a:p>
            <a:pPr algn="ctr"/>
            <a:r>
              <a:rPr lang="zh-CN" altLang="en-US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安全意识人人有，          </a:t>
            </a:r>
            <a:r>
              <a:rPr lang="zh-CN" altLang="en-US" sz="2400" dirty="0" smtClean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争</a:t>
            </a:r>
            <a:r>
              <a:rPr lang="zh-CN" altLang="en-US" sz="2400" dirty="0">
                <a:solidFill>
                  <a:srgbClr val="663300"/>
                </a:solidFill>
                <a:latin typeface="华康少女文字W5(P)" panose="040F0500000000000000" pitchFamily="82" charset="-122"/>
                <a:ea typeface="华康少女文字W5(P)" panose="040F0500000000000000" pitchFamily="82" charset="-122"/>
              </a:rPr>
              <a:t>当食品小卫士。</a:t>
            </a: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22" y="4348939"/>
            <a:ext cx="2490542" cy="191049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9214" y="4348939"/>
            <a:ext cx="2558232" cy="191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420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5508">
        <p14:prism/>
      </p:transition>
    </mc:Choice>
    <mc:Fallback xmlns="">
      <p:transition spd="slow" advTm="550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13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3119" y="890371"/>
            <a:ext cx="1672547" cy="408680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9910" y="4805265"/>
            <a:ext cx="1774173" cy="205273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145389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354022"/>
            <a:ext cx="1818524" cy="411013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410333"/>
            <a:ext cx="10417826" cy="144766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6889" y="0"/>
            <a:ext cx="8438222" cy="4748122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980" y="726948"/>
            <a:ext cx="5740040" cy="2002619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335763" y="2832508"/>
            <a:ext cx="737118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000" dirty="0" smtClean="0">
                <a:solidFill>
                  <a:srgbClr val="D31012"/>
                </a:solidFill>
                <a:latin typeface="华康海报体W12" panose="040B0C09000000000000" pitchFamily="81" charset="-122"/>
                <a:ea typeface="华康海报体W12" panose="040B0C09000000000000" pitchFamily="81" charset="-122"/>
              </a:rPr>
              <a:t>感谢聆听</a:t>
            </a:r>
            <a:endParaRPr lang="zh-CN" altLang="en-US" sz="8000" dirty="0">
              <a:solidFill>
                <a:srgbClr val="D31012"/>
              </a:solidFill>
              <a:latin typeface="华康海报体W12" panose="040B0C09000000000000" pitchFamily="81" charset="-122"/>
              <a:ea typeface="华康海报体W12" panose="040B0C09000000000000" pitchFamily="81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9211949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 advTm="15361">
        <p15:prstTrans prst="origami"/>
      </p:transition>
    </mc:Choice>
    <mc:Fallback xmlns="">
      <p:transition spd="slow" advTm="1536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7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800"/>
                            </p:stCondLst>
                            <p:childTnLst>
                              <p:par>
                                <p:cTn id="34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800"/>
                            </p:stCondLst>
                            <p:childTnLst>
                              <p:par>
                                <p:cTn id="40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42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43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6300"/>
                            </p:stCondLst>
                            <p:childTnLst>
                              <p:par>
                                <p:cTn id="48" presetID="32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Rot by="120000">
                                      <p:cBhvr>
                                        <p:cTn id="49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1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2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3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0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045食品安全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745</Words>
  <Application>Microsoft Office PowerPoint</Application>
  <PresentationFormat>宽屏</PresentationFormat>
  <Paragraphs>167</Paragraphs>
  <Slides>31</Slides>
  <Notes>31</Notes>
  <HiddenSlides>0</HiddenSlides>
  <MMClips>2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39" baseType="lpstr">
      <vt:lpstr>华康海报体W12</vt:lpstr>
      <vt:lpstr>方正正黑简体</vt:lpstr>
      <vt:lpstr>Calibri</vt:lpstr>
      <vt:lpstr>Calibri Light</vt:lpstr>
      <vt:lpstr>华康少女文字W5(P)</vt:lpstr>
      <vt:lpstr>Arial</vt:lpstr>
      <vt:lpstr>宋体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ppt045食品安全</dc:title>
  <dc:creator/>
  <cp:lastModifiedBy/>
  <cp:revision>1</cp:revision>
  <dcterms:created xsi:type="dcterms:W3CDTF">2017-04-12T11:07:27Z</dcterms:created>
  <dcterms:modified xsi:type="dcterms:W3CDTF">2017-10-01T01:35:22Z</dcterms:modified>
</cp:coreProperties>
</file>