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85" r:id="rId5"/>
    <p:sldId id="271" r:id="rId6"/>
    <p:sldId id="270" r:id="rId7"/>
    <p:sldId id="266" r:id="rId8"/>
    <p:sldId id="265" r:id="rId9"/>
    <p:sldId id="269" r:id="rId10"/>
    <p:sldId id="287" r:id="rId11"/>
    <p:sldId id="288" r:id="rId12"/>
    <p:sldId id="264" r:id="rId13"/>
    <p:sldId id="262" r:id="rId14"/>
    <p:sldId id="289" r:id="rId15"/>
    <p:sldId id="260" r:id="rId16"/>
    <p:sldId id="263" r:id="rId17"/>
    <p:sldId id="272" r:id="rId18"/>
    <p:sldId id="290" r:id="rId19"/>
    <p:sldId id="277" r:id="rId20"/>
    <p:sldId id="278" r:id="rId21"/>
    <p:sldId id="279" r:id="rId22"/>
    <p:sldId id="291" r:id="rId23"/>
    <p:sldId id="275" r:id="rId24"/>
    <p:sldId id="292" r:id="rId25"/>
    <p:sldId id="280" r:id="rId26"/>
    <p:sldId id="281" r:id="rId27"/>
    <p:sldId id="258" r:id="rId28"/>
    <p:sldId id="28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BE30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6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47000">
                  <a:srgbClr val="BD976D"/>
                </a:gs>
                <a:gs pos="49000">
                  <a:srgbClr val="E6D8B7"/>
                </a:gs>
              </a:gsLst>
              <a:lin ang="2700000" scaled="1"/>
            </a:gradFill>
            <a:ln w="6350">
              <a:solidFill>
                <a:srgbClr val="E6D8B7"/>
              </a:solidFill>
            </a:ln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7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8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9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10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11"/>
            <c:invertIfNegative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Lbls>
            <c:delete val="1"/>
          </c:dLbls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100</c:v>
                </c:pt>
                <c:pt idx="1">
                  <c:v>250</c:v>
                </c:pt>
                <c:pt idx="2">
                  <c:v>360</c:v>
                </c:pt>
                <c:pt idx="3">
                  <c:v>400</c:v>
                </c:pt>
                <c:pt idx="4">
                  <c:v>430</c:v>
                </c:pt>
                <c:pt idx="5">
                  <c:v>480</c:v>
                </c:pt>
                <c:pt idx="6">
                  <c:v>520</c:v>
                </c:pt>
                <c:pt idx="7">
                  <c:v>570</c:v>
                </c:pt>
                <c:pt idx="8">
                  <c:v>600</c:v>
                </c:pt>
                <c:pt idx="9">
                  <c:v>680</c:v>
                </c:pt>
                <c:pt idx="10">
                  <c:v>720</c:v>
                </c:pt>
                <c:pt idx="11">
                  <c:v>850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1161664"/>
        <c:axId val="1022833112"/>
      </c:barChart>
      <c:catAx>
        <c:axId val="701161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022833112"/>
        <c:crosses val="autoZero"/>
        <c:auto val="1"/>
        <c:lblAlgn val="ctr"/>
        <c:lblOffset val="100"/>
        <c:noMultiLvlLbl val="0"/>
      </c:catAx>
      <c:valAx>
        <c:axId val="10228331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0116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1"/>
            <c:bubble3D val="0"/>
            <c:spPr>
              <a:noFill/>
              <a:ln w="6350">
                <a:solidFill>
                  <a:srgbClr val="E6D8B7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市场占比</c:v>
                </c:pt>
                <c:pt idx="1">
                  <c:v>剩余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1"/>
            <c:bubble3D val="0"/>
            <c:spPr>
              <a:noFill/>
              <a:ln w="6350">
                <a:solidFill>
                  <a:srgbClr val="E6D8B7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市场占比</c:v>
                </c:pt>
                <c:pt idx="1">
                  <c:v>剩余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rgbClr val="E6D8B7"/>
                </a:solidFill>
              </a:ln>
            </c:spPr>
          </c:dPt>
          <c:dPt>
            <c:idx val="1"/>
            <c:bubble3D val="0"/>
            <c:spPr>
              <a:noFill/>
              <a:ln w="6350">
                <a:solidFill>
                  <a:srgbClr val="E6D8B7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市场占比</c:v>
                </c:pt>
                <c:pt idx="1">
                  <c:v>剩余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00DC-F334-487C-82E5-F4D9EE55E3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EC8E-6E06-476F-8B87-6C22C14E5D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0.jpeg"/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0.jpeg"/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jpeg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1.jpeg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0" Type="http://schemas.openxmlformats.org/officeDocument/2006/relationships/notesSlide" Target="../notesSlides/notesSlide23.xml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德国战车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770075" y="103051"/>
            <a:ext cx="6096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12"/>
          <a:stretch>
            <a:fillRect/>
          </a:stretch>
        </p:blipFill>
        <p:spPr>
          <a:xfrm>
            <a:off x="2944858" y="557463"/>
            <a:ext cx="6377697" cy="60616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41313" y="2102419"/>
            <a:ext cx="9470026" cy="2674029"/>
          </a:xfrm>
          <a:prstGeom prst="rect">
            <a:avLst/>
          </a:prstGeom>
          <a:noFill/>
        </p:spPr>
        <p:txBody>
          <a:bodyPr wrap="square" lIns="87848" tIns="43924" rIns="87848" bIns="4392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即将过去的一年，是催人奋进的一年。</a:t>
            </a:r>
            <a:endParaRPr lang="zh-CN" altLang="en-US" sz="1600" kern="0" spc="300" dirty="0">
              <a:ln w="12700">
                <a:noFill/>
              </a:ln>
              <a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一年来，大家在公司领导的正确领导下，锐意进取，开拓创新，取得了一个又一个辉煌的成绩，圆满完成了年初制定的各项经济指标和生产经营任务，实现了又一次历史性的大发展这些都将记入发展史册，成为激励</a:t>
            </a:r>
            <a:r>
              <a:rPr lang="en-US" altLang="zh-CN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(</a:t>
            </a:r>
            <a:r>
              <a:rPr lang="zh-CN" altLang="en-US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公司名</a:t>
            </a:r>
            <a:r>
              <a:rPr lang="en-US" altLang="zh-CN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)</a:t>
            </a:r>
            <a:r>
              <a:rPr lang="zh-CN" altLang="en-US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人奋斗不息的源源动力。</a:t>
            </a:r>
            <a:endParaRPr lang="zh-CN" altLang="en-US" sz="1600" kern="0" spc="300" dirty="0">
              <a:ln w="12700">
                <a:noFill/>
              </a:ln>
              <a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“春华秋实，岁月更迭”。即将到来的</a:t>
            </a:r>
            <a:r>
              <a:rPr lang="en-US" altLang="zh-CN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2018</a:t>
            </a:r>
            <a:r>
              <a:rPr lang="zh-CN" altLang="en-US" sz="1600" kern="0" spc="300" dirty="0">
                <a:ln w="12700">
                  <a:noFill/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年，是公司“站在新起点，实现新跨越”的重要一年。在此良好的发展机遇下我们将继续深化改革，突出创新这条主线，加快新产品开发的步伐，进一步实现产品结构的优化调整，不断实现企业的可持续繁荣发展。</a:t>
            </a:r>
            <a:endParaRPr lang="zh-CN" altLang="en-US" sz="1600" kern="0" spc="300" dirty="0">
              <a:ln w="12700">
                <a:noFill/>
              </a:ln>
              <a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4521276" y="344324"/>
            <a:ext cx="3910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领导致辞</a:t>
            </a:r>
            <a:endParaRPr lang="zh-CN" altLang="en-US" sz="66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4197429" y="304567"/>
            <a:ext cx="3910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晚会流程</a:t>
            </a:r>
            <a:endParaRPr lang="zh-CN" altLang="en-US" sz="66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2"/>
          <p:cNvGrpSpPr/>
          <p:nvPr/>
        </p:nvGrpSpPr>
        <p:grpSpPr>
          <a:xfrm>
            <a:off x="2608468" y="2146342"/>
            <a:ext cx="3544009" cy="625419"/>
            <a:chOff x="4319448" y="2532798"/>
            <a:chExt cx="3544009" cy="625419"/>
          </a:xfrm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才艺汇演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5"/>
          <p:cNvGrpSpPr/>
          <p:nvPr/>
        </p:nvGrpSpPr>
        <p:grpSpPr>
          <a:xfrm>
            <a:off x="5758819" y="2941137"/>
            <a:ext cx="3544009" cy="625419"/>
            <a:chOff x="4319448" y="3259284"/>
            <a:chExt cx="3544009" cy="625419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319448" y="3259284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TextBox 6"/>
            <p:cNvSpPr txBox="1"/>
            <p:nvPr/>
          </p:nvSpPr>
          <p:spPr>
            <a:xfrm>
              <a:off x="5208918" y="3310383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颁奖盛典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8"/>
          <p:cNvGrpSpPr/>
          <p:nvPr/>
        </p:nvGrpSpPr>
        <p:grpSpPr>
          <a:xfrm>
            <a:off x="5789416" y="4564275"/>
            <a:ext cx="3544009" cy="625419"/>
            <a:chOff x="4319448" y="3985770"/>
            <a:chExt cx="3544009" cy="625419"/>
          </a:xfrm>
        </p:grpSpPr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4319448" y="3985770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2" name="TextBox 6"/>
            <p:cNvSpPr txBox="1"/>
            <p:nvPr/>
          </p:nvSpPr>
          <p:spPr>
            <a:xfrm>
              <a:off x="5208918" y="3998648"/>
              <a:ext cx="23345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幸运抽奖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1"/>
          <p:cNvGrpSpPr/>
          <p:nvPr/>
        </p:nvGrpSpPr>
        <p:grpSpPr>
          <a:xfrm>
            <a:off x="2714443" y="5561994"/>
            <a:ext cx="3544009" cy="625419"/>
            <a:chOff x="4319448" y="4712255"/>
            <a:chExt cx="3544009" cy="625419"/>
          </a:xfrm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4319448" y="4712255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5" name="TextBox 6"/>
            <p:cNvSpPr txBox="1"/>
            <p:nvPr/>
          </p:nvSpPr>
          <p:spPr>
            <a:xfrm>
              <a:off x="5208918" y="476335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狂欢盛宴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1"/>
          <p:cNvGrpSpPr/>
          <p:nvPr/>
        </p:nvGrpSpPr>
        <p:grpSpPr>
          <a:xfrm>
            <a:off x="2608469" y="3710727"/>
            <a:ext cx="3544009" cy="625419"/>
            <a:chOff x="4319448" y="4712255"/>
            <a:chExt cx="3544009" cy="625419"/>
          </a:xfrm>
        </p:grpSpPr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4319448" y="4712255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5208918" y="476335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工作总结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692898" y="1404766"/>
            <a:ext cx="4580826" cy="978153"/>
          </a:xfrm>
          <a:prstGeom prst="rect">
            <a:avLst/>
          </a:prstGeom>
        </p:spPr>
        <p:txBody>
          <a:bodyPr lIns="107882" tIns="53941" rIns="107882" bIns="53941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5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Hei"/>
              </a:rPr>
              <a:t>第一项</a:t>
            </a:r>
            <a:endParaRPr kumimoji="1" lang="zh-CN" altLang="en-US" sz="5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schemeClr val="tx1">
                    <a:lumMod val="95000"/>
                    <a:lumOff val="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Hei"/>
            </a:endParaRPr>
          </a:p>
        </p:txBody>
      </p:sp>
      <p:sp>
        <p:nvSpPr>
          <p:cNvPr id="4" name="TextBox 32"/>
          <p:cNvSpPr txBox="1"/>
          <p:nvPr/>
        </p:nvSpPr>
        <p:spPr>
          <a:xfrm>
            <a:off x="2966290" y="3576800"/>
            <a:ext cx="603404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尊敬的各位领导、亲爱的同事们，大家</a:t>
            </a:r>
            <a:r>
              <a:rPr lang="en-US" altLang="zh-CN" sz="1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1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晚上好！又是一年金秋送爽时，又是一轮花好月圆日。今晚我们欢聚一堂，聆听“韶华之韵”的美妙乐章，让我们唱起动听的歌曲，一起走进爱的世界，让我们跳起欢快的舞蹈，一起融进欢乐的海洋</a:t>
            </a:r>
            <a:endParaRPr lang="en-US" altLang="zh-CN" sz="16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0"/>
          <p:cNvSpPr txBox="1"/>
          <p:nvPr/>
        </p:nvSpPr>
        <p:spPr>
          <a:xfrm>
            <a:off x="1614826" y="2382919"/>
            <a:ext cx="8736971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</a:rPr>
              <a:t>★ ★ 才艺汇演 ★ ★</a:t>
            </a:r>
            <a:endParaRPr lang="zh-CN" altLang="en-US" sz="54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579" y="424207"/>
            <a:ext cx="8389463" cy="5592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3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才艺汇演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剪去单角的矩形 10"/>
          <p:cNvSpPr/>
          <p:nvPr/>
        </p:nvSpPr>
        <p:spPr>
          <a:xfrm>
            <a:off x="0" y="1828547"/>
            <a:ext cx="12481387" cy="3168352"/>
          </a:xfrm>
          <a:custGeom>
            <a:avLst/>
            <a:gdLst>
              <a:gd name="connsiteX0" fmla="*/ 0 w 9361040"/>
              <a:gd name="connsiteY0" fmla="*/ 0 h 2810562"/>
              <a:gd name="connsiteX1" fmla="*/ 8726949 w 9361040"/>
              <a:gd name="connsiteY1" fmla="*/ 0 h 2810562"/>
              <a:gd name="connsiteX2" fmla="*/ 9361040 w 9361040"/>
              <a:gd name="connsiteY2" fmla="*/ 634091 h 2810562"/>
              <a:gd name="connsiteX3" fmla="*/ 9361040 w 9361040"/>
              <a:gd name="connsiteY3" fmla="*/ 2810562 h 2810562"/>
              <a:gd name="connsiteX4" fmla="*/ 0 w 9361040"/>
              <a:gd name="connsiteY4" fmla="*/ 2810562 h 2810562"/>
              <a:gd name="connsiteX5" fmla="*/ 0 w 9361040"/>
              <a:gd name="connsiteY5" fmla="*/ 0 h 2810562"/>
              <a:gd name="connsiteX0-1" fmla="*/ 0 w 9361040"/>
              <a:gd name="connsiteY0-2" fmla="*/ 4538 h 2815100"/>
              <a:gd name="connsiteX1-3" fmla="*/ 8726949 w 9361040"/>
              <a:gd name="connsiteY1-4" fmla="*/ 4538 h 2815100"/>
              <a:gd name="connsiteX2-5" fmla="*/ 9361040 w 9361040"/>
              <a:gd name="connsiteY2-6" fmla="*/ 0 h 2815100"/>
              <a:gd name="connsiteX3-7" fmla="*/ 9361040 w 9361040"/>
              <a:gd name="connsiteY3-8" fmla="*/ 2815100 h 2815100"/>
              <a:gd name="connsiteX4-9" fmla="*/ 0 w 9361040"/>
              <a:gd name="connsiteY4-10" fmla="*/ 2815100 h 2815100"/>
              <a:gd name="connsiteX5-11" fmla="*/ 0 w 9361040"/>
              <a:gd name="connsiteY5-12" fmla="*/ 4538 h 28151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61040" h="2815100">
                <a:moveTo>
                  <a:pt x="0" y="4538"/>
                </a:moveTo>
                <a:lnTo>
                  <a:pt x="8726949" y="4538"/>
                </a:lnTo>
                <a:lnTo>
                  <a:pt x="9361040" y="0"/>
                </a:lnTo>
                <a:lnTo>
                  <a:pt x="9361040" y="2815100"/>
                </a:lnTo>
                <a:lnTo>
                  <a:pt x="0" y="2815100"/>
                </a:lnTo>
                <a:lnTo>
                  <a:pt x="0" y="4538"/>
                </a:lnTo>
                <a:close/>
              </a:path>
            </a:pathLst>
          </a:custGeom>
          <a:gradFill flip="none" rotWithShape="1">
            <a:gsLst>
              <a:gs pos="0">
                <a:srgbClr val="5C1313">
                  <a:alpha val="40000"/>
                </a:srgbClr>
              </a:gs>
              <a:gs pos="54180">
                <a:srgbClr val="FFC000">
                  <a:lumMod val="0"/>
                  <a:lumOff val="100000"/>
                  <a:alpha val="40000"/>
                </a:srgbClr>
              </a:gs>
              <a:gs pos="41000">
                <a:srgbClr val="FFC000">
                  <a:alpha val="40000"/>
                </a:srgbClr>
              </a:gs>
              <a:gs pos="100000">
                <a:srgbClr val="812B30">
                  <a:alpha val="20000"/>
                </a:srgbClr>
              </a:gs>
            </a:gsLst>
            <a:lin ang="8100000" scaled="1"/>
            <a:tileRect/>
          </a:gradFill>
          <a:ln w="25400">
            <a:gradFill flip="none" rotWithShape="1">
              <a:gsLst>
                <a:gs pos="80000">
                  <a:srgbClr val="FFFF00">
                    <a:alpha val="55000"/>
                  </a:srgbClr>
                </a:gs>
                <a:gs pos="2000">
                  <a:srgbClr val="FFFF00">
                    <a:lumMod val="31000"/>
                    <a:lumOff val="69000"/>
                  </a:srgbClr>
                </a:gs>
                <a:gs pos="33000">
                  <a:srgbClr val="5C1313">
                    <a:alpha val="40000"/>
                  </a:srgbClr>
                </a:gs>
                <a:gs pos="54000">
                  <a:srgbClr val="AA5D2D">
                    <a:alpha val="50000"/>
                  </a:srgbClr>
                </a:gs>
                <a:gs pos="100000">
                  <a:srgbClr val="4D0808"/>
                </a:gs>
              </a:gsLst>
              <a:lin ang="17400000" scaled="0"/>
              <a:tileRect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521929" y="2538979"/>
            <a:ext cx="4093423" cy="1969766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algn="ctr"/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销售部舞蹈</a:t>
            </a:r>
            <a:endParaRPr lang="en-US" altLang="zh-CN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开门红</a:t>
            </a:r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341" y="-499621"/>
            <a:ext cx="8126690" cy="8126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3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才艺汇演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剪去单角的矩形 10"/>
          <p:cNvSpPr/>
          <p:nvPr/>
        </p:nvSpPr>
        <p:spPr>
          <a:xfrm>
            <a:off x="0" y="1828547"/>
            <a:ext cx="12481387" cy="3168352"/>
          </a:xfrm>
          <a:custGeom>
            <a:avLst/>
            <a:gdLst>
              <a:gd name="connsiteX0" fmla="*/ 0 w 9361040"/>
              <a:gd name="connsiteY0" fmla="*/ 0 h 2810562"/>
              <a:gd name="connsiteX1" fmla="*/ 8726949 w 9361040"/>
              <a:gd name="connsiteY1" fmla="*/ 0 h 2810562"/>
              <a:gd name="connsiteX2" fmla="*/ 9361040 w 9361040"/>
              <a:gd name="connsiteY2" fmla="*/ 634091 h 2810562"/>
              <a:gd name="connsiteX3" fmla="*/ 9361040 w 9361040"/>
              <a:gd name="connsiteY3" fmla="*/ 2810562 h 2810562"/>
              <a:gd name="connsiteX4" fmla="*/ 0 w 9361040"/>
              <a:gd name="connsiteY4" fmla="*/ 2810562 h 2810562"/>
              <a:gd name="connsiteX5" fmla="*/ 0 w 9361040"/>
              <a:gd name="connsiteY5" fmla="*/ 0 h 2810562"/>
              <a:gd name="connsiteX0-1" fmla="*/ 0 w 9361040"/>
              <a:gd name="connsiteY0-2" fmla="*/ 4538 h 2815100"/>
              <a:gd name="connsiteX1-3" fmla="*/ 8726949 w 9361040"/>
              <a:gd name="connsiteY1-4" fmla="*/ 4538 h 2815100"/>
              <a:gd name="connsiteX2-5" fmla="*/ 9361040 w 9361040"/>
              <a:gd name="connsiteY2-6" fmla="*/ 0 h 2815100"/>
              <a:gd name="connsiteX3-7" fmla="*/ 9361040 w 9361040"/>
              <a:gd name="connsiteY3-8" fmla="*/ 2815100 h 2815100"/>
              <a:gd name="connsiteX4-9" fmla="*/ 0 w 9361040"/>
              <a:gd name="connsiteY4-10" fmla="*/ 2815100 h 2815100"/>
              <a:gd name="connsiteX5-11" fmla="*/ 0 w 9361040"/>
              <a:gd name="connsiteY5-12" fmla="*/ 4538 h 28151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61040" h="2815100">
                <a:moveTo>
                  <a:pt x="0" y="4538"/>
                </a:moveTo>
                <a:lnTo>
                  <a:pt x="8726949" y="4538"/>
                </a:lnTo>
                <a:lnTo>
                  <a:pt x="9361040" y="0"/>
                </a:lnTo>
                <a:lnTo>
                  <a:pt x="9361040" y="2815100"/>
                </a:lnTo>
                <a:lnTo>
                  <a:pt x="0" y="2815100"/>
                </a:lnTo>
                <a:lnTo>
                  <a:pt x="0" y="4538"/>
                </a:lnTo>
                <a:close/>
              </a:path>
            </a:pathLst>
          </a:custGeom>
          <a:gradFill flip="none" rotWithShape="1">
            <a:gsLst>
              <a:gs pos="0">
                <a:srgbClr val="5C1313">
                  <a:alpha val="40000"/>
                </a:srgbClr>
              </a:gs>
              <a:gs pos="54180">
                <a:srgbClr val="FFC000">
                  <a:lumMod val="0"/>
                  <a:lumOff val="100000"/>
                  <a:alpha val="40000"/>
                </a:srgbClr>
              </a:gs>
              <a:gs pos="41000">
                <a:srgbClr val="FFC000">
                  <a:alpha val="40000"/>
                </a:srgbClr>
              </a:gs>
              <a:gs pos="100000">
                <a:srgbClr val="812B30">
                  <a:alpha val="20000"/>
                </a:srgbClr>
              </a:gs>
            </a:gsLst>
            <a:lin ang="8100000" scaled="1"/>
            <a:tileRect/>
          </a:gradFill>
          <a:ln w="25400">
            <a:gradFill flip="none" rotWithShape="1">
              <a:gsLst>
                <a:gs pos="80000">
                  <a:srgbClr val="FFFF00">
                    <a:alpha val="55000"/>
                  </a:srgbClr>
                </a:gs>
                <a:gs pos="2000">
                  <a:srgbClr val="FFFF00">
                    <a:lumMod val="31000"/>
                    <a:lumOff val="69000"/>
                  </a:srgbClr>
                </a:gs>
                <a:gs pos="33000">
                  <a:srgbClr val="5C1313">
                    <a:alpha val="40000"/>
                  </a:srgbClr>
                </a:gs>
                <a:gs pos="54000">
                  <a:srgbClr val="AA5D2D">
                    <a:alpha val="50000"/>
                  </a:srgbClr>
                </a:gs>
                <a:gs pos="100000">
                  <a:srgbClr val="4D0808"/>
                </a:gs>
              </a:gsLst>
              <a:lin ang="17400000" scaled="0"/>
              <a:tileRect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52493" y="2538979"/>
            <a:ext cx="5632305" cy="1969766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algn="ctr"/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魔术表演</a:t>
            </a:r>
            <a:endParaRPr lang="en-US" altLang="zh-CN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神奇的魔法</a:t>
            </a:r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26" y="588603"/>
            <a:ext cx="3658886" cy="44082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才艺汇演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42650" y="2812356"/>
            <a:ext cx="7128315" cy="1969766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歌曲演唱</a:t>
            </a:r>
            <a:endParaRPr lang="zh-CN" altLang="en-US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欢天喜地</a:t>
            </a:r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939" y="1187778"/>
            <a:ext cx="4499510" cy="4515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才艺汇演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42650" y="2812356"/>
            <a:ext cx="7128315" cy="1969766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歌曲演唱</a:t>
            </a:r>
            <a:endParaRPr lang="zh-CN" altLang="en-US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加油</a:t>
            </a:r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939" y="1187778"/>
            <a:ext cx="4499510" cy="4515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才艺汇演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42650" y="2812356"/>
            <a:ext cx="7128315" cy="1969766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歌曲演唱</a:t>
            </a:r>
            <a:endParaRPr lang="zh-CN" altLang="en-US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人生年少</a:t>
            </a:r>
            <a:r>
              <a:rPr lang="en-US" altLang="zh-CN" sz="6000" b="1" dirty="0">
                <a:ln w="18415" cmpd="sng">
                  <a:noFill/>
                  <a:prstDash val="solid"/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6000" b="1" dirty="0">
              <a:ln w="18415" cmpd="sng">
                <a:noFill/>
                <a:prstDash val="solid"/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939" y="1187778"/>
            <a:ext cx="4499510" cy="4515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66" y="546755"/>
            <a:ext cx="8389463" cy="5592975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>
            <a:off x="3692902" y="1416256"/>
            <a:ext cx="4580826" cy="978153"/>
          </a:xfrm>
          <a:prstGeom prst="rect">
            <a:avLst/>
          </a:prstGeom>
        </p:spPr>
        <p:txBody>
          <a:bodyPr lIns="107882" tIns="53941" rIns="107882" bIns="53941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5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Hei"/>
              </a:rPr>
              <a:t>第二项</a:t>
            </a:r>
            <a:endParaRPr kumimoji="1" lang="zh-CN" altLang="en-US" sz="5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schemeClr val="tx1">
                    <a:lumMod val="95000"/>
                    <a:lumOff val="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Hei"/>
            </a:endParaRPr>
          </a:p>
        </p:txBody>
      </p:sp>
      <p:sp>
        <p:nvSpPr>
          <p:cNvPr id="4" name="TextBox 32"/>
          <p:cNvSpPr txBox="1"/>
          <p:nvPr/>
        </p:nvSpPr>
        <p:spPr>
          <a:xfrm>
            <a:off x="3049174" y="3733254"/>
            <a:ext cx="603404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尊敬的各位领导、亲爱的同事们，大家</a:t>
            </a:r>
            <a:r>
              <a:rPr lang="en-US" altLang="zh-CN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晚上好！又是一年金秋送爽时，又是一轮花好月圆日。今晚我们欢聚一堂，聆听“韶华之韵”的美妙乐章，让我们唱起动听的歌曲，一起走进爱的世界，让我们跳起欢快的舞蹈，一起融进欢乐的海洋</a:t>
            </a:r>
            <a:endParaRPr lang="en-US" altLang="zh-CN" sz="1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0"/>
          <p:cNvSpPr txBox="1"/>
          <p:nvPr/>
        </p:nvSpPr>
        <p:spPr>
          <a:xfrm>
            <a:off x="1614830" y="2586780"/>
            <a:ext cx="8736971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</a:rPr>
              <a:t>★ ★ 颁奖典礼★ ★</a:t>
            </a:r>
            <a:endParaRPr lang="zh-CN" altLang="en-US" sz="54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74" y="1197204"/>
            <a:ext cx="7282207" cy="48548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64" y="-688788"/>
            <a:ext cx="6666448" cy="6858000"/>
          </a:xfrm>
          <a:prstGeom prst="rect">
            <a:avLst/>
          </a:prstGeom>
        </p:spPr>
      </p:pic>
      <p:grpSp>
        <p:nvGrpSpPr>
          <p:cNvPr id="2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3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sz="28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062" y="2566960"/>
            <a:ext cx="2434580" cy="2328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9"/>
          <p:cNvSpPr txBox="1"/>
          <p:nvPr/>
        </p:nvSpPr>
        <p:spPr>
          <a:xfrm>
            <a:off x="2839205" y="4974750"/>
            <a:ext cx="2640295" cy="573504"/>
          </a:xfrm>
          <a:prstGeom prst="roundRect">
            <a:avLst/>
          </a:prstGeom>
          <a:noFill/>
          <a:ln>
            <a:noFill/>
          </a:ln>
          <a:effectLst>
            <a:outerShdw blurRad="215900" algn="ctr" rotWithShape="0">
              <a:prstClr val="black">
                <a:alpha val="27000"/>
              </a:prstClr>
            </a:outerShdw>
          </a:effectLst>
        </p:spPr>
        <p:txBody>
          <a:bodyPr wrap="square" lIns="117106" tIns="58553" rIns="117106" bIns="58553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170940">
              <a:spcAft>
                <a:spcPts val="1540"/>
              </a:spcAft>
            </a:pPr>
            <a:r>
              <a:rPr lang="zh-CN" altLang="en-US" sz="2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★ 姓名 ★</a:t>
            </a:r>
            <a:endParaRPr lang="en-US" altLang="zh-CN" sz="26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1869768" y="1513793"/>
            <a:ext cx="4768399" cy="937769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lIns="107882" tIns="53941" rIns="107882" bIns="53941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170940"/>
            <a:r>
              <a:rPr lang="zh-CN" altLang="zh-CN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rgbClr val="480000">
                      <a:alpha val="52000"/>
                    </a:srgbClr>
                  </a:outerShdw>
                </a:effectLst>
              </a:rPr>
              <a:t>《最佳</a:t>
            </a:r>
            <a:r>
              <a:rPr lang="zh-CN" altLang="en-US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rgbClr val="480000">
                      <a:alpha val="52000"/>
                    </a:srgbClr>
                  </a:outerShdw>
                </a:effectLst>
              </a:rPr>
              <a:t>奉献</a:t>
            </a:r>
            <a:r>
              <a:rPr lang="zh-CN" altLang="zh-CN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rgbClr val="480000">
                      <a:alpha val="52000"/>
                    </a:srgbClr>
                  </a:outerShdw>
                </a:effectLst>
              </a:rPr>
              <a:t>奖》</a:t>
            </a:r>
            <a:endParaRPr lang="en-US" altLang="zh-CN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srgbClr val="480000">
                    <a:alpha val="52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74" y="1197204"/>
            <a:ext cx="7282207" cy="48548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64" y="-688788"/>
            <a:ext cx="6666448" cy="6858000"/>
          </a:xfrm>
          <a:prstGeom prst="rect">
            <a:avLst/>
          </a:prstGeom>
        </p:spPr>
      </p:pic>
      <p:grpSp>
        <p:nvGrpSpPr>
          <p:cNvPr id="2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3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sz="28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062" y="2566960"/>
            <a:ext cx="2434580" cy="2328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9"/>
          <p:cNvSpPr txBox="1"/>
          <p:nvPr/>
        </p:nvSpPr>
        <p:spPr>
          <a:xfrm>
            <a:off x="2839205" y="4974750"/>
            <a:ext cx="2640295" cy="573504"/>
          </a:xfrm>
          <a:prstGeom prst="roundRect">
            <a:avLst/>
          </a:prstGeom>
          <a:noFill/>
          <a:ln>
            <a:noFill/>
          </a:ln>
          <a:effectLst>
            <a:outerShdw blurRad="215900" algn="ctr" rotWithShape="0">
              <a:prstClr val="black">
                <a:alpha val="27000"/>
              </a:prstClr>
            </a:outerShdw>
          </a:effectLst>
        </p:spPr>
        <p:txBody>
          <a:bodyPr wrap="square" lIns="117106" tIns="58553" rIns="117106" bIns="58553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170940">
              <a:spcAft>
                <a:spcPts val="1540"/>
              </a:spcAft>
            </a:pPr>
            <a:r>
              <a:rPr lang="zh-CN" altLang="en-US" sz="2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★ 姓名 ★</a:t>
            </a:r>
            <a:endParaRPr lang="en-US" altLang="zh-CN" sz="26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1869768" y="1513793"/>
            <a:ext cx="4768399" cy="937769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lIns="107882" tIns="53941" rIns="107882" bIns="53941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170940"/>
            <a:r>
              <a:rPr lang="zh-CN" altLang="zh-CN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rgbClr val="480000">
                      <a:alpha val="52000"/>
                    </a:srgbClr>
                  </a:outerShdw>
                </a:effectLst>
              </a:rPr>
              <a:t>《最佳</a:t>
            </a:r>
            <a:r>
              <a:rPr lang="zh-CN" altLang="en-US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rgbClr val="480000">
                      <a:alpha val="52000"/>
                    </a:srgbClr>
                  </a:outerShdw>
                </a:effectLst>
              </a:rPr>
              <a:t>新人</a:t>
            </a:r>
            <a:r>
              <a:rPr lang="zh-CN" altLang="zh-CN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rgbClr val="480000">
                      <a:alpha val="52000"/>
                    </a:srgbClr>
                  </a:outerShdw>
                </a:effectLst>
              </a:rPr>
              <a:t>奖》</a:t>
            </a:r>
            <a:endParaRPr lang="en-US" altLang="zh-CN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srgbClr val="480000">
                    <a:alpha val="52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72" y="942681"/>
            <a:ext cx="10312546" cy="4854804"/>
          </a:xfrm>
          <a:prstGeom prst="rect">
            <a:avLst/>
          </a:prstGeom>
        </p:spPr>
      </p:pic>
      <p:grpSp>
        <p:nvGrpSpPr>
          <p:cNvPr id="2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3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sz="28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6"/>
          <p:cNvSpPr txBox="1"/>
          <p:nvPr/>
        </p:nvSpPr>
        <p:spPr>
          <a:xfrm>
            <a:off x="1857080" y="1665602"/>
            <a:ext cx="8529931" cy="801562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lIns="107882" tIns="53941" rIns="107882" bIns="53941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170940"/>
            <a:r>
              <a:rPr lang="zh-CN" altLang="zh-CN" sz="4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38100" dir="2700000" algn="tl" rotWithShape="0">
                    <a:srgbClr val="480000">
                      <a:alpha val="61000"/>
                    </a:srgbClr>
                  </a:outerShdw>
                </a:effectLst>
              </a:rPr>
              <a:t>《最佳优秀团队奖》《最佳</a:t>
            </a:r>
            <a:r>
              <a:rPr lang="zh-CN" altLang="en-US" sz="4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38100" dir="2700000" algn="tl" rotWithShape="0">
                    <a:srgbClr val="480000">
                      <a:alpha val="61000"/>
                    </a:srgbClr>
                  </a:outerShdw>
                </a:effectLst>
              </a:rPr>
              <a:t>新人</a:t>
            </a:r>
            <a:r>
              <a:rPr lang="zh-CN" altLang="zh-CN" sz="4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38100" dir="2700000" algn="tl" rotWithShape="0">
                    <a:srgbClr val="480000">
                      <a:alpha val="61000"/>
                    </a:srgbClr>
                  </a:outerShdw>
                </a:effectLst>
              </a:rPr>
              <a:t>奖》</a:t>
            </a:r>
            <a:endParaRPr lang="zh-CN" altLang="en-US" sz="4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76200" dist="38100" dir="2700000" algn="tl" rotWithShape="0">
                  <a:srgbClr val="480000">
                    <a:alpha val="61000"/>
                  </a:srgbClr>
                </a:outerShdw>
              </a:effectLst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1857080" y="2467164"/>
            <a:ext cx="8666329" cy="2883356"/>
          </a:xfrm>
          <a:prstGeom prst="roundRect">
            <a:avLst/>
          </a:prstGeom>
          <a:noFill/>
          <a:ln>
            <a:noFill/>
          </a:ln>
          <a:effectLst>
            <a:outerShdw blurRad="215900" algn="ctr" rotWithShape="0">
              <a:prstClr val="black">
                <a:alpha val="27000"/>
              </a:prstClr>
            </a:outerShdw>
          </a:effectLst>
        </p:spPr>
        <p:txBody>
          <a:bodyPr wrap="square" lIns="117106" tIns="58553" rIns="117106" bIns="58553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337185" indent="-337185" algn="l" defTabSz="1078230" fontAlgn="auto">
              <a:lnSpc>
                <a:spcPct val="150000"/>
              </a:lnSpc>
              <a:spcBef>
                <a:spcPts val="0"/>
              </a:spcBef>
              <a:spcAft>
                <a:spcPts val="1415"/>
              </a:spcAft>
              <a:buFont typeface="Wingdings" panose="05000000000000000000" pitchFamily="2" charset="2"/>
              <a:buChar char="n"/>
            </a:pPr>
            <a:r>
              <a:rPr lang="zh-CN" altLang="en-US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他们互相鼓励，一路挥汗如雨，一路过关斩将。他们有无私奉献的后勤人员，激情洋溢的工作团体。 </a:t>
            </a:r>
            <a:endParaRPr lang="en-US" altLang="zh-CN" sz="2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  <a:p>
            <a:pPr marL="337185" indent="-337185" algn="l" defTabSz="1078230" fontAlgn="auto">
              <a:lnSpc>
                <a:spcPct val="150000"/>
              </a:lnSpc>
              <a:spcBef>
                <a:spcPts val="0"/>
              </a:spcBef>
              <a:spcAft>
                <a:spcPts val="1415"/>
              </a:spcAft>
              <a:buFont typeface="Wingdings" panose="05000000000000000000" pitchFamily="2" charset="2"/>
              <a:buChar char="n"/>
            </a:pPr>
            <a:r>
              <a:rPr lang="zh-CN" altLang="en-US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他排除万难，敢为人先，率先拿下六个大客户，并第一个让大客户付了预付款。为自己带来销量翻番，为公司开拓公司市场这个销售渠道打下了良好的开端。</a:t>
            </a:r>
            <a:endParaRPr lang="en-US" altLang="zh-CN" sz="2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681" y="927248"/>
            <a:ext cx="4086662" cy="593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826000" y="1761568"/>
            <a:ext cx="5181600" cy="919703"/>
          </a:xfrm>
          <a:prstGeom prst="rect">
            <a:avLst/>
          </a:prstGeom>
          <a:noFill/>
        </p:spPr>
        <p:txBody>
          <a:bodyPr wrap="square" lIns="87848" tIns="43924" rIns="87848" bIns="43924" rtlCol="0">
            <a:spAutoFit/>
          </a:bodyPr>
          <a:lstStyle>
            <a:defPPr>
              <a:defRPr lang="zh-CN"/>
            </a:defPPr>
            <a:lvl1pPr algn="ctr">
              <a:defRPr sz="3200" kern="0" spc="300">
                <a:ln w="12700">
                  <a:gradFill>
                    <a:gsLst>
                      <a:gs pos="0">
                        <a:schemeClr val="accent4">
                          <a:lumMod val="75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1"/>
                  </a:gradFill>
                </a:ln>
                <a:gradFill>
                  <a:gsLst>
                    <a:gs pos="62500">
                      <a:srgbClr val="FFFFAB"/>
                    </a:gs>
                    <a:gs pos="31000">
                      <a:schemeClr val="accent4">
                        <a:lumMod val="40000"/>
                        <a:lumOff val="60000"/>
                      </a:schemeClr>
                    </a:gs>
                    <a:gs pos="17000">
                      <a:srgbClr val="FFFFA6"/>
                    </a:gs>
                    <a:gs pos="21000">
                      <a:schemeClr val="accent4">
                        <a:lumMod val="40000"/>
                        <a:lumOff val="60000"/>
                      </a:schemeClr>
                    </a:gs>
                  </a:gsLst>
                  <a:lin ang="16200000" scaled="0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5400" b="1" dirty="0">
                <a:ln w="12700"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</a:rPr>
              <a:t>最佳团队奖</a:t>
            </a:r>
            <a:endParaRPr lang="en-US" altLang="zh-CN" sz="5400" b="1" dirty="0">
              <a:ln w="12700">
                <a:noFill/>
              </a:ln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26000" y="2793342"/>
            <a:ext cx="5740400" cy="1270568"/>
          </a:xfrm>
          <a:prstGeom prst="rect">
            <a:avLst/>
          </a:prstGeom>
          <a:noFill/>
        </p:spPr>
        <p:txBody>
          <a:bodyPr wrap="square" lIns="87848" tIns="43924" rIns="87848" bIns="43924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 kern="0" spc="300">
                <a:ln w="12700">
                  <a:noFill/>
                </a:ln>
                <a:gradFill>
                  <a:gsLst>
                    <a:gs pos="62500">
                      <a:srgbClr val="FFFFAB"/>
                    </a:gs>
                    <a:gs pos="31000">
                      <a:schemeClr val="accent4">
                        <a:lumMod val="40000"/>
                        <a:lumOff val="60000"/>
                      </a:schemeClr>
                    </a:gs>
                    <a:gs pos="17000">
                      <a:srgbClr val="FFFFA6"/>
                    </a:gs>
                    <a:gs pos="21000">
                      <a:schemeClr val="accent4">
                        <a:lumMod val="40000"/>
                        <a:lumOff val="60000"/>
                      </a:schemeClr>
                    </a:gs>
                  </a:gsLst>
                  <a:lin ang="16200000" scaled="0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</a:rPr>
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具备大局意识、服务意识和协调意识的团队才是优秀的团队。他们具有较高的团队精神，相互团结，相互支持，相互帮助，团队成员之间配合默契，依靠团队集体的力量，出色地完成各项工作要求和生产指标。</a:t>
            </a:r>
            <a:endParaRPr lang="en-US" altLang="zh-CN" sz="1600" dirty="0">
              <a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a:endParaRPr>
          </a:p>
        </p:txBody>
      </p:sp>
      <p:grpSp>
        <p:nvGrpSpPr>
          <p:cNvPr id="5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sz="28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98862" y="203076"/>
            <a:ext cx="3544009" cy="625419"/>
            <a:chOff x="4319448" y="2532798"/>
            <a:chExt cx="3544009" cy="625419"/>
          </a:xfrm>
        </p:grpSpPr>
        <p:sp>
          <p:nvSpPr>
            <p:cNvPr id="3" name="Freeform 7"/>
            <p:cNvSpPr>
              <a:spLocks noEditPoints="1"/>
            </p:cNvSpPr>
            <p:nvPr/>
          </p:nvSpPr>
          <p:spPr bwMode="auto">
            <a:xfrm>
              <a:off x="4319448" y="2532798"/>
              <a:ext cx="3544009" cy="625419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" name="TextBox 6"/>
            <p:cNvSpPr txBox="1"/>
            <p:nvPr/>
          </p:nvSpPr>
          <p:spPr>
            <a:xfrm>
              <a:off x="5208918" y="2562364"/>
              <a:ext cx="19770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  <a:outerShdw blurRad="50800" dist="50800" dir="5400000" algn="ctr" rotWithShape="0">
                      <a:srgbClr val="000000">
                        <a:alpha val="45000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sz="2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4338275" y="1727291"/>
            <a:ext cx="3323981" cy="1046436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defTabSz="1170940"/>
            <a:r>
              <a:rPr lang="zh-CN" altLang="en-US" sz="60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38100" dir="2700000" algn="tl" rotWithShape="0">
                    <a:srgbClr val="480000">
                      <a:alpha val="61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获奖感言</a:t>
            </a:r>
            <a:endParaRPr lang="zh-CN" altLang="en-US" sz="60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76200" dist="38100" dir="2700000" algn="tl" rotWithShape="0">
                  <a:srgbClr val="480000">
                    <a:alpha val="61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9118" y="3525538"/>
            <a:ext cx="8402294" cy="800215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defTabSz="1170940"/>
            <a:r>
              <a:rPr lang="zh-CN" altLang="en-US" sz="4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38100" dir="2700000" algn="tl" rotWithShape="0">
                    <a:srgbClr val="48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下面有请获奖代表 某某 发表感想</a:t>
            </a:r>
            <a:endParaRPr lang="zh-CN" altLang="en-US" sz="4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76200" dist="38100" dir="2700000" algn="tl" rotWithShape="0">
                  <a:srgbClr val="48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66" y="546755"/>
            <a:ext cx="8389463" cy="5592975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>
            <a:off x="3692902" y="1416256"/>
            <a:ext cx="4580826" cy="978153"/>
          </a:xfrm>
          <a:prstGeom prst="rect">
            <a:avLst/>
          </a:prstGeom>
        </p:spPr>
        <p:txBody>
          <a:bodyPr lIns="107882" tIns="53941" rIns="107882" bIns="53941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5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Hei"/>
              </a:rPr>
              <a:t>第二项</a:t>
            </a:r>
            <a:endParaRPr kumimoji="1" lang="zh-CN" altLang="en-US" sz="5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schemeClr val="tx1">
                    <a:lumMod val="95000"/>
                    <a:lumOff val="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Hei"/>
            </a:endParaRPr>
          </a:p>
        </p:txBody>
      </p:sp>
      <p:sp>
        <p:nvSpPr>
          <p:cNvPr id="4" name="TextBox 32"/>
          <p:cNvSpPr txBox="1"/>
          <p:nvPr/>
        </p:nvSpPr>
        <p:spPr>
          <a:xfrm>
            <a:off x="3049174" y="3733254"/>
            <a:ext cx="603404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尊敬的各位领导、亲爱的同事们，大家</a:t>
            </a:r>
            <a:r>
              <a:rPr lang="en-US" altLang="zh-CN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晚上好！又是一年金秋送爽时，又是一轮花好月圆日。今晚我们欢聚一堂，聆听“韶华之韵”的美妙乐章，让我们唱起动听的歌曲，一起走进爱的世界，让我们跳起欢快的舞蹈，一起融进欢乐的海洋</a:t>
            </a:r>
            <a:endParaRPr lang="en-US" altLang="zh-CN" sz="1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0"/>
          <p:cNvSpPr txBox="1"/>
          <p:nvPr/>
        </p:nvSpPr>
        <p:spPr>
          <a:xfrm>
            <a:off x="1614830" y="2586780"/>
            <a:ext cx="8736971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</a:rPr>
              <a:t>★ ★ 工作汇报★ ★</a:t>
            </a:r>
            <a:endParaRPr lang="zh-CN" altLang="en-US" sz="54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大气年终盛典颁奖晚会模板\光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" b="5572"/>
          <a:stretch>
            <a:fillRect/>
          </a:stretch>
        </p:blipFill>
        <p:spPr bwMode="auto">
          <a:xfrm>
            <a:off x="2054121" y="905871"/>
            <a:ext cx="2296612" cy="110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图表 2"/>
          <p:cNvGraphicFramePr/>
          <p:nvPr/>
        </p:nvGraphicFramePr>
        <p:xfrm>
          <a:off x="2751684" y="1897470"/>
          <a:ext cx="6794648" cy="3036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10339" y="814028"/>
            <a:ext cx="79208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2017</a:t>
            </a:r>
            <a:endParaRPr lang="en-US" altLang="zh-CN" sz="2400" dirty="0">
              <a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5101" y="1173863"/>
            <a:ext cx="1272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/>
            <a:r>
              <a:rPr lang="zh-CN" altLang="en-US" sz="1200" dirty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全年销售业绩</a:t>
            </a:r>
            <a:endParaRPr lang="en-US" altLang="zh-CN" sz="1200" dirty="0">
              <a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04592" y="146561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n w="6350">
                  <a:solidFill>
                    <a:srgbClr val="E6D8B7"/>
                  </a:solidFill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稳步上升</a:t>
            </a:r>
            <a:endParaRPr lang="zh-CN" altLang="en-US" sz="4000" b="1" dirty="0">
              <a:ln w="6350">
                <a:solidFill>
                  <a:srgbClr val="E6D8B7"/>
                </a:solidFill>
              </a:ln>
              <a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76200" dist="101600" dir="600000" algn="tl" rotWithShape="0">
                  <a:schemeClr val="tx1">
                    <a:alpha val="50000"/>
                  </a:scheme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7" name="直接连接符 7"/>
          <p:cNvCxnSpPr/>
          <p:nvPr/>
        </p:nvCxnSpPr>
        <p:spPr>
          <a:xfrm>
            <a:off x="3772744" y="2184820"/>
            <a:ext cx="1023090" cy="0"/>
          </a:xfrm>
          <a:prstGeom prst="line">
            <a:avLst/>
          </a:prstGeom>
          <a:noFill/>
          <a:ln w="6350">
            <a:solidFill>
              <a:srgbClr val="E6D8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8"/>
          <p:cNvCxnSpPr/>
          <p:nvPr/>
        </p:nvCxnSpPr>
        <p:spPr>
          <a:xfrm>
            <a:off x="2188568" y="1453145"/>
            <a:ext cx="1949963" cy="0"/>
          </a:xfrm>
          <a:prstGeom prst="line">
            <a:avLst/>
          </a:prstGeom>
          <a:noFill/>
          <a:ln w="6350">
            <a:solidFill>
              <a:srgbClr val="E6D8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decel="6000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indefinite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0" presetClass="path" presetSubtype="0" decel="50000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08333E-7 1.48148E-6 L 0.0293 1.48148E-6 " pathEditMode="relative" rAng="0" ptsTypes="AA">
                                          <p:cBhvr>
                                            <p:cTn id="44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3" grpId="0">
            <p:bldAsOne/>
          </p:bldGraphic>
          <p:bldP spid="4" grpId="0"/>
          <p:bldP spid="5" grpId="0"/>
          <p:bldP spid="6" grpId="0"/>
          <p:bldP spid="6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decel="6000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indefinite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0" presetClass="path" presetSubtype="0" decel="50000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2.08333E-7 1.48148E-6 L 0.0293 1.48148E-6 " pathEditMode="relative" rAng="0" ptsTypes="AA">
                                          <p:cBhvr>
                                            <p:cTn id="44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3" grpId="0">
            <p:bldAsOne/>
          </p:bldGraphic>
          <p:bldP spid="4" grpId="0"/>
          <p:bldP spid="5" grpId="0"/>
          <p:bldP spid="6" grpId="0"/>
          <p:bldP spid="6" grpId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2524432" y="2286638"/>
          <a:ext cx="1723183" cy="1818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TextBox 15"/>
          <p:cNvSpPr txBox="1"/>
          <p:nvPr/>
        </p:nvSpPr>
        <p:spPr>
          <a:xfrm>
            <a:off x="2989980" y="295795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2400" dirty="0">
                <a:solidFill>
                  <a:prstClr val="white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75%</a:t>
            </a:r>
            <a:endParaRPr lang="en-US" altLang="zh-CN" sz="2400" dirty="0">
              <a:solidFill>
                <a:prstClr val="white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2809960" y="4177390"/>
            <a:ext cx="115212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b="1" dirty="0">
                <a:ln w="6350">
                  <a:solidFill>
                    <a:srgbClr val="E6D8B7"/>
                  </a:solidFill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b="1" dirty="0">
                <a:ln w="6350">
                  <a:solidFill>
                    <a:srgbClr val="E6D8B7"/>
                  </a:solidFill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b="1" dirty="0">
              <a:ln w="6350">
                <a:solidFill>
                  <a:srgbClr val="E6D8B7"/>
                </a:solidFill>
              </a:ln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76200" dist="101600" dir="600000" algn="tl" rotWithShape="0">
                  <a:schemeClr val="tx1">
                    <a:alpha val="5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5340425" y="2286638"/>
          <a:ext cx="1723183" cy="1818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18"/>
          <p:cNvSpPr txBox="1"/>
          <p:nvPr/>
        </p:nvSpPr>
        <p:spPr>
          <a:xfrm>
            <a:off x="5805973" y="295795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2400" dirty="0">
                <a:solidFill>
                  <a:prstClr val="white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82%</a:t>
            </a:r>
            <a:endParaRPr lang="en-US" altLang="zh-CN" sz="2400" dirty="0">
              <a:solidFill>
                <a:prstClr val="white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19"/>
          <p:cNvSpPr txBox="1"/>
          <p:nvPr/>
        </p:nvSpPr>
        <p:spPr>
          <a:xfrm>
            <a:off x="5625953" y="4177390"/>
            <a:ext cx="115212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defRPr sz="1600" b="1">
                <a:ln w="6350" cap="sq" cmpd="sng">
                  <a:solidFill>
                    <a:srgbClr val="FFFF00"/>
                  </a:solidFill>
                  <a:round/>
                </a:ln>
                <a:gradFill flip="none" rotWithShape="1">
                  <a:gsLst>
                    <a:gs pos="45000">
                      <a:srgbClr val="FFC000">
                        <a:shade val="100000"/>
                        <a:satMod val="115000"/>
                      </a:srgbClr>
                    </a:gs>
                    <a:gs pos="28000">
                      <a:srgbClr val="FFFF00"/>
                    </a:gs>
                  </a:gsLst>
                  <a:lin ang="5400000" scaled="0"/>
                  <a:tileRect/>
                </a:gradFill>
                <a:effectLst>
                  <a:outerShdw blurRad="63500" dist="38100" dir="13200000" algn="r" rotWithShape="0">
                    <a:srgbClr val="920000">
                      <a:alpha val="8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>
                <a:ln w="6350">
                  <a:solidFill>
                    <a:srgbClr val="E6D8B7"/>
                  </a:solidFill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</a:rPr>
              <a:t>2016</a:t>
            </a:r>
            <a:r>
              <a:rPr lang="zh-CN" altLang="en-US" sz="1800" dirty="0">
                <a:ln w="6350">
                  <a:solidFill>
                    <a:srgbClr val="E6D8B7"/>
                  </a:solidFill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</a:rPr>
              <a:t>年</a:t>
            </a:r>
            <a:endParaRPr lang="en-US" altLang="zh-CN" sz="1800" dirty="0">
              <a:ln w="6350">
                <a:solidFill>
                  <a:srgbClr val="E6D8B7"/>
                </a:solidFill>
              </a:ln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76200" dist="101600" dir="600000" algn="tl" rotWithShape="0">
                  <a:schemeClr val="tx1">
                    <a:alpha val="50000"/>
                  </a:schemeClr>
                </a:outerShdw>
              </a:effectLst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8157956" y="2286638"/>
          <a:ext cx="1723183" cy="1818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21"/>
          <p:cNvSpPr txBox="1"/>
          <p:nvPr/>
        </p:nvSpPr>
        <p:spPr>
          <a:xfrm>
            <a:off x="8623504" y="295795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CN" sz="2400" dirty="0">
                <a:solidFill>
                  <a:prstClr val="white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96%</a:t>
            </a:r>
            <a:endParaRPr lang="en-US" altLang="zh-CN" sz="2400" dirty="0">
              <a:solidFill>
                <a:prstClr val="white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22"/>
          <p:cNvSpPr txBox="1"/>
          <p:nvPr/>
        </p:nvSpPr>
        <p:spPr>
          <a:xfrm>
            <a:off x="8443484" y="4177390"/>
            <a:ext cx="115212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defRPr sz="1600" b="1">
                <a:ln w="6350" cap="sq" cmpd="sng">
                  <a:solidFill>
                    <a:srgbClr val="FFFF00"/>
                  </a:solidFill>
                  <a:round/>
                </a:ln>
                <a:gradFill flip="none" rotWithShape="1">
                  <a:gsLst>
                    <a:gs pos="45000">
                      <a:srgbClr val="FFC000">
                        <a:shade val="100000"/>
                        <a:satMod val="115000"/>
                      </a:srgbClr>
                    </a:gs>
                    <a:gs pos="28000">
                      <a:srgbClr val="FFFF00"/>
                    </a:gs>
                  </a:gsLst>
                  <a:lin ang="5400000" scaled="0"/>
                  <a:tileRect/>
                </a:gradFill>
                <a:effectLst>
                  <a:outerShdw blurRad="63500" dist="38100" dir="13200000" algn="r" rotWithShape="0">
                    <a:srgbClr val="920000">
                      <a:alpha val="8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>
                <a:ln w="6350">
                  <a:solidFill>
                    <a:srgbClr val="E6D8B7"/>
                  </a:solidFill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</a:rPr>
              <a:t>2017</a:t>
            </a:r>
            <a:r>
              <a:rPr lang="zh-CN" altLang="en-US" sz="1800" dirty="0">
                <a:ln w="6350">
                  <a:solidFill>
                    <a:srgbClr val="E6D8B7"/>
                  </a:solidFill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</a:rPr>
              <a:t>年</a:t>
            </a:r>
            <a:endParaRPr lang="en-US" altLang="zh-CN" sz="1800" dirty="0">
              <a:ln w="6350">
                <a:solidFill>
                  <a:srgbClr val="E6D8B7"/>
                </a:solidFill>
              </a:ln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76200" dist="101600" dir="600000" algn="tl" rotWithShape="0">
                  <a:schemeClr val="tx1">
                    <a:alpha val="50000"/>
                  </a:schemeClr>
                </a:outerShdw>
              </a:effectLst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1713655" y="926849"/>
            <a:ext cx="79208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2017</a:t>
            </a:r>
            <a:endParaRPr lang="en-US" altLang="zh-CN" sz="2400" dirty="0"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1718417" y="1286684"/>
            <a:ext cx="1272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/>
            <a:r>
              <a:rPr lang="zh-CN" altLang="en-US" sz="1200" dirty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市场占有率</a:t>
            </a:r>
            <a:endParaRPr lang="en-US" altLang="zh-CN" sz="1200" dirty="0"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89980" y="889153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n w="6350">
                  <a:solidFill>
                    <a:srgbClr val="E6D8B7"/>
                  </a:solidFill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逐年增长</a:t>
            </a:r>
            <a:endParaRPr lang="zh-CN" altLang="en-US" sz="4000" b="1" dirty="0">
              <a:ln w="6350">
                <a:solidFill>
                  <a:srgbClr val="E6D8B7"/>
                </a:solidFill>
              </a:ln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76200" dist="101600" dir="600000" algn="tl" rotWithShape="0">
                  <a:schemeClr val="tx1">
                    <a:alpha val="50000"/>
                  </a:scheme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连接符 11"/>
          <p:cNvCxnSpPr/>
          <p:nvPr/>
        </p:nvCxnSpPr>
        <p:spPr>
          <a:xfrm>
            <a:off x="4741168" y="870103"/>
            <a:ext cx="715160" cy="0"/>
          </a:xfrm>
          <a:prstGeom prst="line">
            <a:avLst/>
          </a:prstGeom>
          <a:noFill/>
          <a:ln w="6350">
            <a:solidFill>
              <a:srgbClr val="E6D8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直接连接符 12"/>
          <p:cNvCxnSpPr/>
          <p:nvPr/>
        </p:nvCxnSpPr>
        <p:spPr>
          <a:xfrm>
            <a:off x="1453784" y="1607856"/>
            <a:ext cx="1949963" cy="0"/>
          </a:xfrm>
          <a:prstGeom prst="line">
            <a:avLst/>
          </a:prstGeom>
          <a:noFill/>
          <a:ln w="6350">
            <a:solidFill>
              <a:srgbClr val="E6D8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6000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decel="6000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4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decel="6000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6000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4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decel="6000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decel="6000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41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decel="6000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>
            <p:bldAsOne/>
          </p:bldGraphic>
          <p:bldGraphic spid="2" grpId="1">
            <p:bldAsOne/>
          </p:bldGraphic>
          <p:bldP spid="3" grpId="0"/>
          <p:bldP spid="3" grpId="1"/>
          <p:bldP spid="4" grpId="0"/>
          <p:bldGraphic spid="5" grpId="0">
            <p:bldAsOne/>
          </p:bldGraphic>
          <p:bldGraphic spid="5" grpId="1">
            <p:bldAsOne/>
          </p:bldGraphic>
          <p:bldP spid="6" grpId="0"/>
          <p:bldP spid="6" grpId="1"/>
          <p:bldP spid="7" grpId="0"/>
          <p:bldGraphic spid="8" grpId="0">
            <p:bldAsOne/>
          </p:bldGraphic>
          <p:bldGraphic spid="8" grpId="1">
            <p:bldAsOne/>
          </p:bldGraphic>
          <p:bldP spid="9" grpId="0"/>
          <p:bldP spid="9" grpId="1"/>
          <p:bldP spid="10" grpId="0"/>
          <p:bldP spid="11" grpId="0"/>
          <p:bldP spid="12" grpId="0"/>
          <p:bldP spid="13" grpId="0"/>
          <p:bldP spid="13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decel="6000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decel="6000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4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decel="6000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decel="6000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4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decel="6000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decel="6000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41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decel="6000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>
            <p:bldAsOne/>
          </p:bldGraphic>
          <p:bldGraphic spid="2" grpId="1">
            <p:bldAsOne/>
          </p:bldGraphic>
          <p:bldP spid="3" grpId="0"/>
          <p:bldP spid="3" grpId="1"/>
          <p:bldP spid="4" grpId="0"/>
          <p:bldGraphic spid="5" grpId="0">
            <p:bldAsOne/>
          </p:bldGraphic>
          <p:bldGraphic spid="5" grpId="1">
            <p:bldAsOne/>
          </p:bldGraphic>
          <p:bldP spid="6" grpId="0"/>
          <p:bldP spid="6" grpId="1"/>
          <p:bldP spid="7" grpId="0"/>
          <p:bldGraphic spid="8" grpId="0">
            <p:bldAsOne/>
          </p:bldGraphic>
          <p:bldGraphic spid="8" grpId="1">
            <p:bldAsOne/>
          </p:bldGraphic>
          <p:bldP spid="9" grpId="0"/>
          <p:bldP spid="9" grpId="1"/>
          <p:bldP spid="10" grpId="0"/>
          <p:bldP spid="11" grpId="0"/>
          <p:bldP spid="12" grpId="0"/>
          <p:bldP spid="13" grpId="0"/>
          <p:bldP spid="13" grpId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92081" y="1151273"/>
            <a:ext cx="16561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HAPPY 2018</a:t>
            </a:r>
            <a:endParaRPr lang="en-US" altLang="zh-CN" sz="2400" dirty="0">
              <a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00045" y="3149320"/>
            <a:ext cx="657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/>
            <a:r>
              <a:rPr lang="zh-CN" altLang="en-US" sz="1000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董事长</a:t>
            </a:r>
            <a:endParaRPr lang="en-US" altLang="zh-CN" sz="1000" dirty="0">
              <a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92080" y="1630734"/>
            <a:ext cx="63120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23850" algn="just">
              <a:lnSpc>
                <a:spcPct val="150000"/>
              </a:lnSpc>
            </a:pPr>
            <a:r>
              <a:rPr lang="zh-CN" altLang="en-US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律回春晖渐，万象始更新。转眼间，我们将送走硕果累累的</a:t>
            </a:r>
            <a:r>
              <a:rPr lang="en-US" altLang="zh-CN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  <a:r>
              <a:rPr lang="zh-CN" altLang="en-US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年，迎来充满希望和更多期待的</a:t>
            </a:r>
            <a:r>
              <a:rPr lang="en-US" altLang="zh-CN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2016</a:t>
            </a:r>
            <a:r>
              <a:rPr lang="zh-CN" altLang="en-US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。值此新春佳节之际，我谨代表公司董事会向在各个岗位上辛勤工作的全体员工、向关心和支持公司建设与发展的广大客户和各界朋友，致以诚挚的问候和最衷心的祝福。祝大家身体健康，工作顺利，猴年吉祥如意！</a:t>
            </a:r>
            <a:endParaRPr lang="zh-CN" altLang="en-US" dirty="0">
              <a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323850" algn="just">
              <a:lnSpc>
                <a:spcPct val="150000"/>
              </a:lnSpc>
            </a:pPr>
            <a:r>
              <a:rPr lang="en-US" altLang="zh-CN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  <a:r>
              <a:rPr lang="zh-CN" altLang="en-US" dirty="0"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是不平凡的一年，是充满挑战的一年，是公司焕然一新的一年！公司迈出坚实的每一步，都离不开全体员工的辛勤努力、各界朋友给予的支持与厚爱，对此，我和公司董事会永远不会忘记，并向各位表示最衷心的感谢！</a:t>
            </a:r>
            <a:endParaRPr lang="zh-CN" altLang="en-US" dirty="0">
              <a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32483" y="1813412"/>
            <a:ext cx="1656184" cy="2376264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77" b="173"/>
            </a:stretch>
          </a:blipFill>
          <a:ln w="38100" cap="sq">
            <a:gradFill flip="none" rotWithShape="1">
              <a:gsLst>
                <a:gs pos="0">
                  <a:srgbClr val="BD976D"/>
                </a:gs>
                <a:gs pos="100000">
                  <a:srgbClr val="E6D8B7"/>
                </a:gs>
              </a:gsLst>
              <a:lin ang="2700000" scaled="1"/>
              <a:tileRect/>
            </a:gradFill>
            <a:miter lim="800000"/>
          </a:ln>
          <a:effectLst>
            <a:outerShdw blurRad="50800" dist="38100" algn="l" rotWithShape="0">
              <a:srgbClr val="500000">
                <a:alpha val="30000"/>
              </a:srgbClr>
            </a:outerShdw>
            <a:reflection stA="25000" endPos="17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11454" y="2801489"/>
            <a:ext cx="10350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ln w="6350">
                  <a:solidFill>
                    <a:srgbClr val="E6D8B7"/>
                  </a:solidFill>
                </a:ln>
                <a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76200" dist="101600" dir="600000" algn="tl" rotWithShape="0">
                    <a:schemeClr val="tx1">
                      <a:alpha val="50000"/>
                    </a:scheme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斯蒂夫</a:t>
            </a:r>
            <a:endParaRPr lang="zh-CN" altLang="en-US" sz="2000" b="1" dirty="0">
              <a:ln w="6350">
                <a:solidFill>
                  <a:srgbClr val="E6D8B7"/>
                </a:solidFill>
              </a:ln>
              <a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effectLst>
                <a:outerShdw blurRad="76200" dist="101600" dir="600000" algn="tl" rotWithShape="0">
                  <a:schemeClr val="tx1">
                    <a:alpha val="50000"/>
                  </a:scheme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6000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 animBg="1"/>
          <p:bldP spid="6" grpId="0"/>
          <p:bldP spid="6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decel="6000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41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 animBg="1"/>
          <p:bldP spid="6" grpId="0"/>
          <p:bldP spid="6" grpId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66" y="546755"/>
            <a:ext cx="8389463" cy="5592975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>
            <a:off x="3692902" y="1416256"/>
            <a:ext cx="4580826" cy="978153"/>
          </a:xfrm>
          <a:prstGeom prst="rect">
            <a:avLst/>
          </a:prstGeom>
        </p:spPr>
        <p:txBody>
          <a:bodyPr lIns="107882" tIns="53941" rIns="107882" bIns="53941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5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Hei"/>
              </a:rPr>
              <a:t>第二项</a:t>
            </a:r>
            <a:endParaRPr kumimoji="1" lang="zh-CN" altLang="en-US" sz="5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schemeClr val="tx1">
                    <a:lumMod val="95000"/>
                    <a:lumOff val="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Hei"/>
            </a:endParaRPr>
          </a:p>
        </p:txBody>
      </p:sp>
      <p:sp>
        <p:nvSpPr>
          <p:cNvPr id="4" name="TextBox 32"/>
          <p:cNvSpPr txBox="1"/>
          <p:nvPr/>
        </p:nvSpPr>
        <p:spPr>
          <a:xfrm>
            <a:off x="3049174" y="3733254"/>
            <a:ext cx="603404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尊敬的各位领导、亲爱的同事们，大家</a:t>
            </a:r>
            <a:r>
              <a:rPr lang="en-US" altLang="zh-CN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晚上好！又是一年金秋送爽时，又是一轮花好月圆日。今晚我们欢聚一堂，聆听“韶华之韵”的美妙乐章，让我们唱起动听的歌曲，一起走进爱的世界，让我们跳起欢快的舞蹈，一起融进欢乐的海洋</a:t>
            </a:r>
            <a:endParaRPr lang="en-US" altLang="zh-CN" sz="1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0"/>
          <p:cNvSpPr txBox="1"/>
          <p:nvPr/>
        </p:nvSpPr>
        <p:spPr>
          <a:xfrm>
            <a:off x="1614830" y="2586780"/>
            <a:ext cx="8736971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</a:rPr>
              <a:t>★ ★ 幸运抽奖★ ★</a:t>
            </a:r>
            <a:endParaRPr lang="zh-CN" altLang="en-US" sz="54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11" y="369838"/>
            <a:ext cx="8806058" cy="5870705"/>
          </a:xfrm>
          <a:prstGeom prst="rect">
            <a:avLst/>
          </a:prstGeom>
        </p:spPr>
      </p:pic>
      <p:sp>
        <p:nvSpPr>
          <p:cNvPr id="3" name="TextBox 5"/>
          <p:cNvSpPr txBox="1"/>
          <p:nvPr/>
        </p:nvSpPr>
        <p:spPr>
          <a:xfrm>
            <a:off x="3092861" y="1567089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一等奖：</a:t>
            </a:r>
            <a:r>
              <a:rPr lang="en-US" altLang="zh-CN" sz="48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IPHOSE7s</a:t>
            </a:r>
            <a:endParaRPr lang="zh-CN" altLang="en-US" sz="48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3092861" y="2746205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二等奖：</a:t>
            </a:r>
            <a:r>
              <a:rPr lang="en-US" altLang="zh-CN" sz="48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IPHOSE6s </a:t>
            </a:r>
            <a:endParaRPr lang="zh-CN" altLang="en-US" sz="48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3182220" y="4027398"/>
            <a:ext cx="6895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三等奖：</a:t>
            </a:r>
            <a:r>
              <a:rPr lang="en-US" altLang="zh-CN" sz="48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IPHOSE5s</a:t>
            </a:r>
            <a:endParaRPr lang="zh-CN" altLang="en-US" sz="48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66" y="546755"/>
            <a:ext cx="8389463" cy="5592975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>
            <a:off x="3692902" y="1416256"/>
            <a:ext cx="4580826" cy="978153"/>
          </a:xfrm>
          <a:prstGeom prst="rect">
            <a:avLst/>
          </a:prstGeom>
        </p:spPr>
        <p:txBody>
          <a:bodyPr lIns="107882" tIns="53941" rIns="107882" bIns="53941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kumimoji="1" lang="zh-CN" altLang="en-US" sz="5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Hei"/>
              </a:rPr>
              <a:t>第二项</a:t>
            </a:r>
            <a:endParaRPr kumimoji="1" lang="zh-CN" altLang="en-US" sz="5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schemeClr val="tx1">
                    <a:lumMod val="95000"/>
                    <a:lumOff val="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Hei"/>
            </a:endParaRPr>
          </a:p>
        </p:txBody>
      </p:sp>
      <p:sp>
        <p:nvSpPr>
          <p:cNvPr id="4" name="TextBox 32"/>
          <p:cNvSpPr txBox="1"/>
          <p:nvPr/>
        </p:nvSpPr>
        <p:spPr>
          <a:xfrm>
            <a:off x="3049174" y="3733254"/>
            <a:ext cx="603404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尊敬的各位领导、亲爱的同事们，大家</a:t>
            </a:r>
            <a:r>
              <a:rPr lang="en-US" altLang="zh-CN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晚上好！又是一年金秋送爽时，又是一轮花好月圆日。今晚我们欢聚一堂，聆听“韶华之韵”的美妙乐章，让我们唱起动听的歌曲，一起走进爱的世界，让我们跳起欢快的舞蹈，一起融进欢乐的海洋</a:t>
            </a:r>
            <a:endParaRPr lang="en-US" altLang="zh-CN" sz="1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0"/>
          <p:cNvSpPr txBox="1"/>
          <p:nvPr/>
        </p:nvSpPr>
        <p:spPr>
          <a:xfrm>
            <a:off x="1614830" y="2586780"/>
            <a:ext cx="8736971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480000">
                      <a:alpha val="76000"/>
                    </a:srgbClr>
                  </a:outerShdw>
                </a:effectLst>
              </a:rPr>
              <a:t>★ ★ 狂欢盛宴★ ★</a:t>
            </a:r>
            <a:endParaRPr lang="zh-CN" altLang="en-US" sz="54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480000">
                    <a:alpha val="76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4032" y="1427163"/>
            <a:ext cx="3498091" cy="2334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0469" y="2941425"/>
            <a:ext cx="2806643" cy="1872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5590" y="2047304"/>
            <a:ext cx="2339847" cy="1561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4299" y="560912"/>
            <a:ext cx="3567203" cy="2380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6698" y="746318"/>
            <a:ext cx="3667332" cy="2447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270" y="1248074"/>
            <a:ext cx="3376808" cy="2253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8264" y="3208062"/>
            <a:ext cx="2407089" cy="1606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9629" y="2193461"/>
            <a:ext cx="4181090" cy="2790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9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7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2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33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41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4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9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animMotion origin="layout" path="M -1.94444E-6 1.11111E-6 L -0.54305 1.11111E-6 " pathEditMode="relative" rAng="0" ptsTypes="AA">
                                      <p:cBhvr>
                                        <p:cTn id="5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53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3" presetClass="path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animMotion origin="layout" path="M 1.94444E-6 1.11111E-6 L -0.47743 1.11111E-6 " pathEditMode="relative" rAng="0" ptsTypes="AA">
                                      <p:cBhvr>
                                        <p:cTn id="65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72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73693" y="1418560"/>
            <a:ext cx="82841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8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圆满结束</a:t>
            </a:r>
            <a:endParaRPr lang="zh-CN" altLang="en-US" sz="88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5606" y="2865110"/>
            <a:ext cx="102802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88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我们再创辉煌</a:t>
            </a:r>
            <a:endParaRPr lang="zh-CN" altLang="en-US" sz="88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xit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4" grpId="0"/>
      <p:bldP spid="4" grpId="1"/>
      <p:bldP spid="4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52955" y="1169378"/>
            <a:ext cx="9024281" cy="2959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b="1" dirty="0">
                <a:solidFill>
                  <a:srgbClr val="F3BE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尾页内附有倒计时视频可放首页直接播放</a:t>
            </a:r>
            <a:endParaRPr lang="zh-CN" altLang="en-US" sz="6600" dirty="0">
              <a:solidFill>
                <a:srgbClr val="F3BE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959085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763" y="635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1619</Words>
  <Application>WPS 演示</Application>
  <PresentationFormat>宽屏</PresentationFormat>
  <Paragraphs>149</Paragraphs>
  <Slides>26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Agency FB</vt:lpstr>
      <vt:lpstr>Corbel</vt:lpstr>
      <vt:lpstr>Hei</vt:lpstr>
      <vt:lpstr>Arial Unicode MS</vt:lpstr>
      <vt:lpstr>Calibri</vt:lpstr>
      <vt:lpstr>Impact</vt:lpstr>
      <vt:lpstr>Arial Unicode MS</vt:lpstr>
      <vt:lpstr>等线</vt:lpstr>
      <vt:lpstr>Malgun Gothic</vt:lpstr>
      <vt:lpstr>等线 Light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2018金色震撼企业晚会员工颁奖典礼PPT模板</dc:title>
  <dc:creator>WIN7</dc:creator>
  <cp:lastModifiedBy>Administrator</cp:lastModifiedBy>
  <cp:revision>41</cp:revision>
  <dcterms:created xsi:type="dcterms:W3CDTF">2017-08-18T03:02:00Z</dcterms:created>
  <dcterms:modified xsi:type="dcterms:W3CDTF">2017-12-30T02:32:17Z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