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1" r:id="rId7"/>
    <p:sldId id="265" r:id="rId9"/>
    <p:sldId id="266" r:id="rId10"/>
    <p:sldId id="267" r:id="rId11"/>
    <p:sldId id="268" r:id="rId12"/>
    <p:sldId id="269" r:id="rId13"/>
    <p:sldId id="273" r:id="rId14"/>
    <p:sldId id="274" r:id="rId15"/>
    <p:sldId id="275" r:id="rId16"/>
    <p:sldId id="276" r:id="rId17"/>
    <p:sldId id="283" r:id="rId18"/>
    <p:sldId id="284" r:id="rId19"/>
    <p:sldId id="285" r:id="rId20"/>
    <p:sldId id="280" r:id="rId21"/>
    <p:sldId id="286" r:id="rId22"/>
    <p:sldId id="287" r:id="rId23"/>
    <p:sldId id="288" r:id="rId24"/>
    <p:sldId id="289" r:id="rId25"/>
    <p:sldId id="293" r:id="rId26"/>
    <p:sldId id="294" r:id="rId27"/>
    <p:sldId id="295"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7077"/>
    <a:srgbClr val="58D6CA"/>
    <a:srgbClr val="333333"/>
    <a:srgbClr val="95E5DD"/>
    <a:srgbClr val="BDBD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492" autoAdjust="0"/>
    <p:restoredTop sz="94660"/>
  </p:normalViewPr>
  <p:slideViewPr>
    <p:cSldViewPr snapToGrid="0" showGuides="1">
      <p:cViewPr varScale="1">
        <p:scale>
          <a:sx n="70" d="100"/>
          <a:sy n="70" d="100"/>
        </p:scale>
        <p:origin x="43"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333333"/>
              </a:solidFill>
              <a:round/>
            </a:ln>
            <a:effectLst/>
          </c:spPr>
          <c:marker>
            <c:symbol val="circle"/>
            <c:size val="15"/>
            <c:spPr>
              <a:solidFill>
                <a:srgbClr val="333333"/>
              </a:solidFill>
              <a:ln w="9525">
                <a:noFill/>
              </a:ln>
              <a:effectLst/>
            </c:spPr>
          </c:marker>
          <c:dLbls>
            <c:dLbl>
              <c:idx val="3"/>
              <c:layout/>
              <c:tx>
                <c:rich>
                  <a:bodyPr rot="0" spcFirstLastPara="1" vertOverflow="ellipsis" vert="horz" wrap="square" lIns="38100" tIns="19050" rIns="38100" bIns="19050" anchor="ctr" anchorCtr="1"/>
                  <a:lstStyle/>
                  <a:p>
                    <a:fld id="{c8dbba82-8a35-4188-8933-a0b2af781d74}" type="VALUE">
                      <a:t>[VALUE]</a:t>
                    </a:fld>
                    <a:endParaRPr lang="zh-CN" altLang="en-US" b="0" i="0" u="none" strike="noStrike" baseline="0">
                      <a:latin typeface="Arial" panose="020B0604020202020204" pitchFamily="34" charset="0"/>
                      <a:ea typeface="Arial" panose="020B0604020202020204" pitchFamily="34" charset="0"/>
                      <a:cs typeface="+mn-ea"/>
                    </a:endParaRPr>
                  </a:p>
                </c:rich>
              </c:tx>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rgbClr val="333333"/>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8575" cap="rnd">
              <a:solidFill>
                <a:srgbClr val="58D6CA"/>
              </a:solidFill>
              <a:round/>
            </a:ln>
            <a:effectLst/>
          </c:spPr>
          <c:marker>
            <c:symbol val="circle"/>
            <c:size val="15"/>
            <c:spPr>
              <a:solidFill>
                <a:srgbClr val="58D6CA"/>
              </a:solidFill>
              <a:ln w="9525">
                <a:noFill/>
              </a:ln>
              <a:effectLst/>
            </c:spPr>
          </c:marker>
          <c:dLbls>
            <c:dLbl>
              <c:idx val="1"/>
              <c:layout/>
              <c:tx>
                <c:rich>
                  <a:bodyPr rot="0" spcFirstLastPara="1" vertOverflow="ellipsis" vert="horz" wrap="square" lIns="38100" tIns="19050" rIns="38100" bIns="19050" anchor="ctr" anchorCtr="1"/>
                  <a:lstStyle/>
                  <a:p>
                    <a:fld id="{5d342c81-bb94-4bb0-8266-6085bdf984f2}" type="VALUE">
                      <a:t>[VALUE]</a:t>
                    </a:fld>
                    <a:endParaRPr lang="zh-CN" altLang="en-US" b="0" i="0" u="none" strike="noStrike" baseline="0">
                      <a:latin typeface="Arial" panose="020B0604020202020204" pitchFamily="34" charset="0"/>
                      <a:ea typeface="Arial" panose="020B0604020202020204" pitchFamily="34" charset="0"/>
                      <a:cs typeface="+mn-ea"/>
                    </a:endParaRPr>
                  </a:p>
                </c:rich>
              </c:tx>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rgbClr val="58D6CA"/>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c:v>
                </c:pt>
                <c:pt idx="1">
                  <c:v>B</c:v>
                </c:pt>
                <c:pt idx="2">
                  <c:v>C</c:v>
                </c:pt>
                <c:pt idx="3">
                  <c:v>D</c:v>
                </c:pt>
              </c:strCache>
            </c:strRef>
          </c:cat>
          <c:val>
            <c:numRef>
              <c:f>Sheet1!$C$2:$C$5</c:f>
              <c:numCache>
                <c:formatCode>General</c:formatCode>
                <c:ptCount val="4"/>
                <c:pt idx="0">
                  <c:v>2.4</c:v>
                </c:pt>
                <c:pt idx="1">
                  <c:v>4.4</c:v>
                </c:pt>
                <c:pt idx="2">
                  <c:v>1.8</c:v>
                </c:pt>
                <c:pt idx="3">
                  <c:v>2.8</c:v>
                </c:pt>
              </c:numCache>
            </c:numRef>
          </c:val>
          <c:smooth val="0"/>
        </c:ser>
        <c:dLbls>
          <c:showLegendKey val="0"/>
          <c:showVal val="0"/>
          <c:showCatName val="0"/>
          <c:showSerName val="0"/>
          <c:showPercent val="0"/>
          <c:showBubbleSize val="0"/>
        </c:dLbls>
        <c:marker val="1"/>
        <c:smooth val="0"/>
        <c:axId val="388197272"/>
        <c:axId val="388203152"/>
      </c:lineChart>
      <c:catAx>
        <c:axId val="38819727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195" b="0" i="0" u="none" strike="noStrike" kern="1200" baseline="0">
                <a:solidFill>
                  <a:srgbClr val="333333"/>
                </a:solidFill>
                <a:latin typeface="+mn-lt"/>
                <a:ea typeface="+mn-ea"/>
                <a:cs typeface="+mn-cs"/>
              </a:defRPr>
            </a:pPr>
          </a:p>
        </c:txPr>
        <c:crossAx val="388203152"/>
        <c:crosses val="autoZero"/>
        <c:auto val="1"/>
        <c:lblAlgn val="ctr"/>
        <c:lblOffset val="100"/>
        <c:noMultiLvlLbl val="0"/>
      </c:catAx>
      <c:valAx>
        <c:axId val="388203152"/>
        <c:scaling>
          <c:orientation val="minMax"/>
          <c:min val="1"/>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333333"/>
                </a:solidFill>
                <a:latin typeface="+mn-lt"/>
                <a:ea typeface="+mn-ea"/>
                <a:cs typeface="+mn-cs"/>
              </a:defRPr>
            </a:pPr>
          </a:p>
        </c:txPr>
        <c:crossAx val="3881972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226B59-0725-48FB-8407-5C94FFA71A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2CADAF-D598-4798-A06F-590D658D686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BA2CADAF-D598-4798-A06F-590D658D686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B51B1-333D-40F3-A793-76598902E1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7F81D6-C625-4320-A14D-38C436E354C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grpSp>
        <p:nvGrpSpPr>
          <p:cNvPr id="7" name="组合 6"/>
          <p:cNvGrpSpPr/>
          <p:nvPr userDrawn="1"/>
        </p:nvGrpSpPr>
        <p:grpSpPr>
          <a:xfrm rot="16200000" flipH="1">
            <a:off x="-320881" y="-620310"/>
            <a:ext cx="641761" cy="1786125"/>
            <a:chOff x="-85656" y="417227"/>
            <a:chExt cx="2166266" cy="6029072"/>
          </a:xfrm>
        </p:grpSpPr>
        <p:sp>
          <p:nvSpPr>
            <p:cNvPr id="8"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矩形 11"/>
          <p:cNvSpPr/>
          <p:nvPr userDrawn="1"/>
        </p:nvSpPr>
        <p:spPr>
          <a:xfrm>
            <a:off x="0" y="410275"/>
            <a:ext cx="4029390" cy="466583"/>
          </a:xfrm>
          <a:prstGeom prst="rect">
            <a:avLst/>
          </a:prstGeom>
          <a:solidFill>
            <a:srgbClr val="3333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rot="16200000" flipH="1">
            <a:off x="-598377" y="-342814"/>
            <a:ext cx="1196753" cy="1786125"/>
            <a:chOff x="-85656" y="417227"/>
            <a:chExt cx="4039643" cy="6029072"/>
          </a:xfrm>
        </p:grpSpPr>
        <p:sp>
          <p:nvSpPr>
            <p:cNvPr id="14"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
            <p:cNvSpPr/>
            <p:nvPr/>
          </p:nvSpPr>
          <p:spPr bwMode="auto">
            <a:xfrm>
              <a:off x="-85656" y="3434526"/>
              <a:ext cx="2500599" cy="2102716"/>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
            <p:cNvSpPr/>
            <p:nvPr/>
          </p:nvSpPr>
          <p:spPr bwMode="auto">
            <a:xfrm>
              <a:off x="536041" y="3434526"/>
              <a:ext cx="3417946"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18" name="直接连接符 17"/>
          <p:cNvCxnSpPr>
            <a:stCxn id="12" idx="3"/>
          </p:cNvCxnSpPr>
          <p:nvPr userDrawn="1"/>
        </p:nvCxnSpPr>
        <p:spPr>
          <a:xfrm>
            <a:off x="4029390" y="643567"/>
            <a:ext cx="8162610"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9" name="TextBox 10"/>
          <p:cNvSpPr txBox="1"/>
          <p:nvPr userDrawn="1"/>
        </p:nvSpPr>
        <p:spPr>
          <a:xfrm>
            <a:off x="893062" y="380727"/>
            <a:ext cx="2969083" cy="523220"/>
          </a:xfrm>
          <a:prstGeom prst="rect">
            <a:avLst/>
          </a:prstGeom>
          <a:noFill/>
        </p:spPr>
        <p:txBody>
          <a:bodyPr wrap="none" rtlCol="0">
            <a:spAutoFit/>
          </a:bodyPr>
          <a:lstStyle/>
          <a:p>
            <a:r>
              <a:rPr lang="en-US" altLang="zh-CN"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01 </a:t>
            </a:r>
            <a:r>
              <a:rPr lang="zh-CN" altLang="en-US"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项目背景介绍</a:t>
            </a:r>
            <a:endParaRPr lang="en-US" sz="2800" dirty="0">
              <a:solidFill>
                <a:schemeClr val="bg1"/>
              </a:solidFill>
              <a:latin typeface="Arial Narrow" panose="020B0606020202030204" pitchFamily="34" charset="0"/>
              <a:cs typeface="Arial" panose="020B0604020202020204" pitchFamily="34" charset="0"/>
            </a:endParaRPr>
          </a:p>
        </p:txBody>
      </p:sp>
      <p:sp>
        <p:nvSpPr>
          <p:cNvPr id="20" name="文本框 19"/>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grpSp>
        <p:nvGrpSpPr>
          <p:cNvPr id="7" name="组合 6"/>
          <p:cNvGrpSpPr/>
          <p:nvPr userDrawn="1"/>
        </p:nvGrpSpPr>
        <p:grpSpPr>
          <a:xfrm rot="16200000" flipH="1">
            <a:off x="-320881" y="-620310"/>
            <a:ext cx="641761" cy="1786125"/>
            <a:chOff x="-85656" y="417227"/>
            <a:chExt cx="2166266" cy="6029072"/>
          </a:xfrm>
        </p:grpSpPr>
        <p:sp>
          <p:nvSpPr>
            <p:cNvPr id="8"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矩形 11"/>
          <p:cNvSpPr/>
          <p:nvPr userDrawn="1"/>
        </p:nvSpPr>
        <p:spPr>
          <a:xfrm>
            <a:off x="0" y="410275"/>
            <a:ext cx="4029390" cy="466583"/>
          </a:xfrm>
          <a:prstGeom prst="rect">
            <a:avLst/>
          </a:prstGeom>
          <a:solidFill>
            <a:srgbClr val="3333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rot="16200000" flipH="1">
            <a:off x="-598377" y="-342814"/>
            <a:ext cx="1196753" cy="1786125"/>
            <a:chOff x="-85656" y="417227"/>
            <a:chExt cx="4039643" cy="6029072"/>
          </a:xfrm>
        </p:grpSpPr>
        <p:sp>
          <p:nvSpPr>
            <p:cNvPr id="14"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
            <p:cNvSpPr/>
            <p:nvPr/>
          </p:nvSpPr>
          <p:spPr bwMode="auto">
            <a:xfrm>
              <a:off x="-85656" y="3434526"/>
              <a:ext cx="2500599" cy="2102716"/>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
            <p:cNvSpPr/>
            <p:nvPr/>
          </p:nvSpPr>
          <p:spPr bwMode="auto">
            <a:xfrm>
              <a:off x="536041" y="3434526"/>
              <a:ext cx="3417946"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18" name="直接连接符 17"/>
          <p:cNvCxnSpPr>
            <a:stCxn id="12" idx="3"/>
          </p:cNvCxnSpPr>
          <p:nvPr userDrawn="1"/>
        </p:nvCxnSpPr>
        <p:spPr>
          <a:xfrm>
            <a:off x="4029390" y="643567"/>
            <a:ext cx="8162610"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9" name="TextBox 10"/>
          <p:cNvSpPr txBox="1"/>
          <p:nvPr userDrawn="1"/>
        </p:nvSpPr>
        <p:spPr>
          <a:xfrm>
            <a:off x="893062" y="380727"/>
            <a:ext cx="2969083" cy="523220"/>
          </a:xfrm>
          <a:prstGeom prst="rect">
            <a:avLst/>
          </a:prstGeom>
          <a:noFill/>
        </p:spPr>
        <p:txBody>
          <a:bodyPr wrap="none" rtlCol="0">
            <a:spAutoFit/>
          </a:bodyPr>
          <a:lstStyle/>
          <a:p>
            <a:r>
              <a:rPr lang="en-US" altLang="zh-CN"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02 </a:t>
            </a:r>
            <a:r>
              <a:rPr lang="zh-CN" altLang="en-US"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项目产品运营</a:t>
            </a:r>
            <a:endParaRPr lang="en-US" sz="2800" dirty="0">
              <a:solidFill>
                <a:schemeClr val="bg1"/>
              </a:solidFill>
              <a:latin typeface="Arial Narrow" panose="020B0606020202030204" pitchFamily="34" charset="0"/>
              <a:cs typeface="Arial" panose="020B0604020202020204" pitchFamily="34" charset="0"/>
            </a:endParaRPr>
          </a:p>
        </p:txBody>
      </p:sp>
      <p:sp>
        <p:nvSpPr>
          <p:cNvPr id="20" name="文本框 19"/>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grpSp>
        <p:nvGrpSpPr>
          <p:cNvPr id="7" name="组合 6"/>
          <p:cNvGrpSpPr/>
          <p:nvPr userDrawn="1"/>
        </p:nvGrpSpPr>
        <p:grpSpPr>
          <a:xfrm rot="16200000" flipH="1">
            <a:off x="-320881" y="-620310"/>
            <a:ext cx="641761" cy="1786125"/>
            <a:chOff x="-85656" y="417227"/>
            <a:chExt cx="2166266" cy="6029072"/>
          </a:xfrm>
        </p:grpSpPr>
        <p:sp>
          <p:nvSpPr>
            <p:cNvPr id="8"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矩形 11"/>
          <p:cNvSpPr/>
          <p:nvPr userDrawn="1"/>
        </p:nvSpPr>
        <p:spPr>
          <a:xfrm>
            <a:off x="0" y="410275"/>
            <a:ext cx="4029390" cy="466583"/>
          </a:xfrm>
          <a:prstGeom prst="rect">
            <a:avLst/>
          </a:prstGeom>
          <a:solidFill>
            <a:srgbClr val="3333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rot="16200000" flipH="1">
            <a:off x="-598377" y="-342814"/>
            <a:ext cx="1196753" cy="1786125"/>
            <a:chOff x="-85656" y="417227"/>
            <a:chExt cx="4039643" cy="6029072"/>
          </a:xfrm>
        </p:grpSpPr>
        <p:sp>
          <p:nvSpPr>
            <p:cNvPr id="14"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
            <p:cNvSpPr/>
            <p:nvPr/>
          </p:nvSpPr>
          <p:spPr bwMode="auto">
            <a:xfrm>
              <a:off x="-85656" y="3434526"/>
              <a:ext cx="2500599" cy="2102716"/>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
            <p:cNvSpPr/>
            <p:nvPr/>
          </p:nvSpPr>
          <p:spPr bwMode="auto">
            <a:xfrm>
              <a:off x="536041" y="3434526"/>
              <a:ext cx="3417946"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18" name="直接连接符 17"/>
          <p:cNvCxnSpPr>
            <a:stCxn id="12" idx="3"/>
          </p:cNvCxnSpPr>
          <p:nvPr userDrawn="1"/>
        </p:nvCxnSpPr>
        <p:spPr>
          <a:xfrm>
            <a:off x="4029390" y="643567"/>
            <a:ext cx="8162610"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9" name="TextBox 10"/>
          <p:cNvSpPr txBox="1"/>
          <p:nvPr userDrawn="1"/>
        </p:nvSpPr>
        <p:spPr>
          <a:xfrm>
            <a:off x="893062" y="380727"/>
            <a:ext cx="2969083" cy="523220"/>
          </a:xfrm>
          <a:prstGeom prst="rect">
            <a:avLst/>
          </a:prstGeom>
          <a:noFill/>
        </p:spPr>
        <p:txBody>
          <a:bodyPr wrap="none" rtlCol="0">
            <a:spAutoFit/>
          </a:bodyPr>
          <a:lstStyle/>
          <a:p>
            <a:r>
              <a:rPr lang="en-US" altLang="zh-CN"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03 </a:t>
            </a:r>
            <a:r>
              <a:rPr lang="zh-CN" altLang="en-US"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项目发展规划</a:t>
            </a:r>
            <a:endParaRPr lang="en-US" sz="2800" dirty="0">
              <a:solidFill>
                <a:schemeClr val="bg1"/>
              </a:solidFill>
              <a:latin typeface="Arial Narrow" panose="020B0606020202030204" pitchFamily="34" charset="0"/>
              <a:cs typeface="Arial" panose="020B0604020202020204" pitchFamily="34" charset="0"/>
            </a:endParaRPr>
          </a:p>
        </p:txBody>
      </p:sp>
      <p:sp>
        <p:nvSpPr>
          <p:cNvPr id="20" name="文本框 19"/>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grpSp>
        <p:nvGrpSpPr>
          <p:cNvPr id="7" name="组合 6"/>
          <p:cNvGrpSpPr/>
          <p:nvPr userDrawn="1"/>
        </p:nvGrpSpPr>
        <p:grpSpPr>
          <a:xfrm rot="16200000" flipH="1">
            <a:off x="-320881" y="-620310"/>
            <a:ext cx="641761" cy="1786125"/>
            <a:chOff x="-85656" y="417227"/>
            <a:chExt cx="2166266" cy="6029072"/>
          </a:xfrm>
        </p:grpSpPr>
        <p:sp>
          <p:nvSpPr>
            <p:cNvPr id="8"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矩形 11"/>
          <p:cNvSpPr/>
          <p:nvPr userDrawn="1"/>
        </p:nvSpPr>
        <p:spPr>
          <a:xfrm>
            <a:off x="0" y="410275"/>
            <a:ext cx="4029390" cy="466583"/>
          </a:xfrm>
          <a:prstGeom prst="rect">
            <a:avLst/>
          </a:prstGeom>
          <a:solidFill>
            <a:srgbClr val="3333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userDrawn="1"/>
        </p:nvGrpSpPr>
        <p:grpSpPr>
          <a:xfrm rot="16200000" flipH="1">
            <a:off x="-598377" y="-342814"/>
            <a:ext cx="1196753" cy="1786125"/>
            <a:chOff x="-85656" y="417227"/>
            <a:chExt cx="4039643" cy="6029072"/>
          </a:xfrm>
        </p:grpSpPr>
        <p:sp>
          <p:nvSpPr>
            <p:cNvPr id="14"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
            <p:cNvSpPr/>
            <p:nvPr/>
          </p:nvSpPr>
          <p:spPr bwMode="auto">
            <a:xfrm>
              <a:off x="-85656" y="3434526"/>
              <a:ext cx="2500599" cy="2102716"/>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
            <p:cNvSpPr/>
            <p:nvPr/>
          </p:nvSpPr>
          <p:spPr bwMode="auto">
            <a:xfrm>
              <a:off x="536041" y="3434526"/>
              <a:ext cx="3417946"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18" name="直接连接符 17"/>
          <p:cNvCxnSpPr>
            <a:stCxn id="12" idx="3"/>
          </p:cNvCxnSpPr>
          <p:nvPr userDrawn="1"/>
        </p:nvCxnSpPr>
        <p:spPr>
          <a:xfrm>
            <a:off x="4029390" y="643567"/>
            <a:ext cx="8162610"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9" name="TextBox 10"/>
          <p:cNvSpPr txBox="1"/>
          <p:nvPr userDrawn="1"/>
        </p:nvSpPr>
        <p:spPr>
          <a:xfrm>
            <a:off x="893062" y="380727"/>
            <a:ext cx="2969083" cy="523220"/>
          </a:xfrm>
          <a:prstGeom prst="rect">
            <a:avLst/>
          </a:prstGeom>
          <a:noFill/>
        </p:spPr>
        <p:txBody>
          <a:bodyPr wrap="none" rtlCol="0">
            <a:spAutoFit/>
          </a:bodyPr>
          <a:lstStyle/>
          <a:p>
            <a:r>
              <a:rPr lang="en-US" altLang="zh-CN"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04 </a:t>
            </a:r>
            <a:r>
              <a:rPr lang="zh-CN" altLang="en-US" sz="28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投资回报分析</a:t>
            </a:r>
            <a:endParaRPr lang="en-US" sz="2800" dirty="0">
              <a:solidFill>
                <a:schemeClr val="bg1"/>
              </a:solidFill>
              <a:latin typeface="Arial Narrow" panose="020B0606020202030204" pitchFamily="34" charset="0"/>
              <a:cs typeface="Arial" panose="020B0604020202020204" pitchFamily="34" charset="0"/>
            </a:endParaRPr>
          </a:p>
        </p:txBody>
      </p:sp>
      <p:sp>
        <p:nvSpPr>
          <p:cNvPr id="20" name="文本框 19"/>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F088D5E-2786-40B3-A94D-7F1D6AB5575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E6CA48-A992-49DE-9041-6E45B55E04A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E5E6D4E-4F63-4EE4-B66C-4D7C7ED8ADB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9EAC19-0E58-4E10-9A5E-E7A7E260512C}" type="slidenum">
              <a:rPr lang="zh-CN" altLang="en-US" smtClean="0"/>
            </a:fld>
            <a:endParaRPr lang="zh-CN" altLang="en-US"/>
          </a:p>
        </p:txBody>
      </p:sp>
      <p:pic>
        <p:nvPicPr>
          <p:cNvPr id="8" name="图片 3" descr="图片包含 天空, 户外, 建筑物, 浅色&#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l="4954" r="4823" b="-1"/>
          <a:stretch>
            <a:fillRect/>
          </a:stretch>
        </p:blipFill>
        <p:spPr>
          <a:xfrm>
            <a:off x="20" y="10"/>
            <a:ext cx="12191980" cy="6857990"/>
          </a:xfrm>
          <a:prstGeom prst="rect">
            <a:avLst/>
          </a:prstGeom>
          <a:gradFill>
            <a:gsLst>
              <a:gs pos="0">
                <a:schemeClr val="tx1">
                  <a:alpha val="70000"/>
                </a:schemeClr>
              </a:gs>
              <a:gs pos="50000">
                <a:schemeClr val="tx1">
                  <a:lumMod val="95000"/>
                  <a:lumOff val="5000"/>
                  <a:alpha val="60000"/>
                </a:schemeClr>
              </a:gs>
              <a:gs pos="100000">
                <a:schemeClr val="tx1">
                  <a:lumMod val="95000"/>
                  <a:lumOff val="5000"/>
                  <a:alpha val="70000"/>
                </a:schemeClr>
              </a:gs>
            </a:gsLst>
            <a:lin ang="5400000" scaled="1"/>
          </a:gradFill>
        </p:spPr>
      </p:pic>
      <p:sp>
        <p:nvSpPr>
          <p:cNvPr id="9" name="矩形 8"/>
          <p:cNvSpPr/>
          <p:nvPr userDrawn="1"/>
        </p:nvSpPr>
        <p:spPr>
          <a:xfrm>
            <a:off x="20" y="10"/>
            <a:ext cx="12192000" cy="6858000"/>
          </a:xfrm>
          <a:prstGeom prst="rect">
            <a:avLst/>
          </a:prstGeom>
          <a:gradFill>
            <a:gsLst>
              <a:gs pos="0">
                <a:schemeClr val="tx1">
                  <a:alpha val="20000"/>
                </a:schemeClr>
              </a:gs>
              <a:gs pos="50000">
                <a:schemeClr val="tx1">
                  <a:lumMod val="95000"/>
                  <a:lumOff val="5000"/>
                  <a:alpha val="40000"/>
                </a:schemeClr>
              </a:gs>
              <a:gs pos="100000">
                <a:schemeClr val="tx1">
                  <a:lumMod val="95000"/>
                  <a:lumOff val="5000"/>
                  <a:alpha val="20000"/>
                </a:schemeClr>
              </a:gs>
            </a:gsLst>
            <a:lin ang="54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
          <p:cNvSpPr/>
          <p:nvPr userDrawn="1"/>
        </p:nvSpPr>
        <p:spPr>
          <a:xfrm>
            <a:off x="20" y="10"/>
            <a:ext cx="12192000" cy="6858000"/>
          </a:xfrm>
          <a:prstGeom prst="rect">
            <a:avLst/>
          </a:prstGeom>
          <a:gradFill flip="none" rotWithShape="1">
            <a:gsLst>
              <a:gs pos="0">
                <a:schemeClr val="tx1">
                  <a:alpha val="50000"/>
                </a:schemeClr>
              </a:gs>
              <a:gs pos="100000">
                <a:schemeClr val="tx1">
                  <a:alpha val="9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38F7467-D482-4973-8C33-13E18C9C379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C5FBE4A-8ADA-434B-9984-26A4C8D10A88}" type="slidenum">
              <a:rPr lang="zh-CN" altLang="en-US" smtClean="0"/>
            </a:fld>
            <a:endParaRPr lang="zh-CN" altLang="en-US"/>
          </a:p>
        </p:txBody>
      </p:sp>
      <p:grpSp>
        <p:nvGrpSpPr>
          <p:cNvPr id="6" name="组合 5"/>
          <p:cNvGrpSpPr/>
          <p:nvPr userDrawn="1"/>
        </p:nvGrpSpPr>
        <p:grpSpPr>
          <a:xfrm>
            <a:off x="11250949" y="578165"/>
            <a:ext cx="934958" cy="466603"/>
            <a:chOff x="11250949" y="578165"/>
            <a:chExt cx="934958" cy="466603"/>
          </a:xfrm>
        </p:grpSpPr>
        <p:sp>
          <p:nvSpPr>
            <p:cNvPr id="7" name="TextBox 1"/>
            <p:cNvSpPr txBox="1"/>
            <p:nvPr/>
          </p:nvSpPr>
          <p:spPr>
            <a:xfrm>
              <a:off x="11250949" y="578165"/>
              <a:ext cx="674865" cy="466603"/>
            </a:xfrm>
            <a:prstGeom prst="rect">
              <a:avLst/>
            </a:prstGeom>
            <a:noFill/>
          </p:spPr>
          <p:txBody>
            <a:bodyPr wrap="none" lIns="0" tIns="0" rIns="0" rtlCol="0">
              <a:spAutoFit/>
            </a:bodyPr>
            <a:lstStyle/>
            <a:p>
              <a:pPr>
                <a:lnSpc>
                  <a:spcPts val="3810"/>
                </a:lnSpc>
              </a:pPr>
              <a:r>
                <a:rPr lang="en-US" altLang="zh-CN" b="1" dirty="0">
                  <a:solidFill>
                    <a:srgbClr val="218CD5"/>
                  </a:solidFill>
                  <a:latin typeface="微软雅黑" panose="020B0503020204020204" charset="-122"/>
                  <a:ea typeface="微软雅黑" panose="020B0503020204020204" charset="-122"/>
                  <a:cs typeface="微软雅黑" panose="020B0503020204020204" charset="-122"/>
                </a:rPr>
                <a:t>LOGO</a:t>
              </a:r>
              <a:endParaRPr lang="en-US" altLang="zh-CN" b="1" dirty="0">
                <a:solidFill>
                  <a:srgbClr val="218CD5"/>
                </a:solidFill>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12084307" y="683340"/>
              <a:ext cx="101600" cy="338116"/>
            </a:xfrm>
            <a:prstGeom prst="rect">
              <a:avLst/>
            </a:prstGeom>
            <a:solidFill>
              <a:srgbClr val="218C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088D5E-2786-40B3-A94D-7F1D6AB5575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6CA48-A992-49DE-9041-6E45B55E04A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tags" Target="../tags/tag1.xml"/><Relationship Id="rId2" Type="http://schemas.microsoft.com/office/2007/relationships/media" Target="../media/audio1.wav"/><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5.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xml"/><Relationship Id="rId2" Type="http://schemas.openxmlformats.org/officeDocument/2006/relationships/image" Target="../media/image21.jpeg"/><Relationship Id="rId1" Type="http://schemas.openxmlformats.org/officeDocument/2006/relationships/image" Target="../media/image20.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5.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0"/>
          <p:cNvSpPr/>
          <p:nvPr/>
        </p:nvSpPr>
        <p:spPr bwMode="auto">
          <a:xfrm>
            <a:off x="5928066" y="5136592"/>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6549762" y="411701"/>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5928066" y="1320759"/>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5928066" y="5136592"/>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6549762" y="6053940"/>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6549762" y="6053940"/>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6013722" y="0"/>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6013722" y="0"/>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6013722" y="0"/>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6013722" y="0"/>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5928066" y="1320759"/>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5928066" y="1320759"/>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6549762" y="411701"/>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6549762" y="411701"/>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5928066" y="3429000"/>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5928066" y="3429000"/>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6549762" y="3429000"/>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6549762" y="3429000"/>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1" name="组合 30"/>
          <p:cNvGrpSpPr/>
          <p:nvPr/>
        </p:nvGrpSpPr>
        <p:grpSpPr>
          <a:xfrm>
            <a:off x="436914" y="411701"/>
            <a:ext cx="457390" cy="456532"/>
            <a:chOff x="2225520" y="2340341"/>
            <a:chExt cx="1472729" cy="1469966"/>
          </a:xfrm>
        </p:grpSpPr>
        <p:sp>
          <p:nvSpPr>
            <p:cNvPr id="27" name="Rectangle 25"/>
            <p:cNvSpPr>
              <a:spLocks noChangeArrowheads="1"/>
            </p:cNvSpPr>
            <p:nvPr/>
          </p:nvSpPr>
          <p:spPr bwMode="auto">
            <a:xfrm>
              <a:off x="2225520" y="2340341"/>
              <a:ext cx="1472729" cy="1469966"/>
            </a:xfrm>
            <a:prstGeom prst="rect">
              <a:avLst/>
            </a:prstGeom>
            <a:solidFill>
              <a:srgbClr val="95E5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6"/>
            <p:cNvSpPr>
              <a:spLocks noChangeArrowheads="1"/>
            </p:cNvSpPr>
            <p:nvPr/>
          </p:nvSpPr>
          <p:spPr bwMode="auto">
            <a:xfrm>
              <a:off x="2225520" y="2340341"/>
              <a:ext cx="1472729" cy="14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2225520" y="2340341"/>
              <a:ext cx="1472729" cy="1469966"/>
            </a:xfrm>
            <a:custGeom>
              <a:avLst/>
              <a:gdLst>
                <a:gd name="T0" fmla="*/ 533 w 533"/>
                <a:gd name="T1" fmla="*/ 0 h 532"/>
                <a:gd name="T2" fmla="*/ 533 w 533"/>
                <a:gd name="T3" fmla="*/ 0 h 532"/>
                <a:gd name="T4" fmla="*/ 0 w 533"/>
                <a:gd name="T5" fmla="*/ 532 h 532"/>
                <a:gd name="T6" fmla="*/ 533 w 533"/>
                <a:gd name="T7" fmla="*/ 532 h 532"/>
                <a:gd name="T8" fmla="*/ 533 w 533"/>
                <a:gd name="T9" fmla="*/ 0 h 532"/>
              </a:gdLst>
              <a:ahLst/>
              <a:cxnLst>
                <a:cxn ang="0">
                  <a:pos x="T0" y="T1"/>
                </a:cxn>
                <a:cxn ang="0">
                  <a:pos x="T2" y="T3"/>
                </a:cxn>
                <a:cxn ang="0">
                  <a:pos x="T4" y="T5"/>
                </a:cxn>
                <a:cxn ang="0">
                  <a:pos x="T6" y="T7"/>
                </a:cxn>
                <a:cxn ang="0">
                  <a:pos x="T8" y="T9"/>
                </a:cxn>
              </a:cxnLst>
              <a:rect l="0" t="0" r="r" b="b"/>
              <a:pathLst>
                <a:path w="533" h="532">
                  <a:moveTo>
                    <a:pt x="533" y="0"/>
                  </a:moveTo>
                  <a:lnTo>
                    <a:pt x="533" y="0"/>
                  </a:lnTo>
                  <a:lnTo>
                    <a:pt x="0" y="532"/>
                  </a:lnTo>
                  <a:lnTo>
                    <a:pt x="533" y="532"/>
                  </a:lnTo>
                  <a:lnTo>
                    <a:pt x="533" y="0"/>
                  </a:lnTo>
                  <a:close/>
                </a:path>
              </a:pathLst>
            </a:custGeom>
            <a:solidFill>
              <a:srgbClr val="86CE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8"/>
            <p:cNvSpPr/>
            <p:nvPr/>
          </p:nvSpPr>
          <p:spPr bwMode="auto">
            <a:xfrm>
              <a:off x="2225520" y="2340341"/>
              <a:ext cx="1472729" cy="1469966"/>
            </a:xfrm>
            <a:custGeom>
              <a:avLst/>
              <a:gdLst>
                <a:gd name="T0" fmla="*/ 533 w 533"/>
                <a:gd name="T1" fmla="*/ 0 h 532"/>
                <a:gd name="T2" fmla="*/ 533 w 533"/>
                <a:gd name="T3" fmla="*/ 0 h 532"/>
                <a:gd name="T4" fmla="*/ 0 w 533"/>
                <a:gd name="T5" fmla="*/ 532 h 532"/>
                <a:gd name="T6" fmla="*/ 533 w 533"/>
                <a:gd name="T7" fmla="*/ 532 h 532"/>
                <a:gd name="T8" fmla="*/ 533 w 533"/>
                <a:gd name="T9" fmla="*/ 0 h 532"/>
              </a:gdLst>
              <a:ahLst/>
              <a:cxnLst>
                <a:cxn ang="0">
                  <a:pos x="T0" y="T1"/>
                </a:cxn>
                <a:cxn ang="0">
                  <a:pos x="T2" y="T3"/>
                </a:cxn>
                <a:cxn ang="0">
                  <a:pos x="T4" y="T5"/>
                </a:cxn>
                <a:cxn ang="0">
                  <a:pos x="T6" y="T7"/>
                </a:cxn>
                <a:cxn ang="0">
                  <a:pos x="T8" y="T9"/>
                </a:cxn>
              </a:cxnLst>
              <a:rect l="0" t="0" r="r" b="b"/>
              <a:pathLst>
                <a:path w="533" h="532">
                  <a:moveTo>
                    <a:pt x="533" y="0"/>
                  </a:moveTo>
                  <a:lnTo>
                    <a:pt x="533" y="0"/>
                  </a:lnTo>
                  <a:lnTo>
                    <a:pt x="0" y="532"/>
                  </a:lnTo>
                  <a:lnTo>
                    <a:pt x="533" y="532"/>
                  </a:lnTo>
                  <a:lnTo>
                    <a:pt x="5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文本框 31"/>
          <p:cNvSpPr txBox="1"/>
          <p:nvPr/>
        </p:nvSpPr>
        <p:spPr>
          <a:xfrm>
            <a:off x="979960" y="377047"/>
            <a:ext cx="694421" cy="461665"/>
          </a:xfrm>
          <a:prstGeom prst="rect">
            <a:avLst/>
          </a:prstGeom>
          <a:noFill/>
        </p:spPr>
        <p:txBody>
          <a:bodyPr wrap="none" rtlCol="0">
            <a:spAutoFit/>
          </a:bodyPr>
          <a:lstStyle/>
          <a:p>
            <a:r>
              <a:rPr lang="en-US" altLang="zh-CN" sz="2400" dirty="0">
                <a:latin typeface="Agency FB" panose="020B0503020202020204" pitchFamily="34" charset="0"/>
              </a:rPr>
              <a:t>LOGO</a:t>
            </a:r>
            <a:endParaRPr lang="zh-CN" altLang="en-US" sz="2400" dirty="0">
              <a:latin typeface="Agency FB" panose="020B0503020202020204" pitchFamily="34" charset="0"/>
            </a:endParaRPr>
          </a:p>
        </p:txBody>
      </p:sp>
      <p:sp>
        <p:nvSpPr>
          <p:cNvPr id="33" name="文本框 32"/>
          <p:cNvSpPr txBox="1"/>
          <p:nvPr/>
        </p:nvSpPr>
        <p:spPr>
          <a:xfrm>
            <a:off x="436914" y="1577360"/>
            <a:ext cx="2418080" cy="1445260"/>
          </a:xfrm>
          <a:prstGeom prst="rect">
            <a:avLst/>
          </a:prstGeom>
          <a:noFill/>
        </p:spPr>
        <p:txBody>
          <a:bodyPr wrap="none" rtlCol="0">
            <a:spAutoFit/>
          </a:bodyPr>
          <a:lstStyle/>
          <a:p>
            <a:r>
              <a:rPr lang="en-US" altLang="zh-CN" sz="8800" dirty="0">
                <a:solidFill>
                  <a:srgbClr val="333333"/>
                </a:solidFill>
                <a:latin typeface="造字工房坚黑（非商用）常规体" pitchFamily="2" charset="-122"/>
                <a:ea typeface="创艺简老宋" pitchFamily="2" charset="-122"/>
              </a:rPr>
              <a:t>20</a:t>
            </a:r>
            <a:r>
              <a:rPr lang="en-US" altLang="zh-CN" sz="8800" dirty="0">
                <a:solidFill>
                  <a:srgbClr val="58D6CA"/>
                </a:solidFill>
                <a:latin typeface="造字工房坚黑（非商用）常规体" pitchFamily="2" charset="-122"/>
                <a:ea typeface="创艺简老宋" pitchFamily="2" charset="-122"/>
              </a:rPr>
              <a:t>18</a:t>
            </a:r>
            <a:endParaRPr lang="zh-CN" altLang="en-US" sz="8800" dirty="0">
              <a:solidFill>
                <a:srgbClr val="58D6CA"/>
              </a:solidFill>
              <a:latin typeface="造字工房坚黑（非商用）常规体" pitchFamily="2" charset="-122"/>
              <a:ea typeface="创艺简老宋" pitchFamily="2" charset="-122"/>
            </a:endParaRPr>
          </a:p>
        </p:txBody>
      </p:sp>
      <p:sp>
        <p:nvSpPr>
          <p:cNvPr id="34" name="文本框 33"/>
          <p:cNvSpPr txBox="1"/>
          <p:nvPr/>
        </p:nvSpPr>
        <p:spPr>
          <a:xfrm>
            <a:off x="436914" y="3249631"/>
            <a:ext cx="5367175" cy="923330"/>
          </a:xfrm>
          <a:prstGeom prst="rect">
            <a:avLst/>
          </a:prstGeom>
          <a:noFill/>
        </p:spPr>
        <p:txBody>
          <a:bodyPr wrap="none" rtlCol="0">
            <a:spAutoFit/>
          </a:bodyPr>
          <a:lstStyle/>
          <a:p>
            <a:r>
              <a:rPr lang="zh-CN" altLang="en-US" sz="5400" dirty="0">
                <a:solidFill>
                  <a:schemeClr val="tx1">
                    <a:lumMod val="75000"/>
                    <a:lumOff val="25000"/>
                  </a:schemeClr>
                </a:solidFill>
                <a:latin typeface="汉仪中黑简" panose="02010609000101010101" pitchFamily="49" charset="-122"/>
                <a:ea typeface="汉仪中黑简" panose="02010609000101010101" pitchFamily="49" charset="-122"/>
              </a:rPr>
              <a:t>商务</a:t>
            </a:r>
            <a:r>
              <a:rPr lang="zh-CN" altLang="en-US" sz="5400" dirty="0">
                <a:solidFill>
                  <a:srgbClr val="58D6CA"/>
                </a:solidFill>
                <a:latin typeface="汉仪中黑简" panose="02010609000101010101" pitchFamily="49" charset="-122"/>
                <a:ea typeface="汉仪中黑简" panose="02010609000101010101" pitchFamily="49" charset="-122"/>
              </a:rPr>
              <a:t>商业</a:t>
            </a:r>
            <a:r>
              <a:rPr lang="en-US" altLang="zh-CN" sz="5400" dirty="0">
                <a:solidFill>
                  <a:srgbClr val="333333"/>
                </a:solidFill>
                <a:latin typeface="汉仪中黑简" panose="02010609000101010101" pitchFamily="49" charset="-122"/>
                <a:ea typeface="汉仪中黑简" panose="02010609000101010101" pitchFamily="49" charset="-122"/>
              </a:rPr>
              <a:t>PPT</a:t>
            </a:r>
            <a:r>
              <a:rPr lang="zh-CN" altLang="en-US" sz="5400" dirty="0">
                <a:solidFill>
                  <a:srgbClr val="333333"/>
                </a:solidFill>
                <a:latin typeface="汉仪中黑简" panose="02010609000101010101" pitchFamily="49" charset="-122"/>
                <a:ea typeface="汉仪中黑简" panose="02010609000101010101" pitchFamily="49" charset="-122"/>
              </a:rPr>
              <a:t>模板</a:t>
            </a:r>
            <a:endParaRPr lang="zh-CN" altLang="en-US" sz="5400" dirty="0">
              <a:solidFill>
                <a:srgbClr val="333333"/>
              </a:solidFill>
              <a:latin typeface="汉仪中黑简" panose="02010609000101010101" pitchFamily="49" charset="-122"/>
              <a:ea typeface="汉仪中黑简" panose="02010609000101010101" pitchFamily="49" charset="-122"/>
            </a:endParaRPr>
          </a:p>
        </p:txBody>
      </p:sp>
      <p:sp>
        <p:nvSpPr>
          <p:cNvPr id="35" name="文本框 34"/>
          <p:cNvSpPr txBox="1"/>
          <p:nvPr/>
        </p:nvSpPr>
        <p:spPr>
          <a:xfrm>
            <a:off x="546843" y="4565554"/>
            <a:ext cx="5198859"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rPr>
              <a:t>商务商业</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活动策划</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工作汇报</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毕业答辩</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求职招聘</a:t>
            </a:r>
            <a:endParaRPr lang="zh-CN" altLang="en-US" dirty="0">
              <a:solidFill>
                <a:srgbClr val="333333"/>
              </a:solidFill>
              <a:latin typeface="微软雅黑" panose="020B0503020204020204" charset="-122"/>
              <a:ea typeface="微软雅黑" panose="020B0503020204020204" charset="-122"/>
            </a:endParaRPr>
          </a:p>
        </p:txBody>
      </p:sp>
      <p:sp>
        <p:nvSpPr>
          <p:cNvPr id="36" name="文本框 35"/>
          <p:cNvSpPr txBox="1"/>
          <p:nvPr/>
        </p:nvSpPr>
        <p:spPr>
          <a:xfrm>
            <a:off x="8428666" y="5531714"/>
            <a:ext cx="2533066" cy="369332"/>
          </a:xfrm>
          <a:prstGeom prst="rect">
            <a:avLst/>
          </a:prstGeom>
          <a:noFill/>
        </p:spPr>
        <p:txBody>
          <a:bodyPr wrap="none" rtlCol="0">
            <a:spAutoFit/>
          </a:bodyPr>
          <a:lstStyle/>
          <a:p>
            <a:r>
              <a:rPr lang="zh-CN" altLang="en-US" dirty="0">
                <a:solidFill>
                  <a:srgbClr val="58D6CA"/>
                </a:solidFill>
                <a:latin typeface="微软雅黑" panose="020B0503020204020204" charset="-122"/>
                <a:ea typeface="微软雅黑" panose="020B0503020204020204" charset="-122"/>
              </a:rPr>
              <a:t>汇报人：  时间：</a:t>
            </a:r>
            <a:r>
              <a:rPr lang="en-US" altLang="zh-CN" dirty="0">
                <a:solidFill>
                  <a:srgbClr val="58D6CA"/>
                </a:solidFill>
                <a:latin typeface="微软雅黑" panose="020B0503020204020204" charset="-122"/>
                <a:ea typeface="微软雅黑" panose="020B0503020204020204" charset="-122"/>
              </a:rPr>
              <a:t>19.10</a:t>
            </a:r>
            <a:endParaRPr lang="zh-CN" altLang="en-US" dirty="0">
              <a:solidFill>
                <a:srgbClr val="58D6CA"/>
              </a:solidFill>
              <a:latin typeface="微软雅黑" panose="020B0503020204020204" charset="-122"/>
              <a:ea typeface="微软雅黑" panose="020B0503020204020204" charset="-122"/>
            </a:endParaRPr>
          </a:p>
        </p:txBody>
      </p:sp>
      <p:pic>
        <p:nvPicPr>
          <p:cNvPr id="37" name="PA_CinematicRisingClimax ">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923636" y="425066"/>
            <a:ext cx="487363"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000"/>
                            </p:stCondLst>
                            <p:childTnLst>
                              <p:par>
                                <p:cTn id="42" presetID="53" presetClass="entr" presetSubtype="16" fill="hold" grpId="0" nodeType="afterEffect">
                                  <p:stCondLst>
                                    <p:cond delay="0"/>
                                  </p:stCondLst>
                                  <p:iterate type="lt">
                                    <p:tmPct val="50000"/>
                                  </p:iterate>
                                  <p:childTnLst>
                                    <p:set>
                                      <p:cBhvr>
                                        <p:cTn id="43" dur="1" fill="hold">
                                          <p:stCondLst>
                                            <p:cond delay="0"/>
                                          </p:stCondLst>
                                        </p:cTn>
                                        <p:tgtEl>
                                          <p:spTgt spid="33"/>
                                        </p:tgtEl>
                                        <p:attrNameLst>
                                          <p:attrName>style.visibility</p:attrName>
                                        </p:attrNameLst>
                                      </p:cBhvr>
                                      <p:to>
                                        <p:strVal val="visible"/>
                                      </p:to>
                                    </p:set>
                                    <p:anim calcmode="lin" valueType="num">
                                      <p:cBhvr>
                                        <p:cTn id="44" dur="250" fill="hold"/>
                                        <p:tgtEl>
                                          <p:spTgt spid="33"/>
                                        </p:tgtEl>
                                        <p:attrNameLst>
                                          <p:attrName>ppt_w</p:attrName>
                                        </p:attrNameLst>
                                      </p:cBhvr>
                                      <p:tavLst>
                                        <p:tav tm="0">
                                          <p:val>
                                            <p:fltVal val="0"/>
                                          </p:val>
                                        </p:tav>
                                        <p:tav tm="100000">
                                          <p:val>
                                            <p:strVal val="#ppt_w"/>
                                          </p:val>
                                        </p:tav>
                                      </p:tavLst>
                                    </p:anim>
                                    <p:anim calcmode="lin" valueType="num">
                                      <p:cBhvr>
                                        <p:cTn id="45" dur="250" fill="hold"/>
                                        <p:tgtEl>
                                          <p:spTgt spid="33"/>
                                        </p:tgtEl>
                                        <p:attrNameLst>
                                          <p:attrName>ppt_h</p:attrName>
                                        </p:attrNameLst>
                                      </p:cBhvr>
                                      <p:tavLst>
                                        <p:tav tm="0">
                                          <p:val>
                                            <p:fltVal val="0"/>
                                          </p:val>
                                        </p:tav>
                                        <p:tav tm="100000">
                                          <p:val>
                                            <p:strVal val="#ppt_h"/>
                                          </p:val>
                                        </p:tav>
                                      </p:tavLst>
                                    </p:anim>
                                    <p:animEffect transition="in" filter="fade">
                                      <p:cBhvr>
                                        <p:cTn id="46" dur="250"/>
                                        <p:tgtEl>
                                          <p:spTgt spid="33"/>
                                        </p:tgtEl>
                                      </p:cBhvr>
                                    </p:animEffect>
                                  </p:childTnLst>
                                </p:cTn>
                              </p:par>
                            </p:childTnLst>
                          </p:cTn>
                        </p:par>
                        <p:par>
                          <p:cTn id="47" fill="hold">
                            <p:stCondLst>
                              <p:cond delay="2625"/>
                            </p:stCondLst>
                            <p:childTnLst>
                              <p:par>
                                <p:cTn id="48" presetID="53" presetClass="entr" presetSubtype="16" fill="hold" grpId="0" nodeType="afterEffect">
                                  <p:stCondLst>
                                    <p:cond delay="0"/>
                                  </p:stCondLst>
                                  <p:iterate type="lt">
                                    <p:tmPct val="5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250" fill="hold"/>
                                        <p:tgtEl>
                                          <p:spTgt spid="34"/>
                                        </p:tgtEl>
                                        <p:attrNameLst>
                                          <p:attrName>ppt_w</p:attrName>
                                        </p:attrNameLst>
                                      </p:cBhvr>
                                      <p:tavLst>
                                        <p:tav tm="0">
                                          <p:val>
                                            <p:fltVal val="0"/>
                                          </p:val>
                                        </p:tav>
                                        <p:tav tm="100000">
                                          <p:val>
                                            <p:strVal val="#ppt_w"/>
                                          </p:val>
                                        </p:tav>
                                      </p:tavLst>
                                    </p:anim>
                                    <p:anim calcmode="lin" valueType="num">
                                      <p:cBhvr>
                                        <p:cTn id="51" dur="250" fill="hold"/>
                                        <p:tgtEl>
                                          <p:spTgt spid="34"/>
                                        </p:tgtEl>
                                        <p:attrNameLst>
                                          <p:attrName>ppt_h</p:attrName>
                                        </p:attrNameLst>
                                      </p:cBhvr>
                                      <p:tavLst>
                                        <p:tav tm="0">
                                          <p:val>
                                            <p:fltVal val="0"/>
                                          </p:val>
                                        </p:tav>
                                        <p:tav tm="100000">
                                          <p:val>
                                            <p:strVal val="#ppt_h"/>
                                          </p:val>
                                        </p:tav>
                                      </p:tavLst>
                                    </p:anim>
                                    <p:animEffect transition="in" filter="fade">
                                      <p:cBhvr>
                                        <p:cTn id="52" dur="250"/>
                                        <p:tgtEl>
                                          <p:spTgt spid="34"/>
                                        </p:tgtEl>
                                      </p:cBhvr>
                                    </p:animEffect>
                                  </p:childTnLst>
                                </p:cTn>
                              </p:par>
                            </p:childTnLst>
                          </p:cTn>
                        </p:par>
                        <p:par>
                          <p:cTn id="53" fill="hold">
                            <p:stCondLst>
                              <p:cond delay="3875"/>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4375"/>
                            </p:stCondLst>
                            <p:childTnLst>
                              <p:par>
                                <p:cTn id="58" presetID="10"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 presetClass="mediacall" presetSubtype="0" fill="hold" nodeType="withEffect">
                                  <p:stCondLst>
                                    <p:cond delay="0"/>
                                  </p:stCondLst>
                                  <p:childTnLst>
                                    <p:cmd type="call" cmd="playFrom(0.0)">
                                      <p:cBhvr>
                                        <p:cTn id="62"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fill="hold" display="0">
                  <p:stCondLst>
                    <p:cond delay="indefinite"/>
                  </p:stCondLst>
                  <p:endCondLst>
                    <p:cond evt="onStopAudio" delay="0">
                      <p:tgtEl>
                        <p:sldTgt/>
                      </p:tgtEl>
                    </p:cond>
                  </p:endCondLst>
                </p:cTn>
                <p:tgtEl>
                  <p:spTgt spid="37"/>
                </p:tgtEl>
              </p:cMediaNode>
            </p:audio>
          </p:childTnLst>
        </p:cTn>
      </p:par>
    </p:tnLst>
    <p:bldLst>
      <p:bldP spid="9" grpId="0" animBg="1"/>
      <p:bldP spid="10" grpId="0" animBg="1"/>
      <p:bldP spid="11" grpId="0" animBg="1"/>
      <p:bldP spid="13" grpId="0" animBg="1"/>
      <p:bldP spid="15" grpId="0" animBg="1"/>
      <p:bldP spid="17" grpId="0" animBg="1"/>
      <p:bldP spid="19" grpId="0" animBg="1"/>
      <p:bldP spid="21" grpId="0" animBg="1"/>
      <p:bldP spid="23" grpId="0" animBg="1"/>
      <p:bldP spid="25" grpId="0" animBg="1"/>
      <p:bldP spid="33" grpId="0"/>
      <p:bldP spid="34" grpId="0"/>
      <p:bldP spid="35" grpId="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3333"/>
        </a:solidFill>
        <a:effectLst/>
      </p:bgPr>
    </p:bg>
    <p:spTree>
      <p:nvGrpSpPr>
        <p:cNvPr id="1" name=""/>
        <p:cNvGrpSpPr/>
        <p:nvPr/>
      </p:nvGrpSpPr>
      <p:grpSpPr>
        <a:xfrm>
          <a:off x="0" y="0"/>
          <a:ext cx="0" cy="0"/>
          <a:chOff x="0" y="0"/>
          <a:chExt cx="0" cy="0"/>
        </a:xfrm>
      </p:grpSpPr>
      <p:sp>
        <p:nvSpPr>
          <p:cNvPr id="4" name="文本框 3"/>
          <p:cNvSpPr txBox="1"/>
          <p:nvPr/>
        </p:nvSpPr>
        <p:spPr>
          <a:xfrm>
            <a:off x="4096378" y="736306"/>
            <a:ext cx="2153697" cy="1015663"/>
          </a:xfrm>
          <a:prstGeom prst="rect">
            <a:avLst/>
          </a:prstGeom>
          <a:noFill/>
        </p:spPr>
        <p:txBody>
          <a:bodyPr vert="horz" wrap="square" rtlCol="0">
            <a:spAutoFit/>
          </a:bodyPr>
          <a:lstStyle>
            <a:defPPr>
              <a:defRPr lang="zh-CN"/>
            </a:defPPr>
            <a:lvl1pPr>
              <a:defRPr sz="5400">
                <a:solidFill>
                  <a:schemeClr val="bg1"/>
                </a:solidFill>
                <a:latin typeface="汉仪中黑简" panose="02010609000101010101" pitchFamily="49" charset="-122"/>
                <a:ea typeface="汉仪中黑简" panose="02010609000101010101" pitchFamily="49" charset="-122"/>
              </a:defRPr>
            </a:lvl1pPr>
          </a:lstStyle>
          <a:p>
            <a:pPr algn="dist"/>
            <a:r>
              <a:rPr lang="zh-CN" altLang="en-US" sz="6000" dirty="0">
                <a:solidFill>
                  <a:srgbClr val="95E5DD"/>
                </a:solidFill>
              </a:rPr>
              <a:t>目 录</a:t>
            </a:r>
            <a:endParaRPr lang="zh-CN" altLang="en-US" sz="6000" dirty="0">
              <a:solidFill>
                <a:srgbClr val="95E5DD"/>
              </a:solidFill>
            </a:endParaRPr>
          </a:p>
        </p:txBody>
      </p:sp>
      <p:sp>
        <p:nvSpPr>
          <p:cNvPr id="5" name="文本框 4"/>
          <p:cNvSpPr txBox="1"/>
          <p:nvPr/>
        </p:nvSpPr>
        <p:spPr>
          <a:xfrm>
            <a:off x="6347209" y="1105638"/>
            <a:ext cx="3921312" cy="646331"/>
          </a:xfrm>
          <a:prstGeom prst="rect">
            <a:avLst/>
          </a:prstGeom>
          <a:noFill/>
        </p:spPr>
        <p:txBody>
          <a:bodyPr vert="horz" wrap="square" rtlCol="0">
            <a:spAutoFit/>
          </a:bodyPr>
          <a:lstStyle/>
          <a:p>
            <a:r>
              <a:rPr lang="en-US" altLang="zh-CN" sz="3600" dirty="0">
                <a:solidFill>
                  <a:srgbClr val="95E5DD"/>
                </a:solidFill>
                <a:latin typeface="汉仪中黑简" panose="02010609000101010101" pitchFamily="49" charset="-122"/>
                <a:ea typeface="汉仪中黑简" panose="02010609000101010101" pitchFamily="49" charset="-122"/>
              </a:rPr>
              <a:t>/Contents</a:t>
            </a:r>
            <a:endParaRPr lang="zh-CN" altLang="en-US" sz="3600" dirty="0">
              <a:solidFill>
                <a:srgbClr val="95E5DD"/>
              </a:solidFill>
              <a:latin typeface="汉仪中黑简" panose="02010609000101010101" pitchFamily="49" charset="-122"/>
              <a:ea typeface="汉仪中黑简" panose="02010609000101010101" pitchFamily="49" charset="-122"/>
            </a:endParaRPr>
          </a:p>
        </p:txBody>
      </p:sp>
      <p:cxnSp>
        <p:nvCxnSpPr>
          <p:cNvPr id="7" name="直接连接符 6"/>
          <p:cNvCxnSpPr/>
          <p:nvPr/>
        </p:nvCxnSpPr>
        <p:spPr>
          <a:xfrm>
            <a:off x="0" y="2240782"/>
            <a:ext cx="12192000" cy="0"/>
          </a:xfrm>
          <a:prstGeom prst="line">
            <a:avLst/>
          </a:prstGeom>
          <a:ln>
            <a:solidFill>
              <a:srgbClr val="95E5DD"/>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775062" y="3221255"/>
            <a:ext cx="2186211" cy="1974409"/>
            <a:chOff x="765014" y="3020288"/>
            <a:chExt cx="2186211" cy="1974409"/>
          </a:xfrm>
        </p:grpSpPr>
        <p:sp>
          <p:nvSpPr>
            <p:cNvPr id="8" name="文本框 7"/>
            <p:cNvSpPr txBox="1"/>
            <p:nvPr/>
          </p:nvSpPr>
          <p:spPr>
            <a:xfrm>
              <a:off x="804748" y="4271310"/>
              <a:ext cx="2106743" cy="461665"/>
            </a:xfrm>
            <a:prstGeom prst="rect">
              <a:avLst/>
            </a:prstGeom>
            <a:noFill/>
          </p:spPr>
          <p:txBody>
            <a:bodyPr wrap="square" rtlCol="0">
              <a:spAutoFit/>
            </a:bodyPr>
            <a:lstStyle/>
            <a:p>
              <a:pPr algn="ctr"/>
              <a:r>
                <a:rPr lang="zh-CN" altLang="en-US" sz="2400" b="1" dirty="0">
                  <a:solidFill>
                    <a:schemeClr val="bg1"/>
                  </a:solidFill>
                  <a:latin typeface="+mj-ea"/>
                  <a:ea typeface="+mj-ea"/>
                </a:rPr>
                <a:t>背景介绍</a:t>
              </a:r>
              <a:endParaRPr lang="zh-CN" altLang="en-US" sz="2400" b="1" dirty="0">
                <a:solidFill>
                  <a:schemeClr val="bg1"/>
                </a:solidFill>
                <a:latin typeface="+mj-ea"/>
                <a:ea typeface="+mj-ea"/>
              </a:endParaRPr>
            </a:p>
          </p:txBody>
        </p:sp>
        <p:sp>
          <p:nvSpPr>
            <p:cNvPr id="10" name="文本框 9"/>
            <p:cNvSpPr txBox="1"/>
            <p:nvPr/>
          </p:nvSpPr>
          <p:spPr>
            <a:xfrm>
              <a:off x="765014" y="4733087"/>
              <a:ext cx="2186211" cy="261610"/>
            </a:xfrm>
            <a:prstGeom prst="rect">
              <a:avLst/>
            </a:prstGeom>
            <a:noFill/>
          </p:spPr>
          <p:txBody>
            <a:bodyPr wrap="square" rtlCol="0">
              <a:spAutoFit/>
            </a:bodyPr>
            <a:lstStyle/>
            <a:p>
              <a:pPr algn="ctr"/>
              <a:r>
                <a:rPr lang="en-US" altLang="zh-CN" sz="1050" cap="all" dirty="0">
                  <a:solidFill>
                    <a:schemeClr val="bg1"/>
                  </a:solidFill>
                  <a:latin typeface="+mn-ea"/>
                </a:rPr>
                <a:t>background introduction </a:t>
              </a:r>
              <a:endParaRPr lang="zh-CN" altLang="en-US" sz="1050" cap="all" dirty="0">
                <a:solidFill>
                  <a:schemeClr val="bg1"/>
                </a:solidFill>
                <a:latin typeface="+mn-ea"/>
              </a:endParaRPr>
            </a:p>
          </p:txBody>
        </p:sp>
        <p:grpSp>
          <p:nvGrpSpPr>
            <p:cNvPr id="3" name="组合 2"/>
            <p:cNvGrpSpPr/>
            <p:nvPr/>
          </p:nvGrpSpPr>
          <p:grpSpPr>
            <a:xfrm>
              <a:off x="1346478" y="3020288"/>
              <a:ext cx="1100207" cy="1100207"/>
              <a:chOff x="1346478" y="3020288"/>
              <a:chExt cx="1100207" cy="1100207"/>
            </a:xfrm>
          </p:grpSpPr>
          <p:grpSp>
            <p:nvGrpSpPr>
              <p:cNvPr id="9" name="组合 8"/>
              <p:cNvGrpSpPr/>
              <p:nvPr/>
            </p:nvGrpSpPr>
            <p:grpSpPr>
              <a:xfrm>
                <a:off x="1630937" y="3324962"/>
                <a:ext cx="531288" cy="490858"/>
                <a:chOff x="1197557" y="2275840"/>
                <a:chExt cx="531288" cy="490858"/>
              </a:xfrm>
              <a:solidFill>
                <a:srgbClr val="95E5DD"/>
              </a:solidFill>
            </p:grpSpPr>
            <p:grpSp>
              <p:nvGrpSpPr>
                <p:cNvPr id="11" name="组合 10"/>
                <p:cNvGrpSpPr/>
                <p:nvPr/>
              </p:nvGrpSpPr>
              <p:grpSpPr>
                <a:xfrm>
                  <a:off x="1197557" y="2425985"/>
                  <a:ext cx="531288" cy="340713"/>
                  <a:chOff x="3803650" y="6419850"/>
                  <a:chExt cx="146051" cy="93662"/>
                </a:xfrm>
                <a:grpFill/>
              </p:grpSpPr>
              <p:sp>
                <p:nvSpPr>
                  <p:cNvPr id="13" name="Freeform 713"/>
                  <p:cNvSpPr/>
                  <p:nvPr/>
                </p:nvSpPr>
                <p:spPr bwMode="auto">
                  <a:xfrm>
                    <a:off x="3856038" y="6419850"/>
                    <a:ext cx="93663" cy="93662"/>
                  </a:xfrm>
                  <a:custGeom>
                    <a:avLst/>
                    <a:gdLst>
                      <a:gd name="T0" fmla="*/ 0 w 36"/>
                      <a:gd name="T1" fmla="*/ 0 h 36"/>
                      <a:gd name="T2" fmla="*/ 11 w 36"/>
                      <a:gd name="T3" fmla="*/ 0 h 36"/>
                      <a:gd name="T4" fmla="*/ 11 w 36"/>
                      <a:gd name="T5" fmla="*/ 6 h 36"/>
                      <a:gd name="T6" fmla="*/ 11 w 36"/>
                      <a:gd name="T7" fmla="*/ 6 h 36"/>
                      <a:gd name="T8" fmla="*/ 22 w 36"/>
                      <a:gd name="T9" fmla="*/ 0 h 36"/>
                      <a:gd name="T10" fmla="*/ 36 w 36"/>
                      <a:gd name="T11" fmla="*/ 17 h 36"/>
                      <a:gd name="T12" fmla="*/ 36 w 36"/>
                      <a:gd name="T13" fmla="*/ 36 h 36"/>
                      <a:gd name="T14" fmla="*/ 24 w 36"/>
                      <a:gd name="T15" fmla="*/ 36 h 36"/>
                      <a:gd name="T16" fmla="*/ 24 w 36"/>
                      <a:gd name="T17" fmla="*/ 19 h 36"/>
                      <a:gd name="T18" fmla="*/ 18 w 36"/>
                      <a:gd name="T19" fmla="*/ 10 h 36"/>
                      <a:gd name="T20" fmla="*/ 12 w 36"/>
                      <a:gd name="T21" fmla="*/ 19 h 36"/>
                      <a:gd name="T22" fmla="*/ 12 w 36"/>
                      <a:gd name="T23" fmla="*/ 36 h 36"/>
                      <a:gd name="T24" fmla="*/ 0 w 36"/>
                      <a:gd name="T25" fmla="*/ 36 h 36"/>
                      <a:gd name="T26" fmla="*/ 0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0" y="0"/>
                        </a:moveTo>
                        <a:cubicBezTo>
                          <a:pt x="11" y="0"/>
                          <a:pt x="11" y="0"/>
                          <a:pt x="11" y="0"/>
                        </a:cubicBezTo>
                        <a:cubicBezTo>
                          <a:pt x="11" y="6"/>
                          <a:pt x="11" y="6"/>
                          <a:pt x="11" y="6"/>
                        </a:cubicBezTo>
                        <a:cubicBezTo>
                          <a:pt x="11" y="6"/>
                          <a:pt x="11" y="6"/>
                          <a:pt x="11" y="6"/>
                        </a:cubicBezTo>
                        <a:cubicBezTo>
                          <a:pt x="13" y="3"/>
                          <a:pt x="17" y="0"/>
                          <a:pt x="22" y="0"/>
                        </a:cubicBezTo>
                        <a:cubicBezTo>
                          <a:pt x="34" y="0"/>
                          <a:pt x="36" y="7"/>
                          <a:pt x="36" y="17"/>
                        </a:cubicBezTo>
                        <a:cubicBezTo>
                          <a:pt x="36" y="36"/>
                          <a:pt x="36" y="36"/>
                          <a:pt x="36" y="36"/>
                        </a:cubicBezTo>
                        <a:cubicBezTo>
                          <a:pt x="24" y="36"/>
                          <a:pt x="24" y="36"/>
                          <a:pt x="24" y="36"/>
                        </a:cubicBezTo>
                        <a:cubicBezTo>
                          <a:pt x="24" y="19"/>
                          <a:pt x="24" y="19"/>
                          <a:pt x="24" y="19"/>
                        </a:cubicBezTo>
                        <a:cubicBezTo>
                          <a:pt x="24" y="15"/>
                          <a:pt x="24" y="10"/>
                          <a:pt x="18" y="10"/>
                        </a:cubicBezTo>
                        <a:cubicBezTo>
                          <a:pt x="12" y="10"/>
                          <a:pt x="12" y="14"/>
                          <a:pt x="12" y="19"/>
                        </a:cubicBezTo>
                        <a:cubicBezTo>
                          <a:pt x="12" y="36"/>
                          <a:pt x="12" y="36"/>
                          <a:pt x="12" y="36"/>
                        </a:cubicBezTo>
                        <a:cubicBezTo>
                          <a:pt x="0" y="36"/>
                          <a:pt x="0" y="36"/>
                          <a:pt x="0" y="36"/>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4" name="Rectangle 714"/>
                  <p:cNvSpPr>
                    <a:spLocks noChangeArrowheads="1"/>
                  </p:cNvSpPr>
                  <p:nvPr/>
                </p:nvSpPr>
                <p:spPr bwMode="auto">
                  <a:xfrm>
                    <a:off x="3803650" y="6419850"/>
                    <a:ext cx="31750" cy="93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2" name="Oval 715"/>
                <p:cNvSpPr>
                  <a:spLocks noChangeArrowheads="1"/>
                </p:cNvSpPr>
                <p:nvPr/>
              </p:nvSpPr>
              <p:spPr bwMode="auto">
                <a:xfrm>
                  <a:off x="1197557" y="2275840"/>
                  <a:ext cx="115497" cy="1097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矩形 1"/>
              <p:cNvSpPr/>
              <p:nvPr/>
            </p:nvSpPr>
            <p:spPr>
              <a:xfrm>
                <a:off x="1346478" y="3020288"/>
                <a:ext cx="1100207" cy="1100207"/>
              </a:xfrm>
              <a:prstGeom prst="rect">
                <a:avLst/>
              </a:prstGeom>
              <a:noFill/>
              <a:ln>
                <a:solidFill>
                  <a:srgbClr val="95E5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47" name="组合 46"/>
          <p:cNvGrpSpPr/>
          <p:nvPr/>
        </p:nvGrpSpPr>
        <p:grpSpPr>
          <a:xfrm>
            <a:off x="3469123" y="3221255"/>
            <a:ext cx="2444757" cy="1974409"/>
            <a:chOff x="3459075" y="3020288"/>
            <a:chExt cx="2444757" cy="1974409"/>
          </a:xfrm>
        </p:grpSpPr>
        <p:sp>
          <p:nvSpPr>
            <p:cNvPr id="36" name="文本框 35"/>
            <p:cNvSpPr txBox="1"/>
            <p:nvPr/>
          </p:nvSpPr>
          <p:spPr>
            <a:xfrm>
              <a:off x="3608215" y="4271310"/>
              <a:ext cx="2106743" cy="461665"/>
            </a:xfrm>
            <a:prstGeom prst="rect">
              <a:avLst/>
            </a:prstGeom>
            <a:noFill/>
          </p:spPr>
          <p:txBody>
            <a:bodyPr wrap="square" rtlCol="0">
              <a:spAutoFit/>
            </a:bodyPr>
            <a:lstStyle/>
            <a:p>
              <a:pPr algn="ctr"/>
              <a:r>
                <a:rPr lang="zh-CN" altLang="en-US" sz="2400" dirty="0">
                  <a:solidFill>
                    <a:schemeClr val="bg1"/>
                  </a:solidFill>
                </a:rPr>
                <a:t>产品运营</a:t>
              </a:r>
              <a:endParaRPr lang="zh-CN" altLang="en-US" sz="2400" dirty="0">
                <a:solidFill>
                  <a:schemeClr val="bg1"/>
                </a:solidFill>
              </a:endParaRPr>
            </a:p>
          </p:txBody>
        </p:sp>
        <p:sp>
          <p:nvSpPr>
            <p:cNvPr id="37" name="文本框 36"/>
            <p:cNvSpPr txBox="1"/>
            <p:nvPr/>
          </p:nvSpPr>
          <p:spPr>
            <a:xfrm>
              <a:off x="3459075" y="4740781"/>
              <a:ext cx="2444757" cy="253916"/>
            </a:xfrm>
            <a:prstGeom prst="rect">
              <a:avLst/>
            </a:prstGeom>
            <a:noFill/>
          </p:spPr>
          <p:txBody>
            <a:bodyPr wrap="square" rtlCol="0">
              <a:spAutoFit/>
            </a:bodyPr>
            <a:lstStyle/>
            <a:p>
              <a:pPr algn="ctr"/>
              <a:r>
                <a:rPr lang="en-US" altLang="zh-CN" sz="1050" cap="all" dirty="0">
                  <a:solidFill>
                    <a:schemeClr val="bg1"/>
                  </a:solidFill>
                  <a:latin typeface="+mn-ea"/>
                </a:rPr>
                <a:t>product operation</a:t>
              </a:r>
              <a:endParaRPr lang="zh-CN" altLang="en-US" sz="1050" cap="all" dirty="0">
                <a:solidFill>
                  <a:schemeClr val="bg1"/>
                </a:solidFill>
                <a:latin typeface="+mn-ea"/>
              </a:endParaRPr>
            </a:p>
          </p:txBody>
        </p:sp>
        <p:grpSp>
          <p:nvGrpSpPr>
            <p:cNvPr id="42" name="组合 41"/>
            <p:cNvGrpSpPr/>
            <p:nvPr/>
          </p:nvGrpSpPr>
          <p:grpSpPr>
            <a:xfrm>
              <a:off x="4137124" y="3020288"/>
              <a:ext cx="1100207" cy="1100207"/>
              <a:chOff x="4137124" y="3020288"/>
              <a:chExt cx="1100207" cy="1100207"/>
            </a:xfrm>
          </p:grpSpPr>
          <p:sp>
            <p:nvSpPr>
              <p:cNvPr id="38" name="Freeform 735"/>
              <p:cNvSpPr>
                <a:spLocks noEditPoints="1"/>
              </p:cNvSpPr>
              <p:nvPr/>
            </p:nvSpPr>
            <p:spPr bwMode="auto">
              <a:xfrm>
                <a:off x="4373600" y="3281650"/>
                <a:ext cx="606358" cy="577482"/>
              </a:xfrm>
              <a:custGeom>
                <a:avLst/>
                <a:gdLst>
                  <a:gd name="T0" fmla="*/ 49 w 64"/>
                  <a:gd name="T1" fmla="*/ 35 h 61"/>
                  <a:gd name="T2" fmla="*/ 64 w 64"/>
                  <a:gd name="T3" fmla="*/ 35 h 61"/>
                  <a:gd name="T4" fmla="*/ 64 w 64"/>
                  <a:gd name="T5" fmla="*/ 32 h 61"/>
                  <a:gd name="T6" fmla="*/ 60 w 64"/>
                  <a:gd name="T7" fmla="*/ 18 h 61"/>
                  <a:gd name="T8" fmla="*/ 59 w 64"/>
                  <a:gd name="T9" fmla="*/ 3 h 61"/>
                  <a:gd name="T10" fmla="*/ 38 w 64"/>
                  <a:gd name="T11" fmla="*/ 5 h 61"/>
                  <a:gd name="T12" fmla="*/ 36 w 64"/>
                  <a:gd name="T13" fmla="*/ 5 h 61"/>
                  <a:gd name="T14" fmla="*/ 10 w 64"/>
                  <a:gd name="T15" fmla="*/ 25 h 61"/>
                  <a:gd name="T16" fmla="*/ 24 w 64"/>
                  <a:gd name="T17" fmla="*/ 14 h 61"/>
                  <a:gd name="T18" fmla="*/ 20 w 64"/>
                  <a:gd name="T19" fmla="*/ 18 h 61"/>
                  <a:gd name="T20" fmla="*/ 5 w 64"/>
                  <a:gd name="T21" fmla="*/ 57 h 61"/>
                  <a:gd name="T22" fmla="*/ 24 w 64"/>
                  <a:gd name="T23" fmla="*/ 57 h 61"/>
                  <a:gd name="T24" fmla="*/ 36 w 64"/>
                  <a:gd name="T25" fmla="*/ 60 h 61"/>
                  <a:gd name="T26" fmla="*/ 62 w 64"/>
                  <a:gd name="T27" fmla="*/ 41 h 61"/>
                  <a:gd name="T28" fmla="*/ 47 w 64"/>
                  <a:gd name="T29" fmla="*/ 41 h 61"/>
                  <a:gd name="T30" fmla="*/ 37 w 64"/>
                  <a:gd name="T31" fmla="*/ 47 h 61"/>
                  <a:gd name="T32" fmla="*/ 26 w 64"/>
                  <a:gd name="T33" fmla="*/ 41 h 61"/>
                  <a:gd name="T34" fmla="*/ 25 w 64"/>
                  <a:gd name="T35" fmla="*/ 35 h 61"/>
                  <a:gd name="T36" fmla="*/ 25 w 64"/>
                  <a:gd name="T37" fmla="*/ 35 h 61"/>
                  <a:gd name="T38" fmla="*/ 49 w 64"/>
                  <a:gd name="T39" fmla="*/ 35 h 61"/>
                  <a:gd name="T40" fmla="*/ 25 w 64"/>
                  <a:gd name="T41" fmla="*/ 28 h 61"/>
                  <a:gd name="T42" fmla="*/ 36 w 64"/>
                  <a:gd name="T43" fmla="*/ 17 h 61"/>
                  <a:gd name="T44" fmla="*/ 48 w 64"/>
                  <a:gd name="T45" fmla="*/ 28 h 61"/>
                  <a:gd name="T46" fmla="*/ 25 w 64"/>
                  <a:gd name="T47" fmla="*/ 28 h 61"/>
                  <a:gd name="T48" fmla="*/ 59 w 64"/>
                  <a:gd name="T49" fmla="*/ 6 h 61"/>
                  <a:gd name="T50" fmla="*/ 59 w 64"/>
                  <a:gd name="T51" fmla="*/ 17 h 61"/>
                  <a:gd name="T52" fmla="*/ 47 w 64"/>
                  <a:gd name="T53" fmla="*/ 7 h 61"/>
                  <a:gd name="T54" fmla="*/ 59 w 64"/>
                  <a:gd name="T55" fmla="*/ 6 h 61"/>
                  <a:gd name="T56" fmla="*/ 9 w 64"/>
                  <a:gd name="T57" fmla="*/ 56 h 61"/>
                  <a:gd name="T58" fmla="*/ 10 w 64"/>
                  <a:gd name="T59" fmla="*/ 41 h 61"/>
                  <a:gd name="T60" fmla="*/ 22 w 64"/>
                  <a:gd name="T61" fmla="*/ 56 h 61"/>
                  <a:gd name="T62" fmla="*/ 9 w 64"/>
                  <a:gd name="T6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1">
                    <a:moveTo>
                      <a:pt x="49" y="35"/>
                    </a:moveTo>
                    <a:cubicBezTo>
                      <a:pt x="64" y="35"/>
                      <a:pt x="64" y="35"/>
                      <a:pt x="64" y="35"/>
                    </a:cubicBezTo>
                    <a:cubicBezTo>
                      <a:pt x="64" y="34"/>
                      <a:pt x="64" y="33"/>
                      <a:pt x="64" y="32"/>
                    </a:cubicBezTo>
                    <a:cubicBezTo>
                      <a:pt x="64" y="27"/>
                      <a:pt x="62" y="22"/>
                      <a:pt x="60" y="18"/>
                    </a:cubicBezTo>
                    <a:cubicBezTo>
                      <a:pt x="63" y="12"/>
                      <a:pt x="62" y="6"/>
                      <a:pt x="59" y="3"/>
                    </a:cubicBezTo>
                    <a:cubicBezTo>
                      <a:pt x="56" y="0"/>
                      <a:pt x="48" y="1"/>
                      <a:pt x="38" y="5"/>
                    </a:cubicBezTo>
                    <a:cubicBezTo>
                      <a:pt x="38" y="5"/>
                      <a:pt x="37" y="5"/>
                      <a:pt x="36" y="5"/>
                    </a:cubicBezTo>
                    <a:cubicBezTo>
                      <a:pt x="23" y="5"/>
                      <a:pt x="13" y="14"/>
                      <a:pt x="10" y="25"/>
                    </a:cubicBezTo>
                    <a:cubicBezTo>
                      <a:pt x="14" y="20"/>
                      <a:pt x="18" y="17"/>
                      <a:pt x="24" y="14"/>
                    </a:cubicBezTo>
                    <a:cubicBezTo>
                      <a:pt x="23" y="14"/>
                      <a:pt x="20" y="17"/>
                      <a:pt x="20" y="18"/>
                    </a:cubicBezTo>
                    <a:cubicBezTo>
                      <a:pt x="5" y="33"/>
                      <a:pt x="0" y="52"/>
                      <a:pt x="5" y="57"/>
                    </a:cubicBezTo>
                    <a:cubicBezTo>
                      <a:pt x="9" y="61"/>
                      <a:pt x="16" y="61"/>
                      <a:pt x="24" y="57"/>
                    </a:cubicBezTo>
                    <a:cubicBezTo>
                      <a:pt x="28" y="59"/>
                      <a:pt x="32" y="60"/>
                      <a:pt x="36" y="60"/>
                    </a:cubicBezTo>
                    <a:cubicBezTo>
                      <a:pt x="48" y="60"/>
                      <a:pt x="59" y="52"/>
                      <a:pt x="62" y="41"/>
                    </a:cubicBezTo>
                    <a:cubicBezTo>
                      <a:pt x="47" y="41"/>
                      <a:pt x="47" y="41"/>
                      <a:pt x="47" y="41"/>
                    </a:cubicBezTo>
                    <a:cubicBezTo>
                      <a:pt x="45" y="45"/>
                      <a:pt x="41" y="47"/>
                      <a:pt x="37" y="47"/>
                    </a:cubicBezTo>
                    <a:cubicBezTo>
                      <a:pt x="32" y="47"/>
                      <a:pt x="28" y="45"/>
                      <a:pt x="26" y="41"/>
                    </a:cubicBezTo>
                    <a:cubicBezTo>
                      <a:pt x="25" y="39"/>
                      <a:pt x="25" y="37"/>
                      <a:pt x="25" y="35"/>
                    </a:cubicBezTo>
                    <a:cubicBezTo>
                      <a:pt x="25" y="35"/>
                      <a:pt x="25" y="35"/>
                      <a:pt x="25" y="35"/>
                    </a:cubicBezTo>
                    <a:cubicBezTo>
                      <a:pt x="49" y="35"/>
                      <a:pt x="49" y="35"/>
                      <a:pt x="49" y="35"/>
                    </a:cubicBezTo>
                    <a:close/>
                    <a:moveTo>
                      <a:pt x="25" y="28"/>
                    </a:moveTo>
                    <a:cubicBezTo>
                      <a:pt x="25" y="22"/>
                      <a:pt x="30" y="17"/>
                      <a:pt x="36" y="17"/>
                    </a:cubicBezTo>
                    <a:cubicBezTo>
                      <a:pt x="42" y="17"/>
                      <a:pt x="48" y="22"/>
                      <a:pt x="48" y="28"/>
                    </a:cubicBezTo>
                    <a:lnTo>
                      <a:pt x="25" y="28"/>
                    </a:lnTo>
                    <a:close/>
                    <a:moveTo>
                      <a:pt x="59" y="6"/>
                    </a:moveTo>
                    <a:cubicBezTo>
                      <a:pt x="61" y="8"/>
                      <a:pt x="61" y="12"/>
                      <a:pt x="59" y="17"/>
                    </a:cubicBezTo>
                    <a:cubicBezTo>
                      <a:pt x="56" y="12"/>
                      <a:pt x="52" y="9"/>
                      <a:pt x="47" y="7"/>
                    </a:cubicBezTo>
                    <a:cubicBezTo>
                      <a:pt x="52" y="4"/>
                      <a:pt x="57" y="4"/>
                      <a:pt x="59" y="6"/>
                    </a:cubicBezTo>
                    <a:close/>
                    <a:moveTo>
                      <a:pt x="9" y="56"/>
                    </a:moveTo>
                    <a:cubicBezTo>
                      <a:pt x="6" y="54"/>
                      <a:pt x="7" y="48"/>
                      <a:pt x="10" y="41"/>
                    </a:cubicBezTo>
                    <a:cubicBezTo>
                      <a:pt x="13" y="47"/>
                      <a:pt x="17" y="52"/>
                      <a:pt x="22" y="56"/>
                    </a:cubicBezTo>
                    <a:cubicBezTo>
                      <a:pt x="16" y="58"/>
                      <a:pt x="11" y="59"/>
                      <a:pt x="9" y="56"/>
                    </a:cubicBezTo>
                    <a:close/>
                  </a:path>
                </a:pathLst>
              </a:custGeom>
              <a:solidFill>
                <a:srgbClr val="95E5DD"/>
              </a:solidFill>
              <a:ln>
                <a:noFill/>
              </a:ln>
            </p:spPr>
            <p:txBody>
              <a:bodyPr vert="horz" wrap="square" lIns="91440" tIns="45720" rIns="91440" bIns="45720" numCol="1" anchor="t" anchorCtr="0" compatLnSpc="1"/>
              <a:lstStyle/>
              <a:p>
                <a:endParaRPr lang="zh-CN" altLang="en-US"/>
              </a:p>
            </p:txBody>
          </p:sp>
          <p:sp>
            <p:nvSpPr>
              <p:cNvPr id="39" name="矩形 38"/>
              <p:cNvSpPr/>
              <p:nvPr/>
            </p:nvSpPr>
            <p:spPr>
              <a:xfrm>
                <a:off x="4137124" y="3020288"/>
                <a:ext cx="1100207" cy="1100207"/>
              </a:xfrm>
              <a:prstGeom prst="rect">
                <a:avLst/>
              </a:prstGeom>
              <a:noFill/>
              <a:ln>
                <a:solidFill>
                  <a:srgbClr val="95E5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48" name="组合 47"/>
          <p:cNvGrpSpPr/>
          <p:nvPr/>
        </p:nvGrpSpPr>
        <p:grpSpPr>
          <a:xfrm>
            <a:off x="6421730" y="3221255"/>
            <a:ext cx="2186211" cy="1974409"/>
            <a:chOff x="6411682" y="3020288"/>
            <a:chExt cx="2186211" cy="1974409"/>
          </a:xfrm>
        </p:grpSpPr>
        <p:sp>
          <p:nvSpPr>
            <p:cNvPr id="20" name="文本框 19"/>
            <p:cNvSpPr txBox="1"/>
            <p:nvPr/>
          </p:nvSpPr>
          <p:spPr>
            <a:xfrm>
              <a:off x="6411682" y="4271310"/>
              <a:ext cx="2106743" cy="461665"/>
            </a:xfrm>
            <a:prstGeom prst="rect">
              <a:avLst/>
            </a:prstGeom>
            <a:noFill/>
          </p:spPr>
          <p:txBody>
            <a:bodyPr wrap="square" rtlCol="0">
              <a:spAutoFit/>
            </a:bodyPr>
            <a:lstStyle/>
            <a:p>
              <a:pPr algn="ctr"/>
              <a:r>
                <a:rPr lang="zh-CN" altLang="en-US" sz="2400" dirty="0">
                  <a:solidFill>
                    <a:schemeClr val="bg1"/>
                  </a:solidFill>
                </a:rPr>
                <a:t>发展规划</a:t>
              </a:r>
              <a:endParaRPr lang="zh-CN" altLang="en-US" sz="2400" dirty="0">
                <a:solidFill>
                  <a:schemeClr val="bg1"/>
                </a:solidFill>
              </a:endParaRPr>
            </a:p>
          </p:txBody>
        </p:sp>
        <p:sp>
          <p:nvSpPr>
            <p:cNvPr id="21" name="文本框 20"/>
            <p:cNvSpPr txBox="1"/>
            <p:nvPr/>
          </p:nvSpPr>
          <p:spPr>
            <a:xfrm>
              <a:off x="6411682" y="4740781"/>
              <a:ext cx="2186211" cy="253916"/>
            </a:xfrm>
            <a:prstGeom prst="rect">
              <a:avLst/>
            </a:prstGeom>
            <a:noFill/>
          </p:spPr>
          <p:txBody>
            <a:bodyPr wrap="square" rtlCol="0">
              <a:spAutoFit/>
            </a:bodyPr>
            <a:lstStyle/>
            <a:p>
              <a:pPr algn="ctr"/>
              <a:r>
                <a:rPr lang="en-US" altLang="zh-CN" sz="1050" cap="all" dirty="0">
                  <a:solidFill>
                    <a:schemeClr val="bg1"/>
                  </a:solidFill>
                  <a:latin typeface="+mn-ea"/>
                </a:rPr>
                <a:t>development plan </a:t>
              </a:r>
              <a:endParaRPr lang="zh-CN" altLang="en-US" sz="1050" cap="all" dirty="0">
                <a:solidFill>
                  <a:schemeClr val="bg1"/>
                </a:solidFill>
                <a:latin typeface="+mn-ea"/>
              </a:endParaRPr>
            </a:p>
          </p:txBody>
        </p:sp>
        <p:grpSp>
          <p:nvGrpSpPr>
            <p:cNvPr id="43" name="组合 42"/>
            <p:cNvGrpSpPr/>
            <p:nvPr/>
          </p:nvGrpSpPr>
          <p:grpSpPr>
            <a:xfrm>
              <a:off x="6927770" y="3020288"/>
              <a:ext cx="1100207" cy="1100207"/>
              <a:chOff x="6927770" y="3020288"/>
              <a:chExt cx="1100207" cy="1100207"/>
            </a:xfrm>
          </p:grpSpPr>
          <p:grpSp>
            <p:nvGrpSpPr>
              <p:cNvPr id="22" name="组合 21"/>
              <p:cNvGrpSpPr/>
              <p:nvPr/>
            </p:nvGrpSpPr>
            <p:grpSpPr>
              <a:xfrm>
                <a:off x="7191333" y="3296295"/>
                <a:ext cx="548198" cy="548192"/>
                <a:chOff x="7247923" y="2201369"/>
                <a:chExt cx="548198" cy="548192"/>
              </a:xfrm>
              <a:solidFill>
                <a:srgbClr val="95E5DD"/>
              </a:solidFill>
            </p:grpSpPr>
            <p:sp>
              <p:nvSpPr>
                <p:cNvPr id="23" name="Freeform 686"/>
                <p:cNvSpPr/>
                <p:nvPr/>
              </p:nvSpPr>
              <p:spPr bwMode="auto">
                <a:xfrm>
                  <a:off x="7555959" y="26242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87"/>
                <p:cNvSpPr/>
                <p:nvPr/>
              </p:nvSpPr>
              <p:spPr bwMode="auto">
                <a:xfrm>
                  <a:off x="7555959" y="26399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88"/>
                <p:cNvSpPr/>
                <p:nvPr/>
              </p:nvSpPr>
              <p:spPr bwMode="auto">
                <a:xfrm>
                  <a:off x="7555959" y="2629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89"/>
                <p:cNvSpPr>
                  <a:spLocks noEditPoints="1"/>
                </p:cNvSpPr>
                <p:nvPr/>
              </p:nvSpPr>
              <p:spPr bwMode="auto">
                <a:xfrm>
                  <a:off x="7247923" y="2201369"/>
                  <a:ext cx="548198" cy="548192"/>
                </a:xfrm>
                <a:custGeom>
                  <a:avLst/>
                  <a:gdLst>
                    <a:gd name="T0" fmla="*/ 60 w 64"/>
                    <a:gd name="T1" fmla="*/ 0 h 64"/>
                    <a:gd name="T2" fmla="*/ 4 w 64"/>
                    <a:gd name="T3" fmla="*/ 0 h 64"/>
                    <a:gd name="T4" fmla="*/ 0 w 64"/>
                    <a:gd name="T5" fmla="*/ 4 h 64"/>
                    <a:gd name="T6" fmla="*/ 0 w 64"/>
                    <a:gd name="T7" fmla="*/ 60 h 64"/>
                    <a:gd name="T8" fmla="*/ 4 w 64"/>
                    <a:gd name="T9" fmla="*/ 64 h 64"/>
                    <a:gd name="T10" fmla="*/ 35 w 64"/>
                    <a:gd name="T11" fmla="*/ 64 h 64"/>
                    <a:gd name="T12" fmla="*/ 35 w 64"/>
                    <a:gd name="T13" fmla="*/ 64 h 64"/>
                    <a:gd name="T14" fmla="*/ 35 w 64"/>
                    <a:gd name="T15" fmla="*/ 64 h 64"/>
                    <a:gd name="T16" fmla="*/ 60 w 64"/>
                    <a:gd name="T17" fmla="*/ 64 h 64"/>
                    <a:gd name="T18" fmla="*/ 64 w 64"/>
                    <a:gd name="T19" fmla="*/ 60 h 64"/>
                    <a:gd name="T20" fmla="*/ 64 w 64"/>
                    <a:gd name="T21" fmla="*/ 4 h 64"/>
                    <a:gd name="T22" fmla="*/ 60 w 64"/>
                    <a:gd name="T23" fmla="*/ 0 h 64"/>
                    <a:gd name="T24" fmla="*/ 12 w 64"/>
                    <a:gd name="T25" fmla="*/ 14 h 64"/>
                    <a:gd name="T26" fmla="*/ 14 w 64"/>
                    <a:gd name="T27" fmla="*/ 12 h 64"/>
                    <a:gd name="T28" fmla="*/ 16 w 64"/>
                    <a:gd name="T29" fmla="*/ 14 h 64"/>
                    <a:gd name="T30" fmla="*/ 16 w 64"/>
                    <a:gd name="T31" fmla="*/ 18 h 64"/>
                    <a:gd name="T32" fmla="*/ 14 w 64"/>
                    <a:gd name="T33" fmla="*/ 20 h 64"/>
                    <a:gd name="T34" fmla="*/ 12 w 64"/>
                    <a:gd name="T35" fmla="*/ 18 h 64"/>
                    <a:gd name="T36" fmla="*/ 12 w 64"/>
                    <a:gd name="T37" fmla="*/ 14 h 64"/>
                    <a:gd name="T38" fmla="*/ 60 w 64"/>
                    <a:gd name="T39" fmla="*/ 60 h 64"/>
                    <a:gd name="T40" fmla="*/ 37 w 64"/>
                    <a:gd name="T41" fmla="*/ 60 h 64"/>
                    <a:gd name="T42" fmla="*/ 36 w 64"/>
                    <a:gd name="T43" fmla="*/ 52 h 64"/>
                    <a:gd name="T44" fmla="*/ 36 w 64"/>
                    <a:gd name="T45" fmla="*/ 52 h 64"/>
                    <a:gd name="T46" fmla="*/ 32 w 64"/>
                    <a:gd name="T47" fmla="*/ 52 h 64"/>
                    <a:gd name="T48" fmla="*/ 9 w 64"/>
                    <a:gd name="T49" fmla="*/ 44 h 64"/>
                    <a:gd name="T50" fmla="*/ 9 w 64"/>
                    <a:gd name="T51" fmla="*/ 41 h 64"/>
                    <a:gd name="T52" fmla="*/ 12 w 64"/>
                    <a:gd name="T53" fmla="*/ 40 h 64"/>
                    <a:gd name="T54" fmla="*/ 32 w 64"/>
                    <a:gd name="T55" fmla="*/ 48 h 64"/>
                    <a:gd name="T56" fmla="*/ 36 w 64"/>
                    <a:gd name="T57" fmla="*/ 48 h 64"/>
                    <a:gd name="T58" fmla="*/ 36 w 64"/>
                    <a:gd name="T59" fmla="*/ 34 h 64"/>
                    <a:gd name="T60" fmla="*/ 35 w 64"/>
                    <a:gd name="T61" fmla="*/ 33 h 64"/>
                    <a:gd name="T62" fmla="*/ 34 w 64"/>
                    <a:gd name="T63" fmla="*/ 32 h 64"/>
                    <a:gd name="T64" fmla="*/ 28 w 64"/>
                    <a:gd name="T65" fmla="*/ 32 h 64"/>
                    <a:gd name="T66" fmla="*/ 29 w 64"/>
                    <a:gd name="T67" fmla="*/ 22 h 64"/>
                    <a:gd name="T68" fmla="*/ 35 w 64"/>
                    <a:gd name="T69" fmla="*/ 4 h 64"/>
                    <a:gd name="T70" fmla="*/ 60 w 64"/>
                    <a:gd name="T71" fmla="*/ 4 h 64"/>
                    <a:gd name="T72" fmla="*/ 60 w 64"/>
                    <a:gd name="T7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60" y="0"/>
                      </a:moveTo>
                      <a:cubicBezTo>
                        <a:pt x="4" y="0"/>
                        <a:pt x="4" y="0"/>
                        <a:pt x="4" y="0"/>
                      </a:cubicBezTo>
                      <a:cubicBezTo>
                        <a:pt x="2" y="0"/>
                        <a:pt x="0" y="2"/>
                        <a:pt x="0" y="4"/>
                      </a:cubicBezTo>
                      <a:cubicBezTo>
                        <a:pt x="0" y="60"/>
                        <a:pt x="0" y="60"/>
                        <a:pt x="0" y="60"/>
                      </a:cubicBezTo>
                      <a:cubicBezTo>
                        <a:pt x="0" y="62"/>
                        <a:pt x="2" y="64"/>
                        <a:pt x="4" y="64"/>
                      </a:cubicBezTo>
                      <a:cubicBezTo>
                        <a:pt x="35" y="64"/>
                        <a:pt x="35" y="64"/>
                        <a:pt x="35" y="64"/>
                      </a:cubicBezTo>
                      <a:cubicBezTo>
                        <a:pt x="35" y="64"/>
                        <a:pt x="35" y="64"/>
                        <a:pt x="35" y="64"/>
                      </a:cubicBezTo>
                      <a:cubicBezTo>
                        <a:pt x="35" y="64"/>
                        <a:pt x="35" y="64"/>
                        <a:pt x="35" y="64"/>
                      </a:cubicBezTo>
                      <a:cubicBezTo>
                        <a:pt x="60" y="64"/>
                        <a:pt x="60" y="64"/>
                        <a:pt x="60" y="64"/>
                      </a:cubicBezTo>
                      <a:cubicBezTo>
                        <a:pt x="62" y="64"/>
                        <a:pt x="64" y="62"/>
                        <a:pt x="64" y="60"/>
                      </a:cubicBezTo>
                      <a:cubicBezTo>
                        <a:pt x="64" y="4"/>
                        <a:pt x="64" y="4"/>
                        <a:pt x="64" y="4"/>
                      </a:cubicBezTo>
                      <a:cubicBezTo>
                        <a:pt x="64" y="2"/>
                        <a:pt x="62" y="0"/>
                        <a:pt x="60" y="0"/>
                      </a:cubicBezTo>
                      <a:close/>
                      <a:moveTo>
                        <a:pt x="12" y="14"/>
                      </a:moveTo>
                      <a:cubicBezTo>
                        <a:pt x="12" y="13"/>
                        <a:pt x="13" y="12"/>
                        <a:pt x="14" y="12"/>
                      </a:cubicBezTo>
                      <a:cubicBezTo>
                        <a:pt x="15" y="12"/>
                        <a:pt x="16" y="13"/>
                        <a:pt x="16" y="14"/>
                      </a:cubicBezTo>
                      <a:cubicBezTo>
                        <a:pt x="16" y="18"/>
                        <a:pt x="16" y="18"/>
                        <a:pt x="16" y="18"/>
                      </a:cubicBezTo>
                      <a:cubicBezTo>
                        <a:pt x="16" y="19"/>
                        <a:pt x="15" y="20"/>
                        <a:pt x="14" y="20"/>
                      </a:cubicBezTo>
                      <a:cubicBezTo>
                        <a:pt x="13" y="20"/>
                        <a:pt x="12" y="19"/>
                        <a:pt x="12" y="18"/>
                      </a:cubicBezTo>
                      <a:lnTo>
                        <a:pt x="12" y="14"/>
                      </a:lnTo>
                      <a:close/>
                      <a:moveTo>
                        <a:pt x="60" y="60"/>
                      </a:moveTo>
                      <a:cubicBezTo>
                        <a:pt x="37" y="60"/>
                        <a:pt x="37" y="60"/>
                        <a:pt x="37" y="60"/>
                      </a:cubicBezTo>
                      <a:cubicBezTo>
                        <a:pt x="36" y="57"/>
                        <a:pt x="36" y="55"/>
                        <a:pt x="36" y="52"/>
                      </a:cubicBezTo>
                      <a:cubicBezTo>
                        <a:pt x="36" y="52"/>
                        <a:pt x="36" y="52"/>
                        <a:pt x="36" y="52"/>
                      </a:cubicBezTo>
                      <a:cubicBezTo>
                        <a:pt x="34" y="52"/>
                        <a:pt x="33" y="52"/>
                        <a:pt x="32" y="52"/>
                      </a:cubicBezTo>
                      <a:cubicBezTo>
                        <a:pt x="24" y="52"/>
                        <a:pt x="16" y="49"/>
                        <a:pt x="9" y="44"/>
                      </a:cubicBezTo>
                      <a:cubicBezTo>
                        <a:pt x="8" y="43"/>
                        <a:pt x="8" y="41"/>
                        <a:pt x="9" y="41"/>
                      </a:cubicBezTo>
                      <a:cubicBezTo>
                        <a:pt x="10" y="40"/>
                        <a:pt x="11" y="39"/>
                        <a:pt x="12" y="40"/>
                      </a:cubicBezTo>
                      <a:cubicBezTo>
                        <a:pt x="18" y="45"/>
                        <a:pt x="25" y="48"/>
                        <a:pt x="32" y="48"/>
                      </a:cubicBezTo>
                      <a:cubicBezTo>
                        <a:pt x="33" y="48"/>
                        <a:pt x="34" y="48"/>
                        <a:pt x="36" y="48"/>
                      </a:cubicBezTo>
                      <a:cubicBezTo>
                        <a:pt x="35" y="40"/>
                        <a:pt x="36" y="34"/>
                        <a:pt x="36" y="34"/>
                      </a:cubicBezTo>
                      <a:cubicBezTo>
                        <a:pt x="36" y="34"/>
                        <a:pt x="36" y="33"/>
                        <a:pt x="35" y="33"/>
                      </a:cubicBezTo>
                      <a:cubicBezTo>
                        <a:pt x="35" y="32"/>
                        <a:pt x="35" y="32"/>
                        <a:pt x="34" y="32"/>
                      </a:cubicBezTo>
                      <a:cubicBezTo>
                        <a:pt x="28" y="32"/>
                        <a:pt x="28" y="32"/>
                        <a:pt x="28" y="32"/>
                      </a:cubicBezTo>
                      <a:cubicBezTo>
                        <a:pt x="28" y="30"/>
                        <a:pt x="28" y="26"/>
                        <a:pt x="29" y="22"/>
                      </a:cubicBezTo>
                      <a:cubicBezTo>
                        <a:pt x="30" y="14"/>
                        <a:pt x="32" y="8"/>
                        <a:pt x="35" y="4"/>
                      </a:cubicBezTo>
                      <a:cubicBezTo>
                        <a:pt x="60" y="4"/>
                        <a:pt x="60" y="4"/>
                        <a:pt x="60" y="4"/>
                      </a:cubicBezTo>
                      <a:cubicBezTo>
                        <a:pt x="60" y="60"/>
                        <a:pt x="60" y="60"/>
                        <a:pt x="60"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7" name="Freeform 690"/>
                <p:cNvSpPr/>
                <p:nvPr/>
              </p:nvSpPr>
              <p:spPr bwMode="auto">
                <a:xfrm>
                  <a:off x="7660377" y="2305787"/>
                  <a:ext cx="36548" cy="67870"/>
                </a:xfrm>
                <a:custGeom>
                  <a:avLst/>
                  <a:gdLst>
                    <a:gd name="T0" fmla="*/ 2 w 4"/>
                    <a:gd name="T1" fmla="*/ 8 h 8"/>
                    <a:gd name="T2" fmla="*/ 0 w 4"/>
                    <a:gd name="T3" fmla="*/ 6 h 8"/>
                    <a:gd name="T4" fmla="*/ 0 w 4"/>
                    <a:gd name="T5" fmla="*/ 2 h 8"/>
                    <a:gd name="T6" fmla="*/ 2 w 4"/>
                    <a:gd name="T7" fmla="*/ 0 h 8"/>
                    <a:gd name="T8" fmla="*/ 4 w 4"/>
                    <a:gd name="T9" fmla="*/ 2 h 8"/>
                    <a:gd name="T10" fmla="*/ 4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1" y="8"/>
                        <a:pt x="0" y="7"/>
                        <a:pt x="0" y="6"/>
                      </a:cubicBezTo>
                      <a:cubicBezTo>
                        <a:pt x="0" y="2"/>
                        <a:pt x="0" y="2"/>
                        <a:pt x="0" y="2"/>
                      </a:cubicBezTo>
                      <a:cubicBezTo>
                        <a:pt x="0" y="1"/>
                        <a:pt x="1" y="0"/>
                        <a:pt x="2" y="0"/>
                      </a:cubicBezTo>
                      <a:cubicBezTo>
                        <a:pt x="3" y="0"/>
                        <a:pt x="4" y="1"/>
                        <a:pt x="4" y="2"/>
                      </a:cubicBezTo>
                      <a:cubicBezTo>
                        <a:pt x="4" y="6"/>
                        <a:pt x="4" y="6"/>
                        <a:pt x="4" y="6"/>
                      </a:cubicBezTo>
                      <a:cubicBezTo>
                        <a:pt x="4" y="7"/>
                        <a:pt x="3"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691"/>
                <p:cNvSpPr/>
                <p:nvPr/>
              </p:nvSpPr>
              <p:spPr bwMode="auto">
                <a:xfrm>
                  <a:off x="7529853"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92"/>
                <p:cNvSpPr/>
                <p:nvPr/>
              </p:nvSpPr>
              <p:spPr bwMode="auto">
                <a:xfrm>
                  <a:off x="7524633" y="2645146"/>
                  <a:ext cx="522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93"/>
                <p:cNvSpPr/>
                <p:nvPr/>
              </p:nvSpPr>
              <p:spPr bwMode="auto">
                <a:xfrm>
                  <a:off x="7540294"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694"/>
                <p:cNvSpPr/>
                <p:nvPr/>
              </p:nvSpPr>
              <p:spPr bwMode="auto">
                <a:xfrm>
                  <a:off x="7529853"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95"/>
                <p:cNvSpPr/>
                <p:nvPr/>
              </p:nvSpPr>
              <p:spPr bwMode="auto">
                <a:xfrm>
                  <a:off x="7555959" y="2535506"/>
                  <a:ext cx="172292" cy="109637"/>
                </a:xfrm>
                <a:custGeom>
                  <a:avLst/>
                  <a:gdLst>
                    <a:gd name="T0" fmla="*/ 19 w 20"/>
                    <a:gd name="T1" fmla="*/ 2 h 13"/>
                    <a:gd name="T2" fmla="*/ 16 w 20"/>
                    <a:gd name="T3" fmla="*/ 1 h 13"/>
                    <a:gd name="T4" fmla="*/ 0 w 20"/>
                    <a:gd name="T5" fmla="*/ 9 h 13"/>
                    <a:gd name="T6" fmla="*/ 0 w 20"/>
                    <a:gd name="T7" fmla="*/ 13 h 13"/>
                    <a:gd name="T8" fmla="*/ 19 w 20"/>
                    <a:gd name="T9" fmla="*/ 5 h 13"/>
                    <a:gd name="T10" fmla="*/ 19 w 20"/>
                    <a:gd name="T11" fmla="*/ 2 h 13"/>
                  </a:gdLst>
                  <a:ahLst/>
                  <a:cxnLst>
                    <a:cxn ang="0">
                      <a:pos x="T0" y="T1"/>
                    </a:cxn>
                    <a:cxn ang="0">
                      <a:pos x="T2" y="T3"/>
                    </a:cxn>
                    <a:cxn ang="0">
                      <a:pos x="T4" y="T5"/>
                    </a:cxn>
                    <a:cxn ang="0">
                      <a:pos x="T6" y="T7"/>
                    </a:cxn>
                    <a:cxn ang="0">
                      <a:pos x="T8" y="T9"/>
                    </a:cxn>
                    <a:cxn ang="0">
                      <a:pos x="T10" y="T11"/>
                    </a:cxn>
                  </a:cxnLst>
                  <a:rect l="0" t="0" r="r" b="b"/>
                  <a:pathLst>
                    <a:path w="20" h="13">
                      <a:moveTo>
                        <a:pt x="19" y="2"/>
                      </a:moveTo>
                      <a:cubicBezTo>
                        <a:pt x="18" y="1"/>
                        <a:pt x="17" y="0"/>
                        <a:pt x="16" y="1"/>
                      </a:cubicBezTo>
                      <a:cubicBezTo>
                        <a:pt x="11" y="5"/>
                        <a:pt x="6" y="8"/>
                        <a:pt x="0" y="9"/>
                      </a:cubicBezTo>
                      <a:cubicBezTo>
                        <a:pt x="0" y="10"/>
                        <a:pt x="0" y="12"/>
                        <a:pt x="0" y="13"/>
                      </a:cubicBezTo>
                      <a:cubicBezTo>
                        <a:pt x="7" y="12"/>
                        <a:pt x="13" y="9"/>
                        <a:pt x="19" y="5"/>
                      </a:cubicBezTo>
                      <a:cubicBezTo>
                        <a:pt x="20" y="4"/>
                        <a:pt x="20" y="2"/>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96"/>
                <p:cNvSpPr/>
                <p:nvPr/>
              </p:nvSpPr>
              <p:spPr bwMode="auto">
                <a:xfrm>
                  <a:off x="7550736" y="2645146"/>
                  <a:ext cx="522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697"/>
                <p:cNvSpPr/>
                <p:nvPr/>
              </p:nvSpPr>
              <p:spPr bwMode="auto">
                <a:xfrm>
                  <a:off x="7540294"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矩形 39"/>
              <p:cNvSpPr/>
              <p:nvPr/>
            </p:nvSpPr>
            <p:spPr>
              <a:xfrm>
                <a:off x="6927770" y="3020288"/>
                <a:ext cx="1100207" cy="1100207"/>
              </a:xfrm>
              <a:prstGeom prst="rect">
                <a:avLst/>
              </a:prstGeom>
              <a:noFill/>
              <a:ln>
                <a:solidFill>
                  <a:srgbClr val="95E5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49" name="组合 48"/>
          <p:cNvGrpSpPr/>
          <p:nvPr/>
        </p:nvGrpSpPr>
        <p:grpSpPr>
          <a:xfrm>
            <a:off x="9225196" y="3221255"/>
            <a:ext cx="2281202" cy="1966603"/>
            <a:chOff x="9215148" y="3020288"/>
            <a:chExt cx="2281202" cy="1966603"/>
          </a:xfrm>
        </p:grpSpPr>
        <p:sp>
          <p:nvSpPr>
            <p:cNvPr id="16" name="文本框 15"/>
            <p:cNvSpPr txBox="1"/>
            <p:nvPr/>
          </p:nvSpPr>
          <p:spPr>
            <a:xfrm>
              <a:off x="9215148" y="4271310"/>
              <a:ext cx="2106743" cy="461665"/>
            </a:xfrm>
            <a:prstGeom prst="rect">
              <a:avLst/>
            </a:prstGeom>
            <a:noFill/>
          </p:spPr>
          <p:txBody>
            <a:bodyPr wrap="square" rtlCol="0">
              <a:spAutoFit/>
            </a:bodyPr>
            <a:lstStyle/>
            <a:p>
              <a:pPr algn="ctr"/>
              <a:r>
                <a:rPr lang="zh-CN" altLang="en-US" sz="2400" dirty="0">
                  <a:solidFill>
                    <a:schemeClr val="bg1"/>
                  </a:solidFill>
                </a:rPr>
                <a:t>投资回报</a:t>
              </a:r>
              <a:endParaRPr lang="zh-CN" altLang="en-US" sz="2400" dirty="0">
                <a:solidFill>
                  <a:schemeClr val="bg1"/>
                </a:solidFill>
              </a:endParaRPr>
            </a:p>
          </p:txBody>
        </p:sp>
        <p:sp>
          <p:nvSpPr>
            <p:cNvPr id="17" name="文本框 16"/>
            <p:cNvSpPr txBox="1"/>
            <p:nvPr/>
          </p:nvSpPr>
          <p:spPr>
            <a:xfrm>
              <a:off x="9215148" y="4732975"/>
              <a:ext cx="2281202" cy="253916"/>
            </a:xfrm>
            <a:prstGeom prst="rect">
              <a:avLst/>
            </a:prstGeom>
            <a:noFill/>
          </p:spPr>
          <p:txBody>
            <a:bodyPr wrap="square" rtlCol="0">
              <a:spAutoFit/>
            </a:bodyPr>
            <a:lstStyle/>
            <a:p>
              <a:pPr algn="ctr"/>
              <a:r>
                <a:rPr lang="en-US" altLang="zh-CN" sz="1050" cap="all" dirty="0">
                  <a:solidFill>
                    <a:schemeClr val="bg1"/>
                  </a:solidFill>
                  <a:latin typeface="+mn-ea"/>
                </a:rPr>
                <a:t>ROI analysis</a:t>
              </a:r>
              <a:endParaRPr lang="en-US" altLang="zh-CN" sz="1050" cap="all" dirty="0">
                <a:solidFill>
                  <a:schemeClr val="bg1"/>
                </a:solidFill>
                <a:latin typeface="+mn-ea"/>
              </a:endParaRPr>
            </a:p>
          </p:txBody>
        </p:sp>
        <p:grpSp>
          <p:nvGrpSpPr>
            <p:cNvPr id="44" name="组合 43"/>
            <p:cNvGrpSpPr/>
            <p:nvPr/>
          </p:nvGrpSpPr>
          <p:grpSpPr>
            <a:xfrm>
              <a:off x="9718417" y="3020288"/>
              <a:ext cx="1100207" cy="1100207"/>
              <a:chOff x="9718417" y="3020288"/>
              <a:chExt cx="1100207" cy="1100207"/>
            </a:xfrm>
          </p:grpSpPr>
          <p:sp>
            <p:nvSpPr>
              <p:cNvPr id="18" name="Freeform 684"/>
              <p:cNvSpPr>
                <a:spLocks noEditPoints="1"/>
              </p:cNvSpPr>
              <p:nvPr/>
            </p:nvSpPr>
            <p:spPr bwMode="auto">
              <a:xfrm>
                <a:off x="9950905" y="3258551"/>
                <a:ext cx="635230" cy="623680"/>
              </a:xfrm>
              <a:custGeom>
                <a:avLst/>
                <a:gdLst>
                  <a:gd name="T0" fmla="*/ 25 w 67"/>
                  <a:gd name="T1" fmla="*/ 50 h 66"/>
                  <a:gd name="T2" fmla="*/ 15 w 67"/>
                  <a:gd name="T3" fmla="*/ 48 h 66"/>
                  <a:gd name="T4" fmla="*/ 25 w 67"/>
                  <a:gd name="T5" fmla="*/ 54 h 66"/>
                  <a:gd name="T6" fmla="*/ 40 w 67"/>
                  <a:gd name="T7" fmla="*/ 51 h 66"/>
                  <a:gd name="T8" fmla="*/ 38 w 67"/>
                  <a:gd name="T9" fmla="*/ 48 h 66"/>
                  <a:gd name="T10" fmla="*/ 30 w 67"/>
                  <a:gd name="T11" fmla="*/ 2 h 66"/>
                  <a:gd name="T12" fmla="*/ 3 w 67"/>
                  <a:gd name="T13" fmla="*/ 66 h 66"/>
                  <a:gd name="T14" fmla="*/ 13 w 67"/>
                  <a:gd name="T15" fmla="*/ 57 h 66"/>
                  <a:gd name="T16" fmla="*/ 17 w 67"/>
                  <a:gd name="T17" fmla="*/ 60 h 66"/>
                  <a:gd name="T18" fmla="*/ 26 w 67"/>
                  <a:gd name="T19" fmla="*/ 64 h 66"/>
                  <a:gd name="T20" fmla="*/ 39 w 67"/>
                  <a:gd name="T21" fmla="*/ 59 h 66"/>
                  <a:gd name="T22" fmla="*/ 46 w 67"/>
                  <a:gd name="T23" fmla="*/ 55 h 66"/>
                  <a:gd name="T24" fmla="*/ 67 w 67"/>
                  <a:gd name="T25" fmla="*/ 66 h 66"/>
                  <a:gd name="T26" fmla="*/ 11 w 67"/>
                  <a:gd name="T27" fmla="*/ 37 h 66"/>
                  <a:gd name="T28" fmla="*/ 16 w 67"/>
                  <a:gd name="T29" fmla="*/ 27 h 66"/>
                  <a:gd name="T30" fmla="*/ 23 w 67"/>
                  <a:gd name="T31" fmla="*/ 36 h 66"/>
                  <a:gd name="T32" fmla="*/ 20 w 67"/>
                  <a:gd name="T33" fmla="*/ 38 h 66"/>
                  <a:gd name="T34" fmla="*/ 20 w 67"/>
                  <a:gd name="T35" fmla="*/ 38 h 66"/>
                  <a:gd name="T36" fmla="*/ 14 w 67"/>
                  <a:gd name="T37" fmla="*/ 39 h 66"/>
                  <a:gd name="T38" fmla="*/ 15 w 67"/>
                  <a:gd name="T39" fmla="*/ 42 h 66"/>
                  <a:gd name="T40" fmla="*/ 13 w 67"/>
                  <a:gd name="T41" fmla="*/ 43 h 66"/>
                  <a:gd name="T42" fmla="*/ 45 w 67"/>
                  <a:gd name="T43" fmla="*/ 50 h 66"/>
                  <a:gd name="T44" fmla="*/ 38 w 67"/>
                  <a:gd name="T45" fmla="*/ 56 h 66"/>
                  <a:gd name="T46" fmla="*/ 26 w 67"/>
                  <a:gd name="T47" fmla="*/ 61 h 66"/>
                  <a:gd name="T48" fmla="*/ 19 w 67"/>
                  <a:gd name="T49" fmla="*/ 58 h 66"/>
                  <a:gd name="T50" fmla="*/ 16 w 67"/>
                  <a:gd name="T51" fmla="*/ 55 h 66"/>
                  <a:gd name="T52" fmla="*/ 13 w 67"/>
                  <a:gd name="T53" fmla="*/ 48 h 66"/>
                  <a:gd name="T54" fmla="*/ 18 w 67"/>
                  <a:gd name="T55" fmla="*/ 45 h 66"/>
                  <a:gd name="T56" fmla="*/ 26 w 67"/>
                  <a:gd name="T57" fmla="*/ 40 h 66"/>
                  <a:gd name="T58" fmla="*/ 38 w 67"/>
                  <a:gd name="T59" fmla="*/ 45 h 66"/>
                  <a:gd name="T60" fmla="*/ 42 w 67"/>
                  <a:gd name="T61" fmla="*/ 46 h 66"/>
                  <a:gd name="T62" fmla="*/ 44 w 67"/>
                  <a:gd name="T63" fmla="*/ 43 h 66"/>
                  <a:gd name="T64" fmla="*/ 40 w 67"/>
                  <a:gd name="T65" fmla="*/ 41 h 66"/>
                  <a:gd name="T66" fmla="*/ 40 w 67"/>
                  <a:gd name="T67" fmla="*/ 38 h 66"/>
                  <a:gd name="T68" fmla="*/ 33 w 67"/>
                  <a:gd name="T69" fmla="*/ 38 h 66"/>
                  <a:gd name="T70" fmla="*/ 33 w 67"/>
                  <a:gd name="T71" fmla="*/ 38 h 66"/>
                  <a:gd name="T72" fmla="*/ 29 w 67"/>
                  <a:gd name="T73" fmla="*/ 36 h 66"/>
                  <a:gd name="T74" fmla="*/ 37 w 67"/>
                  <a:gd name="T75" fmla="*/ 25 h 66"/>
                  <a:gd name="T76" fmla="*/ 46 w 67"/>
                  <a:gd name="T77" fmla="*/ 3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66">
                    <a:moveTo>
                      <a:pt x="38" y="48"/>
                    </a:moveTo>
                    <a:cubicBezTo>
                      <a:pt x="33" y="50"/>
                      <a:pt x="29" y="50"/>
                      <a:pt x="25" y="50"/>
                    </a:cubicBezTo>
                    <a:cubicBezTo>
                      <a:pt x="22" y="50"/>
                      <a:pt x="19" y="49"/>
                      <a:pt x="17" y="48"/>
                    </a:cubicBezTo>
                    <a:cubicBezTo>
                      <a:pt x="16" y="47"/>
                      <a:pt x="15" y="48"/>
                      <a:pt x="15" y="48"/>
                    </a:cubicBezTo>
                    <a:cubicBezTo>
                      <a:pt x="14" y="49"/>
                      <a:pt x="14" y="50"/>
                      <a:pt x="15" y="51"/>
                    </a:cubicBezTo>
                    <a:cubicBezTo>
                      <a:pt x="17" y="52"/>
                      <a:pt x="21" y="54"/>
                      <a:pt x="25" y="54"/>
                    </a:cubicBezTo>
                    <a:cubicBezTo>
                      <a:pt x="26" y="54"/>
                      <a:pt x="27" y="54"/>
                      <a:pt x="27" y="54"/>
                    </a:cubicBezTo>
                    <a:cubicBezTo>
                      <a:pt x="31" y="54"/>
                      <a:pt x="35" y="54"/>
                      <a:pt x="40" y="51"/>
                    </a:cubicBezTo>
                    <a:cubicBezTo>
                      <a:pt x="41" y="51"/>
                      <a:pt x="41" y="50"/>
                      <a:pt x="41" y="49"/>
                    </a:cubicBezTo>
                    <a:cubicBezTo>
                      <a:pt x="40" y="48"/>
                      <a:pt x="39" y="48"/>
                      <a:pt x="38" y="48"/>
                    </a:cubicBezTo>
                    <a:close/>
                    <a:moveTo>
                      <a:pt x="59" y="45"/>
                    </a:moveTo>
                    <a:cubicBezTo>
                      <a:pt x="59" y="30"/>
                      <a:pt x="60" y="0"/>
                      <a:pt x="30" y="2"/>
                    </a:cubicBezTo>
                    <a:cubicBezTo>
                      <a:pt x="0" y="5"/>
                      <a:pt x="8" y="36"/>
                      <a:pt x="8" y="47"/>
                    </a:cubicBezTo>
                    <a:cubicBezTo>
                      <a:pt x="7" y="52"/>
                      <a:pt x="6" y="59"/>
                      <a:pt x="3" y="66"/>
                    </a:cubicBezTo>
                    <a:cubicBezTo>
                      <a:pt x="11" y="66"/>
                      <a:pt x="11" y="66"/>
                      <a:pt x="11" y="66"/>
                    </a:cubicBezTo>
                    <a:cubicBezTo>
                      <a:pt x="12" y="63"/>
                      <a:pt x="13" y="60"/>
                      <a:pt x="13" y="57"/>
                    </a:cubicBezTo>
                    <a:cubicBezTo>
                      <a:pt x="13" y="58"/>
                      <a:pt x="14" y="58"/>
                      <a:pt x="14" y="58"/>
                    </a:cubicBezTo>
                    <a:cubicBezTo>
                      <a:pt x="15" y="59"/>
                      <a:pt x="16" y="60"/>
                      <a:pt x="17" y="60"/>
                    </a:cubicBezTo>
                    <a:cubicBezTo>
                      <a:pt x="19" y="62"/>
                      <a:pt x="21" y="64"/>
                      <a:pt x="25" y="64"/>
                    </a:cubicBezTo>
                    <a:cubicBezTo>
                      <a:pt x="25" y="64"/>
                      <a:pt x="26" y="64"/>
                      <a:pt x="26" y="64"/>
                    </a:cubicBezTo>
                    <a:cubicBezTo>
                      <a:pt x="30" y="64"/>
                      <a:pt x="33" y="62"/>
                      <a:pt x="36" y="61"/>
                    </a:cubicBezTo>
                    <a:cubicBezTo>
                      <a:pt x="37" y="60"/>
                      <a:pt x="38" y="60"/>
                      <a:pt x="39" y="59"/>
                    </a:cubicBezTo>
                    <a:cubicBezTo>
                      <a:pt x="41" y="58"/>
                      <a:pt x="44" y="57"/>
                      <a:pt x="45" y="55"/>
                    </a:cubicBezTo>
                    <a:cubicBezTo>
                      <a:pt x="46" y="55"/>
                      <a:pt x="46" y="55"/>
                      <a:pt x="46" y="55"/>
                    </a:cubicBezTo>
                    <a:cubicBezTo>
                      <a:pt x="47" y="58"/>
                      <a:pt x="48" y="62"/>
                      <a:pt x="50" y="66"/>
                    </a:cubicBezTo>
                    <a:cubicBezTo>
                      <a:pt x="67" y="66"/>
                      <a:pt x="67" y="66"/>
                      <a:pt x="67" y="66"/>
                    </a:cubicBezTo>
                    <a:cubicBezTo>
                      <a:pt x="63" y="60"/>
                      <a:pt x="59" y="53"/>
                      <a:pt x="59" y="45"/>
                    </a:cubicBezTo>
                    <a:close/>
                    <a:moveTo>
                      <a:pt x="11" y="37"/>
                    </a:moveTo>
                    <a:cubicBezTo>
                      <a:pt x="11" y="37"/>
                      <a:pt x="11" y="37"/>
                      <a:pt x="11" y="37"/>
                    </a:cubicBezTo>
                    <a:cubicBezTo>
                      <a:pt x="10" y="32"/>
                      <a:pt x="13" y="27"/>
                      <a:pt x="16" y="27"/>
                    </a:cubicBezTo>
                    <a:cubicBezTo>
                      <a:pt x="20" y="27"/>
                      <a:pt x="23" y="31"/>
                      <a:pt x="23" y="36"/>
                    </a:cubicBezTo>
                    <a:cubicBezTo>
                      <a:pt x="23" y="36"/>
                      <a:pt x="23" y="36"/>
                      <a:pt x="23" y="36"/>
                    </a:cubicBezTo>
                    <a:cubicBezTo>
                      <a:pt x="23" y="36"/>
                      <a:pt x="23" y="37"/>
                      <a:pt x="23" y="37"/>
                    </a:cubicBezTo>
                    <a:cubicBezTo>
                      <a:pt x="22" y="37"/>
                      <a:pt x="21" y="38"/>
                      <a:pt x="20" y="38"/>
                    </a:cubicBezTo>
                    <a:cubicBezTo>
                      <a:pt x="20" y="38"/>
                      <a:pt x="20" y="38"/>
                      <a:pt x="20" y="38"/>
                    </a:cubicBezTo>
                    <a:cubicBezTo>
                      <a:pt x="20" y="38"/>
                      <a:pt x="20" y="38"/>
                      <a:pt x="20" y="38"/>
                    </a:cubicBezTo>
                    <a:cubicBezTo>
                      <a:pt x="20" y="35"/>
                      <a:pt x="18" y="33"/>
                      <a:pt x="17" y="33"/>
                    </a:cubicBezTo>
                    <a:cubicBezTo>
                      <a:pt x="15" y="33"/>
                      <a:pt x="14" y="36"/>
                      <a:pt x="14" y="39"/>
                    </a:cubicBezTo>
                    <a:cubicBezTo>
                      <a:pt x="14" y="39"/>
                      <a:pt x="14" y="39"/>
                      <a:pt x="14" y="39"/>
                    </a:cubicBezTo>
                    <a:cubicBezTo>
                      <a:pt x="14" y="40"/>
                      <a:pt x="15" y="41"/>
                      <a:pt x="15" y="42"/>
                    </a:cubicBezTo>
                    <a:cubicBezTo>
                      <a:pt x="15" y="42"/>
                      <a:pt x="15" y="42"/>
                      <a:pt x="14" y="43"/>
                    </a:cubicBezTo>
                    <a:cubicBezTo>
                      <a:pt x="14" y="43"/>
                      <a:pt x="13" y="43"/>
                      <a:pt x="13" y="43"/>
                    </a:cubicBezTo>
                    <a:cubicBezTo>
                      <a:pt x="12" y="42"/>
                      <a:pt x="11" y="39"/>
                      <a:pt x="11" y="37"/>
                    </a:cubicBezTo>
                    <a:close/>
                    <a:moveTo>
                      <a:pt x="45" y="50"/>
                    </a:moveTo>
                    <a:cubicBezTo>
                      <a:pt x="44" y="52"/>
                      <a:pt x="41" y="55"/>
                      <a:pt x="38" y="56"/>
                    </a:cubicBezTo>
                    <a:cubicBezTo>
                      <a:pt x="38" y="56"/>
                      <a:pt x="38" y="56"/>
                      <a:pt x="38" y="56"/>
                    </a:cubicBezTo>
                    <a:cubicBezTo>
                      <a:pt x="36" y="56"/>
                      <a:pt x="35" y="57"/>
                      <a:pt x="34" y="58"/>
                    </a:cubicBezTo>
                    <a:cubicBezTo>
                      <a:pt x="32" y="59"/>
                      <a:pt x="29" y="61"/>
                      <a:pt x="26" y="61"/>
                    </a:cubicBezTo>
                    <a:cubicBezTo>
                      <a:pt x="26" y="61"/>
                      <a:pt x="26" y="61"/>
                      <a:pt x="25" y="61"/>
                    </a:cubicBezTo>
                    <a:cubicBezTo>
                      <a:pt x="22" y="61"/>
                      <a:pt x="21" y="59"/>
                      <a:pt x="19" y="58"/>
                    </a:cubicBezTo>
                    <a:cubicBezTo>
                      <a:pt x="18" y="57"/>
                      <a:pt x="17" y="56"/>
                      <a:pt x="16" y="55"/>
                    </a:cubicBezTo>
                    <a:cubicBezTo>
                      <a:pt x="16" y="55"/>
                      <a:pt x="16" y="55"/>
                      <a:pt x="16" y="55"/>
                    </a:cubicBezTo>
                    <a:cubicBezTo>
                      <a:pt x="13" y="54"/>
                      <a:pt x="12" y="52"/>
                      <a:pt x="12" y="50"/>
                    </a:cubicBezTo>
                    <a:cubicBezTo>
                      <a:pt x="12" y="49"/>
                      <a:pt x="12" y="49"/>
                      <a:pt x="13" y="48"/>
                    </a:cubicBezTo>
                    <a:cubicBezTo>
                      <a:pt x="14" y="47"/>
                      <a:pt x="16" y="46"/>
                      <a:pt x="16" y="45"/>
                    </a:cubicBezTo>
                    <a:cubicBezTo>
                      <a:pt x="17" y="45"/>
                      <a:pt x="17" y="45"/>
                      <a:pt x="18" y="45"/>
                    </a:cubicBezTo>
                    <a:cubicBezTo>
                      <a:pt x="18" y="44"/>
                      <a:pt x="18" y="44"/>
                      <a:pt x="18" y="44"/>
                    </a:cubicBezTo>
                    <a:cubicBezTo>
                      <a:pt x="20" y="43"/>
                      <a:pt x="22" y="40"/>
                      <a:pt x="26" y="40"/>
                    </a:cubicBezTo>
                    <a:cubicBezTo>
                      <a:pt x="28" y="40"/>
                      <a:pt x="31" y="41"/>
                      <a:pt x="34" y="43"/>
                    </a:cubicBezTo>
                    <a:cubicBezTo>
                      <a:pt x="35" y="44"/>
                      <a:pt x="36" y="44"/>
                      <a:pt x="38" y="45"/>
                    </a:cubicBezTo>
                    <a:cubicBezTo>
                      <a:pt x="39" y="45"/>
                      <a:pt x="40" y="45"/>
                      <a:pt x="42" y="46"/>
                    </a:cubicBezTo>
                    <a:cubicBezTo>
                      <a:pt x="42" y="46"/>
                      <a:pt x="42" y="46"/>
                      <a:pt x="42" y="46"/>
                    </a:cubicBezTo>
                    <a:cubicBezTo>
                      <a:pt x="43" y="47"/>
                      <a:pt x="45" y="48"/>
                      <a:pt x="45" y="50"/>
                    </a:cubicBezTo>
                    <a:close/>
                    <a:moveTo>
                      <a:pt x="44" y="43"/>
                    </a:moveTo>
                    <a:cubicBezTo>
                      <a:pt x="44" y="43"/>
                      <a:pt x="43" y="43"/>
                      <a:pt x="43" y="43"/>
                    </a:cubicBezTo>
                    <a:cubicBezTo>
                      <a:pt x="42" y="42"/>
                      <a:pt x="40" y="42"/>
                      <a:pt x="40" y="41"/>
                    </a:cubicBezTo>
                    <a:cubicBezTo>
                      <a:pt x="40" y="40"/>
                      <a:pt x="40" y="39"/>
                      <a:pt x="40" y="38"/>
                    </a:cubicBezTo>
                    <a:cubicBezTo>
                      <a:pt x="40" y="38"/>
                      <a:pt x="40" y="38"/>
                      <a:pt x="40" y="38"/>
                    </a:cubicBezTo>
                    <a:cubicBezTo>
                      <a:pt x="40" y="35"/>
                      <a:pt x="39" y="32"/>
                      <a:pt x="37" y="32"/>
                    </a:cubicBezTo>
                    <a:cubicBezTo>
                      <a:pt x="35" y="32"/>
                      <a:pt x="33" y="35"/>
                      <a:pt x="33" y="38"/>
                    </a:cubicBezTo>
                    <a:cubicBezTo>
                      <a:pt x="33" y="38"/>
                      <a:pt x="33" y="38"/>
                      <a:pt x="33" y="38"/>
                    </a:cubicBezTo>
                    <a:cubicBezTo>
                      <a:pt x="33" y="38"/>
                      <a:pt x="33" y="38"/>
                      <a:pt x="33" y="38"/>
                    </a:cubicBezTo>
                    <a:cubicBezTo>
                      <a:pt x="31" y="38"/>
                      <a:pt x="30" y="37"/>
                      <a:pt x="29" y="37"/>
                    </a:cubicBezTo>
                    <a:cubicBezTo>
                      <a:pt x="29" y="37"/>
                      <a:pt x="29" y="37"/>
                      <a:pt x="29" y="36"/>
                    </a:cubicBezTo>
                    <a:cubicBezTo>
                      <a:pt x="29" y="36"/>
                      <a:pt x="29" y="36"/>
                      <a:pt x="29" y="36"/>
                    </a:cubicBezTo>
                    <a:cubicBezTo>
                      <a:pt x="29" y="31"/>
                      <a:pt x="32" y="26"/>
                      <a:pt x="37" y="25"/>
                    </a:cubicBezTo>
                    <a:cubicBezTo>
                      <a:pt x="42" y="25"/>
                      <a:pt x="46" y="30"/>
                      <a:pt x="46" y="36"/>
                    </a:cubicBezTo>
                    <a:cubicBezTo>
                      <a:pt x="46" y="36"/>
                      <a:pt x="46" y="36"/>
                      <a:pt x="46" y="36"/>
                    </a:cubicBezTo>
                    <a:cubicBezTo>
                      <a:pt x="46" y="39"/>
                      <a:pt x="45" y="41"/>
                      <a:pt x="44" y="43"/>
                    </a:cubicBezTo>
                    <a:close/>
                  </a:path>
                </a:pathLst>
              </a:custGeom>
              <a:solidFill>
                <a:srgbClr val="95E5DD"/>
              </a:solidFill>
              <a:ln>
                <a:noFill/>
              </a:ln>
            </p:spPr>
            <p:txBody>
              <a:bodyPr vert="horz" wrap="square" lIns="91440" tIns="45720" rIns="91440" bIns="45720" numCol="1" anchor="t" anchorCtr="0" compatLnSpc="1"/>
              <a:lstStyle/>
              <a:p>
                <a:endParaRPr lang="zh-CN" altLang="en-US"/>
              </a:p>
            </p:txBody>
          </p:sp>
          <p:sp>
            <p:nvSpPr>
              <p:cNvPr id="41" name="矩形 40"/>
              <p:cNvSpPr/>
              <p:nvPr/>
            </p:nvSpPr>
            <p:spPr>
              <a:xfrm>
                <a:off x="9718417" y="3020288"/>
                <a:ext cx="1100207" cy="1100207"/>
              </a:xfrm>
              <a:prstGeom prst="rect">
                <a:avLst/>
              </a:prstGeom>
              <a:noFill/>
              <a:ln>
                <a:solidFill>
                  <a:srgbClr val="95E5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ppt_x"/>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flipH="1">
            <a:off x="10083574" y="414464"/>
            <a:ext cx="2166266" cy="6029072"/>
            <a:chOff x="-85656" y="417227"/>
            <a:chExt cx="2166266" cy="6029072"/>
          </a:xfrm>
        </p:grpSpPr>
        <p:sp>
          <p:nvSpPr>
            <p:cNvPr id="56"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flipH="1">
            <a:off x="6013722" y="0"/>
            <a:ext cx="6178278" cy="6852474"/>
            <a:chOff x="152400" y="157926"/>
            <a:chExt cx="6178278" cy="6852474"/>
          </a:xfrm>
        </p:grpSpPr>
        <p:sp>
          <p:nvSpPr>
            <p:cNvPr id="65" name="Freeform 13"/>
            <p:cNvSpPr/>
            <p:nvPr/>
          </p:nvSpPr>
          <p:spPr bwMode="auto">
            <a:xfrm>
              <a:off x="152400" y="1579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5"/>
            <p:cNvSpPr/>
            <p:nvPr/>
          </p:nvSpPr>
          <p:spPr bwMode="auto">
            <a:xfrm>
              <a:off x="152400" y="1579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0"/>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 name="组合 1"/>
          <p:cNvGrpSpPr/>
          <p:nvPr/>
        </p:nvGrpSpPr>
        <p:grpSpPr>
          <a:xfrm>
            <a:off x="-85656" y="417227"/>
            <a:ext cx="2166266" cy="6029072"/>
            <a:chOff x="-85656" y="417227"/>
            <a:chExt cx="2166266" cy="6029072"/>
          </a:xfrm>
        </p:grpSpPr>
        <p:sp>
          <p:nvSpPr>
            <p:cNvPr id="9"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2"/>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5656" y="417227"/>
            <a:ext cx="4039643" cy="6029072"/>
            <a:chOff x="-85656" y="417227"/>
            <a:chExt cx="4039643" cy="6029072"/>
          </a:xfrm>
        </p:grpSpPr>
        <p:sp>
          <p:nvSpPr>
            <p:cNvPr id="19"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24"/>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0" name="组合 59"/>
          <p:cNvGrpSpPr/>
          <p:nvPr/>
        </p:nvGrpSpPr>
        <p:grpSpPr>
          <a:xfrm flipH="1">
            <a:off x="8210197" y="414464"/>
            <a:ext cx="4039643" cy="6029072"/>
            <a:chOff x="-85656" y="417227"/>
            <a:chExt cx="4039643" cy="6029072"/>
          </a:xfrm>
        </p:grpSpPr>
        <p:sp>
          <p:nvSpPr>
            <p:cNvPr id="61"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4101392" y="1924787"/>
            <a:ext cx="4245246" cy="986960"/>
            <a:chOff x="1058021" y="2413000"/>
            <a:chExt cx="4245246" cy="986960"/>
          </a:xfrm>
        </p:grpSpPr>
        <p:sp>
          <p:nvSpPr>
            <p:cNvPr id="68" name="文本框 67"/>
            <p:cNvSpPr txBox="1"/>
            <p:nvPr/>
          </p:nvSpPr>
          <p:spPr>
            <a:xfrm>
              <a:off x="2280793" y="2508233"/>
              <a:ext cx="3022474" cy="646331"/>
            </a:xfrm>
            <a:prstGeom prst="rect">
              <a:avLst/>
            </a:prstGeom>
            <a:noFill/>
          </p:spPr>
          <p:txBody>
            <a:bodyPr wrap="square" rtlCol="0">
              <a:spAutoFit/>
            </a:bodyPr>
            <a:lstStyle/>
            <a:p>
              <a:pPr algn="ctr"/>
              <a:r>
                <a:rPr lang="zh-CN" altLang="en-US" sz="3600" b="1" dirty="0">
                  <a:solidFill>
                    <a:schemeClr val="bg1"/>
                  </a:solidFill>
                  <a:latin typeface="+mj-ea"/>
                </a:rPr>
                <a:t>项目背景介绍</a:t>
              </a:r>
              <a:endParaRPr lang="zh-CN" altLang="en-US" sz="3600" b="1" dirty="0">
                <a:solidFill>
                  <a:schemeClr val="bg1"/>
                </a:solidFill>
                <a:latin typeface="+mj-ea"/>
              </a:endParaRPr>
            </a:p>
          </p:txBody>
        </p:sp>
        <p:grpSp>
          <p:nvGrpSpPr>
            <p:cNvPr id="69" name="组合 68"/>
            <p:cNvGrpSpPr/>
            <p:nvPr/>
          </p:nvGrpSpPr>
          <p:grpSpPr>
            <a:xfrm>
              <a:off x="1058021" y="2413000"/>
              <a:ext cx="1068252" cy="986960"/>
              <a:chOff x="1197557" y="2275840"/>
              <a:chExt cx="531288" cy="490858"/>
            </a:xfrm>
          </p:grpSpPr>
          <p:grpSp>
            <p:nvGrpSpPr>
              <p:cNvPr id="72" name="组合 71"/>
              <p:cNvGrpSpPr/>
              <p:nvPr/>
            </p:nvGrpSpPr>
            <p:grpSpPr>
              <a:xfrm>
                <a:off x="1197557" y="2425985"/>
                <a:ext cx="531288" cy="340713"/>
                <a:chOff x="3803650" y="6419850"/>
                <a:chExt cx="146051" cy="93662"/>
              </a:xfrm>
              <a:solidFill>
                <a:schemeClr val="bg1"/>
              </a:solidFill>
            </p:grpSpPr>
            <p:sp>
              <p:nvSpPr>
                <p:cNvPr id="74" name="Freeform 713"/>
                <p:cNvSpPr/>
                <p:nvPr/>
              </p:nvSpPr>
              <p:spPr bwMode="auto">
                <a:xfrm>
                  <a:off x="3856038" y="6419850"/>
                  <a:ext cx="93663" cy="93662"/>
                </a:xfrm>
                <a:custGeom>
                  <a:avLst/>
                  <a:gdLst>
                    <a:gd name="T0" fmla="*/ 0 w 36"/>
                    <a:gd name="T1" fmla="*/ 0 h 36"/>
                    <a:gd name="T2" fmla="*/ 11 w 36"/>
                    <a:gd name="T3" fmla="*/ 0 h 36"/>
                    <a:gd name="T4" fmla="*/ 11 w 36"/>
                    <a:gd name="T5" fmla="*/ 6 h 36"/>
                    <a:gd name="T6" fmla="*/ 11 w 36"/>
                    <a:gd name="T7" fmla="*/ 6 h 36"/>
                    <a:gd name="T8" fmla="*/ 22 w 36"/>
                    <a:gd name="T9" fmla="*/ 0 h 36"/>
                    <a:gd name="T10" fmla="*/ 36 w 36"/>
                    <a:gd name="T11" fmla="*/ 17 h 36"/>
                    <a:gd name="T12" fmla="*/ 36 w 36"/>
                    <a:gd name="T13" fmla="*/ 36 h 36"/>
                    <a:gd name="T14" fmla="*/ 24 w 36"/>
                    <a:gd name="T15" fmla="*/ 36 h 36"/>
                    <a:gd name="T16" fmla="*/ 24 w 36"/>
                    <a:gd name="T17" fmla="*/ 19 h 36"/>
                    <a:gd name="T18" fmla="*/ 18 w 36"/>
                    <a:gd name="T19" fmla="*/ 10 h 36"/>
                    <a:gd name="T20" fmla="*/ 12 w 36"/>
                    <a:gd name="T21" fmla="*/ 19 h 36"/>
                    <a:gd name="T22" fmla="*/ 12 w 36"/>
                    <a:gd name="T23" fmla="*/ 36 h 36"/>
                    <a:gd name="T24" fmla="*/ 0 w 36"/>
                    <a:gd name="T25" fmla="*/ 36 h 36"/>
                    <a:gd name="T26" fmla="*/ 0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0" y="0"/>
                      </a:moveTo>
                      <a:cubicBezTo>
                        <a:pt x="11" y="0"/>
                        <a:pt x="11" y="0"/>
                        <a:pt x="11" y="0"/>
                      </a:cubicBezTo>
                      <a:cubicBezTo>
                        <a:pt x="11" y="6"/>
                        <a:pt x="11" y="6"/>
                        <a:pt x="11" y="6"/>
                      </a:cubicBezTo>
                      <a:cubicBezTo>
                        <a:pt x="11" y="6"/>
                        <a:pt x="11" y="6"/>
                        <a:pt x="11" y="6"/>
                      </a:cubicBezTo>
                      <a:cubicBezTo>
                        <a:pt x="13" y="3"/>
                        <a:pt x="17" y="0"/>
                        <a:pt x="22" y="0"/>
                      </a:cubicBezTo>
                      <a:cubicBezTo>
                        <a:pt x="34" y="0"/>
                        <a:pt x="36" y="7"/>
                        <a:pt x="36" y="17"/>
                      </a:cubicBezTo>
                      <a:cubicBezTo>
                        <a:pt x="36" y="36"/>
                        <a:pt x="36" y="36"/>
                        <a:pt x="36" y="36"/>
                      </a:cubicBezTo>
                      <a:cubicBezTo>
                        <a:pt x="24" y="36"/>
                        <a:pt x="24" y="36"/>
                        <a:pt x="24" y="36"/>
                      </a:cubicBezTo>
                      <a:cubicBezTo>
                        <a:pt x="24" y="19"/>
                        <a:pt x="24" y="19"/>
                        <a:pt x="24" y="19"/>
                      </a:cubicBezTo>
                      <a:cubicBezTo>
                        <a:pt x="24" y="15"/>
                        <a:pt x="24" y="10"/>
                        <a:pt x="18" y="10"/>
                      </a:cubicBezTo>
                      <a:cubicBezTo>
                        <a:pt x="12" y="10"/>
                        <a:pt x="12" y="14"/>
                        <a:pt x="12" y="19"/>
                      </a:cubicBezTo>
                      <a:cubicBezTo>
                        <a:pt x="12" y="36"/>
                        <a:pt x="12" y="36"/>
                        <a:pt x="12" y="36"/>
                      </a:cubicBezTo>
                      <a:cubicBezTo>
                        <a:pt x="0" y="36"/>
                        <a:pt x="0" y="36"/>
                        <a:pt x="0" y="36"/>
                      </a:cubicBezTo>
                      <a:lnTo>
                        <a:pt x="0" y="0"/>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714"/>
                <p:cNvSpPr>
                  <a:spLocks noChangeArrowheads="1"/>
                </p:cNvSpPr>
                <p:nvPr/>
              </p:nvSpPr>
              <p:spPr bwMode="auto">
                <a:xfrm>
                  <a:off x="3803650" y="6419850"/>
                  <a:ext cx="31750" cy="93662"/>
                </a:xfrm>
                <a:prstGeom prst="rect">
                  <a:avLst/>
                </a:prstGeom>
                <a:solidFill>
                  <a:srgbClr val="95E5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73" name="Oval 715"/>
              <p:cNvSpPr>
                <a:spLocks noChangeArrowheads="1"/>
              </p:cNvSpPr>
              <p:nvPr/>
            </p:nvSpPr>
            <p:spPr bwMode="auto">
              <a:xfrm>
                <a:off x="1197557" y="2275840"/>
                <a:ext cx="115497" cy="109720"/>
              </a:xfrm>
              <a:prstGeom prst="ellipse">
                <a:avLst/>
              </a:pr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0" name="文本框 69"/>
            <p:cNvSpPr txBox="1"/>
            <p:nvPr/>
          </p:nvSpPr>
          <p:spPr>
            <a:xfrm>
              <a:off x="2311984" y="3059668"/>
              <a:ext cx="2844216" cy="307777"/>
            </a:xfrm>
            <a:prstGeom prst="rect">
              <a:avLst/>
            </a:prstGeom>
            <a:noFill/>
          </p:spPr>
          <p:txBody>
            <a:bodyPr wrap="square" rtlCol="0">
              <a:spAutoFit/>
            </a:bodyPr>
            <a:lstStyle/>
            <a:p>
              <a:pPr algn="ctr"/>
              <a:r>
                <a:rPr lang="en-US" altLang="zh-CN" sz="1400" cap="all" dirty="0">
                  <a:solidFill>
                    <a:schemeClr val="bg1"/>
                  </a:solidFill>
                  <a:latin typeface="+mn-ea"/>
                </a:rPr>
                <a:t>background introduction </a:t>
              </a:r>
              <a:endParaRPr lang="zh-CN" altLang="en-US" sz="1400" cap="all" dirty="0">
                <a:solidFill>
                  <a:schemeClr val="bg1"/>
                </a:solidFill>
                <a:latin typeface="+mn-ea"/>
              </a:endParaRPr>
            </a:p>
          </p:txBody>
        </p:sp>
        <p:cxnSp>
          <p:nvCxnSpPr>
            <p:cNvPr id="71" name="直接连接符 70"/>
            <p:cNvCxnSpPr/>
            <p:nvPr/>
          </p:nvCxnSpPr>
          <p:spPr>
            <a:xfrm>
              <a:off x="2227877" y="2573867"/>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6" name="文本框 75"/>
          <p:cNvSpPr txBox="1"/>
          <p:nvPr/>
        </p:nvSpPr>
        <p:spPr>
          <a:xfrm>
            <a:off x="3494429" y="4843684"/>
            <a:ext cx="6051700" cy="738664"/>
          </a:xfrm>
          <a:prstGeom prst="rect">
            <a:avLst/>
          </a:prstGeom>
          <a:noFill/>
        </p:spPr>
        <p:txBody>
          <a:bodyPr wrap="square" rtlCol="0">
            <a:spAutoFit/>
          </a:bodyPr>
          <a:lstStyle/>
          <a:p>
            <a:pPr algn="ctr"/>
            <a:r>
              <a:rPr lang="zh-CN" altLang="en-US" sz="1400" dirty="0">
                <a:solidFill>
                  <a:schemeClr val="bg1"/>
                </a:solidFill>
              </a:rPr>
              <a:t>请在这里输入段落文本内容请在这里输入段落文本内容请在这里输入段落文本内容请在这里输入段落文本内容</a:t>
            </a:r>
            <a:endParaRPr lang="zh-CN" altLang="en-US" sz="1400" dirty="0">
              <a:solidFill>
                <a:schemeClr val="bg1"/>
              </a:solidFill>
            </a:endParaRPr>
          </a:p>
          <a:p>
            <a:pPr algn="ctr"/>
            <a:endParaRPr lang="zh-CN" altLang="en-US" sz="1400" dirty="0">
              <a:solidFill>
                <a:schemeClr val="bg1"/>
              </a:solidFill>
            </a:endParaRPr>
          </a:p>
        </p:txBody>
      </p:sp>
      <p:sp>
        <p:nvSpPr>
          <p:cNvPr id="77" name="PA_文本框 46"/>
          <p:cNvSpPr txBox="1"/>
          <p:nvPr>
            <p:custDataLst>
              <p:tags r:id="rId1"/>
            </p:custDataLst>
          </p:nvPr>
        </p:nvSpPr>
        <p:spPr>
          <a:xfrm>
            <a:off x="5212076" y="1260438"/>
            <a:ext cx="1400081" cy="4015087"/>
          </a:xfrm>
          <a:custGeom>
            <a:avLst/>
            <a:gdLst/>
            <a:ahLst/>
            <a:cxnLst/>
            <a:rect l="l" t="t" r="r" b="b"/>
            <a:pathLst>
              <a:path w="818964" h="2348587">
                <a:moveTo>
                  <a:pt x="709175" y="0"/>
                </a:moveTo>
                <a:lnTo>
                  <a:pt x="818964" y="0"/>
                </a:lnTo>
                <a:lnTo>
                  <a:pt x="818964" y="2348587"/>
                </a:lnTo>
                <a:lnTo>
                  <a:pt x="531139" y="2348587"/>
                </a:lnTo>
                <a:lnTo>
                  <a:pt x="531139" y="382777"/>
                </a:lnTo>
                <a:cubicBezTo>
                  <a:pt x="485641" y="428275"/>
                  <a:pt x="408740" y="479213"/>
                  <a:pt x="300435" y="535591"/>
                </a:cubicBezTo>
                <a:cubicBezTo>
                  <a:pt x="192130" y="591969"/>
                  <a:pt x="91985" y="631532"/>
                  <a:pt x="0" y="654281"/>
                </a:cubicBezTo>
                <a:lnTo>
                  <a:pt x="0" y="369424"/>
                </a:lnTo>
                <a:cubicBezTo>
                  <a:pt x="121657" y="335795"/>
                  <a:pt x="251722" y="282137"/>
                  <a:pt x="390195" y="208450"/>
                </a:cubicBezTo>
                <a:cubicBezTo>
                  <a:pt x="528667" y="134763"/>
                  <a:pt x="634994" y="65280"/>
                  <a:pt x="709175" y="0"/>
                </a:cubicBezTo>
                <a:close/>
              </a:path>
            </a:pathLst>
          </a:custGeom>
          <a:solidFill>
            <a:schemeClr val="bg1">
              <a:alpha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0"/>
          <p:cNvSpPr txBox="1"/>
          <p:nvPr/>
        </p:nvSpPr>
        <p:spPr>
          <a:xfrm>
            <a:off x="4029390" y="595282"/>
            <a:ext cx="1569660"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sym typeface="News Gothic MT" charset="0"/>
              </a:rPr>
              <a:t>项目情况介绍</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
        <p:nvSpPr>
          <p:cNvPr id="31" name="Rectangle 7"/>
          <p:cNvSpPr/>
          <p:nvPr/>
        </p:nvSpPr>
        <p:spPr>
          <a:xfrm>
            <a:off x="0" y="1535249"/>
            <a:ext cx="12192000" cy="161715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6000">
              <a:solidFill>
                <a:srgbClr val="333333"/>
              </a:solidFill>
            </a:endParaRPr>
          </a:p>
        </p:txBody>
      </p:sp>
      <p:sp>
        <p:nvSpPr>
          <p:cNvPr id="32" name="TextBox 8"/>
          <p:cNvSpPr txBox="1"/>
          <p:nvPr/>
        </p:nvSpPr>
        <p:spPr>
          <a:xfrm>
            <a:off x="1350337" y="1797286"/>
            <a:ext cx="9491326" cy="1569660"/>
          </a:xfrm>
          <a:prstGeom prst="rect">
            <a:avLst/>
          </a:prstGeom>
          <a:noFill/>
        </p:spPr>
        <p:txBody>
          <a:bodyPr wrap="square" rtlCol="0">
            <a:spAutoFit/>
          </a:bodyPr>
          <a:lstStyle/>
          <a:p>
            <a:pPr algn="ctr">
              <a:lnSpc>
                <a:spcPct val="150000"/>
              </a:lnSpc>
            </a:pPr>
            <a:r>
              <a:rPr lang="zh-CN" altLang="en-US" sz="1600" dirty="0">
                <a:solidFill>
                  <a:schemeClr val="bg1"/>
                </a:solidFill>
                <a:latin typeface="Arial" panose="020B0604020202020204" pitchFamily="34" charset="0"/>
                <a:cs typeface="Arial" panose="020B0604020202020204" pitchFamily="34" charset="0"/>
              </a:rPr>
              <a:t>请在这里输入段落文本内容请在这里输入段落文本内容请在这里输入段落文本内容请在这里输入段落文本内容</a:t>
            </a:r>
            <a:r>
              <a:rPr lang="zh-CN" altLang="en-US" sz="1600" dirty="0">
                <a:solidFill>
                  <a:schemeClr val="bg1"/>
                </a:solidFill>
              </a:rPr>
              <a:t>请在这里输入段落文本内容请在这里输入段落文本内容请在这里输入段落文本内容请在这里输入段落文本内容</a:t>
            </a:r>
            <a:endParaRPr lang="zh-CN" altLang="en-US" sz="1600" dirty="0">
              <a:solidFill>
                <a:schemeClr val="bg1"/>
              </a:solidFill>
            </a:endParaRPr>
          </a:p>
          <a:p>
            <a:pPr algn="ctr">
              <a:lnSpc>
                <a:spcPct val="150000"/>
              </a:lnSpc>
            </a:pPr>
            <a:endParaRPr lang="zh-CN" altLang="en-US" sz="1600" dirty="0">
              <a:solidFill>
                <a:schemeClr val="bg1"/>
              </a:solidFill>
              <a:latin typeface="Arial" panose="020B0604020202020204" pitchFamily="34" charset="0"/>
              <a:cs typeface="Arial" panose="020B0604020202020204" pitchFamily="34" charset="0"/>
            </a:endParaRPr>
          </a:p>
        </p:txBody>
      </p:sp>
      <p:cxnSp>
        <p:nvCxnSpPr>
          <p:cNvPr id="33" name="Straight Connector 13"/>
          <p:cNvCxnSpPr/>
          <p:nvPr/>
        </p:nvCxnSpPr>
        <p:spPr>
          <a:xfrm>
            <a:off x="-7390" y="3429000"/>
            <a:ext cx="1220678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34" name="Group 22"/>
          <p:cNvGrpSpPr/>
          <p:nvPr/>
        </p:nvGrpSpPr>
        <p:grpSpPr>
          <a:xfrm>
            <a:off x="2066502" y="3691038"/>
            <a:ext cx="1080000" cy="1080000"/>
            <a:chOff x="2679700" y="0"/>
            <a:chExt cx="6845300" cy="6845300"/>
          </a:xfrm>
          <a:solidFill>
            <a:srgbClr val="58D6CA"/>
          </a:solidFill>
        </p:grpSpPr>
        <p:sp>
          <p:nvSpPr>
            <p:cNvPr id="35" name="Freeform 6"/>
            <p:cNvSpPr>
              <a:spLocks noEditPoints="1"/>
            </p:cNvSpPr>
            <p:nvPr/>
          </p:nvSpPr>
          <p:spPr bwMode="auto">
            <a:xfrm>
              <a:off x="2679700" y="0"/>
              <a:ext cx="6845300" cy="6845300"/>
            </a:xfrm>
            <a:custGeom>
              <a:avLst/>
              <a:gdLst>
                <a:gd name="T0" fmla="*/ 3300 w 4312"/>
                <a:gd name="T1" fmla="*/ 329 h 4312"/>
                <a:gd name="T2" fmla="*/ 2755 w 4312"/>
                <a:gd name="T3" fmla="*/ 84 h 4312"/>
                <a:gd name="T4" fmla="*/ 2156 w 4312"/>
                <a:gd name="T5" fmla="*/ 0 h 4312"/>
                <a:gd name="T6" fmla="*/ 1556 w 4312"/>
                <a:gd name="T7" fmla="*/ 84 h 4312"/>
                <a:gd name="T8" fmla="*/ 1010 w 4312"/>
                <a:gd name="T9" fmla="*/ 329 h 4312"/>
                <a:gd name="T10" fmla="*/ 547 w 4312"/>
                <a:gd name="T11" fmla="*/ 721 h 4312"/>
                <a:gd name="T12" fmla="*/ 212 w 4312"/>
                <a:gd name="T13" fmla="*/ 1221 h 4312"/>
                <a:gd name="T14" fmla="*/ 30 w 4312"/>
                <a:gd name="T15" fmla="*/ 1792 h 4312"/>
                <a:gd name="T16" fmla="*/ 13 w 4312"/>
                <a:gd name="T17" fmla="*/ 2401 h 4312"/>
                <a:gd name="T18" fmla="*/ 162 w 4312"/>
                <a:gd name="T19" fmla="*/ 2982 h 4312"/>
                <a:gd name="T20" fmla="*/ 467 w 4312"/>
                <a:gd name="T21" fmla="*/ 3499 h 4312"/>
                <a:gd name="T22" fmla="*/ 910 w 4312"/>
                <a:gd name="T23" fmla="*/ 3917 h 4312"/>
                <a:gd name="T24" fmla="*/ 1442 w 4312"/>
                <a:gd name="T25" fmla="*/ 4192 h 4312"/>
                <a:gd name="T26" fmla="*/ 2033 w 4312"/>
                <a:gd name="T27" fmla="*/ 4310 h 4312"/>
                <a:gd name="T28" fmla="*/ 2639 w 4312"/>
                <a:gd name="T29" fmla="*/ 4258 h 4312"/>
                <a:gd name="T30" fmla="*/ 3197 w 4312"/>
                <a:gd name="T31" fmla="*/ 4045 h 4312"/>
                <a:gd name="T32" fmla="*/ 3680 w 4312"/>
                <a:gd name="T33" fmla="*/ 3681 h 4312"/>
                <a:gd name="T34" fmla="*/ 4045 w 4312"/>
                <a:gd name="T35" fmla="*/ 3198 h 4312"/>
                <a:gd name="T36" fmla="*/ 4258 w 4312"/>
                <a:gd name="T37" fmla="*/ 2639 h 4312"/>
                <a:gd name="T38" fmla="*/ 4308 w 4312"/>
                <a:gd name="T39" fmla="*/ 2033 h 4312"/>
                <a:gd name="T40" fmla="*/ 4192 w 4312"/>
                <a:gd name="T41" fmla="*/ 1443 h 4312"/>
                <a:gd name="T42" fmla="*/ 3917 w 4312"/>
                <a:gd name="T43" fmla="*/ 911 h 4312"/>
                <a:gd name="T44" fmla="*/ 2250 w 4312"/>
                <a:gd name="T45" fmla="*/ 3754 h 4312"/>
                <a:gd name="T46" fmla="*/ 2177 w 4312"/>
                <a:gd name="T47" fmla="*/ 3659 h 4312"/>
                <a:gd name="T48" fmla="*/ 2066 w 4312"/>
                <a:gd name="T49" fmla="*/ 3705 h 4312"/>
                <a:gd name="T50" fmla="*/ 1806 w 4312"/>
                <a:gd name="T51" fmla="*/ 4083 h 4312"/>
                <a:gd name="T52" fmla="*/ 1241 w 4312"/>
                <a:gd name="T53" fmla="*/ 3888 h 4312"/>
                <a:gd name="T54" fmla="*/ 768 w 4312"/>
                <a:gd name="T55" fmla="*/ 3537 h 4312"/>
                <a:gd name="T56" fmla="*/ 420 w 4312"/>
                <a:gd name="T57" fmla="*/ 3065 h 4312"/>
                <a:gd name="T58" fmla="*/ 228 w 4312"/>
                <a:gd name="T59" fmla="*/ 2498 h 4312"/>
                <a:gd name="T60" fmla="*/ 598 w 4312"/>
                <a:gd name="T61" fmla="*/ 2237 h 4312"/>
                <a:gd name="T62" fmla="*/ 644 w 4312"/>
                <a:gd name="T63" fmla="*/ 2126 h 4312"/>
                <a:gd name="T64" fmla="*/ 548 w 4312"/>
                <a:gd name="T65" fmla="*/ 2054 h 4312"/>
                <a:gd name="T66" fmla="*/ 287 w 4312"/>
                <a:gd name="T67" fmla="*/ 1574 h 4312"/>
                <a:gd name="T68" fmla="*/ 546 w 4312"/>
                <a:gd name="T69" fmla="*/ 1042 h 4312"/>
                <a:gd name="T70" fmla="*/ 946 w 4312"/>
                <a:gd name="T71" fmla="*/ 617 h 4312"/>
                <a:gd name="T72" fmla="*/ 1459 w 4312"/>
                <a:gd name="T73" fmla="*/ 326 h 4312"/>
                <a:gd name="T74" fmla="*/ 2053 w 4312"/>
                <a:gd name="T75" fmla="*/ 200 h 4312"/>
                <a:gd name="T76" fmla="*/ 2101 w 4312"/>
                <a:gd name="T77" fmla="*/ 635 h 4312"/>
                <a:gd name="T78" fmla="*/ 2221 w 4312"/>
                <a:gd name="T79" fmla="*/ 621 h 4312"/>
                <a:gd name="T80" fmla="*/ 2375 w 4312"/>
                <a:gd name="T81" fmla="*/ 211 h 4312"/>
                <a:gd name="T82" fmla="*/ 2956 w 4312"/>
                <a:gd name="T83" fmla="*/ 369 h 4312"/>
                <a:gd name="T84" fmla="*/ 3451 w 4312"/>
                <a:gd name="T85" fmla="*/ 689 h 4312"/>
                <a:gd name="T86" fmla="*/ 3828 w 4312"/>
                <a:gd name="T87" fmla="*/ 1139 h 4312"/>
                <a:gd name="T88" fmla="*/ 4058 w 4312"/>
                <a:gd name="T89" fmla="*/ 1689 h 4312"/>
                <a:gd name="T90" fmla="*/ 3727 w 4312"/>
                <a:gd name="T91" fmla="*/ 2057 h 4312"/>
                <a:gd name="T92" fmla="*/ 3655 w 4312"/>
                <a:gd name="T93" fmla="*/ 2152 h 4312"/>
                <a:gd name="T94" fmla="*/ 3727 w 4312"/>
                <a:gd name="T95" fmla="*/ 2248 h 4312"/>
                <a:gd name="T96" fmla="*/ 4059 w 4312"/>
                <a:gd name="T97" fmla="*/ 2618 h 4312"/>
                <a:gd name="T98" fmla="*/ 3830 w 4312"/>
                <a:gd name="T99" fmla="*/ 3169 h 4312"/>
                <a:gd name="T100" fmla="*/ 3453 w 4312"/>
                <a:gd name="T101" fmla="*/ 3621 h 4312"/>
                <a:gd name="T102" fmla="*/ 2958 w 4312"/>
                <a:gd name="T103" fmla="*/ 3943 h 4312"/>
                <a:gd name="T104" fmla="*/ 2375 w 4312"/>
                <a:gd name="T105" fmla="*/ 4103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12" h="4312">
                  <a:moveTo>
                    <a:pt x="3680" y="632"/>
                  </a:moveTo>
                  <a:lnTo>
                    <a:pt x="3591" y="547"/>
                  </a:lnTo>
                  <a:lnTo>
                    <a:pt x="3498" y="469"/>
                  </a:lnTo>
                  <a:lnTo>
                    <a:pt x="3401" y="395"/>
                  </a:lnTo>
                  <a:lnTo>
                    <a:pt x="3300" y="329"/>
                  </a:lnTo>
                  <a:lnTo>
                    <a:pt x="3197" y="267"/>
                  </a:lnTo>
                  <a:lnTo>
                    <a:pt x="3091" y="212"/>
                  </a:lnTo>
                  <a:lnTo>
                    <a:pt x="2981" y="164"/>
                  </a:lnTo>
                  <a:lnTo>
                    <a:pt x="2869" y="120"/>
                  </a:lnTo>
                  <a:lnTo>
                    <a:pt x="2755" y="84"/>
                  </a:lnTo>
                  <a:lnTo>
                    <a:pt x="2639" y="54"/>
                  </a:lnTo>
                  <a:lnTo>
                    <a:pt x="2520" y="30"/>
                  </a:lnTo>
                  <a:lnTo>
                    <a:pt x="2399" y="14"/>
                  </a:lnTo>
                  <a:lnTo>
                    <a:pt x="2279" y="4"/>
                  </a:lnTo>
                  <a:lnTo>
                    <a:pt x="2156" y="0"/>
                  </a:lnTo>
                  <a:lnTo>
                    <a:pt x="2033" y="4"/>
                  </a:lnTo>
                  <a:lnTo>
                    <a:pt x="1911" y="14"/>
                  </a:lnTo>
                  <a:lnTo>
                    <a:pt x="1791" y="30"/>
                  </a:lnTo>
                  <a:lnTo>
                    <a:pt x="1673" y="54"/>
                  </a:lnTo>
                  <a:lnTo>
                    <a:pt x="1556" y="84"/>
                  </a:lnTo>
                  <a:lnTo>
                    <a:pt x="1442" y="120"/>
                  </a:lnTo>
                  <a:lnTo>
                    <a:pt x="1330" y="164"/>
                  </a:lnTo>
                  <a:lnTo>
                    <a:pt x="1221" y="212"/>
                  </a:lnTo>
                  <a:lnTo>
                    <a:pt x="1114" y="267"/>
                  </a:lnTo>
                  <a:lnTo>
                    <a:pt x="1010" y="329"/>
                  </a:lnTo>
                  <a:lnTo>
                    <a:pt x="910" y="395"/>
                  </a:lnTo>
                  <a:lnTo>
                    <a:pt x="813" y="469"/>
                  </a:lnTo>
                  <a:lnTo>
                    <a:pt x="720" y="547"/>
                  </a:lnTo>
                  <a:lnTo>
                    <a:pt x="631" y="632"/>
                  </a:lnTo>
                  <a:lnTo>
                    <a:pt x="547" y="721"/>
                  </a:lnTo>
                  <a:lnTo>
                    <a:pt x="467" y="814"/>
                  </a:lnTo>
                  <a:lnTo>
                    <a:pt x="395" y="911"/>
                  </a:lnTo>
                  <a:lnTo>
                    <a:pt x="327" y="1012"/>
                  </a:lnTo>
                  <a:lnTo>
                    <a:pt x="267" y="1115"/>
                  </a:lnTo>
                  <a:lnTo>
                    <a:pt x="212" y="1221"/>
                  </a:lnTo>
                  <a:lnTo>
                    <a:pt x="162" y="1331"/>
                  </a:lnTo>
                  <a:lnTo>
                    <a:pt x="120" y="1443"/>
                  </a:lnTo>
                  <a:lnTo>
                    <a:pt x="84" y="1557"/>
                  </a:lnTo>
                  <a:lnTo>
                    <a:pt x="54" y="1673"/>
                  </a:lnTo>
                  <a:lnTo>
                    <a:pt x="30" y="1792"/>
                  </a:lnTo>
                  <a:lnTo>
                    <a:pt x="13" y="1913"/>
                  </a:lnTo>
                  <a:lnTo>
                    <a:pt x="2" y="2033"/>
                  </a:lnTo>
                  <a:lnTo>
                    <a:pt x="0" y="2156"/>
                  </a:lnTo>
                  <a:lnTo>
                    <a:pt x="2" y="2279"/>
                  </a:lnTo>
                  <a:lnTo>
                    <a:pt x="13" y="2401"/>
                  </a:lnTo>
                  <a:lnTo>
                    <a:pt x="30" y="2521"/>
                  </a:lnTo>
                  <a:lnTo>
                    <a:pt x="54" y="2639"/>
                  </a:lnTo>
                  <a:lnTo>
                    <a:pt x="84" y="2756"/>
                  </a:lnTo>
                  <a:lnTo>
                    <a:pt x="120" y="2870"/>
                  </a:lnTo>
                  <a:lnTo>
                    <a:pt x="162" y="2982"/>
                  </a:lnTo>
                  <a:lnTo>
                    <a:pt x="212" y="3091"/>
                  </a:lnTo>
                  <a:lnTo>
                    <a:pt x="267" y="3198"/>
                  </a:lnTo>
                  <a:lnTo>
                    <a:pt x="327" y="3302"/>
                  </a:lnTo>
                  <a:lnTo>
                    <a:pt x="395" y="3402"/>
                  </a:lnTo>
                  <a:lnTo>
                    <a:pt x="467" y="3499"/>
                  </a:lnTo>
                  <a:lnTo>
                    <a:pt x="547" y="3592"/>
                  </a:lnTo>
                  <a:lnTo>
                    <a:pt x="631" y="3681"/>
                  </a:lnTo>
                  <a:lnTo>
                    <a:pt x="720" y="3765"/>
                  </a:lnTo>
                  <a:lnTo>
                    <a:pt x="813" y="3845"/>
                  </a:lnTo>
                  <a:lnTo>
                    <a:pt x="910" y="3917"/>
                  </a:lnTo>
                  <a:lnTo>
                    <a:pt x="1010" y="3985"/>
                  </a:lnTo>
                  <a:lnTo>
                    <a:pt x="1114" y="4045"/>
                  </a:lnTo>
                  <a:lnTo>
                    <a:pt x="1221" y="4100"/>
                  </a:lnTo>
                  <a:lnTo>
                    <a:pt x="1330" y="4150"/>
                  </a:lnTo>
                  <a:lnTo>
                    <a:pt x="1442" y="4192"/>
                  </a:lnTo>
                  <a:lnTo>
                    <a:pt x="1556" y="4228"/>
                  </a:lnTo>
                  <a:lnTo>
                    <a:pt x="1673" y="4258"/>
                  </a:lnTo>
                  <a:lnTo>
                    <a:pt x="1791" y="4282"/>
                  </a:lnTo>
                  <a:lnTo>
                    <a:pt x="1911" y="4299"/>
                  </a:lnTo>
                  <a:lnTo>
                    <a:pt x="2033" y="4310"/>
                  </a:lnTo>
                  <a:lnTo>
                    <a:pt x="2156" y="4312"/>
                  </a:lnTo>
                  <a:lnTo>
                    <a:pt x="2279" y="4310"/>
                  </a:lnTo>
                  <a:lnTo>
                    <a:pt x="2399" y="4299"/>
                  </a:lnTo>
                  <a:lnTo>
                    <a:pt x="2520" y="4282"/>
                  </a:lnTo>
                  <a:lnTo>
                    <a:pt x="2639" y="4258"/>
                  </a:lnTo>
                  <a:lnTo>
                    <a:pt x="2755" y="4228"/>
                  </a:lnTo>
                  <a:lnTo>
                    <a:pt x="2869" y="4192"/>
                  </a:lnTo>
                  <a:lnTo>
                    <a:pt x="2981" y="4150"/>
                  </a:lnTo>
                  <a:lnTo>
                    <a:pt x="3091" y="4100"/>
                  </a:lnTo>
                  <a:lnTo>
                    <a:pt x="3197" y="4045"/>
                  </a:lnTo>
                  <a:lnTo>
                    <a:pt x="3300" y="3985"/>
                  </a:lnTo>
                  <a:lnTo>
                    <a:pt x="3401" y="3917"/>
                  </a:lnTo>
                  <a:lnTo>
                    <a:pt x="3498" y="3845"/>
                  </a:lnTo>
                  <a:lnTo>
                    <a:pt x="3591" y="3765"/>
                  </a:lnTo>
                  <a:lnTo>
                    <a:pt x="3680" y="3681"/>
                  </a:lnTo>
                  <a:lnTo>
                    <a:pt x="3765" y="3592"/>
                  </a:lnTo>
                  <a:lnTo>
                    <a:pt x="3843" y="3499"/>
                  </a:lnTo>
                  <a:lnTo>
                    <a:pt x="3917" y="3402"/>
                  </a:lnTo>
                  <a:lnTo>
                    <a:pt x="3983" y="3302"/>
                  </a:lnTo>
                  <a:lnTo>
                    <a:pt x="4045" y="3198"/>
                  </a:lnTo>
                  <a:lnTo>
                    <a:pt x="4100" y="3091"/>
                  </a:lnTo>
                  <a:lnTo>
                    <a:pt x="4148" y="2982"/>
                  </a:lnTo>
                  <a:lnTo>
                    <a:pt x="4192" y="2870"/>
                  </a:lnTo>
                  <a:lnTo>
                    <a:pt x="4228" y="2756"/>
                  </a:lnTo>
                  <a:lnTo>
                    <a:pt x="4258" y="2639"/>
                  </a:lnTo>
                  <a:lnTo>
                    <a:pt x="4282" y="2521"/>
                  </a:lnTo>
                  <a:lnTo>
                    <a:pt x="4298" y="2401"/>
                  </a:lnTo>
                  <a:lnTo>
                    <a:pt x="4308" y="2279"/>
                  </a:lnTo>
                  <a:lnTo>
                    <a:pt x="4312" y="2156"/>
                  </a:lnTo>
                  <a:lnTo>
                    <a:pt x="4308" y="2033"/>
                  </a:lnTo>
                  <a:lnTo>
                    <a:pt x="4298" y="1913"/>
                  </a:lnTo>
                  <a:lnTo>
                    <a:pt x="4282" y="1792"/>
                  </a:lnTo>
                  <a:lnTo>
                    <a:pt x="4258" y="1673"/>
                  </a:lnTo>
                  <a:lnTo>
                    <a:pt x="4228" y="1557"/>
                  </a:lnTo>
                  <a:lnTo>
                    <a:pt x="4192" y="1443"/>
                  </a:lnTo>
                  <a:lnTo>
                    <a:pt x="4148" y="1331"/>
                  </a:lnTo>
                  <a:lnTo>
                    <a:pt x="4100" y="1221"/>
                  </a:lnTo>
                  <a:lnTo>
                    <a:pt x="4045" y="1115"/>
                  </a:lnTo>
                  <a:lnTo>
                    <a:pt x="3983" y="1012"/>
                  </a:lnTo>
                  <a:lnTo>
                    <a:pt x="3917" y="911"/>
                  </a:lnTo>
                  <a:lnTo>
                    <a:pt x="3843" y="814"/>
                  </a:lnTo>
                  <a:lnTo>
                    <a:pt x="3765" y="721"/>
                  </a:lnTo>
                  <a:lnTo>
                    <a:pt x="3680" y="632"/>
                  </a:lnTo>
                  <a:close/>
                  <a:moveTo>
                    <a:pt x="2250" y="4112"/>
                  </a:moveTo>
                  <a:lnTo>
                    <a:pt x="2250" y="3754"/>
                  </a:lnTo>
                  <a:lnTo>
                    <a:pt x="2246" y="3728"/>
                  </a:lnTo>
                  <a:lnTo>
                    <a:pt x="2237" y="3705"/>
                  </a:lnTo>
                  <a:lnTo>
                    <a:pt x="2221" y="3685"/>
                  </a:lnTo>
                  <a:lnTo>
                    <a:pt x="2200" y="3669"/>
                  </a:lnTo>
                  <a:lnTo>
                    <a:pt x="2177" y="3659"/>
                  </a:lnTo>
                  <a:lnTo>
                    <a:pt x="2151" y="3655"/>
                  </a:lnTo>
                  <a:lnTo>
                    <a:pt x="2125" y="3659"/>
                  </a:lnTo>
                  <a:lnTo>
                    <a:pt x="2101" y="3669"/>
                  </a:lnTo>
                  <a:lnTo>
                    <a:pt x="2081" y="3685"/>
                  </a:lnTo>
                  <a:lnTo>
                    <a:pt x="2066" y="3705"/>
                  </a:lnTo>
                  <a:lnTo>
                    <a:pt x="2055" y="3728"/>
                  </a:lnTo>
                  <a:lnTo>
                    <a:pt x="2053" y="3754"/>
                  </a:lnTo>
                  <a:lnTo>
                    <a:pt x="2053" y="4112"/>
                  </a:lnTo>
                  <a:lnTo>
                    <a:pt x="1928" y="4101"/>
                  </a:lnTo>
                  <a:lnTo>
                    <a:pt x="1806" y="4083"/>
                  </a:lnTo>
                  <a:lnTo>
                    <a:pt x="1687" y="4058"/>
                  </a:lnTo>
                  <a:lnTo>
                    <a:pt x="1571" y="4025"/>
                  </a:lnTo>
                  <a:lnTo>
                    <a:pt x="1457" y="3986"/>
                  </a:lnTo>
                  <a:lnTo>
                    <a:pt x="1347" y="3940"/>
                  </a:lnTo>
                  <a:lnTo>
                    <a:pt x="1241" y="3888"/>
                  </a:lnTo>
                  <a:lnTo>
                    <a:pt x="1137" y="3829"/>
                  </a:lnTo>
                  <a:lnTo>
                    <a:pt x="1039" y="3765"/>
                  </a:lnTo>
                  <a:lnTo>
                    <a:pt x="944" y="3694"/>
                  </a:lnTo>
                  <a:lnTo>
                    <a:pt x="855" y="3618"/>
                  </a:lnTo>
                  <a:lnTo>
                    <a:pt x="768" y="3537"/>
                  </a:lnTo>
                  <a:lnTo>
                    <a:pt x="688" y="3452"/>
                  </a:lnTo>
                  <a:lnTo>
                    <a:pt x="613" y="3362"/>
                  </a:lnTo>
                  <a:lnTo>
                    <a:pt x="543" y="3266"/>
                  </a:lnTo>
                  <a:lnTo>
                    <a:pt x="479" y="3167"/>
                  </a:lnTo>
                  <a:lnTo>
                    <a:pt x="420" y="3065"/>
                  </a:lnTo>
                  <a:lnTo>
                    <a:pt x="369" y="2957"/>
                  </a:lnTo>
                  <a:lnTo>
                    <a:pt x="323" y="2847"/>
                  </a:lnTo>
                  <a:lnTo>
                    <a:pt x="284" y="2733"/>
                  </a:lnTo>
                  <a:lnTo>
                    <a:pt x="253" y="2617"/>
                  </a:lnTo>
                  <a:lnTo>
                    <a:pt x="228" y="2498"/>
                  </a:lnTo>
                  <a:lnTo>
                    <a:pt x="209" y="2375"/>
                  </a:lnTo>
                  <a:lnTo>
                    <a:pt x="200" y="2252"/>
                  </a:lnTo>
                  <a:lnTo>
                    <a:pt x="548" y="2252"/>
                  </a:lnTo>
                  <a:lnTo>
                    <a:pt x="575" y="2248"/>
                  </a:lnTo>
                  <a:lnTo>
                    <a:pt x="598" y="2237"/>
                  </a:lnTo>
                  <a:lnTo>
                    <a:pt x="619" y="2222"/>
                  </a:lnTo>
                  <a:lnTo>
                    <a:pt x="635" y="2202"/>
                  </a:lnTo>
                  <a:lnTo>
                    <a:pt x="644" y="2178"/>
                  </a:lnTo>
                  <a:lnTo>
                    <a:pt x="648" y="2152"/>
                  </a:lnTo>
                  <a:lnTo>
                    <a:pt x="644" y="2126"/>
                  </a:lnTo>
                  <a:lnTo>
                    <a:pt x="635" y="2102"/>
                  </a:lnTo>
                  <a:lnTo>
                    <a:pt x="619" y="2083"/>
                  </a:lnTo>
                  <a:lnTo>
                    <a:pt x="598" y="2067"/>
                  </a:lnTo>
                  <a:lnTo>
                    <a:pt x="575" y="2057"/>
                  </a:lnTo>
                  <a:lnTo>
                    <a:pt x="548" y="2054"/>
                  </a:lnTo>
                  <a:lnTo>
                    <a:pt x="200" y="2054"/>
                  </a:lnTo>
                  <a:lnTo>
                    <a:pt x="211" y="1930"/>
                  </a:lnTo>
                  <a:lnTo>
                    <a:pt x="228" y="1808"/>
                  </a:lnTo>
                  <a:lnTo>
                    <a:pt x="254" y="1689"/>
                  </a:lnTo>
                  <a:lnTo>
                    <a:pt x="287" y="1574"/>
                  </a:lnTo>
                  <a:lnTo>
                    <a:pt x="325" y="1460"/>
                  </a:lnTo>
                  <a:lnTo>
                    <a:pt x="370" y="1350"/>
                  </a:lnTo>
                  <a:lnTo>
                    <a:pt x="423" y="1244"/>
                  </a:lnTo>
                  <a:lnTo>
                    <a:pt x="482" y="1142"/>
                  </a:lnTo>
                  <a:lnTo>
                    <a:pt x="546" y="1042"/>
                  </a:lnTo>
                  <a:lnTo>
                    <a:pt x="615" y="948"/>
                  </a:lnTo>
                  <a:lnTo>
                    <a:pt x="691" y="857"/>
                  </a:lnTo>
                  <a:lnTo>
                    <a:pt x="771" y="772"/>
                  </a:lnTo>
                  <a:lnTo>
                    <a:pt x="857" y="693"/>
                  </a:lnTo>
                  <a:lnTo>
                    <a:pt x="946" y="617"/>
                  </a:lnTo>
                  <a:lnTo>
                    <a:pt x="1042" y="547"/>
                  </a:lnTo>
                  <a:lnTo>
                    <a:pt x="1140" y="483"/>
                  </a:lnTo>
                  <a:lnTo>
                    <a:pt x="1242" y="424"/>
                  </a:lnTo>
                  <a:lnTo>
                    <a:pt x="1350" y="372"/>
                  </a:lnTo>
                  <a:lnTo>
                    <a:pt x="1459" y="326"/>
                  </a:lnTo>
                  <a:lnTo>
                    <a:pt x="1572" y="287"/>
                  </a:lnTo>
                  <a:lnTo>
                    <a:pt x="1689" y="254"/>
                  </a:lnTo>
                  <a:lnTo>
                    <a:pt x="1808" y="229"/>
                  </a:lnTo>
                  <a:lnTo>
                    <a:pt x="1928" y="211"/>
                  </a:lnTo>
                  <a:lnTo>
                    <a:pt x="2053" y="200"/>
                  </a:lnTo>
                  <a:lnTo>
                    <a:pt x="2053" y="550"/>
                  </a:lnTo>
                  <a:lnTo>
                    <a:pt x="2055" y="576"/>
                  </a:lnTo>
                  <a:lnTo>
                    <a:pt x="2066" y="600"/>
                  </a:lnTo>
                  <a:lnTo>
                    <a:pt x="2081" y="621"/>
                  </a:lnTo>
                  <a:lnTo>
                    <a:pt x="2101" y="635"/>
                  </a:lnTo>
                  <a:lnTo>
                    <a:pt x="2125" y="645"/>
                  </a:lnTo>
                  <a:lnTo>
                    <a:pt x="2151" y="649"/>
                  </a:lnTo>
                  <a:lnTo>
                    <a:pt x="2177" y="645"/>
                  </a:lnTo>
                  <a:lnTo>
                    <a:pt x="2200" y="635"/>
                  </a:lnTo>
                  <a:lnTo>
                    <a:pt x="2221" y="621"/>
                  </a:lnTo>
                  <a:lnTo>
                    <a:pt x="2237" y="600"/>
                  </a:lnTo>
                  <a:lnTo>
                    <a:pt x="2246" y="576"/>
                  </a:lnTo>
                  <a:lnTo>
                    <a:pt x="2250" y="550"/>
                  </a:lnTo>
                  <a:lnTo>
                    <a:pt x="2250" y="200"/>
                  </a:lnTo>
                  <a:lnTo>
                    <a:pt x="2375" y="211"/>
                  </a:lnTo>
                  <a:lnTo>
                    <a:pt x="2496" y="228"/>
                  </a:lnTo>
                  <a:lnTo>
                    <a:pt x="2615" y="253"/>
                  </a:lnTo>
                  <a:lnTo>
                    <a:pt x="2732" y="284"/>
                  </a:lnTo>
                  <a:lnTo>
                    <a:pt x="2846" y="323"/>
                  </a:lnTo>
                  <a:lnTo>
                    <a:pt x="2956" y="369"/>
                  </a:lnTo>
                  <a:lnTo>
                    <a:pt x="3063" y="422"/>
                  </a:lnTo>
                  <a:lnTo>
                    <a:pt x="3167" y="479"/>
                  </a:lnTo>
                  <a:lnTo>
                    <a:pt x="3266" y="543"/>
                  </a:lnTo>
                  <a:lnTo>
                    <a:pt x="3360" y="614"/>
                  </a:lnTo>
                  <a:lnTo>
                    <a:pt x="3451" y="689"/>
                  </a:lnTo>
                  <a:lnTo>
                    <a:pt x="3537" y="770"/>
                  </a:lnTo>
                  <a:lnTo>
                    <a:pt x="3618" y="855"/>
                  </a:lnTo>
                  <a:lnTo>
                    <a:pt x="3693" y="945"/>
                  </a:lnTo>
                  <a:lnTo>
                    <a:pt x="3763" y="1039"/>
                  </a:lnTo>
                  <a:lnTo>
                    <a:pt x="3828" y="1139"/>
                  </a:lnTo>
                  <a:lnTo>
                    <a:pt x="3887" y="1241"/>
                  </a:lnTo>
                  <a:lnTo>
                    <a:pt x="3939" y="1348"/>
                  </a:lnTo>
                  <a:lnTo>
                    <a:pt x="3986" y="1458"/>
                  </a:lnTo>
                  <a:lnTo>
                    <a:pt x="4025" y="1572"/>
                  </a:lnTo>
                  <a:lnTo>
                    <a:pt x="4058" y="1689"/>
                  </a:lnTo>
                  <a:lnTo>
                    <a:pt x="4083" y="1808"/>
                  </a:lnTo>
                  <a:lnTo>
                    <a:pt x="4101" y="1930"/>
                  </a:lnTo>
                  <a:lnTo>
                    <a:pt x="4112" y="2054"/>
                  </a:lnTo>
                  <a:lnTo>
                    <a:pt x="3753" y="2054"/>
                  </a:lnTo>
                  <a:lnTo>
                    <a:pt x="3727" y="2057"/>
                  </a:lnTo>
                  <a:lnTo>
                    <a:pt x="3703" y="2067"/>
                  </a:lnTo>
                  <a:lnTo>
                    <a:pt x="3684" y="2083"/>
                  </a:lnTo>
                  <a:lnTo>
                    <a:pt x="3668" y="2102"/>
                  </a:lnTo>
                  <a:lnTo>
                    <a:pt x="3657" y="2126"/>
                  </a:lnTo>
                  <a:lnTo>
                    <a:pt x="3655" y="2152"/>
                  </a:lnTo>
                  <a:lnTo>
                    <a:pt x="3657" y="2178"/>
                  </a:lnTo>
                  <a:lnTo>
                    <a:pt x="3668" y="2202"/>
                  </a:lnTo>
                  <a:lnTo>
                    <a:pt x="3684" y="2223"/>
                  </a:lnTo>
                  <a:lnTo>
                    <a:pt x="3703" y="2237"/>
                  </a:lnTo>
                  <a:lnTo>
                    <a:pt x="3727" y="2248"/>
                  </a:lnTo>
                  <a:lnTo>
                    <a:pt x="3753" y="2252"/>
                  </a:lnTo>
                  <a:lnTo>
                    <a:pt x="4112" y="2252"/>
                  </a:lnTo>
                  <a:lnTo>
                    <a:pt x="4101" y="2376"/>
                  </a:lnTo>
                  <a:lnTo>
                    <a:pt x="4084" y="2498"/>
                  </a:lnTo>
                  <a:lnTo>
                    <a:pt x="4059" y="2618"/>
                  </a:lnTo>
                  <a:lnTo>
                    <a:pt x="4027" y="2735"/>
                  </a:lnTo>
                  <a:lnTo>
                    <a:pt x="3987" y="2849"/>
                  </a:lnTo>
                  <a:lnTo>
                    <a:pt x="3942" y="2959"/>
                  </a:lnTo>
                  <a:lnTo>
                    <a:pt x="3889" y="3066"/>
                  </a:lnTo>
                  <a:lnTo>
                    <a:pt x="3830" y="3169"/>
                  </a:lnTo>
                  <a:lnTo>
                    <a:pt x="3766" y="3269"/>
                  </a:lnTo>
                  <a:lnTo>
                    <a:pt x="3697" y="3364"/>
                  </a:lnTo>
                  <a:lnTo>
                    <a:pt x="3621" y="3455"/>
                  </a:lnTo>
                  <a:lnTo>
                    <a:pt x="3540" y="3541"/>
                  </a:lnTo>
                  <a:lnTo>
                    <a:pt x="3453" y="3621"/>
                  </a:lnTo>
                  <a:lnTo>
                    <a:pt x="3363" y="3697"/>
                  </a:lnTo>
                  <a:lnTo>
                    <a:pt x="3267" y="3768"/>
                  </a:lnTo>
                  <a:lnTo>
                    <a:pt x="3169" y="3832"/>
                  </a:lnTo>
                  <a:lnTo>
                    <a:pt x="3066" y="3891"/>
                  </a:lnTo>
                  <a:lnTo>
                    <a:pt x="2958" y="3943"/>
                  </a:lnTo>
                  <a:lnTo>
                    <a:pt x="2847" y="3989"/>
                  </a:lnTo>
                  <a:lnTo>
                    <a:pt x="2733" y="4028"/>
                  </a:lnTo>
                  <a:lnTo>
                    <a:pt x="2617" y="4059"/>
                  </a:lnTo>
                  <a:lnTo>
                    <a:pt x="2496" y="4084"/>
                  </a:lnTo>
                  <a:lnTo>
                    <a:pt x="2375" y="4103"/>
                  </a:lnTo>
                  <a:lnTo>
                    <a:pt x="2250" y="4112"/>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sp>
          <p:nvSpPr>
            <p:cNvPr id="36" name="Freeform 7"/>
            <p:cNvSpPr/>
            <p:nvPr/>
          </p:nvSpPr>
          <p:spPr bwMode="auto">
            <a:xfrm>
              <a:off x="5942013" y="1322388"/>
              <a:ext cx="1819275" cy="3759200"/>
            </a:xfrm>
            <a:custGeom>
              <a:avLst/>
              <a:gdLst>
                <a:gd name="T0" fmla="*/ 198 w 1146"/>
                <a:gd name="T1" fmla="*/ 1280 h 2368"/>
                <a:gd name="T2" fmla="*/ 198 w 1146"/>
                <a:gd name="T3" fmla="*/ 99 h 2368"/>
                <a:gd name="T4" fmla="*/ 194 w 1146"/>
                <a:gd name="T5" fmla="*/ 72 h 2368"/>
                <a:gd name="T6" fmla="*/ 185 w 1146"/>
                <a:gd name="T7" fmla="*/ 48 h 2368"/>
                <a:gd name="T8" fmla="*/ 169 w 1146"/>
                <a:gd name="T9" fmla="*/ 28 h 2368"/>
                <a:gd name="T10" fmla="*/ 148 w 1146"/>
                <a:gd name="T11" fmla="*/ 13 h 2368"/>
                <a:gd name="T12" fmla="*/ 124 w 1146"/>
                <a:gd name="T13" fmla="*/ 4 h 2368"/>
                <a:gd name="T14" fmla="*/ 98 w 1146"/>
                <a:gd name="T15" fmla="*/ 0 h 2368"/>
                <a:gd name="T16" fmla="*/ 72 w 1146"/>
                <a:gd name="T17" fmla="*/ 4 h 2368"/>
                <a:gd name="T18" fmla="*/ 49 w 1146"/>
                <a:gd name="T19" fmla="*/ 13 h 2368"/>
                <a:gd name="T20" fmla="*/ 29 w 1146"/>
                <a:gd name="T21" fmla="*/ 28 h 2368"/>
                <a:gd name="T22" fmla="*/ 13 w 1146"/>
                <a:gd name="T23" fmla="*/ 48 h 2368"/>
                <a:gd name="T24" fmla="*/ 3 w 1146"/>
                <a:gd name="T25" fmla="*/ 72 h 2368"/>
                <a:gd name="T26" fmla="*/ 0 w 1146"/>
                <a:gd name="T27" fmla="*/ 99 h 2368"/>
                <a:gd name="T28" fmla="*/ 0 w 1146"/>
                <a:gd name="T29" fmla="*/ 1328 h 2368"/>
                <a:gd name="T30" fmla="*/ 4 w 1146"/>
                <a:gd name="T31" fmla="*/ 1354 h 2368"/>
                <a:gd name="T32" fmla="*/ 15 w 1146"/>
                <a:gd name="T33" fmla="*/ 1379 h 2368"/>
                <a:gd name="T34" fmla="*/ 32 w 1146"/>
                <a:gd name="T35" fmla="*/ 1400 h 2368"/>
                <a:gd name="T36" fmla="*/ 52 w 1146"/>
                <a:gd name="T37" fmla="*/ 1415 h 2368"/>
                <a:gd name="T38" fmla="*/ 977 w 1146"/>
                <a:gd name="T39" fmla="*/ 2339 h 2368"/>
                <a:gd name="T40" fmla="*/ 998 w 1146"/>
                <a:gd name="T41" fmla="*/ 2355 h 2368"/>
                <a:gd name="T42" fmla="*/ 1021 w 1146"/>
                <a:gd name="T43" fmla="*/ 2365 h 2368"/>
                <a:gd name="T44" fmla="*/ 1046 w 1146"/>
                <a:gd name="T45" fmla="*/ 2368 h 2368"/>
                <a:gd name="T46" fmla="*/ 1071 w 1146"/>
                <a:gd name="T47" fmla="*/ 2365 h 2368"/>
                <a:gd name="T48" fmla="*/ 1096 w 1146"/>
                <a:gd name="T49" fmla="*/ 2355 h 2368"/>
                <a:gd name="T50" fmla="*/ 1117 w 1146"/>
                <a:gd name="T51" fmla="*/ 2339 h 2368"/>
                <a:gd name="T52" fmla="*/ 1132 w 1146"/>
                <a:gd name="T53" fmla="*/ 2318 h 2368"/>
                <a:gd name="T54" fmla="*/ 1142 w 1146"/>
                <a:gd name="T55" fmla="*/ 2294 h 2368"/>
                <a:gd name="T56" fmla="*/ 1146 w 1146"/>
                <a:gd name="T57" fmla="*/ 2270 h 2368"/>
                <a:gd name="T58" fmla="*/ 1142 w 1146"/>
                <a:gd name="T59" fmla="*/ 2245 h 2368"/>
                <a:gd name="T60" fmla="*/ 1132 w 1146"/>
                <a:gd name="T61" fmla="*/ 2220 h 2368"/>
                <a:gd name="T62" fmla="*/ 1117 w 1146"/>
                <a:gd name="T63" fmla="*/ 2199 h 2368"/>
                <a:gd name="T64" fmla="*/ 198 w 1146"/>
                <a:gd name="T65" fmla="*/ 1280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46" h="2368">
                  <a:moveTo>
                    <a:pt x="198" y="1280"/>
                  </a:moveTo>
                  <a:lnTo>
                    <a:pt x="198" y="99"/>
                  </a:lnTo>
                  <a:lnTo>
                    <a:pt x="194" y="72"/>
                  </a:lnTo>
                  <a:lnTo>
                    <a:pt x="185" y="48"/>
                  </a:lnTo>
                  <a:lnTo>
                    <a:pt x="169" y="28"/>
                  </a:lnTo>
                  <a:lnTo>
                    <a:pt x="148" y="13"/>
                  </a:lnTo>
                  <a:lnTo>
                    <a:pt x="124" y="4"/>
                  </a:lnTo>
                  <a:lnTo>
                    <a:pt x="98" y="0"/>
                  </a:lnTo>
                  <a:lnTo>
                    <a:pt x="72" y="4"/>
                  </a:lnTo>
                  <a:lnTo>
                    <a:pt x="49" y="13"/>
                  </a:lnTo>
                  <a:lnTo>
                    <a:pt x="29" y="28"/>
                  </a:lnTo>
                  <a:lnTo>
                    <a:pt x="13" y="48"/>
                  </a:lnTo>
                  <a:lnTo>
                    <a:pt x="3" y="72"/>
                  </a:lnTo>
                  <a:lnTo>
                    <a:pt x="0" y="99"/>
                  </a:lnTo>
                  <a:lnTo>
                    <a:pt x="0" y="1328"/>
                  </a:lnTo>
                  <a:lnTo>
                    <a:pt x="4" y="1354"/>
                  </a:lnTo>
                  <a:lnTo>
                    <a:pt x="15" y="1379"/>
                  </a:lnTo>
                  <a:lnTo>
                    <a:pt x="32" y="1400"/>
                  </a:lnTo>
                  <a:lnTo>
                    <a:pt x="52" y="1415"/>
                  </a:lnTo>
                  <a:lnTo>
                    <a:pt x="977" y="2339"/>
                  </a:lnTo>
                  <a:lnTo>
                    <a:pt x="998" y="2355"/>
                  </a:lnTo>
                  <a:lnTo>
                    <a:pt x="1021" y="2365"/>
                  </a:lnTo>
                  <a:lnTo>
                    <a:pt x="1046" y="2368"/>
                  </a:lnTo>
                  <a:lnTo>
                    <a:pt x="1071" y="2365"/>
                  </a:lnTo>
                  <a:lnTo>
                    <a:pt x="1096" y="2355"/>
                  </a:lnTo>
                  <a:lnTo>
                    <a:pt x="1117" y="2339"/>
                  </a:lnTo>
                  <a:lnTo>
                    <a:pt x="1132" y="2318"/>
                  </a:lnTo>
                  <a:lnTo>
                    <a:pt x="1142" y="2294"/>
                  </a:lnTo>
                  <a:lnTo>
                    <a:pt x="1146" y="2270"/>
                  </a:lnTo>
                  <a:lnTo>
                    <a:pt x="1142" y="2245"/>
                  </a:lnTo>
                  <a:lnTo>
                    <a:pt x="1132" y="2220"/>
                  </a:lnTo>
                  <a:lnTo>
                    <a:pt x="1117" y="2199"/>
                  </a:lnTo>
                  <a:lnTo>
                    <a:pt x="198" y="1280"/>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grpSp>
      <p:sp>
        <p:nvSpPr>
          <p:cNvPr id="37" name="TextBox 29"/>
          <p:cNvSpPr txBox="1"/>
          <p:nvPr/>
        </p:nvSpPr>
        <p:spPr>
          <a:xfrm>
            <a:off x="1150579" y="4897173"/>
            <a:ext cx="2911846" cy="893899"/>
          </a:xfrm>
          <a:prstGeom prst="rect">
            <a:avLst/>
          </a:prstGeom>
          <a:noFill/>
        </p:spPr>
        <p:txBody>
          <a:bodyPr wrap="square" rtlCol="0">
            <a:spAutoFit/>
          </a:bodyPr>
          <a:lstStyle/>
          <a:p>
            <a:pPr algn="ctr">
              <a:lnSpc>
                <a:spcPct val="150000"/>
              </a:lnSpc>
            </a:pPr>
            <a:r>
              <a:rPr lang="zh-CN" altLang="en-US" sz="1200" dirty="0">
                <a:solidFill>
                  <a:srgbClr val="333333"/>
                </a:solidFill>
                <a:latin typeface="Arial" panose="020B0604020202020204" pitchFamily="34" charset="0"/>
                <a:cs typeface="Arial" panose="020B0604020202020204" pitchFamily="34" charset="0"/>
              </a:rPr>
              <a:t>请在这里输入段落文本内容请在这里输入段落文本内容请在这里输入段落文本内容请在这里输入段落文本内容</a:t>
            </a:r>
            <a:endParaRPr lang="zh-CN" altLang="en-US" sz="1200" dirty="0">
              <a:solidFill>
                <a:srgbClr val="333333"/>
              </a:solidFill>
              <a:latin typeface="Arial" panose="020B0604020202020204" pitchFamily="34" charset="0"/>
              <a:cs typeface="Arial" panose="020B0604020202020204" pitchFamily="34" charset="0"/>
            </a:endParaRPr>
          </a:p>
        </p:txBody>
      </p:sp>
      <p:sp>
        <p:nvSpPr>
          <p:cNvPr id="38" name="Freeform 12"/>
          <p:cNvSpPr>
            <a:spLocks noEditPoints="1"/>
          </p:cNvSpPr>
          <p:nvPr/>
        </p:nvSpPr>
        <p:spPr bwMode="auto">
          <a:xfrm>
            <a:off x="5556000" y="3691038"/>
            <a:ext cx="1080000" cy="900000"/>
          </a:xfrm>
          <a:custGeom>
            <a:avLst/>
            <a:gdLst>
              <a:gd name="T0" fmla="*/ 2099 w 4177"/>
              <a:gd name="T1" fmla="*/ 3077 h 3139"/>
              <a:gd name="T2" fmla="*/ 2108 w 4177"/>
              <a:gd name="T3" fmla="*/ 3107 h 3139"/>
              <a:gd name="T4" fmla="*/ 2132 w 4177"/>
              <a:gd name="T5" fmla="*/ 3130 h 3139"/>
              <a:gd name="T6" fmla="*/ 2164 w 4177"/>
              <a:gd name="T7" fmla="*/ 3139 h 3139"/>
              <a:gd name="T8" fmla="*/ 2669 w 4177"/>
              <a:gd name="T9" fmla="*/ 3136 h 3139"/>
              <a:gd name="T10" fmla="*/ 2699 w 4177"/>
              <a:gd name="T11" fmla="*/ 3119 h 3139"/>
              <a:gd name="T12" fmla="*/ 2716 w 4177"/>
              <a:gd name="T13" fmla="*/ 3092 h 3139"/>
              <a:gd name="T14" fmla="*/ 2718 w 4177"/>
              <a:gd name="T15" fmla="*/ 1884 h 3139"/>
              <a:gd name="T16" fmla="*/ 2099 w 4177"/>
              <a:gd name="T17" fmla="*/ 2182 h 3139"/>
              <a:gd name="T18" fmla="*/ 6 w 4177"/>
              <a:gd name="T19" fmla="*/ 3092 h 3139"/>
              <a:gd name="T20" fmla="*/ 23 w 4177"/>
              <a:gd name="T21" fmla="*/ 3119 h 3139"/>
              <a:gd name="T22" fmla="*/ 53 w 4177"/>
              <a:gd name="T23" fmla="*/ 3136 h 3139"/>
              <a:gd name="T24" fmla="*/ 558 w 4177"/>
              <a:gd name="T25" fmla="*/ 3139 h 3139"/>
              <a:gd name="T26" fmla="*/ 590 w 4177"/>
              <a:gd name="T27" fmla="*/ 3130 h 3139"/>
              <a:gd name="T28" fmla="*/ 614 w 4177"/>
              <a:gd name="T29" fmla="*/ 3106 h 3139"/>
              <a:gd name="T30" fmla="*/ 623 w 4177"/>
              <a:gd name="T31" fmla="*/ 3077 h 3139"/>
              <a:gd name="T32" fmla="*/ 0 w 4177"/>
              <a:gd name="T33" fmla="*/ 2637 h 3139"/>
              <a:gd name="T34" fmla="*/ 1049 w 4177"/>
              <a:gd name="T35" fmla="*/ 1841 h 3139"/>
              <a:gd name="T36" fmla="*/ 1051 w 4177"/>
              <a:gd name="T37" fmla="*/ 3092 h 3139"/>
              <a:gd name="T38" fmla="*/ 1069 w 4177"/>
              <a:gd name="T39" fmla="*/ 3119 h 3139"/>
              <a:gd name="T40" fmla="*/ 1099 w 4177"/>
              <a:gd name="T41" fmla="*/ 3136 h 3139"/>
              <a:gd name="T42" fmla="*/ 1603 w 4177"/>
              <a:gd name="T43" fmla="*/ 3139 h 3139"/>
              <a:gd name="T44" fmla="*/ 1635 w 4177"/>
              <a:gd name="T45" fmla="*/ 3130 h 3139"/>
              <a:gd name="T46" fmla="*/ 1660 w 4177"/>
              <a:gd name="T47" fmla="*/ 3106 h 3139"/>
              <a:gd name="T48" fmla="*/ 1669 w 4177"/>
              <a:gd name="T49" fmla="*/ 3077 h 3139"/>
              <a:gd name="T50" fmla="*/ 1358 w 4177"/>
              <a:gd name="T51" fmla="*/ 1603 h 3139"/>
              <a:gd name="T52" fmla="*/ 3145 w 4177"/>
              <a:gd name="T53" fmla="*/ 3077 h 3139"/>
              <a:gd name="T54" fmla="*/ 3154 w 4177"/>
              <a:gd name="T55" fmla="*/ 3107 h 3139"/>
              <a:gd name="T56" fmla="*/ 3178 w 4177"/>
              <a:gd name="T57" fmla="*/ 3130 h 3139"/>
              <a:gd name="T58" fmla="*/ 3209 w 4177"/>
              <a:gd name="T59" fmla="*/ 3139 h 3139"/>
              <a:gd name="T60" fmla="*/ 3718 w 4177"/>
              <a:gd name="T61" fmla="*/ 3136 h 3139"/>
              <a:gd name="T62" fmla="*/ 3747 w 4177"/>
              <a:gd name="T63" fmla="*/ 3119 h 3139"/>
              <a:gd name="T64" fmla="*/ 3765 w 4177"/>
              <a:gd name="T65" fmla="*/ 3092 h 3139"/>
              <a:gd name="T66" fmla="*/ 3767 w 4177"/>
              <a:gd name="T67" fmla="*/ 1049 h 3139"/>
              <a:gd name="T68" fmla="*/ 3145 w 4177"/>
              <a:gd name="T69" fmla="*/ 3077 h 3139"/>
              <a:gd name="T70" fmla="*/ 3030 w 4177"/>
              <a:gd name="T71" fmla="*/ 2 h 3139"/>
              <a:gd name="T72" fmla="*/ 3021 w 4177"/>
              <a:gd name="T73" fmla="*/ 5 h 3139"/>
              <a:gd name="T74" fmla="*/ 3016 w 4177"/>
              <a:gd name="T75" fmla="*/ 14 h 3139"/>
              <a:gd name="T76" fmla="*/ 3016 w 4177"/>
              <a:gd name="T77" fmla="*/ 29 h 3139"/>
              <a:gd name="T78" fmla="*/ 3489 w 4177"/>
              <a:gd name="T79" fmla="*/ 462 h 3139"/>
              <a:gd name="T80" fmla="*/ 1364 w 4177"/>
              <a:gd name="T81" fmla="*/ 794 h 3139"/>
              <a:gd name="T82" fmla="*/ 0 w 4177"/>
              <a:gd name="T83" fmla="*/ 2150 h 3139"/>
              <a:gd name="T84" fmla="*/ 2223 w 4177"/>
              <a:gd name="T85" fmla="*/ 1789 h 3139"/>
              <a:gd name="T86" fmla="*/ 4141 w 4177"/>
              <a:gd name="T87" fmla="*/ 1052 h 3139"/>
              <a:gd name="T88" fmla="*/ 4156 w 4177"/>
              <a:gd name="T89" fmla="*/ 1058 h 3139"/>
              <a:gd name="T90" fmla="*/ 4169 w 4177"/>
              <a:gd name="T91" fmla="*/ 1053 h 3139"/>
              <a:gd name="T92" fmla="*/ 4175 w 4177"/>
              <a:gd name="T93" fmla="*/ 1046 h 3139"/>
              <a:gd name="T94" fmla="*/ 4177 w 4177"/>
              <a:gd name="T95" fmla="*/ 1036 h 3139"/>
              <a:gd name="T96" fmla="*/ 4177 w 4177"/>
              <a:gd name="T97" fmla="*/ 16 h 3139"/>
              <a:gd name="T98" fmla="*/ 4173 w 4177"/>
              <a:gd name="T99" fmla="*/ 10 h 3139"/>
              <a:gd name="T100" fmla="*/ 4166 w 4177"/>
              <a:gd name="T101" fmla="*/ 4 h 3139"/>
              <a:gd name="T102" fmla="*/ 4154 w 4177"/>
              <a:gd name="T103" fmla="*/ 0 h 3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177" h="3139">
                <a:moveTo>
                  <a:pt x="2099" y="2182"/>
                </a:moveTo>
                <a:lnTo>
                  <a:pt x="2099" y="3077"/>
                </a:lnTo>
                <a:lnTo>
                  <a:pt x="2101" y="3092"/>
                </a:lnTo>
                <a:lnTo>
                  <a:pt x="2108" y="3107"/>
                </a:lnTo>
                <a:lnTo>
                  <a:pt x="2118" y="3119"/>
                </a:lnTo>
                <a:lnTo>
                  <a:pt x="2132" y="3130"/>
                </a:lnTo>
                <a:lnTo>
                  <a:pt x="2148" y="3136"/>
                </a:lnTo>
                <a:lnTo>
                  <a:pt x="2164" y="3139"/>
                </a:lnTo>
                <a:lnTo>
                  <a:pt x="2653" y="3139"/>
                </a:lnTo>
                <a:lnTo>
                  <a:pt x="2669" y="3136"/>
                </a:lnTo>
                <a:lnTo>
                  <a:pt x="2685" y="3130"/>
                </a:lnTo>
                <a:lnTo>
                  <a:pt x="2699" y="3119"/>
                </a:lnTo>
                <a:lnTo>
                  <a:pt x="2710" y="3106"/>
                </a:lnTo>
                <a:lnTo>
                  <a:pt x="2716" y="3092"/>
                </a:lnTo>
                <a:lnTo>
                  <a:pt x="2718" y="3077"/>
                </a:lnTo>
                <a:lnTo>
                  <a:pt x="2718" y="1884"/>
                </a:lnTo>
                <a:lnTo>
                  <a:pt x="2219" y="2248"/>
                </a:lnTo>
                <a:lnTo>
                  <a:pt x="2099" y="2182"/>
                </a:lnTo>
                <a:close/>
                <a:moveTo>
                  <a:pt x="4" y="3077"/>
                </a:moveTo>
                <a:lnTo>
                  <a:pt x="6" y="3092"/>
                </a:lnTo>
                <a:lnTo>
                  <a:pt x="12" y="3107"/>
                </a:lnTo>
                <a:lnTo>
                  <a:pt x="23" y="3119"/>
                </a:lnTo>
                <a:lnTo>
                  <a:pt x="37" y="3130"/>
                </a:lnTo>
                <a:lnTo>
                  <a:pt x="53" y="3136"/>
                </a:lnTo>
                <a:lnTo>
                  <a:pt x="69" y="3139"/>
                </a:lnTo>
                <a:lnTo>
                  <a:pt x="558" y="3139"/>
                </a:lnTo>
                <a:lnTo>
                  <a:pt x="574" y="3136"/>
                </a:lnTo>
                <a:lnTo>
                  <a:pt x="590" y="3130"/>
                </a:lnTo>
                <a:lnTo>
                  <a:pt x="604" y="3119"/>
                </a:lnTo>
                <a:lnTo>
                  <a:pt x="614" y="3106"/>
                </a:lnTo>
                <a:lnTo>
                  <a:pt x="621" y="3092"/>
                </a:lnTo>
                <a:lnTo>
                  <a:pt x="623" y="3077"/>
                </a:lnTo>
                <a:lnTo>
                  <a:pt x="623" y="2162"/>
                </a:lnTo>
                <a:lnTo>
                  <a:pt x="0" y="2637"/>
                </a:lnTo>
                <a:lnTo>
                  <a:pt x="4" y="3077"/>
                </a:lnTo>
                <a:close/>
                <a:moveTo>
                  <a:pt x="1049" y="1841"/>
                </a:moveTo>
                <a:lnTo>
                  <a:pt x="1049" y="3077"/>
                </a:lnTo>
                <a:lnTo>
                  <a:pt x="1051" y="3092"/>
                </a:lnTo>
                <a:lnTo>
                  <a:pt x="1058" y="3107"/>
                </a:lnTo>
                <a:lnTo>
                  <a:pt x="1069" y="3119"/>
                </a:lnTo>
                <a:lnTo>
                  <a:pt x="1083" y="3130"/>
                </a:lnTo>
                <a:lnTo>
                  <a:pt x="1099" y="3136"/>
                </a:lnTo>
                <a:lnTo>
                  <a:pt x="1115" y="3139"/>
                </a:lnTo>
                <a:lnTo>
                  <a:pt x="1603" y="3139"/>
                </a:lnTo>
                <a:lnTo>
                  <a:pt x="1620" y="3136"/>
                </a:lnTo>
                <a:lnTo>
                  <a:pt x="1635" y="3130"/>
                </a:lnTo>
                <a:lnTo>
                  <a:pt x="1649" y="3119"/>
                </a:lnTo>
                <a:lnTo>
                  <a:pt x="1660" y="3106"/>
                </a:lnTo>
                <a:lnTo>
                  <a:pt x="1667" y="3092"/>
                </a:lnTo>
                <a:lnTo>
                  <a:pt x="1669" y="3077"/>
                </a:lnTo>
                <a:lnTo>
                  <a:pt x="1669" y="1848"/>
                </a:lnTo>
                <a:lnTo>
                  <a:pt x="1358" y="1603"/>
                </a:lnTo>
                <a:lnTo>
                  <a:pt x="1049" y="1841"/>
                </a:lnTo>
                <a:close/>
                <a:moveTo>
                  <a:pt x="3145" y="3077"/>
                </a:moveTo>
                <a:lnTo>
                  <a:pt x="3146" y="3092"/>
                </a:lnTo>
                <a:lnTo>
                  <a:pt x="3154" y="3107"/>
                </a:lnTo>
                <a:lnTo>
                  <a:pt x="3164" y="3119"/>
                </a:lnTo>
                <a:lnTo>
                  <a:pt x="3178" y="3130"/>
                </a:lnTo>
                <a:lnTo>
                  <a:pt x="3194" y="3136"/>
                </a:lnTo>
                <a:lnTo>
                  <a:pt x="3209" y="3139"/>
                </a:lnTo>
                <a:lnTo>
                  <a:pt x="3701" y="3139"/>
                </a:lnTo>
                <a:lnTo>
                  <a:pt x="3718" y="3136"/>
                </a:lnTo>
                <a:lnTo>
                  <a:pt x="3733" y="3130"/>
                </a:lnTo>
                <a:lnTo>
                  <a:pt x="3747" y="3119"/>
                </a:lnTo>
                <a:lnTo>
                  <a:pt x="3759" y="3106"/>
                </a:lnTo>
                <a:lnTo>
                  <a:pt x="3765" y="3092"/>
                </a:lnTo>
                <a:lnTo>
                  <a:pt x="3767" y="3077"/>
                </a:lnTo>
                <a:lnTo>
                  <a:pt x="3767" y="1049"/>
                </a:lnTo>
                <a:lnTo>
                  <a:pt x="3145" y="1543"/>
                </a:lnTo>
                <a:lnTo>
                  <a:pt x="3145" y="3077"/>
                </a:lnTo>
                <a:close/>
                <a:moveTo>
                  <a:pt x="3037" y="0"/>
                </a:moveTo>
                <a:lnTo>
                  <a:pt x="3030" y="2"/>
                </a:lnTo>
                <a:lnTo>
                  <a:pt x="3026" y="3"/>
                </a:lnTo>
                <a:lnTo>
                  <a:pt x="3021" y="5"/>
                </a:lnTo>
                <a:lnTo>
                  <a:pt x="3019" y="9"/>
                </a:lnTo>
                <a:lnTo>
                  <a:pt x="3016" y="14"/>
                </a:lnTo>
                <a:lnTo>
                  <a:pt x="3015" y="22"/>
                </a:lnTo>
                <a:lnTo>
                  <a:pt x="3016" y="29"/>
                </a:lnTo>
                <a:lnTo>
                  <a:pt x="3020" y="37"/>
                </a:lnTo>
                <a:lnTo>
                  <a:pt x="3489" y="462"/>
                </a:lnTo>
                <a:lnTo>
                  <a:pt x="2223" y="1472"/>
                </a:lnTo>
                <a:lnTo>
                  <a:pt x="1364" y="794"/>
                </a:lnTo>
                <a:lnTo>
                  <a:pt x="0" y="1831"/>
                </a:lnTo>
                <a:lnTo>
                  <a:pt x="0" y="2150"/>
                </a:lnTo>
                <a:lnTo>
                  <a:pt x="1364" y="1111"/>
                </a:lnTo>
                <a:lnTo>
                  <a:pt x="2223" y="1789"/>
                </a:lnTo>
                <a:lnTo>
                  <a:pt x="3689" y="636"/>
                </a:lnTo>
                <a:lnTo>
                  <a:pt x="4141" y="1052"/>
                </a:lnTo>
                <a:lnTo>
                  <a:pt x="4149" y="1057"/>
                </a:lnTo>
                <a:lnTo>
                  <a:pt x="4156" y="1058"/>
                </a:lnTo>
                <a:lnTo>
                  <a:pt x="4164" y="1055"/>
                </a:lnTo>
                <a:lnTo>
                  <a:pt x="4169" y="1053"/>
                </a:lnTo>
                <a:lnTo>
                  <a:pt x="4173" y="1050"/>
                </a:lnTo>
                <a:lnTo>
                  <a:pt x="4175" y="1046"/>
                </a:lnTo>
                <a:lnTo>
                  <a:pt x="4177" y="1041"/>
                </a:lnTo>
                <a:lnTo>
                  <a:pt x="4177" y="1036"/>
                </a:lnTo>
                <a:lnTo>
                  <a:pt x="4177" y="21"/>
                </a:lnTo>
                <a:lnTo>
                  <a:pt x="4177" y="16"/>
                </a:lnTo>
                <a:lnTo>
                  <a:pt x="4175" y="13"/>
                </a:lnTo>
                <a:lnTo>
                  <a:pt x="4173" y="10"/>
                </a:lnTo>
                <a:lnTo>
                  <a:pt x="4170" y="8"/>
                </a:lnTo>
                <a:lnTo>
                  <a:pt x="4166" y="4"/>
                </a:lnTo>
                <a:lnTo>
                  <a:pt x="4160" y="2"/>
                </a:lnTo>
                <a:lnTo>
                  <a:pt x="4154" y="0"/>
                </a:lnTo>
                <a:lnTo>
                  <a:pt x="3037" y="0"/>
                </a:lnTo>
                <a:close/>
              </a:path>
            </a:pathLst>
          </a:custGeom>
          <a:solidFill>
            <a:srgbClr val="58D6CA"/>
          </a:solidFill>
          <a:ln w="0">
            <a:noFill/>
            <a:prstDash val="solid"/>
            <a:round/>
          </a:ln>
        </p:spPr>
        <p:txBody>
          <a:bodyPr vert="horz" wrap="square" lIns="91440" tIns="45720" rIns="91440" bIns="45720" numCol="1" anchor="t" anchorCtr="0" compatLnSpc="1"/>
          <a:lstStyle/>
          <a:p>
            <a:endParaRPr lang="en-US" dirty="0">
              <a:solidFill>
                <a:srgbClr val="58D6CA"/>
              </a:solidFill>
            </a:endParaRPr>
          </a:p>
        </p:txBody>
      </p:sp>
      <p:sp>
        <p:nvSpPr>
          <p:cNvPr id="39" name="TextBox 42"/>
          <p:cNvSpPr txBox="1"/>
          <p:nvPr/>
        </p:nvSpPr>
        <p:spPr>
          <a:xfrm>
            <a:off x="4640077" y="4897173"/>
            <a:ext cx="2911846" cy="893899"/>
          </a:xfrm>
          <a:prstGeom prst="rect">
            <a:avLst/>
          </a:prstGeom>
          <a:noFill/>
        </p:spPr>
        <p:txBody>
          <a:bodyPr wrap="square" rtlCol="0">
            <a:spAutoFit/>
          </a:bodyPr>
          <a:lstStyle/>
          <a:p>
            <a:pPr algn="ctr">
              <a:lnSpc>
                <a:spcPct val="150000"/>
              </a:lnSpc>
            </a:pPr>
            <a:r>
              <a:rPr lang="zh-CN" altLang="en-US" sz="1200" dirty="0">
                <a:solidFill>
                  <a:srgbClr val="333333"/>
                </a:solidFill>
                <a:latin typeface="Arial" panose="020B0604020202020204" pitchFamily="34" charset="0"/>
                <a:cs typeface="Arial" panose="020B0604020202020204" pitchFamily="34" charset="0"/>
              </a:rPr>
              <a:t>请在这里输入段落文本内容请在这里输入段落文本内容请在这里输入段落文本内容请在这里输入段落文本内容</a:t>
            </a:r>
            <a:endParaRPr lang="zh-CN" altLang="en-US" sz="1200" dirty="0">
              <a:solidFill>
                <a:srgbClr val="333333"/>
              </a:solidFill>
              <a:latin typeface="Arial" panose="020B0604020202020204" pitchFamily="34" charset="0"/>
              <a:cs typeface="Arial" panose="020B0604020202020204" pitchFamily="34" charset="0"/>
            </a:endParaRPr>
          </a:p>
        </p:txBody>
      </p:sp>
      <p:grpSp>
        <p:nvGrpSpPr>
          <p:cNvPr id="40" name="Group 39"/>
          <p:cNvGrpSpPr/>
          <p:nvPr/>
        </p:nvGrpSpPr>
        <p:grpSpPr>
          <a:xfrm>
            <a:off x="9045498" y="3691038"/>
            <a:ext cx="1080000" cy="1080000"/>
            <a:chOff x="2674938" y="6350"/>
            <a:chExt cx="6843713" cy="6843713"/>
          </a:xfrm>
          <a:solidFill>
            <a:srgbClr val="58D6CA"/>
          </a:solidFill>
        </p:grpSpPr>
        <p:sp>
          <p:nvSpPr>
            <p:cNvPr id="41" name="Freeform 17"/>
            <p:cNvSpPr>
              <a:spLocks noEditPoints="1"/>
            </p:cNvSpPr>
            <p:nvPr/>
          </p:nvSpPr>
          <p:spPr bwMode="auto">
            <a:xfrm>
              <a:off x="2674938" y="6350"/>
              <a:ext cx="3251200" cy="3249613"/>
            </a:xfrm>
            <a:custGeom>
              <a:avLst/>
              <a:gdLst>
                <a:gd name="T0" fmla="*/ 2048 w 2048"/>
                <a:gd name="T1" fmla="*/ 2047 h 2047"/>
                <a:gd name="T2" fmla="*/ 2044 w 2048"/>
                <a:gd name="T3" fmla="*/ 931 h 2047"/>
                <a:gd name="T4" fmla="*/ 2011 w 2048"/>
                <a:gd name="T5" fmla="*/ 751 h 2047"/>
                <a:gd name="T6" fmla="*/ 1949 w 2048"/>
                <a:gd name="T7" fmla="*/ 585 h 2047"/>
                <a:gd name="T8" fmla="*/ 1860 w 2048"/>
                <a:gd name="T9" fmla="*/ 433 h 2047"/>
                <a:gd name="T10" fmla="*/ 1748 w 2048"/>
                <a:gd name="T11" fmla="*/ 300 h 2047"/>
                <a:gd name="T12" fmla="*/ 1614 w 2048"/>
                <a:gd name="T13" fmla="*/ 187 h 2047"/>
                <a:gd name="T14" fmla="*/ 1462 w 2048"/>
                <a:gd name="T15" fmla="*/ 99 h 2047"/>
                <a:gd name="T16" fmla="*/ 1296 w 2048"/>
                <a:gd name="T17" fmla="*/ 37 h 2047"/>
                <a:gd name="T18" fmla="*/ 1117 w 2048"/>
                <a:gd name="T19" fmla="*/ 4 h 2047"/>
                <a:gd name="T20" fmla="*/ 931 w 2048"/>
                <a:gd name="T21" fmla="*/ 4 h 2047"/>
                <a:gd name="T22" fmla="*/ 752 w 2048"/>
                <a:gd name="T23" fmla="*/ 37 h 2047"/>
                <a:gd name="T24" fmla="*/ 585 w 2048"/>
                <a:gd name="T25" fmla="*/ 99 h 2047"/>
                <a:gd name="T26" fmla="*/ 434 w 2048"/>
                <a:gd name="T27" fmla="*/ 187 h 2047"/>
                <a:gd name="T28" fmla="*/ 300 w 2048"/>
                <a:gd name="T29" fmla="*/ 300 h 2047"/>
                <a:gd name="T30" fmla="*/ 187 w 2048"/>
                <a:gd name="T31" fmla="*/ 433 h 2047"/>
                <a:gd name="T32" fmla="*/ 98 w 2048"/>
                <a:gd name="T33" fmla="*/ 585 h 2047"/>
                <a:gd name="T34" fmla="*/ 37 w 2048"/>
                <a:gd name="T35" fmla="*/ 751 h 2047"/>
                <a:gd name="T36" fmla="*/ 4 w 2048"/>
                <a:gd name="T37" fmla="*/ 931 h 2047"/>
                <a:gd name="T38" fmla="*/ 4 w 2048"/>
                <a:gd name="T39" fmla="*/ 1117 h 2047"/>
                <a:gd name="T40" fmla="*/ 37 w 2048"/>
                <a:gd name="T41" fmla="*/ 1296 h 2047"/>
                <a:gd name="T42" fmla="*/ 98 w 2048"/>
                <a:gd name="T43" fmla="*/ 1462 h 2047"/>
                <a:gd name="T44" fmla="*/ 187 w 2048"/>
                <a:gd name="T45" fmla="*/ 1614 h 2047"/>
                <a:gd name="T46" fmla="*/ 300 w 2048"/>
                <a:gd name="T47" fmla="*/ 1748 h 2047"/>
                <a:gd name="T48" fmla="*/ 434 w 2048"/>
                <a:gd name="T49" fmla="*/ 1860 h 2047"/>
                <a:gd name="T50" fmla="*/ 585 w 2048"/>
                <a:gd name="T51" fmla="*/ 1949 h 2047"/>
                <a:gd name="T52" fmla="*/ 752 w 2048"/>
                <a:gd name="T53" fmla="*/ 2011 h 2047"/>
                <a:gd name="T54" fmla="*/ 931 w 2048"/>
                <a:gd name="T55" fmla="*/ 2043 h 2047"/>
                <a:gd name="T56" fmla="*/ 1940 w 2048"/>
                <a:gd name="T57" fmla="*/ 2047 h 2047"/>
                <a:gd name="T58" fmla="*/ 220 w 2048"/>
                <a:gd name="T59" fmla="*/ 941 h 2047"/>
                <a:gd name="T60" fmla="*/ 252 w 2048"/>
                <a:gd name="T61" fmla="*/ 784 h 2047"/>
                <a:gd name="T62" fmla="*/ 313 w 2048"/>
                <a:gd name="T63" fmla="*/ 639 h 2047"/>
                <a:gd name="T64" fmla="*/ 401 w 2048"/>
                <a:gd name="T65" fmla="*/ 510 h 2047"/>
                <a:gd name="T66" fmla="*/ 509 w 2048"/>
                <a:gd name="T67" fmla="*/ 401 h 2047"/>
                <a:gd name="T68" fmla="*/ 639 w 2048"/>
                <a:gd name="T69" fmla="*/ 313 h 2047"/>
                <a:gd name="T70" fmla="*/ 783 w 2048"/>
                <a:gd name="T71" fmla="*/ 253 h 2047"/>
                <a:gd name="T72" fmla="*/ 941 w 2048"/>
                <a:gd name="T73" fmla="*/ 220 h 2047"/>
                <a:gd name="T74" fmla="*/ 1106 w 2048"/>
                <a:gd name="T75" fmla="*/ 220 h 2047"/>
                <a:gd name="T76" fmla="*/ 1265 w 2048"/>
                <a:gd name="T77" fmla="*/ 253 h 2047"/>
                <a:gd name="T78" fmla="*/ 1409 w 2048"/>
                <a:gd name="T79" fmla="*/ 313 h 2047"/>
                <a:gd name="T80" fmla="*/ 1538 w 2048"/>
                <a:gd name="T81" fmla="*/ 401 h 2047"/>
                <a:gd name="T82" fmla="*/ 1647 w 2048"/>
                <a:gd name="T83" fmla="*/ 510 h 2047"/>
                <a:gd name="T84" fmla="*/ 1735 w 2048"/>
                <a:gd name="T85" fmla="*/ 639 h 2047"/>
                <a:gd name="T86" fmla="*/ 1796 w 2048"/>
                <a:gd name="T87" fmla="*/ 784 h 2047"/>
                <a:gd name="T88" fmla="*/ 1828 w 2048"/>
                <a:gd name="T89" fmla="*/ 941 h 2047"/>
                <a:gd name="T90" fmla="*/ 1832 w 2048"/>
                <a:gd name="T91" fmla="*/ 1940 h 2047"/>
                <a:gd name="T92" fmla="*/ 1024 w 2048"/>
                <a:gd name="T93" fmla="*/ 1833 h 2047"/>
                <a:gd name="T94" fmla="*/ 862 w 2048"/>
                <a:gd name="T95" fmla="*/ 1816 h 2047"/>
                <a:gd name="T96" fmla="*/ 710 w 2048"/>
                <a:gd name="T97" fmla="*/ 1769 h 2047"/>
                <a:gd name="T98" fmla="*/ 572 w 2048"/>
                <a:gd name="T99" fmla="*/ 1694 h 2047"/>
                <a:gd name="T100" fmla="*/ 452 w 2048"/>
                <a:gd name="T101" fmla="*/ 1596 h 2047"/>
                <a:gd name="T102" fmla="*/ 354 w 2048"/>
                <a:gd name="T103" fmla="*/ 1475 h 2047"/>
                <a:gd name="T104" fmla="*/ 279 w 2048"/>
                <a:gd name="T105" fmla="*/ 1339 h 2047"/>
                <a:gd name="T106" fmla="*/ 232 w 2048"/>
                <a:gd name="T107" fmla="*/ 1187 h 2047"/>
                <a:gd name="T108" fmla="*/ 216 w 2048"/>
                <a:gd name="T109" fmla="*/ 1024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8" h="2047">
                  <a:moveTo>
                    <a:pt x="1940" y="2047"/>
                  </a:moveTo>
                  <a:lnTo>
                    <a:pt x="2048" y="2047"/>
                  </a:lnTo>
                  <a:lnTo>
                    <a:pt x="2048" y="1024"/>
                  </a:lnTo>
                  <a:lnTo>
                    <a:pt x="2044" y="931"/>
                  </a:lnTo>
                  <a:lnTo>
                    <a:pt x="2031" y="840"/>
                  </a:lnTo>
                  <a:lnTo>
                    <a:pt x="2011" y="751"/>
                  </a:lnTo>
                  <a:lnTo>
                    <a:pt x="1984" y="666"/>
                  </a:lnTo>
                  <a:lnTo>
                    <a:pt x="1949" y="585"/>
                  </a:lnTo>
                  <a:lnTo>
                    <a:pt x="1908" y="508"/>
                  </a:lnTo>
                  <a:lnTo>
                    <a:pt x="1860" y="433"/>
                  </a:lnTo>
                  <a:lnTo>
                    <a:pt x="1807" y="364"/>
                  </a:lnTo>
                  <a:lnTo>
                    <a:pt x="1748" y="300"/>
                  </a:lnTo>
                  <a:lnTo>
                    <a:pt x="1684" y="241"/>
                  </a:lnTo>
                  <a:lnTo>
                    <a:pt x="1614" y="187"/>
                  </a:lnTo>
                  <a:lnTo>
                    <a:pt x="1541" y="140"/>
                  </a:lnTo>
                  <a:lnTo>
                    <a:pt x="1462" y="99"/>
                  </a:lnTo>
                  <a:lnTo>
                    <a:pt x="1381" y="64"/>
                  </a:lnTo>
                  <a:lnTo>
                    <a:pt x="1296" y="37"/>
                  </a:lnTo>
                  <a:lnTo>
                    <a:pt x="1209" y="17"/>
                  </a:lnTo>
                  <a:lnTo>
                    <a:pt x="1117" y="4"/>
                  </a:lnTo>
                  <a:lnTo>
                    <a:pt x="1024" y="0"/>
                  </a:lnTo>
                  <a:lnTo>
                    <a:pt x="931" y="4"/>
                  </a:lnTo>
                  <a:lnTo>
                    <a:pt x="839" y="17"/>
                  </a:lnTo>
                  <a:lnTo>
                    <a:pt x="752" y="37"/>
                  </a:lnTo>
                  <a:lnTo>
                    <a:pt x="667" y="64"/>
                  </a:lnTo>
                  <a:lnTo>
                    <a:pt x="585" y="99"/>
                  </a:lnTo>
                  <a:lnTo>
                    <a:pt x="507" y="140"/>
                  </a:lnTo>
                  <a:lnTo>
                    <a:pt x="434" y="187"/>
                  </a:lnTo>
                  <a:lnTo>
                    <a:pt x="364" y="241"/>
                  </a:lnTo>
                  <a:lnTo>
                    <a:pt x="300" y="300"/>
                  </a:lnTo>
                  <a:lnTo>
                    <a:pt x="241" y="364"/>
                  </a:lnTo>
                  <a:lnTo>
                    <a:pt x="187" y="433"/>
                  </a:lnTo>
                  <a:lnTo>
                    <a:pt x="140" y="508"/>
                  </a:lnTo>
                  <a:lnTo>
                    <a:pt x="98" y="585"/>
                  </a:lnTo>
                  <a:lnTo>
                    <a:pt x="64" y="666"/>
                  </a:lnTo>
                  <a:lnTo>
                    <a:pt x="37" y="751"/>
                  </a:lnTo>
                  <a:lnTo>
                    <a:pt x="17" y="840"/>
                  </a:lnTo>
                  <a:lnTo>
                    <a:pt x="4" y="931"/>
                  </a:lnTo>
                  <a:lnTo>
                    <a:pt x="0" y="1024"/>
                  </a:lnTo>
                  <a:lnTo>
                    <a:pt x="4" y="1117"/>
                  </a:lnTo>
                  <a:lnTo>
                    <a:pt x="17" y="1208"/>
                  </a:lnTo>
                  <a:lnTo>
                    <a:pt x="37" y="1296"/>
                  </a:lnTo>
                  <a:lnTo>
                    <a:pt x="64" y="1381"/>
                  </a:lnTo>
                  <a:lnTo>
                    <a:pt x="98" y="1462"/>
                  </a:lnTo>
                  <a:lnTo>
                    <a:pt x="140" y="1541"/>
                  </a:lnTo>
                  <a:lnTo>
                    <a:pt x="187" y="1614"/>
                  </a:lnTo>
                  <a:lnTo>
                    <a:pt x="241" y="1683"/>
                  </a:lnTo>
                  <a:lnTo>
                    <a:pt x="300" y="1748"/>
                  </a:lnTo>
                  <a:lnTo>
                    <a:pt x="364" y="1806"/>
                  </a:lnTo>
                  <a:lnTo>
                    <a:pt x="434" y="1860"/>
                  </a:lnTo>
                  <a:lnTo>
                    <a:pt x="507" y="1909"/>
                  </a:lnTo>
                  <a:lnTo>
                    <a:pt x="585" y="1949"/>
                  </a:lnTo>
                  <a:lnTo>
                    <a:pt x="667" y="1983"/>
                  </a:lnTo>
                  <a:lnTo>
                    <a:pt x="752" y="2011"/>
                  </a:lnTo>
                  <a:lnTo>
                    <a:pt x="839" y="2032"/>
                  </a:lnTo>
                  <a:lnTo>
                    <a:pt x="931" y="2043"/>
                  </a:lnTo>
                  <a:lnTo>
                    <a:pt x="1024" y="2047"/>
                  </a:lnTo>
                  <a:lnTo>
                    <a:pt x="1940" y="2047"/>
                  </a:lnTo>
                  <a:close/>
                  <a:moveTo>
                    <a:pt x="216" y="1024"/>
                  </a:moveTo>
                  <a:lnTo>
                    <a:pt x="220" y="941"/>
                  </a:lnTo>
                  <a:lnTo>
                    <a:pt x="232" y="861"/>
                  </a:lnTo>
                  <a:lnTo>
                    <a:pt x="252" y="784"/>
                  </a:lnTo>
                  <a:lnTo>
                    <a:pt x="279" y="709"/>
                  </a:lnTo>
                  <a:lnTo>
                    <a:pt x="313" y="639"/>
                  </a:lnTo>
                  <a:lnTo>
                    <a:pt x="354" y="572"/>
                  </a:lnTo>
                  <a:lnTo>
                    <a:pt x="401" y="510"/>
                  </a:lnTo>
                  <a:lnTo>
                    <a:pt x="452" y="453"/>
                  </a:lnTo>
                  <a:lnTo>
                    <a:pt x="509" y="401"/>
                  </a:lnTo>
                  <a:lnTo>
                    <a:pt x="572" y="353"/>
                  </a:lnTo>
                  <a:lnTo>
                    <a:pt x="639" y="313"/>
                  </a:lnTo>
                  <a:lnTo>
                    <a:pt x="710" y="279"/>
                  </a:lnTo>
                  <a:lnTo>
                    <a:pt x="783" y="253"/>
                  </a:lnTo>
                  <a:lnTo>
                    <a:pt x="862" y="232"/>
                  </a:lnTo>
                  <a:lnTo>
                    <a:pt x="941" y="220"/>
                  </a:lnTo>
                  <a:lnTo>
                    <a:pt x="1024" y="216"/>
                  </a:lnTo>
                  <a:lnTo>
                    <a:pt x="1106" y="220"/>
                  </a:lnTo>
                  <a:lnTo>
                    <a:pt x="1186" y="232"/>
                  </a:lnTo>
                  <a:lnTo>
                    <a:pt x="1265" y="253"/>
                  </a:lnTo>
                  <a:lnTo>
                    <a:pt x="1338" y="279"/>
                  </a:lnTo>
                  <a:lnTo>
                    <a:pt x="1409" y="313"/>
                  </a:lnTo>
                  <a:lnTo>
                    <a:pt x="1476" y="353"/>
                  </a:lnTo>
                  <a:lnTo>
                    <a:pt x="1538" y="401"/>
                  </a:lnTo>
                  <a:lnTo>
                    <a:pt x="1596" y="453"/>
                  </a:lnTo>
                  <a:lnTo>
                    <a:pt x="1647" y="510"/>
                  </a:lnTo>
                  <a:lnTo>
                    <a:pt x="1694" y="572"/>
                  </a:lnTo>
                  <a:lnTo>
                    <a:pt x="1735" y="639"/>
                  </a:lnTo>
                  <a:lnTo>
                    <a:pt x="1769" y="709"/>
                  </a:lnTo>
                  <a:lnTo>
                    <a:pt x="1796" y="784"/>
                  </a:lnTo>
                  <a:lnTo>
                    <a:pt x="1816" y="861"/>
                  </a:lnTo>
                  <a:lnTo>
                    <a:pt x="1828" y="941"/>
                  </a:lnTo>
                  <a:lnTo>
                    <a:pt x="1832" y="1024"/>
                  </a:lnTo>
                  <a:lnTo>
                    <a:pt x="1832" y="1940"/>
                  </a:lnTo>
                  <a:lnTo>
                    <a:pt x="1940" y="1833"/>
                  </a:lnTo>
                  <a:lnTo>
                    <a:pt x="1024" y="1833"/>
                  </a:lnTo>
                  <a:lnTo>
                    <a:pt x="941" y="1827"/>
                  </a:lnTo>
                  <a:lnTo>
                    <a:pt x="862" y="1816"/>
                  </a:lnTo>
                  <a:lnTo>
                    <a:pt x="783" y="1796"/>
                  </a:lnTo>
                  <a:lnTo>
                    <a:pt x="710" y="1769"/>
                  </a:lnTo>
                  <a:lnTo>
                    <a:pt x="639" y="1734"/>
                  </a:lnTo>
                  <a:lnTo>
                    <a:pt x="572" y="1694"/>
                  </a:lnTo>
                  <a:lnTo>
                    <a:pt x="509" y="1648"/>
                  </a:lnTo>
                  <a:lnTo>
                    <a:pt x="452" y="1596"/>
                  </a:lnTo>
                  <a:lnTo>
                    <a:pt x="401" y="1538"/>
                  </a:lnTo>
                  <a:lnTo>
                    <a:pt x="354" y="1475"/>
                  </a:lnTo>
                  <a:lnTo>
                    <a:pt x="313" y="1410"/>
                  </a:lnTo>
                  <a:lnTo>
                    <a:pt x="279" y="1339"/>
                  </a:lnTo>
                  <a:lnTo>
                    <a:pt x="252" y="1265"/>
                  </a:lnTo>
                  <a:lnTo>
                    <a:pt x="232" y="1187"/>
                  </a:lnTo>
                  <a:lnTo>
                    <a:pt x="220" y="1106"/>
                  </a:lnTo>
                  <a:lnTo>
                    <a:pt x="216" y="1024"/>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sp>
          <p:nvSpPr>
            <p:cNvPr id="42" name="Freeform 18"/>
            <p:cNvSpPr>
              <a:spLocks noEditPoints="1"/>
            </p:cNvSpPr>
            <p:nvPr/>
          </p:nvSpPr>
          <p:spPr bwMode="auto">
            <a:xfrm>
              <a:off x="2674938" y="3598863"/>
              <a:ext cx="3251200" cy="3251200"/>
            </a:xfrm>
            <a:custGeom>
              <a:avLst/>
              <a:gdLst>
                <a:gd name="T0" fmla="*/ 1832 w 2048"/>
                <a:gd name="T1" fmla="*/ 108 h 2048"/>
                <a:gd name="T2" fmla="*/ 1828 w 2048"/>
                <a:gd name="T3" fmla="*/ 1107 h 2048"/>
                <a:gd name="T4" fmla="*/ 1796 w 2048"/>
                <a:gd name="T5" fmla="*/ 1265 h 2048"/>
                <a:gd name="T6" fmla="*/ 1735 w 2048"/>
                <a:gd name="T7" fmla="*/ 1409 h 2048"/>
                <a:gd name="T8" fmla="*/ 1647 w 2048"/>
                <a:gd name="T9" fmla="*/ 1539 h 2048"/>
                <a:gd name="T10" fmla="*/ 1538 w 2048"/>
                <a:gd name="T11" fmla="*/ 1647 h 2048"/>
                <a:gd name="T12" fmla="*/ 1409 w 2048"/>
                <a:gd name="T13" fmla="*/ 1735 h 2048"/>
                <a:gd name="T14" fmla="*/ 1265 w 2048"/>
                <a:gd name="T15" fmla="*/ 1796 h 2048"/>
                <a:gd name="T16" fmla="*/ 1106 w 2048"/>
                <a:gd name="T17" fmla="*/ 1828 h 2048"/>
                <a:gd name="T18" fmla="*/ 941 w 2048"/>
                <a:gd name="T19" fmla="*/ 1828 h 2048"/>
                <a:gd name="T20" fmla="*/ 783 w 2048"/>
                <a:gd name="T21" fmla="*/ 1796 h 2048"/>
                <a:gd name="T22" fmla="*/ 639 w 2048"/>
                <a:gd name="T23" fmla="*/ 1735 h 2048"/>
                <a:gd name="T24" fmla="*/ 509 w 2048"/>
                <a:gd name="T25" fmla="*/ 1647 h 2048"/>
                <a:gd name="T26" fmla="*/ 401 w 2048"/>
                <a:gd name="T27" fmla="*/ 1539 h 2048"/>
                <a:gd name="T28" fmla="*/ 313 w 2048"/>
                <a:gd name="T29" fmla="*/ 1409 h 2048"/>
                <a:gd name="T30" fmla="*/ 252 w 2048"/>
                <a:gd name="T31" fmla="*/ 1265 h 2048"/>
                <a:gd name="T32" fmla="*/ 220 w 2048"/>
                <a:gd name="T33" fmla="*/ 1107 h 2048"/>
                <a:gd name="T34" fmla="*/ 220 w 2048"/>
                <a:gd name="T35" fmla="*/ 942 h 2048"/>
                <a:gd name="T36" fmla="*/ 252 w 2048"/>
                <a:gd name="T37" fmla="*/ 783 h 2048"/>
                <a:gd name="T38" fmla="*/ 313 w 2048"/>
                <a:gd name="T39" fmla="*/ 639 h 2048"/>
                <a:gd name="T40" fmla="*/ 401 w 2048"/>
                <a:gd name="T41" fmla="*/ 510 h 2048"/>
                <a:gd name="T42" fmla="*/ 509 w 2048"/>
                <a:gd name="T43" fmla="*/ 401 h 2048"/>
                <a:gd name="T44" fmla="*/ 639 w 2048"/>
                <a:gd name="T45" fmla="*/ 313 h 2048"/>
                <a:gd name="T46" fmla="*/ 783 w 2048"/>
                <a:gd name="T47" fmla="*/ 252 h 2048"/>
                <a:gd name="T48" fmla="*/ 941 w 2048"/>
                <a:gd name="T49" fmla="*/ 220 h 2048"/>
                <a:gd name="T50" fmla="*/ 1940 w 2048"/>
                <a:gd name="T51" fmla="*/ 216 h 2048"/>
                <a:gd name="T52" fmla="*/ 4 w 2048"/>
                <a:gd name="T53" fmla="*/ 1117 h 2048"/>
                <a:gd name="T54" fmla="*/ 37 w 2048"/>
                <a:gd name="T55" fmla="*/ 1296 h 2048"/>
                <a:gd name="T56" fmla="*/ 98 w 2048"/>
                <a:gd name="T57" fmla="*/ 1463 h 2048"/>
                <a:gd name="T58" fmla="*/ 187 w 2048"/>
                <a:gd name="T59" fmla="*/ 1614 h 2048"/>
                <a:gd name="T60" fmla="*/ 300 w 2048"/>
                <a:gd name="T61" fmla="*/ 1748 h 2048"/>
                <a:gd name="T62" fmla="*/ 434 w 2048"/>
                <a:gd name="T63" fmla="*/ 1861 h 2048"/>
                <a:gd name="T64" fmla="*/ 585 w 2048"/>
                <a:gd name="T65" fmla="*/ 1950 h 2048"/>
                <a:gd name="T66" fmla="*/ 752 w 2048"/>
                <a:gd name="T67" fmla="*/ 2011 h 2048"/>
                <a:gd name="T68" fmla="*/ 931 w 2048"/>
                <a:gd name="T69" fmla="*/ 2044 h 2048"/>
                <a:gd name="T70" fmla="*/ 1117 w 2048"/>
                <a:gd name="T71" fmla="*/ 2044 h 2048"/>
                <a:gd name="T72" fmla="*/ 1296 w 2048"/>
                <a:gd name="T73" fmla="*/ 2011 h 2048"/>
                <a:gd name="T74" fmla="*/ 1462 w 2048"/>
                <a:gd name="T75" fmla="*/ 1950 h 2048"/>
                <a:gd name="T76" fmla="*/ 1614 w 2048"/>
                <a:gd name="T77" fmla="*/ 1861 h 2048"/>
                <a:gd name="T78" fmla="*/ 1748 w 2048"/>
                <a:gd name="T79" fmla="*/ 1748 h 2048"/>
                <a:gd name="T80" fmla="*/ 1860 w 2048"/>
                <a:gd name="T81" fmla="*/ 1614 h 2048"/>
                <a:gd name="T82" fmla="*/ 1949 w 2048"/>
                <a:gd name="T83" fmla="*/ 1463 h 2048"/>
                <a:gd name="T84" fmla="*/ 2011 w 2048"/>
                <a:gd name="T85" fmla="*/ 1296 h 2048"/>
                <a:gd name="T86" fmla="*/ 2044 w 2048"/>
                <a:gd name="T87" fmla="*/ 1117 h 2048"/>
                <a:gd name="T88" fmla="*/ 2048 w 2048"/>
                <a:gd name="T89" fmla="*/ 0 h 2048"/>
                <a:gd name="T90" fmla="*/ 931 w 2048"/>
                <a:gd name="T91" fmla="*/ 4 h 2048"/>
                <a:gd name="T92" fmla="*/ 752 w 2048"/>
                <a:gd name="T93" fmla="*/ 37 h 2048"/>
                <a:gd name="T94" fmla="*/ 585 w 2048"/>
                <a:gd name="T95" fmla="*/ 99 h 2048"/>
                <a:gd name="T96" fmla="*/ 434 w 2048"/>
                <a:gd name="T97" fmla="*/ 188 h 2048"/>
                <a:gd name="T98" fmla="*/ 300 w 2048"/>
                <a:gd name="T99" fmla="*/ 300 h 2048"/>
                <a:gd name="T100" fmla="*/ 187 w 2048"/>
                <a:gd name="T101" fmla="*/ 434 h 2048"/>
                <a:gd name="T102" fmla="*/ 98 w 2048"/>
                <a:gd name="T103" fmla="*/ 586 h 2048"/>
                <a:gd name="T104" fmla="*/ 37 w 2048"/>
                <a:gd name="T105" fmla="*/ 752 h 2048"/>
                <a:gd name="T106" fmla="*/ 4 w 2048"/>
                <a:gd name="T107" fmla="*/ 931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940" y="216"/>
                  </a:moveTo>
                  <a:lnTo>
                    <a:pt x="1832" y="108"/>
                  </a:lnTo>
                  <a:lnTo>
                    <a:pt x="1832" y="1024"/>
                  </a:lnTo>
                  <a:lnTo>
                    <a:pt x="1828" y="1107"/>
                  </a:lnTo>
                  <a:lnTo>
                    <a:pt x="1816" y="1186"/>
                  </a:lnTo>
                  <a:lnTo>
                    <a:pt x="1796" y="1265"/>
                  </a:lnTo>
                  <a:lnTo>
                    <a:pt x="1769" y="1338"/>
                  </a:lnTo>
                  <a:lnTo>
                    <a:pt x="1735" y="1409"/>
                  </a:lnTo>
                  <a:lnTo>
                    <a:pt x="1694" y="1476"/>
                  </a:lnTo>
                  <a:lnTo>
                    <a:pt x="1647" y="1539"/>
                  </a:lnTo>
                  <a:lnTo>
                    <a:pt x="1596" y="1596"/>
                  </a:lnTo>
                  <a:lnTo>
                    <a:pt x="1538" y="1647"/>
                  </a:lnTo>
                  <a:lnTo>
                    <a:pt x="1476" y="1694"/>
                  </a:lnTo>
                  <a:lnTo>
                    <a:pt x="1409" y="1735"/>
                  </a:lnTo>
                  <a:lnTo>
                    <a:pt x="1338" y="1769"/>
                  </a:lnTo>
                  <a:lnTo>
                    <a:pt x="1265" y="1796"/>
                  </a:lnTo>
                  <a:lnTo>
                    <a:pt x="1186" y="1816"/>
                  </a:lnTo>
                  <a:lnTo>
                    <a:pt x="1106" y="1828"/>
                  </a:lnTo>
                  <a:lnTo>
                    <a:pt x="1024" y="1832"/>
                  </a:lnTo>
                  <a:lnTo>
                    <a:pt x="941" y="1828"/>
                  </a:lnTo>
                  <a:lnTo>
                    <a:pt x="862" y="1816"/>
                  </a:lnTo>
                  <a:lnTo>
                    <a:pt x="783" y="1796"/>
                  </a:lnTo>
                  <a:lnTo>
                    <a:pt x="710" y="1769"/>
                  </a:lnTo>
                  <a:lnTo>
                    <a:pt x="639" y="1735"/>
                  </a:lnTo>
                  <a:lnTo>
                    <a:pt x="572" y="1694"/>
                  </a:lnTo>
                  <a:lnTo>
                    <a:pt x="509" y="1647"/>
                  </a:lnTo>
                  <a:lnTo>
                    <a:pt x="452" y="1596"/>
                  </a:lnTo>
                  <a:lnTo>
                    <a:pt x="401" y="1539"/>
                  </a:lnTo>
                  <a:lnTo>
                    <a:pt x="354" y="1476"/>
                  </a:lnTo>
                  <a:lnTo>
                    <a:pt x="313" y="1409"/>
                  </a:lnTo>
                  <a:lnTo>
                    <a:pt x="279" y="1338"/>
                  </a:lnTo>
                  <a:lnTo>
                    <a:pt x="252" y="1265"/>
                  </a:lnTo>
                  <a:lnTo>
                    <a:pt x="232" y="1186"/>
                  </a:lnTo>
                  <a:lnTo>
                    <a:pt x="220" y="1107"/>
                  </a:lnTo>
                  <a:lnTo>
                    <a:pt x="216" y="1024"/>
                  </a:lnTo>
                  <a:lnTo>
                    <a:pt x="220" y="942"/>
                  </a:lnTo>
                  <a:lnTo>
                    <a:pt x="232" y="862"/>
                  </a:lnTo>
                  <a:lnTo>
                    <a:pt x="252" y="783"/>
                  </a:lnTo>
                  <a:lnTo>
                    <a:pt x="279" y="710"/>
                  </a:lnTo>
                  <a:lnTo>
                    <a:pt x="313" y="639"/>
                  </a:lnTo>
                  <a:lnTo>
                    <a:pt x="354" y="572"/>
                  </a:lnTo>
                  <a:lnTo>
                    <a:pt x="401" y="510"/>
                  </a:lnTo>
                  <a:lnTo>
                    <a:pt x="452" y="452"/>
                  </a:lnTo>
                  <a:lnTo>
                    <a:pt x="509" y="401"/>
                  </a:lnTo>
                  <a:lnTo>
                    <a:pt x="572" y="354"/>
                  </a:lnTo>
                  <a:lnTo>
                    <a:pt x="639" y="313"/>
                  </a:lnTo>
                  <a:lnTo>
                    <a:pt x="710" y="279"/>
                  </a:lnTo>
                  <a:lnTo>
                    <a:pt x="783" y="252"/>
                  </a:lnTo>
                  <a:lnTo>
                    <a:pt x="862" y="232"/>
                  </a:lnTo>
                  <a:lnTo>
                    <a:pt x="941" y="220"/>
                  </a:lnTo>
                  <a:lnTo>
                    <a:pt x="1024" y="216"/>
                  </a:lnTo>
                  <a:lnTo>
                    <a:pt x="1940" y="216"/>
                  </a:lnTo>
                  <a:close/>
                  <a:moveTo>
                    <a:pt x="0" y="1024"/>
                  </a:moveTo>
                  <a:lnTo>
                    <a:pt x="4" y="1117"/>
                  </a:lnTo>
                  <a:lnTo>
                    <a:pt x="17" y="1209"/>
                  </a:lnTo>
                  <a:lnTo>
                    <a:pt x="37" y="1296"/>
                  </a:lnTo>
                  <a:lnTo>
                    <a:pt x="64" y="1381"/>
                  </a:lnTo>
                  <a:lnTo>
                    <a:pt x="98" y="1463"/>
                  </a:lnTo>
                  <a:lnTo>
                    <a:pt x="140" y="1541"/>
                  </a:lnTo>
                  <a:lnTo>
                    <a:pt x="187" y="1614"/>
                  </a:lnTo>
                  <a:lnTo>
                    <a:pt x="241" y="1684"/>
                  </a:lnTo>
                  <a:lnTo>
                    <a:pt x="300" y="1748"/>
                  </a:lnTo>
                  <a:lnTo>
                    <a:pt x="364" y="1807"/>
                  </a:lnTo>
                  <a:lnTo>
                    <a:pt x="434" y="1861"/>
                  </a:lnTo>
                  <a:lnTo>
                    <a:pt x="507" y="1908"/>
                  </a:lnTo>
                  <a:lnTo>
                    <a:pt x="585" y="1950"/>
                  </a:lnTo>
                  <a:lnTo>
                    <a:pt x="667" y="1984"/>
                  </a:lnTo>
                  <a:lnTo>
                    <a:pt x="752" y="2011"/>
                  </a:lnTo>
                  <a:lnTo>
                    <a:pt x="839" y="2031"/>
                  </a:lnTo>
                  <a:lnTo>
                    <a:pt x="931" y="2044"/>
                  </a:lnTo>
                  <a:lnTo>
                    <a:pt x="1024" y="2048"/>
                  </a:lnTo>
                  <a:lnTo>
                    <a:pt x="1117" y="2044"/>
                  </a:lnTo>
                  <a:lnTo>
                    <a:pt x="1209" y="2031"/>
                  </a:lnTo>
                  <a:lnTo>
                    <a:pt x="1296" y="2011"/>
                  </a:lnTo>
                  <a:lnTo>
                    <a:pt x="1381" y="1984"/>
                  </a:lnTo>
                  <a:lnTo>
                    <a:pt x="1462" y="1950"/>
                  </a:lnTo>
                  <a:lnTo>
                    <a:pt x="1541" y="1908"/>
                  </a:lnTo>
                  <a:lnTo>
                    <a:pt x="1614" y="1861"/>
                  </a:lnTo>
                  <a:lnTo>
                    <a:pt x="1684" y="1807"/>
                  </a:lnTo>
                  <a:lnTo>
                    <a:pt x="1748" y="1748"/>
                  </a:lnTo>
                  <a:lnTo>
                    <a:pt x="1807" y="1684"/>
                  </a:lnTo>
                  <a:lnTo>
                    <a:pt x="1860" y="1614"/>
                  </a:lnTo>
                  <a:lnTo>
                    <a:pt x="1908" y="1541"/>
                  </a:lnTo>
                  <a:lnTo>
                    <a:pt x="1949" y="1463"/>
                  </a:lnTo>
                  <a:lnTo>
                    <a:pt x="1984" y="1381"/>
                  </a:lnTo>
                  <a:lnTo>
                    <a:pt x="2011" y="1296"/>
                  </a:lnTo>
                  <a:lnTo>
                    <a:pt x="2031" y="1209"/>
                  </a:lnTo>
                  <a:lnTo>
                    <a:pt x="2044" y="1117"/>
                  </a:lnTo>
                  <a:lnTo>
                    <a:pt x="2048" y="1024"/>
                  </a:lnTo>
                  <a:lnTo>
                    <a:pt x="2048" y="0"/>
                  </a:lnTo>
                  <a:lnTo>
                    <a:pt x="1024" y="0"/>
                  </a:lnTo>
                  <a:lnTo>
                    <a:pt x="931" y="4"/>
                  </a:lnTo>
                  <a:lnTo>
                    <a:pt x="839" y="17"/>
                  </a:lnTo>
                  <a:lnTo>
                    <a:pt x="752" y="37"/>
                  </a:lnTo>
                  <a:lnTo>
                    <a:pt x="667" y="64"/>
                  </a:lnTo>
                  <a:lnTo>
                    <a:pt x="585" y="99"/>
                  </a:lnTo>
                  <a:lnTo>
                    <a:pt x="507" y="140"/>
                  </a:lnTo>
                  <a:lnTo>
                    <a:pt x="434" y="188"/>
                  </a:lnTo>
                  <a:lnTo>
                    <a:pt x="364" y="241"/>
                  </a:lnTo>
                  <a:lnTo>
                    <a:pt x="300" y="300"/>
                  </a:lnTo>
                  <a:lnTo>
                    <a:pt x="241" y="364"/>
                  </a:lnTo>
                  <a:lnTo>
                    <a:pt x="187" y="434"/>
                  </a:lnTo>
                  <a:lnTo>
                    <a:pt x="140" y="507"/>
                  </a:lnTo>
                  <a:lnTo>
                    <a:pt x="98" y="586"/>
                  </a:lnTo>
                  <a:lnTo>
                    <a:pt x="64" y="667"/>
                  </a:lnTo>
                  <a:lnTo>
                    <a:pt x="37" y="752"/>
                  </a:lnTo>
                  <a:lnTo>
                    <a:pt x="17" y="839"/>
                  </a:lnTo>
                  <a:lnTo>
                    <a:pt x="4" y="931"/>
                  </a:lnTo>
                  <a:lnTo>
                    <a:pt x="0" y="1024"/>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sp>
          <p:nvSpPr>
            <p:cNvPr id="43" name="Freeform 19"/>
            <p:cNvSpPr>
              <a:spLocks noEditPoints="1"/>
            </p:cNvSpPr>
            <p:nvPr/>
          </p:nvSpPr>
          <p:spPr bwMode="auto">
            <a:xfrm>
              <a:off x="6269038" y="6350"/>
              <a:ext cx="3249613" cy="3249613"/>
            </a:xfrm>
            <a:custGeom>
              <a:avLst/>
              <a:gdLst>
                <a:gd name="T0" fmla="*/ 214 w 2047"/>
                <a:gd name="T1" fmla="*/ 1940 h 2047"/>
                <a:gd name="T2" fmla="*/ 220 w 2047"/>
                <a:gd name="T3" fmla="*/ 941 h 2047"/>
                <a:gd name="T4" fmla="*/ 251 w 2047"/>
                <a:gd name="T5" fmla="*/ 784 h 2047"/>
                <a:gd name="T6" fmla="*/ 313 w 2047"/>
                <a:gd name="T7" fmla="*/ 639 h 2047"/>
                <a:gd name="T8" fmla="*/ 399 w 2047"/>
                <a:gd name="T9" fmla="*/ 510 h 2047"/>
                <a:gd name="T10" fmla="*/ 509 w 2047"/>
                <a:gd name="T11" fmla="*/ 401 h 2047"/>
                <a:gd name="T12" fmla="*/ 637 w 2047"/>
                <a:gd name="T13" fmla="*/ 313 h 2047"/>
                <a:gd name="T14" fmla="*/ 782 w 2047"/>
                <a:gd name="T15" fmla="*/ 253 h 2047"/>
                <a:gd name="T16" fmla="*/ 941 w 2047"/>
                <a:gd name="T17" fmla="*/ 220 h 2047"/>
                <a:gd name="T18" fmla="*/ 1106 w 2047"/>
                <a:gd name="T19" fmla="*/ 220 h 2047"/>
                <a:gd name="T20" fmla="*/ 1263 w 2047"/>
                <a:gd name="T21" fmla="*/ 253 h 2047"/>
                <a:gd name="T22" fmla="*/ 1408 w 2047"/>
                <a:gd name="T23" fmla="*/ 313 h 2047"/>
                <a:gd name="T24" fmla="*/ 1537 w 2047"/>
                <a:gd name="T25" fmla="*/ 401 h 2047"/>
                <a:gd name="T26" fmla="*/ 1646 w 2047"/>
                <a:gd name="T27" fmla="*/ 510 h 2047"/>
                <a:gd name="T28" fmla="*/ 1734 w 2047"/>
                <a:gd name="T29" fmla="*/ 639 h 2047"/>
                <a:gd name="T30" fmla="*/ 1794 w 2047"/>
                <a:gd name="T31" fmla="*/ 784 h 2047"/>
                <a:gd name="T32" fmla="*/ 1827 w 2047"/>
                <a:gd name="T33" fmla="*/ 941 h 2047"/>
                <a:gd name="T34" fmla="*/ 1827 w 2047"/>
                <a:gd name="T35" fmla="*/ 1106 h 2047"/>
                <a:gd name="T36" fmla="*/ 1794 w 2047"/>
                <a:gd name="T37" fmla="*/ 1265 h 2047"/>
                <a:gd name="T38" fmla="*/ 1734 w 2047"/>
                <a:gd name="T39" fmla="*/ 1410 h 2047"/>
                <a:gd name="T40" fmla="*/ 1646 w 2047"/>
                <a:gd name="T41" fmla="*/ 1538 h 2047"/>
                <a:gd name="T42" fmla="*/ 1537 w 2047"/>
                <a:gd name="T43" fmla="*/ 1648 h 2047"/>
                <a:gd name="T44" fmla="*/ 1408 w 2047"/>
                <a:gd name="T45" fmla="*/ 1734 h 2047"/>
                <a:gd name="T46" fmla="*/ 1263 w 2047"/>
                <a:gd name="T47" fmla="*/ 1796 h 2047"/>
                <a:gd name="T48" fmla="*/ 1106 w 2047"/>
                <a:gd name="T49" fmla="*/ 1827 h 2047"/>
                <a:gd name="T50" fmla="*/ 107 w 2047"/>
                <a:gd name="T51" fmla="*/ 1833 h 2047"/>
                <a:gd name="T52" fmla="*/ 2043 w 2047"/>
                <a:gd name="T53" fmla="*/ 931 h 2047"/>
                <a:gd name="T54" fmla="*/ 2010 w 2047"/>
                <a:gd name="T55" fmla="*/ 751 h 2047"/>
                <a:gd name="T56" fmla="*/ 1948 w 2047"/>
                <a:gd name="T57" fmla="*/ 585 h 2047"/>
                <a:gd name="T58" fmla="*/ 1860 w 2047"/>
                <a:gd name="T59" fmla="*/ 433 h 2047"/>
                <a:gd name="T60" fmla="*/ 1747 w 2047"/>
                <a:gd name="T61" fmla="*/ 300 h 2047"/>
                <a:gd name="T62" fmla="*/ 1614 w 2047"/>
                <a:gd name="T63" fmla="*/ 187 h 2047"/>
                <a:gd name="T64" fmla="*/ 1462 w 2047"/>
                <a:gd name="T65" fmla="*/ 99 h 2047"/>
                <a:gd name="T66" fmla="*/ 1296 w 2047"/>
                <a:gd name="T67" fmla="*/ 37 h 2047"/>
                <a:gd name="T68" fmla="*/ 1116 w 2047"/>
                <a:gd name="T69" fmla="*/ 4 h 2047"/>
                <a:gd name="T70" fmla="*/ 930 w 2047"/>
                <a:gd name="T71" fmla="*/ 4 h 2047"/>
                <a:gd name="T72" fmla="*/ 751 w 2047"/>
                <a:gd name="T73" fmla="*/ 37 h 2047"/>
                <a:gd name="T74" fmla="*/ 585 w 2047"/>
                <a:gd name="T75" fmla="*/ 99 h 2047"/>
                <a:gd name="T76" fmla="*/ 433 w 2047"/>
                <a:gd name="T77" fmla="*/ 187 h 2047"/>
                <a:gd name="T78" fmla="*/ 299 w 2047"/>
                <a:gd name="T79" fmla="*/ 300 h 2047"/>
                <a:gd name="T80" fmla="*/ 187 w 2047"/>
                <a:gd name="T81" fmla="*/ 433 h 2047"/>
                <a:gd name="T82" fmla="*/ 98 w 2047"/>
                <a:gd name="T83" fmla="*/ 585 h 2047"/>
                <a:gd name="T84" fmla="*/ 36 w 2047"/>
                <a:gd name="T85" fmla="*/ 751 h 2047"/>
                <a:gd name="T86" fmla="*/ 4 w 2047"/>
                <a:gd name="T87" fmla="*/ 931 h 2047"/>
                <a:gd name="T88" fmla="*/ 0 w 2047"/>
                <a:gd name="T89" fmla="*/ 2047 h 2047"/>
                <a:gd name="T90" fmla="*/ 1116 w 2047"/>
                <a:gd name="T91" fmla="*/ 2043 h 2047"/>
                <a:gd name="T92" fmla="*/ 1296 w 2047"/>
                <a:gd name="T93" fmla="*/ 2011 h 2047"/>
                <a:gd name="T94" fmla="*/ 1462 w 2047"/>
                <a:gd name="T95" fmla="*/ 1949 h 2047"/>
                <a:gd name="T96" fmla="*/ 1614 w 2047"/>
                <a:gd name="T97" fmla="*/ 1860 h 2047"/>
                <a:gd name="T98" fmla="*/ 1747 w 2047"/>
                <a:gd name="T99" fmla="*/ 1748 h 2047"/>
                <a:gd name="T100" fmla="*/ 1860 w 2047"/>
                <a:gd name="T101" fmla="*/ 1614 h 2047"/>
                <a:gd name="T102" fmla="*/ 1948 w 2047"/>
                <a:gd name="T103" fmla="*/ 1462 h 2047"/>
                <a:gd name="T104" fmla="*/ 2010 w 2047"/>
                <a:gd name="T105" fmla="*/ 1296 h 2047"/>
                <a:gd name="T106" fmla="*/ 2043 w 2047"/>
                <a:gd name="T107" fmla="*/ 1117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7" h="2047">
                  <a:moveTo>
                    <a:pt x="107" y="1833"/>
                  </a:moveTo>
                  <a:lnTo>
                    <a:pt x="214" y="1940"/>
                  </a:lnTo>
                  <a:lnTo>
                    <a:pt x="214" y="1024"/>
                  </a:lnTo>
                  <a:lnTo>
                    <a:pt x="220" y="941"/>
                  </a:lnTo>
                  <a:lnTo>
                    <a:pt x="231" y="861"/>
                  </a:lnTo>
                  <a:lnTo>
                    <a:pt x="251" y="784"/>
                  </a:lnTo>
                  <a:lnTo>
                    <a:pt x="278" y="709"/>
                  </a:lnTo>
                  <a:lnTo>
                    <a:pt x="313" y="639"/>
                  </a:lnTo>
                  <a:lnTo>
                    <a:pt x="353" y="572"/>
                  </a:lnTo>
                  <a:lnTo>
                    <a:pt x="399" y="510"/>
                  </a:lnTo>
                  <a:lnTo>
                    <a:pt x="451" y="453"/>
                  </a:lnTo>
                  <a:lnTo>
                    <a:pt x="509" y="401"/>
                  </a:lnTo>
                  <a:lnTo>
                    <a:pt x="572" y="353"/>
                  </a:lnTo>
                  <a:lnTo>
                    <a:pt x="637" y="313"/>
                  </a:lnTo>
                  <a:lnTo>
                    <a:pt x="708" y="279"/>
                  </a:lnTo>
                  <a:lnTo>
                    <a:pt x="782" y="253"/>
                  </a:lnTo>
                  <a:lnTo>
                    <a:pt x="860" y="232"/>
                  </a:lnTo>
                  <a:lnTo>
                    <a:pt x="941" y="220"/>
                  </a:lnTo>
                  <a:lnTo>
                    <a:pt x="1023" y="216"/>
                  </a:lnTo>
                  <a:lnTo>
                    <a:pt x="1106" y="220"/>
                  </a:lnTo>
                  <a:lnTo>
                    <a:pt x="1186" y="232"/>
                  </a:lnTo>
                  <a:lnTo>
                    <a:pt x="1263" y="253"/>
                  </a:lnTo>
                  <a:lnTo>
                    <a:pt x="1338" y="279"/>
                  </a:lnTo>
                  <a:lnTo>
                    <a:pt x="1408" y="313"/>
                  </a:lnTo>
                  <a:lnTo>
                    <a:pt x="1475" y="353"/>
                  </a:lnTo>
                  <a:lnTo>
                    <a:pt x="1537" y="401"/>
                  </a:lnTo>
                  <a:lnTo>
                    <a:pt x="1594" y="453"/>
                  </a:lnTo>
                  <a:lnTo>
                    <a:pt x="1646" y="510"/>
                  </a:lnTo>
                  <a:lnTo>
                    <a:pt x="1694" y="572"/>
                  </a:lnTo>
                  <a:lnTo>
                    <a:pt x="1734" y="639"/>
                  </a:lnTo>
                  <a:lnTo>
                    <a:pt x="1768" y="709"/>
                  </a:lnTo>
                  <a:lnTo>
                    <a:pt x="1794" y="784"/>
                  </a:lnTo>
                  <a:lnTo>
                    <a:pt x="1815" y="861"/>
                  </a:lnTo>
                  <a:lnTo>
                    <a:pt x="1827" y="941"/>
                  </a:lnTo>
                  <a:lnTo>
                    <a:pt x="1831" y="1024"/>
                  </a:lnTo>
                  <a:lnTo>
                    <a:pt x="1827" y="1106"/>
                  </a:lnTo>
                  <a:lnTo>
                    <a:pt x="1815" y="1187"/>
                  </a:lnTo>
                  <a:lnTo>
                    <a:pt x="1794" y="1265"/>
                  </a:lnTo>
                  <a:lnTo>
                    <a:pt x="1768" y="1339"/>
                  </a:lnTo>
                  <a:lnTo>
                    <a:pt x="1734" y="1410"/>
                  </a:lnTo>
                  <a:lnTo>
                    <a:pt x="1694" y="1475"/>
                  </a:lnTo>
                  <a:lnTo>
                    <a:pt x="1646" y="1538"/>
                  </a:lnTo>
                  <a:lnTo>
                    <a:pt x="1594" y="1596"/>
                  </a:lnTo>
                  <a:lnTo>
                    <a:pt x="1537" y="1648"/>
                  </a:lnTo>
                  <a:lnTo>
                    <a:pt x="1475" y="1694"/>
                  </a:lnTo>
                  <a:lnTo>
                    <a:pt x="1408" y="1734"/>
                  </a:lnTo>
                  <a:lnTo>
                    <a:pt x="1338" y="1769"/>
                  </a:lnTo>
                  <a:lnTo>
                    <a:pt x="1263" y="1796"/>
                  </a:lnTo>
                  <a:lnTo>
                    <a:pt x="1186" y="1816"/>
                  </a:lnTo>
                  <a:lnTo>
                    <a:pt x="1106" y="1827"/>
                  </a:lnTo>
                  <a:lnTo>
                    <a:pt x="1023" y="1833"/>
                  </a:lnTo>
                  <a:lnTo>
                    <a:pt x="107" y="1833"/>
                  </a:lnTo>
                  <a:close/>
                  <a:moveTo>
                    <a:pt x="2047" y="1024"/>
                  </a:moveTo>
                  <a:lnTo>
                    <a:pt x="2043" y="931"/>
                  </a:lnTo>
                  <a:lnTo>
                    <a:pt x="2030" y="840"/>
                  </a:lnTo>
                  <a:lnTo>
                    <a:pt x="2010" y="751"/>
                  </a:lnTo>
                  <a:lnTo>
                    <a:pt x="1983" y="666"/>
                  </a:lnTo>
                  <a:lnTo>
                    <a:pt x="1948" y="585"/>
                  </a:lnTo>
                  <a:lnTo>
                    <a:pt x="1907" y="508"/>
                  </a:lnTo>
                  <a:lnTo>
                    <a:pt x="1860" y="433"/>
                  </a:lnTo>
                  <a:lnTo>
                    <a:pt x="1806" y="364"/>
                  </a:lnTo>
                  <a:lnTo>
                    <a:pt x="1747" y="300"/>
                  </a:lnTo>
                  <a:lnTo>
                    <a:pt x="1683" y="241"/>
                  </a:lnTo>
                  <a:lnTo>
                    <a:pt x="1614" y="187"/>
                  </a:lnTo>
                  <a:lnTo>
                    <a:pt x="1539" y="140"/>
                  </a:lnTo>
                  <a:lnTo>
                    <a:pt x="1462" y="99"/>
                  </a:lnTo>
                  <a:lnTo>
                    <a:pt x="1381" y="64"/>
                  </a:lnTo>
                  <a:lnTo>
                    <a:pt x="1296" y="37"/>
                  </a:lnTo>
                  <a:lnTo>
                    <a:pt x="1207" y="17"/>
                  </a:lnTo>
                  <a:lnTo>
                    <a:pt x="1116" y="4"/>
                  </a:lnTo>
                  <a:lnTo>
                    <a:pt x="1023" y="0"/>
                  </a:lnTo>
                  <a:lnTo>
                    <a:pt x="930" y="4"/>
                  </a:lnTo>
                  <a:lnTo>
                    <a:pt x="839" y="17"/>
                  </a:lnTo>
                  <a:lnTo>
                    <a:pt x="751" y="37"/>
                  </a:lnTo>
                  <a:lnTo>
                    <a:pt x="666" y="64"/>
                  </a:lnTo>
                  <a:lnTo>
                    <a:pt x="585" y="99"/>
                  </a:lnTo>
                  <a:lnTo>
                    <a:pt x="506" y="140"/>
                  </a:lnTo>
                  <a:lnTo>
                    <a:pt x="433" y="187"/>
                  </a:lnTo>
                  <a:lnTo>
                    <a:pt x="364" y="241"/>
                  </a:lnTo>
                  <a:lnTo>
                    <a:pt x="299" y="300"/>
                  </a:lnTo>
                  <a:lnTo>
                    <a:pt x="241" y="364"/>
                  </a:lnTo>
                  <a:lnTo>
                    <a:pt x="187" y="433"/>
                  </a:lnTo>
                  <a:lnTo>
                    <a:pt x="138" y="508"/>
                  </a:lnTo>
                  <a:lnTo>
                    <a:pt x="98" y="585"/>
                  </a:lnTo>
                  <a:lnTo>
                    <a:pt x="64" y="666"/>
                  </a:lnTo>
                  <a:lnTo>
                    <a:pt x="36" y="751"/>
                  </a:lnTo>
                  <a:lnTo>
                    <a:pt x="15" y="840"/>
                  </a:lnTo>
                  <a:lnTo>
                    <a:pt x="4" y="931"/>
                  </a:lnTo>
                  <a:lnTo>
                    <a:pt x="0" y="1024"/>
                  </a:lnTo>
                  <a:lnTo>
                    <a:pt x="0" y="2047"/>
                  </a:lnTo>
                  <a:lnTo>
                    <a:pt x="1023" y="2047"/>
                  </a:lnTo>
                  <a:lnTo>
                    <a:pt x="1116" y="2043"/>
                  </a:lnTo>
                  <a:lnTo>
                    <a:pt x="1207" y="2032"/>
                  </a:lnTo>
                  <a:lnTo>
                    <a:pt x="1296" y="2011"/>
                  </a:lnTo>
                  <a:lnTo>
                    <a:pt x="1381" y="1983"/>
                  </a:lnTo>
                  <a:lnTo>
                    <a:pt x="1462" y="1949"/>
                  </a:lnTo>
                  <a:lnTo>
                    <a:pt x="1539" y="1909"/>
                  </a:lnTo>
                  <a:lnTo>
                    <a:pt x="1614" y="1860"/>
                  </a:lnTo>
                  <a:lnTo>
                    <a:pt x="1683" y="1806"/>
                  </a:lnTo>
                  <a:lnTo>
                    <a:pt x="1747" y="1748"/>
                  </a:lnTo>
                  <a:lnTo>
                    <a:pt x="1806" y="1683"/>
                  </a:lnTo>
                  <a:lnTo>
                    <a:pt x="1860" y="1614"/>
                  </a:lnTo>
                  <a:lnTo>
                    <a:pt x="1907" y="1541"/>
                  </a:lnTo>
                  <a:lnTo>
                    <a:pt x="1948" y="1462"/>
                  </a:lnTo>
                  <a:lnTo>
                    <a:pt x="1983" y="1381"/>
                  </a:lnTo>
                  <a:lnTo>
                    <a:pt x="2010" y="1296"/>
                  </a:lnTo>
                  <a:lnTo>
                    <a:pt x="2030" y="1208"/>
                  </a:lnTo>
                  <a:lnTo>
                    <a:pt x="2043" y="1117"/>
                  </a:lnTo>
                  <a:lnTo>
                    <a:pt x="2047" y="1024"/>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sp>
          <p:nvSpPr>
            <p:cNvPr id="44" name="Freeform 20"/>
            <p:cNvSpPr/>
            <p:nvPr/>
          </p:nvSpPr>
          <p:spPr bwMode="auto">
            <a:xfrm>
              <a:off x="6269038" y="3598863"/>
              <a:ext cx="3249613" cy="3251200"/>
            </a:xfrm>
            <a:custGeom>
              <a:avLst/>
              <a:gdLst>
                <a:gd name="T0" fmla="*/ 2043 w 2047"/>
                <a:gd name="T1" fmla="*/ 931 h 2048"/>
                <a:gd name="T2" fmla="*/ 2010 w 2047"/>
                <a:gd name="T3" fmla="*/ 752 h 2048"/>
                <a:gd name="T4" fmla="*/ 1948 w 2047"/>
                <a:gd name="T5" fmla="*/ 586 h 2048"/>
                <a:gd name="T6" fmla="*/ 1860 w 2047"/>
                <a:gd name="T7" fmla="*/ 434 h 2048"/>
                <a:gd name="T8" fmla="*/ 1747 w 2047"/>
                <a:gd name="T9" fmla="*/ 300 h 2048"/>
                <a:gd name="T10" fmla="*/ 1614 w 2047"/>
                <a:gd name="T11" fmla="*/ 188 h 2048"/>
                <a:gd name="T12" fmla="*/ 1462 w 2047"/>
                <a:gd name="T13" fmla="*/ 99 h 2048"/>
                <a:gd name="T14" fmla="*/ 1296 w 2047"/>
                <a:gd name="T15" fmla="*/ 37 h 2048"/>
                <a:gd name="T16" fmla="*/ 1116 w 2047"/>
                <a:gd name="T17" fmla="*/ 4 h 2048"/>
                <a:gd name="T18" fmla="*/ 0 w 2047"/>
                <a:gd name="T19" fmla="*/ 0 h 2048"/>
                <a:gd name="T20" fmla="*/ 4 w 2047"/>
                <a:gd name="T21" fmla="*/ 1117 h 2048"/>
                <a:gd name="T22" fmla="*/ 36 w 2047"/>
                <a:gd name="T23" fmla="*/ 1296 h 2048"/>
                <a:gd name="T24" fmla="*/ 98 w 2047"/>
                <a:gd name="T25" fmla="*/ 1463 h 2048"/>
                <a:gd name="T26" fmla="*/ 187 w 2047"/>
                <a:gd name="T27" fmla="*/ 1614 h 2048"/>
                <a:gd name="T28" fmla="*/ 299 w 2047"/>
                <a:gd name="T29" fmla="*/ 1748 h 2048"/>
                <a:gd name="T30" fmla="*/ 433 w 2047"/>
                <a:gd name="T31" fmla="*/ 1861 h 2048"/>
                <a:gd name="T32" fmla="*/ 585 w 2047"/>
                <a:gd name="T33" fmla="*/ 1950 h 2048"/>
                <a:gd name="T34" fmla="*/ 751 w 2047"/>
                <a:gd name="T35" fmla="*/ 2011 h 2048"/>
                <a:gd name="T36" fmla="*/ 930 w 2047"/>
                <a:gd name="T37" fmla="*/ 2044 h 2048"/>
                <a:gd name="T38" fmla="*/ 1102 w 2047"/>
                <a:gd name="T39" fmla="*/ 2045 h 2048"/>
                <a:gd name="T40" fmla="*/ 1256 w 2047"/>
                <a:gd name="T41" fmla="*/ 2022 h 2048"/>
                <a:gd name="T42" fmla="*/ 1404 w 2047"/>
                <a:gd name="T43" fmla="*/ 1974 h 2048"/>
                <a:gd name="T44" fmla="*/ 1496 w 2047"/>
                <a:gd name="T45" fmla="*/ 1930 h 2048"/>
                <a:gd name="T46" fmla="*/ 1525 w 2047"/>
                <a:gd name="T47" fmla="*/ 1892 h 2048"/>
                <a:gd name="T48" fmla="*/ 1535 w 2047"/>
                <a:gd name="T49" fmla="*/ 1846 h 2048"/>
                <a:gd name="T50" fmla="*/ 1523 w 2047"/>
                <a:gd name="T51" fmla="*/ 1799 h 2048"/>
                <a:gd name="T52" fmla="*/ 1493 w 2047"/>
                <a:gd name="T53" fmla="*/ 1761 h 2048"/>
                <a:gd name="T54" fmla="*/ 1450 w 2047"/>
                <a:gd name="T55" fmla="*/ 1741 h 2048"/>
                <a:gd name="T56" fmla="*/ 1403 w 2047"/>
                <a:gd name="T57" fmla="*/ 1741 h 2048"/>
                <a:gd name="T58" fmla="*/ 1313 w 2047"/>
                <a:gd name="T59" fmla="*/ 1779 h 2048"/>
                <a:gd name="T60" fmla="*/ 1171 w 2047"/>
                <a:gd name="T61" fmla="*/ 1819 h 2048"/>
                <a:gd name="T62" fmla="*/ 1023 w 2047"/>
                <a:gd name="T63" fmla="*/ 1832 h 2048"/>
                <a:gd name="T64" fmla="*/ 860 w 2047"/>
                <a:gd name="T65" fmla="*/ 1816 h 2048"/>
                <a:gd name="T66" fmla="*/ 708 w 2047"/>
                <a:gd name="T67" fmla="*/ 1769 h 2048"/>
                <a:gd name="T68" fmla="*/ 572 w 2047"/>
                <a:gd name="T69" fmla="*/ 1694 h 2048"/>
                <a:gd name="T70" fmla="*/ 451 w 2047"/>
                <a:gd name="T71" fmla="*/ 1596 h 2048"/>
                <a:gd name="T72" fmla="*/ 353 w 2047"/>
                <a:gd name="T73" fmla="*/ 1476 h 2048"/>
                <a:gd name="T74" fmla="*/ 278 w 2047"/>
                <a:gd name="T75" fmla="*/ 1338 h 2048"/>
                <a:gd name="T76" fmla="*/ 231 w 2047"/>
                <a:gd name="T77" fmla="*/ 1186 h 2048"/>
                <a:gd name="T78" fmla="*/ 214 w 2047"/>
                <a:gd name="T79" fmla="*/ 1024 h 2048"/>
                <a:gd name="T80" fmla="*/ 107 w 2047"/>
                <a:gd name="T81" fmla="*/ 216 h 2048"/>
                <a:gd name="T82" fmla="*/ 1106 w 2047"/>
                <a:gd name="T83" fmla="*/ 220 h 2048"/>
                <a:gd name="T84" fmla="*/ 1263 w 2047"/>
                <a:gd name="T85" fmla="*/ 252 h 2048"/>
                <a:gd name="T86" fmla="*/ 1408 w 2047"/>
                <a:gd name="T87" fmla="*/ 313 h 2048"/>
                <a:gd name="T88" fmla="*/ 1537 w 2047"/>
                <a:gd name="T89" fmla="*/ 401 h 2048"/>
                <a:gd name="T90" fmla="*/ 1646 w 2047"/>
                <a:gd name="T91" fmla="*/ 510 h 2048"/>
                <a:gd name="T92" fmla="*/ 1734 w 2047"/>
                <a:gd name="T93" fmla="*/ 639 h 2048"/>
                <a:gd name="T94" fmla="*/ 1794 w 2047"/>
                <a:gd name="T95" fmla="*/ 783 h 2048"/>
                <a:gd name="T96" fmla="*/ 1827 w 2047"/>
                <a:gd name="T97" fmla="*/ 942 h 2048"/>
                <a:gd name="T98" fmla="*/ 1827 w 2047"/>
                <a:gd name="T99" fmla="*/ 1103 h 2048"/>
                <a:gd name="T100" fmla="*/ 1798 w 2047"/>
                <a:gd name="T101" fmla="*/ 1253 h 2048"/>
                <a:gd name="T102" fmla="*/ 1796 w 2047"/>
                <a:gd name="T103" fmla="*/ 1302 h 2048"/>
                <a:gd name="T104" fmla="*/ 1813 w 2047"/>
                <a:gd name="T105" fmla="*/ 1345 h 2048"/>
                <a:gd name="T106" fmla="*/ 1848 w 2047"/>
                <a:gd name="T107" fmla="*/ 1378 h 2048"/>
                <a:gd name="T108" fmla="*/ 1895 w 2047"/>
                <a:gd name="T109" fmla="*/ 1392 h 2048"/>
                <a:gd name="T110" fmla="*/ 1942 w 2047"/>
                <a:gd name="T111" fmla="*/ 1384 h 2048"/>
                <a:gd name="T112" fmla="*/ 1982 w 2047"/>
                <a:gd name="T113" fmla="*/ 1357 h 2048"/>
                <a:gd name="T114" fmla="*/ 2005 w 2047"/>
                <a:gd name="T115" fmla="*/ 1315 h 2048"/>
                <a:gd name="T116" fmla="*/ 2037 w 2047"/>
                <a:gd name="T117" fmla="*/ 1172 h 2048"/>
                <a:gd name="T118" fmla="*/ 2047 w 2047"/>
                <a:gd name="T119" fmla="*/ 102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47" h="2048">
                  <a:moveTo>
                    <a:pt x="2047" y="1024"/>
                  </a:moveTo>
                  <a:lnTo>
                    <a:pt x="2043" y="931"/>
                  </a:lnTo>
                  <a:lnTo>
                    <a:pt x="2030" y="839"/>
                  </a:lnTo>
                  <a:lnTo>
                    <a:pt x="2010" y="752"/>
                  </a:lnTo>
                  <a:lnTo>
                    <a:pt x="1983" y="667"/>
                  </a:lnTo>
                  <a:lnTo>
                    <a:pt x="1948" y="586"/>
                  </a:lnTo>
                  <a:lnTo>
                    <a:pt x="1907" y="507"/>
                  </a:lnTo>
                  <a:lnTo>
                    <a:pt x="1860" y="434"/>
                  </a:lnTo>
                  <a:lnTo>
                    <a:pt x="1806" y="364"/>
                  </a:lnTo>
                  <a:lnTo>
                    <a:pt x="1747" y="300"/>
                  </a:lnTo>
                  <a:lnTo>
                    <a:pt x="1683" y="241"/>
                  </a:lnTo>
                  <a:lnTo>
                    <a:pt x="1614" y="188"/>
                  </a:lnTo>
                  <a:lnTo>
                    <a:pt x="1539" y="140"/>
                  </a:lnTo>
                  <a:lnTo>
                    <a:pt x="1462" y="99"/>
                  </a:lnTo>
                  <a:lnTo>
                    <a:pt x="1381" y="64"/>
                  </a:lnTo>
                  <a:lnTo>
                    <a:pt x="1296" y="37"/>
                  </a:lnTo>
                  <a:lnTo>
                    <a:pt x="1207" y="17"/>
                  </a:lnTo>
                  <a:lnTo>
                    <a:pt x="1116" y="4"/>
                  </a:lnTo>
                  <a:lnTo>
                    <a:pt x="1023" y="0"/>
                  </a:lnTo>
                  <a:lnTo>
                    <a:pt x="0" y="0"/>
                  </a:lnTo>
                  <a:lnTo>
                    <a:pt x="0" y="1024"/>
                  </a:lnTo>
                  <a:lnTo>
                    <a:pt x="4" y="1117"/>
                  </a:lnTo>
                  <a:lnTo>
                    <a:pt x="15" y="1209"/>
                  </a:lnTo>
                  <a:lnTo>
                    <a:pt x="36" y="1296"/>
                  </a:lnTo>
                  <a:lnTo>
                    <a:pt x="64" y="1381"/>
                  </a:lnTo>
                  <a:lnTo>
                    <a:pt x="98" y="1463"/>
                  </a:lnTo>
                  <a:lnTo>
                    <a:pt x="138" y="1541"/>
                  </a:lnTo>
                  <a:lnTo>
                    <a:pt x="187" y="1614"/>
                  </a:lnTo>
                  <a:lnTo>
                    <a:pt x="241" y="1684"/>
                  </a:lnTo>
                  <a:lnTo>
                    <a:pt x="299" y="1748"/>
                  </a:lnTo>
                  <a:lnTo>
                    <a:pt x="364" y="1807"/>
                  </a:lnTo>
                  <a:lnTo>
                    <a:pt x="433" y="1861"/>
                  </a:lnTo>
                  <a:lnTo>
                    <a:pt x="506" y="1908"/>
                  </a:lnTo>
                  <a:lnTo>
                    <a:pt x="585" y="1950"/>
                  </a:lnTo>
                  <a:lnTo>
                    <a:pt x="666" y="1984"/>
                  </a:lnTo>
                  <a:lnTo>
                    <a:pt x="751" y="2011"/>
                  </a:lnTo>
                  <a:lnTo>
                    <a:pt x="839" y="2031"/>
                  </a:lnTo>
                  <a:lnTo>
                    <a:pt x="930" y="2044"/>
                  </a:lnTo>
                  <a:lnTo>
                    <a:pt x="1023" y="2048"/>
                  </a:lnTo>
                  <a:lnTo>
                    <a:pt x="1102" y="2045"/>
                  </a:lnTo>
                  <a:lnTo>
                    <a:pt x="1179" y="2036"/>
                  </a:lnTo>
                  <a:lnTo>
                    <a:pt x="1256" y="2022"/>
                  </a:lnTo>
                  <a:lnTo>
                    <a:pt x="1331" y="2001"/>
                  </a:lnTo>
                  <a:lnTo>
                    <a:pt x="1404" y="1974"/>
                  </a:lnTo>
                  <a:lnTo>
                    <a:pt x="1475" y="1943"/>
                  </a:lnTo>
                  <a:lnTo>
                    <a:pt x="1496" y="1930"/>
                  </a:lnTo>
                  <a:lnTo>
                    <a:pt x="1513" y="1912"/>
                  </a:lnTo>
                  <a:lnTo>
                    <a:pt x="1525" y="1892"/>
                  </a:lnTo>
                  <a:lnTo>
                    <a:pt x="1533" y="1870"/>
                  </a:lnTo>
                  <a:lnTo>
                    <a:pt x="1535" y="1846"/>
                  </a:lnTo>
                  <a:lnTo>
                    <a:pt x="1533" y="1821"/>
                  </a:lnTo>
                  <a:lnTo>
                    <a:pt x="1523" y="1799"/>
                  </a:lnTo>
                  <a:lnTo>
                    <a:pt x="1510" y="1778"/>
                  </a:lnTo>
                  <a:lnTo>
                    <a:pt x="1493" y="1761"/>
                  </a:lnTo>
                  <a:lnTo>
                    <a:pt x="1474" y="1748"/>
                  </a:lnTo>
                  <a:lnTo>
                    <a:pt x="1450" y="1741"/>
                  </a:lnTo>
                  <a:lnTo>
                    <a:pt x="1427" y="1739"/>
                  </a:lnTo>
                  <a:lnTo>
                    <a:pt x="1403" y="1741"/>
                  </a:lnTo>
                  <a:lnTo>
                    <a:pt x="1379" y="1749"/>
                  </a:lnTo>
                  <a:lnTo>
                    <a:pt x="1313" y="1779"/>
                  </a:lnTo>
                  <a:lnTo>
                    <a:pt x="1243" y="1802"/>
                  </a:lnTo>
                  <a:lnTo>
                    <a:pt x="1171" y="1819"/>
                  </a:lnTo>
                  <a:lnTo>
                    <a:pt x="1098" y="1829"/>
                  </a:lnTo>
                  <a:lnTo>
                    <a:pt x="1023" y="1832"/>
                  </a:lnTo>
                  <a:lnTo>
                    <a:pt x="941" y="1828"/>
                  </a:lnTo>
                  <a:lnTo>
                    <a:pt x="860" y="1816"/>
                  </a:lnTo>
                  <a:lnTo>
                    <a:pt x="782" y="1796"/>
                  </a:lnTo>
                  <a:lnTo>
                    <a:pt x="708" y="1769"/>
                  </a:lnTo>
                  <a:lnTo>
                    <a:pt x="637" y="1735"/>
                  </a:lnTo>
                  <a:lnTo>
                    <a:pt x="572" y="1694"/>
                  </a:lnTo>
                  <a:lnTo>
                    <a:pt x="509" y="1647"/>
                  </a:lnTo>
                  <a:lnTo>
                    <a:pt x="451" y="1596"/>
                  </a:lnTo>
                  <a:lnTo>
                    <a:pt x="399" y="1539"/>
                  </a:lnTo>
                  <a:lnTo>
                    <a:pt x="353" y="1476"/>
                  </a:lnTo>
                  <a:lnTo>
                    <a:pt x="313" y="1409"/>
                  </a:lnTo>
                  <a:lnTo>
                    <a:pt x="278" y="1338"/>
                  </a:lnTo>
                  <a:lnTo>
                    <a:pt x="251" y="1265"/>
                  </a:lnTo>
                  <a:lnTo>
                    <a:pt x="231" y="1186"/>
                  </a:lnTo>
                  <a:lnTo>
                    <a:pt x="220" y="1107"/>
                  </a:lnTo>
                  <a:lnTo>
                    <a:pt x="214" y="1024"/>
                  </a:lnTo>
                  <a:lnTo>
                    <a:pt x="214" y="108"/>
                  </a:lnTo>
                  <a:lnTo>
                    <a:pt x="107" y="216"/>
                  </a:lnTo>
                  <a:lnTo>
                    <a:pt x="1023" y="216"/>
                  </a:lnTo>
                  <a:lnTo>
                    <a:pt x="1106" y="220"/>
                  </a:lnTo>
                  <a:lnTo>
                    <a:pt x="1186" y="232"/>
                  </a:lnTo>
                  <a:lnTo>
                    <a:pt x="1263" y="252"/>
                  </a:lnTo>
                  <a:lnTo>
                    <a:pt x="1338" y="279"/>
                  </a:lnTo>
                  <a:lnTo>
                    <a:pt x="1408" y="313"/>
                  </a:lnTo>
                  <a:lnTo>
                    <a:pt x="1475" y="354"/>
                  </a:lnTo>
                  <a:lnTo>
                    <a:pt x="1537" y="401"/>
                  </a:lnTo>
                  <a:lnTo>
                    <a:pt x="1594" y="452"/>
                  </a:lnTo>
                  <a:lnTo>
                    <a:pt x="1646" y="510"/>
                  </a:lnTo>
                  <a:lnTo>
                    <a:pt x="1694" y="572"/>
                  </a:lnTo>
                  <a:lnTo>
                    <a:pt x="1734" y="639"/>
                  </a:lnTo>
                  <a:lnTo>
                    <a:pt x="1768" y="710"/>
                  </a:lnTo>
                  <a:lnTo>
                    <a:pt x="1794" y="783"/>
                  </a:lnTo>
                  <a:lnTo>
                    <a:pt x="1815" y="862"/>
                  </a:lnTo>
                  <a:lnTo>
                    <a:pt x="1827" y="942"/>
                  </a:lnTo>
                  <a:lnTo>
                    <a:pt x="1831" y="1024"/>
                  </a:lnTo>
                  <a:lnTo>
                    <a:pt x="1827" y="1103"/>
                  </a:lnTo>
                  <a:lnTo>
                    <a:pt x="1817" y="1179"/>
                  </a:lnTo>
                  <a:lnTo>
                    <a:pt x="1798" y="1253"/>
                  </a:lnTo>
                  <a:lnTo>
                    <a:pt x="1794" y="1278"/>
                  </a:lnTo>
                  <a:lnTo>
                    <a:pt x="1796" y="1302"/>
                  </a:lnTo>
                  <a:lnTo>
                    <a:pt x="1802" y="1325"/>
                  </a:lnTo>
                  <a:lnTo>
                    <a:pt x="1813" y="1345"/>
                  </a:lnTo>
                  <a:lnTo>
                    <a:pt x="1828" y="1363"/>
                  </a:lnTo>
                  <a:lnTo>
                    <a:pt x="1848" y="1378"/>
                  </a:lnTo>
                  <a:lnTo>
                    <a:pt x="1872" y="1387"/>
                  </a:lnTo>
                  <a:lnTo>
                    <a:pt x="1895" y="1392"/>
                  </a:lnTo>
                  <a:lnTo>
                    <a:pt x="1920" y="1391"/>
                  </a:lnTo>
                  <a:lnTo>
                    <a:pt x="1942" y="1384"/>
                  </a:lnTo>
                  <a:lnTo>
                    <a:pt x="1963" y="1372"/>
                  </a:lnTo>
                  <a:lnTo>
                    <a:pt x="1982" y="1357"/>
                  </a:lnTo>
                  <a:lnTo>
                    <a:pt x="1995" y="1337"/>
                  </a:lnTo>
                  <a:lnTo>
                    <a:pt x="2005" y="1315"/>
                  </a:lnTo>
                  <a:lnTo>
                    <a:pt x="2024" y="1244"/>
                  </a:lnTo>
                  <a:lnTo>
                    <a:pt x="2037" y="1172"/>
                  </a:lnTo>
                  <a:lnTo>
                    <a:pt x="2044" y="1099"/>
                  </a:lnTo>
                  <a:lnTo>
                    <a:pt x="2047" y="1024"/>
                  </a:lnTo>
                  <a:close/>
                </a:path>
              </a:pathLst>
            </a:custGeom>
            <a:grpFill/>
            <a:ln w="0">
              <a:noFill/>
              <a:prstDash val="solid"/>
              <a:round/>
            </a:ln>
          </p:spPr>
          <p:txBody>
            <a:bodyPr vert="horz" wrap="square" lIns="91440" tIns="45720" rIns="91440" bIns="45720" numCol="1" anchor="t" anchorCtr="0" compatLnSpc="1"/>
            <a:lstStyle/>
            <a:p>
              <a:endParaRPr lang="en-US">
                <a:solidFill>
                  <a:srgbClr val="58D6CA"/>
                </a:solidFill>
              </a:endParaRPr>
            </a:p>
          </p:txBody>
        </p:sp>
      </p:grpSp>
      <p:sp>
        <p:nvSpPr>
          <p:cNvPr id="45" name="TextBox 43"/>
          <p:cNvSpPr txBox="1"/>
          <p:nvPr/>
        </p:nvSpPr>
        <p:spPr>
          <a:xfrm>
            <a:off x="8129575" y="4897173"/>
            <a:ext cx="2911846" cy="893899"/>
          </a:xfrm>
          <a:prstGeom prst="rect">
            <a:avLst/>
          </a:prstGeom>
          <a:noFill/>
        </p:spPr>
        <p:txBody>
          <a:bodyPr wrap="square" rtlCol="0">
            <a:spAutoFit/>
          </a:bodyPr>
          <a:lstStyle/>
          <a:p>
            <a:pPr algn="ctr">
              <a:lnSpc>
                <a:spcPct val="150000"/>
              </a:lnSpc>
            </a:pPr>
            <a:r>
              <a:rPr lang="zh-CN" altLang="en-US" sz="1200" dirty="0">
                <a:solidFill>
                  <a:srgbClr val="333333"/>
                </a:solidFill>
                <a:latin typeface="Arial" panose="020B0604020202020204" pitchFamily="34" charset="0"/>
                <a:cs typeface="Arial" panose="020B0604020202020204" pitchFamily="34" charset="0"/>
              </a:rPr>
              <a:t>请在这里输入段落文本内容请在这里输入段落文本内容请在这里输入段落文本内容请在这里输入段落文本内容</a:t>
            </a:r>
            <a:endParaRPr lang="zh-CN" altLang="en-US" sz="1200" dirty="0">
              <a:solidFill>
                <a:srgbClr val="333333"/>
              </a:solidFill>
              <a:latin typeface="Arial" panose="020B0604020202020204" pitchFamily="34" charset="0"/>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Horizontal)">
                                      <p:cBhvr>
                                        <p:cTn id="13" dur="500"/>
                                        <p:tgtEl>
                                          <p:spTgt spid="31"/>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250"/>
                                        <p:tgtEl>
                                          <p:spTgt spid="33"/>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1000"/>
                                        <p:tgtEl>
                                          <p:spTgt spid="37"/>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childTnLst>
                                </p:cTn>
                              </p:par>
                            </p:childTnLst>
                          </p:cTn>
                        </p:par>
                        <p:par>
                          <p:cTn id="42" fill="hold">
                            <p:stCondLst>
                              <p:cond delay="6000"/>
                            </p:stCondLst>
                            <p:childTnLst>
                              <p:par>
                                <p:cTn id="43" presetID="53" presetClass="entr" presetSubtype="16"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7" grpId="0"/>
      <p:bldP spid="38" grpId="0" animBg="1"/>
      <p:bldP spid="39"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extLst>
              <a:ext uri="{28A0092B-C50C-407E-A947-70E740481C1C}">
                <a14:useLocalDpi xmlns:a14="http://schemas.microsoft.com/office/drawing/2010/main" val="0"/>
              </a:ext>
            </a:extLst>
          </a:blip>
          <a:srcRect t="4403" b="11223"/>
          <a:stretch>
            <a:fillRect/>
          </a:stretch>
        </p:blipFill>
        <p:spPr>
          <a:xfrm>
            <a:off x="0" y="0"/>
            <a:ext cx="12192000" cy="6858000"/>
          </a:xfrm>
          <a:prstGeom prst="rect">
            <a:avLst/>
          </a:prstGeom>
        </p:spPr>
      </p:pic>
      <p:sp>
        <p:nvSpPr>
          <p:cNvPr id="8" name="Rectangle 7"/>
          <p:cNvSpPr/>
          <p:nvPr/>
        </p:nvSpPr>
        <p:spPr>
          <a:xfrm>
            <a:off x="0" y="0"/>
            <a:ext cx="6096000" cy="6858000"/>
          </a:xfrm>
          <a:prstGeom prst="rect">
            <a:avLst/>
          </a:prstGeom>
          <a:solidFill>
            <a:srgbClr val="33333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rot="5400000">
            <a:off x="3990000" y="3303000"/>
            <a:ext cx="3960000" cy="252000"/>
          </a:xfrm>
          <a:prstGeom prst="rect">
            <a:avLst/>
          </a:prstGeom>
          <a:solidFill>
            <a:srgbClr val="58D6CA"/>
          </a:solidFill>
        </p:spPr>
        <p:txBody>
          <a:bodyPr vert="horz" lIns="91440" tIns="45720" rIns="91440" bIns="45720" rtlCol="0" anchor="b">
            <a:normAutofit fontScale="25000" lnSpcReduction="20000"/>
          </a:bodyPr>
          <a:lstStyle/>
          <a:p>
            <a:pPr algn="ctr">
              <a:lnSpc>
                <a:spcPct val="90000"/>
              </a:lnSpc>
              <a:spcBef>
                <a:spcPct val="0"/>
              </a:spcBef>
            </a:pPr>
            <a:endParaRPr lang="en-US" sz="6000">
              <a:solidFill>
                <a:schemeClr val="tx1"/>
              </a:solidFill>
              <a:latin typeface="+mj-lt"/>
              <a:ea typeface="+mj-ea"/>
              <a:cs typeface="+mj-cs"/>
            </a:endParaRPr>
          </a:p>
        </p:txBody>
      </p:sp>
      <p:sp>
        <p:nvSpPr>
          <p:cNvPr id="6" name="TextBox 5"/>
          <p:cNvSpPr txBox="1"/>
          <p:nvPr/>
        </p:nvSpPr>
        <p:spPr>
          <a:xfrm>
            <a:off x="233302" y="1921548"/>
            <a:ext cx="3262432" cy="707886"/>
          </a:xfrm>
          <a:prstGeom prst="rect">
            <a:avLst/>
          </a:prstGeom>
          <a:noFill/>
        </p:spPr>
        <p:txBody>
          <a:bodyPr wrap="none" rtlCol="0">
            <a:spAutoFit/>
          </a:bodyPr>
          <a:lstStyle/>
          <a:p>
            <a:r>
              <a:rPr lang="zh-CN" altLang="en-US" sz="4000" dirty="0">
                <a:solidFill>
                  <a:schemeClr val="bg1"/>
                </a:solidFill>
                <a:latin typeface="冬青黑体简体中文 W6" panose="020B0600000000000000" pitchFamily="34" charset="-122"/>
                <a:ea typeface="冬青黑体简体中文 W6" panose="020B0600000000000000" pitchFamily="34" charset="-122"/>
                <a:cs typeface="Arial" panose="020B0604020202020204" pitchFamily="34" charset="0"/>
                <a:sym typeface="News Gothic MT" charset="0"/>
              </a:rPr>
              <a:t>项目前景介绍</a:t>
            </a:r>
            <a:endParaRPr lang="en-US" altLang="zh-CN" sz="4000" dirty="0">
              <a:solidFill>
                <a:schemeClr val="bg1"/>
              </a:solidFill>
              <a:latin typeface="Arial Narrow" panose="020B0606020202030204" pitchFamily="34" charset="0"/>
              <a:cs typeface="Arial" panose="020B0604020202020204" pitchFamily="34" charset="0"/>
            </a:endParaRPr>
          </a:p>
        </p:txBody>
      </p:sp>
      <p:sp>
        <p:nvSpPr>
          <p:cNvPr id="7" name="TextBox 6"/>
          <p:cNvSpPr txBox="1"/>
          <p:nvPr/>
        </p:nvSpPr>
        <p:spPr>
          <a:xfrm>
            <a:off x="233302" y="2696609"/>
            <a:ext cx="5053923" cy="2239844"/>
          </a:xfrm>
          <a:prstGeom prst="rect">
            <a:avLst/>
          </a:prstGeom>
          <a:noFill/>
        </p:spPr>
        <p:txBody>
          <a:bodyPr wrap="square" rtlCol="0">
            <a:spAutoFit/>
          </a:bodyPr>
          <a:lstStyle/>
          <a:p>
            <a:pPr>
              <a:lnSpc>
                <a:spcPct val="150000"/>
              </a:lnSpc>
            </a:pPr>
            <a:r>
              <a:rPr lang="zh-CN" altLang="en-US" sz="2400" dirty="0">
                <a:solidFill>
                  <a:schemeClr val="bg1"/>
                </a:solidFill>
              </a:rPr>
              <a:t>请在这里输入段落文本内容请在这里输入段落文本内容请在这里输入段落文本内容请在这里输入段落文本内容</a:t>
            </a:r>
            <a:endParaRPr lang="zh-CN" altLang="en-US" sz="2400" dirty="0">
              <a:solidFill>
                <a:schemeClr val="bg1"/>
              </a:solidFill>
            </a:endParaRPr>
          </a:p>
        </p:txBody>
      </p:sp>
    </p:spTree>
  </p:cSld>
  <p:clrMapOvr>
    <a:masterClrMapping/>
  </p:clrMapOvr>
  <p:transition spd="slow" advClick="0" advTm="4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4029390" y="595282"/>
            <a:ext cx="1569660"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sym typeface="News Gothic MT" charset="0"/>
              </a:rPr>
              <a:t>项目前景介绍</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rcRect l="8647" t="2345" r="18736" b="2345"/>
          <a:stretch>
            <a:fillRect/>
          </a:stretch>
        </p:blipFill>
        <p:spPr>
          <a:xfrm>
            <a:off x="3538829" y="386565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6865" t="1307" r="20518" b="3383"/>
          <a:stretch>
            <a:fillRect/>
          </a:stretch>
        </p:blipFill>
        <p:spPr>
          <a:xfrm>
            <a:off x="6157106" y="125597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rcRect l="24857" t="2345" r="11502" b="2345"/>
          <a:stretch>
            <a:fillRect/>
          </a:stretch>
        </p:blipFill>
        <p:spPr>
          <a:xfrm>
            <a:off x="8775382" y="386565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18230" t="2345" r="18230" b="2345"/>
          <a:stretch>
            <a:fillRect/>
          </a:stretch>
        </p:blipFill>
        <p:spPr>
          <a:xfrm>
            <a:off x="920551" y="1255975"/>
            <a:ext cx="2496068" cy="249606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grpSp>
        <p:nvGrpSpPr>
          <p:cNvPr id="7" name="组合 6"/>
          <p:cNvGrpSpPr/>
          <p:nvPr/>
        </p:nvGrpSpPr>
        <p:grpSpPr>
          <a:xfrm>
            <a:off x="920551" y="3865655"/>
            <a:ext cx="2496068" cy="2496068"/>
            <a:chOff x="690413" y="2899241"/>
            <a:chExt cx="1872051" cy="1872051"/>
          </a:xfrm>
        </p:grpSpPr>
        <p:sp>
          <p:nvSpPr>
            <p:cNvPr id="8" name="矩形 7"/>
            <p:cNvSpPr/>
            <p:nvPr/>
          </p:nvSpPr>
          <p:spPr>
            <a:xfrm>
              <a:off x="690413" y="2899241"/>
              <a:ext cx="1872051" cy="1872051"/>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8"/>
            <p:cNvGrpSpPr/>
            <p:nvPr/>
          </p:nvGrpSpPr>
          <p:grpSpPr>
            <a:xfrm>
              <a:off x="985413" y="3294300"/>
              <a:ext cx="1282050" cy="1058850"/>
              <a:chOff x="4984441" y="3312181"/>
              <a:chExt cx="1282050" cy="1058850"/>
            </a:xfrm>
          </p:grpSpPr>
          <p:sp>
            <p:nvSpPr>
              <p:cNvPr id="10" name="文本框 9"/>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HelveticaNeueLT Pro 67 MdCn" panose="020B0606030502030204" pitchFamily="34" charset="0"/>
                  </a:rPr>
                  <a:t>34%</a:t>
                </a:r>
                <a:endParaRPr lang="zh-CN" altLang="en-US" sz="5865" dirty="0">
                  <a:solidFill>
                    <a:schemeClr val="bg1"/>
                  </a:solidFill>
                  <a:latin typeface="HelveticaNeueLT Pro 67 MdCn" panose="020B0606030502030204" pitchFamily="34" charset="0"/>
                </a:endParaRPr>
              </a:p>
            </p:txBody>
          </p:sp>
          <p:cxnSp>
            <p:nvCxnSpPr>
              <p:cNvPr id="11" name="直接连接符 1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HelveticaNeueLT Pro 67 MdCn" panose="020B0606030502030204" pitchFamily="34" charset="0"/>
                  </a:rPr>
                  <a:t>From 2014 </a:t>
                </a:r>
                <a:endParaRPr lang="zh-CN" altLang="en-US" sz="2400" dirty="0">
                  <a:solidFill>
                    <a:schemeClr val="bg1"/>
                  </a:solidFill>
                  <a:latin typeface="HelveticaNeueLT Pro 67 MdCn" panose="020B0606030502030204" pitchFamily="34" charset="0"/>
                </a:endParaRPr>
              </a:p>
            </p:txBody>
          </p:sp>
        </p:grpSp>
      </p:grpSp>
      <p:grpSp>
        <p:nvGrpSpPr>
          <p:cNvPr id="13" name="组合 12"/>
          <p:cNvGrpSpPr/>
          <p:nvPr/>
        </p:nvGrpSpPr>
        <p:grpSpPr>
          <a:xfrm>
            <a:off x="8775382" y="1255975"/>
            <a:ext cx="2496068" cy="2496068"/>
            <a:chOff x="6581536" y="941981"/>
            <a:chExt cx="1872051" cy="1872051"/>
          </a:xfrm>
        </p:grpSpPr>
        <p:sp>
          <p:nvSpPr>
            <p:cNvPr id="14" name="矩形 13"/>
            <p:cNvSpPr/>
            <p:nvPr/>
          </p:nvSpPr>
          <p:spPr>
            <a:xfrm>
              <a:off x="6581536" y="941981"/>
              <a:ext cx="1872051" cy="1872051"/>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15" name="组合 14"/>
            <p:cNvGrpSpPr/>
            <p:nvPr/>
          </p:nvGrpSpPr>
          <p:grpSpPr>
            <a:xfrm>
              <a:off x="6876536" y="1337039"/>
              <a:ext cx="1282050" cy="1058850"/>
              <a:chOff x="4984441" y="3312181"/>
              <a:chExt cx="1282050" cy="1058850"/>
            </a:xfrm>
          </p:grpSpPr>
          <p:sp>
            <p:nvSpPr>
              <p:cNvPr id="16" name="文本框 15"/>
              <p:cNvSpPr txBox="1"/>
              <p:nvPr/>
            </p:nvSpPr>
            <p:spPr>
              <a:xfrm>
                <a:off x="4984441" y="3312181"/>
                <a:ext cx="1282050" cy="746407"/>
              </a:xfrm>
              <a:prstGeom prst="rect">
                <a:avLst/>
              </a:prstGeom>
              <a:noFill/>
            </p:spPr>
            <p:txBody>
              <a:bodyPr wrap="square" rtlCol="0">
                <a:spAutoFit/>
              </a:bodyPr>
              <a:lstStyle/>
              <a:p>
                <a:pPr algn="ctr"/>
                <a:r>
                  <a:rPr lang="en-US" altLang="zh-CN" sz="5865" dirty="0">
                    <a:solidFill>
                      <a:schemeClr val="bg1"/>
                    </a:solidFill>
                    <a:latin typeface="HelveticaNeueLT Pro 67 MdCn" panose="020B0606030502030204" pitchFamily="34" charset="0"/>
                  </a:rPr>
                  <a:t>59%</a:t>
                </a:r>
                <a:endParaRPr lang="zh-CN" altLang="en-US" sz="5865" dirty="0">
                  <a:solidFill>
                    <a:schemeClr val="bg1"/>
                  </a:solidFill>
                  <a:latin typeface="HelveticaNeueLT Pro 67 MdCn" panose="020B0606030502030204" pitchFamily="34" charset="0"/>
                </a:endParaRPr>
              </a:p>
            </p:txBody>
          </p:sp>
          <p:cxnSp>
            <p:nvCxnSpPr>
              <p:cNvPr id="17" name="直接连接符 16"/>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984441" y="4024782"/>
                <a:ext cx="1282050" cy="346249"/>
              </a:xfrm>
              <a:prstGeom prst="rect">
                <a:avLst/>
              </a:prstGeom>
              <a:noFill/>
            </p:spPr>
            <p:txBody>
              <a:bodyPr wrap="square" rtlCol="0">
                <a:spAutoFit/>
              </a:bodyPr>
              <a:lstStyle/>
              <a:p>
                <a:pPr algn="ctr"/>
                <a:r>
                  <a:rPr lang="en-US" altLang="zh-CN" sz="2400" dirty="0">
                    <a:solidFill>
                      <a:schemeClr val="bg1"/>
                    </a:solidFill>
                    <a:latin typeface="HelveticaNeueLT Pro 67 MdCn" panose="020B0606030502030204" pitchFamily="34" charset="0"/>
                  </a:rPr>
                  <a:t>From 2014 </a:t>
                </a:r>
                <a:endParaRPr lang="zh-CN" altLang="en-US" sz="2400" dirty="0">
                  <a:solidFill>
                    <a:schemeClr val="bg1"/>
                  </a:solidFill>
                  <a:latin typeface="HelveticaNeueLT Pro 67 MdCn" panose="020B0606030502030204" pitchFamily="34" charset="0"/>
                </a:endParaRPr>
              </a:p>
            </p:txBody>
          </p:sp>
        </p:grpSp>
      </p:grpSp>
      <p:grpSp>
        <p:nvGrpSpPr>
          <p:cNvPr id="19" name="组合 18"/>
          <p:cNvGrpSpPr/>
          <p:nvPr/>
        </p:nvGrpSpPr>
        <p:grpSpPr>
          <a:xfrm>
            <a:off x="3538829" y="1255976"/>
            <a:ext cx="2496068" cy="2496068"/>
            <a:chOff x="2654121" y="941981"/>
            <a:chExt cx="1872051" cy="1872051"/>
          </a:xfrm>
        </p:grpSpPr>
        <p:sp>
          <p:nvSpPr>
            <p:cNvPr id="20" name="矩形 19"/>
            <p:cNvSpPr/>
            <p:nvPr/>
          </p:nvSpPr>
          <p:spPr>
            <a:xfrm>
              <a:off x="2654121" y="941981"/>
              <a:ext cx="1872051" cy="1872051"/>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1" name="组合 20"/>
            <p:cNvGrpSpPr/>
            <p:nvPr/>
          </p:nvGrpSpPr>
          <p:grpSpPr>
            <a:xfrm>
              <a:off x="2700301" y="1244582"/>
              <a:ext cx="1779691" cy="1243911"/>
              <a:chOff x="2700301" y="1332022"/>
              <a:chExt cx="1779691" cy="1243911"/>
            </a:xfrm>
          </p:grpSpPr>
          <p:sp>
            <p:nvSpPr>
              <p:cNvPr id="22"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91440" tIns="45720" rIns="91440" bIns="45720" numCol="1" anchor="t" anchorCtr="0" compatLnSpc="1"/>
              <a:lstStyle/>
              <a:p>
                <a:endParaRPr lang="zh-CN" altLang="en-US" sz="1350"/>
              </a:p>
            </p:txBody>
          </p:sp>
          <p:sp>
            <p:nvSpPr>
              <p:cNvPr id="23" name="矩形 55"/>
              <p:cNvSpPr/>
              <p:nvPr/>
            </p:nvSpPr>
            <p:spPr>
              <a:xfrm>
                <a:off x="2700301" y="2063340"/>
                <a:ext cx="1779691" cy="512593"/>
              </a:xfrm>
              <a:prstGeom prst="rect">
                <a:avLst/>
              </a:prstGeom>
            </p:spPr>
            <p:txBody>
              <a:bodyPr wrap="square">
                <a:spAutoFit/>
              </a:bodyPr>
              <a:lstStyle/>
              <a:p>
                <a:pPr algn="ctr">
                  <a:lnSpc>
                    <a:spcPct val="120000"/>
                  </a:lnSpc>
                </a:pPr>
                <a:r>
                  <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p:txBody>
          </p:sp>
        </p:grpSp>
      </p:grpSp>
      <p:grpSp>
        <p:nvGrpSpPr>
          <p:cNvPr id="24" name="组合 23"/>
          <p:cNvGrpSpPr/>
          <p:nvPr/>
        </p:nvGrpSpPr>
        <p:grpSpPr>
          <a:xfrm>
            <a:off x="6157106" y="3865655"/>
            <a:ext cx="2496068" cy="2496068"/>
            <a:chOff x="4617829" y="2899241"/>
            <a:chExt cx="1872051" cy="1872051"/>
          </a:xfrm>
        </p:grpSpPr>
        <p:sp>
          <p:nvSpPr>
            <p:cNvPr id="25" name="矩形 24"/>
            <p:cNvSpPr/>
            <p:nvPr/>
          </p:nvSpPr>
          <p:spPr>
            <a:xfrm>
              <a:off x="4617829" y="2899241"/>
              <a:ext cx="1872051" cy="1872051"/>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26" name="组合 25"/>
            <p:cNvGrpSpPr/>
            <p:nvPr/>
          </p:nvGrpSpPr>
          <p:grpSpPr>
            <a:xfrm>
              <a:off x="4664009" y="3205386"/>
              <a:ext cx="1779691" cy="1236822"/>
              <a:chOff x="4664008" y="3300636"/>
              <a:chExt cx="1779691" cy="1236822"/>
            </a:xfrm>
          </p:grpSpPr>
          <p:grpSp>
            <p:nvGrpSpPr>
              <p:cNvPr id="27" name="组合 26"/>
              <p:cNvGrpSpPr>
                <a:grpSpLocks noChangeAspect="1"/>
              </p:cNvGrpSpPr>
              <p:nvPr/>
            </p:nvGrpSpPr>
            <p:grpSpPr>
              <a:xfrm>
                <a:off x="5165110" y="3300636"/>
                <a:ext cx="777487" cy="687441"/>
                <a:chOff x="3676115" y="1160462"/>
                <a:chExt cx="5659574" cy="5004107"/>
              </a:xfrm>
              <a:solidFill>
                <a:schemeClr val="bg1"/>
              </a:solidFill>
            </p:grpSpPr>
            <p:sp>
              <p:nvSpPr>
                <p:cNvPr id="29" name="任意多边形 37"/>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圆角矩形 38"/>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任意多边形 39"/>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任意多边形 40"/>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55"/>
              <p:cNvSpPr/>
              <p:nvPr/>
            </p:nvSpPr>
            <p:spPr>
              <a:xfrm>
                <a:off x="4664008" y="4024865"/>
                <a:ext cx="1779691" cy="512593"/>
              </a:xfrm>
              <a:prstGeom prst="rect">
                <a:avLst/>
              </a:prstGeom>
            </p:spPr>
            <p:txBody>
              <a:bodyPr wrap="square">
                <a:spAutoFit/>
              </a:bodyPr>
              <a:lstStyle/>
              <a:p>
                <a:pPr algn="ctr">
                  <a:lnSpc>
                    <a:spcPct val="120000"/>
                  </a:lnSpc>
                </a:pPr>
                <a:r>
                  <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1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26" presetClass="emph" presetSubtype="0" fill="hold" nodeType="withEffect">
                                  <p:stCondLst>
                                    <p:cond delay="1000"/>
                                  </p:stCondLst>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par>
                                <p:cTn id="16" presetID="10" presetClass="entr" presetSubtype="0" fill="hold" nodeType="withEffect">
                                  <p:stCondLst>
                                    <p:cond delay="135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26" presetClass="emph" presetSubtype="0" fill="hold" nodeType="withEffect">
                                  <p:stCondLst>
                                    <p:cond delay="1100"/>
                                  </p:stCondLst>
                                  <p:childTnLst>
                                    <p:animEffect transition="out" filter="fade">
                                      <p:cBhvr>
                                        <p:cTn id="20" dur="500" tmFilter="0, 0; .2, .5; .8, .5; 1, 0"/>
                                        <p:tgtEl>
                                          <p:spTgt spid="3"/>
                                        </p:tgtEl>
                                      </p:cBhvr>
                                    </p:animEffect>
                                    <p:animScale>
                                      <p:cBhvr>
                                        <p:cTn id="21" dur="250" autoRev="1" fill="hold"/>
                                        <p:tgtEl>
                                          <p:spTgt spid="3"/>
                                        </p:tgtEl>
                                      </p:cBhvr>
                                      <p:by x="105000" y="105000"/>
                                    </p:animScale>
                                  </p:childTnLst>
                                </p:cTn>
                              </p:par>
                              <p:par>
                                <p:cTn id="22" presetID="10" presetClass="entr" presetSubtype="0" fill="hold" nodeType="withEffect">
                                  <p:stCondLst>
                                    <p:cond delay="14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26" presetClass="emph" presetSubtype="0" fill="hold" nodeType="withEffect">
                                  <p:stCondLst>
                                    <p:cond delay="1200"/>
                                  </p:stCondLst>
                                  <p:childTnLst>
                                    <p:animEffect transition="out" filter="fade">
                                      <p:cBhvr>
                                        <p:cTn id="26" dur="500" tmFilter="0, 0; .2, .5; .8, .5; 1, 0"/>
                                        <p:tgtEl>
                                          <p:spTgt spid="4"/>
                                        </p:tgtEl>
                                      </p:cBhvr>
                                    </p:animEffect>
                                    <p:animScale>
                                      <p:cBhvr>
                                        <p:cTn id="27" dur="250" autoRev="1" fill="hold"/>
                                        <p:tgtEl>
                                          <p:spTgt spid="4"/>
                                        </p:tgtEl>
                                      </p:cBhvr>
                                      <p:by x="105000" y="105000"/>
                                    </p:animScale>
                                  </p:childTnLst>
                                </p:cTn>
                              </p:par>
                              <p:par>
                                <p:cTn id="28" presetID="10" presetClass="entr" presetSubtype="0" fill="hold" nodeType="withEffect">
                                  <p:stCondLst>
                                    <p:cond delay="155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26" presetClass="emph" presetSubtype="0" fill="hold" nodeType="withEffect">
                                  <p:stCondLst>
                                    <p:cond delay="1300"/>
                                  </p:stCondLst>
                                  <p:childTnLst>
                                    <p:animEffect transition="out" filter="fade">
                                      <p:cBhvr>
                                        <p:cTn id="32" dur="500" tmFilter="0, 0; .2, .5; .8, .5; 1, 0"/>
                                        <p:tgtEl>
                                          <p:spTgt spid="5"/>
                                        </p:tgtEl>
                                      </p:cBhvr>
                                    </p:animEffect>
                                    <p:animScale>
                                      <p:cBhvr>
                                        <p:cTn id="33" dur="250" autoRev="1" fill="hold"/>
                                        <p:tgtEl>
                                          <p:spTgt spid="5"/>
                                        </p:tgtEl>
                                      </p:cBhvr>
                                      <p:by x="105000" y="105000"/>
                                    </p:animScale>
                                  </p:childTnLst>
                                </p:cTn>
                              </p:par>
                              <p:par>
                                <p:cTn id="34" presetID="10" presetClass="entr" presetSubtype="0" fill="hold" nodeType="withEffect">
                                  <p:stCondLst>
                                    <p:cond delay="1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26" presetClass="emph" presetSubtype="0" fill="hold" nodeType="withEffect">
                                  <p:stCondLst>
                                    <p:cond delay="1000"/>
                                  </p:stCondLst>
                                  <p:childTnLst>
                                    <p:animEffect transition="out" filter="fade">
                                      <p:cBhvr>
                                        <p:cTn id="38" dur="500" tmFilter="0, 0; .2, .5; .8, .5; 1, 0"/>
                                        <p:tgtEl>
                                          <p:spTgt spid="13"/>
                                        </p:tgtEl>
                                      </p:cBhvr>
                                    </p:animEffect>
                                    <p:animScale>
                                      <p:cBhvr>
                                        <p:cTn id="39" dur="250" autoRev="1" fill="hold"/>
                                        <p:tgtEl>
                                          <p:spTgt spid="13"/>
                                        </p:tgtEl>
                                      </p:cBhvr>
                                      <p:by x="105000" y="105000"/>
                                    </p:animScale>
                                  </p:childTnLst>
                                </p:cTn>
                              </p:par>
                              <p:par>
                                <p:cTn id="40" presetID="10" presetClass="entr" presetSubtype="0" fill="hold" nodeType="withEffect">
                                  <p:stCondLst>
                                    <p:cond delay="13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26" presetClass="emph" presetSubtype="0" fill="hold" nodeType="withEffect">
                                  <p:stCondLst>
                                    <p:cond delay="1100"/>
                                  </p:stCondLst>
                                  <p:childTnLst>
                                    <p:animEffect transition="out" filter="fade">
                                      <p:cBhvr>
                                        <p:cTn id="44" dur="500" tmFilter="0, 0; .2, .5; .8, .5; 1, 0"/>
                                        <p:tgtEl>
                                          <p:spTgt spid="24"/>
                                        </p:tgtEl>
                                      </p:cBhvr>
                                    </p:animEffect>
                                    <p:animScale>
                                      <p:cBhvr>
                                        <p:cTn id="45" dur="250" autoRev="1" fill="hold"/>
                                        <p:tgtEl>
                                          <p:spTgt spid="24"/>
                                        </p:tgtEl>
                                      </p:cBhvr>
                                      <p:by x="105000" y="105000"/>
                                    </p:animScale>
                                  </p:childTnLst>
                                </p:cTn>
                              </p:par>
                              <p:par>
                                <p:cTn id="46" presetID="10" presetClass="entr" presetSubtype="0" fill="hold" nodeType="withEffect">
                                  <p:stCondLst>
                                    <p:cond delay="145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26" presetClass="emph" presetSubtype="0" fill="hold" nodeType="withEffect">
                                  <p:stCondLst>
                                    <p:cond delay="1200"/>
                                  </p:stCondLst>
                                  <p:childTnLst>
                                    <p:animEffect transition="out" filter="fade">
                                      <p:cBhvr>
                                        <p:cTn id="50" dur="500" tmFilter="0, 0; .2, .5; .8, .5; 1, 0"/>
                                        <p:tgtEl>
                                          <p:spTgt spid="19"/>
                                        </p:tgtEl>
                                      </p:cBhvr>
                                    </p:animEffect>
                                    <p:animScale>
                                      <p:cBhvr>
                                        <p:cTn id="51" dur="250" autoRev="1" fill="hold"/>
                                        <p:tgtEl>
                                          <p:spTgt spid="19"/>
                                        </p:tgtEl>
                                      </p:cBhvr>
                                      <p:by x="105000" y="105000"/>
                                    </p:animScale>
                                  </p:childTnLst>
                                </p:cTn>
                              </p:par>
                              <p:par>
                                <p:cTn id="52" presetID="10" presetClass="entr" presetSubtype="0" fill="hold" nodeType="withEffect">
                                  <p:stCondLst>
                                    <p:cond delay="155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26" presetClass="emph" presetSubtype="0" fill="hold" nodeType="withEffect">
                                  <p:stCondLst>
                                    <p:cond delay="1300"/>
                                  </p:stCondLst>
                                  <p:childTnLst>
                                    <p:animEffect transition="out" filter="fade">
                                      <p:cBhvr>
                                        <p:cTn id="56" dur="500" tmFilter="0, 0; .2, .5; .8, .5; 1, 0"/>
                                        <p:tgtEl>
                                          <p:spTgt spid="7"/>
                                        </p:tgtEl>
                                      </p:cBhvr>
                                    </p:animEffect>
                                    <p:animScale>
                                      <p:cBhvr>
                                        <p:cTn id="5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4029390" y="595282"/>
            <a:ext cx="1569660"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sym typeface="News Gothic MT" charset="0"/>
              </a:rPr>
              <a:t>公司实力介绍</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rcRect l="20065" t="2345" r="30154" b="2345"/>
          <a:stretch>
            <a:fillRect/>
          </a:stretch>
        </p:blipFill>
        <p:spPr>
          <a:xfrm>
            <a:off x="6155983" y="1333385"/>
            <a:ext cx="2641371"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19592" t="1307" r="30627" b="3383"/>
          <a:stretch>
            <a:fillRect/>
          </a:stretch>
        </p:blipFill>
        <p:spPr>
          <a:xfrm>
            <a:off x="633308" y="1333385"/>
            <a:ext cx="2641371"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rcRect l="34864" t="2345" r="21509" b="2345"/>
          <a:stretch>
            <a:fillRect/>
          </a:stretch>
        </p:blipFill>
        <p:spPr>
          <a:xfrm>
            <a:off x="8917321" y="1333385"/>
            <a:ext cx="2641371" cy="385305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6" name="矩形 5"/>
          <p:cNvSpPr/>
          <p:nvPr/>
        </p:nvSpPr>
        <p:spPr>
          <a:xfrm>
            <a:off x="3394645" y="1333385"/>
            <a:ext cx="2641371" cy="3853055"/>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矩形 55"/>
          <p:cNvSpPr/>
          <p:nvPr/>
        </p:nvSpPr>
        <p:spPr>
          <a:xfrm>
            <a:off x="1138958" y="5470777"/>
            <a:ext cx="9914085" cy="880497"/>
          </a:xfrm>
          <a:prstGeom prst="rect">
            <a:avLst/>
          </a:prstGeom>
        </p:spPr>
        <p:txBody>
          <a:bodyPr wrap="square">
            <a:spAutoFit/>
          </a:bodyPr>
          <a:lstStyle/>
          <a:p>
            <a:pPr algn="ctr">
              <a:lnSpc>
                <a:spcPct val="120000"/>
              </a:lnSpc>
            </a:pPr>
            <a:r>
              <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请在这里输入段落文本内容请在这里输入段落文本内容请在这里输入段落文本内容请在这里输入段落文本内容请在这里输入段落文本内容请在这里输入段落文本内容请在这里输入段落文本内容请在这里输入段落文本内容</a:t>
            </a: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a:p>
            <a:pPr algn="ctr">
              <a:lnSpc>
                <a:spcPct val="120000"/>
              </a:lnSpc>
            </a:pPr>
            <a:r>
              <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请在这里输入段落文本内容请在这里输入段落文本内容请在这里输入段落文本内容请在这里输入段落文本内容</a:t>
            </a: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a:p>
            <a:pPr algn="ctr">
              <a:lnSpc>
                <a:spcPct val="120000"/>
              </a:lnSpc>
            </a:pP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p:txBody>
      </p:sp>
      <p:sp>
        <p:nvSpPr>
          <p:cNvPr id="8" name="文本框 7"/>
          <p:cNvSpPr txBox="1"/>
          <p:nvPr/>
        </p:nvSpPr>
        <p:spPr>
          <a:xfrm>
            <a:off x="3860631" y="1747989"/>
            <a:ext cx="1709400" cy="995209"/>
          </a:xfrm>
          <a:prstGeom prst="rect">
            <a:avLst/>
          </a:prstGeom>
          <a:noFill/>
        </p:spPr>
        <p:txBody>
          <a:bodyPr wrap="square" rtlCol="0">
            <a:spAutoFit/>
          </a:bodyPr>
          <a:lstStyle/>
          <a:p>
            <a:pPr algn="ctr"/>
            <a:r>
              <a:rPr lang="en-US" altLang="zh-CN" sz="5865" dirty="0">
                <a:solidFill>
                  <a:schemeClr val="bg1"/>
                </a:solidFill>
                <a:latin typeface="HelveticaNeueLT Pro 67 MdCn" panose="020B0606030502030204" pitchFamily="34" charset="0"/>
              </a:rPr>
              <a:t>34%</a:t>
            </a:r>
            <a:endParaRPr lang="zh-CN" altLang="en-US" sz="5865" dirty="0">
              <a:solidFill>
                <a:schemeClr val="bg1"/>
              </a:solidFill>
              <a:latin typeface="HelveticaNeueLT Pro 67 MdCn" panose="020B0606030502030204" pitchFamily="34" charset="0"/>
            </a:endParaRPr>
          </a:p>
        </p:txBody>
      </p:sp>
      <p:cxnSp>
        <p:nvCxnSpPr>
          <p:cNvPr id="9" name="直接连接符 8"/>
          <p:cNvCxnSpPr/>
          <p:nvPr/>
        </p:nvCxnSpPr>
        <p:spPr>
          <a:xfrm>
            <a:off x="4081258" y="2683916"/>
            <a:ext cx="126814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860631" y="2698125"/>
            <a:ext cx="1709400" cy="461665"/>
          </a:xfrm>
          <a:prstGeom prst="rect">
            <a:avLst/>
          </a:prstGeom>
          <a:noFill/>
        </p:spPr>
        <p:txBody>
          <a:bodyPr wrap="square" rtlCol="0">
            <a:spAutoFit/>
          </a:bodyPr>
          <a:lstStyle/>
          <a:p>
            <a:pPr algn="ctr"/>
            <a:r>
              <a:rPr lang="zh-CN" altLang="en-US" sz="2400" b="1" dirty="0">
                <a:solidFill>
                  <a:schemeClr val="bg1"/>
                </a:solidFill>
                <a:latin typeface="HelveticaNeueLT Pro 67 MdCn" panose="020B0606030502030204" pitchFamily="34" charset="0"/>
              </a:rPr>
              <a:t>公司实力</a:t>
            </a:r>
            <a:endParaRPr lang="zh-CN" altLang="en-US" sz="2400" b="1" dirty="0">
              <a:solidFill>
                <a:schemeClr val="bg1"/>
              </a:solidFill>
              <a:latin typeface="HelveticaNeueLT Pro 67 MdCn" panose="020B0606030502030204" pitchFamily="34" charset="0"/>
            </a:endParaRPr>
          </a:p>
        </p:txBody>
      </p:sp>
      <p:sp>
        <p:nvSpPr>
          <p:cNvPr id="11" name="矩形 55"/>
          <p:cNvSpPr/>
          <p:nvPr/>
        </p:nvSpPr>
        <p:spPr>
          <a:xfrm>
            <a:off x="3632027" y="3204774"/>
            <a:ext cx="2166608" cy="1865704"/>
          </a:xfrm>
          <a:prstGeom prst="rect">
            <a:avLst/>
          </a:prstGeom>
        </p:spPr>
        <p:txBody>
          <a:bodyPr wrap="square">
            <a:spAutoFit/>
          </a:bodyPr>
          <a:lstStyle/>
          <a:p>
            <a:pPr algn="ctr">
              <a:lnSpc>
                <a:spcPct val="120000"/>
              </a:lnSpc>
            </a:pPr>
            <a:r>
              <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请在这里输入段落文本内容请在这里输入段落文本内容请在这里输入段落文本内容请在这里输入段落文本内容</a:t>
            </a: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endParaRPr>
          </a:p>
          <a:p>
            <a:pPr algn="ctr">
              <a:lnSpc>
                <a:spcPct val="120000"/>
              </a:lnSpc>
            </a:pPr>
            <a:r>
              <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rPr>
              <a:t>请在这里输入段落文本内容请在这里输入段落文本内容请在这里输入段落文本内容请在这里输入段落文本内容</a:t>
            </a: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a:p>
            <a:pPr algn="ctr">
              <a:lnSpc>
                <a:spcPct val="120000"/>
              </a:lnSpc>
            </a:pP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900"/>
                                        <p:tgtEl>
                                          <p:spTgt spid="5"/>
                                        </p:tgtEl>
                                      </p:cBhvr>
                                    </p:animEffect>
                                  </p:childTnLst>
                                </p:cTn>
                              </p:par>
                              <p:par>
                                <p:cTn id="13" presetID="35" presetClass="path" presetSubtype="0" accel="100000" fill="hold" nodeType="withEffect">
                                  <p:stCondLst>
                                    <p:cond delay="0"/>
                                  </p:stCondLst>
                                  <p:childTnLst>
                                    <p:animMotion origin="layout" path="M 0 0 L -0.25 0 E" pathEditMode="relative" ptsTypes="">
                                      <p:cBhvr>
                                        <p:cTn id="14" dur="1000" spd="-100000" fill="hold"/>
                                        <p:tgtEl>
                                          <p:spTgt spid="5"/>
                                        </p:tgtEl>
                                        <p:attrNameLst>
                                          <p:attrName>ppt_x</p:attrName>
                                          <p:attrName>ppt_y</p:attrName>
                                        </p:attrNameLst>
                                      </p:cBhvr>
                                    </p:animMotion>
                                  </p:childTnLst>
                                </p:cTn>
                              </p:par>
                              <p:par>
                                <p:cTn id="15" presetID="6" presetClass="emph" presetSubtype="0" autoRev="1" fill="hold" nodeType="withEffect">
                                  <p:stCondLst>
                                    <p:cond delay="0"/>
                                  </p:stCondLst>
                                  <p:childTnLst>
                                    <p:animScale>
                                      <p:cBhvr>
                                        <p:cTn id="16" dur="500" fill="hold"/>
                                        <p:tgtEl>
                                          <p:spTgt spid="5"/>
                                        </p:tgtEl>
                                      </p:cBhvr>
                                      <p:by x="120000" y="120000"/>
                                    </p:animScale>
                                  </p:childTnLst>
                                </p:cTn>
                              </p:par>
                              <p:par>
                                <p:cTn id="17" presetID="10" presetClass="entr" presetSubtype="0" fill="hold" nodeType="withEffect">
                                  <p:stCondLst>
                                    <p:cond delay="6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900"/>
                                        <p:tgtEl>
                                          <p:spTgt spid="3"/>
                                        </p:tgtEl>
                                      </p:cBhvr>
                                    </p:animEffect>
                                  </p:childTnLst>
                                </p:cTn>
                              </p:par>
                              <p:par>
                                <p:cTn id="20" presetID="35" presetClass="path" presetSubtype="0" accel="90000" decel="10000" fill="hold" nodeType="withEffect">
                                  <p:stCondLst>
                                    <p:cond delay="100"/>
                                  </p:stCondLst>
                                  <p:childTnLst>
                                    <p:animMotion origin="layout" path="M 0 0 L -0.25 0 E" pathEditMode="relative" ptsTypes="">
                                      <p:cBhvr>
                                        <p:cTn id="21" dur="1000" spd="-100000" fill="hold"/>
                                        <p:tgtEl>
                                          <p:spTgt spid="3"/>
                                        </p:tgtEl>
                                        <p:attrNameLst>
                                          <p:attrName>ppt_x</p:attrName>
                                          <p:attrName>ppt_y</p:attrName>
                                        </p:attrNameLst>
                                      </p:cBhvr>
                                    </p:animMotion>
                                  </p:childTnLst>
                                </p:cTn>
                              </p:par>
                              <p:par>
                                <p:cTn id="22" presetID="6" presetClass="emph" presetSubtype="0" autoRev="1" fill="hold" nodeType="withEffect">
                                  <p:stCondLst>
                                    <p:cond delay="100"/>
                                  </p:stCondLst>
                                  <p:childTnLst>
                                    <p:animScale>
                                      <p:cBhvr>
                                        <p:cTn id="23" dur="500" fill="hold"/>
                                        <p:tgtEl>
                                          <p:spTgt spid="3"/>
                                        </p:tgtEl>
                                      </p:cBhvr>
                                      <p:by x="120000" y="120000"/>
                                    </p:animScale>
                                  </p:childTnLst>
                                </p:cTn>
                              </p:par>
                              <p:par>
                                <p:cTn id="24" presetID="10" presetClass="entr" presetSubtype="0" fill="hold" grpId="0" nodeType="withEffect">
                                  <p:stCondLst>
                                    <p:cond delay="7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900"/>
                                        <p:tgtEl>
                                          <p:spTgt spid="6"/>
                                        </p:tgtEl>
                                      </p:cBhvr>
                                    </p:animEffect>
                                  </p:childTnLst>
                                </p:cTn>
                              </p:par>
                              <p:par>
                                <p:cTn id="27" presetID="35" presetClass="path" presetSubtype="0" accel="90000" decel="10000" fill="hold" grpId="1" nodeType="withEffect">
                                  <p:stCondLst>
                                    <p:cond delay="200"/>
                                  </p:stCondLst>
                                  <p:childTnLst>
                                    <p:animMotion origin="layout" path="M 0 0 L -0.25 0 E" pathEditMode="relative" ptsTypes="">
                                      <p:cBhvr>
                                        <p:cTn id="28" dur="1000" spd="-100000" fill="hold"/>
                                        <p:tgtEl>
                                          <p:spTgt spid="6"/>
                                        </p:tgtEl>
                                        <p:attrNameLst>
                                          <p:attrName>ppt_x</p:attrName>
                                          <p:attrName>ppt_y</p:attrName>
                                        </p:attrNameLst>
                                      </p:cBhvr>
                                    </p:animMotion>
                                  </p:childTnLst>
                                </p:cTn>
                              </p:par>
                              <p:par>
                                <p:cTn id="29" presetID="6" presetClass="emph" presetSubtype="0" autoRev="1" fill="hold" grpId="2" nodeType="withEffect">
                                  <p:stCondLst>
                                    <p:cond delay="200"/>
                                  </p:stCondLst>
                                  <p:childTnLst>
                                    <p:animScale>
                                      <p:cBhvr>
                                        <p:cTn id="30" dur="500" fill="hold"/>
                                        <p:tgtEl>
                                          <p:spTgt spid="6"/>
                                        </p:tgtEl>
                                      </p:cBhvr>
                                      <p:by x="120000" y="120000"/>
                                    </p:animScale>
                                  </p:childTnLst>
                                </p:cTn>
                              </p:par>
                              <p:par>
                                <p:cTn id="31" presetID="10" presetClass="entr" presetSubtype="0" fill="hold" nodeType="withEffect">
                                  <p:stCondLst>
                                    <p:cond delay="80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900"/>
                                        <p:tgtEl>
                                          <p:spTgt spid="4"/>
                                        </p:tgtEl>
                                      </p:cBhvr>
                                    </p:animEffect>
                                  </p:childTnLst>
                                </p:cTn>
                              </p:par>
                              <p:par>
                                <p:cTn id="34" presetID="35" presetClass="path" presetSubtype="0" accel="90000" decel="10000" fill="hold" nodeType="withEffect">
                                  <p:stCondLst>
                                    <p:cond delay="300"/>
                                  </p:stCondLst>
                                  <p:childTnLst>
                                    <p:animMotion origin="layout" path="M 0 0 L -0.25 0 E" pathEditMode="relative" ptsTypes="">
                                      <p:cBhvr>
                                        <p:cTn id="35" dur="1000" spd="-100000" fill="hold"/>
                                        <p:tgtEl>
                                          <p:spTgt spid="4"/>
                                        </p:tgtEl>
                                        <p:attrNameLst>
                                          <p:attrName>ppt_x</p:attrName>
                                          <p:attrName>ppt_y</p:attrName>
                                        </p:attrNameLst>
                                      </p:cBhvr>
                                    </p:animMotion>
                                  </p:childTnLst>
                                </p:cTn>
                              </p:par>
                              <p:par>
                                <p:cTn id="36" presetID="6" presetClass="emph" presetSubtype="0" autoRev="1" fill="hold" nodeType="withEffect">
                                  <p:stCondLst>
                                    <p:cond delay="300"/>
                                  </p:stCondLst>
                                  <p:childTnLst>
                                    <p:animScale>
                                      <p:cBhvr>
                                        <p:cTn id="37" dur="500" fill="hold"/>
                                        <p:tgtEl>
                                          <p:spTgt spid="4"/>
                                        </p:tgtEl>
                                      </p:cBhvr>
                                      <p:by x="120000" y="120000"/>
                                    </p:animScale>
                                  </p:childTnLst>
                                </p:cTn>
                              </p:par>
                              <p:par>
                                <p:cTn id="38" presetID="10" presetClass="entr" presetSubtype="0" fill="hold" grpId="0" nodeType="withEffect">
                                  <p:stCondLst>
                                    <p:cond delay="185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6" presetClass="entr" presetSubtype="37" fill="hold" nodeType="withEffect">
                                  <p:stCondLst>
                                    <p:cond delay="1600"/>
                                  </p:stCondLst>
                                  <p:childTnLst>
                                    <p:set>
                                      <p:cBhvr>
                                        <p:cTn id="42" dur="1" fill="hold">
                                          <p:stCondLst>
                                            <p:cond delay="0"/>
                                          </p:stCondLst>
                                        </p:cTn>
                                        <p:tgtEl>
                                          <p:spTgt spid="9"/>
                                        </p:tgtEl>
                                        <p:attrNameLst>
                                          <p:attrName>style.visibility</p:attrName>
                                        </p:attrNameLst>
                                      </p:cBhvr>
                                      <p:to>
                                        <p:strVal val="visible"/>
                                      </p:to>
                                    </p:set>
                                    <p:animEffect transition="in" filter="barn(outVertical)">
                                      <p:cBhvr>
                                        <p:cTn id="43" dur="250"/>
                                        <p:tgtEl>
                                          <p:spTgt spid="9"/>
                                        </p:tgtEl>
                                      </p:cBhvr>
                                    </p:animEffect>
                                  </p:childTnLst>
                                </p:cTn>
                              </p:par>
                              <p:par>
                                <p:cTn id="44" presetID="10" presetClass="entr" presetSubtype="0" fill="hold" grpId="0" nodeType="withEffect">
                                  <p:stCondLst>
                                    <p:cond delay="185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50" presetClass="entr" presetSubtype="0" decel="100000" fill="hold" grpId="0" nodeType="withEffect">
                                  <p:stCondLst>
                                    <p:cond delay="1600"/>
                                  </p:stCondLst>
                                  <p:iterate type="lt">
                                    <p:tmPct val="10000"/>
                                  </p:iterate>
                                  <p:childTnLst>
                                    <p:set>
                                      <p:cBhvr>
                                        <p:cTn id="48" dur="1" fill="hold">
                                          <p:stCondLst>
                                            <p:cond delay="0"/>
                                          </p:stCondLst>
                                        </p:cTn>
                                        <p:tgtEl>
                                          <p:spTgt spid="11"/>
                                        </p:tgtEl>
                                        <p:attrNameLst>
                                          <p:attrName>style.visibility</p:attrName>
                                        </p:attrNameLst>
                                      </p:cBhvr>
                                      <p:to>
                                        <p:strVal val="visible"/>
                                      </p:to>
                                    </p:set>
                                    <p:anim calcmode="lin" valueType="num">
                                      <p:cBhvr>
                                        <p:cTn id="49" dur="50" fill="hold"/>
                                        <p:tgtEl>
                                          <p:spTgt spid="11"/>
                                        </p:tgtEl>
                                        <p:attrNameLst>
                                          <p:attrName>ppt_w</p:attrName>
                                        </p:attrNameLst>
                                      </p:cBhvr>
                                      <p:tavLst>
                                        <p:tav tm="0">
                                          <p:val>
                                            <p:strVal val="#ppt_w+.3"/>
                                          </p:val>
                                        </p:tav>
                                        <p:tav tm="100000">
                                          <p:val>
                                            <p:strVal val="#ppt_w"/>
                                          </p:val>
                                        </p:tav>
                                      </p:tavLst>
                                    </p:anim>
                                    <p:anim calcmode="lin" valueType="num">
                                      <p:cBhvr>
                                        <p:cTn id="50" dur="50" fill="hold"/>
                                        <p:tgtEl>
                                          <p:spTgt spid="11"/>
                                        </p:tgtEl>
                                        <p:attrNameLst>
                                          <p:attrName>ppt_h</p:attrName>
                                        </p:attrNameLst>
                                      </p:cBhvr>
                                      <p:tavLst>
                                        <p:tav tm="0">
                                          <p:val>
                                            <p:strVal val="#ppt_h"/>
                                          </p:val>
                                        </p:tav>
                                        <p:tav tm="100000">
                                          <p:val>
                                            <p:strVal val="#ppt_h"/>
                                          </p:val>
                                        </p:tav>
                                      </p:tavLst>
                                    </p:anim>
                                    <p:animEffect transition="in" filter="fade">
                                      <p:cBhvr>
                                        <p:cTn id="51" dur="50"/>
                                        <p:tgtEl>
                                          <p:spTgt spid="11"/>
                                        </p:tgtEl>
                                      </p:cBhvr>
                                    </p:animEffect>
                                  </p:childTnLst>
                                </p:cTn>
                              </p:par>
                              <p:par>
                                <p:cTn id="52" presetID="10" presetClass="entr" presetSubtype="0" fill="hold" grpId="0" nodeType="withEffect">
                                  <p:stCondLst>
                                    <p:cond delay="31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6" grpId="1" animBg="1"/>
      <p:bldP spid="6" grpId="2" animBg="1"/>
      <p:bldP spid="7" grpId="0"/>
      <p:bldP spid="8"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4029390" y="595282"/>
            <a:ext cx="1338828"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可行性分析</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grpSp>
        <p:nvGrpSpPr>
          <p:cNvPr id="3" name="组合 2"/>
          <p:cNvGrpSpPr/>
          <p:nvPr/>
        </p:nvGrpSpPr>
        <p:grpSpPr>
          <a:xfrm>
            <a:off x="785650" y="4113344"/>
            <a:ext cx="1163855" cy="1325077"/>
            <a:chOff x="727309" y="3451411"/>
            <a:chExt cx="872891" cy="993808"/>
          </a:xfrm>
        </p:grpSpPr>
        <p:sp>
          <p:nvSpPr>
            <p:cNvPr id="4" name="Freeform 63"/>
            <p:cNvSpPr>
              <a:spLocks noChangeAspect="1"/>
            </p:cNvSpPr>
            <p:nvPr/>
          </p:nvSpPr>
          <p:spPr bwMode="auto">
            <a:xfrm>
              <a:off x="871569" y="3602655"/>
              <a:ext cx="584370" cy="567090"/>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58D6CA"/>
            </a:solidFill>
            <a:ln>
              <a:noFill/>
            </a:ln>
          </p:spPr>
          <p:txBody>
            <a:bodyPr vert="horz" wrap="square" lIns="91440" tIns="45720" rIns="91440" bIns="45720" numCol="1" anchor="t" anchorCtr="0" compatLnSpc="1"/>
            <a:lstStyle/>
            <a:p>
              <a:endParaRPr lang="zh-CN" altLang="en-US" sz="1350"/>
            </a:p>
          </p:txBody>
        </p:sp>
        <p:sp>
          <p:nvSpPr>
            <p:cNvPr id="5" name="任意多边形 25"/>
            <p:cNvSpPr/>
            <p:nvPr/>
          </p:nvSpPr>
          <p:spPr>
            <a:xfrm rot="10800000">
              <a:off x="727309"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 name="矩形 55"/>
          <p:cNvSpPr/>
          <p:nvPr/>
        </p:nvSpPr>
        <p:spPr>
          <a:xfrm>
            <a:off x="380376" y="5516001"/>
            <a:ext cx="1974401" cy="880497"/>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nvGrpSpPr>
          <p:cNvPr id="7" name="组合 6"/>
          <p:cNvGrpSpPr/>
          <p:nvPr/>
        </p:nvGrpSpPr>
        <p:grpSpPr>
          <a:xfrm>
            <a:off x="2759258" y="4113344"/>
            <a:ext cx="1163855" cy="1325077"/>
            <a:chOff x="2030971" y="3451411"/>
            <a:chExt cx="872891" cy="993808"/>
          </a:xfrm>
        </p:grpSpPr>
        <p:grpSp>
          <p:nvGrpSpPr>
            <p:cNvPr id="8" name="Group 44"/>
            <p:cNvGrpSpPr>
              <a:grpSpLocks noChangeAspect="1"/>
            </p:cNvGrpSpPr>
            <p:nvPr/>
          </p:nvGrpSpPr>
          <p:grpSpPr bwMode="auto">
            <a:xfrm>
              <a:off x="2175432" y="3602656"/>
              <a:ext cx="583968" cy="567090"/>
              <a:chOff x="3202" y="1607"/>
              <a:chExt cx="1730" cy="1680"/>
            </a:xfrm>
            <a:solidFill>
              <a:srgbClr val="FFC000"/>
            </a:solidFill>
          </p:grpSpPr>
          <p:sp>
            <p:nvSpPr>
              <p:cNvPr id="10" name="Freeform 45"/>
              <p:cNvSpPr/>
              <p:nvPr/>
            </p:nvSpPr>
            <p:spPr bwMode="auto">
              <a:xfrm>
                <a:off x="3202" y="1607"/>
                <a:ext cx="1521" cy="1336"/>
              </a:xfrm>
              <a:custGeom>
                <a:avLst/>
                <a:gdLst>
                  <a:gd name="T0" fmla="*/ 93 w 327"/>
                  <a:gd name="T1" fmla="*/ 5 h 287"/>
                  <a:gd name="T2" fmla="*/ 123 w 327"/>
                  <a:gd name="T3" fmla="*/ 4 h 287"/>
                  <a:gd name="T4" fmla="*/ 201 w 327"/>
                  <a:gd name="T5" fmla="*/ 37 h 287"/>
                  <a:gd name="T6" fmla="*/ 224 w 327"/>
                  <a:gd name="T7" fmla="*/ 39 h 287"/>
                  <a:gd name="T8" fmla="*/ 299 w 327"/>
                  <a:gd name="T9" fmla="*/ 11 h 287"/>
                  <a:gd name="T10" fmla="*/ 320 w 327"/>
                  <a:gd name="T11" fmla="*/ 9 h 287"/>
                  <a:gd name="T12" fmla="*/ 325 w 327"/>
                  <a:gd name="T13" fmla="*/ 29 h 287"/>
                  <a:gd name="T14" fmla="*/ 325 w 327"/>
                  <a:gd name="T15" fmla="*/ 133 h 287"/>
                  <a:gd name="T16" fmla="*/ 297 w 327"/>
                  <a:gd name="T17" fmla="*/ 104 h 287"/>
                  <a:gd name="T18" fmla="*/ 296 w 327"/>
                  <a:gd name="T19" fmla="*/ 44 h 287"/>
                  <a:gd name="T20" fmla="*/ 214 w 327"/>
                  <a:gd name="T21" fmla="*/ 72 h 287"/>
                  <a:gd name="T22" fmla="*/ 109 w 327"/>
                  <a:gd name="T23" fmla="*/ 29 h 287"/>
                  <a:gd name="T24" fmla="*/ 27 w 327"/>
                  <a:gd name="T25" fmla="*/ 67 h 287"/>
                  <a:gd name="T26" fmla="*/ 27 w 327"/>
                  <a:gd name="T27" fmla="*/ 249 h 287"/>
                  <a:gd name="T28" fmla="*/ 94 w 327"/>
                  <a:gd name="T29" fmla="*/ 219 h 287"/>
                  <a:gd name="T30" fmla="*/ 105 w 327"/>
                  <a:gd name="T31" fmla="*/ 247 h 287"/>
                  <a:gd name="T32" fmla="*/ 23 w 327"/>
                  <a:gd name="T33" fmla="*/ 283 h 287"/>
                  <a:gd name="T34" fmla="*/ 2 w 327"/>
                  <a:gd name="T35" fmla="*/ 285 h 287"/>
                  <a:gd name="T36" fmla="*/ 2 w 327"/>
                  <a:gd name="T37" fmla="*/ 46 h 287"/>
                  <a:gd name="T38" fmla="*/ 93 w 327"/>
                  <a:gd name="T39" fmla="*/ 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7" h="287">
                    <a:moveTo>
                      <a:pt x="93" y="5"/>
                    </a:moveTo>
                    <a:cubicBezTo>
                      <a:pt x="102" y="0"/>
                      <a:pt x="113" y="0"/>
                      <a:pt x="123" y="4"/>
                    </a:cubicBezTo>
                    <a:cubicBezTo>
                      <a:pt x="149" y="15"/>
                      <a:pt x="175" y="25"/>
                      <a:pt x="201" y="37"/>
                    </a:cubicBezTo>
                    <a:cubicBezTo>
                      <a:pt x="208" y="41"/>
                      <a:pt x="216" y="42"/>
                      <a:pt x="224" y="39"/>
                    </a:cubicBezTo>
                    <a:cubicBezTo>
                      <a:pt x="249" y="30"/>
                      <a:pt x="274" y="20"/>
                      <a:pt x="299" y="11"/>
                    </a:cubicBezTo>
                    <a:cubicBezTo>
                      <a:pt x="305" y="8"/>
                      <a:pt x="313" y="7"/>
                      <a:pt x="320" y="9"/>
                    </a:cubicBezTo>
                    <a:cubicBezTo>
                      <a:pt x="327" y="13"/>
                      <a:pt x="325" y="22"/>
                      <a:pt x="325" y="29"/>
                    </a:cubicBezTo>
                    <a:cubicBezTo>
                      <a:pt x="325" y="64"/>
                      <a:pt x="326" y="99"/>
                      <a:pt x="325" y="133"/>
                    </a:cubicBezTo>
                    <a:cubicBezTo>
                      <a:pt x="316" y="123"/>
                      <a:pt x="307" y="113"/>
                      <a:pt x="297" y="104"/>
                    </a:cubicBezTo>
                    <a:cubicBezTo>
                      <a:pt x="296" y="84"/>
                      <a:pt x="297" y="64"/>
                      <a:pt x="296" y="44"/>
                    </a:cubicBezTo>
                    <a:cubicBezTo>
                      <a:pt x="268" y="50"/>
                      <a:pt x="242" y="66"/>
                      <a:pt x="214" y="72"/>
                    </a:cubicBezTo>
                    <a:cubicBezTo>
                      <a:pt x="178" y="61"/>
                      <a:pt x="144" y="43"/>
                      <a:pt x="109" y="29"/>
                    </a:cubicBezTo>
                    <a:cubicBezTo>
                      <a:pt x="98" y="34"/>
                      <a:pt x="44" y="59"/>
                      <a:pt x="27" y="67"/>
                    </a:cubicBezTo>
                    <a:cubicBezTo>
                      <a:pt x="26" y="81"/>
                      <a:pt x="25" y="203"/>
                      <a:pt x="27" y="249"/>
                    </a:cubicBezTo>
                    <a:cubicBezTo>
                      <a:pt x="50" y="241"/>
                      <a:pt x="72" y="229"/>
                      <a:pt x="94" y="219"/>
                    </a:cubicBezTo>
                    <a:cubicBezTo>
                      <a:pt x="101" y="227"/>
                      <a:pt x="103" y="237"/>
                      <a:pt x="105" y="247"/>
                    </a:cubicBezTo>
                    <a:cubicBezTo>
                      <a:pt x="77" y="258"/>
                      <a:pt x="51" y="272"/>
                      <a:pt x="23" y="283"/>
                    </a:cubicBezTo>
                    <a:cubicBezTo>
                      <a:pt x="16" y="287"/>
                      <a:pt x="9" y="285"/>
                      <a:pt x="2" y="285"/>
                    </a:cubicBezTo>
                    <a:cubicBezTo>
                      <a:pt x="1" y="235"/>
                      <a:pt x="0" y="77"/>
                      <a:pt x="2" y="46"/>
                    </a:cubicBezTo>
                    <a:cubicBezTo>
                      <a:pt x="32" y="32"/>
                      <a:pt x="63" y="19"/>
                      <a:pt x="93" y="5"/>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1" name="Freeform 46"/>
              <p:cNvSpPr>
                <a:spLocks noEditPoints="1"/>
              </p:cNvSpPr>
              <p:nvPr/>
            </p:nvSpPr>
            <p:spPr bwMode="auto">
              <a:xfrm>
                <a:off x="3700" y="2068"/>
                <a:ext cx="1232" cy="1219"/>
              </a:xfrm>
              <a:custGeom>
                <a:avLst/>
                <a:gdLst>
                  <a:gd name="T0" fmla="*/ 13 w 265"/>
                  <a:gd name="T1" fmla="*/ 118 h 262"/>
                  <a:gd name="T2" fmla="*/ 98 w 265"/>
                  <a:gd name="T3" fmla="*/ 2 h 262"/>
                  <a:gd name="T4" fmla="*/ 167 w 265"/>
                  <a:gd name="T5" fmla="*/ 21 h 262"/>
                  <a:gd name="T6" fmla="*/ 198 w 265"/>
                  <a:gd name="T7" fmla="*/ 58 h 262"/>
                  <a:gd name="T8" fmla="*/ 206 w 265"/>
                  <a:gd name="T9" fmla="*/ 110 h 262"/>
                  <a:gd name="T10" fmla="*/ 184 w 265"/>
                  <a:gd name="T11" fmla="*/ 167 h 262"/>
                  <a:gd name="T12" fmla="*/ 215 w 265"/>
                  <a:gd name="T13" fmla="*/ 181 h 262"/>
                  <a:gd name="T14" fmla="*/ 255 w 265"/>
                  <a:gd name="T15" fmla="*/ 220 h 262"/>
                  <a:gd name="T16" fmla="*/ 224 w 265"/>
                  <a:gd name="T17" fmla="*/ 252 h 262"/>
                  <a:gd name="T18" fmla="*/ 177 w 265"/>
                  <a:gd name="T19" fmla="*/ 211 h 262"/>
                  <a:gd name="T20" fmla="*/ 161 w 265"/>
                  <a:gd name="T21" fmla="*/ 183 h 262"/>
                  <a:gd name="T22" fmla="*/ 90 w 265"/>
                  <a:gd name="T23" fmla="*/ 195 h 262"/>
                  <a:gd name="T24" fmla="*/ 13 w 265"/>
                  <a:gd name="T25" fmla="*/ 118 h 262"/>
                  <a:gd name="T26" fmla="*/ 100 w 265"/>
                  <a:gd name="T27" fmla="*/ 36 h 262"/>
                  <a:gd name="T28" fmla="*/ 50 w 265"/>
                  <a:gd name="T29" fmla="*/ 74 h 262"/>
                  <a:gd name="T30" fmla="*/ 82 w 265"/>
                  <a:gd name="T31" fmla="*/ 158 h 262"/>
                  <a:gd name="T32" fmla="*/ 171 w 265"/>
                  <a:gd name="T33" fmla="*/ 115 h 262"/>
                  <a:gd name="T34" fmla="*/ 100 w 265"/>
                  <a:gd name="T35" fmla="*/ 3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5" h="262">
                    <a:moveTo>
                      <a:pt x="13" y="118"/>
                    </a:moveTo>
                    <a:cubicBezTo>
                      <a:pt x="0" y="64"/>
                      <a:pt x="44" y="7"/>
                      <a:pt x="98" y="2"/>
                    </a:cubicBezTo>
                    <a:cubicBezTo>
                      <a:pt x="120" y="0"/>
                      <a:pt x="150" y="7"/>
                      <a:pt x="167" y="21"/>
                    </a:cubicBezTo>
                    <a:cubicBezTo>
                      <a:pt x="180" y="30"/>
                      <a:pt x="190" y="44"/>
                      <a:pt x="198" y="58"/>
                    </a:cubicBezTo>
                    <a:cubicBezTo>
                      <a:pt x="205" y="72"/>
                      <a:pt x="207" y="95"/>
                      <a:pt x="206" y="110"/>
                    </a:cubicBezTo>
                    <a:cubicBezTo>
                      <a:pt x="205" y="131"/>
                      <a:pt x="192" y="148"/>
                      <a:pt x="184" y="167"/>
                    </a:cubicBezTo>
                    <a:cubicBezTo>
                      <a:pt x="195" y="170"/>
                      <a:pt x="207" y="172"/>
                      <a:pt x="215" y="181"/>
                    </a:cubicBezTo>
                    <a:cubicBezTo>
                      <a:pt x="228" y="195"/>
                      <a:pt x="246" y="204"/>
                      <a:pt x="255" y="220"/>
                    </a:cubicBezTo>
                    <a:cubicBezTo>
                      <a:pt x="265" y="239"/>
                      <a:pt x="242" y="262"/>
                      <a:pt x="224" y="252"/>
                    </a:cubicBezTo>
                    <a:cubicBezTo>
                      <a:pt x="207" y="240"/>
                      <a:pt x="192" y="225"/>
                      <a:pt x="177" y="211"/>
                    </a:cubicBezTo>
                    <a:cubicBezTo>
                      <a:pt x="168" y="204"/>
                      <a:pt x="172" y="189"/>
                      <a:pt x="161" y="183"/>
                    </a:cubicBezTo>
                    <a:cubicBezTo>
                      <a:pt x="139" y="193"/>
                      <a:pt x="114" y="202"/>
                      <a:pt x="90" y="195"/>
                    </a:cubicBezTo>
                    <a:cubicBezTo>
                      <a:pt x="51" y="188"/>
                      <a:pt x="20" y="156"/>
                      <a:pt x="13" y="118"/>
                    </a:cubicBezTo>
                    <a:close/>
                    <a:moveTo>
                      <a:pt x="100" y="36"/>
                    </a:moveTo>
                    <a:cubicBezTo>
                      <a:pt x="78" y="40"/>
                      <a:pt x="59" y="54"/>
                      <a:pt x="50" y="74"/>
                    </a:cubicBezTo>
                    <a:cubicBezTo>
                      <a:pt x="38" y="105"/>
                      <a:pt x="50" y="145"/>
                      <a:pt x="82" y="158"/>
                    </a:cubicBezTo>
                    <a:cubicBezTo>
                      <a:pt x="117" y="175"/>
                      <a:pt x="163" y="153"/>
                      <a:pt x="171" y="115"/>
                    </a:cubicBezTo>
                    <a:cubicBezTo>
                      <a:pt x="184" y="73"/>
                      <a:pt x="142" y="28"/>
                      <a:pt x="100" y="36"/>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12" name="Freeform 47"/>
              <p:cNvSpPr/>
              <p:nvPr/>
            </p:nvSpPr>
            <p:spPr bwMode="auto">
              <a:xfrm>
                <a:off x="3951" y="2501"/>
                <a:ext cx="279" cy="297"/>
              </a:xfrm>
              <a:custGeom>
                <a:avLst/>
                <a:gdLst>
                  <a:gd name="T0" fmla="*/ 0 w 60"/>
                  <a:gd name="T1" fmla="*/ 10 h 64"/>
                  <a:gd name="T2" fmla="*/ 19 w 60"/>
                  <a:gd name="T3" fmla="*/ 1 h 64"/>
                  <a:gd name="T4" fmla="*/ 31 w 60"/>
                  <a:gd name="T5" fmla="*/ 27 h 64"/>
                  <a:gd name="T6" fmla="*/ 59 w 60"/>
                  <a:gd name="T7" fmla="*/ 42 h 64"/>
                  <a:gd name="T8" fmla="*/ 60 w 60"/>
                  <a:gd name="T9" fmla="*/ 58 h 64"/>
                  <a:gd name="T10" fmla="*/ 0 w 60"/>
                  <a:gd name="T11" fmla="*/ 10 h 64"/>
                </a:gdLst>
                <a:ahLst/>
                <a:cxnLst>
                  <a:cxn ang="0">
                    <a:pos x="T0" y="T1"/>
                  </a:cxn>
                  <a:cxn ang="0">
                    <a:pos x="T2" y="T3"/>
                  </a:cxn>
                  <a:cxn ang="0">
                    <a:pos x="T4" y="T5"/>
                  </a:cxn>
                  <a:cxn ang="0">
                    <a:pos x="T6" y="T7"/>
                  </a:cxn>
                  <a:cxn ang="0">
                    <a:pos x="T8" y="T9"/>
                  </a:cxn>
                  <a:cxn ang="0">
                    <a:pos x="T10" y="T11"/>
                  </a:cxn>
                </a:cxnLst>
                <a:rect l="0" t="0" r="r" b="b"/>
                <a:pathLst>
                  <a:path w="60" h="64">
                    <a:moveTo>
                      <a:pt x="0" y="10"/>
                    </a:moveTo>
                    <a:cubicBezTo>
                      <a:pt x="1" y="0"/>
                      <a:pt x="12" y="0"/>
                      <a:pt x="19" y="1"/>
                    </a:cubicBezTo>
                    <a:cubicBezTo>
                      <a:pt x="21" y="10"/>
                      <a:pt x="24" y="20"/>
                      <a:pt x="31" y="27"/>
                    </a:cubicBezTo>
                    <a:cubicBezTo>
                      <a:pt x="38" y="35"/>
                      <a:pt x="49" y="38"/>
                      <a:pt x="59" y="42"/>
                    </a:cubicBezTo>
                    <a:cubicBezTo>
                      <a:pt x="60" y="47"/>
                      <a:pt x="60" y="52"/>
                      <a:pt x="60" y="58"/>
                    </a:cubicBezTo>
                    <a:cubicBezTo>
                      <a:pt x="31" y="64"/>
                      <a:pt x="4" y="3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grpSp>
        <p:sp>
          <p:nvSpPr>
            <p:cNvPr id="9" name="任意多边形 26"/>
            <p:cNvSpPr/>
            <p:nvPr/>
          </p:nvSpPr>
          <p:spPr>
            <a:xfrm rot="10800000">
              <a:off x="2030971"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3" name="矩形 55"/>
          <p:cNvSpPr/>
          <p:nvPr/>
        </p:nvSpPr>
        <p:spPr>
          <a:xfrm>
            <a:off x="2363976"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nvGrpSpPr>
          <p:cNvPr id="14" name="组合 13"/>
          <p:cNvGrpSpPr/>
          <p:nvPr/>
        </p:nvGrpSpPr>
        <p:grpSpPr>
          <a:xfrm>
            <a:off x="4732866" y="4113345"/>
            <a:ext cx="1248500" cy="1325078"/>
            <a:chOff x="3181806" y="3451411"/>
            <a:chExt cx="936375" cy="993808"/>
          </a:xfrm>
          <a:solidFill>
            <a:srgbClr val="FFC000"/>
          </a:solidFill>
        </p:grpSpPr>
        <p:sp>
          <p:nvSpPr>
            <p:cNvPr id="15" name="任意多边形 27"/>
            <p:cNvSpPr/>
            <p:nvPr/>
          </p:nvSpPr>
          <p:spPr>
            <a:xfrm rot="10800000">
              <a:off x="3213548"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58D6CA"/>
            </a:solid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 name="组合 15"/>
            <p:cNvGrpSpPr/>
            <p:nvPr/>
          </p:nvGrpSpPr>
          <p:grpSpPr>
            <a:xfrm>
              <a:off x="3181806" y="3466752"/>
              <a:ext cx="936375" cy="774380"/>
              <a:chOff x="4984441" y="3312181"/>
              <a:chExt cx="1282050" cy="1060253"/>
            </a:xfrm>
            <a:grpFill/>
          </p:grpSpPr>
          <p:sp>
            <p:nvSpPr>
              <p:cNvPr id="17" name="文本框 16"/>
              <p:cNvSpPr txBox="1"/>
              <p:nvPr/>
            </p:nvSpPr>
            <p:spPr>
              <a:xfrm>
                <a:off x="4984441" y="3312181"/>
                <a:ext cx="1282050" cy="726909"/>
              </a:xfrm>
              <a:prstGeom prst="rect">
                <a:avLst/>
              </a:prstGeom>
              <a:noFill/>
            </p:spPr>
            <p:txBody>
              <a:bodyPr wrap="square" rtlCol="0">
                <a:spAutoFit/>
              </a:bodyPr>
              <a:lstStyle/>
              <a:p>
                <a:pPr algn="ctr"/>
                <a:r>
                  <a:rPr lang="en-US" altLang="zh-CN" sz="4000" dirty="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18" name="直接连接符 17"/>
              <p:cNvCxnSpPr/>
              <p:nvPr/>
            </p:nvCxnSpPr>
            <p:spPr>
              <a:xfrm>
                <a:off x="5149911" y="4033692"/>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984441" y="4024782"/>
                <a:ext cx="1282050" cy="347652"/>
              </a:xfrm>
              <a:prstGeom prst="rect">
                <a:avLst/>
              </a:prstGeom>
              <a:noFill/>
            </p:spPr>
            <p:txBody>
              <a:bodyPr wrap="square" rtlCol="0">
                <a:spAutoFit/>
              </a:bodyPr>
              <a:lstStyle/>
              <a:p>
                <a:pPr algn="ctr"/>
                <a:r>
                  <a:rPr lang="en-US" altLang="zh-CN" sz="1600" dirty="0">
                    <a:solidFill>
                      <a:schemeClr val="bg1"/>
                    </a:solidFill>
                    <a:latin typeface="HelveticaNeueLT Pro 67 MdCn" panose="020B0606030502030204" pitchFamily="34" charset="0"/>
                  </a:rPr>
                  <a:t>From 2017</a:t>
                </a:r>
                <a:endParaRPr lang="zh-CN" altLang="en-US" sz="1600" dirty="0">
                  <a:solidFill>
                    <a:schemeClr val="bg1"/>
                  </a:solidFill>
                  <a:latin typeface="HelveticaNeueLT Pro 67 MdCn" panose="020B0606030502030204" pitchFamily="34" charset="0"/>
                </a:endParaRPr>
              </a:p>
            </p:txBody>
          </p:sp>
        </p:grpSp>
      </p:grpSp>
      <p:sp>
        <p:nvSpPr>
          <p:cNvPr id="20" name="矩形 55"/>
          <p:cNvSpPr/>
          <p:nvPr/>
        </p:nvSpPr>
        <p:spPr>
          <a:xfrm>
            <a:off x="4366974"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nvGrpSpPr>
          <p:cNvPr id="21" name="组合 20"/>
          <p:cNvGrpSpPr/>
          <p:nvPr/>
        </p:nvGrpSpPr>
        <p:grpSpPr>
          <a:xfrm>
            <a:off x="6791119" y="4113344"/>
            <a:ext cx="1163855" cy="1325077"/>
            <a:chOff x="5025082" y="3451411"/>
            <a:chExt cx="872891" cy="993808"/>
          </a:xfrm>
        </p:grpSpPr>
        <p:grpSp>
          <p:nvGrpSpPr>
            <p:cNvPr id="22" name="Group 58"/>
            <p:cNvGrpSpPr>
              <a:grpSpLocks noChangeAspect="1"/>
            </p:cNvGrpSpPr>
            <p:nvPr/>
          </p:nvGrpSpPr>
          <p:grpSpPr bwMode="auto">
            <a:xfrm>
              <a:off x="5226798" y="3600165"/>
              <a:ext cx="469458" cy="564600"/>
              <a:chOff x="4372" y="1753"/>
              <a:chExt cx="676" cy="813"/>
            </a:xfrm>
            <a:solidFill>
              <a:srgbClr val="FFC000"/>
            </a:solidFill>
          </p:grpSpPr>
          <p:sp>
            <p:nvSpPr>
              <p:cNvPr id="24" name="Freeform 59"/>
              <p:cNvSpPr/>
              <p:nvPr/>
            </p:nvSpPr>
            <p:spPr bwMode="auto">
              <a:xfrm>
                <a:off x="4372" y="1756"/>
                <a:ext cx="294" cy="388"/>
              </a:xfrm>
              <a:custGeom>
                <a:avLst/>
                <a:gdLst>
                  <a:gd name="T0" fmla="*/ 52 w 123"/>
                  <a:gd name="T1" fmla="*/ 6 h 163"/>
                  <a:gd name="T2" fmla="*/ 71 w 123"/>
                  <a:gd name="T3" fmla="*/ 7 h 163"/>
                  <a:gd name="T4" fmla="*/ 115 w 123"/>
                  <a:gd name="T5" fmla="*/ 59 h 163"/>
                  <a:gd name="T6" fmla="*/ 115 w 123"/>
                  <a:gd name="T7" fmla="*/ 81 h 163"/>
                  <a:gd name="T8" fmla="*/ 84 w 123"/>
                  <a:gd name="T9" fmla="*/ 83 h 163"/>
                  <a:gd name="T10" fmla="*/ 113 w 123"/>
                  <a:gd name="T11" fmla="*/ 137 h 163"/>
                  <a:gd name="T12" fmla="*/ 65 w 123"/>
                  <a:gd name="T13" fmla="*/ 163 h 163"/>
                  <a:gd name="T14" fmla="*/ 36 w 123"/>
                  <a:gd name="T15" fmla="*/ 83 h 163"/>
                  <a:gd name="T16" fmla="*/ 0 w 123"/>
                  <a:gd name="T17" fmla="*/ 70 h 163"/>
                  <a:gd name="T18" fmla="*/ 21 w 123"/>
                  <a:gd name="T19" fmla="*/ 42 h 163"/>
                  <a:gd name="T20" fmla="*/ 52 w 123"/>
                  <a:gd name="T21" fmla="*/ 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63">
                    <a:moveTo>
                      <a:pt x="52" y="6"/>
                    </a:moveTo>
                    <a:cubicBezTo>
                      <a:pt x="56" y="0"/>
                      <a:pt x="67" y="1"/>
                      <a:pt x="71" y="7"/>
                    </a:cubicBezTo>
                    <a:cubicBezTo>
                      <a:pt x="85" y="25"/>
                      <a:pt x="100" y="42"/>
                      <a:pt x="115" y="59"/>
                    </a:cubicBezTo>
                    <a:cubicBezTo>
                      <a:pt x="121" y="65"/>
                      <a:pt x="123" y="76"/>
                      <a:pt x="115" y="81"/>
                    </a:cubicBezTo>
                    <a:cubicBezTo>
                      <a:pt x="105" y="83"/>
                      <a:pt x="95" y="82"/>
                      <a:pt x="84" y="83"/>
                    </a:cubicBezTo>
                    <a:cubicBezTo>
                      <a:pt x="81" y="105"/>
                      <a:pt x="95" y="125"/>
                      <a:pt x="113" y="137"/>
                    </a:cubicBezTo>
                    <a:cubicBezTo>
                      <a:pt x="97" y="145"/>
                      <a:pt x="82" y="156"/>
                      <a:pt x="65" y="163"/>
                    </a:cubicBezTo>
                    <a:cubicBezTo>
                      <a:pt x="46" y="141"/>
                      <a:pt x="33" y="113"/>
                      <a:pt x="36" y="83"/>
                    </a:cubicBezTo>
                    <a:cubicBezTo>
                      <a:pt x="24" y="81"/>
                      <a:pt x="1" y="88"/>
                      <a:pt x="0" y="70"/>
                    </a:cubicBezTo>
                    <a:cubicBezTo>
                      <a:pt x="4" y="59"/>
                      <a:pt x="13" y="51"/>
                      <a:pt x="21" y="42"/>
                    </a:cubicBezTo>
                    <a:cubicBezTo>
                      <a:pt x="31" y="31"/>
                      <a:pt x="41" y="18"/>
                      <a:pt x="52" y="6"/>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5" name="Freeform 60"/>
              <p:cNvSpPr/>
              <p:nvPr/>
            </p:nvSpPr>
            <p:spPr bwMode="auto">
              <a:xfrm>
                <a:off x="4463" y="1753"/>
                <a:ext cx="585" cy="813"/>
              </a:xfrm>
              <a:custGeom>
                <a:avLst/>
                <a:gdLst>
                  <a:gd name="T0" fmla="*/ 179 w 245"/>
                  <a:gd name="T1" fmla="*/ 4 h 341"/>
                  <a:gd name="T2" fmla="*/ 201 w 245"/>
                  <a:gd name="T3" fmla="*/ 16 h 341"/>
                  <a:gd name="T4" fmla="*/ 241 w 245"/>
                  <a:gd name="T5" fmla="*/ 64 h 341"/>
                  <a:gd name="T6" fmla="*/ 240 w 245"/>
                  <a:gd name="T7" fmla="*/ 81 h 341"/>
                  <a:gd name="T8" fmla="*/ 211 w 245"/>
                  <a:gd name="T9" fmla="*/ 84 h 341"/>
                  <a:gd name="T10" fmla="*/ 172 w 245"/>
                  <a:gd name="T11" fmla="*/ 169 h 341"/>
                  <a:gd name="T12" fmla="*/ 87 w 245"/>
                  <a:gd name="T13" fmla="*/ 221 h 341"/>
                  <a:gd name="T14" fmla="*/ 53 w 245"/>
                  <a:gd name="T15" fmla="*/ 250 h 341"/>
                  <a:gd name="T16" fmla="*/ 46 w 245"/>
                  <a:gd name="T17" fmla="*/ 339 h 341"/>
                  <a:gd name="T18" fmla="*/ 1 w 245"/>
                  <a:gd name="T19" fmla="*/ 340 h 341"/>
                  <a:gd name="T20" fmla="*/ 1 w 245"/>
                  <a:gd name="T21" fmla="*/ 267 h 341"/>
                  <a:gd name="T22" fmla="*/ 12 w 245"/>
                  <a:gd name="T23" fmla="*/ 225 h 341"/>
                  <a:gd name="T24" fmla="*/ 54 w 245"/>
                  <a:gd name="T25" fmla="*/ 184 h 341"/>
                  <a:gd name="T26" fmla="*/ 107 w 245"/>
                  <a:gd name="T27" fmla="*/ 152 h 341"/>
                  <a:gd name="T28" fmla="*/ 154 w 245"/>
                  <a:gd name="T29" fmla="*/ 115 h 341"/>
                  <a:gd name="T30" fmla="*/ 159 w 245"/>
                  <a:gd name="T31" fmla="*/ 84 h 341"/>
                  <a:gd name="T32" fmla="*/ 126 w 245"/>
                  <a:gd name="T33" fmla="*/ 78 h 341"/>
                  <a:gd name="T34" fmla="*/ 138 w 245"/>
                  <a:gd name="T35" fmla="*/ 51 h 341"/>
                  <a:gd name="T36" fmla="*/ 179 w 245"/>
                  <a:gd name="T37" fmla="*/ 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5" h="341">
                    <a:moveTo>
                      <a:pt x="179" y="4"/>
                    </a:moveTo>
                    <a:cubicBezTo>
                      <a:pt x="189" y="0"/>
                      <a:pt x="195" y="10"/>
                      <a:pt x="201" y="16"/>
                    </a:cubicBezTo>
                    <a:cubicBezTo>
                      <a:pt x="214" y="32"/>
                      <a:pt x="229" y="47"/>
                      <a:pt x="241" y="64"/>
                    </a:cubicBezTo>
                    <a:cubicBezTo>
                      <a:pt x="245" y="69"/>
                      <a:pt x="244" y="77"/>
                      <a:pt x="240" y="81"/>
                    </a:cubicBezTo>
                    <a:cubicBezTo>
                      <a:pt x="231" y="85"/>
                      <a:pt x="221" y="83"/>
                      <a:pt x="211" y="84"/>
                    </a:cubicBezTo>
                    <a:cubicBezTo>
                      <a:pt x="209" y="115"/>
                      <a:pt x="199" y="149"/>
                      <a:pt x="172" y="169"/>
                    </a:cubicBezTo>
                    <a:cubicBezTo>
                      <a:pt x="145" y="187"/>
                      <a:pt x="115" y="203"/>
                      <a:pt x="87" y="221"/>
                    </a:cubicBezTo>
                    <a:cubicBezTo>
                      <a:pt x="75" y="229"/>
                      <a:pt x="59" y="235"/>
                      <a:pt x="53" y="250"/>
                    </a:cubicBezTo>
                    <a:cubicBezTo>
                      <a:pt x="42" y="278"/>
                      <a:pt x="50" y="310"/>
                      <a:pt x="46" y="339"/>
                    </a:cubicBezTo>
                    <a:cubicBezTo>
                      <a:pt x="31" y="341"/>
                      <a:pt x="16" y="341"/>
                      <a:pt x="1" y="340"/>
                    </a:cubicBezTo>
                    <a:cubicBezTo>
                      <a:pt x="0" y="316"/>
                      <a:pt x="1" y="291"/>
                      <a:pt x="1" y="267"/>
                    </a:cubicBezTo>
                    <a:cubicBezTo>
                      <a:pt x="1" y="252"/>
                      <a:pt x="3" y="237"/>
                      <a:pt x="12" y="225"/>
                    </a:cubicBezTo>
                    <a:cubicBezTo>
                      <a:pt x="25" y="210"/>
                      <a:pt x="41" y="198"/>
                      <a:pt x="54" y="184"/>
                    </a:cubicBezTo>
                    <a:cubicBezTo>
                      <a:pt x="71" y="171"/>
                      <a:pt x="90" y="164"/>
                      <a:pt x="107" y="152"/>
                    </a:cubicBezTo>
                    <a:cubicBezTo>
                      <a:pt x="123" y="140"/>
                      <a:pt x="144" y="133"/>
                      <a:pt x="154" y="115"/>
                    </a:cubicBezTo>
                    <a:cubicBezTo>
                      <a:pt x="159" y="105"/>
                      <a:pt x="163" y="94"/>
                      <a:pt x="159" y="84"/>
                    </a:cubicBezTo>
                    <a:cubicBezTo>
                      <a:pt x="148" y="82"/>
                      <a:pt x="135" y="86"/>
                      <a:pt x="126" y="78"/>
                    </a:cubicBezTo>
                    <a:cubicBezTo>
                      <a:pt x="122" y="67"/>
                      <a:pt x="132" y="59"/>
                      <a:pt x="138" y="51"/>
                    </a:cubicBezTo>
                    <a:cubicBezTo>
                      <a:pt x="152" y="36"/>
                      <a:pt x="164" y="18"/>
                      <a:pt x="179" y="4"/>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sp>
            <p:nvSpPr>
              <p:cNvPr id="26" name="Freeform 61"/>
              <p:cNvSpPr/>
              <p:nvPr/>
            </p:nvSpPr>
            <p:spPr bwMode="auto">
              <a:xfrm>
                <a:off x="4785" y="2230"/>
                <a:ext cx="172" cy="336"/>
              </a:xfrm>
              <a:custGeom>
                <a:avLst/>
                <a:gdLst>
                  <a:gd name="T0" fmla="*/ 0 w 72"/>
                  <a:gd name="T1" fmla="*/ 25 h 141"/>
                  <a:gd name="T2" fmla="*/ 42 w 72"/>
                  <a:gd name="T3" fmla="*/ 0 h 141"/>
                  <a:gd name="T4" fmla="*/ 71 w 72"/>
                  <a:gd name="T5" fmla="*/ 63 h 141"/>
                  <a:gd name="T6" fmla="*/ 71 w 72"/>
                  <a:gd name="T7" fmla="*/ 139 h 141"/>
                  <a:gd name="T8" fmla="*/ 23 w 72"/>
                  <a:gd name="T9" fmla="*/ 140 h 141"/>
                  <a:gd name="T10" fmla="*/ 22 w 72"/>
                  <a:gd name="T11" fmla="*/ 63 h 141"/>
                  <a:gd name="T12" fmla="*/ 0 w 72"/>
                  <a:gd name="T13" fmla="*/ 29 h 141"/>
                  <a:gd name="T14" fmla="*/ 0 w 72"/>
                  <a:gd name="T15" fmla="*/ 25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41">
                    <a:moveTo>
                      <a:pt x="0" y="25"/>
                    </a:moveTo>
                    <a:cubicBezTo>
                      <a:pt x="14" y="16"/>
                      <a:pt x="28" y="8"/>
                      <a:pt x="42" y="0"/>
                    </a:cubicBezTo>
                    <a:cubicBezTo>
                      <a:pt x="57" y="18"/>
                      <a:pt x="71" y="39"/>
                      <a:pt x="71" y="63"/>
                    </a:cubicBezTo>
                    <a:cubicBezTo>
                      <a:pt x="71" y="88"/>
                      <a:pt x="72" y="114"/>
                      <a:pt x="71" y="139"/>
                    </a:cubicBezTo>
                    <a:cubicBezTo>
                      <a:pt x="55" y="141"/>
                      <a:pt x="39" y="141"/>
                      <a:pt x="23" y="140"/>
                    </a:cubicBezTo>
                    <a:cubicBezTo>
                      <a:pt x="22" y="114"/>
                      <a:pt x="24" y="88"/>
                      <a:pt x="22" y="63"/>
                    </a:cubicBezTo>
                    <a:cubicBezTo>
                      <a:pt x="21" y="49"/>
                      <a:pt x="10" y="39"/>
                      <a:pt x="0" y="29"/>
                    </a:cubicBezTo>
                    <a:cubicBezTo>
                      <a:pt x="0" y="28"/>
                      <a:pt x="0" y="26"/>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p>
            </p:txBody>
          </p:sp>
        </p:grpSp>
        <p:sp>
          <p:nvSpPr>
            <p:cNvPr id="23" name="任意多边形 28"/>
            <p:cNvSpPr/>
            <p:nvPr/>
          </p:nvSpPr>
          <p:spPr>
            <a:xfrm rot="10800000">
              <a:off x="5025082"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sp>
        <p:nvSpPr>
          <p:cNvPr id="27" name="矩形 55"/>
          <p:cNvSpPr/>
          <p:nvPr/>
        </p:nvSpPr>
        <p:spPr>
          <a:xfrm>
            <a:off x="6385845" y="5516001"/>
            <a:ext cx="1974401" cy="862352"/>
          </a:xfrm>
          <a:prstGeom prst="rect">
            <a:avLst/>
          </a:prstGeom>
        </p:spPr>
        <p:txBody>
          <a:bodyPr wrap="square">
            <a:spAutoFit/>
          </a:bodyPr>
          <a:lstStyle/>
          <a:p>
            <a:pPr algn="ctr">
              <a:lnSpc>
                <a:spcPct val="120000"/>
              </a:lnSpc>
            </a:pPr>
            <a:r>
              <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在这里输入段落文本内容请在这里输入段落文本内容请在这里输入段落文本内容请在这里输入段落文本内容</a:t>
            </a:r>
            <a:endParaRPr lang="zh-CN" altLang="en-US" sz="1065"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28" name="矩形 55"/>
          <p:cNvSpPr/>
          <p:nvPr/>
        </p:nvSpPr>
        <p:spPr>
          <a:xfrm>
            <a:off x="421657" y="2798745"/>
            <a:ext cx="6133791" cy="683264"/>
          </a:xfrm>
          <a:prstGeom prst="rect">
            <a:avLst/>
          </a:prstGeom>
        </p:spPr>
        <p:txBody>
          <a:bodyPr wrap="square">
            <a:spAutoFit/>
          </a:bodyPr>
          <a:lstStyle/>
          <a:p>
            <a:pPr>
              <a:lnSpc>
                <a:spcPct val="120000"/>
              </a:lnSpc>
            </a:pPr>
            <a:r>
              <a:rPr lang="zh-CN" altLang="en-US" sz="1600"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在这里输入段落文本内容请在这里输入段落文本内容请在这里输入段落文本内容请在这里输入段落文本内容</a:t>
            </a:r>
            <a:endParaRPr lang="zh-CN" altLang="en-US" sz="1600" dirty="0">
              <a:solidFill>
                <a:schemeClr val="tx1">
                  <a:lumMod val="85000"/>
                  <a:lumOff val="1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29" name="矩形 39"/>
          <p:cNvSpPr/>
          <p:nvPr/>
        </p:nvSpPr>
        <p:spPr>
          <a:xfrm>
            <a:off x="492722" y="1523844"/>
            <a:ext cx="5002331" cy="502766"/>
          </a:xfrm>
          <a:prstGeom prst="rect">
            <a:avLst/>
          </a:prstGeom>
          <a:solidFill>
            <a:srgbClr val="58D6CA"/>
          </a:solidFill>
        </p:spPr>
        <p:txBody>
          <a:bodyPr wrap="none">
            <a:spAutoFit/>
          </a:bodyPr>
          <a:lstStyle/>
          <a:p>
            <a:r>
              <a:rPr lang="zh-CN" altLang="zh-CN" sz="2665" dirty="0">
                <a:solidFill>
                  <a:schemeClr val="bg1"/>
                </a:solidFill>
                <a:latin typeface="HelveticaNeueLT Pro 67 MdCn" panose="020B0606030502030204" pitchFamily="34" charset="0"/>
                <a:ea typeface="Hiragino Sans GB W3" panose="020B0300000000000000" pitchFamily="34" charset="-122"/>
                <a:sym typeface="News Gothic MT" charset="0"/>
              </a:rPr>
              <a:t>LOREM IPSUM DOLOR AMET </a:t>
            </a:r>
            <a:endParaRPr lang="zh-CN" altLang="zh-CN" sz="2665" dirty="0">
              <a:solidFill>
                <a:schemeClr val="bg1"/>
              </a:solidFill>
              <a:latin typeface="HelveticaNeueLT Pro 67 MdCn" panose="020B0606030502030204" pitchFamily="34" charset="0"/>
              <a:ea typeface="Hiragino Sans GB W3" panose="020B0300000000000000" pitchFamily="34" charset="-122"/>
            </a:endParaRPr>
          </a:p>
        </p:txBody>
      </p:sp>
      <p:sp>
        <p:nvSpPr>
          <p:cNvPr id="30" name="矩形 29"/>
          <p:cNvSpPr/>
          <p:nvPr/>
        </p:nvSpPr>
        <p:spPr>
          <a:xfrm>
            <a:off x="492721" y="2120685"/>
            <a:ext cx="3600666" cy="502766"/>
          </a:xfrm>
          <a:prstGeom prst="rect">
            <a:avLst/>
          </a:prstGeom>
          <a:solidFill>
            <a:srgbClr val="58D6CA"/>
          </a:solidFill>
        </p:spPr>
        <p:txBody>
          <a:bodyPr wrap="none">
            <a:spAutoFit/>
          </a:bodyPr>
          <a:lstStyle/>
          <a:p>
            <a:r>
              <a:rPr lang="zh-CN" altLang="zh-CN" sz="2665" dirty="0">
                <a:solidFill>
                  <a:schemeClr val="bg1"/>
                </a:solidFill>
                <a:latin typeface="HelveticaNeueLT Pro 67 MdCn" panose="020B0606030502030204" pitchFamily="34" charset="0"/>
                <a:ea typeface="Hiragino Sans GB W3" panose="020B0300000000000000" pitchFamily="34" charset="-122"/>
                <a:sym typeface="News Gothic MT" charset="0"/>
              </a:rPr>
              <a:t>CONSECTETUR ELIT</a:t>
            </a:r>
            <a:endParaRPr lang="zh-CN" altLang="zh-CN" sz="2665" dirty="0">
              <a:solidFill>
                <a:schemeClr val="bg1"/>
              </a:solidFill>
              <a:latin typeface="HelveticaNeueLT Pro 67 MdCn" panose="020B0606030502030204" pitchFamily="34" charset="0"/>
              <a:ea typeface="Hiragino Sans GB W3" panose="020B0300000000000000" pitchFamily="34" charset="-122"/>
            </a:endParaRPr>
          </a:p>
        </p:txBody>
      </p:sp>
      <p:grpSp>
        <p:nvGrpSpPr>
          <p:cNvPr id="31" name="组合 30"/>
          <p:cNvGrpSpPr/>
          <p:nvPr/>
        </p:nvGrpSpPr>
        <p:grpSpPr>
          <a:xfrm>
            <a:off x="7352594" y="1344512"/>
            <a:ext cx="4876809" cy="5153163"/>
            <a:chOff x="5514445" y="1008384"/>
            <a:chExt cx="3657607" cy="3864872"/>
          </a:xfrm>
        </p:grpSpPr>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37468" y="1404369"/>
              <a:ext cx="1547690" cy="1675648"/>
            </a:xfrm>
            <a:prstGeom prst="rect">
              <a:avLst/>
            </a:prstGeom>
          </p:spPr>
        </p:pic>
        <p:pic>
          <p:nvPicPr>
            <p:cNvPr id="33" name="图片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14445" y="1008384"/>
              <a:ext cx="3657607" cy="3864872"/>
            </a:xfrm>
            <a:prstGeom prst="rect">
              <a:avLst/>
            </a:prstGeom>
          </p:spPr>
        </p:pic>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750" fill="hold"/>
                                        <p:tgtEl>
                                          <p:spTgt spid="29"/>
                                        </p:tgtEl>
                                        <p:attrNameLst>
                                          <p:attrName>ppt_w</p:attrName>
                                        </p:attrNameLst>
                                      </p:cBhvr>
                                      <p:tavLst>
                                        <p:tav tm="0">
                                          <p:val>
                                            <p:fltVal val="0"/>
                                          </p:val>
                                        </p:tav>
                                        <p:tav tm="100000">
                                          <p:val>
                                            <p:strVal val="#ppt_w"/>
                                          </p:val>
                                        </p:tav>
                                      </p:tavLst>
                                    </p:anim>
                                    <p:anim calcmode="lin" valueType="num">
                                      <p:cBhvr>
                                        <p:cTn id="14" dur="750" fill="hold"/>
                                        <p:tgtEl>
                                          <p:spTgt spid="29"/>
                                        </p:tgtEl>
                                        <p:attrNameLst>
                                          <p:attrName>ppt_h</p:attrName>
                                        </p:attrNameLst>
                                      </p:cBhvr>
                                      <p:tavLst>
                                        <p:tav tm="0">
                                          <p:val>
                                            <p:fltVal val="0"/>
                                          </p:val>
                                        </p:tav>
                                        <p:tav tm="100000">
                                          <p:val>
                                            <p:strVal val="#ppt_h"/>
                                          </p:val>
                                        </p:tav>
                                      </p:tavLst>
                                    </p:anim>
                                    <p:animEffect transition="in" filter="fade">
                                      <p:cBhvr>
                                        <p:cTn id="15" dur="750"/>
                                        <p:tgtEl>
                                          <p:spTgt spid="29"/>
                                        </p:tgtEl>
                                      </p:cBhvr>
                                    </p:animEffect>
                                  </p:childTnLst>
                                </p:cTn>
                              </p:par>
                              <p:par>
                                <p:cTn id="16" presetID="35" presetClass="path" presetSubtype="0" accel="50000" decel="50000" fill="hold" grpId="1" nodeType="withEffect">
                                  <p:stCondLst>
                                    <p:cond delay="0"/>
                                  </p:stCondLst>
                                  <p:childTnLst>
                                    <p:animMotion origin="layout" path="M 2.77778E-7 -2.83951E-6 L -0.25 -2.83951E-6 " pathEditMode="relative" rAng="0" ptsTypes="AA">
                                      <p:cBhvr>
                                        <p:cTn id="17" dur="1250" spd="-100000" fill="hold"/>
                                        <p:tgtEl>
                                          <p:spTgt spid="29"/>
                                        </p:tgtEl>
                                        <p:attrNameLst>
                                          <p:attrName>ppt_x</p:attrName>
                                          <p:attrName>ppt_y</p:attrName>
                                        </p:attrNameLst>
                                      </p:cBhvr>
                                      <p:rCtr x="-12500" y="0"/>
                                    </p:animMotion>
                                  </p:childTnLst>
                                </p:cTn>
                              </p:par>
                              <p:par>
                                <p:cTn id="18" presetID="53" presetClass="entr" presetSubtype="16" fill="hold" grpId="0" nodeType="withEffect">
                                  <p:stCondLst>
                                    <p:cond delay="750"/>
                                  </p:stCondLst>
                                  <p:childTnLst>
                                    <p:set>
                                      <p:cBhvr>
                                        <p:cTn id="19" dur="1" fill="hold">
                                          <p:stCondLst>
                                            <p:cond delay="0"/>
                                          </p:stCondLst>
                                        </p:cTn>
                                        <p:tgtEl>
                                          <p:spTgt spid="30"/>
                                        </p:tgtEl>
                                        <p:attrNameLst>
                                          <p:attrName>style.visibility</p:attrName>
                                        </p:attrNameLst>
                                      </p:cBhvr>
                                      <p:to>
                                        <p:strVal val="visible"/>
                                      </p:to>
                                    </p:set>
                                    <p:anim calcmode="lin" valueType="num">
                                      <p:cBhvr>
                                        <p:cTn id="20" dur="750" fill="hold"/>
                                        <p:tgtEl>
                                          <p:spTgt spid="30"/>
                                        </p:tgtEl>
                                        <p:attrNameLst>
                                          <p:attrName>ppt_w</p:attrName>
                                        </p:attrNameLst>
                                      </p:cBhvr>
                                      <p:tavLst>
                                        <p:tav tm="0">
                                          <p:val>
                                            <p:fltVal val="0"/>
                                          </p:val>
                                        </p:tav>
                                        <p:tav tm="100000">
                                          <p:val>
                                            <p:strVal val="#ppt_w"/>
                                          </p:val>
                                        </p:tav>
                                      </p:tavLst>
                                    </p:anim>
                                    <p:anim calcmode="lin" valueType="num">
                                      <p:cBhvr>
                                        <p:cTn id="21" dur="750" fill="hold"/>
                                        <p:tgtEl>
                                          <p:spTgt spid="30"/>
                                        </p:tgtEl>
                                        <p:attrNameLst>
                                          <p:attrName>ppt_h</p:attrName>
                                        </p:attrNameLst>
                                      </p:cBhvr>
                                      <p:tavLst>
                                        <p:tav tm="0">
                                          <p:val>
                                            <p:fltVal val="0"/>
                                          </p:val>
                                        </p:tav>
                                        <p:tav tm="100000">
                                          <p:val>
                                            <p:strVal val="#ppt_h"/>
                                          </p:val>
                                        </p:tav>
                                      </p:tavLst>
                                    </p:anim>
                                    <p:animEffect transition="in" filter="fade">
                                      <p:cBhvr>
                                        <p:cTn id="22" dur="750"/>
                                        <p:tgtEl>
                                          <p:spTgt spid="30"/>
                                        </p:tgtEl>
                                      </p:cBhvr>
                                    </p:animEffect>
                                  </p:childTnLst>
                                </p:cTn>
                              </p:par>
                              <p:par>
                                <p:cTn id="23" presetID="35" presetClass="path" presetSubtype="0" accel="50000" decel="50000" fill="hold" grpId="1" nodeType="withEffect">
                                  <p:stCondLst>
                                    <p:cond delay="750"/>
                                  </p:stCondLst>
                                  <p:childTnLst>
                                    <p:animMotion origin="layout" path="M 1.38889E-6 -2.46914E-7 L -0.25 -2.46914E-7 " pathEditMode="relative" rAng="0" ptsTypes="AA">
                                      <p:cBhvr>
                                        <p:cTn id="24" dur="1250" spd="-100000" fill="hold"/>
                                        <p:tgtEl>
                                          <p:spTgt spid="30"/>
                                        </p:tgtEl>
                                        <p:attrNameLst>
                                          <p:attrName>ppt_x</p:attrName>
                                          <p:attrName>ppt_y</p:attrName>
                                        </p:attrNameLst>
                                      </p:cBhvr>
                                      <p:rCtr x="-12500" y="0"/>
                                    </p:animMotion>
                                  </p:childTnLst>
                                </p:cTn>
                              </p:par>
                              <p:par>
                                <p:cTn id="25" presetID="50" presetClass="entr" presetSubtype="0" decel="100000" fill="hold" grpId="0" nodeType="withEffect">
                                  <p:stCondLst>
                                    <p:cond delay="150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100" fill="hold"/>
                                        <p:tgtEl>
                                          <p:spTgt spid="28"/>
                                        </p:tgtEl>
                                        <p:attrNameLst>
                                          <p:attrName>ppt_w</p:attrName>
                                        </p:attrNameLst>
                                      </p:cBhvr>
                                      <p:tavLst>
                                        <p:tav tm="0">
                                          <p:val>
                                            <p:strVal val="#ppt_w+.3"/>
                                          </p:val>
                                        </p:tav>
                                        <p:tav tm="100000">
                                          <p:val>
                                            <p:strVal val="#ppt_w"/>
                                          </p:val>
                                        </p:tav>
                                      </p:tavLst>
                                    </p:anim>
                                    <p:anim calcmode="lin" valueType="num">
                                      <p:cBhvr>
                                        <p:cTn id="28" dur="100" fill="hold"/>
                                        <p:tgtEl>
                                          <p:spTgt spid="28"/>
                                        </p:tgtEl>
                                        <p:attrNameLst>
                                          <p:attrName>ppt_h</p:attrName>
                                        </p:attrNameLst>
                                      </p:cBhvr>
                                      <p:tavLst>
                                        <p:tav tm="0">
                                          <p:val>
                                            <p:strVal val="#ppt_h"/>
                                          </p:val>
                                        </p:tav>
                                        <p:tav tm="100000">
                                          <p:val>
                                            <p:strVal val="#ppt_h"/>
                                          </p:val>
                                        </p:tav>
                                      </p:tavLst>
                                    </p:anim>
                                    <p:animEffect transition="in" filter="fade">
                                      <p:cBhvr>
                                        <p:cTn id="29" dur="100"/>
                                        <p:tgtEl>
                                          <p:spTgt spid="28"/>
                                        </p:tgtEl>
                                      </p:cBhvr>
                                    </p:animEffect>
                                  </p:childTnLst>
                                </p:cTn>
                              </p:par>
                              <p:par>
                                <p:cTn id="30" presetID="10" presetClass="entr" presetSubtype="0" fill="hold" nodeType="withEffect">
                                  <p:stCondLst>
                                    <p:cond delay="30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childTnLst>
                                </p:cTn>
                              </p:par>
                              <p:par>
                                <p:cTn id="33" presetID="42" presetClass="path" presetSubtype="0" accel="50000" decel="50000" fill="hold" nodeType="withEffect">
                                  <p:stCondLst>
                                    <p:cond delay="3000"/>
                                  </p:stCondLst>
                                  <p:childTnLst>
                                    <p:animMotion origin="layout" path="M 5E-6 7.40741E-7 L 0.04232 0.05116 " pathEditMode="relative" rAng="0" ptsTypes="AA">
                                      <p:cBhvr>
                                        <p:cTn id="34" dur="1000" spd="-100000" fill="hold"/>
                                        <p:tgtEl>
                                          <p:spTgt spid="31"/>
                                        </p:tgtEl>
                                        <p:attrNameLst>
                                          <p:attrName>ppt_x</p:attrName>
                                          <p:attrName>ppt_y</p:attrName>
                                        </p:attrNameLst>
                                      </p:cBhvr>
                                      <p:rCtr x="2109" y="2546"/>
                                    </p:animMotion>
                                  </p:childTnLst>
                                </p:cTn>
                              </p:par>
                              <p:par>
                                <p:cTn id="35" presetID="10" presetClass="entr" presetSubtype="0" fill="hold" nodeType="withEffect">
                                  <p:stCondLst>
                                    <p:cond delay="40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53" presetClass="entr" presetSubtype="16" fill="hold" nodeType="withEffect">
                                  <p:stCondLst>
                                    <p:cond delay="400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2" presetClass="path" presetSubtype="0" accel="50000" decel="50000" fill="hold" nodeType="withEffect">
                                  <p:stCondLst>
                                    <p:cond delay="4000"/>
                                  </p:stCondLst>
                                  <p:childTnLst>
                                    <p:animMotion origin="layout" path="M -2.77778E-6 3.7037E-6 L -2.77778E-6 0.10802 " pathEditMode="relative" rAng="0" ptsTypes="AA">
                                      <p:cBhvr>
                                        <p:cTn id="44" dur="500" spd="-100000" fill="hold"/>
                                        <p:tgtEl>
                                          <p:spTgt spid="3"/>
                                        </p:tgtEl>
                                        <p:attrNameLst>
                                          <p:attrName>ppt_x</p:attrName>
                                          <p:attrName>ppt_y</p:attrName>
                                        </p:attrNameLst>
                                      </p:cBhvr>
                                      <p:rCtr x="0" y="5401"/>
                                    </p:animMotion>
                                  </p:childTnLst>
                                </p:cTn>
                              </p:par>
                              <p:par>
                                <p:cTn id="45" presetID="10" presetClass="entr" presetSubtype="0" fill="hold" grpId="0" nodeType="withEffect">
                                  <p:stCondLst>
                                    <p:cond delay="42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par>
                                <p:cTn id="48" presetID="10" presetClass="entr" presetSubtype="0" fill="hold" nodeType="withEffect">
                                  <p:stCondLst>
                                    <p:cond delay="425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par>
                                <p:cTn id="51" presetID="53" presetClass="entr" presetSubtype="16" fill="hold" nodeType="withEffect">
                                  <p:stCondLst>
                                    <p:cond delay="425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par>
                                <p:cTn id="56" presetID="42" presetClass="path" presetSubtype="0" accel="50000" decel="50000" fill="hold" nodeType="withEffect">
                                  <p:stCondLst>
                                    <p:cond delay="4250"/>
                                  </p:stCondLst>
                                  <p:childTnLst>
                                    <p:animMotion origin="layout" path="M -2.77778E-6 3.7037E-6 L -2.77778E-6 0.10802 " pathEditMode="relative" rAng="0" ptsTypes="AA">
                                      <p:cBhvr>
                                        <p:cTn id="57" dur="500" spd="-100000" fill="hold"/>
                                        <p:tgtEl>
                                          <p:spTgt spid="7"/>
                                        </p:tgtEl>
                                        <p:attrNameLst>
                                          <p:attrName>ppt_x</p:attrName>
                                          <p:attrName>ppt_y</p:attrName>
                                        </p:attrNameLst>
                                      </p:cBhvr>
                                      <p:rCtr x="0" y="5401"/>
                                    </p:animMotion>
                                  </p:childTnLst>
                                </p:cTn>
                              </p:par>
                              <p:par>
                                <p:cTn id="58" presetID="10" presetClass="entr" presetSubtype="0" fill="hold" grpId="0" nodeType="withEffect">
                                  <p:stCondLst>
                                    <p:cond delay="45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10" presetClass="entr" presetSubtype="0" fill="hold" nodeType="withEffect">
                                  <p:stCondLst>
                                    <p:cond delay="450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par>
                                <p:cTn id="64" presetID="53" presetClass="entr" presetSubtype="16" fill="hold" nodeType="withEffect">
                                  <p:stCondLst>
                                    <p:cond delay="4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42" presetClass="path" presetSubtype="0" accel="50000" decel="50000" fill="hold" nodeType="withEffect">
                                  <p:stCondLst>
                                    <p:cond delay="4500"/>
                                  </p:stCondLst>
                                  <p:childTnLst>
                                    <p:animMotion origin="layout" path="M -2.91667E-6 3.7037E-6 L -2.91667E-6 0.1081 " pathEditMode="relative" rAng="0" ptsTypes="AA">
                                      <p:cBhvr>
                                        <p:cTn id="70" dur="500" spd="-100000" fill="hold"/>
                                        <p:tgtEl>
                                          <p:spTgt spid="14"/>
                                        </p:tgtEl>
                                        <p:attrNameLst>
                                          <p:attrName>ppt_x</p:attrName>
                                          <p:attrName>ppt_y</p:attrName>
                                        </p:attrNameLst>
                                      </p:cBhvr>
                                      <p:rCtr x="0" y="5394"/>
                                    </p:animMotion>
                                  </p:childTnLst>
                                </p:cTn>
                              </p:par>
                              <p:par>
                                <p:cTn id="71" presetID="10" presetClass="entr" presetSubtype="0" fill="hold" grpId="0" nodeType="withEffect">
                                  <p:stCondLst>
                                    <p:cond delay="475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par>
                                <p:cTn id="74" presetID="10" presetClass="entr" presetSubtype="0" fill="hold" nodeType="withEffect">
                                  <p:stCondLst>
                                    <p:cond delay="475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par>
                                <p:cTn id="77" presetID="53" presetClass="entr" presetSubtype="16" fill="hold" nodeType="withEffect">
                                  <p:stCondLst>
                                    <p:cond delay="475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par>
                                <p:cTn id="82" presetID="42" presetClass="path" presetSubtype="0" accel="50000" decel="50000" fill="hold" nodeType="withEffect">
                                  <p:stCondLst>
                                    <p:cond delay="4750"/>
                                  </p:stCondLst>
                                  <p:childTnLst>
                                    <p:animMotion origin="layout" path="M -2.77778E-6 3.7037E-6 L -2.77778E-6 0.10802 " pathEditMode="relative" rAng="0" ptsTypes="AA">
                                      <p:cBhvr>
                                        <p:cTn id="83" dur="500" spd="-100000" fill="hold"/>
                                        <p:tgtEl>
                                          <p:spTgt spid="21"/>
                                        </p:tgtEl>
                                        <p:attrNameLst>
                                          <p:attrName>ppt_x</p:attrName>
                                          <p:attrName>ppt_y</p:attrName>
                                        </p:attrNameLst>
                                      </p:cBhvr>
                                      <p:rCtr x="0" y="5401"/>
                                    </p:animMotion>
                                  </p:childTnLst>
                                </p:cTn>
                              </p:par>
                              <p:par>
                                <p:cTn id="84" presetID="10" presetClass="entr" presetSubtype="0" fill="hold" grpId="0" nodeType="withEffect">
                                  <p:stCondLst>
                                    <p:cond delay="500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3" grpId="0"/>
      <p:bldP spid="20" grpId="0"/>
      <p:bldP spid="27" grpId="0"/>
      <p:bldP spid="28" grpId="0"/>
      <p:bldP spid="29" grpId="0" animBg="1"/>
      <p:bldP spid="29" grpId="1" animBg="1"/>
      <p:bldP spid="30" grpId="0" animBg="1"/>
      <p:bldP spid="3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flipH="1">
            <a:off x="10083574" y="414464"/>
            <a:ext cx="2166266" cy="6029072"/>
            <a:chOff x="-85656" y="417227"/>
            <a:chExt cx="2166266" cy="6029072"/>
          </a:xfrm>
        </p:grpSpPr>
        <p:sp>
          <p:nvSpPr>
            <p:cNvPr id="56"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flipH="1">
            <a:off x="6013722" y="0"/>
            <a:ext cx="6178278" cy="6852474"/>
            <a:chOff x="152400" y="157926"/>
            <a:chExt cx="6178278" cy="6852474"/>
          </a:xfrm>
        </p:grpSpPr>
        <p:sp>
          <p:nvSpPr>
            <p:cNvPr id="65" name="Freeform 13"/>
            <p:cNvSpPr/>
            <p:nvPr/>
          </p:nvSpPr>
          <p:spPr bwMode="auto">
            <a:xfrm>
              <a:off x="152400" y="1579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5"/>
            <p:cNvSpPr/>
            <p:nvPr/>
          </p:nvSpPr>
          <p:spPr bwMode="auto">
            <a:xfrm>
              <a:off x="152400" y="1579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0"/>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 name="组合 1"/>
          <p:cNvGrpSpPr/>
          <p:nvPr/>
        </p:nvGrpSpPr>
        <p:grpSpPr>
          <a:xfrm>
            <a:off x="-85656" y="417227"/>
            <a:ext cx="2166266" cy="6029072"/>
            <a:chOff x="-85656" y="417227"/>
            <a:chExt cx="2166266" cy="6029072"/>
          </a:xfrm>
        </p:grpSpPr>
        <p:sp>
          <p:nvSpPr>
            <p:cNvPr id="9"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2"/>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5656" y="417227"/>
            <a:ext cx="4039643" cy="6029072"/>
            <a:chOff x="-85656" y="417227"/>
            <a:chExt cx="4039643" cy="6029072"/>
          </a:xfrm>
        </p:grpSpPr>
        <p:sp>
          <p:nvSpPr>
            <p:cNvPr id="19"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24"/>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0" name="组合 59"/>
          <p:cNvGrpSpPr/>
          <p:nvPr/>
        </p:nvGrpSpPr>
        <p:grpSpPr>
          <a:xfrm flipH="1">
            <a:off x="8210197" y="414464"/>
            <a:ext cx="4039643" cy="6029072"/>
            <a:chOff x="-85656" y="417227"/>
            <a:chExt cx="4039643" cy="6029072"/>
          </a:xfrm>
        </p:grpSpPr>
        <p:sp>
          <p:nvSpPr>
            <p:cNvPr id="61"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 name="文本框 45"/>
          <p:cNvSpPr txBox="1"/>
          <p:nvPr/>
        </p:nvSpPr>
        <p:spPr>
          <a:xfrm>
            <a:off x="2771207" y="5377189"/>
            <a:ext cx="6051700" cy="523220"/>
          </a:xfrm>
          <a:prstGeom prst="rect">
            <a:avLst/>
          </a:prstGeom>
          <a:noFill/>
        </p:spPr>
        <p:txBody>
          <a:bodyPr wrap="square" rtlCol="0">
            <a:spAutoFit/>
          </a:bodyPr>
          <a:lstStyle/>
          <a:p>
            <a:pPr algn="ctr"/>
            <a:r>
              <a:rPr lang="zh-CN" altLang="en-US" sz="1400" dirty="0">
                <a:solidFill>
                  <a:schemeClr val="bg1"/>
                </a:solidFill>
              </a:rPr>
              <a:t>在这里输入段落文本内容请在这里输入段落文本内容请在这里输入段落文本内容请在这里输入段落文本内容</a:t>
            </a:r>
            <a:endParaRPr lang="zh-CN" altLang="en-US" sz="1400" dirty="0">
              <a:solidFill>
                <a:schemeClr val="bg1"/>
              </a:solidFill>
            </a:endParaRPr>
          </a:p>
        </p:txBody>
      </p:sp>
      <p:sp>
        <p:nvSpPr>
          <p:cNvPr id="47" name="PA_文本框 44"/>
          <p:cNvSpPr txBox="1"/>
          <p:nvPr>
            <p:custDataLst>
              <p:tags r:id="rId1"/>
            </p:custDataLst>
          </p:nvPr>
        </p:nvSpPr>
        <p:spPr>
          <a:xfrm>
            <a:off x="5004966" y="1390409"/>
            <a:ext cx="2470433" cy="3994797"/>
          </a:xfrm>
          <a:custGeom>
            <a:avLst/>
            <a:gdLst/>
            <a:ahLst/>
            <a:cxnLst/>
            <a:rect l="l" t="t" r="r" b="b"/>
            <a:pathLst>
              <a:path w="1445056" h="2336718">
                <a:moveTo>
                  <a:pt x="685437" y="0"/>
                </a:moveTo>
                <a:cubicBezTo>
                  <a:pt x="893146" y="0"/>
                  <a:pt x="1060302" y="55636"/>
                  <a:pt x="1186905" y="166909"/>
                </a:cubicBezTo>
                <a:cubicBezTo>
                  <a:pt x="1313508" y="278181"/>
                  <a:pt x="1376809" y="428770"/>
                  <a:pt x="1376809" y="618674"/>
                </a:cubicBezTo>
                <a:cubicBezTo>
                  <a:pt x="1376809" y="787808"/>
                  <a:pt x="1337987" y="934193"/>
                  <a:pt x="1260344" y="1057829"/>
                </a:cubicBezTo>
                <a:cubicBezTo>
                  <a:pt x="1182701" y="1181465"/>
                  <a:pt x="1049916" y="1308068"/>
                  <a:pt x="861989" y="1437638"/>
                </a:cubicBezTo>
                <a:cubicBezTo>
                  <a:pt x="670107" y="1570176"/>
                  <a:pt x="541773" y="1665128"/>
                  <a:pt x="476987" y="1722495"/>
                </a:cubicBezTo>
                <a:cubicBezTo>
                  <a:pt x="412202" y="1779862"/>
                  <a:pt x="366952" y="1834756"/>
                  <a:pt x="341235" y="1887178"/>
                </a:cubicBezTo>
                <a:cubicBezTo>
                  <a:pt x="315519" y="1939600"/>
                  <a:pt x="302661" y="2003396"/>
                  <a:pt x="302661" y="2078566"/>
                </a:cubicBezTo>
                <a:lnTo>
                  <a:pt x="1445056" y="2078566"/>
                </a:lnTo>
                <a:lnTo>
                  <a:pt x="1445056" y="2336718"/>
                </a:lnTo>
                <a:lnTo>
                  <a:pt x="0" y="2336718"/>
                </a:lnTo>
                <a:lnTo>
                  <a:pt x="0" y="2222478"/>
                </a:lnTo>
                <a:cubicBezTo>
                  <a:pt x="0" y="2089941"/>
                  <a:pt x="18051" y="1977432"/>
                  <a:pt x="54153" y="1884953"/>
                </a:cubicBezTo>
                <a:cubicBezTo>
                  <a:pt x="90254" y="1792473"/>
                  <a:pt x="149847" y="1702466"/>
                  <a:pt x="232930" y="1614932"/>
                </a:cubicBezTo>
                <a:cubicBezTo>
                  <a:pt x="316014" y="1527398"/>
                  <a:pt x="445584" y="1422307"/>
                  <a:pt x="621641" y="1299661"/>
                </a:cubicBezTo>
                <a:cubicBezTo>
                  <a:pt x="801655" y="1173057"/>
                  <a:pt x="924549" y="1062032"/>
                  <a:pt x="990324" y="966586"/>
                </a:cubicBezTo>
                <a:cubicBezTo>
                  <a:pt x="1056098" y="871139"/>
                  <a:pt x="1088985" y="762586"/>
                  <a:pt x="1088985" y="640929"/>
                </a:cubicBezTo>
                <a:cubicBezTo>
                  <a:pt x="1088985" y="517293"/>
                  <a:pt x="1049916" y="420115"/>
                  <a:pt x="971778" y="349395"/>
                </a:cubicBezTo>
                <a:cubicBezTo>
                  <a:pt x="893640" y="278676"/>
                  <a:pt x="787313" y="243316"/>
                  <a:pt x="652798" y="243316"/>
                </a:cubicBezTo>
                <a:cubicBezTo>
                  <a:pt x="557845" y="243316"/>
                  <a:pt x="461904" y="267548"/>
                  <a:pt x="364973" y="316014"/>
                </a:cubicBezTo>
                <a:cubicBezTo>
                  <a:pt x="268043" y="364479"/>
                  <a:pt x="177541" y="433715"/>
                  <a:pt x="93469" y="523722"/>
                </a:cubicBezTo>
                <a:lnTo>
                  <a:pt x="93469" y="241832"/>
                </a:lnTo>
                <a:cubicBezTo>
                  <a:pt x="168640" y="163694"/>
                  <a:pt x="253948" y="103854"/>
                  <a:pt x="349395" y="62313"/>
                </a:cubicBezTo>
                <a:cubicBezTo>
                  <a:pt x="444842" y="20771"/>
                  <a:pt x="556856" y="0"/>
                  <a:pt x="68543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mj-lt"/>
            </a:endParaRPr>
          </a:p>
        </p:txBody>
      </p:sp>
      <p:grpSp>
        <p:nvGrpSpPr>
          <p:cNvPr id="48" name="组合 47"/>
          <p:cNvGrpSpPr/>
          <p:nvPr/>
        </p:nvGrpSpPr>
        <p:grpSpPr>
          <a:xfrm>
            <a:off x="4234926" y="2033887"/>
            <a:ext cx="4289957" cy="1027554"/>
            <a:chOff x="7137722" y="2677013"/>
            <a:chExt cx="4289957" cy="1027554"/>
          </a:xfrm>
        </p:grpSpPr>
        <p:sp>
          <p:nvSpPr>
            <p:cNvPr id="49" name="文本框 48"/>
            <p:cNvSpPr txBox="1"/>
            <p:nvPr/>
          </p:nvSpPr>
          <p:spPr>
            <a:xfrm>
              <a:off x="8405205" y="2783800"/>
              <a:ext cx="3022474" cy="646331"/>
            </a:xfrm>
            <a:prstGeom prst="rect">
              <a:avLst/>
            </a:prstGeom>
            <a:noFill/>
          </p:spPr>
          <p:txBody>
            <a:bodyPr wrap="square" rtlCol="0">
              <a:spAutoFit/>
            </a:bodyPr>
            <a:lstStyle/>
            <a:p>
              <a:pPr algn="ctr"/>
              <a:r>
                <a:rPr lang="zh-CN" altLang="en-US" sz="3600" dirty="0">
                  <a:solidFill>
                    <a:schemeClr val="bg1"/>
                  </a:solidFill>
                </a:rPr>
                <a:t>项目产品运营</a:t>
              </a:r>
              <a:endParaRPr lang="zh-CN" altLang="en-US" sz="3600" dirty="0">
                <a:solidFill>
                  <a:schemeClr val="bg1"/>
                </a:solidFill>
              </a:endParaRPr>
            </a:p>
          </p:txBody>
        </p:sp>
        <p:sp>
          <p:nvSpPr>
            <p:cNvPr id="50" name="文本框 49"/>
            <p:cNvSpPr txBox="1"/>
            <p:nvPr/>
          </p:nvSpPr>
          <p:spPr>
            <a:xfrm>
              <a:off x="8436395" y="3335235"/>
              <a:ext cx="2991283" cy="369332"/>
            </a:xfrm>
            <a:prstGeom prst="rect">
              <a:avLst/>
            </a:prstGeom>
            <a:noFill/>
          </p:spPr>
          <p:txBody>
            <a:bodyPr wrap="square" rtlCol="0">
              <a:spAutoFit/>
            </a:bodyPr>
            <a:lstStyle/>
            <a:p>
              <a:pPr algn="ctr"/>
              <a:r>
                <a:rPr lang="en-US" altLang="zh-CN" cap="all" dirty="0">
                  <a:solidFill>
                    <a:schemeClr val="bg1"/>
                  </a:solidFill>
                  <a:latin typeface="+mn-ea"/>
                </a:rPr>
                <a:t>product operation</a:t>
              </a:r>
              <a:endParaRPr lang="zh-CN" altLang="en-US" cap="all" dirty="0">
                <a:solidFill>
                  <a:schemeClr val="bg1"/>
                </a:solidFill>
                <a:latin typeface="+mn-ea"/>
              </a:endParaRPr>
            </a:p>
          </p:txBody>
        </p:sp>
        <p:cxnSp>
          <p:nvCxnSpPr>
            <p:cNvPr id="51" name="直接连接符 50"/>
            <p:cNvCxnSpPr/>
            <p:nvPr/>
          </p:nvCxnSpPr>
          <p:spPr>
            <a:xfrm>
              <a:off x="8352289"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Freeform 735"/>
            <p:cNvSpPr>
              <a:spLocks noEditPoints="1"/>
            </p:cNvSpPr>
            <p:nvPr/>
          </p:nvSpPr>
          <p:spPr bwMode="auto">
            <a:xfrm>
              <a:off x="7137722" y="2677013"/>
              <a:ext cx="1067500" cy="1016663"/>
            </a:xfrm>
            <a:custGeom>
              <a:avLst/>
              <a:gdLst>
                <a:gd name="T0" fmla="*/ 49 w 64"/>
                <a:gd name="T1" fmla="*/ 35 h 61"/>
                <a:gd name="T2" fmla="*/ 64 w 64"/>
                <a:gd name="T3" fmla="*/ 35 h 61"/>
                <a:gd name="T4" fmla="*/ 64 w 64"/>
                <a:gd name="T5" fmla="*/ 32 h 61"/>
                <a:gd name="T6" fmla="*/ 60 w 64"/>
                <a:gd name="T7" fmla="*/ 18 h 61"/>
                <a:gd name="T8" fmla="*/ 59 w 64"/>
                <a:gd name="T9" fmla="*/ 3 h 61"/>
                <a:gd name="T10" fmla="*/ 38 w 64"/>
                <a:gd name="T11" fmla="*/ 5 h 61"/>
                <a:gd name="T12" fmla="*/ 36 w 64"/>
                <a:gd name="T13" fmla="*/ 5 h 61"/>
                <a:gd name="T14" fmla="*/ 10 w 64"/>
                <a:gd name="T15" fmla="*/ 25 h 61"/>
                <a:gd name="T16" fmla="*/ 24 w 64"/>
                <a:gd name="T17" fmla="*/ 14 h 61"/>
                <a:gd name="T18" fmla="*/ 20 w 64"/>
                <a:gd name="T19" fmla="*/ 18 h 61"/>
                <a:gd name="T20" fmla="*/ 5 w 64"/>
                <a:gd name="T21" fmla="*/ 57 h 61"/>
                <a:gd name="T22" fmla="*/ 24 w 64"/>
                <a:gd name="T23" fmla="*/ 57 h 61"/>
                <a:gd name="T24" fmla="*/ 36 w 64"/>
                <a:gd name="T25" fmla="*/ 60 h 61"/>
                <a:gd name="T26" fmla="*/ 62 w 64"/>
                <a:gd name="T27" fmla="*/ 41 h 61"/>
                <a:gd name="T28" fmla="*/ 47 w 64"/>
                <a:gd name="T29" fmla="*/ 41 h 61"/>
                <a:gd name="T30" fmla="*/ 37 w 64"/>
                <a:gd name="T31" fmla="*/ 47 h 61"/>
                <a:gd name="T32" fmla="*/ 26 w 64"/>
                <a:gd name="T33" fmla="*/ 41 h 61"/>
                <a:gd name="T34" fmla="*/ 25 w 64"/>
                <a:gd name="T35" fmla="*/ 35 h 61"/>
                <a:gd name="T36" fmla="*/ 25 w 64"/>
                <a:gd name="T37" fmla="*/ 35 h 61"/>
                <a:gd name="T38" fmla="*/ 49 w 64"/>
                <a:gd name="T39" fmla="*/ 35 h 61"/>
                <a:gd name="T40" fmla="*/ 25 w 64"/>
                <a:gd name="T41" fmla="*/ 28 h 61"/>
                <a:gd name="T42" fmla="*/ 36 w 64"/>
                <a:gd name="T43" fmla="*/ 17 h 61"/>
                <a:gd name="T44" fmla="*/ 48 w 64"/>
                <a:gd name="T45" fmla="*/ 28 h 61"/>
                <a:gd name="T46" fmla="*/ 25 w 64"/>
                <a:gd name="T47" fmla="*/ 28 h 61"/>
                <a:gd name="T48" fmla="*/ 59 w 64"/>
                <a:gd name="T49" fmla="*/ 6 h 61"/>
                <a:gd name="T50" fmla="*/ 59 w 64"/>
                <a:gd name="T51" fmla="*/ 17 h 61"/>
                <a:gd name="T52" fmla="*/ 47 w 64"/>
                <a:gd name="T53" fmla="*/ 7 h 61"/>
                <a:gd name="T54" fmla="*/ 59 w 64"/>
                <a:gd name="T55" fmla="*/ 6 h 61"/>
                <a:gd name="T56" fmla="*/ 9 w 64"/>
                <a:gd name="T57" fmla="*/ 56 h 61"/>
                <a:gd name="T58" fmla="*/ 10 w 64"/>
                <a:gd name="T59" fmla="*/ 41 h 61"/>
                <a:gd name="T60" fmla="*/ 22 w 64"/>
                <a:gd name="T61" fmla="*/ 56 h 61"/>
                <a:gd name="T62" fmla="*/ 9 w 64"/>
                <a:gd name="T6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1">
                  <a:moveTo>
                    <a:pt x="49" y="35"/>
                  </a:moveTo>
                  <a:cubicBezTo>
                    <a:pt x="64" y="35"/>
                    <a:pt x="64" y="35"/>
                    <a:pt x="64" y="35"/>
                  </a:cubicBezTo>
                  <a:cubicBezTo>
                    <a:pt x="64" y="34"/>
                    <a:pt x="64" y="33"/>
                    <a:pt x="64" y="32"/>
                  </a:cubicBezTo>
                  <a:cubicBezTo>
                    <a:pt x="64" y="27"/>
                    <a:pt x="62" y="22"/>
                    <a:pt x="60" y="18"/>
                  </a:cubicBezTo>
                  <a:cubicBezTo>
                    <a:pt x="63" y="12"/>
                    <a:pt x="62" y="6"/>
                    <a:pt x="59" y="3"/>
                  </a:cubicBezTo>
                  <a:cubicBezTo>
                    <a:pt x="56" y="0"/>
                    <a:pt x="48" y="1"/>
                    <a:pt x="38" y="5"/>
                  </a:cubicBezTo>
                  <a:cubicBezTo>
                    <a:pt x="38" y="5"/>
                    <a:pt x="37" y="5"/>
                    <a:pt x="36" y="5"/>
                  </a:cubicBezTo>
                  <a:cubicBezTo>
                    <a:pt x="23" y="5"/>
                    <a:pt x="13" y="14"/>
                    <a:pt x="10" y="25"/>
                  </a:cubicBezTo>
                  <a:cubicBezTo>
                    <a:pt x="14" y="20"/>
                    <a:pt x="18" y="17"/>
                    <a:pt x="24" y="14"/>
                  </a:cubicBezTo>
                  <a:cubicBezTo>
                    <a:pt x="23" y="14"/>
                    <a:pt x="20" y="17"/>
                    <a:pt x="20" y="18"/>
                  </a:cubicBezTo>
                  <a:cubicBezTo>
                    <a:pt x="5" y="33"/>
                    <a:pt x="0" y="52"/>
                    <a:pt x="5" y="57"/>
                  </a:cubicBezTo>
                  <a:cubicBezTo>
                    <a:pt x="9" y="61"/>
                    <a:pt x="16" y="61"/>
                    <a:pt x="24" y="57"/>
                  </a:cubicBezTo>
                  <a:cubicBezTo>
                    <a:pt x="28" y="59"/>
                    <a:pt x="32" y="60"/>
                    <a:pt x="36" y="60"/>
                  </a:cubicBezTo>
                  <a:cubicBezTo>
                    <a:pt x="48" y="60"/>
                    <a:pt x="59" y="52"/>
                    <a:pt x="62" y="41"/>
                  </a:cubicBezTo>
                  <a:cubicBezTo>
                    <a:pt x="47" y="41"/>
                    <a:pt x="47" y="41"/>
                    <a:pt x="47" y="41"/>
                  </a:cubicBezTo>
                  <a:cubicBezTo>
                    <a:pt x="45" y="45"/>
                    <a:pt x="41" y="47"/>
                    <a:pt x="37" y="47"/>
                  </a:cubicBezTo>
                  <a:cubicBezTo>
                    <a:pt x="32" y="47"/>
                    <a:pt x="28" y="45"/>
                    <a:pt x="26" y="41"/>
                  </a:cubicBezTo>
                  <a:cubicBezTo>
                    <a:pt x="25" y="39"/>
                    <a:pt x="25" y="37"/>
                    <a:pt x="25" y="35"/>
                  </a:cubicBezTo>
                  <a:cubicBezTo>
                    <a:pt x="25" y="35"/>
                    <a:pt x="25" y="35"/>
                    <a:pt x="25" y="35"/>
                  </a:cubicBezTo>
                  <a:cubicBezTo>
                    <a:pt x="49" y="35"/>
                    <a:pt x="49" y="35"/>
                    <a:pt x="49" y="35"/>
                  </a:cubicBezTo>
                  <a:close/>
                  <a:moveTo>
                    <a:pt x="25" y="28"/>
                  </a:moveTo>
                  <a:cubicBezTo>
                    <a:pt x="25" y="22"/>
                    <a:pt x="30" y="17"/>
                    <a:pt x="36" y="17"/>
                  </a:cubicBezTo>
                  <a:cubicBezTo>
                    <a:pt x="42" y="17"/>
                    <a:pt x="48" y="22"/>
                    <a:pt x="48" y="28"/>
                  </a:cubicBezTo>
                  <a:lnTo>
                    <a:pt x="25" y="28"/>
                  </a:lnTo>
                  <a:close/>
                  <a:moveTo>
                    <a:pt x="59" y="6"/>
                  </a:moveTo>
                  <a:cubicBezTo>
                    <a:pt x="61" y="8"/>
                    <a:pt x="61" y="12"/>
                    <a:pt x="59" y="17"/>
                  </a:cubicBezTo>
                  <a:cubicBezTo>
                    <a:pt x="56" y="12"/>
                    <a:pt x="52" y="9"/>
                    <a:pt x="47" y="7"/>
                  </a:cubicBezTo>
                  <a:cubicBezTo>
                    <a:pt x="52" y="4"/>
                    <a:pt x="57" y="4"/>
                    <a:pt x="59" y="6"/>
                  </a:cubicBezTo>
                  <a:close/>
                  <a:moveTo>
                    <a:pt x="9" y="56"/>
                  </a:moveTo>
                  <a:cubicBezTo>
                    <a:pt x="6" y="54"/>
                    <a:pt x="7" y="48"/>
                    <a:pt x="10" y="41"/>
                  </a:cubicBezTo>
                  <a:cubicBezTo>
                    <a:pt x="13" y="47"/>
                    <a:pt x="17" y="52"/>
                    <a:pt x="22" y="56"/>
                  </a:cubicBezTo>
                  <a:cubicBezTo>
                    <a:pt x="16" y="58"/>
                    <a:pt x="11" y="59"/>
                    <a:pt x="9" y="56"/>
                  </a:cubicBezTo>
                  <a:close/>
                </a:path>
              </a:pathLst>
            </a:custGeom>
            <a:solidFill>
              <a:srgbClr val="95E5DD"/>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运营服务</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grpSp>
        <p:nvGrpSpPr>
          <p:cNvPr id="5" name="组合 96"/>
          <p:cNvGrpSpPr/>
          <p:nvPr/>
        </p:nvGrpSpPr>
        <p:grpSpPr>
          <a:xfrm>
            <a:off x="1338062" y="1690343"/>
            <a:ext cx="2428791" cy="1394444"/>
            <a:chOff x="5722601" y="203979"/>
            <a:chExt cx="3666422" cy="2105007"/>
          </a:xfrm>
        </p:grpSpPr>
        <p:grpSp>
          <p:nvGrpSpPr>
            <p:cNvPr id="6" name="组合 94"/>
            <p:cNvGrpSpPr/>
            <p:nvPr/>
          </p:nvGrpSpPr>
          <p:grpSpPr>
            <a:xfrm>
              <a:off x="5722601" y="2198845"/>
              <a:ext cx="3666422" cy="110141"/>
              <a:chOff x="5629784" y="2731027"/>
              <a:chExt cx="2955441" cy="88783"/>
            </a:xfrm>
          </p:grpSpPr>
          <p:sp>
            <p:nvSpPr>
              <p:cNvPr id="11" name="任意多边形 82"/>
              <p:cNvSpPr/>
              <p:nvPr/>
            </p:nvSpPr>
            <p:spPr>
              <a:xfrm>
                <a:off x="5629784" y="2731028"/>
                <a:ext cx="2955441" cy="88782"/>
              </a:xfrm>
              <a:custGeom>
                <a:avLst/>
                <a:gdLst>
                  <a:gd name="connsiteX0" fmla="*/ 0 w 1610539"/>
                  <a:gd name="connsiteY0" fmla="*/ 0 h 48381"/>
                  <a:gd name="connsiteX1" fmla="*/ 1610539 w 1610539"/>
                  <a:gd name="connsiteY1" fmla="*/ 0 h 48381"/>
                  <a:gd name="connsiteX2" fmla="*/ 1603330 w 1610539"/>
                  <a:gd name="connsiteY2" fmla="*/ 10692 h 48381"/>
                  <a:gd name="connsiteX3" fmla="*/ 1512342 w 1610539"/>
                  <a:gd name="connsiteY3" fmla="*/ 48381 h 48381"/>
                  <a:gd name="connsiteX4" fmla="*/ 98197 w 1610539"/>
                  <a:gd name="connsiteY4" fmla="*/ 48381 h 48381"/>
                  <a:gd name="connsiteX5" fmla="*/ 7209 w 1610539"/>
                  <a:gd name="connsiteY5" fmla="*/ 10692 h 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10539" h="48381">
                    <a:moveTo>
                      <a:pt x="0" y="0"/>
                    </a:moveTo>
                    <a:lnTo>
                      <a:pt x="1610539" y="0"/>
                    </a:lnTo>
                    <a:lnTo>
                      <a:pt x="1603330" y="10692"/>
                    </a:lnTo>
                    <a:cubicBezTo>
                      <a:pt x="1580044" y="33978"/>
                      <a:pt x="1547875" y="48381"/>
                      <a:pt x="1512342" y="48381"/>
                    </a:cubicBezTo>
                    <a:lnTo>
                      <a:pt x="98197" y="48381"/>
                    </a:lnTo>
                    <a:cubicBezTo>
                      <a:pt x="62664" y="48381"/>
                      <a:pt x="30495" y="33978"/>
                      <a:pt x="7209" y="10692"/>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任意多边形 85"/>
              <p:cNvSpPr/>
              <p:nvPr/>
            </p:nvSpPr>
            <p:spPr>
              <a:xfrm flipH="1">
                <a:off x="6894912" y="2731027"/>
                <a:ext cx="437916" cy="25887"/>
              </a:xfrm>
              <a:custGeom>
                <a:avLst/>
                <a:gdLst>
                  <a:gd name="connsiteX0" fmla="*/ 437916 w 437916"/>
                  <a:gd name="connsiteY0" fmla="*/ 0 h 25887"/>
                  <a:gd name="connsiteX1" fmla="*/ 0 w 437916"/>
                  <a:gd name="connsiteY1" fmla="*/ 0 h 25887"/>
                  <a:gd name="connsiteX2" fmla="*/ 2729 w 437916"/>
                  <a:gd name="connsiteY2" fmla="*/ 6588 h 25887"/>
                  <a:gd name="connsiteX3" fmla="*/ 49321 w 437916"/>
                  <a:gd name="connsiteY3" fmla="*/ 25887 h 25887"/>
                  <a:gd name="connsiteX4" fmla="*/ 388594 w 437916"/>
                  <a:gd name="connsiteY4" fmla="*/ 25887 h 25887"/>
                  <a:gd name="connsiteX5" fmla="*/ 435187 w 437916"/>
                  <a:gd name="connsiteY5" fmla="*/ 6588 h 2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16" h="25887">
                    <a:moveTo>
                      <a:pt x="437916" y="0"/>
                    </a:moveTo>
                    <a:lnTo>
                      <a:pt x="0" y="0"/>
                    </a:lnTo>
                    <a:lnTo>
                      <a:pt x="2729" y="6588"/>
                    </a:lnTo>
                    <a:cubicBezTo>
                      <a:pt x="14653" y="18512"/>
                      <a:pt x="31126" y="25887"/>
                      <a:pt x="49321" y="25887"/>
                    </a:cubicBezTo>
                    <a:lnTo>
                      <a:pt x="388594" y="25887"/>
                    </a:lnTo>
                    <a:cubicBezTo>
                      <a:pt x="406790" y="25887"/>
                      <a:pt x="423263" y="18512"/>
                      <a:pt x="435187" y="6588"/>
                    </a:cubicBezTo>
                    <a:close/>
                  </a:path>
                </a:pathLst>
              </a:cu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 name="任意多边形 90"/>
            <p:cNvSpPr/>
            <p:nvPr/>
          </p:nvSpPr>
          <p:spPr>
            <a:xfrm>
              <a:off x="6053625" y="203979"/>
              <a:ext cx="3004372" cy="1993748"/>
            </a:xfrm>
            <a:custGeom>
              <a:avLst/>
              <a:gdLst>
                <a:gd name="connsiteX0" fmla="*/ 78343 w 2421774"/>
                <a:gd name="connsiteY0" fmla="*/ 0 h 1607127"/>
                <a:gd name="connsiteX1" fmla="*/ 2343431 w 2421774"/>
                <a:gd name="connsiteY1" fmla="*/ 0 h 1607127"/>
                <a:gd name="connsiteX2" fmla="*/ 2421774 w 2421774"/>
                <a:gd name="connsiteY2" fmla="*/ 78343 h 1607127"/>
                <a:gd name="connsiteX3" fmla="*/ 2421774 w 2421774"/>
                <a:gd name="connsiteY3" fmla="*/ 1578660 h 1607127"/>
                <a:gd name="connsiteX4" fmla="*/ 2416027 w 2421774"/>
                <a:gd name="connsiteY4" fmla="*/ 1607127 h 1607127"/>
                <a:gd name="connsiteX5" fmla="*/ 5747 w 2421774"/>
                <a:gd name="connsiteY5" fmla="*/ 1607127 h 1607127"/>
                <a:gd name="connsiteX6" fmla="*/ 0 w 2421774"/>
                <a:gd name="connsiteY6" fmla="*/ 1578660 h 1607127"/>
                <a:gd name="connsiteX7" fmla="*/ 0 w 2421774"/>
                <a:gd name="connsiteY7" fmla="*/ 78343 h 1607127"/>
                <a:gd name="connsiteX8" fmla="*/ 78343 w 2421774"/>
                <a:gd name="connsiteY8" fmla="*/ 0 h 1607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1774" h="1607127">
                  <a:moveTo>
                    <a:pt x="78343" y="0"/>
                  </a:moveTo>
                  <a:lnTo>
                    <a:pt x="2343431" y="0"/>
                  </a:lnTo>
                  <a:cubicBezTo>
                    <a:pt x="2386699" y="0"/>
                    <a:pt x="2421774" y="35075"/>
                    <a:pt x="2421774" y="78343"/>
                  </a:cubicBezTo>
                  <a:lnTo>
                    <a:pt x="2421774" y="1578660"/>
                  </a:lnTo>
                  <a:lnTo>
                    <a:pt x="2416027" y="1607127"/>
                  </a:lnTo>
                  <a:lnTo>
                    <a:pt x="5747" y="1607127"/>
                  </a:lnTo>
                  <a:lnTo>
                    <a:pt x="0" y="1578660"/>
                  </a:lnTo>
                  <a:lnTo>
                    <a:pt x="0" y="78343"/>
                  </a:lnTo>
                  <a:cubicBezTo>
                    <a:pt x="0" y="35075"/>
                    <a:pt x="35075" y="0"/>
                    <a:pt x="78343" y="0"/>
                  </a:cubicBezTo>
                  <a:close/>
                </a:path>
              </a:pathLst>
            </a:custGeom>
            <a:solidFill>
              <a:srgbClr val="3A3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矩形 88"/>
            <p:cNvSpPr/>
            <p:nvPr/>
          </p:nvSpPr>
          <p:spPr>
            <a:xfrm>
              <a:off x="6163625" y="313979"/>
              <a:ext cx="2784374" cy="1753124"/>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任意多边形 92"/>
            <p:cNvSpPr/>
            <p:nvPr/>
          </p:nvSpPr>
          <p:spPr>
            <a:xfrm>
              <a:off x="7431406" y="203979"/>
              <a:ext cx="1619720" cy="2055623"/>
            </a:xfrm>
            <a:custGeom>
              <a:avLst/>
              <a:gdLst>
                <a:gd name="connsiteX0" fmla="*/ 0 w 1305629"/>
                <a:gd name="connsiteY0" fmla="*/ 0 h 1657003"/>
                <a:gd name="connsiteX1" fmla="*/ 1227286 w 1305629"/>
                <a:gd name="connsiteY1" fmla="*/ 0 h 1657003"/>
                <a:gd name="connsiteX2" fmla="*/ 1305629 w 1305629"/>
                <a:gd name="connsiteY2" fmla="*/ 78343 h 1657003"/>
                <a:gd name="connsiteX3" fmla="*/ 1305629 w 1305629"/>
                <a:gd name="connsiteY3" fmla="*/ 1578660 h 1657003"/>
                <a:gd name="connsiteX4" fmla="*/ 1227286 w 1305629"/>
                <a:gd name="connsiteY4" fmla="*/ 1657003 h 1657003"/>
                <a:gd name="connsiteX5" fmla="*/ 580167 w 1305629"/>
                <a:gd name="connsiteY5" fmla="*/ 1657003 h 165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5629" h="1657003">
                  <a:moveTo>
                    <a:pt x="0" y="0"/>
                  </a:moveTo>
                  <a:lnTo>
                    <a:pt x="1227286" y="0"/>
                  </a:lnTo>
                  <a:cubicBezTo>
                    <a:pt x="1270554" y="0"/>
                    <a:pt x="1305629" y="35075"/>
                    <a:pt x="1305629" y="78343"/>
                  </a:cubicBezTo>
                  <a:lnTo>
                    <a:pt x="1305629" y="1578660"/>
                  </a:lnTo>
                  <a:cubicBezTo>
                    <a:pt x="1305629" y="1621928"/>
                    <a:pt x="1270554" y="1657003"/>
                    <a:pt x="1227286" y="1657003"/>
                  </a:cubicBezTo>
                  <a:lnTo>
                    <a:pt x="580167" y="1657003"/>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3"/>
            <p:cNvSpPr/>
            <p:nvPr/>
          </p:nvSpPr>
          <p:spPr>
            <a:xfrm>
              <a:off x="7531787" y="239767"/>
              <a:ext cx="480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3" name="矩形 55"/>
          <p:cNvSpPr/>
          <p:nvPr/>
        </p:nvSpPr>
        <p:spPr>
          <a:xfrm>
            <a:off x="1283585" y="4071380"/>
            <a:ext cx="2372921" cy="665310"/>
          </a:xfrm>
          <a:prstGeom prst="rect">
            <a:avLst/>
          </a:prstGeom>
        </p:spPr>
        <p:txBody>
          <a:bodyPr wrap="square">
            <a:spAutoFit/>
          </a:bodyPr>
          <a:lstStyle/>
          <a:p>
            <a:pPr>
              <a:lnSpc>
                <a:spcPct val="120000"/>
              </a:lnSpc>
            </a:pPr>
            <a:r>
              <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这里输入段落文本内容请在这里输入段落文本内容请在这里输入段落文本内容请在这里输入段落文本内容</a:t>
            </a: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cxnSp>
        <p:nvCxnSpPr>
          <p:cNvPr id="14" name="直接连接符 13"/>
          <p:cNvCxnSpPr/>
          <p:nvPr/>
        </p:nvCxnSpPr>
        <p:spPr>
          <a:xfrm>
            <a:off x="1378051" y="4856123"/>
            <a:ext cx="2372483" cy="0"/>
          </a:xfrm>
          <a:prstGeom prst="line">
            <a:avLst/>
          </a:prstGeom>
          <a:ln>
            <a:solidFill>
              <a:srgbClr val="58D6CA"/>
            </a:solidFill>
            <a:prstDash val="sysDot"/>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378051" y="5035903"/>
            <a:ext cx="643628" cy="643628"/>
            <a:chOff x="1033538" y="3776927"/>
            <a:chExt cx="482721" cy="482721"/>
          </a:xfrm>
          <a:solidFill>
            <a:srgbClr val="58D6CA"/>
          </a:solidFill>
        </p:grpSpPr>
        <p:sp>
          <p:nvSpPr>
            <p:cNvPr id="16" name="Oval 59"/>
            <p:cNvSpPr/>
            <p:nvPr/>
          </p:nvSpPr>
          <p:spPr>
            <a:xfrm>
              <a:off x="1033538" y="3776927"/>
              <a:ext cx="482721" cy="482721"/>
            </a:xfrm>
            <a:prstGeom prst="ellipse">
              <a:avLst/>
            </a:pr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8D6CA"/>
                </a:solidFill>
              </a:endParaRPr>
            </a:p>
          </p:txBody>
        </p:sp>
        <p:grpSp>
          <p:nvGrpSpPr>
            <p:cNvPr id="17" name="Group 60"/>
            <p:cNvGrpSpPr/>
            <p:nvPr/>
          </p:nvGrpSpPr>
          <p:grpSpPr>
            <a:xfrm>
              <a:off x="1101203" y="3848357"/>
              <a:ext cx="347391" cy="411291"/>
              <a:chOff x="1375885" y="1198807"/>
              <a:chExt cx="1009650" cy="1195367"/>
            </a:xfrm>
            <a:grpFill/>
          </p:grpSpPr>
          <p:grpSp>
            <p:nvGrpSpPr>
              <p:cNvPr id="18" name="Group 61"/>
              <p:cNvGrpSpPr/>
              <p:nvPr/>
            </p:nvGrpSpPr>
            <p:grpSpPr>
              <a:xfrm>
                <a:off x="1375885" y="1198807"/>
                <a:ext cx="1009650" cy="1139826"/>
                <a:chOff x="1368786" y="1195986"/>
                <a:chExt cx="1009650" cy="1139826"/>
              </a:xfrm>
              <a:grpFill/>
            </p:grpSpPr>
            <p:sp>
              <p:nvSpPr>
                <p:cNvPr id="20"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21"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22"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grpSp>
          <p:sp>
            <p:nvSpPr>
              <p:cNvPr id="19"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8D6CA"/>
                  </a:solidFill>
                </a:endParaRPr>
              </a:p>
            </p:txBody>
          </p:sp>
        </p:grpSp>
      </p:grpSp>
      <p:sp>
        <p:nvSpPr>
          <p:cNvPr id="23" name="文本框 22"/>
          <p:cNvSpPr txBox="1"/>
          <p:nvPr/>
        </p:nvSpPr>
        <p:spPr>
          <a:xfrm>
            <a:off x="2057453" y="4967866"/>
            <a:ext cx="1709400" cy="646331"/>
          </a:xfrm>
          <a:prstGeom prst="rect">
            <a:avLst/>
          </a:prstGeom>
          <a:noFill/>
        </p:spPr>
        <p:txBody>
          <a:bodyPr wrap="square" rtlCol="0">
            <a:spAutoFit/>
          </a:bodyPr>
          <a:lstStyle/>
          <a:p>
            <a:r>
              <a:rPr lang="en-US" altLang="zh-CN" sz="3600" dirty="0">
                <a:solidFill>
                  <a:srgbClr val="333333"/>
                </a:solidFill>
                <a:latin typeface="HelveticaNeueLT Pro 67 MdCn" panose="020B0606030502030204" pitchFamily="34" charset="0"/>
              </a:rPr>
              <a:t>81,680</a:t>
            </a:r>
            <a:endParaRPr lang="zh-CN" altLang="en-US" sz="3600" dirty="0">
              <a:solidFill>
                <a:srgbClr val="333333"/>
              </a:solidFill>
              <a:latin typeface="HelveticaNeueLT Pro 67 MdCn" panose="020B0606030502030204" pitchFamily="34" charset="0"/>
            </a:endParaRPr>
          </a:p>
        </p:txBody>
      </p:sp>
      <p:grpSp>
        <p:nvGrpSpPr>
          <p:cNvPr id="24" name="组合 23"/>
          <p:cNvGrpSpPr/>
          <p:nvPr/>
        </p:nvGrpSpPr>
        <p:grpSpPr>
          <a:xfrm>
            <a:off x="5049421" y="1973062"/>
            <a:ext cx="2132529" cy="1111725"/>
            <a:chOff x="3787065" y="1479796"/>
            <a:chExt cx="1599397" cy="833794"/>
          </a:xfrm>
        </p:grpSpPr>
        <p:grpSp>
          <p:nvGrpSpPr>
            <p:cNvPr id="25" name="组合 37"/>
            <p:cNvGrpSpPr/>
            <p:nvPr/>
          </p:nvGrpSpPr>
          <p:grpSpPr>
            <a:xfrm rot="16200000" flipV="1">
              <a:off x="3962834" y="1304027"/>
              <a:ext cx="833794" cy="1185331"/>
              <a:chOff x="2132515" y="1040815"/>
              <a:chExt cx="2233745" cy="3175519"/>
            </a:xfrm>
          </p:grpSpPr>
          <p:sp>
            <p:nvSpPr>
              <p:cNvPr id="34" name="任意多边形 22"/>
              <p:cNvSpPr/>
              <p:nvPr/>
            </p:nvSpPr>
            <p:spPr>
              <a:xfrm>
                <a:off x="3275469" y="2618168"/>
                <a:ext cx="658570" cy="205171"/>
              </a:xfrm>
              <a:custGeom>
                <a:avLst/>
                <a:gdLst>
                  <a:gd name="connsiteX0" fmla="*/ 110736 w 658570"/>
                  <a:gd name="connsiteY0" fmla="*/ 0 h 205171"/>
                  <a:gd name="connsiteX1" fmla="*/ 550365 w 658570"/>
                  <a:gd name="connsiteY1" fmla="*/ 0 h 205171"/>
                  <a:gd name="connsiteX2" fmla="*/ 550297 w 658570"/>
                  <a:gd name="connsiteY2" fmla="*/ 50330 h 205171"/>
                  <a:gd name="connsiteX3" fmla="*/ 565304 w 658570"/>
                  <a:gd name="connsiteY3" fmla="*/ 147236 h 205171"/>
                  <a:gd name="connsiteX4" fmla="*/ 575233 w 658570"/>
                  <a:gd name="connsiteY4" fmla="*/ 176233 h 205171"/>
                  <a:gd name="connsiteX5" fmla="*/ 632693 w 658570"/>
                  <a:gd name="connsiteY5" fmla="*/ 184755 h 205171"/>
                  <a:gd name="connsiteX6" fmla="*/ 658570 w 658570"/>
                  <a:gd name="connsiteY6" fmla="*/ 197572 h 205171"/>
                  <a:gd name="connsiteX7" fmla="*/ 643228 w 658570"/>
                  <a:gd name="connsiteY7" fmla="*/ 205171 h 205171"/>
                  <a:gd name="connsiteX8" fmla="*/ 15342 w 658570"/>
                  <a:gd name="connsiteY8" fmla="*/ 205171 h 205171"/>
                  <a:gd name="connsiteX9" fmla="*/ 0 w 658570"/>
                  <a:gd name="connsiteY9" fmla="*/ 197572 h 205171"/>
                  <a:gd name="connsiteX10" fmla="*/ 25877 w 658570"/>
                  <a:gd name="connsiteY10" fmla="*/ 184755 h 205171"/>
                  <a:gd name="connsiteX11" fmla="*/ 86003 w 658570"/>
                  <a:gd name="connsiteY11" fmla="*/ 175837 h 205171"/>
                  <a:gd name="connsiteX12" fmla="*/ 95797 w 658570"/>
                  <a:gd name="connsiteY12" fmla="*/ 147236 h 205171"/>
                  <a:gd name="connsiteX13" fmla="*/ 110805 w 658570"/>
                  <a:gd name="connsiteY13" fmla="*/ 50331 h 205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570" h="205171">
                    <a:moveTo>
                      <a:pt x="110736" y="0"/>
                    </a:moveTo>
                    <a:lnTo>
                      <a:pt x="550365" y="0"/>
                    </a:lnTo>
                    <a:lnTo>
                      <a:pt x="550297" y="50330"/>
                    </a:lnTo>
                    <a:cubicBezTo>
                      <a:pt x="552935" y="84909"/>
                      <a:pt x="558144" y="117646"/>
                      <a:pt x="565304" y="147236"/>
                    </a:cubicBezTo>
                    <a:lnTo>
                      <a:pt x="575233" y="176233"/>
                    </a:lnTo>
                    <a:lnTo>
                      <a:pt x="632693" y="184755"/>
                    </a:lnTo>
                    <a:cubicBezTo>
                      <a:pt x="649356" y="188694"/>
                      <a:pt x="658570" y="193026"/>
                      <a:pt x="658570" y="197572"/>
                    </a:cubicBezTo>
                    <a:lnTo>
                      <a:pt x="643228" y="205171"/>
                    </a:lnTo>
                    <a:lnTo>
                      <a:pt x="15342" y="205171"/>
                    </a:lnTo>
                    <a:lnTo>
                      <a:pt x="0" y="197572"/>
                    </a:lnTo>
                    <a:cubicBezTo>
                      <a:pt x="0" y="193026"/>
                      <a:pt x="9214" y="188694"/>
                      <a:pt x="25877" y="184755"/>
                    </a:cubicBezTo>
                    <a:lnTo>
                      <a:pt x="86003" y="175837"/>
                    </a:lnTo>
                    <a:lnTo>
                      <a:pt x="95797" y="147236"/>
                    </a:lnTo>
                    <a:cubicBezTo>
                      <a:pt x="102958" y="117645"/>
                      <a:pt x="108167" y="84909"/>
                      <a:pt x="110805" y="50331"/>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任意多边形 25"/>
              <p:cNvSpPr/>
              <p:nvPr/>
            </p:nvSpPr>
            <p:spPr>
              <a:xfrm>
                <a:off x="3084729" y="2624246"/>
                <a:ext cx="439629" cy="37466"/>
              </a:xfrm>
              <a:custGeom>
                <a:avLst/>
                <a:gdLst>
                  <a:gd name="connsiteX0" fmla="*/ 0 w 439629"/>
                  <a:gd name="connsiteY0" fmla="*/ 0 h 37466"/>
                  <a:gd name="connsiteX1" fmla="*/ 439629 w 439629"/>
                  <a:gd name="connsiteY1" fmla="*/ 0 h 37466"/>
                  <a:gd name="connsiteX2" fmla="*/ 439579 w 439629"/>
                  <a:gd name="connsiteY2" fmla="*/ 37466 h 37466"/>
                  <a:gd name="connsiteX3" fmla="*/ 51 w 439629"/>
                  <a:gd name="connsiteY3" fmla="*/ 37466 h 37466"/>
                </a:gdLst>
                <a:ahLst/>
                <a:cxnLst>
                  <a:cxn ang="0">
                    <a:pos x="connsiteX0" y="connsiteY0"/>
                  </a:cxn>
                  <a:cxn ang="0">
                    <a:pos x="connsiteX1" y="connsiteY1"/>
                  </a:cxn>
                  <a:cxn ang="0">
                    <a:pos x="connsiteX2" y="connsiteY2"/>
                  </a:cxn>
                  <a:cxn ang="0">
                    <a:pos x="connsiteX3" y="connsiteY3"/>
                  </a:cxn>
                </a:cxnLst>
                <a:rect l="l" t="t" r="r" b="b"/>
                <a:pathLst>
                  <a:path w="439629" h="37466">
                    <a:moveTo>
                      <a:pt x="0" y="0"/>
                    </a:moveTo>
                    <a:lnTo>
                      <a:pt x="439629" y="0"/>
                    </a:lnTo>
                    <a:lnTo>
                      <a:pt x="439579" y="37466"/>
                    </a:lnTo>
                    <a:lnTo>
                      <a:pt x="51" y="37466"/>
                    </a:lnTo>
                    <a:close/>
                  </a:path>
                </a:pathLst>
              </a:custGeom>
              <a:solidFill>
                <a:srgbClr val="D5D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圆角矩形 29"/>
              <p:cNvSpPr/>
              <p:nvPr/>
            </p:nvSpPr>
            <p:spPr>
              <a:xfrm>
                <a:off x="2132516" y="1040815"/>
                <a:ext cx="2233744" cy="3175519"/>
              </a:xfrm>
              <a:prstGeom prst="roundRect">
                <a:avLst>
                  <a:gd name="adj" fmla="val 5726"/>
                </a:avLst>
              </a:pr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矩形 30"/>
              <p:cNvSpPr/>
              <p:nvPr/>
            </p:nvSpPr>
            <p:spPr>
              <a:xfrm>
                <a:off x="2280590" y="1323752"/>
                <a:ext cx="1937589" cy="2609641"/>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1"/>
              <p:cNvSpPr/>
              <p:nvPr/>
            </p:nvSpPr>
            <p:spPr>
              <a:xfrm>
                <a:off x="3138414" y="4010265"/>
                <a:ext cx="144880" cy="144880"/>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2"/>
              <p:cNvSpPr/>
              <p:nvPr/>
            </p:nvSpPr>
            <p:spPr>
              <a:xfrm>
                <a:off x="3182713" y="1159424"/>
                <a:ext cx="45719" cy="45719"/>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任意多边形 35"/>
              <p:cNvSpPr/>
              <p:nvPr/>
            </p:nvSpPr>
            <p:spPr>
              <a:xfrm rot="16200000" flipV="1">
                <a:off x="2635538" y="537792"/>
                <a:ext cx="1227700" cy="2233745"/>
              </a:xfrm>
              <a:custGeom>
                <a:avLst/>
                <a:gdLst>
                  <a:gd name="connsiteX0" fmla="*/ 0 w 387419"/>
                  <a:gd name="connsiteY0" fmla="*/ 0 h 1002082"/>
                  <a:gd name="connsiteX1" fmla="*/ 347057 w 387419"/>
                  <a:gd name="connsiteY1" fmla="*/ 0 h 1002082"/>
                  <a:gd name="connsiteX2" fmla="*/ 387419 w 387419"/>
                  <a:gd name="connsiteY2" fmla="*/ 40362 h 1002082"/>
                  <a:gd name="connsiteX3" fmla="*/ 387419 w 387419"/>
                  <a:gd name="connsiteY3" fmla="*/ 961720 h 1002082"/>
                  <a:gd name="connsiteX4" fmla="*/ 347057 w 387419"/>
                  <a:gd name="connsiteY4" fmla="*/ 1002082 h 1002082"/>
                  <a:gd name="connsiteX5" fmla="*/ 324264 w 387419"/>
                  <a:gd name="connsiteY5" fmla="*/ 1002082 h 100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419" h="1002082">
                    <a:moveTo>
                      <a:pt x="0" y="0"/>
                    </a:moveTo>
                    <a:lnTo>
                      <a:pt x="347057" y="0"/>
                    </a:lnTo>
                    <a:cubicBezTo>
                      <a:pt x="369348" y="0"/>
                      <a:pt x="387419" y="18071"/>
                      <a:pt x="387419" y="40362"/>
                    </a:cubicBezTo>
                    <a:lnTo>
                      <a:pt x="387419" y="961720"/>
                    </a:lnTo>
                    <a:cubicBezTo>
                      <a:pt x="387419" y="984011"/>
                      <a:pt x="369348" y="1002082"/>
                      <a:pt x="347057" y="1002082"/>
                    </a:cubicBezTo>
                    <a:lnTo>
                      <a:pt x="324264" y="1002082"/>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6" name="组合 48"/>
            <p:cNvGrpSpPr/>
            <p:nvPr/>
          </p:nvGrpSpPr>
          <p:grpSpPr>
            <a:xfrm>
              <a:off x="5092888" y="1701227"/>
              <a:ext cx="293574" cy="612363"/>
              <a:chOff x="2981358" y="2687571"/>
              <a:chExt cx="566719" cy="1182114"/>
            </a:xfrm>
          </p:grpSpPr>
          <p:sp>
            <p:nvSpPr>
              <p:cNvPr id="27" name="圆角矩形 39"/>
              <p:cNvSpPr/>
              <p:nvPr/>
            </p:nvSpPr>
            <p:spPr>
              <a:xfrm>
                <a:off x="2981358" y="2687571"/>
                <a:ext cx="566719" cy="1182114"/>
              </a:xfrm>
              <a:prstGeom prst="roundRect">
                <a:avLst>
                  <a:gd name="adj" fmla="val 12986"/>
                </a:avLst>
              </a:pr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40"/>
              <p:cNvSpPr/>
              <p:nvPr/>
            </p:nvSpPr>
            <p:spPr>
              <a:xfrm>
                <a:off x="3026252" y="2849243"/>
                <a:ext cx="476930" cy="858771"/>
              </a:xfrm>
              <a:prstGeom prst="rect">
                <a:avLst/>
              </a:prstGeom>
              <a:solidFill>
                <a:srgbClr val="48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椭圆 41"/>
              <p:cNvSpPr/>
              <p:nvPr/>
            </p:nvSpPr>
            <p:spPr>
              <a:xfrm>
                <a:off x="3214467" y="3733090"/>
                <a:ext cx="104250" cy="104250"/>
              </a:xfrm>
              <a:prstGeom prst="ellipse">
                <a:avLst/>
              </a:prstGeom>
              <a:solidFill>
                <a:srgbClr val="BFC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0" name="组合 44"/>
              <p:cNvGrpSpPr/>
              <p:nvPr/>
            </p:nvGrpSpPr>
            <p:grpSpPr>
              <a:xfrm>
                <a:off x="3210717" y="2731028"/>
                <a:ext cx="108000" cy="64676"/>
                <a:chOff x="3208161" y="2724121"/>
                <a:chExt cx="108000" cy="64676"/>
              </a:xfrm>
            </p:grpSpPr>
            <p:sp>
              <p:nvSpPr>
                <p:cNvPr id="32" name="椭圆 42"/>
                <p:cNvSpPr/>
                <p:nvPr/>
              </p:nvSpPr>
              <p:spPr>
                <a:xfrm>
                  <a:off x="3251361" y="2724121"/>
                  <a:ext cx="21600" cy="21600"/>
                </a:xfrm>
                <a:prstGeom prst="ellipse">
                  <a:avLst/>
                </a:prstGeom>
                <a:solidFill>
                  <a:srgbClr val="A7A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圆角矩形 43"/>
                <p:cNvSpPr/>
                <p:nvPr/>
              </p:nvSpPr>
              <p:spPr>
                <a:xfrm>
                  <a:off x="3208161" y="2770797"/>
                  <a:ext cx="108000" cy="18000"/>
                </a:xfrm>
                <a:prstGeom prst="roundRect">
                  <a:avLst/>
                </a:prstGeom>
                <a:solidFill>
                  <a:srgbClr val="A7A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1" name="任意多边形 47"/>
              <p:cNvSpPr/>
              <p:nvPr/>
            </p:nvSpPr>
            <p:spPr>
              <a:xfrm>
                <a:off x="3207527" y="2687571"/>
                <a:ext cx="340550" cy="1034024"/>
              </a:xfrm>
              <a:custGeom>
                <a:avLst/>
                <a:gdLst>
                  <a:gd name="connsiteX0" fmla="*/ 0 w 340550"/>
                  <a:gd name="connsiteY0" fmla="*/ 0 h 1034024"/>
                  <a:gd name="connsiteX1" fmla="*/ 266956 w 340550"/>
                  <a:gd name="connsiteY1" fmla="*/ 0 h 1034024"/>
                  <a:gd name="connsiteX2" fmla="*/ 340550 w 340550"/>
                  <a:gd name="connsiteY2" fmla="*/ 73594 h 1034024"/>
                  <a:gd name="connsiteX3" fmla="*/ 340550 w 340550"/>
                  <a:gd name="connsiteY3" fmla="*/ 1034024 h 1034024"/>
                </a:gdLst>
                <a:ahLst/>
                <a:cxnLst>
                  <a:cxn ang="0">
                    <a:pos x="connsiteX0" y="connsiteY0"/>
                  </a:cxn>
                  <a:cxn ang="0">
                    <a:pos x="connsiteX1" y="connsiteY1"/>
                  </a:cxn>
                  <a:cxn ang="0">
                    <a:pos x="connsiteX2" y="connsiteY2"/>
                  </a:cxn>
                  <a:cxn ang="0">
                    <a:pos x="connsiteX3" y="connsiteY3"/>
                  </a:cxn>
                </a:cxnLst>
                <a:rect l="l" t="t" r="r" b="b"/>
                <a:pathLst>
                  <a:path w="340550" h="1034024">
                    <a:moveTo>
                      <a:pt x="0" y="0"/>
                    </a:moveTo>
                    <a:lnTo>
                      <a:pt x="266956" y="0"/>
                    </a:lnTo>
                    <a:cubicBezTo>
                      <a:pt x="307601" y="0"/>
                      <a:pt x="340550" y="32949"/>
                      <a:pt x="340550" y="73594"/>
                    </a:cubicBezTo>
                    <a:lnTo>
                      <a:pt x="340550" y="1034024"/>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41" name="矩形 55"/>
          <p:cNvSpPr/>
          <p:nvPr/>
        </p:nvSpPr>
        <p:spPr>
          <a:xfrm>
            <a:off x="4832381" y="4071380"/>
            <a:ext cx="2372921" cy="683457"/>
          </a:xfrm>
          <a:prstGeom prst="rect">
            <a:avLst/>
          </a:prstGeom>
        </p:spPr>
        <p:txBody>
          <a:bodyPr wrap="square">
            <a:spAutoFit/>
          </a:bodyPr>
          <a:lstStyle/>
          <a:p>
            <a:pPr>
              <a:lnSpc>
                <a:spcPct val="120000"/>
              </a:lnSpc>
            </a:pPr>
            <a:r>
              <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这里输入段落文本内容请在这里输入段落文本内容请在这里输入段落文本内容请在这里输入段落文本内容</a:t>
            </a: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cxnSp>
        <p:nvCxnSpPr>
          <p:cNvPr id="42" name="直接连接符 41"/>
          <p:cNvCxnSpPr/>
          <p:nvPr/>
        </p:nvCxnSpPr>
        <p:spPr>
          <a:xfrm>
            <a:off x="4926847" y="4856123"/>
            <a:ext cx="2372483" cy="0"/>
          </a:xfrm>
          <a:prstGeom prst="line">
            <a:avLst/>
          </a:prstGeom>
          <a:ln>
            <a:solidFill>
              <a:srgbClr val="58D6CA"/>
            </a:solidFill>
            <a:prstDash val="sysDot"/>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4926847" y="5035903"/>
            <a:ext cx="643628" cy="643628"/>
            <a:chOff x="3695135" y="3776927"/>
            <a:chExt cx="482721" cy="482721"/>
          </a:xfrm>
          <a:solidFill>
            <a:srgbClr val="58D6CA"/>
          </a:solidFill>
        </p:grpSpPr>
        <p:sp>
          <p:nvSpPr>
            <p:cNvPr id="44" name="Oval 59"/>
            <p:cNvSpPr/>
            <p:nvPr/>
          </p:nvSpPr>
          <p:spPr>
            <a:xfrm>
              <a:off x="3695135" y="3776927"/>
              <a:ext cx="482721" cy="482721"/>
            </a:xfrm>
            <a:prstGeom prst="ellipse">
              <a:avLst/>
            </a:pr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8D6CA"/>
                </a:solidFill>
              </a:endParaRPr>
            </a:p>
          </p:txBody>
        </p:sp>
        <p:grpSp>
          <p:nvGrpSpPr>
            <p:cNvPr id="45" name="Group 60"/>
            <p:cNvGrpSpPr/>
            <p:nvPr/>
          </p:nvGrpSpPr>
          <p:grpSpPr>
            <a:xfrm>
              <a:off x="3762800" y="3848357"/>
              <a:ext cx="347391" cy="411291"/>
              <a:chOff x="1375885" y="1198807"/>
              <a:chExt cx="1009650" cy="1195367"/>
            </a:xfrm>
            <a:grpFill/>
          </p:grpSpPr>
          <p:grpSp>
            <p:nvGrpSpPr>
              <p:cNvPr id="46" name="Group 61"/>
              <p:cNvGrpSpPr/>
              <p:nvPr/>
            </p:nvGrpSpPr>
            <p:grpSpPr>
              <a:xfrm>
                <a:off x="1375885" y="1198807"/>
                <a:ext cx="1009650" cy="1139826"/>
                <a:chOff x="1368786" y="1195986"/>
                <a:chExt cx="1009650" cy="1139826"/>
              </a:xfrm>
              <a:grpFill/>
            </p:grpSpPr>
            <p:sp>
              <p:nvSpPr>
                <p:cNvPr id="48"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49"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50"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grpSp>
          <p:sp>
            <p:nvSpPr>
              <p:cNvPr id="47"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8D6CA"/>
                  </a:solidFill>
                </a:endParaRPr>
              </a:p>
            </p:txBody>
          </p:sp>
        </p:grpSp>
      </p:grpSp>
      <p:sp>
        <p:nvSpPr>
          <p:cNvPr id="51" name="文本框 50"/>
          <p:cNvSpPr txBox="1"/>
          <p:nvPr/>
        </p:nvSpPr>
        <p:spPr>
          <a:xfrm>
            <a:off x="5606249" y="4967866"/>
            <a:ext cx="1709400" cy="646331"/>
          </a:xfrm>
          <a:prstGeom prst="rect">
            <a:avLst/>
          </a:prstGeom>
          <a:noFill/>
        </p:spPr>
        <p:txBody>
          <a:bodyPr wrap="square" rtlCol="0">
            <a:spAutoFit/>
          </a:bodyPr>
          <a:lstStyle/>
          <a:p>
            <a:r>
              <a:rPr lang="en-US" altLang="zh-CN" sz="3600" dirty="0">
                <a:solidFill>
                  <a:srgbClr val="333333"/>
                </a:solidFill>
                <a:latin typeface="HelveticaNeueLT Pro 67 MdCn" panose="020B0606030502030204" pitchFamily="34" charset="0"/>
              </a:rPr>
              <a:t>98,530</a:t>
            </a:r>
            <a:endParaRPr lang="zh-CN" altLang="en-US" sz="3600" dirty="0">
              <a:solidFill>
                <a:srgbClr val="333333"/>
              </a:solidFill>
              <a:latin typeface="HelveticaNeueLT Pro 67 MdCn" panose="020B0606030502030204" pitchFamily="34" charset="0"/>
            </a:endParaRPr>
          </a:p>
        </p:txBody>
      </p:sp>
      <p:grpSp>
        <p:nvGrpSpPr>
          <p:cNvPr id="52" name="组合 78"/>
          <p:cNvGrpSpPr/>
          <p:nvPr/>
        </p:nvGrpSpPr>
        <p:grpSpPr>
          <a:xfrm>
            <a:off x="8623390" y="1368750"/>
            <a:ext cx="2085148" cy="1716037"/>
            <a:chOff x="-1217269" y="266895"/>
            <a:chExt cx="3569569" cy="2937688"/>
          </a:xfrm>
        </p:grpSpPr>
        <p:grpSp>
          <p:nvGrpSpPr>
            <p:cNvPr id="53" name="组合 71"/>
            <p:cNvGrpSpPr/>
            <p:nvPr/>
          </p:nvGrpSpPr>
          <p:grpSpPr>
            <a:xfrm>
              <a:off x="-1217269" y="266898"/>
              <a:ext cx="3569569" cy="2937685"/>
              <a:chOff x="1348610" y="-2290712"/>
              <a:chExt cx="3569569" cy="2937685"/>
            </a:xfrm>
          </p:grpSpPr>
          <p:grpSp>
            <p:nvGrpSpPr>
              <p:cNvPr id="56" name="组合 70"/>
              <p:cNvGrpSpPr/>
              <p:nvPr/>
            </p:nvGrpSpPr>
            <p:grpSpPr>
              <a:xfrm>
                <a:off x="1348610" y="-2290712"/>
                <a:ext cx="3569569" cy="2937685"/>
                <a:chOff x="-21492" y="-2290712"/>
                <a:chExt cx="3569569" cy="2937685"/>
              </a:xfrm>
            </p:grpSpPr>
            <p:grpSp>
              <p:nvGrpSpPr>
                <p:cNvPr id="60" name="组合 69"/>
                <p:cNvGrpSpPr/>
                <p:nvPr/>
              </p:nvGrpSpPr>
              <p:grpSpPr>
                <a:xfrm>
                  <a:off x="-21492" y="-2290712"/>
                  <a:ext cx="3569569" cy="2556808"/>
                  <a:chOff x="-763280" y="-778128"/>
                  <a:chExt cx="1918011" cy="1373831"/>
                </a:xfrm>
              </p:grpSpPr>
              <p:sp>
                <p:nvSpPr>
                  <p:cNvPr id="63" name="圆角矩形 4"/>
                  <p:cNvSpPr/>
                  <p:nvPr/>
                </p:nvSpPr>
                <p:spPr>
                  <a:xfrm>
                    <a:off x="-763280" y="-778128"/>
                    <a:ext cx="1918011" cy="1373831"/>
                  </a:xfrm>
                  <a:prstGeom prst="roundRect">
                    <a:avLst>
                      <a:gd name="adj" fmla="val 2948"/>
                    </a:avLst>
                  </a:prstGeom>
                  <a:solidFill>
                    <a:srgbClr val="3A3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任意多边形 7"/>
                  <p:cNvSpPr/>
                  <p:nvPr/>
                </p:nvSpPr>
                <p:spPr>
                  <a:xfrm>
                    <a:off x="-763280" y="421744"/>
                    <a:ext cx="1918011" cy="173959"/>
                  </a:xfrm>
                  <a:custGeom>
                    <a:avLst/>
                    <a:gdLst>
                      <a:gd name="connsiteX0" fmla="*/ 0 w 1918011"/>
                      <a:gd name="connsiteY0" fmla="*/ 0 h 173959"/>
                      <a:gd name="connsiteX1" fmla="*/ 1918011 w 1918011"/>
                      <a:gd name="connsiteY1" fmla="*/ 0 h 173959"/>
                      <a:gd name="connsiteX2" fmla="*/ 1918011 w 1918011"/>
                      <a:gd name="connsiteY2" fmla="*/ 133458 h 173959"/>
                      <a:gd name="connsiteX3" fmla="*/ 1877510 w 1918011"/>
                      <a:gd name="connsiteY3" fmla="*/ 173959 h 173959"/>
                      <a:gd name="connsiteX4" fmla="*/ 40501 w 1918011"/>
                      <a:gd name="connsiteY4" fmla="*/ 173959 h 173959"/>
                      <a:gd name="connsiteX5" fmla="*/ 0 w 1918011"/>
                      <a:gd name="connsiteY5" fmla="*/ 133458 h 17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011" h="173959">
                        <a:moveTo>
                          <a:pt x="0" y="0"/>
                        </a:moveTo>
                        <a:lnTo>
                          <a:pt x="1918011" y="0"/>
                        </a:lnTo>
                        <a:lnTo>
                          <a:pt x="1918011" y="133458"/>
                        </a:lnTo>
                        <a:cubicBezTo>
                          <a:pt x="1918011" y="155826"/>
                          <a:pt x="1899878" y="173959"/>
                          <a:pt x="1877510" y="173959"/>
                        </a:cubicBezTo>
                        <a:lnTo>
                          <a:pt x="40501" y="173959"/>
                        </a:lnTo>
                        <a:cubicBezTo>
                          <a:pt x="18133" y="173959"/>
                          <a:pt x="0" y="155826"/>
                          <a:pt x="0" y="133458"/>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1" name="任意多边形 68"/>
                <p:cNvSpPr/>
                <p:nvPr/>
              </p:nvSpPr>
              <p:spPr>
                <a:xfrm>
                  <a:off x="1155113" y="266095"/>
                  <a:ext cx="1216358" cy="380878"/>
                </a:xfrm>
                <a:custGeom>
                  <a:avLst/>
                  <a:gdLst>
                    <a:gd name="connsiteX0" fmla="*/ 203153 w 1216358"/>
                    <a:gd name="connsiteY0" fmla="*/ 0 h 380878"/>
                    <a:gd name="connsiteX1" fmla="*/ 1019707 w 1216358"/>
                    <a:gd name="connsiteY1" fmla="*/ 0 h 380878"/>
                    <a:gd name="connsiteX2" fmla="*/ 1023583 w 1216358"/>
                    <a:gd name="connsiteY2" fmla="*/ 112253 h 380878"/>
                    <a:gd name="connsiteX3" fmla="*/ 1060952 w 1216358"/>
                    <a:gd name="connsiteY3" fmla="*/ 327385 h 380878"/>
                    <a:gd name="connsiteX4" fmla="*/ 1063272 w 1216358"/>
                    <a:gd name="connsiteY4" fmla="*/ 334327 h 380878"/>
                    <a:gd name="connsiteX5" fmla="*/ 1168564 w 1216358"/>
                    <a:gd name="connsiteY5" fmla="*/ 345571 h 380878"/>
                    <a:gd name="connsiteX6" fmla="*/ 1216358 w 1216358"/>
                    <a:gd name="connsiteY6" fmla="*/ 362614 h 380878"/>
                    <a:gd name="connsiteX7" fmla="*/ 1168564 w 1216358"/>
                    <a:gd name="connsiteY7" fmla="*/ 379657 h 380878"/>
                    <a:gd name="connsiteX8" fmla="*/ 1157133 w 1216358"/>
                    <a:gd name="connsiteY8" fmla="*/ 380878 h 380878"/>
                    <a:gd name="connsiteX9" fmla="*/ 59225 w 1216358"/>
                    <a:gd name="connsiteY9" fmla="*/ 380878 h 380878"/>
                    <a:gd name="connsiteX10" fmla="*/ 47794 w 1216358"/>
                    <a:gd name="connsiteY10" fmla="*/ 379657 h 380878"/>
                    <a:gd name="connsiteX11" fmla="*/ 0 w 1216358"/>
                    <a:gd name="connsiteY11" fmla="*/ 362614 h 380878"/>
                    <a:gd name="connsiteX12" fmla="*/ 47794 w 1216358"/>
                    <a:gd name="connsiteY12" fmla="*/ 345571 h 380878"/>
                    <a:gd name="connsiteX13" fmla="*/ 159828 w 1216358"/>
                    <a:gd name="connsiteY13" fmla="*/ 333607 h 380878"/>
                    <a:gd name="connsiteX14" fmla="*/ 161908 w 1216358"/>
                    <a:gd name="connsiteY14" fmla="*/ 327384 h 380878"/>
                    <a:gd name="connsiteX15" fmla="*/ 199278 w 1216358"/>
                    <a:gd name="connsiteY15" fmla="*/ 112252 h 38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6358" h="380878">
                      <a:moveTo>
                        <a:pt x="203153" y="0"/>
                      </a:moveTo>
                      <a:lnTo>
                        <a:pt x="1019707" y="0"/>
                      </a:lnTo>
                      <a:lnTo>
                        <a:pt x="1023583" y="112253"/>
                      </a:lnTo>
                      <a:cubicBezTo>
                        <a:pt x="1029774" y="189132"/>
                        <a:pt x="1042763" y="261802"/>
                        <a:pt x="1060952" y="327385"/>
                      </a:cubicBezTo>
                      <a:lnTo>
                        <a:pt x="1063272" y="334327"/>
                      </a:lnTo>
                      <a:lnTo>
                        <a:pt x="1168564" y="345571"/>
                      </a:lnTo>
                      <a:cubicBezTo>
                        <a:pt x="1199340" y="350809"/>
                        <a:pt x="1216358" y="356569"/>
                        <a:pt x="1216358" y="362614"/>
                      </a:cubicBezTo>
                      <a:cubicBezTo>
                        <a:pt x="1216358" y="368660"/>
                        <a:pt x="1199340" y="374419"/>
                        <a:pt x="1168564" y="379657"/>
                      </a:cubicBezTo>
                      <a:lnTo>
                        <a:pt x="1157133" y="380878"/>
                      </a:lnTo>
                      <a:lnTo>
                        <a:pt x="59225" y="380878"/>
                      </a:lnTo>
                      <a:lnTo>
                        <a:pt x="47794" y="379657"/>
                      </a:lnTo>
                      <a:cubicBezTo>
                        <a:pt x="17018" y="374419"/>
                        <a:pt x="0" y="368660"/>
                        <a:pt x="0" y="362614"/>
                      </a:cubicBezTo>
                      <a:cubicBezTo>
                        <a:pt x="0" y="356569"/>
                        <a:pt x="17018" y="350809"/>
                        <a:pt x="47794" y="345571"/>
                      </a:cubicBezTo>
                      <a:lnTo>
                        <a:pt x="159828" y="333607"/>
                      </a:lnTo>
                      <a:lnTo>
                        <a:pt x="161908" y="327384"/>
                      </a:lnTo>
                      <a:cubicBezTo>
                        <a:pt x="180097" y="261801"/>
                        <a:pt x="193086" y="189131"/>
                        <a:pt x="199278" y="112252"/>
                      </a:cubicBezTo>
                      <a:close/>
                    </a:path>
                  </a:pathLst>
                </a:custGeom>
                <a:solidFill>
                  <a:srgbClr val="E6E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任意多边形 67"/>
                <p:cNvSpPr/>
                <p:nvPr/>
              </p:nvSpPr>
              <p:spPr>
                <a:xfrm>
                  <a:off x="1352991" y="266095"/>
                  <a:ext cx="820602" cy="58625"/>
                </a:xfrm>
                <a:custGeom>
                  <a:avLst/>
                  <a:gdLst>
                    <a:gd name="connsiteX0" fmla="*/ 2024 w 820602"/>
                    <a:gd name="connsiteY0" fmla="*/ 0 h 58625"/>
                    <a:gd name="connsiteX1" fmla="*/ 818578 w 820602"/>
                    <a:gd name="connsiteY1" fmla="*/ 0 h 58625"/>
                    <a:gd name="connsiteX2" fmla="*/ 820602 w 820602"/>
                    <a:gd name="connsiteY2" fmla="*/ 58625 h 58625"/>
                    <a:gd name="connsiteX3" fmla="*/ 0 w 820602"/>
                    <a:gd name="connsiteY3" fmla="*/ 58625 h 58625"/>
                  </a:gdLst>
                  <a:ahLst/>
                  <a:cxnLst>
                    <a:cxn ang="0">
                      <a:pos x="connsiteX0" y="connsiteY0"/>
                    </a:cxn>
                    <a:cxn ang="0">
                      <a:pos x="connsiteX1" y="connsiteY1"/>
                    </a:cxn>
                    <a:cxn ang="0">
                      <a:pos x="connsiteX2" y="connsiteY2"/>
                    </a:cxn>
                    <a:cxn ang="0">
                      <a:pos x="connsiteX3" y="connsiteY3"/>
                    </a:cxn>
                  </a:cxnLst>
                  <a:rect l="l" t="t" r="r" b="b"/>
                  <a:pathLst>
                    <a:path w="820602" h="58625">
                      <a:moveTo>
                        <a:pt x="2024" y="0"/>
                      </a:moveTo>
                      <a:lnTo>
                        <a:pt x="818578" y="0"/>
                      </a:lnTo>
                      <a:lnTo>
                        <a:pt x="820602" y="58625"/>
                      </a:lnTo>
                      <a:lnTo>
                        <a:pt x="0" y="58625"/>
                      </a:lnTo>
                      <a:close/>
                    </a:path>
                  </a:pathLst>
                </a:custGeom>
                <a:solidFill>
                  <a:srgbClr val="D7D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7" name="组合 49"/>
              <p:cNvGrpSpPr/>
              <p:nvPr/>
            </p:nvGrpSpPr>
            <p:grpSpPr>
              <a:xfrm>
                <a:off x="3055446" y="0"/>
                <a:ext cx="155896" cy="183640"/>
                <a:chOff x="5238751" y="592138"/>
                <a:chExt cx="3068638" cy="3614737"/>
              </a:xfrm>
              <a:solidFill>
                <a:schemeClr val="tx1">
                  <a:lumMod val="75000"/>
                  <a:lumOff val="25000"/>
                </a:schemeClr>
              </a:solidFill>
            </p:grpSpPr>
            <p:sp>
              <p:nvSpPr>
                <p:cNvPr id="58" name="Freeform 5"/>
                <p:cNvSpPr/>
                <p:nvPr/>
              </p:nvSpPr>
              <p:spPr bwMode="auto">
                <a:xfrm>
                  <a:off x="5238751" y="1416050"/>
                  <a:ext cx="3068638" cy="2790825"/>
                </a:xfrm>
                <a:custGeom>
                  <a:avLst/>
                  <a:gdLst>
                    <a:gd name="T0" fmla="*/ 787 w 815"/>
                    <a:gd name="T1" fmla="*/ 104 h 742"/>
                    <a:gd name="T2" fmla="*/ 815 w 815"/>
                    <a:gd name="T3" fmla="*/ 480 h 742"/>
                    <a:gd name="T4" fmla="*/ 792 w 815"/>
                    <a:gd name="T5" fmla="*/ 528 h 742"/>
                    <a:gd name="T6" fmla="*/ 675 w 815"/>
                    <a:gd name="T7" fmla="*/ 690 h 742"/>
                    <a:gd name="T8" fmla="*/ 572 w 815"/>
                    <a:gd name="T9" fmla="*/ 727 h 742"/>
                    <a:gd name="T10" fmla="*/ 524 w 815"/>
                    <a:gd name="T11" fmla="*/ 712 h 742"/>
                    <a:gd name="T12" fmla="*/ 337 w 815"/>
                    <a:gd name="T13" fmla="*/ 710 h 742"/>
                    <a:gd name="T14" fmla="*/ 169 w 815"/>
                    <a:gd name="T15" fmla="*/ 680 h 742"/>
                    <a:gd name="T16" fmla="*/ 23 w 815"/>
                    <a:gd name="T17" fmla="*/ 409 h 742"/>
                    <a:gd name="T18" fmla="*/ 27 w 815"/>
                    <a:gd name="T19" fmla="*/ 181 h 742"/>
                    <a:gd name="T20" fmla="*/ 228 w 815"/>
                    <a:gd name="T21" fmla="*/ 11 h 742"/>
                    <a:gd name="T22" fmla="*/ 333 w 815"/>
                    <a:gd name="T23" fmla="*/ 26 h 742"/>
                    <a:gd name="T24" fmla="*/ 382 w 815"/>
                    <a:gd name="T25" fmla="*/ 43 h 742"/>
                    <a:gd name="T26" fmla="*/ 484 w 815"/>
                    <a:gd name="T27" fmla="*/ 39 h 742"/>
                    <a:gd name="T28" fmla="*/ 579 w 815"/>
                    <a:gd name="T29" fmla="*/ 12 h 742"/>
                    <a:gd name="T30" fmla="*/ 787 w 815"/>
                    <a:gd name="T31" fmla="*/ 10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5" h="742">
                      <a:moveTo>
                        <a:pt x="787" y="104"/>
                      </a:moveTo>
                      <a:cubicBezTo>
                        <a:pt x="632" y="191"/>
                        <a:pt x="654" y="415"/>
                        <a:pt x="815" y="480"/>
                      </a:cubicBezTo>
                      <a:cubicBezTo>
                        <a:pt x="807" y="496"/>
                        <a:pt x="800" y="512"/>
                        <a:pt x="792" y="528"/>
                      </a:cubicBezTo>
                      <a:cubicBezTo>
                        <a:pt x="760" y="587"/>
                        <a:pt x="725" y="644"/>
                        <a:pt x="675" y="690"/>
                      </a:cubicBezTo>
                      <a:cubicBezTo>
                        <a:pt x="646" y="717"/>
                        <a:pt x="613" y="734"/>
                        <a:pt x="572" y="727"/>
                      </a:cubicBezTo>
                      <a:cubicBezTo>
                        <a:pt x="555" y="724"/>
                        <a:pt x="539" y="719"/>
                        <a:pt x="524" y="712"/>
                      </a:cubicBezTo>
                      <a:cubicBezTo>
                        <a:pt x="461" y="682"/>
                        <a:pt x="400" y="682"/>
                        <a:pt x="337" y="710"/>
                      </a:cubicBezTo>
                      <a:cubicBezTo>
                        <a:pt x="269" y="742"/>
                        <a:pt x="221" y="735"/>
                        <a:pt x="169" y="680"/>
                      </a:cubicBezTo>
                      <a:cubicBezTo>
                        <a:pt x="95" y="604"/>
                        <a:pt x="47" y="512"/>
                        <a:pt x="23" y="409"/>
                      </a:cubicBezTo>
                      <a:cubicBezTo>
                        <a:pt x="5" y="333"/>
                        <a:pt x="0" y="256"/>
                        <a:pt x="27" y="181"/>
                      </a:cubicBezTo>
                      <a:cubicBezTo>
                        <a:pt x="61" y="88"/>
                        <a:pt x="127" y="28"/>
                        <a:pt x="228" y="11"/>
                      </a:cubicBezTo>
                      <a:cubicBezTo>
                        <a:pt x="264" y="5"/>
                        <a:pt x="299" y="14"/>
                        <a:pt x="333" y="26"/>
                      </a:cubicBezTo>
                      <a:cubicBezTo>
                        <a:pt x="349" y="32"/>
                        <a:pt x="365" y="38"/>
                        <a:pt x="382" y="43"/>
                      </a:cubicBezTo>
                      <a:cubicBezTo>
                        <a:pt x="416" y="54"/>
                        <a:pt x="450" y="51"/>
                        <a:pt x="484" y="39"/>
                      </a:cubicBezTo>
                      <a:cubicBezTo>
                        <a:pt x="515" y="28"/>
                        <a:pt x="547" y="17"/>
                        <a:pt x="579" y="12"/>
                      </a:cubicBezTo>
                      <a:cubicBezTo>
                        <a:pt x="666" y="0"/>
                        <a:pt x="731" y="40"/>
                        <a:pt x="78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9" name="Freeform 6"/>
                <p:cNvSpPr/>
                <p:nvPr/>
              </p:nvSpPr>
              <p:spPr bwMode="auto">
                <a:xfrm>
                  <a:off x="6650038" y="592138"/>
                  <a:ext cx="869950" cy="903287"/>
                </a:xfrm>
                <a:custGeom>
                  <a:avLst/>
                  <a:gdLst>
                    <a:gd name="T0" fmla="*/ 213 w 231"/>
                    <a:gd name="T1" fmla="*/ 11 h 240"/>
                    <a:gd name="T2" fmla="*/ 25 w 231"/>
                    <a:gd name="T3" fmla="*/ 233 h 240"/>
                    <a:gd name="T4" fmla="*/ 213 w 231"/>
                    <a:gd name="T5" fmla="*/ 11 h 240"/>
                  </a:gdLst>
                  <a:ahLst/>
                  <a:cxnLst>
                    <a:cxn ang="0">
                      <a:pos x="T0" y="T1"/>
                    </a:cxn>
                    <a:cxn ang="0">
                      <a:pos x="T2" y="T3"/>
                    </a:cxn>
                    <a:cxn ang="0">
                      <a:pos x="T4" y="T5"/>
                    </a:cxn>
                  </a:cxnLst>
                  <a:rect l="0" t="0" r="r" b="b"/>
                  <a:pathLst>
                    <a:path w="231" h="240">
                      <a:moveTo>
                        <a:pt x="213" y="11"/>
                      </a:moveTo>
                      <a:cubicBezTo>
                        <a:pt x="231" y="108"/>
                        <a:pt x="138" y="240"/>
                        <a:pt x="25" y="233"/>
                      </a:cubicBezTo>
                      <a:cubicBezTo>
                        <a:pt x="0" y="140"/>
                        <a:pt x="118" y="0"/>
                        <a:pt x="2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54" name="矩形 72"/>
            <p:cNvSpPr/>
            <p:nvPr/>
          </p:nvSpPr>
          <p:spPr>
            <a:xfrm>
              <a:off x="-1075915" y="399011"/>
              <a:ext cx="3274359" cy="1956547"/>
            </a:xfrm>
            <a:prstGeom prst="rect">
              <a:avLst/>
            </a:prstGeom>
            <a:solidFill>
              <a:srgbClr val="485262"/>
            </a:solidFill>
            <a:ln>
              <a:solidFill>
                <a:srgbClr val="485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任意多边形 77"/>
            <p:cNvSpPr/>
            <p:nvPr/>
          </p:nvSpPr>
          <p:spPr>
            <a:xfrm>
              <a:off x="419047" y="266895"/>
              <a:ext cx="1930060" cy="2556808"/>
            </a:xfrm>
            <a:custGeom>
              <a:avLst/>
              <a:gdLst>
                <a:gd name="connsiteX0" fmla="*/ 0 w 1930060"/>
                <a:gd name="connsiteY0" fmla="*/ 0 h 2556808"/>
                <a:gd name="connsiteX1" fmla="*/ 1854685 w 1930060"/>
                <a:gd name="connsiteY1" fmla="*/ 0 h 2556808"/>
                <a:gd name="connsiteX2" fmla="*/ 1930060 w 1930060"/>
                <a:gd name="connsiteY2" fmla="*/ 75375 h 2556808"/>
                <a:gd name="connsiteX3" fmla="*/ 1930060 w 1930060"/>
                <a:gd name="connsiteY3" fmla="*/ 2481433 h 2556808"/>
                <a:gd name="connsiteX4" fmla="*/ 1854685 w 1930060"/>
                <a:gd name="connsiteY4" fmla="*/ 2556808 h 2556808"/>
                <a:gd name="connsiteX5" fmla="*/ 934013 w 1930060"/>
                <a:gd name="connsiteY5" fmla="*/ 2556808 h 255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0060" h="2556808">
                  <a:moveTo>
                    <a:pt x="0" y="0"/>
                  </a:moveTo>
                  <a:lnTo>
                    <a:pt x="1854685" y="0"/>
                  </a:lnTo>
                  <a:cubicBezTo>
                    <a:pt x="1896313" y="0"/>
                    <a:pt x="1930060" y="33747"/>
                    <a:pt x="1930060" y="75375"/>
                  </a:cubicBezTo>
                  <a:lnTo>
                    <a:pt x="1930060" y="2481433"/>
                  </a:lnTo>
                  <a:cubicBezTo>
                    <a:pt x="1930060" y="2523061"/>
                    <a:pt x="1896313" y="2556808"/>
                    <a:pt x="1854685" y="2556808"/>
                  </a:cubicBezTo>
                  <a:lnTo>
                    <a:pt x="934013" y="2556808"/>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5" name="矩形 55"/>
          <p:cNvSpPr/>
          <p:nvPr/>
        </p:nvSpPr>
        <p:spPr>
          <a:xfrm>
            <a:off x="8381177" y="4071380"/>
            <a:ext cx="2372921" cy="683457"/>
          </a:xfrm>
          <a:prstGeom prst="rect">
            <a:avLst/>
          </a:prstGeom>
        </p:spPr>
        <p:txBody>
          <a:bodyPr wrap="square">
            <a:spAutoFit/>
          </a:bodyPr>
          <a:lstStyle/>
          <a:p>
            <a:pPr>
              <a:lnSpc>
                <a:spcPct val="120000"/>
              </a:lnSpc>
            </a:pPr>
            <a:r>
              <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这里输入段落文本内容请在这里输入段落文本内容请在这里输入段落文本内容请在这里输入段落文本内容</a:t>
            </a:r>
            <a:endParaRPr lang="zh-CN" altLang="en-US" sz="1065"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cxnSp>
        <p:nvCxnSpPr>
          <p:cNvPr id="66" name="直接连接符 65"/>
          <p:cNvCxnSpPr/>
          <p:nvPr/>
        </p:nvCxnSpPr>
        <p:spPr>
          <a:xfrm>
            <a:off x="8476071" y="4856123"/>
            <a:ext cx="2372483" cy="0"/>
          </a:xfrm>
          <a:prstGeom prst="line">
            <a:avLst/>
          </a:prstGeom>
          <a:ln>
            <a:solidFill>
              <a:srgbClr val="58D6CA"/>
            </a:solidFill>
            <a:prstDash val="sysDot"/>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8476071" y="5035903"/>
            <a:ext cx="643628" cy="643628"/>
            <a:chOff x="6357053" y="3776927"/>
            <a:chExt cx="482721" cy="482721"/>
          </a:xfrm>
          <a:solidFill>
            <a:srgbClr val="58D6CA"/>
          </a:solidFill>
        </p:grpSpPr>
        <p:sp>
          <p:nvSpPr>
            <p:cNvPr id="68" name="Oval 59"/>
            <p:cNvSpPr/>
            <p:nvPr/>
          </p:nvSpPr>
          <p:spPr>
            <a:xfrm>
              <a:off x="6357053" y="3776927"/>
              <a:ext cx="482721" cy="482721"/>
            </a:xfrm>
            <a:prstGeom prst="ellipse">
              <a:avLst/>
            </a:prstGeom>
            <a:noFill/>
            <a:ln w="28575">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58D6CA"/>
                </a:solidFill>
              </a:endParaRPr>
            </a:p>
          </p:txBody>
        </p:sp>
        <p:grpSp>
          <p:nvGrpSpPr>
            <p:cNvPr id="69" name="Group 60"/>
            <p:cNvGrpSpPr/>
            <p:nvPr/>
          </p:nvGrpSpPr>
          <p:grpSpPr>
            <a:xfrm>
              <a:off x="6424718" y="3848357"/>
              <a:ext cx="347391" cy="411291"/>
              <a:chOff x="1375885" y="1198807"/>
              <a:chExt cx="1009650" cy="1195367"/>
            </a:xfrm>
            <a:grpFill/>
          </p:grpSpPr>
          <p:grpSp>
            <p:nvGrpSpPr>
              <p:cNvPr id="70" name="Group 61"/>
              <p:cNvGrpSpPr/>
              <p:nvPr/>
            </p:nvGrpSpPr>
            <p:grpSpPr>
              <a:xfrm>
                <a:off x="1375885" y="1198807"/>
                <a:ext cx="1009650" cy="1139826"/>
                <a:chOff x="1368786" y="1195986"/>
                <a:chExt cx="1009650" cy="1139826"/>
              </a:xfrm>
              <a:grpFill/>
            </p:grpSpPr>
            <p:sp>
              <p:nvSpPr>
                <p:cNvPr id="72"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73"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sp>
              <p:nvSpPr>
                <p:cNvPr id="74"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w="9525">
                  <a:solidFill>
                    <a:srgbClr val="58D6CA"/>
                  </a:solidFill>
                  <a:round/>
                </a:ln>
              </p:spPr>
              <p:txBody>
                <a:bodyPr vert="horz" wrap="square" lIns="121920" tIns="60960" rIns="121920" bIns="60960" numCol="1" anchor="t" anchorCtr="0" compatLnSpc="1"/>
                <a:lstStyle/>
                <a:p>
                  <a:endParaRPr lang="zh-CN" altLang="en-US" sz="2400">
                    <a:solidFill>
                      <a:srgbClr val="58D6CA"/>
                    </a:solidFill>
                  </a:endParaRPr>
                </a:p>
              </p:txBody>
            </p:sp>
          </p:grpSp>
          <p:sp>
            <p:nvSpPr>
              <p:cNvPr id="71" name="Freeform 62"/>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solidFill>
                  <a:srgbClr val="58D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8D6CA"/>
                  </a:solidFill>
                </a:endParaRPr>
              </a:p>
            </p:txBody>
          </p:sp>
        </p:grpSp>
      </p:grpSp>
      <p:sp>
        <p:nvSpPr>
          <p:cNvPr id="75" name="文本框 74"/>
          <p:cNvSpPr txBox="1"/>
          <p:nvPr/>
        </p:nvSpPr>
        <p:spPr>
          <a:xfrm>
            <a:off x="9155473" y="4967866"/>
            <a:ext cx="1709400" cy="646331"/>
          </a:xfrm>
          <a:prstGeom prst="rect">
            <a:avLst/>
          </a:prstGeom>
          <a:noFill/>
        </p:spPr>
        <p:txBody>
          <a:bodyPr wrap="square" rtlCol="0">
            <a:spAutoFit/>
          </a:bodyPr>
          <a:lstStyle/>
          <a:p>
            <a:r>
              <a:rPr lang="en-US" altLang="zh-CN" sz="3600" dirty="0">
                <a:solidFill>
                  <a:srgbClr val="333333"/>
                </a:solidFill>
                <a:latin typeface="HelveticaNeueLT Pro 67 MdCn" panose="020B0606030502030204" pitchFamily="34" charset="0"/>
              </a:rPr>
              <a:t>43,890</a:t>
            </a:r>
            <a:endParaRPr lang="zh-CN" altLang="en-US" sz="3600" dirty="0">
              <a:solidFill>
                <a:srgbClr val="333333"/>
              </a:solidFill>
              <a:latin typeface="HelveticaNeueLT Pro 67 MdCn" panose="020B0606030502030204" pitchFamily="34" charset="0"/>
            </a:endParaRPr>
          </a:p>
        </p:txBody>
      </p:sp>
      <p:sp>
        <p:nvSpPr>
          <p:cNvPr id="76" name="矩形 39"/>
          <p:cNvSpPr/>
          <p:nvPr/>
        </p:nvSpPr>
        <p:spPr>
          <a:xfrm>
            <a:off x="1382295" y="3244111"/>
            <a:ext cx="3077446"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LOREM IPSUM DOLOR AMET </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
        <p:nvSpPr>
          <p:cNvPr id="77" name="矩形 76"/>
          <p:cNvSpPr/>
          <p:nvPr/>
        </p:nvSpPr>
        <p:spPr>
          <a:xfrm>
            <a:off x="1382296" y="3693440"/>
            <a:ext cx="2231701"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CONSECTETUR ELIT</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
        <p:nvSpPr>
          <p:cNvPr id="78" name="矩形 39"/>
          <p:cNvSpPr/>
          <p:nvPr/>
        </p:nvSpPr>
        <p:spPr>
          <a:xfrm>
            <a:off x="4926847" y="3244111"/>
            <a:ext cx="3077446"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LOREM IPSUM DOLOR AMET </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
        <p:nvSpPr>
          <p:cNvPr id="79" name="矩形 78"/>
          <p:cNvSpPr/>
          <p:nvPr/>
        </p:nvSpPr>
        <p:spPr>
          <a:xfrm>
            <a:off x="4926848" y="3693440"/>
            <a:ext cx="2231701"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CONSECTETUR ELIT</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
        <p:nvSpPr>
          <p:cNvPr id="80" name="矩形 39"/>
          <p:cNvSpPr/>
          <p:nvPr/>
        </p:nvSpPr>
        <p:spPr>
          <a:xfrm>
            <a:off x="8475526" y="3244111"/>
            <a:ext cx="3077446"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LOREM IPSUM DOLOR AMET </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
        <p:nvSpPr>
          <p:cNvPr id="81" name="矩形 80"/>
          <p:cNvSpPr/>
          <p:nvPr/>
        </p:nvSpPr>
        <p:spPr>
          <a:xfrm>
            <a:off x="8475526" y="3693440"/>
            <a:ext cx="2231701" cy="338554"/>
          </a:xfrm>
          <a:prstGeom prst="rect">
            <a:avLst/>
          </a:prstGeom>
          <a:solidFill>
            <a:srgbClr val="58D6CA"/>
          </a:solidFill>
        </p:spPr>
        <p:txBody>
          <a:bodyPr wrap="none">
            <a:spAutoFit/>
          </a:bodyPr>
          <a:lstStyle/>
          <a:p>
            <a:r>
              <a:rPr lang="zh-CN" altLang="zh-CN" sz="1600" dirty="0">
                <a:solidFill>
                  <a:schemeClr val="bg1"/>
                </a:solidFill>
                <a:latin typeface="HelveticaNeueLT Pro 67 MdCn" panose="020B0606030502030204" pitchFamily="34" charset="0"/>
                <a:ea typeface="Hiragino Sans GB W3" panose="020B0300000000000000" pitchFamily="34" charset="-122"/>
                <a:sym typeface="News Gothic MT" charset="0"/>
              </a:rPr>
              <a:t>CONSECTETUR ELIT</a:t>
            </a:r>
            <a:endParaRPr lang="zh-CN" altLang="zh-CN" sz="1600" dirty="0">
              <a:solidFill>
                <a:schemeClr val="bg1"/>
              </a:solidFill>
              <a:latin typeface="HelveticaNeueLT Pro 67 MdCn" panose="020B0606030502030204" pitchFamily="34" charset="0"/>
              <a:ea typeface="Hiragino Sans GB W3" panose="020B0300000000000000" pitchFamily="34" charset="-122"/>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500"/>
                                        <p:tgtEl>
                                          <p:spTgt spid="76"/>
                                        </p:tgtEl>
                                      </p:cBhvr>
                                    </p:animEffect>
                                  </p:childTnLst>
                                </p:cTn>
                              </p:par>
                              <p:par>
                                <p:cTn id="19" presetID="26" presetClass="emph" presetSubtype="0" fill="hold" grpId="1" nodeType="withEffect">
                                  <p:stCondLst>
                                    <p:cond delay="0"/>
                                  </p:stCondLst>
                                  <p:childTnLst>
                                    <p:animEffect transition="out" filter="fade">
                                      <p:cBhvr>
                                        <p:cTn id="20" dur="500" tmFilter="0, 0; .2, .5; .8, .5; 1, 0"/>
                                        <p:tgtEl>
                                          <p:spTgt spid="76"/>
                                        </p:tgtEl>
                                      </p:cBhvr>
                                    </p:animEffect>
                                    <p:animScale>
                                      <p:cBhvr>
                                        <p:cTn id="21" dur="250" autoRev="1" fill="hold"/>
                                        <p:tgtEl>
                                          <p:spTgt spid="76"/>
                                        </p:tgtEl>
                                      </p:cBhvr>
                                      <p:by x="105000" y="105000"/>
                                    </p:animScale>
                                  </p:childTnLst>
                                </p:cTn>
                              </p:par>
                              <p:par>
                                <p:cTn id="22" presetID="10" presetClass="entr" presetSubtype="0" fill="hold" grpId="0" nodeType="withEffect">
                                  <p:stCondLst>
                                    <p:cond delay="10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500"/>
                                        <p:tgtEl>
                                          <p:spTgt spid="77"/>
                                        </p:tgtEl>
                                      </p:cBhvr>
                                    </p:animEffect>
                                  </p:childTnLst>
                                </p:cTn>
                              </p:par>
                              <p:par>
                                <p:cTn id="25" presetID="26" presetClass="emph" presetSubtype="0" fill="hold" grpId="1" nodeType="withEffect">
                                  <p:stCondLst>
                                    <p:cond delay="0"/>
                                  </p:stCondLst>
                                  <p:childTnLst>
                                    <p:animEffect transition="out" filter="fade">
                                      <p:cBhvr>
                                        <p:cTn id="26" dur="500" tmFilter="0, 0; .2, .5; .8, .5; 1, 0"/>
                                        <p:tgtEl>
                                          <p:spTgt spid="77"/>
                                        </p:tgtEl>
                                      </p:cBhvr>
                                    </p:animEffect>
                                    <p:animScale>
                                      <p:cBhvr>
                                        <p:cTn id="27" dur="250" autoRev="1" fill="hold"/>
                                        <p:tgtEl>
                                          <p:spTgt spid="77"/>
                                        </p:tgtEl>
                                      </p:cBhvr>
                                      <p:by x="105000" y="105000"/>
                                    </p:animScale>
                                  </p:childTnLst>
                                </p:cTn>
                              </p:par>
                            </p:childTnLst>
                          </p:cTn>
                        </p:par>
                        <p:par>
                          <p:cTn id="28" fill="hold">
                            <p:stCondLst>
                              <p:cond delay="1500"/>
                            </p:stCondLst>
                            <p:childTnLst>
                              <p:par>
                                <p:cTn id="29" presetID="50" presetClass="entr" presetSubtype="0" decel="100000" fill="hold" grpId="0" nodeType="afterEffect">
                                  <p:stCondLst>
                                    <p:cond delay="0"/>
                                  </p:stCondLst>
                                  <p:iterate type="lt">
                                    <p:tmPct val="10000"/>
                                  </p:iterate>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p:cTn id="31" dur="50" fill="hold"/>
                                        <p:tgtEl>
                                          <p:spTgt spid="13">
                                            <p:txEl>
                                              <p:pRg st="0" end="0"/>
                                            </p:txEl>
                                          </p:spTgt>
                                        </p:tgtEl>
                                        <p:attrNameLst>
                                          <p:attrName>ppt_w</p:attrName>
                                        </p:attrNameLst>
                                      </p:cBhvr>
                                      <p:tavLst>
                                        <p:tav tm="0">
                                          <p:val>
                                            <p:strVal val="#ppt_w+.3"/>
                                          </p:val>
                                        </p:tav>
                                        <p:tav tm="100000">
                                          <p:val>
                                            <p:strVal val="#ppt_w"/>
                                          </p:val>
                                        </p:tav>
                                      </p:tavLst>
                                    </p:anim>
                                    <p:anim calcmode="lin" valueType="num">
                                      <p:cBhvr>
                                        <p:cTn id="32" dur="5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33" dur="50"/>
                                        <p:tgtEl>
                                          <p:spTgt spid="13">
                                            <p:txEl>
                                              <p:pRg st="0" end="0"/>
                                            </p:txEl>
                                          </p:spTgt>
                                        </p:tgtEl>
                                      </p:cBhvr>
                                    </p:animEffect>
                                  </p:childTnLst>
                                </p:cTn>
                              </p:par>
                            </p:childTnLst>
                          </p:cTn>
                        </p:par>
                        <p:par>
                          <p:cTn id="34" fill="hold">
                            <p:stCondLst>
                              <p:cond delay="1625"/>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2125"/>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childTnLst>
                                </p:cTn>
                              </p:par>
                              <p:par>
                                <p:cTn id="44" presetID="26" presetClass="emph" presetSubtype="0" fill="hold" grpId="1" nodeType="withEffect">
                                  <p:stCondLst>
                                    <p:cond delay="0"/>
                                  </p:stCondLst>
                                  <p:childTnLst>
                                    <p:animEffect transition="out" filter="fade">
                                      <p:cBhvr>
                                        <p:cTn id="45" dur="500" tmFilter="0, 0; .2, .5; .8, .5; 1, 0"/>
                                        <p:tgtEl>
                                          <p:spTgt spid="78"/>
                                        </p:tgtEl>
                                      </p:cBhvr>
                                    </p:animEffect>
                                    <p:animScale>
                                      <p:cBhvr>
                                        <p:cTn id="46" dur="250" autoRev="1" fill="hold"/>
                                        <p:tgtEl>
                                          <p:spTgt spid="78"/>
                                        </p:tgtEl>
                                      </p:cBhvr>
                                      <p:by x="105000" y="105000"/>
                                    </p:animScale>
                                  </p:childTnLst>
                                </p:cTn>
                              </p:par>
                              <p:par>
                                <p:cTn id="47" presetID="10" presetClass="entr" presetSubtype="0" fill="hold" grpId="0" nodeType="withEffect">
                                  <p:stCondLst>
                                    <p:cond delay="10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500"/>
                                        <p:tgtEl>
                                          <p:spTgt spid="79"/>
                                        </p:tgtEl>
                                      </p:cBhvr>
                                    </p:animEffect>
                                  </p:childTnLst>
                                </p:cTn>
                              </p:par>
                              <p:par>
                                <p:cTn id="50" presetID="26" presetClass="emph" presetSubtype="0" fill="hold" grpId="1" nodeType="withEffect">
                                  <p:stCondLst>
                                    <p:cond delay="0"/>
                                  </p:stCondLst>
                                  <p:childTnLst>
                                    <p:animEffect transition="out" filter="fade">
                                      <p:cBhvr>
                                        <p:cTn id="51" dur="500" tmFilter="0, 0; .2, .5; .8, .5; 1, 0"/>
                                        <p:tgtEl>
                                          <p:spTgt spid="79"/>
                                        </p:tgtEl>
                                      </p:cBhvr>
                                    </p:animEffect>
                                    <p:animScale>
                                      <p:cBhvr>
                                        <p:cTn id="52" dur="250" autoRev="1" fill="hold"/>
                                        <p:tgtEl>
                                          <p:spTgt spid="79"/>
                                        </p:tgtEl>
                                      </p:cBhvr>
                                      <p:by x="105000" y="105000"/>
                                    </p:animScale>
                                  </p:childTnLst>
                                </p:cTn>
                              </p:par>
                            </p:childTnLst>
                          </p:cTn>
                        </p:par>
                        <p:par>
                          <p:cTn id="53" fill="hold">
                            <p:stCondLst>
                              <p:cond delay="2625"/>
                            </p:stCondLst>
                            <p:childTnLst>
                              <p:par>
                                <p:cTn id="54" presetID="50" presetClass="entr" presetSubtype="0" decel="100000" fill="hold" grpId="0" nodeType="afterEffect">
                                  <p:stCondLst>
                                    <p:cond delay="0"/>
                                  </p:stCondLst>
                                  <p:iterate type="lt">
                                    <p:tmPct val="10000"/>
                                  </p:iterate>
                                  <p:childTnLst>
                                    <p:set>
                                      <p:cBhvr>
                                        <p:cTn id="55" dur="1" fill="hold">
                                          <p:stCondLst>
                                            <p:cond delay="0"/>
                                          </p:stCondLst>
                                        </p:cTn>
                                        <p:tgtEl>
                                          <p:spTgt spid="41">
                                            <p:txEl>
                                              <p:pRg st="0" end="0"/>
                                            </p:txEl>
                                          </p:spTgt>
                                        </p:tgtEl>
                                        <p:attrNameLst>
                                          <p:attrName>style.visibility</p:attrName>
                                        </p:attrNameLst>
                                      </p:cBhvr>
                                      <p:to>
                                        <p:strVal val="visible"/>
                                      </p:to>
                                    </p:set>
                                    <p:anim calcmode="lin" valueType="num">
                                      <p:cBhvr>
                                        <p:cTn id="56" dur="50" fill="hold"/>
                                        <p:tgtEl>
                                          <p:spTgt spid="41">
                                            <p:txEl>
                                              <p:pRg st="0" end="0"/>
                                            </p:txEl>
                                          </p:spTgt>
                                        </p:tgtEl>
                                        <p:attrNameLst>
                                          <p:attrName>ppt_w</p:attrName>
                                        </p:attrNameLst>
                                      </p:cBhvr>
                                      <p:tavLst>
                                        <p:tav tm="0">
                                          <p:val>
                                            <p:strVal val="#ppt_w+.3"/>
                                          </p:val>
                                        </p:tav>
                                        <p:tav tm="100000">
                                          <p:val>
                                            <p:strVal val="#ppt_w"/>
                                          </p:val>
                                        </p:tav>
                                      </p:tavLst>
                                    </p:anim>
                                    <p:anim calcmode="lin" valueType="num">
                                      <p:cBhvr>
                                        <p:cTn id="57" dur="50" fill="hold"/>
                                        <p:tgtEl>
                                          <p:spTgt spid="41">
                                            <p:txEl>
                                              <p:pRg st="0" end="0"/>
                                            </p:txEl>
                                          </p:spTgt>
                                        </p:tgtEl>
                                        <p:attrNameLst>
                                          <p:attrName>ppt_h</p:attrName>
                                        </p:attrNameLst>
                                      </p:cBhvr>
                                      <p:tavLst>
                                        <p:tav tm="0">
                                          <p:val>
                                            <p:strVal val="#ppt_h"/>
                                          </p:val>
                                        </p:tav>
                                        <p:tav tm="100000">
                                          <p:val>
                                            <p:strVal val="#ppt_h"/>
                                          </p:val>
                                        </p:tav>
                                      </p:tavLst>
                                    </p:anim>
                                    <p:animEffect transition="in" filter="fade">
                                      <p:cBhvr>
                                        <p:cTn id="58" dur="50"/>
                                        <p:tgtEl>
                                          <p:spTgt spid="41">
                                            <p:txEl>
                                              <p:pRg st="0" end="0"/>
                                            </p:txEl>
                                          </p:spTgt>
                                        </p:tgtEl>
                                      </p:cBhvr>
                                    </p:animEffect>
                                  </p:childTnLst>
                                </p:cTn>
                              </p:par>
                            </p:childTnLst>
                          </p:cTn>
                        </p:par>
                        <p:par>
                          <p:cTn id="59" fill="hold">
                            <p:stCondLst>
                              <p:cond delay="3000"/>
                            </p:stCondLst>
                            <p:childTnLst>
                              <p:par>
                                <p:cTn id="60" presetID="53" presetClass="entr" presetSubtype="16" fill="hold" nodeType="after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Effect transition="in" filter="fade">
                                      <p:cBhvr>
                                        <p:cTn id="68" dur="500"/>
                                        <p:tgtEl>
                                          <p:spTgt spid="80"/>
                                        </p:tgtEl>
                                      </p:cBhvr>
                                    </p:animEffect>
                                  </p:childTnLst>
                                </p:cTn>
                              </p:par>
                              <p:par>
                                <p:cTn id="69" presetID="26" presetClass="emph" presetSubtype="0" fill="hold" grpId="1" nodeType="withEffect">
                                  <p:stCondLst>
                                    <p:cond delay="0"/>
                                  </p:stCondLst>
                                  <p:childTnLst>
                                    <p:animEffect transition="out" filter="fade">
                                      <p:cBhvr>
                                        <p:cTn id="70" dur="500" tmFilter="0, 0; .2, .5; .8, .5; 1, 0"/>
                                        <p:tgtEl>
                                          <p:spTgt spid="80"/>
                                        </p:tgtEl>
                                      </p:cBhvr>
                                    </p:animEffect>
                                    <p:animScale>
                                      <p:cBhvr>
                                        <p:cTn id="71" dur="250" autoRev="1" fill="hold"/>
                                        <p:tgtEl>
                                          <p:spTgt spid="80"/>
                                        </p:tgtEl>
                                      </p:cBhvr>
                                      <p:by x="105000" y="105000"/>
                                    </p:animScale>
                                  </p:childTnLst>
                                </p:cTn>
                              </p:par>
                              <p:par>
                                <p:cTn id="72" presetID="10" presetClass="entr" presetSubtype="0" fill="hold" grpId="0" nodeType="withEffect">
                                  <p:stCondLst>
                                    <p:cond delay="100"/>
                                  </p:stCondLst>
                                  <p:childTnLst>
                                    <p:set>
                                      <p:cBhvr>
                                        <p:cTn id="73" dur="1" fill="hold">
                                          <p:stCondLst>
                                            <p:cond delay="0"/>
                                          </p:stCondLst>
                                        </p:cTn>
                                        <p:tgtEl>
                                          <p:spTgt spid="81"/>
                                        </p:tgtEl>
                                        <p:attrNameLst>
                                          <p:attrName>style.visibility</p:attrName>
                                        </p:attrNameLst>
                                      </p:cBhvr>
                                      <p:to>
                                        <p:strVal val="visible"/>
                                      </p:to>
                                    </p:set>
                                    <p:animEffect transition="in" filter="fade">
                                      <p:cBhvr>
                                        <p:cTn id="74" dur="500"/>
                                        <p:tgtEl>
                                          <p:spTgt spid="81"/>
                                        </p:tgtEl>
                                      </p:cBhvr>
                                    </p:animEffect>
                                  </p:childTnLst>
                                </p:cTn>
                              </p:par>
                              <p:par>
                                <p:cTn id="75" presetID="26" presetClass="emph" presetSubtype="0" fill="hold" grpId="1" nodeType="withEffect">
                                  <p:stCondLst>
                                    <p:cond delay="0"/>
                                  </p:stCondLst>
                                  <p:childTnLst>
                                    <p:animEffect transition="out" filter="fade">
                                      <p:cBhvr>
                                        <p:cTn id="76" dur="500" tmFilter="0, 0; .2, .5; .8, .5; 1, 0"/>
                                        <p:tgtEl>
                                          <p:spTgt spid="81"/>
                                        </p:tgtEl>
                                      </p:cBhvr>
                                    </p:animEffect>
                                    <p:animScale>
                                      <p:cBhvr>
                                        <p:cTn id="77" dur="250" autoRev="1" fill="hold"/>
                                        <p:tgtEl>
                                          <p:spTgt spid="81"/>
                                        </p:tgtEl>
                                      </p:cBhvr>
                                      <p:by x="105000" y="105000"/>
                                    </p:animScale>
                                  </p:childTnLst>
                                </p:cTn>
                              </p:par>
                            </p:childTnLst>
                          </p:cTn>
                        </p:par>
                        <p:par>
                          <p:cTn id="78" fill="hold">
                            <p:stCondLst>
                              <p:cond delay="4000"/>
                            </p:stCondLst>
                            <p:childTnLst>
                              <p:par>
                                <p:cTn id="79" presetID="50" presetClass="entr" presetSubtype="0" decel="100000" fill="hold" grpId="0" nodeType="afterEffect">
                                  <p:stCondLst>
                                    <p:cond delay="0"/>
                                  </p:stCondLst>
                                  <p:iterate type="lt">
                                    <p:tmPct val="10000"/>
                                  </p:iterate>
                                  <p:childTnLst>
                                    <p:set>
                                      <p:cBhvr>
                                        <p:cTn id="80" dur="1" fill="hold">
                                          <p:stCondLst>
                                            <p:cond delay="0"/>
                                          </p:stCondLst>
                                        </p:cTn>
                                        <p:tgtEl>
                                          <p:spTgt spid="65">
                                            <p:txEl>
                                              <p:pRg st="0" end="0"/>
                                            </p:txEl>
                                          </p:spTgt>
                                        </p:tgtEl>
                                        <p:attrNameLst>
                                          <p:attrName>style.visibility</p:attrName>
                                        </p:attrNameLst>
                                      </p:cBhvr>
                                      <p:to>
                                        <p:strVal val="visible"/>
                                      </p:to>
                                    </p:set>
                                    <p:anim calcmode="lin" valueType="num">
                                      <p:cBhvr>
                                        <p:cTn id="81" dur="50" fill="hold"/>
                                        <p:tgtEl>
                                          <p:spTgt spid="65">
                                            <p:txEl>
                                              <p:pRg st="0" end="0"/>
                                            </p:txEl>
                                          </p:spTgt>
                                        </p:tgtEl>
                                        <p:attrNameLst>
                                          <p:attrName>ppt_w</p:attrName>
                                        </p:attrNameLst>
                                      </p:cBhvr>
                                      <p:tavLst>
                                        <p:tav tm="0">
                                          <p:val>
                                            <p:strVal val="#ppt_w+.3"/>
                                          </p:val>
                                        </p:tav>
                                        <p:tav tm="100000">
                                          <p:val>
                                            <p:strVal val="#ppt_w"/>
                                          </p:val>
                                        </p:tav>
                                      </p:tavLst>
                                    </p:anim>
                                    <p:anim calcmode="lin" valueType="num">
                                      <p:cBhvr>
                                        <p:cTn id="82" dur="50" fill="hold"/>
                                        <p:tgtEl>
                                          <p:spTgt spid="65">
                                            <p:txEl>
                                              <p:pRg st="0" end="0"/>
                                            </p:txEl>
                                          </p:spTgt>
                                        </p:tgtEl>
                                        <p:attrNameLst>
                                          <p:attrName>ppt_h</p:attrName>
                                        </p:attrNameLst>
                                      </p:cBhvr>
                                      <p:tavLst>
                                        <p:tav tm="0">
                                          <p:val>
                                            <p:strVal val="#ppt_h"/>
                                          </p:val>
                                        </p:tav>
                                        <p:tav tm="100000">
                                          <p:val>
                                            <p:strVal val="#ppt_h"/>
                                          </p:val>
                                        </p:tav>
                                      </p:tavLst>
                                    </p:anim>
                                    <p:animEffect transition="in" filter="fade">
                                      <p:cBhvr>
                                        <p:cTn id="83" dur="50"/>
                                        <p:tgtEl>
                                          <p:spTgt spid="65">
                                            <p:txEl>
                                              <p:pRg st="0" end="0"/>
                                            </p:txEl>
                                          </p:spTgt>
                                        </p:tgtEl>
                                      </p:cBhvr>
                                    </p:animEffect>
                                  </p:childTnLst>
                                </p:cTn>
                              </p:par>
                              <p:par>
                                <p:cTn id="84" presetID="16" presetClass="entr" presetSubtype="37" fill="hold"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barn(outVertical)">
                                      <p:cBhvr>
                                        <p:cTn id="86" dur="500"/>
                                        <p:tgtEl>
                                          <p:spTgt spid="14"/>
                                        </p:tgtEl>
                                      </p:cBhvr>
                                    </p:animEffect>
                                  </p:childTnLst>
                                </p:cTn>
                              </p:par>
                              <p:par>
                                <p:cTn id="87" presetID="16" presetClass="entr" presetSubtype="37" fill="hold" nodeType="withEffect">
                                  <p:stCondLst>
                                    <p:cond delay="250"/>
                                  </p:stCondLst>
                                  <p:childTnLst>
                                    <p:set>
                                      <p:cBhvr>
                                        <p:cTn id="88" dur="1" fill="hold">
                                          <p:stCondLst>
                                            <p:cond delay="0"/>
                                          </p:stCondLst>
                                        </p:cTn>
                                        <p:tgtEl>
                                          <p:spTgt spid="42"/>
                                        </p:tgtEl>
                                        <p:attrNameLst>
                                          <p:attrName>style.visibility</p:attrName>
                                        </p:attrNameLst>
                                      </p:cBhvr>
                                      <p:to>
                                        <p:strVal val="visible"/>
                                      </p:to>
                                    </p:set>
                                    <p:animEffect transition="in" filter="barn(outVertical)">
                                      <p:cBhvr>
                                        <p:cTn id="89" dur="500"/>
                                        <p:tgtEl>
                                          <p:spTgt spid="42"/>
                                        </p:tgtEl>
                                      </p:cBhvr>
                                    </p:animEffect>
                                  </p:childTnLst>
                                </p:cTn>
                              </p:par>
                              <p:par>
                                <p:cTn id="90" presetID="16" presetClass="entr" presetSubtype="37" fill="hold" nodeType="withEffect">
                                  <p:stCondLst>
                                    <p:cond delay="250"/>
                                  </p:stCondLst>
                                  <p:childTnLst>
                                    <p:set>
                                      <p:cBhvr>
                                        <p:cTn id="91" dur="1" fill="hold">
                                          <p:stCondLst>
                                            <p:cond delay="0"/>
                                          </p:stCondLst>
                                        </p:cTn>
                                        <p:tgtEl>
                                          <p:spTgt spid="66"/>
                                        </p:tgtEl>
                                        <p:attrNameLst>
                                          <p:attrName>style.visibility</p:attrName>
                                        </p:attrNameLst>
                                      </p:cBhvr>
                                      <p:to>
                                        <p:strVal val="visible"/>
                                      </p:to>
                                    </p:set>
                                    <p:animEffect transition="in" filter="barn(outVertical)">
                                      <p:cBhvr>
                                        <p:cTn id="92" dur="500"/>
                                        <p:tgtEl>
                                          <p:spTgt spid="66"/>
                                        </p:tgtEl>
                                      </p:cBhvr>
                                    </p:animEffect>
                                  </p:childTnLst>
                                </p:cTn>
                              </p:par>
                            </p:childTnLst>
                          </p:cTn>
                        </p:par>
                        <p:par>
                          <p:cTn id="93" fill="hold">
                            <p:stCondLst>
                              <p:cond delay="4849"/>
                            </p:stCondLst>
                            <p:childTnLst>
                              <p:par>
                                <p:cTn id="94" presetID="45"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500"/>
                                        <p:tgtEl>
                                          <p:spTgt spid="15"/>
                                        </p:tgtEl>
                                      </p:cBhvr>
                                    </p:animEffect>
                                    <p:anim calcmode="lin" valueType="num">
                                      <p:cBhvr>
                                        <p:cTn id="97" dur="500" fill="hold"/>
                                        <p:tgtEl>
                                          <p:spTgt spid="15"/>
                                        </p:tgtEl>
                                        <p:attrNameLst>
                                          <p:attrName>ppt_w</p:attrName>
                                        </p:attrNameLst>
                                      </p:cBhvr>
                                      <p:tavLst>
                                        <p:tav tm="0" fmla="#ppt_w*sin(2.5*pi*$)">
                                          <p:val>
                                            <p:fltVal val="0"/>
                                          </p:val>
                                        </p:tav>
                                        <p:tav tm="100000">
                                          <p:val>
                                            <p:fltVal val="1"/>
                                          </p:val>
                                        </p:tav>
                                      </p:tavLst>
                                    </p:anim>
                                    <p:anim calcmode="lin" valueType="num">
                                      <p:cBhvr>
                                        <p:cTn id="98" dur="500" fill="hold"/>
                                        <p:tgtEl>
                                          <p:spTgt spid="15"/>
                                        </p:tgtEl>
                                        <p:attrNameLst>
                                          <p:attrName>ppt_h</p:attrName>
                                        </p:attrNameLst>
                                      </p:cBhvr>
                                      <p:tavLst>
                                        <p:tav tm="0">
                                          <p:val>
                                            <p:strVal val="#ppt_h"/>
                                          </p:val>
                                        </p:tav>
                                        <p:tav tm="100000">
                                          <p:val>
                                            <p:strVal val="#ppt_h"/>
                                          </p:val>
                                        </p:tav>
                                      </p:tavLst>
                                    </p:anim>
                                  </p:childTnLst>
                                </p:cTn>
                              </p:par>
                              <p:par>
                                <p:cTn id="99" presetID="45" presetClass="entr" presetSubtype="0" fill="hold"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anim calcmode="lin" valueType="num">
                                      <p:cBhvr>
                                        <p:cTn id="102" dur="500" fill="hold"/>
                                        <p:tgtEl>
                                          <p:spTgt spid="43"/>
                                        </p:tgtEl>
                                        <p:attrNameLst>
                                          <p:attrName>ppt_w</p:attrName>
                                        </p:attrNameLst>
                                      </p:cBhvr>
                                      <p:tavLst>
                                        <p:tav tm="0" fmla="#ppt_w*sin(2.5*pi*$)">
                                          <p:val>
                                            <p:fltVal val="0"/>
                                          </p:val>
                                        </p:tav>
                                        <p:tav tm="100000">
                                          <p:val>
                                            <p:fltVal val="1"/>
                                          </p:val>
                                        </p:tav>
                                      </p:tavLst>
                                    </p:anim>
                                    <p:anim calcmode="lin" valueType="num">
                                      <p:cBhvr>
                                        <p:cTn id="103" dur="500" fill="hold"/>
                                        <p:tgtEl>
                                          <p:spTgt spid="43"/>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67"/>
                                        </p:tgtEl>
                                        <p:attrNameLst>
                                          <p:attrName>style.visibility</p:attrName>
                                        </p:attrNameLst>
                                      </p:cBhvr>
                                      <p:to>
                                        <p:strVal val="visible"/>
                                      </p:to>
                                    </p:set>
                                    <p:animEffect transition="in" filter="fade">
                                      <p:cBhvr>
                                        <p:cTn id="106" dur="500"/>
                                        <p:tgtEl>
                                          <p:spTgt spid="67"/>
                                        </p:tgtEl>
                                      </p:cBhvr>
                                    </p:animEffect>
                                    <p:anim calcmode="lin" valueType="num">
                                      <p:cBhvr>
                                        <p:cTn id="107" dur="500" fill="hold"/>
                                        <p:tgtEl>
                                          <p:spTgt spid="67"/>
                                        </p:tgtEl>
                                        <p:attrNameLst>
                                          <p:attrName>ppt_w</p:attrName>
                                        </p:attrNameLst>
                                      </p:cBhvr>
                                      <p:tavLst>
                                        <p:tav tm="0" fmla="#ppt_w*sin(2.5*pi*$)">
                                          <p:val>
                                            <p:fltVal val="0"/>
                                          </p:val>
                                        </p:tav>
                                        <p:tav tm="100000">
                                          <p:val>
                                            <p:fltVal val="1"/>
                                          </p:val>
                                        </p:tav>
                                      </p:tavLst>
                                    </p:anim>
                                    <p:anim calcmode="lin" valueType="num">
                                      <p:cBhvr>
                                        <p:cTn id="108" dur="500" fill="hold"/>
                                        <p:tgtEl>
                                          <p:spTgt spid="67"/>
                                        </p:tgtEl>
                                        <p:attrNameLst>
                                          <p:attrName>ppt_h</p:attrName>
                                        </p:attrNameLst>
                                      </p:cBhvr>
                                      <p:tavLst>
                                        <p:tav tm="0">
                                          <p:val>
                                            <p:strVal val="#ppt_h"/>
                                          </p:val>
                                        </p:tav>
                                        <p:tav tm="100000">
                                          <p:val>
                                            <p:strVal val="#ppt_h"/>
                                          </p:val>
                                        </p:tav>
                                      </p:tavLst>
                                    </p:anim>
                                  </p:childTnLst>
                                </p:cTn>
                              </p:par>
                              <p:par>
                                <p:cTn id="109" presetID="10" presetClass="entr" presetSubtype="0" fill="hold" grpId="0" nodeType="withEffect">
                                  <p:stCondLst>
                                    <p:cond delay="50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childTnLst>
                                </p:cTn>
                              </p:par>
                              <p:par>
                                <p:cTn id="112" presetID="10" presetClass="entr" presetSubtype="0" fill="hold" grpId="0" nodeType="withEffect">
                                  <p:stCondLst>
                                    <p:cond delay="500"/>
                                  </p:stCondLst>
                                  <p:childTnLst>
                                    <p:set>
                                      <p:cBhvr>
                                        <p:cTn id="113" dur="1" fill="hold">
                                          <p:stCondLst>
                                            <p:cond delay="0"/>
                                          </p:stCondLst>
                                        </p:cTn>
                                        <p:tgtEl>
                                          <p:spTgt spid="51"/>
                                        </p:tgtEl>
                                        <p:attrNameLst>
                                          <p:attrName>style.visibility</p:attrName>
                                        </p:attrNameLst>
                                      </p:cBhvr>
                                      <p:to>
                                        <p:strVal val="visible"/>
                                      </p:to>
                                    </p:set>
                                    <p:animEffect transition="in" filter="fade">
                                      <p:cBhvr>
                                        <p:cTn id="114" dur="1000"/>
                                        <p:tgtEl>
                                          <p:spTgt spid="51"/>
                                        </p:tgtEl>
                                      </p:cBhvr>
                                    </p:animEffect>
                                  </p:childTnLst>
                                </p:cTn>
                              </p:par>
                              <p:par>
                                <p:cTn id="115" presetID="10" presetClass="entr" presetSubtype="0" fill="hold" grpId="0" nodeType="withEffect">
                                  <p:stCondLst>
                                    <p:cond delay="500"/>
                                  </p:stCondLst>
                                  <p:childTnLst>
                                    <p:set>
                                      <p:cBhvr>
                                        <p:cTn id="116" dur="1" fill="hold">
                                          <p:stCondLst>
                                            <p:cond delay="0"/>
                                          </p:stCondLst>
                                        </p:cTn>
                                        <p:tgtEl>
                                          <p:spTgt spid="75"/>
                                        </p:tgtEl>
                                        <p:attrNameLst>
                                          <p:attrName>style.visibility</p:attrName>
                                        </p:attrNameLst>
                                      </p:cBhvr>
                                      <p:to>
                                        <p:strVal val="visible"/>
                                      </p:to>
                                    </p:set>
                                    <p:animEffect transition="in" filter="fade">
                                      <p:cBhvr>
                                        <p:cTn id="117"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uiExpand="1" build="allAtOnce"/>
      <p:bldP spid="23" grpId="0"/>
      <p:bldP spid="41" grpId="0" uiExpand="1" build="allAtOnce"/>
      <p:bldP spid="51" grpId="0"/>
      <p:bldP spid="65" grpId="0" uiExpand="1" build="allAtOnce"/>
      <p:bldP spid="75" grpId="0"/>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69073" y="1790701"/>
            <a:ext cx="2231271" cy="2072217"/>
            <a:chOff x="1951090" y="1054099"/>
            <a:chExt cx="1673453" cy="1554163"/>
          </a:xfrm>
        </p:grpSpPr>
        <p:sp>
          <p:nvSpPr>
            <p:cNvPr id="3" name="矩形 2"/>
            <p:cNvSpPr/>
            <p:nvPr/>
          </p:nvSpPr>
          <p:spPr>
            <a:xfrm>
              <a:off x="1951090" y="1054099"/>
              <a:ext cx="1673453" cy="1554163"/>
            </a:xfrm>
            <a:prstGeom prst="rect">
              <a:avLst/>
            </a:prstGeom>
            <a:solidFill>
              <a:srgbClr val="95E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black">
                    <a:lumMod val="85000"/>
                    <a:lumOff val="15000"/>
                  </a:prstClr>
                </a:solidFill>
              </a:endParaRPr>
            </a:p>
          </p:txBody>
        </p:sp>
        <p:grpSp>
          <p:nvGrpSpPr>
            <p:cNvPr id="4" name="组合 3"/>
            <p:cNvGrpSpPr/>
            <p:nvPr/>
          </p:nvGrpSpPr>
          <p:grpSpPr>
            <a:xfrm>
              <a:off x="2508334" y="1411818"/>
              <a:ext cx="584323" cy="614545"/>
              <a:chOff x="2894226" y="1329844"/>
              <a:chExt cx="460376" cy="484187"/>
            </a:xfrm>
          </p:grpSpPr>
          <p:sp>
            <p:nvSpPr>
              <p:cNvPr id="5" name="Freeform 5"/>
              <p:cNvSpPr/>
              <p:nvPr/>
            </p:nvSpPr>
            <p:spPr bwMode="auto">
              <a:xfrm>
                <a:off x="2894226" y="1329844"/>
                <a:ext cx="460375" cy="179388"/>
              </a:xfrm>
              <a:custGeom>
                <a:avLst/>
                <a:gdLst>
                  <a:gd name="T0" fmla="*/ 6 w 122"/>
                  <a:gd name="T1" fmla="*/ 47 h 47"/>
                  <a:gd name="T2" fmla="*/ 13 w 122"/>
                  <a:gd name="T3" fmla="*/ 45 h 47"/>
                  <a:gd name="T4" fmla="*/ 36 w 122"/>
                  <a:gd name="T5" fmla="*/ 43 h 47"/>
                  <a:gd name="T6" fmla="*/ 36 w 122"/>
                  <a:gd name="T7" fmla="*/ 43 h 47"/>
                  <a:gd name="T8" fmla="*/ 41 w 122"/>
                  <a:gd name="T9" fmla="*/ 32 h 47"/>
                  <a:gd name="T10" fmla="*/ 81 w 122"/>
                  <a:gd name="T11" fmla="*/ 32 h 47"/>
                  <a:gd name="T12" fmla="*/ 86 w 122"/>
                  <a:gd name="T13" fmla="*/ 43 h 47"/>
                  <a:gd name="T14" fmla="*/ 86 w 122"/>
                  <a:gd name="T15" fmla="*/ 43 h 47"/>
                  <a:gd name="T16" fmla="*/ 109 w 122"/>
                  <a:gd name="T17" fmla="*/ 45 h 47"/>
                  <a:gd name="T18" fmla="*/ 117 w 122"/>
                  <a:gd name="T19" fmla="*/ 47 h 47"/>
                  <a:gd name="T20" fmla="*/ 120 w 122"/>
                  <a:gd name="T21" fmla="*/ 37 h 47"/>
                  <a:gd name="T22" fmla="*/ 107 w 122"/>
                  <a:gd name="T23" fmla="*/ 14 h 47"/>
                  <a:gd name="T24" fmla="*/ 16 w 122"/>
                  <a:gd name="T25" fmla="*/ 14 h 47"/>
                  <a:gd name="T26" fmla="*/ 3 w 122"/>
                  <a:gd name="T27" fmla="*/ 37 h 47"/>
                  <a:gd name="T28" fmla="*/ 6 w 122"/>
                  <a:gd name="T2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47">
                    <a:moveTo>
                      <a:pt x="6" y="47"/>
                    </a:moveTo>
                    <a:cubicBezTo>
                      <a:pt x="8" y="46"/>
                      <a:pt x="10" y="45"/>
                      <a:pt x="13" y="45"/>
                    </a:cubicBezTo>
                    <a:cubicBezTo>
                      <a:pt x="21" y="44"/>
                      <a:pt x="28" y="44"/>
                      <a:pt x="36" y="43"/>
                    </a:cubicBezTo>
                    <a:cubicBezTo>
                      <a:pt x="36" y="43"/>
                      <a:pt x="36" y="43"/>
                      <a:pt x="36" y="43"/>
                    </a:cubicBezTo>
                    <a:cubicBezTo>
                      <a:pt x="35" y="38"/>
                      <a:pt x="37" y="33"/>
                      <a:pt x="41" y="32"/>
                    </a:cubicBezTo>
                    <a:cubicBezTo>
                      <a:pt x="54" y="28"/>
                      <a:pt x="68" y="28"/>
                      <a:pt x="81" y="32"/>
                    </a:cubicBezTo>
                    <a:cubicBezTo>
                      <a:pt x="85" y="33"/>
                      <a:pt x="88" y="38"/>
                      <a:pt x="86" y="43"/>
                    </a:cubicBezTo>
                    <a:cubicBezTo>
                      <a:pt x="86" y="43"/>
                      <a:pt x="86" y="43"/>
                      <a:pt x="86" y="43"/>
                    </a:cubicBezTo>
                    <a:cubicBezTo>
                      <a:pt x="94" y="44"/>
                      <a:pt x="102" y="44"/>
                      <a:pt x="109" y="45"/>
                    </a:cubicBezTo>
                    <a:cubicBezTo>
                      <a:pt x="112" y="45"/>
                      <a:pt x="115" y="46"/>
                      <a:pt x="117" y="47"/>
                    </a:cubicBezTo>
                    <a:cubicBezTo>
                      <a:pt x="118" y="43"/>
                      <a:pt x="119" y="40"/>
                      <a:pt x="120" y="37"/>
                    </a:cubicBezTo>
                    <a:cubicBezTo>
                      <a:pt x="122" y="29"/>
                      <a:pt x="117" y="18"/>
                      <a:pt x="107" y="14"/>
                    </a:cubicBezTo>
                    <a:cubicBezTo>
                      <a:pt x="77" y="0"/>
                      <a:pt x="46" y="0"/>
                      <a:pt x="16" y="14"/>
                    </a:cubicBezTo>
                    <a:cubicBezTo>
                      <a:pt x="6" y="18"/>
                      <a:pt x="0" y="29"/>
                      <a:pt x="3" y="37"/>
                    </a:cubicBezTo>
                    <a:cubicBezTo>
                      <a:pt x="4" y="40"/>
                      <a:pt x="5" y="43"/>
                      <a:pt x="6"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6" name="Oval 6"/>
              <p:cNvSpPr>
                <a:spLocks noChangeArrowheads="1"/>
              </p:cNvSpPr>
              <p:nvPr/>
            </p:nvSpPr>
            <p:spPr bwMode="auto">
              <a:xfrm>
                <a:off x="3064089" y="1550506"/>
                <a:ext cx="120650" cy="762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7" name="Freeform 7"/>
              <p:cNvSpPr>
                <a:spLocks noEditPoints="1"/>
              </p:cNvSpPr>
              <p:nvPr/>
            </p:nvSpPr>
            <p:spPr bwMode="auto">
              <a:xfrm>
                <a:off x="2898989" y="1455256"/>
                <a:ext cx="455613" cy="358775"/>
              </a:xfrm>
              <a:custGeom>
                <a:avLst/>
                <a:gdLst>
                  <a:gd name="T0" fmla="*/ 120 w 121"/>
                  <a:gd name="T1" fmla="*/ 57 h 94"/>
                  <a:gd name="T2" fmla="*/ 121 w 121"/>
                  <a:gd name="T3" fmla="*/ 57 h 94"/>
                  <a:gd name="T4" fmla="*/ 94 w 121"/>
                  <a:gd name="T5" fmla="*/ 16 h 94"/>
                  <a:gd name="T6" fmla="*/ 80 w 121"/>
                  <a:gd name="T7" fmla="*/ 13 h 94"/>
                  <a:gd name="T8" fmla="*/ 80 w 121"/>
                  <a:gd name="T9" fmla="*/ 9 h 94"/>
                  <a:gd name="T10" fmla="*/ 73 w 121"/>
                  <a:gd name="T11" fmla="*/ 0 h 94"/>
                  <a:gd name="T12" fmla="*/ 66 w 121"/>
                  <a:gd name="T13" fmla="*/ 9 h 94"/>
                  <a:gd name="T14" fmla="*/ 66 w 121"/>
                  <a:gd name="T15" fmla="*/ 13 h 94"/>
                  <a:gd name="T16" fmla="*/ 64 w 121"/>
                  <a:gd name="T17" fmla="*/ 14 h 94"/>
                  <a:gd name="T18" fmla="*/ 57 w 121"/>
                  <a:gd name="T19" fmla="*/ 14 h 94"/>
                  <a:gd name="T20" fmla="*/ 54 w 121"/>
                  <a:gd name="T21" fmla="*/ 13 h 94"/>
                  <a:gd name="T22" fmla="*/ 54 w 121"/>
                  <a:gd name="T23" fmla="*/ 9 h 94"/>
                  <a:gd name="T24" fmla="*/ 47 w 121"/>
                  <a:gd name="T25" fmla="*/ 0 h 94"/>
                  <a:gd name="T26" fmla="*/ 41 w 121"/>
                  <a:gd name="T27" fmla="*/ 9 h 94"/>
                  <a:gd name="T28" fmla="*/ 41 w 121"/>
                  <a:gd name="T29" fmla="*/ 13 h 94"/>
                  <a:gd name="T30" fmla="*/ 26 w 121"/>
                  <a:gd name="T31" fmla="*/ 16 h 94"/>
                  <a:gd name="T32" fmla="*/ 0 w 121"/>
                  <a:gd name="T33" fmla="*/ 57 h 94"/>
                  <a:gd name="T34" fmla="*/ 0 w 121"/>
                  <a:gd name="T35" fmla="*/ 57 h 94"/>
                  <a:gd name="T36" fmla="*/ 0 w 121"/>
                  <a:gd name="T37" fmla="*/ 58 h 94"/>
                  <a:gd name="T38" fmla="*/ 0 w 121"/>
                  <a:gd name="T39" fmla="*/ 70 h 94"/>
                  <a:gd name="T40" fmla="*/ 6 w 121"/>
                  <a:gd name="T41" fmla="*/ 79 h 94"/>
                  <a:gd name="T42" fmla="*/ 6 w 121"/>
                  <a:gd name="T43" fmla="*/ 82 h 94"/>
                  <a:gd name="T44" fmla="*/ 13 w 121"/>
                  <a:gd name="T45" fmla="*/ 86 h 94"/>
                  <a:gd name="T46" fmla="*/ 18 w 121"/>
                  <a:gd name="T47" fmla="*/ 85 h 94"/>
                  <a:gd name="T48" fmla="*/ 102 w 121"/>
                  <a:gd name="T49" fmla="*/ 85 h 94"/>
                  <a:gd name="T50" fmla="*/ 107 w 121"/>
                  <a:gd name="T51" fmla="*/ 86 h 94"/>
                  <a:gd name="T52" fmla="*/ 114 w 121"/>
                  <a:gd name="T53" fmla="*/ 82 h 94"/>
                  <a:gd name="T54" fmla="*/ 114 w 121"/>
                  <a:gd name="T55" fmla="*/ 79 h 94"/>
                  <a:gd name="T56" fmla="*/ 120 w 121"/>
                  <a:gd name="T57" fmla="*/ 70 h 94"/>
                  <a:gd name="T58" fmla="*/ 121 w 121"/>
                  <a:gd name="T59" fmla="*/ 58 h 94"/>
                  <a:gd name="T60" fmla="*/ 120 w 121"/>
                  <a:gd name="T61" fmla="*/ 57 h 94"/>
                  <a:gd name="T62" fmla="*/ 60 w 121"/>
                  <a:gd name="T63" fmla="*/ 56 h 94"/>
                  <a:gd name="T64" fmla="*/ 33 w 121"/>
                  <a:gd name="T65" fmla="*/ 38 h 94"/>
                  <a:gd name="T66" fmla="*/ 60 w 121"/>
                  <a:gd name="T67" fmla="*/ 20 h 94"/>
                  <a:gd name="T68" fmla="*/ 87 w 121"/>
                  <a:gd name="T69" fmla="*/ 38 h 94"/>
                  <a:gd name="T70" fmla="*/ 60 w 121"/>
                  <a:gd name="T71"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94">
                    <a:moveTo>
                      <a:pt x="120" y="57"/>
                    </a:moveTo>
                    <a:cubicBezTo>
                      <a:pt x="121" y="57"/>
                      <a:pt x="121" y="57"/>
                      <a:pt x="121" y="57"/>
                    </a:cubicBezTo>
                    <a:cubicBezTo>
                      <a:pt x="121" y="57"/>
                      <a:pt x="105" y="21"/>
                      <a:pt x="94" y="16"/>
                    </a:cubicBezTo>
                    <a:cubicBezTo>
                      <a:pt x="91" y="14"/>
                      <a:pt x="85" y="14"/>
                      <a:pt x="80" y="13"/>
                    </a:cubicBezTo>
                    <a:cubicBezTo>
                      <a:pt x="80" y="9"/>
                      <a:pt x="80" y="9"/>
                      <a:pt x="80" y="9"/>
                    </a:cubicBezTo>
                    <a:cubicBezTo>
                      <a:pt x="80" y="4"/>
                      <a:pt x="77" y="0"/>
                      <a:pt x="73" y="0"/>
                    </a:cubicBezTo>
                    <a:cubicBezTo>
                      <a:pt x="69" y="0"/>
                      <a:pt x="66" y="4"/>
                      <a:pt x="66" y="9"/>
                    </a:cubicBezTo>
                    <a:cubicBezTo>
                      <a:pt x="66" y="13"/>
                      <a:pt x="66" y="13"/>
                      <a:pt x="66" y="13"/>
                    </a:cubicBezTo>
                    <a:cubicBezTo>
                      <a:pt x="65" y="13"/>
                      <a:pt x="64" y="13"/>
                      <a:pt x="64" y="14"/>
                    </a:cubicBezTo>
                    <a:cubicBezTo>
                      <a:pt x="57" y="14"/>
                      <a:pt x="57" y="14"/>
                      <a:pt x="57" y="14"/>
                    </a:cubicBezTo>
                    <a:cubicBezTo>
                      <a:pt x="56" y="13"/>
                      <a:pt x="55" y="13"/>
                      <a:pt x="54" y="13"/>
                    </a:cubicBezTo>
                    <a:cubicBezTo>
                      <a:pt x="54" y="9"/>
                      <a:pt x="54" y="9"/>
                      <a:pt x="54" y="9"/>
                    </a:cubicBezTo>
                    <a:cubicBezTo>
                      <a:pt x="54" y="4"/>
                      <a:pt x="51" y="0"/>
                      <a:pt x="47" y="0"/>
                    </a:cubicBezTo>
                    <a:cubicBezTo>
                      <a:pt x="44" y="0"/>
                      <a:pt x="41" y="4"/>
                      <a:pt x="41" y="9"/>
                    </a:cubicBezTo>
                    <a:cubicBezTo>
                      <a:pt x="41" y="13"/>
                      <a:pt x="41" y="13"/>
                      <a:pt x="41" y="13"/>
                    </a:cubicBezTo>
                    <a:cubicBezTo>
                      <a:pt x="35" y="14"/>
                      <a:pt x="30" y="14"/>
                      <a:pt x="26" y="16"/>
                    </a:cubicBezTo>
                    <a:cubicBezTo>
                      <a:pt x="15" y="21"/>
                      <a:pt x="0" y="57"/>
                      <a:pt x="0" y="57"/>
                    </a:cubicBezTo>
                    <a:cubicBezTo>
                      <a:pt x="0" y="57"/>
                      <a:pt x="0" y="57"/>
                      <a:pt x="0" y="57"/>
                    </a:cubicBezTo>
                    <a:cubicBezTo>
                      <a:pt x="0" y="57"/>
                      <a:pt x="0" y="58"/>
                      <a:pt x="0" y="58"/>
                    </a:cubicBezTo>
                    <a:cubicBezTo>
                      <a:pt x="0" y="62"/>
                      <a:pt x="0" y="66"/>
                      <a:pt x="0" y="70"/>
                    </a:cubicBezTo>
                    <a:cubicBezTo>
                      <a:pt x="1" y="73"/>
                      <a:pt x="3" y="76"/>
                      <a:pt x="6" y="79"/>
                    </a:cubicBezTo>
                    <a:cubicBezTo>
                      <a:pt x="6" y="82"/>
                      <a:pt x="6" y="82"/>
                      <a:pt x="6" y="82"/>
                    </a:cubicBezTo>
                    <a:cubicBezTo>
                      <a:pt x="6" y="84"/>
                      <a:pt x="9" y="86"/>
                      <a:pt x="13" y="86"/>
                    </a:cubicBezTo>
                    <a:cubicBezTo>
                      <a:pt x="15" y="86"/>
                      <a:pt x="17" y="86"/>
                      <a:pt x="18" y="85"/>
                    </a:cubicBezTo>
                    <a:cubicBezTo>
                      <a:pt x="46" y="94"/>
                      <a:pt x="75" y="94"/>
                      <a:pt x="102" y="85"/>
                    </a:cubicBezTo>
                    <a:cubicBezTo>
                      <a:pt x="104" y="86"/>
                      <a:pt x="105" y="86"/>
                      <a:pt x="107" y="86"/>
                    </a:cubicBezTo>
                    <a:cubicBezTo>
                      <a:pt x="111" y="86"/>
                      <a:pt x="114" y="84"/>
                      <a:pt x="114" y="82"/>
                    </a:cubicBezTo>
                    <a:cubicBezTo>
                      <a:pt x="114" y="79"/>
                      <a:pt x="114" y="79"/>
                      <a:pt x="114" y="79"/>
                    </a:cubicBezTo>
                    <a:cubicBezTo>
                      <a:pt x="117" y="76"/>
                      <a:pt x="120" y="73"/>
                      <a:pt x="120" y="70"/>
                    </a:cubicBezTo>
                    <a:cubicBezTo>
                      <a:pt x="120" y="66"/>
                      <a:pt x="120" y="62"/>
                      <a:pt x="121" y="58"/>
                    </a:cubicBezTo>
                    <a:cubicBezTo>
                      <a:pt x="121" y="58"/>
                      <a:pt x="121" y="57"/>
                      <a:pt x="120" y="57"/>
                    </a:cubicBezTo>
                    <a:close/>
                    <a:moveTo>
                      <a:pt x="60" y="56"/>
                    </a:moveTo>
                    <a:cubicBezTo>
                      <a:pt x="45" y="56"/>
                      <a:pt x="33" y="48"/>
                      <a:pt x="33" y="38"/>
                    </a:cubicBezTo>
                    <a:cubicBezTo>
                      <a:pt x="33" y="28"/>
                      <a:pt x="45" y="20"/>
                      <a:pt x="60" y="20"/>
                    </a:cubicBezTo>
                    <a:cubicBezTo>
                      <a:pt x="75" y="20"/>
                      <a:pt x="87" y="28"/>
                      <a:pt x="87" y="38"/>
                    </a:cubicBezTo>
                    <a:cubicBezTo>
                      <a:pt x="87" y="48"/>
                      <a:pt x="75" y="56"/>
                      <a:pt x="6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grpSp>
      </p:grpSp>
      <p:grpSp>
        <p:nvGrpSpPr>
          <p:cNvPr id="8" name="组合 7"/>
          <p:cNvGrpSpPr/>
          <p:nvPr/>
        </p:nvGrpSpPr>
        <p:grpSpPr>
          <a:xfrm>
            <a:off x="762395" y="1790700"/>
            <a:ext cx="2231271" cy="2072217"/>
            <a:chOff x="221082" y="1054099"/>
            <a:chExt cx="1673453" cy="1554163"/>
          </a:xfrm>
        </p:grpSpPr>
        <p:sp>
          <p:nvSpPr>
            <p:cNvPr id="9" name="矩形 8"/>
            <p:cNvSpPr/>
            <p:nvPr/>
          </p:nvSpPr>
          <p:spPr>
            <a:xfrm>
              <a:off x="221082" y="1054099"/>
              <a:ext cx="1673453" cy="1554163"/>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white"/>
                </a:solidFill>
              </a:endParaRPr>
            </a:p>
          </p:txBody>
        </p:sp>
        <p:sp>
          <p:nvSpPr>
            <p:cNvPr id="10" name="矩形 9"/>
            <p:cNvSpPr/>
            <p:nvPr/>
          </p:nvSpPr>
          <p:spPr>
            <a:xfrm>
              <a:off x="552078" y="2147560"/>
              <a:ext cx="1085133" cy="238575"/>
            </a:xfrm>
            <a:prstGeom prst="rect">
              <a:avLst/>
            </a:prstGeom>
          </p:spPr>
          <p:txBody>
            <a:bodyPr wrap="square">
              <a:spAutoFit/>
            </a:bodyPr>
            <a:lstStyle/>
            <a:p>
              <a:pPr algn="dist" defTabSz="913765"/>
              <a:r>
                <a:rPr lang="zh-CN" altLang="en-US" sz="1465" dirty="0">
                  <a:solidFill>
                    <a:prstClr val="white"/>
                  </a:solidFill>
                  <a:latin typeface="微软雅黑" panose="020B0503020204020204" charset="-122"/>
                  <a:ea typeface="微软雅黑" panose="020B0503020204020204" charset="-122"/>
                </a:rPr>
                <a:t>点击添加标题</a:t>
              </a:r>
              <a:endParaRPr lang="zh-CN" altLang="en-US" sz="1465" dirty="0">
                <a:solidFill>
                  <a:prstClr val="white"/>
                </a:solidFill>
                <a:latin typeface="微软雅黑" panose="020B0503020204020204" charset="-122"/>
                <a:ea typeface="微软雅黑" panose="020B0503020204020204" charset="-122"/>
              </a:endParaRPr>
            </a:p>
          </p:txBody>
        </p:sp>
        <p:grpSp>
          <p:nvGrpSpPr>
            <p:cNvPr id="11" name="组合 10"/>
            <p:cNvGrpSpPr/>
            <p:nvPr/>
          </p:nvGrpSpPr>
          <p:grpSpPr>
            <a:xfrm>
              <a:off x="917638" y="1349853"/>
              <a:ext cx="406313" cy="716075"/>
              <a:chOff x="809841" y="1322657"/>
              <a:chExt cx="320676" cy="565151"/>
            </a:xfrm>
          </p:grpSpPr>
          <p:sp>
            <p:nvSpPr>
              <p:cNvPr id="12" name="Freeform 8"/>
              <p:cNvSpPr/>
              <p:nvPr/>
            </p:nvSpPr>
            <p:spPr bwMode="auto">
              <a:xfrm>
                <a:off x="877888" y="1552576"/>
                <a:ext cx="38100" cy="84138"/>
              </a:xfrm>
              <a:custGeom>
                <a:avLst/>
                <a:gdLst>
                  <a:gd name="T0" fmla="*/ 0 w 10"/>
                  <a:gd name="T1" fmla="*/ 5 h 22"/>
                  <a:gd name="T2" fmla="*/ 0 w 10"/>
                  <a:gd name="T3" fmla="*/ 17 h 22"/>
                  <a:gd name="T4" fmla="*/ 5 w 10"/>
                  <a:gd name="T5" fmla="*/ 22 h 22"/>
                  <a:gd name="T6" fmla="*/ 10 w 10"/>
                  <a:gd name="T7" fmla="*/ 17 h 22"/>
                  <a:gd name="T8" fmla="*/ 10 w 10"/>
                  <a:gd name="T9" fmla="*/ 5 h 22"/>
                  <a:gd name="T10" fmla="*/ 5 w 10"/>
                  <a:gd name="T11" fmla="*/ 0 h 22"/>
                  <a:gd name="T12" fmla="*/ 0 w 10"/>
                  <a:gd name="T13" fmla="*/ 5 h 22"/>
                </a:gdLst>
                <a:ahLst/>
                <a:cxnLst>
                  <a:cxn ang="0">
                    <a:pos x="T0" y="T1"/>
                  </a:cxn>
                  <a:cxn ang="0">
                    <a:pos x="T2" y="T3"/>
                  </a:cxn>
                  <a:cxn ang="0">
                    <a:pos x="T4" y="T5"/>
                  </a:cxn>
                  <a:cxn ang="0">
                    <a:pos x="T6" y="T7"/>
                  </a:cxn>
                  <a:cxn ang="0">
                    <a:pos x="T8" y="T9"/>
                  </a:cxn>
                  <a:cxn ang="0">
                    <a:pos x="T10" y="T11"/>
                  </a:cxn>
                  <a:cxn ang="0">
                    <a:pos x="T12" y="T13"/>
                  </a:cxn>
                </a:cxnLst>
                <a:rect l="0" t="0" r="r" b="b"/>
                <a:pathLst>
                  <a:path w="10" h="22">
                    <a:moveTo>
                      <a:pt x="0" y="5"/>
                    </a:moveTo>
                    <a:cubicBezTo>
                      <a:pt x="0" y="17"/>
                      <a:pt x="0" y="17"/>
                      <a:pt x="0" y="17"/>
                    </a:cubicBezTo>
                    <a:cubicBezTo>
                      <a:pt x="0" y="20"/>
                      <a:pt x="2" y="22"/>
                      <a:pt x="5" y="22"/>
                    </a:cubicBezTo>
                    <a:cubicBezTo>
                      <a:pt x="8" y="22"/>
                      <a:pt x="10" y="20"/>
                      <a:pt x="10" y="17"/>
                    </a:cubicBezTo>
                    <a:cubicBezTo>
                      <a:pt x="10" y="5"/>
                      <a:pt x="10" y="5"/>
                      <a:pt x="10" y="5"/>
                    </a:cubicBezTo>
                    <a:cubicBezTo>
                      <a:pt x="10" y="2"/>
                      <a:pt x="8" y="0"/>
                      <a:pt x="5" y="0"/>
                    </a:cubicBezTo>
                    <a:cubicBezTo>
                      <a:pt x="2" y="0"/>
                      <a:pt x="0" y="2"/>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white"/>
                  </a:solidFill>
                </a:endParaRPr>
              </a:p>
            </p:txBody>
          </p:sp>
          <p:sp>
            <p:nvSpPr>
              <p:cNvPr id="13" name="Freeform 9"/>
              <p:cNvSpPr/>
              <p:nvPr/>
            </p:nvSpPr>
            <p:spPr bwMode="auto">
              <a:xfrm>
                <a:off x="938429" y="1322657"/>
                <a:ext cx="192088" cy="92075"/>
              </a:xfrm>
              <a:custGeom>
                <a:avLst/>
                <a:gdLst>
                  <a:gd name="T0" fmla="*/ 47 w 51"/>
                  <a:gd name="T1" fmla="*/ 1 h 24"/>
                  <a:gd name="T2" fmla="*/ 44 w 51"/>
                  <a:gd name="T3" fmla="*/ 1 h 24"/>
                  <a:gd name="T4" fmla="*/ 44 w 51"/>
                  <a:gd name="T5" fmla="*/ 4 h 24"/>
                  <a:gd name="T6" fmla="*/ 46 w 51"/>
                  <a:gd name="T7" fmla="*/ 13 h 24"/>
                  <a:gd name="T8" fmla="*/ 37 w 51"/>
                  <a:gd name="T9" fmla="*/ 19 h 24"/>
                  <a:gd name="T10" fmla="*/ 23 w 51"/>
                  <a:gd name="T11" fmla="*/ 10 h 24"/>
                  <a:gd name="T12" fmla="*/ 10 w 51"/>
                  <a:gd name="T13" fmla="*/ 2 h 24"/>
                  <a:gd name="T14" fmla="*/ 4 w 51"/>
                  <a:gd name="T15" fmla="*/ 5 h 24"/>
                  <a:gd name="T16" fmla="*/ 2 w 51"/>
                  <a:gd name="T17" fmla="*/ 10 h 24"/>
                  <a:gd name="T18" fmla="*/ 0 w 51"/>
                  <a:gd name="T19" fmla="*/ 12 h 24"/>
                  <a:gd name="T20" fmla="*/ 0 w 51"/>
                  <a:gd name="T21" fmla="*/ 22 h 24"/>
                  <a:gd name="T22" fmla="*/ 2 w 51"/>
                  <a:gd name="T23" fmla="*/ 24 h 24"/>
                  <a:gd name="T24" fmla="*/ 4 w 51"/>
                  <a:gd name="T25" fmla="*/ 24 h 24"/>
                  <a:gd name="T26" fmla="*/ 6 w 51"/>
                  <a:gd name="T27" fmla="*/ 22 h 24"/>
                  <a:gd name="T28" fmla="*/ 6 w 51"/>
                  <a:gd name="T29" fmla="*/ 12 h 24"/>
                  <a:gd name="T30" fmla="*/ 5 w 51"/>
                  <a:gd name="T31" fmla="*/ 10 h 24"/>
                  <a:gd name="T32" fmla="*/ 7 w 51"/>
                  <a:gd name="T33" fmla="*/ 7 h 24"/>
                  <a:gd name="T34" fmla="*/ 10 w 51"/>
                  <a:gd name="T35" fmla="*/ 6 h 24"/>
                  <a:gd name="T36" fmla="*/ 20 w 51"/>
                  <a:gd name="T37" fmla="*/ 13 h 24"/>
                  <a:gd name="T38" fmla="*/ 37 w 51"/>
                  <a:gd name="T39" fmla="*/ 23 h 24"/>
                  <a:gd name="T40" fmla="*/ 49 w 51"/>
                  <a:gd name="T41" fmla="*/ 14 h 24"/>
                  <a:gd name="T42" fmla="*/ 47 w 51"/>
                  <a:gd name="T43"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24">
                    <a:moveTo>
                      <a:pt x="47" y="1"/>
                    </a:moveTo>
                    <a:cubicBezTo>
                      <a:pt x="46" y="1"/>
                      <a:pt x="45" y="0"/>
                      <a:pt x="44" y="1"/>
                    </a:cubicBezTo>
                    <a:cubicBezTo>
                      <a:pt x="43" y="2"/>
                      <a:pt x="43" y="3"/>
                      <a:pt x="44" y="4"/>
                    </a:cubicBezTo>
                    <a:cubicBezTo>
                      <a:pt x="46" y="6"/>
                      <a:pt x="47" y="10"/>
                      <a:pt x="46" y="13"/>
                    </a:cubicBezTo>
                    <a:cubicBezTo>
                      <a:pt x="44" y="17"/>
                      <a:pt x="41" y="19"/>
                      <a:pt x="37" y="19"/>
                    </a:cubicBezTo>
                    <a:cubicBezTo>
                      <a:pt x="32" y="20"/>
                      <a:pt x="27" y="15"/>
                      <a:pt x="23" y="10"/>
                    </a:cubicBezTo>
                    <a:cubicBezTo>
                      <a:pt x="19" y="6"/>
                      <a:pt x="15" y="2"/>
                      <a:pt x="10" y="2"/>
                    </a:cubicBezTo>
                    <a:cubicBezTo>
                      <a:pt x="8" y="2"/>
                      <a:pt x="6" y="3"/>
                      <a:pt x="4" y="5"/>
                    </a:cubicBezTo>
                    <a:cubicBezTo>
                      <a:pt x="3" y="6"/>
                      <a:pt x="2" y="8"/>
                      <a:pt x="2" y="10"/>
                    </a:cubicBezTo>
                    <a:cubicBezTo>
                      <a:pt x="1" y="11"/>
                      <a:pt x="0" y="11"/>
                      <a:pt x="0" y="12"/>
                    </a:cubicBezTo>
                    <a:cubicBezTo>
                      <a:pt x="0" y="22"/>
                      <a:pt x="0" y="22"/>
                      <a:pt x="0" y="22"/>
                    </a:cubicBezTo>
                    <a:cubicBezTo>
                      <a:pt x="0" y="23"/>
                      <a:pt x="1" y="24"/>
                      <a:pt x="2" y="24"/>
                    </a:cubicBezTo>
                    <a:cubicBezTo>
                      <a:pt x="4" y="24"/>
                      <a:pt x="4" y="24"/>
                      <a:pt x="4" y="24"/>
                    </a:cubicBezTo>
                    <a:cubicBezTo>
                      <a:pt x="5" y="24"/>
                      <a:pt x="6" y="23"/>
                      <a:pt x="6" y="22"/>
                    </a:cubicBezTo>
                    <a:cubicBezTo>
                      <a:pt x="6" y="12"/>
                      <a:pt x="6" y="12"/>
                      <a:pt x="6" y="12"/>
                    </a:cubicBezTo>
                    <a:cubicBezTo>
                      <a:pt x="6" y="11"/>
                      <a:pt x="6" y="11"/>
                      <a:pt x="5" y="10"/>
                    </a:cubicBezTo>
                    <a:cubicBezTo>
                      <a:pt x="5" y="9"/>
                      <a:pt x="6" y="8"/>
                      <a:pt x="7" y="7"/>
                    </a:cubicBezTo>
                    <a:cubicBezTo>
                      <a:pt x="8" y="6"/>
                      <a:pt x="9" y="6"/>
                      <a:pt x="10" y="6"/>
                    </a:cubicBezTo>
                    <a:cubicBezTo>
                      <a:pt x="13" y="6"/>
                      <a:pt x="17" y="9"/>
                      <a:pt x="20" y="13"/>
                    </a:cubicBezTo>
                    <a:cubicBezTo>
                      <a:pt x="25" y="18"/>
                      <a:pt x="31" y="24"/>
                      <a:pt x="37" y="23"/>
                    </a:cubicBezTo>
                    <a:cubicBezTo>
                      <a:pt x="43" y="22"/>
                      <a:pt x="47" y="19"/>
                      <a:pt x="49" y="14"/>
                    </a:cubicBezTo>
                    <a:cubicBezTo>
                      <a:pt x="51" y="10"/>
                      <a:pt x="50" y="5"/>
                      <a:pt x="47"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white"/>
                  </a:solidFill>
                </a:endParaRPr>
              </a:p>
            </p:txBody>
          </p:sp>
          <p:sp>
            <p:nvSpPr>
              <p:cNvPr id="14" name="Freeform 10"/>
              <p:cNvSpPr>
                <a:spLocks noEditPoints="1"/>
              </p:cNvSpPr>
              <p:nvPr/>
            </p:nvSpPr>
            <p:spPr bwMode="auto">
              <a:xfrm>
                <a:off x="809841" y="1425844"/>
                <a:ext cx="279400" cy="461964"/>
              </a:xfrm>
              <a:custGeom>
                <a:avLst/>
                <a:gdLst>
                  <a:gd name="T0" fmla="*/ 40 w 74"/>
                  <a:gd name="T1" fmla="*/ 0 h 121"/>
                  <a:gd name="T2" fmla="*/ 40 w 74"/>
                  <a:gd name="T3" fmla="*/ 26 h 121"/>
                  <a:gd name="T4" fmla="*/ 47 w 74"/>
                  <a:gd name="T5" fmla="*/ 35 h 121"/>
                  <a:gd name="T6" fmla="*/ 47 w 74"/>
                  <a:gd name="T7" fmla="*/ 36 h 121"/>
                  <a:gd name="T8" fmla="*/ 66 w 74"/>
                  <a:gd name="T9" fmla="*/ 41 h 121"/>
                  <a:gd name="T10" fmla="*/ 68 w 74"/>
                  <a:gd name="T11" fmla="*/ 43 h 121"/>
                  <a:gd name="T12" fmla="*/ 68 w 74"/>
                  <a:gd name="T13" fmla="*/ 45 h 121"/>
                  <a:gd name="T14" fmla="*/ 64 w 74"/>
                  <a:gd name="T15" fmla="*/ 47 h 121"/>
                  <a:gd name="T16" fmla="*/ 47 w 74"/>
                  <a:gd name="T17" fmla="*/ 42 h 121"/>
                  <a:gd name="T18" fmla="*/ 47 w 74"/>
                  <a:gd name="T19" fmla="*/ 47 h 121"/>
                  <a:gd name="T20" fmla="*/ 37 w 74"/>
                  <a:gd name="T21" fmla="*/ 56 h 121"/>
                  <a:gd name="T22" fmla="*/ 28 w 74"/>
                  <a:gd name="T23" fmla="*/ 47 h 121"/>
                  <a:gd name="T24" fmla="*/ 28 w 74"/>
                  <a:gd name="T25" fmla="*/ 42 h 121"/>
                  <a:gd name="T26" fmla="*/ 10 w 74"/>
                  <a:gd name="T27" fmla="*/ 47 h 121"/>
                  <a:gd name="T28" fmla="*/ 6 w 74"/>
                  <a:gd name="T29" fmla="*/ 45 h 121"/>
                  <a:gd name="T30" fmla="*/ 6 w 74"/>
                  <a:gd name="T31" fmla="*/ 43 h 121"/>
                  <a:gd name="T32" fmla="*/ 8 w 74"/>
                  <a:gd name="T33" fmla="*/ 41 h 121"/>
                  <a:gd name="T34" fmla="*/ 28 w 74"/>
                  <a:gd name="T35" fmla="*/ 36 h 121"/>
                  <a:gd name="T36" fmla="*/ 28 w 74"/>
                  <a:gd name="T37" fmla="*/ 35 h 121"/>
                  <a:gd name="T38" fmla="*/ 34 w 74"/>
                  <a:gd name="T39" fmla="*/ 26 h 121"/>
                  <a:gd name="T40" fmla="*/ 34 w 74"/>
                  <a:gd name="T41" fmla="*/ 0 h 121"/>
                  <a:gd name="T42" fmla="*/ 0 w 74"/>
                  <a:gd name="T43" fmla="*/ 37 h 121"/>
                  <a:gd name="T44" fmla="*/ 0 w 74"/>
                  <a:gd name="T45" fmla="*/ 84 h 121"/>
                  <a:gd name="T46" fmla="*/ 37 w 74"/>
                  <a:gd name="T47" fmla="*/ 121 h 121"/>
                  <a:gd name="T48" fmla="*/ 74 w 74"/>
                  <a:gd name="T49" fmla="*/ 84 h 121"/>
                  <a:gd name="T50" fmla="*/ 74 w 74"/>
                  <a:gd name="T51" fmla="*/ 37 h 121"/>
                  <a:gd name="T52" fmla="*/ 40 w 74"/>
                  <a:gd name="T53" fmla="*/ 0 h 121"/>
                  <a:gd name="T54" fmla="*/ 39 w 74"/>
                  <a:gd name="T55" fmla="*/ 114 h 121"/>
                  <a:gd name="T56" fmla="*/ 6 w 74"/>
                  <a:gd name="T57" fmla="*/ 81 h 121"/>
                  <a:gd name="T58" fmla="*/ 6 w 74"/>
                  <a:gd name="T59" fmla="*/ 81 h 121"/>
                  <a:gd name="T60" fmla="*/ 43 w 74"/>
                  <a:gd name="T61" fmla="*/ 111 h 121"/>
                  <a:gd name="T62" fmla="*/ 59 w 74"/>
                  <a:gd name="T63" fmla="*/ 106 h 121"/>
                  <a:gd name="T64" fmla="*/ 39 w 74"/>
                  <a:gd name="T65" fmla="*/ 1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21">
                    <a:moveTo>
                      <a:pt x="40" y="0"/>
                    </a:moveTo>
                    <a:cubicBezTo>
                      <a:pt x="40" y="26"/>
                      <a:pt x="40" y="26"/>
                      <a:pt x="40" y="26"/>
                    </a:cubicBezTo>
                    <a:cubicBezTo>
                      <a:pt x="44" y="27"/>
                      <a:pt x="47" y="30"/>
                      <a:pt x="47" y="35"/>
                    </a:cubicBezTo>
                    <a:cubicBezTo>
                      <a:pt x="47" y="36"/>
                      <a:pt x="47" y="36"/>
                      <a:pt x="47" y="36"/>
                    </a:cubicBezTo>
                    <a:cubicBezTo>
                      <a:pt x="53" y="37"/>
                      <a:pt x="60" y="39"/>
                      <a:pt x="66" y="41"/>
                    </a:cubicBezTo>
                    <a:cubicBezTo>
                      <a:pt x="67" y="41"/>
                      <a:pt x="68" y="42"/>
                      <a:pt x="68" y="43"/>
                    </a:cubicBezTo>
                    <a:cubicBezTo>
                      <a:pt x="69" y="43"/>
                      <a:pt x="69" y="44"/>
                      <a:pt x="68" y="45"/>
                    </a:cubicBezTo>
                    <a:cubicBezTo>
                      <a:pt x="68" y="47"/>
                      <a:pt x="66" y="47"/>
                      <a:pt x="64" y="47"/>
                    </a:cubicBezTo>
                    <a:cubicBezTo>
                      <a:pt x="59" y="45"/>
                      <a:pt x="53" y="43"/>
                      <a:pt x="47" y="42"/>
                    </a:cubicBezTo>
                    <a:cubicBezTo>
                      <a:pt x="47" y="47"/>
                      <a:pt x="47" y="47"/>
                      <a:pt x="47" y="47"/>
                    </a:cubicBezTo>
                    <a:cubicBezTo>
                      <a:pt x="47" y="52"/>
                      <a:pt x="42" y="56"/>
                      <a:pt x="37" y="56"/>
                    </a:cubicBezTo>
                    <a:cubicBezTo>
                      <a:pt x="32" y="56"/>
                      <a:pt x="28" y="52"/>
                      <a:pt x="28" y="47"/>
                    </a:cubicBezTo>
                    <a:cubicBezTo>
                      <a:pt x="28" y="42"/>
                      <a:pt x="28" y="42"/>
                      <a:pt x="28" y="42"/>
                    </a:cubicBezTo>
                    <a:cubicBezTo>
                      <a:pt x="21" y="43"/>
                      <a:pt x="15" y="45"/>
                      <a:pt x="10" y="47"/>
                    </a:cubicBezTo>
                    <a:cubicBezTo>
                      <a:pt x="8" y="47"/>
                      <a:pt x="6" y="47"/>
                      <a:pt x="6" y="45"/>
                    </a:cubicBezTo>
                    <a:cubicBezTo>
                      <a:pt x="5" y="44"/>
                      <a:pt x="6" y="43"/>
                      <a:pt x="6" y="43"/>
                    </a:cubicBezTo>
                    <a:cubicBezTo>
                      <a:pt x="6" y="42"/>
                      <a:pt x="7" y="41"/>
                      <a:pt x="8" y="41"/>
                    </a:cubicBezTo>
                    <a:cubicBezTo>
                      <a:pt x="14" y="39"/>
                      <a:pt x="21" y="37"/>
                      <a:pt x="28" y="36"/>
                    </a:cubicBezTo>
                    <a:cubicBezTo>
                      <a:pt x="28" y="35"/>
                      <a:pt x="28" y="35"/>
                      <a:pt x="28" y="35"/>
                    </a:cubicBezTo>
                    <a:cubicBezTo>
                      <a:pt x="28" y="30"/>
                      <a:pt x="30" y="27"/>
                      <a:pt x="34" y="26"/>
                    </a:cubicBezTo>
                    <a:cubicBezTo>
                      <a:pt x="34" y="0"/>
                      <a:pt x="34" y="0"/>
                      <a:pt x="34" y="0"/>
                    </a:cubicBezTo>
                    <a:cubicBezTo>
                      <a:pt x="15" y="2"/>
                      <a:pt x="0" y="18"/>
                      <a:pt x="0" y="37"/>
                    </a:cubicBezTo>
                    <a:cubicBezTo>
                      <a:pt x="0" y="84"/>
                      <a:pt x="0" y="84"/>
                      <a:pt x="0" y="84"/>
                    </a:cubicBezTo>
                    <a:cubicBezTo>
                      <a:pt x="0" y="105"/>
                      <a:pt x="17" y="121"/>
                      <a:pt x="37" y="121"/>
                    </a:cubicBezTo>
                    <a:cubicBezTo>
                      <a:pt x="57" y="121"/>
                      <a:pt x="74" y="105"/>
                      <a:pt x="74" y="84"/>
                    </a:cubicBezTo>
                    <a:cubicBezTo>
                      <a:pt x="74" y="37"/>
                      <a:pt x="74" y="37"/>
                      <a:pt x="74" y="37"/>
                    </a:cubicBezTo>
                    <a:cubicBezTo>
                      <a:pt x="74" y="18"/>
                      <a:pt x="59" y="2"/>
                      <a:pt x="40" y="0"/>
                    </a:cubicBezTo>
                    <a:close/>
                    <a:moveTo>
                      <a:pt x="39" y="114"/>
                    </a:moveTo>
                    <a:cubicBezTo>
                      <a:pt x="20" y="114"/>
                      <a:pt x="6" y="99"/>
                      <a:pt x="6" y="81"/>
                    </a:cubicBezTo>
                    <a:cubicBezTo>
                      <a:pt x="6" y="81"/>
                      <a:pt x="6" y="81"/>
                      <a:pt x="6" y="81"/>
                    </a:cubicBezTo>
                    <a:cubicBezTo>
                      <a:pt x="9" y="99"/>
                      <a:pt x="25" y="112"/>
                      <a:pt x="43" y="111"/>
                    </a:cubicBezTo>
                    <a:cubicBezTo>
                      <a:pt x="49" y="111"/>
                      <a:pt x="55" y="109"/>
                      <a:pt x="59" y="106"/>
                    </a:cubicBezTo>
                    <a:cubicBezTo>
                      <a:pt x="54" y="111"/>
                      <a:pt x="47" y="114"/>
                      <a:pt x="39"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white"/>
                  </a:solidFill>
                </a:endParaRPr>
              </a:p>
            </p:txBody>
          </p:sp>
        </p:grpSp>
      </p:grpSp>
      <p:grpSp>
        <p:nvGrpSpPr>
          <p:cNvPr id="15" name="组合 14"/>
          <p:cNvGrpSpPr/>
          <p:nvPr/>
        </p:nvGrpSpPr>
        <p:grpSpPr>
          <a:xfrm>
            <a:off x="6887143" y="4032212"/>
            <a:ext cx="2231271" cy="2072217"/>
            <a:chOff x="5411106" y="3013528"/>
            <a:chExt cx="1673453" cy="1554163"/>
          </a:xfrm>
        </p:grpSpPr>
        <p:sp>
          <p:nvSpPr>
            <p:cNvPr id="16" name="矩形 15"/>
            <p:cNvSpPr/>
            <p:nvPr/>
          </p:nvSpPr>
          <p:spPr>
            <a:xfrm>
              <a:off x="5411106" y="3013528"/>
              <a:ext cx="1673453" cy="1554163"/>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black">
                    <a:lumMod val="85000"/>
                    <a:lumOff val="15000"/>
                  </a:prstClr>
                </a:solidFill>
              </a:endParaRPr>
            </a:p>
          </p:txBody>
        </p:sp>
        <p:grpSp>
          <p:nvGrpSpPr>
            <p:cNvPr id="17" name="组合 16"/>
            <p:cNvGrpSpPr/>
            <p:nvPr/>
          </p:nvGrpSpPr>
          <p:grpSpPr>
            <a:xfrm>
              <a:off x="5905961" y="3452044"/>
              <a:ext cx="803811" cy="530736"/>
              <a:chOff x="5842000" y="3514726"/>
              <a:chExt cx="579438" cy="382588"/>
            </a:xfrm>
          </p:grpSpPr>
          <p:sp>
            <p:nvSpPr>
              <p:cNvPr id="18" name="Freeform 14"/>
              <p:cNvSpPr/>
              <p:nvPr/>
            </p:nvSpPr>
            <p:spPr bwMode="auto">
              <a:xfrm>
                <a:off x="5929313" y="3514726"/>
                <a:ext cx="492125" cy="301625"/>
              </a:xfrm>
              <a:custGeom>
                <a:avLst/>
                <a:gdLst>
                  <a:gd name="T0" fmla="*/ 127 w 131"/>
                  <a:gd name="T1" fmla="*/ 0 h 79"/>
                  <a:gd name="T2" fmla="*/ 3 w 131"/>
                  <a:gd name="T3" fmla="*/ 0 h 79"/>
                  <a:gd name="T4" fmla="*/ 0 w 131"/>
                  <a:gd name="T5" fmla="*/ 4 h 79"/>
                  <a:gd name="T6" fmla="*/ 3 w 131"/>
                  <a:gd name="T7" fmla="*/ 7 h 79"/>
                  <a:gd name="T8" fmla="*/ 124 w 131"/>
                  <a:gd name="T9" fmla="*/ 7 h 79"/>
                  <a:gd name="T10" fmla="*/ 124 w 131"/>
                  <a:gd name="T11" fmla="*/ 75 h 79"/>
                  <a:gd name="T12" fmla="*/ 127 w 131"/>
                  <a:gd name="T13" fmla="*/ 79 h 79"/>
                  <a:gd name="T14" fmla="*/ 131 w 131"/>
                  <a:gd name="T15" fmla="*/ 75 h 79"/>
                  <a:gd name="T16" fmla="*/ 131 w 131"/>
                  <a:gd name="T17" fmla="*/ 4 h 79"/>
                  <a:gd name="T18" fmla="*/ 127 w 131"/>
                  <a:gd name="T1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79">
                    <a:moveTo>
                      <a:pt x="127" y="0"/>
                    </a:moveTo>
                    <a:cubicBezTo>
                      <a:pt x="3" y="0"/>
                      <a:pt x="3" y="0"/>
                      <a:pt x="3" y="0"/>
                    </a:cubicBezTo>
                    <a:cubicBezTo>
                      <a:pt x="1" y="0"/>
                      <a:pt x="0" y="2"/>
                      <a:pt x="0" y="4"/>
                    </a:cubicBezTo>
                    <a:cubicBezTo>
                      <a:pt x="0" y="6"/>
                      <a:pt x="1" y="7"/>
                      <a:pt x="3" y="7"/>
                    </a:cubicBezTo>
                    <a:cubicBezTo>
                      <a:pt x="124" y="7"/>
                      <a:pt x="124" y="7"/>
                      <a:pt x="124" y="7"/>
                    </a:cubicBezTo>
                    <a:cubicBezTo>
                      <a:pt x="124" y="75"/>
                      <a:pt x="124" y="75"/>
                      <a:pt x="124" y="75"/>
                    </a:cubicBezTo>
                    <a:cubicBezTo>
                      <a:pt x="124" y="77"/>
                      <a:pt x="125" y="79"/>
                      <a:pt x="127" y="79"/>
                    </a:cubicBezTo>
                    <a:cubicBezTo>
                      <a:pt x="129" y="79"/>
                      <a:pt x="131" y="77"/>
                      <a:pt x="131" y="75"/>
                    </a:cubicBezTo>
                    <a:cubicBezTo>
                      <a:pt x="131" y="4"/>
                      <a:pt x="131" y="4"/>
                      <a:pt x="131" y="4"/>
                    </a:cubicBezTo>
                    <a:cubicBezTo>
                      <a:pt x="131" y="2"/>
                      <a:pt x="129" y="0"/>
                      <a:pt x="1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19" name="Freeform 15"/>
              <p:cNvSpPr/>
              <p:nvPr/>
            </p:nvSpPr>
            <p:spPr bwMode="auto">
              <a:xfrm>
                <a:off x="5891213" y="3552826"/>
                <a:ext cx="493713" cy="298450"/>
              </a:xfrm>
              <a:custGeom>
                <a:avLst/>
                <a:gdLst>
                  <a:gd name="T0" fmla="*/ 127 w 131"/>
                  <a:gd name="T1" fmla="*/ 0 h 78"/>
                  <a:gd name="T2" fmla="*/ 3 w 131"/>
                  <a:gd name="T3" fmla="*/ 0 h 78"/>
                  <a:gd name="T4" fmla="*/ 0 w 131"/>
                  <a:gd name="T5" fmla="*/ 3 h 78"/>
                  <a:gd name="T6" fmla="*/ 3 w 131"/>
                  <a:gd name="T7" fmla="*/ 7 h 78"/>
                  <a:gd name="T8" fmla="*/ 123 w 131"/>
                  <a:gd name="T9" fmla="*/ 7 h 78"/>
                  <a:gd name="T10" fmla="*/ 123 w 131"/>
                  <a:gd name="T11" fmla="*/ 75 h 78"/>
                  <a:gd name="T12" fmla="*/ 127 w 131"/>
                  <a:gd name="T13" fmla="*/ 78 h 78"/>
                  <a:gd name="T14" fmla="*/ 131 w 131"/>
                  <a:gd name="T15" fmla="*/ 75 h 78"/>
                  <a:gd name="T16" fmla="*/ 131 w 131"/>
                  <a:gd name="T17" fmla="*/ 3 h 78"/>
                  <a:gd name="T18" fmla="*/ 127 w 131"/>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78">
                    <a:moveTo>
                      <a:pt x="127" y="0"/>
                    </a:moveTo>
                    <a:cubicBezTo>
                      <a:pt x="3" y="0"/>
                      <a:pt x="3" y="0"/>
                      <a:pt x="3" y="0"/>
                    </a:cubicBezTo>
                    <a:cubicBezTo>
                      <a:pt x="1" y="0"/>
                      <a:pt x="0" y="1"/>
                      <a:pt x="0" y="3"/>
                    </a:cubicBezTo>
                    <a:cubicBezTo>
                      <a:pt x="0" y="5"/>
                      <a:pt x="1" y="7"/>
                      <a:pt x="3" y="7"/>
                    </a:cubicBezTo>
                    <a:cubicBezTo>
                      <a:pt x="123" y="7"/>
                      <a:pt x="123" y="7"/>
                      <a:pt x="123" y="7"/>
                    </a:cubicBezTo>
                    <a:cubicBezTo>
                      <a:pt x="123" y="75"/>
                      <a:pt x="123" y="75"/>
                      <a:pt x="123" y="75"/>
                    </a:cubicBezTo>
                    <a:cubicBezTo>
                      <a:pt x="123" y="77"/>
                      <a:pt x="125" y="78"/>
                      <a:pt x="127" y="78"/>
                    </a:cubicBezTo>
                    <a:cubicBezTo>
                      <a:pt x="129" y="78"/>
                      <a:pt x="131" y="77"/>
                      <a:pt x="131" y="75"/>
                    </a:cubicBezTo>
                    <a:cubicBezTo>
                      <a:pt x="131" y="3"/>
                      <a:pt x="131" y="3"/>
                      <a:pt x="131" y="3"/>
                    </a:cubicBezTo>
                    <a:cubicBezTo>
                      <a:pt x="131" y="1"/>
                      <a:pt x="129" y="0"/>
                      <a:pt x="1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0" name="Freeform 16"/>
              <p:cNvSpPr>
                <a:spLocks noEditPoints="1"/>
              </p:cNvSpPr>
              <p:nvPr/>
            </p:nvSpPr>
            <p:spPr bwMode="auto">
              <a:xfrm>
                <a:off x="5842000" y="3587751"/>
                <a:ext cx="504825" cy="309563"/>
              </a:xfrm>
              <a:custGeom>
                <a:avLst/>
                <a:gdLst>
                  <a:gd name="T0" fmla="*/ 129 w 134"/>
                  <a:gd name="T1" fmla="*/ 0 h 81"/>
                  <a:gd name="T2" fmla="*/ 5 w 134"/>
                  <a:gd name="T3" fmla="*/ 0 h 81"/>
                  <a:gd name="T4" fmla="*/ 0 w 134"/>
                  <a:gd name="T5" fmla="*/ 5 h 81"/>
                  <a:gd name="T6" fmla="*/ 0 w 134"/>
                  <a:gd name="T7" fmla="*/ 76 h 81"/>
                  <a:gd name="T8" fmla="*/ 5 w 134"/>
                  <a:gd name="T9" fmla="*/ 81 h 81"/>
                  <a:gd name="T10" fmla="*/ 129 w 134"/>
                  <a:gd name="T11" fmla="*/ 81 h 81"/>
                  <a:gd name="T12" fmla="*/ 134 w 134"/>
                  <a:gd name="T13" fmla="*/ 76 h 81"/>
                  <a:gd name="T14" fmla="*/ 134 w 134"/>
                  <a:gd name="T15" fmla="*/ 5 h 81"/>
                  <a:gd name="T16" fmla="*/ 129 w 134"/>
                  <a:gd name="T17" fmla="*/ 0 h 81"/>
                  <a:gd name="T18" fmla="*/ 124 w 134"/>
                  <a:gd name="T19" fmla="*/ 72 h 81"/>
                  <a:gd name="T20" fmla="*/ 10 w 134"/>
                  <a:gd name="T21" fmla="*/ 72 h 81"/>
                  <a:gd name="T22" fmla="*/ 10 w 134"/>
                  <a:gd name="T23" fmla="*/ 10 h 81"/>
                  <a:gd name="T24" fmla="*/ 124 w 134"/>
                  <a:gd name="T25" fmla="*/ 10 h 81"/>
                  <a:gd name="T26" fmla="*/ 124 w 134"/>
                  <a:gd name="T27" fmla="*/ 7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81">
                    <a:moveTo>
                      <a:pt x="129" y="0"/>
                    </a:moveTo>
                    <a:cubicBezTo>
                      <a:pt x="5" y="0"/>
                      <a:pt x="5" y="0"/>
                      <a:pt x="5" y="0"/>
                    </a:cubicBezTo>
                    <a:cubicBezTo>
                      <a:pt x="2" y="0"/>
                      <a:pt x="0" y="2"/>
                      <a:pt x="0" y="5"/>
                    </a:cubicBezTo>
                    <a:cubicBezTo>
                      <a:pt x="0" y="76"/>
                      <a:pt x="0" y="76"/>
                      <a:pt x="0" y="76"/>
                    </a:cubicBezTo>
                    <a:cubicBezTo>
                      <a:pt x="0" y="79"/>
                      <a:pt x="2" y="81"/>
                      <a:pt x="5" y="81"/>
                    </a:cubicBezTo>
                    <a:cubicBezTo>
                      <a:pt x="129" y="81"/>
                      <a:pt x="129" y="81"/>
                      <a:pt x="129" y="81"/>
                    </a:cubicBezTo>
                    <a:cubicBezTo>
                      <a:pt x="131" y="81"/>
                      <a:pt x="134" y="79"/>
                      <a:pt x="134" y="76"/>
                    </a:cubicBezTo>
                    <a:cubicBezTo>
                      <a:pt x="134" y="5"/>
                      <a:pt x="134" y="5"/>
                      <a:pt x="134" y="5"/>
                    </a:cubicBezTo>
                    <a:cubicBezTo>
                      <a:pt x="134" y="2"/>
                      <a:pt x="131" y="0"/>
                      <a:pt x="129" y="0"/>
                    </a:cubicBezTo>
                    <a:close/>
                    <a:moveTo>
                      <a:pt x="124" y="72"/>
                    </a:moveTo>
                    <a:cubicBezTo>
                      <a:pt x="10" y="72"/>
                      <a:pt x="10" y="72"/>
                      <a:pt x="10" y="72"/>
                    </a:cubicBezTo>
                    <a:cubicBezTo>
                      <a:pt x="10" y="10"/>
                      <a:pt x="10" y="10"/>
                      <a:pt x="10" y="10"/>
                    </a:cubicBezTo>
                    <a:cubicBezTo>
                      <a:pt x="124" y="10"/>
                      <a:pt x="124" y="10"/>
                      <a:pt x="124" y="10"/>
                    </a:cubicBezTo>
                    <a:lnTo>
                      <a:pt x="124"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1" name="Freeform 17"/>
              <p:cNvSpPr/>
              <p:nvPr/>
            </p:nvSpPr>
            <p:spPr bwMode="auto">
              <a:xfrm>
                <a:off x="6061075" y="3683001"/>
                <a:ext cx="66675" cy="122238"/>
              </a:xfrm>
              <a:custGeom>
                <a:avLst/>
                <a:gdLst>
                  <a:gd name="T0" fmla="*/ 8 w 18"/>
                  <a:gd name="T1" fmla="*/ 23 h 32"/>
                  <a:gd name="T2" fmla="*/ 1 w 18"/>
                  <a:gd name="T3" fmla="*/ 22 h 32"/>
                  <a:gd name="T4" fmla="*/ 0 w 18"/>
                  <a:gd name="T5" fmla="*/ 26 h 32"/>
                  <a:gd name="T6" fmla="*/ 7 w 18"/>
                  <a:gd name="T7" fmla="*/ 28 h 32"/>
                  <a:gd name="T8" fmla="*/ 7 w 18"/>
                  <a:gd name="T9" fmla="*/ 32 h 32"/>
                  <a:gd name="T10" fmla="*/ 11 w 18"/>
                  <a:gd name="T11" fmla="*/ 32 h 32"/>
                  <a:gd name="T12" fmla="*/ 11 w 18"/>
                  <a:gd name="T13" fmla="*/ 28 h 32"/>
                  <a:gd name="T14" fmla="*/ 18 w 18"/>
                  <a:gd name="T15" fmla="*/ 20 h 32"/>
                  <a:gd name="T16" fmla="*/ 11 w 18"/>
                  <a:gd name="T17" fmla="*/ 13 h 32"/>
                  <a:gd name="T18" fmla="*/ 6 w 18"/>
                  <a:gd name="T19" fmla="*/ 10 h 32"/>
                  <a:gd name="T20" fmla="*/ 10 w 18"/>
                  <a:gd name="T21" fmla="*/ 8 h 32"/>
                  <a:gd name="T22" fmla="*/ 15 w 18"/>
                  <a:gd name="T23" fmla="*/ 9 h 32"/>
                  <a:gd name="T24" fmla="*/ 17 w 18"/>
                  <a:gd name="T25" fmla="*/ 5 h 32"/>
                  <a:gd name="T26" fmla="*/ 11 w 18"/>
                  <a:gd name="T27" fmla="*/ 3 h 32"/>
                  <a:gd name="T28" fmla="*/ 11 w 18"/>
                  <a:gd name="T29" fmla="*/ 0 h 32"/>
                  <a:gd name="T30" fmla="*/ 7 w 18"/>
                  <a:gd name="T31" fmla="*/ 0 h 32"/>
                  <a:gd name="T32" fmla="*/ 7 w 18"/>
                  <a:gd name="T33" fmla="*/ 4 h 32"/>
                  <a:gd name="T34" fmla="*/ 0 w 18"/>
                  <a:gd name="T35" fmla="*/ 10 h 32"/>
                  <a:gd name="T36" fmla="*/ 7 w 18"/>
                  <a:gd name="T37" fmla="*/ 18 h 32"/>
                  <a:gd name="T38" fmla="*/ 12 w 18"/>
                  <a:gd name="T39" fmla="*/ 21 h 32"/>
                  <a:gd name="T40" fmla="*/ 8 w 18"/>
                  <a:gd name="T41"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32">
                    <a:moveTo>
                      <a:pt x="8" y="23"/>
                    </a:moveTo>
                    <a:cubicBezTo>
                      <a:pt x="5" y="23"/>
                      <a:pt x="3" y="23"/>
                      <a:pt x="1" y="22"/>
                    </a:cubicBezTo>
                    <a:cubicBezTo>
                      <a:pt x="0" y="26"/>
                      <a:pt x="0" y="26"/>
                      <a:pt x="0" y="26"/>
                    </a:cubicBezTo>
                    <a:cubicBezTo>
                      <a:pt x="2" y="27"/>
                      <a:pt x="4" y="28"/>
                      <a:pt x="7" y="28"/>
                    </a:cubicBezTo>
                    <a:cubicBezTo>
                      <a:pt x="7" y="32"/>
                      <a:pt x="7" y="32"/>
                      <a:pt x="7" y="32"/>
                    </a:cubicBezTo>
                    <a:cubicBezTo>
                      <a:pt x="11" y="32"/>
                      <a:pt x="11" y="32"/>
                      <a:pt x="11" y="32"/>
                    </a:cubicBezTo>
                    <a:cubicBezTo>
                      <a:pt x="11" y="28"/>
                      <a:pt x="11" y="28"/>
                      <a:pt x="11" y="28"/>
                    </a:cubicBezTo>
                    <a:cubicBezTo>
                      <a:pt x="15" y="27"/>
                      <a:pt x="18" y="24"/>
                      <a:pt x="18" y="20"/>
                    </a:cubicBezTo>
                    <a:cubicBezTo>
                      <a:pt x="18" y="17"/>
                      <a:pt x="16" y="15"/>
                      <a:pt x="11" y="13"/>
                    </a:cubicBezTo>
                    <a:cubicBezTo>
                      <a:pt x="8" y="12"/>
                      <a:pt x="6" y="11"/>
                      <a:pt x="6" y="10"/>
                    </a:cubicBezTo>
                    <a:cubicBezTo>
                      <a:pt x="6" y="9"/>
                      <a:pt x="7" y="8"/>
                      <a:pt x="10" y="8"/>
                    </a:cubicBezTo>
                    <a:cubicBezTo>
                      <a:pt x="13" y="8"/>
                      <a:pt x="14" y="8"/>
                      <a:pt x="15" y="9"/>
                    </a:cubicBezTo>
                    <a:cubicBezTo>
                      <a:pt x="17" y="5"/>
                      <a:pt x="17" y="5"/>
                      <a:pt x="17" y="5"/>
                    </a:cubicBezTo>
                    <a:cubicBezTo>
                      <a:pt x="15" y="4"/>
                      <a:pt x="13" y="3"/>
                      <a:pt x="11" y="3"/>
                    </a:cubicBezTo>
                    <a:cubicBezTo>
                      <a:pt x="11" y="0"/>
                      <a:pt x="11" y="0"/>
                      <a:pt x="11" y="0"/>
                    </a:cubicBezTo>
                    <a:cubicBezTo>
                      <a:pt x="7" y="0"/>
                      <a:pt x="7" y="0"/>
                      <a:pt x="7" y="0"/>
                    </a:cubicBezTo>
                    <a:cubicBezTo>
                      <a:pt x="7" y="4"/>
                      <a:pt x="7" y="4"/>
                      <a:pt x="7" y="4"/>
                    </a:cubicBezTo>
                    <a:cubicBezTo>
                      <a:pt x="3" y="4"/>
                      <a:pt x="0" y="7"/>
                      <a:pt x="0" y="10"/>
                    </a:cubicBezTo>
                    <a:cubicBezTo>
                      <a:pt x="0" y="14"/>
                      <a:pt x="3" y="16"/>
                      <a:pt x="7" y="18"/>
                    </a:cubicBezTo>
                    <a:cubicBezTo>
                      <a:pt x="10" y="19"/>
                      <a:pt x="12" y="20"/>
                      <a:pt x="12" y="21"/>
                    </a:cubicBezTo>
                    <a:cubicBezTo>
                      <a:pt x="12" y="23"/>
                      <a:pt x="10"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2" name="Oval 18"/>
              <p:cNvSpPr>
                <a:spLocks noChangeArrowheads="1"/>
              </p:cNvSpPr>
              <p:nvPr/>
            </p:nvSpPr>
            <p:spPr bwMode="auto">
              <a:xfrm>
                <a:off x="6199188" y="3721101"/>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3" name="Oval 19"/>
              <p:cNvSpPr>
                <a:spLocks noChangeArrowheads="1"/>
              </p:cNvSpPr>
              <p:nvPr/>
            </p:nvSpPr>
            <p:spPr bwMode="auto">
              <a:xfrm>
                <a:off x="5946775" y="3721101"/>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4" name="Freeform 20"/>
              <p:cNvSpPr>
                <a:spLocks noEditPoints="1"/>
              </p:cNvSpPr>
              <p:nvPr/>
            </p:nvSpPr>
            <p:spPr bwMode="auto">
              <a:xfrm>
                <a:off x="5891213" y="3636963"/>
                <a:ext cx="406400" cy="211138"/>
              </a:xfrm>
              <a:custGeom>
                <a:avLst/>
                <a:gdLst>
                  <a:gd name="T0" fmla="*/ 2 w 108"/>
                  <a:gd name="T1" fmla="*/ 48 h 55"/>
                  <a:gd name="T2" fmla="*/ 8 w 108"/>
                  <a:gd name="T3" fmla="*/ 53 h 55"/>
                  <a:gd name="T4" fmla="*/ 8 w 108"/>
                  <a:gd name="T5" fmla="*/ 54 h 55"/>
                  <a:gd name="T6" fmla="*/ 9 w 108"/>
                  <a:gd name="T7" fmla="*/ 55 h 55"/>
                  <a:gd name="T8" fmla="*/ 10 w 108"/>
                  <a:gd name="T9" fmla="*/ 55 h 55"/>
                  <a:gd name="T10" fmla="*/ 98 w 108"/>
                  <a:gd name="T11" fmla="*/ 55 h 55"/>
                  <a:gd name="T12" fmla="*/ 99 w 108"/>
                  <a:gd name="T13" fmla="*/ 55 h 55"/>
                  <a:gd name="T14" fmla="*/ 100 w 108"/>
                  <a:gd name="T15" fmla="*/ 53 h 55"/>
                  <a:gd name="T16" fmla="*/ 105 w 108"/>
                  <a:gd name="T17" fmla="*/ 48 h 55"/>
                  <a:gd name="T18" fmla="*/ 106 w 108"/>
                  <a:gd name="T19" fmla="*/ 48 h 55"/>
                  <a:gd name="T20" fmla="*/ 107 w 108"/>
                  <a:gd name="T21" fmla="*/ 47 h 55"/>
                  <a:gd name="T22" fmla="*/ 108 w 108"/>
                  <a:gd name="T23" fmla="*/ 46 h 55"/>
                  <a:gd name="T24" fmla="*/ 108 w 108"/>
                  <a:gd name="T25" fmla="*/ 9 h 55"/>
                  <a:gd name="T26" fmla="*/ 107 w 108"/>
                  <a:gd name="T27" fmla="*/ 8 h 55"/>
                  <a:gd name="T28" fmla="*/ 106 w 108"/>
                  <a:gd name="T29" fmla="*/ 8 h 55"/>
                  <a:gd name="T30" fmla="*/ 100 w 108"/>
                  <a:gd name="T31" fmla="*/ 2 h 55"/>
                  <a:gd name="T32" fmla="*/ 98 w 108"/>
                  <a:gd name="T33" fmla="*/ 2 h 55"/>
                  <a:gd name="T34" fmla="*/ 100 w 108"/>
                  <a:gd name="T35" fmla="*/ 2 h 55"/>
                  <a:gd name="T36" fmla="*/ 99 w 108"/>
                  <a:gd name="T37" fmla="*/ 1 h 55"/>
                  <a:gd name="T38" fmla="*/ 98 w 108"/>
                  <a:gd name="T39" fmla="*/ 0 h 55"/>
                  <a:gd name="T40" fmla="*/ 10 w 108"/>
                  <a:gd name="T41" fmla="*/ 0 h 55"/>
                  <a:gd name="T42" fmla="*/ 9 w 108"/>
                  <a:gd name="T43" fmla="*/ 1 h 55"/>
                  <a:gd name="T44" fmla="*/ 8 w 108"/>
                  <a:gd name="T45" fmla="*/ 2 h 55"/>
                  <a:gd name="T46" fmla="*/ 2 w 108"/>
                  <a:gd name="T47" fmla="*/ 8 h 55"/>
                  <a:gd name="T48" fmla="*/ 1 w 108"/>
                  <a:gd name="T49" fmla="*/ 8 h 55"/>
                  <a:gd name="T50" fmla="*/ 0 w 108"/>
                  <a:gd name="T51" fmla="*/ 9 h 55"/>
                  <a:gd name="T52" fmla="*/ 0 w 108"/>
                  <a:gd name="T53" fmla="*/ 46 h 55"/>
                  <a:gd name="T54" fmla="*/ 1 w 108"/>
                  <a:gd name="T55" fmla="*/ 47 h 55"/>
                  <a:gd name="T56" fmla="*/ 2 w 108"/>
                  <a:gd name="T57" fmla="*/ 48 h 55"/>
                  <a:gd name="T58" fmla="*/ 88 w 108"/>
                  <a:gd name="T59" fmla="*/ 19 h 55"/>
                  <a:gd name="T60" fmla="*/ 96 w 108"/>
                  <a:gd name="T61" fmla="*/ 28 h 55"/>
                  <a:gd name="T62" fmla="*/ 88 w 108"/>
                  <a:gd name="T63" fmla="*/ 36 h 55"/>
                  <a:gd name="T64" fmla="*/ 79 w 108"/>
                  <a:gd name="T65" fmla="*/ 28 h 55"/>
                  <a:gd name="T66" fmla="*/ 88 w 108"/>
                  <a:gd name="T67" fmla="*/ 19 h 55"/>
                  <a:gd name="T68" fmla="*/ 54 w 108"/>
                  <a:gd name="T69" fmla="*/ 7 h 55"/>
                  <a:gd name="T70" fmla="*/ 75 w 108"/>
                  <a:gd name="T71" fmla="*/ 28 h 55"/>
                  <a:gd name="T72" fmla="*/ 54 w 108"/>
                  <a:gd name="T73" fmla="*/ 48 h 55"/>
                  <a:gd name="T74" fmla="*/ 33 w 108"/>
                  <a:gd name="T75" fmla="*/ 28 h 55"/>
                  <a:gd name="T76" fmla="*/ 54 w 108"/>
                  <a:gd name="T77" fmla="*/ 7 h 55"/>
                  <a:gd name="T78" fmla="*/ 20 w 108"/>
                  <a:gd name="T79" fmla="*/ 19 h 55"/>
                  <a:gd name="T80" fmla="*/ 29 w 108"/>
                  <a:gd name="T81" fmla="*/ 28 h 55"/>
                  <a:gd name="T82" fmla="*/ 20 w 108"/>
                  <a:gd name="T83" fmla="*/ 36 h 55"/>
                  <a:gd name="T84" fmla="*/ 12 w 108"/>
                  <a:gd name="T85" fmla="*/ 28 h 55"/>
                  <a:gd name="T86" fmla="*/ 20 w 108"/>
                  <a:gd name="T87" fmla="*/ 1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8" h="55">
                    <a:moveTo>
                      <a:pt x="2" y="48"/>
                    </a:moveTo>
                    <a:cubicBezTo>
                      <a:pt x="5" y="47"/>
                      <a:pt x="8" y="50"/>
                      <a:pt x="8" y="53"/>
                    </a:cubicBezTo>
                    <a:cubicBezTo>
                      <a:pt x="8" y="53"/>
                      <a:pt x="8" y="54"/>
                      <a:pt x="8" y="54"/>
                    </a:cubicBezTo>
                    <a:cubicBezTo>
                      <a:pt x="8" y="54"/>
                      <a:pt x="8" y="55"/>
                      <a:pt x="9" y="55"/>
                    </a:cubicBezTo>
                    <a:cubicBezTo>
                      <a:pt x="9" y="55"/>
                      <a:pt x="9" y="55"/>
                      <a:pt x="10" y="55"/>
                    </a:cubicBezTo>
                    <a:cubicBezTo>
                      <a:pt x="98" y="55"/>
                      <a:pt x="98" y="55"/>
                      <a:pt x="98" y="55"/>
                    </a:cubicBezTo>
                    <a:cubicBezTo>
                      <a:pt x="99" y="55"/>
                      <a:pt x="99" y="55"/>
                      <a:pt x="99" y="55"/>
                    </a:cubicBezTo>
                    <a:cubicBezTo>
                      <a:pt x="99" y="54"/>
                      <a:pt x="100" y="54"/>
                      <a:pt x="100" y="53"/>
                    </a:cubicBezTo>
                    <a:cubicBezTo>
                      <a:pt x="100" y="50"/>
                      <a:pt x="102" y="48"/>
                      <a:pt x="105" y="48"/>
                    </a:cubicBezTo>
                    <a:cubicBezTo>
                      <a:pt x="106" y="48"/>
                      <a:pt x="106" y="48"/>
                      <a:pt x="106" y="48"/>
                    </a:cubicBezTo>
                    <a:cubicBezTo>
                      <a:pt x="107" y="48"/>
                      <a:pt x="107" y="48"/>
                      <a:pt x="107" y="47"/>
                    </a:cubicBezTo>
                    <a:cubicBezTo>
                      <a:pt x="108" y="47"/>
                      <a:pt x="108" y="47"/>
                      <a:pt x="108" y="46"/>
                    </a:cubicBezTo>
                    <a:cubicBezTo>
                      <a:pt x="108" y="9"/>
                      <a:pt x="108" y="9"/>
                      <a:pt x="108" y="9"/>
                    </a:cubicBezTo>
                    <a:cubicBezTo>
                      <a:pt x="108" y="9"/>
                      <a:pt x="108" y="8"/>
                      <a:pt x="107" y="8"/>
                    </a:cubicBezTo>
                    <a:cubicBezTo>
                      <a:pt x="107" y="8"/>
                      <a:pt x="107" y="8"/>
                      <a:pt x="106" y="8"/>
                    </a:cubicBezTo>
                    <a:cubicBezTo>
                      <a:pt x="103" y="8"/>
                      <a:pt x="100" y="6"/>
                      <a:pt x="100" y="2"/>
                    </a:cubicBezTo>
                    <a:cubicBezTo>
                      <a:pt x="98" y="2"/>
                      <a:pt x="98" y="2"/>
                      <a:pt x="98" y="2"/>
                    </a:cubicBezTo>
                    <a:cubicBezTo>
                      <a:pt x="100" y="2"/>
                      <a:pt x="100" y="2"/>
                      <a:pt x="100" y="2"/>
                    </a:cubicBezTo>
                    <a:cubicBezTo>
                      <a:pt x="100" y="1"/>
                      <a:pt x="100" y="1"/>
                      <a:pt x="99" y="1"/>
                    </a:cubicBezTo>
                    <a:cubicBezTo>
                      <a:pt x="99" y="0"/>
                      <a:pt x="99" y="0"/>
                      <a:pt x="98" y="0"/>
                    </a:cubicBezTo>
                    <a:cubicBezTo>
                      <a:pt x="10" y="0"/>
                      <a:pt x="10" y="0"/>
                      <a:pt x="10" y="0"/>
                    </a:cubicBezTo>
                    <a:cubicBezTo>
                      <a:pt x="9" y="0"/>
                      <a:pt x="9" y="1"/>
                      <a:pt x="9" y="1"/>
                    </a:cubicBezTo>
                    <a:cubicBezTo>
                      <a:pt x="8" y="1"/>
                      <a:pt x="8" y="2"/>
                      <a:pt x="8" y="2"/>
                    </a:cubicBezTo>
                    <a:cubicBezTo>
                      <a:pt x="8" y="6"/>
                      <a:pt x="5" y="8"/>
                      <a:pt x="2" y="8"/>
                    </a:cubicBezTo>
                    <a:cubicBezTo>
                      <a:pt x="1" y="8"/>
                      <a:pt x="1" y="8"/>
                      <a:pt x="1" y="8"/>
                    </a:cubicBezTo>
                    <a:cubicBezTo>
                      <a:pt x="0" y="8"/>
                      <a:pt x="0" y="9"/>
                      <a:pt x="0" y="9"/>
                    </a:cubicBezTo>
                    <a:cubicBezTo>
                      <a:pt x="0" y="46"/>
                      <a:pt x="0" y="46"/>
                      <a:pt x="0" y="46"/>
                    </a:cubicBezTo>
                    <a:cubicBezTo>
                      <a:pt x="0" y="47"/>
                      <a:pt x="0" y="47"/>
                      <a:pt x="1" y="47"/>
                    </a:cubicBezTo>
                    <a:cubicBezTo>
                      <a:pt x="1" y="48"/>
                      <a:pt x="1" y="48"/>
                      <a:pt x="2" y="48"/>
                    </a:cubicBezTo>
                    <a:close/>
                    <a:moveTo>
                      <a:pt x="88" y="19"/>
                    </a:moveTo>
                    <a:cubicBezTo>
                      <a:pt x="92" y="19"/>
                      <a:pt x="96" y="23"/>
                      <a:pt x="96" y="28"/>
                    </a:cubicBezTo>
                    <a:cubicBezTo>
                      <a:pt x="96" y="32"/>
                      <a:pt x="92" y="36"/>
                      <a:pt x="88" y="36"/>
                    </a:cubicBezTo>
                    <a:cubicBezTo>
                      <a:pt x="83" y="36"/>
                      <a:pt x="79" y="32"/>
                      <a:pt x="79" y="28"/>
                    </a:cubicBezTo>
                    <a:cubicBezTo>
                      <a:pt x="79" y="23"/>
                      <a:pt x="83" y="19"/>
                      <a:pt x="88" y="19"/>
                    </a:cubicBezTo>
                    <a:close/>
                    <a:moveTo>
                      <a:pt x="54" y="7"/>
                    </a:moveTo>
                    <a:cubicBezTo>
                      <a:pt x="65" y="7"/>
                      <a:pt x="75" y="16"/>
                      <a:pt x="75" y="28"/>
                    </a:cubicBezTo>
                    <a:cubicBezTo>
                      <a:pt x="75" y="39"/>
                      <a:pt x="65" y="48"/>
                      <a:pt x="54" y="48"/>
                    </a:cubicBezTo>
                    <a:cubicBezTo>
                      <a:pt x="42" y="48"/>
                      <a:pt x="33" y="39"/>
                      <a:pt x="33" y="28"/>
                    </a:cubicBezTo>
                    <a:cubicBezTo>
                      <a:pt x="33" y="16"/>
                      <a:pt x="42" y="7"/>
                      <a:pt x="54" y="7"/>
                    </a:cubicBezTo>
                    <a:close/>
                    <a:moveTo>
                      <a:pt x="20" y="19"/>
                    </a:moveTo>
                    <a:cubicBezTo>
                      <a:pt x="25" y="19"/>
                      <a:pt x="29" y="23"/>
                      <a:pt x="29" y="28"/>
                    </a:cubicBezTo>
                    <a:cubicBezTo>
                      <a:pt x="29" y="32"/>
                      <a:pt x="25" y="36"/>
                      <a:pt x="20" y="36"/>
                    </a:cubicBezTo>
                    <a:cubicBezTo>
                      <a:pt x="16" y="36"/>
                      <a:pt x="12" y="32"/>
                      <a:pt x="12" y="28"/>
                    </a:cubicBezTo>
                    <a:cubicBezTo>
                      <a:pt x="12" y="23"/>
                      <a:pt x="16" y="19"/>
                      <a:pt x="2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grpSp>
      </p:grpSp>
      <p:grpSp>
        <p:nvGrpSpPr>
          <p:cNvPr id="25" name="组合 24"/>
          <p:cNvGrpSpPr/>
          <p:nvPr/>
        </p:nvGrpSpPr>
        <p:grpSpPr>
          <a:xfrm>
            <a:off x="9193821" y="4032212"/>
            <a:ext cx="2231271" cy="2072217"/>
            <a:chOff x="7141114" y="3013528"/>
            <a:chExt cx="1673453" cy="1554163"/>
          </a:xfrm>
        </p:grpSpPr>
        <p:sp>
          <p:nvSpPr>
            <p:cNvPr id="26" name="矩形 25"/>
            <p:cNvSpPr/>
            <p:nvPr/>
          </p:nvSpPr>
          <p:spPr>
            <a:xfrm>
              <a:off x="7141114" y="3013528"/>
              <a:ext cx="1673453" cy="1554163"/>
            </a:xfrm>
            <a:prstGeom prst="rect">
              <a:avLst/>
            </a:prstGeom>
            <a:solidFill>
              <a:srgbClr val="95E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black">
                    <a:lumMod val="85000"/>
                    <a:lumOff val="15000"/>
                  </a:prstClr>
                </a:solidFill>
              </a:endParaRPr>
            </a:p>
          </p:txBody>
        </p:sp>
        <p:grpSp>
          <p:nvGrpSpPr>
            <p:cNvPr id="27" name="组合 26"/>
            <p:cNvGrpSpPr/>
            <p:nvPr/>
          </p:nvGrpSpPr>
          <p:grpSpPr>
            <a:xfrm>
              <a:off x="7645815" y="3281445"/>
              <a:ext cx="702250" cy="702250"/>
              <a:chOff x="8051800" y="3355389"/>
              <a:chExt cx="546100" cy="546100"/>
            </a:xfrm>
          </p:grpSpPr>
          <p:sp>
            <p:nvSpPr>
              <p:cNvPr id="28" name="Freeform 21"/>
              <p:cNvSpPr>
                <a:spLocks noEditPoints="1"/>
              </p:cNvSpPr>
              <p:nvPr/>
            </p:nvSpPr>
            <p:spPr bwMode="auto">
              <a:xfrm>
                <a:off x="8386763" y="3548063"/>
                <a:ext cx="71438" cy="69850"/>
              </a:xfrm>
              <a:custGeom>
                <a:avLst/>
                <a:gdLst>
                  <a:gd name="T0" fmla="*/ 9 w 19"/>
                  <a:gd name="T1" fmla="*/ 18 h 18"/>
                  <a:gd name="T2" fmla="*/ 13 w 19"/>
                  <a:gd name="T3" fmla="*/ 17 h 18"/>
                  <a:gd name="T4" fmla="*/ 16 w 19"/>
                  <a:gd name="T5" fmla="*/ 5 h 18"/>
                  <a:gd name="T6" fmla="*/ 5 w 19"/>
                  <a:gd name="T7" fmla="*/ 2 h 18"/>
                  <a:gd name="T8" fmla="*/ 1 w 19"/>
                  <a:gd name="T9" fmla="*/ 7 h 18"/>
                  <a:gd name="T10" fmla="*/ 1 w 19"/>
                  <a:gd name="T11" fmla="*/ 14 h 18"/>
                  <a:gd name="T12" fmla="*/ 9 w 19"/>
                  <a:gd name="T13" fmla="*/ 18 h 18"/>
                  <a:gd name="T14" fmla="*/ 3 w 19"/>
                  <a:gd name="T15" fmla="*/ 8 h 18"/>
                  <a:gd name="T16" fmla="*/ 6 w 19"/>
                  <a:gd name="T17" fmla="*/ 5 h 18"/>
                  <a:gd name="T18" fmla="*/ 9 w 19"/>
                  <a:gd name="T19" fmla="*/ 4 h 18"/>
                  <a:gd name="T20" fmla="*/ 14 w 19"/>
                  <a:gd name="T21" fmla="*/ 7 h 18"/>
                  <a:gd name="T22" fmla="*/ 12 w 19"/>
                  <a:gd name="T23" fmla="*/ 14 h 18"/>
                  <a:gd name="T24" fmla="*/ 4 w 19"/>
                  <a:gd name="T25" fmla="*/ 12 h 18"/>
                  <a:gd name="T26" fmla="*/ 3 w 19"/>
                  <a:gd name="T27"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9" y="18"/>
                    </a:moveTo>
                    <a:cubicBezTo>
                      <a:pt x="10" y="18"/>
                      <a:pt x="12" y="18"/>
                      <a:pt x="13" y="17"/>
                    </a:cubicBezTo>
                    <a:cubicBezTo>
                      <a:pt x="17" y="15"/>
                      <a:pt x="19" y="9"/>
                      <a:pt x="16" y="5"/>
                    </a:cubicBezTo>
                    <a:cubicBezTo>
                      <a:pt x="14" y="1"/>
                      <a:pt x="9" y="0"/>
                      <a:pt x="5" y="2"/>
                    </a:cubicBezTo>
                    <a:cubicBezTo>
                      <a:pt x="3" y="3"/>
                      <a:pt x="1" y="5"/>
                      <a:pt x="1" y="7"/>
                    </a:cubicBezTo>
                    <a:cubicBezTo>
                      <a:pt x="0" y="9"/>
                      <a:pt x="0" y="12"/>
                      <a:pt x="1" y="14"/>
                    </a:cubicBezTo>
                    <a:cubicBezTo>
                      <a:pt x="3" y="16"/>
                      <a:pt x="6" y="18"/>
                      <a:pt x="9" y="18"/>
                    </a:cubicBezTo>
                    <a:close/>
                    <a:moveTo>
                      <a:pt x="3" y="8"/>
                    </a:moveTo>
                    <a:cubicBezTo>
                      <a:pt x="4" y="7"/>
                      <a:pt x="5" y="5"/>
                      <a:pt x="6" y="5"/>
                    </a:cubicBezTo>
                    <a:cubicBezTo>
                      <a:pt x="7" y="4"/>
                      <a:pt x="8" y="4"/>
                      <a:pt x="9" y="4"/>
                    </a:cubicBezTo>
                    <a:cubicBezTo>
                      <a:pt x="11" y="4"/>
                      <a:pt x="13" y="5"/>
                      <a:pt x="14" y="7"/>
                    </a:cubicBezTo>
                    <a:cubicBezTo>
                      <a:pt x="15" y="9"/>
                      <a:pt x="14" y="13"/>
                      <a:pt x="12" y="14"/>
                    </a:cubicBezTo>
                    <a:cubicBezTo>
                      <a:pt x="9" y="16"/>
                      <a:pt x="5" y="15"/>
                      <a:pt x="4" y="12"/>
                    </a:cubicBezTo>
                    <a:cubicBezTo>
                      <a:pt x="3" y="11"/>
                      <a:pt x="3" y="9"/>
                      <a:pt x="3"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sp>
            <p:nvSpPr>
              <p:cNvPr id="29" name="Freeform 22"/>
              <p:cNvSpPr>
                <a:spLocks noEditPoints="1"/>
              </p:cNvSpPr>
              <p:nvPr/>
            </p:nvSpPr>
            <p:spPr bwMode="auto">
              <a:xfrm>
                <a:off x="8051800" y="3355389"/>
                <a:ext cx="546100" cy="546100"/>
              </a:xfrm>
              <a:custGeom>
                <a:avLst/>
                <a:gdLst>
                  <a:gd name="T0" fmla="*/ 22 w 145"/>
                  <a:gd name="T1" fmla="*/ 47 h 143"/>
                  <a:gd name="T2" fmla="*/ 100 w 145"/>
                  <a:gd name="T3" fmla="*/ 143 h 143"/>
                  <a:gd name="T4" fmla="*/ 143 w 145"/>
                  <a:gd name="T5" fmla="*/ 71 h 143"/>
                  <a:gd name="T6" fmla="*/ 104 w 145"/>
                  <a:gd name="T7" fmla="*/ 27 h 143"/>
                  <a:gd name="T8" fmla="*/ 100 w 145"/>
                  <a:gd name="T9" fmla="*/ 61 h 143"/>
                  <a:gd name="T10" fmla="*/ 42 w 145"/>
                  <a:gd name="T11" fmla="*/ 61 h 143"/>
                  <a:gd name="T12" fmla="*/ 91 w 145"/>
                  <a:gd name="T13" fmla="*/ 75 h 143"/>
                  <a:gd name="T14" fmla="*/ 92 w 145"/>
                  <a:gd name="T15" fmla="*/ 79 h 143"/>
                  <a:gd name="T16" fmla="*/ 94 w 145"/>
                  <a:gd name="T17" fmla="*/ 120 h 143"/>
                  <a:gd name="T18" fmla="*/ 93 w 145"/>
                  <a:gd name="T19" fmla="*/ 128 h 143"/>
                  <a:gd name="T20" fmla="*/ 19 w 145"/>
                  <a:gd name="T21" fmla="*/ 91 h 143"/>
                  <a:gd name="T22" fmla="*/ 17 w 145"/>
                  <a:gd name="T23" fmla="*/ 76 h 143"/>
                  <a:gd name="T24" fmla="*/ 20 w 145"/>
                  <a:gd name="T25" fmla="*/ 80 h 143"/>
                  <a:gd name="T26" fmla="*/ 20 w 145"/>
                  <a:gd name="T27" fmla="*/ 99 h 143"/>
                  <a:gd name="T28" fmla="*/ 19 w 145"/>
                  <a:gd name="T29" fmla="*/ 102 h 143"/>
                  <a:gd name="T30" fmla="*/ 17 w 145"/>
                  <a:gd name="T31" fmla="*/ 104 h 143"/>
                  <a:gd name="T32" fmla="*/ 19 w 145"/>
                  <a:gd name="T33" fmla="*/ 119 h 143"/>
                  <a:gd name="T34" fmla="*/ 20 w 145"/>
                  <a:gd name="T35" fmla="*/ 123 h 143"/>
                  <a:gd name="T36" fmla="*/ 19 w 145"/>
                  <a:gd name="T37" fmla="*/ 129 h 143"/>
                  <a:gd name="T38" fmla="*/ 72 w 145"/>
                  <a:gd name="T39" fmla="*/ 77 h 143"/>
                  <a:gd name="T40" fmla="*/ 77 w 145"/>
                  <a:gd name="T41" fmla="*/ 77 h 143"/>
                  <a:gd name="T42" fmla="*/ 73 w 145"/>
                  <a:gd name="T43" fmla="*/ 127 h 143"/>
                  <a:gd name="T44" fmla="*/ 65 w 145"/>
                  <a:gd name="T45" fmla="*/ 129 h 143"/>
                  <a:gd name="T46" fmla="*/ 67 w 145"/>
                  <a:gd name="T47" fmla="*/ 77 h 143"/>
                  <a:gd name="T48" fmla="*/ 69 w 145"/>
                  <a:gd name="T49" fmla="*/ 76 h 143"/>
                  <a:gd name="T50" fmla="*/ 54 w 145"/>
                  <a:gd name="T51" fmla="*/ 127 h 143"/>
                  <a:gd name="T52" fmla="*/ 53 w 145"/>
                  <a:gd name="T53" fmla="*/ 77 h 143"/>
                  <a:gd name="T54" fmla="*/ 58 w 145"/>
                  <a:gd name="T55" fmla="*/ 77 h 143"/>
                  <a:gd name="T56" fmla="*/ 46 w 145"/>
                  <a:gd name="T57" fmla="*/ 126 h 143"/>
                  <a:gd name="T58" fmla="*/ 42 w 145"/>
                  <a:gd name="T59" fmla="*/ 76 h 143"/>
                  <a:gd name="T60" fmla="*/ 43 w 145"/>
                  <a:gd name="T61" fmla="*/ 127 h 143"/>
                  <a:gd name="T62" fmla="*/ 41 w 145"/>
                  <a:gd name="T63" fmla="*/ 126 h 143"/>
                  <a:gd name="T64" fmla="*/ 84 w 145"/>
                  <a:gd name="T65" fmla="*/ 126 h 143"/>
                  <a:gd name="T66" fmla="*/ 80 w 145"/>
                  <a:gd name="T67" fmla="*/ 76 h 143"/>
                  <a:gd name="T68" fmla="*/ 82 w 145"/>
                  <a:gd name="T69" fmla="*/ 77 h 143"/>
                  <a:gd name="T70" fmla="*/ 64 w 145"/>
                  <a:gd name="T71" fmla="*/ 56 h 143"/>
                  <a:gd name="T72" fmla="*/ 59 w 145"/>
                  <a:gd name="T73" fmla="*/ 61 h 143"/>
                  <a:gd name="T74" fmla="*/ 34 w 145"/>
                  <a:gd name="T75" fmla="*/ 75 h 143"/>
                  <a:gd name="T76" fmla="*/ 27 w 145"/>
                  <a:gd name="T77" fmla="*/ 129 h 143"/>
                  <a:gd name="T78" fmla="*/ 29 w 145"/>
                  <a:gd name="T79" fmla="*/ 77 h 143"/>
                  <a:gd name="T80" fmla="*/ 31 w 145"/>
                  <a:gd name="T81" fmla="*/ 76 h 143"/>
                  <a:gd name="T82" fmla="*/ 12 w 145"/>
                  <a:gd name="T83" fmla="*/ 59 h 143"/>
                  <a:gd name="T84" fmla="*/ 110 w 145"/>
                  <a:gd name="T85" fmla="*/ 112 h 143"/>
                  <a:gd name="T86" fmla="*/ 92 w 145"/>
                  <a:gd name="T87" fmla="*/ 117 h 143"/>
                  <a:gd name="T88" fmla="*/ 89 w 145"/>
                  <a:gd name="T89" fmla="*/ 85 h 143"/>
                  <a:gd name="T90" fmla="*/ 110 w 145"/>
                  <a:gd name="T91" fmla="*/ 82 h 143"/>
                  <a:gd name="T92" fmla="*/ 117 w 145"/>
                  <a:gd name="T93" fmla="*/ 87 h 143"/>
                  <a:gd name="T94" fmla="*/ 97 w 145"/>
                  <a:gd name="T95" fmla="*/ 108 h 143"/>
                  <a:gd name="T96" fmla="*/ 103 w 145"/>
                  <a:gd name="T97" fmla="*/ 97 h 143"/>
                  <a:gd name="T98" fmla="*/ 112 w 145"/>
                  <a:gd name="T99" fmla="*/ 78 h 143"/>
                  <a:gd name="T100" fmla="*/ 123 w 145"/>
                  <a:gd name="T101" fmla="*/ 59 h 143"/>
                  <a:gd name="T102" fmla="*/ 105 w 145"/>
                  <a:gd name="T103" fmla="*/ 24 h 143"/>
                  <a:gd name="T104" fmla="*/ 94 w 145"/>
                  <a:gd name="T105" fmla="*/ 23 h 143"/>
                  <a:gd name="T106" fmla="*/ 38 w 145"/>
                  <a:gd name="T107" fmla="*/ 54 h 143"/>
                  <a:gd name="T108" fmla="*/ 103 w 145"/>
                  <a:gd name="T109" fmla="*/ 1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5" h="143">
                    <a:moveTo>
                      <a:pt x="144" y="65"/>
                    </a:moveTo>
                    <a:cubicBezTo>
                      <a:pt x="109" y="3"/>
                      <a:pt x="109" y="3"/>
                      <a:pt x="109" y="3"/>
                    </a:cubicBezTo>
                    <a:cubicBezTo>
                      <a:pt x="107" y="1"/>
                      <a:pt x="104" y="0"/>
                      <a:pt x="102" y="1"/>
                    </a:cubicBezTo>
                    <a:cubicBezTo>
                      <a:pt x="24" y="47"/>
                      <a:pt x="24" y="47"/>
                      <a:pt x="24" y="47"/>
                    </a:cubicBezTo>
                    <a:cubicBezTo>
                      <a:pt x="22" y="47"/>
                      <a:pt x="22" y="47"/>
                      <a:pt x="22" y="47"/>
                    </a:cubicBezTo>
                    <a:cubicBezTo>
                      <a:pt x="21" y="47"/>
                      <a:pt x="12" y="47"/>
                      <a:pt x="5" y="52"/>
                    </a:cubicBezTo>
                    <a:cubicBezTo>
                      <a:pt x="2" y="56"/>
                      <a:pt x="0" y="60"/>
                      <a:pt x="0" y="65"/>
                    </a:cubicBezTo>
                    <a:cubicBezTo>
                      <a:pt x="0" y="138"/>
                      <a:pt x="0" y="138"/>
                      <a:pt x="0" y="138"/>
                    </a:cubicBezTo>
                    <a:cubicBezTo>
                      <a:pt x="0" y="141"/>
                      <a:pt x="2" y="143"/>
                      <a:pt x="5" y="143"/>
                    </a:cubicBezTo>
                    <a:cubicBezTo>
                      <a:pt x="100" y="143"/>
                      <a:pt x="100" y="143"/>
                      <a:pt x="100" y="143"/>
                    </a:cubicBezTo>
                    <a:cubicBezTo>
                      <a:pt x="104" y="143"/>
                      <a:pt x="107" y="141"/>
                      <a:pt x="110" y="138"/>
                    </a:cubicBezTo>
                    <a:cubicBezTo>
                      <a:pt x="120" y="136"/>
                      <a:pt x="127" y="128"/>
                      <a:pt x="127" y="118"/>
                    </a:cubicBezTo>
                    <a:cubicBezTo>
                      <a:pt x="127" y="117"/>
                      <a:pt x="127" y="117"/>
                      <a:pt x="127" y="117"/>
                    </a:cubicBezTo>
                    <a:cubicBezTo>
                      <a:pt x="127" y="80"/>
                      <a:pt x="127" y="80"/>
                      <a:pt x="127" y="80"/>
                    </a:cubicBezTo>
                    <a:cubicBezTo>
                      <a:pt x="143" y="71"/>
                      <a:pt x="143" y="71"/>
                      <a:pt x="143" y="71"/>
                    </a:cubicBezTo>
                    <a:cubicBezTo>
                      <a:pt x="144" y="70"/>
                      <a:pt x="145" y="69"/>
                      <a:pt x="145" y="68"/>
                    </a:cubicBezTo>
                    <a:cubicBezTo>
                      <a:pt x="145" y="67"/>
                      <a:pt x="145" y="66"/>
                      <a:pt x="144" y="65"/>
                    </a:cubicBezTo>
                    <a:close/>
                    <a:moveTo>
                      <a:pt x="41" y="55"/>
                    </a:moveTo>
                    <a:cubicBezTo>
                      <a:pt x="93" y="25"/>
                      <a:pt x="93" y="25"/>
                      <a:pt x="93" y="25"/>
                    </a:cubicBezTo>
                    <a:cubicBezTo>
                      <a:pt x="96" y="28"/>
                      <a:pt x="101" y="29"/>
                      <a:pt x="104" y="27"/>
                    </a:cubicBezTo>
                    <a:cubicBezTo>
                      <a:pt x="121" y="56"/>
                      <a:pt x="121" y="56"/>
                      <a:pt x="121" y="56"/>
                    </a:cubicBezTo>
                    <a:cubicBezTo>
                      <a:pt x="118" y="59"/>
                      <a:pt x="117" y="63"/>
                      <a:pt x="118" y="67"/>
                    </a:cubicBezTo>
                    <a:cubicBezTo>
                      <a:pt x="112" y="71"/>
                      <a:pt x="112" y="71"/>
                      <a:pt x="112" y="71"/>
                    </a:cubicBezTo>
                    <a:cubicBezTo>
                      <a:pt x="112" y="71"/>
                      <a:pt x="112" y="72"/>
                      <a:pt x="112" y="72"/>
                    </a:cubicBezTo>
                    <a:cubicBezTo>
                      <a:pt x="112" y="66"/>
                      <a:pt x="107" y="61"/>
                      <a:pt x="100" y="61"/>
                    </a:cubicBezTo>
                    <a:cubicBezTo>
                      <a:pt x="88" y="61"/>
                      <a:pt x="88" y="61"/>
                      <a:pt x="88" y="61"/>
                    </a:cubicBezTo>
                    <a:cubicBezTo>
                      <a:pt x="88" y="59"/>
                      <a:pt x="87" y="58"/>
                      <a:pt x="87" y="57"/>
                    </a:cubicBezTo>
                    <a:cubicBezTo>
                      <a:pt x="81" y="47"/>
                      <a:pt x="68" y="44"/>
                      <a:pt x="58" y="50"/>
                    </a:cubicBezTo>
                    <a:cubicBezTo>
                      <a:pt x="54" y="52"/>
                      <a:pt x="51" y="56"/>
                      <a:pt x="49" y="61"/>
                    </a:cubicBezTo>
                    <a:cubicBezTo>
                      <a:pt x="42" y="61"/>
                      <a:pt x="42" y="61"/>
                      <a:pt x="42" y="61"/>
                    </a:cubicBezTo>
                    <a:cubicBezTo>
                      <a:pt x="42" y="59"/>
                      <a:pt x="42" y="57"/>
                      <a:pt x="41" y="55"/>
                    </a:cubicBezTo>
                    <a:close/>
                    <a:moveTo>
                      <a:pt x="92" y="77"/>
                    </a:moveTo>
                    <a:cubicBezTo>
                      <a:pt x="91" y="77"/>
                      <a:pt x="91" y="77"/>
                      <a:pt x="91" y="77"/>
                    </a:cubicBezTo>
                    <a:cubicBezTo>
                      <a:pt x="90" y="77"/>
                      <a:pt x="90" y="77"/>
                      <a:pt x="90" y="76"/>
                    </a:cubicBezTo>
                    <a:cubicBezTo>
                      <a:pt x="90" y="75"/>
                      <a:pt x="90" y="75"/>
                      <a:pt x="91" y="75"/>
                    </a:cubicBezTo>
                    <a:cubicBezTo>
                      <a:pt x="92" y="75"/>
                      <a:pt x="92" y="75"/>
                      <a:pt x="92" y="75"/>
                    </a:cubicBezTo>
                    <a:cubicBezTo>
                      <a:pt x="94" y="75"/>
                      <a:pt x="95" y="76"/>
                      <a:pt x="95" y="78"/>
                    </a:cubicBezTo>
                    <a:cubicBezTo>
                      <a:pt x="95" y="79"/>
                      <a:pt x="95" y="79"/>
                      <a:pt x="95" y="79"/>
                    </a:cubicBezTo>
                    <a:cubicBezTo>
                      <a:pt x="95" y="80"/>
                      <a:pt x="95" y="80"/>
                      <a:pt x="94" y="80"/>
                    </a:cubicBezTo>
                    <a:cubicBezTo>
                      <a:pt x="93" y="80"/>
                      <a:pt x="92" y="80"/>
                      <a:pt x="92" y="79"/>
                    </a:cubicBezTo>
                    <a:cubicBezTo>
                      <a:pt x="92" y="78"/>
                      <a:pt x="92" y="78"/>
                      <a:pt x="92" y="78"/>
                    </a:cubicBezTo>
                    <a:cubicBezTo>
                      <a:pt x="92" y="78"/>
                      <a:pt x="92" y="77"/>
                      <a:pt x="92" y="77"/>
                    </a:cubicBezTo>
                    <a:close/>
                    <a:moveTo>
                      <a:pt x="92" y="126"/>
                    </a:moveTo>
                    <a:cubicBezTo>
                      <a:pt x="92" y="122"/>
                      <a:pt x="92" y="122"/>
                      <a:pt x="92" y="122"/>
                    </a:cubicBezTo>
                    <a:cubicBezTo>
                      <a:pt x="92" y="121"/>
                      <a:pt x="93" y="120"/>
                      <a:pt x="94" y="120"/>
                    </a:cubicBezTo>
                    <a:cubicBezTo>
                      <a:pt x="95" y="120"/>
                      <a:pt x="95" y="121"/>
                      <a:pt x="95" y="122"/>
                    </a:cubicBezTo>
                    <a:cubicBezTo>
                      <a:pt x="95" y="125"/>
                      <a:pt x="95" y="125"/>
                      <a:pt x="95" y="125"/>
                    </a:cubicBezTo>
                    <a:cubicBezTo>
                      <a:pt x="95" y="126"/>
                      <a:pt x="95" y="127"/>
                      <a:pt x="95" y="127"/>
                    </a:cubicBezTo>
                    <a:cubicBezTo>
                      <a:pt x="94" y="128"/>
                      <a:pt x="94" y="128"/>
                      <a:pt x="93" y="128"/>
                    </a:cubicBezTo>
                    <a:cubicBezTo>
                      <a:pt x="93" y="128"/>
                      <a:pt x="93" y="128"/>
                      <a:pt x="93" y="128"/>
                    </a:cubicBezTo>
                    <a:cubicBezTo>
                      <a:pt x="92" y="127"/>
                      <a:pt x="92" y="126"/>
                      <a:pt x="92" y="126"/>
                    </a:cubicBezTo>
                    <a:close/>
                    <a:moveTo>
                      <a:pt x="19" y="83"/>
                    </a:moveTo>
                    <a:cubicBezTo>
                      <a:pt x="19" y="83"/>
                      <a:pt x="20" y="84"/>
                      <a:pt x="20" y="85"/>
                    </a:cubicBezTo>
                    <a:cubicBezTo>
                      <a:pt x="20" y="89"/>
                      <a:pt x="20" y="89"/>
                      <a:pt x="20" y="89"/>
                    </a:cubicBezTo>
                    <a:cubicBezTo>
                      <a:pt x="20" y="90"/>
                      <a:pt x="19" y="91"/>
                      <a:pt x="19" y="91"/>
                    </a:cubicBezTo>
                    <a:cubicBezTo>
                      <a:pt x="18" y="91"/>
                      <a:pt x="17" y="90"/>
                      <a:pt x="17" y="89"/>
                    </a:cubicBezTo>
                    <a:cubicBezTo>
                      <a:pt x="17" y="85"/>
                      <a:pt x="17" y="85"/>
                      <a:pt x="17" y="85"/>
                    </a:cubicBezTo>
                    <a:cubicBezTo>
                      <a:pt x="17" y="84"/>
                      <a:pt x="18" y="83"/>
                      <a:pt x="19" y="83"/>
                    </a:cubicBezTo>
                    <a:close/>
                    <a:moveTo>
                      <a:pt x="17" y="80"/>
                    </a:moveTo>
                    <a:cubicBezTo>
                      <a:pt x="17" y="76"/>
                      <a:pt x="17" y="76"/>
                      <a:pt x="17" y="76"/>
                    </a:cubicBezTo>
                    <a:cubicBezTo>
                      <a:pt x="17" y="75"/>
                      <a:pt x="18" y="75"/>
                      <a:pt x="19" y="75"/>
                    </a:cubicBezTo>
                    <a:cubicBezTo>
                      <a:pt x="20" y="75"/>
                      <a:pt x="20" y="75"/>
                      <a:pt x="20" y="75"/>
                    </a:cubicBezTo>
                    <a:cubicBezTo>
                      <a:pt x="20" y="75"/>
                      <a:pt x="21" y="75"/>
                      <a:pt x="21" y="76"/>
                    </a:cubicBezTo>
                    <a:cubicBezTo>
                      <a:pt x="21" y="77"/>
                      <a:pt x="21" y="77"/>
                      <a:pt x="20" y="77"/>
                    </a:cubicBezTo>
                    <a:cubicBezTo>
                      <a:pt x="20" y="80"/>
                      <a:pt x="20" y="80"/>
                      <a:pt x="20" y="80"/>
                    </a:cubicBezTo>
                    <a:cubicBezTo>
                      <a:pt x="20" y="81"/>
                      <a:pt x="19" y="81"/>
                      <a:pt x="19" y="81"/>
                    </a:cubicBezTo>
                    <a:cubicBezTo>
                      <a:pt x="18" y="81"/>
                      <a:pt x="17" y="81"/>
                      <a:pt x="17" y="80"/>
                    </a:cubicBezTo>
                    <a:close/>
                    <a:moveTo>
                      <a:pt x="19" y="93"/>
                    </a:moveTo>
                    <a:cubicBezTo>
                      <a:pt x="19" y="93"/>
                      <a:pt x="20" y="93"/>
                      <a:pt x="20" y="94"/>
                    </a:cubicBezTo>
                    <a:cubicBezTo>
                      <a:pt x="20" y="99"/>
                      <a:pt x="20" y="99"/>
                      <a:pt x="20" y="99"/>
                    </a:cubicBezTo>
                    <a:cubicBezTo>
                      <a:pt x="20" y="100"/>
                      <a:pt x="19" y="100"/>
                      <a:pt x="19" y="100"/>
                    </a:cubicBezTo>
                    <a:cubicBezTo>
                      <a:pt x="18" y="100"/>
                      <a:pt x="17" y="100"/>
                      <a:pt x="17" y="99"/>
                    </a:cubicBezTo>
                    <a:cubicBezTo>
                      <a:pt x="17" y="94"/>
                      <a:pt x="17" y="94"/>
                      <a:pt x="17" y="94"/>
                    </a:cubicBezTo>
                    <a:cubicBezTo>
                      <a:pt x="17" y="93"/>
                      <a:pt x="18" y="93"/>
                      <a:pt x="19" y="93"/>
                    </a:cubicBezTo>
                    <a:close/>
                    <a:moveTo>
                      <a:pt x="19" y="102"/>
                    </a:moveTo>
                    <a:cubicBezTo>
                      <a:pt x="19" y="102"/>
                      <a:pt x="20" y="103"/>
                      <a:pt x="20" y="104"/>
                    </a:cubicBezTo>
                    <a:cubicBezTo>
                      <a:pt x="20" y="108"/>
                      <a:pt x="20" y="108"/>
                      <a:pt x="20" y="108"/>
                    </a:cubicBezTo>
                    <a:cubicBezTo>
                      <a:pt x="20" y="109"/>
                      <a:pt x="19" y="110"/>
                      <a:pt x="19" y="110"/>
                    </a:cubicBezTo>
                    <a:cubicBezTo>
                      <a:pt x="18" y="110"/>
                      <a:pt x="17" y="109"/>
                      <a:pt x="17" y="108"/>
                    </a:cubicBezTo>
                    <a:cubicBezTo>
                      <a:pt x="17" y="104"/>
                      <a:pt x="17" y="104"/>
                      <a:pt x="17" y="104"/>
                    </a:cubicBezTo>
                    <a:cubicBezTo>
                      <a:pt x="17" y="103"/>
                      <a:pt x="18" y="102"/>
                      <a:pt x="19" y="102"/>
                    </a:cubicBezTo>
                    <a:close/>
                    <a:moveTo>
                      <a:pt x="19" y="112"/>
                    </a:moveTo>
                    <a:cubicBezTo>
                      <a:pt x="19" y="112"/>
                      <a:pt x="20" y="112"/>
                      <a:pt x="20" y="113"/>
                    </a:cubicBezTo>
                    <a:cubicBezTo>
                      <a:pt x="20" y="118"/>
                      <a:pt x="20" y="118"/>
                      <a:pt x="20" y="118"/>
                    </a:cubicBezTo>
                    <a:cubicBezTo>
                      <a:pt x="20" y="119"/>
                      <a:pt x="19" y="119"/>
                      <a:pt x="19" y="119"/>
                    </a:cubicBezTo>
                    <a:cubicBezTo>
                      <a:pt x="18" y="119"/>
                      <a:pt x="17" y="119"/>
                      <a:pt x="17" y="118"/>
                    </a:cubicBezTo>
                    <a:cubicBezTo>
                      <a:pt x="17" y="113"/>
                      <a:pt x="17" y="113"/>
                      <a:pt x="17" y="113"/>
                    </a:cubicBezTo>
                    <a:cubicBezTo>
                      <a:pt x="17" y="112"/>
                      <a:pt x="18" y="112"/>
                      <a:pt x="19" y="112"/>
                    </a:cubicBezTo>
                    <a:close/>
                    <a:moveTo>
                      <a:pt x="19" y="121"/>
                    </a:moveTo>
                    <a:cubicBezTo>
                      <a:pt x="19" y="121"/>
                      <a:pt x="20" y="122"/>
                      <a:pt x="20" y="123"/>
                    </a:cubicBezTo>
                    <a:cubicBezTo>
                      <a:pt x="20" y="126"/>
                      <a:pt x="20" y="126"/>
                      <a:pt x="20" y="126"/>
                    </a:cubicBezTo>
                    <a:cubicBezTo>
                      <a:pt x="22" y="126"/>
                      <a:pt x="22" y="126"/>
                      <a:pt x="22" y="126"/>
                    </a:cubicBezTo>
                    <a:cubicBezTo>
                      <a:pt x="23" y="126"/>
                      <a:pt x="24" y="127"/>
                      <a:pt x="24" y="127"/>
                    </a:cubicBezTo>
                    <a:cubicBezTo>
                      <a:pt x="24" y="128"/>
                      <a:pt x="23" y="129"/>
                      <a:pt x="22" y="129"/>
                    </a:cubicBezTo>
                    <a:cubicBezTo>
                      <a:pt x="19" y="129"/>
                      <a:pt x="19" y="129"/>
                      <a:pt x="19" y="129"/>
                    </a:cubicBezTo>
                    <a:cubicBezTo>
                      <a:pt x="18" y="129"/>
                      <a:pt x="17" y="128"/>
                      <a:pt x="17" y="127"/>
                    </a:cubicBezTo>
                    <a:cubicBezTo>
                      <a:pt x="17" y="123"/>
                      <a:pt x="17" y="123"/>
                      <a:pt x="17" y="123"/>
                    </a:cubicBezTo>
                    <a:cubicBezTo>
                      <a:pt x="17" y="122"/>
                      <a:pt x="18" y="121"/>
                      <a:pt x="19" y="121"/>
                    </a:cubicBezTo>
                    <a:close/>
                    <a:moveTo>
                      <a:pt x="77" y="77"/>
                    </a:moveTo>
                    <a:cubicBezTo>
                      <a:pt x="72" y="77"/>
                      <a:pt x="72" y="77"/>
                      <a:pt x="72" y="77"/>
                    </a:cubicBezTo>
                    <a:cubicBezTo>
                      <a:pt x="71" y="77"/>
                      <a:pt x="71" y="77"/>
                      <a:pt x="71" y="76"/>
                    </a:cubicBezTo>
                    <a:cubicBezTo>
                      <a:pt x="71" y="75"/>
                      <a:pt x="71" y="75"/>
                      <a:pt x="72" y="75"/>
                    </a:cubicBezTo>
                    <a:cubicBezTo>
                      <a:pt x="77" y="75"/>
                      <a:pt x="77" y="75"/>
                      <a:pt x="77" y="75"/>
                    </a:cubicBezTo>
                    <a:cubicBezTo>
                      <a:pt x="78" y="75"/>
                      <a:pt x="78" y="75"/>
                      <a:pt x="78" y="76"/>
                    </a:cubicBezTo>
                    <a:cubicBezTo>
                      <a:pt x="78" y="77"/>
                      <a:pt x="78" y="77"/>
                      <a:pt x="77" y="77"/>
                    </a:cubicBezTo>
                    <a:close/>
                    <a:moveTo>
                      <a:pt x="79" y="126"/>
                    </a:moveTo>
                    <a:cubicBezTo>
                      <a:pt x="80" y="126"/>
                      <a:pt x="81" y="127"/>
                      <a:pt x="81" y="127"/>
                    </a:cubicBezTo>
                    <a:cubicBezTo>
                      <a:pt x="81" y="128"/>
                      <a:pt x="80" y="129"/>
                      <a:pt x="79" y="129"/>
                    </a:cubicBezTo>
                    <a:cubicBezTo>
                      <a:pt x="75" y="129"/>
                      <a:pt x="75" y="129"/>
                      <a:pt x="75" y="129"/>
                    </a:cubicBezTo>
                    <a:cubicBezTo>
                      <a:pt x="74" y="129"/>
                      <a:pt x="73" y="128"/>
                      <a:pt x="73" y="127"/>
                    </a:cubicBezTo>
                    <a:cubicBezTo>
                      <a:pt x="73" y="127"/>
                      <a:pt x="74" y="126"/>
                      <a:pt x="75" y="126"/>
                    </a:cubicBezTo>
                    <a:lnTo>
                      <a:pt x="79" y="126"/>
                    </a:lnTo>
                    <a:close/>
                    <a:moveTo>
                      <a:pt x="71" y="127"/>
                    </a:moveTo>
                    <a:cubicBezTo>
                      <a:pt x="71" y="128"/>
                      <a:pt x="71" y="129"/>
                      <a:pt x="70" y="129"/>
                    </a:cubicBezTo>
                    <a:cubicBezTo>
                      <a:pt x="65" y="129"/>
                      <a:pt x="65" y="129"/>
                      <a:pt x="65" y="129"/>
                    </a:cubicBezTo>
                    <a:cubicBezTo>
                      <a:pt x="64" y="129"/>
                      <a:pt x="64" y="128"/>
                      <a:pt x="64" y="127"/>
                    </a:cubicBezTo>
                    <a:cubicBezTo>
                      <a:pt x="64" y="127"/>
                      <a:pt x="64" y="126"/>
                      <a:pt x="65" y="126"/>
                    </a:cubicBezTo>
                    <a:cubicBezTo>
                      <a:pt x="70" y="126"/>
                      <a:pt x="70" y="126"/>
                      <a:pt x="70" y="126"/>
                    </a:cubicBezTo>
                    <a:cubicBezTo>
                      <a:pt x="71" y="126"/>
                      <a:pt x="71" y="127"/>
                      <a:pt x="71" y="127"/>
                    </a:cubicBezTo>
                    <a:close/>
                    <a:moveTo>
                      <a:pt x="67" y="77"/>
                    </a:moveTo>
                    <a:cubicBezTo>
                      <a:pt x="63" y="77"/>
                      <a:pt x="63" y="77"/>
                      <a:pt x="63" y="77"/>
                    </a:cubicBezTo>
                    <a:cubicBezTo>
                      <a:pt x="62" y="77"/>
                      <a:pt x="61" y="77"/>
                      <a:pt x="61" y="76"/>
                    </a:cubicBezTo>
                    <a:cubicBezTo>
                      <a:pt x="61" y="75"/>
                      <a:pt x="62" y="75"/>
                      <a:pt x="63" y="75"/>
                    </a:cubicBezTo>
                    <a:cubicBezTo>
                      <a:pt x="67" y="75"/>
                      <a:pt x="67" y="75"/>
                      <a:pt x="67" y="75"/>
                    </a:cubicBezTo>
                    <a:cubicBezTo>
                      <a:pt x="68" y="75"/>
                      <a:pt x="69" y="75"/>
                      <a:pt x="69" y="76"/>
                    </a:cubicBezTo>
                    <a:cubicBezTo>
                      <a:pt x="69" y="77"/>
                      <a:pt x="68" y="77"/>
                      <a:pt x="67" y="77"/>
                    </a:cubicBezTo>
                    <a:close/>
                    <a:moveTo>
                      <a:pt x="62" y="127"/>
                    </a:moveTo>
                    <a:cubicBezTo>
                      <a:pt x="62" y="128"/>
                      <a:pt x="61" y="129"/>
                      <a:pt x="60" y="129"/>
                    </a:cubicBezTo>
                    <a:cubicBezTo>
                      <a:pt x="56" y="129"/>
                      <a:pt x="56" y="129"/>
                      <a:pt x="56" y="129"/>
                    </a:cubicBezTo>
                    <a:cubicBezTo>
                      <a:pt x="55" y="129"/>
                      <a:pt x="54" y="128"/>
                      <a:pt x="54" y="127"/>
                    </a:cubicBezTo>
                    <a:cubicBezTo>
                      <a:pt x="54" y="127"/>
                      <a:pt x="55" y="126"/>
                      <a:pt x="56" y="126"/>
                    </a:cubicBezTo>
                    <a:cubicBezTo>
                      <a:pt x="60" y="126"/>
                      <a:pt x="60" y="126"/>
                      <a:pt x="60" y="126"/>
                    </a:cubicBezTo>
                    <a:cubicBezTo>
                      <a:pt x="61" y="126"/>
                      <a:pt x="62" y="127"/>
                      <a:pt x="62" y="127"/>
                    </a:cubicBezTo>
                    <a:close/>
                    <a:moveTo>
                      <a:pt x="58" y="77"/>
                    </a:moveTo>
                    <a:cubicBezTo>
                      <a:pt x="53" y="77"/>
                      <a:pt x="53" y="77"/>
                      <a:pt x="53" y="77"/>
                    </a:cubicBezTo>
                    <a:cubicBezTo>
                      <a:pt x="52" y="77"/>
                      <a:pt x="52" y="77"/>
                      <a:pt x="52" y="76"/>
                    </a:cubicBezTo>
                    <a:cubicBezTo>
                      <a:pt x="52" y="75"/>
                      <a:pt x="52" y="75"/>
                      <a:pt x="53" y="75"/>
                    </a:cubicBezTo>
                    <a:cubicBezTo>
                      <a:pt x="58" y="75"/>
                      <a:pt x="58" y="75"/>
                      <a:pt x="58" y="75"/>
                    </a:cubicBezTo>
                    <a:cubicBezTo>
                      <a:pt x="59" y="75"/>
                      <a:pt x="59" y="75"/>
                      <a:pt x="59" y="76"/>
                    </a:cubicBezTo>
                    <a:cubicBezTo>
                      <a:pt x="59" y="77"/>
                      <a:pt x="59" y="77"/>
                      <a:pt x="58" y="77"/>
                    </a:cubicBezTo>
                    <a:close/>
                    <a:moveTo>
                      <a:pt x="52" y="127"/>
                    </a:moveTo>
                    <a:cubicBezTo>
                      <a:pt x="52" y="128"/>
                      <a:pt x="52" y="129"/>
                      <a:pt x="51" y="129"/>
                    </a:cubicBezTo>
                    <a:cubicBezTo>
                      <a:pt x="46" y="129"/>
                      <a:pt x="46" y="129"/>
                      <a:pt x="46" y="129"/>
                    </a:cubicBezTo>
                    <a:cubicBezTo>
                      <a:pt x="45" y="129"/>
                      <a:pt x="45" y="128"/>
                      <a:pt x="45" y="127"/>
                    </a:cubicBezTo>
                    <a:cubicBezTo>
                      <a:pt x="45" y="127"/>
                      <a:pt x="45" y="126"/>
                      <a:pt x="46" y="126"/>
                    </a:cubicBezTo>
                    <a:cubicBezTo>
                      <a:pt x="51" y="126"/>
                      <a:pt x="51" y="126"/>
                      <a:pt x="51" y="126"/>
                    </a:cubicBezTo>
                    <a:cubicBezTo>
                      <a:pt x="52" y="126"/>
                      <a:pt x="52" y="127"/>
                      <a:pt x="52" y="127"/>
                    </a:cubicBezTo>
                    <a:close/>
                    <a:moveTo>
                      <a:pt x="48" y="77"/>
                    </a:moveTo>
                    <a:cubicBezTo>
                      <a:pt x="44" y="77"/>
                      <a:pt x="44" y="77"/>
                      <a:pt x="44" y="77"/>
                    </a:cubicBezTo>
                    <a:cubicBezTo>
                      <a:pt x="43" y="77"/>
                      <a:pt x="42" y="77"/>
                      <a:pt x="42" y="76"/>
                    </a:cubicBezTo>
                    <a:cubicBezTo>
                      <a:pt x="42" y="75"/>
                      <a:pt x="43" y="75"/>
                      <a:pt x="44" y="75"/>
                    </a:cubicBezTo>
                    <a:cubicBezTo>
                      <a:pt x="48" y="75"/>
                      <a:pt x="48" y="75"/>
                      <a:pt x="48" y="75"/>
                    </a:cubicBezTo>
                    <a:cubicBezTo>
                      <a:pt x="49" y="75"/>
                      <a:pt x="50" y="75"/>
                      <a:pt x="50" y="76"/>
                    </a:cubicBezTo>
                    <a:cubicBezTo>
                      <a:pt x="50" y="77"/>
                      <a:pt x="49" y="77"/>
                      <a:pt x="48" y="77"/>
                    </a:cubicBezTo>
                    <a:close/>
                    <a:moveTo>
                      <a:pt x="43" y="127"/>
                    </a:moveTo>
                    <a:cubicBezTo>
                      <a:pt x="43" y="128"/>
                      <a:pt x="42" y="129"/>
                      <a:pt x="41" y="129"/>
                    </a:cubicBezTo>
                    <a:cubicBezTo>
                      <a:pt x="36" y="129"/>
                      <a:pt x="36" y="129"/>
                      <a:pt x="36" y="129"/>
                    </a:cubicBezTo>
                    <a:cubicBezTo>
                      <a:pt x="36" y="129"/>
                      <a:pt x="35" y="128"/>
                      <a:pt x="35" y="127"/>
                    </a:cubicBezTo>
                    <a:cubicBezTo>
                      <a:pt x="35" y="127"/>
                      <a:pt x="36" y="126"/>
                      <a:pt x="36" y="126"/>
                    </a:cubicBezTo>
                    <a:cubicBezTo>
                      <a:pt x="41" y="126"/>
                      <a:pt x="41" y="126"/>
                      <a:pt x="41" y="126"/>
                    </a:cubicBezTo>
                    <a:cubicBezTo>
                      <a:pt x="42" y="126"/>
                      <a:pt x="43" y="127"/>
                      <a:pt x="43" y="127"/>
                    </a:cubicBezTo>
                    <a:close/>
                    <a:moveTo>
                      <a:pt x="89" y="129"/>
                    </a:moveTo>
                    <a:cubicBezTo>
                      <a:pt x="84" y="129"/>
                      <a:pt x="84" y="129"/>
                      <a:pt x="84" y="129"/>
                    </a:cubicBezTo>
                    <a:cubicBezTo>
                      <a:pt x="83" y="129"/>
                      <a:pt x="83" y="128"/>
                      <a:pt x="83" y="127"/>
                    </a:cubicBezTo>
                    <a:cubicBezTo>
                      <a:pt x="83" y="127"/>
                      <a:pt x="83" y="126"/>
                      <a:pt x="84" y="126"/>
                    </a:cubicBezTo>
                    <a:cubicBezTo>
                      <a:pt x="89" y="126"/>
                      <a:pt x="89" y="126"/>
                      <a:pt x="89" y="126"/>
                    </a:cubicBezTo>
                    <a:cubicBezTo>
                      <a:pt x="90" y="126"/>
                      <a:pt x="90" y="127"/>
                      <a:pt x="90" y="127"/>
                    </a:cubicBezTo>
                    <a:cubicBezTo>
                      <a:pt x="90" y="128"/>
                      <a:pt x="90" y="129"/>
                      <a:pt x="89" y="129"/>
                    </a:cubicBezTo>
                    <a:close/>
                    <a:moveTo>
                      <a:pt x="82" y="77"/>
                    </a:moveTo>
                    <a:cubicBezTo>
                      <a:pt x="81" y="77"/>
                      <a:pt x="80" y="77"/>
                      <a:pt x="80" y="76"/>
                    </a:cubicBezTo>
                    <a:cubicBezTo>
                      <a:pt x="80" y="75"/>
                      <a:pt x="81" y="75"/>
                      <a:pt x="82" y="75"/>
                    </a:cubicBezTo>
                    <a:cubicBezTo>
                      <a:pt x="86" y="75"/>
                      <a:pt x="86" y="75"/>
                      <a:pt x="86" y="75"/>
                    </a:cubicBezTo>
                    <a:cubicBezTo>
                      <a:pt x="87" y="75"/>
                      <a:pt x="88" y="75"/>
                      <a:pt x="88" y="76"/>
                    </a:cubicBezTo>
                    <a:cubicBezTo>
                      <a:pt x="88" y="77"/>
                      <a:pt x="87" y="77"/>
                      <a:pt x="86" y="77"/>
                    </a:cubicBezTo>
                    <a:lnTo>
                      <a:pt x="82" y="77"/>
                    </a:lnTo>
                    <a:close/>
                    <a:moveTo>
                      <a:pt x="59" y="61"/>
                    </a:moveTo>
                    <a:cubicBezTo>
                      <a:pt x="59" y="60"/>
                      <a:pt x="60" y="59"/>
                      <a:pt x="61" y="58"/>
                    </a:cubicBezTo>
                    <a:cubicBezTo>
                      <a:pt x="59" y="55"/>
                      <a:pt x="59" y="55"/>
                      <a:pt x="59" y="55"/>
                    </a:cubicBezTo>
                    <a:cubicBezTo>
                      <a:pt x="62" y="53"/>
                      <a:pt x="62" y="53"/>
                      <a:pt x="62" y="53"/>
                    </a:cubicBezTo>
                    <a:cubicBezTo>
                      <a:pt x="64" y="56"/>
                      <a:pt x="64" y="56"/>
                      <a:pt x="64" y="56"/>
                    </a:cubicBezTo>
                    <a:cubicBezTo>
                      <a:pt x="66" y="54"/>
                      <a:pt x="68" y="54"/>
                      <a:pt x="70" y="54"/>
                    </a:cubicBezTo>
                    <a:cubicBezTo>
                      <a:pt x="71" y="58"/>
                      <a:pt x="71" y="58"/>
                      <a:pt x="71" y="58"/>
                    </a:cubicBezTo>
                    <a:cubicBezTo>
                      <a:pt x="70" y="58"/>
                      <a:pt x="68" y="58"/>
                      <a:pt x="65" y="60"/>
                    </a:cubicBezTo>
                    <a:cubicBezTo>
                      <a:pt x="65" y="60"/>
                      <a:pt x="65" y="60"/>
                      <a:pt x="65" y="61"/>
                    </a:cubicBezTo>
                    <a:lnTo>
                      <a:pt x="59" y="61"/>
                    </a:lnTo>
                    <a:close/>
                    <a:moveTo>
                      <a:pt x="40" y="76"/>
                    </a:moveTo>
                    <a:cubicBezTo>
                      <a:pt x="40" y="77"/>
                      <a:pt x="40" y="77"/>
                      <a:pt x="39" y="77"/>
                    </a:cubicBezTo>
                    <a:cubicBezTo>
                      <a:pt x="34" y="77"/>
                      <a:pt x="34" y="77"/>
                      <a:pt x="34" y="77"/>
                    </a:cubicBezTo>
                    <a:cubicBezTo>
                      <a:pt x="33" y="77"/>
                      <a:pt x="33" y="77"/>
                      <a:pt x="33" y="76"/>
                    </a:cubicBezTo>
                    <a:cubicBezTo>
                      <a:pt x="33" y="75"/>
                      <a:pt x="33" y="75"/>
                      <a:pt x="34" y="75"/>
                    </a:cubicBezTo>
                    <a:cubicBezTo>
                      <a:pt x="39" y="75"/>
                      <a:pt x="39" y="75"/>
                      <a:pt x="39" y="75"/>
                    </a:cubicBezTo>
                    <a:cubicBezTo>
                      <a:pt x="40" y="75"/>
                      <a:pt x="40" y="75"/>
                      <a:pt x="40" y="76"/>
                    </a:cubicBezTo>
                    <a:close/>
                    <a:moveTo>
                      <a:pt x="33" y="127"/>
                    </a:moveTo>
                    <a:cubicBezTo>
                      <a:pt x="33" y="128"/>
                      <a:pt x="33" y="129"/>
                      <a:pt x="32" y="129"/>
                    </a:cubicBezTo>
                    <a:cubicBezTo>
                      <a:pt x="27" y="129"/>
                      <a:pt x="27" y="129"/>
                      <a:pt x="27" y="129"/>
                    </a:cubicBezTo>
                    <a:cubicBezTo>
                      <a:pt x="26" y="129"/>
                      <a:pt x="26" y="128"/>
                      <a:pt x="26" y="127"/>
                    </a:cubicBezTo>
                    <a:cubicBezTo>
                      <a:pt x="26" y="127"/>
                      <a:pt x="26" y="126"/>
                      <a:pt x="27" y="126"/>
                    </a:cubicBezTo>
                    <a:cubicBezTo>
                      <a:pt x="32" y="126"/>
                      <a:pt x="32" y="126"/>
                      <a:pt x="32" y="126"/>
                    </a:cubicBezTo>
                    <a:cubicBezTo>
                      <a:pt x="33" y="126"/>
                      <a:pt x="33" y="127"/>
                      <a:pt x="33" y="127"/>
                    </a:cubicBezTo>
                    <a:close/>
                    <a:moveTo>
                      <a:pt x="29" y="77"/>
                    </a:moveTo>
                    <a:cubicBezTo>
                      <a:pt x="24" y="77"/>
                      <a:pt x="24" y="77"/>
                      <a:pt x="24" y="77"/>
                    </a:cubicBezTo>
                    <a:cubicBezTo>
                      <a:pt x="24" y="77"/>
                      <a:pt x="23" y="77"/>
                      <a:pt x="23" y="76"/>
                    </a:cubicBezTo>
                    <a:cubicBezTo>
                      <a:pt x="23" y="75"/>
                      <a:pt x="24" y="75"/>
                      <a:pt x="24" y="75"/>
                    </a:cubicBezTo>
                    <a:cubicBezTo>
                      <a:pt x="29" y="75"/>
                      <a:pt x="29" y="75"/>
                      <a:pt x="29" y="75"/>
                    </a:cubicBezTo>
                    <a:cubicBezTo>
                      <a:pt x="30" y="75"/>
                      <a:pt x="31" y="75"/>
                      <a:pt x="31" y="76"/>
                    </a:cubicBezTo>
                    <a:cubicBezTo>
                      <a:pt x="31" y="77"/>
                      <a:pt x="30" y="77"/>
                      <a:pt x="29" y="77"/>
                    </a:cubicBezTo>
                    <a:close/>
                    <a:moveTo>
                      <a:pt x="15" y="57"/>
                    </a:moveTo>
                    <a:cubicBezTo>
                      <a:pt x="17" y="61"/>
                      <a:pt x="17" y="61"/>
                      <a:pt x="17" y="61"/>
                    </a:cubicBezTo>
                    <a:cubicBezTo>
                      <a:pt x="11" y="61"/>
                      <a:pt x="11" y="61"/>
                      <a:pt x="11" y="61"/>
                    </a:cubicBezTo>
                    <a:cubicBezTo>
                      <a:pt x="11" y="60"/>
                      <a:pt x="12" y="60"/>
                      <a:pt x="12" y="59"/>
                    </a:cubicBezTo>
                    <a:cubicBezTo>
                      <a:pt x="13" y="58"/>
                      <a:pt x="14" y="58"/>
                      <a:pt x="15" y="57"/>
                    </a:cubicBezTo>
                    <a:close/>
                    <a:moveTo>
                      <a:pt x="117" y="118"/>
                    </a:moveTo>
                    <a:cubicBezTo>
                      <a:pt x="117" y="122"/>
                      <a:pt x="115" y="125"/>
                      <a:pt x="112" y="127"/>
                    </a:cubicBezTo>
                    <a:cubicBezTo>
                      <a:pt x="112" y="112"/>
                      <a:pt x="112" y="112"/>
                      <a:pt x="112" y="112"/>
                    </a:cubicBezTo>
                    <a:cubicBezTo>
                      <a:pt x="111" y="112"/>
                      <a:pt x="111" y="112"/>
                      <a:pt x="110" y="112"/>
                    </a:cubicBezTo>
                    <a:cubicBezTo>
                      <a:pt x="95" y="112"/>
                      <a:pt x="95" y="112"/>
                      <a:pt x="95" y="112"/>
                    </a:cubicBezTo>
                    <a:cubicBezTo>
                      <a:pt x="95" y="112"/>
                      <a:pt x="95" y="112"/>
                      <a:pt x="95" y="112"/>
                    </a:cubicBezTo>
                    <a:cubicBezTo>
                      <a:pt x="95" y="117"/>
                      <a:pt x="95" y="117"/>
                      <a:pt x="95" y="117"/>
                    </a:cubicBezTo>
                    <a:cubicBezTo>
                      <a:pt x="95" y="118"/>
                      <a:pt x="95" y="119"/>
                      <a:pt x="94" y="119"/>
                    </a:cubicBezTo>
                    <a:cubicBezTo>
                      <a:pt x="93" y="119"/>
                      <a:pt x="92" y="118"/>
                      <a:pt x="92" y="117"/>
                    </a:cubicBezTo>
                    <a:cubicBezTo>
                      <a:pt x="92" y="112"/>
                      <a:pt x="92" y="112"/>
                      <a:pt x="92" y="112"/>
                    </a:cubicBezTo>
                    <a:cubicBezTo>
                      <a:pt x="92" y="112"/>
                      <a:pt x="92" y="112"/>
                      <a:pt x="92" y="112"/>
                    </a:cubicBezTo>
                    <a:cubicBezTo>
                      <a:pt x="88" y="111"/>
                      <a:pt x="85" y="106"/>
                      <a:pt x="85" y="100"/>
                    </a:cubicBezTo>
                    <a:cubicBezTo>
                      <a:pt x="85" y="94"/>
                      <a:pt x="85" y="94"/>
                      <a:pt x="85" y="94"/>
                    </a:cubicBezTo>
                    <a:cubicBezTo>
                      <a:pt x="85" y="90"/>
                      <a:pt x="86" y="87"/>
                      <a:pt x="89" y="85"/>
                    </a:cubicBezTo>
                    <a:cubicBezTo>
                      <a:pt x="89" y="84"/>
                      <a:pt x="89" y="84"/>
                      <a:pt x="90" y="84"/>
                    </a:cubicBezTo>
                    <a:cubicBezTo>
                      <a:pt x="90" y="84"/>
                      <a:pt x="90" y="84"/>
                      <a:pt x="90" y="84"/>
                    </a:cubicBezTo>
                    <a:cubicBezTo>
                      <a:pt x="89" y="84"/>
                      <a:pt x="89" y="84"/>
                      <a:pt x="89" y="85"/>
                    </a:cubicBezTo>
                    <a:cubicBezTo>
                      <a:pt x="90" y="83"/>
                      <a:pt x="92" y="82"/>
                      <a:pt x="95" y="82"/>
                    </a:cubicBezTo>
                    <a:cubicBezTo>
                      <a:pt x="110" y="82"/>
                      <a:pt x="110" y="82"/>
                      <a:pt x="110" y="82"/>
                    </a:cubicBezTo>
                    <a:cubicBezTo>
                      <a:pt x="112" y="82"/>
                      <a:pt x="112" y="82"/>
                      <a:pt x="112" y="80"/>
                    </a:cubicBezTo>
                    <a:cubicBezTo>
                      <a:pt x="112" y="80"/>
                      <a:pt x="112" y="80"/>
                      <a:pt x="112" y="80"/>
                    </a:cubicBezTo>
                    <a:cubicBezTo>
                      <a:pt x="118" y="80"/>
                      <a:pt x="118" y="80"/>
                      <a:pt x="118" y="80"/>
                    </a:cubicBezTo>
                    <a:cubicBezTo>
                      <a:pt x="117" y="81"/>
                      <a:pt x="117" y="81"/>
                      <a:pt x="117" y="81"/>
                    </a:cubicBezTo>
                    <a:cubicBezTo>
                      <a:pt x="117" y="87"/>
                      <a:pt x="117" y="87"/>
                      <a:pt x="117" y="87"/>
                    </a:cubicBezTo>
                    <a:cubicBezTo>
                      <a:pt x="116" y="87"/>
                      <a:pt x="116" y="87"/>
                      <a:pt x="115" y="87"/>
                    </a:cubicBezTo>
                    <a:cubicBezTo>
                      <a:pt x="97" y="87"/>
                      <a:pt x="97" y="87"/>
                      <a:pt x="97" y="87"/>
                    </a:cubicBezTo>
                    <a:cubicBezTo>
                      <a:pt x="93" y="87"/>
                      <a:pt x="90" y="90"/>
                      <a:pt x="90" y="94"/>
                    </a:cubicBezTo>
                    <a:cubicBezTo>
                      <a:pt x="90" y="100"/>
                      <a:pt x="90" y="100"/>
                      <a:pt x="90" y="100"/>
                    </a:cubicBezTo>
                    <a:cubicBezTo>
                      <a:pt x="90" y="104"/>
                      <a:pt x="93" y="108"/>
                      <a:pt x="97" y="108"/>
                    </a:cubicBezTo>
                    <a:cubicBezTo>
                      <a:pt x="115" y="108"/>
                      <a:pt x="115" y="108"/>
                      <a:pt x="115" y="108"/>
                    </a:cubicBezTo>
                    <a:cubicBezTo>
                      <a:pt x="116" y="108"/>
                      <a:pt x="116" y="107"/>
                      <a:pt x="117" y="107"/>
                    </a:cubicBezTo>
                    <a:cubicBezTo>
                      <a:pt x="117" y="117"/>
                      <a:pt x="117" y="117"/>
                      <a:pt x="117" y="117"/>
                    </a:cubicBezTo>
                    <a:lnTo>
                      <a:pt x="117" y="118"/>
                    </a:lnTo>
                    <a:close/>
                    <a:moveTo>
                      <a:pt x="103" y="97"/>
                    </a:moveTo>
                    <a:cubicBezTo>
                      <a:pt x="103" y="99"/>
                      <a:pt x="102" y="101"/>
                      <a:pt x="100" y="101"/>
                    </a:cubicBezTo>
                    <a:cubicBezTo>
                      <a:pt x="98" y="101"/>
                      <a:pt x="96" y="99"/>
                      <a:pt x="96" y="97"/>
                    </a:cubicBezTo>
                    <a:cubicBezTo>
                      <a:pt x="96" y="95"/>
                      <a:pt x="98" y="94"/>
                      <a:pt x="100" y="94"/>
                    </a:cubicBezTo>
                    <a:cubicBezTo>
                      <a:pt x="102" y="94"/>
                      <a:pt x="103" y="95"/>
                      <a:pt x="103" y="97"/>
                    </a:cubicBezTo>
                    <a:close/>
                    <a:moveTo>
                      <a:pt x="112" y="78"/>
                    </a:moveTo>
                    <a:cubicBezTo>
                      <a:pt x="112" y="74"/>
                      <a:pt x="112" y="74"/>
                      <a:pt x="112" y="74"/>
                    </a:cubicBezTo>
                    <a:cubicBezTo>
                      <a:pt x="121" y="69"/>
                      <a:pt x="121" y="69"/>
                      <a:pt x="121" y="69"/>
                    </a:cubicBezTo>
                    <a:cubicBezTo>
                      <a:pt x="121" y="69"/>
                      <a:pt x="121" y="68"/>
                      <a:pt x="121" y="68"/>
                    </a:cubicBezTo>
                    <a:cubicBezTo>
                      <a:pt x="122" y="67"/>
                      <a:pt x="121" y="67"/>
                      <a:pt x="121" y="67"/>
                    </a:cubicBezTo>
                    <a:cubicBezTo>
                      <a:pt x="120" y="64"/>
                      <a:pt x="121" y="60"/>
                      <a:pt x="123" y="59"/>
                    </a:cubicBezTo>
                    <a:cubicBezTo>
                      <a:pt x="123" y="59"/>
                      <a:pt x="124" y="59"/>
                      <a:pt x="124" y="58"/>
                    </a:cubicBezTo>
                    <a:cubicBezTo>
                      <a:pt x="124" y="58"/>
                      <a:pt x="125" y="58"/>
                      <a:pt x="125" y="58"/>
                    </a:cubicBezTo>
                    <a:cubicBezTo>
                      <a:pt x="125" y="57"/>
                      <a:pt x="125" y="57"/>
                      <a:pt x="125" y="56"/>
                    </a:cubicBezTo>
                    <a:cubicBezTo>
                      <a:pt x="106" y="24"/>
                      <a:pt x="106" y="24"/>
                      <a:pt x="106" y="24"/>
                    </a:cubicBezTo>
                    <a:cubicBezTo>
                      <a:pt x="106" y="24"/>
                      <a:pt x="105" y="24"/>
                      <a:pt x="105" y="24"/>
                    </a:cubicBezTo>
                    <a:cubicBezTo>
                      <a:pt x="105" y="24"/>
                      <a:pt x="104" y="24"/>
                      <a:pt x="104" y="24"/>
                    </a:cubicBezTo>
                    <a:cubicBezTo>
                      <a:pt x="104" y="24"/>
                      <a:pt x="103" y="24"/>
                      <a:pt x="103" y="24"/>
                    </a:cubicBezTo>
                    <a:cubicBezTo>
                      <a:pt x="101" y="26"/>
                      <a:pt x="97" y="25"/>
                      <a:pt x="95" y="22"/>
                    </a:cubicBezTo>
                    <a:cubicBezTo>
                      <a:pt x="94" y="23"/>
                      <a:pt x="94" y="23"/>
                      <a:pt x="94" y="23"/>
                    </a:cubicBezTo>
                    <a:cubicBezTo>
                      <a:pt x="94" y="23"/>
                      <a:pt x="94" y="23"/>
                      <a:pt x="94" y="23"/>
                    </a:cubicBezTo>
                    <a:cubicBezTo>
                      <a:pt x="95" y="22"/>
                      <a:pt x="95" y="22"/>
                      <a:pt x="95" y="22"/>
                    </a:cubicBezTo>
                    <a:cubicBezTo>
                      <a:pt x="95" y="22"/>
                      <a:pt x="95" y="21"/>
                      <a:pt x="94" y="21"/>
                    </a:cubicBezTo>
                    <a:cubicBezTo>
                      <a:pt x="94" y="21"/>
                      <a:pt x="94" y="21"/>
                      <a:pt x="93" y="21"/>
                    </a:cubicBezTo>
                    <a:cubicBezTo>
                      <a:pt x="39" y="53"/>
                      <a:pt x="39" y="53"/>
                      <a:pt x="39" y="53"/>
                    </a:cubicBezTo>
                    <a:cubicBezTo>
                      <a:pt x="38" y="53"/>
                      <a:pt x="38" y="54"/>
                      <a:pt x="38" y="54"/>
                    </a:cubicBezTo>
                    <a:cubicBezTo>
                      <a:pt x="38" y="55"/>
                      <a:pt x="38" y="55"/>
                      <a:pt x="38" y="55"/>
                    </a:cubicBezTo>
                    <a:cubicBezTo>
                      <a:pt x="39" y="57"/>
                      <a:pt x="39" y="59"/>
                      <a:pt x="39" y="61"/>
                    </a:cubicBezTo>
                    <a:cubicBezTo>
                      <a:pt x="28" y="61"/>
                      <a:pt x="28" y="61"/>
                      <a:pt x="28" y="61"/>
                    </a:cubicBezTo>
                    <a:cubicBezTo>
                      <a:pt x="26" y="57"/>
                      <a:pt x="26" y="57"/>
                      <a:pt x="26" y="57"/>
                    </a:cubicBezTo>
                    <a:cubicBezTo>
                      <a:pt x="103" y="12"/>
                      <a:pt x="103" y="12"/>
                      <a:pt x="103" y="12"/>
                    </a:cubicBezTo>
                    <a:cubicBezTo>
                      <a:pt x="134" y="65"/>
                      <a:pt x="134" y="65"/>
                      <a:pt x="134" y="65"/>
                    </a:cubicBezTo>
                    <a:lnTo>
                      <a:pt x="112" y="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a:endParaRPr lang="zh-CN" altLang="en-US">
                  <a:solidFill>
                    <a:prstClr val="black">
                      <a:lumMod val="85000"/>
                      <a:lumOff val="15000"/>
                    </a:prstClr>
                  </a:solidFill>
                </a:endParaRPr>
              </a:p>
            </p:txBody>
          </p:sp>
        </p:grpSp>
      </p:grpSp>
      <p:sp>
        <p:nvSpPr>
          <p:cNvPr id="30" name="矩形 29"/>
          <p:cNvSpPr/>
          <p:nvPr/>
        </p:nvSpPr>
        <p:spPr>
          <a:xfrm>
            <a:off x="3449929" y="3244753"/>
            <a:ext cx="1526207" cy="318100"/>
          </a:xfrm>
          <a:prstGeom prst="rect">
            <a:avLst/>
          </a:prstGeom>
        </p:spPr>
        <p:txBody>
          <a:bodyPr wrap="square">
            <a:spAutoFit/>
          </a:bodyPr>
          <a:lstStyle/>
          <a:p>
            <a:pPr algn="dist" defTabSz="913765"/>
            <a:r>
              <a:rPr lang="zh-CN" altLang="en-US" sz="1465" dirty="0">
                <a:solidFill>
                  <a:prstClr val="white"/>
                </a:solidFill>
                <a:latin typeface="微软雅黑" panose="020B0503020204020204" charset="-122"/>
                <a:ea typeface="微软雅黑" panose="020B0503020204020204" charset="-122"/>
              </a:rPr>
              <a:t>点击添加标题</a:t>
            </a:r>
            <a:endParaRPr lang="zh-CN" altLang="en-US" sz="1465" dirty="0">
              <a:solidFill>
                <a:prstClr val="white"/>
              </a:solidFill>
              <a:latin typeface="微软雅黑" panose="020B0503020204020204" charset="-122"/>
              <a:ea typeface="微软雅黑" panose="020B0503020204020204" charset="-122"/>
            </a:endParaRPr>
          </a:p>
        </p:txBody>
      </p:sp>
      <p:sp>
        <p:nvSpPr>
          <p:cNvPr id="31" name="矩形 30"/>
          <p:cNvSpPr/>
          <p:nvPr/>
        </p:nvSpPr>
        <p:spPr>
          <a:xfrm>
            <a:off x="7331466" y="5521370"/>
            <a:ext cx="1526207" cy="318100"/>
          </a:xfrm>
          <a:prstGeom prst="rect">
            <a:avLst/>
          </a:prstGeom>
        </p:spPr>
        <p:txBody>
          <a:bodyPr wrap="square">
            <a:spAutoFit/>
          </a:bodyPr>
          <a:lstStyle/>
          <a:p>
            <a:pPr algn="dist" defTabSz="913765"/>
            <a:r>
              <a:rPr lang="zh-CN" altLang="en-US" sz="1465" dirty="0">
                <a:solidFill>
                  <a:prstClr val="white"/>
                </a:solidFill>
                <a:latin typeface="微软雅黑" panose="020B0503020204020204" charset="-122"/>
                <a:ea typeface="微软雅黑" panose="020B0503020204020204" charset="-122"/>
              </a:rPr>
              <a:t>点击添加标题</a:t>
            </a:r>
            <a:endParaRPr lang="zh-CN" altLang="en-US" sz="1465" dirty="0">
              <a:solidFill>
                <a:prstClr val="white"/>
              </a:solidFill>
              <a:latin typeface="微软雅黑" panose="020B0503020204020204" charset="-122"/>
              <a:ea typeface="微软雅黑" panose="020B0503020204020204" charset="-122"/>
            </a:endParaRPr>
          </a:p>
        </p:txBody>
      </p:sp>
      <p:sp>
        <p:nvSpPr>
          <p:cNvPr id="32" name="矩形 31"/>
          <p:cNvSpPr/>
          <p:nvPr/>
        </p:nvSpPr>
        <p:spPr>
          <a:xfrm>
            <a:off x="9571818" y="5521369"/>
            <a:ext cx="1526207" cy="318100"/>
          </a:xfrm>
          <a:prstGeom prst="rect">
            <a:avLst/>
          </a:prstGeom>
        </p:spPr>
        <p:txBody>
          <a:bodyPr wrap="square">
            <a:spAutoFit/>
          </a:bodyPr>
          <a:lstStyle/>
          <a:p>
            <a:pPr algn="dist" defTabSz="913765"/>
            <a:r>
              <a:rPr lang="zh-CN" altLang="en-US" sz="1465" dirty="0">
                <a:solidFill>
                  <a:prstClr val="white"/>
                </a:solidFill>
                <a:latin typeface="微软雅黑" panose="020B0503020204020204" charset="-122"/>
                <a:ea typeface="微软雅黑" panose="020B0503020204020204" charset="-122"/>
              </a:rPr>
              <a:t>点击添加标题</a:t>
            </a:r>
            <a:endParaRPr lang="zh-CN" altLang="en-US" sz="1465" dirty="0">
              <a:solidFill>
                <a:prstClr val="white"/>
              </a:solidFill>
              <a:latin typeface="微软雅黑" panose="020B0503020204020204" charset="-122"/>
              <a:ea typeface="微软雅黑" panose="020B0503020204020204" charset="-122"/>
            </a:endParaRPr>
          </a:p>
        </p:txBody>
      </p:sp>
      <p:sp>
        <p:nvSpPr>
          <p:cNvPr id="33" name="矩形 32"/>
          <p:cNvSpPr/>
          <p:nvPr/>
        </p:nvSpPr>
        <p:spPr>
          <a:xfrm>
            <a:off x="5785452" y="2015109"/>
            <a:ext cx="3963595" cy="359009"/>
          </a:xfrm>
          <a:prstGeom prst="rect">
            <a:avLst/>
          </a:prstGeom>
        </p:spPr>
        <p:txBody>
          <a:bodyPr wrap="square">
            <a:spAutoFit/>
          </a:bodyPr>
          <a:lstStyle/>
          <a:p>
            <a:pPr defTabSz="913765"/>
            <a:r>
              <a:rPr lang="zh-CN" altLang="en-US" sz="1735" b="1" spc="133" dirty="0">
                <a:solidFill>
                  <a:prstClr val="black">
                    <a:lumMod val="85000"/>
                    <a:lumOff val="15000"/>
                  </a:prstClr>
                </a:solidFill>
                <a:latin typeface="Arial" panose="020B0604020202020204" pitchFamily="34" charset="0"/>
                <a:ea typeface="微软雅黑" panose="020B0503020204020204" charset="-122"/>
                <a:cs typeface="Arial" panose="020B0604020202020204" pitchFamily="34" charset="0"/>
              </a:rPr>
              <a:t>营销模式</a:t>
            </a:r>
            <a:endParaRPr lang="zh-CN" altLang="en-US" sz="1735" b="1" spc="133" dirty="0">
              <a:solidFill>
                <a:prstClr val="black">
                  <a:lumMod val="85000"/>
                  <a:lumOff val="15000"/>
                </a:prstClr>
              </a:solidFill>
              <a:latin typeface="Arial" panose="020B0604020202020204" pitchFamily="34" charset="0"/>
              <a:ea typeface="微软雅黑" panose="020B0503020204020204" charset="-122"/>
              <a:cs typeface="Arial" panose="020B0604020202020204" pitchFamily="34" charset="0"/>
            </a:endParaRPr>
          </a:p>
        </p:txBody>
      </p:sp>
      <p:sp>
        <p:nvSpPr>
          <p:cNvPr id="34" name="矩形 33"/>
          <p:cNvSpPr>
            <a:spLocks noChangeArrowheads="1"/>
          </p:cNvSpPr>
          <p:nvPr/>
        </p:nvSpPr>
        <p:spPr bwMode="auto">
          <a:xfrm>
            <a:off x="5785453" y="2469589"/>
            <a:ext cx="5657471" cy="110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400" dirty="0">
                <a:solidFill>
                  <a:srgbClr val="727171"/>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此处文字替换成具体内容。此处文字替换成具体内容。此处文字替换成具体内容。此处文字替换成具体内容。此处文字替换成具体内容。此处文字替换成具体内容。</a:t>
            </a:r>
            <a:endParaRPr lang="en-US" altLang="zh-CN" sz="1400" dirty="0">
              <a:solidFill>
                <a:srgbClr val="727171"/>
              </a:solidFill>
              <a:latin typeface="微软雅黑 Light" panose="020B0502040204020203" charset="-122"/>
              <a:ea typeface="微软雅黑 Light" panose="020B0502040204020203" charset="-122"/>
              <a:cs typeface="微软雅黑" panose="020B0503020204020204" charset="-122"/>
            </a:endParaRPr>
          </a:p>
          <a:p>
            <a:pPr>
              <a:lnSpc>
                <a:spcPct val="120000"/>
              </a:lnSpc>
            </a:pPr>
            <a:endParaRPr lang="en-US" altLang="zh-CN" sz="1400" dirty="0">
              <a:solidFill>
                <a:srgbClr val="727171"/>
              </a:solidFill>
              <a:latin typeface="微软雅黑 Light" panose="020B0502040204020203" charset="-122"/>
              <a:ea typeface="微软雅黑 Light" panose="020B0502040204020203" charset="-122"/>
              <a:cs typeface="微软雅黑" panose="020B0503020204020204" charset="-122"/>
            </a:endParaRPr>
          </a:p>
        </p:txBody>
      </p:sp>
      <p:sp>
        <p:nvSpPr>
          <p:cNvPr id="35" name="矩形 34"/>
          <p:cNvSpPr/>
          <p:nvPr/>
        </p:nvSpPr>
        <p:spPr>
          <a:xfrm>
            <a:off x="744699" y="4579776"/>
            <a:ext cx="4229867" cy="359009"/>
          </a:xfrm>
          <a:prstGeom prst="rect">
            <a:avLst/>
          </a:prstGeom>
        </p:spPr>
        <p:txBody>
          <a:bodyPr wrap="square">
            <a:spAutoFit/>
          </a:bodyPr>
          <a:lstStyle/>
          <a:p>
            <a:pPr defTabSz="913765"/>
            <a:r>
              <a:rPr lang="zh-CN" altLang="en-US" sz="1735" b="1" spc="133" dirty="0">
                <a:solidFill>
                  <a:prstClr val="black">
                    <a:lumMod val="85000"/>
                    <a:lumOff val="15000"/>
                  </a:prstClr>
                </a:solidFill>
                <a:latin typeface="Arial" panose="020B0604020202020204" pitchFamily="34" charset="0"/>
                <a:ea typeface="微软雅黑" panose="020B0503020204020204" charset="-122"/>
                <a:cs typeface="Arial" panose="020B0604020202020204" pitchFamily="34" charset="0"/>
              </a:rPr>
              <a:t>营销广告</a:t>
            </a:r>
            <a:endParaRPr lang="zh-CN" altLang="en-US" sz="1735" b="1" spc="133" dirty="0">
              <a:solidFill>
                <a:prstClr val="black">
                  <a:lumMod val="85000"/>
                  <a:lumOff val="15000"/>
                </a:prstClr>
              </a:solidFill>
              <a:latin typeface="Arial" panose="020B0604020202020204" pitchFamily="34" charset="0"/>
              <a:ea typeface="微软雅黑" panose="020B0503020204020204" charset="-122"/>
              <a:cs typeface="Arial" panose="020B0604020202020204" pitchFamily="34" charset="0"/>
            </a:endParaRPr>
          </a:p>
        </p:txBody>
      </p:sp>
      <p:sp>
        <p:nvSpPr>
          <p:cNvPr id="36" name="矩形 35"/>
          <p:cNvSpPr>
            <a:spLocks noChangeArrowheads="1"/>
          </p:cNvSpPr>
          <p:nvPr/>
        </p:nvSpPr>
        <p:spPr bwMode="auto">
          <a:xfrm>
            <a:off x="650251" y="5068320"/>
            <a:ext cx="597615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400" dirty="0">
                <a:solidFill>
                  <a:srgbClr val="727171"/>
                </a:solidFill>
                <a:latin typeface="微软雅黑 Light" panose="020B0502040204020203" charset="-122"/>
                <a:ea typeface="微软雅黑 Light" panose="020B0502040204020203" charset="-122"/>
              </a:rPr>
              <a:t>此处文字替换成具体内容。此处文字替换成具体内容。此处文字替换成具体内容。此处文字替换成具体内容。此处文字替换成具体内容。此处文字替换成具体内容。</a:t>
            </a:r>
            <a:endParaRPr lang="en-US" altLang="zh-CN" sz="1400" dirty="0">
              <a:solidFill>
                <a:srgbClr val="727171"/>
              </a:solidFill>
              <a:latin typeface="微软雅黑 Light" panose="020B0502040204020203" charset="-122"/>
              <a:ea typeface="微软雅黑 Light" panose="020B0502040204020203" charset="-122"/>
            </a:endParaRPr>
          </a:p>
        </p:txBody>
      </p:sp>
      <p:sp>
        <p:nvSpPr>
          <p:cNvPr id="37"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营销广告</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750"/>
                                        <p:tgtEl>
                                          <p:spTgt spid="37"/>
                                        </p:tgtEl>
                                      </p:cBhvr>
                                    </p:animEffect>
                                    <p:anim calcmode="lin" valueType="num">
                                      <p:cBhvr>
                                        <p:cTn id="8" dur="750" fill="hold"/>
                                        <p:tgtEl>
                                          <p:spTgt spid="37"/>
                                        </p:tgtEl>
                                        <p:attrNameLst>
                                          <p:attrName>ppt_x</p:attrName>
                                        </p:attrNameLst>
                                      </p:cBhvr>
                                      <p:tavLst>
                                        <p:tav tm="0">
                                          <p:val>
                                            <p:strVal val="#ppt_x"/>
                                          </p:val>
                                        </p:tav>
                                        <p:tav tm="100000">
                                          <p:val>
                                            <p:strVal val="#ppt_x"/>
                                          </p:val>
                                        </p:tav>
                                      </p:tavLst>
                                    </p:anim>
                                    <p:anim calcmode="lin" valueType="num">
                                      <p:cBhvr>
                                        <p:cTn id="9" dur="75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1+#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12" presetClass="entr" presetSubtype="1" fill="hold" grpId="0" nodeType="withEffect">
                                  <p:stCondLst>
                                    <p:cond delay="40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p:tgtEl>
                                          <p:spTgt spid="33"/>
                                        </p:tgtEl>
                                        <p:attrNameLst>
                                          <p:attrName>ppt_y</p:attrName>
                                        </p:attrNameLst>
                                      </p:cBhvr>
                                      <p:tavLst>
                                        <p:tav tm="0">
                                          <p:val>
                                            <p:strVal val="#ppt_y-#ppt_h*1.125000"/>
                                          </p:val>
                                        </p:tav>
                                        <p:tav tm="100000">
                                          <p:val>
                                            <p:strVal val="#ppt_y"/>
                                          </p:val>
                                        </p:tav>
                                      </p:tavLst>
                                    </p:anim>
                                    <p:animEffect transition="in" filter="wipe(down)">
                                      <p:cBhvr>
                                        <p:cTn id="30" dur="500"/>
                                        <p:tgtEl>
                                          <p:spTgt spid="33"/>
                                        </p:tgtEl>
                                      </p:cBhvr>
                                    </p:animEffect>
                                  </p:childTnLst>
                                </p:cTn>
                              </p:par>
                              <p:par>
                                <p:cTn id="31" presetID="12" presetClass="entr" presetSubtype="1" fill="hold" grpId="0" nodeType="withEffect">
                                  <p:stCondLst>
                                    <p:cond delay="40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p:tgtEl>
                                          <p:spTgt spid="35"/>
                                        </p:tgtEl>
                                        <p:attrNameLst>
                                          <p:attrName>ppt_y</p:attrName>
                                        </p:attrNameLst>
                                      </p:cBhvr>
                                      <p:tavLst>
                                        <p:tav tm="0">
                                          <p:val>
                                            <p:strVal val="#ppt_y-#ppt_h*1.125000"/>
                                          </p:val>
                                        </p:tav>
                                        <p:tav tm="100000">
                                          <p:val>
                                            <p:strVal val="#ppt_y"/>
                                          </p:val>
                                        </p:tav>
                                      </p:tavLst>
                                    </p:anim>
                                    <p:animEffect transition="in" filter="wipe(down)">
                                      <p:cBhvr>
                                        <p:cTn id="34" dur="500"/>
                                        <p:tgtEl>
                                          <p:spTgt spid="35"/>
                                        </p:tgtEl>
                                      </p:cBhvr>
                                    </p:animEffect>
                                  </p:childTnLst>
                                </p:cTn>
                              </p:par>
                              <p:par>
                                <p:cTn id="35" presetID="12" presetClass="entr" presetSubtype="8" fill="hold" grpId="0" nodeType="withEffect">
                                  <p:stCondLst>
                                    <p:cond delay="70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right)">
                                      <p:cBhvr>
                                        <p:cTn id="38" dur="500"/>
                                        <p:tgtEl>
                                          <p:spTgt spid="34"/>
                                        </p:tgtEl>
                                      </p:cBhvr>
                                    </p:animEffect>
                                  </p:childTnLst>
                                </p:cTn>
                              </p:par>
                              <p:par>
                                <p:cTn id="39" presetID="12" presetClass="entr" presetSubtype="8" fill="hold" grpId="0" nodeType="withEffect">
                                  <p:stCondLst>
                                    <p:cond delay="70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ppt_x</p:attrName>
                                        </p:attrNameLst>
                                      </p:cBhvr>
                                      <p:tavLst>
                                        <p:tav tm="0">
                                          <p:val>
                                            <p:strVal val="#ppt_x-#ppt_w*1.125000"/>
                                          </p:val>
                                        </p:tav>
                                        <p:tav tm="100000">
                                          <p:val>
                                            <p:strVal val="#ppt_x"/>
                                          </p:val>
                                        </p:tav>
                                      </p:tavLst>
                                    </p:anim>
                                    <p:animEffect transition="in" filter="wipe(right)">
                                      <p:cBhvr>
                                        <p:cTn id="42" dur="500"/>
                                        <p:tgtEl>
                                          <p:spTgt spid="36"/>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0-#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1+#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 name="组合 282"/>
          <p:cNvGrpSpPr/>
          <p:nvPr/>
        </p:nvGrpSpPr>
        <p:grpSpPr>
          <a:xfrm>
            <a:off x="2271831" y="1789868"/>
            <a:ext cx="828451" cy="828451"/>
            <a:chOff x="1661309" y="1098045"/>
            <a:chExt cx="621338" cy="621338"/>
          </a:xfrm>
        </p:grpSpPr>
        <p:sp>
          <p:nvSpPr>
            <p:cNvPr id="284" name="椭圆 283"/>
            <p:cNvSpPr/>
            <p:nvPr/>
          </p:nvSpPr>
          <p:spPr>
            <a:xfrm>
              <a:off x="1661309" y="1098045"/>
              <a:ext cx="621338" cy="621338"/>
            </a:xfrm>
            <a:prstGeom prst="ellipse">
              <a:avLst/>
            </a:prstGeom>
            <a:solidFill>
              <a:srgbClr val="58D6CA">
                <a:alpha val="91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1</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sp>
          <p:nvSpPr>
            <p:cNvPr id="285" name="椭圆 284"/>
            <p:cNvSpPr/>
            <p:nvPr/>
          </p:nvSpPr>
          <p:spPr>
            <a:xfrm>
              <a:off x="1727856" y="1164592"/>
              <a:ext cx="488244" cy="488244"/>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1</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grpSp>
      <p:grpSp>
        <p:nvGrpSpPr>
          <p:cNvPr id="286" name="组合 285"/>
          <p:cNvGrpSpPr/>
          <p:nvPr/>
        </p:nvGrpSpPr>
        <p:grpSpPr>
          <a:xfrm>
            <a:off x="5681774" y="1789868"/>
            <a:ext cx="828451" cy="828451"/>
            <a:chOff x="1661309" y="1098045"/>
            <a:chExt cx="621338" cy="621338"/>
          </a:xfrm>
        </p:grpSpPr>
        <p:sp>
          <p:nvSpPr>
            <p:cNvPr id="287" name="椭圆 286"/>
            <p:cNvSpPr/>
            <p:nvPr/>
          </p:nvSpPr>
          <p:spPr>
            <a:xfrm>
              <a:off x="1661309" y="1098045"/>
              <a:ext cx="621338" cy="621338"/>
            </a:xfrm>
            <a:prstGeom prst="ellipse">
              <a:avLst/>
            </a:prstGeom>
            <a:solidFill>
              <a:srgbClr val="1D707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1</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sp>
          <p:nvSpPr>
            <p:cNvPr id="288" name="椭圆 287"/>
            <p:cNvSpPr/>
            <p:nvPr/>
          </p:nvSpPr>
          <p:spPr>
            <a:xfrm>
              <a:off x="1727856" y="1164592"/>
              <a:ext cx="488244" cy="488244"/>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2</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grpSp>
      <p:grpSp>
        <p:nvGrpSpPr>
          <p:cNvPr id="289" name="组合 288"/>
          <p:cNvGrpSpPr/>
          <p:nvPr/>
        </p:nvGrpSpPr>
        <p:grpSpPr>
          <a:xfrm>
            <a:off x="9076061" y="1789868"/>
            <a:ext cx="828451" cy="828451"/>
            <a:chOff x="1661309" y="1098045"/>
            <a:chExt cx="621338" cy="621338"/>
          </a:xfrm>
        </p:grpSpPr>
        <p:sp>
          <p:nvSpPr>
            <p:cNvPr id="290" name="椭圆 289"/>
            <p:cNvSpPr/>
            <p:nvPr/>
          </p:nvSpPr>
          <p:spPr>
            <a:xfrm>
              <a:off x="1661309" y="1098045"/>
              <a:ext cx="621338" cy="621338"/>
            </a:xfrm>
            <a:prstGeom prst="ellipse">
              <a:avLst/>
            </a:prstGeom>
            <a:solidFill>
              <a:srgbClr val="333333">
                <a:alpha val="91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1</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sp>
          <p:nvSpPr>
            <p:cNvPr id="291" name="椭圆 290"/>
            <p:cNvSpPr/>
            <p:nvPr/>
          </p:nvSpPr>
          <p:spPr>
            <a:xfrm>
              <a:off x="1727856" y="1164592"/>
              <a:ext cx="488244" cy="488244"/>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en-US" altLang="zh-CN" sz="2665" b="1" dirty="0">
                  <a:solidFill>
                    <a:prstClr val="black">
                      <a:lumMod val="85000"/>
                      <a:lumOff val="15000"/>
                    </a:prstClr>
                  </a:solidFill>
                  <a:latin typeface="微软雅黑" panose="020B0503020204020204" charset="-122"/>
                  <a:ea typeface="微软雅黑" panose="020B0503020204020204" charset="-122"/>
                </a:rPr>
                <a:t>3</a:t>
              </a:r>
              <a:endParaRPr lang="zh-CN" altLang="en-US" sz="2665" b="1" dirty="0">
                <a:solidFill>
                  <a:prstClr val="black">
                    <a:lumMod val="85000"/>
                    <a:lumOff val="15000"/>
                  </a:prstClr>
                </a:solidFill>
                <a:latin typeface="微软雅黑" panose="020B0503020204020204" charset="-122"/>
                <a:ea typeface="微软雅黑" panose="020B0503020204020204" charset="-122"/>
              </a:endParaRPr>
            </a:p>
          </p:txBody>
        </p:sp>
      </p:grpSp>
      <p:grpSp>
        <p:nvGrpSpPr>
          <p:cNvPr id="292" name="组合 291"/>
          <p:cNvGrpSpPr/>
          <p:nvPr/>
        </p:nvGrpSpPr>
        <p:grpSpPr>
          <a:xfrm>
            <a:off x="1163517" y="2746936"/>
            <a:ext cx="3003827" cy="3251361"/>
            <a:chOff x="943767" y="1668256"/>
            <a:chExt cx="2252870" cy="2438521"/>
          </a:xfrm>
        </p:grpSpPr>
        <p:grpSp>
          <p:nvGrpSpPr>
            <p:cNvPr id="293" name="组合 292"/>
            <p:cNvGrpSpPr/>
            <p:nvPr/>
          </p:nvGrpSpPr>
          <p:grpSpPr>
            <a:xfrm>
              <a:off x="943767" y="1668256"/>
              <a:ext cx="2252870" cy="2438521"/>
              <a:chOff x="943767" y="1668256"/>
              <a:chExt cx="2252870" cy="2438521"/>
            </a:xfrm>
          </p:grpSpPr>
          <p:sp>
            <p:nvSpPr>
              <p:cNvPr id="295" name="矩形 294"/>
              <p:cNvSpPr/>
              <p:nvPr/>
            </p:nvSpPr>
            <p:spPr>
              <a:xfrm>
                <a:off x="943767" y="1668256"/>
                <a:ext cx="2252870" cy="2438521"/>
              </a:xfrm>
              <a:prstGeom prst="rect">
                <a:avLst/>
              </a:prstGeom>
              <a:solidFill>
                <a:srgbClr val="58D6CA">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white"/>
                  </a:solidFill>
                </a:endParaRPr>
              </a:p>
            </p:txBody>
          </p:sp>
          <p:grpSp>
            <p:nvGrpSpPr>
              <p:cNvPr id="296" name="组合 295"/>
              <p:cNvGrpSpPr/>
              <p:nvPr/>
            </p:nvGrpSpPr>
            <p:grpSpPr>
              <a:xfrm>
                <a:off x="1073259" y="1829920"/>
                <a:ext cx="1950398" cy="1357761"/>
                <a:chOff x="1073259" y="1822578"/>
                <a:chExt cx="1950398" cy="1357761"/>
              </a:xfrm>
            </p:grpSpPr>
            <p:sp>
              <p:nvSpPr>
                <p:cNvPr id="297" name="文本框 296"/>
                <p:cNvSpPr txBox="1"/>
                <p:nvPr/>
              </p:nvSpPr>
              <p:spPr>
                <a:xfrm>
                  <a:off x="1429948" y="1822578"/>
                  <a:ext cx="1334624" cy="284742"/>
                </a:xfrm>
                <a:prstGeom prst="rect">
                  <a:avLst/>
                </a:prstGeom>
                <a:noFill/>
              </p:spPr>
              <p:txBody>
                <a:bodyPr wrap="square" rtlCol="0">
                  <a:spAutoFit/>
                </a:bodyPr>
                <a:lstStyle/>
                <a:p>
                  <a:pPr defTabSz="913765"/>
                  <a:r>
                    <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rPr>
                    <a:t>产品情况分析</a:t>
                  </a:r>
                  <a:endPar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298" name="矩形 1"/>
                <p:cNvSpPr>
                  <a:spLocks noChangeArrowheads="1"/>
                </p:cNvSpPr>
                <p:nvPr/>
              </p:nvSpPr>
              <p:spPr bwMode="auto">
                <a:xfrm>
                  <a:off x="1073259" y="2156933"/>
                  <a:ext cx="1950398" cy="102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pPr>
                  <a:r>
                    <a:rPr lang="en-US" altLang="zh-CN" sz="1400" dirty="0" err="1">
                      <a:solidFill>
                        <a:schemeClr val="bg1"/>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a:t>
                  </a:r>
                  <a:r>
                    <a:rPr lang="en-US" altLang="zh-CN" sz="1400" dirty="0">
                      <a:solidFill>
                        <a:schemeClr val="bg1"/>
                      </a:solidFill>
                      <a:latin typeface="微软雅黑 Light" panose="020B0502040204020203" charset="-122"/>
                      <a:ea typeface="微软雅黑 Light" panose="020B0502040204020203" charset="-122"/>
                      <a:cs typeface="微软雅黑" panose="020B0503020204020204" charset="-122"/>
                    </a:rPr>
                    <a:t>。</a:t>
                  </a:r>
                  <a:endParaRPr lang="en-US" altLang="zh-CN" sz="1400" dirty="0">
                    <a:solidFill>
                      <a:schemeClr val="bg1"/>
                    </a:solidFill>
                    <a:latin typeface="微软雅黑 Light" panose="020B0502040204020203" charset="-122"/>
                    <a:ea typeface="微软雅黑 Light" panose="020B0502040204020203" charset="-122"/>
                    <a:cs typeface="微软雅黑" panose="020B0503020204020204" charset="-122"/>
                  </a:endParaRPr>
                </a:p>
              </p:txBody>
            </p:sp>
          </p:grpSp>
        </p:grpSp>
        <p:pic>
          <p:nvPicPr>
            <p:cNvPr id="294" name="图片 293"/>
            <p:cNvPicPr>
              <a:picLocks noChangeAspect="1"/>
            </p:cNvPicPr>
            <p:nvPr/>
          </p:nvPicPr>
          <p:blipFill>
            <a:blip r:embed="rId1"/>
            <a:stretch>
              <a:fillRect/>
            </a:stretch>
          </p:blipFill>
          <p:spPr>
            <a:xfrm>
              <a:off x="1869904" y="3293958"/>
              <a:ext cx="491720" cy="509932"/>
            </a:xfrm>
            <a:prstGeom prst="rect">
              <a:avLst/>
            </a:prstGeom>
          </p:spPr>
        </p:pic>
      </p:grpSp>
      <p:grpSp>
        <p:nvGrpSpPr>
          <p:cNvPr id="299" name="组合 298"/>
          <p:cNvGrpSpPr/>
          <p:nvPr/>
        </p:nvGrpSpPr>
        <p:grpSpPr>
          <a:xfrm>
            <a:off x="4573459" y="2746935"/>
            <a:ext cx="3003827" cy="3251362"/>
            <a:chOff x="3501224" y="1668256"/>
            <a:chExt cx="2252870" cy="2438521"/>
          </a:xfrm>
        </p:grpSpPr>
        <p:grpSp>
          <p:nvGrpSpPr>
            <p:cNvPr id="300" name="组合 299"/>
            <p:cNvGrpSpPr/>
            <p:nvPr/>
          </p:nvGrpSpPr>
          <p:grpSpPr>
            <a:xfrm>
              <a:off x="3501224" y="1668256"/>
              <a:ext cx="2252870" cy="2438521"/>
              <a:chOff x="3501224" y="1668256"/>
              <a:chExt cx="2252870" cy="2438521"/>
            </a:xfrm>
          </p:grpSpPr>
          <p:sp>
            <p:nvSpPr>
              <p:cNvPr id="302" name="矩形 301"/>
              <p:cNvSpPr/>
              <p:nvPr/>
            </p:nvSpPr>
            <p:spPr>
              <a:xfrm>
                <a:off x="3501224" y="1668256"/>
                <a:ext cx="2252870" cy="2438521"/>
              </a:xfrm>
              <a:prstGeom prst="rect">
                <a:avLst/>
              </a:prstGeom>
              <a:solidFill>
                <a:srgbClr val="1D7077">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white"/>
                  </a:solidFill>
                </a:endParaRPr>
              </a:p>
            </p:txBody>
          </p:sp>
          <p:grpSp>
            <p:nvGrpSpPr>
              <p:cNvPr id="303" name="组合 302"/>
              <p:cNvGrpSpPr/>
              <p:nvPr/>
            </p:nvGrpSpPr>
            <p:grpSpPr>
              <a:xfrm>
                <a:off x="3607701" y="1829920"/>
                <a:ext cx="2081006" cy="1384948"/>
                <a:chOff x="3607701" y="1900870"/>
                <a:chExt cx="2081006" cy="1384948"/>
              </a:xfrm>
            </p:grpSpPr>
            <p:sp>
              <p:nvSpPr>
                <p:cNvPr id="304" name="文本框 303"/>
                <p:cNvSpPr txBox="1"/>
                <p:nvPr/>
              </p:nvSpPr>
              <p:spPr>
                <a:xfrm>
                  <a:off x="4035782" y="1900870"/>
                  <a:ext cx="1390765" cy="284742"/>
                </a:xfrm>
                <a:prstGeom prst="rect">
                  <a:avLst/>
                </a:prstGeom>
                <a:noFill/>
              </p:spPr>
              <p:txBody>
                <a:bodyPr wrap="square" rtlCol="0">
                  <a:spAutoFit/>
                </a:bodyPr>
                <a:lstStyle/>
                <a:p>
                  <a:pPr defTabSz="913765"/>
                  <a:r>
                    <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rPr>
                    <a:t>产品情况分析</a:t>
                  </a:r>
                  <a:endPar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305" name="矩形 1"/>
                <p:cNvSpPr>
                  <a:spLocks noChangeArrowheads="1"/>
                </p:cNvSpPr>
                <p:nvPr/>
              </p:nvSpPr>
              <p:spPr bwMode="auto">
                <a:xfrm>
                  <a:off x="3607701" y="2262412"/>
                  <a:ext cx="2081006" cy="102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pPr>
                  <a:r>
                    <a:rPr lang="en-US" altLang="zh-CN" sz="1400" dirty="0" err="1">
                      <a:solidFill>
                        <a:prstClr val="white"/>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a:t>
                  </a:r>
                  <a:r>
                    <a:rPr lang="en-US" altLang="zh-CN" sz="1400" dirty="0">
                      <a:solidFill>
                        <a:prstClr val="white"/>
                      </a:solidFill>
                      <a:latin typeface="微软雅黑 Light" panose="020B0502040204020203" charset="-122"/>
                      <a:ea typeface="微软雅黑 Light" panose="020B0502040204020203" charset="-122"/>
                      <a:cs typeface="微软雅黑" panose="020B0503020204020204" charset="-122"/>
                    </a:rPr>
                    <a:t>。</a:t>
                  </a:r>
                  <a:endParaRPr lang="en-US" altLang="zh-CN" sz="1400" dirty="0">
                    <a:solidFill>
                      <a:prstClr val="white"/>
                    </a:solidFill>
                    <a:latin typeface="微软雅黑 Light" panose="020B0502040204020203" charset="-122"/>
                    <a:ea typeface="微软雅黑 Light" panose="020B0502040204020203" charset="-122"/>
                    <a:cs typeface="微软雅黑" panose="020B0503020204020204" charset="-122"/>
                  </a:endParaRPr>
                </a:p>
              </p:txBody>
            </p:sp>
          </p:grpSp>
        </p:grpSp>
        <p:pic>
          <p:nvPicPr>
            <p:cNvPr id="301" name="图片 300"/>
            <p:cNvPicPr>
              <a:picLocks noChangeAspect="1"/>
            </p:cNvPicPr>
            <p:nvPr/>
          </p:nvPicPr>
          <p:blipFill>
            <a:blip r:embed="rId2"/>
            <a:stretch>
              <a:fillRect/>
            </a:stretch>
          </p:blipFill>
          <p:spPr>
            <a:xfrm>
              <a:off x="4464866" y="3341814"/>
              <a:ext cx="360224" cy="514606"/>
            </a:xfrm>
            <a:prstGeom prst="rect">
              <a:avLst/>
            </a:prstGeom>
          </p:spPr>
        </p:pic>
      </p:grpSp>
      <p:grpSp>
        <p:nvGrpSpPr>
          <p:cNvPr id="306" name="组合 305"/>
          <p:cNvGrpSpPr/>
          <p:nvPr/>
        </p:nvGrpSpPr>
        <p:grpSpPr>
          <a:xfrm>
            <a:off x="7973169" y="2746936"/>
            <a:ext cx="3003827" cy="3251361"/>
            <a:chOff x="6051006" y="1668256"/>
            <a:chExt cx="2252870" cy="2438521"/>
          </a:xfrm>
        </p:grpSpPr>
        <p:grpSp>
          <p:nvGrpSpPr>
            <p:cNvPr id="307" name="组合 306"/>
            <p:cNvGrpSpPr/>
            <p:nvPr/>
          </p:nvGrpSpPr>
          <p:grpSpPr>
            <a:xfrm>
              <a:off x="6051006" y="1668256"/>
              <a:ext cx="2252870" cy="2438521"/>
              <a:chOff x="6051006" y="1668256"/>
              <a:chExt cx="2252870" cy="2438521"/>
            </a:xfrm>
          </p:grpSpPr>
          <p:sp>
            <p:nvSpPr>
              <p:cNvPr id="309" name="矩形 308"/>
              <p:cNvSpPr/>
              <p:nvPr/>
            </p:nvSpPr>
            <p:spPr>
              <a:xfrm>
                <a:off x="6051006" y="1668256"/>
                <a:ext cx="2252870" cy="2438521"/>
              </a:xfrm>
              <a:prstGeom prst="rect">
                <a:avLst/>
              </a:prstGeom>
              <a:solidFill>
                <a:srgbClr val="333333">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endParaRPr>
              </a:p>
            </p:txBody>
          </p:sp>
          <p:grpSp>
            <p:nvGrpSpPr>
              <p:cNvPr id="310" name="组合 309"/>
              <p:cNvGrpSpPr/>
              <p:nvPr/>
            </p:nvGrpSpPr>
            <p:grpSpPr>
              <a:xfrm>
                <a:off x="6164556" y="1829920"/>
                <a:ext cx="2081006" cy="1357761"/>
                <a:chOff x="6164556" y="1880082"/>
                <a:chExt cx="2081006" cy="1357761"/>
              </a:xfrm>
            </p:grpSpPr>
            <p:sp>
              <p:nvSpPr>
                <p:cNvPr id="311" name="文本框 310"/>
                <p:cNvSpPr txBox="1"/>
                <p:nvPr/>
              </p:nvSpPr>
              <p:spPr>
                <a:xfrm>
                  <a:off x="6535665" y="1880082"/>
                  <a:ext cx="1338788" cy="284742"/>
                </a:xfrm>
                <a:prstGeom prst="rect">
                  <a:avLst/>
                </a:prstGeom>
                <a:noFill/>
              </p:spPr>
              <p:txBody>
                <a:bodyPr wrap="square" rtlCol="0">
                  <a:spAutoFit/>
                </a:bodyPr>
                <a:lstStyle/>
                <a:p>
                  <a:pPr defTabSz="913765"/>
                  <a:r>
                    <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rPr>
                    <a:t>产品情况分析</a:t>
                  </a:r>
                  <a:endParaRPr lang="zh-CN" altLang="en-US" sz="1865" b="1" spc="133" dirty="0">
                    <a:solidFill>
                      <a:prstClr val="white"/>
                    </a:solidFill>
                    <a:latin typeface="Arial" panose="020B0604020202020204" pitchFamily="34" charset="0"/>
                    <a:ea typeface="微软雅黑" panose="020B0503020204020204" charset="-122"/>
                    <a:cs typeface="Arial" panose="020B0604020202020204" pitchFamily="34" charset="0"/>
                  </a:endParaRPr>
                </a:p>
              </p:txBody>
            </p:sp>
            <p:sp>
              <p:nvSpPr>
                <p:cNvPr id="312" name="矩形 1"/>
                <p:cNvSpPr>
                  <a:spLocks noChangeArrowheads="1"/>
                </p:cNvSpPr>
                <p:nvPr/>
              </p:nvSpPr>
              <p:spPr bwMode="auto">
                <a:xfrm>
                  <a:off x="6164556" y="2214437"/>
                  <a:ext cx="2081006" cy="102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pPr>
                  <a:r>
                    <a:rPr lang="en-US" altLang="zh-CN" sz="1400" dirty="0" err="1">
                      <a:solidFill>
                        <a:prstClr val="white"/>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a:t>
                  </a:r>
                  <a:r>
                    <a:rPr lang="en-US" altLang="zh-CN" sz="1400" dirty="0">
                      <a:solidFill>
                        <a:prstClr val="white"/>
                      </a:solidFill>
                      <a:latin typeface="微软雅黑 Light" panose="020B0502040204020203" charset="-122"/>
                      <a:ea typeface="微软雅黑 Light" panose="020B0502040204020203" charset="-122"/>
                      <a:cs typeface="微软雅黑" panose="020B0503020204020204" charset="-122"/>
                    </a:rPr>
                    <a:t>。</a:t>
                  </a:r>
                  <a:endParaRPr lang="en-US" altLang="zh-CN" sz="1400" dirty="0">
                    <a:solidFill>
                      <a:prstClr val="white"/>
                    </a:solidFill>
                    <a:latin typeface="微软雅黑 Light" panose="020B0502040204020203" charset="-122"/>
                    <a:ea typeface="微软雅黑 Light" panose="020B0502040204020203" charset="-122"/>
                    <a:cs typeface="微软雅黑" panose="020B0503020204020204" charset="-122"/>
                  </a:endParaRPr>
                </a:p>
              </p:txBody>
            </p:sp>
          </p:grpSp>
        </p:grpSp>
        <p:pic>
          <p:nvPicPr>
            <p:cNvPr id="308" name="图片 307"/>
            <p:cNvPicPr>
              <a:picLocks noChangeAspect="1"/>
            </p:cNvPicPr>
            <p:nvPr/>
          </p:nvPicPr>
          <p:blipFill>
            <a:blip r:embed="rId3"/>
            <a:stretch>
              <a:fillRect/>
            </a:stretch>
          </p:blipFill>
          <p:spPr>
            <a:xfrm>
              <a:off x="6999578" y="3373420"/>
              <a:ext cx="488245" cy="332126"/>
            </a:xfrm>
            <a:prstGeom prst="rect">
              <a:avLst/>
            </a:prstGeom>
          </p:spPr>
        </p:pic>
      </p:grpSp>
      <p:sp>
        <p:nvSpPr>
          <p:cNvPr id="33"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产品概况</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anim calcmode="lin" valueType="num">
                                      <p:cBhvr>
                                        <p:cTn id="8" dur="750" fill="hold"/>
                                        <p:tgtEl>
                                          <p:spTgt spid="33"/>
                                        </p:tgtEl>
                                        <p:attrNameLst>
                                          <p:attrName>ppt_x</p:attrName>
                                        </p:attrNameLst>
                                      </p:cBhvr>
                                      <p:tavLst>
                                        <p:tav tm="0">
                                          <p:val>
                                            <p:strVal val="#ppt_x"/>
                                          </p:val>
                                        </p:tav>
                                        <p:tav tm="100000">
                                          <p:val>
                                            <p:strVal val="#ppt_x"/>
                                          </p:val>
                                        </p:tav>
                                      </p:tavLst>
                                    </p:anim>
                                    <p:anim calcmode="lin" valueType="num">
                                      <p:cBhvr>
                                        <p:cTn id="9" dur="75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283"/>
                                        </p:tgtEl>
                                        <p:attrNameLst>
                                          <p:attrName>style.visibility</p:attrName>
                                        </p:attrNameLst>
                                      </p:cBhvr>
                                      <p:to>
                                        <p:strVal val="visible"/>
                                      </p:to>
                                    </p:set>
                                    <p:animEffect transition="in" filter="wheel(1)">
                                      <p:cBhvr>
                                        <p:cTn id="13" dur="500"/>
                                        <p:tgtEl>
                                          <p:spTgt spid="283"/>
                                        </p:tgtEl>
                                      </p:cBhvr>
                                    </p:animEffect>
                                  </p:childTnLst>
                                </p:cTn>
                              </p:par>
                              <p:par>
                                <p:cTn id="14" presetID="21" presetClass="entr" presetSubtype="1" fill="hold" nodeType="withEffect">
                                  <p:stCondLst>
                                    <p:cond delay="400"/>
                                  </p:stCondLst>
                                  <p:childTnLst>
                                    <p:set>
                                      <p:cBhvr>
                                        <p:cTn id="15" dur="1" fill="hold">
                                          <p:stCondLst>
                                            <p:cond delay="0"/>
                                          </p:stCondLst>
                                        </p:cTn>
                                        <p:tgtEl>
                                          <p:spTgt spid="286"/>
                                        </p:tgtEl>
                                        <p:attrNameLst>
                                          <p:attrName>style.visibility</p:attrName>
                                        </p:attrNameLst>
                                      </p:cBhvr>
                                      <p:to>
                                        <p:strVal val="visible"/>
                                      </p:to>
                                    </p:set>
                                    <p:animEffect transition="in" filter="wheel(1)">
                                      <p:cBhvr>
                                        <p:cTn id="16" dur="500"/>
                                        <p:tgtEl>
                                          <p:spTgt spid="286"/>
                                        </p:tgtEl>
                                      </p:cBhvr>
                                    </p:animEffect>
                                  </p:childTnLst>
                                </p:cTn>
                              </p:par>
                              <p:par>
                                <p:cTn id="17" presetID="21" presetClass="entr" presetSubtype="1" fill="hold" nodeType="withEffect">
                                  <p:stCondLst>
                                    <p:cond delay="800"/>
                                  </p:stCondLst>
                                  <p:childTnLst>
                                    <p:set>
                                      <p:cBhvr>
                                        <p:cTn id="18" dur="1" fill="hold">
                                          <p:stCondLst>
                                            <p:cond delay="0"/>
                                          </p:stCondLst>
                                        </p:cTn>
                                        <p:tgtEl>
                                          <p:spTgt spid="289"/>
                                        </p:tgtEl>
                                        <p:attrNameLst>
                                          <p:attrName>style.visibility</p:attrName>
                                        </p:attrNameLst>
                                      </p:cBhvr>
                                      <p:to>
                                        <p:strVal val="visible"/>
                                      </p:to>
                                    </p:set>
                                    <p:animEffect transition="in" filter="wheel(1)">
                                      <p:cBhvr>
                                        <p:cTn id="19" dur="500"/>
                                        <p:tgtEl>
                                          <p:spTgt spid="289"/>
                                        </p:tgtEl>
                                      </p:cBhvr>
                                    </p:animEffect>
                                  </p:childTnLst>
                                </p:cTn>
                              </p:par>
                              <p:par>
                                <p:cTn id="20" presetID="12" presetClass="entr" presetSubtype="1" fill="hold" nodeType="withEffect">
                                  <p:stCondLst>
                                    <p:cond delay="100"/>
                                  </p:stCondLst>
                                  <p:childTnLst>
                                    <p:set>
                                      <p:cBhvr>
                                        <p:cTn id="21" dur="1" fill="hold">
                                          <p:stCondLst>
                                            <p:cond delay="0"/>
                                          </p:stCondLst>
                                        </p:cTn>
                                        <p:tgtEl>
                                          <p:spTgt spid="292"/>
                                        </p:tgtEl>
                                        <p:attrNameLst>
                                          <p:attrName>style.visibility</p:attrName>
                                        </p:attrNameLst>
                                      </p:cBhvr>
                                      <p:to>
                                        <p:strVal val="visible"/>
                                      </p:to>
                                    </p:set>
                                    <p:anim calcmode="lin" valueType="num">
                                      <p:cBhvr additive="base">
                                        <p:cTn id="22" dur="500"/>
                                        <p:tgtEl>
                                          <p:spTgt spid="292"/>
                                        </p:tgtEl>
                                        <p:attrNameLst>
                                          <p:attrName>ppt_y</p:attrName>
                                        </p:attrNameLst>
                                      </p:cBhvr>
                                      <p:tavLst>
                                        <p:tav tm="0">
                                          <p:val>
                                            <p:strVal val="#ppt_y-#ppt_h*1.125000"/>
                                          </p:val>
                                        </p:tav>
                                        <p:tav tm="100000">
                                          <p:val>
                                            <p:strVal val="#ppt_y"/>
                                          </p:val>
                                        </p:tav>
                                      </p:tavLst>
                                    </p:anim>
                                    <p:animEffect transition="in" filter="wipe(down)">
                                      <p:cBhvr>
                                        <p:cTn id="23" dur="500"/>
                                        <p:tgtEl>
                                          <p:spTgt spid="292"/>
                                        </p:tgtEl>
                                      </p:cBhvr>
                                    </p:animEffect>
                                  </p:childTnLst>
                                </p:cTn>
                              </p:par>
                              <p:par>
                                <p:cTn id="24" presetID="12" presetClass="entr" presetSubtype="1" fill="hold" nodeType="withEffect">
                                  <p:stCondLst>
                                    <p:cond delay="500"/>
                                  </p:stCondLst>
                                  <p:childTnLst>
                                    <p:set>
                                      <p:cBhvr>
                                        <p:cTn id="25" dur="1" fill="hold">
                                          <p:stCondLst>
                                            <p:cond delay="0"/>
                                          </p:stCondLst>
                                        </p:cTn>
                                        <p:tgtEl>
                                          <p:spTgt spid="299"/>
                                        </p:tgtEl>
                                        <p:attrNameLst>
                                          <p:attrName>style.visibility</p:attrName>
                                        </p:attrNameLst>
                                      </p:cBhvr>
                                      <p:to>
                                        <p:strVal val="visible"/>
                                      </p:to>
                                    </p:set>
                                    <p:anim calcmode="lin" valueType="num">
                                      <p:cBhvr additive="base">
                                        <p:cTn id="26" dur="500"/>
                                        <p:tgtEl>
                                          <p:spTgt spid="299"/>
                                        </p:tgtEl>
                                        <p:attrNameLst>
                                          <p:attrName>ppt_y</p:attrName>
                                        </p:attrNameLst>
                                      </p:cBhvr>
                                      <p:tavLst>
                                        <p:tav tm="0">
                                          <p:val>
                                            <p:strVal val="#ppt_y-#ppt_h*1.125000"/>
                                          </p:val>
                                        </p:tav>
                                        <p:tav tm="100000">
                                          <p:val>
                                            <p:strVal val="#ppt_y"/>
                                          </p:val>
                                        </p:tav>
                                      </p:tavLst>
                                    </p:anim>
                                    <p:animEffect transition="in" filter="wipe(down)">
                                      <p:cBhvr>
                                        <p:cTn id="27" dur="500"/>
                                        <p:tgtEl>
                                          <p:spTgt spid="299"/>
                                        </p:tgtEl>
                                      </p:cBhvr>
                                    </p:animEffect>
                                  </p:childTnLst>
                                </p:cTn>
                              </p:par>
                              <p:par>
                                <p:cTn id="28" presetID="12" presetClass="entr" presetSubtype="1" fill="hold" nodeType="withEffect">
                                  <p:stCondLst>
                                    <p:cond delay="900"/>
                                  </p:stCondLst>
                                  <p:childTnLst>
                                    <p:set>
                                      <p:cBhvr>
                                        <p:cTn id="29" dur="1" fill="hold">
                                          <p:stCondLst>
                                            <p:cond delay="0"/>
                                          </p:stCondLst>
                                        </p:cTn>
                                        <p:tgtEl>
                                          <p:spTgt spid="306"/>
                                        </p:tgtEl>
                                        <p:attrNameLst>
                                          <p:attrName>style.visibility</p:attrName>
                                        </p:attrNameLst>
                                      </p:cBhvr>
                                      <p:to>
                                        <p:strVal val="visible"/>
                                      </p:to>
                                    </p:set>
                                    <p:anim calcmode="lin" valueType="num">
                                      <p:cBhvr additive="base">
                                        <p:cTn id="30" dur="500"/>
                                        <p:tgtEl>
                                          <p:spTgt spid="306"/>
                                        </p:tgtEl>
                                        <p:attrNameLst>
                                          <p:attrName>ppt_y</p:attrName>
                                        </p:attrNameLst>
                                      </p:cBhvr>
                                      <p:tavLst>
                                        <p:tav tm="0">
                                          <p:val>
                                            <p:strVal val="#ppt_y-#ppt_h*1.125000"/>
                                          </p:val>
                                        </p:tav>
                                        <p:tav tm="100000">
                                          <p:val>
                                            <p:strVal val="#ppt_y"/>
                                          </p:val>
                                        </p:tav>
                                      </p:tavLst>
                                    </p:anim>
                                    <p:animEffect transition="in" filter="wipe(down)">
                                      <p:cBhvr>
                                        <p:cTn id="31"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文本框 117"/>
          <p:cNvSpPr txBox="1"/>
          <p:nvPr/>
        </p:nvSpPr>
        <p:spPr>
          <a:xfrm>
            <a:off x="909698" y="1444837"/>
            <a:ext cx="10905584" cy="659861"/>
          </a:xfrm>
          <a:prstGeom prst="rect">
            <a:avLst/>
          </a:prstGeom>
          <a:noFill/>
        </p:spPr>
        <p:txBody>
          <a:bodyPr wrap="square" rtlCol="0">
            <a:spAutoFit/>
          </a:bodyPr>
          <a:lstStyle/>
          <a:p>
            <a:pPr lvl="0">
              <a:lnSpc>
                <a:spcPct val="120000"/>
              </a:lnSpc>
            </a:pPr>
            <a:r>
              <a:rPr lang="en-US" altLang="zh-CN" sz="1600" dirty="0">
                <a:solidFill>
                  <a:srgbClr val="727171"/>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此处文字替换成具体内容。此处文字替换成具体内容。此处文字替换成具体内容。此处文字替换成具体内容。此处文字替换成具体内容。此处文字替换成具体内容。</a:t>
            </a:r>
            <a:endParaRPr lang="en-US" altLang="zh-CN" sz="1600" dirty="0">
              <a:solidFill>
                <a:srgbClr val="727171"/>
              </a:solidFill>
              <a:latin typeface="微软雅黑 Light" panose="020B0502040204020203" charset="-122"/>
              <a:ea typeface="微软雅黑 Light" panose="020B0502040204020203" charset="-122"/>
              <a:cs typeface="微软雅黑" panose="020B0503020204020204" charset="-122"/>
            </a:endParaRPr>
          </a:p>
        </p:txBody>
      </p:sp>
      <p:grpSp>
        <p:nvGrpSpPr>
          <p:cNvPr id="119" name="组合 118"/>
          <p:cNvGrpSpPr/>
          <p:nvPr/>
        </p:nvGrpSpPr>
        <p:grpSpPr>
          <a:xfrm>
            <a:off x="1005573" y="2313540"/>
            <a:ext cx="3034460" cy="3768158"/>
            <a:chOff x="1003731" y="2313539"/>
            <a:chExt cx="3035557" cy="3768157"/>
          </a:xfrm>
        </p:grpSpPr>
        <p:grpSp>
          <p:nvGrpSpPr>
            <p:cNvPr id="120" name="组合 119"/>
            <p:cNvGrpSpPr/>
            <p:nvPr/>
          </p:nvGrpSpPr>
          <p:grpSpPr>
            <a:xfrm>
              <a:off x="1003732" y="4807985"/>
              <a:ext cx="3035556" cy="1273711"/>
              <a:chOff x="500586" y="5099006"/>
              <a:chExt cx="3276449" cy="1417040"/>
            </a:xfrm>
          </p:grpSpPr>
          <p:sp>
            <p:nvSpPr>
              <p:cNvPr id="125" name="矩形 124"/>
              <p:cNvSpPr/>
              <p:nvPr/>
            </p:nvSpPr>
            <p:spPr>
              <a:xfrm>
                <a:off x="500586" y="5099006"/>
                <a:ext cx="3276449" cy="1417040"/>
              </a:xfrm>
              <a:prstGeom prst="rect">
                <a:avLst/>
              </a:prstGeom>
              <a:solidFill>
                <a:srgbClr val="58D6C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charset="-122"/>
                  <a:ea typeface="微软雅黑" panose="020B0503020204020204" charset="-122"/>
                </a:endParaRPr>
              </a:p>
            </p:txBody>
          </p:sp>
          <p:grpSp>
            <p:nvGrpSpPr>
              <p:cNvPr id="126" name="组合 125"/>
              <p:cNvGrpSpPr/>
              <p:nvPr/>
            </p:nvGrpSpPr>
            <p:grpSpPr>
              <a:xfrm>
                <a:off x="500586" y="5111235"/>
                <a:ext cx="3276449" cy="1397000"/>
                <a:chOff x="502920" y="5222996"/>
                <a:chExt cx="3284220" cy="1397000"/>
              </a:xfrm>
            </p:grpSpPr>
            <p:cxnSp>
              <p:nvCxnSpPr>
                <p:cNvPr id="127" name="直接连接符 126"/>
                <p:cNvCxnSpPr/>
                <p:nvPr/>
              </p:nvCxnSpPr>
              <p:spPr>
                <a:xfrm>
                  <a:off x="502920" y="6619996"/>
                  <a:ext cx="3284220" cy="0"/>
                </a:xfrm>
                <a:prstGeom prst="line">
                  <a:avLst/>
                </a:prstGeom>
                <a:ln w="19050">
                  <a:solidFill>
                    <a:srgbClr val="3677BC"/>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02920" y="5222996"/>
                  <a:ext cx="3284220" cy="0"/>
                </a:xfrm>
                <a:prstGeom prst="line">
                  <a:avLst/>
                </a:prstGeom>
                <a:ln w="19050">
                  <a:solidFill>
                    <a:srgbClr val="3677BC"/>
                  </a:solidFill>
                </a:ln>
              </p:spPr>
              <p:style>
                <a:lnRef idx="1">
                  <a:schemeClr val="accent1"/>
                </a:lnRef>
                <a:fillRef idx="0">
                  <a:schemeClr val="accent1"/>
                </a:fillRef>
                <a:effectRef idx="0">
                  <a:schemeClr val="accent1"/>
                </a:effectRef>
                <a:fontRef idx="minor">
                  <a:schemeClr val="tx1"/>
                </a:fontRef>
              </p:style>
            </p:cxnSp>
          </p:grpSp>
        </p:grpSp>
        <p:sp>
          <p:nvSpPr>
            <p:cNvPr id="121" name="矩形 120"/>
            <p:cNvSpPr/>
            <p:nvPr/>
          </p:nvSpPr>
          <p:spPr>
            <a:xfrm>
              <a:off x="1003732" y="2313539"/>
              <a:ext cx="3035556" cy="2260388"/>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charset="-122"/>
                <a:ea typeface="微软雅黑" panose="020B0503020204020204" charset="-122"/>
              </a:endParaRPr>
            </a:p>
          </p:txBody>
        </p:sp>
        <p:sp>
          <p:nvSpPr>
            <p:cNvPr id="122" name="文本框 121"/>
            <p:cNvSpPr txBox="1"/>
            <p:nvPr/>
          </p:nvSpPr>
          <p:spPr>
            <a:xfrm>
              <a:off x="1240341" y="2557739"/>
              <a:ext cx="2174020" cy="1077218"/>
            </a:xfrm>
            <a:prstGeom prst="rect">
              <a:avLst/>
            </a:prstGeom>
            <a:noFill/>
          </p:spPr>
          <p:txBody>
            <a:bodyPr wrap="square" rtlCol="0">
              <a:spAutoFit/>
            </a:bodyPr>
            <a:lstStyle/>
            <a:p>
              <a:pPr defTabSz="913765"/>
              <a:r>
                <a:rPr kumimoji="1" lang="zh-CN" altLang="en-US" sz="2000" dirty="0">
                  <a:solidFill>
                    <a:prstClr val="white"/>
                  </a:solidFill>
                  <a:latin typeface="微软雅黑" panose="020B0503020204020204" charset="-122"/>
                  <a:ea typeface="微软雅黑" panose="020B0503020204020204" charset="-122"/>
                </a:rPr>
                <a:t>点击添加</a:t>
              </a:r>
              <a:endParaRPr kumimoji="1" lang="en-US" altLang="zh-CN" sz="2000" dirty="0">
                <a:solidFill>
                  <a:prstClr val="white"/>
                </a:solidFill>
                <a:latin typeface="微软雅黑" panose="020B0503020204020204" charset="-122"/>
                <a:ea typeface="微软雅黑" panose="020B0503020204020204" charset="-122"/>
              </a:endParaRPr>
            </a:p>
            <a:p>
              <a:pPr defTabSz="913765"/>
              <a:r>
                <a:rPr kumimoji="1" lang="zh-CN" altLang="en-US" sz="4400" dirty="0">
                  <a:solidFill>
                    <a:prstClr val="white"/>
                  </a:solidFill>
                  <a:latin typeface="微软雅黑" panose="020B0503020204020204" charset="-122"/>
                  <a:ea typeface="微软雅黑" panose="020B0503020204020204" charset="-122"/>
                </a:rPr>
                <a:t>产品一</a:t>
              </a:r>
              <a:endParaRPr kumimoji="1" lang="zh-CN" altLang="en-US" sz="4400" dirty="0">
                <a:solidFill>
                  <a:prstClr val="white"/>
                </a:solidFill>
                <a:latin typeface="微软雅黑" panose="020B0503020204020204" charset="-122"/>
                <a:ea typeface="微软雅黑" panose="020B0503020204020204" charset="-122"/>
              </a:endParaRPr>
            </a:p>
          </p:txBody>
        </p:sp>
        <p:sp>
          <p:nvSpPr>
            <p:cNvPr id="123" name="Freeform 70"/>
            <p:cNvSpPr>
              <a:spLocks noEditPoints="1"/>
            </p:cNvSpPr>
            <p:nvPr/>
          </p:nvSpPr>
          <p:spPr bwMode="auto">
            <a:xfrm>
              <a:off x="2424331" y="3750016"/>
              <a:ext cx="1278579" cy="647615"/>
            </a:xfrm>
            <a:custGeom>
              <a:avLst/>
              <a:gdLst>
                <a:gd name="T0" fmla="*/ 137 w 147"/>
                <a:gd name="T1" fmla="*/ 22 h 73"/>
                <a:gd name="T2" fmla="*/ 134 w 147"/>
                <a:gd name="T3" fmla="*/ 30 h 73"/>
                <a:gd name="T4" fmla="*/ 121 w 147"/>
                <a:gd name="T5" fmla="*/ 41 h 73"/>
                <a:gd name="T6" fmla="*/ 109 w 147"/>
                <a:gd name="T7" fmla="*/ 30 h 73"/>
                <a:gd name="T8" fmla="*/ 107 w 147"/>
                <a:gd name="T9" fmla="*/ 22 h 73"/>
                <a:gd name="T10" fmla="*/ 110 w 147"/>
                <a:gd name="T11" fmla="*/ 9 h 73"/>
                <a:gd name="T12" fmla="*/ 36 w 147"/>
                <a:gd name="T13" fmla="*/ 35 h 73"/>
                <a:gd name="T14" fmla="*/ 25 w 147"/>
                <a:gd name="T15" fmla="*/ 44 h 73"/>
                <a:gd name="T16" fmla="*/ 13 w 147"/>
                <a:gd name="T17" fmla="*/ 10 h 73"/>
                <a:gd name="T18" fmla="*/ 36 w 147"/>
                <a:gd name="T19" fmla="*/ 35 h 73"/>
                <a:gd name="T20" fmla="*/ 76 w 147"/>
                <a:gd name="T21" fmla="*/ 51 h 73"/>
                <a:gd name="T22" fmla="*/ 69 w 147"/>
                <a:gd name="T23" fmla="*/ 67 h 73"/>
                <a:gd name="T24" fmla="*/ 72 w 147"/>
                <a:gd name="T25" fmla="*/ 47 h 73"/>
                <a:gd name="T26" fmla="*/ 73 w 147"/>
                <a:gd name="T27" fmla="*/ 6 h 73"/>
                <a:gd name="T28" fmla="*/ 88 w 147"/>
                <a:gd name="T29" fmla="*/ 10 h 73"/>
                <a:gd name="T30" fmla="*/ 74 w 147"/>
                <a:gd name="T31" fmla="*/ 2 h 73"/>
                <a:gd name="T32" fmla="*/ 56 w 147"/>
                <a:gd name="T33" fmla="*/ 20 h 73"/>
                <a:gd name="T34" fmla="*/ 56 w 147"/>
                <a:gd name="T35" fmla="*/ 27 h 73"/>
                <a:gd name="T36" fmla="*/ 73 w 147"/>
                <a:gd name="T37" fmla="*/ 45 h 73"/>
                <a:gd name="T38" fmla="*/ 83 w 147"/>
                <a:gd name="T39" fmla="*/ 40 h 73"/>
                <a:gd name="T40" fmla="*/ 92 w 147"/>
                <a:gd name="T41" fmla="*/ 22 h 73"/>
                <a:gd name="T42" fmla="*/ 91 w 147"/>
                <a:gd name="T43" fmla="*/ 20 h 73"/>
                <a:gd name="T44" fmla="*/ 62 w 147"/>
                <a:gd name="T45" fmla="*/ 18 h 73"/>
                <a:gd name="T46" fmla="*/ 77 w 147"/>
                <a:gd name="T47" fmla="*/ 19 h 73"/>
                <a:gd name="T48" fmla="*/ 79 w 147"/>
                <a:gd name="T49" fmla="*/ 19 h 73"/>
                <a:gd name="T50" fmla="*/ 85 w 147"/>
                <a:gd name="T51" fmla="*/ 18 h 73"/>
                <a:gd name="T52" fmla="*/ 88 w 147"/>
                <a:gd name="T53" fmla="*/ 23 h 73"/>
                <a:gd name="T54" fmla="*/ 86 w 147"/>
                <a:gd name="T55" fmla="*/ 28 h 73"/>
                <a:gd name="T56" fmla="*/ 74 w 147"/>
                <a:gd name="T57" fmla="*/ 42 h 73"/>
                <a:gd name="T58" fmla="*/ 61 w 147"/>
                <a:gd name="T59" fmla="*/ 28 h 73"/>
                <a:gd name="T60" fmla="*/ 59 w 147"/>
                <a:gd name="T61" fmla="*/ 23 h 73"/>
                <a:gd name="T62" fmla="*/ 52 w 147"/>
                <a:gd name="T63" fmla="*/ 46 h 73"/>
                <a:gd name="T64" fmla="*/ 43 w 147"/>
                <a:gd name="T65" fmla="*/ 73 h 73"/>
                <a:gd name="T66" fmla="*/ 104 w 147"/>
                <a:gd name="T67" fmla="*/ 73 h 73"/>
                <a:gd name="T68" fmla="*/ 96 w 147"/>
                <a:gd name="T69" fmla="*/ 45 h 73"/>
                <a:gd name="T70" fmla="*/ 86 w 147"/>
                <a:gd name="T71" fmla="*/ 45 h 73"/>
                <a:gd name="T72" fmla="*/ 99 w 147"/>
                <a:gd name="T73" fmla="*/ 58 h 73"/>
                <a:gd name="T74" fmla="*/ 48 w 147"/>
                <a:gd name="T75" fmla="*/ 59 h 73"/>
                <a:gd name="T76" fmla="*/ 61 w 147"/>
                <a:gd name="T77" fmla="*/ 45 h 73"/>
                <a:gd name="T78" fmla="*/ 36 w 147"/>
                <a:gd name="T79" fmla="*/ 45 h 73"/>
                <a:gd name="T80" fmla="*/ 1 w 147"/>
                <a:gd name="T81" fmla="*/ 65 h 73"/>
                <a:gd name="T82" fmla="*/ 32 w 147"/>
                <a:gd name="T83" fmla="*/ 59 h 73"/>
                <a:gd name="T84" fmla="*/ 34 w 147"/>
                <a:gd name="T85" fmla="*/ 23 h 73"/>
                <a:gd name="T86" fmla="*/ 16 w 147"/>
                <a:gd name="T87" fmla="*/ 32 h 73"/>
                <a:gd name="T88" fmla="*/ 35 w 147"/>
                <a:gd name="T89" fmla="*/ 31 h 73"/>
                <a:gd name="T90" fmla="*/ 125 w 147"/>
                <a:gd name="T91" fmla="*/ 43 h 73"/>
                <a:gd name="T92" fmla="*/ 125 w 147"/>
                <a:gd name="T93" fmla="*/ 56 h 73"/>
                <a:gd name="T94" fmla="*/ 146 w 147"/>
                <a:gd name="T95" fmla="*/ 64 h 73"/>
                <a:gd name="T96" fmla="*/ 104 w 147"/>
                <a:gd name="T97" fmla="*/ 43 h 73"/>
                <a:gd name="T98" fmla="*/ 121 w 147"/>
                <a:gd name="T99" fmla="*/ 46 h 73"/>
                <a:gd name="T100" fmla="*/ 125 w 147"/>
                <a:gd name="T101" fmla="*/ 43 h 73"/>
                <a:gd name="T102" fmla="*/ 113 w 147"/>
                <a:gd name="T103" fmla="*/ 19 h 73"/>
                <a:gd name="T104" fmla="*/ 110 w 147"/>
                <a:gd name="T105" fmla="*/ 24 h 73"/>
                <a:gd name="T106" fmla="*/ 110 w 147"/>
                <a:gd name="T107" fmla="*/ 27 h 73"/>
                <a:gd name="T108" fmla="*/ 112 w 147"/>
                <a:gd name="T109" fmla="*/ 29 h 73"/>
                <a:gd name="T110" fmla="*/ 121 w 147"/>
                <a:gd name="T111" fmla="*/ 38 h 73"/>
                <a:gd name="T112" fmla="*/ 132 w 147"/>
                <a:gd name="T113" fmla="*/ 29 h 73"/>
                <a:gd name="T114" fmla="*/ 134 w 147"/>
                <a:gd name="T115" fmla="*/ 27 h 73"/>
                <a:gd name="T116" fmla="*/ 134 w 147"/>
                <a:gd name="T117" fmla="*/ 24 h 73"/>
                <a:gd name="T118" fmla="*/ 131 w 147"/>
                <a:gd name="T119" fmla="*/ 1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7" h="73">
                  <a:moveTo>
                    <a:pt x="136" y="22"/>
                  </a:moveTo>
                  <a:cubicBezTo>
                    <a:pt x="136" y="22"/>
                    <a:pt x="136" y="22"/>
                    <a:pt x="136" y="22"/>
                  </a:cubicBezTo>
                  <a:cubicBezTo>
                    <a:pt x="137" y="22"/>
                    <a:pt x="137" y="22"/>
                    <a:pt x="137" y="22"/>
                  </a:cubicBezTo>
                  <a:cubicBezTo>
                    <a:pt x="137" y="23"/>
                    <a:pt x="137" y="23"/>
                    <a:pt x="137" y="23"/>
                  </a:cubicBezTo>
                  <a:cubicBezTo>
                    <a:pt x="137" y="25"/>
                    <a:pt x="137" y="27"/>
                    <a:pt x="136" y="28"/>
                  </a:cubicBezTo>
                  <a:cubicBezTo>
                    <a:pt x="136" y="29"/>
                    <a:pt x="135" y="30"/>
                    <a:pt x="134" y="30"/>
                  </a:cubicBezTo>
                  <a:cubicBezTo>
                    <a:pt x="134" y="32"/>
                    <a:pt x="133" y="34"/>
                    <a:pt x="132" y="36"/>
                  </a:cubicBezTo>
                  <a:cubicBezTo>
                    <a:pt x="131" y="38"/>
                    <a:pt x="129" y="39"/>
                    <a:pt x="127" y="40"/>
                  </a:cubicBezTo>
                  <a:cubicBezTo>
                    <a:pt x="126" y="40"/>
                    <a:pt x="124" y="41"/>
                    <a:pt x="121" y="41"/>
                  </a:cubicBezTo>
                  <a:cubicBezTo>
                    <a:pt x="119" y="41"/>
                    <a:pt x="117" y="40"/>
                    <a:pt x="116" y="40"/>
                  </a:cubicBezTo>
                  <a:cubicBezTo>
                    <a:pt x="114" y="39"/>
                    <a:pt x="113" y="38"/>
                    <a:pt x="111" y="36"/>
                  </a:cubicBezTo>
                  <a:cubicBezTo>
                    <a:pt x="111" y="34"/>
                    <a:pt x="110" y="32"/>
                    <a:pt x="109" y="30"/>
                  </a:cubicBezTo>
                  <a:cubicBezTo>
                    <a:pt x="108" y="30"/>
                    <a:pt x="108" y="29"/>
                    <a:pt x="107" y="28"/>
                  </a:cubicBezTo>
                  <a:cubicBezTo>
                    <a:pt x="107" y="27"/>
                    <a:pt x="107" y="25"/>
                    <a:pt x="107" y="23"/>
                  </a:cubicBezTo>
                  <a:cubicBezTo>
                    <a:pt x="107" y="22"/>
                    <a:pt x="107" y="22"/>
                    <a:pt x="107" y="22"/>
                  </a:cubicBezTo>
                  <a:cubicBezTo>
                    <a:pt x="107" y="22"/>
                    <a:pt x="107" y="22"/>
                    <a:pt x="107" y="22"/>
                  </a:cubicBezTo>
                  <a:cubicBezTo>
                    <a:pt x="107" y="22"/>
                    <a:pt x="107" y="22"/>
                    <a:pt x="108" y="22"/>
                  </a:cubicBezTo>
                  <a:cubicBezTo>
                    <a:pt x="107" y="14"/>
                    <a:pt x="107" y="12"/>
                    <a:pt x="110" y="9"/>
                  </a:cubicBezTo>
                  <a:cubicBezTo>
                    <a:pt x="115" y="4"/>
                    <a:pt x="128" y="4"/>
                    <a:pt x="133" y="8"/>
                  </a:cubicBezTo>
                  <a:cubicBezTo>
                    <a:pt x="137" y="12"/>
                    <a:pt x="137" y="16"/>
                    <a:pt x="136" y="22"/>
                  </a:cubicBezTo>
                  <a:close/>
                  <a:moveTo>
                    <a:pt x="36" y="35"/>
                  </a:moveTo>
                  <a:cubicBezTo>
                    <a:pt x="34" y="39"/>
                    <a:pt x="31" y="42"/>
                    <a:pt x="26" y="44"/>
                  </a:cubicBezTo>
                  <a:cubicBezTo>
                    <a:pt x="25" y="44"/>
                    <a:pt x="25" y="44"/>
                    <a:pt x="25" y="44"/>
                  </a:cubicBezTo>
                  <a:cubicBezTo>
                    <a:pt x="25" y="44"/>
                    <a:pt x="25" y="44"/>
                    <a:pt x="25" y="44"/>
                  </a:cubicBezTo>
                  <a:cubicBezTo>
                    <a:pt x="19" y="43"/>
                    <a:pt x="15" y="39"/>
                    <a:pt x="14" y="35"/>
                  </a:cubicBezTo>
                  <a:cubicBezTo>
                    <a:pt x="13" y="35"/>
                    <a:pt x="10" y="35"/>
                    <a:pt x="9" y="35"/>
                  </a:cubicBezTo>
                  <a:cubicBezTo>
                    <a:pt x="7" y="26"/>
                    <a:pt x="9" y="13"/>
                    <a:pt x="13" y="10"/>
                  </a:cubicBezTo>
                  <a:cubicBezTo>
                    <a:pt x="18" y="6"/>
                    <a:pt x="31" y="6"/>
                    <a:pt x="36" y="10"/>
                  </a:cubicBezTo>
                  <a:cubicBezTo>
                    <a:pt x="40" y="13"/>
                    <a:pt x="43" y="27"/>
                    <a:pt x="41" y="34"/>
                  </a:cubicBezTo>
                  <a:cubicBezTo>
                    <a:pt x="41" y="35"/>
                    <a:pt x="37" y="35"/>
                    <a:pt x="36" y="35"/>
                  </a:cubicBezTo>
                  <a:close/>
                  <a:moveTo>
                    <a:pt x="77" y="47"/>
                  </a:moveTo>
                  <a:cubicBezTo>
                    <a:pt x="77" y="49"/>
                    <a:pt x="77" y="49"/>
                    <a:pt x="77" y="49"/>
                  </a:cubicBezTo>
                  <a:cubicBezTo>
                    <a:pt x="76" y="51"/>
                    <a:pt x="76" y="51"/>
                    <a:pt x="76" y="51"/>
                  </a:cubicBezTo>
                  <a:cubicBezTo>
                    <a:pt x="79" y="67"/>
                    <a:pt x="79" y="67"/>
                    <a:pt x="79" y="67"/>
                  </a:cubicBezTo>
                  <a:cubicBezTo>
                    <a:pt x="74" y="69"/>
                    <a:pt x="74" y="69"/>
                    <a:pt x="74" y="69"/>
                  </a:cubicBezTo>
                  <a:cubicBezTo>
                    <a:pt x="69" y="67"/>
                    <a:pt x="69" y="67"/>
                    <a:pt x="69" y="67"/>
                  </a:cubicBezTo>
                  <a:cubicBezTo>
                    <a:pt x="73" y="51"/>
                    <a:pt x="73" y="51"/>
                    <a:pt x="73" y="51"/>
                  </a:cubicBezTo>
                  <a:cubicBezTo>
                    <a:pt x="72" y="49"/>
                    <a:pt x="72" y="49"/>
                    <a:pt x="72" y="49"/>
                  </a:cubicBezTo>
                  <a:cubicBezTo>
                    <a:pt x="72" y="47"/>
                    <a:pt x="72" y="47"/>
                    <a:pt x="72" y="47"/>
                  </a:cubicBezTo>
                  <a:cubicBezTo>
                    <a:pt x="74" y="47"/>
                    <a:pt x="75" y="47"/>
                    <a:pt x="77" y="47"/>
                  </a:cubicBezTo>
                  <a:close/>
                  <a:moveTo>
                    <a:pt x="64" y="4"/>
                  </a:moveTo>
                  <a:cubicBezTo>
                    <a:pt x="67" y="4"/>
                    <a:pt x="72" y="3"/>
                    <a:pt x="73" y="6"/>
                  </a:cubicBezTo>
                  <a:cubicBezTo>
                    <a:pt x="70" y="5"/>
                    <a:pt x="67" y="5"/>
                    <a:pt x="64" y="4"/>
                  </a:cubicBezTo>
                  <a:close/>
                  <a:moveTo>
                    <a:pt x="77" y="6"/>
                  </a:moveTo>
                  <a:cubicBezTo>
                    <a:pt x="81" y="4"/>
                    <a:pt x="87" y="4"/>
                    <a:pt x="88" y="10"/>
                  </a:cubicBezTo>
                  <a:cubicBezTo>
                    <a:pt x="87" y="8"/>
                    <a:pt x="82" y="5"/>
                    <a:pt x="77" y="6"/>
                  </a:cubicBezTo>
                  <a:close/>
                  <a:moveTo>
                    <a:pt x="91" y="20"/>
                  </a:moveTo>
                  <a:cubicBezTo>
                    <a:pt x="92" y="7"/>
                    <a:pt x="90" y="0"/>
                    <a:pt x="74" y="2"/>
                  </a:cubicBezTo>
                  <a:cubicBezTo>
                    <a:pt x="69" y="3"/>
                    <a:pt x="63" y="1"/>
                    <a:pt x="60" y="3"/>
                  </a:cubicBezTo>
                  <a:cubicBezTo>
                    <a:pt x="56" y="7"/>
                    <a:pt x="56" y="13"/>
                    <a:pt x="57" y="20"/>
                  </a:cubicBezTo>
                  <a:cubicBezTo>
                    <a:pt x="57" y="20"/>
                    <a:pt x="56" y="20"/>
                    <a:pt x="56" y="20"/>
                  </a:cubicBezTo>
                  <a:cubicBezTo>
                    <a:pt x="55" y="21"/>
                    <a:pt x="55" y="21"/>
                    <a:pt x="55" y="21"/>
                  </a:cubicBezTo>
                  <a:cubicBezTo>
                    <a:pt x="55" y="22"/>
                    <a:pt x="55" y="22"/>
                    <a:pt x="55" y="22"/>
                  </a:cubicBezTo>
                  <a:cubicBezTo>
                    <a:pt x="55" y="24"/>
                    <a:pt x="56" y="26"/>
                    <a:pt x="56" y="27"/>
                  </a:cubicBezTo>
                  <a:cubicBezTo>
                    <a:pt x="57" y="29"/>
                    <a:pt x="58" y="30"/>
                    <a:pt x="59" y="30"/>
                  </a:cubicBezTo>
                  <a:cubicBezTo>
                    <a:pt x="60" y="35"/>
                    <a:pt x="62" y="38"/>
                    <a:pt x="64" y="41"/>
                  </a:cubicBezTo>
                  <a:cubicBezTo>
                    <a:pt x="67" y="43"/>
                    <a:pt x="70" y="45"/>
                    <a:pt x="73" y="45"/>
                  </a:cubicBezTo>
                  <a:cubicBezTo>
                    <a:pt x="74" y="45"/>
                    <a:pt x="74" y="45"/>
                    <a:pt x="74" y="45"/>
                  </a:cubicBezTo>
                  <a:cubicBezTo>
                    <a:pt x="74" y="45"/>
                    <a:pt x="74" y="45"/>
                    <a:pt x="74" y="45"/>
                  </a:cubicBezTo>
                  <a:cubicBezTo>
                    <a:pt x="78" y="44"/>
                    <a:pt x="81" y="43"/>
                    <a:pt x="83" y="40"/>
                  </a:cubicBezTo>
                  <a:cubicBezTo>
                    <a:pt x="86" y="38"/>
                    <a:pt x="87" y="35"/>
                    <a:pt x="89" y="30"/>
                  </a:cubicBezTo>
                  <a:cubicBezTo>
                    <a:pt x="90" y="30"/>
                    <a:pt x="90" y="29"/>
                    <a:pt x="91" y="27"/>
                  </a:cubicBezTo>
                  <a:cubicBezTo>
                    <a:pt x="92" y="26"/>
                    <a:pt x="92" y="24"/>
                    <a:pt x="92" y="22"/>
                  </a:cubicBezTo>
                  <a:cubicBezTo>
                    <a:pt x="92" y="21"/>
                    <a:pt x="92" y="21"/>
                    <a:pt x="92" y="21"/>
                  </a:cubicBezTo>
                  <a:cubicBezTo>
                    <a:pt x="91" y="20"/>
                    <a:pt x="91" y="20"/>
                    <a:pt x="91" y="20"/>
                  </a:cubicBezTo>
                  <a:cubicBezTo>
                    <a:pt x="91" y="20"/>
                    <a:pt x="91" y="20"/>
                    <a:pt x="91" y="20"/>
                  </a:cubicBezTo>
                  <a:close/>
                  <a:moveTo>
                    <a:pt x="59" y="23"/>
                  </a:moveTo>
                  <a:cubicBezTo>
                    <a:pt x="60" y="23"/>
                    <a:pt x="61" y="23"/>
                    <a:pt x="61" y="23"/>
                  </a:cubicBezTo>
                  <a:cubicBezTo>
                    <a:pt x="61" y="22"/>
                    <a:pt x="62" y="20"/>
                    <a:pt x="62" y="18"/>
                  </a:cubicBezTo>
                  <a:cubicBezTo>
                    <a:pt x="66" y="21"/>
                    <a:pt x="72" y="21"/>
                    <a:pt x="78" y="16"/>
                  </a:cubicBezTo>
                  <a:cubicBezTo>
                    <a:pt x="78" y="16"/>
                    <a:pt x="78" y="16"/>
                    <a:pt x="78" y="16"/>
                  </a:cubicBezTo>
                  <a:cubicBezTo>
                    <a:pt x="77" y="19"/>
                    <a:pt x="77" y="19"/>
                    <a:pt x="77" y="19"/>
                  </a:cubicBezTo>
                  <a:cubicBezTo>
                    <a:pt x="78" y="19"/>
                    <a:pt x="78" y="19"/>
                    <a:pt x="78" y="19"/>
                  </a:cubicBezTo>
                  <a:cubicBezTo>
                    <a:pt x="79" y="18"/>
                    <a:pt x="79" y="18"/>
                    <a:pt x="79" y="18"/>
                  </a:cubicBezTo>
                  <a:cubicBezTo>
                    <a:pt x="79" y="19"/>
                    <a:pt x="79" y="19"/>
                    <a:pt x="79" y="19"/>
                  </a:cubicBezTo>
                  <a:cubicBezTo>
                    <a:pt x="80" y="19"/>
                    <a:pt x="80" y="19"/>
                    <a:pt x="80" y="19"/>
                  </a:cubicBezTo>
                  <a:cubicBezTo>
                    <a:pt x="81" y="17"/>
                    <a:pt x="81" y="17"/>
                    <a:pt x="81" y="17"/>
                  </a:cubicBezTo>
                  <a:cubicBezTo>
                    <a:pt x="82" y="18"/>
                    <a:pt x="84" y="19"/>
                    <a:pt x="85" y="18"/>
                  </a:cubicBezTo>
                  <a:cubicBezTo>
                    <a:pt x="85" y="20"/>
                    <a:pt x="86" y="21"/>
                    <a:pt x="86" y="23"/>
                  </a:cubicBezTo>
                  <a:cubicBezTo>
                    <a:pt x="87" y="23"/>
                    <a:pt x="87" y="23"/>
                    <a:pt x="87" y="23"/>
                  </a:cubicBezTo>
                  <a:cubicBezTo>
                    <a:pt x="87" y="23"/>
                    <a:pt x="88" y="23"/>
                    <a:pt x="88" y="23"/>
                  </a:cubicBezTo>
                  <a:cubicBezTo>
                    <a:pt x="88" y="24"/>
                    <a:pt x="88" y="25"/>
                    <a:pt x="88" y="26"/>
                  </a:cubicBezTo>
                  <a:cubicBezTo>
                    <a:pt x="88" y="27"/>
                    <a:pt x="87" y="27"/>
                    <a:pt x="87" y="28"/>
                  </a:cubicBezTo>
                  <a:cubicBezTo>
                    <a:pt x="86" y="28"/>
                    <a:pt x="86" y="28"/>
                    <a:pt x="86" y="28"/>
                  </a:cubicBezTo>
                  <a:cubicBezTo>
                    <a:pt x="86" y="29"/>
                    <a:pt x="86" y="29"/>
                    <a:pt x="86" y="29"/>
                  </a:cubicBezTo>
                  <a:cubicBezTo>
                    <a:pt x="84" y="33"/>
                    <a:pt x="83" y="36"/>
                    <a:pt x="81" y="38"/>
                  </a:cubicBezTo>
                  <a:cubicBezTo>
                    <a:pt x="79" y="40"/>
                    <a:pt x="77" y="41"/>
                    <a:pt x="74" y="42"/>
                  </a:cubicBezTo>
                  <a:cubicBezTo>
                    <a:pt x="71" y="41"/>
                    <a:pt x="69" y="40"/>
                    <a:pt x="67" y="38"/>
                  </a:cubicBezTo>
                  <a:cubicBezTo>
                    <a:pt x="65" y="36"/>
                    <a:pt x="63" y="33"/>
                    <a:pt x="62" y="29"/>
                  </a:cubicBezTo>
                  <a:cubicBezTo>
                    <a:pt x="61" y="28"/>
                    <a:pt x="61" y="28"/>
                    <a:pt x="61" y="28"/>
                  </a:cubicBezTo>
                  <a:cubicBezTo>
                    <a:pt x="61" y="28"/>
                    <a:pt x="61" y="28"/>
                    <a:pt x="61" y="28"/>
                  </a:cubicBezTo>
                  <a:cubicBezTo>
                    <a:pt x="60" y="27"/>
                    <a:pt x="60" y="27"/>
                    <a:pt x="59" y="26"/>
                  </a:cubicBezTo>
                  <a:cubicBezTo>
                    <a:pt x="59" y="25"/>
                    <a:pt x="59" y="24"/>
                    <a:pt x="59" y="23"/>
                  </a:cubicBezTo>
                  <a:close/>
                  <a:moveTo>
                    <a:pt x="53" y="45"/>
                  </a:moveTo>
                  <a:cubicBezTo>
                    <a:pt x="52" y="45"/>
                    <a:pt x="52" y="45"/>
                    <a:pt x="52" y="45"/>
                  </a:cubicBezTo>
                  <a:cubicBezTo>
                    <a:pt x="52" y="46"/>
                    <a:pt x="52" y="46"/>
                    <a:pt x="52" y="46"/>
                  </a:cubicBezTo>
                  <a:cubicBezTo>
                    <a:pt x="48" y="49"/>
                    <a:pt x="46" y="54"/>
                    <a:pt x="45" y="59"/>
                  </a:cubicBezTo>
                  <a:cubicBezTo>
                    <a:pt x="43" y="63"/>
                    <a:pt x="43" y="68"/>
                    <a:pt x="43" y="72"/>
                  </a:cubicBezTo>
                  <a:cubicBezTo>
                    <a:pt x="43" y="73"/>
                    <a:pt x="43" y="73"/>
                    <a:pt x="43" y="73"/>
                  </a:cubicBezTo>
                  <a:cubicBezTo>
                    <a:pt x="45" y="73"/>
                    <a:pt x="45" y="73"/>
                    <a:pt x="45" y="73"/>
                  </a:cubicBezTo>
                  <a:cubicBezTo>
                    <a:pt x="103" y="73"/>
                    <a:pt x="103" y="73"/>
                    <a:pt x="103" y="73"/>
                  </a:cubicBezTo>
                  <a:cubicBezTo>
                    <a:pt x="104" y="73"/>
                    <a:pt x="104" y="73"/>
                    <a:pt x="104" y="73"/>
                  </a:cubicBezTo>
                  <a:cubicBezTo>
                    <a:pt x="104" y="72"/>
                    <a:pt x="104" y="72"/>
                    <a:pt x="104" y="72"/>
                  </a:cubicBezTo>
                  <a:cubicBezTo>
                    <a:pt x="105" y="68"/>
                    <a:pt x="104" y="62"/>
                    <a:pt x="103" y="57"/>
                  </a:cubicBezTo>
                  <a:cubicBezTo>
                    <a:pt x="101" y="52"/>
                    <a:pt x="99" y="48"/>
                    <a:pt x="96" y="45"/>
                  </a:cubicBezTo>
                  <a:cubicBezTo>
                    <a:pt x="95" y="45"/>
                    <a:pt x="95" y="45"/>
                    <a:pt x="95" y="45"/>
                  </a:cubicBezTo>
                  <a:cubicBezTo>
                    <a:pt x="95" y="45"/>
                    <a:pt x="95" y="45"/>
                    <a:pt x="95" y="45"/>
                  </a:cubicBezTo>
                  <a:cubicBezTo>
                    <a:pt x="86" y="45"/>
                    <a:pt x="86" y="45"/>
                    <a:pt x="86" y="45"/>
                  </a:cubicBezTo>
                  <a:cubicBezTo>
                    <a:pt x="86" y="49"/>
                    <a:pt x="86" y="49"/>
                    <a:pt x="86" y="49"/>
                  </a:cubicBezTo>
                  <a:cubicBezTo>
                    <a:pt x="94" y="49"/>
                    <a:pt x="94" y="49"/>
                    <a:pt x="94" y="49"/>
                  </a:cubicBezTo>
                  <a:cubicBezTo>
                    <a:pt x="96" y="51"/>
                    <a:pt x="98" y="54"/>
                    <a:pt x="99" y="58"/>
                  </a:cubicBezTo>
                  <a:cubicBezTo>
                    <a:pt x="100" y="62"/>
                    <a:pt x="101" y="66"/>
                    <a:pt x="101" y="70"/>
                  </a:cubicBezTo>
                  <a:cubicBezTo>
                    <a:pt x="56" y="70"/>
                    <a:pt x="92" y="70"/>
                    <a:pt x="47" y="70"/>
                  </a:cubicBezTo>
                  <a:cubicBezTo>
                    <a:pt x="47" y="67"/>
                    <a:pt x="47" y="63"/>
                    <a:pt x="48" y="59"/>
                  </a:cubicBezTo>
                  <a:cubicBezTo>
                    <a:pt x="49" y="55"/>
                    <a:pt x="51" y="52"/>
                    <a:pt x="54" y="49"/>
                  </a:cubicBezTo>
                  <a:cubicBezTo>
                    <a:pt x="61" y="49"/>
                    <a:pt x="61" y="49"/>
                    <a:pt x="61" y="49"/>
                  </a:cubicBezTo>
                  <a:cubicBezTo>
                    <a:pt x="61" y="45"/>
                    <a:pt x="61" y="45"/>
                    <a:pt x="61" y="45"/>
                  </a:cubicBezTo>
                  <a:cubicBezTo>
                    <a:pt x="53" y="45"/>
                    <a:pt x="53" y="45"/>
                    <a:pt x="53" y="45"/>
                  </a:cubicBezTo>
                  <a:close/>
                  <a:moveTo>
                    <a:pt x="35" y="45"/>
                  </a:moveTo>
                  <a:cubicBezTo>
                    <a:pt x="35" y="45"/>
                    <a:pt x="36" y="45"/>
                    <a:pt x="36" y="45"/>
                  </a:cubicBezTo>
                  <a:cubicBezTo>
                    <a:pt x="39" y="46"/>
                    <a:pt x="42" y="48"/>
                    <a:pt x="44" y="51"/>
                  </a:cubicBezTo>
                  <a:cubicBezTo>
                    <a:pt x="42" y="55"/>
                    <a:pt x="41" y="60"/>
                    <a:pt x="40" y="65"/>
                  </a:cubicBezTo>
                  <a:cubicBezTo>
                    <a:pt x="1" y="65"/>
                    <a:pt x="1" y="65"/>
                    <a:pt x="1" y="65"/>
                  </a:cubicBezTo>
                  <a:cubicBezTo>
                    <a:pt x="0" y="59"/>
                    <a:pt x="2" y="49"/>
                    <a:pt x="14" y="45"/>
                  </a:cubicBezTo>
                  <a:cubicBezTo>
                    <a:pt x="18" y="59"/>
                    <a:pt x="18" y="59"/>
                    <a:pt x="18" y="59"/>
                  </a:cubicBezTo>
                  <a:cubicBezTo>
                    <a:pt x="23" y="60"/>
                    <a:pt x="27" y="59"/>
                    <a:pt x="32" y="59"/>
                  </a:cubicBezTo>
                  <a:cubicBezTo>
                    <a:pt x="33" y="54"/>
                    <a:pt x="34" y="50"/>
                    <a:pt x="36" y="45"/>
                  </a:cubicBezTo>
                  <a:cubicBezTo>
                    <a:pt x="35" y="45"/>
                    <a:pt x="35" y="45"/>
                    <a:pt x="35" y="45"/>
                  </a:cubicBezTo>
                  <a:close/>
                  <a:moveTo>
                    <a:pt x="34" y="23"/>
                  </a:moveTo>
                  <a:cubicBezTo>
                    <a:pt x="30" y="24"/>
                    <a:pt x="23" y="24"/>
                    <a:pt x="16" y="23"/>
                  </a:cubicBezTo>
                  <a:cubicBezTo>
                    <a:pt x="16" y="24"/>
                    <a:pt x="16" y="25"/>
                    <a:pt x="16" y="27"/>
                  </a:cubicBezTo>
                  <a:cubicBezTo>
                    <a:pt x="15" y="29"/>
                    <a:pt x="16" y="31"/>
                    <a:pt x="16" y="32"/>
                  </a:cubicBezTo>
                  <a:cubicBezTo>
                    <a:pt x="17" y="36"/>
                    <a:pt x="20" y="40"/>
                    <a:pt x="25" y="41"/>
                  </a:cubicBezTo>
                  <a:cubicBezTo>
                    <a:pt x="31" y="39"/>
                    <a:pt x="34" y="35"/>
                    <a:pt x="35" y="31"/>
                  </a:cubicBezTo>
                  <a:cubicBezTo>
                    <a:pt x="35" y="31"/>
                    <a:pt x="35" y="31"/>
                    <a:pt x="35" y="31"/>
                  </a:cubicBezTo>
                  <a:cubicBezTo>
                    <a:pt x="35" y="29"/>
                    <a:pt x="35" y="27"/>
                    <a:pt x="35" y="25"/>
                  </a:cubicBezTo>
                  <a:cubicBezTo>
                    <a:pt x="35" y="24"/>
                    <a:pt x="34" y="24"/>
                    <a:pt x="34" y="23"/>
                  </a:cubicBezTo>
                  <a:close/>
                  <a:moveTo>
                    <a:pt x="125" y="43"/>
                  </a:moveTo>
                  <a:cubicBezTo>
                    <a:pt x="125" y="45"/>
                    <a:pt x="125" y="45"/>
                    <a:pt x="125" y="45"/>
                  </a:cubicBezTo>
                  <a:cubicBezTo>
                    <a:pt x="124" y="46"/>
                    <a:pt x="124" y="46"/>
                    <a:pt x="124" y="46"/>
                  </a:cubicBezTo>
                  <a:cubicBezTo>
                    <a:pt x="125" y="56"/>
                    <a:pt x="125" y="56"/>
                    <a:pt x="125" y="56"/>
                  </a:cubicBezTo>
                  <a:cubicBezTo>
                    <a:pt x="131" y="43"/>
                    <a:pt x="131" y="43"/>
                    <a:pt x="131" y="43"/>
                  </a:cubicBezTo>
                  <a:cubicBezTo>
                    <a:pt x="139" y="43"/>
                    <a:pt x="139" y="43"/>
                    <a:pt x="139" y="43"/>
                  </a:cubicBezTo>
                  <a:cubicBezTo>
                    <a:pt x="144" y="47"/>
                    <a:pt x="147" y="57"/>
                    <a:pt x="146" y="64"/>
                  </a:cubicBezTo>
                  <a:cubicBezTo>
                    <a:pt x="108" y="64"/>
                    <a:pt x="108" y="64"/>
                    <a:pt x="108" y="64"/>
                  </a:cubicBezTo>
                  <a:cubicBezTo>
                    <a:pt x="107" y="58"/>
                    <a:pt x="105" y="51"/>
                    <a:pt x="101" y="47"/>
                  </a:cubicBezTo>
                  <a:cubicBezTo>
                    <a:pt x="102" y="46"/>
                    <a:pt x="103" y="44"/>
                    <a:pt x="104" y="43"/>
                  </a:cubicBezTo>
                  <a:cubicBezTo>
                    <a:pt x="112" y="43"/>
                    <a:pt x="112" y="43"/>
                    <a:pt x="112" y="43"/>
                  </a:cubicBezTo>
                  <a:cubicBezTo>
                    <a:pt x="120" y="56"/>
                    <a:pt x="120" y="56"/>
                    <a:pt x="120" y="56"/>
                  </a:cubicBezTo>
                  <a:cubicBezTo>
                    <a:pt x="121" y="46"/>
                    <a:pt x="121" y="46"/>
                    <a:pt x="121" y="46"/>
                  </a:cubicBezTo>
                  <a:cubicBezTo>
                    <a:pt x="120" y="45"/>
                    <a:pt x="120" y="45"/>
                    <a:pt x="120" y="45"/>
                  </a:cubicBezTo>
                  <a:cubicBezTo>
                    <a:pt x="120" y="43"/>
                    <a:pt x="120" y="43"/>
                    <a:pt x="120" y="43"/>
                  </a:cubicBezTo>
                  <a:cubicBezTo>
                    <a:pt x="122" y="43"/>
                    <a:pt x="123" y="43"/>
                    <a:pt x="125" y="43"/>
                  </a:cubicBezTo>
                  <a:close/>
                  <a:moveTo>
                    <a:pt x="131" y="19"/>
                  </a:moveTo>
                  <a:cubicBezTo>
                    <a:pt x="128" y="20"/>
                    <a:pt x="122" y="20"/>
                    <a:pt x="118" y="18"/>
                  </a:cubicBezTo>
                  <a:cubicBezTo>
                    <a:pt x="117" y="17"/>
                    <a:pt x="115" y="19"/>
                    <a:pt x="113" y="19"/>
                  </a:cubicBezTo>
                  <a:cubicBezTo>
                    <a:pt x="112" y="20"/>
                    <a:pt x="112" y="21"/>
                    <a:pt x="111" y="23"/>
                  </a:cubicBezTo>
                  <a:cubicBezTo>
                    <a:pt x="111" y="24"/>
                    <a:pt x="111" y="24"/>
                    <a:pt x="111" y="24"/>
                  </a:cubicBezTo>
                  <a:cubicBezTo>
                    <a:pt x="110" y="24"/>
                    <a:pt x="110" y="24"/>
                    <a:pt x="110" y="24"/>
                  </a:cubicBezTo>
                  <a:cubicBezTo>
                    <a:pt x="110" y="24"/>
                    <a:pt x="110" y="24"/>
                    <a:pt x="109" y="24"/>
                  </a:cubicBezTo>
                  <a:cubicBezTo>
                    <a:pt x="109" y="24"/>
                    <a:pt x="109" y="24"/>
                    <a:pt x="109" y="24"/>
                  </a:cubicBezTo>
                  <a:cubicBezTo>
                    <a:pt x="109" y="25"/>
                    <a:pt x="109" y="26"/>
                    <a:pt x="110" y="27"/>
                  </a:cubicBezTo>
                  <a:cubicBezTo>
                    <a:pt x="110" y="28"/>
                    <a:pt x="110" y="28"/>
                    <a:pt x="111" y="28"/>
                  </a:cubicBezTo>
                  <a:cubicBezTo>
                    <a:pt x="111" y="28"/>
                    <a:pt x="111" y="28"/>
                    <a:pt x="111" y="28"/>
                  </a:cubicBezTo>
                  <a:cubicBezTo>
                    <a:pt x="112" y="29"/>
                    <a:pt x="112" y="29"/>
                    <a:pt x="112" y="29"/>
                  </a:cubicBezTo>
                  <a:cubicBezTo>
                    <a:pt x="112" y="31"/>
                    <a:pt x="113" y="33"/>
                    <a:pt x="114" y="34"/>
                  </a:cubicBezTo>
                  <a:cubicBezTo>
                    <a:pt x="114" y="36"/>
                    <a:pt x="115" y="37"/>
                    <a:pt x="117" y="38"/>
                  </a:cubicBezTo>
                  <a:cubicBezTo>
                    <a:pt x="117" y="38"/>
                    <a:pt x="119" y="38"/>
                    <a:pt x="121" y="38"/>
                  </a:cubicBezTo>
                  <a:cubicBezTo>
                    <a:pt x="123" y="38"/>
                    <a:pt x="126" y="38"/>
                    <a:pt x="126" y="38"/>
                  </a:cubicBezTo>
                  <a:cubicBezTo>
                    <a:pt x="128" y="37"/>
                    <a:pt x="129" y="36"/>
                    <a:pt x="130" y="35"/>
                  </a:cubicBezTo>
                  <a:cubicBezTo>
                    <a:pt x="131" y="33"/>
                    <a:pt x="131" y="31"/>
                    <a:pt x="132" y="29"/>
                  </a:cubicBezTo>
                  <a:cubicBezTo>
                    <a:pt x="132" y="28"/>
                    <a:pt x="132" y="28"/>
                    <a:pt x="132" y="28"/>
                  </a:cubicBezTo>
                  <a:cubicBezTo>
                    <a:pt x="133" y="28"/>
                    <a:pt x="133" y="28"/>
                    <a:pt x="133" y="28"/>
                  </a:cubicBezTo>
                  <a:cubicBezTo>
                    <a:pt x="133" y="28"/>
                    <a:pt x="134" y="27"/>
                    <a:pt x="134" y="27"/>
                  </a:cubicBezTo>
                  <a:cubicBezTo>
                    <a:pt x="134" y="26"/>
                    <a:pt x="134" y="25"/>
                    <a:pt x="134" y="24"/>
                  </a:cubicBezTo>
                  <a:cubicBezTo>
                    <a:pt x="134" y="24"/>
                    <a:pt x="134" y="24"/>
                    <a:pt x="134" y="24"/>
                  </a:cubicBezTo>
                  <a:cubicBezTo>
                    <a:pt x="134" y="24"/>
                    <a:pt x="134" y="24"/>
                    <a:pt x="134" y="24"/>
                  </a:cubicBezTo>
                  <a:cubicBezTo>
                    <a:pt x="132" y="24"/>
                    <a:pt x="132" y="24"/>
                    <a:pt x="132" y="24"/>
                  </a:cubicBezTo>
                  <a:cubicBezTo>
                    <a:pt x="132" y="23"/>
                    <a:pt x="132" y="23"/>
                    <a:pt x="132" y="23"/>
                  </a:cubicBezTo>
                  <a:cubicBezTo>
                    <a:pt x="132" y="21"/>
                    <a:pt x="132" y="20"/>
                    <a:pt x="131" y="19"/>
                  </a:cubicBezTo>
                  <a:close/>
                </a:path>
              </a:pathLst>
            </a:custGeom>
            <a:solidFill>
              <a:schemeClr val="bg1">
                <a:alpha val="60000"/>
              </a:schemeClr>
            </a:solidFill>
            <a:ln>
              <a:noFill/>
            </a:ln>
          </p:spPr>
          <p:txBody>
            <a:bodyPr vert="horz" wrap="square" lIns="91419" tIns="45709" rIns="91419" bIns="45709" numCol="1" anchor="t" anchorCtr="0" compatLnSpc="1"/>
            <a:lstStyle/>
            <a:p>
              <a:pPr defTabSz="913765"/>
              <a:endParaRPr lang="zh-CN" altLang="en-US">
                <a:solidFill>
                  <a:prstClr val="black"/>
                </a:solidFill>
                <a:latin typeface="微软雅黑" panose="020B0503020204020204" charset="-122"/>
                <a:ea typeface="微软雅黑" panose="020B0503020204020204" charset="-122"/>
              </a:endParaRPr>
            </a:p>
          </p:txBody>
        </p:sp>
        <p:sp>
          <p:nvSpPr>
            <p:cNvPr id="124" name="文本框 123"/>
            <p:cNvSpPr txBox="1"/>
            <p:nvPr/>
          </p:nvSpPr>
          <p:spPr>
            <a:xfrm>
              <a:off x="1003731" y="4984606"/>
              <a:ext cx="3035556" cy="905248"/>
            </a:xfrm>
            <a:prstGeom prst="rect">
              <a:avLst/>
            </a:prstGeom>
            <a:noFill/>
          </p:spPr>
          <p:txBody>
            <a:bodyPr wrap="square" rtlCol="0">
              <a:spAutoFit/>
            </a:bodyPr>
            <a:lstStyle/>
            <a:p>
              <a:pPr defTabSz="913765">
                <a:lnSpc>
                  <a:spcPct val="13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此处文字替换成具体内容。此处文字替换成具体内容。此处文字替换成具体内容。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grpSp>
      <p:grpSp>
        <p:nvGrpSpPr>
          <p:cNvPr id="129" name="组合 128"/>
          <p:cNvGrpSpPr/>
          <p:nvPr/>
        </p:nvGrpSpPr>
        <p:grpSpPr>
          <a:xfrm>
            <a:off x="4578772" y="2313539"/>
            <a:ext cx="3034459" cy="3768159"/>
            <a:chOff x="4578222" y="2313539"/>
            <a:chExt cx="3035556" cy="3768158"/>
          </a:xfrm>
        </p:grpSpPr>
        <p:grpSp>
          <p:nvGrpSpPr>
            <p:cNvPr id="130" name="组合 129"/>
            <p:cNvGrpSpPr/>
            <p:nvPr/>
          </p:nvGrpSpPr>
          <p:grpSpPr>
            <a:xfrm>
              <a:off x="4578222" y="4807986"/>
              <a:ext cx="3035556" cy="1273711"/>
              <a:chOff x="4259786" y="5099007"/>
              <a:chExt cx="3276449" cy="1417040"/>
            </a:xfrm>
          </p:grpSpPr>
          <p:sp>
            <p:nvSpPr>
              <p:cNvPr id="135" name="矩形 134"/>
              <p:cNvSpPr/>
              <p:nvPr/>
            </p:nvSpPr>
            <p:spPr>
              <a:xfrm>
                <a:off x="4259786" y="5099007"/>
                <a:ext cx="3276449" cy="1417040"/>
              </a:xfrm>
              <a:prstGeom prst="rect">
                <a:avLst/>
              </a:prstGeom>
              <a:solidFill>
                <a:srgbClr val="1D7077">
                  <a:alpha val="15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charset="-122"/>
                  <a:ea typeface="微软雅黑" panose="020B0503020204020204" charset="-122"/>
                </a:endParaRPr>
              </a:p>
            </p:txBody>
          </p:sp>
          <p:grpSp>
            <p:nvGrpSpPr>
              <p:cNvPr id="136" name="组合 135"/>
              <p:cNvGrpSpPr/>
              <p:nvPr/>
            </p:nvGrpSpPr>
            <p:grpSpPr>
              <a:xfrm>
                <a:off x="4259786" y="5111235"/>
                <a:ext cx="3276449" cy="1397000"/>
                <a:chOff x="502920" y="5222996"/>
                <a:chExt cx="3284220" cy="1397000"/>
              </a:xfrm>
            </p:grpSpPr>
            <p:cxnSp>
              <p:nvCxnSpPr>
                <p:cNvPr id="137" name="直接连接符 136"/>
                <p:cNvCxnSpPr/>
                <p:nvPr/>
              </p:nvCxnSpPr>
              <p:spPr>
                <a:xfrm>
                  <a:off x="502920" y="6619996"/>
                  <a:ext cx="3284220" cy="0"/>
                </a:xfrm>
                <a:prstGeom prst="line">
                  <a:avLst/>
                </a:prstGeom>
                <a:ln w="19050">
                  <a:solidFill>
                    <a:srgbClr val="18669B"/>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502920" y="5222996"/>
                  <a:ext cx="3284220" cy="0"/>
                </a:xfrm>
                <a:prstGeom prst="line">
                  <a:avLst/>
                </a:prstGeom>
                <a:ln w="19050">
                  <a:solidFill>
                    <a:srgbClr val="18669B"/>
                  </a:solidFill>
                </a:ln>
              </p:spPr>
              <p:style>
                <a:lnRef idx="1">
                  <a:schemeClr val="accent1"/>
                </a:lnRef>
                <a:fillRef idx="0">
                  <a:schemeClr val="accent1"/>
                </a:fillRef>
                <a:effectRef idx="0">
                  <a:schemeClr val="accent1"/>
                </a:effectRef>
                <a:fontRef idx="minor">
                  <a:schemeClr val="tx1"/>
                </a:fontRef>
              </p:style>
            </p:cxnSp>
          </p:grpSp>
        </p:grpSp>
        <p:sp>
          <p:nvSpPr>
            <p:cNvPr id="131" name="矩形 130"/>
            <p:cNvSpPr/>
            <p:nvPr/>
          </p:nvSpPr>
          <p:spPr>
            <a:xfrm>
              <a:off x="4578222" y="2313539"/>
              <a:ext cx="3035556" cy="2260388"/>
            </a:xfrm>
            <a:prstGeom prst="rect">
              <a:avLst/>
            </a:prstGeom>
            <a:solidFill>
              <a:srgbClr val="1D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charset="-122"/>
                <a:ea typeface="微软雅黑" panose="020B0503020204020204" charset="-122"/>
              </a:endParaRPr>
            </a:p>
          </p:txBody>
        </p:sp>
        <p:sp>
          <p:nvSpPr>
            <p:cNvPr id="132" name="文本框 131"/>
            <p:cNvSpPr txBox="1"/>
            <p:nvPr/>
          </p:nvSpPr>
          <p:spPr>
            <a:xfrm>
              <a:off x="4814830" y="2557739"/>
              <a:ext cx="1937414" cy="1077218"/>
            </a:xfrm>
            <a:prstGeom prst="rect">
              <a:avLst/>
            </a:prstGeom>
            <a:noFill/>
          </p:spPr>
          <p:txBody>
            <a:bodyPr wrap="square" rtlCol="0">
              <a:spAutoFit/>
            </a:bodyPr>
            <a:lstStyle/>
            <a:p>
              <a:pPr defTabSz="913765"/>
              <a:r>
                <a:rPr kumimoji="1" lang="zh-CN" altLang="en-US" sz="2000" dirty="0">
                  <a:solidFill>
                    <a:prstClr val="white"/>
                  </a:solidFill>
                  <a:latin typeface="微软雅黑" panose="020B0503020204020204" charset="-122"/>
                  <a:ea typeface="微软雅黑" panose="020B0503020204020204" charset="-122"/>
                </a:rPr>
                <a:t>点击添加</a:t>
              </a:r>
              <a:endParaRPr kumimoji="1" lang="en-US" altLang="zh-CN" sz="2000" dirty="0">
                <a:solidFill>
                  <a:prstClr val="white"/>
                </a:solidFill>
                <a:latin typeface="微软雅黑" panose="020B0503020204020204" charset="-122"/>
                <a:ea typeface="微软雅黑" panose="020B0503020204020204" charset="-122"/>
              </a:endParaRPr>
            </a:p>
            <a:p>
              <a:pPr defTabSz="913765"/>
              <a:r>
                <a:rPr kumimoji="1" lang="zh-CN" altLang="en-US" sz="4400" dirty="0">
                  <a:solidFill>
                    <a:prstClr val="white"/>
                  </a:solidFill>
                  <a:latin typeface="微软雅黑" panose="020B0503020204020204" charset="-122"/>
                  <a:ea typeface="微软雅黑" panose="020B0503020204020204" charset="-122"/>
                </a:rPr>
                <a:t>产品二</a:t>
              </a:r>
              <a:endParaRPr kumimoji="1" lang="zh-CN" altLang="en-US" sz="4400" dirty="0">
                <a:solidFill>
                  <a:prstClr val="white"/>
                </a:solidFill>
                <a:latin typeface="微软雅黑" panose="020B0503020204020204" charset="-122"/>
                <a:ea typeface="微软雅黑" panose="020B0503020204020204" charset="-122"/>
              </a:endParaRPr>
            </a:p>
          </p:txBody>
        </p:sp>
        <p:sp>
          <p:nvSpPr>
            <p:cNvPr id="133" name="文本框 132"/>
            <p:cNvSpPr txBox="1"/>
            <p:nvPr/>
          </p:nvSpPr>
          <p:spPr>
            <a:xfrm>
              <a:off x="4578222" y="4915912"/>
              <a:ext cx="3035556" cy="1061829"/>
            </a:xfrm>
            <a:prstGeom prst="rect">
              <a:avLst/>
            </a:prstGeom>
            <a:noFill/>
          </p:spPr>
          <p:txBody>
            <a:bodyPr wrap="square" rtlCol="0">
              <a:spAutoFit/>
            </a:bodyPr>
            <a:lstStyle/>
            <a:p>
              <a:pPr algn="just" defTabSz="913765">
                <a:lnSpc>
                  <a:spcPct val="15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此处文字替换成具体内容。此处文字替换成具体内容。此处文字替换成具体内容。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sp>
          <p:nvSpPr>
            <p:cNvPr id="134" name="Freeform 213"/>
            <p:cNvSpPr>
              <a:spLocks noEditPoints="1"/>
            </p:cNvSpPr>
            <p:nvPr/>
          </p:nvSpPr>
          <p:spPr bwMode="auto">
            <a:xfrm>
              <a:off x="6547298" y="3680427"/>
              <a:ext cx="745114" cy="738278"/>
            </a:xfrm>
            <a:custGeom>
              <a:avLst/>
              <a:gdLst>
                <a:gd name="T0" fmla="*/ 0 w 92"/>
                <a:gd name="T1" fmla="*/ 46 h 91"/>
                <a:gd name="T2" fmla="*/ 92 w 92"/>
                <a:gd name="T3" fmla="*/ 46 h 91"/>
                <a:gd name="T4" fmla="*/ 38 w 92"/>
                <a:gd name="T5" fmla="*/ 87 h 91"/>
                <a:gd name="T6" fmla="*/ 44 w 92"/>
                <a:gd name="T7" fmla="*/ 70 h 91"/>
                <a:gd name="T8" fmla="*/ 38 w 92"/>
                <a:gd name="T9" fmla="*/ 87 h 91"/>
                <a:gd name="T10" fmla="*/ 21 w 92"/>
                <a:gd name="T11" fmla="*/ 47 h 91"/>
                <a:gd name="T12" fmla="*/ 9 w 92"/>
                <a:gd name="T13" fmla="*/ 66 h 91"/>
                <a:gd name="T14" fmla="*/ 48 w 92"/>
                <a:gd name="T15" fmla="*/ 22 h 91"/>
                <a:gd name="T16" fmla="*/ 53 w 92"/>
                <a:gd name="T17" fmla="*/ 4 h 91"/>
                <a:gd name="T18" fmla="*/ 48 w 92"/>
                <a:gd name="T19" fmla="*/ 22 h 91"/>
                <a:gd name="T20" fmla="*/ 67 w 92"/>
                <a:gd name="T21" fmla="*/ 44 h 91"/>
                <a:gd name="T22" fmla="*/ 48 w 92"/>
                <a:gd name="T23" fmla="*/ 25 h 91"/>
                <a:gd name="T24" fmla="*/ 44 w 92"/>
                <a:gd name="T25" fmla="*/ 22 h 91"/>
                <a:gd name="T26" fmla="*/ 38 w 92"/>
                <a:gd name="T27" fmla="*/ 4 h 91"/>
                <a:gd name="T28" fmla="*/ 44 w 92"/>
                <a:gd name="T29" fmla="*/ 22 h 91"/>
                <a:gd name="T30" fmla="*/ 44 w 92"/>
                <a:gd name="T31" fmla="*/ 44 h 91"/>
                <a:gd name="T32" fmla="*/ 27 w 92"/>
                <a:gd name="T33" fmla="*/ 25 h 91"/>
                <a:gd name="T34" fmla="*/ 21 w 92"/>
                <a:gd name="T35" fmla="*/ 44 h 91"/>
                <a:gd name="T36" fmla="*/ 9 w 92"/>
                <a:gd name="T37" fmla="*/ 25 h 91"/>
                <a:gd name="T38" fmla="*/ 21 w 92"/>
                <a:gd name="T39" fmla="*/ 44 h 91"/>
                <a:gd name="T40" fmla="*/ 44 w 92"/>
                <a:gd name="T41" fmla="*/ 47 h 91"/>
                <a:gd name="T42" fmla="*/ 27 w 92"/>
                <a:gd name="T43" fmla="*/ 66 h 91"/>
                <a:gd name="T44" fmla="*/ 48 w 92"/>
                <a:gd name="T45" fmla="*/ 70 h 91"/>
                <a:gd name="T46" fmla="*/ 53 w 92"/>
                <a:gd name="T47" fmla="*/ 88 h 91"/>
                <a:gd name="T48" fmla="*/ 48 w 92"/>
                <a:gd name="T49" fmla="*/ 70 h 91"/>
                <a:gd name="T50" fmla="*/ 48 w 92"/>
                <a:gd name="T51" fmla="*/ 47 h 91"/>
                <a:gd name="T52" fmla="*/ 64 w 92"/>
                <a:gd name="T53" fmla="*/ 66 h 91"/>
                <a:gd name="T54" fmla="*/ 70 w 92"/>
                <a:gd name="T55" fmla="*/ 47 h 91"/>
                <a:gd name="T56" fmla="*/ 83 w 92"/>
                <a:gd name="T57" fmla="*/ 67 h 91"/>
                <a:gd name="T58" fmla="*/ 67 w 92"/>
                <a:gd name="T59" fmla="*/ 66 h 91"/>
                <a:gd name="T60" fmla="*/ 70 w 92"/>
                <a:gd name="T61" fmla="*/ 44 h 91"/>
                <a:gd name="T62" fmla="*/ 83 w 92"/>
                <a:gd name="T63" fmla="*/ 25 h 91"/>
                <a:gd name="T64" fmla="*/ 70 w 92"/>
                <a:gd name="T65" fmla="*/ 44 h 91"/>
                <a:gd name="T66" fmla="*/ 66 w 92"/>
                <a:gd name="T67" fmla="*/ 22 h 91"/>
                <a:gd name="T68" fmla="*/ 76 w 92"/>
                <a:gd name="T69" fmla="*/ 16 h 91"/>
                <a:gd name="T70" fmla="*/ 16 w 92"/>
                <a:gd name="T71" fmla="*/ 16 h 91"/>
                <a:gd name="T72" fmla="*/ 25 w 92"/>
                <a:gd name="T73" fmla="*/ 22 h 91"/>
                <a:gd name="T74" fmla="*/ 16 w 92"/>
                <a:gd name="T75" fmla="*/ 16 h 91"/>
                <a:gd name="T76" fmla="*/ 25 w 92"/>
                <a:gd name="T77" fmla="*/ 70 h 91"/>
                <a:gd name="T78" fmla="*/ 16 w 92"/>
                <a:gd name="T79" fmla="*/ 76 h 91"/>
                <a:gd name="T80" fmla="*/ 76 w 92"/>
                <a:gd name="T81" fmla="*/ 76 h 91"/>
                <a:gd name="T82" fmla="*/ 66 w 92"/>
                <a:gd name="T83" fmla="*/ 70 h 91"/>
                <a:gd name="T84" fmla="*/ 76 w 92"/>
                <a:gd name="T85" fmla="*/ 7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2" h="91">
                  <a:moveTo>
                    <a:pt x="46" y="0"/>
                  </a:moveTo>
                  <a:cubicBezTo>
                    <a:pt x="21" y="0"/>
                    <a:pt x="0" y="20"/>
                    <a:pt x="0" y="46"/>
                  </a:cubicBezTo>
                  <a:cubicBezTo>
                    <a:pt x="0" y="71"/>
                    <a:pt x="21" y="91"/>
                    <a:pt x="46" y="91"/>
                  </a:cubicBezTo>
                  <a:cubicBezTo>
                    <a:pt x="71" y="91"/>
                    <a:pt x="92" y="71"/>
                    <a:pt x="92" y="46"/>
                  </a:cubicBezTo>
                  <a:cubicBezTo>
                    <a:pt x="92" y="20"/>
                    <a:pt x="71" y="0"/>
                    <a:pt x="46" y="0"/>
                  </a:cubicBezTo>
                  <a:close/>
                  <a:moveTo>
                    <a:pt x="38" y="87"/>
                  </a:moveTo>
                  <a:cubicBezTo>
                    <a:pt x="34" y="82"/>
                    <a:pt x="31" y="76"/>
                    <a:pt x="28" y="70"/>
                  </a:cubicBezTo>
                  <a:cubicBezTo>
                    <a:pt x="44" y="70"/>
                    <a:pt x="44" y="70"/>
                    <a:pt x="44" y="70"/>
                  </a:cubicBezTo>
                  <a:cubicBezTo>
                    <a:pt x="44" y="88"/>
                    <a:pt x="44" y="88"/>
                    <a:pt x="44" y="88"/>
                  </a:cubicBezTo>
                  <a:cubicBezTo>
                    <a:pt x="42" y="88"/>
                    <a:pt x="40" y="88"/>
                    <a:pt x="38" y="87"/>
                  </a:cubicBezTo>
                  <a:close/>
                  <a:moveTo>
                    <a:pt x="3" y="47"/>
                  </a:moveTo>
                  <a:cubicBezTo>
                    <a:pt x="21" y="47"/>
                    <a:pt x="21" y="47"/>
                    <a:pt x="21" y="47"/>
                  </a:cubicBezTo>
                  <a:cubicBezTo>
                    <a:pt x="21" y="54"/>
                    <a:pt x="22" y="60"/>
                    <a:pt x="24" y="66"/>
                  </a:cubicBezTo>
                  <a:cubicBezTo>
                    <a:pt x="9" y="66"/>
                    <a:pt x="9" y="66"/>
                    <a:pt x="9" y="66"/>
                  </a:cubicBezTo>
                  <a:cubicBezTo>
                    <a:pt x="6" y="61"/>
                    <a:pt x="4" y="54"/>
                    <a:pt x="3" y="47"/>
                  </a:cubicBezTo>
                  <a:close/>
                  <a:moveTo>
                    <a:pt x="48" y="22"/>
                  </a:moveTo>
                  <a:cubicBezTo>
                    <a:pt x="48" y="3"/>
                    <a:pt x="48" y="3"/>
                    <a:pt x="48" y="3"/>
                  </a:cubicBezTo>
                  <a:cubicBezTo>
                    <a:pt x="49" y="3"/>
                    <a:pt x="51" y="3"/>
                    <a:pt x="53" y="4"/>
                  </a:cubicBezTo>
                  <a:cubicBezTo>
                    <a:pt x="57" y="9"/>
                    <a:pt x="60" y="15"/>
                    <a:pt x="63" y="22"/>
                  </a:cubicBezTo>
                  <a:lnTo>
                    <a:pt x="48" y="22"/>
                  </a:lnTo>
                  <a:close/>
                  <a:moveTo>
                    <a:pt x="64" y="25"/>
                  </a:moveTo>
                  <a:cubicBezTo>
                    <a:pt x="66" y="31"/>
                    <a:pt x="67" y="37"/>
                    <a:pt x="67" y="44"/>
                  </a:cubicBezTo>
                  <a:cubicBezTo>
                    <a:pt x="48" y="44"/>
                    <a:pt x="48" y="44"/>
                    <a:pt x="48" y="44"/>
                  </a:cubicBezTo>
                  <a:cubicBezTo>
                    <a:pt x="48" y="25"/>
                    <a:pt x="48" y="25"/>
                    <a:pt x="48" y="25"/>
                  </a:cubicBezTo>
                  <a:lnTo>
                    <a:pt x="64" y="25"/>
                  </a:lnTo>
                  <a:close/>
                  <a:moveTo>
                    <a:pt x="44" y="22"/>
                  </a:moveTo>
                  <a:cubicBezTo>
                    <a:pt x="28" y="22"/>
                    <a:pt x="28" y="22"/>
                    <a:pt x="28" y="22"/>
                  </a:cubicBezTo>
                  <a:cubicBezTo>
                    <a:pt x="31" y="15"/>
                    <a:pt x="34" y="9"/>
                    <a:pt x="38" y="4"/>
                  </a:cubicBezTo>
                  <a:cubicBezTo>
                    <a:pt x="40" y="3"/>
                    <a:pt x="42" y="3"/>
                    <a:pt x="44" y="3"/>
                  </a:cubicBezTo>
                  <a:lnTo>
                    <a:pt x="44" y="22"/>
                  </a:lnTo>
                  <a:close/>
                  <a:moveTo>
                    <a:pt x="44" y="25"/>
                  </a:moveTo>
                  <a:cubicBezTo>
                    <a:pt x="44" y="44"/>
                    <a:pt x="44" y="44"/>
                    <a:pt x="44" y="44"/>
                  </a:cubicBezTo>
                  <a:cubicBezTo>
                    <a:pt x="24" y="44"/>
                    <a:pt x="24" y="44"/>
                    <a:pt x="24" y="44"/>
                  </a:cubicBezTo>
                  <a:cubicBezTo>
                    <a:pt x="24" y="37"/>
                    <a:pt x="25" y="31"/>
                    <a:pt x="27" y="25"/>
                  </a:cubicBezTo>
                  <a:lnTo>
                    <a:pt x="44" y="25"/>
                  </a:lnTo>
                  <a:close/>
                  <a:moveTo>
                    <a:pt x="21" y="44"/>
                  </a:moveTo>
                  <a:cubicBezTo>
                    <a:pt x="3" y="44"/>
                    <a:pt x="3" y="44"/>
                    <a:pt x="3" y="44"/>
                  </a:cubicBezTo>
                  <a:cubicBezTo>
                    <a:pt x="4" y="37"/>
                    <a:pt x="6" y="31"/>
                    <a:pt x="9" y="25"/>
                  </a:cubicBezTo>
                  <a:cubicBezTo>
                    <a:pt x="24" y="25"/>
                    <a:pt x="24" y="25"/>
                    <a:pt x="24" y="25"/>
                  </a:cubicBezTo>
                  <a:cubicBezTo>
                    <a:pt x="22" y="31"/>
                    <a:pt x="21" y="37"/>
                    <a:pt x="21" y="44"/>
                  </a:cubicBezTo>
                  <a:close/>
                  <a:moveTo>
                    <a:pt x="24" y="47"/>
                  </a:moveTo>
                  <a:cubicBezTo>
                    <a:pt x="44" y="47"/>
                    <a:pt x="44" y="47"/>
                    <a:pt x="44" y="47"/>
                  </a:cubicBezTo>
                  <a:cubicBezTo>
                    <a:pt x="44" y="66"/>
                    <a:pt x="44" y="66"/>
                    <a:pt x="44" y="66"/>
                  </a:cubicBezTo>
                  <a:cubicBezTo>
                    <a:pt x="27" y="66"/>
                    <a:pt x="27" y="66"/>
                    <a:pt x="27" y="66"/>
                  </a:cubicBezTo>
                  <a:cubicBezTo>
                    <a:pt x="25" y="60"/>
                    <a:pt x="24" y="54"/>
                    <a:pt x="24" y="47"/>
                  </a:cubicBezTo>
                  <a:close/>
                  <a:moveTo>
                    <a:pt x="48" y="70"/>
                  </a:moveTo>
                  <a:cubicBezTo>
                    <a:pt x="63" y="70"/>
                    <a:pt x="63" y="70"/>
                    <a:pt x="63" y="70"/>
                  </a:cubicBezTo>
                  <a:cubicBezTo>
                    <a:pt x="60" y="76"/>
                    <a:pt x="57" y="82"/>
                    <a:pt x="53" y="88"/>
                  </a:cubicBezTo>
                  <a:cubicBezTo>
                    <a:pt x="51" y="88"/>
                    <a:pt x="49" y="88"/>
                    <a:pt x="48" y="88"/>
                  </a:cubicBezTo>
                  <a:lnTo>
                    <a:pt x="48" y="70"/>
                  </a:lnTo>
                  <a:close/>
                  <a:moveTo>
                    <a:pt x="48" y="66"/>
                  </a:moveTo>
                  <a:cubicBezTo>
                    <a:pt x="48" y="47"/>
                    <a:pt x="48" y="47"/>
                    <a:pt x="48" y="47"/>
                  </a:cubicBezTo>
                  <a:cubicBezTo>
                    <a:pt x="67" y="47"/>
                    <a:pt x="67" y="47"/>
                    <a:pt x="67" y="47"/>
                  </a:cubicBezTo>
                  <a:cubicBezTo>
                    <a:pt x="67" y="54"/>
                    <a:pt x="66" y="60"/>
                    <a:pt x="64" y="66"/>
                  </a:cubicBezTo>
                  <a:lnTo>
                    <a:pt x="48" y="66"/>
                  </a:lnTo>
                  <a:close/>
                  <a:moveTo>
                    <a:pt x="70" y="47"/>
                  </a:moveTo>
                  <a:cubicBezTo>
                    <a:pt x="89" y="47"/>
                    <a:pt x="89" y="47"/>
                    <a:pt x="89" y="47"/>
                  </a:cubicBezTo>
                  <a:cubicBezTo>
                    <a:pt x="88" y="54"/>
                    <a:pt x="86" y="61"/>
                    <a:pt x="83" y="67"/>
                  </a:cubicBezTo>
                  <a:cubicBezTo>
                    <a:pt x="83" y="66"/>
                    <a:pt x="83" y="66"/>
                    <a:pt x="83" y="66"/>
                  </a:cubicBezTo>
                  <a:cubicBezTo>
                    <a:pt x="67" y="66"/>
                    <a:pt x="67" y="66"/>
                    <a:pt x="67" y="66"/>
                  </a:cubicBezTo>
                  <a:cubicBezTo>
                    <a:pt x="69" y="60"/>
                    <a:pt x="70" y="54"/>
                    <a:pt x="70" y="47"/>
                  </a:cubicBezTo>
                  <a:close/>
                  <a:moveTo>
                    <a:pt x="70" y="44"/>
                  </a:moveTo>
                  <a:cubicBezTo>
                    <a:pt x="70" y="37"/>
                    <a:pt x="69" y="31"/>
                    <a:pt x="67" y="25"/>
                  </a:cubicBezTo>
                  <a:cubicBezTo>
                    <a:pt x="83" y="25"/>
                    <a:pt x="83" y="25"/>
                    <a:pt x="83" y="25"/>
                  </a:cubicBezTo>
                  <a:cubicBezTo>
                    <a:pt x="86" y="31"/>
                    <a:pt x="88" y="37"/>
                    <a:pt x="89" y="44"/>
                  </a:cubicBezTo>
                  <a:lnTo>
                    <a:pt x="70" y="44"/>
                  </a:lnTo>
                  <a:close/>
                  <a:moveTo>
                    <a:pt x="81" y="22"/>
                  </a:moveTo>
                  <a:cubicBezTo>
                    <a:pt x="66" y="22"/>
                    <a:pt x="66" y="22"/>
                    <a:pt x="66" y="22"/>
                  </a:cubicBezTo>
                  <a:cubicBezTo>
                    <a:pt x="64" y="15"/>
                    <a:pt x="61" y="10"/>
                    <a:pt x="58" y="5"/>
                  </a:cubicBezTo>
                  <a:cubicBezTo>
                    <a:pt x="65" y="7"/>
                    <a:pt x="71" y="10"/>
                    <a:pt x="76" y="16"/>
                  </a:cubicBezTo>
                  <a:cubicBezTo>
                    <a:pt x="78" y="17"/>
                    <a:pt x="80" y="19"/>
                    <a:pt x="81" y="22"/>
                  </a:cubicBezTo>
                  <a:close/>
                  <a:moveTo>
                    <a:pt x="16" y="16"/>
                  </a:moveTo>
                  <a:cubicBezTo>
                    <a:pt x="21" y="11"/>
                    <a:pt x="27" y="7"/>
                    <a:pt x="33" y="5"/>
                  </a:cubicBezTo>
                  <a:cubicBezTo>
                    <a:pt x="30" y="10"/>
                    <a:pt x="27" y="16"/>
                    <a:pt x="25" y="22"/>
                  </a:cubicBezTo>
                  <a:cubicBezTo>
                    <a:pt x="11" y="22"/>
                    <a:pt x="11" y="22"/>
                    <a:pt x="11" y="22"/>
                  </a:cubicBezTo>
                  <a:cubicBezTo>
                    <a:pt x="12" y="19"/>
                    <a:pt x="14" y="17"/>
                    <a:pt x="16" y="16"/>
                  </a:cubicBezTo>
                  <a:close/>
                  <a:moveTo>
                    <a:pt x="11" y="70"/>
                  </a:moveTo>
                  <a:cubicBezTo>
                    <a:pt x="25" y="70"/>
                    <a:pt x="25" y="70"/>
                    <a:pt x="25" y="70"/>
                  </a:cubicBezTo>
                  <a:cubicBezTo>
                    <a:pt x="27" y="76"/>
                    <a:pt x="30" y="81"/>
                    <a:pt x="33" y="86"/>
                  </a:cubicBezTo>
                  <a:cubicBezTo>
                    <a:pt x="27" y="84"/>
                    <a:pt x="21" y="81"/>
                    <a:pt x="16" y="76"/>
                  </a:cubicBezTo>
                  <a:cubicBezTo>
                    <a:pt x="14" y="74"/>
                    <a:pt x="12" y="72"/>
                    <a:pt x="11" y="70"/>
                  </a:cubicBezTo>
                  <a:close/>
                  <a:moveTo>
                    <a:pt x="76" y="76"/>
                  </a:moveTo>
                  <a:cubicBezTo>
                    <a:pt x="71" y="81"/>
                    <a:pt x="65" y="85"/>
                    <a:pt x="58" y="87"/>
                  </a:cubicBezTo>
                  <a:cubicBezTo>
                    <a:pt x="61" y="82"/>
                    <a:pt x="64" y="76"/>
                    <a:pt x="66" y="70"/>
                  </a:cubicBezTo>
                  <a:cubicBezTo>
                    <a:pt x="81" y="70"/>
                    <a:pt x="81" y="70"/>
                    <a:pt x="81" y="70"/>
                  </a:cubicBezTo>
                  <a:cubicBezTo>
                    <a:pt x="80" y="72"/>
                    <a:pt x="78" y="74"/>
                    <a:pt x="76" y="76"/>
                  </a:cubicBezTo>
                  <a:close/>
                </a:path>
              </a:pathLst>
            </a:custGeom>
            <a:solidFill>
              <a:schemeClr val="bg1">
                <a:alpha val="60000"/>
              </a:schemeClr>
            </a:solidFill>
            <a:ln>
              <a:noFill/>
            </a:ln>
          </p:spPr>
          <p:txBody>
            <a:bodyPr vert="horz" wrap="square" lIns="91419" tIns="45709" rIns="91419" bIns="45709" numCol="1" anchor="t" anchorCtr="0" compatLnSpc="1"/>
            <a:lstStyle/>
            <a:p>
              <a:pPr defTabSz="913765"/>
              <a:endParaRPr lang="zh-CN" altLang="en-US">
                <a:solidFill>
                  <a:prstClr val="black"/>
                </a:solidFill>
                <a:latin typeface="微软雅黑" panose="020B0503020204020204" charset="-122"/>
                <a:ea typeface="微软雅黑" panose="020B0503020204020204" charset="-122"/>
              </a:endParaRPr>
            </a:p>
          </p:txBody>
        </p:sp>
      </p:grpSp>
      <p:grpSp>
        <p:nvGrpSpPr>
          <p:cNvPr id="139" name="组合 138"/>
          <p:cNvGrpSpPr/>
          <p:nvPr/>
        </p:nvGrpSpPr>
        <p:grpSpPr>
          <a:xfrm>
            <a:off x="8151970" y="2313539"/>
            <a:ext cx="3034459" cy="3768159"/>
            <a:chOff x="8152712" y="2313539"/>
            <a:chExt cx="3035556" cy="3768158"/>
          </a:xfrm>
        </p:grpSpPr>
        <p:grpSp>
          <p:nvGrpSpPr>
            <p:cNvPr id="140" name="组合 139"/>
            <p:cNvGrpSpPr/>
            <p:nvPr/>
          </p:nvGrpSpPr>
          <p:grpSpPr>
            <a:xfrm>
              <a:off x="8152712" y="4807986"/>
              <a:ext cx="3035556" cy="1273711"/>
              <a:chOff x="7815786" y="5099007"/>
              <a:chExt cx="3276449" cy="1417040"/>
            </a:xfrm>
          </p:grpSpPr>
          <p:sp>
            <p:nvSpPr>
              <p:cNvPr id="147" name="矩形 146"/>
              <p:cNvSpPr/>
              <p:nvPr/>
            </p:nvSpPr>
            <p:spPr>
              <a:xfrm>
                <a:off x="7815786" y="5099007"/>
                <a:ext cx="3276449" cy="1417040"/>
              </a:xfrm>
              <a:prstGeom prst="rect">
                <a:avLst/>
              </a:prstGeom>
              <a:solidFill>
                <a:schemeClr val="tx1">
                  <a:lumMod val="65000"/>
                  <a:lumOff val="3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charset="-122"/>
                  <a:ea typeface="微软雅黑" panose="020B0503020204020204" charset="-122"/>
                </a:endParaRPr>
              </a:p>
            </p:txBody>
          </p:sp>
          <p:grpSp>
            <p:nvGrpSpPr>
              <p:cNvPr id="148" name="组合 147"/>
              <p:cNvGrpSpPr/>
              <p:nvPr/>
            </p:nvGrpSpPr>
            <p:grpSpPr>
              <a:xfrm>
                <a:off x="7815786" y="5111235"/>
                <a:ext cx="3276449" cy="1397000"/>
                <a:chOff x="502920" y="5222996"/>
                <a:chExt cx="3284220" cy="1397000"/>
              </a:xfrm>
            </p:grpSpPr>
            <p:cxnSp>
              <p:nvCxnSpPr>
                <p:cNvPr id="149" name="直接连接符 148"/>
                <p:cNvCxnSpPr/>
                <p:nvPr/>
              </p:nvCxnSpPr>
              <p:spPr>
                <a:xfrm>
                  <a:off x="502920" y="6619996"/>
                  <a:ext cx="328422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502920" y="5222996"/>
                  <a:ext cx="328422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
          <p:nvSpPr>
            <p:cNvPr id="141" name="矩形 140"/>
            <p:cNvSpPr/>
            <p:nvPr/>
          </p:nvSpPr>
          <p:spPr>
            <a:xfrm>
              <a:off x="8152712" y="2313539"/>
              <a:ext cx="3035556" cy="226038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prstClr val="white"/>
                </a:solidFill>
                <a:latin typeface="微软雅黑" panose="020B0503020204020204" charset="-122"/>
                <a:ea typeface="微软雅黑" panose="020B0503020204020204" charset="-122"/>
              </a:endParaRPr>
            </a:p>
          </p:txBody>
        </p:sp>
        <p:sp>
          <p:nvSpPr>
            <p:cNvPr id="142" name="文本框 141"/>
            <p:cNvSpPr txBox="1"/>
            <p:nvPr/>
          </p:nvSpPr>
          <p:spPr>
            <a:xfrm>
              <a:off x="8389321" y="2557739"/>
              <a:ext cx="2656655" cy="1077218"/>
            </a:xfrm>
            <a:prstGeom prst="rect">
              <a:avLst/>
            </a:prstGeom>
            <a:noFill/>
          </p:spPr>
          <p:txBody>
            <a:bodyPr wrap="square" rtlCol="0">
              <a:spAutoFit/>
            </a:bodyPr>
            <a:lstStyle/>
            <a:p>
              <a:pPr defTabSz="913765"/>
              <a:r>
                <a:rPr kumimoji="1" lang="zh-CN" altLang="en-US" sz="2000" dirty="0">
                  <a:solidFill>
                    <a:prstClr val="white"/>
                  </a:solidFill>
                  <a:latin typeface="微软雅黑" panose="020B0503020204020204" charset="-122"/>
                  <a:ea typeface="微软雅黑" panose="020B0503020204020204" charset="-122"/>
                </a:rPr>
                <a:t>点击添加</a:t>
              </a:r>
              <a:endParaRPr kumimoji="1" lang="en-US" altLang="zh-CN" sz="2000" dirty="0">
                <a:solidFill>
                  <a:prstClr val="white"/>
                </a:solidFill>
                <a:latin typeface="微软雅黑" panose="020B0503020204020204" charset="-122"/>
                <a:ea typeface="微软雅黑" panose="020B0503020204020204" charset="-122"/>
              </a:endParaRPr>
            </a:p>
            <a:p>
              <a:pPr defTabSz="913765"/>
              <a:r>
                <a:rPr kumimoji="1" lang="zh-CN" altLang="en-US" sz="4400" dirty="0">
                  <a:solidFill>
                    <a:prstClr val="white"/>
                  </a:solidFill>
                  <a:latin typeface="微软雅黑" panose="020B0503020204020204" charset="-122"/>
                  <a:ea typeface="微软雅黑" panose="020B0503020204020204" charset="-122"/>
                </a:rPr>
                <a:t>产品三</a:t>
              </a:r>
              <a:endParaRPr kumimoji="1" lang="zh-CN" altLang="en-US" sz="4400" dirty="0">
                <a:solidFill>
                  <a:prstClr val="white"/>
                </a:solidFill>
                <a:latin typeface="微软雅黑" panose="020B0503020204020204" charset="-122"/>
                <a:ea typeface="微软雅黑" panose="020B0503020204020204" charset="-122"/>
              </a:endParaRPr>
            </a:p>
          </p:txBody>
        </p:sp>
        <p:sp>
          <p:nvSpPr>
            <p:cNvPr id="143" name="文本框 142"/>
            <p:cNvSpPr txBox="1"/>
            <p:nvPr/>
          </p:nvSpPr>
          <p:spPr>
            <a:xfrm>
              <a:off x="8152712" y="4920027"/>
              <a:ext cx="3035556" cy="1061829"/>
            </a:xfrm>
            <a:prstGeom prst="rect">
              <a:avLst/>
            </a:prstGeom>
            <a:noFill/>
          </p:spPr>
          <p:txBody>
            <a:bodyPr wrap="square" rtlCol="0">
              <a:spAutoFit/>
            </a:bodyPr>
            <a:lstStyle/>
            <a:p>
              <a:pPr algn="just" defTabSz="913765">
                <a:lnSpc>
                  <a:spcPct val="15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此处文字替换成具体内容。此处文字替换成具体内容。此处文字替换成具体内容。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grpSp>
          <p:nvGrpSpPr>
            <p:cNvPr id="144" name="组合 143"/>
            <p:cNvGrpSpPr/>
            <p:nvPr/>
          </p:nvGrpSpPr>
          <p:grpSpPr>
            <a:xfrm>
              <a:off x="9994911" y="3584963"/>
              <a:ext cx="742781" cy="812668"/>
              <a:chOff x="2145505" y="1627187"/>
              <a:chExt cx="590550" cy="646113"/>
            </a:xfrm>
            <a:solidFill>
              <a:schemeClr val="bg1">
                <a:alpha val="60000"/>
              </a:schemeClr>
            </a:solidFill>
          </p:grpSpPr>
          <p:sp>
            <p:nvSpPr>
              <p:cNvPr id="145" name="Freeform 9"/>
              <p:cNvSpPr>
                <a:spLocks noEditPoints="1"/>
              </p:cNvSpPr>
              <p:nvPr/>
            </p:nvSpPr>
            <p:spPr bwMode="auto">
              <a:xfrm>
                <a:off x="2239167" y="1627187"/>
                <a:ext cx="496888" cy="515938"/>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p:spPr>
            <p:txBody>
              <a:bodyPr vert="horz" wrap="square" lIns="91419" tIns="45709" rIns="91419" bIns="45709" numCol="1" anchor="t" anchorCtr="0" compatLnSpc="1"/>
              <a:lstStyle/>
              <a:p>
                <a:pPr defTabSz="913765"/>
                <a:endParaRPr lang="zh-CN" altLang="en-US">
                  <a:solidFill>
                    <a:prstClr val="black"/>
                  </a:solidFill>
                  <a:latin typeface="微软雅黑" panose="020B0503020204020204" charset="-122"/>
                  <a:ea typeface="微软雅黑" panose="020B0503020204020204" charset="-122"/>
                </a:endParaRPr>
              </a:p>
            </p:txBody>
          </p:sp>
          <p:sp>
            <p:nvSpPr>
              <p:cNvPr id="146" name="Freeform 10"/>
              <p:cNvSpPr>
                <a:spLocks noEditPoints="1"/>
              </p:cNvSpPr>
              <p:nvPr/>
            </p:nvSpPr>
            <p:spPr bwMode="auto">
              <a:xfrm>
                <a:off x="2145505" y="2039937"/>
                <a:ext cx="228600" cy="233363"/>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pPr defTabSz="913765"/>
                <a:endParaRPr lang="zh-CN" altLang="en-US">
                  <a:solidFill>
                    <a:prstClr val="black"/>
                  </a:solidFill>
                  <a:latin typeface="微软雅黑" panose="020B0503020204020204" charset="-122"/>
                  <a:ea typeface="微软雅黑" panose="020B0503020204020204" charset="-122"/>
                </a:endParaRPr>
              </a:p>
            </p:txBody>
          </p:sp>
        </p:grpSp>
      </p:grpSp>
      <p:sp>
        <p:nvSpPr>
          <p:cNvPr id="36"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产品概况</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750"/>
                                        <p:tgtEl>
                                          <p:spTgt spid="36"/>
                                        </p:tgtEl>
                                      </p:cBhvr>
                                    </p:animEffect>
                                    <p:anim calcmode="lin" valueType="num">
                                      <p:cBhvr>
                                        <p:cTn id="8" dur="750" fill="hold"/>
                                        <p:tgtEl>
                                          <p:spTgt spid="36"/>
                                        </p:tgtEl>
                                        <p:attrNameLst>
                                          <p:attrName>ppt_x</p:attrName>
                                        </p:attrNameLst>
                                      </p:cBhvr>
                                      <p:tavLst>
                                        <p:tav tm="0">
                                          <p:val>
                                            <p:strVal val="#ppt_x"/>
                                          </p:val>
                                        </p:tav>
                                        <p:tav tm="100000">
                                          <p:val>
                                            <p:strVal val="#ppt_x"/>
                                          </p:val>
                                        </p:tav>
                                      </p:tavLst>
                                    </p:anim>
                                    <p:anim calcmode="lin" valueType="num">
                                      <p:cBhvr>
                                        <p:cTn id="9" dur="75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fade">
                                      <p:cBhvr>
                                        <p:cTn id="13" dur="750"/>
                                        <p:tgtEl>
                                          <p:spTgt spid="118"/>
                                        </p:tgtEl>
                                      </p:cBhvr>
                                    </p:animEffect>
                                    <p:anim calcmode="lin" valueType="num">
                                      <p:cBhvr>
                                        <p:cTn id="14" dur="750" fill="hold"/>
                                        <p:tgtEl>
                                          <p:spTgt spid="118"/>
                                        </p:tgtEl>
                                        <p:attrNameLst>
                                          <p:attrName>ppt_x</p:attrName>
                                        </p:attrNameLst>
                                      </p:cBhvr>
                                      <p:tavLst>
                                        <p:tav tm="0">
                                          <p:val>
                                            <p:strVal val="#ppt_x"/>
                                          </p:val>
                                        </p:tav>
                                        <p:tav tm="100000">
                                          <p:val>
                                            <p:strVal val="#ppt_x"/>
                                          </p:val>
                                        </p:tav>
                                      </p:tavLst>
                                    </p:anim>
                                    <p:anim calcmode="lin" valueType="num">
                                      <p:cBhvr>
                                        <p:cTn id="15" dur="750" fill="hold"/>
                                        <p:tgtEl>
                                          <p:spTgt spid="118"/>
                                        </p:tgtEl>
                                        <p:attrNameLst>
                                          <p:attrName>ppt_y</p:attrName>
                                        </p:attrNameLst>
                                      </p:cBhvr>
                                      <p:tavLst>
                                        <p:tav tm="0">
                                          <p:val>
                                            <p:strVal val="#ppt_y+.1"/>
                                          </p:val>
                                        </p:tav>
                                        <p:tav tm="100000">
                                          <p:val>
                                            <p:strVal val="#ppt_y"/>
                                          </p:val>
                                        </p:tav>
                                      </p:tavLst>
                                    </p:anim>
                                  </p:childTnLst>
                                </p:cTn>
                              </p:par>
                              <p:par>
                                <p:cTn id="16" presetID="50" presetClass="entr" presetSubtype="0" decel="100000" fill="hold" nodeType="withEffect">
                                  <p:stCondLst>
                                    <p:cond delay="600"/>
                                  </p:stCondLst>
                                  <p:childTnLst>
                                    <p:set>
                                      <p:cBhvr>
                                        <p:cTn id="17" dur="1" fill="hold">
                                          <p:stCondLst>
                                            <p:cond delay="0"/>
                                          </p:stCondLst>
                                        </p:cTn>
                                        <p:tgtEl>
                                          <p:spTgt spid="119"/>
                                        </p:tgtEl>
                                        <p:attrNameLst>
                                          <p:attrName>style.visibility</p:attrName>
                                        </p:attrNameLst>
                                      </p:cBhvr>
                                      <p:to>
                                        <p:strVal val="visible"/>
                                      </p:to>
                                    </p:set>
                                    <p:anim calcmode="lin" valueType="num">
                                      <p:cBhvr>
                                        <p:cTn id="18" dur="1000" fill="hold"/>
                                        <p:tgtEl>
                                          <p:spTgt spid="119"/>
                                        </p:tgtEl>
                                        <p:attrNameLst>
                                          <p:attrName>ppt_w</p:attrName>
                                        </p:attrNameLst>
                                      </p:cBhvr>
                                      <p:tavLst>
                                        <p:tav tm="0">
                                          <p:val>
                                            <p:strVal val="#ppt_w+.3"/>
                                          </p:val>
                                        </p:tav>
                                        <p:tav tm="100000">
                                          <p:val>
                                            <p:strVal val="#ppt_w"/>
                                          </p:val>
                                        </p:tav>
                                      </p:tavLst>
                                    </p:anim>
                                    <p:anim calcmode="lin" valueType="num">
                                      <p:cBhvr>
                                        <p:cTn id="19" dur="1000" fill="hold"/>
                                        <p:tgtEl>
                                          <p:spTgt spid="119"/>
                                        </p:tgtEl>
                                        <p:attrNameLst>
                                          <p:attrName>ppt_h</p:attrName>
                                        </p:attrNameLst>
                                      </p:cBhvr>
                                      <p:tavLst>
                                        <p:tav tm="0">
                                          <p:val>
                                            <p:strVal val="#ppt_h"/>
                                          </p:val>
                                        </p:tav>
                                        <p:tav tm="100000">
                                          <p:val>
                                            <p:strVal val="#ppt_h"/>
                                          </p:val>
                                        </p:tav>
                                      </p:tavLst>
                                    </p:anim>
                                    <p:animEffect transition="in" filter="fade">
                                      <p:cBhvr>
                                        <p:cTn id="20" dur="1000"/>
                                        <p:tgtEl>
                                          <p:spTgt spid="119"/>
                                        </p:tgtEl>
                                      </p:cBhvr>
                                    </p:animEffect>
                                  </p:childTnLst>
                                </p:cTn>
                              </p:par>
                              <p:par>
                                <p:cTn id="21" presetID="50" presetClass="entr" presetSubtype="0" decel="100000" fill="hold" nodeType="withEffect">
                                  <p:stCondLst>
                                    <p:cond delay="1300"/>
                                  </p:stCondLst>
                                  <p:childTnLst>
                                    <p:set>
                                      <p:cBhvr>
                                        <p:cTn id="22" dur="1" fill="hold">
                                          <p:stCondLst>
                                            <p:cond delay="0"/>
                                          </p:stCondLst>
                                        </p:cTn>
                                        <p:tgtEl>
                                          <p:spTgt spid="129"/>
                                        </p:tgtEl>
                                        <p:attrNameLst>
                                          <p:attrName>style.visibility</p:attrName>
                                        </p:attrNameLst>
                                      </p:cBhvr>
                                      <p:to>
                                        <p:strVal val="visible"/>
                                      </p:to>
                                    </p:set>
                                    <p:anim calcmode="lin" valueType="num">
                                      <p:cBhvr>
                                        <p:cTn id="23" dur="1000" fill="hold"/>
                                        <p:tgtEl>
                                          <p:spTgt spid="129"/>
                                        </p:tgtEl>
                                        <p:attrNameLst>
                                          <p:attrName>ppt_w</p:attrName>
                                        </p:attrNameLst>
                                      </p:cBhvr>
                                      <p:tavLst>
                                        <p:tav tm="0">
                                          <p:val>
                                            <p:strVal val="#ppt_w+.3"/>
                                          </p:val>
                                        </p:tav>
                                        <p:tav tm="100000">
                                          <p:val>
                                            <p:strVal val="#ppt_w"/>
                                          </p:val>
                                        </p:tav>
                                      </p:tavLst>
                                    </p:anim>
                                    <p:anim calcmode="lin" valueType="num">
                                      <p:cBhvr>
                                        <p:cTn id="24" dur="1000" fill="hold"/>
                                        <p:tgtEl>
                                          <p:spTgt spid="129"/>
                                        </p:tgtEl>
                                        <p:attrNameLst>
                                          <p:attrName>ppt_h</p:attrName>
                                        </p:attrNameLst>
                                      </p:cBhvr>
                                      <p:tavLst>
                                        <p:tav tm="0">
                                          <p:val>
                                            <p:strVal val="#ppt_h"/>
                                          </p:val>
                                        </p:tav>
                                        <p:tav tm="100000">
                                          <p:val>
                                            <p:strVal val="#ppt_h"/>
                                          </p:val>
                                        </p:tav>
                                      </p:tavLst>
                                    </p:anim>
                                    <p:animEffect transition="in" filter="fade">
                                      <p:cBhvr>
                                        <p:cTn id="25" dur="1000"/>
                                        <p:tgtEl>
                                          <p:spTgt spid="129"/>
                                        </p:tgtEl>
                                      </p:cBhvr>
                                    </p:animEffect>
                                  </p:childTnLst>
                                </p:cTn>
                              </p:par>
                              <p:par>
                                <p:cTn id="26" presetID="50" presetClass="entr" presetSubtype="0" decel="100000" fill="hold" nodeType="withEffect">
                                  <p:stCondLst>
                                    <p:cond delay="1900"/>
                                  </p:stCondLst>
                                  <p:childTnLst>
                                    <p:set>
                                      <p:cBhvr>
                                        <p:cTn id="27" dur="1" fill="hold">
                                          <p:stCondLst>
                                            <p:cond delay="0"/>
                                          </p:stCondLst>
                                        </p:cTn>
                                        <p:tgtEl>
                                          <p:spTgt spid="139"/>
                                        </p:tgtEl>
                                        <p:attrNameLst>
                                          <p:attrName>style.visibility</p:attrName>
                                        </p:attrNameLst>
                                      </p:cBhvr>
                                      <p:to>
                                        <p:strVal val="visible"/>
                                      </p:to>
                                    </p:set>
                                    <p:anim calcmode="lin" valueType="num">
                                      <p:cBhvr>
                                        <p:cTn id="28" dur="1000" fill="hold"/>
                                        <p:tgtEl>
                                          <p:spTgt spid="139"/>
                                        </p:tgtEl>
                                        <p:attrNameLst>
                                          <p:attrName>ppt_w</p:attrName>
                                        </p:attrNameLst>
                                      </p:cBhvr>
                                      <p:tavLst>
                                        <p:tav tm="0">
                                          <p:val>
                                            <p:strVal val="#ppt_w+.3"/>
                                          </p:val>
                                        </p:tav>
                                        <p:tav tm="100000">
                                          <p:val>
                                            <p:strVal val="#ppt_w"/>
                                          </p:val>
                                        </p:tav>
                                      </p:tavLst>
                                    </p:anim>
                                    <p:anim calcmode="lin" valueType="num">
                                      <p:cBhvr>
                                        <p:cTn id="29" dur="1000" fill="hold"/>
                                        <p:tgtEl>
                                          <p:spTgt spid="139"/>
                                        </p:tgtEl>
                                        <p:attrNameLst>
                                          <p:attrName>ppt_h</p:attrName>
                                        </p:attrNameLst>
                                      </p:cBhvr>
                                      <p:tavLst>
                                        <p:tav tm="0">
                                          <p:val>
                                            <p:strVal val="#ppt_h"/>
                                          </p:val>
                                        </p:tav>
                                        <p:tav tm="100000">
                                          <p:val>
                                            <p:strVal val="#ppt_h"/>
                                          </p:val>
                                        </p:tav>
                                      </p:tavLst>
                                    </p:anim>
                                    <p:animEffect transition="in" filter="fade">
                                      <p:cBhvr>
                                        <p:cTn id="3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flipH="1">
            <a:off x="10083574" y="414464"/>
            <a:ext cx="2166266" cy="6029072"/>
            <a:chOff x="-85656" y="417227"/>
            <a:chExt cx="2166266" cy="6029072"/>
          </a:xfrm>
        </p:grpSpPr>
        <p:sp>
          <p:nvSpPr>
            <p:cNvPr id="56"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flipH="1">
            <a:off x="6013722" y="0"/>
            <a:ext cx="6178278" cy="6852474"/>
            <a:chOff x="152400" y="157926"/>
            <a:chExt cx="6178278" cy="6852474"/>
          </a:xfrm>
        </p:grpSpPr>
        <p:sp>
          <p:nvSpPr>
            <p:cNvPr id="65" name="Freeform 13"/>
            <p:cNvSpPr/>
            <p:nvPr/>
          </p:nvSpPr>
          <p:spPr bwMode="auto">
            <a:xfrm>
              <a:off x="152400" y="1579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5"/>
            <p:cNvSpPr/>
            <p:nvPr/>
          </p:nvSpPr>
          <p:spPr bwMode="auto">
            <a:xfrm>
              <a:off x="152400" y="1579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0"/>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 name="组合 1"/>
          <p:cNvGrpSpPr/>
          <p:nvPr/>
        </p:nvGrpSpPr>
        <p:grpSpPr>
          <a:xfrm>
            <a:off x="-85656" y="417227"/>
            <a:ext cx="2166266" cy="6029072"/>
            <a:chOff x="-85656" y="417227"/>
            <a:chExt cx="2166266" cy="6029072"/>
          </a:xfrm>
        </p:grpSpPr>
        <p:sp>
          <p:nvSpPr>
            <p:cNvPr id="9"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2"/>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5656" y="417227"/>
            <a:ext cx="4039643" cy="6029072"/>
            <a:chOff x="-85656" y="417227"/>
            <a:chExt cx="4039643" cy="6029072"/>
          </a:xfrm>
        </p:grpSpPr>
        <p:sp>
          <p:nvSpPr>
            <p:cNvPr id="19"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24"/>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0" name="组合 59"/>
          <p:cNvGrpSpPr/>
          <p:nvPr/>
        </p:nvGrpSpPr>
        <p:grpSpPr>
          <a:xfrm flipH="1">
            <a:off x="8210197" y="414464"/>
            <a:ext cx="4039643" cy="6029072"/>
            <a:chOff x="-85656" y="417227"/>
            <a:chExt cx="4039643" cy="6029072"/>
          </a:xfrm>
        </p:grpSpPr>
        <p:sp>
          <p:nvSpPr>
            <p:cNvPr id="61"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 name="文本框 41"/>
          <p:cNvSpPr txBox="1"/>
          <p:nvPr/>
        </p:nvSpPr>
        <p:spPr>
          <a:xfrm>
            <a:off x="3265255" y="5380120"/>
            <a:ext cx="6051700" cy="523220"/>
          </a:xfrm>
          <a:prstGeom prst="rect">
            <a:avLst/>
          </a:prstGeom>
          <a:noFill/>
        </p:spPr>
        <p:txBody>
          <a:bodyPr wrap="square" rtlCol="0">
            <a:spAutoFit/>
          </a:bodyPr>
          <a:lstStyle/>
          <a:p>
            <a:pPr algn="ctr"/>
            <a:r>
              <a:rPr lang="zh-CN" altLang="en-US" sz="1400" dirty="0">
                <a:solidFill>
                  <a:schemeClr val="bg1"/>
                </a:solidFill>
              </a:rPr>
              <a:t>在这里输入段落文本内容请在这里输入段落文本内容请在这里输入段落文本内容请在这里输入段落文本内容</a:t>
            </a:r>
            <a:endParaRPr lang="zh-CN" altLang="en-US" sz="1400" dirty="0">
              <a:solidFill>
                <a:schemeClr val="bg1"/>
              </a:solidFill>
            </a:endParaRPr>
          </a:p>
        </p:txBody>
      </p:sp>
      <p:sp>
        <p:nvSpPr>
          <p:cNvPr id="43" name="PA_文本框 48"/>
          <p:cNvSpPr txBox="1"/>
          <p:nvPr>
            <p:custDataLst>
              <p:tags r:id="rId1"/>
            </p:custDataLst>
          </p:nvPr>
        </p:nvSpPr>
        <p:spPr>
          <a:xfrm>
            <a:off x="5047667" y="1404155"/>
            <a:ext cx="2297959" cy="4060742"/>
          </a:xfrm>
          <a:custGeom>
            <a:avLst/>
            <a:gdLst/>
            <a:ahLst/>
            <a:cxnLst/>
            <a:rect l="l" t="t" r="r" b="b"/>
            <a:pathLst>
              <a:path w="1344169" h="2375292">
                <a:moveTo>
                  <a:pt x="615707" y="0"/>
                </a:moveTo>
                <a:cubicBezTo>
                  <a:pt x="811546" y="0"/>
                  <a:pt x="968811" y="51186"/>
                  <a:pt x="1087501" y="153556"/>
                </a:cubicBezTo>
                <a:cubicBezTo>
                  <a:pt x="1206192" y="255927"/>
                  <a:pt x="1265537" y="388712"/>
                  <a:pt x="1265537" y="551911"/>
                </a:cubicBezTo>
                <a:cubicBezTo>
                  <a:pt x="1265537" y="852593"/>
                  <a:pt x="1112229" y="1045960"/>
                  <a:pt x="805611" y="1132010"/>
                </a:cubicBezTo>
                <a:lnTo>
                  <a:pt x="805611" y="1137945"/>
                </a:lnTo>
                <a:cubicBezTo>
                  <a:pt x="971778" y="1155748"/>
                  <a:pt x="1103079" y="1214352"/>
                  <a:pt x="1199515" y="1313755"/>
                </a:cubicBezTo>
                <a:cubicBezTo>
                  <a:pt x="1295951" y="1413158"/>
                  <a:pt x="1344169" y="1537041"/>
                  <a:pt x="1344169" y="1685404"/>
                </a:cubicBezTo>
                <a:cubicBezTo>
                  <a:pt x="1344169" y="1892124"/>
                  <a:pt x="1269740" y="2058785"/>
                  <a:pt x="1120883" y="2185388"/>
                </a:cubicBezTo>
                <a:cubicBezTo>
                  <a:pt x="972025" y="2311991"/>
                  <a:pt x="773961" y="2375292"/>
                  <a:pt x="526689" y="2375292"/>
                </a:cubicBezTo>
                <a:cubicBezTo>
                  <a:pt x="309090" y="2375292"/>
                  <a:pt x="133527" y="2334740"/>
                  <a:pt x="0" y="2253635"/>
                </a:cubicBezTo>
                <a:lnTo>
                  <a:pt x="0" y="1952458"/>
                </a:lnTo>
                <a:cubicBezTo>
                  <a:pt x="157265" y="2074115"/>
                  <a:pt x="334806" y="2134944"/>
                  <a:pt x="532623" y="2134944"/>
                </a:cubicBezTo>
                <a:cubicBezTo>
                  <a:pt x="690877" y="2134944"/>
                  <a:pt x="816244" y="2096123"/>
                  <a:pt x="908724" y="2018479"/>
                </a:cubicBezTo>
                <a:cubicBezTo>
                  <a:pt x="1001203" y="1940836"/>
                  <a:pt x="1047443" y="1836735"/>
                  <a:pt x="1047443" y="1706175"/>
                </a:cubicBezTo>
                <a:cubicBezTo>
                  <a:pt x="1047443" y="1415384"/>
                  <a:pt x="839240" y="1269988"/>
                  <a:pt x="422835" y="1269988"/>
                </a:cubicBezTo>
                <a:lnTo>
                  <a:pt x="231447" y="1269988"/>
                </a:lnTo>
                <a:lnTo>
                  <a:pt x="231447" y="1029640"/>
                </a:lnTo>
                <a:lnTo>
                  <a:pt x="413933" y="1029640"/>
                </a:lnTo>
                <a:cubicBezTo>
                  <a:pt x="782863" y="1029640"/>
                  <a:pt x="967327" y="893146"/>
                  <a:pt x="967327" y="620158"/>
                </a:cubicBezTo>
                <a:cubicBezTo>
                  <a:pt x="967327" y="367941"/>
                  <a:pt x="826382" y="241832"/>
                  <a:pt x="544493" y="241832"/>
                </a:cubicBezTo>
                <a:cubicBezTo>
                  <a:pt x="383272" y="241832"/>
                  <a:pt x="231447" y="296232"/>
                  <a:pt x="89018" y="405031"/>
                </a:cubicBezTo>
                <a:lnTo>
                  <a:pt x="89018" y="130560"/>
                </a:lnTo>
                <a:cubicBezTo>
                  <a:pt x="239359" y="43520"/>
                  <a:pt x="414922" y="0"/>
                  <a:pt x="61570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mj-lt"/>
            </a:endParaRPr>
          </a:p>
        </p:txBody>
      </p:sp>
      <p:grpSp>
        <p:nvGrpSpPr>
          <p:cNvPr id="44" name="组合 43"/>
          <p:cNvGrpSpPr/>
          <p:nvPr/>
        </p:nvGrpSpPr>
        <p:grpSpPr>
          <a:xfrm>
            <a:off x="4209775" y="2076282"/>
            <a:ext cx="4239459" cy="1046031"/>
            <a:chOff x="1123077" y="2658536"/>
            <a:chExt cx="4239459" cy="1046031"/>
          </a:xfrm>
        </p:grpSpPr>
        <p:sp>
          <p:nvSpPr>
            <p:cNvPr id="45" name="文本框 44"/>
            <p:cNvSpPr txBox="1"/>
            <p:nvPr/>
          </p:nvSpPr>
          <p:spPr>
            <a:xfrm>
              <a:off x="2340062" y="2783800"/>
              <a:ext cx="3022474" cy="646331"/>
            </a:xfrm>
            <a:prstGeom prst="rect">
              <a:avLst/>
            </a:prstGeom>
            <a:noFill/>
          </p:spPr>
          <p:txBody>
            <a:bodyPr wrap="square" rtlCol="0">
              <a:spAutoFit/>
            </a:bodyPr>
            <a:lstStyle/>
            <a:p>
              <a:pPr algn="ctr"/>
              <a:r>
                <a:rPr lang="zh-CN" altLang="en-US" sz="3600" dirty="0">
                  <a:solidFill>
                    <a:schemeClr val="bg1"/>
                  </a:solidFill>
                </a:rPr>
                <a:t>项目发展规划</a:t>
              </a:r>
              <a:endParaRPr lang="zh-CN" altLang="en-US" sz="3600" dirty="0">
                <a:solidFill>
                  <a:schemeClr val="bg1"/>
                </a:solidFill>
              </a:endParaRPr>
            </a:p>
          </p:txBody>
        </p:sp>
        <p:sp>
          <p:nvSpPr>
            <p:cNvPr id="53" name="文本框 52"/>
            <p:cNvSpPr txBox="1"/>
            <p:nvPr/>
          </p:nvSpPr>
          <p:spPr>
            <a:xfrm>
              <a:off x="2371253" y="3335235"/>
              <a:ext cx="2844216" cy="369332"/>
            </a:xfrm>
            <a:prstGeom prst="rect">
              <a:avLst/>
            </a:prstGeom>
            <a:noFill/>
          </p:spPr>
          <p:txBody>
            <a:bodyPr wrap="square" rtlCol="0">
              <a:spAutoFit/>
            </a:bodyPr>
            <a:lstStyle/>
            <a:p>
              <a:pPr algn="ctr"/>
              <a:r>
                <a:rPr lang="en-US" altLang="zh-CN" cap="all" dirty="0">
                  <a:solidFill>
                    <a:schemeClr val="bg1"/>
                  </a:solidFill>
                  <a:latin typeface="+mn-ea"/>
                </a:rPr>
                <a:t>development plan </a:t>
              </a:r>
              <a:endParaRPr lang="zh-CN" altLang="en-US" cap="all" dirty="0">
                <a:solidFill>
                  <a:schemeClr val="bg1"/>
                </a:solidFill>
                <a:latin typeface="+mn-ea"/>
              </a:endParaRPr>
            </a:p>
          </p:txBody>
        </p:sp>
        <p:cxnSp>
          <p:nvCxnSpPr>
            <p:cNvPr id="54" name="直接连接符 53"/>
            <p:cNvCxnSpPr/>
            <p:nvPr/>
          </p:nvCxnSpPr>
          <p:spPr>
            <a:xfrm>
              <a:off x="2287146"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123077" y="2658536"/>
              <a:ext cx="1017002" cy="1016991"/>
              <a:chOff x="7247923" y="2201369"/>
              <a:chExt cx="548198" cy="548192"/>
            </a:xfrm>
          </p:grpSpPr>
          <p:sp>
            <p:nvSpPr>
              <p:cNvPr id="68" name="Freeform 686"/>
              <p:cNvSpPr/>
              <p:nvPr/>
            </p:nvSpPr>
            <p:spPr bwMode="auto">
              <a:xfrm>
                <a:off x="7555959" y="26242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87"/>
              <p:cNvSpPr/>
              <p:nvPr/>
            </p:nvSpPr>
            <p:spPr bwMode="auto">
              <a:xfrm>
                <a:off x="7555959" y="26399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88"/>
              <p:cNvSpPr/>
              <p:nvPr/>
            </p:nvSpPr>
            <p:spPr bwMode="auto">
              <a:xfrm>
                <a:off x="7555959" y="2629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89"/>
              <p:cNvSpPr>
                <a:spLocks noEditPoints="1"/>
              </p:cNvSpPr>
              <p:nvPr/>
            </p:nvSpPr>
            <p:spPr bwMode="auto">
              <a:xfrm>
                <a:off x="7247923" y="2201369"/>
                <a:ext cx="548198" cy="548192"/>
              </a:xfrm>
              <a:custGeom>
                <a:avLst/>
                <a:gdLst>
                  <a:gd name="T0" fmla="*/ 60 w 64"/>
                  <a:gd name="T1" fmla="*/ 0 h 64"/>
                  <a:gd name="T2" fmla="*/ 4 w 64"/>
                  <a:gd name="T3" fmla="*/ 0 h 64"/>
                  <a:gd name="T4" fmla="*/ 0 w 64"/>
                  <a:gd name="T5" fmla="*/ 4 h 64"/>
                  <a:gd name="T6" fmla="*/ 0 w 64"/>
                  <a:gd name="T7" fmla="*/ 60 h 64"/>
                  <a:gd name="T8" fmla="*/ 4 w 64"/>
                  <a:gd name="T9" fmla="*/ 64 h 64"/>
                  <a:gd name="T10" fmla="*/ 35 w 64"/>
                  <a:gd name="T11" fmla="*/ 64 h 64"/>
                  <a:gd name="T12" fmla="*/ 35 w 64"/>
                  <a:gd name="T13" fmla="*/ 64 h 64"/>
                  <a:gd name="T14" fmla="*/ 35 w 64"/>
                  <a:gd name="T15" fmla="*/ 64 h 64"/>
                  <a:gd name="T16" fmla="*/ 60 w 64"/>
                  <a:gd name="T17" fmla="*/ 64 h 64"/>
                  <a:gd name="T18" fmla="*/ 64 w 64"/>
                  <a:gd name="T19" fmla="*/ 60 h 64"/>
                  <a:gd name="T20" fmla="*/ 64 w 64"/>
                  <a:gd name="T21" fmla="*/ 4 h 64"/>
                  <a:gd name="T22" fmla="*/ 60 w 64"/>
                  <a:gd name="T23" fmla="*/ 0 h 64"/>
                  <a:gd name="T24" fmla="*/ 12 w 64"/>
                  <a:gd name="T25" fmla="*/ 14 h 64"/>
                  <a:gd name="T26" fmla="*/ 14 w 64"/>
                  <a:gd name="T27" fmla="*/ 12 h 64"/>
                  <a:gd name="T28" fmla="*/ 16 w 64"/>
                  <a:gd name="T29" fmla="*/ 14 h 64"/>
                  <a:gd name="T30" fmla="*/ 16 w 64"/>
                  <a:gd name="T31" fmla="*/ 18 h 64"/>
                  <a:gd name="T32" fmla="*/ 14 w 64"/>
                  <a:gd name="T33" fmla="*/ 20 h 64"/>
                  <a:gd name="T34" fmla="*/ 12 w 64"/>
                  <a:gd name="T35" fmla="*/ 18 h 64"/>
                  <a:gd name="T36" fmla="*/ 12 w 64"/>
                  <a:gd name="T37" fmla="*/ 14 h 64"/>
                  <a:gd name="T38" fmla="*/ 60 w 64"/>
                  <a:gd name="T39" fmla="*/ 60 h 64"/>
                  <a:gd name="T40" fmla="*/ 37 w 64"/>
                  <a:gd name="T41" fmla="*/ 60 h 64"/>
                  <a:gd name="T42" fmla="*/ 36 w 64"/>
                  <a:gd name="T43" fmla="*/ 52 h 64"/>
                  <a:gd name="T44" fmla="*/ 36 w 64"/>
                  <a:gd name="T45" fmla="*/ 52 h 64"/>
                  <a:gd name="T46" fmla="*/ 32 w 64"/>
                  <a:gd name="T47" fmla="*/ 52 h 64"/>
                  <a:gd name="T48" fmla="*/ 9 w 64"/>
                  <a:gd name="T49" fmla="*/ 44 h 64"/>
                  <a:gd name="T50" fmla="*/ 9 w 64"/>
                  <a:gd name="T51" fmla="*/ 41 h 64"/>
                  <a:gd name="T52" fmla="*/ 12 w 64"/>
                  <a:gd name="T53" fmla="*/ 40 h 64"/>
                  <a:gd name="T54" fmla="*/ 32 w 64"/>
                  <a:gd name="T55" fmla="*/ 48 h 64"/>
                  <a:gd name="T56" fmla="*/ 36 w 64"/>
                  <a:gd name="T57" fmla="*/ 48 h 64"/>
                  <a:gd name="T58" fmla="*/ 36 w 64"/>
                  <a:gd name="T59" fmla="*/ 34 h 64"/>
                  <a:gd name="T60" fmla="*/ 35 w 64"/>
                  <a:gd name="T61" fmla="*/ 33 h 64"/>
                  <a:gd name="T62" fmla="*/ 34 w 64"/>
                  <a:gd name="T63" fmla="*/ 32 h 64"/>
                  <a:gd name="T64" fmla="*/ 28 w 64"/>
                  <a:gd name="T65" fmla="*/ 32 h 64"/>
                  <a:gd name="T66" fmla="*/ 29 w 64"/>
                  <a:gd name="T67" fmla="*/ 22 h 64"/>
                  <a:gd name="T68" fmla="*/ 35 w 64"/>
                  <a:gd name="T69" fmla="*/ 4 h 64"/>
                  <a:gd name="T70" fmla="*/ 60 w 64"/>
                  <a:gd name="T71" fmla="*/ 4 h 64"/>
                  <a:gd name="T72" fmla="*/ 60 w 64"/>
                  <a:gd name="T7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60" y="0"/>
                    </a:moveTo>
                    <a:cubicBezTo>
                      <a:pt x="4" y="0"/>
                      <a:pt x="4" y="0"/>
                      <a:pt x="4" y="0"/>
                    </a:cubicBezTo>
                    <a:cubicBezTo>
                      <a:pt x="2" y="0"/>
                      <a:pt x="0" y="2"/>
                      <a:pt x="0" y="4"/>
                    </a:cubicBezTo>
                    <a:cubicBezTo>
                      <a:pt x="0" y="60"/>
                      <a:pt x="0" y="60"/>
                      <a:pt x="0" y="60"/>
                    </a:cubicBezTo>
                    <a:cubicBezTo>
                      <a:pt x="0" y="62"/>
                      <a:pt x="2" y="64"/>
                      <a:pt x="4" y="64"/>
                    </a:cubicBezTo>
                    <a:cubicBezTo>
                      <a:pt x="35" y="64"/>
                      <a:pt x="35" y="64"/>
                      <a:pt x="35" y="64"/>
                    </a:cubicBezTo>
                    <a:cubicBezTo>
                      <a:pt x="35" y="64"/>
                      <a:pt x="35" y="64"/>
                      <a:pt x="35" y="64"/>
                    </a:cubicBezTo>
                    <a:cubicBezTo>
                      <a:pt x="35" y="64"/>
                      <a:pt x="35" y="64"/>
                      <a:pt x="35" y="64"/>
                    </a:cubicBezTo>
                    <a:cubicBezTo>
                      <a:pt x="60" y="64"/>
                      <a:pt x="60" y="64"/>
                      <a:pt x="60" y="64"/>
                    </a:cubicBezTo>
                    <a:cubicBezTo>
                      <a:pt x="62" y="64"/>
                      <a:pt x="64" y="62"/>
                      <a:pt x="64" y="60"/>
                    </a:cubicBezTo>
                    <a:cubicBezTo>
                      <a:pt x="64" y="4"/>
                      <a:pt x="64" y="4"/>
                      <a:pt x="64" y="4"/>
                    </a:cubicBezTo>
                    <a:cubicBezTo>
                      <a:pt x="64" y="2"/>
                      <a:pt x="62" y="0"/>
                      <a:pt x="60" y="0"/>
                    </a:cubicBezTo>
                    <a:close/>
                    <a:moveTo>
                      <a:pt x="12" y="14"/>
                    </a:moveTo>
                    <a:cubicBezTo>
                      <a:pt x="12" y="13"/>
                      <a:pt x="13" y="12"/>
                      <a:pt x="14" y="12"/>
                    </a:cubicBezTo>
                    <a:cubicBezTo>
                      <a:pt x="15" y="12"/>
                      <a:pt x="16" y="13"/>
                      <a:pt x="16" y="14"/>
                    </a:cubicBezTo>
                    <a:cubicBezTo>
                      <a:pt x="16" y="18"/>
                      <a:pt x="16" y="18"/>
                      <a:pt x="16" y="18"/>
                    </a:cubicBezTo>
                    <a:cubicBezTo>
                      <a:pt x="16" y="19"/>
                      <a:pt x="15" y="20"/>
                      <a:pt x="14" y="20"/>
                    </a:cubicBezTo>
                    <a:cubicBezTo>
                      <a:pt x="13" y="20"/>
                      <a:pt x="12" y="19"/>
                      <a:pt x="12" y="18"/>
                    </a:cubicBezTo>
                    <a:lnTo>
                      <a:pt x="12" y="14"/>
                    </a:lnTo>
                    <a:close/>
                    <a:moveTo>
                      <a:pt x="60" y="60"/>
                    </a:moveTo>
                    <a:cubicBezTo>
                      <a:pt x="37" y="60"/>
                      <a:pt x="37" y="60"/>
                      <a:pt x="37" y="60"/>
                    </a:cubicBezTo>
                    <a:cubicBezTo>
                      <a:pt x="36" y="57"/>
                      <a:pt x="36" y="55"/>
                      <a:pt x="36" y="52"/>
                    </a:cubicBezTo>
                    <a:cubicBezTo>
                      <a:pt x="36" y="52"/>
                      <a:pt x="36" y="52"/>
                      <a:pt x="36" y="52"/>
                    </a:cubicBezTo>
                    <a:cubicBezTo>
                      <a:pt x="34" y="52"/>
                      <a:pt x="33" y="52"/>
                      <a:pt x="32" y="52"/>
                    </a:cubicBezTo>
                    <a:cubicBezTo>
                      <a:pt x="24" y="52"/>
                      <a:pt x="16" y="49"/>
                      <a:pt x="9" y="44"/>
                    </a:cubicBezTo>
                    <a:cubicBezTo>
                      <a:pt x="8" y="43"/>
                      <a:pt x="8" y="41"/>
                      <a:pt x="9" y="41"/>
                    </a:cubicBezTo>
                    <a:cubicBezTo>
                      <a:pt x="10" y="40"/>
                      <a:pt x="11" y="39"/>
                      <a:pt x="12" y="40"/>
                    </a:cubicBezTo>
                    <a:cubicBezTo>
                      <a:pt x="18" y="45"/>
                      <a:pt x="25" y="48"/>
                      <a:pt x="32" y="48"/>
                    </a:cubicBezTo>
                    <a:cubicBezTo>
                      <a:pt x="33" y="48"/>
                      <a:pt x="34" y="48"/>
                      <a:pt x="36" y="48"/>
                    </a:cubicBezTo>
                    <a:cubicBezTo>
                      <a:pt x="35" y="40"/>
                      <a:pt x="36" y="34"/>
                      <a:pt x="36" y="34"/>
                    </a:cubicBezTo>
                    <a:cubicBezTo>
                      <a:pt x="36" y="34"/>
                      <a:pt x="36" y="33"/>
                      <a:pt x="35" y="33"/>
                    </a:cubicBezTo>
                    <a:cubicBezTo>
                      <a:pt x="35" y="32"/>
                      <a:pt x="35" y="32"/>
                      <a:pt x="34" y="32"/>
                    </a:cubicBezTo>
                    <a:cubicBezTo>
                      <a:pt x="28" y="32"/>
                      <a:pt x="28" y="32"/>
                      <a:pt x="28" y="32"/>
                    </a:cubicBezTo>
                    <a:cubicBezTo>
                      <a:pt x="28" y="30"/>
                      <a:pt x="28" y="26"/>
                      <a:pt x="29" y="22"/>
                    </a:cubicBezTo>
                    <a:cubicBezTo>
                      <a:pt x="30" y="14"/>
                      <a:pt x="32" y="8"/>
                      <a:pt x="35" y="4"/>
                    </a:cubicBezTo>
                    <a:cubicBezTo>
                      <a:pt x="60" y="4"/>
                      <a:pt x="60" y="4"/>
                      <a:pt x="60" y="4"/>
                    </a:cubicBezTo>
                    <a:cubicBezTo>
                      <a:pt x="60" y="60"/>
                      <a:pt x="60" y="60"/>
                      <a:pt x="60" y="60"/>
                    </a:cubicBez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90"/>
              <p:cNvSpPr/>
              <p:nvPr/>
            </p:nvSpPr>
            <p:spPr bwMode="auto">
              <a:xfrm>
                <a:off x="7660377" y="2305787"/>
                <a:ext cx="36548" cy="67870"/>
              </a:xfrm>
              <a:custGeom>
                <a:avLst/>
                <a:gdLst>
                  <a:gd name="T0" fmla="*/ 2 w 4"/>
                  <a:gd name="T1" fmla="*/ 8 h 8"/>
                  <a:gd name="T2" fmla="*/ 0 w 4"/>
                  <a:gd name="T3" fmla="*/ 6 h 8"/>
                  <a:gd name="T4" fmla="*/ 0 w 4"/>
                  <a:gd name="T5" fmla="*/ 2 h 8"/>
                  <a:gd name="T6" fmla="*/ 2 w 4"/>
                  <a:gd name="T7" fmla="*/ 0 h 8"/>
                  <a:gd name="T8" fmla="*/ 4 w 4"/>
                  <a:gd name="T9" fmla="*/ 2 h 8"/>
                  <a:gd name="T10" fmla="*/ 4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1" y="8"/>
                      <a:pt x="0" y="7"/>
                      <a:pt x="0" y="6"/>
                    </a:cubicBezTo>
                    <a:cubicBezTo>
                      <a:pt x="0" y="2"/>
                      <a:pt x="0" y="2"/>
                      <a:pt x="0" y="2"/>
                    </a:cubicBezTo>
                    <a:cubicBezTo>
                      <a:pt x="0" y="1"/>
                      <a:pt x="1" y="0"/>
                      <a:pt x="2" y="0"/>
                    </a:cubicBezTo>
                    <a:cubicBezTo>
                      <a:pt x="3" y="0"/>
                      <a:pt x="4" y="1"/>
                      <a:pt x="4" y="2"/>
                    </a:cubicBezTo>
                    <a:cubicBezTo>
                      <a:pt x="4" y="6"/>
                      <a:pt x="4" y="6"/>
                      <a:pt x="4" y="6"/>
                    </a:cubicBezTo>
                    <a:cubicBezTo>
                      <a:pt x="4" y="7"/>
                      <a:pt x="3" y="8"/>
                      <a:pt x="2" y="8"/>
                    </a:cubicBez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91"/>
              <p:cNvSpPr/>
              <p:nvPr/>
            </p:nvSpPr>
            <p:spPr bwMode="auto">
              <a:xfrm>
                <a:off x="7529853"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92"/>
              <p:cNvSpPr/>
              <p:nvPr/>
            </p:nvSpPr>
            <p:spPr bwMode="auto">
              <a:xfrm>
                <a:off x="7524633" y="2645146"/>
                <a:ext cx="522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93"/>
              <p:cNvSpPr/>
              <p:nvPr/>
            </p:nvSpPr>
            <p:spPr bwMode="auto">
              <a:xfrm>
                <a:off x="7540294"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94"/>
              <p:cNvSpPr/>
              <p:nvPr/>
            </p:nvSpPr>
            <p:spPr bwMode="auto">
              <a:xfrm>
                <a:off x="7529853" y="2613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95"/>
              <p:cNvSpPr/>
              <p:nvPr/>
            </p:nvSpPr>
            <p:spPr bwMode="auto">
              <a:xfrm>
                <a:off x="7555959" y="2535506"/>
                <a:ext cx="172292" cy="109637"/>
              </a:xfrm>
              <a:custGeom>
                <a:avLst/>
                <a:gdLst>
                  <a:gd name="T0" fmla="*/ 19 w 20"/>
                  <a:gd name="T1" fmla="*/ 2 h 13"/>
                  <a:gd name="T2" fmla="*/ 16 w 20"/>
                  <a:gd name="T3" fmla="*/ 1 h 13"/>
                  <a:gd name="T4" fmla="*/ 0 w 20"/>
                  <a:gd name="T5" fmla="*/ 9 h 13"/>
                  <a:gd name="T6" fmla="*/ 0 w 20"/>
                  <a:gd name="T7" fmla="*/ 13 h 13"/>
                  <a:gd name="T8" fmla="*/ 19 w 20"/>
                  <a:gd name="T9" fmla="*/ 5 h 13"/>
                  <a:gd name="T10" fmla="*/ 19 w 20"/>
                  <a:gd name="T11" fmla="*/ 2 h 13"/>
                </a:gdLst>
                <a:ahLst/>
                <a:cxnLst>
                  <a:cxn ang="0">
                    <a:pos x="T0" y="T1"/>
                  </a:cxn>
                  <a:cxn ang="0">
                    <a:pos x="T2" y="T3"/>
                  </a:cxn>
                  <a:cxn ang="0">
                    <a:pos x="T4" y="T5"/>
                  </a:cxn>
                  <a:cxn ang="0">
                    <a:pos x="T6" y="T7"/>
                  </a:cxn>
                  <a:cxn ang="0">
                    <a:pos x="T8" y="T9"/>
                  </a:cxn>
                  <a:cxn ang="0">
                    <a:pos x="T10" y="T11"/>
                  </a:cxn>
                </a:cxnLst>
                <a:rect l="0" t="0" r="r" b="b"/>
                <a:pathLst>
                  <a:path w="20" h="13">
                    <a:moveTo>
                      <a:pt x="19" y="2"/>
                    </a:moveTo>
                    <a:cubicBezTo>
                      <a:pt x="18" y="1"/>
                      <a:pt x="17" y="0"/>
                      <a:pt x="16" y="1"/>
                    </a:cubicBezTo>
                    <a:cubicBezTo>
                      <a:pt x="11" y="5"/>
                      <a:pt x="6" y="8"/>
                      <a:pt x="0" y="9"/>
                    </a:cubicBezTo>
                    <a:cubicBezTo>
                      <a:pt x="0" y="10"/>
                      <a:pt x="0" y="12"/>
                      <a:pt x="0" y="13"/>
                    </a:cubicBezTo>
                    <a:cubicBezTo>
                      <a:pt x="7" y="12"/>
                      <a:pt x="13" y="9"/>
                      <a:pt x="19" y="5"/>
                    </a:cubicBezTo>
                    <a:cubicBezTo>
                      <a:pt x="20" y="4"/>
                      <a:pt x="20" y="2"/>
                      <a:pt x="19" y="2"/>
                    </a:cubicBez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96"/>
              <p:cNvSpPr/>
              <p:nvPr/>
            </p:nvSpPr>
            <p:spPr bwMode="auto">
              <a:xfrm>
                <a:off x="7550736" y="2645146"/>
                <a:ext cx="522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97"/>
              <p:cNvSpPr/>
              <p:nvPr/>
            </p:nvSpPr>
            <p:spPr bwMode="auto">
              <a:xfrm>
                <a:off x="7540294" y="2645146"/>
                <a:ext cx="10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3"/>
          <p:cNvSpPr/>
          <p:nvPr/>
        </p:nvSpPr>
        <p:spPr>
          <a:xfrm>
            <a:off x="6178336" y="3977345"/>
            <a:ext cx="2364729" cy="1975749"/>
          </a:xfrm>
          <a:custGeom>
            <a:avLst/>
            <a:gdLst>
              <a:gd name="connsiteX0" fmla="*/ 0 w 2234450"/>
              <a:gd name="connsiteY0" fmla="*/ 0 h 1866900"/>
              <a:gd name="connsiteX1" fmla="*/ 2234450 w 2234450"/>
              <a:gd name="connsiteY1" fmla="*/ 0 h 1866900"/>
              <a:gd name="connsiteX2" fmla="*/ 2234450 w 2234450"/>
              <a:gd name="connsiteY2" fmla="*/ 1866900 h 1866900"/>
              <a:gd name="connsiteX3" fmla="*/ 0 w 2234450"/>
              <a:gd name="connsiteY3" fmla="*/ 1866900 h 1866900"/>
              <a:gd name="connsiteX4" fmla="*/ 0 w 2234450"/>
              <a:gd name="connsiteY4" fmla="*/ 0 h 18669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4450" h="1866900">
                <a:moveTo>
                  <a:pt x="0" y="0"/>
                </a:moveTo>
                <a:lnTo>
                  <a:pt x="2234450" y="0"/>
                </a:lnTo>
                <a:lnTo>
                  <a:pt x="2234450" y="1866900"/>
                </a:lnTo>
                <a:lnTo>
                  <a:pt x="0" y="1866900"/>
                </a:lnTo>
                <a:lnTo>
                  <a:pt x="0" y="0"/>
                </a:lnTo>
              </a:path>
            </a:pathLst>
          </a:custGeom>
          <a:solidFill>
            <a:srgbClr val="E1E1E1">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51" name="Freeform 3"/>
          <p:cNvSpPr/>
          <p:nvPr/>
        </p:nvSpPr>
        <p:spPr>
          <a:xfrm>
            <a:off x="6171603" y="3957184"/>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solidFill>
            <a:srgbClr val="58D6CA"/>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5" name="Freeform 3"/>
          <p:cNvSpPr/>
          <p:nvPr/>
        </p:nvSpPr>
        <p:spPr>
          <a:xfrm>
            <a:off x="8679326" y="1843240"/>
            <a:ext cx="2364743" cy="1996205"/>
          </a:xfrm>
          <a:custGeom>
            <a:avLst/>
            <a:gdLst>
              <a:gd name="connsiteX0" fmla="*/ 2234463 w 2234463"/>
              <a:gd name="connsiteY0" fmla="*/ 1886229 h 1886229"/>
              <a:gd name="connsiteX1" fmla="*/ 0 w 2234463"/>
              <a:gd name="connsiteY1" fmla="*/ 1886229 h 1886229"/>
              <a:gd name="connsiteX2" fmla="*/ 0 w 2234463"/>
              <a:gd name="connsiteY2" fmla="*/ 0 h 1886229"/>
              <a:gd name="connsiteX3" fmla="*/ 2234463 w 2234463"/>
              <a:gd name="connsiteY3" fmla="*/ 0 h 1886229"/>
              <a:gd name="connsiteX4" fmla="*/ 2234463 w 2234463"/>
              <a:gd name="connsiteY4" fmla="*/ 1886229 h 18862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4463" h="1886229">
                <a:moveTo>
                  <a:pt x="2234463" y="1886229"/>
                </a:moveTo>
                <a:lnTo>
                  <a:pt x="0" y="1886229"/>
                </a:lnTo>
                <a:lnTo>
                  <a:pt x="0" y="0"/>
                </a:lnTo>
                <a:lnTo>
                  <a:pt x="2234463" y="0"/>
                </a:lnTo>
                <a:lnTo>
                  <a:pt x="2234463" y="1886229"/>
                </a:lnTo>
              </a:path>
            </a:pathLst>
          </a:custGeom>
          <a:solidFill>
            <a:srgbClr val="E1E1E1">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9" name="Freeform 3"/>
          <p:cNvSpPr/>
          <p:nvPr/>
        </p:nvSpPr>
        <p:spPr>
          <a:xfrm>
            <a:off x="8684084" y="1829799"/>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solidFill>
            <a:srgbClr val="58D6CA"/>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4" name="Freeform 3"/>
          <p:cNvSpPr/>
          <p:nvPr/>
        </p:nvSpPr>
        <p:spPr>
          <a:xfrm>
            <a:off x="3677414" y="1843240"/>
            <a:ext cx="2364743" cy="1996205"/>
          </a:xfrm>
          <a:custGeom>
            <a:avLst/>
            <a:gdLst>
              <a:gd name="connsiteX0" fmla="*/ 2234463 w 2234463"/>
              <a:gd name="connsiteY0" fmla="*/ 1886229 h 1886229"/>
              <a:gd name="connsiteX1" fmla="*/ 0 w 2234463"/>
              <a:gd name="connsiteY1" fmla="*/ 1886229 h 1886229"/>
              <a:gd name="connsiteX2" fmla="*/ 0 w 2234463"/>
              <a:gd name="connsiteY2" fmla="*/ 0 h 1886229"/>
              <a:gd name="connsiteX3" fmla="*/ 2234463 w 2234463"/>
              <a:gd name="connsiteY3" fmla="*/ 0 h 1886229"/>
              <a:gd name="connsiteX4" fmla="*/ 2234463 w 2234463"/>
              <a:gd name="connsiteY4" fmla="*/ 1886229 h 18862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4463" h="1886229">
                <a:moveTo>
                  <a:pt x="2234463" y="1886229"/>
                </a:moveTo>
                <a:lnTo>
                  <a:pt x="0" y="1886229"/>
                </a:lnTo>
                <a:lnTo>
                  <a:pt x="0" y="0"/>
                </a:lnTo>
                <a:lnTo>
                  <a:pt x="2234463" y="0"/>
                </a:lnTo>
                <a:lnTo>
                  <a:pt x="2234463" y="1886229"/>
                </a:lnTo>
              </a:path>
            </a:pathLst>
          </a:custGeom>
          <a:solidFill>
            <a:srgbClr val="E1E1E1">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8" name="Freeform 3"/>
          <p:cNvSpPr/>
          <p:nvPr/>
        </p:nvSpPr>
        <p:spPr>
          <a:xfrm>
            <a:off x="3670694" y="1836519"/>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solidFill>
            <a:srgbClr val="58D6CA"/>
          </a:solidFill>
          <a:ln w="12700">
            <a:solidFill>
              <a:srgbClr val="DAB96E">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endParaRPr>
          </a:p>
        </p:txBody>
      </p:sp>
      <p:sp>
        <p:nvSpPr>
          <p:cNvPr id="50" name="Freeform 3"/>
          <p:cNvSpPr/>
          <p:nvPr/>
        </p:nvSpPr>
        <p:spPr>
          <a:xfrm>
            <a:off x="1175700" y="3957184"/>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solidFill>
            <a:srgbClr val="000000">
              <a:alpha val="0"/>
            </a:srgbClr>
          </a:solidFill>
          <a:ln w="12700">
            <a:solidFill>
              <a:srgbClr val="DAB96E">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5" name="Freeform 3"/>
          <p:cNvSpPr/>
          <p:nvPr/>
        </p:nvSpPr>
        <p:spPr>
          <a:xfrm>
            <a:off x="1169717" y="3971969"/>
            <a:ext cx="2364729" cy="1975749"/>
          </a:xfrm>
          <a:custGeom>
            <a:avLst/>
            <a:gdLst>
              <a:gd name="connsiteX0" fmla="*/ 0 w 2234450"/>
              <a:gd name="connsiteY0" fmla="*/ 0 h 1866900"/>
              <a:gd name="connsiteX1" fmla="*/ 2234450 w 2234450"/>
              <a:gd name="connsiteY1" fmla="*/ 0 h 1866900"/>
              <a:gd name="connsiteX2" fmla="*/ 2234450 w 2234450"/>
              <a:gd name="connsiteY2" fmla="*/ 1866900 h 1866900"/>
              <a:gd name="connsiteX3" fmla="*/ 0 w 2234450"/>
              <a:gd name="connsiteY3" fmla="*/ 1866900 h 1866900"/>
              <a:gd name="connsiteX4" fmla="*/ 0 w 2234450"/>
              <a:gd name="connsiteY4" fmla="*/ 0 h 18669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4450" h="1866900">
                <a:moveTo>
                  <a:pt x="0" y="0"/>
                </a:moveTo>
                <a:lnTo>
                  <a:pt x="2234450" y="0"/>
                </a:lnTo>
                <a:lnTo>
                  <a:pt x="2234450" y="1866900"/>
                </a:lnTo>
                <a:lnTo>
                  <a:pt x="0" y="1866900"/>
                </a:lnTo>
                <a:lnTo>
                  <a:pt x="0" y="0"/>
                </a:lnTo>
              </a:path>
            </a:pathLst>
          </a:custGeom>
          <a:solidFill>
            <a:srgbClr val="58D6CA"/>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24" name="TextBox 1"/>
          <p:cNvSpPr txBox="1"/>
          <p:nvPr/>
        </p:nvSpPr>
        <p:spPr>
          <a:xfrm>
            <a:off x="3965686" y="2311762"/>
            <a:ext cx="2154436" cy="1132233"/>
          </a:xfrm>
          <a:prstGeom prst="rect">
            <a:avLst/>
          </a:prstGeom>
          <a:noFill/>
        </p:spPr>
        <p:txBody>
          <a:bodyPr wrap="none" lIns="0" tIns="0" rIns="0" rtlCol="0">
            <a:spAutoFit/>
          </a:bodyPr>
          <a:lstStyle/>
          <a:p>
            <a:pPr>
              <a:lnSpc>
                <a:spcPct val="120000"/>
              </a:lnSpc>
            </a:pPr>
            <a:r>
              <a:rPr lang="en-US" altLang="zh-CN" b="1" dirty="0">
                <a:solidFill>
                  <a:schemeClr val="bg1"/>
                </a:solidFill>
                <a:latin typeface="微软雅黑" panose="020B0503020204020204" charset="-122"/>
                <a:ea typeface="微软雅黑" panose="020B0503020204020204" charset="-122"/>
                <a:cs typeface="微软雅黑" panose="020B0503020204020204" charset="-122"/>
              </a:rPr>
              <a:t>国内市场透析</a:t>
            </a:r>
            <a:endParaRPr lang="en-US" altLang="zh-CN" b="1"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此处文字替换成具体内</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容。市场分析的主要目的</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是研究商品的潜在销售量。</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5" name="TextBox 1"/>
          <p:cNvSpPr txBox="1"/>
          <p:nvPr/>
        </p:nvSpPr>
        <p:spPr>
          <a:xfrm>
            <a:off x="1411997" y="4421916"/>
            <a:ext cx="1846659" cy="1027974"/>
          </a:xfrm>
          <a:prstGeom prst="rect">
            <a:avLst/>
          </a:prstGeom>
          <a:noFill/>
        </p:spPr>
        <p:txBody>
          <a:bodyPr wrap="none" lIns="0" tIns="0" rIns="0" rtlCol="0">
            <a:spAutoFit/>
          </a:bodyPr>
          <a:lstStyle/>
          <a:p>
            <a:pPr>
              <a:lnSpc>
                <a:spcPts val="1905"/>
              </a:lnSpc>
            </a:pPr>
            <a:r>
              <a:rPr lang="en-US" altLang="zh-CN" sz="1600" b="1" dirty="0">
                <a:solidFill>
                  <a:schemeClr val="bg1"/>
                </a:solidFill>
                <a:latin typeface="微软雅黑" panose="020B0503020204020204" charset="-122"/>
                <a:ea typeface="微软雅黑" panose="020B0503020204020204" charset="-122"/>
                <a:cs typeface="微软雅黑" panose="020B0503020204020204" charset="-122"/>
              </a:rPr>
              <a:t>区域市场透析</a:t>
            </a:r>
            <a:endParaRPr lang="en-US" altLang="zh-CN" sz="1600" b="1" dirty="0">
              <a:solidFill>
                <a:schemeClr val="bg1"/>
              </a:solidFill>
              <a:latin typeface="微软雅黑" panose="020B0503020204020204" charset="-122"/>
              <a:ea typeface="微软雅黑" panose="020B0503020204020204" charset="-122"/>
              <a:cs typeface="微软雅黑" panose="020B0503020204020204" charset="-122"/>
            </a:endParaRPr>
          </a:p>
          <a:p>
            <a:pPr>
              <a:lnSpc>
                <a:spcPts val="233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此处文字替换成具体内</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容。市场分析的主要目的</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是研究商品的潜在销售量。</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6" name="TextBox 1"/>
          <p:cNvSpPr txBox="1"/>
          <p:nvPr/>
        </p:nvSpPr>
        <p:spPr>
          <a:xfrm>
            <a:off x="6479053" y="4421916"/>
            <a:ext cx="1846721" cy="1022459"/>
          </a:xfrm>
          <a:prstGeom prst="rect">
            <a:avLst/>
          </a:prstGeom>
          <a:noFill/>
        </p:spPr>
        <p:txBody>
          <a:bodyPr wrap="square" lIns="0" tIns="0" rIns="0" rtlCol="0">
            <a:spAutoFit/>
          </a:bodyPr>
          <a:lstStyle/>
          <a:p>
            <a:pPr>
              <a:lnSpc>
                <a:spcPts val="1905"/>
              </a:lnSpc>
            </a:pPr>
            <a:r>
              <a:rPr lang="en-US" altLang="zh-CN" sz="1600" b="1" dirty="0">
                <a:solidFill>
                  <a:schemeClr val="bg1"/>
                </a:solidFill>
                <a:latin typeface="微软雅黑" panose="020B0503020204020204" charset="-122"/>
                <a:ea typeface="微软雅黑" panose="020B0503020204020204" charset="-122"/>
                <a:cs typeface="微软雅黑" panose="020B0503020204020204" charset="-122"/>
              </a:rPr>
              <a:t>本地市场透析</a:t>
            </a:r>
            <a:endParaRPr lang="en-US" altLang="zh-CN" sz="1600" b="1" dirty="0">
              <a:solidFill>
                <a:schemeClr val="bg1"/>
              </a:solidFill>
              <a:latin typeface="微软雅黑" panose="020B0503020204020204" charset="-122"/>
              <a:ea typeface="微软雅黑" panose="020B0503020204020204" charset="-122"/>
              <a:cs typeface="微软雅黑" panose="020B0503020204020204" charset="-122"/>
            </a:endParaRPr>
          </a:p>
          <a:p>
            <a:pPr>
              <a:lnSpc>
                <a:spcPts val="233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此处文字替换成具体内</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容。市场分析的主要目的</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是研究商品的潜在销售量。</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7" name="TextBox 1"/>
          <p:cNvSpPr txBox="1"/>
          <p:nvPr/>
        </p:nvSpPr>
        <p:spPr>
          <a:xfrm>
            <a:off x="8978982" y="2311762"/>
            <a:ext cx="1846659" cy="1027974"/>
          </a:xfrm>
          <a:prstGeom prst="rect">
            <a:avLst/>
          </a:prstGeom>
          <a:noFill/>
        </p:spPr>
        <p:txBody>
          <a:bodyPr wrap="none" lIns="0" tIns="0" rIns="0" rtlCol="0">
            <a:spAutoFit/>
          </a:bodyPr>
          <a:lstStyle/>
          <a:p>
            <a:pPr>
              <a:lnSpc>
                <a:spcPts val="1905"/>
              </a:lnSpc>
            </a:pPr>
            <a:r>
              <a:rPr lang="en-US" altLang="zh-CN" sz="1600" b="1" dirty="0">
                <a:solidFill>
                  <a:schemeClr val="bg1"/>
                </a:solidFill>
                <a:latin typeface="微软雅黑" panose="020B0503020204020204" charset="-122"/>
                <a:ea typeface="微软雅黑" panose="020B0503020204020204" charset="-122"/>
                <a:cs typeface="微软雅黑" panose="020B0503020204020204" charset="-122"/>
              </a:rPr>
              <a:t>国外市场透析</a:t>
            </a:r>
            <a:endParaRPr lang="en-US" altLang="zh-CN" sz="1600" b="1" dirty="0">
              <a:solidFill>
                <a:schemeClr val="bg1"/>
              </a:solidFill>
              <a:latin typeface="微软雅黑" panose="020B0503020204020204" charset="-122"/>
              <a:ea typeface="微软雅黑" panose="020B0503020204020204" charset="-122"/>
              <a:cs typeface="微软雅黑" panose="020B0503020204020204" charset="-122"/>
            </a:endParaRPr>
          </a:p>
          <a:p>
            <a:pPr>
              <a:lnSpc>
                <a:spcPts val="233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此处文字替换成具体内</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容。市场分析的主要目的</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sz="1200" dirty="0">
                <a:solidFill>
                  <a:schemeClr val="bg1"/>
                </a:solidFill>
                <a:latin typeface="微软雅黑" panose="020B0503020204020204" charset="-122"/>
                <a:ea typeface="微软雅黑" panose="020B0503020204020204" charset="-122"/>
                <a:cs typeface="微软雅黑" panose="020B0503020204020204" charset="-122"/>
              </a:rPr>
              <a:t>是研究商品的潜在销售量。</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0" name="Freeform 3"/>
          <p:cNvSpPr/>
          <p:nvPr/>
        </p:nvSpPr>
        <p:spPr>
          <a:xfrm>
            <a:off x="6171603" y="1836519"/>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blipFill rotWithShape="1">
            <a:blip r:embed="rId1"/>
            <a:stretch>
              <a:fillRect/>
            </a:stretch>
          </a:blipFill>
          <a:ln w="12700">
            <a:solidFill>
              <a:srgbClr val="58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1" name="Freeform 3"/>
          <p:cNvSpPr/>
          <p:nvPr/>
        </p:nvSpPr>
        <p:spPr>
          <a:xfrm>
            <a:off x="1169718" y="1836519"/>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blipFill rotWithShape="1">
            <a:blip r:embed="rId2"/>
            <a:stretch>
              <a:fillRect/>
            </a:stretch>
          </a:blipFill>
          <a:ln w="12700">
            <a:solidFill>
              <a:srgbClr val="58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2" name="Freeform 3"/>
          <p:cNvSpPr/>
          <p:nvPr/>
        </p:nvSpPr>
        <p:spPr>
          <a:xfrm>
            <a:off x="3684417" y="3977345"/>
            <a:ext cx="2364743" cy="1975749"/>
          </a:xfrm>
          <a:custGeom>
            <a:avLst/>
            <a:gdLst>
              <a:gd name="connsiteX0" fmla="*/ 0 w 2234463"/>
              <a:gd name="connsiteY0" fmla="*/ 0 h 1866900"/>
              <a:gd name="connsiteX1" fmla="*/ 2234463 w 2234463"/>
              <a:gd name="connsiteY1" fmla="*/ 0 h 1866900"/>
              <a:gd name="connsiteX2" fmla="*/ 2234463 w 2234463"/>
              <a:gd name="connsiteY2" fmla="*/ 1866900 h 1866900"/>
              <a:gd name="connsiteX3" fmla="*/ 0 w 2234463"/>
              <a:gd name="connsiteY3" fmla="*/ 1866900 h 1866900"/>
              <a:gd name="connsiteX4" fmla="*/ 0 w 2234463"/>
              <a:gd name="connsiteY4" fmla="*/ 0 h 18669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34463" h="1866900">
                <a:moveTo>
                  <a:pt x="0" y="0"/>
                </a:moveTo>
                <a:lnTo>
                  <a:pt x="2234463" y="0"/>
                </a:lnTo>
                <a:lnTo>
                  <a:pt x="2234463" y="1866900"/>
                </a:lnTo>
                <a:lnTo>
                  <a:pt x="0" y="1866900"/>
                </a:lnTo>
                <a:lnTo>
                  <a:pt x="0" y="0"/>
                </a:lnTo>
              </a:path>
            </a:pathLst>
          </a:custGeom>
          <a:blipFill rotWithShape="1">
            <a:blip r:embed="rId3"/>
            <a:stretch>
              <a:fillRect/>
            </a:stretch>
          </a:blipFill>
          <a:ln w="12700">
            <a:solidFill>
              <a:srgbClr val="58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43" name="Freeform 3"/>
          <p:cNvSpPr/>
          <p:nvPr/>
        </p:nvSpPr>
        <p:spPr>
          <a:xfrm>
            <a:off x="8672606" y="3957184"/>
            <a:ext cx="2378183" cy="2009646"/>
          </a:xfrm>
          <a:custGeom>
            <a:avLst/>
            <a:gdLst>
              <a:gd name="connsiteX0" fmla="*/ 2240813 w 2247163"/>
              <a:gd name="connsiteY0" fmla="*/ 1892579 h 1898929"/>
              <a:gd name="connsiteX1" fmla="*/ 6350 w 2247163"/>
              <a:gd name="connsiteY1" fmla="*/ 1892579 h 1898929"/>
              <a:gd name="connsiteX2" fmla="*/ 6350 w 2247163"/>
              <a:gd name="connsiteY2" fmla="*/ 6350 h 1898929"/>
              <a:gd name="connsiteX3" fmla="*/ 2240813 w 2247163"/>
              <a:gd name="connsiteY3" fmla="*/ 6350 h 1898929"/>
              <a:gd name="connsiteX4" fmla="*/ 2240813 w 2247163"/>
              <a:gd name="connsiteY4" fmla="*/ 1892579 h 189892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47163" h="1898929">
                <a:moveTo>
                  <a:pt x="2240813" y="1892579"/>
                </a:moveTo>
                <a:lnTo>
                  <a:pt x="6350" y="1892579"/>
                </a:lnTo>
                <a:lnTo>
                  <a:pt x="6350" y="6350"/>
                </a:lnTo>
                <a:lnTo>
                  <a:pt x="2240813" y="6350"/>
                </a:lnTo>
                <a:lnTo>
                  <a:pt x="2240813" y="1892579"/>
                </a:lnTo>
              </a:path>
            </a:pathLst>
          </a:custGeom>
          <a:blipFill rotWithShape="1">
            <a:blip r:embed="rId4"/>
            <a:stretch>
              <a:fillRect/>
            </a:stretch>
          </a:blipFill>
          <a:ln w="12700">
            <a:solidFill>
              <a:srgbClr val="58D6C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p>
        </p:txBody>
      </p:sp>
      <p:sp>
        <p:nvSpPr>
          <p:cNvPr id="19"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市场透视</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9" grpId="0" animBg="1"/>
      <p:bldP spid="48" grpId="0" animBg="1"/>
      <p:bldP spid="5" grpId="0" animBg="1"/>
      <p:bldP spid="40" grpId="0" animBg="1"/>
      <p:bldP spid="41" grpId="0" animBg="1"/>
      <p:bldP spid="42" grpId="0" animBg="1"/>
      <p:bldP spid="43"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产品概况</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grpSp>
        <p:nvGrpSpPr>
          <p:cNvPr id="3" name="组合 2"/>
          <p:cNvGrpSpPr/>
          <p:nvPr/>
        </p:nvGrpSpPr>
        <p:grpSpPr>
          <a:xfrm>
            <a:off x="1031103" y="1947569"/>
            <a:ext cx="10388683" cy="2305410"/>
            <a:chOff x="1031236" y="2293640"/>
            <a:chExt cx="10390035" cy="2304876"/>
          </a:xfrm>
        </p:grpSpPr>
        <p:sp>
          <p:nvSpPr>
            <p:cNvPr id="4" name="矩形 3"/>
            <p:cNvSpPr/>
            <p:nvPr/>
          </p:nvSpPr>
          <p:spPr>
            <a:xfrm>
              <a:off x="2478035" y="2293640"/>
              <a:ext cx="2495701" cy="406400"/>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rgbClr val="333333"/>
                </a:solidFill>
              </a:endParaRPr>
            </a:p>
          </p:txBody>
        </p:sp>
        <p:sp>
          <p:nvSpPr>
            <p:cNvPr id="5" name="矩形 4"/>
            <p:cNvSpPr/>
            <p:nvPr/>
          </p:nvSpPr>
          <p:spPr>
            <a:xfrm>
              <a:off x="1666875" y="2937473"/>
              <a:ext cx="3306861" cy="406400"/>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6" name="矩形 5"/>
            <p:cNvSpPr/>
            <p:nvPr/>
          </p:nvSpPr>
          <p:spPr>
            <a:xfrm>
              <a:off x="2700436" y="3573078"/>
              <a:ext cx="2273300" cy="406400"/>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rgbClr val="333333"/>
                </a:solidFill>
              </a:endParaRPr>
            </a:p>
          </p:txBody>
        </p:sp>
        <p:sp>
          <p:nvSpPr>
            <p:cNvPr id="7" name="矩形 6"/>
            <p:cNvSpPr/>
            <p:nvPr/>
          </p:nvSpPr>
          <p:spPr>
            <a:xfrm>
              <a:off x="2078136" y="4192116"/>
              <a:ext cx="2895599" cy="406400"/>
            </a:xfrm>
            <a:prstGeom prst="rect">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8" name="左右箭头标注 54"/>
            <p:cNvSpPr/>
            <p:nvPr/>
          </p:nvSpPr>
          <p:spPr>
            <a:xfrm>
              <a:off x="5286376" y="2293640"/>
              <a:ext cx="1619248" cy="406400"/>
            </a:xfrm>
            <a:prstGeom prst="leftRightArrowCallout">
              <a:avLst>
                <a:gd name="adj1" fmla="val 25000"/>
                <a:gd name="adj2" fmla="val 22310"/>
                <a:gd name="adj3" fmla="val 25000"/>
                <a:gd name="adj4" fmla="val 63861"/>
              </a:avLst>
            </a:prstGeom>
            <a:solidFill>
              <a:srgbClr val="33333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9" name="左右箭头标注 55"/>
            <p:cNvSpPr/>
            <p:nvPr/>
          </p:nvSpPr>
          <p:spPr>
            <a:xfrm>
              <a:off x="5286376" y="2937473"/>
              <a:ext cx="1619248" cy="406400"/>
            </a:xfrm>
            <a:prstGeom prst="leftRightArrowCallout">
              <a:avLst>
                <a:gd name="adj1" fmla="val 25000"/>
                <a:gd name="adj2" fmla="val 22310"/>
                <a:gd name="adj3" fmla="val 25000"/>
                <a:gd name="adj4" fmla="val 63861"/>
              </a:avLst>
            </a:prstGeom>
            <a:solidFill>
              <a:srgbClr val="33333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0" name="左右箭头标注 56"/>
            <p:cNvSpPr/>
            <p:nvPr/>
          </p:nvSpPr>
          <p:spPr>
            <a:xfrm>
              <a:off x="5286376" y="3573078"/>
              <a:ext cx="1619248" cy="406400"/>
            </a:xfrm>
            <a:prstGeom prst="leftRightArrowCallout">
              <a:avLst>
                <a:gd name="adj1" fmla="val 25000"/>
                <a:gd name="adj2" fmla="val 22310"/>
                <a:gd name="adj3" fmla="val 25000"/>
                <a:gd name="adj4" fmla="val 63861"/>
              </a:avLst>
            </a:prstGeom>
            <a:solidFill>
              <a:srgbClr val="33333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1" name="左右箭头标注 57"/>
            <p:cNvSpPr/>
            <p:nvPr/>
          </p:nvSpPr>
          <p:spPr>
            <a:xfrm>
              <a:off x="5286376" y="4192115"/>
              <a:ext cx="1619248" cy="406401"/>
            </a:xfrm>
            <a:prstGeom prst="leftRightArrowCallout">
              <a:avLst>
                <a:gd name="adj1" fmla="val 25000"/>
                <a:gd name="adj2" fmla="val 22310"/>
                <a:gd name="adj3" fmla="val 25000"/>
                <a:gd name="adj4" fmla="val 63861"/>
              </a:avLst>
            </a:prstGeom>
            <a:solidFill>
              <a:srgbClr val="33333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2" name="矩形 11"/>
            <p:cNvSpPr/>
            <p:nvPr/>
          </p:nvSpPr>
          <p:spPr>
            <a:xfrm>
              <a:off x="7219948" y="2293640"/>
              <a:ext cx="2447927" cy="406400"/>
            </a:xfrm>
            <a:prstGeom prst="rect">
              <a:avLst/>
            </a:prstGeom>
            <a:solidFill>
              <a:srgbClr val="1D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3" name="矩形 12"/>
            <p:cNvSpPr/>
            <p:nvPr/>
          </p:nvSpPr>
          <p:spPr>
            <a:xfrm>
              <a:off x="7219948" y="2937473"/>
              <a:ext cx="2063901" cy="406400"/>
            </a:xfrm>
            <a:prstGeom prst="rect">
              <a:avLst/>
            </a:prstGeom>
            <a:solidFill>
              <a:srgbClr val="1D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4" name="矩形 13"/>
            <p:cNvSpPr/>
            <p:nvPr/>
          </p:nvSpPr>
          <p:spPr>
            <a:xfrm>
              <a:off x="7219948" y="3573078"/>
              <a:ext cx="3305177" cy="406400"/>
            </a:xfrm>
            <a:prstGeom prst="rect">
              <a:avLst/>
            </a:prstGeom>
            <a:solidFill>
              <a:srgbClr val="1D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5" name="矩形 14"/>
            <p:cNvSpPr/>
            <p:nvPr/>
          </p:nvSpPr>
          <p:spPr>
            <a:xfrm>
              <a:off x="7219948" y="4192116"/>
              <a:ext cx="1435251" cy="406400"/>
            </a:xfrm>
            <a:prstGeom prst="rect">
              <a:avLst/>
            </a:prstGeom>
            <a:solidFill>
              <a:srgbClr val="1D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rgbClr val="333333"/>
                </a:solidFill>
              </a:endParaRPr>
            </a:p>
          </p:txBody>
        </p:sp>
        <p:sp>
          <p:nvSpPr>
            <p:cNvPr id="16" name="TextBox 9"/>
            <p:cNvSpPr txBox="1"/>
            <p:nvPr/>
          </p:nvSpPr>
          <p:spPr bwMode="auto">
            <a:xfrm>
              <a:off x="5707381" y="2366887"/>
              <a:ext cx="802005" cy="276999"/>
            </a:xfrm>
            <a:prstGeom prst="rect">
              <a:avLst/>
            </a:prstGeom>
            <a:noFill/>
          </p:spPr>
          <p:txBody>
            <a:bodyPr wrap="square">
              <a:spAutoFit/>
            </a:bodyPr>
            <a:lstStyle/>
            <a:p>
              <a:pPr defTabSz="914400">
                <a:defRPr/>
              </a:pPr>
              <a:r>
                <a:rPr lang="zh-CN" altLang="en-US" sz="1200" dirty="0">
                  <a:solidFill>
                    <a:schemeClr val="bg1"/>
                  </a:solidFill>
                  <a:latin typeface="微软雅黑" panose="020B0503020204020204" charset="-122"/>
                  <a:ea typeface="微软雅黑" panose="020B0503020204020204" charset="-122"/>
                </a:rPr>
                <a:t>添加标题</a:t>
              </a:r>
              <a:endParaRPr lang="zh-CN" altLang="en-US" sz="1200" dirty="0">
                <a:solidFill>
                  <a:schemeClr val="bg1"/>
                </a:solidFill>
                <a:latin typeface="微软雅黑" panose="020B0503020204020204" charset="-122"/>
                <a:ea typeface="微软雅黑" panose="020B0503020204020204" charset="-122"/>
              </a:endParaRPr>
            </a:p>
          </p:txBody>
        </p:sp>
        <p:sp>
          <p:nvSpPr>
            <p:cNvPr id="17" name="TextBox 9"/>
            <p:cNvSpPr txBox="1"/>
            <p:nvPr/>
          </p:nvSpPr>
          <p:spPr bwMode="auto">
            <a:xfrm>
              <a:off x="5707381" y="3006744"/>
              <a:ext cx="845820" cy="276999"/>
            </a:xfrm>
            <a:prstGeom prst="rect">
              <a:avLst/>
            </a:prstGeom>
            <a:noFill/>
          </p:spPr>
          <p:txBody>
            <a:bodyPr wrap="square">
              <a:spAutoFit/>
            </a:bodyPr>
            <a:lstStyle/>
            <a:p>
              <a:pPr defTabSz="914400">
                <a:defRPr/>
              </a:pPr>
              <a:r>
                <a:rPr lang="zh-CN" altLang="en-US" sz="1200" dirty="0">
                  <a:solidFill>
                    <a:schemeClr val="bg1"/>
                  </a:solidFill>
                  <a:latin typeface="微软雅黑" panose="020B0503020204020204" charset="-122"/>
                  <a:ea typeface="微软雅黑" panose="020B0503020204020204" charset="-122"/>
                </a:rPr>
                <a:t>添加标题</a:t>
              </a:r>
              <a:endParaRPr lang="zh-CN" altLang="en-US" sz="1200" dirty="0">
                <a:solidFill>
                  <a:schemeClr val="bg1"/>
                </a:solidFill>
                <a:latin typeface="微软雅黑" panose="020B0503020204020204" charset="-122"/>
                <a:ea typeface="微软雅黑" panose="020B0503020204020204" charset="-122"/>
              </a:endParaRPr>
            </a:p>
          </p:txBody>
        </p:sp>
        <p:sp>
          <p:nvSpPr>
            <p:cNvPr id="18" name="TextBox 9"/>
            <p:cNvSpPr txBox="1"/>
            <p:nvPr/>
          </p:nvSpPr>
          <p:spPr bwMode="auto">
            <a:xfrm>
              <a:off x="5707381" y="3635727"/>
              <a:ext cx="845820" cy="276999"/>
            </a:xfrm>
            <a:prstGeom prst="rect">
              <a:avLst/>
            </a:prstGeom>
            <a:noFill/>
          </p:spPr>
          <p:txBody>
            <a:bodyPr wrap="square">
              <a:spAutoFit/>
            </a:bodyPr>
            <a:lstStyle/>
            <a:p>
              <a:pPr defTabSz="914400">
                <a:defRPr/>
              </a:pPr>
              <a:r>
                <a:rPr lang="zh-CN" altLang="en-US" sz="1200" dirty="0">
                  <a:solidFill>
                    <a:schemeClr val="bg1"/>
                  </a:solidFill>
                  <a:latin typeface="微软雅黑" panose="020B0503020204020204" charset="-122"/>
                  <a:ea typeface="微软雅黑" panose="020B0503020204020204" charset="-122"/>
                </a:rPr>
                <a:t>添加标题</a:t>
              </a:r>
              <a:endParaRPr lang="zh-CN" altLang="en-US" sz="1200" dirty="0">
                <a:solidFill>
                  <a:schemeClr val="bg1"/>
                </a:solidFill>
                <a:latin typeface="微软雅黑" panose="020B0503020204020204" charset="-122"/>
                <a:ea typeface="微软雅黑" panose="020B0503020204020204" charset="-122"/>
              </a:endParaRPr>
            </a:p>
          </p:txBody>
        </p:sp>
        <p:sp>
          <p:nvSpPr>
            <p:cNvPr id="19" name="TextBox 9"/>
            <p:cNvSpPr txBox="1"/>
            <p:nvPr/>
          </p:nvSpPr>
          <p:spPr bwMode="auto">
            <a:xfrm>
              <a:off x="5707381" y="4264710"/>
              <a:ext cx="845820" cy="276999"/>
            </a:xfrm>
            <a:prstGeom prst="rect">
              <a:avLst/>
            </a:prstGeom>
            <a:noFill/>
          </p:spPr>
          <p:txBody>
            <a:bodyPr wrap="square">
              <a:spAutoFit/>
            </a:bodyPr>
            <a:lstStyle/>
            <a:p>
              <a:pPr defTabSz="914400">
                <a:defRPr/>
              </a:pPr>
              <a:r>
                <a:rPr lang="zh-CN" altLang="en-US" sz="1200" dirty="0">
                  <a:solidFill>
                    <a:schemeClr val="bg1"/>
                  </a:solidFill>
                  <a:latin typeface="微软雅黑" panose="020B0503020204020204" charset="-122"/>
                  <a:ea typeface="微软雅黑" panose="020B0503020204020204" charset="-122"/>
                </a:rPr>
                <a:t>添加标题</a:t>
              </a:r>
              <a:endParaRPr lang="zh-CN" altLang="en-US" sz="1200" dirty="0">
                <a:solidFill>
                  <a:schemeClr val="bg1"/>
                </a:solidFill>
                <a:latin typeface="微软雅黑" panose="020B0503020204020204" charset="-122"/>
                <a:ea typeface="微软雅黑" panose="020B0503020204020204" charset="-122"/>
              </a:endParaRPr>
            </a:p>
          </p:txBody>
        </p:sp>
        <p:sp>
          <p:nvSpPr>
            <p:cNvPr id="20" name="文本框 19"/>
            <p:cNvSpPr txBox="1"/>
            <p:nvPr/>
          </p:nvSpPr>
          <p:spPr>
            <a:xfrm>
              <a:off x="1921899" y="2306730"/>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65%</a:t>
              </a:r>
              <a:endParaRPr lang="zh-CN" altLang="en-US" sz="1200" dirty="0">
                <a:solidFill>
                  <a:srgbClr val="333333"/>
                </a:solidFill>
                <a:latin typeface="微软雅黑" panose="020B0503020204020204" charset="-122"/>
                <a:ea typeface="微软雅黑" panose="020B0503020204020204" charset="-122"/>
              </a:endParaRPr>
            </a:p>
          </p:txBody>
        </p:sp>
        <p:sp>
          <p:nvSpPr>
            <p:cNvPr id="21" name="文本框 20"/>
            <p:cNvSpPr txBox="1"/>
            <p:nvPr/>
          </p:nvSpPr>
          <p:spPr>
            <a:xfrm>
              <a:off x="1031236" y="2939811"/>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80%</a:t>
              </a:r>
              <a:endParaRPr lang="zh-CN" altLang="en-US" sz="1200" dirty="0">
                <a:solidFill>
                  <a:srgbClr val="333333"/>
                </a:solidFill>
                <a:latin typeface="微软雅黑" panose="020B0503020204020204" charset="-122"/>
                <a:ea typeface="微软雅黑" panose="020B0503020204020204" charset="-122"/>
              </a:endParaRPr>
            </a:p>
          </p:txBody>
        </p:sp>
        <p:sp>
          <p:nvSpPr>
            <p:cNvPr id="22" name="文本框 21"/>
            <p:cNvSpPr txBox="1"/>
            <p:nvPr/>
          </p:nvSpPr>
          <p:spPr>
            <a:xfrm>
              <a:off x="2172594" y="3517813"/>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58%</a:t>
              </a:r>
              <a:endParaRPr lang="zh-CN" altLang="en-US" sz="1200" dirty="0">
                <a:solidFill>
                  <a:srgbClr val="333333"/>
                </a:solidFill>
                <a:latin typeface="微软雅黑" panose="020B0503020204020204" charset="-122"/>
                <a:ea typeface="微软雅黑" panose="020B0503020204020204" charset="-122"/>
              </a:endParaRPr>
            </a:p>
          </p:txBody>
        </p:sp>
        <p:sp>
          <p:nvSpPr>
            <p:cNvPr id="23" name="文本框 22"/>
            <p:cNvSpPr txBox="1"/>
            <p:nvPr/>
          </p:nvSpPr>
          <p:spPr>
            <a:xfrm>
              <a:off x="1437888" y="4201124"/>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71%</a:t>
              </a:r>
              <a:endParaRPr lang="zh-CN" altLang="en-US" sz="1200" dirty="0">
                <a:solidFill>
                  <a:srgbClr val="333333"/>
                </a:solidFill>
                <a:latin typeface="微软雅黑" panose="020B0503020204020204" charset="-122"/>
                <a:ea typeface="微软雅黑" panose="020B0503020204020204" charset="-122"/>
              </a:endParaRPr>
            </a:p>
          </p:txBody>
        </p:sp>
        <p:sp>
          <p:nvSpPr>
            <p:cNvPr id="24" name="文本框 23"/>
            <p:cNvSpPr txBox="1"/>
            <p:nvPr/>
          </p:nvSpPr>
          <p:spPr>
            <a:xfrm>
              <a:off x="9783218" y="2306730"/>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80%</a:t>
              </a:r>
              <a:endParaRPr lang="zh-CN" altLang="en-US" sz="1200" dirty="0">
                <a:solidFill>
                  <a:srgbClr val="333333"/>
                </a:solidFill>
                <a:latin typeface="微软雅黑" panose="020B0503020204020204" charset="-122"/>
                <a:ea typeface="微软雅黑" panose="020B0503020204020204" charset="-122"/>
              </a:endParaRPr>
            </a:p>
          </p:txBody>
        </p:sp>
        <p:sp>
          <p:nvSpPr>
            <p:cNvPr id="25" name="文本框 24"/>
            <p:cNvSpPr txBox="1"/>
            <p:nvPr/>
          </p:nvSpPr>
          <p:spPr>
            <a:xfrm>
              <a:off x="9384598" y="2939811"/>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54%</a:t>
              </a:r>
              <a:endParaRPr lang="zh-CN" altLang="en-US" sz="1200" dirty="0">
                <a:solidFill>
                  <a:srgbClr val="333333"/>
                </a:solidFill>
                <a:latin typeface="微软雅黑" panose="020B0503020204020204" charset="-122"/>
                <a:ea typeface="微软雅黑" panose="020B0503020204020204" charset="-122"/>
              </a:endParaRPr>
            </a:p>
          </p:txBody>
        </p:sp>
        <p:sp>
          <p:nvSpPr>
            <p:cNvPr id="26" name="文本框 25"/>
            <p:cNvSpPr txBox="1"/>
            <p:nvPr/>
          </p:nvSpPr>
          <p:spPr>
            <a:xfrm>
              <a:off x="10810390" y="3573465"/>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80%</a:t>
              </a:r>
              <a:endParaRPr lang="zh-CN" altLang="en-US" sz="1200" dirty="0">
                <a:solidFill>
                  <a:srgbClr val="333333"/>
                </a:solidFill>
                <a:latin typeface="微软雅黑" panose="020B0503020204020204" charset="-122"/>
                <a:ea typeface="微软雅黑" panose="020B0503020204020204" charset="-122"/>
              </a:endParaRPr>
            </a:p>
          </p:txBody>
        </p:sp>
        <p:sp>
          <p:nvSpPr>
            <p:cNvPr id="27" name="文本框 26"/>
            <p:cNvSpPr txBox="1"/>
            <p:nvPr/>
          </p:nvSpPr>
          <p:spPr>
            <a:xfrm>
              <a:off x="8811817" y="4210649"/>
              <a:ext cx="610881" cy="336617"/>
            </a:xfrm>
            <a:prstGeom prst="rect">
              <a:avLst/>
            </a:prstGeom>
            <a:noFill/>
          </p:spPr>
          <p:txBody>
            <a:bodyPr wrap="square" rtlCol="0">
              <a:spAutoFit/>
            </a:bodyPr>
            <a:lstStyle/>
            <a:p>
              <a:pPr defTabSz="914400">
                <a:lnSpc>
                  <a:spcPct val="150000"/>
                </a:lnSpc>
              </a:pPr>
              <a:r>
                <a:rPr lang="en-US" altLang="zh-CN" sz="1200" dirty="0">
                  <a:solidFill>
                    <a:srgbClr val="333333"/>
                  </a:solidFill>
                  <a:latin typeface="微软雅黑" panose="020B0503020204020204" charset="-122"/>
                  <a:ea typeface="微软雅黑" panose="020B0503020204020204" charset="-122"/>
                </a:rPr>
                <a:t>39%</a:t>
              </a:r>
              <a:endParaRPr lang="zh-CN" altLang="en-US" sz="1200" dirty="0">
                <a:solidFill>
                  <a:srgbClr val="333333"/>
                </a:solidFill>
                <a:latin typeface="微软雅黑" panose="020B0503020204020204" charset="-122"/>
                <a:ea typeface="微软雅黑" panose="020B0503020204020204" charset="-122"/>
              </a:endParaRPr>
            </a:p>
          </p:txBody>
        </p:sp>
      </p:grpSp>
      <p:grpSp>
        <p:nvGrpSpPr>
          <p:cNvPr id="28" name="组合 27"/>
          <p:cNvGrpSpPr/>
          <p:nvPr/>
        </p:nvGrpSpPr>
        <p:grpSpPr bwMode="auto">
          <a:xfrm>
            <a:off x="-133275" y="4360009"/>
            <a:ext cx="11885595" cy="1282604"/>
            <a:chOff x="-10916" y="4430829"/>
            <a:chExt cx="11615085" cy="1281601"/>
          </a:xfrm>
        </p:grpSpPr>
        <p:sp>
          <p:nvSpPr>
            <p:cNvPr id="29" name="TextBox 60"/>
            <p:cNvSpPr txBox="1">
              <a:spLocks noChangeArrowheads="1"/>
            </p:cNvSpPr>
            <p:nvPr/>
          </p:nvSpPr>
          <p:spPr bwMode="auto">
            <a:xfrm>
              <a:off x="627120" y="5066604"/>
              <a:ext cx="10977049" cy="64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200" dirty="0">
                  <a:solidFill>
                    <a:srgbClr val="333333"/>
                  </a:solidFill>
                  <a:latin typeface="微软雅黑" panose="020B0503020204020204" charset="-122"/>
                  <a:ea typeface="微软雅黑" panose="020B0503020204020204" charset="-122"/>
                </a:rPr>
                <a:t>请在这里输入段落文本内容请在这里输入段落文本内容请在这里输入段落文本内容请在这里输入段落文本内容请在这里输入段落文本内容请在这里输入段落文本内容请在这里输入段落文本内容请在这里输入段落文本内容</a:t>
              </a:r>
              <a:endParaRPr lang="zh-CN" altLang="en-US" sz="1200" dirty="0">
                <a:solidFill>
                  <a:srgbClr val="333333"/>
                </a:solidFill>
                <a:latin typeface="微软雅黑" panose="020B0503020204020204" charset="-122"/>
                <a:ea typeface="微软雅黑" panose="020B0503020204020204" charset="-122"/>
              </a:endParaRPr>
            </a:p>
          </p:txBody>
        </p:sp>
        <p:sp>
          <p:nvSpPr>
            <p:cNvPr id="30" name="TextBox 61"/>
            <p:cNvSpPr txBox="1">
              <a:spLocks noChangeArrowheads="1"/>
            </p:cNvSpPr>
            <p:nvPr/>
          </p:nvSpPr>
          <p:spPr bwMode="auto">
            <a:xfrm>
              <a:off x="-10916" y="4430829"/>
              <a:ext cx="2605056" cy="58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50000"/>
                </a:lnSpc>
              </a:pPr>
              <a:r>
                <a:rPr lang="zh-CN" altLang="en-US" sz="2400" b="1" dirty="0">
                  <a:solidFill>
                    <a:srgbClr val="333333"/>
                  </a:solidFill>
                  <a:latin typeface="等线" panose="020F0502020204030204"/>
                  <a:ea typeface="等线" panose="02010600030101010101" pitchFamily="2" charset="-122"/>
                </a:rPr>
                <a:t>产品概况</a:t>
              </a:r>
              <a:endParaRPr lang="en-US" altLang="zh-CN" sz="2400" b="1" dirty="0">
                <a:solidFill>
                  <a:srgbClr val="333333"/>
                </a:solidFill>
                <a:latin typeface="等线" panose="020F0502020204030204"/>
                <a:ea typeface="等线" panose="02010600030101010101" pitchFamily="2" charset="-122"/>
              </a:endParaRP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par>
                                <p:cTn id="13" presetID="23" presetClass="entr" presetSubtype="32" fill="hold" nodeType="withEffect">
                                  <p:stCondLst>
                                    <p:cond delay="75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strVal val="4*#ppt_w"/>
                                          </p:val>
                                        </p:tav>
                                        <p:tav tm="100000">
                                          <p:val>
                                            <p:strVal val="#ppt_w"/>
                                          </p:val>
                                        </p:tav>
                                      </p:tavLst>
                                    </p:anim>
                                    <p:anim calcmode="lin" valueType="num">
                                      <p:cBhvr>
                                        <p:cTn id="16" dur="500" fill="hold"/>
                                        <p:tgtEl>
                                          <p:spTgt spid="2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
          <p:cNvSpPr/>
          <p:nvPr/>
        </p:nvSpPr>
        <p:spPr>
          <a:xfrm>
            <a:off x="4587928" y="2349234"/>
            <a:ext cx="1382594" cy="1348670"/>
          </a:xfrm>
          <a:custGeom>
            <a:avLst/>
            <a:gdLst>
              <a:gd name="connsiteX0" fmla="*/ 515251 w 1306423"/>
              <a:gd name="connsiteY0" fmla="*/ 286600 h 1274368"/>
              <a:gd name="connsiteX1" fmla="*/ 249440 w 1306423"/>
              <a:gd name="connsiteY1" fmla="*/ 250736 h 1274368"/>
              <a:gd name="connsiteX2" fmla="*/ 285331 w 1306423"/>
              <a:gd name="connsiteY2" fmla="*/ 516394 h 1274368"/>
              <a:gd name="connsiteX3" fmla="*/ 0 w 1306423"/>
              <a:gd name="connsiteY3" fmla="*/ 1274343 h 1274368"/>
              <a:gd name="connsiteX4" fmla="*/ 459600 w 1306423"/>
              <a:gd name="connsiteY4" fmla="*/ 1274368 h 1274368"/>
              <a:gd name="connsiteX5" fmla="*/ 717448 w 1306423"/>
              <a:gd name="connsiteY5" fmla="*/ 718731 h 1274368"/>
              <a:gd name="connsiteX6" fmla="*/ 1306423 w 1306423"/>
              <a:gd name="connsiteY6" fmla="*/ 458597 h 1274368"/>
              <a:gd name="connsiteX7" fmla="*/ 1306423 w 1306423"/>
              <a:gd name="connsiteY7" fmla="*/ 0 h 1274368"/>
              <a:gd name="connsiteX8" fmla="*/ 515251 w 1306423"/>
              <a:gd name="connsiteY8" fmla="*/ 286600 h 127436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6423" h="1274368">
                <a:moveTo>
                  <a:pt x="515251" y="286600"/>
                </a:moveTo>
                <a:lnTo>
                  <a:pt x="249440" y="250736"/>
                </a:lnTo>
                <a:lnTo>
                  <a:pt x="285331" y="516394"/>
                </a:lnTo>
                <a:cubicBezTo>
                  <a:pt x="110058" y="739609"/>
                  <a:pt x="14808" y="1005103"/>
                  <a:pt x="0" y="1274343"/>
                </a:cubicBezTo>
                <a:lnTo>
                  <a:pt x="459600" y="1274368"/>
                </a:lnTo>
                <a:cubicBezTo>
                  <a:pt x="476567" y="1071752"/>
                  <a:pt x="562381" y="873747"/>
                  <a:pt x="717448" y="718731"/>
                </a:cubicBezTo>
                <a:cubicBezTo>
                  <a:pt x="880960" y="555155"/>
                  <a:pt x="1092275" y="468464"/>
                  <a:pt x="1306423" y="458597"/>
                </a:cubicBezTo>
                <a:lnTo>
                  <a:pt x="1306423" y="0"/>
                </a:lnTo>
                <a:cubicBezTo>
                  <a:pt x="1025842" y="8559"/>
                  <a:pt x="747623" y="104203"/>
                  <a:pt x="515251" y="286600"/>
                </a:cubicBezTo>
              </a:path>
            </a:pathLst>
          </a:custGeom>
          <a:solidFill>
            <a:srgbClr val="58D6CA"/>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endParaRPr>
          </a:p>
        </p:txBody>
      </p:sp>
      <p:sp>
        <p:nvSpPr>
          <p:cNvPr id="22" name="Freeform 3"/>
          <p:cNvSpPr/>
          <p:nvPr/>
        </p:nvSpPr>
        <p:spPr>
          <a:xfrm>
            <a:off x="6045038" y="3772456"/>
            <a:ext cx="1397970" cy="1432578"/>
          </a:xfrm>
          <a:custGeom>
            <a:avLst/>
            <a:gdLst>
              <a:gd name="connsiteX0" fmla="*/ 1018438 w 1320952"/>
              <a:gd name="connsiteY0" fmla="*/ 856195 h 1353654"/>
              <a:gd name="connsiteX1" fmla="*/ 1320952 w 1320952"/>
              <a:gd name="connsiteY1" fmla="*/ 37 h 1353654"/>
              <a:gd name="connsiteX2" fmla="*/ 862457 w 1320952"/>
              <a:gd name="connsiteY2" fmla="*/ 0 h 1353654"/>
              <a:gd name="connsiteX3" fmla="*/ 601370 w 1320952"/>
              <a:gd name="connsiteY3" fmla="*/ 634682 h 1353654"/>
              <a:gd name="connsiteX4" fmla="*/ 0 w 1320952"/>
              <a:gd name="connsiteY4" fmla="*/ 895083 h 1353654"/>
              <a:gd name="connsiteX5" fmla="*/ 63 w 1320952"/>
              <a:gd name="connsiteY5" fmla="*/ 1353654 h 1353654"/>
              <a:gd name="connsiteX6" fmla="*/ 822756 w 1320952"/>
              <a:gd name="connsiteY6" fmla="*/ 1051712 h 1353654"/>
              <a:gd name="connsiteX7" fmla="*/ 1049006 w 1320952"/>
              <a:gd name="connsiteY7" fmla="*/ 1082319 h 1353654"/>
              <a:gd name="connsiteX8" fmla="*/ 1018438 w 1320952"/>
              <a:gd name="connsiteY8" fmla="*/ 856195 h 13536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20952" h="1353654">
                <a:moveTo>
                  <a:pt x="1018438" y="856195"/>
                </a:moveTo>
                <a:cubicBezTo>
                  <a:pt x="1221104" y="607593"/>
                  <a:pt x="1321942" y="303657"/>
                  <a:pt x="1320952" y="37"/>
                </a:cubicBezTo>
                <a:lnTo>
                  <a:pt x="862457" y="0"/>
                </a:lnTo>
                <a:cubicBezTo>
                  <a:pt x="863485" y="229577"/>
                  <a:pt x="776554" y="459537"/>
                  <a:pt x="601370" y="634682"/>
                </a:cubicBezTo>
                <a:cubicBezTo>
                  <a:pt x="434695" y="801395"/>
                  <a:pt x="218427" y="888047"/>
                  <a:pt x="0" y="895083"/>
                </a:cubicBezTo>
                <a:lnTo>
                  <a:pt x="63" y="1353654"/>
                </a:lnTo>
                <a:cubicBezTo>
                  <a:pt x="292506" y="1347432"/>
                  <a:pt x="583272" y="1246860"/>
                  <a:pt x="822756" y="1051712"/>
                </a:cubicBezTo>
                <a:lnTo>
                  <a:pt x="1049006" y="1082319"/>
                </a:lnTo>
                <a:lnTo>
                  <a:pt x="1018438" y="856195"/>
                </a:lnTo>
              </a:path>
            </a:pathLst>
          </a:custGeom>
          <a:solidFill>
            <a:srgbClr val="58D6CA"/>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endParaRPr>
          </a:p>
        </p:txBody>
      </p:sp>
      <p:sp>
        <p:nvSpPr>
          <p:cNvPr id="19" name="Freeform 3"/>
          <p:cNvSpPr/>
          <p:nvPr/>
        </p:nvSpPr>
        <p:spPr>
          <a:xfrm>
            <a:off x="4585605" y="3782537"/>
            <a:ext cx="1384919" cy="1432256"/>
          </a:xfrm>
          <a:custGeom>
            <a:avLst/>
            <a:gdLst>
              <a:gd name="connsiteX0" fmla="*/ 458571 w 1308620"/>
              <a:gd name="connsiteY0" fmla="*/ 0 h 1353349"/>
              <a:gd name="connsiteX1" fmla="*/ 0 w 1308620"/>
              <a:gd name="connsiteY1" fmla="*/ 12 h 1353349"/>
              <a:gd name="connsiteX2" fmla="*/ 292036 w 1308620"/>
              <a:gd name="connsiteY2" fmla="*/ 842683 h 1353349"/>
              <a:gd name="connsiteX3" fmla="*/ 261429 w 1308620"/>
              <a:gd name="connsiteY3" fmla="*/ 1069606 h 1353349"/>
              <a:gd name="connsiteX4" fmla="*/ 483704 w 1308620"/>
              <a:gd name="connsiteY4" fmla="*/ 1039545 h 1353349"/>
              <a:gd name="connsiteX5" fmla="*/ 1308620 w 1308620"/>
              <a:gd name="connsiteY5" fmla="*/ 1353350 h 1353349"/>
              <a:gd name="connsiteX6" fmla="*/ 1308595 w 1308620"/>
              <a:gd name="connsiteY6" fmla="*/ 894803 h 1353349"/>
              <a:gd name="connsiteX7" fmla="*/ 719620 w 1308620"/>
              <a:gd name="connsiteY7" fmla="*/ 634669 h 1353349"/>
              <a:gd name="connsiteX8" fmla="*/ 458571 w 1308620"/>
              <a:gd name="connsiteY8" fmla="*/ 0 h 13533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8620" h="1353349">
                <a:moveTo>
                  <a:pt x="458571" y="0"/>
                </a:moveTo>
                <a:lnTo>
                  <a:pt x="0" y="12"/>
                </a:lnTo>
                <a:cubicBezTo>
                  <a:pt x="-952" y="298221"/>
                  <a:pt x="96545" y="596569"/>
                  <a:pt x="292036" y="842683"/>
                </a:cubicBezTo>
                <a:lnTo>
                  <a:pt x="261429" y="1069606"/>
                </a:lnTo>
                <a:lnTo>
                  <a:pt x="483704" y="1039545"/>
                </a:lnTo>
                <a:cubicBezTo>
                  <a:pt x="722591" y="1239812"/>
                  <a:pt x="1014310" y="1344371"/>
                  <a:pt x="1308620" y="1353350"/>
                </a:cubicBezTo>
                <a:lnTo>
                  <a:pt x="1308595" y="894803"/>
                </a:lnTo>
                <a:cubicBezTo>
                  <a:pt x="1094435" y="884897"/>
                  <a:pt x="883119" y="798182"/>
                  <a:pt x="719620" y="634669"/>
                </a:cubicBezTo>
                <a:cubicBezTo>
                  <a:pt x="544423" y="459498"/>
                  <a:pt x="457466" y="229565"/>
                  <a:pt x="458571" y="0"/>
                </a:cubicBez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baseline="-25000">
              <a:solidFill>
                <a:schemeClr val="bg1"/>
              </a:solidFill>
            </a:endParaRPr>
          </a:p>
        </p:txBody>
      </p:sp>
      <p:sp>
        <p:nvSpPr>
          <p:cNvPr id="20" name="Freeform 3"/>
          <p:cNvSpPr/>
          <p:nvPr/>
        </p:nvSpPr>
        <p:spPr>
          <a:xfrm>
            <a:off x="6056442" y="2352940"/>
            <a:ext cx="1395685" cy="1348966"/>
          </a:xfrm>
          <a:custGeom>
            <a:avLst/>
            <a:gdLst>
              <a:gd name="connsiteX0" fmla="*/ 1057123 w 1318793"/>
              <a:gd name="connsiteY0" fmla="*/ 240017 h 1274648"/>
              <a:gd name="connsiteX1" fmla="*/ 789698 w 1318793"/>
              <a:gd name="connsiteY1" fmla="*/ 276110 h 1274648"/>
              <a:gd name="connsiteX2" fmla="*/ 0 w 1318793"/>
              <a:gd name="connsiteY2" fmla="*/ 0 h 1274648"/>
              <a:gd name="connsiteX3" fmla="*/ 25 w 1318793"/>
              <a:gd name="connsiteY3" fmla="*/ 458533 h 1274648"/>
              <a:gd name="connsiteX4" fmla="*/ 601395 w 1318793"/>
              <a:gd name="connsiteY4" fmla="*/ 719035 h 1274648"/>
              <a:gd name="connsiteX5" fmla="*/ 859256 w 1318793"/>
              <a:gd name="connsiteY5" fmla="*/ 1274648 h 1274648"/>
              <a:gd name="connsiteX6" fmla="*/ 1318793 w 1318793"/>
              <a:gd name="connsiteY6" fmla="*/ 1274622 h 1274648"/>
              <a:gd name="connsiteX7" fmla="*/ 1021715 w 1318793"/>
              <a:gd name="connsiteY7" fmla="*/ 501916 h 1274648"/>
              <a:gd name="connsiteX8" fmla="*/ 1057123 w 1318793"/>
              <a:gd name="connsiteY8" fmla="*/ 240017 h 127464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18793" h="1274648">
                <a:moveTo>
                  <a:pt x="1057123" y="240017"/>
                </a:moveTo>
                <a:lnTo>
                  <a:pt x="789698" y="276110"/>
                </a:lnTo>
                <a:cubicBezTo>
                  <a:pt x="556729" y="98069"/>
                  <a:pt x="279234" y="6007"/>
                  <a:pt x="0" y="0"/>
                </a:cubicBezTo>
                <a:lnTo>
                  <a:pt x="25" y="458533"/>
                </a:lnTo>
                <a:cubicBezTo>
                  <a:pt x="218427" y="465620"/>
                  <a:pt x="434708" y="552310"/>
                  <a:pt x="601395" y="719035"/>
                </a:cubicBezTo>
                <a:cubicBezTo>
                  <a:pt x="756450" y="874052"/>
                  <a:pt x="842276" y="1072019"/>
                  <a:pt x="859256" y="1274648"/>
                </a:cubicBezTo>
                <a:lnTo>
                  <a:pt x="1318793" y="1274622"/>
                </a:lnTo>
                <a:cubicBezTo>
                  <a:pt x="1303655" y="999464"/>
                  <a:pt x="1204531" y="728040"/>
                  <a:pt x="1021715" y="501916"/>
                </a:cubicBezTo>
                <a:lnTo>
                  <a:pt x="1057123" y="240017"/>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endParaRPr>
          </a:p>
        </p:txBody>
      </p:sp>
      <p:sp>
        <p:nvSpPr>
          <p:cNvPr id="2" name="Freeform 3"/>
          <p:cNvSpPr/>
          <p:nvPr/>
        </p:nvSpPr>
        <p:spPr>
          <a:xfrm>
            <a:off x="4585605" y="3772456"/>
            <a:ext cx="1384919" cy="1432256"/>
          </a:xfrm>
          <a:custGeom>
            <a:avLst/>
            <a:gdLst>
              <a:gd name="connsiteX0" fmla="*/ 458571 w 1308620"/>
              <a:gd name="connsiteY0" fmla="*/ 0 h 1353349"/>
              <a:gd name="connsiteX1" fmla="*/ 0 w 1308620"/>
              <a:gd name="connsiteY1" fmla="*/ 12 h 1353349"/>
              <a:gd name="connsiteX2" fmla="*/ 292036 w 1308620"/>
              <a:gd name="connsiteY2" fmla="*/ 842683 h 1353349"/>
              <a:gd name="connsiteX3" fmla="*/ 261429 w 1308620"/>
              <a:gd name="connsiteY3" fmla="*/ 1069606 h 1353349"/>
              <a:gd name="connsiteX4" fmla="*/ 483704 w 1308620"/>
              <a:gd name="connsiteY4" fmla="*/ 1039545 h 1353349"/>
              <a:gd name="connsiteX5" fmla="*/ 1308620 w 1308620"/>
              <a:gd name="connsiteY5" fmla="*/ 1353350 h 1353349"/>
              <a:gd name="connsiteX6" fmla="*/ 1308595 w 1308620"/>
              <a:gd name="connsiteY6" fmla="*/ 894803 h 1353349"/>
              <a:gd name="connsiteX7" fmla="*/ 719620 w 1308620"/>
              <a:gd name="connsiteY7" fmla="*/ 634669 h 1353349"/>
              <a:gd name="connsiteX8" fmla="*/ 458571 w 1308620"/>
              <a:gd name="connsiteY8" fmla="*/ 0 h 135334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08620" h="1353349">
                <a:moveTo>
                  <a:pt x="458571" y="0"/>
                </a:moveTo>
                <a:lnTo>
                  <a:pt x="0" y="12"/>
                </a:lnTo>
                <a:cubicBezTo>
                  <a:pt x="-952" y="298221"/>
                  <a:pt x="96545" y="596569"/>
                  <a:pt x="292036" y="842683"/>
                </a:cubicBezTo>
                <a:lnTo>
                  <a:pt x="261429" y="1069606"/>
                </a:lnTo>
                <a:lnTo>
                  <a:pt x="483704" y="1039545"/>
                </a:lnTo>
                <a:cubicBezTo>
                  <a:pt x="722591" y="1239812"/>
                  <a:pt x="1014310" y="1344371"/>
                  <a:pt x="1308620" y="1353350"/>
                </a:cubicBezTo>
                <a:lnTo>
                  <a:pt x="1308595" y="894803"/>
                </a:lnTo>
                <a:cubicBezTo>
                  <a:pt x="1094435" y="884897"/>
                  <a:pt x="883119" y="798182"/>
                  <a:pt x="719620" y="634669"/>
                </a:cubicBezTo>
                <a:cubicBezTo>
                  <a:pt x="544423" y="459498"/>
                  <a:pt x="457466" y="229565"/>
                  <a:pt x="458571" y="0"/>
                </a:cubicBez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Freeform 3"/>
          <p:cNvSpPr/>
          <p:nvPr/>
        </p:nvSpPr>
        <p:spPr>
          <a:xfrm>
            <a:off x="6045018" y="2348908"/>
            <a:ext cx="1395685" cy="1348966"/>
          </a:xfrm>
          <a:custGeom>
            <a:avLst/>
            <a:gdLst>
              <a:gd name="connsiteX0" fmla="*/ 1057123 w 1318793"/>
              <a:gd name="connsiteY0" fmla="*/ 240017 h 1274648"/>
              <a:gd name="connsiteX1" fmla="*/ 789698 w 1318793"/>
              <a:gd name="connsiteY1" fmla="*/ 276110 h 1274648"/>
              <a:gd name="connsiteX2" fmla="*/ 0 w 1318793"/>
              <a:gd name="connsiteY2" fmla="*/ 0 h 1274648"/>
              <a:gd name="connsiteX3" fmla="*/ 25 w 1318793"/>
              <a:gd name="connsiteY3" fmla="*/ 458533 h 1274648"/>
              <a:gd name="connsiteX4" fmla="*/ 601395 w 1318793"/>
              <a:gd name="connsiteY4" fmla="*/ 719035 h 1274648"/>
              <a:gd name="connsiteX5" fmla="*/ 859256 w 1318793"/>
              <a:gd name="connsiteY5" fmla="*/ 1274648 h 1274648"/>
              <a:gd name="connsiteX6" fmla="*/ 1318793 w 1318793"/>
              <a:gd name="connsiteY6" fmla="*/ 1274622 h 1274648"/>
              <a:gd name="connsiteX7" fmla="*/ 1021715 w 1318793"/>
              <a:gd name="connsiteY7" fmla="*/ 501916 h 1274648"/>
              <a:gd name="connsiteX8" fmla="*/ 1057123 w 1318793"/>
              <a:gd name="connsiteY8" fmla="*/ 240017 h 127464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318793" h="1274648">
                <a:moveTo>
                  <a:pt x="1057123" y="240017"/>
                </a:moveTo>
                <a:lnTo>
                  <a:pt x="789698" y="276110"/>
                </a:lnTo>
                <a:cubicBezTo>
                  <a:pt x="556729" y="98069"/>
                  <a:pt x="279234" y="6007"/>
                  <a:pt x="0" y="0"/>
                </a:cubicBezTo>
                <a:lnTo>
                  <a:pt x="25" y="458533"/>
                </a:lnTo>
                <a:cubicBezTo>
                  <a:pt x="218427" y="465620"/>
                  <a:pt x="434708" y="552310"/>
                  <a:pt x="601395" y="719035"/>
                </a:cubicBezTo>
                <a:cubicBezTo>
                  <a:pt x="756450" y="874052"/>
                  <a:pt x="842276" y="1072019"/>
                  <a:pt x="859256" y="1274648"/>
                </a:cubicBezTo>
                <a:lnTo>
                  <a:pt x="1318793" y="1274622"/>
                </a:lnTo>
                <a:cubicBezTo>
                  <a:pt x="1303655" y="999464"/>
                  <a:pt x="1204531" y="728040"/>
                  <a:pt x="1021715" y="501916"/>
                </a:cubicBezTo>
                <a:lnTo>
                  <a:pt x="1057123" y="240017"/>
                </a:ln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0" name="TextBox 1"/>
          <p:cNvSpPr txBox="1"/>
          <p:nvPr/>
        </p:nvSpPr>
        <p:spPr>
          <a:xfrm>
            <a:off x="7860673" y="4707127"/>
            <a:ext cx="2769989" cy="1154162"/>
          </a:xfrm>
          <a:prstGeom prst="rect">
            <a:avLst/>
          </a:prstGeom>
          <a:noFill/>
        </p:spPr>
        <p:txBody>
          <a:bodyPr wrap="none" lIns="0" tIns="0" rIns="0" rtlCol="0">
            <a:spAutoFit/>
          </a:bodyPr>
          <a:lstStyle/>
          <a:p>
            <a:pPr>
              <a:lnSpc>
                <a:spcPct val="120000"/>
              </a:lnSpc>
              <a:tabLst>
                <a:tab pos="846455" algn="l"/>
              </a:tabLst>
            </a:pPr>
            <a:r>
              <a:rPr lang="en-US" altLang="zh-CN" sz="2400" b="1" dirty="0">
                <a:solidFill>
                  <a:srgbClr val="333333"/>
                </a:solidFill>
                <a:latin typeface="微软雅黑" panose="020B0503020204020204" charset="-122"/>
                <a:ea typeface="微软雅黑" panose="020B0503020204020204" charset="-122"/>
              </a:rPr>
              <a:t>行业痛点</a:t>
            </a:r>
            <a:endParaRPr lang="en-US" altLang="zh-CN" sz="2400" b="1" dirty="0">
              <a:solidFill>
                <a:srgbClr val="333333"/>
              </a:solidFill>
              <a:latin typeface="微软雅黑" panose="020B0503020204020204" charset="-122"/>
              <a:ea typeface="微软雅黑" panose="020B0503020204020204" charset="-122"/>
            </a:endParaRPr>
          </a:p>
          <a:p>
            <a:pPr>
              <a:lnSpc>
                <a:spcPct val="120000"/>
              </a:lnSpc>
            </a:pPr>
            <a:r>
              <a:rPr lang="en-US" altLang="zh-CN" dirty="0" err="1">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dirty="0">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11" name="TextBox 1"/>
          <p:cNvSpPr txBox="1"/>
          <p:nvPr/>
        </p:nvSpPr>
        <p:spPr>
          <a:xfrm>
            <a:off x="1462672" y="4744486"/>
            <a:ext cx="2769989" cy="1154162"/>
          </a:xfrm>
          <a:prstGeom prst="rect">
            <a:avLst/>
          </a:prstGeom>
          <a:noFill/>
        </p:spPr>
        <p:txBody>
          <a:bodyPr wrap="none" lIns="0" tIns="0" rIns="0" rtlCol="0">
            <a:spAutoFit/>
          </a:bodyPr>
          <a:lstStyle/>
          <a:p>
            <a:pPr algn="r">
              <a:lnSpc>
                <a:spcPct val="120000"/>
              </a:lnSpc>
              <a:tabLst>
                <a:tab pos="846455" algn="l"/>
              </a:tabLst>
            </a:pPr>
            <a:r>
              <a:rPr lang="en-US" altLang="zh-CN" sz="2400" b="1" dirty="0">
                <a:solidFill>
                  <a:srgbClr val="333333"/>
                </a:solidFill>
                <a:latin typeface="微软雅黑" panose="020B0503020204020204" charset="-122"/>
                <a:ea typeface="微软雅黑" panose="020B0503020204020204" charset="-122"/>
              </a:rPr>
              <a:t>行业痛点</a:t>
            </a:r>
            <a:endParaRPr lang="en-US" altLang="zh-CN" sz="2400" b="1" dirty="0">
              <a:solidFill>
                <a:srgbClr val="333333"/>
              </a:solidFill>
              <a:latin typeface="微软雅黑" panose="020B0503020204020204" charset="-122"/>
              <a:ea typeface="微软雅黑" panose="020B0503020204020204" charset="-122"/>
            </a:endParaRPr>
          </a:p>
          <a:p>
            <a:pPr algn="r">
              <a:lnSpc>
                <a:spcPct val="120000"/>
              </a:lnSpc>
              <a:tabLst>
                <a:tab pos="846455" algn="l"/>
              </a:tabLst>
            </a:pPr>
            <a:r>
              <a:rPr lang="en-US" altLang="zh-CN" dirty="0" err="1">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a:p>
            <a:pPr algn="r">
              <a:lnSpc>
                <a:spcPct val="120000"/>
              </a:lnSpc>
              <a:tabLst>
                <a:tab pos="846455" algn="l"/>
              </a:tabLst>
            </a:pPr>
            <a:r>
              <a:rPr lang="en-US" altLang="zh-CN" dirty="0">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14" name="TextBox 1"/>
          <p:cNvSpPr txBox="1"/>
          <p:nvPr/>
        </p:nvSpPr>
        <p:spPr>
          <a:xfrm>
            <a:off x="6667220" y="2782178"/>
            <a:ext cx="211596" cy="264175"/>
          </a:xfrm>
          <a:prstGeom prst="rect">
            <a:avLst/>
          </a:prstGeom>
          <a:noFill/>
        </p:spPr>
        <p:txBody>
          <a:bodyPr wrap="none" lIns="0" tIns="0" rIns="0" rtlCol="0">
            <a:spAutoFit/>
          </a:bodyPr>
          <a:lstStyle/>
          <a:p>
            <a:pPr>
              <a:lnSpc>
                <a:spcPts val="1695"/>
              </a:lnSpc>
            </a:pPr>
            <a:r>
              <a:rPr lang="en-US" altLang="zh-CN" sz="1340" b="1" dirty="0">
                <a:solidFill>
                  <a:schemeClr val="bg1"/>
                </a:solidFill>
                <a:latin typeface="微软雅黑" panose="020B0503020204020204" charset="-122"/>
                <a:ea typeface="微软雅黑" panose="020B0503020204020204" charset="-122"/>
                <a:cs typeface="微软雅黑" panose="020B0503020204020204" charset="-122"/>
              </a:rPr>
              <a:t>01</a:t>
            </a:r>
            <a:endParaRPr lang="en-US" altLang="zh-CN" sz="134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5" name="TextBox 1"/>
          <p:cNvSpPr txBox="1"/>
          <p:nvPr/>
        </p:nvSpPr>
        <p:spPr>
          <a:xfrm>
            <a:off x="6667220" y="4515999"/>
            <a:ext cx="211596" cy="264175"/>
          </a:xfrm>
          <a:prstGeom prst="rect">
            <a:avLst/>
          </a:prstGeom>
          <a:noFill/>
        </p:spPr>
        <p:txBody>
          <a:bodyPr wrap="none" lIns="0" tIns="0" rIns="0" rtlCol="0">
            <a:spAutoFit/>
          </a:bodyPr>
          <a:lstStyle/>
          <a:p>
            <a:pPr>
              <a:lnSpc>
                <a:spcPts val="1695"/>
              </a:lnSpc>
            </a:pPr>
            <a:r>
              <a:rPr lang="en-US" altLang="zh-CN" sz="1340" b="1" dirty="0">
                <a:solidFill>
                  <a:schemeClr val="bg1"/>
                </a:solidFill>
                <a:latin typeface="微软雅黑" panose="020B0503020204020204" charset="-122"/>
                <a:ea typeface="微软雅黑" panose="020B0503020204020204" charset="-122"/>
                <a:cs typeface="微软雅黑" panose="020B0503020204020204" charset="-122"/>
              </a:rPr>
              <a:t>02</a:t>
            </a:r>
            <a:endParaRPr lang="en-US" altLang="zh-CN" sz="134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6" name="TextBox 1"/>
          <p:cNvSpPr txBox="1"/>
          <p:nvPr/>
        </p:nvSpPr>
        <p:spPr>
          <a:xfrm>
            <a:off x="5108125" y="4515999"/>
            <a:ext cx="211596" cy="264175"/>
          </a:xfrm>
          <a:prstGeom prst="rect">
            <a:avLst/>
          </a:prstGeom>
          <a:noFill/>
        </p:spPr>
        <p:txBody>
          <a:bodyPr wrap="none" lIns="0" tIns="0" rIns="0" rtlCol="0">
            <a:spAutoFit/>
          </a:bodyPr>
          <a:lstStyle/>
          <a:p>
            <a:pPr>
              <a:lnSpc>
                <a:spcPts val="1695"/>
              </a:lnSpc>
            </a:pPr>
            <a:r>
              <a:rPr lang="en-US" altLang="zh-CN" sz="1340" b="1" dirty="0">
                <a:solidFill>
                  <a:schemeClr val="bg1"/>
                </a:solidFill>
                <a:latin typeface="微软雅黑" panose="020B0503020204020204" charset="-122"/>
                <a:ea typeface="微软雅黑" panose="020B0503020204020204" charset="-122"/>
                <a:cs typeface="微软雅黑" panose="020B0503020204020204" charset="-122"/>
              </a:rPr>
              <a:t>03</a:t>
            </a:r>
            <a:endParaRPr lang="en-US" altLang="zh-CN" sz="134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7" name="TextBox 1"/>
          <p:cNvSpPr txBox="1"/>
          <p:nvPr/>
        </p:nvSpPr>
        <p:spPr>
          <a:xfrm>
            <a:off x="5108125" y="2782178"/>
            <a:ext cx="211596" cy="264175"/>
          </a:xfrm>
          <a:prstGeom prst="rect">
            <a:avLst/>
          </a:prstGeom>
          <a:noFill/>
        </p:spPr>
        <p:txBody>
          <a:bodyPr wrap="none" lIns="0" tIns="0" rIns="0" rtlCol="0">
            <a:spAutoFit/>
          </a:bodyPr>
          <a:lstStyle/>
          <a:p>
            <a:pPr>
              <a:lnSpc>
                <a:spcPts val="1695"/>
              </a:lnSpc>
            </a:pPr>
            <a:r>
              <a:rPr lang="en-US" altLang="zh-CN" sz="1340" b="1" dirty="0">
                <a:solidFill>
                  <a:schemeClr val="bg1"/>
                </a:solidFill>
                <a:latin typeface="微软雅黑" panose="020B0503020204020204" charset="-122"/>
                <a:ea typeface="微软雅黑" panose="020B0503020204020204" charset="-122"/>
                <a:cs typeface="微软雅黑" panose="020B0503020204020204" charset="-122"/>
              </a:rPr>
              <a:t>04</a:t>
            </a:r>
            <a:endParaRPr lang="en-US" altLang="zh-CN" sz="134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TextBox 1"/>
          <p:cNvSpPr txBox="1"/>
          <p:nvPr/>
        </p:nvSpPr>
        <p:spPr>
          <a:xfrm>
            <a:off x="5345908" y="3548285"/>
            <a:ext cx="1377878" cy="469359"/>
          </a:xfrm>
          <a:prstGeom prst="rect">
            <a:avLst/>
          </a:prstGeom>
          <a:noFill/>
        </p:spPr>
        <p:txBody>
          <a:bodyPr wrap="none" lIns="0" tIns="0" rIns="0" rtlCol="0">
            <a:spAutoFit/>
          </a:bodyPr>
          <a:lstStyle/>
          <a:p>
            <a:pPr algn="ctr">
              <a:lnSpc>
                <a:spcPts val="1585"/>
              </a:lnSpc>
              <a:tabLst>
                <a:tab pos="80010" algn="l"/>
              </a:tabLst>
            </a:pPr>
            <a:r>
              <a:rPr lang="en-US" altLang="zh-CN" sz="1600" b="1" dirty="0">
                <a:solidFill>
                  <a:srgbClr val="218CD5"/>
                </a:solidFill>
                <a:latin typeface="微软雅黑" panose="020B0503020204020204" charset="-122"/>
                <a:ea typeface="微软雅黑" panose="020B0503020204020204" charset="-122"/>
                <a:cs typeface="微软雅黑" panose="020B0503020204020204" charset="-122"/>
              </a:rPr>
              <a:t>INDUSTRY</a:t>
            </a:r>
            <a:endParaRPr lang="en-US" altLang="zh-CN" sz="1600" b="1" dirty="0">
              <a:solidFill>
                <a:srgbClr val="218CD5"/>
              </a:solidFill>
              <a:latin typeface="微软雅黑" panose="020B0503020204020204" charset="-122"/>
              <a:ea typeface="微软雅黑" panose="020B0503020204020204" charset="-122"/>
              <a:cs typeface="微软雅黑" panose="020B0503020204020204" charset="-122"/>
            </a:endParaRPr>
          </a:p>
          <a:p>
            <a:pPr algn="ctr">
              <a:lnSpc>
                <a:spcPts val="1695"/>
              </a:lnSpc>
              <a:tabLst>
                <a:tab pos="80010" algn="l"/>
              </a:tabLst>
            </a:pPr>
            <a:r>
              <a:rPr lang="en-US" altLang="zh-CN" sz="1600" b="1" dirty="0">
                <a:solidFill>
                  <a:srgbClr val="218CD5"/>
                </a:solidFill>
                <a:latin typeface="微软雅黑" panose="020B0503020204020204" charset="-122"/>
                <a:ea typeface="微软雅黑" panose="020B0503020204020204" charset="-122"/>
                <a:cs typeface="微软雅黑" panose="020B0503020204020204" charset="-122"/>
              </a:rPr>
              <a:t>PAIN POINTS</a:t>
            </a:r>
            <a:endParaRPr lang="en-US" altLang="zh-CN" sz="1600" b="1" dirty="0">
              <a:solidFill>
                <a:srgbClr val="218CD5"/>
              </a:solidFill>
              <a:latin typeface="微软雅黑" panose="020B0503020204020204" charset="-122"/>
              <a:ea typeface="微软雅黑" panose="020B0503020204020204" charset="-122"/>
              <a:cs typeface="微软雅黑" panose="020B0503020204020204" charset="-122"/>
            </a:endParaRPr>
          </a:p>
        </p:txBody>
      </p:sp>
      <p:sp>
        <p:nvSpPr>
          <p:cNvPr id="24" name="TextBox 1"/>
          <p:cNvSpPr txBox="1"/>
          <p:nvPr/>
        </p:nvSpPr>
        <p:spPr>
          <a:xfrm>
            <a:off x="1462672" y="2205097"/>
            <a:ext cx="2769989" cy="1154162"/>
          </a:xfrm>
          <a:prstGeom prst="rect">
            <a:avLst/>
          </a:prstGeom>
          <a:noFill/>
        </p:spPr>
        <p:txBody>
          <a:bodyPr wrap="none" lIns="0" tIns="0" rIns="0" rtlCol="0">
            <a:spAutoFit/>
          </a:bodyPr>
          <a:lstStyle/>
          <a:p>
            <a:pPr algn="r">
              <a:lnSpc>
                <a:spcPct val="120000"/>
              </a:lnSpc>
              <a:tabLst>
                <a:tab pos="846455" algn="l"/>
              </a:tabLst>
            </a:pPr>
            <a:r>
              <a:rPr lang="en-US" altLang="zh-CN" sz="2400" b="1" dirty="0">
                <a:solidFill>
                  <a:srgbClr val="333333"/>
                </a:solidFill>
                <a:latin typeface="微软雅黑" panose="020B0503020204020204" charset="-122"/>
                <a:ea typeface="微软雅黑" panose="020B0503020204020204" charset="-122"/>
                <a:cs typeface="微软雅黑" panose="020B0503020204020204" charset="-122"/>
              </a:rPr>
              <a:t>行业痛点</a:t>
            </a:r>
            <a:endParaRPr lang="en-US" altLang="zh-CN" sz="2400" b="1" dirty="0">
              <a:solidFill>
                <a:srgbClr val="333333"/>
              </a:solidFill>
              <a:latin typeface="微软雅黑" panose="020B0503020204020204" charset="-122"/>
              <a:ea typeface="微软雅黑" panose="020B0503020204020204" charset="-122"/>
              <a:cs typeface="微软雅黑" panose="020B0503020204020204" charset="-122"/>
            </a:endParaRPr>
          </a:p>
          <a:p>
            <a:pPr algn="r">
              <a:lnSpc>
                <a:spcPct val="120000"/>
              </a:lnSpc>
              <a:tabLst>
                <a:tab pos="846455" algn="l"/>
              </a:tabLst>
            </a:pPr>
            <a:r>
              <a:rPr lang="en-US" altLang="zh-CN" dirty="0">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a:p>
            <a:pPr algn="r">
              <a:lnSpc>
                <a:spcPct val="120000"/>
              </a:lnSpc>
              <a:tabLst>
                <a:tab pos="846455" algn="l"/>
              </a:tabLst>
            </a:pPr>
            <a:r>
              <a:rPr lang="en-US" altLang="zh-CN" dirty="0">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25" name="TextBox 1"/>
          <p:cNvSpPr txBox="1"/>
          <p:nvPr/>
        </p:nvSpPr>
        <p:spPr>
          <a:xfrm>
            <a:off x="7868065" y="2113116"/>
            <a:ext cx="2769989" cy="1154162"/>
          </a:xfrm>
          <a:prstGeom prst="rect">
            <a:avLst/>
          </a:prstGeom>
          <a:noFill/>
        </p:spPr>
        <p:txBody>
          <a:bodyPr wrap="none" lIns="0" tIns="0" rIns="0" rtlCol="0">
            <a:spAutoFit/>
          </a:bodyPr>
          <a:lstStyle/>
          <a:p>
            <a:pPr>
              <a:lnSpc>
                <a:spcPct val="120000"/>
              </a:lnSpc>
              <a:tabLst>
                <a:tab pos="846455" algn="l"/>
              </a:tabLst>
            </a:pPr>
            <a:r>
              <a:rPr lang="en-US" altLang="zh-CN" sz="2400" b="1" dirty="0">
                <a:solidFill>
                  <a:srgbClr val="333333"/>
                </a:solidFill>
                <a:latin typeface="微软雅黑" panose="020B0503020204020204" charset="-122"/>
                <a:ea typeface="微软雅黑" panose="020B0503020204020204" charset="-122"/>
              </a:rPr>
              <a:t>行业痛点</a:t>
            </a:r>
            <a:endParaRPr lang="en-US" altLang="zh-CN" sz="2400" b="1" dirty="0">
              <a:solidFill>
                <a:srgbClr val="333333"/>
              </a:solidFill>
              <a:latin typeface="微软雅黑" panose="020B0503020204020204" charset="-122"/>
              <a:ea typeface="微软雅黑" panose="020B0503020204020204" charset="-122"/>
            </a:endParaRPr>
          </a:p>
          <a:p>
            <a:pPr>
              <a:lnSpc>
                <a:spcPct val="120000"/>
              </a:lnSpc>
            </a:pPr>
            <a:r>
              <a:rPr lang="en-US" altLang="zh-CN" dirty="0" err="1">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altLang="zh-CN" dirty="0">
                <a:solidFill>
                  <a:srgbClr val="333333"/>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dirty="0">
              <a:solidFill>
                <a:srgbClr val="333333"/>
              </a:solidFill>
              <a:latin typeface="微软雅黑" panose="020B0503020204020204" charset="-122"/>
              <a:ea typeface="微软雅黑" panose="020B0503020204020204" charset="-122"/>
              <a:cs typeface="微软雅黑" panose="020B0503020204020204" charset="-122"/>
            </a:endParaRPr>
          </a:p>
        </p:txBody>
      </p:sp>
      <p:sp>
        <p:nvSpPr>
          <p:cNvPr id="23"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行业痛点</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anim calcmode="lin" valueType="num">
                                      <p:cBhvr>
                                        <p:cTn id="8" dur="750" fill="hold"/>
                                        <p:tgtEl>
                                          <p:spTgt spid="23"/>
                                        </p:tgtEl>
                                        <p:attrNameLst>
                                          <p:attrName>ppt_x</p:attrName>
                                        </p:attrNameLst>
                                      </p:cBhvr>
                                      <p:tavLst>
                                        <p:tav tm="0">
                                          <p:val>
                                            <p:strVal val="#ppt_x"/>
                                          </p:val>
                                        </p:tav>
                                        <p:tav tm="100000">
                                          <p:val>
                                            <p:strVal val="#ppt_x"/>
                                          </p:val>
                                        </p:tav>
                                      </p:tavLst>
                                    </p:anim>
                                    <p:anim calcmode="lin" valueType="num">
                                      <p:cBhvr>
                                        <p:cTn id="9" dur="75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4" grpId="0"/>
      <p:bldP spid="25"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nvGraphicFramePr>
        <p:xfrm>
          <a:off x="4267200" y="929640"/>
          <a:ext cx="7894320" cy="4998720"/>
        </p:xfrm>
        <a:graphic>
          <a:graphicData uri="http://schemas.openxmlformats.org/drawingml/2006/chart">
            <c:chart xmlns:c="http://schemas.openxmlformats.org/drawingml/2006/chart" xmlns:r="http://schemas.openxmlformats.org/officeDocument/2006/relationships" r:id="rId1"/>
          </a:graphicData>
        </a:graphic>
      </p:graphicFrame>
      <p:sp>
        <p:nvSpPr>
          <p:cNvPr id="10" name="TextBox 9"/>
          <p:cNvSpPr txBox="1"/>
          <p:nvPr/>
        </p:nvSpPr>
        <p:spPr>
          <a:xfrm>
            <a:off x="327254" y="1857352"/>
            <a:ext cx="3115779" cy="834972"/>
          </a:xfrm>
          <a:prstGeom prst="rect">
            <a:avLst/>
          </a:prstGeom>
          <a:noFill/>
        </p:spPr>
        <p:txBody>
          <a:bodyPr wrap="square" rtlCol="0" anchor="ctr">
            <a:spAutoFit/>
          </a:bodyPr>
          <a:lstStyle/>
          <a:p>
            <a:pPr algn="ctr">
              <a:lnSpc>
                <a:spcPct val="150000"/>
              </a:lnSpc>
            </a:pPr>
            <a:r>
              <a:rPr lang="zh-CN" altLang="en-US" sz="3600" b="1" dirty="0">
                <a:latin typeface="Arial" panose="020B0604020202020204" pitchFamily="34" charset="0"/>
                <a:cs typeface="Arial" panose="020B0604020202020204" pitchFamily="34" charset="0"/>
              </a:rPr>
              <a:t>市场开拓计划</a:t>
            </a:r>
            <a:endParaRPr lang="zh-CN" altLang="en-US" sz="3600" b="1" dirty="0">
              <a:latin typeface="Arial" panose="020B0604020202020204" pitchFamily="34" charset="0"/>
              <a:cs typeface="Arial" panose="020B0604020202020204" pitchFamily="34" charset="0"/>
            </a:endParaRPr>
          </a:p>
        </p:txBody>
      </p:sp>
      <p:sp>
        <p:nvSpPr>
          <p:cNvPr id="11" name="TextBox 10"/>
          <p:cNvSpPr txBox="1"/>
          <p:nvPr/>
        </p:nvSpPr>
        <p:spPr>
          <a:xfrm>
            <a:off x="261510" y="2765966"/>
            <a:ext cx="3247267" cy="2249398"/>
          </a:xfrm>
          <a:prstGeom prst="rect">
            <a:avLst/>
          </a:prstGeom>
          <a:noFill/>
        </p:spPr>
        <p:txBody>
          <a:bodyPr wrap="square" rtlCol="0" anchor="ctr">
            <a:spAutoFit/>
          </a:bodyPr>
          <a:lstStyle/>
          <a:p>
            <a:pPr algn="ctr">
              <a:lnSpc>
                <a:spcPct val="150000"/>
              </a:lnSpc>
            </a:pPr>
            <a:r>
              <a:rPr lang="zh-CN" altLang="en-US" sz="2400" dirty="0">
                <a:latin typeface="Arial" panose="020B0604020202020204" pitchFamily="34" charset="0"/>
                <a:cs typeface="Arial" panose="020B0604020202020204" pitchFamily="34" charset="0"/>
              </a:rPr>
              <a:t>请在这里输入段落文本内容请在这里输入段落文本内容请在这里输入段落文本内容</a:t>
            </a:r>
            <a:endParaRPr lang="zh-CN" altLang="en-US" sz="2400" dirty="0">
              <a:latin typeface="Arial" panose="020B0604020202020204" pitchFamily="34" charset="0"/>
              <a:cs typeface="Arial" panose="020B0604020202020204" pitchFamily="34" charset="0"/>
            </a:endParaRPr>
          </a:p>
        </p:txBody>
      </p:sp>
      <p:sp>
        <p:nvSpPr>
          <p:cNvPr id="13" name="Chevron 12"/>
          <p:cNvSpPr/>
          <p:nvPr/>
        </p:nvSpPr>
        <p:spPr>
          <a:xfrm>
            <a:off x="2616688" y="5996026"/>
            <a:ext cx="725656" cy="567136"/>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hevron 13"/>
          <p:cNvSpPr/>
          <p:nvPr/>
        </p:nvSpPr>
        <p:spPr>
          <a:xfrm>
            <a:off x="3342344" y="5996026"/>
            <a:ext cx="725656" cy="567136"/>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hevron 14"/>
          <p:cNvSpPr/>
          <p:nvPr/>
        </p:nvSpPr>
        <p:spPr>
          <a:xfrm>
            <a:off x="4068000" y="5996026"/>
            <a:ext cx="725656" cy="567136"/>
          </a:xfrm>
          <a:prstGeom prst="chevron">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hevron 15"/>
          <p:cNvSpPr/>
          <p:nvPr/>
        </p:nvSpPr>
        <p:spPr>
          <a:xfrm>
            <a:off x="4793656" y="5996026"/>
            <a:ext cx="725656" cy="567136"/>
          </a:xfrm>
          <a:prstGeom prst="chevron">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slow" advClick="0"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250"/>
                                        <p:tgtEl>
                                          <p:spTgt spid="1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250"/>
                                        <p:tgtEl>
                                          <p:spTgt spid="14"/>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50"/>
                                        <p:tgtEl>
                                          <p:spTgt spid="1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250"/>
                                        <p:tgtEl>
                                          <p:spTgt spid="1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35" dur="1000"/>
                                        <p:tgtEl>
                                          <p:spTgt spid="6">
                                            <p:graphicEl>
                                              <a:chart seriesIdx="-3" categoryIdx="-3" bldStep="gridLegend"/>
                                            </p:graphicEl>
                                          </p:spTgt>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39" dur="1000"/>
                                        <p:tgtEl>
                                          <p:spTgt spid="6">
                                            <p:graphicEl>
                                              <a:chart seriesIdx="0" categoryIdx="-4" bldStep="series"/>
                                            </p:graphicEl>
                                          </p:spTgt>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43" dur="1000"/>
                                        <p:tgtEl>
                                          <p:spTgt spid="6">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10" grpId="0"/>
      <p:bldP spid="11" grpId="0"/>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Freeform 177"/>
          <p:cNvSpPr>
            <a:spLocks noEditPoints="1"/>
          </p:cNvSpPr>
          <p:nvPr/>
        </p:nvSpPr>
        <p:spPr bwMode="auto">
          <a:xfrm>
            <a:off x="7538316" y="3276488"/>
            <a:ext cx="245973" cy="212316"/>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58D6CA"/>
          </a:solidFill>
          <a:ln>
            <a:noFill/>
          </a:ln>
        </p:spPr>
        <p:txBody>
          <a:bodyPr vert="horz" wrap="square" lIns="91419" tIns="45709" rIns="91419" bIns="45709" numCol="1" anchor="t" anchorCtr="0" compatLnSpc="1"/>
          <a:lstStyle/>
          <a:p>
            <a:pPr defTabSz="913765"/>
            <a:endParaRPr lang="zh-CN" altLang="en-US" sz="1600">
              <a:solidFill>
                <a:prstClr val="black"/>
              </a:solidFill>
            </a:endParaRPr>
          </a:p>
        </p:txBody>
      </p:sp>
      <p:sp>
        <p:nvSpPr>
          <p:cNvPr id="118" name="文本框 117"/>
          <p:cNvSpPr txBox="1"/>
          <p:nvPr/>
        </p:nvSpPr>
        <p:spPr>
          <a:xfrm>
            <a:off x="7748346" y="3147473"/>
            <a:ext cx="3962200" cy="1126462"/>
          </a:xfrm>
          <a:prstGeom prst="rect">
            <a:avLst/>
          </a:prstGeom>
          <a:noFill/>
        </p:spPr>
        <p:txBody>
          <a:bodyPr wrap="square" rtlCol="0">
            <a:spAutoFit/>
          </a:bodyPr>
          <a:lstStyle/>
          <a:p>
            <a:pPr lvl="0">
              <a:lnSpc>
                <a:spcPct val="120000"/>
              </a:lnSpc>
            </a:pPr>
            <a:r>
              <a:rPr lang="en-US" altLang="zh-CN" sz="1400" dirty="0">
                <a:solidFill>
                  <a:srgbClr val="333333"/>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此处文字替换成具体内容。此处文字替换成具体内容。此处文字替换成具体内容。此处文字替换成具体内容。此处文字替换成具体内容。此处文字替换成具体内容。</a:t>
            </a:r>
            <a:endParaRPr lang="en-US" altLang="zh-CN" sz="1400" dirty="0">
              <a:solidFill>
                <a:srgbClr val="333333"/>
              </a:solidFill>
              <a:latin typeface="微软雅黑 Light" panose="020B0502040204020203" charset="-122"/>
              <a:ea typeface="微软雅黑 Light" panose="020B0502040204020203" charset="-122"/>
              <a:cs typeface="微软雅黑" panose="020B0503020204020204" charset="-122"/>
            </a:endParaRPr>
          </a:p>
        </p:txBody>
      </p:sp>
      <p:pic>
        <p:nvPicPr>
          <p:cNvPr id="119" name="图片 1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8327" y="3818802"/>
            <a:ext cx="2881751" cy="2048900"/>
          </a:xfrm>
          <a:custGeom>
            <a:avLst/>
            <a:gdLst>
              <a:gd name="connsiteX0" fmla="*/ 0 w 2882793"/>
              <a:gd name="connsiteY0" fmla="*/ 0 h 1762450"/>
              <a:gd name="connsiteX1" fmla="*/ 1332754 w 2882793"/>
              <a:gd name="connsiteY1" fmla="*/ 0 h 1762450"/>
              <a:gd name="connsiteX2" fmla="*/ 1441396 w 2882793"/>
              <a:gd name="connsiteY2" fmla="*/ 115779 h 1762450"/>
              <a:gd name="connsiteX3" fmla="*/ 1550039 w 2882793"/>
              <a:gd name="connsiteY3" fmla="*/ 0 h 1762450"/>
              <a:gd name="connsiteX4" fmla="*/ 2882793 w 2882793"/>
              <a:gd name="connsiteY4" fmla="*/ 0 h 1762450"/>
              <a:gd name="connsiteX5" fmla="*/ 2882793 w 2882793"/>
              <a:gd name="connsiteY5" fmla="*/ 1762450 h 1762450"/>
              <a:gd name="connsiteX6" fmla="*/ 0 w 2882793"/>
              <a:gd name="connsiteY6" fmla="*/ 1762450 h 17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2793" h="1762450">
                <a:moveTo>
                  <a:pt x="0" y="0"/>
                </a:moveTo>
                <a:lnTo>
                  <a:pt x="1332754" y="0"/>
                </a:lnTo>
                <a:lnTo>
                  <a:pt x="1441396" y="115779"/>
                </a:lnTo>
                <a:lnTo>
                  <a:pt x="1550039" y="0"/>
                </a:lnTo>
                <a:lnTo>
                  <a:pt x="2882793" y="0"/>
                </a:lnTo>
                <a:lnTo>
                  <a:pt x="2882793" y="1762450"/>
                </a:lnTo>
                <a:lnTo>
                  <a:pt x="0" y="1762450"/>
                </a:lnTo>
                <a:close/>
              </a:path>
            </a:pathLst>
          </a:custGeom>
        </p:spPr>
      </p:pic>
      <p:pic>
        <p:nvPicPr>
          <p:cNvPr id="120" name="图片 1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8918" y="3837550"/>
            <a:ext cx="2881751" cy="2048900"/>
          </a:xfrm>
          <a:custGeom>
            <a:avLst/>
            <a:gdLst>
              <a:gd name="connsiteX0" fmla="*/ 0 w 2882793"/>
              <a:gd name="connsiteY0" fmla="*/ 0 h 1762450"/>
              <a:gd name="connsiteX1" fmla="*/ 1332754 w 2882793"/>
              <a:gd name="connsiteY1" fmla="*/ 0 h 1762450"/>
              <a:gd name="connsiteX2" fmla="*/ 1441396 w 2882793"/>
              <a:gd name="connsiteY2" fmla="*/ 115779 h 1762450"/>
              <a:gd name="connsiteX3" fmla="*/ 1550039 w 2882793"/>
              <a:gd name="connsiteY3" fmla="*/ 0 h 1762450"/>
              <a:gd name="connsiteX4" fmla="*/ 2882793 w 2882793"/>
              <a:gd name="connsiteY4" fmla="*/ 0 h 1762450"/>
              <a:gd name="connsiteX5" fmla="*/ 2882793 w 2882793"/>
              <a:gd name="connsiteY5" fmla="*/ 1762450 h 1762450"/>
              <a:gd name="connsiteX6" fmla="*/ 0 w 2882793"/>
              <a:gd name="connsiteY6" fmla="*/ 1762450 h 17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2793" h="1762450">
                <a:moveTo>
                  <a:pt x="0" y="0"/>
                </a:moveTo>
                <a:lnTo>
                  <a:pt x="1332754" y="0"/>
                </a:lnTo>
                <a:lnTo>
                  <a:pt x="1441396" y="115779"/>
                </a:lnTo>
                <a:lnTo>
                  <a:pt x="1550039" y="0"/>
                </a:lnTo>
                <a:lnTo>
                  <a:pt x="2882793" y="0"/>
                </a:lnTo>
                <a:lnTo>
                  <a:pt x="2882793" y="1762450"/>
                </a:lnTo>
                <a:lnTo>
                  <a:pt x="0" y="1762450"/>
                </a:lnTo>
                <a:close/>
              </a:path>
            </a:pathLst>
          </a:custGeom>
        </p:spPr>
      </p:pic>
      <p:sp>
        <p:nvSpPr>
          <p:cNvPr id="121" name="矩形 120"/>
          <p:cNvSpPr/>
          <p:nvPr/>
        </p:nvSpPr>
        <p:spPr>
          <a:xfrm>
            <a:off x="698327" y="1452928"/>
            <a:ext cx="11012218" cy="757130"/>
          </a:xfrm>
          <a:prstGeom prst="rect">
            <a:avLst/>
          </a:prstGeom>
          <a:noFill/>
        </p:spPr>
        <p:txBody>
          <a:bodyPr wrap="square" rtlCol="0">
            <a:spAutoFit/>
          </a:bodyPr>
          <a:lstStyle/>
          <a:p>
            <a:pPr lvl="0">
              <a:lnSpc>
                <a:spcPct val="120000"/>
              </a:lnSpc>
            </a:pPr>
            <a:r>
              <a:rPr lang="en-US" altLang="zh-CN" dirty="0">
                <a:solidFill>
                  <a:srgbClr val="333333"/>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此处文字替换成具体内容。此处文字替换成具体内容。此处文字替换成具体内容。此处文字替换成具体内容。此处文字替换成具体内容。此处文字替换成具体内容。</a:t>
            </a:r>
            <a:endParaRPr lang="en-US" altLang="zh-CN" dirty="0">
              <a:solidFill>
                <a:srgbClr val="333333"/>
              </a:solidFill>
              <a:latin typeface="微软雅黑 Light" panose="020B0502040204020203" charset="-122"/>
              <a:ea typeface="微软雅黑 Light" panose="020B0502040204020203" charset="-122"/>
              <a:cs typeface="微软雅黑" panose="020B0503020204020204" charset="-122"/>
            </a:endParaRPr>
          </a:p>
        </p:txBody>
      </p:sp>
      <p:grpSp>
        <p:nvGrpSpPr>
          <p:cNvPr id="122" name="组合 121"/>
          <p:cNvGrpSpPr/>
          <p:nvPr/>
        </p:nvGrpSpPr>
        <p:grpSpPr>
          <a:xfrm>
            <a:off x="698328" y="2734800"/>
            <a:ext cx="2881751" cy="976412"/>
            <a:chOff x="543150" y="2753548"/>
            <a:chExt cx="3311787" cy="976412"/>
          </a:xfrm>
        </p:grpSpPr>
        <p:sp>
          <p:nvSpPr>
            <p:cNvPr id="123" name="任意多边形 122"/>
            <p:cNvSpPr/>
            <p:nvPr/>
          </p:nvSpPr>
          <p:spPr>
            <a:xfrm>
              <a:off x="543150" y="2753548"/>
              <a:ext cx="2882793" cy="976412"/>
            </a:xfrm>
            <a:custGeom>
              <a:avLst/>
              <a:gdLst>
                <a:gd name="connsiteX0" fmla="*/ 21007 w 2882793"/>
                <a:gd name="connsiteY0" fmla="*/ 0 h 970338"/>
                <a:gd name="connsiteX1" fmla="*/ 2861786 w 2882793"/>
                <a:gd name="connsiteY1" fmla="*/ 0 h 970338"/>
                <a:gd name="connsiteX2" fmla="*/ 2882793 w 2882793"/>
                <a:gd name="connsiteY2" fmla="*/ 21007 h 970338"/>
                <a:gd name="connsiteX3" fmla="*/ 2882793 w 2882793"/>
                <a:gd name="connsiteY3" fmla="*/ 836087 h 970338"/>
                <a:gd name="connsiteX4" fmla="*/ 2861786 w 2882793"/>
                <a:gd name="connsiteY4" fmla="*/ 857094 h 970338"/>
                <a:gd name="connsiteX5" fmla="*/ 1547660 w 2882793"/>
                <a:gd name="connsiteY5" fmla="*/ 857094 h 970338"/>
                <a:gd name="connsiteX6" fmla="*/ 1441396 w 2882793"/>
                <a:gd name="connsiteY6" fmla="*/ 970338 h 970338"/>
                <a:gd name="connsiteX7" fmla="*/ 1335133 w 2882793"/>
                <a:gd name="connsiteY7" fmla="*/ 857094 h 970338"/>
                <a:gd name="connsiteX8" fmla="*/ 21007 w 2882793"/>
                <a:gd name="connsiteY8" fmla="*/ 857094 h 970338"/>
                <a:gd name="connsiteX9" fmla="*/ 0 w 2882793"/>
                <a:gd name="connsiteY9" fmla="*/ 836087 h 970338"/>
                <a:gd name="connsiteX10" fmla="*/ 0 w 2882793"/>
                <a:gd name="connsiteY10" fmla="*/ 21007 h 970338"/>
                <a:gd name="connsiteX11" fmla="*/ 21007 w 2882793"/>
                <a:gd name="connsiteY11" fmla="*/ 0 h 97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2793" h="970338">
                  <a:moveTo>
                    <a:pt x="21007" y="0"/>
                  </a:moveTo>
                  <a:lnTo>
                    <a:pt x="2861786" y="0"/>
                  </a:lnTo>
                  <a:cubicBezTo>
                    <a:pt x="2873388" y="0"/>
                    <a:pt x="2882793" y="9405"/>
                    <a:pt x="2882793" y="21007"/>
                  </a:cubicBezTo>
                  <a:lnTo>
                    <a:pt x="2882793" y="836087"/>
                  </a:lnTo>
                  <a:cubicBezTo>
                    <a:pt x="2882793" y="847689"/>
                    <a:pt x="2873388" y="857094"/>
                    <a:pt x="2861786" y="857094"/>
                  </a:cubicBezTo>
                  <a:lnTo>
                    <a:pt x="1547660" y="857094"/>
                  </a:lnTo>
                  <a:lnTo>
                    <a:pt x="1441396" y="970338"/>
                  </a:lnTo>
                  <a:lnTo>
                    <a:pt x="1335133" y="857094"/>
                  </a:lnTo>
                  <a:lnTo>
                    <a:pt x="21007" y="857094"/>
                  </a:lnTo>
                  <a:cubicBezTo>
                    <a:pt x="9405" y="857094"/>
                    <a:pt x="0" y="847689"/>
                    <a:pt x="0" y="836087"/>
                  </a:cubicBezTo>
                  <a:lnTo>
                    <a:pt x="0" y="21007"/>
                  </a:lnTo>
                  <a:cubicBezTo>
                    <a:pt x="0" y="9405"/>
                    <a:pt x="9405" y="0"/>
                    <a:pt x="21007" y="0"/>
                  </a:cubicBezTo>
                  <a:close/>
                </a:path>
              </a:pathLst>
            </a:custGeom>
            <a:solidFill>
              <a:srgbClr val="333333"/>
            </a:solidFill>
            <a:ln w="6350">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3765"/>
              <a:endParaRPr lang="zh-CN" altLang="en-US" dirty="0">
                <a:solidFill>
                  <a:prstClr val="white"/>
                </a:solidFill>
                <a:latin typeface="微软雅黑" panose="020B0503020204020204" charset="-122"/>
                <a:ea typeface="微软雅黑" panose="020B0503020204020204" charset="-122"/>
              </a:endParaRPr>
            </a:p>
          </p:txBody>
        </p:sp>
        <p:sp>
          <p:nvSpPr>
            <p:cNvPr id="124" name="矩形 123"/>
            <p:cNvSpPr/>
            <p:nvPr/>
          </p:nvSpPr>
          <p:spPr>
            <a:xfrm>
              <a:off x="835966" y="3030037"/>
              <a:ext cx="3018971" cy="338554"/>
            </a:xfrm>
            <a:prstGeom prst="rect">
              <a:avLst/>
            </a:prstGeom>
            <a:ln>
              <a:noFill/>
            </a:ln>
          </p:spPr>
          <p:txBody>
            <a:bodyPr wrap="square">
              <a:spAutoFit/>
            </a:bodyPr>
            <a:lstStyle/>
            <a:p>
              <a:pPr defTabSz="913765"/>
              <a:r>
                <a:rPr lang="zh-CN" altLang="en-US" sz="1600" b="1" dirty="0">
                  <a:solidFill>
                    <a:prstClr val="white"/>
                  </a:solidFill>
                  <a:latin typeface="微软雅黑" panose="020B0503020204020204" charset="-122"/>
                  <a:ea typeface="微软雅黑" panose="020B0503020204020204" charset="-122"/>
                </a:rPr>
                <a:t>请插入您的标题内容</a:t>
              </a:r>
              <a:endParaRPr lang="zh-CN" altLang="en-US" sz="1600" b="1" dirty="0">
                <a:solidFill>
                  <a:prstClr val="white"/>
                </a:solidFill>
                <a:latin typeface="微软雅黑" panose="020B0503020204020204" charset="-122"/>
                <a:ea typeface="微软雅黑" panose="020B0503020204020204" charset="-122"/>
              </a:endParaRPr>
            </a:p>
          </p:txBody>
        </p:sp>
      </p:grpSp>
      <p:grpSp>
        <p:nvGrpSpPr>
          <p:cNvPr id="125" name="组合 124"/>
          <p:cNvGrpSpPr/>
          <p:nvPr/>
        </p:nvGrpSpPr>
        <p:grpSpPr>
          <a:xfrm>
            <a:off x="4008917" y="2753549"/>
            <a:ext cx="2881751" cy="976413"/>
            <a:chOff x="4008160" y="2753547"/>
            <a:chExt cx="2882793" cy="976413"/>
          </a:xfrm>
        </p:grpSpPr>
        <p:sp>
          <p:nvSpPr>
            <p:cNvPr id="126" name="任意多边形 125"/>
            <p:cNvSpPr/>
            <p:nvPr/>
          </p:nvSpPr>
          <p:spPr>
            <a:xfrm>
              <a:off x="4008160" y="2753547"/>
              <a:ext cx="2882793" cy="976413"/>
            </a:xfrm>
            <a:custGeom>
              <a:avLst/>
              <a:gdLst>
                <a:gd name="connsiteX0" fmla="*/ 21007 w 2882793"/>
                <a:gd name="connsiteY0" fmla="*/ 0 h 970338"/>
                <a:gd name="connsiteX1" fmla="*/ 2861786 w 2882793"/>
                <a:gd name="connsiteY1" fmla="*/ 0 h 970338"/>
                <a:gd name="connsiteX2" fmla="*/ 2882793 w 2882793"/>
                <a:gd name="connsiteY2" fmla="*/ 21007 h 970338"/>
                <a:gd name="connsiteX3" fmla="*/ 2882793 w 2882793"/>
                <a:gd name="connsiteY3" fmla="*/ 836087 h 970338"/>
                <a:gd name="connsiteX4" fmla="*/ 2861786 w 2882793"/>
                <a:gd name="connsiteY4" fmla="*/ 857094 h 970338"/>
                <a:gd name="connsiteX5" fmla="*/ 1547660 w 2882793"/>
                <a:gd name="connsiteY5" fmla="*/ 857094 h 970338"/>
                <a:gd name="connsiteX6" fmla="*/ 1441396 w 2882793"/>
                <a:gd name="connsiteY6" fmla="*/ 970338 h 970338"/>
                <a:gd name="connsiteX7" fmla="*/ 1335133 w 2882793"/>
                <a:gd name="connsiteY7" fmla="*/ 857094 h 970338"/>
                <a:gd name="connsiteX8" fmla="*/ 21007 w 2882793"/>
                <a:gd name="connsiteY8" fmla="*/ 857094 h 970338"/>
                <a:gd name="connsiteX9" fmla="*/ 0 w 2882793"/>
                <a:gd name="connsiteY9" fmla="*/ 836087 h 970338"/>
                <a:gd name="connsiteX10" fmla="*/ 0 w 2882793"/>
                <a:gd name="connsiteY10" fmla="*/ 21007 h 970338"/>
                <a:gd name="connsiteX11" fmla="*/ 21007 w 2882793"/>
                <a:gd name="connsiteY11" fmla="*/ 0 h 97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2793" h="970338">
                  <a:moveTo>
                    <a:pt x="21007" y="0"/>
                  </a:moveTo>
                  <a:lnTo>
                    <a:pt x="2861786" y="0"/>
                  </a:lnTo>
                  <a:cubicBezTo>
                    <a:pt x="2873388" y="0"/>
                    <a:pt x="2882793" y="9405"/>
                    <a:pt x="2882793" y="21007"/>
                  </a:cubicBezTo>
                  <a:lnTo>
                    <a:pt x="2882793" y="836087"/>
                  </a:lnTo>
                  <a:cubicBezTo>
                    <a:pt x="2882793" y="847689"/>
                    <a:pt x="2873388" y="857094"/>
                    <a:pt x="2861786" y="857094"/>
                  </a:cubicBezTo>
                  <a:lnTo>
                    <a:pt x="1547660" y="857094"/>
                  </a:lnTo>
                  <a:lnTo>
                    <a:pt x="1441396" y="970338"/>
                  </a:lnTo>
                  <a:lnTo>
                    <a:pt x="1335133" y="857094"/>
                  </a:lnTo>
                  <a:lnTo>
                    <a:pt x="21007" y="857094"/>
                  </a:lnTo>
                  <a:cubicBezTo>
                    <a:pt x="9405" y="857094"/>
                    <a:pt x="0" y="847689"/>
                    <a:pt x="0" y="836087"/>
                  </a:cubicBezTo>
                  <a:lnTo>
                    <a:pt x="0" y="21007"/>
                  </a:lnTo>
                  <a:cubicBezTo>
                    <a:pt x="0" y="9405"/>
                    <a:pt x="9405" y="0"/>
                    <a:pt x="21007" y="0"/>
                  </a:cubicBezTo>
                  <a:close/>
                </a:path>
              </a:pathLst>
            </a:custGeom>
            <a:solidFill>
              <a:srgbClr val="58D6CA"/>
            </a:solidFill>
            <a:ln w="6350">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3765"/>
              <a:endParaRPr lang="zh-CN" altLang="en-US">
                <a:solidFill>
                  <a:prstClr val="white"/>
                </a:solidFill>
                <a:latin typeface="微软雅黑" panose="020B0503020204020204" charset="-122"/>
                <a:ea typeface="微软雅黑" panose="020B0503020204020204" charset="-122"/>
              </a:endParaRPr>
            </a:p>
          </p:txBody>
        </p:sp>
        <p:sp>
          <p:nvSpPr>
            <p:cNvPr id="127" name="矩形 126"/>
            <p:cNvSpPr/>
            <p:nvPr/>
          </p:nvSpPr>
          <p:spPr>
            <a:xfrm>
              <a:off x="4365295" y="3030037"/>
              <a:ext cx="2465100" cy="338554"/>
            </a:xfrm>
            <a:prstGeom prst="rect">
              <a:avLst/>
            </a:prstGeom>
          </p:spPr>
          <p:txBody>
            <a:bodyPr wrap="square">
              <a:spAutoFit/>
            </a:bodyPr>
            <a:lstStyle/>
            <a:p>
              <a:pPr defTabSz="913765"/>
              <a:r>
                <a:rPr lang="zh-CN" altLang="en-US" sz="1600" b="1" dirty="0">
                  <a:solidFill>
                    <a:prstClr val="white"/>
                  </a:solidFill>
                  <a:latin typeface="微软雅黑" panose="020B0503020204020204" charset="-122"/>
                  <a:ea typeface="微软雅黑" panose="020B0503020204020204" charset="-122"/>
                </a:rPr>
                <a:t>请插入您的标题内容</a:t>
              </a:r>
              <a:endParaRPr lang="zh-CN" altLang="en-US" sz="1600" b="1" dirty="0">
                <a:solidFill>
                  <a:prstClr val="white"/>
                </a:solidFill>
                <a:latin typeface="微软雅黑" panose="020B0503020204020204" charset="-122"/>
                <a:ea typeface="微软雅黑" panose="020B0503020204020204" charset="-122"/>
              </a:endParaRPr>
            </a:p>
          </p:txBody>
        </p:sp>
      </p:grpSp>
      <p:sp>
        <p:nvSpPr>
          <p:cNvPr id="159" name="矩形 158"/>
          <p:cNvSpPr/>
          <p:nvPr/>
        </p:nvSpPr>
        <p:spPr>
          <a:xfrm>
            <a:off x="7421663" y="2688200"/>
            <a:ext cx="2262158" cy="369332"/>
          </a:xfrm>
          <a:prstGeom prst="rect">
            <a:avLst/>
          </a:prstGeom>
        </p:spPr>
        <p:txBody>
          <a:bodyPr wrap="none">
            <a:spAutoFit/>
          </a:bodyPr>
          <a:lstStyle/>
          <a:p>
            <a:pPr defTabSz="913765"/>
            <a:r>
              <a:rPr lang="zh-CN" altLang="en-US" b="1" dirty="0">
                <a:solidFill>
                  <a:srgbClr val="333333"/>
                </a:solidFill>
                <a:latin typeface="微软雅黑" panose="020B0503020204020204" charset="-122"/>
                <a:ea typeface="微软雅黑" panose="020B0503020204020204" charset="-122"/>
              </a:rPr>
              <a:t>请插入您的标题内容</a:t>
            </a:r>
            <a:endParaRPr lang="zh-CN" altLang="en-US" b="1" dirty="0">
              <a:solidFill>
                <a:srgbClr val="333333"/>
              </a:solidFill>
              <a:latin typeface="微软雅黑" panose="020B0503020204020204" charset="-122"/>
              <a:ea typeface="微软雅黑" panose="020B0503020204020204" charset="-122"/>
            </a:endParaRPr>
          </a:p>
        </p:txBody>
      </p:sp>
      <p:sp>
        <p:nvSpPr>
          <p:cNvPr id="160" name="文本框 159"/>
          <p:cNvSpPr txBox="1"/>
          <p:nvPr/>
        </p:nvSpPr>
        <p:spPr>
          <a:xfrm>
            <a:off x="7748346" y="4558600"/>
            <a:ext cx="3962200" cy="1126462"/>
          </a:xfrm>
          <a:prstGeom prst="rect">
            <a:avLst/>
          </a:prstGeom>
          <a:noFill/>
        </p:spPr>
        <p:txBody>
          <a:bodyPr wrap="square" rtlCol="0">
            <a:spAutoFit/>
          </a:bodyPr>
          <a:lstStyle/>
          <a:p>
            <a:pPr lvl="0">
              <a:lnSpc>
                <a:spcPct val="120000"/>
              </a:lnSpc>
            </a:pPr>
            <a:r>
              <a:rPr lang="en-US" altLang="zh-CN" sz="1400" dirty="0">
                <a:solidFill>
                  <a:srgbClr val="333333"/>
                </a:solidFill>
                <a:latin typeface="微软雅黑 Light" panose="020B0502040204020203" charset="-122"/>
                <a:ea typeface="微软雅黑 Light" panose="020B0502040204020203" charset="-122"/>
                <a:cs typeface="微软雅黑" panose="020B0503020204020204" charset="-122"/>
              </a:rPr>
              <a:t>此处文字替换成具体内容。此处文字替换成具体内容。此处文字替换成具体内容。此处文字替换成具体内容。此处文字替换成具体内容。此处文字替换成具体内容。</a:t>
            </a:r>
            <a:endParaRPr lang="en-US" altLang="zh-CN" sz="1400" dirty="0">
              <a:solidFill>
                <a:srgbClr val="333333"/>
              </a:solidFill>
              <a:latin typeface="微软雅黑 Light" panose="020B0502040204020203" charset="-122"/>
              <a:ea typeface="微软雅黑 Light" panose="020B0502040204020203" charset="-122"/>
              <a:cs typeface="微软雅黑" panose="020B0503020204020204" charset="-122"/>
            </a:endParaRPr>
          </a:p>
        </p:txBody>
      </p:sp>
      <p:sp>
        <p:nvSpPr>
          <p:cNvPr id="161" name="Freeform 177"/>
          <p:cNvSpPr>
            <a:spLocks noEditPoints="1"/>
          </p:cNvSpPr>
          <p:nvPr/>
        </p:nvSpPr>
        <p:spPr bwMode="auto">
          <a:xfrm>
            <a:off x="7538316" y="4687613"/>
            <a:ext cx="245973" cy="212316"/>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58D6CA"/>
          </a:solidFill>
          <a:ln>
            <a:noFill/>
          </a:ln>
        </p:spPr>
        <p:txBody>
          <a:bodyPr vert="horz" wrap="square" lIns="91419" tIns="45709" rIns="91419" bIns="45709" numCol="1" anchor="t" anchorCtr="0" compatLnSpc="1"/>
          <a:lstStyle/>
          <a:p>
            <a:pPr defTabSz="913765"/>
            <a:endParaRPr lang="zh-CN" altLang="en-US" sz="1600">
              <a:solidFill>
                <a:prstClr val="black"/>
              </a:solidFill>
            </a:endParaRPr>
          </a:p>
        </p:txBody>
      </p:sp>
      <p:sp>
        <p:nvSpPr>
          <p:cNvPr id="17" name="TextBox 10"/>
          <p:cNvSpPr txBox="1"/>
          <p:nvPr/>
        </p:nvSpPr>
        <p:spPr>
          <a:xfrm>
            <a:off x="4029390" y="595282"/>
            <a:ext cx="1569660"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市场开拓计划</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fade">
                                      <p:cBhvr>
                                        <p:cTn id="13" dur="750"/>
                                        <p:tgtEl>
                                          <p:spTgt spid="121"/>
                                        </p:tgtEl>
                                      </p:cBhvr>
                                    </p:animEffect>
                                    <p:anim calcmode="lin" valueType="num">
                                      <p:cBhvr>
                                        <p:cTn id="14" dur="750" fill="hold"/>
                                        <p:tgtEl>
                                          <p:spTgt spid="121"/>
                                        </p:tgtEl>
                                        <p:attrNameLst>
                                          <p:attrName>ppt_x</p:attrName>
                                        </p:attrNameLst>
                                      </p:cBhvr>
                                      <p:tavLst>
                                        <p:tav tm="0">
                                          <p:val>
                                            <p:strVal val="#ppt_x"/>
                                          </p:val>
                                        </p:tav>
                                        <p:tav tm="100000">
                                          <p:val>
                                            <p:strVal val="#ppt_x"/>
                                          </p:val>
                                        </p:tav>
                                      </p:tavLst>
                                    </p:anim>
                                    <p:anim calcmode="lin" valueType="num">
                                      <p:cBhvr>
                                        <p:cTn id="15" dur="750" fill="hold"/>
                                        <p:tgtEl>
                                          <p:spTgt spid="12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750"/>
                                  </p:stCondLst>
                                  <p:childTnLst>
                                    <p:set>
                                      <p:cBhvr>
                                        <p:cTn id="17" dur="1" fill="hold">
                                          <p:stCondLst>
                                            <p:cond delay="0"/>
                                          </p:stCondLst>
                                        </p:cTn>
                                        <p:tgtEl>
                                          <p:spTgt spid="122"/>
                                        </p:tgtEl>
                                        <p:attrNameLst>
                                          <p:attrName>style.visibility</p:attrName>
                                        </p:attrNameLst>
                                      </p:cBhvr>
                                      <p:to>
                                        <p:strVal val="visible"/>
                                      </p:to>
                                    </p:set>
                                    <p:animEffect transition="in" filter="fade">
                                      <p:cBhvr>
                                        <p:cTn id="18" dur="500"/>
                                        <p:tgtEl>
                                          <p:spTgt spid="122"/>
                                        </p:tgtEl>
                                      </p:cBhvr>
                                    </p:animEffect>
                                    <p:anim calcmode="lin" valueType="num">
                                      <p:cBhvr>
                                        <p:cTn id="19" dur="500" fill="hold"/>
                                        <p:tgtEl>
                                          <p:spTgt spid="122"/>
                                        </p:tgtEl>
                                        <p:attrNameLst>
                                          <p:attrName>ppt_x</p:attrName>
                                        </p:attrNameLst>
                                      </p:cBhvr>
                                      <p:tavLst>
                                        <p:tav tm="0">
                                          <p:val>
                                            <p:strVal val="#ppt_x"/>
                                          </p:val>
                                        </p:tav>
                                        <p:tav tm="100000">
                                          <p:val>
                                            <p:strVal val="#ppt_x"/>
                                          </p:val>
                                        </p:tav>
                                      </p:tavLst>
                                    </p:anim>
                                    <p:anim calcmode="lin" valueType="num">
                                      <p:cBhvr>
                                        <p:cTn id="20" dur="500" fill="hold"/>
                                        <p:tgtEl>
                                          <p:spTgt spid="12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1000"/>
                                  </p:stCondLst>
                                  <p:childTnLst>
                                    <p:set>
                                      <p:cBhvr>
                                        <p:cTn id="22" dur="1" fill="hold">
                                          <p:stCondLst>
                                            <p:cond delay="0"/>
                                          </p:stCondLst>
                                        </p:cTn>
                                        <p:tgtEl>
                                          <p:spTgt spid="119"/>
                                        </p:tgtEl>
                                        <p:attrNameLst>
                                          <p:attrName>style.visibility</p:attrName>
                                        </p:attrNameLst>
                                      </p:cBhvr>
                                      <p:to>
                                        <p:strVal val="visible"/>
                                      </p:to>
                                    </p:set>
                                    <p:animEffect transition="in" filter="fade">
                                      <p:cBhvr>
                                        <p:cTn id="23" dur="500"/>
                                        <p:tgtEl>
                                          <p:spTgt spid="119"/>
                                        </p:tgtEl>
                                      </p:cBhvr>
                                    </p:animEffect>
                                    <p:anim calcmode="lin" valueType="num">
                                      <p:cBhvr>
                                        <p:cTn id="24" dur="500" fill="hold"/>
                                        <p:tgtEl>
                                          <p:spTgt spid="119"/>
                                        </p:tgtEl>
                                        <p:attrNameLst>
                                          <p:attrName>ppt_x</p:attrName>
                                        </p:attrNameLst>
                                      </p:cBhvr>
                                      <p:tavLst>
                                        <p:tav tm="0">
                                          <p:val>
                                            <p:strVal val="#ppt_x"/>
                                          </p:val>
                                        </p:tav>
                                        <p:tav tm="100000">
                                          <p:val>
                                            <p:strVal val="#ppt_x"/>
                                          </p:val>
                                        </p:tav>
                                      </p:tavLst>
                                    </p:anim>
                                    <p:anim calcmode="lin" valueType="num">
                                      <p:cBhvr>
                                        <p:cTn id="25" dur="500" fill="hold"/>
                                        <p:tgtEl>
                                          <p:spTgt spid="11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1750"/>
                                  </p:stCondLst>
                                  <p:childTnLst>
                                    <p:set>
                                      <p:cBhvr>
                                        <p:cTn id="27" dur="1" fill="hold">
                                          <p:stCondLst>
                                            <p:cond delay="0"/>
                                          </p:stCondLst>
                                        </p:cTn>
                                        <p:tgtEl>
                                          <p:spTgt spid="125"/>
                                        </p:tgtEl>
                                        <p:attrNameLst>
                                          <p:attrName>style.visibility</p:attrName>
                                        </p:attrNameLst>
                                      </p:cBhvr>
                                      <p:to>
                                        <p:strVal val="visible"/>
                                      </p:to>
                                    </p:set>
                                    <p:animEffect transition="in" filter="fade">
                                      <p:cBhvr>
                                        <p:cTn id="28" dur="500"/>
                                        <p:tgtEl>
                                          <p:spTgt spid="125"/>
                                        </p:tgtEl>
                                      </p:cBhvr>
                                    </p:animEffect>
                                    <p:anim calcmode="lin" valueType="num">
                                      <p:cBhvr>
                                        <p:cTn id="29" dur="500" fill="hold"/>
                                        <p:tgtEl>
                                          <p:spTgt spid="125"/>
                                        </p:tgtEl>
                                        <p:attrNameLst>
                                          <p:attrName>ppt_x</p:attrName>
                                        </p:attrNameLst>
                                      </p:cBhvr>
                                      <p:tavLst>
                                        <p:tav tm="0">
                                          <p:val>
                                            <p:strVal val="#ppt_x"/>
                                          </p:val>
                                        </p:tav>
                                        <p:tav tm="100000">
                                          <p:val>
                                            <p:strVal val="#ppt_x"/>
                                          </p:val>
                                        </p:tav>
                                      </p:tavLst>
                                    </p:anim>
                                    <p:anim calcmode="lin" valueType="num">
                                      <p:cBhvr>
                                        <p:cTn id="30" dur="500" fill="hold"/>
                                        <p:tgtEl>
                                          <p:spTgt spid="12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000"/>
                                  </p:stCondLst>
                                  <p:childTnLst>
                                    <p:set>
                                      <p:cBhvr>
                                        <p:cTn id="32" dur="1" fill="hold">
                                          <p:stCondLst>
                                            <p:cond delay="0"/>
                                          </p:stCondLst>
                                        </p:cTn>
                                        <p:tgtEl>
                                          <p:spTgt spid="120"/>
                                        </p:tgtEl>
                                        <p:attrNameLst>
                                          <p:attrName>style.visibility</p:attrName>
                                        </p:attrNameLst>
                                      </p:cBhvr>
                                      <p:to>
                                        <p:strVal val="visible"/>
                                      </p:to>
                                    </p:set>
                                    <p:animEffect transition="in" filter="fade">
                                      <p:cBhvr>
                                        <p:cTn id="33" dur="500"/>
                                        <p:tgtEl>
                                          <p:spTgt spid="120"/>
                                        </p:tgtEl>
                                      </p:cBhvr>
                                    </p:animEffect>
                                    <p:anim calcmode="lin" valueType="num">
                                      <p:cBhvr>
                                        <p:cTn id="34" dur="500" fill="hold"/>
                                        <p:tgtEl>
                                          <p:spTgt spid="120"/>
                                        </p:tgtEl>
                                        <p:attrNameLst>
                                          <p:attrName>ppt_x</p:attrName>
                                        </p:attrNameLst>
                                      </p:cBhvr>
                                      <p:tavLst>
                                        <p:tav tm="0">
                                          <p:val>
                                            <p:strVal val="#ppt_x"/>
                                          </p:val>
                                        </p:tav>
                                        <p:tav tm="100000">
                                          <p:val>
                                            <p:strVal val="#ppt_x"/>
                                          </p:val>
                                        </p:tav>
                                      </p:tavLst>
                                    </p:anim>
                                    <p:anim calcmode="lin" valueType="num">
                                      <p:cBhvr>
                                        <p:cTn id="35" dur="500" fill="hold"/>
                                        <p:tgtEl>
                                          <p:spTgt spid="120"/>
                                        </p:tgtEl>
                                        <p:attrNameLst>
                                          <p:attrName>ppt_y</p:attrName>
                                        </p:attrNameLst>
                                      </p:cBhvr>
                                      <p:tavLst>
                                        <p:tav tm="0">
                                          <p:val>
                                            <p:strVal val="#ppt_y-.1"/>
                                          </p:val>
                                        </p:tav>
                                        <p:tav tm="100000">
                                          <p:val>
                                            <p:strVal val="#ppt_y"/>
                                          </p:val>
                                        </p:tav>
                                      </p:tavLst>
                                    </p:anim>
                                  </p:childTnLst>
                                </p:cTn>
                              </p:par>
                              <p:par>
                                <p:cTn id="36" presetID="14" presetClass="entr" presetSubtype="10" fill="hold" grpId="0" nodeType="withEffect">
                                  <p:stCondLst>
                                    <p:cond delay="2500"/>
                                  </p:stCondLst>
                                  <p:childTnLst>
                                    <p:set>
                                      <p:cBhvr>
                                        <p:cTn id="37" dur="1" fill="hold">
                                          <p:stCondLst>
                                            <p:cond delay="0"/>
                                          </p:stCondLst>
                                        </p:cTn>
                                        <p:tgtEl>
                                          <p:spTgt spid="117"/>
                                        </p:tgtEl>
                                        <p:attrNameLst>
                                          <p:attrName>style.visibility</p:attrName>
                                        </p:attrNameLst>
                                      </p:cBhvr>
                                      <p:to>
                                        <p:strVal val="visible"/>
                                      </p:to>
                                    </p:set>
                                    <p:animEffect transition="in" filter="randombar(horizontal)">
                                      <p:cBhvr>
                                        <p:cTn id="38" dur="500"/>
                                        <p:tgtEl>
                                          <p:spTgt spid="117"/>
                                        </p:tgtEl>
                                      </p:cBhvr>
                                    </p:animEffect>
                                  </p:childTnLst>
                                </p:cTn>
                              </p:par>
                              <p:par>
                                <p:cTn id="39" presetID="14" presetClass="entr" presetSubtype="10" fill="hold" grpId="0" nodeType="withEffect">
                                  <p:stCondLst>
                                    <p:cond delay="2500"/>
                                  </p:stCondLst>
                                  <p:childTnLst>
                                    <p:set>
                                      <p:cBhvr>
                                        <p:cTn id="40" dur="1" fill="hold">
                                          <p:stCondLst>
                                            <p:cond delay="0"/>
                                          </p:stCondLst>
                                        </p:cTn>
                                        <p:tgtEl>
                                          <p:spTgt spid="118"/>
                                        </p:tgtEl>
                                        <p:attrNameLst>
                                          <p:attrName>style.visibility</p:attrName>
                                        </p:attrNameLst>
                                      </p:cBhvr>
                                      <p:to>
                                        <p:strVal val="visible"/>
                                      </p:to>
                                    </p:set>
                                    <p:animEffect transition="in" filter="randombar(horizontal)">
                                      <p:cBhvr>
                                        <p:cTn id="41" dur="500"/>
                                        <p:tgtEl>
                                          <p:spTgt spid="118"/>
                                        </p:tgtEl>
                                      </p:cBhvr>
                                    </p:animEffect>
                                  </p:childTnLst>
                                </p:cTn>
                              </p:par>
                              <p:par>
                                <p:cTn id="42" presetID="14" presetClass="entr" presetSubtype="10" fill="hold" grpId="0" nodeType="withEffect">
                                  <p:stCondLst>
                                    <p:cond delay="2500"/>
                                  </p:stCondLst>
                                  <p:childTnLst>
                                    <p:set>
                                      <p:cBhvr>
                                        <p:cTn id="43" dur="1" fill="hold">
                                          <p:stCondLst>
                                            <p:cond delay="0"/>
                                          </p:stCondLst>
                                        </p:cTn>
                                        <p:tgtEl>
                                          <p:spTgt spid="159"/>
                                        </p:tgtEl>
                                        <p:attrNameLst>
                                          <p:attrName>style.visibility</p:attrName>
                                        </p:attrNameLst>
                                      </p:cBhvr>
                                      <p:to>
                                        <p:strVal val="visible"/>
                                      </p:to>
                                    </p:set>
                                    <p:animEffect transition="in" filter="randombar(horizontal)">
                                      <p:cBhvr>
                                        <p:cTn id="44" dur="500"/>
                                        <p:tgtEl>
                                          <p:spTgt spid="159"/>
                                        </p:tgtEl>
                                      </p:cBhvr>
                                    </p:animEffect>
                                  </p:childTnLst>
                                </p:cTn>
                              </p:par>
                              <p:par>
                                <p:cTn id="45" presetID="14" presetClass="entr" presetSubtype="10" fill="hold" grpId="0" nodeType="withEffect">
                                  <p:stCondLst>
                                    <p:cond delay="2500"/>
                                  </p:stCondLst>
                                  <p:childTnLst>
                                    <p:set>
                                      <p:cBhvr>
                                        <p:cTn id="46" dur="1" fill="hold">
                                          <p:stCondLst>
                                            <p:cond delay="0"/>
                                          </p:stCondLst>
                                        </p:cTn>
                                        <p:tgtEl>
                                          <p:spTgt spid="160"/>
                                        </p:tgtEl>
                                        <p:attrNameLst>
                                          <p:attrName>style.visibility</p:attrName>
                                        </p:attrNameLst>
                                      </p:cBhvr>
                                      <p:to>
                                        <p:strVal val="visible"/>
                                      </p:to>
                                    </p:set>
                                    <p:animEffect transition="in" filter="randombar(horizontal)">
                                      <p:cBhvr>
                                        <p:cTn id="47" dur="500"/>
                                        <p:tgtEl>
                                          <p:spTgt spid="160"/>
                                        </p:tgtEl>
                                      </p:cBhvr>
                                    </p:animEffect>
                                  </p:childTnLst>
                                </p:cTn>
                              </p:par>
                              <p:par>
                                <p:cTn id="48" presetID="14" presetClass="entr" presetSubtype="10" fill="hold" grpId="0" nodeType="withEffect">
                                  <p:stCondLst>
                                    <p:cond delay="2500"/>
                                  </p:stCondLst>
                                  <p:childTnLst>
                                    <p:set>
                                      <p:cBhvr>
                                        <p:cTn id="49" dur="1" fill="hold">
                                          <p:stCondLst>
                                            <p:cond delay="0"/>
                                          </p:stCondLst>
                                        </p:cTn>
                                        <p:tgtEl>
                                          <p:spTgt spid="161"/>
                                        </p:tgtEl>
                                        <p:attrNameLst>
                                          <p:attrName>style.visibility</p:attrName>
                                        </p:attrNameLst>
                                      </p:cBhvr>
                                      <p:to>
                                        <p:strVal val="visible"/>
                                      </p:to>
                                    </p:set>
                                    <p:animEffect transition="in" filter="randombar(horizontal)">
                                      <p:cBhvr>
                                        <p:cTn id="5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8" grpId="0"/>
      <p:bldP spid="121" grpId="0"/>
      <p:bldP spid="159" grpId="0"/>
      <p:bldP spid="160" grpId="0"/>
      <p:bldP spid="161"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a:off x="5151701" y="5283234"/>
            <a:ext cx="6259975" cy="377411"/>
            <a:chOff x="5151357" y="5530884"/>
            <a:chExt cx="6262239" cy="377411"/>
          </a:xfrm>
        </p:grpSpPr>
        <p:sp>
          <p:nvSpPr>
            <p:cNvPr id="136" name="Freeform 177"/>
            <p:cNvSpPr>
              <a:spLocks noEditPoints="1"/>
            </p:cNvSpPr>
            <p:nvPr/>
          </p:nvSpPr>
          <p:spPr bwMode="auto">
            <a:xfrm>
              <a:off x="5151357" y="5659897"/>
              <a:ext cx="246062" cy="212316"/>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0070C0"/>
            </a:solidFill>
            <a:ln>
              <a:noFill/>
            </a:ln>
          </p:spPr>
          <p:txBody>
            <a:bodyPr vert="horz" wrap="square" lIns="91419" tIns="45709" rIns="91419" bIns="45709" numCol="1" anchor="t" anchorCtr="0" compatLnSpc="1"/>
            <a:lstStyle/>
            <a:p>
              <a:pPr defTabSz="913765"/>
              <a:endParaRPr lang="zh-CN" altLang="en-US" sz="1600">
                <a:solidFill>
                  <a:prstClr val="black"/>
                </a:solidFill>
              </a:endParaRPr>
            </a:p>
          </p:txBody>
        </p:sp>
        <p:sp>
          <p:nvSpPr>
            <p:cNvPr id="137" name="文本框 136"/>
            <p:cNvSpPr txBox="1"/>
            <p:nvPr/>
          </p:nvSpPr>
          <p:spPr>
            <a:xfrm>
              <a:off x="5361461" y="5530884"/>
              <a:ext cx="6052135" cy="377411"/>
            </a:xfrm>
            <a:prstGeom prst="rect">
              <a:avLst/>
            </a:prstGeom>
            <a:noFill/>
          </p:spPr>
          <p:txBody>
            <a:bodyPr wrap="square" rtlCol="0">
              <a:spAutoFit/>
            </a:bodyPr>
            <a:lstStyle/>
            <a:p>
              <a:pPr algn="just" defTabSz="913765">
                <a:lnSpc>
                  <a:spcPct val="15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grpSp>
      <p:grpSp>
        <p:nvGrpSpPr>
          <p:cNvPr id="139" name="组合 138"/>
          <p:cNvGrpSpPr/>
          <p:nvPr/>
        </p:nvGrpSpPr>
        <p:grpSpPr>
          <a:xfrm>
            <a:off x="1017129" y="5300056"/>
            <a:ext cx="3414784" cy="377411"/>
            <a:chOff x="5151357" y="5530884"/>
            <a:chExt cx="3416019" cy="377411"/>
          </a:xfrm>
        </p:grpSpPr>
        <p:sp>
          <p:nvSpPr>
            <p:cNvPr id="140" name="Freeform 177"/>
            <p:cNvSpPr>
              <a:spLocks noEditPoints="1"/>
            </p:cNvSpPr>
            <p:nvPr/>
          </p:nvSpPr>
          <p:spPr bwMode="auto">
            <a:xfrm>
              <a:off x="5151357" y="5659897"/>
              <a:ext cx="246062" cy="212316"/>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0070C0"/>
            </a:solidFill>
            <a:ln>
              <a:noFill/>
            </a:ln>
          </p:spPr>
          <p:txBody>
            <a:bodyPr vert="horz" wrap="square" lIns="91419" tIns="45709" rIns="91419" bIns="45709" numCol="1" anchor="t" anchorCtr="0" compatLnSpc="1"/>
            <a:lstStyle/>
            <a:p>
              <a:pPr defTabSz="913765"/>
              <a:endParaRPr lang="zh-CN" altLang="en-US" sz="1600">
                <a:solidFill>
                  <a:prstClr val="black"/>
                </a:solidFill>
              </a:endParaRPr>
            </a:p>
          </p:txBody>
        </p:sp>
        <p:sp>
          <p:nvSpPr>
            <p:cNvPr id="141" name="文本框 140"/>
            <p:cNvSpPr txBox="1"/>
            <p:nvPr/>
          </p:nvSpPr>
          <p:spPr>
            <a:xfrm>
              <a:off x="5361461" y="5530884"/>
              <a:ext cx="3205915" cy="377411"/>
            </a:xfrm>
            <a:prstGeom prst="rect">
              <a:avLst/>
            </a:prstGeom>
            <a:noFill/>
          </p:spPr>
          <p:txBody>
            <a:bodyPr wrap="square" rtlCol="0">
              <a:spAutoFit/>
            </a:bodyPr>
            <a:lstStyle/>
            <a:p>
              <a:pPr algn="just" defTabSz="913765">
                <a:lnSpc>
                  <a:spcPct val="15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grpSp>
      <p:grpSp>
        <p:nvGrpSpPr>
          <p:cNvPr id="142" name="组合 141"/>
          <p:cNvGrpSpPr/>
          <p:nvPr/>
        </p:nvGrpSpPr>
        <p:grpSpPr>
          <a:xfrm>
            <a:off x="1017129" y="3118175"/>
            <a:ext cx="3414784" cy="377411"/>
            <a:chOff x="5151357" y="5530884"/>
            <a:chExt cx="3416019" cy="377411"/>
          </a:xfrm>
        </p:grpSpPr>
        <p:sp>
          <p:nvSpPr>
            <p:cNvPr id="143" name="Freeform 177"/>
            <p:cNvSpPr>
              <a:spLocks noEditPoints="1"/>
            </p:cNvSpPr>
            <p:nvPr/>
          </p:nvSpPr>
          <p:spPr bwMode="auto">
            <a:xfrm>
              <a:off x="5151357" y="5659897"/>
              <a:ext cx="246062" cy="212316"/>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0070C0"/>
            </a:solidFill>
            <a:ln>
              <a:noFill/>
            </a:ln>
          </p:spPr>
          <p:txBody>
            <a:bodyPr vert="horz" wrap="square" lIns="91419" tIns="45709" rIns="91419" bIns="45709" numCol="1" anchor="t" anchorCtr="0" compatLnSpc="1"/>
            <a:lstStyle/>
            <a:p>
              <a:pPr defTabSz="913765"/>
              <a:endParaRPr lang="zh-CN" altLang="en-US" sz="1600">
                <a:solidFill>
                  <a:prstClr val="black"/>
                </a:solidFill>
              </a:endParaRPr>
            </a:p>
          </p:txBody>
        </p:sp>
        <p:sp>
          <p:nvSpPr>
            <p:cNvPr id="144" name="文本框 143"/>
            <p:cNvSpPr txBox="1"/>
            <p:nvPr/>
          </p:nvSpPr>
          <p:spPr>
            <a:xfrm>
              <a:off x="5361461" y="5530884"/>
              <a:ext cx="3205915" cy="377411"/>
            </a:xfrm>
            <a:prstGeom prst="rect">
              <a:avLst/>
            </a:prstGeom>
            <a:noFill/>
          </p:spPr>
          <p:txBody>
            <a:bodyPr wrap="square" rtlCol="0">
              <a:spAutoFit/>
            </a:bodyPr>
            <a:lstStyle/>
            <a:p>
              <a:pPr algn="just" defTabSz="913765">
                <a:lnSpc>
                  <a:spcPct val="150000"/>
                </a:lnSpc>
              </a:pPr>
              <a:r>
                <a:rPr lang="zh-CN" altLang="en-US" sz="1400" dirty="0">
                  <a:solidFill>
                    <a:prstClr val="black">
                      <a:lumMod val="65000"/>
                      <a:lumOff val="35000"/>
                    </a:prstClr>
                  </a:solidFill>
                  <a:latin typeface="微软雅黑" panose="020B0503020204020204" charset="-122"/>
                  <a:ea typeface="微软雅黑" panose="020B0503020204020204" charset="-122"/>
                </a:rPr>
                <a:t>此处文字替换成具体内容。</a:t>
              </a:r>
              <a:endParaRPr lang="zh-CN" altLang="en-US" sz="1400" dirty="0">
                <a:solidFill>
                  <a:prstClr val="black">
                    <a:lumMod val="65000"/>
                    <a:lumOff val="35000"/>
                  </a:prstClr>
                </a:solidFill>
                <a:latin typeface="微软雅黑" panose="020B0503020204020204" charset="-122"/>
                <a:ea typeface="微软雅黑" panose="020B0503020204020204" charset="-122"/>
              </a:endParaRPr>
            </a:p>
          </p:txBody>
        </p:sp>
      </p:grpSp>
      <p:pic>
        <p:nvPicPr>
          <p:cNvPr id="147" name="图片 146"/>
          <p:cNvPicPr>
            <a:picLocks noChangeAspect="1"/>
          </p:cNvPicPr>
          <p:nvPr/>
        </p:nvPicPr>
        <p:blipFill>
          <a:blip r:embed="rId1"/>
          <a:stretch>
            <a:fillRect/>
          </a:stretch>
        </p:blipFill>
        <p:spPr>
          <a:xfrm>
            <a:off x="1017129" y="1617651"/>
            <a:ext cx="3414784" cy="1500526"/>
          </a:xfrm>
          <a:prstGeom prst="rect">
            <a:avLst/>
          </a:prstGeom>
          <a:effectLst>
            <a:outerShdw blurRad="50800" dist="38100" dir="5400000" algn="t" rotWithShape="0">
              <a:prstClr val="black">
                <a:alpha val="40000"/>
              </a:prstClr>
            </a:outerShdw>
          </a:effectLst>
        </p:spPr>
      </p:pic>
      <p:pic>
        <p:nvPicPr>
          <p:cNvPr id="149" name="图片 148"/>
          <p:cNvPicPr>
            <a:picLocks noChangeAspect="1"/>
          </p:cNvPicPr>
          <p:nvPr/>
        </p:nvPicPr>
        <p:blipFill>
          <a:blip r:embed="rId2"/>
          <a:stretch>
            <a:fillRect/>
          </a:stretch>
        </p:blipFill>
        <p:spPr>
          <a:xfrm>
            <a:off x="1017129" y="3758453"/>
            <a:ext cx="3414784" cy="1521721"/>
          </a:xfrm>
          <a:prstGeom prst="rect">
            <a:avLst/>
          </a:prstGeom>
          <a:effectLst>
            <a:outerShdw blurRad="50800" dist="38100" dir="5400000" algn="t" rotWithShape="0">
              <a:prstClr val="black">
                <a:alpha val="40000"/>
              </a:prstClr>
            </a:outerShdw>
          </a:effectLst>
        </p:spPr>
      </p:pic>
      <p:pic>
        <p:nvPicPr>
          <p:cNvPr id="151" name="图片 150"/>
          <p:cNvPicPr>
            <a:picLocks noChangeAspect="1"/>
          </p:cNvPicPr>
          <p:nvPr/>
        </p:nvPicPr>
        <p:blipFill rotWithShape="1">
          <a:blip r:embed="rId3"/>
          <a:srcRect b="9541"/>
          <a:stretch>
            <a:fillRect/>
          </a:stretch>
        </p:blipFill>
        <p:spPr>
          <a:xfrm>
            <a:off x="5195227" y="1580871"/>
            <a:ext cx="6051030" cy="3657880"/>
          </a:xfrm>
          <a:prstGeom prst="rect">
            <a:avLst/>
          </a:prstGeom>
          <a:effectLst>
            <a:outerShdw blurRad="50800" dist="38100" dir="5400000" algn="t" rotWithShape="0">
              <a:prstClr val="black">
                <a:alpha val="40000"/>
              </a:prstClr>
            </a:outerShdw>
          </a:effectLst>
        </p:spPr>
      </p:pic>
      <p:sp>
        <p:nvSpPr>
          <p:cNvPr id="15" name="TextBox 10"/>
          <p:cNvSpPr txBox="1"/>
          <p:nvPr/>
        </p:nvSpPr>
        <p:spPr>
          <a:xfrm>
            <a:off x="4029390" y="595282"/>
            <a:ext cx="1569660"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市场开拓计划</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47"/>
                                        </p:tgtEl>
                                        <p:attrNameLst>
                                          <p:attrName>style.visibility</p:attrName>
                                        </p:attrNameLst>
                                      </p:cBhvr>
                                      <p:to>
                                        <p:strVal val="visible"/>
                                      </p:to>
                                    </p:set>
                                    <p:anim calcmode="lin" valueType="num">
                                      <p:cBhvr additive="base">
                                        <p:cTn id="13" dur="500" fill="hold"/>
                                        <p:tgtEl>
                                          <p:spTgt spid="147"/>
                                        </p:tgtEl>
                                        <p:attrNameLst>
                                          <p:attrName>ppt_x</p:attrName>
                                        </p:attrNameLst>
                                      </p:cBhvr>
                                      <p:tavLst>
                                        <p:tav tm="0">
                                          <p:val>
                                            <p:strVal val="0-#ppt_w/2"/>
                                          </p:val>
                                        </p:tav>
                                        <p:tav tm="100000">
                                          <p:val>
                                            <p:strVal val="#ppt_x"/>
                                          </p:val>
                                        </p:tav>
                                      </p:tavLst>
                                    </p:anim>
                                    <p:anim calcmode="lin" valueType="num">
                                      <p:cBhvr additive="base">
                                        <p:cTn id="14" dur="500" fill="hold"/>
                                        <p:tgtEl>
                                          <p:spTgt spid="14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42"/>
                                        </p:tgtEl>
                                        <p:attrNameLst>
                                          <p:attrName>style.visibility</p:attrName>
                                        </p:attrNameLst>
                                      </p:cBhvr>
                                      <p:to>
                                        <p:strVal val="visible"/>
                                      </p:to>
                                    </p:set>
                                    <p:anim calcmode="lin" valueType="num">
                                      <p:cBhvr additive="base">
                                        <p:cTn id="17" dur="500" fill="hold"/>
                                        <p:tgtEl>
                                          <p:spTgt spid="142"/>
                                        </p:tgtEl>
                                        <p:attrNameLst>
                                          <p:attrName>ppt_x</p:attrName>
                                        </p:attrNameLst>
                                      </p:cBhvr>
                                      <p:tavLst>
                                        <p:tav tm="0">
                                          <p:val>
                                            <p:strVal val="0-#ppt_w/2"/>
                                          </p:val>
                                        </p:tav>
                                        <p:tav tm="100000">
                                          <p:val>
                                            <p:strVal val="#ppt_x"/>
                                          </p:val>
                                        </p:tav>
                                      </p:tavLst>
                                    </p:anim>
                                    <p:anim calcmode="lin" valueType="num">
                                      <p:cBhvr additive="base">
                                        <p:cTn id="18" dur="500" fill="hold"/>
                                        <p:tgtEl>
                                          <p:spTgt spid="14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500"/>
                                  </p:stCondLst>
                                  <p:childTnLst>
                                    <p:set>
                                      <p:cBhvr>
                                        <p:cTn id="20" dur="1" fill="hold">
                                          <p:stCondLst>
                                            <p:cond delay="0"/>
                                          </p:stCondLst>
                                        </p:cTn>
                                        <p:tgtEl>
                                          <p:spTgt spid="149"/>
                                        </p:tgtEl>
                                        <p:attrNameLst>
                                          <p:attrName>style.visibility</p:attrName>
                                        </p:attrNameLst>
                                      </p:cBhvr>
                                      <p:to>
                                        <p:strVal val="visible"/>
                                      </p:to>
                                    </p:set>
                                    <p:anim calcmode="lin" valueType="num">
                                      <p:cBhvr additive="base">
                                        <p:cTn id="21" dur="500" fill="hold"/>
                                        <p:tgtEl>
                                          <p:spTgt spid="149"/>
                                        </p:tgtEl>
                                        <p:attrNameLst>
                                          <p:attrName>ppt_x</p:attrName>
                                        </p:attrNameLst>
                                      </p:cBhvr>
                                      <p:tavLst>
                                        <p:tav tm="0">
                                          <p:val>
                                            <p:strVal val="0-#ppt_w/2"/>
                                          </p:val>
                                        </p:tav>
                                        <p:tav tm="100000">
                                          <p:val>
                                            <p:strVal val="#ppt_x"/>
                                          </p:val>
                                        </p:tav>
                                      </p:tavLst>
                                    </p:anim>
                                    <p:anim calcmode="lin" valueType="num">
                                      <p:cBhvr additive="base">
                                        <p:cTn id="22" dur="500" fill="hold"/>
                                        <p:tgtEl>
                                          <p:spTgt spid="14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500"/>
                                  </p:stCondLst>
                                  <p:childTnLst>
                                    <p:set>
                                      <p:cBhvr>
                                        <p:cTn id="24" dur="1" fill="hold">
                                          <p:stCondLst>
                                            <p:cond delay="0"/>
                                          </p:stCondLst>
                                        </p:cTn>
                                        <p:tgtEl>
                                          <p:spTgt spid="139"/>
                                        </p:tgtEl>
                                        <p:attrNameLst>
                                          <p:attrName>style.visibility</p:attrName>
                                        </p:attrNameLst>
                                      </p:cBhvr>
                                      <p:to>
                                        <p:strVal val="visible"/>
                                      </p:to>
                                    </p:set>
                                    <p:anim calcmode="lin" valueType="num">
                                      <p:cBhvr additive="base">
                                        <p:cTn id="25" dur="500" fill="hold"/>
                                        <p:tgtEl>
                                          <p:spTgt spid="139"/>
                                        </p:tgtEl>
                                        <p:attrNameLst>
                                          <p:attrName>ppt_x</p:attrName>
                                        </p:attrNameLst>
                                      </p:cBhvr>
                                      <p:tavLst>
                                        <p:tav tm="0">
                                          <p:val>
                                            <p:strVal val="0-#ppt_w/2"/>
                                          </p:val>
                                        </p:tav>
                                        <p:tav tm="100000">
                                          <p:val>
                                            <p:strVal val="#ppt_x"/>
                                          </p:val>
                                        </p:tav>
                                      </p:tavLst>
                                    </p:anim>
                                    <p:anim calcmode="lin" valueType="num">
                                      <p:cBhvr additive="base">
                                        <p:cTn id="26" dur="500" fill="hold"/>
                                        <p:tgtEl>
                                          <p:spTgt spid="139"/>
                                        </p:tgtEl>
                                        <p:attrNameLst>
                                          <p:attrName>ppt_y</p:attrName>
                                        </p:attrNameLst>
                                      </p:cBhvr>
                                      <p:tavLst>
                                        <p:tav tm="0">
                                          <p:val>
                                            <p:strVal val="#ppt_y"/>
                                          </p:val>
                                        </p:tav>
                                        <p:tav tm="100000">
                                          <p:val>
                                            <p:strVal val="#ppt_y"/>
                                          </p:val>
                                        </p:tav>
                                      </p:tavLst>
                                    </p:anim>
                                  </p:childTnLst>
                                </p:cTn>
                              </p:par>
                              <p:par>
                                <p:cTn id="27" presetID="10" presetClass="entr" presetSubtype="0" fill="hold" nodeType="withEffect">
                                  <p:stCondLst>
                                    <p:cond delay="1000"/>
                                  </p:stCondLst>
                                  <p:childTnLst>
                                    <p:set>
                                      <p:cBhvr>
                                        <p:cTn id="28" dur="1" fill="hold">
                                          <p:stCondLst>
                                            <p:cond delay="0"/>
                                          </p:stCondLst>
                                        </p:cTn>
                                        <p:tgtEl>
                                          <p:spTgt spid="151"/>
                                        </p:tgtEl>
                                        <p:attrNameLst>
                                          <p:attrName>style.visibility</p:attrName>
                                        </p:attrNameLst>
                                      </p:cBhvr>
                                      <p:to>
                                        <p:strVal val="visible"/>
                                      </p:to>
                                    </p:set>
                                    <p:animEffect transition="in" filter="fade">
                                      <p:cBhvr>
                                        <p:cTn id="29" dur="500"/>
                                        <p:tgtEl>
                                          <p:spTgt spid="151"/>
                                        </p:tgtEl>
                                      </p:cBhvr>
                                    </p:animEffect>
                                  </p:childTnLst>
                                </p:cTn>
                              </p:par>
                              <p:par>
                                <p:cTn id="30" presetID="10" presetClass="entr" presetSubtype="0" fill="hold" nodeType="withEffect">
                                  <p:stCondLst>
                                    <p:cond delay="1000"/>
                                  </p:stCondLst>
                                  <p:childTnLst>
                                    <p:set>
                                      <p:cBhvr>
                                        <p:cTn id="31" dur="1" fill="hold">
                                          <p:stCondLst>
                                            <p:cond delay="0"/>
                                          </p:stCondLst>
                                        </p:cTn>
                                        <p:tgtEl>
                                          <p:spTgt spid="138"/>
                                        </p:tgtEl>
                                        <p:attrNameLst>
                                          <p:attrName>style.visibility</p:attrName>
                                        </p:attrNameLst>
                                      </p:cBhvr>
                                      <p:to>
                                        <p:strVal val="visible"/>
                                      </p:to>
                                    </p:set>
                                    <p:animEffect transition="in" filter="fade">
                                      <p:cBhvr>
                                        <p:cTn id="3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flipH="1">
            <a:off x="10083574" y="414464"/>
            <a:ext cx="2166266" cy="6029072"/>
            <a:chOff x="-85656" y="417227"/>
            <a:chExt cx="2166266" cy="6029072"/>
          </a:xfrm>
        </p:grpSpPr>
        <p:sp>
          <p:nvSpPr>
            <p:cNvPr id="56"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flipH="1">
            <a:off x="6013722" y="0"/>
            <a:ext cx="6178278" cy="6852474"/>
            <a:chOff x="152400" y="157926"/>
            <a:chExt cx="6178278" cy="6852474"/>
          </a:xfrm>
        </p:grpSpPr>
        <p:sp>
          <p:nvSpPr>
            <p:cNvPr id="65" name="Freeform 13"/>
            <p:cNvSpPr/>
            <p:nvPr/>
          </p:nvSpPr>
          <p:spPr bwMode="auto">
            <a:xfrm>
              <a:off x="152400" y="1579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5"/>
            <p:cNvSpPr/>
            <p:nvPr/>
          </p:nvSpPr>
          <p:spPr bwMode="auto">
            <a:xfrm>
              <a:off x="152400" y="1579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0"/>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 name="组合 1"/>
          <p:cNvGrpSpPr/>
          <p:nvPr/>
        </p:nvGrpSpPr>
        <p:grpSpPr>
          <a:xfrm>
            <a:off x="-85656" y="417227"/>
            <a:ext cx="2166266" cy="6029072"/>
            <a:chOff x="-85656" y="417227"/>
            <a:chExt cx="2166266" cy="6029072"/>
          </a:xfrm>
        </p:grpSpPr>
        <p:sp>
          <p:nvSpPr>
            <p:cNvPr id="9" name="Freeform 7"/>
            <p:cNvSpPr/>
            <p:nvPr/>
          </p:nvSpPr>
          <p:spPr bwMode="auto">
            <a:xfrm>
              <a:off x="536040" y="417227"/>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5656" y="1326285"/>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5656" y="5142118"/>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2"/>
          <p:cNvSpPr/>
          <p:nvPr/>
        </p:nvSpPr>
        <p:spPr bwMode="auto">
          <a:xfrm>
            <a:off x="536040" y="6059466"/>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0" y="5526"/>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0" y="5526"/>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5656" y="417227"/>
            <a:ext cx="4039643" cy="6029072"/>
            <a:chOff x="-85656" y="417227"/>
            <a:chExt cx="4039643" cy="6029072"/>
          </a:xfrm>
        </p:grpSpPr>
        <p:sp>
          <p:nvSpPr>
            <p:cNvPr id="19"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Freeform 24"/>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0" name="组合 59"/>
          <p:cNvGrpSpPr/>
          <p:nvPr/>
        </p:nvGrpSpPr>
        <p:grpSpPr>
          <a:xfrm flipH="1">
            <a:off x="8210197" y="414464"/>
            <a:ext cx="4039643" cy="6029072"/>
            <a:chOff x="-85656" y="417227"/>
            <a:chExt cx="4039643" cy="6029072"/>
          </a:xfrm>
        </p:grpSpPr>
        <p:sp>
          <p:nvSpPr>
            <p:cNvPr id="61" name="Freeform 17"/>
            <p:cNvSpPr/>
            <p:nvPr/>
          </p:nvSpPr>
          <p:spPr bwMode="auto">
            <a:xfrm>
              <a:off x="-85656" y="1326285"/>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536040" y="417227"/>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1"/>
            <p:cNvSpPr/>
            <p:nvPr/>
          </p:nvSpPr>
          <p:spPr bwMode="auto">
            <a:xfrm>
              <a:off x="-85656" y="3434526"/>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536040" y="3434526"/>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0" name="PA_文本框 50"/>
          <p:cNvSpPr txBox="1"/>
          <p:nvPr>
            <p:custDataLst>
              <p:tags r:id="rId1"/>
            </p:custDataLst>
          </p:nvPr>
        </p:nvSpPr>
        <p:spPr>
          <a:xfrm>
            <a:off x="4742187" y="1541441"/>
            <a:ext cx="2904154" cy="3928850"/>
          </a:xfrm>
          <a:custGeom>
            <a:avLst/>
            <a:gdLst/>
            <a:ahLst/>
            <a:cxnLst/>
            <a:rect l="l" t="t" r="r" b="b"/>
            <a:pathLst>
              <a:path w="1698757" h="2298143">
                <a:moveTo>
                  <a:pt x="1072665" y="422834"/>
                </a:moveTo>
                <a:cubicBezTo>
                  <a:pt x="969799" y="607794"/>
                  <a:pt x="859516" y="787066"/>
                  <a:pt x="741815" y="960650"/>
                </a:cubicBezTo>
                <a:cubicBezTo>
                  <a:pt x="624113" y="1134235"/>
                  <a:pt x="485641" y="1319936"/>
                  <a:pt x="326398" y="1517754"/>
                </a:cubicBezTo>
                <a:lnTo>
                  <a:pt x="1072665" y="1517754"/>
                </a:lnTo>
                <a:close/>
                <a:moveTo>
                  <a:pt x="1053377" y="0"/>
                </a:moveTo>
                <a:lnTo>
                  <a:pt x="1354554" y="0"/>
                </a:lnTo>
                <a:lnTo>
                  <a:pt x="1354554" y="1517754"/>
                </a:lnTo>
                <a:lnTo>
                  <a:pt x="1698757" y="1517754"/>
                </a:lnTo>
                <a:lnTo>
                  <a:pt x="1698757" y="1758102"/>
                </a:lnTo>
                <a:lnTo>
                  <a:pt x="1354554" y="1758102"/>
                </a:lnTo>
                <a:lnTo>
                  <a:pt x="1354554" y="2298143"/>
                </a:lnTo>
                <a:lnTo>
                  <a:pt x="1072665" y="2298143"/>
                </a:lnTo>
                <a:lnTo>
                  <a:pt x="1072665" y="1758102"/>
                </a:lnTo>
                <a:lnTo>
                  <a:pt x="0" y="1758102"/>
                </a:lnTo>
                <a:lnTo>
                  <a:pt x="0" y="1531106"/>
                </a:lnTo>
                <a:cubicBezTo>
                  <a:pt x="190893" y="1316474"/>
                  <a:pt x="382776" y="1069203"/>
                  <a:pt x="575648" y="789291"/>
                </a:cubicBezTo>
                <a:cubicBezTo>
                  <a:pt x="768520" y="509380"/>
                  <a:pt x="927763" y="246282"/>
                  <a:pt x="1053377" y="0"/>
                </a:cubicBezTo>
                <a:close/>
              </a:path>
            </a:pathLst>
          </a:custGeom>
          <a:solidFill>
            <a:schemeClr val="bg1">
              <a:alpha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dirty="0">
              <a:solidFill>
                <a:schemeClr val="bg1"/>
              </a:solidFill>
              <a:latin typeface="+mj-lt"/>
            </a:endParaRPr>
          </a:p>
        </p:txBody>
      </p:sp>
      <p:grpSp>
        <p:nvGrpSpPr>
          <p:cNvPr id="81" name="组合 80"/>
          <p:cNvGrpSpPr/>
          <p:nvPr/>
        </p:nvGrpSpPr>
        <p:grpSpPr>
          <a:xfrm>
            <a:off x="4319305" y="2125766"/>
            <a:ext cx="4828980" cy="1048666"/>
            <a:chOff x="7172520" y="2655901"/>
            <a:chExt cx="4828980" cy="1048666"/>
          </a:xfrm>
        </p:grpSpPr>
        <p:sp>
          <p:nvSpPr>
            <p:cNvPr id="82" name="文本框 81"/>
            <p:cNvSpPr txBox="1"/>
            <p:nvPr/>
          </p:nvSpPr>
          <p:spPr>
            <a:xfrm>
              <a:off x="8405205" y="2783800"/>
              <a:ext cx="3022474" cy="646331"/>
            </a:xfrm>
            <a:prstGeom prst="rect">
              <a:avLst/>
            </a:prstGeom>
            <a:noFill/>
          </p:spPr>
          <p:txBody>
            <a:bodyPr wrap="square" rtlCol="0">
              <a:spAutoFit/>
            </a:bodyPr>
            <a:lstStyle/>
            <a:p>
              <a:pPr algn="ctr"/>
              <a:r>
                <a:rPr lang="zh-CN" altLang="en-US" sz="3600" dirty="0">
                  <a:solidFill>
                    <a:schemeClr val="bg1"/>
                  </a:solidFill>
                </a:rPr>
                <a:t>投资回报分析</a:t>
              </a:r>
              <a:endParaRPr lang="zh-CN" altLang="en-US" sz="3600" dirty="0">
                <a:solidFill>
                  <a:schemeClr val="bg1"/>
                </a:solidFill>
              </a:endParaRPr>
            </a:p>
          </p:txBody>
        </p:sp>
        <p:sp>
          <p:nvSpPr>
            <p:cNvPr id="83" name="文本框 82"/>
            <p:cNvSpPr txBox="1"/>
            <p:nvPr/>
          </p:nvSpPr>
          <p:spPr>
            <a:xfrm>
              <a:off x="8436395" y="3335235"/>
              <a:ext cx="3565105" cy="369332"/>
            </a:xfrm>
            <a:prstGeom prst="rect">
              <a:avLst/>
            </a:prstGeom>
            <a:noFill/>
          </p:spPr>
          <p:txBody>
            <a:bodyPr wrap="square" rtlCol="0">
              <a:spAutoFit/>
            </a:bodyPr>
            <a:lstStyle/>
            <a:p>
              <a:r>
                <a:rPr lang="en-US" altLang="zh-CN" dirty="0">
                  <a:solidFill>
                    <a:schemeClr val="bg1"/>
                  </a:solidFill>
                </a:rPr>
                <a:t>S</a:t>
              </a:r>
              <a:r>
                <a:rPr lang="en-US" altLang="zh-CN" cap="all" dirty="0">
                  <a:solidFill>
                    <a:schemeClr val="bg1"/>
                  </a:solidFill>
                  <a:latin typeface="+mn-ea"/>
                </a:rPr>
                <a:t>ROI analysis</a:t>
              </a:r>
              <a:endParaRPr lang="en-US" altLang="zh-CN" dirty="0">
                <a:solidFill>
                  <a:schemeClr val="bg1"/>
                </a:solidFill>
              </a:endParaRPr>
            </a:p>
          </p:txBody>
        </p:sp>
        <p:cxnSp>
          <p:nvCxnSpPr>
            <p:cNvPr id="84" name="直接连接符 83"/>
            <p:cNvCxnSpPr/>
            <p:nvPr/>
          </p:nvCxnSpPr>
          <p:spPr>
            <a:xfrm>
              <a:off x="8352289" y="2849434"/>
              <a:ext cx="0" cy="82609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Freeform 684"/>
            <p:cNvSpPr>
              <a:spLocks noEditPoints="1"/>
            </p:cNvSpPr>
            <p:nvPr/>
          </p:nvSpPr>
          <p:spPr bwMode="auto">
            <a:xfrm>
              <a:off x="7172520" y="2655901"/>
              <a:ext cx="1032701" cy="1013924"/>
            </a:xfrm>
            <a:custGeom>
              <a:avLst/>
              <a:gdLst>
                <a:gd name="T0" fmla="*/ 25 w 67"/>
                <a:gd name="T1" fmla="*/ 50 h 66"/>
                <a:gd name="T2" fmla="*/ 15 w 67"/>
                <a:gd name="T3" fmla="*/ 48 h 66"/>
                <a:gd name="T4" fmla="*/ 25 w 67"/>
                <a:gd name="T5" fmla="*/ 54 h 66"/>
                <a:gd name="T6" fmla="*/ 40 w 67"/>
                <a:gd name="T7" fmla="*/ 51 h 66"/>
                <a:gd name="T8" fmla="*/ 38 w 67"/>
                <a:gd name="T9" fmla="*/ 48 h 66"/>
                <a:gd name="T10" fmla="*/ 30 w 67"/>
                <a:gd name="T11" fmla="*/ 2 h 66"/>
                <a:gd name="T12" fmla="*/ 3 w 67"/>
                <a:gd name="T13" fmla="*/ 66 h 66"/>
                <a:gd name="T14" fmla="*/ 13 w 67"/>
                <a:gd name="T15" fmla="*/ 57 h 66"/>
                <a:gd name="T16" fmla="*/ 17 w 67"/>
                <a:gd name="T17" fmla="*/ 60 h 66"/>
                <a:gd name="T18" fmla="*/ 26 w 67"/>
                <a:gd name="T19" fmla="*/ 64 h 66"/>
                <a:gd name="T20" fmla="*/ 39 w 67"/>
                <a:gd name="T21" fmla="*/ 59 h 66"/>
                <a:gd name="T22" fmla="*/ 46 w 67"/>
                <a:gd name="T23" fmla="*/ 55 h 66"/>
                <a:gd name="T24" fmla="*/ 67 w 67"/>
                <a:gd name="T25" fmla="*/ 66 h 66"/>
                <a:gd name="T26" fmla="*/ 11 w 67"/>
                <a:gd name="T27" fmla="*/ 37 h 66"/>
                <a:gd name="T28" fmla="*/ 16 w 67"/>
                <a:gd name="T29" fmla="*/ 27 h 66"/>
                <a:gd name="T30" fmla="*/ 23 w 67"/>
                <a:gd name="T31" fmla="*/ 36 h 66"/>
                <a:gd name="T32" fmla="*/ 20 w 67"/>
                <a:gd name="T33" fmla="*/ 38 h 66"/>
                <a:gd name="T34" fmla="*/ 20 w 67"/>
                <a:gd name="T35" fmla="*/ 38 h 66"/>
                <a:gd name="T36" fmla="*/ 14 w 67"/>
                <a:gd name="T37" fmla="*/ 39 h 66"/>
                <a:gd name="T38" fmla="*/ 15 w 67"/>
                <a:gd name="T39" fmla="*/ 42 h 66"/>
                <a:gd name="T40" fmla="*/ 13 w 67"/>
                <a:gd name="T41" fmla="*/ 43 h 66"/>
                <a:gd name="T42" fmla="*/ 45 w 67"/>
                <a:gd name="T43" fmla="*/ 50 h 66"/>
                <a:gd name="T44" fmla="*/ 38 w 67"/>
                <a:gd name="T45" fmla="*/ 56 h 66"/>
                <a:gd name="T46" fmla="*/ 26 w 67"/>
                <a:gd name="T47" fmla="*/ 61 h 66"/>
                <a:gd name="T48" fmla="*/ 19 w 67"/>
                <a:gd name="T49" fmla="*/ 58 h 66"/>
                <a:gd name="T50" fmla="*/ 16 w 67"/>
                <a:gd name="T51" fmla="*/ 55 h 66"/>
                <a:gd name="T52" fmla="*/ 13 w 67"/>
                <a:gd name="T53" fmla="*/ 48 h 66"/>
                <a:gd name="T54" fmla="*/ 18 w 67"/>
                <a:gd name="T55" fmla="*/ 45 h 66"/>
                <a:gd name="T56" fmla="*/ 26 w 67"/>
                <a:gd name="T57" fmla="*/ 40 h 66"/>
                <a:gd name="T58" fmla="*/ 38 w 67"/>
                <a:gd name="T59" fmla="*/ 45 h 66"/>
                <a:gd name="T60" fmla="*/ 42 w 67"/>
                <a:gd name="T61" fmla="*/ 46 h 66"/>
                <a:gd name="T62" fmla="*/ 44 w 67"/>
                <a:gd name="T63" fmla="*/ 43 h 66"/>
                <a:gd name="T64" fmla="*/ 40 w 67"/>
                <a:gd name="T65" fmla="*/ 41 h 66"/>
                <a:gd name="T66" fmla="*/ 40 w 67"/>
                <a:gd name="T67" fmla="*/ 38 h 66"/>
                <a:gd name="T68" fmla="*/ 33 w 67"/>
                <a:gd name="T69" fmla="*/ 38 h 66"/>
                <a:gd name="T70" fmla="*/ 33 w 67"/>
                <a:gd name="T71" fmla="*/ 38 h 66"/>
                <a:gd name="T72" fmla="*/ 29 w 67"/>
                <a:gd name="T73" fmla="*/ 36 h 66"/>
                <a:gd name="T74" fmla="*/ 37 w 67"/>
                <a:gd name="T75" fmla="*/ 25 h 66"/>
                <a:gd name="T76" fmla="*/ 46 w 67"/>
                <a:gd name="T77" fmla="*/ 3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66">
                  <a:moveTo>
                    <a:pt x="38" y="48"/>
                  </a:moveTo>
                  <a:cubicBezTo>
                    <a:pt x="33" y="50"/>
                    <a:pt x="29" y="50"/>
                    <a:pt x="25" y="50"/>
                  </a:cubicBezTo>
                  <a:cubicBezTo>
                    <a:pt x="22" y="50"/>
                    <a:pt x="19" y="49"/>
                    <a:pt x="17" y="48"/>
                  </a:cubicBezTo>
                  <a:cubicBezTo>
                    <a:pt x="16" y="47"/>
                    <a:pt x="15" y="48"/>
                    <a:pt x="15" y="48"/>
                  </a:cubicBezTo>
                  <a:cubicBezTo>
                    <a:pt x="14" y="49"/>
                    <a:pt x="14" y="50"/>
                    <a:pt x="15" y="51"/>
                  </a:cubicBezTo>
                  <a:cubicBezTo>
                    <a:pt x="17" y="52"/>
                    <a:pt x="21" y="54"/>
                    <a:pt x="25" y="54"/>
                  </a:cubicBezTo>
                  <a:cubicBezTo>
                    <a:pt x="26" y="54"/>
                    <a:pt x="27" y="54"/>
                    <a:pt x="27" y="54"/>
                  </a:cubicBezTo>
                  <a:cubicBezTo>
                    <a:pt x="31" y="54"/>
                    <a:pt x="35" y="54"/>
                    <a:pt x="40" y="51"/>
                  </a:cubicBezTo>
                  <a:cubicBezTo>
                    <a:pt x="41" y="51"/>
                    <a:pt x="41" y="50"/>
                    <a:pt x="41" y="49"/>
                  </a:cubicBezTo>
                  <a:cubicBezTo>
                    <a:pt x="40" y="48"/>
                    <a:pt x="39" y="48"/>
                    <a:pt x="38" y="48"/>
                  </a:cubicBezTo>
                  <a:close/>
                  <a:moveTo>
                    <a:pt x="59" y="45"/>
                  </a:moveTo>
                  <a:cubicBezTo>
                    <a:pt x="59" y="30"/>
                    <a:pt x="60" y="0"/>
                    <a:pt x="30" y="2"/>
                  </a:cubicBezTo>
                  <a:cubicBezTo>
                    <a:pt x="0" y="5"/>
                    <a:pt x="8" y="36"/>
                    <a:pt x="8" y="47"/>
                  </a:cubicBezTo>
                  <a:cubicBezTo>
                    <a:pt x="7" y="52"/>
                    <a:pt x="6" y="59"/>
                    <a:pt x="3" y="66"/>
                  </a:cubicBezTo>
                  <a:cubicBezTo>
                    <a:pt x="11" y="66"/>
                    <a:pt x="11" y="66"/>
                    <a:pt x="11" y="66"/>
                  </a:cubicBezTo>
                  <a:cubicBezTo>
                    <a:pt x="12" y="63"/>
                    <a:pt x="13" y="60"/>
                    <a:pt x="13" y="57"/>
                  </a:cubicBezTo>
                  <a:cubicBezTo>
                    <a:pt x="13" y="58"/>
                    <a:pt x="14" y="58"/>
                    <a:pt x="14" y="58"/>
                  </a:cubicBezTo>
                  <a:cubicBezTo>
                    <a:pt x="15" y="59"/>
                    <a:pt x="16" y="60"/>
                    <a:pt x="17" y="60"/>
                  </a:cubicBezTo>
                  <a:cubicBezTo>
                    <a:pt x="19" y="62"/>
                    <a:pt x="21" y="64"/>
                    <a:pt x="25" y="64"/>
                  </a:cubicBezTo>
                  <a:cubicBezTo>
                    <a:pt x="25" y="64"/>
                    <a:pt x="26" y="64"/>
                    <a:pt x="26" y="64"/>
                  </a:cubicBezTo>
                  <a:cubicBezTo>
                    <a:pt x="30" y="64"/>
                    <a:pt x="33" y="62"/>
                    <a:pt x="36" y="61"/>
                  </a:cubicBezTo>
                  <a:cubicBezTo>
                    <a:pt x="37" y="60"/>
                    <a:pt x="38" y="60"/>
                    <a:pt x="39" y="59"/>
                  </a:cubicBezTo>
                  <a:cubicBezTo>
                    <a:pt x="41" y="58"/>
                    <a:pt x="44" y="57"/>
                    <a:pt x="45" y="55"/>
                  </a:cubicBezTo>
                  <a:cubicBezTo>
                    <a:pt x="46" y="55"/>
                    <a:pt x="46" y="55"/>
                    <a:pt x="46" y="55"/>
                  </a:cubicBezTo>
                  <a:cubicBezTo>
                    <a:pt x="47" y="58"/>
                    <a:pt x="48" y="62"/>
                    <a:pt x="50" y="66"/>
                  </a:cubicBezTo>
                  <a:cubicBezTo>
                    <a:pt x="67" y="66"/>
                    <a:pt x="67" y="66"/>
                    <a:pt x="67" y="66"/>
                  </a:cubicBezTo>
                  <a:cubicBezTo>
                    <a:pt x="63" y="60"/>
                    <a:pt x="59" y="53"/>
                    <a:pt x="59" y="45"/>
                  </a:cubicBezTo>
                  <a:close/>
                  <a:moveTo>
                    <a:pt x="11" y="37"/>
                  </a:moveTo>
                  <a:cubicBezTo>
                    <a:pt x="11" y="37"/>
                    <a:pt x="11" y="37"/>
                    <a:pt x="11" y="37"/>
                  </a:cubicBezTo>
                  <a:cubicBezTo>
                    <a:pt x="10" y="32"/>
                    <a:pt x="13" y="27"/>
                    <a:pt x="16" y="27"/>
                  </a:cubicBezTo>
                  <a:cubicBezTo>
                    <a:pt x="20" y="27"/>
                    <a:pt x="23" y="31"/>
                    <a:pt x="23" y="36"/>
                  </a:cubicBezTo>
                  <a:cubicBezTo>
                    <a:pt x="23" y="36"/>
                    <a:pt x="23" y="36"/>
                    <a:pt x="23" y="36"/>
                  </a:cubicBezTo>
                  <a:cubicBezTo>
                    <a:pt x="23" y="36"/>
                    <a:pt x="23" y="37"/>
                    <a:pt x="23" y="37"/>
                  </a:cubicBezTo>
                  <a:cubicBezTo>
                    <a:pt x="22" y="37"/>
                    <a:pt x="21" y="38"/>
                    <a:pt x="20" y="38"/>
                  </a:cubicBezTo>
                  <a:cubicBezTo>
                    <a:pt x="20" y="38"/>
                    <a:pt x="20" y="38"/>
                    <a:pt x="20" y="38"/>
                  </a:cubicBezTo>
                  <a:cubicBezTo>
                    <a:pt x="20" y="38"/>
                    <a:pt x="20" y="38"/>
                    <a:pt x="20" y="38"/>
                  </a:cubicBezTo>
                  <a:cubicBezTo>
                    <a:pt x="20" y="35"/>
                    <a:pt x="18" y="33"/>
                    <a:pt x="17" y="33"/>
                  </a:cubicBezTo>
                  <a:cubicBezTo>
                    <a:pt x="15" y="33"/>
                    <a:pt x="14" y="36"/>
                    <a:pt x="14" y="39"/>
                  </a:cubicBezTo>
                  <a:cubicBezTo>
                    <a:pt x="14" y="39"/>
                    <a:pt x="14" y="39"/>
                    <a:pt x="14" y="39"/>
                  </a:cubicBezTo>
                  <a:cubicBezTo>
                    <a:pt x="14" y="40"/>
                    <a:pt x="15" y="41"/>
                    <a:pt x="15" y="42"/>
                  </a:cubicBezTo>
                  <a:cubicBezTo>
                    <a:pt x="15" y="42"/>
                    <a:pt x="15" y="42"/>
                    <a:pt x="14" y="43"/>
                  </a:cubicBezTo>
                  <a:cubicBezTo>
                    <a:pt x="14" y="43"/>
                    <a:pt x="13" y="43"/>
                    <a:pt x="13" y="43"/>
                  </a:cubicBezTo>
                  <a:cubicBezTo>
                    <a:pt x="12" y="42"/>
                    <a:pt x="11" y="39"/>
                    <a:pt x="11" y="37"/>
                  </a:cubicBezTo>
                  <a:close/>
                  <a:moveTo>
                    <a:pt x="45" y="50"/>
                  </a:moveTo>
                  <a:cubicBezTo>
                    <a:pt x="44" y="52"/>
                    <a:pt x="41" y="55"/>
                    <a:pt x="38" y="56"/>
                  </a:cubicBezTo>
                  <a:cubicBezTo>
                    <a:pt x="38" y="56"/>
                    <a:pt x="38" y="56"/>
                    <a:pt x="38" y="56"/>
                  </a:cubicBezTo>
                  <a:cubicBezTo>
                    <a:pt x="36" y="56"/>
                    <a:pt x="35" y="57"/>
                    <a:pt x="34" y="58"/>
                  </a:cubicBezTo>
                  <a:cubicBezTo>
                    <a:pt x="32" y="59"/>
                    <a:pt x="29" y="61"/>
                    <a:pt x="26" y="61"/>
                  </a:cubicBezTo>
                  <a:cubicBezTo>
                    <a:pt x="26" y="61"/>
                    <a:pt x="26" y="61"/>
                    <a:pt x="25" y="61"/>
                  </a:cubicBezTo>
                  <a:cubicBezTo>
                    <a:pt x="22" y="61"/>
                    <a:pt x="21" y="59"/>
                    <a:pt x="19" y="58"/>
                  </a:cubicBezTo>
                  <a:cubicBezTo>
                    <a:pt x="18" y="57"/>
                    <a:pt x="17" y="56"/>
                    <a:pt x="16" y="55"/>
                  </a:cubicBezTo>
                  <a:cubicBezTo>
                    <a:pt x="16" y="55"/>
                    <a:pt x="16" y="55"/>
                    <a:pt x="16" y="55"/>
                  </a:cubicBezTo>
                  <a:cubicBezTo>
                    <a:pt x="13" y="54"/>
                    <a:pt x="12" y="52"/>
                    <a:pt x="12" y="50"/>
                  </a:cubicBezTo>
                  <a:cubicBezTo>
                    <a:pt x="12" y="49"/>
                    <a:pt x="12" y="49"/>
                    <a:pt x="13" y="48"/>
                  </a:cubicBezTo>
                  <a:cubicBezTo>
                    <a:pt x="14" y="47"/>
                    <a:pt x="16" y="46"/>
                    <a:pt x="16" y="45"/>
                  </a:cubicBezTo>
                  <a:cubicBezTo>
                    <a:pt x="17" y="45"/>
                    <a:pt x="17" y="45"/>
                    <a:pt x="18" y="45"/>
                  </a:cubicBezTo>
                  <a:cubicBezTo>
                    <a:pt x="18" y="44"/>
                    <a:pt x="18" y="44"/>
                    <a:pt x="18" y="44"/>
                  </a:cubicBezTo>
                  <a:cubicBezTo>
                    <a:pt x="20" y="43"/>
                    <a:pt x="22" y="40"/>
                    <a:pt x="26" y="40"/>
                  </a:cubicBezTo>
                  <a:cubicBezTo>
                    <a:pt x="28" y="40"/>
                    <a:pt x="31" y="41"/>
                    <a:pt x="34" y="43"/>
                  </a:cubicBezTo>
                  <a:cubicBezTo>
                    <a:pt x="35" y="44"/>
                    <a:pt x="36" y="44"/>
                    <a:pt x="38" y="45"/>
                  </a:cubicBezTo>
                  <a:cubicBezTo>
                    <a:pt x="39" y="45"/>
                    <a:pt x="40" y="45"/>
                    <a:pt x="42" y="46"/>
                  </a:cubicBezTo>
                  <a:cubicBezTo>
                    <a:pt x="42" y="46"/>
                    <a:pt x="42" y="46"/>
                    <a:pt x="42" y="46"/>
                  </a:cubicBezTo>
                  <a:cubicBezTo>
                    <a:pt x="43" y="47"/>
                    <a:pt x="45" y="48"/>
                    <a:pt x="45" y="50"/>
                  </a:cubicBezTo>
                  <a:close/>
                  <a:moveTo>
                    <a:pt x="44" y="43"/>
                  </a:moveTo>
                  <a:cubicBezTo>
                    <a:pt x="44" y="43"/>
                    <a:pt x="43" y="43"/>
                    <a:pt x="43" y="43"/>
                  </a:cubicBezTo>
                  <a:cubicBezTo>
                    <a:pt x="42" y="42"/>
                    <a:pt x="40" y="42"/>
                    <a:pt x="40" y="41"/>
                  </a:cubicBezTo>
                  <a:cubicBezTo>
                    <a:pt x="40" y="40"/>
                    <a:pt x="40" y="39"/>
                    <a:pt x="40" y="38"/>
                  </a:cubicBezTo>
                  <a:cubicBezTo>
                    <a:pt x="40" y="38"/>
                    <a:pt x="40" y="38"/>
                    <a:pt x="40" y="38"/>
                  </a:cubicBezTo>
                  <a:cubicBezTo>
                    <a:pt x="40" y="35"/>
                    <a:pt x="39" y="32"/>
                    <a:pt x="37" y="32"/>
                  </a:cubicBezTo>
                  <a:cubicBezTo>
                    <a:pt x="35" y="32"/>
                    <a:pt x="33" y="35"/>
                    <a:pt x="33" y="38"/>
                  </a:cubicBezTo>
                  <a:cubicBezTo>
                    <a:pt x="33" y="38"/>
                    <a:pt x="33" y="38"/>
                    <a:pt x="33" y="38"/>
                  </a:cubicBezTo>
                  <a:cubicBezTo>
                    <a:pt x="33" y="38"/>
                    <a:pt x="33" y="38"/>
                    <a:pt x="33" y="38"/>
                  </a:cubicBezTo>
                  <a:cubicBezTo>
                    <a:pt x="31" y="38"/>
                    <a:pt x="30" y="37"/>
                    <a:pt x="29" y="37"/>
                  </a:cubicBezTo>
                  <a:cubicBezTo>
                    <a:pt x="29" y="37"/>
                    <a:pt x="29" y="37"/>
                    <a:pt x="29" y="36"/>
                  </a:cubicBezTo>
                  <a:cubicBezTo>
                    <a:pt x="29" y="36"/>
                    <a:pt x="29" y="36"/>
                    <a:pt x="29" y="36"/>
                  </a:cubicBezTo>
                  <a:cubicBezTo>
                    <a:pt x="29" y="31"/>
                    <a:pt x="32" y="26"/>
                    <a:pt x="37" y="25"/>
                  </a:cubicBezTo>
                  <a:cubicBezTo>
                    <a:pt x="42" y="25"/>
                    <a:pt x="46" y="30"/>
                    <a:pt x="46" y="36"/>
                  </a:cubicBezTo>
                  <a:cubicBezTo>
                    <a:pt x="46" y="36"/>
                    <a:pt x="46" y="36"/>
                    <a:pt x="46" y="36"/>
                  </a:cubicBezTo>
                  <a:cubicBezTo>
                    <a:pt x="46" y="39"/>
                    <a:pt x="45" y="41"/>
                    <a:pt x="44" y="43"/>
                  </a:cubicBezTo>
                  <a:close/>
                </a:path>
              </a:pathLst>
            </a:custGeom>
            <a:solidFill>
              <a:srgbClr val="95E5DD"/>
            </a:solidFill>
            <a:ln>
              <a:noFill/>
            </a:ln>
          </p:spPr>
          <p:txBody>
            <a:bodyPr vert="horz" wrap="square" lIns="91440" tIns="45720" rIns="91440" bIns="45720" numCol="1" anchor="t" anchorCtr="0" compatLnSpc="1"/>
            <a:lstStyle/>
            <a:p>
              <a:endParaRPr lang="zh-CN" altLang="en-US" dirty="0"/>
            </a:p>
          </p:txBody>
        </p:sp>
      </p:grpSp>
      <p:sp>
        <p:nvSpPr>
          <p:cNvPr id="86" name="文本框 85"/>
          <p:cNvSpPr txBox="1"/>
          <p:nvPr/>
        </p:nvSpPr>
        <p:spPr>
          <a:xfrm>
            <a:off x="2820788" y="5490180"/>
            <a:ext cx="6051700" cy="523220"/>
          </a:xfrm>
          <a:prstGeom prst="rect">
            <a:avLst/>
          </a:prstGeom>
          <a:noFill/>
        </p:spPr>
        <p:txBody>
          <a:bodyPr wrap="square" rtlCol="0">
            <a:spAutoFit/>
          </a:bodyPr>
          <a:lstStyle/>
          <a:p>
            <a:pPr algn="ctr"/>
            <a:r>
              <a:rPr lang="zh-CN" altLang="en-US" sz="1400" dirty="0">
                <a:solidFill>
                  <a:schemeClr val="bg1"/>
                </a:solidFill>
              </a:rPr>
              <a:t>在这里输入段落文本内容请在这里输入段落文本内容请在这里输入段落文本内容请在这里输入段落文本内容</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p:nvPr/>
        </p:nvSpPr>
        <p:spPr>
          <a:xfrm>
            <a:off x="1153673" y="3659150"/>
            <a:ext cx="4223369" cy="4223369"/>
          </a:xfrm>
          <a:prstGeom prst="ellipse">
            <a:avLst/>
          </a:prstGeom>
          <a:solidFill>
            <a:srgbClr val="58D6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55"/>
          <p:cNvSpPr/>
          <p:nvPr/>
        </p:nvSpPr>
        <p:spPr>
          <a:xfrm>
            <a:off x="1427569" y="5867739"/>
            <a:ext cx="3944963" cy="683457"/>
          </a:xfrm>
          <a:prstGeom prst="rect">
            <a:avLst/>
          </a:prstGeom>
        </p:spPr>
        <p:txBody>
          <a:bodyPr wrap="square">
            <a:spAutoFit/>
          </a:bodyPr>
          <a:lstStyle/>
          <a:p>
            <a:pPr>
              <a:lnSpc>
                <a:spcPct val="120000"/>
              </a:lnSpc>
            </a:pPr>
            <a:r>
              <a:rPr lang="zh-CN" altLang="zh-CN"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consectetur adipisicing elit, sed do eiusmod tempor incididunt ut labore et dolore magna aliqua.</a:t>
            </a:r>
            <a:endParaRPr lang="zh-CN" altLang="en-US" sz="1065"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22" name="文本框 21"/>
          <p:cNvSpPr txBox="1"/>
          <p:nvPr/>
        </p:nvSpPr>
        <p:spPr>
          <a:xfrm>
            <a:off x="1727681" y="4673529"/>
            <a:ext cx="1957628" cy="830997"/>
          </a:xfrm>
          <a:prstGeom prst="rect">
            <a:avLst/>
          </a:prstGeom>
          <a:noFill/>
        </p:spPr>
        <p:txBody>
          <a:bodyPr wrap="square" rtlCol="0">
            <a:spAutoFit/>
          </a:bodyPr>
          <a:lstStyle/>
          <a:p>
            <a:r>
              <a:rPr lang="en-US" altLang="zh-CN" sz="4800" dirty="0">
                <a:solidFill>
                  <a:schemeClr val="bg1"/>
                </a:solidFill>
                <a:latin typeface="HelveticaNeueLT Pro 67 MdCn" panose="020B0606030502030204" pitchFamily="34" charset="0"/>
              </a:rPr>
              <a:t>5,700</a:t>
            </a:r>
            <a:endParaRPr lang="zh-CN" altLang="en-US" sz="4800" dirty="0">
              <a:solidFill>
                <a:schemeClr val="bg1"/>
              </a:solidFill>
              <a:latin typeface="HelveticaNeueLT Pro 67 MdCn" panose="020B0606030502030204" pitchFamily="34" charset="0"/>
            </a:endParaRPr>
          </a:p>
        </p:txBody>
      </p:sp>
      <p:sp>
        <p:nvSpPr>
          <p:cNvPr id="23" name="文本框 22"/>
          <p:cNvSpPr txBox="1"/>
          <p:nvPr/>
        </p:nvSpPr>
        <p:spPr>
          <a:xfrm>
            <a:off x="2300050" y="5319430"/>
            <a:ext cx="993292" cy="420564"/>
          </a:xfrm>
          <a:prstGeom prst="rect">
            <a:avLst/>
          </a:prstGeom>
          <a:noFill/>
        </p:spPr>
        <p:txBody>
          <a:bodyPr wrap="square" rtlCol="0">
            <a:spAutoFit/>
          </a:bodyPr>
          <a:lstStyle/>
          <a:p>
            <a:r>
              <a:rPr lang="en-US" altLang="zh-CN" sz="2135" dirty="0">
                <a:solidFill>
                  <a:schemeClr val="bg1"/>
                </a:solidFill>
                <a:latin typeface="HelveticaNeueLT Pro 67 MdCn" panose="020B0606030502030204" pitchFamily="34" charset="0"/>
              </a:rPr>
              <a:t>Million</a:t>
            </a:r>
            <a:endParaRPr lang="zh-CN" altLang="en-US" sz="2135" dirty="0">
              <a:solidFill>
                <a:schemeClr val="bg1"/>
              </a:solidFill>
              <a:latin typeface="HelveticaNeueLT Pro 67 MdCn" panose="020B0606030502030204" pitchFamily="34" charset="0"/>
            </a:endParaRPr>
          </a:p>
        </p:txBody>
      </p:sp>
      <p:sp>
        <p:nvSpPr>
          <p:cNvPr id="24" name="Freeform 17"/>
          <p:cNvSpPr>
            <a:spLocks noEditPoints="1"/>
          </p:cNvSpPr>
          <p:nvPr/>
        </p:nvSpPr>
        <p:spPr bwMode="auto">
          <a:xfrm>
            <a:off x="3412507" y="4499783"/>
            <a:ext cx="1023939" cy="1201739"/>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solidFill>
            <a:schemeClr val="bg1"/>
          </a:solidFill>
          <a:ln>
            <a:noFill/>
          </a:ln>
        </p:spPr>
        <p:txBody>
          <a:bodyPr vert="horz" wrap="square" lIns="91440" tIns="45720" rIns="91440" bIns="45720" numCol="1" anchor="t" anchorCtr="0" compatLnSpc="1"/>
          <a:lstStyle/>
          <a:p>
            <a:endParaRPr lang="zh-CN" altLang="en-US" sz="1350">
              <a:solidFill>
                <a:srgbClr val="333333"/>
              </a:solidFill>
            </a:endParaRPr>
          </a:p>
        </p:txBody>
      </p:sp>
      <p:grpSp>
        <p:nvGrpSpPr>
          <p:cNvPr id="3" name="组合 2"/>
          <p:cNvGrpSpPr/>
          <p:nvPr/>
        </p:nvGrpSpPr>
        <p:grpSpPr>
          <a:xfrm>
            <a:off x="5109192" y="2105859"/>
            <a:ext cx="1587011" cy="1587011"/>
            <a:chOff x="3831894" y="1579394"/>
            <a:chExt cx="1190258" cy="1190258"/>
          </a:xfrm>
        </p:grpSpPr>
        <p:sp>
          <p:nvSpPr>
            <p:cNvPr id="2" name="椭圆 1"/>
            <p:cNvSpPr/>
            <p:nvPr/>
          </p:nvSpPr>
          <p:spPr>
            <a:xfrm>
              <a:off x="3831894" y="1579394"/>
              <a:ext cx="1190258" cy="119025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33333"/>
                </a:solidFill>
              </a:endParaRPr>
            </a:p>
          </p:txBody>
        </p:sp>
        <p:grpSp>
          <p:nvGrpSpPr>
            <p:cNvPr id="25" name="组合 24"/>
            <p:cNvGrpSpPr/>
            <p:nvPr/>
          </p:nvGrpSpPr>
          <p:grpSpPr>
            <a:xfrm>
              <a:off x="4048404" y="1747088"/>
              <a:ext cx="757238" cy="854870"/>
              <a:chOff x="2985408" y="340043"/>
              <a:chExt cx="1009650" cy="1139826"/>
            </a:xfrm>
            <a:solidFill>
              <a:srgbClr val="FFC000"/>
            </a:solidFill>
          </p:grpSpPr>
          <p:sp>
            <p:nvSpPr>
              <p:cNvPr id="26" name="Freeform 6"/>
              <p:cNvSpPr>
                <a:spLocks noEditPoints="1"/>
              </p:cNvSpPr>
              <p:nvPr/>
            </p:nvSpPr>
            <p:spPr bwMode="auto">
              <a:xfrm>
                <a:off x="3260045" y="340043"/>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333333"/>
                  </a:solidFill>
                </a:endParaRPr>
              </a:p>
            </p:txBody>
          </p:sp>
          <p:sp>
            <p:nvSpPr>
              <p:cNvPr id="27" name="Freeform 8"/>
              <p:cNvSpPr>
                <a:spLocks noEditPoints="1"/>
              </p:cNvSpPr>
              <p:nvPr/>
            </p:nvSpPr>
            <p:spPr bwMode="auto">
              <a:xfrm>
                <a:off x="2985408" y="897256"/>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rgbClr val="333333"/>
                  </a:solidFill>
                </a:endParaRPr>
              </a:p>
            </p:txBody>
          </p:sp>
          <p:sp>
            <p:nvSpPr>
              <p:cNvPr id="28" name="Freeform 9"/>
              <p:cNvSpPr/>
              <p:nvPr/>
            </p:nvSpPr>
            <p:spPr bwMode="auto">
              <a:xfrm>
                <a:off x="3433083" y="994093"/>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solidFill>
                <a:srgbClr val="58D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dirty="0">
                  <a:solidFill>
                    <a:srgbClr val="333333"/>
                  </a:solidFill>
                </a:endParaRPr>
              </a:p>
            </p:txBody>
          </p:sp>
        </p:grpSp>
      </p:grpSp>
      <p:sp>
        <p:nvSpPr>
          <p:cNvPr id="29" name="矩形 55"/>
          <p:cNvSpPr/>
          <p:nvPr/>
        </p:nvSpPr>
        <p:spPr>
          <a:xfrm>
            <a:off x="6773143" y="3501041"/>
            <a:ext cx="5101042" cy="2271391"/>
          </a:xfrm>
          <a:prstGeom prst="rect">
            <a:avLst/>
          </a:prstGeom>
        </p:spPr>
        <p:txBody>
          <a:bodyPr wrap="square">
            <a:spAutoFit/>
          </a:bodyPr>
          <a:lstStyle/>
          <a:p>
            <a:pPr>
              <a:lnSpc>
                <a:spcPct val="150000"/>
              </a:lnSpc>
            </a:pPr>
            <a:r>
              <a:rPr lang="zh-CN" altLang="en-US" sz="1600" dirty="0">
                <a:solidFill>
                  <a:srgbClr val="333333"/>
                </a:solidFill>
              </a:rPr>
              <a:t>在这里输入段落文本内容请在这里输入段落文本内容请在这里输入段落文本内容</a:t>
            </a:r>
            <a:endParaRPr lang="zh-CN" altLang="en-US" sz="1600" dirty="0">
              <a:solidFill>
                <a:srgbClr val="333333"/>
              </a:solidFill>
            </a:endParaRPr>
          </a:p>
          <a:p>
            <a:pPr>
              <a:lnSpc>
                <a:spcPct val="120000"/>
              </a:lnSpc>
            </a:pPr>
            <a:r>
              <a:rPr lang="zh-CN" altLang="en-US" sz="1600" dirty="0">
                <a:solidFill>
                  <a:srgbClr val="333333"/>
                </a:solidFill>
              </a:rPr>
              <a:t>在这里输入段落文本内容请在这里输入段落文本内容请在这里输入段落文本内容</a:t>
            </a:r>
            <a:endParaRPr lang="zh-CN" altLang="en-US" sz="1600" dirty="0">
              <a:solidFill>
                <a:srgbClr val="333333"/>
              </a:solidFill>
            </a:endParaRPr>
          </a:p>
          <a:p>
            <a:pPr>
              <a:lnSpc>
                <a:spcPct val="120000"/>
              </a:lnSpc>
            </a:pPr>
            <a:r>
              <a:rPr lang="zh-CN" altLang="en-US" sz="1600" dirty="0">
                <a:solidFill>
                  <a:srgbClr val="333333"/>
                </a:solidFill>
              </a:rPr>
              <a:t>在这里输入段落文本内容请在这里输入段落文本内容请在这里输入段落文本内容</a:t>
            </a:r>
            <a:endParaRPr lang="zh-CN" altLang="en-US" sz="1600" dirty="0">
              <a:solidFill>
                <a:srgbClr val="333333"/>
              </a:solidFill>
            </a:endParaRPr>
          </a:p>
          <a:p>
            <a:pPr>
              <a:lnSpc>
                <a:spcPct val="120000"/>
              </a:lnSpc>
            </a:pPr>
            <a:endParaRPr lang="zh-CN" altLang="en-US" sz="1400" dirty="0">
              <a:solidFill>
                <a:srgbClr val="333333"/>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30" name="矩形 39"/>
          <p:cNvSpPr/>
          <p:nvPr/>
        </p:nvSpPr>
        <p:spPr>
          <a:xfrm>
            <a:off x="6871854" y="2365884"/>
            <a:ext cx="5002331" cy="502766"/>
          </a:xfrm>
          <a:prstGeom prst="rect">
            <a:avLst/>
          </a:prstGeom>
          <a:solidFill>
            <a:srgbClr val="58D6CA"/>
          </a:solidFill>
        </p:spPr>
        <p:txBody>
          <a:bodyPr wrap="none">
            <a:spAutoFit/>
          </a:bodyPr>
          <a:lstStyle/>
          <a:p>
            <a:r>
              <a:rPr lang="zh-CN" altLang="zh-CN" sz="2665" dirty="0">
                <a:solidFill>
                  <a:srgbClr val="333333"/>
                </a:solidFill>
                <a:latin typeface="HelveticaNeueLT Pro 67 MdCn" panose="020B0606030502030204" pitchFamily="34" charset="0"/>
                <a:ea typeface="Hiragino Sans GB W3" panose="020B0300000000000000" pitchFamily="34" charset="-122"/>
                <a:sym typeface="News Gothic MT" charset="0"/>
              </a:rPr>
              <a:t>LOREM IPSUM DOLOR AMET </a:t>
            </a:r>
            <a:endParaRPr lang="zh-CN" altLang="zh-CN" sz="2665" dirty="0">
              <a:solidFill>
                <a:srgbClr val="333333"/>
              </a:solidFill>
              <a:latin typeface="HelveticaNeueLT Pro 67 MdCn" panose="020B0606030502030204" pitchFamily="34" charset="0"/>
              <a:ea typeface="Hiragino Sans GB W3" panose="020B0300000000000000" pitchFamily="34" charset="-122"/>
            </a:endParaRPr>
          </a:p>
        </p:txBody>
      </p:sp>
      <p:sp>
        <p:nvSpPr>
          <p:cNvPr id="31" name="矩形 30"/>
          <p:cNvSpPr/>
          <p:nvPr/>
        </p:nvSpPr>
        <p:spPr>
          <a:xfrm>
            <a:off x="6871853" y="2962725"/>
            <a:ext cx="3600666" cy="502766"/>
          </a:xfrm>
          <a:prstGeom prst="rect">
            <a:avLst/>
          </a:prstGeom>
          <a:solidFill>
            <a:srgbClr val="58D6CA"/>
          </a:solidFill>
        </p:spPr>
        <p:txBody>
          <a:bodyPr wrap="none">
            <a:spAutoFit/>
          </a:bodyPr>
          <a:lstStyle/>
          <a:p>
            <a:r>
              <a:rPr lang="zh-CN" altLang="zh-CN" sz="2665" dirty="0">
                <a:solidFill>
                  <a:srgbClr val="333333"/>
                </a:solidFill>
                <a:latin typeface="HelveticaNeueLT Pro 67 MdCn" panose="020B0606030502030204" pitchFamily="34" charset="0"/>
                <a:ea typeface="Hiragino Sans GB W3" panose="020B0300000000000000" pitchFamily="34" charset="-122"/>
                <a:sym typeface="News Gothic MT" charset="0"/>
              </a:rPr>
              <a:t>CONSECTETUR ELIT</a:t>
            </a:r>
            <a:endParaRPr lang="zh-CN" altLang="zh-CN" sz="2665" dirty="0">
              <a:solidFill>
                <a:srgbClr val="333333"/>
              </a:solidFill>
              <a:latin typeface="HelveticaNeueLT Pro 67 MdCn" panose="020B0606030502030204" pitchFamily="34" charset="0"/>
              <a:ea typeface="Hiragino Sans GB W3" panose="020B0300000000000000" pitchFamily="34" charset="-122"/>
            </a:endParaRPr>
          </a:p>
        </p:txBody>
      </p:sp>
      <p:sp>
        <p:nvSpPr>
          <p:cNvPr id="32" name="文本框 31"/>
          <p:cNvSpPr txBox="1"/>
          <p:nvPr/>
        </p:nvSpPr>
        <p:spPr>
          <a:xfrm>
            <a:off x="6781176" y="1508659"/>
            <a:ext cx="1709400" cy="769441"/>
          </a:xfrm>
          <a:prstGeom prst="rect">
            <a:avLst/>
          </a:prstGeom>
          <a:noFill/>
        </p:spPr>
        <p:txBody>
          <a:bodyPr wrap="square" rtlCol="0">
            <a:spAutoFit/>
          </a:bodyPr>
          <a:lstStyle/>
          <a:p>
            <a:r>
              <a:rPr lang="en-US" altLang="zh-CN" sz="4400" dirty="0">
                <a:solidFill>
                  <a:srgbClr val="333333"/>
                </a:solidFill>
                <a:latin typeface="HelveticaNeueLT Pro 67 MdCn" panose="020B0606030502030204" pitchFamily="34" charset="0"/>
              </a:rPr>
              <a:t>9,300</a:t>
            </a:r>
            <a:endParaRPr lang="zh-CN" altLang="en-US" sz="4400" dirty="0">
              <a:solidFill>
                <a:srgbClr val="333333"/>
              </a:solidFill>
              <a:latin typeface="HelveticaNeueLT Pro 67 MdCn" panose="020B0606030502030204" pitchFamily="34" charset="0"/>
            </a:endParaRPr>
          </a:p>
        </p:txBody>
      </p:sp>
      <p:sp>
        <p:nvSpPr>
          <p:cNvPr id="33" name="文本框 32"/>
          <p:cNvSpPr txBox="1"/>
          <p:nvPr/>
        </p:nvSpPr>
        <p:spPr>
          <a:xfrm>
            <a:off x="8139406" y="1852321"/>
            <a:ext cx="993292" cy="420564"/>
          </a:xfrm>
          <a:prstGeom prst="rect">
            <a:avLst/>
          </a:prstGeom>
          <a:noFill/>
        </p:spPr>
        <p:txBody>
          <a:bodyPr wrap="square" rtlCol="0">
            <a:spAutoFit/>
          </a:bodyPr>
          <a:lstStyle/>
          <a:p>
            <a:r>
              <a:rPr lang="en-US" altLang="zh-CN" sz="2135" dirty="0">
                <a:solidFill>
                  <a:srgbClr val="333333"/>
                </a:solidFill>
                <a:latin typeface="HelveticaNeueLT Pro 67 MdCn" panose="020B0606030502030204" pitchFamily="34" charset="0"/>
              </a:rPr>
              <a:t>Million</a:t>
            </a:r>
            <a:endParaRPr lang="zh-CN" altLang="en-US" sz="2135" dirty="0">
              <a:solidFill>
                <a:srgbClr val="333333"/>
              </a:solidFill>
              <a:latin typeface="HelveticaNeueLT Pro 67 MdCn" panose="020B0606030502030204" pitchFamily="34" charset="0"/>
            </a:endParaRPr>
          </a:p>
        </p:txBody>
      </p:sp>
      <p:sp>
        <p:nvSpPr>
          <p:cNvPr id="19"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成本预算</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1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75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2500"/>
                            </p:stCondLst>
                            <p:childTnLst>
                              <p:par>
                                <p:cTn id="36" presetID="6" presetClass="emph" presetSubtype="0" repeatCount="2000" autoRev="1" fill="hold" nodeType="afterEffect">
                                  <p:stCondLst>
                                    <p:cond delay="0"/>
                                  </p:stCondLst>
                                  <p:childTnLst>
                                    <p:animScale>
                                      <p:cBhvr>
                                        <p:cTn id="37" dur="200" fill="hold"/>
                                        <p:tgtEl>
                                          <p:spTgt spid="3"/>
                                        </p:tgtEl>
                                      </p:cBhvr>
                                      <p:by x="110000" y="110000"/>
                                    </p:animScale>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animBg="1"/>
      <p:bldP spid="29" grpId="0"/>
      <p:bldP spid="30" grpId="0" animBg="1"/>
      <p:bldP spid="31" grpId="0" animBg="1"/>
      <p:bldP spid="32" grpId="0"/>
      <p:bldP spid="33"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893946" y="2484633"/>
            <a:ext cx="2432537" cy="2645568"/>
            <a:chOff x="893946" y="2484633"/>
            <a:chExt cx="2432537" cy="2645568"/>
          </a:xfrm>
        </p:grpSpPr>
        <p:sp>
          <p:nvSpPr>
            <p:cNvPr id="2" name="Freeform 3"/>
            <p:cNvSpPr/>
            <p:nvPr/>
          </p:nvSpPr>
          <p:spPr>
            <a:xfrm>
              <a:off x="893946" y="2484633"/>
              <a:ext cx="2432537" cy="2645568"/>
            </a:xfrm>
            <a:custGeom>
              <a:avLst/>
              <a:gdLst>
                <a:gd name="connsiteX0" fmla="*/ 2285822 w 2298522"/>
                <a:gd name="connsiteY0" fmla="*/ 2487117 h 2499817"/>
                <a:gd name="connsiteX1" fmla="*/ 12700 w 2298522"/>
                <a:gd name="connsiteY1" fmla="*/ 2487117 h 2499817"/>
                <a:gd name="connsiteX2" fmla="*/ 12700 w 2298522"/>
                <a:gd name="connsiteY2" fmla="*/ 12700 h 2499817"/>
                <a:gd name="connsiteX3" fmla="*/ 2285822 w 2298522"/>
                <a:gd name="connsiteY3" fmla="*/ 12700 h 2499817"/>
                <a:gd name="connsiteX4" fmla="*/ 2285822 w 2298522"/>
                <a:gd name="connsiteY4" fmla="*/ 2487117 h 249981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98522" h="2499817">
                  <a:moveTo>
                    <a:pt x="2285822" y="2487117"/>
                  </a:moveTo>
                  <a:lnTo>
                    <a:pt x="12700" y="2487117"/>
                  </a:lnTo>
                  <a:lnTo>
                    <a:pt x="12700" y="12700"/>
                  </a:lnTo>
                  <a:lnTo>
                    <a:pt x="2285822" y="12700"/>
                  </a:lnTo>
                  <a:lnTo>
                    <a:pt x="2285822" y="2487117"/>
                  </a:lnTo>
                </a:path>
              </a:pathLst>
            </a:custGeom>
            <a:solidFill>
              <a:srgbClr val="000000">
                <a:alpha val="0"/>
              </a:srgbClr>
            </a:solidFill>
            <a:ln w="25400">
              <a:solidFill>
                <a:srgbClr val="3E3A3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3" name="Freeform 3"/>
            <p:cNvSpPr/>
            <p:nvPr/>
          </p:nvSpPr>
          <p:spPr>
            <a:xfrm>
              <a:off x="907392" y="2489100"/>
              <a:ext cx="2405656" cy="828577"/>
            </a:xfrm>
            <a:custGeom>
              <a:avLst/>
              <a:gdLst>
                <a:gd name="connsiteX0" fmla="*/ 2273122 w 2273122"/>
                <a:gd name="connsiteY0" fmla="*/ 782929 h 782929"/>
                <a:gd name="connsiteX1" fmla="*/ 1294231 w 2273122"/>
                <a:gd name="connsiteY1" fmla="*/ 782929 h 782929"/>
                <a:gd name="connsiteX2" fmla="*/ 1136573 w 2273122"/>
                <a:gd name="connsiteY2" fmla="*/ 625246 h 782929"/>
                <a:gd name="connsiteX3" fmla="*/ 978890 w 2273122"/>
                <a:gd name="connsiteY3" fmla="*/ 782929 h 782929"/>
                <a:gd name="connsiteX4" fmla="*/ 0 w 2273122"/>
                <a:gd name="connsiteY4" fmla="*/ 782929 h 782929"/>
                <a:gd name="connsiteX5" fmla="*/ 0 w 2273122"/>
                <a:gd name="connsiteY5" fmla="*/ 0 h 782929"/>
                <a:gd name="connsiteX6" fmla="*/ 2273122 w 2273122"/>
                <a:gd name="connsiteY6" fmla="*/ 0 h 782929"/>
                <a:gd name="connsiteX7" fmla="*/ 2273122 w 2273122"/>
                <a:gd name="connsiteY7" fmla="*/ 782929 h 7829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273122" h="782929">
                  <a:moveTo>
                    <a:pt x="2273122" y="782929"/>
                  </a:moveTo>
                  <a:lnTo>
                    <a:pt x="1294231" y="782929"/>
                  </a:lnTo>
                  <a:lnTo>
                    <a:pt x="1136573" y="625246"/>
                  </a:lnTo>
                  <a:lnTo>
                    <a:pt x="978890" y="782929"/>
                  </a:lnTo>
                  <a:lnTo>
                    <a:pt x="0" y="782929"/>
                  </a:lnTo>
                  <a:lnTo>
                    <a:pt x="0" y="0"/>
                  </a:lnTo>
                  <a:lnTo>
                    <a:pt x="2273122" y="0"/>
                  </a:lnTo>
                  <a:lnTo>
                    <a:pt x="2273122" y="782929"/>
                  </a:lnTo>
                </a:path>
              </a:pathLst>
            </a:custGeom>
            <a:solidFill>
              <a:srgbClr val="58D6CA"/>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dirty="0">
                <a:latin typeface="微软雅黑" panose="020B0503020204020204" charset="-122"/>
                <a:ea typeface="微软雅黑" panose="020B0503020204020204" charset="-122"/>
                <a:cs typeface="微软雅黑" panose="020B0503020204020204" charset="-122"/>
              </a:endParaRPr>
            </a:p>
          </p:txBody>
        </p:sp>
        <p:sp>
          <p:nvSpPr>
            <p:cNvPr id="12" name="TextBox 1"/>
            <p:cNvSpPr txBox="1"/>
            <p:nvPr/>
          </p:nvSpPr>
          <p:spPr>
            <a:xfrm>
              <a:off x="1568413" y="2741857"/>
              <a:ext cx="1083630" cy="360804"/>
            </a:xfrm>
            <a:prstGeom prst="rect">
              <a:avLst/>
            </a:prstGeom>
            <a:noFill/>
          </p:spPr>
          <p:txBody>
            <a:bodyPr wrap="none" lIns="0" tIns="0" rIns="0" rtlCol="0">
              <a:spAutoFit/>
            </a:bodyPr>
            <a:lstStyle/>
            <a:p>
              <a:pPr algn="ctr">
                <a:lnSpc>
                  <a:spcPts val="2645"/>
                </a:lnSpc>
                <a:tabLst>
                  <a:tab pos="429895" algn="l"/>
                </a:tabLst>
              </a:pPr>
              <a:r>
                <a:rPr lang="en-US" altLang="zh-CN" sz="2115" dirty="0">
                  <a:solidFill>
                    <a:schemeClr val="bg1"/>
                  </a:solidFill>
                  <a:latin typeface="微软雅黑" panose="020B0503020204020204" charset="-122"/>
                  <a:ea typeface="微软雅黑" panose="020B0503020204020204" charset="-122"/>
                  <a:cs typeface="微软雅黑" panose="020B0503020204020204" charset="-122"/>
                </a:rPr>
                <a:t>技术研究</a:t>
              </a:r>
              <a:endParaRPr lang="en-US" altLang="zh-CN" sz="1165"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 name="TextBox 1"/>
            <p:cNvSpPr txBox="1"/>
            <p:nvPr/>
          </p:nvSpPr>
          <p:spPr>
            <a:xfrm>
              <a:off x="1033012" y="3571805"/>
              <a:ext cx="2154436" cy="866904"/>
            </a:xfrm>
            <a:prstGeom prst="rect">
              <a:avLst/>
            </a:prstGeom>
            <a:noFill/>
          </p:spPr>
          <p:txBody>
            <a:bodyPr wrap="none" lIns="0" tIns="0" rIns="0" rtlCol="0">
              <a:spAutoFit/>
            </a:bodyPr>
            <a:lstStyle/>
            <a:p>
              <a:pPr algn="ctr">
                <a:lnSpc>
                  <a:spcPts val="2220"/>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1" name="组合 20"/>
          <p:cNvGrpSpPr/>
          <p:nvPr/>
        </p:nvGrpSpPr>
        <p:grpSpPr>
          <a:xfrm>
            <a:off x="3608921" y="2484633"/>
            <a:ext cx="2432537" cy="2645568"/>
            <a:chOff x="3608921" y="2484633"/>
            <a:chExt cx="2432537" cy="2645568"/>
          </a:xfrm>
        </p:grpSpPr>
        <p:sp>
          <p:nvSpPr>
            <p:cNvPr id="5" name="Freeform 3"/>
            <p:cNvSpPr/>
            <p:nvPr/>
          </p:nvSpPr>
          <p:spPr>
            <a:xfrm>
              <a:off x="3608921" y="2484633"/>
              <a:ext cx="2432537" cy="2645568"/>
            </a:xfrm>
            <a:custGeom>
              <a:avLst/>
              <a:gdLst>
                <a:gd name="connsiteX0" fmla="*/ 2285822 w 2298522"/>
                <a:gd name="connsiteY0" fmla="*/ 2487117 h 2499817"/>
                <a:gd name="connsiteX1" fmla="*/ 12700 w 2298522"/>
                <a:gd name="connsiteY1" fmla="*/ 2487117 h 2499817"/>
                <a:gd name="connsiteX2" fmla="*/ 12700 w 2298522"/>
                <a:gd name="connsiteY2" fmla="*/ 12700 h 2499817"/>
                <a:gd name="connsiteX3" fmla="*/ 2285822 w 2298522"/>
                <a:gd name="connsiteY3" fmla="*/ 12700 h 2499817"/>
                <a:gd name="connsiteX4" fmla="*/ 2285822 w 2298522"/>
                <a:gd name="connsiteY4" fmla="*/ 2487117 h 249981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98522" h="2499817">
                  <a:moveTo>
                    <a:pt x="2285822" y="2487117"/>
                  </a:moveTo>
                  <a:lnTo>
                    <a:pt x="12700" y="2487117"/>
                  </a:lnTo>
                  <a:lnTo>
                    <a:pt x="12700" y="12700"/>
                  </a:lnTo>
                  <a:lnTo>
                    <a:pt x="2285822" y="12700"/>
                  </a:lnTo>
                  <a:lnTo>
                    <a:pt x="2285822" y="2487117"/>
                  </a:lnTo>
                </a:path>
              </a:pathLst>
            </a:custGeom>
            <a:solidFill>
              <a:srgbClr val="000000">
                <a:alpha val="0"/>
              </a:srgbClr>
            </a:solidFill>
            <a:ln w="25400">
              <a:solidFill>
                <a:srgbClr val="3E3A3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6" name="Freeform 3"/>
            <p:cNvSpPr/>
            <p:nvPr/>
          </p:nvSpPr>
          <p:spPr>
            <a:xfrm>
              <a:off x="3622367" y="2489100"/>
              <a:ext cx="2405656" cy="828577"/>
            </a:xfrm>
            <a:custGeom>
              <a:avLst/>
              <a:gdLst>
                <a:gd name="connsiteX0" fmla="*/ 2273122 w 2273122"/>
                <a:gd name="connsiteY0" fmla="*/ 782929 h 782929"/>
                <a:gd name="connsiteX1" fmla="*/ 1294231 w 2273122"/>
                <a:gd name="connsiteY1" fmla="*/ 782929 h 782929"/>
                <a:gd name="connsiteX2" fmla="*/ 1136574 w 2273122"/>
                <a:gd name="connsiteY2" fmla="*/ 625246 h 782929"/>
                <a:gd name="connsiteX3" fmla="*/ 978890 w 2273122"/>
                <a:gd name="connsiteY3" fmla="*/ 782929 h 782929"/>
                <a:gd name="connsiteX4" fmla="*/ 0 w 2273122"/>
                <a:gd name="connsiteY4" fmla="*/ 782929 h 782929"/>
                <a:gd name="connsiteX5" fmla="*/ 0 w 2273122"/>
                <a:gd name="connsiteY5" fmla="*/ 0 h 782929"/>
                <a:gd name="connsiteX6" fmla="*/ 2273122 w 2273122"/>
                <a:gd name="connsiteY6" fmla="*/ 0 h 782929"/>
                <a:gd name="connsiteX7" fmla="*/ 2273122 w 2273122"/>
                <a:gd name="connsiteY7" fmla="*/ 782929 h 7829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273122" h="782929">
                  <a:moveTo>
                    <a:pt x="2273122" y="782929"/>
                  </a:moveTo>
                  <a:lnTo>
                    <a:pt x="1294231" y="782929"/>
                  </a:lnTo>
                  <a:lnTo>
                    <a:pt x="1136574" y="625246"/>
                  </a:lnTo>
                  <a:lnTo>
                    <a:pt x="978890" y="782929"/>
                  </a:lnTo>
                  <a:lnTo>
                    <a:pt x="0" y="782929"/>
                  </a:lnTo>
                  <a:lnTo>
                    <a:pt x="0" y="0"/>
                  </a:lnTo>
                  <a:lnTo>
                    <a:pt x="2273122" y="0"/>
                  </a:lnTo>
                  <a:lnTo>
                    <a:pt x="2273122" y="782929"/>
                  </a:ln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dirty="0">
                <a:latin typeface="微软雅黑" panose="020B0503020204020204" charset="-122"/>
                <a:ea typeface="微软雅黑" panose="020B0503020204020204" charset="-122"/>
                <a:cs typeface="微软雅黑" panose="020B0503020204020204" charset="-122"/>
              </a:endParaRPr>
            </a:p>
          </p:txBody>
        </p:sp>
        <p:sp>
          <p:nvSpPr>
            <p:cNvPr id="13" name="TextBox 1"/>
            <p:cNvSpPr txBox="1"/>
            <p:nvPr/>
          </p:nvSpPr>
          <p:spPr>
            <a:xfrm>
              <a:off x="4287585" y="2741857"/>
              <a:ext cx="1083630" cy="360804"/>
            </a:xfrm>
            <a:prstGeom prst="rect">
              <a:avLst/>
            </a:prstGeom>
            <a:noFill/>
          </p:spPr>
          <p:txBody>
            <a:bodyPr wrap="none" lIns="0" tIns="0" rIns="0" rtlCol="0">
              <a:spAutoFit/>
            </a:bodyPr>
            <a:lstStyle/>
            <a:p>
              <a:pPr>
                <a:lnSpc>
                  <a:spcPts val="2645"/>
                </a:lnSpc>
                <a:tabLst>
                  <a:tab pos="349250" algn="l"/>
                </a:tabLst>
              </a:pPr>
              <a:r>
                <a:rPr lang="en-US" altLang="zh-CN" sz="2115" dirty="0">
                  <a:solidFill>
                    <a:schemeClr val="bg1"/>
                  </a:solidFill>
                  <a:latin typeface="微软雅黑" panose="020B0503020204020204" charset="-122"/>
                  <a:ea typeface="微软雅黑" panose="020B0503020204020204" charset="-122"/>
                  <a:cs typeface="微软雅黑" panose="020B0503020204020204" charset="-122"/>
                </a:rPr>
                <a:t>人才引进</a:t>
              </a:r>
              <a:endParaRPr lang="en-US" altLang="zh-CN" sz="1165"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6" name="TextBox 1"/>
            <p:cNvSpPr txBox="1"/>
            <p:nvPr/>
          </p:nvSpPr>
          <p:spPr>
            <a:xfrm>
              <a:off x="3747987" y="3571805"/>
              <a:ext cx="2154436" cy="866904"/>
            </a:xfrm>
            <a:prstGeom prst="rect">
              <a:avLst/>
            </a:prstGeom>
            <a:noFill/>
          </p:spPr>
          <p:txBody>
            <a:bodyPr wrap="none" lIns="0" tIns="0" rIns="0" rtlCol="0">
              <a:spAutoFit/>
            </a:bodyPr>
            <a:lstStyle/>
            <a:p>
              <a:pPr algn="ctr">
                <a:lnSpc>
                  <a:spcPts val="2220"/>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2" name="组合 21"/>
          <p:cNvGrpSpPr/>
          <p:nvPr/>
        </p:nvGrpSpPr>
        <p:grpSpPr>
          <a:xfrm>
            <a:off x="6323896" y="2484633"/>
            <a:ext cx="2432537" cy="2645568"/>
            <a:chOff x="6323896" y="2484633"/>
            <a:chExt cx="2432537" cy="2645568"/>
          </a:xfrm>
        </p:grpSpPr>
        <p:sp>
          <p:nvSpPr>
            <p:cNvPr id="7" name="Freeform 3"/>
            <p:cNvSpPr/>
            <p:nvPr/>
          </p:nvSpPr>
          <p:spPr>
            <a:xfrm>
              <a:off x="6323896" y="2484633"/>
              <a:ext cx="2432537" cy="2645568"/>
            </a:xfrm>
            <a:custGeom>
              <a:avLst/>
              <a:gdLst>
                <a:gd name="connsiteX0" fmla="*/ 2285822 w 2298522"/>
                <a:gd name="connsiteY0" fmla="*/ 2487117 h 2499817"/>
                <a:gd name="connsiteX1" fmla="*/ 12700 w 2298522"/>
                <a:gd name="connsiteY1" fmla="*/ 2487117 h 2499817"/>
                <a:gd name="connsiteX2" fmla="*/ 12700 w 2298522"/>
                <a:gd name="connsiteY2" fmla="*/ 12700 h 2499817"/>
                <a:gd name="connsiteX3" fmla="*/ 2285822 w 2298522"/>
                <a:gd name="connsiteY3" fmla="*/ 12700 h 2499817"/>
                <a:gd name="connsiteX4" fmla="*/ 2285822 w 2298522"/>
                <a:gd name="connsiteY4" fmla="*/ 2487117 h 249981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98522" h="2499817">
                  <a:moveTo>
                    <a:pt x="2285822" y="2487117"/>
                  </a:moveTo>
                  <a:lnTo>
                    <a:pt x="12700" y="2487117"/>
                  </a:lnTo>
                  <a:lnTo>
                    <a:pt x="12700" y="12700"/>
                  </a:lnTo>
                  <a:lnTo>
                    <a:pt x="2285822" y="12700"/>
                  </a:lnTo>
                  <a:lnTo>
                    <a:pt x="2285822" y="2487117"/>
                  </a:lnTo>
                </a:path>
              </a:pathLst>
            </a:custGeom>
            <a:solidFill>
              <a:srgbClr val="58D6CA">
                <a:alpha val="0"/>
              </a:srgbClr>
            </a:solidFill>
            <a:ln w="25400">
              <a:solidFill>
                <a:srgbClr val="3E3A3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dirty="0">
                <a:latin typeface="微软雅黑" panose="020B0503020204020204" charset="-122"/>
                <a:ea typeface="微软雅黑" panose="020B0503020204020204" charset="-122"/>
                <a:cs typeface="微软雅黑" panose="020B0503020204020204" charset="-122"/>
              </a:endParaRPr>
            </a:p>
          </p:txBody>
        </p:sp>
        <p:sp>
          <p:nvSpPr>
            <p:cNvPr id="8" name="Freeform 3"/>
            <p:cNvSpPr/>
            <p:nvPr/>
          </p:nvSpPr>
          <p:spPr>
            <a:xfrm>
              <a:off x="6337342" y="2489100"/>
              <a:ext cx="2405656" cy="828577"/>
            </a:xfrm>
            <a:custGeom>
              <a:avLst/>
              <a:gdLst>
                <a:gd name="connsiteX0" fmla="*/ 2273122 w 2273122"/>
                <a:gd name="connsiteY0" fmla="*/ 782929 h 782929"/>
                <a:gd name="connsiteX1" fmla="*/ 1294231 w 2273122"/>
                <a:gd name="connsiteY1" fmla="*/ 782929 h 782929"/>
                <a:gd name="connsiteX2" fmla="*/ 1136573 w 2273122"/>
                <a:gd name="connsiteY2" fmla="*/ 625246 h 782929"/>
                <a:gd name="connsiteX3" fmla="*/ 978891 w 2273122"/>
                <a:gd name="connsiteY3" fmla="*/ 782929 h 782929"/>
                <a:gd name="connsiteX4" fmla="*/ 0 w 2273122"/>
                <a:gd name="connsiteY4" fmla="*/ 782929 h 782929"/>
                <a:gd name="connsiteX5" fmla="*/ 0 w 2273122"/>
                <a:gd name="connsiteY5" fmla="*/ 0 h 782929"/>
                <a:gd name="connsiteX6" fmla="*/ 2273122 w 2273122"/>
                <a:gd name="connsiteY6" fmla="*/ 0 h 782929"/>
                <a:gd name="connsiteX7" fmla="*/ 2273122 w 2273122"/>
                <a:gd name="connsiteY7" fmla="*/ 782929 h 7829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273122" h="782929">
                  <a:moveTo>
                    <a:pt x="2273122" y="782929"/>
                  </a:moveTo>
                  <a:lnTo>
                    <a:pt x="1294231" y="782929"/>
                  </a:lnTo>
                  <a:lnTo>
                    <a:pt x="1136573" y="625246"/>
                  </a:lnTo>
                  <a:lnTo>
                    <a:pt x="978891" y="782929"/>
                  </a:lnTo>
                  <a:lnTo>
                    <a:pt x="0" y="782929"/>
                  </a:lnTo>
                  <a:lnTo>
                    <a:pt x="0" y="0"/>
                  </a:lnTo>
                  <a:lnTo>
                    <a:pt x="2273122" y="0"/>
                  </a:lnTo>
                  <a:lnTo>
                    <a:pt x="2273122" y="782929"/>
                  </a:lnTo>
                </a:path>
              </a:pathLst>
            </a:custGeom>
            <a:solidFill>
              <a:srgbClr val="58D6CA"/>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14" name="TextBox 1"/>
            <p:cNvSpPr txBox="1"/>
            <p:nvPr/>
          </p:nvSpPr>
          <p:spPr>
            <a:xfrm>
              <a:off x="7002560" y="2741857"/>
              <a:ext cx="1083630" cy="360804"/>
            </a:xfrm>
            <a:prstGeom prst="rect">
              <a:avLst/>
            </a:prstGeom>
            <a:noFill/>
          </p:spPr>
          <p:txBody>
            <a:bodyPr wrap="none" lIns="0" tIns="0" rIns="0" rtlCol="0">
              <a:spAutoFit/>
            </a:bodyPr>
            <a:lstStyle/>
            <a:p>
              <a:pPr>
                <a:lnSpc>
                  <a:spcPts val="2645"/>
                </a:lnSpc>
                <a:tabLst>
                  <a:tab pos="389255" algn="l"/>
                </a:tabLst>
              </a:pPr>
              <a:r>
                <a:rPr lang="en-US" altLang="zh-CN" sz="2115" dirty="0">
                  <a:solidFill>
                    <a:schemeClr val="bg1"/>
                  </a:solidFill>
                  <a:latin typeface="微软雅黑" panose="020B0503020204020204" charset="-122"/>
                  <a:ea typeface="微软雅黑" panose="020B0503020204020204" charset="-122"/>
                  <a:cs typeface="微软雅黑" panose="020B0503020204020204" charset="-122"/>
                </a:rPr>
                <a:t>营销宣传</a:t>
              </a:r>
              <a:endParaRPr lang="en-US" altLang="zh-CN" sz="1165"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TextBox 1"/>
            <p:cNvSpPr txBox="1"/>
            <p:nvPr/>
          </p:nvSpPr>
          <p:spPr>
            <a:xfrm>
              <a:off x="6462962" y="3571805"/>
              <a:ext cx="2154436" cy="866904"/>
            </a:xfrm>
            <a:prstGeom prst="rect">
              <a:avLst/>
            </a:prstGeom>
            <a:noFill/>
          </p:spPr>
          <p:txBody>
            <a:bodyPr wrap="none" lIns="0" tIns="0" rIns="0" rtlCol="0">
              <a:spAutoFit/>
            </a:bodyPr>
            <a:lstStyle/>
            <a:p>
              <a:pPr algn="ctr">
                <a:lnSpc>
                  <a:spcPts val="2220"/>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3" name="组合 22"/>
          <p:cNvGrpSpPr/>
          <p:nvPr/>
        </p:nvGrpSpPr>
        <p:grpSpPr>
          <a:xfrm>
            <a:off x="9038871" y="2484633"/>
            <a:ext cx="2432537" cy="2645568"/>
            <a:chOff x="9038871" y="2484633"/>
            <a:chExt cx="2432537" cy="2645568"/>
          </a:xfrm>
        </p:grpSpPr>
        <p:sp>
          <p:nvSpPr>
            <p:cNvPr id="9" name="Freeform 3"/>
            <p:cNvSpPr/>
            <p:nvPr/>
          </p:nvSpPr>
          <p:spPr>
            <a:xfrm>
              <a:off x="9038871" y="2484633"/>
              <a:ext cx="2432537" cy="2645568"/>
            </a:xfrm>
            <a:custGeom>
              <a:avLst/>
              <a:gdLst>
                <a:gd name="connsiteX0" fmla="*/ 2285822 w 2298522"/>
                <a:gd name="connsiteY0" fmla="*/ 2487117 h 2499817"/>
                <a:gd name="connsiteX1" fmla="*/ 12700 w 2298522"/>
                <a:gd name="connsiteY1" fmla="*/ 2487117 h 2499817"/>
                <a:gd name="connsiteX2" fmla="*/ 12700 w 2298522"/>
                <a:gd name="connsiteY2" fmla="*/ 12700 h 2499817"/>
                <a:gd name="connsiteX3" fmla="*/ 2285822 w 2298522"/>
                <a:gd name="connsiteY3" fmla="*/ 12700 h 2499817"/>
                <a:gd name="connsiteX4" fmla="*/ 2285822 w 2298522"/>
                <a:gd name="connsiteY4" fmla="*/ 2487117 h 249981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298522" h="2499817">
                  <a:moveTo>
                    <a:pt x="2285822" y="2487117"/>
                  </a:moveTo>
                  <a:lnTo>
                    <a:pt x="12700" y="2487117"/>
                  </a:lnTo>
                  <a:lnTo>
                    <a:pt x="12700" y="12700"/>
                  </a:lnTo>
                  <a:lnTo>
                    <a:pt x="2285822" y="12700"/>
                  </a:lnTo>
                  <a:lnTo>
                    <a:pt x="2285822" y="2487117"/>
                  </a:lnTo>
                </a:path>
              </a:pathLst>
            </a:custGeom>
            <a:solidFill>
              <a:srgbClr val="000000">
                <a:alpha val="0"/>
              </a:srgbClr>
            </a:solidFill>
            <a:ln w="25400">
              <a:solidFill>
                <a:srgbClr val="3E3A39">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10" name="Freeform 3"/>
            <p:cNvSpPr/>
            <p:nvPr/>
          </p:nvSpPr>
          <p:spPr>
            <a:xfrm>
              <a:off x="9052318" y="2489100"/>
              <a:ext cx="2405655" cy="828577"/>
            </a:xfrm>
            <a:custGeom>
              <a:avLst/>
              <a:gdLst>
                <a:gd name="connsiteX0" fmla="*/ 2273121 w 2273121"/>
                <a:gd name="connsiteY0" fmla="*/ 782929 h 782929"/>
                <a:gd name="connsiteX1" fmla="*/ 1294231 w 2273121"/>
                <a:gd name="connsiteY1" fmla="*/ 782929 h 782929"/>
                <a:gd name="connsiteX2" fmla="*/ 1136573 w 2273121"/>
                <a:gd name="connsiteY2" fmla="*/ 625246 h 782929"/>
                <a:gd name="connsiteX3" fmla="*/ 978890 w 2273121"/>
                <a:gd name="connsiteY3" fmla="*/ 782929 h 782929"/>
                <a:gd name="connsiteX4" fmla="*/ 0 w 2273121"/>
                <a:gd name="connsiteY4" fmla="*/ 782929 h 782929"/>
                <a:gd name="connsiteX5" fmla="*/ 0 w 2273121"/>
                <a:gd name="connsiteY5" fmla="*/ 0 h 782929"/>
                <a:gd name="connsiteX6" fmla="*/ 2273121 w 2273121"/>
                <a:gd name="connsiteY6" fmla="*/ 0 h 782929"/>
                <a:gd name="connsiteX7" fmla="*/ 2273121 w 2273121"/>
                <a:gd name="connsiteY7" fmla="*/ 782929 h 78292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Lst>
              <a:rect l="l" t="t" r="r" b="b"/>
              <a:pathLst>
                <a:path w="2273121" h="782929">
                  <a:moveTo>
                    <a:pt x="2273121" y="782929"/>
                  </a:moveTo>
                  <a:lnTo>
                    <a:pt x="1294231" y="782929"/>
                  </a:lnTo>
                  <a:lnTo>
                    <a:pt x="1136573" y="625246"/>
                  </a:lnTo>
                  <a:lnTo>
                    <a:pt x="978890" y="782929"/>
                  </a:lnTo>
                  <a:lnTo>
                    <a:pt x="0" y="782929"/>
                  </a:lnTo>
                  <a:lnTo>
                    <a:pt x="0" y="0"/>
                  </a:lnTo>
                  <a:lnTo>
                    <a:pt x="2273121" y="0"/>
                  </a:lnTo>
                  <a:lnTo>
                    <a:pt x="2273121" y="782929"/>
                  </a:ln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dirty="0">
                <a:latin typeface="微软雅黑" panose="020B0503020204020204" charset="-122"/>
                <a:ea typeface="微软雅黑" panose="020B0503020204020204" charset="-122"/>
                <a:cs typeface="微软雅黑" panose="020B0503020204020204" charset="-122"/>
              </a:endParaRPr>
            </a:p>
          </p:txBody>
        </p:sp>
        <p:sp>
          <p:nvSpPr>
            <p:cNvPr id="15" name="TextBox 1"/>
            <p:cNvSpPr txBox="1"/>
            <p:nvPr/>
          </p:nvSpPr>
          <p:spPr>
            <a:xfrm>
              <a:off x="9717535" y="2741857"/>
              <a:ext cx="1083630" cy="360804"/>
            </a:xfrm>
            <a:prstGeom prst="rect">
              <a:avLst/>
            </a:prstGeom>
            <a:noFill/>
          </p:spPr>
          <p:txBody>
            <a:bodyPr wrap="none" lIns="0" tIns="0" rIns="0" rtlCol="0">
              <a:spAutoFit/>
            </a:bodyPr>
            <a:lstStyle/>
            <a:p>
              <a:pPr>
                <a:lnSpc>
                  <a:spcPts val="2645"/>
                </a:lnSpc>
                <a:tabLst>
                  <a:tab pos="416560" algn="l"/>
                </a:tabLst>
              </a:pPr>
              <a:r>
                <a:rPr lang="en-US" altLang="zh-CN" sz="2115" dirty="0">
                  <a:solidFill>
                    <a:schemeClr val="bg1"/>
                  </a:solidFill>
                  <a:latin typeface="微软雅黑" panose="020B0503020204020204" charset="-122"/>
                  <a:ea typeface="微软雅黑" panose="020B0503020204020204" charset="-122"/>
                  <a:cs typeface="微软雅黑" panose="020B0503020204020204" charset="-122"/>
                </a:rPr>
                <a:t>硬件采购</a:t>
              </a:r>
              <a:endParaRPr lang="en-US" altLang="zh-CN" sz="1165"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9" name="TextBox 1"/>
            <p:cNvSpPr txBox="1"/>
            <p:nvPr/>
          </p:nvSpPr>
          <p:spPr>
            <a:xfrm>
              <a:off x="9177937" y="3571805"/>
              <a:ext cx="2154436" cy="866904"/>
            </a:xfrm>
            <a:prstGeom prst="rect">
              <a:avLst/>
            </a:prstGeom>
            <a:noFill/>
          </p:spPr>
          <p:txBody>
            <a:bodyPr wrap="none" lIns="0" tIns="0" rIns="0" rtlCol="0">
              <a:spAutoFit/>
            </a:bodyPr>
            <a:lstStyle/>
            <a:p>
              <a:pPr algn="ctr">
                <a:lnSpc>
                  <a:spcPts val="2220"/>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gn="ctr">
                <a:lnSpc>
                  <a:spcPts val="2115"/>
                </a:lnSpc>
                <a:tabLst>
                  <a:tab pos="429895" algn="l"/>
                </a:tabLst>
              </a:pPr>
              <a:r>
                <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sp>
        <p:nvSpPr>
          <p:cNvPr id="24"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投资需求</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9148735" y="1897795"/>
            <a:ext cx="2080120" cy="4084801"/>
            <a:chOff x="9148735" y="1897795"/>
            <a:chExt cx="2080120" cy="4084801"/>
          </a:xfrm>
        </p:grpSpPr>
        <p:sp>
          <p:nvSpPr>
            <p:cNvPr id="7" name="Freeform 3"/>
            <p:cNvSpPr/>
            <p:nvPr/>
          </p:nvSpPr>
          <p:spPr>
            <a:xfrm>
              <a:off x="9148735" y="2849327"/>
              <a:ext cx="2034778" cy="3133269"/>
            </a:xfrm>
            <a:custGeom>
              <a:avLst/>
              <a:gdLst>
                <a:gd name="connsiteX0" fmla="*/ 1922677 w 1922677"/>
                <a:gd name="connsiteY0" fmla="*/ 2960649 h 2960649"/>
                <a:gd name="connsiteX1" fmla="*/ 0 w 1922677"/>
                <a:gd name="connsiteY1" fmla="*/ 2960649 h 2960649"/>
                <a:gd name="connsiteX2" fmla="*/ 0 w 1922677"/>
                <a:gd name="connsiteY2" fmla="*/ 0 h 2960649"/>
                <a:gd name="connsiteX3" fmla="*/ 1922677 w 1922677"/>
                <a:gd name="connsiteY3" fmla="*/ 0 h 2960649"/>
                <a:gd name="connsiteX4" fmla="*/ 1922677 w 1922677"/>
                <a:gd name="connsiteY4" fmla="*/ 2960649 h 296064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22677" h="2960649">
                  <a:moveTo>
                    <a:pt x="1922677" y="2960649"/>
                  </a:moveTo>
                  <a:lnTo>
                    <a:pt x="0" y="2960649"/>
                  </a:lnTo>
                  <a:lnTo>
                    <a:pt x="0" y="0"/>
                  </a:lnTo>
                  <a:lnTo>
                    <a:pt x="1922677" y="0"/>
                  </a:lnTo>
                  <a:lnTo>
                    <a:pt x="1922677" y="2960649"/>
                  </a:lnTo>
                </a:path>
              </a:pathLst>
            </a:custGeom>
            <a:solidFill>
              <a:srgbClr val="58D6CA"/>
            </a:solidFill>
            <a:ln w="127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16" name="TextBox 1"/>
            <p:cNvSpPr txBox="1"/>
            <p:nvPr/>
          </p:nvSpPr>
          <p:spPr>
            <a:xfrm>
              <a:off x="9382196" y="1897795"/>
              <a:ext cx="1846659" cy="648896"/>
            </a:xfrm>
            <a:prstGeom prst="rect">
              <a:avLst/>
            </a:prstGeom>
            <a:noFill/>
          </p:spPr>
          <p:txBody>
            <a:bodyPr wrap="none" lIns="0" tIns="0" rIns="0" rtlCol="0">
              <a:spAutoFit/>
            </a:bodyPr>
            <a:lstStyle/>
            <a:p>
              <a:pPr>
                <a:lnSpc>
                  <a:spcPts val="127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
            <p:cNvSpPr txBox="1"/>
            <p:nvPr/>
          </p:nvSpPr>
          <p:spPr>
            <a:xfrm>
              <a:off x="9825731" y="5537475"/>
              <a:ext cx="666849" cy="380040"/>
            </a:xfrm>
            <a:prstGeom prst="rect">
              <a:avLst/>
            </a:prstGeom>
            <a:noFill/>
          </p:spPr>
          <p:txBody>
            <a:bodyPr wrap="none" lIns="0" tIns="0" rIns="0" rtlCol="0">
              <a:spAutoFit/>
            </a:bodyPr>
            <a:lstStyle/>
            <a:p>
              <a:pPr>
                <a:lnSpc>
                  <a:spcPts val="2750"/>
                </a:lnSpc>
              </a:pPr>
              <a:r>
                <a:rPr lang="en-US" altLang="zh-CN" sz="2115" b="1" dirty="0">
                  <a:solidFill>
                    <a:schemeClr val="bg1"/>
                  </a:solidFill>
                  <a:latin typeface="微软雅黑" panose="020B0503020204020204" charset="-122"/>
                  <a:ea typeface="微软雅黑" panose="020B0503020204020204" charset="-122"/>
                  <a:cs typeface="微软雅黑" panose="020B0503020204020204" charset="-122"/>
                </a:rPr>
                <a:t>2017</a:t>
              </a:r>
              <a:endParaRPr lang="en-US" altLang="zh-CN" sz="2115" b="1"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10" name="组合 9"/>
          <p:cNvGrpSpPr/>
          <p:nvPr/>
        </p:nvGrpSpPr>
        <p:grpSpPr>
          <a:xfrm>
            <a:off x="1009641" y="3681345"/>
            <a:ext cx="2054128" cy="2301251"/>
            <a:chOff x="1009641" y="3681345"/>
            <a:chExt cx="2054128" cy="2301251"/>
          </a:xfrm>
        </p:grpSpPr>
        <p:sp>
          <p:nvSpPr>
            <p:cNvPr id="2" name="Freeform 3"/>
            <p:cNvSpPr/>
            <p:nvPr/>
          </p:nvSpPr>
          <p:spPr>
            <a:xfrm>
              <a:off x="1009641" y="4733842"/>
              <a:ext cx="2034779" cy="1248754"/>
            </a:xfrm>
            <a:custGeom>
              <a:avLst/>
              <a:gdLst>
                <a:gd name="connsiteX0" fmla="*/ 1922678 w 1922678"/>
                <a:gd name="connsiteY0" fmla="*/ 1179957 h 1179957"/>
                <a:gd name="connsiteX1" fmla="*/ 0 w 1922678"/>
                <a:gd name="connsiteY1" fmla="*/ 1179957 h 1179957"/>
                <a:gd name="connsiteX2" fmla="*/ 0 w 1922678"/>
                <a:gd name="connsiteY2" fmla="*/ 0 h 1179957"/>
                <a:gd name="connsiteX3" fmla="*/ 1922678 w 1922678"/>
                <a:gd name="connsiteY3" fmla="*/ 0 h 1179957"/>
                <a:gd name="connsiteX4" fmla="*/ 1922678 w 1922678"/>
                <a:gd name="connsiteY4" fmla="*/ 1179957 h 1179957"/>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22678" h="1179957">
                  <a:moveTo>
                    <a:pt x="1922678" y="1179957"/>
                  </a:moveTo>
                  <a:lnTo>
                    <a:pt x="0" y="1179957"/>
                  </a:lnTo>
                  <a:lnTo>
                    <a:pt x="0" y="0"/>
                  </a:lnTo>
                  <a:lnTo>
                    <a:pt x="1922678" y="0"/>
                  </a:lnTo>
                  <a:lnTo>
                    <a:pt x="1922678" y="1179957"/>
                  </a:lnTo>
                </a:path>
              </a:pathLst>
            </a:custGeom>
            <a:solidFill>
              <a:srgbClr val="58D6CA"/>
            </a:solidFill>
            <a:ln w="127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9" name="TextBox 1"/>
            <p:cNvSpPr txBox="1"/>
            <p:nvPr/>
          </p:nvSpPr>
          <p:spPr>
            <a:xfrm>
              <a:off x="1217110" y="3681345"/>
              <a:ext cx="1846659" cy="648896"/>
            </a:xfrm>
            <a:prstGeom prst="rect">
              <a:avLst/>
            </a:prstGeom>
            <a:noFill/>
          </p:spPr>
          <p:txBody>
            <a:bodyPr wrap="none" lIns="0" tIns="0" rIns="0" rtlCol="0">
              <a:spAutoFit/>
            </a:bodyPr>
            <a:lstStyle/>
            <a:p>
              <a:pPr>
                <a:lnSpc>
                  <a:spcPts val="127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21" name="TextBox 1"/>
            <p:cNvSpPr txBox="1"/>
            <p:nvPr/>
          </p:nvSpPr>
          <p:spPr>
            <a:xfrm>
              <a:off x="1694247" y="5537475"/>
              <a:ext cx="666849" cy="380040"/>
            </a:xfrm>
            <a:prstGeom prst="rect">
              <a:avLst/>
            </a:prstGeom>
            <a:noFill/>
          </p:spPr>
          <p:txBody>
            <a:bodyPr wrap="none" lIns="0" tIns="0" rIns="0" rtlCol="0">
              <a:spAutoFit/>
            </a:bodyPr>
            <a:lstStyle/>
            <a:p>
              <a:pPr>
                <a:lnSpc>
                  <a:spcPts val="2750"/>
                </a:lnSpc>
              </a:pPr>
              <a:r>
                <a:rPr lang="en-US" altLang="zh-CN" sz="2115" b="1" dirty="0">
                  <a:solidFill>
                    <a:schemeClr val="bg1"/>
                  </a:solidFill>
                  <a:latin typeface="微软雅黑" panose="020B0503020204020204" charset="-122"/>
                  <a:ea typeface="微软雅黑" panose="020B0503020204020204" charset="-122"/>
                  <a:cs typeface="微软雅黑" panose="020B0503020204020204" charset="-122"/>
                </a:rPr>
                <a:t>2017</a:t>
              </a:r>
              <a:endParaRPr lang="en-US" altLang="zh-CN" sz="2115" b="1"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13" name="组合 12"/>
          <p:cNvGrpSpPr/>
          <p:nvPr/>
        </p:nvGrpSpPr>
        <p:grpSpPr>
          <a:xfrm>
            <a:off x="7113968" y="2352755"/>
            <a:ext cx="2057823" cy="3629841"/>
            <a:chOff x="7113968" y="2352755"/>
            <a:chExt cx="2057823" cy="3629841"/>
          </a:xfrm>
        </p:grpSpPr>
        <p:sp>
          <p:nvSpPr>
            <p:cNvPr id="6" name="Freeform 3"/>
            <p:cNvSpPr/>
            <p:nvPr/>
          </p:nvSpPr>
          <p:spPr>
            <a:xfrm>
              <a:off x="7113968" y="3371543"/>
              <a:ext cx="2034778" cy="2611053"/>
            </a:xfrm>
            <a:custGeom>
              <a:avLst/>
              <a:gdLst>
                <a:gd name="connsiteX0" fmla="*/ 1922677 w 1922677"/>
                <a:gd name="connsiteY0" fmla="*/ 2467203 h 2467203"/>
                <a:gd name="connsiteX1" fmla="*/ 0 w 1922677"/>
                <a:gd name="connsiteY1" fmla="*/ 2467203 h 2467203"/>
                <a:gd name="connsiteX2" fmla="*/ 0 w 1922677"/>
                <a:gd name="connsiteY2" fmla="*/ 0 h 2467203"/>
                <a:gd name="connsiteX3" fmla="*/ 1922677 w 1922677"/>
                <a:gd name="connsiteY3" fmla="*/ 0 h 2467203"/>
                <a:gd name="connsiteX4" fmla="*/ 1922677 w 1922677"/>
                <a:gd name="connsiteY4" fmla="*/ 2467203 h 246720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22677" h="2467203">
                  <a:moveTo>
                    <a:pt x="1922677" y="2467203"/>
                  </a:moveTo>
                  <a:lnTo>
                    <a:pt x="0" y="2467203"/>
                  </a:lnTo>
                  <a:lnTo>
                    <a:pt x="0" y="0"/>
                  </a:lnTo>
                  <a:lnTo>
                    <a:pt x="1922677" y="0"/>
                  </a:lnTo>
                  <a:lnTo>
                    <a:pt x="1922677" y="2467203"/>
                  </a:ln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
            <p:cNvSpPr txBox="1"/>
            <p:nvPr/>
          </p:nvSpPr>
          <p:spPr>
            <a:xfrm>
              <a:off x="7796220" y="5537475"/>
              <a:ext cx="666849" cy="380040"/>
            </a:xfrm>
            <a:prstGeom prst="rect">
              <a:avLst/>
            </a:prstGeom>
            <a:noFill/>
          </p:spPr>
          <p:txBody>
            <a:bodyPr wrap="none" lIns="0" tIns="0" rIns="0" rtlCol="0">
              <a:spAutoFit/>
            </a:bodyPr>
            <a:lstStyle/>
            <a:p>
              <a:pPr>
                <a:lnSpc>
                  <a:spcPts val="2750"/>
                </a:lnSpc>
              </a:pPr>
              <a:r>
                <a:rPr lang="en-US" altLang="zh-CN" sz="2115" b="1" dirty="0">
                  <a:solidFill>
                    <a:schemeClr val="bg1"/>
                  </a:solidFill>
                  <a:latin typeface="微软雅黑" panose="020B0503020204020204" charset="-122"/>
                  <a:ea typeface="微软雅黑" panose="020B0503020204020204" charset="-122"/>
                  <a:cs typeface="微软雅黑" panose="020B0503020204020204" charset="-122"/>
                </a:rPr>
                <a:t>2017</a:t>
              </a:r>
              <a:endParaRPr lang="en-US" altLang="zh-CN" sz="2115"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 name="TextBox 1"/>
            <p:cNvSpPr txBox="1"/>
            <p:nvPr/>
          </p:nvSpPr>
          <p:spPr>
            <a:xfrm>
              <a:off x="7325132" y="2352755"/>
              <a:ext cx="1846659" cy="648896"/>
            </a:xfrm>
            <a:prstGeom prst="rect">
              <a:avLst/>
            </a:prstGeom>
            <a:noFill/>
          </p:spPr>
          <p:txBody>
            <a:bodyPr wrap="none" lIns="0" tIns="0" rIns="0" rtlCol="0">
              <a:spAutoFit/>
            </a:bodyPr>
            <a:lstStyle/>
            <a:p>
              <a:pPr>
                <a:lnSpc>
                  <a:spcPts val="127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12" name="组合 11"/>
          <p:cNvGrpSpPr/>
          <p:nvPr/>
        </p:nvGrpSpPr>
        <p:grpSpPr>
          <a:xfrm>
            <a:off x="5079187" y="2780162"/>
            <a:ext cx="2057716" cy="3202433"/>
            <a:chOff x="5079187" y="2780162"/>
            <a:chExt cx="2057716" cy="3202433"/>
          </a:xfrm>
        </p:grpSpPr>
        <p:sp>
          <p:nvSpPr>
            <p:cNvPr id="5" name="Freeform 3"/>
            <p:cNvSpPr/>
            <p:nvPr/>
          </p:nvSpPr>
          <p:spPr>
            <a:xfrm>
              <a:off x="5079187" y="3802941"/>
              <a:ext cx="2034779" cy="2179654"/>
            </a:xfrm>
            <a:custGeom>
              <a:avLst/>
              <a:gdLst>
                <a:gd name="connsiteX0" fmla="*/ 1922678 w 1922678"/>
                <a:gd name="connsiteY0" fmla="*/ 2059571 h 2059571"/>
                <a:gd name="connsiteX1" fmla="*/ 0 w 1922678"/>
                <a:gd name="connsiteY1" fmla="*/ 2059571 h 2059571"/>
                <a:gd name="connsiteX2" fmla="*/ 0 w 1922678"/>
                <a:gd name="connsiteY2" fmla="*/ 0 h 2059571"/>
                <a:gd name="connsiteX3" fmla="*/ 1922678 w 1922678"/>
                <a:gd name="connsiteY3" fmla="*/ 0 h 2059571"/>
                <a:gd name="connsiteX4" fmla="*/ 1922678 w 1922678"/>
                <a:gd name="connsiteY4" fmla="*/ 2059571 h 205957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22678" h="2059571">
                  <a:moveTo>
                    <a:pt x="1922678" y="2059571"/>
                  </a:moveTo>
                  <a:lnTo>
                    <a:pt x="0" y="2059571"/>
                  </a:lnTo>
                  <a:lnTo>
                    <a:pt x="0" y="0"/>
                  </a:lnTo>
                  <a:lnTo>
                    <a:pt x="1922678" y="0"/>
                  </a:lnTo>
                  <a:lnTo>
                    <a:pt x="1922678" y="2059571"/>
                  </a:lnTo>
                </a:path>
              </a:pathLst>
            </a:custGeom>
            <a:solidFill>
              <a:srgbClr val="58D6CA"/>
            </a:solidFill>
            <a:ln w="12700">
              <a:solidFill>
                <a:schemeClr val="bg1">
                  <a:alpha val="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latin typeface="微软雅黑" panose="020B0503020204020204" charset="-122"/>
                <a:ea typeface="微软雅黑" panose="020B0503020204020204" charset="-122"/>
                <a:cs typeface="微软雅黑" panose="020B0503020204020204" charset="-122"/>
              </a:endParaRPr>
            </a:p>
          </p:txBody>
        </p:sp>
        <p:sp>
          <p:nvSpPr>
            <p:cNvPr id="19" name="TextBox 1"/>
            <p:cNvSpPr txBox="1"/>
            <p:nvPr/>
          </p:nvSpPr>
          <p:spPr>
            <a:xfrm>
              <a:off x="5753269" y="5537475"/>
              <a:ext cx="666849" cy="380040"/>
            </a:xfrm>
            <a:prstGeom prst="rect">
              <a:avLst/>
            </a:prstGeom>
            <a:noFill/>
          </p:spPr>
          <p:txBody>
            <a:bodyPr wrap="none" lIns="0" tIns="0" rIns="0" rtlCol="0">
              <a:spAutoFit/>
            </a:bodyPr>
            <a:lstStyle/>
            <a:p>
              <a:pPr>
                <a:lnSpc>
                  <a:spcPts val="2750"/>
                </a:lnSpc>
              </a:pPr>
              <a:r>
                <a:rPr lang="en-US" altLang="zh-CN" sz="2115" b="1" dirty="0">
                  <a:solidFill>
                    <a:schemeClr val="bg1"/>
                  </a:solidFill>
                  <a:latin typeface="微软雅黑" panose="020B0503020204020204" charset="-122"/>
                  <a:ea typeface="微软雅黑" panose="020B0503020204020204" charset="-122"/>
                  <a:cs typeface="微软雅黑" panose="020B0503020204020204" charset="-122"/>
                </a:rPr>
                <a:t>2017</a:t>
              </a:r>
              <a:endParaRPr lang="en-US" altLang="zh-CN" sz="2115"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4" name="TextBox 1"/>
            <p:cNvSpPr txBox="1"/>
            <p:nvPr/>
          </p:nvSpPr>
          <p:spPr>
            <a:xfrm>
              <a:off x="5290244" y="2780162"/>
              <a:ext cx="1846659" cy="648896"/>
            </a:xfrm>
            <a:prstGeom prst="rect">
              <a:avLst/>
            </a:prstGeom>
            <a:noFill/>
          </p:spPr>
          <p:txBody>
            <a:bodyPr wrap="none" lIns="0" tIns="0" rIns="0" rtlCol="0">
              <a:spAutoFit/>
            </a:bodyPr>
            <a:lstStyle/>
            <a:p>
              <a:pPr>
                <a:lnSpc>
                  <a:spcPts val="127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11" name="组合 10"/>
          <p:cNvGrpSpPr/>
          <p:nvPr/>
        </p:nvGrpSpPr>
        <p:grpSpPr>
          <a:xfrm>
            <a:off x="3044422" y="3282835"/>
            <a:ext cx="2048858" cy="2699760"/>
            <a:chOff x="3044422" y="3282835"/>
            <a:chExt cx="2048858" cy="2699760"/>
          </a:xfrm>
        </p:grpSpPr>
        <p:sp>
          <p:nvSpPr>
            <p:cNvPr id="3" name="Freeform 3"/>
            <p:cNvSpPr/>
            <p:nvPr/>
          </p:nvSpPr>
          <p:spPr>
            <a:xfrm>
              <a:off x="3044422" y="4347844"/>
              <a:ext cx="2034779" cy="1634751"/>
            </a:xfrm>
            <a:custGeom>
              <a:avLst/>
              <a:gdLst>
                <a:gd name="connsiteX0" fmla="*/ 1922678 w 1922678"/>
                <a:gd name="connsiteY0" fmla="*/ 1544688 h 1544688"/>
                <a:gd name="connsiteX1" fmla="*/ 0 w 1922678"/>
                <a:gd name="connsiteY1" fmla="*/ 1544688 h 1544688"/>
                <a:gd name="connsiteX2" fmla="*/ 0 w 1922678"/>
                <a:gd name="connsiteY2" fmla="*/ 0 h 1544688"/>
                <a:gd name="connsiteX3" fmla="*/ 1922678 w 1922678"/>
                <a:gd name="connsiteY3" fmla="*/ 0 h 1544688"/>
                <a:gd name="connsiteX4" fmla="*/ 1922678 w 1922678"/>
                <a:gd name="connsiteY4" fmla="*/ 1544688 h 154468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922678" h="1544688">
                  <a:moveTo>
                    <a:pt x="1922678" y="1544688"/>
                  </a:moveTo>
                  <a:lnTo>
                    <a:pt x="0" y="1544688"/>
                  </a:lnTo>
                  <a:lnTo>
                    <a:pt x="0" y="0"/>
                  </a:lnTo>
                  <a:lnTo>
                    <a:pt x="1922678" y="0"/>
                  </a:lnTo>
                  <a:lnTo>
                    <a:pt x="1922678" y="1544688"/>
                  </a:lnTo>
                </a:path>
              </a:pathLst>
            </a:custGeom>
            <a:solidFill>
              <a:srgbClr val="1D7077"/>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20" name="TextBox 1"/>
            <p:cNvSpPr txBox="1"/>
            <p:nvPr/>
          </p:nvSpPr>
          <p:spPr>
            <a:xfrm>
              <a:off x="3723758" y="5537475"/>
              <a:ext cx="666849" cy="380040"/>
            </a:xfrm>
            <a:prstGeom prst="rect">
              <a:avLst/>
            </a:prstGeom>
            <a:noFill/>
          </p:spPr>
          <p:txBody>
            <a:bodyPr wrap="none" lIns="0" tIns="0" rIns="0" rtlCol="0">
              <a:spAutoFit/>
            </a:bodyPr>
            <a:lstStyle/>
            <a:p>
              <a:pPr>
                <a:lnSpc>
                  <a:spcPts val="2750"/>
                </a:lnSpc>
              </a:pPr>
              <a:r>
                <a:rPr lang="en-US" altLang="zh-CN" sz="2115" b="1" dirty="0">
                  <a:solidFill>
                    <a:schemeClr val="bg1"/>
                  </a:solidFill>
                  <a:latin typeface="微软雅黑" panose="020B0503020204020204" charset="-122"/>
                  <a:ea typeface="微软雅黑" panose="020B0503020204020204" charset="-122"/>
                  <a:cs typeface="微软雅黑" panose="020B0503020204020204" charset="-122"/>
                </a:rPr>
                <a:t>2017</a:t>
              </a:r>
              <a:endParaRPr lang="en-US" altLang="zh-CN" sz="2115"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5" name="TextBox 1"/>
            <p:cNvSpPr txBox="1"/>
            <p:nvPr/>
          </p:nvSpPr>
          <p:spPr>
            <a:xfrm>
              <a:off x="3246621" y="3282835"/>
              <a:ext cx="1846659" cy="648896"/>
            </a:xfrm>
            <a:prstGeom prst="rect">
              <a:avLst/>
            </a:prstGeom>
            <a:noFill/>
          </p:spPr>
          <p:txBody>
            <a:bodyPr wrap="none" lIns="0" tIns="0" rIns="0" rtlCol="0">
              <a:spAutoFit/>
            </a:bodyPr>
            <a:lstStyle/>
            <a:p>
              <a:pPr>
                <a:lnSpc>
                  <a:spcPts val="1270"/>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pPr>
                <a:lnSpc>
                  <a:spcPts val="1695"/>
                </a:lnSpc>
              </a:pPr>
              <a:r>
                <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此处文字替换成具体内容。</a:t>
              </a:r>
              <a:endParaRPr lang="en-US" altLang="zh-CN"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sp>
        <p:nvSpPr>
          <p:cNvPr id="23" name="TextBox 10"/>
          <p:cNvSpPr txBox="1"/>
          <p:nvPr/>
        </p:nvSpPr>
        <p:spPr>
          <a:xfrm>
            <a:off x="4029390" y="595282"/>
            <a:ext cx="1107996"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cs typeface="Arial" panose="020B0604020202020204" pitchFamily="34" charset="0"/>
              </a:rPr>
              <a:t>投资回报</a:t>
            </a:r>
            <a:endParaRPr lang="en-US" dirty="0">
              <a:solidFill>
                <a:srgbClr val="333333"/>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47"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750"/>
                                        <p:tgtEl>
                                          <p:spTgt spid="23"/>
                                        </p:tgtEl>
                                      </p:cBhvr>
                                    </p:animEffect>
                                    <p:anim calcmode="lin" valueType="num">
                                      <p:cBhvr>
                                        <p:cTn id="28" dur="750" fill="hold"/>
                                        <p:tgtEl>
                                          <p:spTgt spid="23"/>
                                        </p:tgtEl>
                                        <p:attrNameLst>
                                          <p:attrName>ppt_x</p:attrName>
                                        </p:attrNameLst>
                                      </p:cBhvr>
                                      <p:tavLst>
                                        <p:tav tm="0">
                                          <p:val>
                                            <p:strVal val="#ppt_x"/>
                                          </p:val>
                                        </p:tav>
                                        <p:tav tm="100000">
                                          <p:val>
                                            <p:strVal val="#ppt_x"/>
                                          </p:val>
                                        </p:tav>
                                      </p:tavLst>
                                    </p:anim>
                                    <p:anim calcmode="lin" valueType="num">
                                      <p:cBhvr>
                                        <p:cTn id="29"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0"/>
          <p:cNvSpPr/>
          <p:nvPr/>
        </p:nvSpPr>
        <p:spPr bwMode="auto">
          <a:xfrm>
            <a:off x="5928066" y="5136592"/>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6549762" y="411701"/>
            <a:ext cx="1544570" cy="392359"/>
          </a:xfrm>
          <a:custGeom>
            <a:avLst/>
            <a:gdLst>
              <a:gd name="T0" fmla="*/ 559 w 559"/>
              <a:gd name="T1" fmla="*/ 0 h 142"/>
              <a:gd name="T2" fmla="*/ 142 w 559"/>
              <a:gd name="T3" fmla="*/ 0 h 142"/>
              <a:gd name="T4" fmla="*/ 0 w 559"/>
              <a:gd name="T5" fmla="*/ 142 h 142"/>
              <a:gd name="T6" fmla="*/ 559 w 559"/>
              <a:gd name="T7" fmla="*/ 142 h 142"/>
              <a:gd name="T8" fmla="*/ 559 w 559"/>
              <a:gd name="T9" fmla="*/ 0 h 142"/>
            </a:gdLst>
            <a:ahLst/>
            <a:cxnLst>
              <a:cxn ang="0">
                <a:pos x="T0" y="T1"/>
              </a:cxn>
              <a:cxn ang="0">
                <a:pos x="T2" y="T3"/>
              </a:cxn>
              <a:cxn ang="0">
                <a:pos x="T4" y="T5"/>
              </a:cxn>
              <a:cxn ang="0">
                <a:pos x="T6" y="T7"/>
              </a:cxn>
              <a:cxn ang="0">
                <a:pos x="T8" y="T9"/>
              </a:cxn>
            </a:cxnLst>
            <a:rect l="0" t="0" r="r" b="b"/>
            <a:pathLst>
              <a:path w="559" h="142">
                <a:moveTo>
                  <a:pt x="559" y="0"/>
                </a:moveTo>
                <a:lnTo>
                  <a:pt x="142" y="0"/>
                </a:lnTo>
                <a:lnTo>
                  <a:pt x="0" y="142"/>
                </a:lnTo>
                <a:lnTo>
                  <a:pt x="559" y="142"/>
                </a:lnTo>
                <a:lnTo>
                  <a:pt x="559"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5928066" y="1320759"/>
            <a:ext cx="1547333" cy="395122"/>
          </a:xfrm>
          <a:custGeom>
            <a:avLst/>
            <a:gdLst>
              <a:gd name="T0" fmla="*/ 560 w 560"/>
              <a:gd name="T1" fmla="*/ 0 h 143"/>
              <a:gd name="T2" fmla="*/ 143 w 560"/>
              <a:gd name="T3" fmla="*/ 0 h 143"/>
              <a:gd name="T4" fmla="*/ 0 w 560"/>
              <a:gd name="T5" fmla="*/ 143 h 143"/>
              <a:gd name="T6" fmla="*/ 560 w 560"/>
              <a:gd name="T7" fmla="*/ 143 h 143"/>
              <a:gd name="T8" fmla="*/ 560 w 560"/>
              <a:gd name="T9" fmla="*/ 0 h 143"/>
            </a:gdLst>
            <a:ahLst/>
            <a:cxnLst>
              <a:cxn ang="0">
                <a:pos x="T0" y="T1"/>
              </a:cxn>
              <a:cxn ang="0">
                <a:pos x="T2" y="T3"/>
              </a:cxn>
              <a:cxn ang="0">
                <a:pos x="T4" y="T5"/>
              </a:cxn>
              <a:cxn ang="0">
                <a:pos x="T6" y="T7"/>
              </a:cxn>
              <a:cxn ang="0">
                <a:pos x="T8" y="T9"/>
              </a:cxn>
            </a:cxnLst>
            <a:rect l="0" t="0" r="r" b="b"/>
            <a:pathLst>
              <a:path w="560" h="143">
                <a:moveTo>
                  <a:pt x="560" y="0"/>
                </a:moveTo>
                <a:lnTo>
                  <a:pt x="143" y="0"/>
                </a:lnTo>
                <a:lnTo>
                  <a:pt x="0" y="143"/>
                </a:lnTo>
                <a:lnTo>
                  <a:pt x="560" y="143"/>
                </a:lnTo>
                <a:lnTo>
                  <a:pt x="560" y="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5928066" y="5136592"/>
            <a:ext cx="1547333" cy="395122"/>
          </a:xfrm>
          <a:custGeom>
            <a:avLst/>
            <a:gdLst>
              <a:gd name="T0" fmla="*/ 560 w 560"/>
              <a:gd name="T1" fmla="*/ 143 h 143"/>
              <a:gd name="T2" fmla="*/ 143 w 560"/>
              <a:gd name="T3" fmla="*/ 143 h 143"/>
              <a:gd name="T4" fmla="*/ 0 w 560"/>
              <a:gd name="T5" fmla="*/ 0 h 143"/>
              <a:gd name="T6" fmla="*/ 560 w 560"/>
              <a:gd name="T7" fmla="*/ 0 h 143"/>
              <a:gd name="T8" fmla="*/ 560 w 560"/>
              <a:gd name="T9" fmla="*/ 143 h 143"/>
            </a:gdLst>
            <a:ahLst/>
            <a:cxnLst>
              <a:cxn ang="0">
                <a:pos x="T0" y="T1"/>
              </a:cxn>
              <a:cxn ang="0">
                <a:pos x="T2" y="T3"/>
              </a:cxn>
              <a:cxn ang="0">
                <a:pos x="T4" y="T5"/>
              </a:cxn>
              <a:cxn ang="0">
                <a:pos x="T6" y="T7"/>
              </a:cxn>
              <a:cxn ang="0">
                <a:pos x="T8" y="T9"/>
              </a:cxn>
            </a:cxnLst>
            <a:rect l="0" t="0" r="r" b="b"/>
            <a:pathLst>
              <a:path w="560" h="143">
                <a:moveTo>
                  <a:pt x="560" y="143"/>
                </a:moveTo>
                <a:lnTo>
                  <a:pt x="143" y="143"/>
                </a:lnTo>
                <a:lnTo>
                  <a:pt x="0" y="0"/>
                </a:lnTo>
                <a:lnTo>
                  <a:pt x="560" y="0"/>
                </a:lnTo>
                <a:lnTo>
                  <a:pt x="560" y="143"/>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6549762" y="6053940"/>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close/>
              </a:path>
            </a:pathLst>
          </a:custGeom>
          <a:solidFill>
            <a:srgbClr val="1D7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6549762" y="6053940"/>
            <a:ext cx="1544570" cy="386833"/>
          </a:xfrm>
          <a:custGeom>
            <a:avLst/>
            <a:gdLst>
              <a:gd name="T0" fmla="*/ 559 w 559"/>
              <a:gd name="T1" fmla="*/ 140 h 140"/>
              <a:gd name="T2" fmla="*/ 142 w 559"/>
              <a:gd name="T3" fmla="*/ 140 h 140"/>
              <a:gd name="T4" fmla="*/ 0 w 559"/>
              <a:gd name="T5" fmla="*/ 0 h 140"/>
              <a:gd name="T6" fmla="*/ 559 w 559"/>
              <a:gd name="T7" fmla="*/ 0 h 140"/>
              <a:gd name="T8" fmla="*/ 559 w 559"/>
              <a:gd name="T9" fmla="*/ 140 h 140"/>
            </a:gdLst>
            <a:ahLst/>
            <a:cxnLst>
              <a:cxn ang="0">
                <a:pos x="T0" y="T1"/>
              </a:cxn>
              <a:cxn ang="0">
                <a:pos x="T2" y="T3"/>
              </a:cxn>
              <a:cxn ang="0">
                <a:pos x="T4" y="T5"/>
              </a:cxn>
              <a:cxn ang="0">
                <a:pos x="T6" y="T7"/>
              </a:cxn>
              <a:cxn ang="0">
                <a:pos x="T8" y="T9"/>
              </a:cxn>
            </a:cxnLst>
            <a:rect l="0" t="0" r="r" b="b"/>
            <a:pathLst>
              <a:path w="559" h="140">
                <a:moveTo>
                  <a:pt x="559" y="140"/>
                </a:moveTo>
                <a:lnTo>
                  <a:pt x="142" y="140"/>
                </a:lnTo>
                <a:lnTo>
                  <a:pt x="0" y="0"/>
                </a:lnTo>
                <a:lnTo>
                  <a:pt x="559" y="0"/>
                </a:lnTo>
                <a:lnTo>
                  <a:pt x="559"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6013722" y="0"/>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6013722" y="0"/>
            <a:ext cx="6178278" cy="6852474"/>
          </a:xfrm>
          <a:custGeom>
            <a:avLst/>
            <a:gdLst>
              <a:gd name="T0" fmla="*/ 753 w 2236"/>
              <a:gd name="T1" fmla="*/ 2480 h 2480"/>
              <a:gd name="T2" fmla="*/ 0 w 2236"/>
              <a:gd name="T3" fmla="*/ 1241 h 2480"/>
              <a:gd name="T4" fmla="*/ 753 w 2236"/>
              <a:gd name="T5" fmla="*/ 0 h 2480"/>
              <a:gd name="T6" fmla="*/ 2236 w 2236"/>
              <a:gd name="T7" fmla="*/ 0 h 2480"/>
              <a:gd name="T8" fmla="*/ 2236 w 2236"/>
              <a:gd name="T9" fmla="*/ 2480 h 2480"/>
              <a:gd name="T10" fmla="*/ 753 w 2236"/>
              <a:gd name="T11" fmla="*/ 2480 h 2480"/>
            </a:gdLst>
            <a:ahLst/>
            <a:cxnLst>
              <a:cxn ang="0">
                <a:pos x="T0" y="T1"/>
              </a:cxn>
              <a:cxn ang="0">
                <a:pos x="T2" y="T3"/>
              </a:cxn>
              <a:cxn ang="0">
                <a:pos x="T4" y="T5"/>
              </a:cxn>
              <a:cxn ang="0">
                <a:pos x="T6" y="T7"/>
              </a:cxn>
              <a:cxn ang="0">
                <a:pos x="T8" y="T9"/>
              </a:cxn>
              <a:cxn ang="0">
                <a:pos x="T10" y="T11"/>
              </a:cxn>
            </a:cxnLst>
            <a:rect l="0" t="0" r="r" b="b"/>
            <a:pathLst>
              <a:path w="2236" h="2480">
                <a:moveTo>
                  <a:pt x="753" y="2480"/>
                </a:moveTo>
                <a:lnTo>
                  <a:pt x="0" y="1241"/>
                </a:lnTo>
                <a:lnTo>
                  <a:pt x="753" y="0"/>
                </a:lnTo>
                <a:lnTo>
                  <a:pt x="2236" y="0"/>
                </a:lnTo>
                <a:lnTo>
                  <a:pt x="2236" y="2480"/>
                </a:lnTo>
                <a:lnTo>
                  <a:pt x="753" y="24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6013722" y="0"/>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6013722" y="0"/>
            <a:ext cx="6178278" cy="3429000"/>
          </a:xfrm>
          <a:custGeom>
            <a:avLst/>
            <a:gdLst>
              <a:gd name="T0" fmla="*/ 0 w 2236"/>
              <a:gd name="T1" fmla="*/ 1241 h 1241"/>
              <a:gd name="T2" fmla="*/ 2236 w 2236"/>
              <a:gd name="T3" fmla="*/ 1241 h 1241"/>
              <a:gd name="T4" fmla="*/ 2236 w 2236"/>
              <a:gd name="T5" fmla="*/ 0 h 1241"/>
              <a:gd name="T6" fmla="*/ 753 w 2236"/>
              <a:gd name="T7" fmla="*/ 0 h 1241"/>
              <a:gd name="T8" fmla="*/ 0 w 2236"/>
              <a:gd name="T9" fmla="*/ 1241 h 1241"/>
            </a:gdLst>
            <a:ahLst/>
            <a:cxnLst>
              <a:cxn ang="0">
                <a:pos x="T0" y="T1"/>
              </a:cxn>
              <a:cxn ang="0">
                <a:pos x="T2" y="T3"/>
              </a:cxn>
              <a:cxn ang="0">
                <a:pos x="T4" y="T5"/>
              </a:cxn>
              <a:cxn ang="0">
                <a:pos x="T6" y="T7"/>
              </a:cxn>
              <a:cxn ang="0">
                <a:pos x="T8" y="T9"/>
              </a:cxn>
            </a:cxnLst>
            <a:rect l="0" t="0" r="r" b="b"/>
            <a:pathLst>
              <a:path w="2236" h="1241">
                <a:moveTo>
                  <a:pt x="0" y="1241"/>
                </a:moveTo>
                <a:lnTo>
                  <a:pt x="2236" y="1241"/>
                </a:lnTo>
                <a:lnTo>
                  <a:pt x="2236" y="0"/>
                </a:lnTo>
                <a:lnTo>
                  <a:pt x="753" y="0"/>
                </a:lnTo>
                <a:lnTo>
                  <a:pt x="0" y="12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5928066" y="1320759"/>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5928066" y="1320759"/>
            <a:ext cx="2500600" cy="4210956"/>
          </a:xfrm>
          <a:custGeom>
            <a:avLst/>
            <a:gdLst>
              <a:gd name="T0" fmla="*/ 143 w 905"/>
              <a:gd name="T1" fmla="*/ 1524 h 1524"/>
              <a:gd name="T2" fmla="*/ 0 w 905"/>
              <a:gd name="T3" fmla="*/ 1381 h 1524"/>
              <a:gd name="T4" fmla="*/ 622 w 905"/>
              <a:gd name="T5" fmla="*/ 763 h 1524"/>
              <a:gd name="T6" fmla="*/ 0 w 905"/>
              <a:gd name="T7" fmla="*/ 143 h 1524"/>
              <a:gd name="T8" fmla="*/ 143 w 905"/>
              <a:gd name="T9" fmla="*/ 0 h 1524"/>
              <a:gd name="T10" fmla="*/ 905 w 905"/>
              <a:gd name="T11" fmla="*/ 763 h 1524"/>
              <a:gd name="T12" fmla="*/ 143 w 905"/>
              <a:gd name="T13" fmla="*/ 1524 h 1524"/>
            </a:gdLst>
            <a:ahLst/>
            <a:cxnLst>
              <a:cxn ang="0">
                <a:pos x="T0" y="T1"/>
              </a:cxn>
              <a:cxn ang="0">
                <a:pos x="T2" y="T3"/>
              </a:cxn>
              <a:cxn ang="0">
                <a:pos x="T4" y="T5"/>
              </a:cxn>
              <a:cxn ang="0">
                <a:pos x="T6" y="T7"/>
              </a:cxn>
              <a:cxn ang="0">
                <a:pos x="T8" y="T9"/>
              </a:cxn>
              <a:cxn ang="0">
                <a:pos x="T10" y="T11"/>
              </a:cxn>
              <a:cxn ang="0">
                <a:pos x="T12" y="T13"/>
              </a:cxn>
            </a:cxnLst>
            <a:rect l="0" t="0" r="r" b="b"/>
            <a:pathLst>
              <a:path w="905" h="1524">
                <a:moveTo>
                  <a:pt x="143" y="1524"/>
                </a:moveTo>
                <a:lnTo>
                  <a:pt x="0" y="1381"/>
                </a:lnTo>
                <a:lnTo>
                  <a:pt x="622" y="763"/>
                </a:lnTo>
                <a:lnTo>
                  <a:pt x="0" y="143"/>
                </a:lnTo>
                <a:lnTo>
                  <a:pt x="143" y="0"/>
                </a:lnTo>
                <a:lnTo>
                  <a:pt x="905" y="763"/>
                </a:lnTo>
                <a:lnTo>
                  <a:pt x="143" y="15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6549762" y="411701"/>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close/>
              </a:path>
            </a:pathLst>
          </a:custGeom>
          <a:solidFill>
            <a:srgbClr val="95E5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6549762" y="411701"/>
            <a:ext cx="3417947" cy="6029072"/>
          </a:xfrm>
          <a:custGeom>
            <a:avLst/>
            <a:gdLst>
              <a:gd name="T0" fmla="*/ 952 w 1237"/>
              <a:gd name="T1" fmla="*/ 1092 h 2182"/>
              <a:gd name="T2" fmla="*/ 0 w 1237"/>
              <a:gd name="T3" fmla="*/ 2042 h 2182"/>
              <a:gd name="T4" fmla="*/ 142 w 1237"/>
              <a:gd name="T5" fmla="*/ 2182 h 2182"/>
              <a:gd name="T6" fmla="*/ 1237 w 1237"/>
              <a:gd name="T7" fmla="*/ 1092 h 2182"/>
              <a:gd name="T8" fmla="*/ 142 w 1237"/>
              <a:gd name="T9" fmla="*/ 0 h 2182"/>
              <a:gd name="T10" fmla="*/ 0 w 1237"/>
              <a:gd name="T11" fmla="*/ 142 h 2182"/>
              <a:gd name="T12" fmla="*/ 952 w 1237"/>
              <a:gd name="T13" fmla="*/ 1092 h 2182"/>
            </a:gdLst>
            <a:ahLst/>
            <a:cxnLst>
              <a:cxn ang="0">
                <a:pos x="T0" y="T1"/>
              </a:cxn>
              <a:cxn ang="0">
                <a:pos x="T2" y="T3"/>
              </a:cxn>
              <a:cxn ang="0">
                <a:pos x="T4" y="T5"/>
              </a:cxn>
              <a:cxn ang="0">
                <a:pos x="T6" y="T7"/>
              </a:cxn>
              <a:cxn ang="0">
                <a:pos x="T8" y="T9"/>
              </a:cxn>
              <a:cxn ang="0">
                <a:pos x="T10" y="T11"/>
              </a:cxn>
              <a:cxn ang="0">
                <a:pos x="T12" y="T13"/>
              </a:cxn>
            </a:cxnLst>
            <a:rect l="0" t="0" r="r" b="b"/>
            <a:pathLst>
              <a:path w="1237" h="2182">
                <a:moveTo>
                  <a:pt x="952" y="1092"/>
                </a:moveTo>
                <a:lnTo>
                  <a:pt x="0" y="2042"/>
                </a:lnTo>
                <a:lnTo>
                  <a:pt x="142" y="2182"/>
                </a:lnTo>
                <a:lnTo>
                  <a:pt x="1237" y="1092"/>
                </a:lnTo>
                <a:lnTo>
                  <a:pt x="142" y="0"/>
                </a:lnTo>
                <a:lnTo>
                  <a:pt x="0" y="142"/>
                </a:lnTo>
                <a:lnTo>
                  <a:pt x="952" y="10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5928066" y="3429000"/>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5928066" y="3429000"/>
            <a:ext cx="2500600" cy="2102715"/>
          </a:xfrm>
          <a:custGeom>
            <a:avLst/>
            <a:gdLst>
              <a:gd name="T0" fmla="*/ 905 w 905"/>
              <a:gd name="T1" fmla="*/ 0 h 761"/>
              <a:gd name="T2" fmla="*/ 622 w 905"/>
              <a:gd name="T3" fmla="*/ 0 h 761"/>
              <a:gd name="T4" fmla="*/ 0 w 905"/>
              <a:gd name="T5" fmla="*/ 618 h 761"/>
              <a:gd name="T6" fmla="*/ 143 w 905"/>
              <a:gd name="T7" fmla="*/ 761 h 761"/>
              <a:gd name="T8" fmla="*/ 905 w 905"/>
              <a:gd name="T9" fmla="*/ 0 h 761"/>
            </a:gdLst>
            <a:ahLst/>
            <a:cxnLst>
              <a:cxn ang="0">
                <a:pos x="T0" y="T1"/>
              </a:cxn>
              <a:cxn ang="0">
                <a:pos x="T2" y="T3"/>
              </a:cxn>
              <a:cxn ang="0">
                <a:pos x="T4" y="T5"/>
              </a:cxn>
              <a:cxn ang="0">
                <a:pos x="T6" y="T7"/>
              </a:cxn>
              <a:cxn ang="0">
                <a:pos x="T8" y="T9"/>
              </a:cxn>
            </a:cxnLst>
            <a:rect l="0" t="0" r="r" b="b"/>
            <a:pathLst>
              <a:path w="905" h="761">
                <a:moveTo>
                  <a:pt x="905" y="0"/>
                </a:moveTo>
                <a:lnTo>
                  <a:pt x="622" y="0"/>
                </a:lnTo>
                <a:lnTo>
                  <a:pt x="0" y="618"/>
                </a:lnTo>
                <a:lnTo>
                  <a:pt x="143" y="761"/>
                </a:lnTo>
                <a:lnTo>
                  <a:pt x="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6549762" y="3429000"/>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close/>
              </a:path>
            </a:pathLst>
          </a:custGeom>
          <a:solidFill>
            <a:srgbClr val="77B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6549762" y="3429000"/>
            <a:ext cx="3417947" cy="3011773"/>
          </a:xfrm>
          <a:custGeom>
            <a:avLst/>
            <a:gdLst>
              <a:gd name="T0" fmla="*/ 1237 w 1237"/>
              <a:gd name="T1" fmla="*/ 0 h 1090"/>
              <a:gd name="T2" fmla="*/ 952 w 1237"/>
              <a:gd name="T3" fmla="*/ 0 h 1090"/>
              <a:gd name="T4" fmla="*/ 0 w 1237"/>
              <a:gd name="T5" fmla="*/ 950 h 1090"/>
              <a:gd name="T6" fmla="*/ 142 w 1237"/>
              <a:gd name="T7" fmla="*/ 1090 h 1090"/>
              <a:gd name="T8" fmla="*/ 1237 w 1237"/>
              <a:gd name="T9" fmla="*/ 0 h 1090"/>
            </a:gdLst>
            <a:ahLst/>
            <a:cxnLst>
              <a:cxn ang="0">
                <a:pos x="T0" y="T1"/>
              </a:cxn>
              <a:cxn ang="0">
                <a:pos x="T2" y="T3"/>
              </a:cxn>
              <a:cxn ang="0">
                <a:pos x="T4" y="T5"/>
              </a:cxn>
              <a:cxn ang="0">
                <a:pos x="T6" y="T7"/>
              </a:cxn>
              <a:cxn ang="0">
                <a:pos x="T8" y="T9"/>
              </a:cxn>
            </a:cxnLst>
            <a:rect l="0" t="0" r="r" b="b"/>
            <a:pathLst>
              <a:path w="1237" h="1090">
                <a:moveTo>
                  <a:pt x="1237" y="0"/>
                </a:moveTo>
                <a:lnTo>
                  <a:pt x="952" y="0"/>
                </a:lnTo>
                <a:lnTo>
                  <a:pt x="0" y="950"/>
                </a:lnTo>
                <a:lnTo>
                  <a:pt x="142" y="1090"/>
                </a:lnTo>
                <a:lnTo>
                  <a:pt x="12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1" name="组合 30"/>
          <p:cNvGrpSpPr/>
          <p:nvPr/>
        </p:nvGrpSpPr>
        <p:grpSpPr>
          <a:xfrm>
            <a:off x="436914" y="411701"/>
            <a:ext cx="457390" cy="456532"/>
            <a:chOff x="2225520" y="2340341"/>
            <a:chExt cx="1472729" cy="1469966"/>
          </a:xfrm>
        </p:grpSpPr>
        <p:sp>
          <p:nvSpPr>
            <p:cNvPr id="27" name="Rectangle 25"/>
            <p:cNvSpPr>
              <a:spLocks noChangeArrowheads="1"/>
            </p:cNvSpPr>
            <p:nvPr/>
          </p:nvSpPr>
          <p:spPr bwMode="auto">
            <a:xfrm>
              <a:off x="2225520" y="2340341"/>
              <a:ext cx="1472729" cy="1469966"/>
            </a:xfrm>
            <a:prstGeom prst="rect">
              <a:avLst/>
            </a:prstGeom>
            <a:solidFill>
              <a:srgbClr val="95E5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6"/>
            <p:cNvSpPr>
              <a:spLocks noChangeArrowheads="1"/>
            </p:cNvSpPr>
            <p:nvPr/>
          </p:nvSpPr>
          <p:spPr bwMode="auto">
            <a:xfrm>
              <a:off x="2225520" y="2340341"/>
              <a:ext cx="1472729" cy="1469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2225520" y="2340341"/>
              <a:ext cx="1472729" cy="1469966"/>
            </a:xfrm>
            <a:custGeom>
              <a:avLst/>
              <a:gdLst>
                <a:gd name="T0" fmla="*/ 533 w 533"/>
                <a:gd name="T1" fmla="*/ 0 h 532"/>
                <a:gd name="T2" fmla="*/ 533 w 533"/>
                <a:gd name="T3" fmla="*/ 0 h 532"/>
                <a:gd name="T4" fmla="*/ 0 w 533"/>
                <a:gd name="T5" fmla="*/ 532 h 532"/>
                <a:gd name="T6" fmla="*/ 533 w 533"/>
                <a:gd name="T7" fmla="*/ 532 h 532"/>
                <a:gd name="T8" fmla="*/ 533 w 533"/>
                <a:gd name="T9" fmla="*/ 0 h 532"/>
              </a:gdLst>
              <a:ahLst/>
              <a:cxnLst>
                <a:cxn ang="0">
                  <a:pos x="T0" y="T1"/>
                </a:cxn>
                <a:cxn ang="0">
                  <a:pos x="T2" y="T3"/>
                </a:cxn>
                <a:cxn ang="0">
                  <a:pos x="T4" y="T5"/>
                </a:cxn>
                <a:cxn ang="0">
                  <a:pos x="T6" y="T7"/>
                </a:cxn>
                <a:cxn ang="0">
                  <a:pos x="T8" y="T9"/>
                </a:cxn>
              </a:cxnLst>
              <a:rect l="0" t="0" r="r" b="b"/>
              <a:pathLst>
                <a:path w="533" h="532">
                  <a:moveTo>
                    <a:pt x="533" y="0"/>
                  </a:moveTo>
                  <a:lnTo>
                    <a:pt x="533" y="0"/>
                  </a:lnTo>
                  <a:lnTo>
                    <a:pt x="0" y="532"/>
                  </a:lnTo>
                  <a:lnTo>
                    <a:pt x="533" y="532"/>
                  </a:lnTo>
                  <a:lnTo>
                    <a:pt x="533" y="0"/>
                  </a:lnTo>
                  <a:close/>
                </a:path>
              </a:pathLst>
            </a:custGeom>
            <a:solidFill>
              <a:srgbClr val="86CE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8"/>
            <p:cNvSpPr/>
            <p:nvPr/>
          </p:nvSpPr>
          <p:spPr bwMode="auto">
            <a:xfrm>
              <a:off x="2225520" y="2340341"/>
              <a:ext cx="1472729" cy="1469966"/>
            </a:xfrm>
            <a:custGeom>
              <a:avLst/>
              <a:gdLst>
                <a:gd name="T0" fmla="*/ 533 w 533"/>
                <a:gd name="T1" fmla="*/ 0 h 532"/>
                <a:gd name="T2" fmla="*/ 533 w 533"/>
                <a:gd name="T3" fmla="*/ 0 h 532"/>
                <a:gd name="T4" fmla="*/ 0 w 533"/>
                <a:gd name="T5" fmla="*/ 532 h 532"/>
                <a:gd name="T6" fmla="*/ 533 w 533"/>
                <a:gd name="T7" fmla="*/ 532 h 532"/>
                <a:gd name="T8" fmla="*/ 533 w 533"/>
                <a:gd name="T9" fmla="*/ 0 h 532"/>
              </a:gdLst>
              <a:ahLst/>
              <a:cxnLst>
                <a:cxn ang="0">
                  <a:pos x="T0" y="T1"/>
                </a:cxn>
                <a:cxn ang="0">
                  <a:pos x="T2" y="T3"/>
                </a:cxn>
                <a:cxn ang="0">
                  <a:pos x="T4" y="T5"/>
                </a:cxn>
                <a:cxn ang="0">
                  <a:pos x="T6" y="T7"/>
                </a:cxn>
                <a:cxn ang="0">
                  <a:pos x="T8" y="T9"/>
                </a:cxn>
              </a:cxnLst>
              <a:rect l="0" t="0" r="r" b="b"/>
              <a:pathLst>
                <a:path w="533" h="532">
                  <a:moveTo>
                    <a:pt x="533" y="0"/>
                  </a:moveTo>
                  <a:lnTo>
                    <a:pt x="533" y="0"/>
                  </a:lnTo>
                  <a:lnTo>
                    <a:pt x="0" y="532"/>
                  </a:lnTo>
                  <a:lnTo>
                    <a:pt x="533" y="532"/>
                  </a:lnTo>
                  <a:lnTo>
                    <a:pt x="5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文本框 31"/>
          <p:cNvSpPr txBox="1"/>
          <p:nvPr/>
        </p:nvSpPr>
        <p:spPr>
          <a:xfrm>
            <a:off x="979960" y="377047"/>
            <a:ext cx="694421" cy="461665"/>
          </a:xfrm>
          <a:prstGeom prst="rect">
            <a:avLst/>
          </a:prstGeom>
          <a:noFill/>
        </p:spPr>
        <p:txBody>
          <a:bodyPr wrap="none" rtlCol="0">
            <a:spAutoFit/>
          </a:bodyPr>
          <a:lstStyle/>
          <a:p>
            <a:r>
              <a:rPr lang="en-US" altLang="zh-CN" sz="2400" dirty="0">
                <a:latin typeface="Agency FB" panose="020B0503020202020204" pitchFamily="34" charset="0"/>
              </a:rPr>
              <a:t>LOGO</a:t>
            </a:r>
            <a:endParaRPr lang="zh-CN" altLang="en-US" sz="2400" dirty="0">
              <a:latin typeface="Agency FB" panose="020B0503020202020204" pitchFamily="34" charset="0"/>
            </a:endParaRPr>
          </a:p>
        </p:txBody>
      </p:sp>
      <p:sp>
        <p:nvSpPr>
          <p:cNvPr id="33" name="文本框 32"/>
          <p:cNvSpPr txBox="1"/>
          <p:nvPr/>
        </p:nvSpPr>
        <p:spPr>
          <a:xfrm>
            <a:off x="436914" y="1577360"/>
            <a:ext cx="2418080" cy="1445260"/>
          </a:xfrm>
          <a:prstGeom prst="rect">
            <a:avLst/>
          </a:prstGeom>
          <a:noFill/>
        </p:spPr>
        <p:txBody>
          <a:bodyPr wrap="none" rtlCol="0">
            <a:spAutoFit/>
          </a:bodyPr>
          <a:lstStyle/>
          <a:p>
            <a:r>
              <a:rPr lang="en-US" altLang="zh-CN" sz="8800" dirty="0">
                <a:solidFill>
                  <a:srgbClr val="333333"/>
                </a:solidFill>
                <a:latin typeface="造字工房坚黑（非商用）常规体" pitchFamily="2" charset="-122"/>
                <a:ea typeface="创艺简老宋" pitchFamily="2" charset="-122"/>
              </a:rPr>
              <a:t>20</a:t>
            </a:r>
            <a:r>
              <a:rPr lang="en-US" altLang="zh-CN" sz="8800" dirty="0">
                <a:solidFill>
                  <a:srgbClr val="58D6CA"/>
                </a:solidFill>
                <a:latin typeface="造字工房坚黑（非商用）常规体" pitchFamily="2" charset="-122"/>
                <a:ea typeface="创艺简老宋" pitchFamily="2" charset="-122"/>
              </a:rPr>
              <a:t>18</a:t>
            </a:r>
            <a:endParaRPr lang="zh-CN" altLang="en-US" sz="8800" dirty="0">
              <a:solidFill>
                <a:srgbClr val="58D6CA"/>
              </a:solidFill>
              <a:latin typeface="造字工房坚黑（非商用）常规体" pitchFamily="2" charset="-122"/>
              <a:ea typeface="创艺简老宋" pitchFamily="2" charset="-122"/>
            </a:endParaRPr>
          </a:p>
        </p:txBody>
      </p:sp>
      <p:sp>
        <p:nvSpPr>
          <p:cNvPr id="34" name="文本框 33"/>
          <p:cNvSpPr txBox="1"/>
          <p:nvPr/>
        </p:nvSpPr>
        <p:spPr>
          <a:xfrm>
            <a:off x="436914" y="3249631"/>
            <a:ext cx="4190504" cy="923330"/>
          </a:xfrm>
          <a:prstGeom prst="rect">
            <a:avLst/>
          </a:prstGeom>
          <a:noFill/>
        </p:spPr>
        <p:txBody>
          <a:bodyPr wrap="square" rtlCol="0">
            <a:spAutoFit/>
          </a:bodyPr>
          <a:lstStyle/>
          <a:p>
            <a:pPr algn="dist"/>
            <a:r>
              <a:rPr lang="zh-CN" altLang="en-US" sz="5400" dirty="0">
                <a:solidFill>
                  <a:schemeClr val="tx1">
                    <a:lumMod val="75000"/>
                    <a:lumOff val="25000"/>
                  </a:schemeClr>
                </a:solidFill>
                <a:latin typeface="汉仪中黑简" panose="02010609000101010101" pitchFamily="49" charset="-122"/>
                <a:ea typeface="汉仪中黑简" panose="02010609000101010101" pitchFamily="49" charset="-122"/>
              </a:rPr>
              <a:t>谢谢</a:t>
            </a:r>
            <a:r>
              <a:rPr lang="zh-CN" altLang="en-US" sz="5400" dirty="0">
                <a:solidFill>
                  <a:srgbClr val="58D6CA"/>
                </a:solidFill>
                <a:latin typeface="汉仪中黑简" panose="02010609000101010101" pitchFamily="49" charset="-122"/>
                <a:ea typeface="汉仪中黑简" panose="02010609000101010101" pitchFamily="49" charset="-122"/>
              </a:rPr>
              <a:t>观看</a:t>
            </a:r>
            <a:endParaRPr lang="zh-CN" altLang="en-US" sz="5400" dirty="0">
              <a:solidFill>
                <a:srgbClr val="333333"/>
              </a:solidFill>
              <a:latin typeface="汉仪中黑简" panose="02010609000101010101" pitchFamily="49" charset="-122"/>
              <a:ea typeface="汉仪中黑简" panose="02010609000101010101" pitchFamily="49" charset="-122"/>
            </a:endParaRPr>
          </a:p>
        </p:txBody>
      </p:sp>
      <p:sp>
        <p:nvSpPr>
          <p:cNvPr id="35" name="文本框 34"/>
          <p:cNvSpPr txBox="1"/>
          <p:nvPr/>
        </p:nvSpPr>
        <p:spPr>
          <a:xfrm>
            <a:off x="546843" y="4565554"/>
            <a:ext cx="5198859" cy="369332"/>
          </a:xfrm>
          <a:prstGeom prst="rect">
            <a:avLst/>
          </a:prstGeom>
          <a:noFill/>
        </p:spPr>
        <p:txBody>
          <a:bodyPr wrap="none" rtlCol="0">
            <a:spAutoFit/>
          </a:bodyPr>
          <a:lstStyle/>
          <a:p>
            <a:r>
              <a:rPr lang="zh-CN" altLang="en-US" dirty="0">
                <a:solidFill>
                  <a:srgbClr val="333333"/>
                </a:solidFill>
                <a:latin typeface="微软雅黑" panose="020B0503020204020204" charset="-122"/>
                <a:ea typeface="微软雅黑" panose="020B0503020204020204" charset="-122"/>
              </a:rPr>
              <a:t>商务商业</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活动策划</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工作汇报</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毕业答辩</a:t>
            </a:r>
            <a:r>
              <a:rPr lang="en-US" altLang="zh-CN" dirty="0">
                <a:solidFill>
                  <a:srgbClr val="333333"/>
                </a:solidFill>
                <a:latin typeface="微软雅黑" panose="020B0503020204020204" charset="-122"/>
                <a:ea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rPr>
              <a:t>求职招聘</a:t>
            </a:r>
            <a:endParaRPr lang="zh-CN" altLang="en-US" dirty="0">
              <a:solidFill>
                <a:srgbClr val="333333"/>
              </a:solidFill>
              <a:latin typeface="微软雅黑" panose="020B0503020204020204" charset="-122"/>
              <a:ea typeface="微软雅黑" panose="020B0503020204020204" charset="-122"/>
            </a:endParaRPr>
          </a:p>
        </p:txBody>
      </p:sp>
      <p:sp>
        <p:nvSpPr>
          <p:cNvPr id="36" name="文本框 35"/>
          <p:cNvSpPr txBox="1"/>
          <p:nvPr/>
        </p:nvSpPr>
        <p:spPr>
          <a:xfrm>
            <a:off x="8428666" y="5531714"/>
            <a:ext cx="2395207" cy="369332"/>
          </a:xfrm>
          <a:prstGeom prst="rect">
            <a:avLst/>
          </a:prstGeom>
          <a:noFill/>
        </p:spPr>
        <p:txBody>
          <a:bodyPr wrap="none" rtlCol="0">
            <a:spAutoFit/>
          </a:bodyPr>
          <a:lstStyle/>
          <a:p>
            <a:r>
              <a:rPr lang="zh-CN" altLang="en-US" dirty="0">
                <a:solidFill>
                  <a:srgbClr val="58D6CA"/>
                </a:solidFill>
                <a:latin typeface="微软雅黑" panose="020B0503020204020204" charset="-122"/>
                <a:ea typeface="微软雅黑" panose="020B0503020204020204" charset="-122"/>
              </a:rPr>
              <a:t>汇报人：时间：</a:t>
            </a:r>
            <a:r>
              <a:rPr lang="en-US" altLang="zh-CN">
                <a:solidFill>
                  <a:srgbClr val="58D6CA"/>
                </a:solidFill>
                <a:latin typeface="微软雅黑" panose="020B0503020204020204" charset="-122"/>
                <a:ea typeface="微软雅黑" panose="020B0503020204020204" charset="-122"/>
              </a:rPr>
              <a:t>19.10</a:t>
            </a:r>
            <a:endParaRPr lang="zh-CN" altLang="en-US" dirty="0">
              <a:solidFill>
                <a:srgbClr val="58D6C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000"/>
                            </p:stCondLst>
                            <p:childTnLst>
                              <p:par>
                                <p:cTn id="42" presetID="53" presetClass="entr" presetSubtype="16" fill="hold" grpId="0" nodeType="afterEffect">
                                  <p:stCondLst>
                                    <p:cond delay="0"/>
                                  </p:stCondLst>
                                  <p:iterate type="lt">
                                    <p:tmPct val="50000"/>
                                  </p:iterate>
                                  <p:childTnLst>
                                    <p:set>
                                      <p:cBhvr>
                                        <p:cTn id="43" dur="1" fill="hold">
                                          <p:stCondLst>
                                            <p:cond delay="0"/>
                                          </p:stCondLst>
                                        </p:cTn>
                                        <p:tgtEl>
                                          <p:spTgt spid="33"/>
                                        </p:tgtEl>
                                        <p:attrNameLst>
                                          <p:attrName>style.visibility</p:attrName>
                                        </p:attrNameLst>
                                      </p:cBhvr>
                                      <p:to>
                                        <p:strVal val="visible"/>
                                      </p:to>
                                    </p:set>
                                    <p:anim calcmode="lin" valueType="num">
                                      <p:cBhvr>
                                        <p:cTn id="44" dur="250" fill="hold"/>
                                        <p:tgtEl>
                                          <p:spTgt spid="33"/>
                                        </p:tgtEl>
                                        <p:attrNameLst>
                                          <p:attrName>ppt_w</p:attrName>
                                        </p:attrNameLst>
                                      </p:cBhvr>
                                      <p:tavLst>
                                        <p:tav tm="0">
                                          <p:val>
                                            <p:fltVal val="0"/>
                                          </p:val>
                                        </p:tav>
                                        <p:tav tm="100000">
                                          <p:val>
                                            <p:strVal val="#ppt_w"/>
                                          </p:val>
                                        </p:tav>
                                      </p:tavLst>
                                    </p:anim>
                                    <p:anim calcmode="lin" valueType="num">
                                      <p:cBhvr>
                                        <p:cTn id="45" dur="250" fill="hold"/>
                                        <p:tgtEl>
                                          <p:spTgt spid="33"/>
                                        </p:tgtEl>
                                        <p:attrNameLst>
                                          <p:attrName>ppt_h</p:attrName>
                                        </p:attrNameLst>
                                      </p:cBhvr>
                                      <p:tavLst>
                                        <p:tav tm="0">
                                          <p:val>
                                            <p:fltVal val="0"/>
                                          </p:val>
                                        </p:tav>
                                        <p:tav tm="100000">
                                          <p:val>
                                            <p:strVal val="#ppt_h"/>
                                          </p:val>
                                        </p:tav>
                                      </p:tavLst>
                                    </p:anim>
                                    <p:animEffect transition="in" filter="fade">
                                      <p:cBhvr>
                                        <p:cTn id="46" dur="250"/>
                                        <p:tgtEl>
                                          <p:spTgt spid="33"/>
                                        </p:tgtEl>
                                      </p:cBhvr>
                                    </p:animEffect>
                                  </p:childTnLst>
                                </p:cTn>
                              </p:par>
                            </p:childTnLst>
                          </p:cTn>
                        </p:par>
                        <p:par>
                          <p:cTn id="47" fill="hold">
                            <p:stCondLst>
                              <p:cond delay="2625"/>
                            </p:stCondLst>
                            <p:childTnLst>
                              <p:par>
                                <p:cTn id="48" presetID="53" presetClass="entr" presetSubtype="16" fill="hold" grpId="0" nodeType="afterEffect">
                                  <p:stCondLst>
                                    <p:cond delay="0"/>
                                  </p:stCondLst>
                                  <p:iterate type="lt">
                                    <p:tmPct val="5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250" fill="hold"/>
                                        <p:tgtEl>
                                          <p:spTgt spid="34"/>
                                        </p:tgtEl>
                                        <p:attrNameLst>
                                          <p:attrName>ppt_w</p:attrName>
                                        </p:attrNameLst>
                                      </p:cBhvr>
                                      <p:tavLst>
                                        <p:tav tm="0">
                                          <p:val>
                                            <p:fltVal val="0"/>
                                          </p:val>
                                        </p:tav>
                                        <p:tav tm="100000">
                                          <p:val>
                                            <p:strVal val="#ppt_w"/>
                                          </p:val>
                                        </p:tav>
                                      </p:tavLst>
                                    </p:anim>
                                    <p:anim calcmode="lin" valueType="num">
                                      <p:cBhvr>
                                        <p:cTn id="51" dur="250" fill="hold"/>
                                        <p:tgtEl>
                                          <p:spTgt spid="34"/>
                                        </p:tgtEl>
                                        <p:attrNameLst>
                                          <p:attrName>ppt_h</p:attrName>
                                        </p:attrNameLst>
                                      </p:cBhvr>
                                      <p:tavLst>
                                        <p:tav tm="0">
                                          <p:val>
                                            <p:fltVal val="0"/>
                                          </p:val>
                                        </p:tav>
                                        <p:tav tm="100000">
                                          <p:val>
                                            <p:strVal val="#ppt_h"/>
                                          </p:val>
                                        </p:tav>
                                      </p:tavLst>
                                    </p:anim>
                                    <p:animEffect transition="in" filter="fade">
                                      <p:cBhvr>
                                        <p:cTn id="52" dur="250"/>
                                        <p:tgtEl>
                                          <p:spTgt spid="34"/>
                                        </p:tgtEl>
                                      </p:cBhvr>
                                    </p:animEffect>
                                  </p:childTnLst>
                                </p:cTn>
                              </p:par>
                            </p:childTnLst>
                          </p:cTn>
                        </p:par>
                        <p:par>
                          <p:cTn id="53" fill="hold">
                            <p:stCondLst>
                              <p:cond delay="325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3750"/>
                            </p:stCondLst>
                            <p:childTnLst>
                              <p:par>
                                <p:cTn id="58" presetID="10"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5" grpId="0" animBg="1"/>
      <p:bldP spid="17" grpId="0" animBg="1"/>
      <p:bldP spid="19" grpId="0" animBg="1"/>
      <p:bldP spid="21" grpId="0" animBg="1"/>
      <p:bldP spid="23" grpId="0" animBg="1"/>
      <p:bldP spid="25" grpId="0" animBg="1"/>
      <p:bldP spid="33" grpId="0"/>
      <p:bldP spid="34" grpId="0"/>
      <p:bldP spid="35" grpId="0"/>
      <p:bldP spid="3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3866</Words>
  <Application>WPS 演示</Application>
  <PresentationFormat>宽屏</PresentationFormat>
  <Paragraphs>404</Paragraphs>
  <Slides>25</Slides>
  <Notes>12</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25</vt:i4>
      </vt:variant>
    </vt:vector>
  </HeadingPairs>
  <TitlesOfParts>
    <vt:vector size="50" baseType="lpstr">
      <vt:lpstr>Arial</vt:lpstr>
      <vt:lpstr>宋体</vt:lpstr>
      <vt:lpstr>Wingdings</vt:lpstr>
      <vt:lpstr>冬青黑体简体中文 W6</vt:lpstr>
      <vt:lpstr>News Gothic MT</vt:lpstr>
      <vt:lpstr>Arial Narrow</vt:lpstr>
      <vt:lpstr>微软雅黑</vt:lpstr>
      <vt:lpstr>Agency FB</vt:lpstr>
      <vt:lpstr>造字工房坚黑（非商用）常规体</vt:lpstr>
      <vt:lpstr>创艺简老宋</vt:lpstr>
      <vt:lpstr>汉仪中黑简</vt:lpstr>
      <vt:lpstr>HelveticaNeueLT Pro 67 MdCn</vt:lpstr>
      <vt:lpstr>Franklin Gothic Medium Cond</vt:lpstr>
      <vt:lpstr>Hiragino Sans GB W3</vt:lpstr>
      <vt:lpstr>Open Sans</vt:lpstr>
      <vt:lpstr>等线</vt:lpstr>
      <vt:lpstr>Segoe Print</vt:lpstr>
      <vt:lpstr>黑体</vt:lpstr>
      <vt:lpstr>Arial Unicode MS</vt:lpstr>
      <vt:lpstr>等线 Light</vt:lpstr>
      <vt:lpstr>微软雅黑 Light</vt:lpstr>
      <vt:lpstr>Calibri</vt:lpstr>
      <vt:lpstr>等线</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拉普耶鲁</cp:lastModifiedBy>
  <cp:revision>33</cp:revision>
  <dcterms:created xsi:type="dcterms:W3CDTF">2017-09-29T01:20:00Z</dcterms:created>
  <dcterms:modified xsi:type="dcterms:W3CDTF">2018-03-16T02:09:43Z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