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964" r:id="rId3"/>
    <p:sldId id="923" r:id="rId5"/>
    <p:sldId id="1006" r:id="rId6"/>
    <p:sldId id="1016" r:id="rId7"/>
    <p:sldId id="737" r:id="rId8"/>
    <p:sldId id="1003" r:id="rId9"/>
    <p:sldId id="967" r:id="rId10"/>
    <p:sldId id="1001" r:id="rId11"/>
    <p:sldId id="973" r:id="rId12"/>
    <p:sldId id="968" r:id="rId13"/>
    <p:sldId id="969" r:id="rId14"/>
    <p:sldId id="977" r:id="rId15"/>
    <p:sldId id="972" r:id="rId16"/>
    <p:sldId id="1017" r:id="rId17"/>
    <p:sldId id="983" r:id="rId18"/>
    <p:sldId id="988" r:id="rId19"/>
    <p:sldId id="987" r:id="rId20"/>
    <p:sldId id="984" r:id="rId21"/>
    <p:sldId id="985" r:id="rId22"/>
    <p:sldId id="997" r:id="rId23"/>
    <p:sldId id="998" r:id="rId24"/>
    <p:sldId id="1000" r:id="rId25"/>
    <p:sldId id="1018" r:id="rId26"/>
    <p:sldId id="989" r:id="rId27"/>
    <p:sldId id="990" r:id="rId28"/>
    <p:sldId id="991" r:id="rId29"/>
    <p:sldId id="993" r:id="rId30"/>
    <p:sldId id="1010" r:id="rId31"/>
    <p:sldId id="994" r:id="rId32"/>
    <p:sldId id="1019" r:id="rId33"/>
    <p:sldId id="992" r:id="rId34"/>
    <p:sldId id="995" r:id="rId35"/>
    <p:sldId id="999" r:id="rId36"/>
    <p:sldId id="979" r:id="rId37"/>
    <p:sldId id="951" r:id="rId38"/>
    <p:sldId id="1011" r:id="rId39"/>
    <p:sldId id="1020" r:id="rId40"/>
  </p:sldIdLst>
  <p:sldSz cx="12196445" cy="6858000"/>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6BBC"/>
    <a:srgbClr val="F8F8F8"/>
    <a:srgbClr val="EAEAEA"/>
    <a:srgbClr val="DDDDDD"/>
    <a:srgbClr val="0DC2D5"/>
    <a:srgbClr val="17DCF1"/>
    <a:srgbClr val="12D0CB"/>
    <a:srgbClr val="FDE673"/>
    <a:srgbClr val="FDE1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86" autoAdjust="0"/>
    <p:restoredTop sz="95673" autoAdjust="0"/>
  </p:normalViewPr>
  <p:slideViewPr>
    <p:cSldViewPr snapToObjects="1">
      <p:cViewPr>
        <p:scale>
          <a:sx n="70" d="100"/>
          <a:sy n="70" d="100"/>
        </p:scale>
        <p:origin x="1578" y="942"/>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1" name="矩形 10"/>
          <p:cNvSpPr/>
          <p:nvPr userDrawn="1"/>
        </p:nvSpPr>
        <p:spPr bwMode="auto">
          <a:xfrm>
            <a:off x="0" y="6549656"/>
            <a:ext cx="12196763" cy="308344"/>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 name="矩形 11"/>
          <p:cNvSpPr/>
          <p:nvPr userDrawn="1"/>
        </p:nvSpPr>
        <p:spPr bwMode="auto">
          <a:xfrm>
            <a:off x="0" y="6592186"/>
            <a:ext cx="12196763" cy="26581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TextBox 10"/>
          <p:cNvSpPr txBox="1"/>
          <p:nvPr userDrawn="1"/>
        </p:nvSpPr>
        <p:spPr>
          <a:xfrm>
            <a:off x="11581330" y="6583477"/>
            <a:ext cx="372218" cy="276999"/>
          </a:xfrm>
          <a:prstGeom prst="rect">
            <a:avLst/>
          </a:prstGeom>
          <a:noFill/>
        </p:spPr>
        <p:txBody>
          <a:bodyPr wrap="none" rtlCol="0">
            <a:spAutoFit/>
          </a:bodyPr>
          <a:lstStyle/>
          <a:p>
            <a:pPr algn="ctr"/>
            <a:fld id="{F909AEC7-FA09-4DB7-B7C1-6D8CC378CD11}" type="slidenum">
              <a:rPr lang="zh-CN" altLang="en-US" sz="1200" smtClean="0">
                <a:solidFill>
                  <a:schemeClr val="accent2"/>
                </a:solidFill>
              </a:rPr>
            </a:fld>
            <a:endParaRPr lang="zh-CN" altLang="en-US" sz="1200" dirty="0">
              <a:solidFill>
                <a:schemeClr val="accent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tx1"/>
                </a:solidFill>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val="0"/>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val="0"/>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val="0"/>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val="0"/>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val="0"/>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val="0"/>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rgbClr val="F1F1F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9.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image" Target="../media/image24.jpe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7.png"/><Relationship Id="rId7" Type="http://schemas.openxmlformats.org/officeDocument/2006/relationships/image" Target="../media/image46.png"/><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0" Type="http://schemas.openxmlformats.org/officeDocument/2006/relationships/notesSlide" Target="../notesSlides/notesSlide31.xml"/><Relationship Id="rId1"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49.jpe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7.xml"/><Relationship Id="rId2" Type="http://schemas.openxmlformats.org/officeDocument/2006/relationships/image" Target="../media/image51.png"/><Relationship Id="rId1" Type="http://schemas.openxmlformats.org/officeDocument/2006/relationships/image" Target="../media/image5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7.xml"/><Relationship Id="rId6"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0" name="Freeform 5"/>
          <p:cNvSpPr/>
          <p:nvPr/>
        </p:nvSpPr>
        <p:spPr bwMode="auto">
          <a:xfrm>
            <a:off x="0" y="3132138"/>
            <a:ext cx="9267825" cy="3725862"/>
          </a:xfrm>
          <a:custGeom>
            <a:avLst/>
            <a:gdLst>
              <a:gd name="T0" fmla="*/ 0 w 12157"/>
              <a:gd name="T1" fmla="*/ 0 h 4877"/>
              <a:gd name="T2" fmla="*/ 10317 w 12157"/>
              <a:gd name="T3" fmla="*/ 0 h 4877"/>
              <a:gd name="T4" fmla="*/ 10947 w 12157"/>
              <a:gd name="T5" fmla="*/ 484 h 4877"/>
              <a:gd name="T6" fmla="*/ 12157 w 12157"/>
              <a:gd name="T7" fmla="*/ 4877 h 4877"/>
              <a:gd name="T8" fmla="*/ 0 w 12157"/>
              <a:gd name="T9" fmla="*/ 4877 h 4877"/>
              <a:gd name="T10" fmla="*/ 0 w 12157"/>
              <a:gd name="T11" fmla="*/ 0 h 4877"/>
            </a:gdLst>
            <a:ahLst/>
            <a:cxnLst>
              <a:cxn ang="0">
                <a:pos x="T0" y="T1"/>
              </a:cxn>
              <a:cxn ang="0">
                <a:pos x="T2" y="T3"/>
              </a:cxn>
              <a:cxn ang="0">
                <a:pos x="T4" y="T5"/>
              </a:cxn>
              <a:cxn ang="0">
                <a:pos x="T6" y="T7"/>
              </a:cxn>
              <a:cxn ang="0">
                <a:pos x="T8" y="T9"/>
              </a:cxn>
              <a:cxn ang="0">
                <a:pos x="T10" y="T11"/>
              </a:cxn>
            </a:cxnLst>
            <a:rect l="0" t="0" r="r" b="b"/>
            <a:pathLst>
              <a:path w="12157" h="4877">
                <a:moveTo>
                  <a:pt x="0" y="0"/>
                </a:moveTo>
                <a:lnTo>
                  <a:pt x="10317" y="0"/>
                </a:lnTo>
                <a:cubicBezTo>
                  <a:pt x="10583" y="0"/>
                  <a:pt x="10874" y="216"/>
                  <a:pt x="10947" y="484"/>
                </a:cubicBezTo>
                <a:lnTo>
                  <a:pt x="12157" y="4877"/>
                </a:lnTo>
                <a:lnTo>
                  <a:pt x="0" y="4877"/>
                </a:lnTo>
                <a:lnTo>
                  <a:pt x="0" y="0"/>
                </a:lnTo>
                <a:close/>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6"/>
          <p:cNvSpPr/>
          <p:nvPr/>
        </p:nvSpPr>
        <p:spPr bwMode="auto">
          <a:xfrm>
            <a:off x="0" y="3270250"/>
            <a:ext cx="9694863" cy="3587750"/>
          </a:xfrm>
          <a:custGeom>
            <a:avLst/>
            <a:gdLst>
              <a:gd name="T0" fmla="*/ 0 w 12718"/>
              <a:gd name="T1" fmla="*/ 0 h 4695"/>
              <a:gd name="T2" fmla="*/ 10933 w 12718"/>
              <a:gd name="T3" fmla="*/ 0 h 4695"/>
              <a:gd name="T4" fmla="*/ 11564 w 12718"/>
              <a:gd name="T5" fmla="*/ 483 h 4695"/>
              <a:gd name="T6" fmla="*/ 12718 w 12718"/>
              <a:gd name="T7" fmla="*/ 4695 h 4695"/>
              <a:gd name="T8" fmla="*/ 0 w 12718"/>
              <a:gd name="T9" fmla="*/ 4695 h 4695"/>
              <a:gd name="T10" fmla="*/ 0 w 12718"/>
              <a:gd name="T11" fmla="*/ 0 h 4695"/>
            </a:gdLst>
            <a:ahLst/>
            <a:cxnLst>
              <a:cxn ang="0">
                <a:pos x="T0" y="T1"/>
              </a:cxn>
              <a:cxn ang="0">
                <a:pos x="T2" y="T3"/>
              </a:cxn>
              <a:cxn ang="0">
                <a:pos x="T4" y="T5"/>
              </a:cxn>
              <a:cxn ang="0">
                <a:pos x="T6" y="T7"/>
              </a:cxn>
              <a:cxn ang="0">
                <a:pos x="T8" y="T9"/>
              </a:cxn>
              <a:cxn ang="0">
                <a:pos x="T10" y="T11"/>
              </a:cxn>
            </a:cxnLst>
            <a:rect l="0" t="0" r="r" b="b"/>
            <a:pathLst>
              <a:path w="12718" h="4695">
                <a:moveTo>
                  <a:pt x="0" y="0"/>
                </a:moveTo>
                <a:lnTo>
                  <a:pt x="10933" y="0"/>
                </a:lnTo>
                <a:cubicBezTo>
                  <a:pt x="11199" y="0"/>
                  <a:pt x="11490" y="215"/>
                  <a:pt x="11564" y="483"/>
                </a:cubicBezTo>
                <a:lnTo>
                  <a:pt x="12718" y="4695"/>
                </a:lnTo>
                <a:lnTo>
                  <a:pt x="0" y="4695"/>
                </a:lnTo>
                <a:lnTo>
                  <a:pt x="0" y="0"/>
                </a:lnTo>
                <a:close/>
              </a:path>
            </a:pathLst>
          </a:custGeom>
          <a:solidFill>
            <a:srgbClr val="137A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
          <p:cNvSpPr/>
          <p:nvPr/>
        </p:nvSpPr>
        <p:spPr bwMode="auto">
          <a:xfrm>
            <a:off x="9455150" y="4329113"/>
            <a:ext cx="2741613" cy="2528887"/>
          </a:xfrm>
          <a:custGeom>
            <a:avLst/>
            <a:gdLst>
              <a:gd name="T0" fmla="*/ 741 w 3596"/>
              <a:gd name="T1" fmla="*/ 3310 h 3310"/>
              <a:gd name="T2" fmla="*/ 52 w 3596"/>
              <a:gd name="T3" fmla="*/ 562 h 3310"/>
              <a:gd name="T4" fmla="*/ 478 w 3596"/>
              <a:gd name="T5" fmla="*/ 0 h 3310"/>
              <a:gd name="T6" fmla="*/ 3596 w 3596"/>
              <a:gd name="T7" fmla="*/ 0 h 3310"/>
              <a:gd name="T8" fmla="*/ 3596 w 3596"/>
              <a:gd name="T9" fmla="*/ 3310 h 3310"/>
              <a:gd name="T10" fmla="*/ 741 w 3596"/>
              <a:gd name="T11" fmla="*/ 3310 h 3310"/>
            </a:gdLst>
            <a:ahLst/>
            <a:cxnLst>
              <a:cxn ang="0">
                <a:pos x="T0" y="T1"/>
              </a:cxn>
              <a:cxn ang="0">
                <a:pos x="T2" y="T3"/>
              </a:cxn>
              <a:cxn ang="0">
                <a:pos x="T4" y="T5"/>
              </a:cxn>
              <a:cxn ang="0">
                <a:pos x="T6" y="T7"/>
              </a:cxn>
              <a:cxn ang="0">
                <a:pos x="T8" y="T9"/>
              </a:cxn>
              <a:cxn ang="0">
                <a:pos x="T10" y="T11"/>
              </a:cxn>
            </a:cxnLst>
            <a:rect l="0" t="0" r="r" b="b"/>
            <a:pathLst>
              <a:path w="3596" h="3310">
                <a:moveTo>
                  <a:pt x="741" y="3310"/>
                </a:moveTo>
                <a:lnTo>
                  <a:pt x="52" y="562"/>
                </a:lnTo>
                <a:cubicBezTo>
                  <a:pt x="0" y="365"/>
                  <a:pt x="160" y="8"/>
                  <a:pt x="478" y="0"/>
                </a:cubicBezTo>
                <a:lnTo>
                  <a:pt x="3596" y="0"/>
                </a:lnTo>
                <a:lnTo>
                  <a:pt x="3596" y="3310"/>
                </a:lnTo>
                <a:lnTo>
                  <a:pt x="741" y="3310"/>
                </a:lnTo>
                <a:close/>
              </a:path>
            </a:pathLst>
          </a:custGeom>
          <a:solidFill>
            <a:srgbClr val="433E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
          <p:cNvSpPr/>
          <p:nvPr/>
        </p:nvSpPr>
        <p:spPr bwMode="auto">
          <a:xfrm>
            <a:off x="637142" y="2327920"/>
            <a:ext cx="1087438" cy="625475"/>
          </a:xfrm>
          <a:custGeom>
            <a:avLst/>
            <a:gdLst>
              <a:gd name="T0" fmla="*/ 90 w 1426"/>
              <a:gd name="T1" fmla="*/ 0 h 818"/>
              <a:gd name="T2" fmla="*/ 1336 w 1426"/>
              <a:gd name="T3" fmla="*/ 0 h 818"/>
              <a:gd name="T4" fmla="*/ 1426 w 1426"/>
              <a:gd name="T5" fmla="*/ 90 h 818"/>
              <a:gd name="T6" fmla="*/ 1426 w 1426"/>
              <a:gd name="T7" fmla="*/ 728 h 818"/>
              <a:gd name="T8" fmla="*/ 1336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6" y="0"/>
                </a:lnTo>
                <a:cubicBezTo>
                  <a:pt x="1386" y="0"/>
                  <a:pt x="1426" y="40"/>
                  <a:pt x="1426" y="90"/>
                </a:cubicBezTo>
                <a:lnTo>
                  <a:pt x="1426" y="728"/>
                </a:lnTo>
                <a:cubicBezTo>
                  <a:pt x="1426" y="777"/>
                  <a:pt x="1386" y="818"/>
                  <a:pt x="1336" y="818"/>
                </a:cubicBezTo>
                <a:lnTo>
                  <a:pt x="90" y="818"/>
                </a:lnTo>
                <a:cubicBezTo>
                  <a:pt x="41" y="818"/>
                  <a:pt x="0" y="777"/>
                  <a:pt x="0" y="728"/>
                </a:cubicBezTo>
                <a:lnTo>
                  <a:pt x="0" y="90"/>
                </a:lnTo>
                <a:cubicBezTo>
                  <a:pt x="0" y="40"/>
                  <a:pt x="41" y="0"/>
                  <a:pt x="90" y="0"/>
                </a:cubicBezTo>
                <a:close/>
              </a:path>
            </a:pathLst>
          </a:custGeom>
          <a:blipFill>
            <a:blip r:embed="rId2"/>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5" name="Freeform 9"/>
          <p:cNvSpPr/>
          <p:nvPr/>
        </p:nvSpPr>
        <p:spPr bwMode="auto">
          <a:xfrm>
            <a:off x="1918255" y="2327920"/>
            <a:ext cx="1087438" cy="625475"/>
          </a:xfrm>
          <a:custGeom>
            <a:avLst/>
            <a:gdLst>
              <a:gd name="T0" fmla="*/ 90 w 1426"/>
              <a:gd name="T1" fmla="*/ 0 h 818"/>
              <a:gd name="T2" fmla="*/ 1337 w 1426"/>
              <a:gd name="T3" fmla="*/ 0 h 818"/>
              <a:gd name="T4" fmla="*/ 1426 w 1426"/>
              <a:gd name="T5" fmla="*/ 90 h 818"/>
              <a:gd name="T6" fmla="*/ 1426 w 1426"/>
              <a:gd name="T7" fmla="*/ 728 h 818"/>
              <a:gd name="T8" fmla="*/ 1337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7" y="0"/>
                </a:lnTo>
                <a:cubicBezTo>
                  <a:pt x="1386" y="0"/>
                  <a:pt x="1426" y="40"/>
                  <a:pt x="1426" y="90"/>
                </a:cubicBezTo>
                <a:lnTo>
                  <a:pt x="1426" y="728"/>
                </a:lnTo>
                <a:cubicBezTo>
                  <a:pt x="1426" y="777"/>
                  <a:pt x="1386" y="818"/>
                  <a:pt x="1337" y="818"/>
                </a:cubicBezTo>
                <a:lnTo>
                  <a:pt x="90" y="818"/>
                </a:lnTo>
                <a:cubicBezTo>
                  <a:pt x="41" y="818"/>
                  <a:pt x="0" y="777"/>
                  <a:pt x="0" y="728"/>
                </a:cubicBezTo>
                <a:lnTo>
                  <a:pt x="0" y="90"/>
                </a:lnTo>
                <a:cubicBezTo>
                  <a:pt x="0" y="40"/>
                  <a:pt x="41" y="0"/>
                  <a:pt x="90" y="0"/>
                </a:cubicBezTo>
                <a:close/>
              </a:path>
            </a:pathLst>
          </a:custGeom>
          <a:blipFill>
            <a:blip r:embed="rId3"/>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6" name="Freeform 10"/>
          <p:cNvSpPr/>
          <p:nvPr/>
        </p:nvSpPr>
        <p:spPr bwMode="auto">
          <a:xfrm>
            <a:off x="3197780" y="2327920"/>
            <a:ext cx="1087438" cy="625475"/>
          </a:xfrm>
          <a:custGeom>
            <a:avLst/>
            <a:gdLst>
              <a:gd name="T0" fmla="*/ 90 w 1426"/>
              <a:gd name="T1" fmla="*/ 0 h 818"/>
              <a:gd name="T2" fmla="*/ 1337 w 1426"/>
              <a:gd name="T3" fmla="*/ 0 h 818"/>
              <a:gd name="T4" fmla="*/ 1426 w 1426"/>
              <a:gd name="T5" fmla="*/ 90 h 818"/>
              <a:gd name="T6" fmla="*/ 1426 w 1426"/>
              <a:gd name="T7" fmla="*/ 728 h 818"/>
              <a:gd name="T8" fmla="*/ 1337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7" y="0"/>
                </a:lnTo>
                <a:cubicBezTo>
                  <a:pt x="1386" y="0"/>
                  <a:pt x="1426" y="40"/>
                  <a:pt x="1426" y="90"/>
                </a:cubicBezTo>
                <a:lnTo>
                  <a:pt x="1426" y="728"/>
                </a:lnTo>
                <a:cubicBezTo>
                  <a:pt x="1426" y="777"/>
                  <a:pt x="1386" y="818"/>
                  <a:pt x="1337" y="818"/>
                </a:cubicBezTo>
                <a:lnTo>
                  <a:pt x="90" y="818"/>
                </a:lnTo>
                <a:cubicBezTo>
                  <a:pt x="41" y="818"/>
                  <a:pt x="0" y="777"/>
                  <a:pt x="0" y="728"/>
                </a:cubicBezTo>
                <a:lnTo>
                  <a:pt x="0" y="90"/>
                </a:lnTo>
                <a:cubicBezTo>
                  <a:pt x="0" y="40"/>
                  <a:pt x="41" y="0"/>
                  <a:pt x="90" y="0"/>
                </a:cubicBezTo>
                <a:close/>
              </a:path>
            </a:pathLst>
          </a:custGeom>
          <a:blipFill>
            <a:blip r:embed="rId4"/>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4480480" y="2327920"/>
            <a:ext cx="1085850" cy="625475"/>
          </a:xfrm>
          <a:custGeom>
            <a:avLst/>
            <a:gdLst>
              <a:gd name="T0" fmla="*/ 89 w 1426"/>
              <a:gd name="T1" fmla="*/ 0 h 818"/>
              <a:gd name="T2" fmla="*/ 1336 w 1426"/>
              <a:gd name="T3" fmla="*/ 0 h 818"/>
              <a:gd name="T4" fmla="*/ 1426 w 1426"/>
              <a:gd name="T5" fmla="*/ 90 h 818"/>
              <a:gd name="T6" fmla="*/ 1426 w 1426"/>
              <a:gd name="T7" fmla="*/ 728 h 818"/>
              <a:gd name="T8" fmla="*/ 1336 w 1426"/>
              <a:gd name="T9" fmla="*/ 818 h 818"/>
              <a:gd name="T10" fmla="*/ 89 w 1426"/>
              <a:gd name="T11" fmla="*/ 818 h 818"/>
              <a:gd name="T12" fmla="*/ 0 w 1426"/>
              <a:gd name="T13" fmla="*/ 728 h 818"/>
              <a:gd name="T14" fmla="*/ 0 w 1426"/>
              <a:gd name="T15" fmla="*/ 90 h 818"/>
              <a:gd name="T16" fmla="*/ 89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89" y="0"/>
                </a:moveTo>
                <a:lnTo>
                  <a:pt x="1336" y="0"/>
                </a:lnTo>
                <a:cubicBezTo>
                  <a:pt x="1385" y="0"/>
                  <a:pt x="1426" y="40"/>
                  <a:pt x="1426" y="90"/>
                </a:cubicBezTo>
                <a:lnTo>
                  <a:pt x="1426" y="728"/>
                </a:lnTo>
                <a:cubicBezTo>
                  <a:pt x="1426" y="777"/>
                  <a:pt x="1385" y="818"/>
                  <a:pt x="1336" y="818"/>
                </a:cubicBezTo>
                <a:lnTo>
                  <a:pt x="89" y="818"/>
                </a:lnTo>
                <a:cubicBezTo>
                  <a:pt x="40" y="818"/>
                  <a:pt x="0" y="777"/>
                  <a:pt x="0" y="728"/>
                </a:cubicBezTo>
                <a:lnTo>
                  <a:pt x="0" y="90"/>
                </a:lnTo>
                <a:cubicBezTo>
                  <a:pt x="0" y="40"/>
                  <a:pt x="40" y="0"/>
                  <a:pt x="89" y="0"/>
                </a:cubicBezTo>
                <a:close/>
              </a:path>
            </a:pathLst>
          </a:custGeom>
          <a:blipFill>
            <a:blip r:embed="rId5"/>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4" name="Freeform 16"/>
          <p:cNvSpPr>
            <a:spLocks noEditPoints="1"/>
          </p:cNvSpPr>
          <p:nvPr/>
        </p:nvSpPr>
        <p:spPr bwMode="auto">
          <a:xfrm>
            <a:off x="584930" y="332656"/>
            <a:ext cx="1446213" cy="742950"/>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5" name="Rectangle 3"/>
          <p:cNvSpPr txBox="1">
            <a:spLocks noChangeArrowheads="1"/>
          </p:cNvSpPr>
          <p:nvPr/>
        </p:nvSpPr>
        <p:spPr bwMode="auto">
          <a:xfrm>
            <a:off x="528254" y="3548615"/>
            <a:ext cx="8211316" cy="938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4800" b="1" dirty="0">
                <a:latin typeface="+mj-ea"/>
              </a:rPr>
              <a:t>商业模式宣讲招商及公司推介</a:t>
            </a:r>
            <a:endParaRPr lang="zh-CN" altLang="zh-CN" sz="4800" b="1" dirty="0">
              <a:latin typeface="+mj-ea"/>
            </a:endParaRPr>
          </a:p>
        </p:txBody>
      </p:sp>
      <p:sp>
        <p:nvSpPr>
          <p:cNvPr id="36" name="TextBox 35"/>
          <p:cNvSpPr txBox="1"/>
          <p:nvPr/>
        </p:nvSpPr>
        <p:spPr>
          <a:xfrm>
            <a:off x="598986" y="6023840"/>
            <a:ext cx="5760640" cy="461665"/>
          </a:xfrm>
          <a:prstGeom prst="rect">
            <a:avLst/>
          </a:prstGeom>
          <a:noFill/>
        </p:spPr>
        <p:txBody>
          <a:bodyPr wrap="square" rtlCol="0">
            <a:spAutoFit/>
          </a:bodyPr>
          <a:lstStyle/>
          <a:p>
            <a:r>
              <a:rPr lang="zh-CN" altLang="en-US" sz="2400" dirty="0">
                <a:solidFill>
                  <a:schemeClr val="accent2"/>
                </a:solidFill>
                <a:latin typeface="微软雅黑" panose="020B0503020204020204" pitchFamily="34" charset="-122"/>
                <a:ea typeface="微软雅黑" panose="020B0503020204020204" pitchFamily="34" charset="-122"/>
              </a:rPr>
              <a:t>这里输入您的公司</a:t>
            </a:r>
            <a:r>
              <a:rPr lang="en-US" altLang="zh-CN" sz="2400" dirty="0">
                <a:solidFill>
                  <a:schemeClr val="accent2"/>
                </a:solidFill>
                <a:latin typeface="微软雅黑" panose="020B0503020204020204" pitchFamily="34" charset="-122"/>
                <a:ea typeface="微软雅黑" panose="020B0503020204020204" pitchFamily="34" charset="-122"/>
              </a:rPr>
              <a:t>/</a:t>
            </a:r>
            <a:r>
              <a:rPr lang="zh-CN" altLang="en-US" sz="2400" dirty="0">
                <a:solidFill>
                  <a:schemeClr val="accent2"/>
                </a:solidFill>
                <a:latin typeface="微软雅黑" panose="020B0503020204020204" pitchFamily="34" charset="-122"/>
                <a:ea typeface="微软雅黑" panose="020B0503020204020204" pitchFamily="34" charset="-122"/>
              </a:rPr>
              <a:t>机构名称</a:t>
            </a:r>
            <a:endParaRPr lang="en-US" altLang="zh-CN" sz="2400" dirty="0">
              <a:solidFill>
                <a:schemeClr val="accent2"/>
              </a:solidFill>
              <a:latin typeface="微软雅黑" panose="020B0503020204020204" pitchFamily="34" charset="-122"/>
              <a:ea typeface="微软雅黑" panose="020B0503020204020204" pitchFamily="34" charset="-122"/>
            </a:endParaRPr>
          </a:p>
        </p:txBody>
      </p:sp>
      <p:sp>
        <p:nvSpPr>
          <p:cNvPr id="37" name="TextBox 16"/>
          <p:cNvSpPr txBox="1"/>
          <p:nvPr/>
        </p:nvSpPr>
        <p:spPr>
          <a:xfrm>
            <a:off x="689719" y="4891919"/>
            <a:ext cx="1256357" cy="400110"/>
          </a:xfrm>
          <a:prstGeom prst="rect">
            <a:avLst/>
          </a:prstGeom>
          <a:solidFill>
            <a:schemeClr val="bg2"/>
          </a:solid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代用名</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8" name="TextBox 17"/>
          <p:cNvSpPr txBox="1"/>
          <p:nvPr/>
        </p:nvSpPr>
        <p:spPr>
          <a:xfrm>
            <a:off x="2039094" y="4891919"/>
            <a:ext cx="1610651" cy="398780"/>
          </a:xfrm>
          <a:prstGeom prst="rect">
            <a:avLst/>
          </a:prstGeom>
          <a:solidFill>
            <a:schemeClr val="tx1"/>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2018/12</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9" name="TextBox 35"/>
          <p:cNvSpPr txBox="1"/>
          <p:nvPr/>
        </p:nvSpPr>
        <p:spPr>
          <a:xfrm>
            <a:off x="551966" y="4407209"/>
            <a:ext cx="8795616" cy="369332"/>
          </a:xfrm>
          <a:prstGeom prst="rect">
            <a:avLst/>
          </a:prstGeom>
          <a:noFill/>
        </p:spPr>
        <p:txBody>
          <a:bodyPr wrap="squar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关于直销分销招商、消费商、电子商务、互联网</a:t>
            </a:r>
            <a:r>
              <a:rPr lang="en-US" altLang="zh-CN" dirty="0">
                <a:solidFill>
                  <a:schemeClr val="accent2"/>
                </a:solidFill>
                <a:latin typeface="微软雅黑" panose="020B0503020204020204" pitchFamily="34" charset="-122"/>
                <a:ea typeface="微软雅黑" panose="020B0503020204020204" pitchFamily="34" charset="-122"/>
              </a:rPr>
              <a:t>+</a:t>
            </a:r>
            <a:r>
              <a:rPr lang="zh-CN" altLang="en-US" dirty="0">
                <a:solidFill>
                  <a:schemeClr val="accent2"/>
                </a:solidFill>
                <a:latin typeface="微软雅黑" panose="020B0503020204020204" pitchFamily="34" charset="-122"/>
                <a:ea typeface="微软雅黑" panose="020B0503020204020204" pitchFamily="34" charset="-122"/>
              </a:rPr>
              <a:t>等商业概念宣讲公司推介</a:t>
            </a:r>
            <a:endParaRPr lang="en-US" altLang="zh-CN"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9432">
        <p:blinds dir="vert"/>
      </p:transition>
    </mc:Choice>
    <mc:Fallback>
      <p:transition spd="slow" advTm="9432">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0" y="0"/>
            <a:ext cx="5492794" cy="6869713"/>
          </a:xfrm>
          <a:custGeom>
            <a:avLst/>
            <a:gdLst>
              <a:gd name="T0" fmla="*/ 0 w 7847"/>
              <a:gd name="T1" fmla="*/ 0 h 9000"/>
              <a:gd name="T2" fmla="*/ 6550 w 7847"/>
              <a:gd name="T3" fmla="*/ 0 h 9000"/>
              <a:gd name="T4" fmla="*/ 7847 w 7847"/>
              <a:gd name="T5" fmla="*/ 9000 h 9000"/>
              <a:gd name="T6" fmla="*/ 0 w 7847"/>
              <a:gd name="T7" fmla="*/ 9000 h 9000"/>
              <a:gd name="T8" fmla="*/ 0 w 7847"/>
              <a:gd name="T9" fmla="*/ 0 h 9000"/>
            </a:gdLst>
            <a:ahLst/>
            <a:cxnLst>
              <a:cxn ang="0">
                <a:pos x="T0" y="T1"/>
              </a:cxn>
              <a:cxn ang="0">
                <a:pos x="T2" y="T3"/>
              </a:cxn>
              <a:cxn ang="0">
                <a:pos x="T4" y="T5"/>
              </a:cxn>
              <a:cxn ang="0">
                <a:pos x="T6" y="T7"/>
              </a:cxn>
              <a:cxn ang="0">
                <a:pos x="T8" y="T9"/>
              </a:cxn>
            </a:cxnLst>
            <a:rect l="0" t="0" r="r" b="b"/>
            <a:pathLst>
              <a:path w="7847" h="9000">
                <a:moveTo>
                  <a:pt x="0" y="0"/>
                </a:moveTo>
                <a:lnTo>
                  <a:pt x="6550" y="0"/>
                </a:lnTo>
                <a:lnTo>
                  <a:pt x="7847" y="9000"/>
                </a:lnTo>
                <a:lnTo>
                  <a:pt x="0" y="9000"/>
                </a:lnTo>
                <a:lnTo>
                  <a:pt x="0" y="0"/>
                </a:lnTo>
                <a:close/>
              </a:path>
            </a:pathLst>
          </a:custGeom>
          <a:blipFill>
            <a:blip r:embed="rId1" cstate="print">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lstStyle/>
          <a:p>
            <a:endParaRPr lang="zh-CN" altLang="en-US">
              <a:solidFill>
                <a:srgbClr val="006794"/>
              </a:solidFill>
            </a:endParaRPr>
          </a:p>
        </p:txBody>
      </p:sp>
      <p:sp>
        <p:nvSpPr>
          <p:cNvPr id="3" name="Freeform 6"/>
          <p:cNvSpPr/>
          <p:nvPr/>
        </p:nvSpPr>
        <p:spPr bwMode="auto">
          <a:xfrm>
            <a:off x="3938141" y="625518"/>
            <a:ext cx="7560840" cy="5397704"/>
          </a:xfrm>
          <a:custGeom>
            <a:avLst/>
            <a:gdLst>
              <a:gd name="T0" fmla="*/ 10036 w 10036"/>
              <a:gd name="T1" fmla="*/ 7408 h 7408"/>
              <a:gd name="T2" fmla="*/ 1087 w 10036"/>
              <a:gd name="T3" fmla="*/ 7408 h 7408"/>
              <a:gd name="T4" fmla="*/ 0 w 10036"/>
              <a:gd name="T5" fmla="*/ 0 h 7408"/>
              <a:gd name="T6" fmla="*/ 10036 w 10036"/>
              <a:gd name="T7" fmla="*/ 0 h 7408"/>
              <a:gd name="T8" fmla="*/ 10036 w 10036"/>
              <a:gd name="T9" fmla="*/ 7408 h 7408"/>
            </a:gdLst>
            <a:ahLst/>
            <a:cxnLst>
              <a:cxn ang="0">
                <a:pos x="T0" y="T1"/>
              </a:cxn>
              <a:cxn ang="0">
                <a:pos x="T2" y="T3"/>
              </a:cxn>
              <a:cxn ang="0">
                <a:pos x="T4" y="T5"/>
              </a:cxn>
              <a:cxn ang="0">
                <a:pos x="T6" y="T7"/>
              </a:cxn>
              <a:cxn ang="0">
                <a:pos x="T8" y="T9"/>
              </a:cxn>
            </a:cxnLst>
            <a:rect l="0" t="0" r="r" b="b"/>
            <a:pathLst>
              <a:path w="10036" h="7408">
                <a:moveTo>
                  <a:pt x="10036" y="7408"/>
                </a:moveTo>
                <a:lnTo>
                  <a:pt x="1087" y="7408"/>
                </a:lnTo>
                <a:lnTo>
                  <a:pt x="0" y="0"/>
                </a:lnTo>
                <a:lnTo>
                  <a:pt x="10036" y="0"/>
                </a:lnTo>
                <a:lnTo>
                  <a:pt x="10036" y="7408"/>
                </a:lnTo>
                <a:close/>
              </a:path>
            </a:pathLst>
          </a:custGeom>
          <a:solidFill>
            <a:schemeClr val="accent2">
              <a:alpha val="70000"/>
            </a:schemeClr>
          </a:solidFill>
          <a:ln>
            <a:noFill/>
          </a:ln>
        </p:spPr>
        <p:txBody>
          <a:bodyPr vert="horz" wrap="square" lIns="91440" tIns="45720" rIns="91440" bIns="45720" numCol="1" anchor="t" anchorCtr="0" compatLnSpc="1"/>
          <a:lstStyle/>
          <a:p>
            <a:endParaRPr lang="zh-CN" altLang="en-US">
              <a:solidFill>
                <a:srgbClr val="006794"/>
              </a:solidFill>
            </a:endParaRPr>
          </a:p>
        </p:txBody>
      </p:sp>
      <p:sp>
        <p:nvSpPr>
          <p:cNvPr id="4" name="TextBox 3"/>
          <p:cNvSpPr txBox="1"/>
          <p:nvPr/>
        </p:nvSpPr>
        <p:spPr>
          <a:xfrm>
            <a:off x="5531156" y="1206542"/>
            <a:ext cx="5514037" cy="4247317"/>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a:lnSpc>
                <a:spcPct val="150000"/>
              </a:lnSpc>
            </a:pPr>
            <a:r>
              <a:rPr lang="zh-CN" altLang="zh-CN" sz="2000" dirty="0">
                <a:latin typeface="+mj-ea"/>
              </a:rPr>
              <a:t>互联网科技日新月异</a:t>
            </a:r>
            <a:r>
              <a:rPr lang="zh-CN" altLang="en-US" sz="2000" dirty="0">
                <a:latin typeface="+mj-ea"/>
              </a:rPr>
              <a:t>，技术的发展正在颠覆和改变我们的生活</a:t>
            </a:r>
            <a:r>
              <a:rPr lang="zh-CN" altLang="zh-CN" sz="2000" dirty="0">
                <a:latin typeface="+mj-ea"/>
              </a:rPr>
              <a:t>。</a:t>
            </a:r>
            <a:endParaRPr lang="en-US" altLang="zh-CN" sz="2000" dirty="0">
              <a:latin typeface="+mj-ea"/>
            </a:endParaRPr>
          </a:p>
          <a:p>
            <a:pPr>
              <a:lnSpc>
                <a:spcPct val="150000"/>
              </a:lnSpc>
            </a:pPr>
            <a:r>
              <a:rPr lang="en-US" altLang="zh-CN" sz="2000" dirty="0">
                <a:latin typeface="+mj-ea"/>
              </a:rPr>
              <a:t>10</a:t>
            </a:r>
            <a:r>
              <a:rPr lang="zh-CN" altLang="zh-CN" sz="2000" dirty="0">
                <a:latin typeface="+mj-ea"/>
              </a:rPr>
              <a:t>年前，马云创办淘宝；</a:t>
            </a:r>
            <a:endParaRPr lang="en-US" altLang="zh-CN" sz="2000" dirty="0">
              <a:latin typeface="+mj-ea"/>
            </a:endParaRPr>
          </a:p>
          <a:p>
            <a:pPr>
              <a:lnSpc>
                <a:spcPct val="150000"/>
              </a:lnSpc>
            </a:pPr>
            <a:r>
              <a:rPr lang="en-US" altLang="zh-CN" sz="2000" dirty="0">
                <a:latin typeface="+mj-ea"/>
              </a:rPr>
              <a:t>5</a:t>
            </a:r>
            <a:r>
              <a:rPr lang="zh-CN" altLang="zh-CN" sz="2000" dirty="0">
                <a:latin typeface="+mj-ea"/>
              </a:rPr>
              <a:t>年前，美团等网站瞬间突起；</a:t>
            </a:r>
            <a:endParaRPr lang="en-US" altLang="zh-CN" sz="2000" dirty="0">
              <a:latin typeface="+mj-ea"/>
            </a:endParaRPr>
          </a:p>
          <a:p>
            <a:pPr>
              <a:lnSpc>
                <a:spcPct val="150000"/>
              </a:lnSpc>
            </a:pPr>
            <a:r>
              <a:rPr lang="en-US" altLang="zh-CN" sz="2000" dirty="0">
                <a:latin typeface="+mj-ea"/>
              </a:rPr>
              <a:t>1</a:t>
            </a:r>
            <a:r>
              <a:rPr lang="zh-CN" altLang="zh-CN" sz="2000" dirty="0">
                <a:latin typeface="+mj-ea"/>
              </a:rPr>
              <a:t>年前，微商</a:t>
            </a:r>
            <a:r>
              <a:rPr lang="zh-CN" altLang="en-US" sz="2000" dirty="0">
                <a:latin typeface="+mj-ea"/>
              </a:rPr>
              <a:t>、</a:t>
            </a:r>
            <a:r>
              <a:rPr lang="zh-CN" altLang="zh-CN" sz="2000" dirty="0">
                <a:latin typeface="+mj-ea"/>
              </a:rPr>
              <a:t>嘀嘀打车改变人们消费习惯。</a:t>
            </a:r>
            <a:endParaRPr lang="en-US" altLang="zh-CN" sz="2000" dirty="0">
              <a:latin typeface="+mj-ea"/>
            </a:endParaRPr>
          </a:p>
          <a:p>
            <a:pPr>
              <a:lnSpc>
                <a:spcPct val="150000"/>
              </a:lnSpc>
            </a:pPr>
            <a:r>
              <a:rPr lang="zh-CN" altLang="zh-CN" sz="2000" dirty="0">
                <a:latin typeface="+mj-ea"/>
              </a:rPr>
              <a:t>互联网正在悄然改变着人们的生活，也在酝酿着“消费关系”的大变革。</a:t>
            </a:r>
            <a:endParaRPr lang="en-US" altLang="zh-CN" sz="2000" dirty="0">
              <a:latin typeface="+mj-ea"/>
            </a:endParaRPr>
          </a:p>
          <a:p>
            <a:pPr>
              <a:lnSpc>
                <a:spcPct val="150000"/>
              </a:lnSpc>
            </a:pPr>
            <a:r>
              <a:rPr lang="zh-CN" altLang="en-US" sz="2000" dirty="0">
                <a:latin typeface="+mj-ea"/>
              </a:rPr>
              <a:t>你错过了淘宝、错过了微商，是否还要错过这一轮新的风口？</a:t>
            </a:r>
            <a:endParaRPr lang="en-US" altLang="zh-CN" sz="2000" dirty="0">
              <a:latin typeface="+mj-ea"/>
            </a:endParaRPr>
          </a:p>
        </p:txBody>
      </p:sp>
      <p:sp>
        <p:nvSpPr>
          <p:cNvPr id="5" name="TextBox 4"/>
          <p:cNvSpPr txBox="1"/>
          <p:nvPr/>
        </p:nvSpPr>
        <p:spPr>
          <a:xfrm>
            <a:off x="4876727" y="1340768"/>
            <a:ext cx="677108" cy="913070"/>
          </a:xfrm>
          <a:prstGeom prst="rect">
            <a:avLst/>
          </a:prstGeom>
          <a:noFill/>
        </p:spPr>
        <p:txBody>
          <a:bodyPr vert="eaVert" wrap="none" rtlCol="0">
            <a:spAutoFit/>
          </a:bodyPr>
          <a:lstStyle/>
          <a:p>
            <a:r>
              <a:rPr lang="zh-CN" altLang="en-US" sz="3200" b="1" dirty="0">
                <a:solidFill>
                  <a:schemeClr val="bg2"/>
                </a:solidFill>
                <a:latin typeface="微软雅黑" panose="020B0503020204020204" pitchFamily="34" charset="-122"/>
                <a:ea typeface="微软雅黑" panose="020B0503020204020204" pitchFamily="34" charset="-122"/>
              </a:rPr>
              <a:t>前言</a:t>
            </a:r>
            <a:endParaRPr lang="zh-CN" altLang="en-US" sz="3200" b="1"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advTm="4555">
        <p15:prstTrans prst="curtains"/>
      </p:transition>
    </mc:Choice>
    <mc:Fallback>
      <p:transition spd="slow" advTm="4555">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7327900" y="5486400"/>
            <a:ext cx="2746375" cy="1366838"/>
          </a:xfrm>
          <a:custGeom>
            <a:avLst/>
            <a:gdLst>
              <a:gd name="T0" fmla="*/ 3590 w 3590"/>
              <a:gd name="T1" fmla="*/ 1795 h 1795"/>
              <a:gd name="T2" fmla="*/ 1795 w 3590"/>
              <a:gd name="T3" fmla="*/ 0 h 1795"/>
              <a:gd name="T4" fmla="*/ 0 w 3590"/>
              <a:gd name="T5" fmla="*/ 1795 h 1795"/>
            </a:gdLst>
            <a:ahLst/>
            <a:cxnLst>
              <a:cxn ang="0">
                <a:pos x="T0" y="T1"/>
              </a:cxn>
              <a:cxn ang="0">
                <a:pos x="T2" y="T3"/>
              </a:cxn>
              <a:cxn ang="0">
                <a:pos x="T4" y="T5"/>
              </a:cxn>
            </a:cxnLst>
            <a:rect l="0" t="0" r="r" b="b"/>
            <a:pathLst>
              <a:path w="3590" h="1795">
                <a:moveTo>
                  <a:pt x="3590" y="1795"/>
                </a:moveTo>
                <a:lnTo>
                  <a:pt x="1795" y="0"/>
                </a:lnTo>
                <a:lnTo>
                  <a:pt x="0" y="1795"/>
                </a:lnTo>
              </a:path>
            </a:pathLst>
          </a:custGeom>
          <a:noFill/>
          <a:ln w="15875" cap="flat">
            <a:solidFill>
              <a:srgbClr val="00333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Line 6"/>
          <p:cNvSpPr>
            <a:spLocks noChangeShapeType="1"/>
          </p:cNvSpPr>
          <p:nvPr/>
        </p:nvSpPr>
        <p:spPr bwMode="auto">
          <a:xfrm>
            <a:off x="11347450" y="4337050"/>
            <a:ext cx="844550" cy="841375"/>
          </a:xfrm>
          <a:prstGeom prst="line">
            <a:avLst/>
          </a:prstGeom>
          <a:noFill/>
          <a:ln w="15875" cap="flat">
            <a:solidFill>
              <a:srgbClr val="003333"/>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7"/>
          <p:cNvSpPr>
            <a:spLocks noChangeShapeType="1"/>
          </p:cNvSpPr>
          <p:nvPr/>
        </p:nvSpPr>
        <p:spPr bwMode="auto">
          <a:xfrm flipH="1">
            <a:off x="9444038" y="4335463"/>
            <a:ext cx="1901825" cy="1893888"/>
          </a:xfrm>
          <a:prstGeom prst="line">
            <a:avLst/>
          </a:prstGeom>
          <a:noFill/>
          <a:ln w="15875" cap="flat">
            <a:solidFill>
              <a:srgbClr val="003333"/>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6" name="Freeform 8"/>
          <p:cNvSpPr/>
          <p:nvPr/>
        </p:nvSpPr>
        <p:spPr bwMode="auto">
          <a:xfrm>
            <a:off x="7469188" y="5624513"/>
            <a:ext cx="2468563" cy="1228725"/>
          </a:xfrm>
          <a:custGeom>
            <a:avLst/>
            <a:gdLst>
              <a:gd name="T0" fmla="*/ 3228 w 3228"/>
              <a:gd name="T1" fmla="*/ 1614 h 1614"/>
              <a:gd name="T2" fmla="*/ 1614 w 3228"/>
              <a:gd name="T3" fmla="*/ 0 h 1614"/>
              <a:gd name="T4" fmla="*/ 0 w 3228"/>
              <a:gd name="T5" fmla="*/ 1614 h 1614"/>
              <a:gd name="T6" fmla="*/ 3228 w 3228"/>
              <a:gd name="T7" fmla="*/ 1614 h 1614"/>
            </a:gdLst>
            <a:ahLst/>
            <a:cxnLst>
              <a:cxn ang="0">
                <a:pos x="T0" y="T1"/>
              </a:cxn>
              <a:cxn ang="0">
                <a:pos x="T2" y="T3"/>
              </a:cxn>
              <a:cxn ang="0">
                <a:pos x="T4" y="T5"/>
              </a:cxn>
              <a:cxn ang="0">
                <a:pos x="T6" y="T7"/>
              </a:cxn>
            </a:cxnLst>
            <a:rect l="0" t="0" r="r" b="b"/>
            <a:pathLst>
              <a:path w="3228" h="1614">
                <a:moveTo>
                  <a:pt x="3228" y="1614"/>
                </a:moveTo>
                <a:lnTo>
                  <a:pt x="1614" y="0"/>
                </a:lnTo>
                <a:lnTo>
                  <a:pt x="0" y="1614"/>
                </a:lnTo>
                <a:lnTo>
                  <a:pt x="3228" y="1614"/>
                </a:lnTo>
                <a:close/>
              </a:path>
            </a:pathLst>
          </a:custGeom>
          <a:blipFill>
            <a:blip r:embed="rId1" cstate="print">
              <a:extLst>
                <a:ext uri="{28A0092B-C50C-407E-A947-70E740481C1C}">
                  <a14:useLocalDpi xmlns:a14="http://schemas.microsoft.com/office/drawing/2010/main" val="0"/>
                </a:ext>
              </a:extLst>
            </a:blip>
            <a:stretch>
              <a:fillRect/>
            </a:stretch>
          </a:blipFill>
          <a:ln>
            <a:noFill/>
          </a:ln>
        </p:spPr>
        <p:txBody>
          <a:bodyPr vert="horz" wrap="square" lIns="91440" tIns="45720" rIns="91440" bIns="45720" numCol="1" anchor="t" anchorCtr="0" compatLnSpc="1"/>
          <a:lstStyle/>
          <a:p>
            <a:endParaRPr lang="zh-CN" altLang="en-US"/>
          </a:p>
        </p:txBody>
      </p:sp>
      <p:sp>
        <p:nvSpPr>
          <p:cNvPr id="19" name="Freeform 9"/>
          <p:cNvSpPr/>
          <p:nvPr/>
        </p:nvSpPr>
        <p:spPr bwMode="auto">
          <a:xfrm>
            <a:off x="9544050" y="4471988"/>
            <a:ext cx="2647950" cy="2381250"/>
          </a:xfrm>
          <a:custGeom>
            <a:avLst/>
            <a:gdLst>
              <a:gd name="T0" fmla="*/ 0 w 3461"/>
              <a:gd name="T1" fmla="*/ 2309 h 3127"/>
              <a:gd name="T2" fmla="*/ 818 w 3461"/>
              <a:gd name="T3" fmla="*/ 3127 h 3127"/>
              <a:gd name="T4" fmla="*/ 3461 w 3461"/>
              <a:gd name="T5" fmla="*/ 3127 h 3127"/>
              <a:gd name="T6" fmla="*/ 3461 w 3461"/>
              <a:gd name="T7" fmla="*/ 1152 h 3127"/>
              <a:gd name="T8" fmla="*/ 2309 w 3461"/>
              <a:gd name="T9" fmla="*/ 0 h 3127"/>
              <a:gd name="T10" fmla="*/ 0 w 3461"/>
              <a:gd name="T11" fmla="*/ 2309 h 3127"/>
            </a:gdLst>
            <a:ahLst/>
            <a:cxnLst>
              <a:cxn ang="0">
                <a:pos x="T0" y="T1"/>
              </a:cxn>
              <a:cxn ang="0">
                <a:pos x="T2" y="T3"/>
              </a:cxn>
              <a:cxn ang="0">
                <a:pos x="T4" y="T5"/>
              </a:cxn>
              <a:cxn ang="0">
                <a:pos x="T6" y="T7"/>
              </a:cxn>
              <a:cxn ang="0">
                <a:pos x="T8" y="T9"/>
              </a:cxn>
              <a:cxn ang="0">
                <a:pos x="T10" y="T11"/>
              </a:cxn>
            </a:cxnLst>
            <a:rect l="0" t="0" r="r" b="b"/>
            <a:pathLst>
              <a:path w="3461" h="3127">
                <a:moveTo>
                  <a:pt x="0" y="2309"/>
                </a:moveTo>
                <a:lnTo>
                  <a:pt x="818" y="3127"/>
                </a:lnTo>
                <a:lnTo>
                  <a:pt x="3461" y="3127"/>
                </a:lnTo>
                <a:lnTo>
                  <a:pt x="3461" y="1152"/>
                </a:lnTo>
                <a:lnTo>
                  <a:pt x="2309" y="0"/>
                </a:lnTo>
                <a:lnTo>
                  <a:pt x="0" y="2309"/>
                </a:lnTo>
                <a:close/>
              </a:path>
            </a:pathLst>
          </a:custGeom>
          <a:blipFill>
            <a:blip r:embed="rId2" cstate="print">
              <a:extLst>
                <a:ext uri="{28A0092B-C50C-407E-A947-70E740481C1C}">
                  <a14:useLocalDpi xmlns:a14="http://schemas.microsoft.com/office/drawing/2010/main" val="0"/>
                </a:ext>
              </a:extLst>
            </a:blip>
            <a:stretch>
              <a:fillRect/>
            </a:stretch>
          </a:blipFill>
          <a:ln>
            <a:noFill/>
          </a:ln>
        </p:spPr>
        <p:txBody>
          <a:bodyPr vert="horz" wrap="square" lIns="91440" tIns="45720" rIns="91440" bIns="45720" numCol="1" anchor="t" anchorCtr="0" compatLnSpc="1"/>
          <a:lstStyle/>
          <a:p>
            <a:endParaRPr lang="zh-CN" altLang="en-US"/>
          </a:p>
        </p:txBody>
      </p:sp>
      <p:sp>
        <p:nvSpPr>
          <p:cNvPr id="20" name="Freeform 10"/>
          <p:cNvSpPr/>
          <p:nvPr/>
        </p:nvSpPr>
        <p:spPr bwMode="auto">
          <a:xfrm>
            <a:off x="11499850" y="4262438"/>
            <a:ext cx="552450" cy="552450"/>
          </a:xfrm>
          <a:custGeom>
            <a:avLst/>
            <a:gdLst>
              <a:gd name="T0" fmla="*/ 0 w 724"/>
              <a:gd name="T1" fmla="*/ 363 h 725"/>
              <a:gd name="T2" fmla="*/ 362 w 724"/>
              <a:gd name="T3" fmla="*/ 725 h 725"/>
              <a:gd name="T4" fmla="*/ 724 w 724"/>
              <a:gd name="T5" fmla="*/ 363 h 725"/>
              <a:gd name="T6" fmla="*/ 362 w 724"/>
              <a:gd name="T7" fmla="*/ 0 h 725"/>
              <a:gd name="T8" fmla="*/ 0 w 724"/>
              <a:gd name="T9" fmla="*/ 363 h 725"/>
            </a:gdLst>
            <a:ahLst/>
            <a:cxnLst>
              <a:cxn ang="0">
                <a:pos x="T0" y="T1"/>
              </a:cxn>
              <a:cxn ang="0">
                <a:pos x="T2" y="T3"/>
              </a:cxn>
              <a:cxn ang="0">
                <a:pos x="T4" y="T5"/>
              </a:cxn>
              <a:cxn ang="0">
                <a:pos x="T6" y="T7"/>
              </a:cxn>
              <a:cxn ang="0">
                <a:pos x="T8" y="T9"/>
              </a:cxn>
            </a:cxnLst>
            <a:rect l="0" t="0" r="r" b="b"/>
            <a:pathLst>
              <a:path w="724" h="725">
                <a:moveTo>
                  <a:pt x="0" y="363"/>
                </a:moveTo>
                <a:lnTo>
                  <a:pt x="362" y="725"/>
                </a:lnTo>
                <a:lnTo>
                  <a:pt x="724" y="363"/>
                </a:lnTo>
                <a:lnTo>
                  <a:pt x="362" y="0"/>
                </a:lnTo>
                <a:lnTo>
                  <a:pt x="0" y="363"/>
                </a:lnTo>
                <a:close/>
              </a:path>
            </a:pathLst>
          </a:custGeom>
          <a:solidFill>
            <a:srgbClr val="F056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1"/>
          <p:cNvSpPr/>
          <p:nvPr/>
        </p:nvSpPr>
        <p:spPr bwMode="auto">
          <a:xfrm>
            <a:off x="8993188" y="5226050"/>
            <a:ext cx="901700" cy="898525"/>
          </a:xfrm>
          <a:custGeom>
            <a:avLst/>
            <a:gdLst>
              <a:gd name="T0" fmla="*/ 0 w 1180"/>
              <a:gd name="T1" fmla="*/ 590 h 1180"/>
              <a:gd name="T2" fmla="*/ 590 w 1180"/>
              <a:gd name="T3" fmla="*/ 1180 h 1180"/>
              <a:gd name="T4" fmla="*/ 1180 w 1180"/>
              <a:gd name="T5" fmla="*/ 590 h 1180"/>
              <a:gd name="T6" fmla="*/ 590 w 1180"/>
              <a:gd name="T7" fmla="*/ 0 h 1180"/>
              <a:gd name="T8" fmla="*/ 0 w 1180"/>
              <a:gd name="T9" fmla="*/ 590 h 1180"/>
            </a:gdLst>
            <a:ahLst/>
            <a:cxnLst>
              <a:cxn ang="0">
                <a:pos x="T0" y="T1"/>
              </a:cxn>
              <a:cxn ang="0">
                <a:pos x="T2" y="T3"/>
              </a:cxn>
              <a:cxn ang="0">
                <a:pos x="T4" y="T5"/>
              </a:cxn>
              <a:cxn ang="0">
                <a:pos x="T6" y="T7"/>
              </a:cxn>
              <a:cxn ang="0">
                <a:pos x="T8" y="T9"/>
              </a:cxn>
            </a:cxnLst>
            <a:rect l="0" t="0" r="r" b="b"/>
            <a:pathLst>
              <a:path w="1180" h="1180">
                <a:moveTo>
                  <a:pt x="0" y="590"/>
                </a:moveTo>
                <a:lnTo>
                  <a:pt x="590" y="1180"/>
                </a:lnTo>
                <a:lnTo>
                  <a:pt x="1180" y="590"/>
                </a:lnTo>
                <a:lnTo>
                  <a:pt x="590" y="0"/>
                </a:lnTo>
                <a:lnTo>
                  <a:pt x="0" y="590"/>
                </a:lnTo>
                <a:close/>
              </a:path>
            </a:pathLst>
          </a:custGeom>
          <a:solidFill>
            <a:srgbClr val="2842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2"/>
          <p:cNvSpPr/>
          <p:nvPr/>
        </p:nvSpPr>
        <p:spPr bwMode="auto">
          <a:xfrm>
            <a:off x="9747250" y="0"/>
            <a:ext cx="1223963" cy="754063"/>
          </a:xfrm>
          <a:custGeom>
            <a:avLst/>
            <a:gdLst>
              <a:gd name="T0" fmla="*/ 0 w 1601"/>
              <a:gd name="T1" fmla="*/ 189 h 990"/>
              <a:gd name="T2" fmla="*/ 800 w 1601"/>
              <a:gd name="T3" fmla="*/ 990 h 990"/>
              <a:gd name="T4" fmla="*/ 1601 w 1601"/>
              <a:gd name="T5" fmla="*/ 189 h 990"/>
              <a:gd name="T6" fmla="*/ 1412 w 1601"/>
              <a:gd name="T7" fmla="*/ 0 h 990"/>
              <a:gd name="T8" fmla="*/ 189 w 1601"/>
              <a:gd name="T9" fmla="*/ 0 h 990"/>
              <a:gd name="T10" fmla="*/ 0 w 1601"/>
              <a:gd name="T11" fmla="*/ 189 h 990"/>
            </a:gdLst>
            <a:ahLst/>
            <a:cxnLst>
              <a:cxn ang="0">
                <a:pos x="T0" y="T1"/>
              </a:cxn>
              <a:cxn ang="0">
                <a:pos x="T2" y="T3"/>
              </a:cxn>
              <a:cxn ang="0">
                <a:pos x="T4" y="T5"/>
              </a:cxn>
              <a:cxn ang="0">
                <a:pos x="T6" y="T7"/>
              </a:cxn>
              <a:cxn ang="0">
                <a:pos x="T8" y="T9"/>
              </a:cxn>
              <a:cxn ang="0">
                <a:pos x="T10" y="T11"/>
              </a:cxn>
            </a:cxnLst>
            <a:rect l="0" t="0" r="r" b="b"/>
            <a:pathLst>
              <a:path w="1601" h="990">
                <a:moveTo>
                  <a:pt x="0" y="189"/>
                </a:moveTo>
                <a:lnTo>
                  <a:pt x="800" y="990"/>
                </a:lnTo>
                <a:lnTo>
                  <a:pt x="1601" y="189"/>
                </a:lnTo>
                <a:lnTo>
                  <a:pt x="1412" y="0"/>
                </a:lnTo>
                <a:lnTo>
                  <a:pt x="189" y="0"/>
                </a:lnTo>
                <a:lnTo>
                  <a:pt x="0" y="189"/>
                </a:lnTo>
                <a:close/>
              </a:path>
            </a:pathLst>
          </a:custGeom>
          <a:blipFill>
            <a:blip r:embed="rId3" cstate="print">
              <a:extLst>
                <a:ext uri="{28A0092B-C50C-407E-A947-70E740481C1C}">
                  <a14:useLocalDpi xmlns:a14="http://schemas.microsoft.com/office/drawing/2010/main" val="0"/>
                </a:ext>
              </a:extLst>
            </a:blip>
            <a:stretch>
              <a:fillRect/>
            </a:stretch>
          </a:blip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10647363" y="0"/>
            <a:ext cx="1544638" cy="1801813"/>
          </a:xfrm>
          <a:custGeom>
            <a:avLst/>
            <a:gdLst>
              <a:gd name="T0" fmla="*/ 0 w 2020"/>
              <a:gd name="T1" fmla="*/ 826 h 2366"/>
              <a:gd name="T2" fmla="*/ 1540 w 2020"/>
              <a:gd name="T3" fmla="*/ 2366 h 2366"/>
              <a:gd name="T4" fmla="*/ 2020 w 2020"/>
              <a:gd name="T5" fmla="*/ 1885 h 2366"/>
              <a:gd name="T6" fmla="*/ 2020 w 2020"/>
              <a:gd name="T7" fmla="*/ 0 h 2366"/>
              <a:gd name="T8" fmla="*/ 825 w 2020"/>
              <a:gd name="T9" fmla="*/ 0 h 2366"/>
              <a:gd name="T10" fmla="*/ 0 w 2020"/>
              <a:gd name="T11" fmla="*/ 826 h 2366"/>
            </a:gdLst>
            <a:ahLst/>
            <a:cxnLst>
              <a:cxn ang="0">
                <a:pos x="T0" y="T1"/>
              </a:cxn>
              <a:cxn ang="0">
                <a:pos x="T2" y="T3"/>
              </a:cxn>
              <a:cxn ang="0">
                <a:pos x="T4" y="T5"/>
              </a:cxn>
              <a:cxn ang="0">
                <a:pos x="T6" y="T7"/>
              </a:cxn>
              <a:cxn ang="0">
                <a:pos x="T8" y="T9"/>
              </a:cxn>
              <a:cxn ang="0">
                <a:pos x="T10" y="T11"/>
              </a:cxn>
            </a:cxnLst>
            <a:rect l="0" t="0" r="r" b="b"/>
            <a:pathLst>
              <a:path w="2020" h="2366">
                <a:moveTo>
                  <a:pt x="0" y="826"/>
                </a:moveTo>
                <a:lnTo>
                  <a:pt x="1540" y="2366"/>
                </a:lnTo>
                <a:lnTo>
                  <a:pt x="2020" y="1885"/>
                </a:lnTo>
                <a:lnTo>
                  <a:pt x="2020" y="0"/>
                </a:lnTo>
                <a:lnTo>
                  <a:pt x="825" y="0"/>
                </a:lnTo>
                <a:lnTo>
                  <a:pt x="0" y="826"/>
                </a:lnTo>
                <a:close/>
              </a:path>
            </a:pathLst>
          </a:custGeom>
          <a:blipFill>
            <a:blip r:embed="rId4">
              <a:extLst>
                <a:ext uri="{28A0092B-C50C-407E-A947-70E740481C1C}">
                  <a14:useLocalDpi xmlns:a14="http://schemas.microsoft.com/office/drawing/2010/main" val="0"/>
                </a:ext>
              </a:extLst>
            </a:blip>
            <a:stretch>
              <a:fillRect/>
            </a:stretch>
          </a:blipFill>
          <a:ln>
            <a:noFill/>
          </a:ln>
        </p:spPr>
        <p:txBody>
          <a:bodyPr vert="horz" wrap="square" lIns="91440" tIns="45720" rIns="91440" bIns="45720" numCol="1" anchor="t" anchorCtr="0" compatLnSpc="1"/>
          <a:lstStyle/>
          <a:p>
            <a:endParaRPr lang="zh-CN" altLang="en-US"/>
          </a:p>
        </p:txBody>
      </p:sp>
      <p:sp>
        <p:nvSpPr>
          <p:cNvPr id="24" name="Freeform 14"/>
          <p:cNvSpPr/>
          <p:nvPr/>
        </p:nvSpPr>
        <p:spPr bwMode="auto">
          <a:xfrm>
            <a:off x="10888663" y="4037013"/>
            <a:ext cx="404813" cy="403225"/>
          </a:xfrm>
          <a:custGeom>
            <a:avLst/>
            <a:gdLst>
              <a:gd name="T0" fmla="*/ 0 w 529"/>
              <a:gd name="T1" fmla="*/ 265 h 530"/>
              <a:gd name="T2" fmla="*/ 265 w 529"/>
              <a:gd name="T3" fmla="*/ 530 h 530"/>
              <a:gd name="T4" fmla="*/ 529 w 529"/>
              <a:gd name="T5" fmla="*/ 265 h 530"/>
              <a:gd name="T6" fmla="*/ 265 w 529"/>
              <a:gd name="T7" fmla="*/ 0 h 530"/>
              <a:gd name="T8" fmla="*/ 0 w 529"/>
              <a:gd name="T9" fmla="*/ 265 h 530"/>
            </a:gdLst>
            <a:ahLst/>
            <a:cxnLst>
              <a:cxn ang="0">
                <a:pos x="T0" y="T1"/>
              </a:cxn>
              <a:cxn ang="0">
                <a:pos x="T2" y="T3"/>
              </a:cxn>
              <a:cxn ang="0">
                <a:pos x="T4" y="T5"/>
              </a:cxn>
              <a:cxn ang="0">
                <a:pos x="T6" y="T7"/>
              </a:cxn>
              <a:cxn ang="0">
                <a:pos x="T8" y="T9"/>
              </a:cxn>
            </a:cxnLst>
            <a:rect l="0" t="0" r="r" b="b"/>
            <a:pathLst>
              <a:path w="529" h="530">
                <a:moveTo>
                  <a:pt x="0" y="265"/>
                </a:moveTo>
                <a:lnTo>
                  <a:pt x="265" y="530"/>
                </a:lnTo>
                <a:lnTo>
                  <a:pt x="529" y="265"/>
                </a:lnTo>
                <a:lnTo>
                  <a:pt x="265" y="0"/>
                </a:lnTo>
                <a:lnTo>
                  <a:pt x="0" y="265"/>
                </a:lnTo>
                <a:close/>
              </a:path>
            </a:pathLst>
          </a:custGeom>
          <a:solidFill>
            <a:srgbClr val="00AA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5"/>
          <p:cNvSpPr/>
          <p:nvPr/>
        </p:nvSpPr>
        <p:spPr bwMode="auto">
          <a:xfrm>
            <a:off x="10312400" y="1027113"/>
            <a:ext cx="554038" cy="550863"/>
          </a:xfrm>
          <a:custGeom>
            <a:avLst/>
            <a:gdLst>
              <a:gd name="T0" fmla="*/ 0 w 724"/>
              <a:gd name="T1" fmla="*/ 363 h 725"/>
              <a:gd name="T2" fmla="*/ 362 w 724"/>
              <a:gd name="T3" fmla="*/ 725 h 725"/>
              <a:gd name="T4" fmla="*/ 724 w 724"/>
              <a:gd name="T5" fmla="*/ 363 h 725"/>
              <a:gd name="T6" fmla="*/ 362 w 724"/>
              <a:gd name="T7" fmla="*/ 0 h 725"/>
              <a:gd name="T8" fmla="*/ 0 w 724"/>
              <a:gd name="T9" fmla="*/ 363 h 725"/>
            </a:gdLst>
            <a:ahLst/>
            <a:cxnLst>
              <a:cxn ang="0">
                <a:pos x="T0" y="T1"/>
              </a:cxn>
              <a:cxn ang="0">
                <a:pos x="T2" y="T3"/>
              </a:cxn>
              <a:cxn ang="0">
                <a:pos x="T4" y="T5"/>
              </a:cxn>
              <a:cxn ang="0">
                <a:pos x="T6" y="T7"/>
              </a:cxn>
              <a:cxn ang="0">
                <a:pos x="T8" y="T9"/>
              </a:cxn>
            </a:cxnLst>
            <a:rect l="0" t="0" r="r" b="b"/>
            <a:pathLst>
              <a:path w="724" h="725">
                <a:moveTo>
                  <a:pt x="0" y="363"/>
                </a:moveTo>
                <a:lnTo>
                  <a:pt x="362" y="725"/>
                </a:lnTo>
                <a:lnTo>
                  <a:pt x="724" y="363"/>
                </a:lnTo>
                <a:lnTo>
                  <a:pt x="362" y="0"/>
                </a:lnTo>
                <a:lnTo>
                  <a:pt x="0" y="363"/>
                </a:lnTo>
                <a:close/>
              </a:path>
            </a:pathLst>
          </a:custGeom>
          <a:solidFill>
            <a:srgbClr val="F056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Rectangle 5"/>
          <p:cNvSpPr>
            <a:spLocks noChangeArrowheads="1"/>
          </p:cNvSpPr>
          <p:nvPr/>
        </p:nvSpPr>
        <p:spPr bwMode="auto">
          <a:xfrm>
            <a:off x="0" y="257318"/>
            <a:ext cx="695325" cy="833437"/>
          </a:xfrm>
          <a:prstGeom prst="rect">
            <a:avLst/>
          </a:prstGeom>
          <a:solidFill>
            <a:schemeClr val="tx1"/>
          </a:solidFill>
          <a:ln>
            <a:noFill/>
          </a:ln>
        </p:spPr>
        <p:txBody>
          <a:bodyPr/>
          <a:lstStyle/>
          <a:p>
            <a:pPr>
              <a:buFont typeface="Arial" panose="020B0604020202020204" pitchFamily="34" charset="0"/>
              <a:buNone/>
            </a:pPr>
            <a:endParaRPr lang="zh-CN" altLang="en-US"/>
          </a:p>
        </p:txBody>
      </p:sp>
      <p:sp>
        <p:nvSpPr>
          <p:cNvPr id="47" name="Freeform 6"/>
          <p:cNvSpPr/>
          <p:nvPr/>
        </p:nvSpPr>
        <p:spPr bwMode="auto">
          <a:xfrm>
            <a:off x="141288" y="376380"/>
            <a:ext cx="530225" cy="668338"/>
          </a:xfrm>
          <a:custGeom>
            <a:avLst/>
            <a:gdLst>
              <a:gd name="T0" fmla="*/ 510720 w 1173"/>
              <a:gd name="T1" fmla="*/ 242556 h 1472"/>
              <a:gd name="T2" fmla="*/ 494464 w 1173"/>
              <a:gd name="T3" fmla="*/ 21309 h 1472"/>
              <a:gd name="T4" fmla="*/ 481820 w 1173"/>
              <a:gd name="T5" fmla="*/ 24482 h 1472"/>
              <a:gd name="T6" fmla="*/ 452920 w 1173"/>
              <a:gd name="T7" fmla="*/ 30830 h 1472"/>
              <a:gd name="T8" fmla="*/ 414988 w 1173"/>
              <a:gd name="T9" fmla="*/ 24482 h 1472"/>
              <a:gd name="T10" fmla="*/ 284035 w 1173"/>
              <a:gd name="T11" fmla="*/ 2267 h 1472"/>
              <a:gd name="T12" fmla="*/ 0 w 1173"/>
              <a:gd name="T13" fmla="*/ 348193 h 1472"/>
              <a:gd name="T14" fmla="*/ 290356 w 1173"/>
              <a:gd name="T15" fmla="*/ 665102 h 1472"/>
              <a:gd name="T16" fmla="*/ 529686 w 1173"/>
              <a:gd name="T17" fmla="*/ 492366 h 1472"/>
              <a:gd name="T18" fmla="*/ 491303 w 1173"/>
              <a:gd name="T19" fmla="*/ 469697 h 1472"/>
              <a:gd name="T20" fmla="*/ 312483 w 1173"/>
              <a:gd name="T21" fmla="*/ 620671 h 1472"/>
              <a:gd name="T22" fmla="*/ 130954 w 1173"/>
              <a:gd name="T23" fmla="*/ 328697 h 1472"/>
              <a:gd name="T24" fmla="*/ 290356 w 1173"/>
              <a:gd name="T25" fmla="*/ 47151 h 1472"/>
              <a:gd name="T26" fmla="*/ 472337 w 1173"/>
              <a:gd name="T27" fmla="*/ 258424 h 1472"/>
              <a:gd name="T28" fmla="*/ 510720 w 1173"/>
              <a:gd name="T29" fmla="*/ 242556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7"/>
          <p:cNvSpPr>
            <a:spLocks noEditPoints="1"/>
          </p:cNvSpPr>
          <p:nvPr/>
        </p:nvSpPr>
        <p:spPr bwMode="auto">
          <a:xfrm>
            <a:off x="755650" y="852630"/>
            <a:ext cx="990600" cy="201613"/>
          </a:xfrm>
          <a:custGeom>
            <a:avLst/>
            <a:gdLst>
              <a:gd name="T0" fmla="*/ 22141 w 2195"/>
              <a:gd name="T1" fmla="*/ 126007 h 445"/>
              <a:gd name="T2" fmla="*/ 113870 w 2195"/>
              <a:gd name="T3" fmla="*/ 125101 h 445"/>
              <a:gd name="T4" fmla="*/ 68684 w 2195"/>
              <a:gd name="T5" fmla="*/ 200795 h 445"/>
              <a:gd name="T6" fmla="*/ 70491 w 2195"/>
              <a:gd name="T7" fmla="*/ 47593 h 445"/>
              <a:gd name="T8" fmla="*/ 68684 w 2195"/>
              <a:gd name="T9" fmla="*/ 200795 h 445"/>
              <a:gd name="T10" fmla="*/ 300490 w 2195"/>
              <a:gd name="T11" fmla="*/ 196716 h 445"/>
              <a:gd name="T12" fmla="*/ 279253 w 2195"/>
              <a:gd name="T13" fmla="*/ 106064 h 445"/>
              <a:gd name="T14" fmla="*/ 201532 w 2195"/>
              <a:gd name="T15" fmla="*/ 106970 h 445"/>
              <a:gd name="T16" fmla="*/ 180746 w 2195"/>
              <a:gd name="T17" fmla="*/ 197623 h 445"/>
              <a:gd name="T18" fmla="*/ 201532 w 2195"/>
              <a:gd name="T19" fmla="*/ 50312 h 445"/>
              <a:gd name="T20" fmla="*/ 249881 w 2195"/>
              <a:gd name="T21" fmla="*/ 46233 h 445"/>
              <a:gd name="T22" fmla="*/ 405323 w 2195"/>
              <a:gd name="T23" fmla="*/ 184478 h 445"/>
              <a:gd name="T24" fmla="*/ 387248 w 2195"/>
              <a:gd name="T25" fmla="*/ 199889 h 445"/>
              <a:gd name="T26" fmla="*/ 356973 w 2195"/>
              <a:gd name="T27" fmla="*/ 68443 h 445"/>
              <a:gd name="T28" fmla="*/ 336640 w 2195"/>
              <a:gd name="T29" fmla="*/ 50312 h 445"/>
              <a:gd name="T30" fmla="*/ 356973 w 2195"/>
              <a:gd name="T31" fmla="*/ 10878 h 445"/>
              <a:gd name="T32" fmla="*/ 378211 w 2195"/>
              <a:gd name="T33" fmla="*/ 50312 h 445"/>
              <a:gd name="T34" fmla="*/ 405323 w 2195"/>
              <a:gd name="T35" fmla="*/ 68443 h 445"/>
              <a:gd name="T36" fmla="*/ 378211 w 2195"/>
              <a:gd name="T37" fmla="*/ 167707 h 445"/>
              <a:gd name="T38" fmla="*/ 405323 w 2195"/>
              <a:gd name="T39" fmla="*/ 184478 h 445"/>
              <a:gd name="T40" fmla="*/ 548564 w 2195"/>
              <a:gd name="T41" fmla="*/ 112862 h 445"/>
              <a:gd name="T42" fmla="*/ 460902 w 2195"/>
              <a:gd name="T43" fmla="*/ 112862 h 445"/>
              <a:gd name="T44" fmla="*/ 570706 w 2195"/>
              <a:gd name="T45" fmla="*/ 157282 h 445"/>
              <a:gd name="T46" fmla="*/ 436502 w 2195"/>
              <a:gd name="T47" fmla="*/ 126007 h 445"/>
              <a:gd name="T48" fmla="*/ 571609 w 2195"/>
              <a:gd name="T49" fmla="*/ 126007 h 445"/>
              <a:gd name="T50" fmla="*/ 459999 w 2195"/>
              <a:gd name="T51" fmla="*/ 130993 h 445"/>
              <a:gd name="T52" fmla="*/ 548564 w 2195"/>
              <a:gd name="T53" fmla="*/ 151390 h 445"/>
              <a:gd name="T54" fmla="*/ 734733 w 2195"/>
              <a:gd name="T55" fmla="*/ 196716 h 445"/>
              <a:gd name="T56" fmla="*/ 713947 w 2195"/>
              <a:gd name="T57" fmla="*/ 106064 h 445"/>
              <a:gd name="T58" fmla="*/ 636226 w 2195"/>
              <a:gd name="T59" fmla="*/ 106970 h 445"/>
              <a:gd name="T60" fmla="*/ 614988 w 2195"/>
              <a:gd name="T61" fmla="*/ 197623 h 445"/>
              <a:gd name="T62" fmla="*/ 636226 w 2195"/>
              <a:gd name="T63" fmla="*/ 50312 h 445"/>
              <a:gd name="T64" fmla="*/ 684576 w 2195"/>
              <a:gd name="T65" fmla="*/ 46233 h 445"/>
              <a:gd name="T66" fmla="*/ 840017 w 2195"/>
              <a:gd name="T67" fmla="*/ 184478 h 445"/>
              <a:gd name="T68" fmla="*/ 821491 w 2195"/>
              <a:gd name="T69" fmla="*/ 199889 h 445"/>
              <a:gd name="T70" fmla="*/ 791668 w 2195"/>
              <a:gd name="T71" fmla="*/ 68443 h 445"/>
              <a:gd name="T72" fmla="*/ 771334 w 2195"/>
              <a:gd name="T73" fmla="*/ 50312 h 445"/>
              <a:gd name="T74" fmla="*/ 791668 w 2195"/>
              <a:gd name="T75" fmla="*/ 10878 h 445"/>
              <a:gd name="T76" fmla="*/ 812454 w 2195"/>
              <a:gd name="T77" fmla="*/ 50312 h 445"/>
              <a:gd name="T78" fmla="*/ 840017 w 2195"/>
              <a:gd name="T79" fmla="*/ 68443 h 445"/>
              <a:gd name="T80" fmla="*/ 812454 w 2195"/>
              <a:gd name="T81" fmla="*/ 167707 h 445"/>
              <a:gd name="T82" fmla="*/ 840017 w 2195"/>
              <a:gd name="T83" fmla="*/ 184478 h 445"/>
              <a:gd name="T84" fmla="*/ 985066 w 2195"/>
              <a:gd name="T85" fmla="*/ 85667 h 445"/>
              <a:gd name="T86" fmla="*/ 875263 w 2195"/>
              <a:gd name="T87" fmla="*/ 87933 h 445"/>
              <a:gd name="T88" fmla="*/ 968799 w 2195"/>
              <a:gd name="T89" fmla="*/ 159549 h 445"/>
              <a:gd name="T90" fmla="*/ 890174 w 2195"/>
              <a:gd name="T91" fmla="*/ 151390 h 445"/>
              <a:gd name="T92" fmla="*/ 931746 w 2195"/>
              <a:gd name="T93" fmla="*/ 200795 h 445"/>
              <a:gd name="T94" fmla="*/ 937620 w 2195"/>
              <a:gd name="T95" fmla="*/ 114222 h 445"/>
              <a:gd name="T96" fmla="*/ 929487 w 2195"/>
              <a:gd name="T97" fmla="*/ 65723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8"/>
          <p:cNvSpPr>
            <a:spLocks noEditPoints="1"/>
          </p:cNvSpPr>
          <p:nvPr/>
        </p:nvSpPr>
        <p:spPr bwMode="auto">
          <a:xfrm>
            <a:off x="793750" y="271605"/>
            <a:ext cx="952500" cy="447675"/>
          </a:xfrm>
          <a:custGeom>
            <a:avLst/>
            <a:gdLst>
              <a:gd name="T0" fmla="*/ 345008 w 2109"/>
              <a:gd name="T1" fmla="*/ 0 h 986"/>
              <a:gd name="T2" fmla="*/ 305269 w 2109"/>
              <a:gd name="T3" fmla="*/ 447253 h 986"/>
              <a:gd name="T4" fmla="*/ 37933 w 2109"/>
              <a:gd name="T5" fmla="*/ 409150 h 986"/>
              <a:gd name="T6" fmla="*/ 0 w 2109"/>
              <a:gd name="T7" fmla="*/ 447253 h 986"/>
              <a:gd name="T8" fmla="*/ 37933 w 2109"/>
              <a:gd name="T9" fmla="*/ 36288 h 986"/>
              <a:gd name="T10" fmla="*/ 305269 w 2109"/>
              <a:gd name="T11" fmla="*/ 126555 h 986"/>
              <a:gd name="T12" fmla="*/ 37933 w 2109"/>
              <a:gd name="T13" fmla="*/ 36288 h 986"/>
              <a:gd name="T14" fmla="*/ 37933 w 2109"/>
              <a:gd name="T15" fmla="*/ 376944 h 986"/>
              <a:gd name="T16" fmla="*/ 305269 w 2109"/>
              <a:gd name="T17" fmla="*/ 284863 h 986"/>
              <a:gd name="T18" fmla="*/ 37933 w 2109"/>
              <a:gd name="T19" fmla="*/ 160576 h 986"/>
              <a:gd name="T20" fmla="*/ 305269 w 2109"/>
              <a:gd name="T21" fmla="*/ 252657 h 986"/>
              <a:gd name="T22" fmla="*/ 37933 w 2109"/>
              <a:gd name="T23" fmla="*/ 160576 h 986"/>
              <a:gd name="T24" fmla="*/ 912645 w 2109"/>
              <a:gd name="T25" fmla="*/ 250843 h 986"/>
              <a:gd name="T26" fmla="*/ 808781 w 2109"/>
              <a:gd name="T27" fmla="*/ 314801 h 986"/>
              <a:gd name="T28" fmla="*/ 926644 w 2109"/>
              <a:gd name="T29" fmla="*/ 415047 h 986"/>
              <a:gd name="T30" fmla="*/ 731109 w 2109"/>
              <a:gd name="T31" fmla="*/ 371048 h 986"/>
              <a:gd name="T32" fmla="*/ 605118 w 2109"/>
              <a:gd name="T33" fmla="*/ 441356 h 986"/>
              <a:gd name="T34" fmla="*/ 658856 w 2109"/>
              <a:gd name="T35" fmla="*/ 403253 h 986"/>
              <a:gd name="T36" fmla="*/ 694983 w 2109"/>
              <a:gd name="T37" fmla="*/ 202761 h 986"/>
              <a:gd name="T38" fmla="*/ 477321 w 2109"/>
              <a:gd name="T39" fmla="*/ 170555 h 986"/>
              <a:gd name="T40" fmla="*/ 834973 w 2109"/>
              <a:gd name="T41" fmla="*/ 118391 h 986"/>
              <a:gd name="T42" fmla="*/ 537381 w 2109"/>
              <a:gd name="T43" fmla="*/ 86185 h 986"/>
              <a:gd name="T44" fmla="*/ 834973 w 2109"/>
              <a:gd name="T45" fmla="*/ 34020 h 986"/>
              <a:gd name="T46" fmla="*/ 529253 w 2109"/>
              <a:gd name="T47" fmla="*/ 2268 h 986"/>
              <a:gd name="T48" fmla="*/ 872454 w 2109"/>
              <a:gd name="T49" fmla="*/ 170555 h 986"/>
              <a:gd name="T50" fmla="*/ 948771 w 2109"/>
              <a:gd name="T51" fmla="*/ 202761 h 986"/>
              <a:gd name="T52" fmla="*/ 731109 w 2109"/>
              <a:gd name="T53" fmla="*/ 218637 h 986"/>
              <a:gd name="T54" fmla="*/ 886453 w 2109"/>
              <a:gd name="T55" fmla="*/ 218637 h 986"/>
              <a:gd name="T56" fmla="*/ 675113 w 2109"/>
              <a:gd name="T57" fmla="*/ 293028 h 986"/>
              <a:gd name="T58" fmla="*/ 485449 w 2109"/>
              <a:gd name="T59" fmla="*/ 403253 h 986"/>
              <a:gd name="T60" fmla="*/ 537381 w 2109"/>
              <a:gd name="T61" fmla="*/ 214554 h 986"/>
              <a:gd name="T62" fmla="*/ 631310 w 2109"/>
              <a:gd name="T63" fmla="*/ 276698 h 986"/>
              <a:gd name="T64" fmla="*/ 549122 w 2109"/>
              <a:gd name="T65" fmla="*/ 266719 h 986"/>
              <a:gd name="T66" fmla="*/ 537381 w 2109"/>
              <a:gd name="T67" fmla="*/ 214554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Oval 5"/>
          <p:cNvSpPr>
            <a:spLocks noChangeArrowheads="1"/>
          </p:cNvSpPr>
          <p:nvPr/>
        </p:nvSpPr>
        <p:spPr bwMode="auto">
          <a:xfrm>
            <a:off x="1400726" y="1664769"/>
            <a:ext cx="955431" cy="93330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9" name="Oval 6"/>
          <p:cNvSpPr>
            <a:spLocks noChangeArrowheads="1"/>
          </p:cNvSpPr>
          <p:nvPr/>
        </p:nvSpPr>
        <p:spPr bwMode="auto">
          <a:xfrm>
            <a:off x="1400726" y="2769779"/>
            <a:ext cx="955431" cy="93330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0" name="Oval 7"/>
          <p:cNvSpPr>
            <a:spLocks noChangeArrowheads="1"/>
          </p:cNvSpPr>
          <p:nvPr/>
        </p:nvSpPr>
        <p:spPr bwMode="auto">
          <a:xfrm>
            <a:off x="1400726" y="3940870"/>
            <a:ext cx="955431" cy="93330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1" name="Oval 8"/>
          <p:cNvSpPr>
            <a:spLocks noChangeArrowheads="1"/>
          </p:cNvSpPr>
          <p:nvPr/>
        </p:nvSpPr>
        <p:spPr bwMode="auto">
          <a:xfrm>
            <a:off x="1400726" y="5129545"/>
            <a:ext cx="955431" cy="933308"/>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3" name="Freeform 10"/>
          <p:cNvSpPr>
            <a:spLocks noEditPoints="1"/>
          </p:cNvSpPr>
          <p:nvPr/>
        </p:nvSpPr>
        <p:spPr bwMode="auto">
          <a:xfrm>
            <a:off x="1657212" y="4127531"/>
            <a:ext cx="507443" cy="559985"/>
          </a:xfrm>
          <a:custGeom>
            <a:avLst/>
            <a:gdLst>
              <a:gd name="T0" fmla="*/ 442 w 693"/>
              <a:gd name="T1" fmla="*/ 98 h 782"/>
              <a:gd name="T2" fmla="*/ 343 w 693"/>
              <a:gd name="T3" fmla="*/ 196 h 782"/>
              <a:gd name="T4" fmla="*/ 246 w 693"/>
              <a:gd name="T5" fmla="*/ 196 h 782"/>
              <a:gd name="T6" fmla="*/ 148 w 693"/>
              <a:gd name="T7" fmla="*/ 98 h 782"/>
              <a:gd name="T8" fmla="*/ 246 w 693"/>
              <a:gd name="T9" fmla="*/ 0 h 782"/>
              <a:gd name="T10" fmla="*/ 343 w 693"/>
              <a:gd name="T11" fmla="*/ 0 h 782"/>
              <a:gd name="T12" fmla="*/ 442 w 693"/>
              <a:gd name="T13" fmla="*/ 98 h 782"/>
              <a:gd name="T14" fmla="*/ 575 w 693"/>
              <a:gd name="T15" fmla="*/ 428 h 782"/>
              <a:gd name="T16" fmla="*/ 536 w 693"/>
              <a:gd name="T17" fmla="*/ 423 h 782"/>
              <a:gd name="T18" fmla="*/ 380 w 693"/>
              <a:gd name="T19" fmla="*/ 580 h 782"/>
              <a:gd name="T20" fmla="*/ 504 w 693"/>
              <a:gd name="T21" fmla="*/ 732 h 782"/>
              <a:gd name="T22" fmla="*/ 536 w 693"/>
              <a:gd name="T23" fmla="*/ 736 h 782"/>
              <a:gd name="T24" fmla="*/ 693 w 693"/>
              <a:gd name="T25" fmla="*/ 580 h 782"/>
              <a:gd name="T26" fmla="*/ 575 w 693"/>
              <a:gd name="T27" fmla="*/ 428 h 782"/>
              <a:gd name="T28" fmla="*/ 625 w 693"/>
              <a:gd name="T29" fmla="*/ 558 h 782"/>
              <a:gd name="T30" fmla="*/ 625 w 693"/>
              <a:gd name="T31" fmla="*/ 558 h 782"/>
              <a:gd name="T32" fmla="*/ 575 w 693"/>
              <a:gd name="T33" fmla="*/ 607 h 782"/>
              <a:gd name="T34" fmla="*/ 536 w 693"/>
              <a:gd name="T35" fmla="*/ 646 h 782"/>
              <a:gd name="T36" fmla="*/ 492 w 693"/>
              <a:gd name="T37" fmla="*/ 646 h 782"/>
              <a:gd name="T38" fmla="*/ 448 w 693"/>
              <a:gd name="T39" fmla="*/ 602 h 782"/>
              <a:gd name="T40" fmla="*/ 448 w 693"/>
              <a:gd name="T41" fmla="*/ 558 h 782"/>
              <a:gd name="T42" fmla="*/ 492 w 693"/>
              <a:gd name="T43" fmla="*/ 558 h 782"/>
              <a:gd name="T44" fmla="*/ 514 w 693"/>
              <a:gd name="T45" fmla="*/ 580 h 782"/>
              <a:gd name="T46" fmla="*/ 575 w 693"/>
              <a:gd name="T47" fmla="*/ 519 h 782"/>
              <a:gd name="T48" fmla="*/ 581 w 693"/>
              <a:gd name="T49" fmla="*/ 513 h 782"/>
              <a:gd name="T50" fmla="*/ 625 w 693"/>
              <a:gd name="T51" fmla="*/ 513 h 782"/>
              <a:gd name="T52" fmla="*/ 625 w 693"/>
              <a:gd name="T53" fmla="*/ 558 h 782"/>
              <a:gd name="T54" fmla="*/ 488 w 693"/>
              <a:gd name="T55" fmla="*/ 98 h 782"/>
              <a:gd name="T56" fmla="*/ 490 w 693"/>
              <a:gd name="T57" fmla="*/ 120 h 782"/>
              <a:gd name="T58" fmla="*/ 368 w 693"/>
              <a:gd name="T59" fmla="*/ 243 h 782"/>
              <a:gd name="T60" fmla="*/ 221 w 693"/>
              <a:gd name="T61" fmla="*/ 243 h 782"/>
              <a:gd name="T62" fmla="*/ 98 w 693"/>
              <a:gd name="T63" fmla="*/ 120 h 782"/>
              <a:gd name="T64" fmla="*/ 101 w 693"/>
              <a:gd name="T65" fmla="*/ 98 h 782"/>
              <a:gd name="T66" fmla="*/ 0 w 693"/>
              <a:gd name="T67" fmla="*/ 218 h 782"/>
              <a:gd name="T68" fmla="*/ 0 w 693"/>
              <a:gd name="T69" fmla="*/ 659 h 782"/>
              <a:gd name="T70" fmla="*/ 123 w 693"/>
              <a:gd name="T71" fmla="*/ 782 h 782"/>
              <a:gd name="T72" fmla="*/ 449 w 693"/>
              <a:gd name="T73" fmla="*/ 782 h 782"/>
              <a:gd name="T74" fmla="*/ 316 w 693"/>
              <a:gd name="T75" fmla="*/ 580 h 782"/>
              <a:gd name="T76" fmla="*/ 535 w 693"/>
              <a:gd name="T77" fmla="*/ 361 h 782"/>
              <a:gd name="T78" fmla="*/ 589 w 693"/>
              <a:gd name="T79" fmla="*/ 368 h 782"/>
              <a:gd name="T80" fmla="*/ 589 w 693"/>
              <a:gd name="T81" fmla="*/ 218 h 782"/>
              <a:gd name="T82" fmla="*/ 488 w 693"/>
              <a:gd name="T83" fmla="*/ 98 h 782"/>
              <a:gd name="T84" fmla="*/ 276 w 693"/>
              <a:gd name="T85" fmla="*/ 490 h 782"/>
              <a:gd name="T86" fmla="*/ 276 w 693"/>
              <a:gd name="T87" fmla="*/ 490 h 782"/>
              <a:gd name="T88" fmla="*/ 123 w 693"/>
              <a:gd name="T89" fmla="*/ 490 h 782"/>
              <a:gd name="T90" fmla="*/ 98 w 693"/>
              <a:gd name="T91" fmla="*/ 465 h 782"/>
              <a:gd name="T92" fmla="*/ 123 w 693"/>
              <a:gd name="T93" fmla="*/ 441 h 782"/>
              <a:gd name="T94" fmla="*/ 276 w 693"/>
              <a:gd name="T95" fmla="*/ 441 h 782"/>
              <a:gd name="T96" fmla="*/ 301 w 693"/>
              <a:gd name="T97" fmla="*/ 465 h 782"/>
              <a:gd name="T98" fmla="*/ 276 w 693"/>
              <a:gd name="T99" fmla="*/ 490 h 782"/>
              <a:gd name="T100" fmla="*/ 325 w 693"/>
              <a:gd name="T101" fmla="*/ 392 h 782"/>
              <a:gd name="T102" fmla="*/ 325 w 693"/>
              <a:gd name="T103" fmla="*/ 392 h 782"/>
              <a:gd name="T104" fmla="*/ 123 w 693"/>
              <a:gd name="T105" fmla="*/ 392 h 782"/>
              <a:gd name="T106" fmla="*/ 98 w 693"/>
              <a:gd name="T107" fmla="*/ 367 h 782"/>
              <a:gd name="T108" fmla="*/ 123 w 693"/>
              <a:gd name="T109" fmla="*/ 343 h 782"/>
              <a:gd name="T110" fmla="*/ 325 w 693"/>
              <a:gd name="T111" fmla="*/ 343 h 782"/>
              <a:gd name="T112" fmla="*/ 350 w 693"/>
              <a:gd name="T113" fmla="*/ 367 h 782"/>
              <a:gd name="T114" fmla="*/ 325 w 693"/>
              <a:gd name="T115" fmla="*/ 39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3" h="782">
                <a:moveTo>
                  <a:pt x="442" y="98"/>
                </a:moveTo>
                <a:cubicBezTo>
                  <a:pt x="442" y="152"/>
                  <a:pt x="398" y="196"/>
                  <a:pt x="343" y="196"/>
                </a:cubicBezTo>
                <a:lnTo>
                  <a:pt x="246" y="196"/>
                </a:lnTo>
                <a:cubicBezTo>
                  <a:pt x="191" y="196"/>
                  <a:pt x="148" y="152"/>
                  <a:pt x="148" y="98"/>
                </a:cubicBezTo>
                <a:cubicBezTo>
                  <a:pt x="148" y="44"/>
                  <a:pt x="191" y="0"/>
                  <a:pt x="246" y="0"/>
                </a:cubicBezTo>
                <a:lnTo>
                  <a:pt x="343" y="0"/>
                </a:lnTo>
                <a:cubicBezTo>
                  <a:pt x="398" y="0"/>
                  <a:pt x="442" y="44"/>
                  <a:pt x="442" y="98"/>
                </a:cubicBezTo>
                <a:close/>
                <a:moveTo>
                  <a:pt x="575" y="428"/>
                </a:moveTo>
                <a:cubicBezTo>
                  <a:pt x="563" y="425"/>
                  <a:pt x="550" y="423"/>
                  <a:pt x="536" y="423"/>
                </a:cubicBezTo>
                <a:cubicBezTo>
                  <a:pt x="450" y="423"/>
                  <a:pt x="380" y="493"/>
                  <a:pt x="380" y="580"/>
                </a:cubicBezTo>
                <a:cubicBezTo>
                  <a:pt x="380" y="655"/>
                  <a:pt x="433" y="717"/>
                  <a:pt x="504" y="732"/>
                </a:cubicBezTo>
                <a:cubicBezTo>
                  <a:pt x="514" y="735"/>
                  <a:pt x="525" y="736"/>
                  <a:pt x="536" y="736"/>
                </a:cubicBezTo>
                <a:cubicBezTo>
                  <a:pt x="623" y="736"/>
                  <a:pt x="693" y="666"/>
                  <a:pt x="693" y="580"/>
                </a:cubicBezTo>
                <a:cubicBezTo>
                  <a:pt x="693" y="507"/>
                  <a:pt x="643" y="446"/>
                  <a:pt x="575" y="428"/>
                </a:cubicBezTo>
                <a:close/>
                <a:moveTo>
                  <a:pt x="625" y="558"/>
                </a:moveTo>
                <a:lnTo>
                  <a:pt x="625" y="558"/>
                </a:lnTo>
                <a:lnTo>
                  <a:pt x="575" y="607"/>
                </a:lnTo>
                <a:lnTo>
                  <a:pt x="536" y="646"/>
                </a:lnTo>
                <a:cubicBezTo>
                  <a:pt x="524" y="658"/>
                  <a:pt x="504" y="658"/>
                  <a:pt x="492" y="646"/>
                </a:cubicBezTo>
                <a:lnTo>
                  <a:pt x="448" y="602"/>
                </a:lnTo>
                <a:cubicBezTo>
                  <a:pt x="436" y="590"/>
                  <a:pt x="436" y="570"/>
                  <a:pt x="448" y="558"/>
                </a:cubicBezTo>
                <a:cubicBezTo>
                  <a:pt x="460" y="545"/>
                  <a:pt x="480" y="545"/>
                  <a:pt x="492" y="558"/>
                </a:cubicBezTo>
                <a:lnTo>
                  <a:pt x="514" y="580"/>
                </a:lnTo>
                <a:lnTo>
                  <a:pt x="575" y="519"/>
                </a:lnTo>
                <a:lnTo>
                  <a:pt x="581" y="513"/>
                </a:lnTo>
                <a:cubicBezTo>
                  <a:pt x="593" y="501"/>
                  <a:pt x="613" y="501"/>
                  <a:pt x="625" y="513"/>
                </a:cubicBezTo>
                <a:cubicBezTo>
                  <a:pt x="637" y="526"/>
                  <a:pt x="637" y="545"/>
                  <a:pt x="625" y="558"/>
                </a:cubicBezTo>
                <a:close/>
                <a:moveTo>
                  <a:pt x="488" y="98"/>
                </a:moveTo>
                <a:cubicBezTo>
                  <a:pt x="490" y="105"/>
                  <a:pt x="490" y="113"/>
                  <a:pt x="490" y="120"/>
                </a:cubicBezTo>
                <a:cubicBezTo>
                  <a:pt x="490" y="188"/>
                  <a:pt x="436" y="243"/>
                  <a:pt x="368" y="243"/>
                </a:cubicBezTo>
                <a:lnTo>
                  <a:pt x="221" y="243"/>
                </a:lnTo>
                <a:cubicBezTo>
                  <a:pt x="153" y="243"/>
                  <a:pt x="98" y="188"/>
                  <a:pt x="98" y="120"/>
                </a:cubicBezTo>
                <a:cubicBezTo>
                  <a:pt x="98" y="113"/>
                  <a:pt x="99" y="105"/>
                  <a:pt x="101" y="98"/>
                </a:cubicBezTo>
                <a:cubicBezTo>
                  <a:pt x="44" y="108"/>
                  <a:pt x="0" y="158"/>
                  <a:pt x="0" y="218"/>
                </a:cubicBezTo>
                <a:lnTo>
                  <a:pt x="0" y="659"/>
                </a:lnTo>
                <a:cubicBezTo>
                  <a:pt x="0" y="727"/>
                  <a:pt x="55" y="782"/>
                  <a:pt x="123" y="782"/>
                </a:cubicBezTo>
                <a:lnTo>
                  <a:pt x="449" y="782"/>
                </a:lnTo>
                <a:cubicBezTo>
                  <a:pt x="371" y="748"/>
                  <a:pt x="316" y="671"/>
                  <a:pt x="316" y="580"/>
                </a:cubicBezTo>
                <a:cubicBezTo>
                  <a:pt x="316" y="459"/>
                  <a:pt x="414" y="361"/>
                  <a:pt x="535" y="361"/>
                </a:cubicBezTo>
                <a:cubicBezTo>
                  <a:pt x="553" y="361"/>
                  <a:pt x="571" y="364"/>
                  <a:pt x="589" y="368"/>
                </a:cubicBezTo>
                <a:lnTo>
                  <a:pt x="589" y="218"/>
                </a:lnTo>
                <a:cubicBezTo>
                  <a:pt x="589" y="158"/>
                  <a:pt x="545" y="108"/>
                  <a:pt x="488" y="98"/>
                </a:cubicBezTo>
                <a:close/>
                <a:moveTo>
                  <a:pt x="276" y="490"/>
                </a:moveTo>
                <a:lnTo>
                  <a:pt x="276" y="490"/>
                </a:lnTo>
                <a:lnTo>
                  <a:pt x="123" y="490"/>
                </a:lnTo>
                <a:cubicBezTo>
                  <a:pt x="109" y="490"/>
                  <a:pt x="98" y="479"/>
                  <a:pt x="98" y="465"/>
                </a:cubicBezTo>
                <a:cubicBezTo>
                  <a:pt x="98" y="452"/>
                  <a:pt x="109" y="441"/>
                  <a:pt x="123" y="441"/>
                </a:cubicBezTo>
                <a:lnTo>
                  <a:pt x="276" y="441"/>
                </a:lnTo>
                <a:cubicBezTo>
                  <a:pt x="290" y="441"/>
                  <a:pt x="301" y="452"/>
                  <a:pt x="301" y="465"/>
                </a:cubicBezTo>
                <a:cubicBezTo>
                  <a:pt x="301" y="479"/>
                  <a:pt x="290" y="490"/>
                  <a:pt x="276" y="490"/>
                </a:cubicBezTo>
                <a:close/>
                <a:moveTo>
                  <a:pt x="325" y="392"/>
                </a:moveTo>
                <a:lnTo>
                  <a:pt x="325" y="392"/>
                </a:lnTo>
                <a:lnTo>
                  <a:pt x="123" y="392"/>
                </a:lnTo>
                <a:cubicBezTo>
                  <a:pt x="109" y="392"/>
                  <a:pt x="98" y="381"/>
                  <a:pt x="98" y="367"/>
                </a:cubicBezTo>
                <a:cubicBezTo>
                  <a:pt x="98" y="354"/>
                  <a:pt x="109" y="343"/>
                  <a:pt x="123" y="343"/>
                </a:cubicBezTo>
                <a:lnTo>
                  <a:pt x="325" y="343"/>
                </a:lnTo>
                <a:cubicBezTo>
                  <a:pt x="339" y="343"/>
                  <a:pt x="350" y="354"/>
                  <a:pt x="350" y="367"/>
                </a:cubicBezTo>
                <a:cubicBezTo>
                  <a:pt x="350" y="381"/>
                  <a:pt x="339" y="392"/>
                  <a:pt x="325" y="392"/>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a:spLocks noEditPoints="1"/>
          </p:cNvSpPr>
          <p:nvPr/>
        </p:nvSpPr>
        <p:spPr bwMode="auto">
          <a:xfrm>
            <a:off x="1598498" y="2980637"/>
            <a:ext cx="577959" cy="511591"/>
          </a:xfrm>
          <a:custGeom>
            <a:avLst/>
            <a:gdLst>
              <a:gd name="T0" fmla="*/ 197 w 790"/>
              <a:gd name="T1" fmla="*/ 303 h 716"/>
              <a:gd name="T2" fmla="*/ 197 w 790"/>
              <a:gd name="T3" fmla="*/ 588 h 716"/>
              <a:gd name="T4" fmla="*/ 285 w 790"/>
              <a:gd name="T5" fmla="*/ 588 h 716"/>
              <a:gd name="T6" fmla="*/ 278 w 790"/>
              <a:gd name="T7" fmla="*/ 303 h 716"/>
              <a:gd name="T8" fmla="*/ 351 w 790"/>
              <a:gd name="T9" fmla="*/ 303 h 716"/>
              <a:gd name="T10" fmla="*/ 456 w 790"/>
              <a:gd name="T11" fmla="*/ 581 h 716"/>
              <a:gd name="T12" fmla="*/ 148 w 790"/>
              <a:gd name="T13" fmla="*/ 716 h 716"/>
              <a:gd name="T14" fmla="*/ 8 w 790"/>
              <a:gd name="T15" fmla="*/ 438 h 716"/>
              <a:gd name="T16" fmla="*/ 119 w 790"/>
              <a:gd name="T17" fmla="*/ 122 h 716"/>
              <a:gd name="T18" fmla="*/ 363 w 790"/>
              <a:gd name="T19" fmla="*/ 122 h 716"/>
              <a:gd name="T20" fmla="*/ 119 w 790"/>
              <a:gd name="T21" fmla="*/ 122 h 716"/>
              <a:gd name="T22" fmla="*/ 691 w 790"/>
              <a:gd name="T23" fmla="*/ 189 h 716"/>
              <a:gd name="T24" fmla="*/ 677 w 790"/>
              <a:gd name="T25" fmla="*/ 167 h 716"/>
              <a:gd name="T26" fmla="*/ 601 w 790"/>
              <a:gd name="T27" fmla="*/ 167 h 716"/>
              <a:gd name="T28" fmla="*/ 450 w 790"/>
              <a:gd name="T29" fmla="*/ 189 h 716"/>
              <a:gd name="T30" fmla="*/ 413 w 790"/>
              <a:gd name="T31" fmla="*/ 130 h 716"/>
              <a:gd name="T32" fmla="*/ 307 w 790"/>
              <a:gd name="T33" fmla="*/ 266 h 716"/>
              <a:gd name="T34" fmla="*/ 315 w 790"/>
              <a:gd name="T35" fmla="*/ 266 h 716"/>
              <a:gd name="T36" fmla="*/ 450 w 790"/>
              <a:gd name="T37" fmla="*/ 302 h 716"/>
              <a:gd name="T38" fmla="*/ 790 w 790"/>
              <a:gd name="T39" fmla="*/ 288 h 716"/>
              <a:gd name="T40" fmla="*/ 413 w 790"/>
              <a:gd name="T41" fmla="*/ 261 h 716"/>
              <a:gd name="T42" fmla="*/ 376 w 790"/>
              <a:gd name="T43" fmla="*/ 216 h 716"/>
              <a:gd name="T44" fmla="*/ 449 w 790"/>
              <a:gd name="T45" fmla="*/ 216 h 716"/>
              <a:gd name="T46" fmla="*/ 413 w 790"/>
              <a:gd name="T47" fmla="*/ 261 h 716"/>
              <a:gd name="T48" fmla="*/ 640 w 790"/>
              <a:gd name="T49" fmla="*/ 261 h 716"/>
              <a:gd name="T50" fmla="*/ 603 w 790"/>
              <a:gd name="T51" fmla="*/ 216 h 716"/>
              <a:gd name="T52" fmla="*/ 676 w 790"/>
              <a:gd name="T53" fmla="*/ 216 h 716"/>
              <a:gd name="T54" fmla="*/ 640 w 790"/>
              <a:gd name="T55" fmla="*/ 261 h 716"/>
              <a:gd name="T56" fmla="*/ 757 w 790"/>
              <a:gd name="T57" fmla="*/ 370 h 716"/>
              <a:gd name="T58" fmla="*/ 701 w 790"/>
              <a:gd name="T59" fmla="*/ 681 h 716"/>
              <a:gd name="T60" fmla="*/ 428 w 790"/>
              <a:gd name="T61" fmla="*/ 716 h 716"/>
              <a:gd name="T62" fmla="*/ 790 w 790"/>
              <a:gd name="T63" fmla="*/ 617 h 716"/>
              <a:gd name="T64" fmla="*/ 695 w 790"/>
              <a:gd name="T65" fmla="*/ 340 h 716"/>
              <a:gd name="T66" fmla="*/ 500 w 790"/>
              <a:gd name="T67" fmla="*/ 370 h 716"/>
              <a:gd name="T68" fmla="*/ 567 w 790"/>
              <a:gd name="T69" fmla="*/ 511 h 716"/>
              <a:gd name="T70" fmla="*/ 575 w 790"/>
              <a:gd name="T71" fmla="*/ 454 h 716"/>
              <a:gd name="T72" fmla="*/ 510 w 790"/>
              <a:gd name="T73" fmla="*/ 445 h 716"/>
              <a:gd name="T74" fmla="*/ 567 w 790"/>
              <a:gd name="T75" fmla="*/ 511 h 716"/>
              <a:gd name="T76" fmla="*/ 699 w 790"/>
              <a:gd name="T77" fmla="*/ 511 h 716"/>
              <a:gd name="T78" fmla="*/ 707 w 790"/>
              <a:gd name="T79" fmla="*/ 454 h 716"/>
              <a:gd name="T80" fmla="*/ 616 w 790"/>
              <a:gd name="T81" fmla="*/ 445 h 716"/>
              <a:gd name="T82" fmla="*/ 608 w 790"/>
              <a:gd name="T83" fmla="*/ 503 h 716"/>
              <a:gd name="T84" fmla="*/ 616 w 790"/>
              <a:gd name="T85" fmla="*/ 610 h 716"/>
              <a:gd name="T86" fmla="*/ 707 w 790"/>
              <a:gd name="T87" fmla="*/ 602 h 716"/>
              <a:gd name="T88" fmla="*/ 699 w 790"/>
              <a:gd name="T89" fmla="*/ 544 h 716"/>
              <a:gd name="T90" fmla="*/ 608 w 790"/>
              <a:gd name="T91" fmla="*/ 552 h 716"/>
              <a:gd name="T92" fmla="*/ 616 w 790"/>
              <a:gd name="T93" fmla="*/ 610 h 716"/>
              <a:gd name="T94" fmla="*/ 492 w 790"/>
              <a:gd name="T95" fmla="*/ 588 h 716"/>
              <a:gd name="T96" fmla="*/ 567 w 790"/>
              <a:gd name="T97" fmla="*/ 610 h 716"/>
              <a:gd name="T98" fmla="*/ 575 w 790"/>
              <a:gd name="T99" fmla="*/ 552 h 716"/>
              <a:gd name="T100" fmla="*/ 498 w 790"/>
              <a:gd name="T101" fmla="*/ 544 h 716"/>
              <a:gd name="T102" fmla="*/ 492 w 790"/>
              <a:gd name="T103" fmla="*/ 587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16">
                <a:moveTo>
                  <a:pt x="131" y="303"/>
                </a:moveTo>
                <a:lnTo>
                  <a:pt x="197" y="303"/>
                </a:lnTo>
                <a:cubicBezTo>
                  <a:pt x="197" y="310"/>
                  <a:pt x="196" y="344"/>
                  <a:pt x="214" y="359"/>
                </a:cubicBezTo>
                <a:cubicBezTo>
                  <a:pt x="214" y="359"/>
                  <a:pt x="185" y="532"/>
                  <a:pt x="197" y="588"/>
                </a:cubicBezTo>
                <a:cubicBezTo>
                  <a:pt x="202" y="611"/>
                  <a:pt x="221" y="670"/>
                  <a:pt x="243" y="670"/>
                </a:cubicBezTo>
                <a:cubicBezTo>
                  <a:pt x="264" y="669"/>
                  <a:pt x="281" y="611"/>
                  <a:pt x="285" y="588"/>
                </a:cubicBezTo>
                <a:cubicBezTo>
                  <a:pt x="295" y="531"/>
                  <a:pt x="261" y="359"/>
                  <a:pt x="261" y="359"/>
                </a:cubicBezTo>
                <a:cubicBezTo>
                  <a:pt x="266" y="357"/>
                  <a:pt x="275" y="346"/>
                  <a:pt x="278" y="303"/>
                </a:cubicBezTo>
                <a:lnTo>
                  <a:pt x="351" y="303"/>
                </a:lnTo>
                <a:lnTo>
                  <a:pt x="351" y="303"/>
                </a:lnTo>
                <a:cubicBezTo>
                  <a:pt x="419" y="303"/>
                  <a:pt x="482" y="365"/>
                  <a:pt x="473" y="440"/>
                </a:cubicBezTo>
                <a:lnTo>
                  <a:pt x="456" y="581"/>
                </a:lnTo>
                <a:cubicBezTo>
                  <a:pt x="443" y="656"/>
                  <a:pt x="401" y="716"/>
                  <a:pt x="334" y="716"/>
                </a:cubicBezTo>
                <a:lnTo>
                  <a:pt x="148" y="716"/>
                </a:lnTo>
                <a:cubicBezTo>
                  <a:pt x="81" y="716"/>
                  <a:pt x="39" y="654"/>
                  <a:pt x="26" y="579"/>
                </a:cubicBezTo>
                <a:lnTo>
                  <a:pt x="8" y="438"/>
                </a:lnTo>
                <a:cubicBezTo>
                  <a:pt x="0" y="364"/>
                  <a:pt x="63" y="303"/>
                  <a:pt x="131" y="303"/>
                </a:cubicBezTo>
                <a:close/>
                <a:moveTo>
                  <a:pt x="119" y="122"/>
                </a:moveTo>
                <a:cubicBezTo>
                  <a:pt x="119" y="189"/>
                  <a:pt x="173" y="244"/>
                  <a:pt x="241" y="244"/>
                </a:cubicBezTo>
                <a:cubicBezTo>
                  <a:pt x="308" y="244"/>
                  <a:pt x="363" y="189"/>
                  <a:pt x="363" y="122"/>
                </a:cubicBezTo>
                <a:cubicBezTo>
                  <a:pt x="363" y="54"/>
                  <a:pt x="308" y="0"/>
                  <a:pt x="241" y="0"/>
                </a:cubicBezTo>
                <a:cubicBezTo>
                  <a:pt x="173" y="0"/>
                  <a:pt x="119" y="54"/>
                  <a:pt x="119" y="122"/>
                </a:cubicBezTo>
                <a:close/>
                <a:moveTo>
                  <a:pt x="790" y="288"/>
                </a:moveTo>
                <a:cubicBezTo>
                  <a:pt x="790" y="233"/>
                  <a:pt x="745" y="189"/>
                  <a:pt x="691" y="189"/>
                </a:cubicBezTo>
                <a:lnTo>
                  <a:pt x="677" y="189"/>
                </a:lnTo>
                <a:lnTo>
                  <a:pt x="677" y="167"/>
                </a:lnTo>
                <a:cubicBezTo>
                  <a:pt x="677" y="147"/>
                  <a:pt x="660" y="130"/>
                  <a:pt x="639" y="130"/>
                </a:cubicBezTo>
                <a:cubicBezTo>
                  <a:pt x="618" y="130"/>
                  <a:pt x="601" y="147"/>
                  <a:pt x="601" y="167"/>
                </a:cubicBezTo>
                <a:lnTo>
                  <a:pt x="601" y="189"/>
                </a:lnTo>
                <a:lnTo>
                  <a:pt x="450" y="189"/>
                </a:lnTo>
                <a:lnTo>
                  <a:pt x="450" y="167"/>
                </a:lnTo>
                <a:cubicBezTo>
                  <a:pt x="450" y="147"/>
                  <a:pt x="433" y="130"/>
                  <a:pt x="413" y="130"/>
                </a:cubicBezTo>
                <a:cubicBezTo>
                  <a:pt x="408" y="130"/>
                  <a:pt x="404" y="131"/>
                  <a:pt x="399" y="132"/>
                </a:cubicBezTo>
                <a:cubicBezTo>
                  <a:pt x="396" y="192"/>
                  <a:pt x="359" y="242"/>
                  <a:pt x="307" y="266"/>
                </a:cubicBezTo>
                <a:lnTo>
                  <a:pt x="315" y="266"/>
                </a:lnTo>
                <a:lnTo>
                  <a:pt x="315" y="266"/>
                </a:lnTo>
                <a:lnTo>
                  <a:pt x="351" y="266"/>
                </a:lnTo>
                <a:cubicBezTo>
                  <a:pt x="387" y="266"/>
                  <a:pt x="422" y="279"/>
                  <a:pt x="450" y="302"/>
                </a:cubicBezTo>
                <a:lnTo>
                  <a:pt x="790" y="302"/>
                </a:lnTo>
                <a:lnTo>
                  <a:pt x="790" y="288"/>
                </a:lnTo>
                <a:close/>
                <a:moveTo>
                  <a:pt x="413" y="261"/>
                </a:moveTo>
                <a:lnTo>
                  <a:pt x="413" y="261"/>
                </a:lnTo>
                <a:cubicBezTo>
                  <a:pt x="392" y="261"/>
                  <a:pt x="375" y="244"/>
                  <a:pt x="375" y="223"/>
                </a:cubicBezTo>
                <a:cubicBezTo>
                  <a:pt x="375" y="221"/>
                  <a:pt x="376" y="218"/>
                  <a:pt x="376" y="216"/>
                </a:cubicBezTo>
                <a:cubicBezTo>
                  <a:pt x="382" y="230"/>
                  <a:pt x="396" y="241"/>
                  <a:pt x="413" y="241"/>
                </a:cubicBezTo>
                <a:cubicBezTo>
                  <a:pt x="429" y="241"/>
                  <a:pt x="443" y="230"/>
                  <a:pt x="449" y="216"/>
                </a:cubicBezTo>
                <a:cubicBezTo>
                  <a:pt x="450" y="218"/>
                  <a:pt x="450" y="221"/>
                  <a:pt x="450" y="223"/>
                </a:cubicBezTo>
                <a:cubicBezTo>
                  <a:pt x="450" y="244"/>
                  <a:pt x="433" y="261"/>
                  <a:pt x="413" y="261"/>
                </a:cubicBezTo>
                <a:close/>
                <a:moveTo>
                  <a:pt x="640" y="261"/>
                </a:moveTo>
                <a:lnTo>
                  <a:pt x="640" y="261"/>
                </a:lnTo>
                <a:cubicBezTo>
                  <a:pt x="619" y="261"/>
                  <a:pt x="602" y="244"/>
                  <a:pt x="602" y="223"/>
                </a:cubicBezTo>
                <a:cubicBezTo>
                  <a:pt x="602" y="221"/>
                  <a:pt x="602" y="218"/>
                  <a:pt x="603" y="216"/>
                </a:cubicBezTo>
                <a:cubicBezTo>
                  <a:pt x="609" y="230"/>
                  <a:pt x="623" y="241"/>
                  <a:pt x="640" y="241"/>
                </a:cubicBezTo>
                <a:cubicBezTo>
                  <a:pt x="656" y="241"/>
                  <a:pt x="670" y="230"/>
                  <a:pt x="676" y="216"/>
                </a:cubicBezTo>
                <a:cubicBezTo>
                  <a:pt x="677" y="218"/>
                  <a:pt x="677" y="221"/>
                  <a:pt x="677" y="223"/>
                </a:cubicBezTo>
                <a:cubicBezTo>
                  <a:pt x="677" y="244"/>
                  <a:pt x="660" y="261"/>
                  <a:pt x="640" y="261"/>
                </a:cubicBezTo>
                <a:close/>
                <a:moveTo>
                  <a:pt x="706" y="370"/>
                </a:moveTo>
                <a:lnTo>
                  <a:pt x="757" y="370"/>
                </a:lnTo>
                <a:lnTo>
                  <a:pt x="757" y="623"/>
                </a:lnTo>
                <a:cubicBezTo>
                  <a:pt x="757" y="655"/>
                  <a:pt x="732" y="680"/>
                  <a:pt x="701" y="681"/>
                </a:cubicBezTo>
                <a:lnTo>
                  <a:pt x="457" y="681"/>
                </a:lnTo>
                <a:cubicBezTo>
                  <a:pt x="449" y="694"/>
                  <a:pt x="439" y="706"/>
                  <a:pt x="428" y="716"/>
                </a:cubicBezTo>
                <a:lnTo>
                  <a:pt x="691" y="716"/>
                </a:lnTo>
                <a:cubicBezTo>
                  <a:pt x="745" y="716"/>
                  <a:pt x="790" y="672"/>
                  <a:pt x="790" y="617"/>
                </a:cubicBezTo>
                <a:lnTo>
                  <a:pt x="790" y="340"/>
                </a:lnTo>
                <a:lnTo>
                  <a:pt x="695" y="340"/>
                </a:lnTo>
                <a:lnTo>
                  <a:pt x="485" y="340"/>
                </a:lnTo>
                <a:cubicBezTo>
                  <a:pt x="491" y="349"/>
                  <a:pt x="496" y="359"/>
                  <a:pt x="500" y="370"/>
                </a:cubicBezTo>
                <a:lnTo>
                  <a:pt x="706" y="370"/>
                </a:lnTo>
                <a:close/>
                <a:moveTo>
                  <a:pt x="567" y="511"/>
                </a:moveTo>
                <a:cubicBezTo>
                  <a:pt x="572" y="511"/>
                  <a:pt x="575" y="508"/>
                  <a:pt x="575" y="503"/>
                </a:cubicBezTo>
                <a:lnTo>
                  <a:pt x="575" y="454"/>
                </a:lnTo>
                <a:cubicBezTo>
                  <a:pt x="575" y="449"/>
                  <a:pt x="572" y="445"/>
                  <a:pt x="567" y="445"/>
                </a:cubicBezTo>
                <a:lnTo>
                  <a:pt x="510" y="445"/>
                </a:lnTo>
                <a:lnTo>
                  <a:pt x="502" y="511"/>
                </a:lnTo>
                <a:lnTo>
                  <a:pt x="567" y="511"/>
                </a:lnTo>
                <a:close/>
                <a:moveTo>
                  <a:pt x="616" y="511"/>
                </a:moveTo>
                <a:lnTo>
                  <a:pt x="699" y="511"/>
                </a:lnTo>
                <a:cubicBezTo>
                  <a:pt x="703" y="511"/>
                  <a:pt x="707" y="508"/>
                  <a:pt x="707" y="503"/>
                </a:cubicBezTo>
                <a:lnTo>
                  <a:pt x="707" y="454"/>
                </a:lnTo>
                <a:cubicBezTo>
                  <a:pt x="707" y="449"/>
                  <a:pt x="703" y="445"/>
                  <a:pt x="699" y="445"/>
                </a:cubicBezTo>
                <a:lnTo>
                  <a:pt x="616" y="445"/>
                </a:lnTo>
                <a:cubicBezTo>
                  <a:pt x="612" y="445"/>
                  <a:pt x="608" y="449"/>
                  <a:pt x="608" y="454"/>
                </a:cubicBezTo>
                <a:lnTo>
                  <a:pt x="608" y="503"/>
                </a:lnTo>
                <a:cubicBezTo>
                  <a:pt x="608" y="508"/>
                  <a:pt x="612" y="511"/>
                  <a:pt x="616" y="511"/>
                </a:cubicBezTo>
                <a:close/>
                <a:moveTo>
                  <a:pt x="616" y="610"/>
                </a:moveTo>
                <a:lnTo>
                  <a:pt x="699" y="610"/>
                </a:lnTo>
                <a:cubicBezTo>
                  <a:pt x="703" y="610"/>
                  <a:pt x="707" y="606"/>
                  <a:pt x="707" y="602"/>
                </a:cubicBezTo>
                <a:lnTo>
                  <a:pt x="707" y="552"/>
                </a:lnTo>
                <a:cubicBezTo>
                  <a:pt x="707" y="548"/>
                  <a:pt x="703" y="544"/>
                  <a:pt x="699" y="544"/>
                </a:cubicBezTo>
                <a:lnTo>
                  <a:pt x="616" y="544"/>
                </a:lnTo>
                <a:cubicBezTo>
                  <a:pt x="612" y="544"/>
                  <a:pt x="608" y="548"/>
                  <a:pt x="608" y="552"/>
                </a:cubicBezTo>
                <a:lnTo>
                  <a:pt x="608" y="602"/>
                </a:lnTo>
                <a:cubicBezTo>
                  <a:pt x="608" y="606"/>
                  <a:pt x="612" y="610"/>
                  <a:pt x="616" y="610"/>
                </a:cubicBezTo>
                <a:close/>
                <a:moveTo>
                  <a:pt x="492" y="587"/>
                </a:moveTo>
                <a:lnTo>
                  <a:pt x="492" y="588"/>
                </a:lnTo>
                <a:cubicBezTo>
                  <a:pt x="491" y="595"/>
                  <a:pt x="489" y="603"/>
                  <a:pt x="487" y="610"/>
                </a:cubicBezTo>
                <a:lnTo>
                  <a:pt x="567" y="610"/>
                </a:lnTo>
                <a:cubicBezTo>
                  <a:pt x="572" y="610"/>
                  <a:pt x="575" y="606"/>
                  <a:pt x="575" y="602"/>
                </a:cubicBezTo>
                <a:lnTo>
                  <a:pt x="575" y="552"/>
                </a:lnTo>
                <a:cubicBezTo>
                  <a:pt x="575" y="548"/>
                  <a:pt x="572" y="544"/>
                  <a:pt x="567" y="544"/>
                </a:cubicBezTo>
                <a:lnTo>
                  <a:pt x="498" y="544"/>
                </a:lnTo>
                <a:lnTo>
                  <a:pt x="493" y="586"/>
                </a:lnTo>
                <a:lnTo>
                  <a:pt x="492" y="587"/>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2"/>
          <p:cNvSpPr>
            <a:spLocks noEditPoints="1"/>
          </p:cNvSpPr>
          <p:nvPr/>
        </p:nvSpPr>
        <p:spPr bwMode="auto">
          <a:xfrm>
            <a:off x="1592226" y="1851712"/>
            <a:ext cx="572429" cy="566898"/>
          </a:xfrm>
          <a:custGeom>
            <a:avLst/>
            <a:gdLst>
              <a:gd name="T0" fmla="*/ 410 w 783"/>
              <a:gd name="T1" fmla="*/ 514 h 792"/>
              <a:gd name="T2" fmla="*/ 364 w 783"/>
              <a:gd name="T3" fmla="*/ 651 h 792"/>
              <a:gd name="T4" fmla="*/ 321 w 783"/>
              <a:gd name="T5" fmla="*/ 480 h 792"/>
              <a:gd name="T6" fmla="*/ 254 w 783"/>
              <a:gd name="T7" fmla="*/ 648 h 792"/>
              <a:gd name="T8" fmla="*/ 218 w 783"/>
              <a:gd name="T9" fmla="*/ 662 h 792"/>
              <a:gd name="T10" fmla="*/ 71 w 783"/>
              <a:gd name="T11" fmla="*/ 415 h 792"/>
              <a:gd name="T12" fmla="*/ 71 w 783"/>
              <a:gd name="T13" fmla="*/ 369 h 792"/>
              <a:gd name="T14" fmla="*/ 4 w 783"/>
              <a:gd name="T15" fmla="*/ 336 h 792"/>
              <a:gd name="T16" fmla="*/ 75 w 783"/>
              <a:gd name="T17" fmla="*/ 621 h 792"/>
              <a:gd name="T18" fmla="*/ 783 w 783"/>
              <a:gd name="T19" fmla="*/ 393 h 792"/>
              <a:gd name="T20" fmla="*/ 622 w 783"/>
              <a:gd name="T21" fmla="*/ 76 h 792"/>
              <a:gd name="T22" fmla="*/ 639 w 783"/>
              <a:gd name="T23" fmla="*/ 185 h 792"/>
              <a:gd name="T24" fmla="*/ 502 w 783"/>
              <a:gd name="T25" fmla="*/ 208 h 792"/>
              <a:gd name="T26" fmla="*/ 341 w 783"/>
              <a:gd name="T27" fmla="*/ 78 h 792"/>
              <a:gd name="T28" fmla="*/ 403 w 783"/>
              <a:gd name="T29" fmla="*/ 1 h 792"/>
              <a:gd name="T30" fmla="*/ 161 w 783"/>
              <a:gd name="T31" fmla="*/ 76 h 792"/>
              <a:gd name="T32" fmla="*/ 236 w 783"/>
              <a:gd name="T33" fmla="*/ 204 h 792"/>
              <a:gd name="T34" fmla="*/ 272 w 783"/>
              <a:gd name="T35" fmla="*/ 254 h 792"/>
              <a:gd name="T36" fmla="*/ 564 w 783"/>
              <a:gd name="T37" fmla="*/ 302 h 792"/>
              <a:gd name="T38" fmla="*/ 671 w 783"/>
              <a:gd name="T39" fmla="*/ 233 h 792"/>
              <a:gd name="T40" fmla="*/ 628 w 783"/>
              <a:gd name="T41" fmla="*/ 369 h 792"/>
              <a:gd name="T42" fmla="*/ 711 w 783"/>
              <a:gd name="T43" fmla="*/ 429 h 792"/>
              <a:gd name="T44" fmla="*/ 538 w 783"/>
              <a:gd name="T45" fmla="*/ 678 h 792"/>
              <a:gd name="T46" fmla="*/ 543 w 783"/>
              <a:gd name="T47" fmla="*/ 561 h 792"/>
              <a:gd name="T48" fmla="*/ 1 w 783"/>
              <a:gd name="T49" fmla="*/ 184 h 792"/>
              <a:gd name="T50" fmla="*/ 94 w 783"/>
              <a:gd name="T51" fmla="*/ 91 h 792"/>
              <a:gd name="T52" fmla="*/ 43 w 783"/>
              <a:gd name="T53" fmla="*/ 184 h 792"/>
              <a:gd name="T54" fmla="*/ 94 w 783"/>
              <a:gd name="T55" fmla="*/ 235 h 792"/>
              <a:gd name="T56" fmla="*/ 494 w 783"/>
              <a:gd name="T57" fmla="*/ 188 h 792"/>
              <a:gd name="T58" fmla="*/ 494 w 783"/>
              <a:gd name="T59" fmla="*/ 145 h 792"/>
              <a:gd name="T60" fmla="*/ 494 w 783"/>
              <a:gd name="T61" fmla="*/ 43 h 792"/>
              <a:gd name="T62" fmla="*/ 240 w 783"/>
              <a:gd name="T63" fmla="*/ 432 h 792"/>
              <a:gd name="T64" fmla="*/ 189 w 783"/>
              <a:gd name="T65" fmla="*/ 381 h 792"/>
              <a:gd name="T66" fmla="*/ 223 w 783"/>
              <a:gd name="T67" fmla="*/ 565 h 792"/>
              <a:gd name="T68" fmla="*/ 285 w 783"/>
              <a:gd name="T69" fmla="*/ 448 h 792"/>
              <a:gd name="T70" fmla="*/ 146 w 783"/>
              <a:gd name="T71" fmla="*/ 499 h 792"/>
              <a:gd name="T72" fmla="*/ 228 w 783"/>
              <a:gd name="T73" fmla="*/ 602 h 792"/>
              <a:gd name="T74" fmla="*/ 594 w 783"/>
              <a:gd name="T75" fmla="*/ 381 h 792"/>
              <a:gd name="T76" fmla="*/ 543 w 783"/>
              <a:gd name="T77" fmla="*/ 432 h 792"/>
              <a:gd name="T78" fmla="*/ 499 w 783"/>
              <a:gd name="T79" fmla="*/ 447 h 792"/>
              <a:gd name="T80" fmla="*/ 562 w 783"/>
              <a:gd name="T81" fmla="*/ 564 h 792"/>
              <a:gd name="T82" fmla="*/ 581 w 783"/>
              <a:gd name="T83" fmla="*/ 602 h 792"/>
              <a:gd name="T84" fmla="*/ 588 w 783"/>
              <a:gd name="T85" fmla="*/ 448 h 792"/>
              <a:gd name="T86" fmla="*/ 312 w 783"/>
              <a:gd name="T87" fmla="*/ 37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3" h="792">
                <a:moveTo>
                  <a:pt x="464" y="480"/>
                </a:moveTo>
                <a:lnTo>
                  <a:pt x="421" y="480"/>
                </a:lnTo>
                <a:cubicBezTo>
                  <a:pt x="421" y="484"/>
                  <a:pt x="422" y="505"/>
                  <a:pt x="410" y="514"/>
                </a:cubicBezTo>
                <a:cubicBezTo>
                  <a:pt x="410" y="514"/>
                  <a:pt x="429" y="618"/>
                  <a:pt x="421" y="651"/>
                </a:cubicBezTo>
                <a:cubicBezTo>
                  <a:pt x="418" y="665"/>
                  <a:pt x="406" y="701"/>
                  <a:pt x="392" y="701"/>
                </a:cubicBezTo>
                <a:cubicBezTo>
                  <a:pt x="378" y="700"/>
                  <a:pt x="367" y="665"/>
                  <a:pt x="364" y="651"/>
                </a:cubicBezTo>
                <a:cubicBezTo>
                  <a:pt x="358" y="617"/>
                  <a:pt x="380" y="514"/>
                  <a:pt x="380" y="514"/>
                </a:cubicBezTo>
                <a:cubicBezTo>
                  <a:pt x="377" y="512"/>
                  <a:pt x="370" y="506"/>
                  <a:pt x="369" y="480"/>
                </a:cubicBezTo>
                <a:lnTo>
                  <a:pt x="321" y="480"/>
                </a:lnTo>
                <a:lnTo>
                  <a:pt x="321" y="480"/>
                </a:lnTo>
                <a:cubicBezTo>
                  <a:pt x="278" y="480"/>
                  <a:pt x="237" y="517"/>
                  <a:pt x="242" y="563"/>
                </a:cubicBezTo>
                <a:lnTo>
                  <a:pt x="254" y="648"/>
                </a:lnTo>
                <a:cubicBezTo>
                  <a:pt x="257" y="664"/>
                  <a:pt x="262" y="679"/>
                  <a:pt x="270" y="691"/>
                </a:cubicBezTo>
                <a:cubicBezTo>
                  <a:pt x="251" y="684"/>
                  <a:pt x="234" y="674"/>
                  <a:pt x="218" y="662"/>
                </a:cubicBezTo>
                <a:cubicBezTo>
                  <a:pt x="218" y="662"/>
                  <a:pt x="218" y="662"/>
                  <a:pt x="218" y="662"/>
                </a:cubicBezTo>
                <a:cubicBezTo>
                  <a:pt x="175" y="634"/>
                  <a:pt x="137" y="596"/>
                  <a:pt x="112" y="550"/>
                </a:cubicBezTo>
                <a:cubicBezTo>
                  <a:pt x="91" y="513"/>
                  <a:pt x="77" y="472"/>
                  <a:pt x="73" y="429"/>
                </a:cubicBezTo>
                <a:lnTo>
                  <a:pt x="71" y="415"/>
                </a:lnTo>
                <a:cubicBezTo>
                  <a:pt x="100" y="415"/>
                  <a:pt x="129" y="415"/>
                  <a:pt x="158" y="415"/>
                </a:cubicBezTo>
                <a:cubicBezTo>
                  <a:pt x="152" y="400"/>
                  <a:pt x="151" y="384"/>
                  <a:pt x="155" y="369"/>
                </a:cubicBezTo>
                <a:cubicBezTo>
                  <a:pt x="127" y="369"/>
                  <a:pt x="99" y="369"/>
                  <a:pt x="71" y="369"/>
                </a:cubicBezTo>
                <a:cubicBezTo>
                  <a:pt x="73" y="352"/>
                  <a:pt x="75" y="336"/>
                  <a:pt x="78" y="320"/>
                </a:cubicBezTo>
                <a:cubicBezTo>
                  <a:pt x="54" y="315"/>
                  <a:pt x="32" y="304"/>
                  <a:pt x="15" y="287"/>
                </a:cubicBezTo>
                <a:cubicBezTo>
                  <a:pt x="12" y="304"/>
                  <a:pt x="7" y="320"/>
                  <a:pt x="4" y="336"/>
                </a:cubicBezTo>
                <a:cubicBezTo>
                  <a:pt x="2" y="354"/>
                  <a:pt x="1" y="372"/>
                  <a:pt x="1" y="389"/>
                </a:cubicBezTo>
                <a:cubicBezTo>
                  <a:pt x="0" y="418"/>
                  <a:pt x="3" y="446"/>
                  <a:pt x="9" y="474"/>
                </a:cubicBezTo>
                <a:cubicBezTo>
                  <a:pt x="21" y="527"/>
                  <a:pt x="43" y="577"/>
                  <a:pt x="75" y="621"/>
                </a:cubicBezTo>
                <a:cubicBezTo>
                  <a:pt x="139" y="709"/>
                  <a:pt x="239" y="768"/>
                  <a:pt x="347" y="780"/>
                </a:cubicBezTo>
                <a:cubicBezTo>
                  <a:pt x="458" y="792"/>
                  <a:pt x="570" y="757"/>
                  <a:pt x="652" y="683"/>
                </a:cubicBezTo>
                <a:cubicBezTo>
                  <a:pt x="734" y="609"/>
                  <a:pt x="782" y="503"/>
                  <a:pt x="783" y="393"/>
                </a:cubicBezTo>
                <a:cubicBezTo>
                  <a:pt x="783" y="387"/>
                  <a:pt x="782" y="380"/>
                  <a:pt x="782" y="373"/>
                </a:cubicBezTo>
                <a:cubicBezTo>
                  <a:pt x="782" y="372"/>
                  <a:pt x="782" y="379"/>
                  <a:pt x="782" y="373"/>
                </a:cubicBezTo>
                <a:cubicBezTo>
                  <a:pt x="776" y="256"/>
                  <a:pt x="717" y="146"/>
                  <a:pt x="622" y="76"/>
                </a:cubicBezTo>
                <a:lnTo>
                  <a:pt x="622" y="76"/>
                </a:lnTo>
                <a:cubicBezTo>
                  <a:pt x="626" y="103"/>
                  <a:pt x="621" y="131"/>
                  <a:pt x="609" y="155"/>
                </a:cubicBezTo>
                <a:cubicBezTo>
                  <a:pt x="619" y="164"/>
                  <a:pt x="629" y="175"/>
                  <a:pt x="639" y="185"/>
                </a:cubicBezTo>
                <a:cubicBezTo>
                  <a:pt x="608" y="192"/>
                  <a:pt x="578" y="199"/>
                  <a:pt x="548" y="204"/>
                </a:cubicBezTo>
                <a:lnTo>
                  <a:pt x="547" y="203"/>
                </a:lnTo>
                <a:cubicBezTo>
                  <a:pt x="535" y="204"/>
                  <a:pt x="519" y="206"/>
                  <a:pt x="502" y="208"/>
                </a:cubicBezTo>
                <a:lnTo>
                  <a:pt x="502" y="209"/>
                </a:lnTo>
                <a:cubicBezTo>
                  <a:pt x="428" y="215"/>
                  <a:pt x="355" y="215"/>
                  <a:pt x="281" y="209"/>
                </a:cubicBezTo>
                <a:cubicBezTo>
                  <a:pt x="295" y="163"/>
                  <a:pt x="310" y="115"/>
                  <a:pt x="341" y="78"/>
                </a:cubicBezTo>
                <a:lnTo>
                  <a:pt x="344" y="74"/>
                </a:lnTo>
                <a:cubicBezTo>
                  <a:pt x="351" y="73"/>
                  <a:pt x="358" y="72"/>
                  <a:pt x="366" y="71"/>
                </a:cubicBezTo>
                <a:cubicBezTo>
                  <a:pt x="370" y="44"/>
                  <a:pt x="384" y="20"/>
                  <a:pt x="403" y="1"/>
                </a:cubicBezTo>
                <a:cubicBezTo>
                  <a:pt x="360" y="0"/>
                  <a:pt x="317" y="5"/>
                  <a:pt x="276" y="18"/>
                </a:cubicBezTo>
                <a:cubicBezTo>
                  <a:pt x="255" y="25"/>
                  <a:pt x="235" y="33"/>
                  <a:pt x="215" y="43"/>
                </a:cubicBezTo>
                <a:cubicBezTo>
                  <a:pt x="197" y="52"/>
                  <a:pt x="178" y="63"/>
                  <a:pt x="161" y="76"/>
                </a:cubicBezTo>
                <a:cubicBezTo>
                  <a:pt x="183" y="87"/>
                  <a:pt x="201" y="104"/>
                  <a:pt x="214" y="124"/>
                </a:cubicBezTo>
                <a:cubicBezTo>
                  <a:pt x="234" y="111"/>
                  <a:pt x="255" y="100"/>
                  <a:pt x="276" y="90"/>
                </a:cubicBezTo>
                <a:cubicBezTo>
                  <a:pt x="260" y="127"/>
                  <a:pt x="245" y="164"/>
                  <a:pt x="236" y="204"/>
                </a:cubicBezTo>
                <a:cubicBezTo>
                  <a:pt x="228" y="236"/>
                  <a:pt x="223" y="269"/>
                  <a:pt x="219" y="302"/>
                </a:cubicBezTo>
                <a:cubicBezTo>
                  <a:pt x="234" y="298"/>
                  <a:pt x="250" y="299"/>
                  <a:pt x="265" y="303"/>
                </a:cubicBezTo>
                <a:cubicBezTo>
                  <a:pt x="267" y="287"/>
                  <a:pt x="269" y="271"/>
                  <a:pt x="272" y="254"/>
                </a:cubicBezTo>
                <a:cubicBezTo>
                  <a:pt x="352" y="262"/>
                  <a:pt x="431" y="262"/>
                  <a:pt x="511" y="254"/>
                </a:cubicBezTo>
                <a:cubicBezTo>
                  <a:pt x="514" y="271"/>
                  <a:pt x="516" y="287"/>
                  <a:pt x="518" y="303"/>
                </a:cubicBezTo>
                <a:cubicBezTo>
                  <a:pt x="533" y="299"/>
                  <a:pt x="549" y="298"/>
                  <a:pt x="564" y="302"/>
                </a:cubicBezTo>
                <a:cubicBezTo>
                  <a:pt x="562" y="284"/>
                  <a:pt x="560" y="266"/>
                  <a:pt x="557" y="249"/>
                </a:cubicBezTo>
                <a:cubicBezTo>
                  <a:pt x="594" y="242"/>
                  <a:pt x="630" y="235"/>
                  <a:pt x="666" y="224"/>
                </a:cubicBezTo>
                <a:lnTo>
                  <a:pt x="671" y="233"/>
                </a:lnTo>
                <a:cubicBezTo>
                  <a:pt x="692" y="270"/>
                  <a:pt x="706" y="311"/>
                  <a:pt x="711" y="354"/>
                </a:cubicBezTo>
                <a:lnTo>
                  <a:pt x="712" y="369"/>
                </a:lnTo>
                <a:cubicBezTo>
                  <a:pt x="684" y="369"/>
                  <a:pt x="656" y="369"/>
                  <a:pt x="628" y="369"/>
                </a:cubicBezTo>
                <a:cubicBezTo>
                  <a:pt x="632" y="384"/>
                  <a:pt x="631" y="400"/>
                  <a:pt x="625" y="415"/>
                </a:cubicBezTo>
                <a:cubicBezTo>
                  <a:pt x="655" y="415"/>
                  <a:pt x="683" y="415"/>
                  <a:pt x="712" y="415"/>
                </a:cubicBezTo>
                <a:lnTo>
                  <a:pt x="711" y="429"/>
                </a:lnTo>
                <a:cubicBezTo>
                  <a:pt x="706" y="472"/>
                  <a:pt x="692" y="513"/>
                  <a:pt x="671" y="550"/>
                </a:cubicBezTo>
                <a:cubicBezTo>
                  <a:pt x="650" y="586"/>
                  <a:pt x="623" y="617"/>
                  <a:pt x="591" y="643"/>
                </a:cubicBezTo>
                <a:cubicBezTo>
                  <a:pt x="575" y="656"/>
                  <a:pt x="557" y="668"/>
                  <a:pt x="538" y="678"/>
                </a:cubicBezTo>
                <a:lnTo>
                  <a:pt x="517" y="687"/>
                </a:lnTo>
                <a:cubicBezTo>
                  <a:pt x="524" y="675"/>
                  <a:pt x="529" y="661"/>
                  <a:pt x="532" y="646"/>
                </a:cubicBezTo>
                <a:lnTo>
                  <a:pt x="543" y="561"/>
                </a:lnTo>
                <a:cubicBezTo>
                  <a:pt x="549" y="517"/>
                  <a:pt x="508" y="480"/>
                  <a:pt x="464" y="480"/>
                </a:cubicBezTo>
                <a:close/>
                <a:moveTo>
                  <a:pt x="94" y="91"/>
                </a:moveTo>
                <a:cubicBezTo>
                  <a:pt x="43" y="91"/>
                  <a:pt x="1" y="132"/>
                  <a:pt x="1" y="184"/>
                </a:cubicBezTo>
                <a:cubicBezTo>
                  <a:pt x="1" y="236"/>
                  <a:pt x="43" y="277"/>
                  <a:pt x="94" y="277"/>
                </a:cubicBezTo>
                <a:cubicBezTo>
                  <a:pt x="146" y="277"/>
                  <a:pt x="188" y="236"/>
                  <a:pt x="188" y="184"/>
                </a:cubicBezTo>
                <a:cubicBezTo>
                  <a:pt x="188" y="132"/>
                  <a:pt x="146" y="91"/>
                  <a:pt x="94" y="91"/>
                </a:cubicBezTo>
                <a:close/>
                <a:moveTo>
                  <a:pt x="94" y="235"/>
                </a:moveTo>
                <a:lnTo>
                  <a:pt x="94" y="235"/>
                </a:lnTo>
                <a:cubicBezTo>
                  <a:pt x="66" y="235"/>
                  <a:pt x="43" y="212"/>
                  <a:pt x="43" y="184"/>
                </a:cubicBezTo>
                <a:cubicBezTo>
                  <a:pt x="43" y="156"/>
                  <a:pt x="66" y="133"/>
                  <a:pt x="94" y="133"/>
                </a:cubicBezTo>
                <a:cubicBezTo>
                  <a:pt x="122" y="133"/>
                  <a:pt x="145" y="156"/>
                  <a:pt x="145" y="184"/>
                </a:cubicBezTo>
                <a:cubicBezTo>
                  <a:pt x="145" y="212"/>
                  <a:pt x="122" y="235"/>
                  <a:pt x="94" y="235"/>
                </a:cubicBezTo>
                <a:close/>
                <a:moveTo>
                  <a:pt x="494" y="1"/>
                </a:moveTo>
                <a:cubicBezTo>
                  <a:pt x="442" y="1"/>
                  <a:pt x="400" y="43"/>
                  <a:pt x="400" y="94"/>
                </a:cubicBezTo>
                <a:cubicBezTo>
                  <a:pt x="400" y="146"/>
                  <a:pt x="442" y="188"/>
                  <a:pt x="494" y="188"/>
                </a:cubicBezTo>
                <a:cubicBezTo>
                  <a:pt x="545" y="188"/>
                  <a:pt x="587" y="146"/>
                  <a:pt x="587" y="94"/>
                </a:cubicBezTo>
                <a:cubicBezTo>
                  <a:pt x="587" y="43"/>
                  <a:pt x="545" y="1"/>
                  <a:pt x="494" y="1"/>
                </a:cubicBezTo>
                <a:close/>
                <a:moveTo>
                  <a:pt x="494" y="145"/>
                </a:moveTo>
                <a:lnTo>
                  <a:pt x="494" y="145"/>
                </a:lnTo>
                <a:cubicBezTo>
                  <a:pt x="466" y="145"/>
                  <a:pt x="443" y="122"/>
                  <a:pt x="443" y="94"/>
                </a:cubicBezTo>
                <a:cubicBezTo>
                  <a:pt x="443" y="66"/>
                  <a:pt x="466" y="43"/>
                  <a:pt x="494" y="43"/>
                </a:cubicBezTo>
                <a:cubicBezTo>
                  <a:pt x="522" y="43"/>
                  <a:pt x="544" y="66"/>
                  <a:pt x="544" y="94"/>
                </a:cubicBezTo>
                <a:cubicBezTo>
                  <a:pt x="544" y="122"/>
                  <a:pt x="522" y="145"/>
                  <a:pt x="494" y="145"/>
                </a:cubicBezTo>
                <a:close/>
                <a:moveTo>
                  <a:pt x="240" y="432"/>
                </a:moveTo>
                <a:cubicBezTo>
                  <a:pt x="268" y="432"/>
                  <a:pt x="290" y="409"/>
                  <a:pt x="290" y="381"/>
                </a:cubicBezTo>
                <a:cubicBezTo>
                  <a:pt x="290" y="354"/>
                  <a:pt x="268" y="331"/>
                  <a:pt x="240" y="331"/>
                </a:cubicBezTo>
                <a:cubicBezTo>
                  <a:pt x="212" y="331"/>
                  <a:pt x="189" y="354"/>
                  <a:pt x="189" y="381"/>
                </a:cubicBezTo>
                <a:cubicBezTo>
                  <a:pt x="189" y="409"/>
                  <a:pt x="212" y="432"/>
                  <a:pt x="240" y="432"/>
                </a:cubicBezTo>
                <a:close/>
                <a:moveTo>
                  <a:pt x="223" y="565"/>
                </a:moveTo>
                <a:lnTo>
                  <a:pt x="223" y="565"/>
                </a:lnTo>
                <a:cubicBezTo>
                  <a:pt x="220" y="540"/>
                  <a:pt x="228" y="515"/>
                  <a:pt x="246" y="495"/>
                </a:cubicBezTo>
                <a:cubicBezTo>
                  <a:pt x="264" y="474"/>
                  <a:pt x="291" y="461"/>
                  <a:pt x="318" y="460"/>
                </a:cubicBezTo>
                <a:cubicBezTo>
                  <a:pt x="309" y="452"/>
                  <a:pt x="297" y="448"/>
                  <a:pt x="285" y="448"/>
                </a:cubicBezTo>
                <a:lnTo>
                  <a:pt x="195" y="448"/>
                </a:lnTo>
                <a:lnTo>
                  <a:pt x="195" y="447"/>
                </a:lnTo>
                <a:cubicBezTo>
                  <a:pt x="168" y="447"/>
                  <a:pt x="142" y="471"/>
                  <a:pt x="146" y="499"/>
                </a:cubicBezTo>
                <a:lnTo>
                  <a:pt x="153" y="552"/>
                </a:lnTo>
                <a:cubicBezTo>
                  <a:pt x="158" y="580"/>
                  <a:pt x="175" y="602"/>
                  <a:pt x="202" y="602"/>
                </a:cubicBezTo>
                <a:lnTo>
                  <a:pt x="228" y="602"/>
                </a:lnTo>
                <a:lnTo>
                  <a:pt x="223" y="565"/>
                </a:lnTo>
                <a:close/>
                <a:moveTo>
                  <a:pt x="543" y="432"/>
                </a:moveTo>
                <a:cubicBezTo>
                  <a:pt x="571" y="432"/>
                  <a:pt x="594" y="409"/>
                  <a:pt x="594" y="381"/>
                </a:cubicBezTo>
                <a:cubicBezTo>
                  <a:pt x="594" y="354"/>
                  <a:pt x="571" y="331"/>
                  <a:pt x="543" y="331"/>
                </a:cubicBezTo>
                <a:cubicBezTo>
                  <a:pt x="516" y="331"/>
                  <a:pt x="493" y="354"/>
                  <a:pt x="493" y="381"/>
                </a:cubicBezTo>
                <a:cubicBezTo>
                  <a:pt x="493" y="409"/>
                  <a:pt x="516" y="432"/>
                  <a:pt x="543" y="432"/>
                </a:cubicBezTo>
                <a:close/>
                <a:moveTo>
                  <a:pt x="588" y="448"/>
                </a:moveTo>
                <a:lnTo>
                  <a:pt x="499" y="448"/>
                </a:lnTo>
                <a:lnTo>
                  <a:pt x="499" y="447"/>
                </a:lnTo>
                <a:cubicBezTo>
                  <a:pt x="486" y="447"/>
                  <a:pt x="474" y="452"/>
                  <a:pt x="465" y="460"/>
                </a:cubicBezTo>
                <a:cubicBezTo>
                  <a:pt x="493" y="461"/>
                  <a:pt x="521" y="474"/>
                  <a:pt x="541" y="495"/>
                </a:cubicBezTo>
                <a:cubicBezTo>
                  <a:pt x="558" y="515"/>
                  <a:pt x="565" y="539"/>
                  <a:pt x="562" y="564"/>
                </a:cubicBezTo>
                <a:lnTo>
                  <a:pt x="562" y="564"/>
                </a:lnTo>
                <a:lnTo>
                  <a:pt x="557" y="602"/>
                </a:lnTo>
                <a:lnTo>
                  <a:pt x="581" y="602"/>
                </a:lnTo>
                <a:cubicBezTo>
                  <a:pt x="608" y="602"/>
                  <a:pt x="625" y="579"/>
                  <a:pt x="631" y="551"/>
                </a:cubicBezTo>
                <a:lnTo>
                  <a:pt x="638" y="498"/>
                </a:lnTo>
                <a:cubicBezTo>
                  <a:pt x="641" y="470"/>
                  <a:pt x="615" y="448"/>
                  <a:pt x="588" y="448"/>
                </a:cubicBezTo>
                <a:close/>
                <a:moveTo>
                  <a:pt x="473" y="371"/>
                </a:moveTo>
                <a:cubicBezTo>
                  <a:pt x="473" y="417"/>
                  <a:pt x="437" y="454"/>
                  <a:pt x="393" y="454"/>
                </a:cubicBezTo>
                <a:cubicBezTo>
                  <a:pt x="348" y="454"/>
                  <a:pt x="312" y="417"/>
                  <a:pt x="312" y="371"/>
                </a:cubicBezTo>
                <a:cubicBezTo>
                  <a:pt x="312" y="326"/>
                  <a:pt x="348" y="289"/>
                  <a:pt x="393" y="289"/>
                </a:cubicBezTo>
                <a:cubicBezTo>
                  <a:pt x="437" y="289"/>
                  <a:pt x="473" y="326"/>
                  <a:pt x="473" y="371"/>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TextBox 47"/>
          <p:cNvSpPr txBox="1"/>
          <p:nvPr/>
        </p:nvSpPr>
        <p:spPr>
          <a:xfrm>
            <a:off x="2361787" y="1776267"/>
            <a:ext cx="2632727" cy="707886"/>
          </a:xfrm>
          <a:prstGeom prst="rect">
            <a:avLst/>
          </a:prstGeom>
          <a:noFill/>
        </p:spPr>
        <p:txBody>
          <a:bodyPr wrap="square" rtlCol="0">
            <a:spAutoFit/>
          </a:bodyPr>
          <a:lstStyle/>
          <a:p>
            <a:r>
              <a:rPr lang="zh-CN" altLang="en-US" sz="4000" b="1" dirty="0">
                <a:solidFill>
                  <a:schemeClr val="accent1"/>
                </a:solidFill>
                <a:latin typeface="微软雅黑" panose="020B0503020204020204" pitchFamily="34" charset="-122"/>
                <a:ea typeface="微软雅黑" panose="020B0503020204020204" pitchFamily="34" charset="-122"/>
              </a:rPr>
              <a:t>商业模式</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sp>
        <p:nvSpPr>
          <p:cNvPr id="45" name="TextBox 48"/>
          <p:cNvSpPr txBox="1"/>
          <p:nvPr/>
        </p:nvSpPr>
        <p:spPr>
          <a:xfrm>
            <a:off x="2361787" y="2858130"/>
            <a:ext cx="2632727" cy="707886"/>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4000" dirty="0"/>
              <a:t>会员权益</a:t>
            </a:r>
            <a:endParaRPr lang="zh-CN" altLang="en-US" sz="4000" dirty="0"/>
          </a:p>
        </p:txBody>
      </p:sp>
      <p:sp>
        <p:nvSpPr>
          <p:cNvPr id="58" name="TextBox 55"/>
          <p:cNvSpPr txBox="1"/>
          <p:nvPr/>
        </p:nvSpPr>
        <p:spPr>
          <a:xfrm>
            <a:off x="2361787" y="4006074"/>
            <a:ext cx="2632727" cy="707886"/>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4000" dirty="0"/>
              <a:t>公司优势</a:t>
            </a:r>
            <a:endParaRPr lang="zh-CN" altLang="en-US" sz="4000" dirty="0"/>
          </a:p>
        </p:txBody>
      </p:sp>
      <p:sp>
        <p:nvSpPr>
          <p:cNvPr id="59" name="TextBox 56"/>
          <p:cNvSpPr txBox="1"/>
          <p:nvPr/>
        </p:nvSpPr>
        <p:spPr>
          <a:xfrm>
            <a:off x="2361787" y="5288800"/>
            <a:ext cx="2632727" cy="707886"/>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4000" dirty="0"/>
              <a:t>发展规划</a:t>
            </a:r>
            <a:endParaRPr lang="zh-CN" altLang="en-US" sz="4000" dirty="0"/>
          </a:p>
        </p:txBody>
      </p:sp>
      <p:sp>
        <p:nvSpPr>
          <p:cNvPr id="64" name="TextBox 13"/>
          <p:cNvSpPr txBox="1"/>
          <p:nvPr/>
        </p:nvSpPr>
        <p:spPr>
          <a:xfrm>
            <a:off x="4519643" y="1930155"/>
            <a:ext cx="3492440" cy="461665"/>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en-US" altLang="zh-CN" sz="2400" dirty="0"/>
              <a:t>——</a:t>
            </a:r>
            <a:r>
              <a:rPr lang="zh-CN" altLang="en-US" sz="2400" dirty="0"/>
              <a:t>商业模式介绍</a:t>
            </a:r>
            <a:endParaRPr lang="zh-CN" altLang="en-US" sz="2400" dirty="0"/>
          </a:p>
        </p:txBody>
      </p:sp>
      <p:sp>
        <p:nvSpPr>
          <p:cNvPr id="69" name="TextBox 13"/>
          <p:cNvSpPr txBox="1"/>
          <p:nvPr/>
        </p:nvSpPr>
        <p:spPr>
          <a:xfrm>
            <a:off x="4519642" y="3041515"/>
            <a:ext cx="3492442" cy="461665"/>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en-US" altLang="zh-CN" sz="2400" dirty="0"/>
              <a:t>——</a:t>
            </a:r>
            <a:r>
              <a:rPr lang="zh-CN" altLang="en-US" sz="2400" dirty="0"/>
              <a:t>您能得到什么权益</a:t>
            </a:r>
            <a:endParaRPr lang="zh-CN" altLang="en-US" sz="2400" dirty="0"/>
          </a:p>
        </p:txBody>
      </p:sp>
      <p:sp>
        <p:nvSpPr>
          <p:cNvPr id="70" name="TextBox 13"/>
          <p:cNvSpPr txBox="1"/>
          <p:nvPr/>
        </p:nvSpPr>
        <p:spPr>
          <a:xfrm>
            <a:off x="4519642" y="4236540"/>
            <a:ext cx="3492441" cy="461665"/>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en-US" altLang="zh-CN" sz="2400" dirty="0"/>
              <a:t>——</a:t>
            </a:r>
            <a:r>
              <a:rPr lang="zh-CN" altLang="en-US" sz="2400" dirty="0"/>
              <a:t>我们有什么优势</a:t>
            </a:r>
            <a:endParaRPr lang="zh-CN" altLang="en-US" sz="2400" dirty="0"/>
          </a:p>
        </p:txBody>
      </p:sp>
      <p:sp>
        <p:nvSpPr>
          <p:cNvPr id="71" name="TextBox 13"/>
          <p:cNvSpPr txBox="1"/>
          <p:nvPr/>
        </p:nvSpPr>
        <p:spPr>
          <a:xfrm>
            <a:off x="4519642" y="5431565"/>
            <a:ext cx="3492442" cy="461665"/>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en-US" altLang="zh-CN" sz="2400" dirty="0"/>
              <a:t>——</a:t>
            </a:r>
            <a:r>
              <a:rPr lang="zh-CN" altLang="en-US" sz="2400" dirty="0"/>
              <a:t>发展目标前景展望</a:t>
            </a:r>
            <a:endParaRPr lang="zh-CN" altLang="en-US" sz="2400" dirty="0"/>
          </a:p>
        </p:txBody>
      </p:sp>
      <p:sp>
        <p:nvSpPr>
          <p:cNvPr id="27" name="Freeform 16"/>
          <p:cNvSpPr>
            <a:spLocks noEditPoints="1"/>
          </p:cNvSpPr>
          <p:nvPr/>
        </p:nvSpPr>
        <p:spPr bwMode="auto">
          <a:xfrm>
            <a:off x="1585500" y="5274730"/>
            <a:ext cx="622300" cy="642938"/>
          </a:xfrm>
          <a:custGeom>
            <a:avLst/>
            <a:gdLst>
              <a:gd name="T0" fmla="*/ 231 w 769"/>
              <a:gd name="T1" fmla="*/ 125 h 819"/>
              <a:gd name="T2" fmla="*/ 503 w 769"/>
              <a:gd name="T3" fmla="*/ 91 h 819"/>
              <a:gd name="T4" fmla="*/ 406 w 769"/>
              <a:gd name="T5" fmla="*/ 56 h 819"/>
              <a:gd name="T6" fmla="*/ 294 w 769"/>
              <a:gd name="T7" fmla="*/ 56 h 819"/>
              <a:gd name="T8" fmla="*/ 197 w 769"/>
              <a:gd name="T9" fmla="*/ 91 h 819"/>
              <a:gd name="T10" fmla="*/ 633 w 769"/>
              <a:gd name="T11" fmla="*/ 710 h 819"/>
              <a:gd name="T12" fmla="*/ 643 w 769"/>
              <a:gd name="T13" fmla="*/ 685 h 819"/>
              <a:gd name="T14" fmla="*/ 599 w 769"/>
              <a:gd name="T15" fmla="*/ 532 h 819"/>
              <a:gd name="T16" fmla="*/ 570 w 769"/>
              <a:gd name="T17" fmla="*/ 532 h 819"/>
              <a:gd name="T18" fmla="*/ 570 w 769"/>
              <a:gd name="T19" fmla="*/ 650 h 819"/>
              <a:gd name="T20" fmla="*/ 571 w 769"/>
              <a:gd name="T21" fmla="*/ 653 h 819"/>
              <a:gd name="T22" fmla="*/ 573 w 769"/>
              <a:gd name="T23" fmla="*/ 655 h 819"/>
              <a:gd name="T24" fmla="*/ 574 w 769"/>
              <a:gd name="T25" fmla="*/ 657 h 819"/>
              <a:gd name="T26" fmla="*/ 732 w 769"/>
              <a:gd name="T27" fmla="*/ 541 h 819"/>
              <a:gd name="T28" fmla="*/ 584 w 769"/>
              <a:gd name="T29" fmla="*/ 463 h 819"/>
              <a:gd name="T30" fmla="*/ 551 w 769"/>
              <a:gd name="T31" fmla="*/ 816 h 819"/>
              <a:gd name="T32" fmla="*/ 760 w 769"/>
              <a:gd name="T33" fmla="*/ 675 h 819"/>
              <a:gd name="T34" fmla="*/ 732 w 769"/>
              <a:gd name="T35" fmla="*/ 669 h 819"/>
              <a:gd name="T36" fmla="*/ 585 w 769"/>
              <a:gd name="T37" fmla="*/ 792 h 819"/>
              <a:gd name="T38" fmla="*/ 436 w 769"/>
              <a:gd name="T39" fmla="*/ 613 h 819"/>
              <a:gd name="T40" fmla="*/ 613 w 769"/>
              <a:gd name="T41" fmla="*/ 493 h 819"/>
              <a:gd name="T42" fmla="*/ 732 w 769"/>
              <a:gd name="T43" fmla="*/ 669 h 819"/>
              <a:gd name="T44" fmla="*/ 257 w 769"/>
              <a:gd name="T45" fmla="*/ 668 h 819"/>
              <a:gd name="T46" fmla="*/ 439 w 769"/>
              <a:gd name="T47" fmla="*/ 487 h 819"/>
              <a:gd name="T48" fmla="*/ 477 w 769"/>
              <a:gd name="T49" fmla="*/ 458 h 819"/>
              <a:gd name="T50" fmla="*/ 664 w 769"/>
              <a:gd name="T51" fmla="*/ 278 h 819"/>
              <a:gd name="T52" fmla="*/ 671 w 769"/>
              <a:gd name="T53" fmla="*/ 448 h 819"/>
              <a:gd name="T54" fmla="*/ 700 w 769"/>
              <a:gd name="T55" fmla="*/ 458 h 819"/>
              <a:gd name="T56" fmla="*/ 700 w 769"/>
              <a:gd name="T57" fmla="*/ 189 h 819"/>
              <a:gd name="T58" fmla="*/ 36 w 769"/>
              <a:gd name="T59" fmla="*/ 152 h 819"/>
              <a:gd name="T60" fmla="*/ 0 w 769"/>
              <a:gd name="T61" fmla="*/ 285 h 819"/>
              <a:gd name="T62" fmla="*/ 0 w 769"/>
              <a:gd name="T63" fmla="*/ 487 h 819"/>
              <a:gd name="T64" fmla="*/ 0 w 769"/>
              <a:gd name="T65" fmla="*/ 682 h 819"/>
              <a:gd name="T66" fmla="*/ 387 w 769"/>
              <a:gd name="T67" fmla="*/ 718 h 819"/>
              <a:gd name="T68" fmla="*/ 29 w 769"/>
              <a:gd name="T69" fmla="*/ 285 h 819"/>
              <a:gd name="T70" fmla="*/ 36 w 769"/>
              <a:gd name="T71" fmla="*/ 278 h 819"/>
              <a:gd name="T72" fmla="*/ 229 w 769"/>
              <a:gd name="T73" fmla="*/ 458 h 819"/>
              <a:gd name="T74" fmla="*/ 29 w 769"/>
              <a:gd name="T75" fmla="*/ 285 h 819"/>
              <a:gd name="T76" fmla="*/ 229 w 769"/>
              <a:gd name="T77" fmla="*/ 487 h 819"/>
              <a:gd name="T78" fmla="*/ 36 w 769"/>
              <a:gd name="T79" fmla="*/ 668 h 819"/>
              <a:gd name="T80" fmla="*/ 29 w 769"/>
              <a:gd name="T81" fmla="*/ 487 h 819"/>
              <a:gd name="T82" fmla="*/ 257 w 769"/>
              <a:gd name="T83" fmla="*/ 458 h 819"/>
              <a:gd name="T84" fmla="*/ 257 w 769"/>
              <a:gd name="T85" fmla="*/ 278 h 819"/>
              <a:gd name="T86" fmla="*/ 449 w 769"/>
              <a:gd name="T87" fmla="*/ 458 h 819"/>
              <a:gd name="T88" fmla="*/ 463 w 769"/>
              <a:gd name="T89" fmla="*/ 188 h 819"/>
              <a:gd name="T90" fmla="*/ 488 w 769"/>
              <a:gd name="T91" fmla="*/ 213 h 819"/>
              <a:gd name="T92" fmla="*/ 438 w 769"/>
              <a:gd name="T93" fmla="*/ 213 h 819"/>
              <a:gd name="T94" fmla="*/ 243 w 769"/>
              <a:gd name="T95" fmla="*/ 188 h 819"/>
              <a:gd name="T96" fmla="*/ 268 w 769"/>
              <a:gd name="T97" fmla="*/ 213 h 819"/>
              <a:gd name="T98" fmla="*/ 218 w 769"/>
              <a:gd name="T99" fmla="*/ 213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69" h="819">
                <a:moveTo>
                  <a:pt x="197" y="91"/>
                </a:moveTo>
                <a:cubicBezTo>
                  <a:pt x="197" y="110"/>
                  <a:pt x="212" y="125"/>
                  <a:pt x="231" y="125"/>
                </a:cubicBezTo>
                <a:lnTo>
                  <a:pt x="469" y="125"/>
                </a:lnTo>
                <a:cubicBezTo>
                  <a:pt x="488" y="125"/>
                  <a:pt x="503" y="110"/>
                  <a:pt x="503" y="91"/>
                </a:cubicBezTo>
                <a:cubicBezTo>
                  <a:pt x="503" y="72"/>
                  <a:pt x="488" y="56"/>
                  <a:pt x="469" y="56"/>
                </a:cubicBezTo>
                <a:lnTo>
                  <a:pt x="406" y="56"/>
                </a:lnTo>
                <a:cubicBezTo>
                  <a:pt x="406" y="25"/>
                  <a:pt x="381" y="0"/>
                  <a:pt x="350" y="0"/>
                </a:cubicBezTo>
                <a:cubicBezTo>
                  <a:pt x="319" y="0"/>
                  <a:pt x="294" y="25"/>
                  <a:pt x="294" y="56"/>
                </a:cubicBezTo>
                <a:lnTo>
                  <a:pt x="231" y="56"/>
                </a:lnTo>
                <a:cubicBezTo>
                  <a:pt x="212" y="56"/>
                  <a:pt x="197" y="72"/>
                  <a:pt x="197" y="91"/>
                </a:cubicBezTo>
                <a:close/>
                <a:moveTo>
                  <a:pt x="622" y="705"/>
                </a:moveTo>
                <a:cubicBezTo>
                  <a:pt x="625" y="708"/>
                  <a:pt x="629" y="710"/>
                  <a:pt x="633" y="710"/>
                </a:cubicBezTo>
                <a:cubicBezTo>
                  <a:pt x="636" y="710"/>
                  <a:pt x="640" y="708"/>
                  <a:pt x="643" y="705"/>
                </a:cubicBezTo>
                <a:cubicBezTo>
                  <a:pt x="648" y="700"/>
                  <a:pt x="648" y="691"/>
                  <a:pt x="643" y="685"/>
                </a:cubicBezTo>
                <a:lnTo>
                  <a:pt x="599" y="641"/>
                </a:lnTo>
                <a:lnTo>
                  <a:pt x="599" y="532"/>
                </a:lnTo>
                <a:cubicBezTo>
                  <a:pt x="599" y="524"/>
                  <a:pt x="592" y="517"/>
                  <a:pt x="584" y="517"/>
                </a:cubicBezTo>
                <a:cubicBezTo>
                  <a:pt x="577" y="517"/>
                  <a:pt x="570" y="524"/>
                  <a:pt x="570" y="532"/>
                </a:cubicBezTo>
                <a:lnTo>
                  <a:pt x="570" y="647"/>
                </a:lnTo>
                <a:cubicBezTo>
                  <a:pt x="570" y="648"/>
                  <a:pt x="570" y="649"/>
                  <a:pt x="570" y="650"/>
                </a:cubicBezTo>
                <a:cubicBezTo>
                  <a:pt x="570" y="650"/>
                  <a:pt x="571" y="651"/>
                  <a:pt x="571" y="651"/>
                </a:cubicBezTo>
                <a:cubicBezTo>
                  <a:pt x="571" y="652"/>
                  <a:pt x="571" y="652"/>
                  <a:pt x="571" y="653"/>
                </a:cubicBezTo>
                <a:cubicBezTo>
                  <a:pt x="571" y="653"/>
                  <a:pt x="572" y="653"/>
                  <a:pt x="572" y="654"/>
                </a:cubicBezTo>
                <a:cubicBezTo>
                  <a:pt x="572" y="654"/>
                  <a:pt x="572" y="655"/>
                  <a:pt x="573" y="655"/>
                </a:cubicBezTo>
                <a:cubicBezTo>
                  <a:pt x="573" y="656"/>
                  <a:pt x="574" y="656"/>
                  <a:pt x="574" y="657"/>
                </a:cubicBezTo>
                <a:cubicBezTo>
                  <a:pt x="574" y="657"/>
                  <a:pt x="574" y="657"/>
                  <a:pt x="574" y="657"/>
                </a:cubicBezTo>
                <a:lnTo>
                  <a:pt x="622" y="705"/>
                </a:lnTo>
                <a:close/>
                <a:moveTo>
                  <a:pt x="732" y="541"/>
                </a:moveTo>
                <a:cubicBezTo>
                  <a:pt x="705" y="501"/>
                  <a:pt x="665" y="475"/>
                  <a:pt x="618" y="466"/>
                </a:cubicBezTo>
                <a:cubicBezTo>
                  <a:pt x="607" y="464"/>
                  <a:pt x="596" y="463"/>
                  <a:pt x="584" y="463"/>
                </a:cubicBezTo>
                <a:cubicBezTo>
                  <a:pt x="499" y="463"/>
                  <a:pt x="425" y="524"/>
                  <a:pt x="409" y="608"/>
                </a:cubicBezTo>
                <a:cubicBezTo>
                  <a:pt x="391" y="704"/>
                  <a:pt x="454" y="798"/>
                  <a:pt x="551" y="816"/>
                </a:cubicBezTo>
                <a:cubicBezTo>
                  <a:pt x="562" y="818"/>
                  <a:pt x="573" y="819"/>
                  <a:pt x="585" y="819"/>
                </a:cubicBezTo>
                <a:cubicBezTo>
                  <a:pt x="670" y="819"/>
                  <a:pt x="744" y="758"/>
                  <a:pt x="760" y="675"/>
                </a:cubicBezTo>
                <a:cubicBezTo>
                  <a:pt x="769" y="628"/>
                  <a:pt x="759" y="580"/>
                  <a:pt x="732" y="541"/>
                </a:cubicBezTo>
                <a:close/>
                <a:moveTo>
                  <a:pt x="732" y="669"/>
                </a:moveTo>
                <a:lnTo>
                  <a:pt x="732" y="669"/>
                </a:lnTo>
                <a:cubicBezTo>
                  <a:pt x="719" y="740"/>
                  <a:pt x="657" y="792"/>
                  <a:pt x="585" y="792"/>
                </a:cubicBezTo>
                <a:cubicBezTo>
                  <a:pt x="575" y="792"/>
                  <a:pt x="566" y="791"/>
                  <a:pt x="556" y="789"/>
                </a:cubicBezTo>
                <a:cubicBezTo>
                  <a:pt x="475" y="773"/>
                  <a:pt x="421" y="694"/>
                  <a:pt x="436" y="613"/>
                </a:cubicBezTo>
                <a:cubicBezTo>
                  <a:pt x="450" y="542"/>
                  <a:pt x="512" y="490"/>
                  <a:pt x="584" y="490"/>
                </a:cubicBezTo>
                <a:cubicBezTo>
                  <a:pt x="594" y="490"/>
                  <a:pt x="603" y="491"/>
                  <a:pt x="613" y="493"/>
                </a:cubicBezTo>
                <a:cubicBezTo>
                  <a:pt x="652" y="501"/>
                  <a:pt x="686" y="523"/>
                  <a:pt x="709" y="556"/>
                </a:cubicBezTo>
                <a:cubicBezTo>
                  <a:pt x="732" y="590"/>
                  <a:pt x="740" y="630"/>
                  <a:pt x="732" y="669"/>
                </a:cubicBezTo>
                <a:close/>
                <a:moveTo>
                  <a:pt x="374" y="668"/>
                </a:moveTo>
                <a:lnTo>
                  <a:pt x="257" y="668"/>
                </a:lnTo>
                <a:lnTo>
                  <a:pt x="257" y="487"/>
                </a:lnTo>
                <a:lnTo>
                  <a:pt x="439" y="487"/>
                </a:lnTo>
                <a:cubicBezTo>
                  <a:pt x="451" y="476"/>
                  <a:pt x="464" y="466"/>
                  <a:pt x="478" y="458"/>
                </a:cubicBezTo>
                <a:lnTo>
                  <a:pt x="477" y="458"/>
                </a:lnTo>
                <a:lnTo>
                  <a:pt x="477" y="278"/>
                </a:lnTo>
                <a:lnTo>
                  <a:pt x="664" y="278"/>
                </a:lnTo>
                <a:cubicBezTo>
                  <a:pt x="668" y="278"/>
                  <a:pt x="671" y="281"/>
                  <a:pt x="671" y="285"/>
                </a:cubicBezTo>
                <a:lnTo>
                  <a:pt x="671" y="448"/>
                </a:lnTo>
                <a:cubicBezTo>
                  <a:pt x="681" y="453"/>
                  <a:pt x="691" y="458"/>
                  <a:pt x="700" y="464"/>
                </a:cubicBezTo>
                <a:lnTo>
                  <a:pt x="700" y="458"/>
                </a:lnTo>
                <a:lnTo>
                  <a:pt x="700" y="285"/>
                </a:lnTo>
                <a:lnTo>
                  <a:pt x="700" y="189"/>
                </a:lnTo>
                <a:cubicBezTo>
                  <a:pt x="700" y="169"/>
                  <a:pt x="684" y="152"/>
                  <a:pt x="664" y="152"/>
                </a:cubicBezTo>
                <a:lnTo>
                  <a:pt x="36" y="152"/>
                </a:lnTo>
                <a:cubicBezTo>
                  <a:pt x="16" y="152"/>
                  <a:pt x="0" y="169"/>
                  <a:pt x="0" y="189"/>
                </a:cubicBezTo>
                <a:lnTo>
                  <a:pt x="0" y="285"/>
                </a:lnTo>
                <a:lnTo>
                  <a:pt x="0" y="458"/>
                </a:lnTo>
                <a:lnTo>
                  <a:pt x="0" y="487"/>
                </a:lnTo>
                <a:lnTo>
                  <a:pt x="0" y="660"/>
                </a:lnTo>
                <a:lnTo>
                  <a:pt x="0" y="682"/>
                </a:lnTo>
                <a:cubicBezTo>
                  <a:pt x="0" y="702"/>
                  <a:pt x="16" y="718"/>
                  <a:pt x="36" y="718"/>
                </a:cubicBezTo>
                <a:lnTo>
                  <a:pt x="387" y="718"/>
                </a:lnTo>
                <a:cubicBezTo>
                  <a:pt x="381" y="702"/>
                  <a:pt x="377" y="685"/>
                  <a:pt x="374" y="668"/>
                </a:cubicBezTo>
                <a:close/>
                <a:moveTo>
                  <a:pt x="29" y="285"/>
                </a:moveTo>
                <a:lnTo>
                  <a:pt x="29" y="285"/>
                </a:lnTo>
                <a:cubicBezTo>
                  <a:pt x="29" y="281"/>
                  <a:pt x="32" y="278"/>
                  <a:pt x="36" y="278"/>
                </a:cubicBezTo>
                <a:lnTo>
                  <a:pt x="229" y="278"/>
                </a:lnTo>
                <a:lnTo>
                  <a:pt x="229" y="458"/>
                </a:lnTo>
                <a:lnTo>
                  <a:pt x="29" y="458"/>
                </a:lnTo>
                <a:lnTo>
                  <a:pt x="29" y="285"/>
                </a:lnTo>
                <a:close/>
                <a:moveTo>
                  <a:pt x="229" y="487"/>
                </a:moveTo>
                <a:lnTo>
                  <a:pt x="229" y="487"/>
                </a:lnTo>
                <a:lnTo>
                  <a:pt x="229" y="668"/>
                </a:lnTo>
                <a:lnTo>
                  <a:pt x="36" y="668"/>
                </a:lnTo>
                <a:cubicBezTo>
                  <a:pt x="32" y="668"/>
                  <a:pt x="29" y="664"/>
                  <a:pt x="29" y="660"/>
                </a:cubicBezTo>
                <a:lnTo>
                  <a:pt x="29" y="487"/>
                </a:lnTo>
                <a:lnTo>
                  <a:pt x="229" y="487"/>
                </a:lnTo>
                <a:close/>
                <a:moveTo>
                  <a:pt x="257" y="458"/>
                </a:moveTo>
                <a:lnTo>
                  <a:pt x="257" y="458"/>
                </a:lnTo>
                <a:lnTo>
                  <a:pt x="257" y="278"/>
                </a:lnTo>
                <a:lnTo>
                  <a:pt x="449" y="278"/>
                </a:lnTo>
                <a:lnTo>
                  <a:pt x="449" y="458"/>
                </a:lnTo>
                <a:lnTo>
                  <a:pt x="257" y="458"/>
                </a:lnTo>
                <a:close/>
                <a:moveTo>
                  <a:pt x="463" y="188"/>
                </a:moveTo>
                <a:lnTo>
                  <a:pt x="463" y="188"/>
                </a:lnTo>
                <a:cubicBezTo>
                  <a:pt x="477" y="188"/>
                  <a:pt x="488" y="200"/>
                  <a:pt x="488" y="213"/>
                </a:cubicBezTo>
                <a:cubicBezTo>
                  <a:pt x="488" y="227"/>
                  <a:pt x="477" y="238"/>
                  <a:pt x="463" y="238"/>
                </a:cubicBezTo>
                <a:cubicBezTo>
                  <a:pt x="449" y="238"/>
                  <a:pt x="438" y="227"/>
                  <a:pt x="438" y="213"/>
                </a:cubicBezTo>
                <a:cubicBezTo>
                  <a:pt x="438" y="200"/>
                  <a:pt x="449" y="188"/>
                  <a:pt x="463" y="188"/>
                </a:cubicBezTo>
                <a:close/>
                <a:moveTo>
                  <a:pt x="243" y="188"/>
                </a:moveTo>
                <a:lnTo>
                  <a:pt x="243" y="188"/>
                </a:lnTo>
                <a:cubicBezTo>
                  <a:pt x="257" y="188"/>
                  <a:pt x="268" y="200"/>
                  <a:pt x="268" y="213"/>
                </a:cubicBezTo>
                <a:cubicBezTo>
                  <a:pt x="268" y="227"/>
                  <a:pt x="257" y="238"/>
                  <a:pt x="243" y="238"/>
                </a:cubicBezTo>
                <a:cubicBezTo>
                  <a:pt x="229" y="238"/>
                  <a:pt x="218" y="227"/>
                  <a:pt x="218" y="213"/>
                </a:cubicBezTo>
                <a:cubicBezTo>
                  <a:pt x="218" y="200"/>
                  <a:pt x="229" y="188"/>
                  <a:pt x="243" y="18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10468">
        <p15:prstTrans prst="wind"/>
      </p:transition>
    </mc:Choice>
    <mc:Fallback>
      <p:transition spd="slow" advTm="10468">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5071269" y="884552"/>
            <a:ext cx="2301875" cy="2308226"/>
            <a:chOff x="6609209" y="790981"/>
            <a:chExt cx="2301875" cy="2308226"/>
          </a:xfrm>
        </p:grpSpPr>
        <p:sp>
          <p:nvSpPr>
            <p:cNvPr id="38"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sp>
        <p:nvSpPr>
          <p:cNvPr id="55" name="TextBox 27"/>
          <p:cNvSpPr txBox="1"/>
          <p:nvPr/>
        </p:nvSpPr>
        <p:spPr>
          <a:xfrm>
            <a:off x="2549797" y="3752318"/>
            <a:ext cx="7097168" cy="1446550"/>
          </a:xfrm>
          <a:prstGeom prst="rect">
            <a:avLst/>
          </a:prstGeom>
          <a:noFill/>
        </p:spPr>
        <p:txBody>
          <a:bodyPr wrap="square" rtlCol="0">
            <a:spAutoFit/>
          </a:bodyPr>
          <a:lstStyle/>
          <a:p>
            <a:pPr algn="ctr"/>
            <a:r>
              <a:rPr lang="zh-CN" altLang="en-US" sz="8800" b="1" dirty="0">
                <a:solidFill>
                  <a:schemeClr val="accent2"/>
                </a:solidFill>
                <a:latin typeface="微软雅黑" panose="020B0503020204020204" pitchFamily="34" charset="-122"/>
                <a:ea typeface="微软雅黑" panose="020B0503020204020204" pitchFamily="34" charset="-122"/>
              </a:rPr>
              <a:t>商 业 模 式</a:t>
            </a:r>
            <a:endParaRPr lang="zh-CN" altLang="en-US" sz="8800" b="1" dirty="0">
              <a:solidFill>
                <a:schemeClr val="accent2"/>
              </a:solidFill>
              <a:latin typeface="微软雅黑" panose="020B0503020204020204" pitchFamily="34" charset="-122"/>
              <a:ea typeface="微软雅黑" panose="020B0503020204020204" pitchFamily="34" charset="-122"/>
            </a:endParaRPr>
          </a:p>
        </p:txBody>
      </p:sp>
      <p:sp>
        <p:nvSpPr>
          <p:cNvPr id="56" name="Oval 39"/>
          <p:cNvSpPr>
            <a:spLocks noChangeAspect="1" noChangeArrowheads="1"/>
          </p:cNvSpPr>
          <p:nvPr/>
        </p:nvSpPr>
        <p:spPr bwMode="auto">
          <a:xfrm>
            <a:off x="2948587" y="5372975"/>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57" name="TextBox 9"/>
          <p:cNvSpPr txBox="1"/>
          <p:nvPr/>
        </p:nvSpPr>
        <p:spPr>
          <a:xfrm>
            <a:off x="3164587" y="5312311"/>
            <a:ext cx="277754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互联网</a:t>
            </a:r>
            <a:r>
              <a:rPr lang="en-US" altLang="zh-CN" dirty="0">
                <a:solidFill>
                  <a:schemeClr val="accent2"/>
                </a:solidFill>
              </a:rPr>
              <a:t>+</a:t>
            </a:r>
            <a:r>
              <a:rPr lang="zh-CN" altLang="en-US" dirty="0">
                <a:solidFill>
                  <a:schemeClr val="accent2"/>
                </a:solidFill>
              </a:rPr>
              <a:t>写入政府工作报告</a:t>
            </a:r>
            <a:endParaRPr lang="zh-CN" altLang="en-US" dirty="0">
              <a:solidFill>
                <a:schemeClr val="accent2"/>
              </a:solidFill>
            </a:endParaRPr>
          </a:p>
        </p:txBody>
      </p:sp>
      <p:sp>
        <p:nvSpPr>
          <p:cNvPr id="58" name="Oval 39"/>
          <p:cNvSpPr>
            <a:spLocks noChangeAspect="1" noChangeArrowheads="1"/>
          </p:cNvSpPr>
          <p:nvPr/>
        </p:nvSpPr>
        <p:spPr bwMode="auto">
          <a:xfrm>
            <a:off x="7070899" y="5372975"/>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59" name="TextBox 13"/>
          <p:cNvSpPr txBox="1"/>
          <p:nvPr/>
        </p:nvSpPr>
        <p:spPr>
          <a:xfrm>
            <a:off x="7286899" y="5312311"/>
            <a:ext cx="2617671"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互联网</a:t>
            </a:r>
            <a:r>
              <a:rPr lang="en-US" altLang="zh-CN" dirty="0">
                <a:solidFill>
                  <a:schemeClr val="accent2"/>
                </a:solidFill>
              </a:rPr>
              <a:t>+</a:t>
            </a:r>
            <a:r>
              <a:rPr lang="zh-CN" altLang="en-US" dirty="0">
                <a:solidFill>
                  <a:schemeClr val="accent2"/>
                </a:solidFill>
              </a:rPr>
              <a:t>影响生产消费方式</a:t>
            </a:r>
            <a:endParaRPr lang="zh-CN" altLang="en-US" dirty="0">
              <a:solidFill>
                <a:schemeClr val="accent2"/>
              </a:solidFill>
            </a:endParaRPr>
          </a:p>
        </p:txBody>
      </p:sp>
      <p:sp>
        <p:nvSpPr>
          <p:cNvPr id="60" name="Oval 40"/>
          <p:cNvSpPr>
            <a:spLocks noChangeAspect="1" noChangeArrowheads="1"/>
          </p:cNvSpPr>
          <p:nvPr/>
        </p:nvSpPr>
        <p:spPr bwMode="auto">
          <a:xfrm>
            <a:off x="2948587" y="5711351"/>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61" name="TextBox 10"/>
          <p:cNvSpPr txBox="1"/>
          <p:nvPr/>
        </p:nvSpPr>
        <p:spPr>
          <a:xfrm>
            <a:off x="3164587" y="5650687"/>
            <a:ext cx="218163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什么是“消费商”？</a:t>
            </a:r>
            <a:endParaRPr lang="zh-CN" altLang="zh-CN" dirty="0">
              <a:solidFill>
                <a:schemeClr val="accent2"/>
              </a:solidFill>
            </a:endParaRPr>
          </a:p>
        </p:txBody>
      </p:sp>
      <p:sp>
        <p:nvSpPr>
          <p:cNvPr id="62" name="Freeform 12"/>
          <p:cNvSpPr>
            <a:spLocks noEditPoints="1"/>
          </p:cNvSpPr>
          <p:nvPr/>
        </p:nvSpPr>
        <p:spPr bwMode="auto">
          <a:xfrm>
            <a:off x="5542395" y="1364629"/>
            <a:ext cx="1359622" cy="1346483"/>
          </a:xfrm>
          <a:custGeom>
            <a:avLst/>
            <a:gdLst>
              <a:gd name="T0" fmla="*/ 410 w 783"/>
              <a:gd name="T1" fmla="*/ 514 h 792"/>
              <a:gd name="T2" fmla="*/ 364 w 783"/>
              <a:gd name="T3" fmla="*/ 651 h 792"/>
              <a:gd name="T4" fmla="*/ 321 w 783"/>
              <a:gd name="T5" fmla="*/ 480 h 792"/>
              <a:gd name="T6" fmla="*/ 254 w 783"/>
              <a:gd name="T7" fmla="*/ 648 h 792"/>
              <a:gd name="T8" fmla="*/ 218 w 783"/>
              <a:gd name="T9" fmla="*/ 662 h 792"/>
              <a:gd name="T10" fmla="*/ 71 w 783"/>
              <a:gd name="T11" fmla="*/ 415 h 792"/>
              <a:gd name="T12" fmla="*/ 71 w 783"/>
              <a:gd name="T13" fmla="*/ 369 h 792"/>
              <a:gd name="T14" fmla="*/ 4 w 783"/>
              <a:gd name="T15" fmla="*/ 336 h 792"/>
              <a:gd name="T16" fmla="*/ 75 w 783"/>
              <a:gd name="T17" fmla="*/ 621 h 792"/>
              <a:gd name="T18" fmla="*/ 783 w 783"/>
              <a:gd name="T19" fmla="*/ 393 h 792"/>
              <a:gd name="T20" fmla="*/ 622 w 783"/>
              <a:gd name="T21" fmla="*/ 76 h 792"/>
              <a:gd name="T22" fmla="*/ 639 w 783"/>
              <a:gd name="T23" fmla="*/ 185 h 792"/>
              <a:gd name="T24" fmla="*/ 502 w 783"/>
              <a:gd name="T25" fmla="*/ 208 h 792"/>
              <a:gd name="T26" fmla="*/ 341 w 783"/>
              <a:gd name="T27" fmla="*/ 78 h 792"/>
              <a:gd name="T28" fmla="*/ 403 w 783"/>
              <a:gd name="T29" fmla="*/ 1 h 792"/>
              <a:gd name="T30" fmla="*/ 161 w 783"/>
              <a:gd name="T31" fmla="*/ 76 h 792"/>
              <a:gd name="T32" fmla="*/ 236 w 783"/>
              <a:gd name="T33" fmla="*/ 204 h 792"/>
              <a:gd name="T34" fmla="*/ 272 w 783"/>
              <a:gd name="T35" fmla="*/ 254 h 792"/>
              <a:gd name="T36" fmla="*/ 564 w 783"/>
              <a:gd name="T37" fmla="*/ 302 h 792"/>
              <a:gd name="T38" fmla="*/ 671 w 783"/>
              <a:gd name="T39" fmla="*/ 233 h 792"/>
              <a:gd name="T40" fmla="*/ 628 w 783"/>
              <a:gd name="T41" fmla="*/ 369 h 792"/>
              <a:gd name="T42" fmla="*/ 711 w 783"/>
              <a:gd name="T43" fmla="*/ 429 h 792"/>
              <a:gd name="T44" fmla="*/ 538 w 783"/>
              <a:gd name="T45" fmla="*/ 678 h 792"/>
              <a:gd name="T46" fmla="*/ 543 w 783"/>
              <a:gd name="T47" fmla="*/ 561 h 792"/>
              <a:gd name="T48" fmla="*/ 1 w 783"/>
              <a:gd name="T49" fmla="*/ 184 h 792"/>
              <a:gd name="T50" fmla="*/ 94 w 783"/>
              <a:gd name="T51" fmla="*/ 91 h 792"/>
              <a:gd name="T52" fmla="*/ 43 w 783"/>
              <a:gd name="T53" fmla="*/ 184 h 792"/>
              <a:gd name="T54" fmla="*/ 94 w 783"/>
              <a:gd name="T55" fmla="*/ 235 h 792"/>
              <a:gd name="T56" fmla="*/ 494 w 783"/>
              <a:gd name="T57" fmla="*/ 188 h 792"/>
              <a:gd name="T58" fmla="*/ 494 w 783"/>
              <a:gd name="T59" fmla="*/ 145 h 792"/>
              <a:gd name="T60" fmla="*/ 494 w 783"/>
              <a:gd name="T61" fmla="*/ 43 h 792"/>
              <a:gd name="T62" fmla="*/ 240 w 783"/>
              <a:gd name="T63" fmla="*/ 432 h 792"/>
              <a:gd name="T64" fmla="*/ 189 w 783"/>
              <a:gd name="T65" fmla="*/ 381 h 792"/>
              <a:gd name="T66" fmla="*/ 223 w 783"/>
              <a:gd name="T67" fmla="*/ 565 h 792"/>
              <a:gd name="T68" fmla="*/ 285 w 783"/>
              <a:gd name="T69" fmla="*/ 448 h 792"/>
              <a:gd name="T70" fmla="*/ 146 w 783"/>
              <a:gd name="T71" fmla="*/ 499 h 792"/>
              <a:gd name="T72" fmla="*/ 228 w 783"/>
              <a:gd name="T73" fmla="*/ 602 h 792"/>
              <a:gd name="T74" fmla="*/ 594 w 783"/>
              <a:gd name="T75" fmla="*/ 381 h 792"/>
              <a:gd name="T76" fmla="*/ 543 w 783"/>
              <a:gd name="T77" fmla="*/ 432 h 792"/>
              <a:gd name="T78" fmla="*/ 499 w 783"/>
              <a:gd name="T79" fmla="*/ 447 h 792"/>
              <a:gd name="T80" fmla="*/ 562 w 783"/>
              <a:gd name="T81" fmla="*/ 564 h 792"/>
              <a:gd name="T82" fmla="*/ 581 w 783"/>
              <a:gd name="T83" fmla="*/ 602 h 792"/>
              <a:gd name="T84" fmla="*/ 588 w 783"/>
              <a:gd name="T85" fmla="*/ 448 h 792"/>
              <a:gd name="T86" fmla="*/ 312 w 783"/>
              <a:gd name="T87" fmla="*/ 371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3" h="792">
                <a:moveTo>
                  <a:pt x="464" y="480"/>
                </a:moveTo>
                <a:lnTo>
                  <a:pt x="421" y="480"/>
                </a:lnTo>
                <a:cubicBezTo>
                  <a:pt x="421" y="484"/>
                  <a:pt x="422" y="505"/>
                  <a:pt x="410" y="514"/>
                </a:cubicBezTo>
                <a:cubicBezTo>
                  <a:pt x="410" y="514"/>
                  <a:pt x="429" y="618"/>
                  <a:pt x="421" y="651"/>
                </a:cubicBezTo>
                <a:cubicBezTo>
                  <a:pt x="418" y="665"/>
                  <a:pt x="406" y="701"/>
                  <a:pt x="392" y="701"/>
                </a:cubicBezTo>
                <a:cubicBezTo>
                  <a:pt x="378" y="700"/>
                  <a:pt x="367" y="665"/>
                  <a:pt x="364" y="651"/>
                </a:cubicBezTo>
                <a:cubicBezTo>
                  <a:pt x="358" y="617"/>
                  <a:pt x="380" y="514"/>
                  <a:pt x="380" y="514"/>
                </a:cubicBezTo>
                <a:cubicBezTo>
                  <a:pt x="377" y="512"/>
                  <a:pt x="370" y="506"/>
                  <a:pt x="369" y="480"/>
                </a:cubicBezTo>
                <a:lnTo>
                  <a:pt x="321" y="480"/>
                </a:lnTo>
                <a:lnTo>
                  <a:pt x="321" y="480"/>
                </a:lnTo>
                <a:cubicBezTo>
                  <a:pt x="278" y="480"/>
                  <a:pt x="237" y="517"/>
                  <a:pt x="242" y="563"/>
                </a:cubicBezTo>
                <a:lnTo>
                  <a:pt x="254" y="648"/>
                </a:lnTo>
                <a:cubicBezTo>
                  <a:pt x="257" y="664"/>
                  <a:pt x="262" y="679"/>
                  <a:pt x="270" y="691"/>
                </a:cubicBezTo>
                <a:cubicBezTo>
                  <a:pt x="251" y="684"/>
                  <a:pt x="234" y="674"/>
                  <a:pt x="218" y="662"/>
                </a:cubicBezTo>
                <a:cubicBezTo>
                  <a:pt x="218" y="662"/>
                  <a:pt x="218" y="662"/>
                  <a:pt x="218" y="662"/>
                </a:cubicBezTo>
                <a:cubicBezTo>
                  <a:pt x="175" y="634"/>
                  <a:pt x="137" y="596"/>
                  <a:pt x="112" y="550"/>
                </a:cubicBezTo>
                <a:cubicBezTo>
                  <a:pt x="91" y="513"/>
                  <a:pt x="77" y="472"/>
                  <a:pt x="73" y="429"/>
                </a:cubicBezTo>
                <a:lnTo>
                  <a:pt x="71" y="415"/>
                </a:lnTo>
                <a:cubicBezTo>
                  <a:pt x="100" y="415"/>
                  <a:pt x="129" y="415"/>
                  <a:pt x="158" y="415"/>
                </a:cubicBezTo>
                <a:cubicBezTo>
                  <a:pt x="152" y="400"/>
                  <a:pt x="151" y="384"/>
                  <a:pt x="155" y="369"/>
                </a:cubicBezTo>
                <a:cubicBezTo>
                  <a:pt x="127" y="369"/>
                  <a:pt x="99" y="369"/>
                  <a:pt x="71" y="369"/>
                </a:cubicBezTo>
                <a:cubicBezTo>
                  <a:pt x="73" y="352"/>
                  <a:pt x="75" y="336"/>
                  <a:pt x="78" y="320"/>
                </a:cubicBezTo>
                <a:cubicBezTo>
                  <a:pt x="54" y="315"/>
                  <a:pt x="32" y="304"/>
                  <a:pt x="15" y="287"/>
                </a:cubicBezTo>
                <a:cubicBezTo>
                  <a:pt x="12" y="304"/>
                  <a:pt x="7" y="320"/>
                  <a:pt x="4" y="336"/>
                </a:cubicBezTo>
                <a:cubicBezTo>
                  <a:pt x="2" y="354"/>
                  <a:pt x="1" y="372"/>
                  <a:pt x="1" y="389"/>
                </a:cubicBezTo>
                <a:cubicBezTo>
                  <a:pt x="0" y="418"/>
                  <a:pt x="3" y="446"/>
                  <a:pt x="9" y="474"/>
                </a:cubicBezTo>
                <a:cubicBezTo>
                  <a:pt x="21" y="527"/>
                  <a:pt x="43" y="577"/>
                  <a:pt x="75" y="621"/>
                </a:cubicBezTo>
                <a:cubicBezTo>
                  <a:pt x="139" y="709"/>
                  <a:pt x="239" y="768"/>
                  <a:pt x="347" y="780"/>
                </a:cubicBezTo>
                <a:cubicBezTo>
                  <a:pt x="458" y="792"/>
                  <a:pt x="570" y="757"/>
                  <a:pt x="652" y="683"/>
                </a:cubicBezTo>
                <a:cubicBezTo>
                  <a:pt x="734" y="609"/>
                  <a:pt x="782" y="503"/>
                  <a:pt x="783" y="393"/>
                </a:cubicBezTo>
                <a:cubicBezTo>
                  <a:pt x="783" y="387"/>
                  <a:pt x="782" y="380"/>
                  <a:pt x="782" y="373"/>
                </a:cubicBezTo>
                <a:cubicBezTo>
                  <a:pt x="782" y="372"/>
                  <a:pt x="782" y="379"/>
                  <a:pt x="782" y="373"/>
                </a:cubicBezTo>
                <a:cubicBezTo>
                  <a:pt x="776" y="256"/>
                  <a:pt x="717" y="146"/>
                  <a:pt x="622" y="76"/>
                </a:cubicBezTo>
                <a:lnTo>
                  <a:pt x="622" y="76"/>
                </a:lnTo>
                <a:cubicBezTo>
                  <a:pt x="626" y="103"/>
                  <a:pt x="621" y="131"/>
                  <a:pt x="609" y="155"/>
                </a:cubicBezTo>
                <a:cubicBezTo>
                  <a:pt x="619" y="164"/>
                  <a:pt x="629" y="175"/>
                  <a:pt x="639" y="185"/>
                </a:cubicBezTo>
                <a:cubicBezTo>
                  <a:pt x="608" y="192"/>
                  <a:pt x="578" y="199"/>
                  <a:pt x="548" y="204"/>
                </a:cubicBezTo>
                <a:lnTo>
                  <a:pt x="547" y="203"/>
                </a:lnTo>
                <a:cubicBezTo>
                  <a:pt x="535" y="204"/>
                  <a:pt x="519" y="206"/>
                  <a:pt x="502" y="208"/>
                </a:cubicBezTo>
                <a:lnTo>
                  <a:pt x="502" y="209"/>
                </a:lnTo>
                <a:cubicBezTo>
                  <a:pt x="428" y="215"/>
                  <a:pt x="355" y="215"/>
                  <a:pt x="281" y="209"/>
                </a:cubicBezTo>
                <a:cubicBezTo>
                  <a:pt x="295" y="163"/>
                  <a:pt x="310" y="115"/>
                  <a:pt x="341" y="78"/>
                </a:cubicBezTo>
                <a:lnTo>
                  <a:pt x="344" y="74"/>
                </a:lnTo>
                <a:cubicBezTo>
                  <a:pt x="351" y="73"/>
                  <a:pt x="358" y="72"/>
                  <a:pt x="366" y="71"/>
                </a:cubicBezTo>
                <a:cubicBezTo>
                  <a:pt x="370" y="44"/>
                  <a:pt x="384" y="20"/>
                  <a:pt x="403" y="1"/>
                </a:cubicBezTo>
                <a:cubicBezTo>
                  <a:pt x="360" y="0"/>
                  <a:pt x="317" y="5"/>
                  <a:pt x="276" y="18"/>
                </a:cubicBezTo>
                <a:cubicBezTo>
                  <a:pt x="255" y="25"/>
                  <a:pt x="235" y="33"/>
                  <a:pt x="215" y="43"/>
                </a:cubicBezTo>
                <a:cubicBezTo>
                  <a:pt x="197" y="52"/>
                  <a:pt x="178" y="63"/>
                  <a:pt x="161" y="76"/>
                </a:cubicBezTo>
                <a:cubicBezTo>
                  <a:pt x="183" y="87"/>
                  <a:pt x="201" y="104"/>
                  <a:pt x="214" y="124"/>
                </a:cubicBezTo>
                <a:cubicBezTo>
                  <a:pt x="234" y="111"/>
                  <a:pt x="255" y="100"/>
                  <a:pt x="276" y="90"/>
                </a:cubicBezTo>
                <a:cubicBezTo>
                  <a:pt x="260" y="127"/>
                  <a:pt x="245" y="164"/>
                  <a:pt x="236" y="204"/>
                </a:cubicBezTo>
                <a:cubicBezTo>
                  <a:pt x="228" y="236"/>
                  <a:pt x="223" y="269"/>
                  <a:pt x="219" y="302"/>
                </a:cubicBezTo>
                <a:cubicBezTo>
                  <a:pt x="234" y="298"/>
                  <a:pt x="250" y="299"/>
                  <a:pt x="265" y="303"/>
                </a:cubicBezTo>
                <a:cubicBezTo>
                  <a:pt x="267" y="287"/>
                  <a:pt x="269" y="271"/>
                  <a:pt x="272" y="254"/>
                </a:cubicBezTo>
                <a:cubicBezTo>
                  <a:pt x="352" y="262"/>
                  <a:pt x="431" y="262"/>
                  <a:pt x="511" y="254"/>
                </a:cubicBezTo>
                <a:cubicBezTo>
                  <a:pt x="514" y="271"/>
                  <a:pt x="516" y="287"/>
                  <a:pt x="518" y="303"/>
                </a:cubicBezTo>
                <a:cubicBezTo>
                  <a:pt x="533" y="299"/>
                  <a:pt x="549" y="298"/>
                  <a:pt x="564" y="302"/>
                </a:cubicBezTo>
                <a:cubicBezTo>
                  <a:pt x="562" y="284"/>
                  <a:pt x="560" y="266"/>
                  <a:pt x="557" y="249"/>
                </a:cubicBezTo>
                <a:cubicBezTo>
                  <a:pt x="594" y="242"/>
                  <a:pt x="630" y="235"/>
                  <a:pt x="666" y="224"/>
                </a:cubicBezTo>
                <a:lnTo>
                  <a:pt x="671" y="233"/>
                </a:lnTo>
                <a:cubicBezTo>
                  <a:pt x="692" y="270"/>
                  <a:pt x="706" y="311"/>
                  <a:pt x="711" y="354"/>
                </a:cubicBezTo>
                <a:lnTo>
                  <a:pt x="712" y="369"/>
                </a:lnTo>
                <a:cubicBezTo>
                  <a:pt x="684" y="369"/>
                  <a:pt x="656" y="369"/>
                  <a:pt x="628" y="369"/>
                </a:cubicBezTo>
                <a:cubicBezTo>
                  <a:pt x="632" y="384"/>
                  <a:pt x="631" y="400"/>
                  <a:pt x="625" y="415"/>
                </a:cubicBezTo>
                <a:cubicBezTo>
                  <a:pt x="655" y="415"/>
                  <a:pt x="683" y="415"/>
                  <a:pt x="712" y="415"/>
                </a:cubicBezTo>
                <a:lnTo>
                  <a:pt x="711" y="429"/>
                </a:lnTo>
                <a:cubicBezTo>
                  <a:pt x="706" y="472"/>
                  <a:pt x="692" y="513"/>
                  <a:pt x="671" y="550"/>
                </a:cubicBezTo>
                <a:cubicBezTo>
                  <a:pt x="650" y="586"/>
                  <a:pt x="623" y="617"/>
                  <a:pt x="591" y="643"/>
                </a:cubicBezTo>
                <a:cubicBezTo>
                  <a:pt x="575" y="656"/>
                  <a:pt x="557" y="668"/>
                  <a:pt x="538" y="678"/>
                </a:cubicBezTo>
                <a:lnTo>
                  <a:pt x="517" y="687"/>
                </a:lnTo>
                <a:cubicBezTo>
                  <a:pt x="524" y="675"/>
                  <a:pt x="529" y="661"/>
                  <a:pt x="532" y="646"/>
                </a:cubicBezTo>
                <a:lnTo>
                  <a:pt x="543" y="561"/>
                </a:lnTo>
                <a:cubicBezTo>
                  <a:pt x="549" y="517"/>
                  <a:pt x="508" y="480"/>
                  <a:pt x="464" y="480"/>
                </a:cubicBezTo>
                <a:close/>
                <a:moveTo>
                  <a:pt x="94" y="91"/>
                </a:moveTo>
                <a:cubicBezTo>
                  <a:pt x="43" y="91"/>
                  <a:pt x="1" y="132"/>
                  <a:pt x="1" y="184"/>
                </a:cubicBezTo>
                <a:cubicBezTo>
                  <a:pt x="1" y="236"/>
                  <a:pt x="43" y="277"/>
                  <a:pt x="94" y="277"/>
                </a:cubicBezTo>
                <a:cubicBezTo>
                  <a:pt x="146" y="277"/>
                  <a:pt x="188" y="236"/>
                  <a:pt x="188" y="184"/>
                </a:cubicBezTo>
                <a:cubicBezTo>
                  <a:pt x="188" y="132"/>
                  <a:pt x="146" y="91"/>
                  <a:pt x="94" y="91"/>
                </a:cubicBezTo>
                <a:close/>
                <a:moveTo>
                  <a:pt x="94" y="235"/>
                </a:moveTo>
                <a:lnTo>
                  <a:pt x="94" y="235"/>
                </a:lnTo>
                <a:cubicBezTo>
                  <a:pt x="66" y="235"/>
                  <a:pt x="43" y="212"/>
                  <a:pt x="43" y="184"/>
                </a:cubicBezTo>
                <a:cubicBezTo>
                  <a:pt x="43" y="156"/>
                  <a:pt x="66" y="133"/>
                  <a:pt x="94" y="133"/>
                </a:cubicBezTo>
                <a:cubicBezTo>
                  <a:pt x="122" y="133"/>
                  <a:pt x="145" y="156"/>
                  <a:pt x="145" y="184"/>
                </a:cubicBezTo>
                <a:cubicBezTo>
                  <a:pt x="145" y="212"/>
                  <a:pt x="122" y="235"/>
                  <a:pt x="94" y="235"/>
                </a:cubicBezTo>
                <a:close/>
                <a:moveTo>
                  <a:pt x="494" y="1"/>
                </a:moveTo>
                <a:cubicBezTo>
                  <a:pt x="442" y="1"/>
                  <a:pt x="400" y="43"/>
                  <a:pt x="400" y="94"/>
                </a:cubicBezTo>
                <a:cubicBezTo>
                  <a:pt x="400" y="146"/>
                  <a:pt x="442" y="188"/>
                  <a:pt x="494" y="188"/>
                </a:cubicBezTo>
                <a:cubicBezTo>
                  <a:pt x="545" y="188"/>
                  <a:pt x="587" y="146"/>
                  <a:pt x="587" y="94"/>
                </a:cubicBezTo>
                <a:cubicBezTo>
                  <a:pt x="587" y="43"/>
                  <a:pt x="545" y="1"/>
                  <a:pt x="494" y="1"/>
                </a:cubicBezTo>
                <a:close/>
                <a:moveTo>
                  <a:pt x="494" y="145"/>
                </a:moveTo>
                <a:lnTo>
                  <a:pt x="494" y="145"/>
                </a:lnTo>
                <a:cubicBezTo>
                  <a:pt x="466" y="145"/>
                  <a:pt x="443" y="122"/>
                  <a:pt x="443" y="94"/>
                </a:cubicBezTo>
                <a:cubicBezTo>
                  <a:pt x="443" y="66"/>
                  <a:pt x="466" y="43"/>
                  <a:pt x="494" y="43"/>
                </a:cubicBezTo>
                <a:cubicBezTo>
                  <a:pt x="522" y="43"/>
                  <a:pt x="544" y="66"/>
                  <a:pt x="544" y="94"/>
                </a:cubicBezTo>
                <a:cubicBezTo>
                  <a:pt x="544" y="122"/>
                  <a:pt x="522" y="145"/>
                  <a:pt x="494" y="145"/>
                </a:cubicBezTo>
                <a:close/>
                <a:moveTo>
                  <a:pt x="240" y="432"/>
                </a:moveTo>
                <a:cubicBezTo>
                  <a:pt x="268" y="432"/>
                  <a:pt x="290" y="409"/>
                  <a:pt x="290" y="381"/>
                </a:cubicBezTo>
                <a:cubicBezTo>
                  <a:pt x="290" y="354"/>
                  <a:pt x="268" y="331"/>
                  <a:pt x="240" y="331"/>
                </a:cubicBezTo>
                <a:cubicBezTo>
                  <a:pt x="212" y="331"/>
                  <a:pt x="189" y="354"/>
                  <a:pt x="189" y="381"/>
                </a:cubicBezTo>
                <a:cubicBezTo>
                  <a:pt x="189" y="409"/>
                  <a:pt x="212" y="432"/>
                  <a:pt x="240" y="432"/>
                </a:cubicBezTo>
                <a:close/>
                <a:moveTo>
                  <a:pt x="223" y="565"/>
                </a:moveTo>
                <a:lnTo>
                  <a:pt x="223" y="565"/>
                </a:lnTo>
                <a:cubicBezTo>
                  <a:pt x="220" y="540"/>
                  <a:pt x="228" y="515"/>
                  <a:pt x="246" y="495"/>
                </a:cubicBezTo>
                <a:cubicBezTo>
                  <a:pt x="264" y="474"/>
                  <a:pt x="291" y="461"/>
                  <a:pt x="318" y="460"/>
                </a:cubicBezTo>
                <a:cubicBezTo>
                  <a:pt x="309" y="452"/>
                  <a:pt x="297" y="448"/>
                  <a:pt x="285" y="448"/>
                </a:cubicBezTo>
                <a:lnTo>
                  <a:pt x="195" y="448"/>
                </a:lnTo>
                <a:lnTo>
                  <a:pt x="195" y="447"/>
                </a:lnTo>
                <a:cubicBezTo>
                  <a:pt x="168" y="447"/>
                  <a:pt x="142" y="471"/>
                  <a:pt x="146" y="499"/>
                </a:cubicBezTo>
                <a:lnTo>
                  <a:pt x="153" y="552"/>
                </a:lnTo>
                <a:cubicBezTo>
                  <a:pt x="158" y="580"/>
                  <a:pt x="175" y="602"/>
                  <a:pt x="202" y="602"/>
                </a:cubicBezTo>
                <a:lnTo>
                  <a:pt x="228" y="602"/>
                </a:lnTo>
                <a:lnTo>
                  <a:pt x="223" y="565"/>
                </a:lnTo>
                <a:close/>
                <a:moveTo>
                  <a:pt x="543" y="432"/>
                </a:moveTo>
                <a:cubicBezTo>
                  <a:pt x="571" y="432"/>
                  <a:pt x="594" y="409"/>
                  <a:pt x="594" y="381"/>
                </a:cubicBezTo>
                <a:cubicBezTo>
                  <a:pt x="594" y="354"/>
                  <a:pt x="571" y="331"/>
                  <a:pt x="543" y="331"/>
                </a:cubicBezTo>
                <a:cubicBezTo>
                  <a:pt x="516" y="331"/>
                  <a:pt x="493" y="354"/>
                  <a:pt x="493" y="381"/>
                </a:cubicBezTo>
                <a:cubicBezTo>
                  <a:pt x="493" y="409"/>
                  <a:pt x="516" y="432"/>
                  <a:pt x="543" y="432"/>
                </a:cubicBezTo>
                <a:close/>
                <a:moveTo>
                  <a:pt x="588" y="448"/>
                </a:moveTo>
                <a:lnTo>
                  <a:pt x="499" y="448"/>
                </a:lnTo>
                <a:lnTo>
                  <a:pt x="499" y="447"/>
                </a:lnTo>
                <a:cubicBezTo>
                  <a:pt x="486" y="447"/>
                  <a:pt x="474" y="452"/>
                  <a:pt x="465" y="460"/>
                </a:cubicBezTo>
                <a:cubicBezTo>
                  <a:pt x="493" y="461"/>
                  <a:pt x="521" y="474"/>
                  <a:pt x="541" y="495"/>
                </a:cubicBezTo>
                <a:cubicBezTo>
                  <a:pt x="558" y="515"/>
                  <a:pt x="565" y="539"/>
                  <a:pt x="562" y="564"/>
                </a:cubicBezTo>
                <a:lnTo>
                  <a:pt x="562" y="564"/>
                </a:lnTo>
                <a:lnTo>
                  <a:pt x="557" y="602"/>
                </a:lnTo>
                <a:lnTo>
                  <a:pt x="581" y="602"/>
                </a:lnTo>
                <a:cubicBezTo>
                  <a:pt x="608" y="602"/>
                  <a:pt x="625" y="579"/>
                  <a:pt x="631" y="551"/>
                </a:cubicBezTo>
                <a:lnTo>
                  <a:pt x="638" y="498"/>
                </a:lnTo>
                <a:cubicBezTo>
                  <a:pt x="641" y="470"/>
                  <a:pt x="615" y="448"/>
                  <a:pt x="588" y="448"/>
                </a:cubicBezTo>
                <a:close/>
                <a:moveTo>
                  <a:pt x="473" y="371"/>
                </a:moveTo>
                <a:cubicBezTo>
                  <a:pt x="473" y="417"/>
                  <a:pt x="437" y="454"/>
                  <a:pt x="393" y="454"/>
                </a:cubicBezTo>
                <a:cubicBezTo>
                  <a:pt x="348" y="454"/>
                  <a:pt x="312" y="417"/>
                  <a:pt x="312" y="371"/>
                </a:cubicBezTo>
                <a:cubicBezTo>
                  <a:pt x="312" y="326"/>
                  <a:pt x="348" y="289"/>
                  <a:pt x="393" y="289"/>
                </a:cubicBezTo>
                <a:cubicBezTo>
                  <a:pt x="437" y="289"/>
                  <a:pt x="473" y="326"/>
                  <a:pt x="473" y="371"/>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3" name="文本框 62"/>
          <p:cNvSpPr txBox="1"/>
          <p:nvPr/>
        </p:nvSpPr>
        <p:spPr>
          <a:xfrm>
            <a:off x="5627941" y="3300321"/>
            <a:ext cx="1188530" cy="523220"/>
          </a:xfrm>
          <a:prstGeom prst="rect">
            <a:avLst/>
          </a:prstGeom>
          <a:noFill/>
        </p:spPr>
        <p:txBody>
          <a:bodyPr wrap="none" rtlCol="0">
            <a:spAutoFit/>
          </a:bodyPr>
          <a:lstStyle/>
          <a:p>
            <a:pPr algn="ctr"/>
            <a:r>
              <a:rPr lang="en-US" altLang="zh-CN" sz="2800" dirty="0">
                <a:solidFill>
                  <a:schemeClr val="accent2"/>
                </a:solidFill>
                <a:latin typeface="+mj-ea"/>
                <a:ea typeface="+mj-ea"/>
              </a:rPr>
              <a:t>Part 1</a:t>
            </a:r>
            <a:endParaRPr lang="zh-CN" altLang="en-US" sz="2800" dirty="0">
              <a:solidFill>
                <a:schemeClr val="accent2"/>
              </a:solidFill>
              <a:latin typeface="+mj-ea"/>
              <a:ea typeface="+mj-ea"/>
            </a:endParaRPr>
          </a:p>
        </p:txBody>
      </p:sp>
      <p:sp>
        <p:nvSpPr>
          <p:cNvPr id="64" name="Oval 40"/>
          <p:cNvSpPr>
            <a:spLocks noChangeAspect="1" noChangeArrowheads="1"/>
          </p:cNvSpPr>
          <p:nvPr/>
        </p:nvSpPr>
        <p:spPr bwMode="auto">
          <a:xfrm>
            <a:off x="5337517" y="5711351"/>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65" name="TextBox 10"/>
          <p:cNvSpPr txBox="1"/>
          <p:nvPr/>
        </p:nvSpPr>
        <p:spPr>
          <a:xfrm>
            <a:off x="5564432" y="5650687"/>
            <a:ext cx="1317060"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理论基础</a:t>
            </a:r>
            <a:endParaRPr lang="zh-CN" altLang="zh-CN" dirty="0">
              <a:solidFill>
                <a:schemeClr val="accent2"/>
              </a:solidFill>
            </a:endParaRPr>
          </a:p>
        </p:txBody>
      </p:sp>
      <p:sp>
        <p:nvSpPr>
          <p:cNvPr id="66" name="Oval 40"/>
          <p:cNvSpPr>
            <a:spLocks noChangeAspect="1" noChangeArrowheads="1"/>
          </p:cNvSpPr>
          <p:nvPr/>
        </p:nvSpPr>
        <p:spPr bwMode="auto">
          <a:xfrm>
            <a:off x="7069330" y="5711351"/>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67" name="TextBox 10"/>
          <p:cNvSpPr txBox="1"/>
          <p:nvPr/>
        </p:nvSpPr>
        <p:spPr>
          <a:xfrm>
            <a:off x="7285330" y="5650687"/>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消费商特点</a:t>
            </a:r>
            <a:endParaRPr lang="zh-CN" altLang="zh-CN" dirty="0">
              <a:solidFill>
                <a:schemeClr val="accent2"/>
              </a:solidFill>
            </a:endParaRPr>
          </a:p>
        </p:txBody>
      </p:sp>
      <p:sp>
        <p:nvSpPr>
          <p:cNvPr id="68" name="Oval 40"/>
          <p:cNvSpPr>
            <a:spLocks noChangeAspect="1" noChangeArrowheads="1"/>
          </p:cNvSpPr>
          <p:nvPr/>
        </p:nvSpPr>
        <p:spPr bwMode="auto">
          <a:xfrm>
            <a:off x="2948587" y="6027269"/>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69" name="TextBox 10"/>
          <p:cNvSpPr txBox="1"/>
          <p:nvPr/>
        </p:nvSpPr>
        <p:spPr>
          <a:xfrm>
            <a:off x="3164587" y="5966605"/>
            <a:ext cx="218163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dirty="0">
                <a:solidFill>
                  <a:schemeClr val="accent2"/>
                </a:solidFill>
              </a:rPr>
              <a:t>产生的背景</a:t>
            </a:r>
            <a:endParaRPr lang="zh-CN" altLang="zh-CN" dirty="0">
              <a:solidFill>
                <a:schemeClr val="accent2"/>
              </a:solidFill>
            </a:endParaRPr>
          </a:p>
        </p:txBody>
      </p:sp>
      <p:sp>
        <p:nvSpPr>
          <p:cNvPr id="70" name="Oval 40"/>
          <p:cNvSpPr>
            <a:spLocks noChangeAspect="1" noChangeArrowheads="1"/>
          </p:cNvSpPr>
          <p:nvPr/>
        </p:nvSpPr>
        <p:spPr bwMode="auto">
          <a:xfrm>
            <a:off x="5337517" y="6027269"/>
            <a:ext cx="216000" cy="217227"/>
          </a:xfrm>
          <a:prstGeom prst="ellipse">
            <a:avLst/>
          </a:prstGeom>
          <a:solidFill>
            <a:schemeClr val="accent2"/>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71" name="TextBox 10"/>
          <p:cNvSpPr txBox="1"/>
          <p:nvPr/>
        </p:nvSpPr>
        <p:spPr>
          <a:xfrm>
            <a:off x="5553517" y="5966605"/>
            <a:ext cx="246826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zh-CN" dirty="0">
                <a:solidFill>
                  <a:schemeClr val="accent2"/>
                </a:solidFill>
              </a:rPr>
              <a:t>与传统商</a:t>
            </a:r>
            <a:r>
              <a:rPr lang="zh-CN" altLang="en-US" dirty="0">
                <a:solidFill>
                  <a:schemeClr val="accent2"/>
                </a:solidFill>
              </a:rPr>
              <a:t>比较</a:t>
            </a:r>
            <a:endParaRPr lang="zh-CN" altLang="en-US" dirty="0">
              <a:solidFill>
                <a:schemeClr val="accent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7318">
        <p15:prstTrans prst="pageCurlDouble"/>
      </p:transition>
    </mc:Choice>
    <mc:Fallback>
      <p:transition spd="slow" advTm="7318">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 name="TextBox 23"/>
          <p:cNvSpPr txBox="1"/>
          <p:nvPr/>
        </p:nvSpPr>
        <p:spPr>
          <a:xfrm>
            <a:off x="447166" y="211929"/>
            <a:ext cx="58672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“互联网</a:t>
            </a:r>
            <a:r>
              <a:rPr lang="en-US" altLang="zh-CN" dirty="0"/>
              <a:t>+</a:t>
            </a:r>
            <a:r>
              <a:rPr lang="zh-CN" altLang="zh-CN" dirty="0"/>
              <a:t>”写进政府报告</a:t>
            </a:r>
            <a:endParaRPr lang="zh-CN" altLang="zh-CN"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7" y="2852935"/>
            <a:ext cx="7522866" cy="4030943"/>
          </a:xfrm>
          <a:prstGeom prst="rect">
            <a:avLst/>
          </a:prstGeom>
        </p:spPr>
      </p:pic>
      <p:sp>
        <p:nvSpPr>
          <p:cNvPr id="22" name="矩形 21"/>
          <p:cNvSpPr/>
          <p:nvPr/>
        </p:nvSpPr>
        <p:spPr>
          <a:xfrm>
            <a:off x="3705958" y="1212106"/>
            <a:ext cx="7000935" cy="707886"/>
          </a:xfrm>
          <a:prstGeom prst="rect">
            <a:avLst/>
          </a:prstGeom>
        </p:spPr>
        <p:txBody>
          <a:bodyPr wrap="square">
            <a:spAutoFit/>
          </a:bodyPr>
          <a:lstStyle/>
          <a:p>
            <a:pPr algn="just">
              <a:spcAft>
                <a:spcPts val="0"/>
              </a:spcAft>
            </a:pPr>
            <a:r>
              <a:rPr lang="en-US" altLang="zh-CN" sz="2000" kern="100" dirty="0">
                <a:solidFill>
                  <a:srgbClr val="3E3E3E"/>
                </a:solidFill>
                <a:latin typeface="+mj-ea"/>
                <a:ea typeface="+mj-ea"/>
                <a:cs typeface="Verdana" panose="020B0604030504040204" pitchFamily="34" charset="0"/>
              </a:rPr>
              <a:t>2015</a:t>
            </a:r>
            <a:r>
              <a:rPr lang="zh-CN" altLang="zh-CN" sz="2000" kern="100" dirty="0">
                <a:solidFill>
                  <a:srgbClr val="3E3E3E"/>
                </a:solidFill>
                <a:latin typeface="+mj-ea"/>
                <a:ea typeface="+mj-ea"/>
                <a:cs typeface="Verdana" panose="020B0604030504040204" pitchFamily="34" charset="0"/>
              </a:rPr>
              <a:t>年，互联网领域，最为热门的，无疑是克强总理在其政府工作报告中提出的“互联网</a:t>
            </a:r>
            <a:r>
              <a:rPr lang="en-US" altLang="zh-CN" sz="2000" kern="100" dirty="0">
                <a:solidFill>
                  <a:srgbClr val="3E3E3E"/>
                </a:solidFill>
                <a:latin typeface="+mj-ea"/>
                <a:ea typeface="+mj-ea"/>
                <a:cs typeface="Verdana" panose="020B0604030504040204" pitchFamily="34" charset="0"/>
              </a:rPr>
              <a:t>+</a:t>
            </a:r>
            <a:r>
              <a:rPr lang="zh-CN" altLang="zh-CN" sz="2000" kern="100" dirty="0">
                <a:solidFill>
                  <a:srgbClr val="3E3E3E"/>
                </a:solidFill>
                <a:latin typeface="+mj-ea"/>
                <a:ea typeface="+mj-ea"/>
                <a:cs typeface="Verdana" panose="020B0604030504040204" pitchFamily="34" charset="0"/>
              </a:rPr>
              <a:t>”计划。</a:t>
            </a:r>
            <a:endParaRPr lang="zh-CN" altLang="zh-CN" sz="1600" kern="100" dirty="0">
              <a:latin typeface="+mj-ea"/>
              <a:ea typeface="+mj-ea"/>
              <a:cs typeface="Times New Roman" panose="02020603050405020304" pitchFamily="18" charset="0"/>
            </a:endParaRPr>
          </a:p>
        </p:txBody>
      </p:sp>
      <p:sp>
        <p:nvSpPr>
          <p:cNvPr id="24" name="矩形 23"/>
          <p:cNvSpPr/>
          <p:nvPr/>
        </p:nvSpPr>
        <p:spPr>
          <a:xfrm>
            <a:off x="3705958" y="2607257"/>
            <a:ext cx="7000935" cy="1938992"/>
          </a:xfrm>
          <a:prstGeom prst="rect">
            <a:avLst/>
          </a:prstGeom>
        </p:spPr>
        <p:txBody>
          <a:bodyPr wrap="square">
            <a:spAutoFit/>
          </a:bodyPr>
          <a:lstStyle/>
          <a:p>
            <a:pPr algn="just">
              <a:spcAft>
                <a:spcPts val="0"/>
              </a:spcAft>
            </a:pPr>
            <a:r>
              <a:rPr lang="zh-CN" altLang="en-US" sz="2000" kern="100" dirty="0">
                <a:solidFill>
                  <a:srgbClr val="3E3E3E"/>
                </a:solidFill>
                <a:latin typeface="+mj-ea"/>
                <a:ea typeface="+mj-ea"/>
                <a:cs typeface="Verdana" panose="020B0604030504040204" pitchFamily="34" charset="0"/>
              </a:rPr>
              <a:t>“互联网+” “互联网</a:t>
            </a:r>
            <a:r>
              <a:rPr lang="en-US" altLang="zh-CN" sz="2000" kern="100" dirty="0">
                <a:solidFill>
                  <a:srgbClr val="3E3E3E"/>
                </a:solidFill>
                <a:latin typeface="+mj-ea"/>
                <a:ea typeface="+mj-ea"/>
                <a:cs typeface="Verdana" panose="020B0604030504040204" pitchFamily="34" charset="0"/>
              </a:rPr>
              <a:t>+</a:t>
            </a:r>
            <a:r>
              <a:rPr lang="zh-CN" altLang="en-US" sz="2000" kern="100" dirty="0">
                <a:solidFill>
                  <a:srgbClr val="3E3E3E"/>
                </a:solidFill>
                <a:latin typeface="+mj-ea"/>
                <a:ea typeface="+mj-ea"/>
                <a:cs typeface="Verdana" panose="020B0604030504040204" pitchFamily="34" charset="0"/>
              </a:rPr>
              <a:t>各个传统行业”，利用信息通信技术以及互联网平台，将互联网与传统行业深度融合，创造新的发展生态。</a:t>
            </a:r>
            <a:endParaRPr lang="en-US" altLang="zh-CN" sz="2000" kern="100" dirty="0">
              <a:solidFill>
                <a:srgbClr val="3E3E3E"/>
              </a:solidFill>
              <a:latin typeface="+mj-ea"/>
              <a:ea typeface="+mj-ea"/>
              <a:cs typeface="Verdana" panose="020B0604030504040204" pitchFamily="34" charset="0"/>
            </a:endParaRPr>
          </a:p>
          <a:p>
            <a:pPr algn="just">
              <a:spcAft>
                <a:spcPts val="0"/>
              </a:spcAft>
            </a:pPr>
            <a:r>
              <a:rPr lang="zh-CN" altLang="en-US" sz="2000" kern="100" dirty="0">
                <a:solidFill>
                  <a:srgbClr val="3E3E3E"/>
                </a:solidFill>
                <a:latin typeface="+mj-ea"/>
                <a:ea typeface="+mj-ea"/>
                <a:cs typeface="Verdana" panose="020B0604030504040204" pitchFamily="34" charset="0"/>
              </a:rPr>
              <a:t>如：传统集市+互联网有了淘宝，传统百货卖场+互联网有了京东，传统银行+互联网有了支付宝，传统交通+互联网有了滴滴打车</a:t>
            </a:r>
            <a:r>
              <a:rPr lang="en-US" altLang="zh-CN" sz="2000" kern="100" dirty="0">
                <a:solidFill>
                  <a:srgbClr val="3E3E3E"/>
                </a:solidFill>
                <a:latin typeface="+mj-ea"/>
                <a:ea typeface="+mj-ea"/>
                <a:cs typeface="Verdana" panose="020B0604030504040204" pitchFamily="34" charset="0"/>
              </a:rPr>
              <a:t>……</a:t>
            </a:r>
            <a:r>
              <a:rPr lang="zh-CN" altLang="en-US" sz="2000" kern="100" dirty="0">
                <a:solidFill>
                  <a:srgbClr val="3E3E3E"/>
                </a:solidFill>
                <a:latin typeface="+mj-ea"/>
                <a:ea typeface="+mj-ea"/>
                <a:cs typeface="Verdana" panose="020B0604030504040204" pitchFamily="34" charset="0"/>
              </a:rPr>
              <a:t>等。</a:t>
            </a:r>
            <a:endParaRPr lang="zh-CN" altLang="en-US" sz="2000" kern="100" dirty="0">
              <a:solidFill>
                <a:srgbClr val="3E3E3E"/>
              </a:solidFill>
              <a:latin typeface="+mj-ea"/>
              <a:ea typeface="+mj-ea"/>
              <a:cs typeface="Verdana" panose="020B0604030504040204" pitchFamily="34" charset="0"/>
            </a:endParaRPr>
          </a:p>
        </p:txBody>
      </p:sp>
      <p:sp>
        <p:nvSpPr>
          <p:cNvPr id="4" name="矩形 3"/>
          <p:cNvSpPr/>
          <p:nvPr/>
        </p:nvSpPr>
        <p:spPr>
          <a:xfrm>
            <a:off x="3795706" y="2132107"/>
            <a:ext cx="3114955" cy="400110"/>
          </a:xfrm>
          <a:prstGeom prst="rect">
            <a:avLst/>
          </a:prstGeom>
          <a:solidFill>
            <a:schemeClr val="bg2"/>
          </a:solidFill>
        </p:spPr>
        <p:txBody>
          <a:bodyPr wrap="square">
            <a:spAutoFit/>
          </a:bodyPr>
          <a:lstStyle/>
          <a:p>
            <a:pPr algn="just">
              <a:spcAft>
                <a:spcPts val="0"/>
              </a:spcAft>
            </a:pPr>
            <a:r>
              <a:rPr lang="zh-CN" altLang="zh-CN" sz="2000" b="1" kern="100" dirty="0">
                <a:solidFill>
                  <a:schemeClr val="accent2"/>
                </a:solidFill>
                <a:latin typeface="+mj-ea"/>
                <a:ea typeface="+mj-ea"/>
                <a:cs typeface="Verdana" panose="020B0604030504040204" pitchFamily="34" charset="0"/>
              </a:rPr>
              <a:t>什么是“互联网</a:t>
            </a:r>
            <a:r>
              <a:rPr lang="en-US" altLang="zh-CN" sz="2000" b="1" kern="100" dirty="0">
                <a:solidFill>
                  <a:schemeClr val="accent2"/>
                </a:solidFill>
                <a:latin typeface="+mj-ea"/>
                <a:ea typeface="+mj-ea"/>
                <a:cs typeface="Verdana" panose="020B0604030504040204" pitchFamily="34" charset="0"/>
              </a:rPr>
              <a:t>+</a:t>
            </a:r>
            <a:r>
              <a:rPr lang="zh-CN" altLang="zh-CN" sz="2000" b="1" kern="100" dirty="0">
                <a:solidFill>
                  <a:schemeClr val="accent2"/>
                </a:solidFill>
                <a:latin typeface="+mj-ea"/>
                <a:ea typeface="+mj-ea"/>
                <a:cs typeface="Verdana" panose="020B0604030504040204" pitchFamily="34" charset="0"/>
              </a:rPr>
              <a:t>”</a:t>
            </a:r>
            <a:r>
              <a:rPr lang="en-US" altLang="zh-CN" sz="2000" b="1" kern="100" dirty="0">
                <a:solidFill>
                  <a:schemeClr val="accent2"/>
                </a:solidFill>
                <a:latin typeface="+mj-ea"/>
                <a:ea typeface="+mj-ea"/>
                <a:cs typeface="Verdana" panose="020B0604030504040204" pitchFamily="34" charset="0"/>
              </a:rPr>
              <a:t>? </a:t>
            </a:r>
            <a:endParaRPr lang="zh-CN" altLang="en-US" sz="2000" b="1" kern="100" dirty="0">
              <a:solidFill>
                <a:schemeClr val="accent2"/>
              </a:solidFill>
              <a:latin typeface="+mj-ea"/>
              <a:ea typeface="+mj-ea"/>
              <a:cs typeface="Verdana" panose="020B0604030504040204" pitchFamily="34" charset="0"/>
            </a:endParaRPr>
          </a:p>
        </p:txBody>
      </p:sp>
      <p:sp>
        <p:nvSpPr>
          <p:cNvPr id="15"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081">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55071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互联网</a:t>
            </a:r>
            <a:r>
              <a:rPr lang="en-US" altLang="zh-CN" dirty="0"/>
              <a:t>+</a:t>
            </a:r>
            <a:r>
              <a:rPr lang="zh-CN" altLang="en-US" dirty="0"/>
              <a:t>影响着生产消费模式</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矩形 7"/>
          <p:cNvSpPr/>
          <p:nvPr/>
        </p:nvSpPr>
        <p:spPr>
          <a:xfrm>
            <a:off x="913805" y="2274838"/>
            <a:ext cx="6192688" cy="3170099"/>
          </a:xfrm>
          <a:prstGeom prst="rect">
            <a:avLst/>
          </a:prstGeom>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rgbClr val="3E3E3E"/>
                </a:solidFill>
                <a:latin typeface="+mj-ea"/>
                <a:ea typeface="+mj-ea"/>
                <a:cs typeface="Verdana" panose="020B0604030504040204" pitchFamily="34" charset="0"/>
              </a:rPr>
              <a:t>不管您从事什么职业，您都必须从超市、百货商店等地方购买一些家庭必需品。</a:t>
            </a:r>
            <a:endParaRPr lang="en-US" altLang="zh-CN"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endParaRPr lang="zh-CN" altLang="en-US"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r>
              <a:rPr lang="zh-CN" altLang="en-US" sz="2000" kern="100" dirty="0">
                <a:solidFill>
                  <a:srgbClr val="3E3E3E"/>
                </a:solidFill>
                <a:latin typeface="+mj-ea"/>
                <a:ea typeface="+mj-ea"/>
                <a:cs typeface="Verdana" panose="020B0604030504040204" pitchFamily="34" charset="0"/>
              </a:rPr>
              <a:t>很显然，您得到您所需要的商品，而商家得到利润。</a:t>
            </a:r>
            <a:endParaRPr lang="en-US" altLang="zh-CN"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endParaRPr lang="zh-CN" altLang="en-US"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r>
              <a:rPr lang="zh-CN" altLang="en-US" sz="2000" kern="100" dirty="0">
                <a:solidFill>
                  <a:srgbClr val="3E3E3E"/>
                </a:solidFill>
                <a:latin typeface="+mj-ea"/>
                <a:ea typeface="+mj-ea"/>
                <a:cs typeface="Verdana" panose="020B0604030504040204" pitchFamily="34" charset="0"/>
              </a:rPr>
              <a:t>消费者创造了人类的财富，而世界上绝大多数的消费者被挡在财富分配的大门之外。</a:t>
            </a:r>
            <a:endParaRPr lang="en-US" altLang="zh-CN"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endParaRPr lang="zh-CN" altLang="en-US" sz="2000" kern="100" dirty="0">
              <a:solidFill>
                <a:srgbClr val="3E3E3E"/>
              </a:solidFill>
              <a:latin typeface="+mj-ea"/>
              <a:ea typeface="+mj-ea"/>
              <a:cs typeface="Verdana" panose="020B0604030504040204" pitchFamily="34" charset="0"/>
            </a:endParaRPr>
          </a:p>
          <a:p>
            <a:pPr marL="342900" indent="-342900" algn="just">
              <a:spcAft>
                <a:spcPts val="0"/>
              </a:spcAft>
              <a:buFont typeface="Wingdings" panose="05000000000000000000" pitchFamily="2" charset="2"/>
              <a:buChar char="n"/>
            </a:pPr>
            <a:r>
              <a:rPr lang="zh-CN" altLang="en-US" sz="2000" kern="100" dirty="0">
                <a:solidFill>
                  <a:srgbClr val="3E3E3E"/>
                </a:solidFill>
                <a:latin typeface="+mj-ea"/>
                <a:ea typeface="+mj-ea"/>
                <a:cs typeface="Verdana" panose="020B0604030504040204" pitchFamily="34" charset="0"/>
              </a:rPr>
              <a:t>有没有一种商业可以让消费者也可以参与这些生活日用品的分销渠道中来，从而参与分配其中的利润？</a:t>
            </a:r>
            <a:endParaRPr lang="zh-CN" altLang="en-US" sz="2000" kern="100" dirty="0">
              <a:solidFill>
                <a:srgbClr val="3E3E3E"/>
              </a:solidFill>
              <a:latin typeface="+mj-ea"/>
              <a:ea typeface="+mj-ea"/>
              <a:cs typeface="Verdana" panose="020B0604030504040204" pitchFamily="34" charset="0"/>
            </a:endParaRPr>
          </a:p>
        </p:txBody>
      </p:sp>
      <p:sp>
        <p:nvSpPr>
          <p:cNvPr id="18" name="矩形 17"/>
          <p:cNvSpPr/>
          <p:nvPr/>
        </p:nvSpPr>
        <p:spPr>
          <a:xfrm>
            <a:off x="913805" y="1493041"/>
            <a:ext cx="3168352" cy="461665"/>
          </a:xfrm>
          <a:prstGeom prst="rect">
            <a:avLst/>
          </a:prstGeom>
          <a:solidFill>
            <a:schemeClr val="bg2"/>
          </a:solidFill>
        </p:spPr>
        <p:txBody>
          <a:bodyPr wrap="square">
            <a:spAutoFit/>
          </a:bodyPr>
          <a:lstStyle/>
          <a:p>
            <a:pPr algn="just">
              <a:spcAft>
                <a:spcPts val="0"/>
              </a:spcAft>
            </a:pPr>
            <a:r>
              <a:rPr lang="zh-CN" altLang="en-US" sz="2400" b="1" kern="100" dirty="0">
                <a:solidFill>
                  <a:schemeClr val="accent2"/>
                </a:solidFill>
                <a:latin typeface="+mj-ea"/>
                <a:ea typeface="+mj-ea"/>
                <a:cs typeface="Verdana" panose="020B0604030504040204" pitchFamily="34" charset="0"/>
              </a:rPr>
              <a:t>每个人都是消费者</a:t>
            </a:r>
            <a:endParaRPr lang="zh-CN" altLang="en-US" sz="2400" b="1" kern="100" dirty="0">
              <a:solidFill>
                <a:schemeClr val="accent2"/>
              </a:solidFill>
              <a:latin typeface="+mj-ea"/>
              <a:ea typeface="+mj-ea"/>
              <a:cs typeface="Verdana" panose="020B0604030504040204" pitchFamily="34" charset="0"/>
            </a:endParaRPr>
          </a:p>
        </p:txBody>
      </p:sp>
      <p:sp>
        <p:nvSpPr>
          <p:cNvPr id="15" name="Freeform 16"/>
          <p:cNvSpPr>
            <a:spLocks noEditPoints="1"/>
          </p:cNvSpPr>
          <p:nvPr/>
        </p:nvSpPr>
        <p:spPr bwMode="auto">
          <a:xfrm>
            <a:off x="10706893" y="193301"/>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66533" y="1268760"/>
            <a:ext cx="4122083" cy="4735814"/>
          </a:xfrm>
          <a:prstGeom prst="rect">
            <a:avLst/>
          </a:prstGeom>
        </p:spPr>
      </p:pic>
    </p:spTree>
  </p:cSld>
  <p:clrMapOvr>
    <a:masterClrMapping/>
  </p:clrMapOvr>
  <p:transition spd="slow" advTm="4373">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什么是消费商？</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2" name="矩形 1"/>
          <p:cNvSpPr/>
          <p:nvPr/>
        </p:nvSpPr>
        <p:spPr>
          <a:xfrm>
            <a:off x="5306293" y="1603074"/>
            <a:ext cx="5472608" cy="400110"/>
          </a:xfrm>
          <a:prstGeom prst="rect">
            <a:avLst/>
          </a:prstGeom>
        </p:spPr>
        <p:txBody>
          <a:bodyPr wrap="square">
            <a:spAutoFit/>
          </a:bodyPr>
          <a:lstStyle/>
          <a:p>
            <a:pPr algn="just">
              <a:spcAft>
                <a:spcPts val="0"/>
              </a:spcAft>
            </a:pPr>
            <a:r>
              <a:rPr lang="zh-CN" altLang="zh-CN" sz="2000" b="1" kern="100" dirty="0">
                <a:solidFill>
                  <a:srgbClr val="3E3E3E"/>
                </a:solidFill>
                <a:latin typeface="+mj-ea"/>
                <a:ea typeface="+mj-ea"/>
                <a:cs typeface="Verdana" panose="020B0604030504040204" pitchFamily="34" charset="0"/>
              </a:rPr>
              <a:t>顾名思义，</a:t>
            </a:r>
            <a:r>
              <a:rPr lang="zh-CN" altLang="en-US" sz="2000" b="1" kern="100" dirty="0">
                <a:solidFill>
                  <a:srgbClr val="3E3E3E"/>
                </a:solidFill>
                <a:latin typeface="+mj-ea"/>
                <a:ea typeface="+mj-ea"/>
                <a:cs typeface="Verdana" panose="020B0604030504040204" pitchFamily="34" charset="0"/>
              </a:rPr>
              <a:t>即经营消费和消费群的商业人士</a:t>
            </a:r>
            <a:r>
              <a:rPr lang="zh-CN" altLang="zh-CN" sz="2000" b="1" kern="100" dirty="0">
                <a:solidFill>
                  <a:srgbClr val="3E3E3E"/>
                </a:solidFill>
                <a:latin typeface="+mj-ea"/>
                <a:ea typeface="+mj-ea"/>
                <a:cs typeface="Verdana" panose="020B0604030504040204" pitchFamily="34" charset="0"/>
              </a:rPr>
              <a:t>。</a:t>
            </a:r>
            <a:endParaRPr lang="zh-CN" altLang="zh-CN" sz="2000" b="1" kern="100" dirty="0">
              <a:solidFill>
                <a:srgbClr val="3E3E3E"/>
              </a:solidFill>
              <a:latin typeface="+mj-ea"/>
              <a:ea typeface="+mj-ea"/>
              <a:cs typeface="Verdana" panose="020B0604030504040204" pitchFamily="34" charset="0"/>
            </a:endParaRPr>
          </a:p>
        </p:txBody>
      </p:sp>
      <p:sp>
        <p:nvSpPr>
          <p:cNvPr id="15" name="矩形 14"/>
          <p:cNvSpPr/>
          <p:nvPr/>
        </p:nvSpPr>
        <p:spPr>
          <a:xfrm>
            <a:off x="5279956" y="3218438"/>
            <a:ext cx="5952151" cy="646331"/>
          </a:xfrm>
          <a:prstGeom prst="rect">
            <a:avLst/>
          </a:prstGeom>
        </p:spPr>
        <p:txBody>
          <a:bodyPr wrap="square">
            <a:spAutoFit/>
          </a:bodyPr>
          <a:lstStyle/>
          <a:p>
            <a:pPr marL="342900" indent="-342900" algn="just">
              <a:spcAft>
                <a:spcPts val="0"/>
              </a:spcAft>
              <a:buFont typeface="Wingdings" panose="05000000000000000000" pitchFamily="2" charset="2"/>
              <a:buChar char="n"/>
            </a:pPr>
            <a:r>
              <a:rPr lang="zh-CN" altLang="zh-CN" kern="100" dirty="0">
                <a:solidFill>
                  <a:srgbClr val="3E3E3E"/>
                </a:solidFill>
                <a:latin typeface="+mj-ea"/>
                <a:ea typeface="+mj-ea"/>
                <a:cs typeface="Verdana" panose="020B0604030504040204" pitchFamily="34" charset="0"/>
              </a:rPr>
              <a:t>消费商概念源于美国，发展已几十年。近几年随着“互联网</a:t>
            </a:r>
            <a:r>
              <a:rPr lang="en-US" altLang="zh-CN" kern="100" dirty="0">
                <a:solidFill>
                  <a:srgbClr val="3E3E3E"/>
                </a:solidFill>
                <a:latin typeface="+mj-ea"/>
                <a:ea typeface="+mj-ea"/>
                <a:cs typeface="Verdana" panose="020B0604030504040204" pitchFamily="34" charset="0"/>
              </a:rPr>
              <a:t>+</a:t>
            </a:r>
            <a:r>
              <a:rPr lang="zh-CN" altLang="zh-CN" kern="100" dirty="0">
                <a:solidFill>
                  <a:srgbClr val="3E3E3E"/>
                </a:solidFill>
                <a:latin typeface="+mj-ea"/>
                <a:ea typeface="+mj-ea"/>
                <a:cs typeface="Verdana" panose="020B0604030504040204" pitchFamily="34" charset="0"/>
              </a:rPr>
              <a:t>” 得以迅速普及。</a:t>
            </a:r>
            <a:r>
              <a:rPr lang="en-US" altLang="zh-CN" kern="100" dirty="0">
                <a:solidFill>
                  <a:srgbClr val="3E3E3E"/>
                </a:solidFill>
                <a:latin typeface="+mj-ea"/>
                <a:ea typeface="+mj-ea"/>
                <a:cs typeface="Verdana" panose="020B0604030504040204" pitchFamily="34" charset="0"/>
              </a:rPr>
              <a:t> </a:t>
            </a:r>
            <a:endParaRPr lang="zh-CN" altLang="zh-CN" kern="100" dirty="0">
              <a:solidFill>
                <a:srgbClr val="3E3E3E"/>
              </a:solidFill>
              <a:latin typeface="+mj-ea"/>
              <a:ea typeface="+mj-ea"/>
              <a:cs typeface="Verdana" panose="020B0604030504040204" pitchFamily="34" charset="0"/>
            </a:endParaRPr>
          </a:p>
        </p:txBody>
      </p:sp>
      <p:sp>
        <p:nvSpPr>
          <p:cNvPr id="3" name="矩形 2"/>
          <p:cNvSpPr/>
          <p:nvPr/>
        </p:nvSpPr>
        <p:spPr>
          <a:xfrm>
            <a:off x="5359485" y="1038161"/>
            <a:ext cx="1210588" cy="461665"/>
          </a:xfrm>
          <a:prstGeom prst="rect">
            <a:avLst/>
          </a:prstGeom>
          <a:solidFill>
            <a:schemeClr val="bg2"/>
          </a:solidFill>
        </p:spPr>
        <p:txBody>
          <a:bodyPr wrap="square">
            <a:spAutoFit/>
          </a:bodyPr>
          <a:lstStyle/>
          <a:p>
            <a:pPr algn="just">
              <a:spcAft>
                <a:spcPts val="0"/>
              </a:spcAft>
            </a:pPr>
            <a:r>
              <a:rPr lang="zh-CN" altLang="zh-CN" sz="2400" kern="100" dirty="0">
                <a:solidFill>
                  <a:schemeClr val="accent2"/>
                </a:solidFill>
                <a:latin typeface="+mj-ea"/>
                <a:ea typeface="+mj-ea"/>
                <a:cs typeface="Verdana" panose="020B0604030504040204" pitchFamily="34" charset="0"/>
              </a:rPr>
              <a:t>消费商</a:t>
            </a:r>
            <a:endParaRPr lang="en-US" altLang="zh-CN" sz="2400" kern="100" dirty="0">
              <a:solidFill>
                <a:schemeClr val="accent2"/>
              </a:solidFill>
              <a:latin typeface="+mj-ea"/>
              <a:ea typeface="+mj-ea"/>
              <a:cs typeface="Verdana" panose="020B0604030504040204" pitchFamily="34" charset="0"/>
            </a:endParaRPr>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0" y="1363978"/>
            <a:ext cx="5074181" cy="5746274"/>
          </a:xfrm>
          <a:prstGeom prst="rect">
            <a:avLst/>
          </a:prstGeom>
        </p:spPr>
      </p:pic>
      <p:sp>
        <p:nvSpPr>
          <p:cNvPr id="16" name="矩形 15"/>
          <p:cNvSpPr/>
          <p:nvPr/>
        </p:nvSpPr>
        <p:spPr>
          <a:xfrm>
            <a:off x="5279956" y="5190609"/>
            <a:ext cx="5952151" cy="923330"/>
          </a:xfrm>
          <a:prstGeom prst="rect">
            <a:avLst/>
          </a:prstGeom>
        </p:spPr>
        <p:txBody>
          <a:bodyPr wrap="square">
            <a:spAutoFit/>
          </a:bodyPr>
          <a:lstStyle/>
          <a:p>
            <a:pPr marL="342900" indent="-342900" algn="just">
              <a:spcAft>
                <a:spcPts val="0"/>
              </a:spcAft>
              <a:buFont typeface="Wingdings" panose="05000000000000000000" pitchFamily="2" charset="2"/>
              <a:buChar char="n"/>
            </a:pPr>
            <a:r>
              <a:rPr lang="zh-CN" altLang="zh-CN" kern="100" dirty="0">
                <a:solidFill>
                  <a:srgbClr val="3E3E3E"/>
                </a:solidFill>
                <a:latin typeface="+mj-ea"/>
                <a:ea typeface="+mj-ea"/>
                <a:cs typeface="Verdana" panose="020B0604030504040204" pitchFamily="34" charset="0"/>
              </a:rPr>
              <a:t>近几年微信大当其道，微信分散式，消费式“营消”群体应运而生，带动“消费商”的新模式发展形成，并迅速彰显影响力。</a:t>
            </a:r>
            <a:endParaRPr lang="zh-CN" altLang="zh-CN" kern="100" dirty="0">
              <a:solidFill>
                <a:srgbClr val="3E3E3E"/>
              </a:solidFill>
              <a:latin typeface="+mj-ea"/>
              <a:ea typeface="+mj-ea"/>
              <a:cs typeface="Verdana" panose="020B0604030504040204" pitchFamily="34" charset="0"/>
            </a:endParaRPr>
          </a:p>
        </p:txBody>
      </p:sp>
      <p:sp>
        <p:nvSpPr>
          <p:cNvPr id="17" name="矩形 16"/>
          <p:cNvSpPr/>
          <p:nvPr/>
        </p:nvSpPr>
        <p:spPr>
          <a:xfrm>
            <a:off x="5279956" y="4066024"/>
            <a:ext cx="5952151" cy="923330"/>
          </a:xfrm>
          <a:prstGeom prst="rect">
            <a:avLst/>
          </a:prstGeom>
        </p:spPr>
        <p:txBody>
          <a:bodyPr wrap="square">
            <a:spAutoFit/>
          </a:bodyPr>
          <a:lstStyle/>
          <a:p>
            <a:pPr marL="342900" indent="-342900" algn="just">
              <a:spcAft>
                <a:spcPts val="0"/>
              </a:spcAft>
              <a:buFont typeface="Wingdings" panose="05000000000000000000" pitchFamily="2" charset="2"/>
              <a:buChar char="n"/>
            </a:pPr>
            <a:r>
              <a:rPr lang="zh-CN" altLang="zh-CN" kern="100" dirty="0">
                <a:solidFill>
                  <a:srgbClr val="3E3E3E"/>
                </a:solidFill>
                <a:latin typeface="+mj-ea"/>
                <a:ea typeface="+mj-ea"/>
                <a:cs typeface="Verdana" panose="020B0604030504040204" pitchFamily="34" charset="0"/>
              </a:rPr>
              <a:t>当消费者改变固有思维，进入到一些优惠的消费管道，并能找到更多不同领域的消费者，进行整合，而成为某一管道的消费领袖，即可享受到商品的利润分配。</a:t>
            </a:r>
            <a:endParaRPr lang="zh-CN" altLang="zh-CN" kern="100" dirty="0">
              <a:solidFill>
                <a:srgbClr val="3E3E3E"/>
              </a:solidFill>
              <a:latin typeface="+mj-ea"/>
              <a:ea typeface="+mj-ea"/>
              <a:cs typeface="Verdana" panose="020B0604030504040204" pitchFamily="34" charset="0"/>
            </a:endParaRPr>
          </a:p>
        </p:txBody>
      </p:sp>
      <p:sp>
        <p:nvSpPr>
          <p:cNvPr id="5" name="矩形 4"/>
          <p:cNvSpPr/>
          <p:nvPr/>
        </p:nvSpPr>
        <p:spPr>
          <a:xfrm>
            <a:off x="5279956" y="2003184"/>
            <a:ext cx="6096000" cy="923330"/>
          </a:xfrm>
          <a:prstGeom prst="rect">
            <a:avLst/>
          </a:prstGeom>
        </p:spPr>
        <p:txBody>
          <a:bodyPr>
            <a:spAutoFit/>
          </a:bodyPr>
          <a:lstStyle/>
          <a:p>
            <a:pPr algn="just"/>
            <a:r>
              <a:rPr lang="zh-CN" altLang="zh-CN" kern="100" dirty="0">
                <a:solidFill>
                  <a:srgbClr val="3E3E3E"/>
                </a:solidFill>
                <a:latin typeface="+mj-ea"/>
                <a:ea typeface="+mj-ea"/>
                <a:cs typeface="Verdana" panose="020B0604030504040204" pitchFamily="34" charset="0"/>
              </a:rPr>
              <a:t>在中国最初是由两位著名经济学家刘茂才、庞博夫提出；在国外有一个相似的概念，翻译到中国叫“生产消费商”</a:t>
            </a:r>
            <a:r>
              <a:rPr lang="en-US" altLang="zh-CN" kern="100" dirty="0">
                <a:solidFill>
                  <a:srgbClr val="3E3E3E"/>
                </a:solidFill>
                <a:latin typeface="+mj-ea"/>
                <a:ea typeface="+mj-ea"/>
                <a:cs typeface="Verdana" panose="020B0604030504040204" pitchFamily="34" charset="0"/>
              </a:rPr>
              <a:t>(Prosumer)</a:t>
            </a:r>
            <a:r>
              <a:rPr lang="zh-CN" altLang="zh-CN" kern="100" dirty="0">
                <a:solidFill>
                  <a:srgbClr val="3E3E3E"/>
                </a:solidFill>
                <a:latin typeface="+mj-ea"/>
                <a:ea typeface="+mj-ea"/>
                <a:cs typeface="Verdana" panose="020B0604030504040204" pitchFamily="34" charset="0"/>
              </a:rPr>
              <a:t>，既是生产商又是消费者。</a:t>
            </a:r>
            <a:endParaRPr lang="zh-CN" altLang="en-US" dirty="0">
              <a:latin typeface="+mj-ea"/>
              <a:ea typeface="+mj-ea"/>
            </a:endParaRPr>
          </a:p>
        </p:txBody>
      </p:sp>
      <p:sp>
        <p:nvSpPr>
          <p:cNvPr id="1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4364">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什么是消费商？</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8" name="矩形 27"/>
          <p:cNvSpPr/>
          <p:nvPr/>
        </p:nvSpPr>
        <p:spPr>
          <a:xfrm>
            <a:off x="5810349" y="1492266"/>
            <a:ext cx="5538803" cy="1323439"/>
          </a:xfrm>
          <a:prstGeom prst="rect">
            <a:avLst/>
          </a:prstGeom>
        </p:spPr>
        <p:txBody>
          <a:bodyPr wrap="square">
            <a:spAutoFit/>
          </a:bodyPr>
          <a:lstStyle/>
          <a:p>
            <a:pPr algn="just">
              <a:spcAft>
                <a:spcPts val="0"/>
              </a:spcAft>
            </a:pPr>
            <a:r>
              <a:rPr lang="zh-CN" altLang="zh-CN" sz="2000" kern="100" dirty="0">
                <a:solidFill>
                  <a:srgbClr val="3E3E3E"/>
                </a:solidFill>
                <a:latin typeface="+mj-ea"/>
                <a:ea typeface="+mj-ea"/>
                <a:cs typeface="Verdana" panose="020B0604030504040204" pitchFamily="34" charset="0"/>
              </a:rPr>
              <a:t>“互联网</a:t>
            </a:r>
            <a:r>
              <a:rPr lang="en-US" altLang="zh-CN" sz="2000" kern="100" dirty="0">
                <a:solidFill>
                  <a:srgbClr val="3E3E3E"/>
                </a:solidFill>
                <a:latin typeface="+mj-ea"/>
                <a:ea typeface="+mj-ea"/>
                <a:cs typeface="Verdana" panose="020B0604030504040204" pitchFamily="34" charset="0"/>
              </a:rPr>
              <a:t>+</a:t>
            </a:r>
            <a:r>
              <a:rPr lang="zh-CN" altLang="zh-CN" sz="2000" kern="100" dirty="0">
                <a:solidFill>
                  <a:srgbClr val="3E3E3E"/>
                </a:solidFill>
                <a:latin typeface="+mj-ea"/>
                <a:ea typeface="+mj-ea"/>
                <a:cs typeface="Verdana" panose="020B0604030504040204" pitchFamily="34" charset="0"/>
              </a:rPr>
              <a:t>” 已经影响，融合了众多领域，</a:t>
            </a:r>
            <a:r>
              <a:rPr lang="zh-CN" altLang="en-US" sz="2000" kern="100" dirty="0">
                <a:solidFill>
                  <a:srgbClr val="3E3E3E"/>
                </a:solidFill>
                <a:latin typeface="+mj-ea"/>
                <a:ea typeface="+mj-ea"/>
                <a:cs typeface="Verdana" panose="020B0604030504040204" pitchFamily="34" charset="0"/>
              </a:rPr>
              <a:t>如</a:t>
            </a:r>
            <a:r>
              <a:rPr lang="zh-CN" altLang="zh-CN" sz="2000" kern="100" dirty="0">
                <a:solidFill>
                  <a:srgbClr val="3E3E3E"/>
                </a:solidFill>
                <a:latin typeface="+mj-ea"/>
                <a:ea typeface="+mj-ea"/>
                <a:cs typeface="Verdana" panose="020B0604030504040204" pitchFamily="34" charset="0"/>
              </a:rPr>
              <a:t>在线金融、在线旅游、在线新媒体等。在以往传统的消费市场领域里，通常只有经营者才能够赢取利润，消费者仅仅只是花钱消费。</a:t>
            </a:r>
            <a:endParaRPr lang="zh-CN" altLang="zh-CN" sz="2000" kern="100" dirty="0">
              <a:solidFill>
                <a:srgbClr val="3E3E3E"/>
              </a:solidFill>
              <a:latin typeface="+mj-ea"/>
              <a:ea typeface="+mj-ea"/>
              <a:cs typeface="Verdana" panose="020B0604030504040204" pitchFamily="34" charset="0"/>
            </a:endParaRPr>
          </a:p>
        </p:txBody>
      </p:sp>
      <p:sp>
        <p:nvSpPr>
          <p:cNvPr id="29" name="椭圆 28"/>
          <p:cNvSpPr/>
          <p:nvPr/>
        </p:nvSpPr>
        <p:spPr bwMode="auto">
          <a:xfrm>
            <a:off x="1101647" y="1315320"/>
            <a:ext cx="1497966" cy="1497966"/>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0" name="椭圆 29"/>
          <p:cNvSpPr/>
          <p:nvPr/>
        </p:nvSpPr>
        <p:spPr bwMode="auto">
          <a:xfrm>
            <a:off x="3803287" y="1315320"/>
            <a:ext cx="1497966" cy="1497966"/>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1" name="箭头: 右 30"/>
          <p:cNvSpPr/>
          <p:nvPr/>
        </p:nvSpPr>
        <p:spPr bwMode="auto">
          <a:xfrm>
            <a:off x="2780469" y="1770836"/>
            <a:ext cx="723448" cy="523640"/>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2" name="文本框 31"/>
          <p:cNvSpPr txBox="1"/>
          <p:nvPr/>
        </p:nvSpPr>
        <p:spPr>
          <a:xfrm>
            <a:off x="1373576" y="2194082"/>
            <a:ext cx="954107" cy="400110"/>
          </a:xfrm>
          <a:prstGeom prst="rect">
            <a:avLst/>
          </a:prstGeom>
          <a:noFill/>
        </p:spPr>
        <p:txBody>
          <a:bodyPr wrap="none" rtlCol="0">
            <a:spAutoFit/>
          </a:bodyPr>
          <a:lstStyle/>
          <a:p>
            <a:pPr algn="ctr"/>
            <a:r>
              <a:rPr lang="zh-CN" altLang="en-US" sz="2000" b="1" dirty="0">
                <a:solidFill>
                  <a:schemeClr val="accent2"/>
                </a:solidFill>
                <a:latin typeface="+mj-ea"/>
                <a:ea typeface="+mj-ea"/>
              </a:rPr>
              <a:t>经营者</a:t>
            </a:r>
            <a:endParaRPr lang="zh-CN" altLang="en-US" sz="2000" b="1" dirty="0">
              <a:solidFill>
                <a:schemeClr val="accent2"/>
              </a:solidFill>
              <a:latin typeface="+mj-ea"/>
              <a:ea typeface="+mj-ea"/>
            </a:endParaRPr>
          </a:p>
        </p:txBody>
      </p:sp>
      <p:sp>
        <p:nvSpPr>
          <p:cNvPr id="33" name="文本框 32"/>
          <p:cNvSpPr txBox="1"/>
          <p:nvPr/>
        </p:nvSpPr>
        <p:spPr>
          <a:xfrm>
            <a:off x="4111265" y="2194082"/>
            <a:ext cx="954107" cy="400110"/>
          </a:xfrm>
          <a:prstGeom prst="rect">
            <a:avLst/>
          </a:prstGeom>
          <a:noFill/>
        </p:spPr>
        <p:txBody>
          <a:bodyPr wrap="none" rtlCol="0">
            <a:spAutoFit/>
          </a:bodyPr>
          <a:lstStyle/>
          <a:p>
            <a:pPr algn="ctr"/>
            <a:r>
              <a:rPr lang="zh-CN" altLang="en-US" sz="2000" b="1" dirty="0">
                <a:solidFill>
                  <a:schemeClr val="accent2"/>
                </a:solidFill>
                <a:latin typeface="+mj-ea"/>
                <a:ea typeface="+mj-ea"/>
              </a:rPr>
              <a:t>消费者</a:t>
            </a:r>
            <a:endParaRPr lang="zh-CN" altLang="en-US" sz="2000" b="1" dirty="0">
              <a:solidFill>
                <a:schemeClr val="accent2"/>
              </a:solidFill>
              <a:latin typeface="+mj-ea"/>
              <a:ea typeface="+mj-ea"/>
            </a:endParaRPr>
          </a:p>
        </p:txBody>
      </p:sp>
      <p:sp>
        <p:nvSpPr>
          <p:cNvPr id="34" name="箭头: 左右 33"/>
          <p:cNvSpPr/>
          <p:nvPr/>
        </p:nvSpPr>
        <p:spPr bwMode="auto">
          <a:xfrm>
            <a:off x="2780469" y="4396083"/>
            <a:ext cx="723448" cy="454836"/>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矩形 34"/>
          <p:cNvSpPr/>
          <p:nvPr/>
        </p:nvSpPr>
        <p:spPr>
          <a:xfrm>
            <a:off x="1918869" y="2917129"/>
            <a:ext cx="2339102" cy="461665"/>
          </a:xfrm>
          <a:prstGeom prst="rect">
            <a:avLst/>
          </a:prstGeom>
        </p:spPr>
        <p:txBody>
          <a:bodyPr wrap="none">
            <a:spAutoFit/>
          </a:bodyPr>
          <a:lstStyle/>
          <a:p>
            <a:pPr algn="ctr"/>
            <a:r>
              <a:rPr lang="zh-CN" altLang="zh-CN" sz="2400" b="1" kern="100" dirty="0">
                <a:solidFill>
                  <a:srgbClr val="3E3E3E"/>
                </a:solidFill>
                <a:latin typeface="+mj-ea"/>
                <a:ea typeface="+mj-ea"/>
                <a:cs typeface="Verdana" panose="020B0604030504040204" pitchFamily="34" charset="0"/>
              </a:rPr>
              <a:t>传统的消费</a:t>
            </a:r>
            <a:r>
              <a:rPr lang="zh-CN" altLang="en-US" sz="2400" b="1" kern="100" dirty="0">
                <a:solidFill>
                  <a:srgbClr val="3E3E3E"/>
                </a:solidFill>
                <a:latin typeface="+mj-ea"/>
                <a:ea typeface="+mj-ea"/>
                <a:cs typeface="Verdana" panose="020B0604030504040204" pitchFamily="34" charset="0"/>
              </a:rPr>
              <a:t>模式</a:t>
            </a:r>
            <a:endParaRPr lang="zh-CN" altLang="en-US" sz="2400" b="1" dirty="0">
              <a:latin typeface="+mj-ea"/>
              <a:ea typeface="+mj-ea"/>
            </a:endParaRPr>
          </a:p>
        </p:txBody>
      </p:sp>
      <p:sp>
        <p:nvSpPr>
          <p:cNvPr id="36" name="Freeform 5"/>
          <p:cNvSpPr>
            <a:spLocks noEditPoints="1"/>
          </p:cNvSpPr>
          <p:nvPr/>
        </p:nvSpPr>
        <p:spPr bwMode="auto">
          <a:xfrm>
            <a:off x="1564063" y="1473684"/>
            <a:ext cx="592284" cy="704910"/>
          </a:xfrm>
          <a:custGeom>
            <a:avLst/>
            <a:gdLst>
              <a:gd name="T0" fmla="*/ 121 w 866"/>
              <a:gd name="T1" fmla="*/ 571 h 1009"/>
              <a:gd name="T2" fmla="*/ 214 w 866"/>
              <a:gd name="T3" fmla="*/ 571 h 1009"/>
              <a:gd name="T4" fmla="*/ 277 w 866"/>
              <a:gd name="T5" fmla="*/ 550 h 1009"/>
              <a:gd name="T6" fmla="*/ 393 w 866"/>
              <a:gd name="T7" fmla="*/ 793 h 1009"/>
              <a:gd name="T8" fmla="*/ 421 w 866"/>
              <a:gd name="T9" fmla="*/ 640 h 1009"/>
              <a:gd name="T10" fmla="*/ 401 w 866"/>
              <a:gd name="T11" fmla="*/ 631 h 1009"/>
              <a:gd name="T12" fmla="*/ 402 w 866"/>
              <a:gd name="T13" fmla="*/ 609 h 1009"/>
              <a:gd name="T14" fmla="*/ 486 w 866"/>
              <a:gd name="T15" fmla="*/ 609 h 1009"/>
              <a:gd name="T16" fmla="*/ 486 w 866"/>
              <a:gd name="T17" fmla="*/ 631 h 1009"/>
              <a:gd name="T18" fmla="*/ 467 w 866"/>
              <a:gd name="T19" fmla="*/ 640 h 1009"/>
              <a:gd name="T20" fmla="*/ 493 w 866"/>
              <a:gd name="T21" fmla="*/ 787 h 1009"/>
              <a:gd name="T22" fmla="*/ 592 w 866"/>
              <a:gd name="T23" fmla="*/ 559 h 1009"/>
              <a:gd name="T24" fmla="*/ 650 w 866"/>
              <a:gd name="T25" fmla="*/ 567 h 1009"/>
              <a:gd name="T26" fmla="*/ 736 w 866"/>
              <a:gd name="T27" fmla="*/ 566 h 1009"/>
              <a:gd name="T28" fmla="*/ 853 w 866"/>
              <a:gd name="T29" fmla="*/ 932 h 1009"/>
              <a:gd name="T30" fmla="*/ 734 w 866"/>
              <a:gd name="T31" fmla="*/ 974 h 1009"/>
              <a:gd name="T32" fmla="*/ 717 w 866"/>
              <a:gd name="T33" fmla="*/ 919 h 1009"/>
              <a:gd name="T34" fmla="*/ 681 w 866"/>
              <a:gd name="T35" fmla="*/ 984 h 1009"/>
              <a:gd name="T36" fmla="*/ 165 w 866"/>
              <a:gd name="T37" fmla="*/ 987 h 1009"/>
              <a:gd name="T38" fmla="*/ 127 w 866"/>
              <a:gd name="T39" fmla="*/ 919 h 1009"/>
              <a:gd name="T40" fmla="*/ 110 w 866"/>
              <a:gd name="T41" fmla="*/ 977 h 1009"/>
              <a:gd name="T42" fmla="*/ 0 w 866"/>
              <a:gd name="T43" fmla="*/ 932 h 1009"/>
              <a:gd name="T44" fmla="*/ 121 w 866"/>
              <a:gd name="T45" fmla="*/ 571 h 1009"/>
              <a:gd name="T46" fmla="*/ 249 w 866"/>
              <a:gd name="T47" fmla="*/ 390 h 1009"/>
              <a:gd name="T48" fmla="*/ 249 w 866"/>
              <a:gd name="T49" fmla="*/ 390 h 1009"/>
              <a:gd name="T50" fmla="*/ 220 w 866"/>
              <a:gd name="T51" fmla="*/ 355 h 1009"/>
              <a:gd name="T52" fmla="*/ 209 w 866"/>
              <a:gd name="T53" fmla="*/ 288 h 1009"/>
              <a:gd name="T54" fmla="*/ 210 w 866"/>
              <a:gd name="T55" fmla="*/ 279 h 1009"/>
              <a:gd name="T56" fmla="*/ 217 w 866"/>
              <a:gd name="T57" fmla="*/ 275 h 1009"/>
              <a:gd name="T58" fmla="*/ 221 w 866"/>
              <a:gd name="T59" fmla="*/ 272 h 1009"/>
              <a:gd name="T60" fmla="*/ 268 w 866"/>
              <a:gd name="T61" fmla="*/ 64 h 1009"/>
              <a:gd name="T62" fmla="*/ 571 w 866"/>
              <a:gd name="T63" fmla="*/ 57 h 1009"/>
              <a:gd name="T64" fmla="*/ 629 w 866"/>
              <a:gd name="T65" fmla="*/ 270 h 1009"/>
              <a:gd name="T66" fmla="*/ 638 w 866"/>
              <a:gd name="T67" fmla="*/ 275 h 1009"/>
              <a:gd name="T68" fmla="*/ 645 w 866"/>
              <a:gd name="T69" fmla="*/ 279 h 1009"/>
              <a:gd name="T70" fmla="*/ 645 w 866"/>
              <a:gd name="T71" fmla="*/ 288 h 1009"/>
              <a:gd name="T72" fmla="*/ 635 w 866"/>
              <a:gd name="T73" fmla="*/ 354 h 1009"/>
              <a:gd name="T74" fmla="*/ 606 w 866"/>
              <a:gd name="T75" fmla="*/ 389 h 1009"/>
              <a:gd name="T76" fmla="*/ 443 w 866"/>
              <a:gd name="T77" fmla="*/ 536 h 1009"/>
              <a:gd name="T78" fmla="*/ 403 w 866"/>
              <a:gd name="T79" fmla="*/ 532 h 1009"/>
              <a:gd name="T80" fmla="*/ 249 w 866"/>
              <a:gd name="T81" fmla="*/ 39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6" h="1009">
                <a:moveTo>
                  <a:pt x="121" y="571"/>
                </a:moveTo>
                <a:cubicBezTo>
                  <a:pt x="154" y="571"/>
                  <a:pt x="185" y="571"/>
                  <a:pt x="214" y="571"/>
                </a:cubicBezTo>
                <a:cubicBezTo>
                  <a:pt x="241" y="574"/>
                  <a:pt x="262" y="567"/>
                  <a:pt x="277" y="550"/>
                </a:cubicBezTo>
                <a:lnTo>
                  <a:pt x="393" y="793"/>
                </a:lnTo>
                <a:lnTo>
                  <a:pt x="421" y="640"/>
                </a:lnTo>
                <a:lnTo>
                  <a:pt x="401" y="631"/>
                </a:lnTo>
                <a:lnTo>
                  <a:pt x="402" y="609"/>
                </a:lnTo>
                <a:lnTo>
                  <a:pt x="486" y="609"/>
                </a:lnTo>
                <a:lnTo>
                  <a:pt x="486" y="631"/>
                </a:lnTo>
                <a:lnTo>
                  <a:pt x="467" y="640"/>
                </a:lnTo>
                <a:lnTo>
                  <a:pt x="493" y="787"/>
                </a:lnTo>
                <a:lnTo>
                  <a:pt x="592" y="559"/>
                </a:lnTo>
                <a:cubicBezTo>
                  <a:pt x="607" y="566"/>
                  <a:pt x="627" y="568"/>
                  <a:pt x="650" y="567"/>
                </a:cubicBezTo>
                <a:cubicBezTo>
                  <a:pt x="677" y="567"/>
                  <a:pt x="705" y="566"/>
                  <a:pt x="736" y="566"/>
                </a:cubicBezTo>
                <a:cubicBezTo>
                  <a:pt x="815" y="641"/>
                  <a:pt x="866" y="817"/>
                  <a:pt x="853" y="932"/>
                </a:cubicBezTo>
                <a:cubicBezTo>
                  <a:pt x="829" y="949"/>
                  <a:pt x="787" y="963"/>
                  <a:pt x="734" y="974"/>
                </a:cubicBezTo>
                <a:lnTo>
                  <a:pt x="717" y="919"/>
                </a:lnTo>
                <a:lnTo>
                  <a:pt x="681" y="984"/>
                </a:lnTo>
                <a:cubicBezTo>
                  <a:pt x="527" y="1007"/>
                  <a:pt x="315" y="1009"/>
                  <a:pt x="165" y="987"/>
                </a:cubicBezTo>
                <a:lnTo>
                  <a:pt x="127" y="919"/>
                </a:lnTo>
                <a:lnTo>
                  <a:pt x="110" y="977"/>
                </a:lnTo>
                <a:cubicBezTo>
                  <a:pt x="58" y="966"/>
                  <a:pt x="19" y="951"/>
                  <a:pt x="0" y="932"/>
                </a:cubicBezTo>
                <a:cubicBezTo>
                  <a:pt x="2" y="831"/>
                  <a:pt x="21" y="659"/>
                  <a:pt x="121" y="571"/>
                </a:cubicBezTo>
                <a:close/>
                <a:moveTo>
                  <a:pt x="249" y="390"/>
                </a:moveTo>
                <a:lnTo>
                  <a:pt x="249" y="390"/>
                </a:lnTo>
                <a:cubicBezTo>
                  <a:pt x="236" y="383"/>
                  <a:pt x="226" y="371"/>
                  <a:pt x="220" y="355"/>
                </a:cubicBezTo>
                <a:cubicBezTo>
                  <a:pt x="212" y="338"/>
                  <a:pt x="209" y="315"/>
                  <a:pt x="209" y="288"/>
                </a:cubicBezTo>
                <a:lnTo>
                  <a:pt x="210" y="279"/>
                </a:lnTo>
                <a:lnTo>
                  <a:pt x="217" y="275"/>
                </a:lnTo>
                <a:cubicBezTo>
                  <a:pt x="218" y="274"/>
                  <a:pt x="219" y="273"/>
                  <a:pt x="221" y="272"/>
                </a:cubicBezTo>
                <a:cubicBezTo>
                  <a:pt x="205" y="158"/>
                  <a:pt x="218" y="104"/>
                  <a:pt x="268" y="64"/>
                </a:cubicBezTo>
                <a:cubicBezTo>
                  <a:pt x="346" y="0"/>
                  <a:pt x="493" y="0"/>
                  <a:pt x="571" y="57"/>
                </a:cubicBezTo>
                <a:cubicBezTo>
                  <a:pt x="624" y="96"/>
                  <a:pt x="644" y="166"/>
                  <a:pt x="629" y="270"/>
                </a:cubicBezTo>
                <a:cubicBezTo>
                  <a:pt x="632" y="271"/>
                  <a:pt x="635" y="273"/>
                  <a:pt x="638" y="275"/>
                </a:cubicBezTo>
                <a:lnTo>
                  <a:pt x="645" y="279"/>
                </a:lnTo>
                <a:lnTo>
                  <a:pt x="645" y="288"/>
                </a:lnTo>
                <a:cubicBezTo>
                  <a:pt x="645" y="315"/>
                  <a:pt x="642" y="337"/>
                  <a:pt x="635" y="354"/>
                </a:cubicBezTo>
                <a:cubicBezTo>
                  <a:pt x="629" y="370"/>
                  <a:pt x="619" y="382"/>
                  <a:pt x="606" y="389"/>
                </a:cubicBezTo>
                <a:cubicBezTo>
                  <a:pt x="586" y="456"/>
                  <a:pt x="515" y="528"/>
                  <a:pt x="443" y="536"/>
                </a:cubicBezTo>
                <a:cubicBezTo>
                  <a:pt x="430" y="537"/>
                  <a:pt x="416" y="537"/>
                  <a:pt x="403" y="532"/>
                </a:cubicBezTo>
                <a:cubicBezTo>
                  <a:pt x="325" y="504"/>
                  <a:pt x="275" y="471"/>
                  <a:pt x="249" y="39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7" name="Freeform 6"/>
          <p:cNvSpPr>
            <a:spLocks noEditPoints="1"/>
          </p:cNvSpPr>
          <p:nvPr/>
        </p:nvSpPr>
        <p:spPr bwMode="auto">
          <a:xfrm>
            <a:off x="4102543" y="1610436"/>
            <a:ext cx="847121" cy="602121"/>
          </a:xfrm>
          <a:custGeom>
            <a:avLst/>
            <a:gdLst>
              <a:gd name="T0" fmla="*/ 1038 w 1184"/>
              <a:gd name="T1" fmla="*/ 311 h 826"/>
              <a:gd name="T2" fmla="*/ 1153 w 1184"/>
              <a:gd name="T3" fmla="*/ 369 h 826"/>
              <a:gd name="T4" fmla="*/ 983 w 1184"/>
              <a:gd name="T5" fmla="*/ 529 h 826"/>
              <a:gd name="T6" fmla="*/ 891 w 1184"/>
              <a:gd name="T7" fmla="*/ 397 h 826"/>
              <a:gd name="T8" fmla="*/ 816 w 1184"/>
              <a:gd name="T9" fmla="*/ 397 h 826"/>
              <a:gd name="T10" fmla="*/ 933 w 1184"/>
              <a:gd name="T11" fmla="*/ 351 h 826"/>
              <a:gd name="T12" fmla="*/ 902 w 1184"/>
              <a:gd name="T13" fmla="*/ 260 h 826"/>
              <a:gd name="T14" fmla="*/ 895 w 1184"/>
              <a:gd name="T15" fmla="*/ 63 h 826"/>
              <a:gd name="T16" fmla="*/ 1123 w 1184"/>
              <a:gd name="T17" fmla="*/ 255 h 826"/>
              <a:gd name="T18" fmla="*/ 377 w 1184"/>
              <a:gd name="T19" fmla="*/ 462 h 826"/>
              <a:gd name="T20" fmla="*/ 280 w 1184"/>
              <a:gd name="T21" fmla="*/ 749 h 826"/>
              <a:gd name="T22" fmla="*/ 866 w 1184"/>
              <a:gd name="T23" fmla="*/ 458 h 826"/>
              <a:gd name="T24" fmla="*/ 752 w 1184"/>
              <a:gd name="T25" fmla="*/ 452 h 826"/>
              <a:gd name="T26" fmla="*/ 763 w 1184"/>
              <a:gd name="T27" fmla="*/ 317 h 826"/>
              <a:gd name="T28" fmla="*/ 794 w 1184"/>
              <a:gd name="T29" fmla="*/ 236 h 826"/>
              <a:gd name="T30" fmla="*/ 788 w 1184"/>
              <a:gd name="T31" fmla="*/ 225 h 826"/>
              <a:gd name="T32" fmla="*/ 735 w 1184"/>
              <a:gd name="T33" fmla="*/ 52 h 826"/>
              <a:gd name="T34" fmla="*/ 456 w 1184"/>
              <a:gd name="T35" fmla="*/ 223 h 826"/>
              <a:gd name="T36" fmla="*/ 447 w 1184"/>
              <a:gd name="T37" fmla="*/ 229 h 826"/>
              <a:gd name="T38" fmla="*/ 455 w 1184"/>
              <a:gd name="T39" fmla="*/ 290 h 826"/>
              <a:gd name="T40" fmla="*/ 521 w 1184"/>
              <a:gd name="T41" fmla="*/ 390 h 826"/>
              <a:gd name="T42" fmla="*/ 450 w 1184"/>
              <a:gd name="T43" fmla="*/ 462 h 826"/>
              <a:gd name="T44" fmla="*/ 67 w 1184"/>
              <a:gd name="T45" fmla="*/ 317 h 826"/>
              <a:gd name="T46" fmla="*/ 119 w 1184"/>
              <a:gd name="T47" fmla="*/ 317 h 826"/>
              <a:gd name="T48" fmla="*/ 168 w 1184"/>
              <a:gd name="T49" fmla="*/ 267 h 826"/>
              <a:gd name="T50" fmla="*/ 122 w 1184"/>
              <a:gd name="T51" fmla="*/ 197 h 826"/>
              <a:gd name="T52" fmla="*/ 116 w 1184"/>
              <a:gd name="T53" fmla="*/ 155 h 826"/>
              <a:gd name="T54" fmla="*/ 123 w 1184"/>
              <a:gd name="T55" fmla="*/ 151 h 826"/>
              <a:gd name="T56" fmla="*/ 317 w 1184"/>
              <a:gd name="T57" fmla="*/ 32 h 826"/>
              <a:gd name="T58" fmla="*/ 354 w 1184"/>
              <a:gd name="T59" fmla="*/ 153 h 826"/>
              <a:gd name="T60" fmla="*/ 358 w 1184"/>
              <a:gd name="T61" fmla="*/ 160 h 826"/>
              <a:gd name="T62" fmla="*/ 336 w 1184"/>
              <a:gd name="T63" fmla="*/ 216 h 826"/>
              <a:gd name="T64" fmla="*/ 329 w 1184"/>
              <a:gd name="T65" fmla="*/ 310 h 826"/>
              <a:gd name="T66" fmla="*/ 399 w 1184"/>
              <a:gd name="T67" fmla="*/ 314 h 826"/>
              <a:gd name="T68" fmla="*/ 451 w 1184"/>
              <a:gd name="T69" fmla="*/ 400 h 826"/>
              <a:gd name="T70" fmla="*/ 377 w 1184"/>
              <a:gd name="T71" fmla="*/ 401 h 826"/>
              <a:gd name="T72" fmla="*/ 336 w 1184"/>
              <a:gd name="T73" fmla="*/ 416 h 826"/>
              <a:gd name="T74" fmla="*/ 0 w 1184"/>
              <a:gd name="T75" fmla="*/ 51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4" h="826">
                <a:moveTo>
                  <a:pt x="1082" y="260"/>
                </a:moveTo>
                <a:cubicBezTo>
                  <a:pt x="1073" y="280"/>
                  <a:pt x="1059" y="298"/>
                  <a:pt x="1038" y="311"/>
                </a:cubicBezTo>
                <a:cubicBezTo>
                  <a:pt x="1044" y="332"/>
                  <a:pt x="1047" y="339"/>
                  <a:pt x="1052" y="351"/>
                </a:cubicBezTo>
                <a:cubicBezTo>
                  <a:pt x="1064" y="351"/>
                  <a:pt x="1147" y="356"/>
                  <a:pt x="1153" y="369"/>
                </a:cubicBezTo>
                <a:cubicBezTo>
                  <a:pt x="1183" y="405"/>
                  <a:pt x="1184" y="467"/>
                  <a:pt x="1179" y="499"/>
                </a:cubicBezTo>
                <a:cubicBezTo>
                  <a:pt x="1133" y="520"/>
                  <a:pt x="1057" y="530"/>
                  <a:pt x="983" y="529"/>
                </a:cubicBezTo>
                <a:cubicBezTo>
                  <a:pt x="964" y="483"/>
                  <a:pt x="939" y="442"/>
                  <a:pt x="908" y="414"/>
                </a:cubicBezTo>
                <a:lnTo>
                  <a:pt x="891" y="397"/>
                </a:lnTo>
                <a:lnTo>
                  <a:pt x="866" y="397"/>
                </a:lnTo>
                <a:cubicBezTo>
                  <a:pt x="850" y="397"/>
                  <a:pt x="833" y="397"/>
                  <a:pt x="816" y="397"/>
                </a:cubicBezTo>
                <a:cubicBezTo>
                  <a:pt x="820" y="387"/>
                  <a:pt x="825" y="377"/>
                  <a:pt x="832" y="369"/>
                </a:cubicBezTo>
                <a:cubicBezTo>
                  <a:pt x="838" y="356"/>
                  <a:pt x="921" y="351"/>
                  <a:pt x="933" y="351"/>
                </a:cubicBezTo>
                <a:cubicBezTo>
                  <a:pt x="937" y="337"/>
                  <a:pt x="940" y="325"/>
                  <a:pt x="943" y="311"/>
                </a:cubicBezTo>
                <a:cubicBezTo>
                  <a:pt x="924" y="298"/>
                  <a:pt x="910" y="280"/>
                  <a:pt x="902" y="260"/>
                </a:cubicBezTo>
                <a:cubicBezTo>
                  <a:pt x="893" y="259"/>
                  <a:pt x="871" y="260"/>
                  <a:pt x="862" y="258"/>
                </a:cubicBezTo>
                <a:cubicBezTo>
                  <a:pt x="851" y="189"/>
                  <a:pt x="867" y="86"/>
                  <a:pt x="895" y="63"/>
                </a:cubicBezTo>
                <a:cubicBezTo>
                  <a:pt x="937" y="29"/>
                  <a:pt x="1040" y="27"/>
                  <a:pt x="1083" y="58"/>
                </a:cubicBezTo>
                <a:cubicBezTo>
                  <a:pt x="1113" y="81"/>
                  <a:pt x="1134" y="192"/>
                  <a:pt x="1123" y="255"/>
                </a:cubicBezTo>
                <a:cubicBezTo>
                  <a:pt x="1118" y="259"/>
                  <a:pt x="1088" y="257"/>
                  <a:pt x="1082" y="260"/>
                </a:cubicBezTo>
                <a:close/>
                <a:moveTo>
                  <a:pt x="377" y="462"/>
                </a:moveTo>
                <a:lnTo>
                  <a:pt x="377" y="462"/>
                </a:lnTo>
                <a:cubicBezTo>
                  <a:pt x="297" y="532"/>
                  <a:pt x="282" y="669"/>
                  <a:pt x="280" y="749"/>
                </a:cubicBezTo>
                <a:cubicBezTo>
                  <a:pt x="358" y="826"/>
                  <a:pt x="856" y="821"/>
                  <a:pt x="960" y="749"/>
                </a:cubicBezTo>
                <a:cubicBezTo>
                  <a:pt x="970" y="658"/>
                  <a:pt x="929" y="518"/>
                  <a:pt x="866" y="458"/>
                </a:cubicBezTo>
                <a:cubicBezTo>
                  <a:pt x="842" y="458"/>
                  <a:pt x="819" y="458"/>
                  <a:pt x="798" y="458"/>
                </a:cubicBezTo>
                <a:cubicBezTo>
                  <a:pt x="780" y="460"/>
                  <a:pt x="764" y="458"/>
                  <a:pt x="752" y="452"/>
                </a:cubicBezTo>
                <a:cubicBezTo>
                  <a:pt x="738" y="438"/>
                  <a:pt x="730" y="415"/>
                  <a:pt x="725" y="386"/>
                </a:cubicBezTo>
                <a:cubicBezTo>
                  <a:pt x="742" y="366"/>
                  <a:pt x="755" y="343"/>
                  <a:pt x="763" y="317"/>
                </a:cubicBezTo>
                <a:cubicBezTo>
                  <a:pt x="773" y="311"/>
                  <a:pt x="781" y="302"/>
                  <a:pt x="786" y="289"/>
                </a:cubicBezTo>
                <a:cubicBezTo>
                  <a:pt x="792" y="275"/>
                  <a:pt x="794" y="257"/>
                  <a:pt x="794" y="236"/>
                </a:cubicBezTo>
                <a:lnTo>
                  <a:pt x="794" y="229"/>
                </a:lnTo>
                <a:lnTo>
                  <a:pt x="788" y="225"/>
                </a:lnTo>
                <a:cubicBezTo>
                  <a:pt x="786" y="224"/>
                  <a:pt x="784" y="223"/>
                  <a:pt x="782" y="222"/>
                </a:cubicBezTo>
                <a:cubicBezTo>
                  <a:pt x="793" y="139"/>
                  <a:pt x="778" y="83"/>
                  <a:pt x="735" y="52"/>
                </a:cubicBezTo>
                <a:cubicBezTo>
                  <a:pt x="673" y="7"/>
                  <a:pt x="555" y="7"/>
                  <a:pt x="494" y="57"/>
                </a:cubicBezTo>
                <a:cubicBezTo>
                  <a:pt x="454" y="90"/>
                  <a:pt x="443" y="132"/>
                  <a:pt x="456" y="223"/>
                </a:cubicBezTo>
                <a:cubicBezTo>
                  <a:pt x="455" y="224"/>
                  <a:pt x="454" y="225"/>
                  <a:pt x="453" y="225"/>
                </a:cubicBezTo>
                <a:lnTo>
                  <a:pt x="447" y="229"/>
                </a:lnTo>
                <a:lnTo>
                  <a:pt x="447" y="236"/>
                </a:lnTo>
                <a:cubicBezTo>
                  <a:pt x="447" y="258"/>
                  <a:pt x="449" y="276"/>
                  <a:pt x="455" y="290"/>
                </a:cubicBezTo>
                <a:cubicBezTo>
                  <a:pt x="460" y="302"/>
                  <a:pt x="468" y="312"/>
                  <a:pt x="479" y="317"/>
                </a:cubicBezTo>
                <a:cubicBezTo>
                  <a:pt x="488" y="345"/>
                  <a:pt x="503" y="370"/>
                  <a:pt x="521" y="390"/>
                </a:cubicBezTo>
                <a:cubicBezTo>
                  <a:pt x="517" y="412"/>
                  <a:pt x="510" y="431"/>
                  <a:pt x="501" y="445"/>
                </a:cubicBezTo>
                <a:cubicBezTo>
                  <a:pt x="489" y="459"/>
                  <a:pt x="472" y="464"/>
                  <a:pt x="450" y="462"/>
                </a:cubicBezTo>
                <a:cubicBezTo>
                  <a:pt x="428" y="462"/>
                  <a:pt x="403" y="462"/>
                  <a:pt x="377" y="462"/>
                </a:cubicBezTo>
                <a:close/>
                <a:moveTo>
                  <a:pt x="67" y="317"/>
                </a:moveTo>
                <a:lnTo>
                  <a:pt x="67" y="317"/>
                </a:lnTo>
                <a:cubicBezTo>
                  <a:pt x="86" y="317"/>
                  <a:pt x="103" y="317"/>
                  <a:pt x="119" y="317"/>
                </a:cubicBezTo>
                <a:cubicBezTo>
                  <a:pt x="134" y="318"/>
                  <a:pt x="146" y="315"/>
                  <a:pt x="154" y="305"/>
                </a:cubicBezTo>
                <a:cubicBezTo>
                  <a:pt x="160" y="296"/>
                  <a:pt x="165" y="283"/>
                  <a:pt x="168" y="267"/>
                </a:cubicBezTo>
                <a:cubicBezTo>
                  <a:pt x="155" y="253"/>
                  <a:pt x="145" y="236"/>
                  <a:pt x="139" y="216"/>
                </a:cubicBezTo>
                <a:cubicBezTo>
                  <a:pt x="131" y="213"/>
                  <a:pt x="126" y="206"/>
                  <a:pt x="122" y="197"/>
                </a:cubicBezTo>
                <a:cubicBezTo>
                  <a:pt x="118" y="188"/>
                  <a:pt x="116" y="175"/>
                  <a:pt x="116" y="160"/>
                </a:cubicBezTo>
                <a:lnTo>
                  <a:pt x="116" y="155"/>
                </a:lnTo>
                <a:lnTo>
                  <a:pt x="120" y="153"/>
                </a:lnTo>
                <a:cubicBezTo>
                  <a:pt x="121" y="152"/>
                  <a:pt x="122" y="152"/>
                  <a:pt x="123" y="151"/>
                </a:cubicBezTo>
                <a:cubicBezTo>
                  <a:pt x="114" y="88"/>
                  <a:pt x="121" y="58"/>
                  <a:pt x="149" y="36"/>
                </a:cubicBezTo>
                <a:cubicBezTo>
                  <a:pt x="192" y="1"/>
                  <a:pt x="273" y="0"/>
                  <a:pt x="317" y="32"/>
                </a:cubicBezTo>
                <a:cubicBezTo>
                  <a:pt x="346" y="54"/>
                  <a:pt x="357" y="92"/>
                  <a:pt x="349" y="150"/>
                </a:cubicBezTo>
                <a:cubicBezTo>
                  <a:pt x="351" y="151"/>
                  <a:pt x="352" y="152"/>
                  <a:pt x="354" y="153"/>
                </a:cubicBezTo>
                <a:lnTo>
                  <a:pt x="358" y="155"/>
                </a:lnTo>
                <a:lnTo>
                  <a:pt x="358" y="160"/>
                </a:lnTo>
                <a:cubicBezTo>
                  <a:pt x="358" y="175"/>
                  <a:pt x="356" y="187"/>
                  <a:pt x="352" y="197"/>
                </a:cubicBezTo>
                <a:cubicBezTo>
                  <a:pt x="349" y="205"/>
                  <a:pt x="343" y="212"/>
                  <a:pt x="336" y="216"/>
                </a:cubicBezTo>
                <a:cubicBezTo>
                  <a:pt x="331" y="234"/>
                  <a:pt x="321" y="251"/>
                  <a:pt x="310" y="264"/>
                </a:cubicBezTo>
                <a:cubicBezTo>
                  <a:pt x="313" y="284"/>
                  <a:pt x="319" y="300"/>
                  <a:pt x="329" y="310"/>
                </a:cubicBezTo>
                <a:cubicBezTo>
                  <a:pt x="337" y="314"/>
                  <a:pt x="348" y="315"/>
                  <a:pt x="361" y="314"/>
                </a:cubicBezTo>
                <a:cubicBezTo>
                  <a:pt x="373" y="314"/>
                  <a:pt x="385" y="314"/>
                  <a:pt x="399" y="314"/>
                </a:cubicBezTo>
                <a:cubicBezTo>
                  <a:pt x="406" y="330"/>
                  <a:pt x="415" y="344"/>
                  <a:pt x="428" y="355"/>
                </a:cubicBezTo>
                <a:cubicBezTo>
                  <a:pt x="434" y="371"/>
                  <a:pt x="442" y="386"/>
                  <a:pt x="451" y="400"/>
                </a:cubicBezTo>
                <a:lnTo>
                  <a:pt x="450" y="400"/>
                </a:lnTo>
                <a:cubicBezTo>
                  <a:pt x="426" y="401"/>
                  <a:pt x="401" y="401"/>
                  <a:pt x="377" y="401"/>
                </a:cubicBezTo>
                <a:lnTo>
                  <a:pt x="354" y="401"/>
                </a:lnTo>
                <a:lnTo>
                  <a:pt x="336" y="416"/>
                </a:lnTo>
                <a:cubicBezTo>
                  <a:pt x="295" y="452"/>
                  <a:pt x="267" y="502"/>
                  <a:pt x="249" y="555"/>
                </a:cubicBezTo>
                <a:cubicBezTo>
                  <a:pt x="140" y="557"/>
                  <a:pt x="29" y="545"/>
                  <a:pt x="0" y="517"/>
                </a:cubicBezTo>
                <a:cubicBezTo>
                  <a:pt x="2" y="461"/>
                  <a:pt x="12" y="366"/>
                  <a:pt x="67" y="317"/>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38" name="椭圆 37"/>
          <p:cNvSpPr/>
          <p:nvPr/>
        </p:nvSpPr>
        <p:spPr bwMode="auto">
          <a:xfrm>
            <a:off x="1101647" y="3853804"/>
            <a:ext cx="1497966" cy="1497966"/>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9" name="椭圆 38"/>
          <p:cNvSpPr/>
          <p:nvPr/>
        </p:nvSpPr>
        <p:spPr bwMode="auto">
          <a:xfrm>
            <a:off x="3803287" y="3853804"/>
            <a:ext cx="1497966" cy="1497966"/>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40" name="文本框 39"/>
          <p:cNvSpPr txBox="1"/>
          <p:nvPr/>
        </p:nvSpPr>
        <p:spPr>
          <a:xfrm>
            <a:off x="1373577" y="4732566"/>
            <a:ext cx="954107" cy="400110"/>
          </a:xfrm>
          <a:prstGeom prst="rect">
            <a:avLst/>
          </a:prstGeom>
          <a:noFill/>
        </p:spPr>
        <p:txBody>
          <a:bodyPr wrap="none" rtlCol="0">
            <a:spAutoFit/>
          </a:bodyPr>
          <a:lstStyle/>
          <a:p>
            <a:pPr algn="ctr"/>
            <a:r>
              <a:rPr lang="zh-CN" altLang="en-US" sz="2000" b="1" dirty="0">
                <a:solidFill>
                  <a:schemeClr val="accent2"/>
                </a:solidFill>
                <a:latin typeface="+mj-ea"/>
                <a:ea typeface="+mj-ea"/>
              </a:rPr>
              <a:t>消费商</a:t>
            </a:r>
            <a:endParaRPr lang="zh-CN" altLang="en-US" sz="2000" b="1" dirty="0">
              <a:solidFill>
                <a:schemeClr val="accent2"/>
              </a:solidFill>
              <a:latin typeface="+mj-ea"/>
              <a:ea typeface="+mj-ea"/>
            </a:endParaRPr>
          </a:p>
        </p:txBody>
      </p:sp>
      <p:sp>
        <p:nvSpPr>
          <p:cNvPr id="41" name="文本框 40"/>
          <p:cNvSpPr txBox="1"/>
          <p:nvPr/>
        </p:nvSpPr>
        <p:spPr>
          <a:xfrm>
            <a:off x="4111266" y="4732566"/>
            <a:ext cx="954107" cy="400110"/>
          </a:xfrm>
          <a:prstGeom prst="rect">
            <a:avLst/>
          </a:prstGeom>
          <a:noFill/>
        </p:spPr>
        <p:txBody>
          <a:bodyPr wrap="none" rtlCol="0">
            <a:spAutoFit/>
          </a:bodyPr>
          <a:lstStyle/>
          <a:p>
            <a:pPr algn="ctr"/>
            <a:r>
              <a:rPr lang="zh-CN" altLang="en-US" sz="2000" b="1" dirty="0">
                <a:solidFill>
                  <a:schemeClr val="accent2"/>
                </a:solidFill>
                <a:latin typeface="+mj-ea"/>
                <a:ea typeface="+mj-ea"/>
              </a:rPr>
              <a:t>消费商</a:t>
            </a:r>
            <a:endParaRPr lang="zh-CN" altLang="en-US" sz="2000" b="1" dirty="0">
              <a:solidFill>
                <a:schemeClr val="accent2"/>
              </a:solidFill>
              <a:latin typeface="+mj-ea"/>
              <a:ea typeface="+mj-ea"/>
            </a:endParaRPr>
          </a:p>
        </p:txBody>
      </p:sp>
      <p:sp>
        <p:nvSpPr>
          <p:cNvPr id="42" name="矩形 41"/>
          <p:cNvSpPr/>
          <p:nvPr/>
        </p:nvSpPr>
        <p:spPr>
          <a:xfrm>
            <a:off x="1918869" y="5455613"/>
            <a:ext cx="2339102" cy="461665"/>
          </a:xfrm>
          <a:prstGeom prst="rect">
            <a:avLst/>
          </a:prstGeom>
        </p:spPr>
        <p:txBody>
          <a:bodyPr wrap="none">
            <a:spAutoFit/>
          </a:bodyPr>
          <a:lstStyle/>
          <a:p>
            <a:pPr algn="ctr"/>
            <a:r>
              <a:rPr lang="zh-CN" altLang="en-US" sz="2400" b="1" kern="100" dirty="0">
                <a:solidFill>
                  <a:srgbClr val="3E3E3E"/>
                </a:solidFill>
                <a:latin typeface="+mj-ea"/>
                <a:ea typeface="+mj-ea"/>
                <a:cs typeface="Verdana" panose="020B0604030504040204" pitchFamily="34" charset="0"/>
              </a:rPr>
              <a:t>消费商</a:t>
            </a:r>
            <a:r>
              <a:rPr lang="zh-CN" altLang="zh-CN" sz="2400" b="1" kern="100" dirty="0">
                <a:solidFill>
                  <a:srgbClr val="3E3E3E"/>
                </a:solidFill>
                <a:latin typeface="+mj-ea"/>
                <a:ea typeface="+mj-ea"/>
                <a:cs typeface="Verdana" panose="020B0604030504040204" pitchFamily="34" charset="0"/>
              </a:rPr>
              <a:t>消费</a:t>
            </a:r>
            <a:r>
              <a:rPr lang="zh-CN" altLang="en-US" sz="2400" b="1" kern="100" dirty="0">
                <a:solidFill>
                  <a:srgbClr val="3E3E3E"/>
                </a:solidFill>
                <a:latin typeface="+mj-ea"/>
                <a:ea typeface="+mj-ea"/>
                <a:cs typeface="Verdana" panose="020B0604030504040204" pitchFamily="34" charset="0"/>
              </a:rPr>
              <a:t>模式</a:t>
            </a:r>
            <a:endParaRPr lang="zh-CN" altLang="en-US" sz="2400" b="1" kern="100" dirty="0">
              <a:solidFill>
                <a:srgbClr val="3E3E3E"/>
              </a:solidFill>
              <a:latin typeface="+mj-ea"/>
              <a:ea typeface="+mj-ea"/>
              <a:cs typeface="Verdana" panose="020B0604030504040204" pitchFamily="34" charset="0"/>
            </a:endParaRPr>
          </a:p>
        </p:txBody>
      </p:sp>
      <p:sp>
        <p:nvSpPr>
          <p:cNvPr id="43" name="Freeform 6"/>
          <p:cNvSpPr>
            <a:spLocks noEditPoints="1"/>
          </p:cNvSpPr>
          <p:nvPr/>
        </p:nvSpPr>
        <p:spPr bwMode="auto">
          <a:xfrm>
            <a:off x="4102543" y="4148920"/>
            <a:ext cx="847121" cy="602121"/>
          </a:xfrm>
          <a:custGeom>
            <a:avLst/>
            <a:gdLst>
              <a:gd name="T0" fmla="*/ 1038 w 1184"/>
              <a:gd name="T1" fmla="*/ 311 h 826"/>
              <a:gd name="T2" fmla="*/ 1153 w 1184"/>
              <a:gd name="T3" fmla="*/ 369 h 826"/>
              <a:gd name="T4" fmla="*/ 983 w 1184"/>
              <a:gd name="T5" fmla="*/ 529 h 826"/>
              <a:gd name="T6" fmla="*/ 891 w 1184"/>
              <a:gd name="T7" fmla="*/ 397 h 826"/>
              <a:gd name="T8" fmla="*/ 816 w 1184"/>
              <a:gd name="T9" fmla="*/ 397 h 826"/>
              <a:gd name="T10" fmla="*/ 933 w 1184"/>
              <a:gd name="T11" fmla="*/ 351 h 826"/>
              <a:gd name="T12" fmla="*/ 902 w 1184"/>
              <a:gd name="T13" fmla="*/ 260 h 826"/>
              <a:gd name="T14" fmla="*/ 895 w 1184"/>
              <a:gd name="T15" fmla="*/ 63 h 826"/>
              <a:gd name="T16" fmla="*/ 1123 w 1184"/>
              <a:gd name="T17" fmla="*/ 255 h 826"/>
              <a:gd name="T18" fmla="*/ 377 w 1184"/>
              <a:gd name="T19" fmla="*/ 462 h 826"/>
              <a:gd name="T20" fmla="*/ 280 w 1184"/>
              <a:gd name="T21" fmla="*/ 749 h 826"/>
              <a:gd name="T22" fmla="*/ 866 w 1184"/>
              <a:gd name="T23" fmla="*/ 458 h 826"/>
              <a:gd name="T24" fmla="*/ 752 w 1184"/>
              <a:gd name="T25" fmla="*/ 452 h 826"/>
              <a:gd name="T26" fmla="*/ 763 w 1184"/>
              <a:gd name="T27" fmla="*/ 317 h 826"/>
              <a:gd name="T28" fmla="*/ 794 w 1184"/>
              <a:gd name="T29" fmla="*/ 236 h 826"/>
              <a:gd name="T30" fmla="*/ 788 w 1184"/>
              <a:gd name="T31" fmla="*/ 225 h 826"/>
              <a:gd name="T32" fmla="*/ 735 w 1184"/>
              <a:gd name="T33" fmla="*/ 52 h 826"/>
              <a:gd name="T34" fmla="*/ 456 w 1184"/>
              <a:gd name="T35" fmla="*/ 223 h 826"/>
              <a:gd name="T36" fmla="*/ 447 w 1184"/>
              <a:gd name="T37" fmla="*/ 229 h 826"/>
              <a:gd name="T38" fmla="*/ 455 w 1184"/>
              <a:gd name="T39" fmla="*/ 290 h 826"/>
              <a:gd name="T40" fmla="*/ 521 w 1184"/>
              <a:gd name="T41" fmla="*/ 390 h 826"/>
              <a:gd name="T42" fmla="*/ 450 w 1184"/>
              <a:gd name="T43" fmla="*/ 462 h 826"/>
              <a:gd name="T44" fmla="*/ 67 w 1184"/>
              <a:gd name="T45" fmla="*/ 317 h 826"/>
              <a:gd name="T46" fmla="*/ 119 w 1184"/>
              <a:gd name="T47" fmla="*/ 317 h 826"/>
              <a:gd name="T48" fmla="*/ 168 w 1184"/>
              <a:gd name="T49" fmla="*/ 267 h 826"/>
              <a:gd name="T50" fmla="*/ 122 w 1184"/>
              <a:gd name="T51" fmla="*/ 197 h 826"/>
              <a:gd name="T52" fmla="*/ 116 w 1184"/>
              <a:gd name="T53" fmla="*/ 155 h 826"/>
              <a:gd name="T54" fmla="*/ 123 w 1184"/>
              <a:gd name="T55" fmla="*/ 151 h 826"/>
              <a:gd name="T56" fmla="*/ 317 w 1184"/>
              <a:gd name="T57" fmla="*/ 32 h 826"/>
              <a:gd name="T58" fmla="*/ 354 w 1184"/>
              <a:gd name="T59" fmla="*/ 153 h 826"/>
              <a:gd name="T60" fmla="*/ 358 w 1184"/>
              <a:gd name="T61" fmla="*/ 160 h 826"/>
              <a:gd name="T62" fmla="*/ 336 w 1184"/>
              <a:gd name="T63" fmla="*/ 216 h 826"/>
              <a:gd name="T64" fmla="*/ 329 w 1184"/>
              <a:gd name="T65" fmla="*/ 310 h 826"/>
              <a:gd name="T66" fmla="*/ 399 w 1184"/>
              <a:gd name="T67" fmla="*/ 314 h 826"/>
              <a:gd name="T68" fmla="*/ 451 w 1184"/>
              <a:gd name="T69" fmla="*/ 400 h 826"/>
              <a:gd name="T70" fmla="*/ 377 w 1184"/>
              <a:gd name="T71" fmla="*/ 401 h 826"/>
              <a:gd name="T72" fmla="*/ 336 w 1184"/>
              <a:gd name="T73" fmla="*/ 416 h 826"/>
              <a:gd name="T74" fmla="*/ 0 w 1184"/>
              <a:gd name="T75" fmla="*/ 51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4" h="826">
                <a:moveTo>
                  <a:pt x="1082" y="260"/>
                </a:moveTo>
                <a:cubicBezTo>
                  <a:pt x="1073" y="280"/>
                  <a:pt x="1059" y="298"/>
                  <a:pt x="1038" y="311"/>
                </a:cubicBezTo>
                <a:cubicBezTo>
                  <a:pt x="1044" y="332"/>
                  <a:pt x="1047" y="339"/>
                  <a:pt x="1052" y="351"/>
                </a:cubicBezTo>
                <a:cubicBezTo>
                  <a:pt x="1064" y="351"/>
                  <a:pt x="1147" y="356"/>
                  <a:pt x="1153" y="369"/>
                </a:cubicBezTo>
                <a:cubicBezTo>
                  <a:pt x="1183" y="405"/>
                  <a:pt x="1184" y="467"/>
                  <a:pt x="1179" y="499"/>
                </a:cubicBezTo>
                <a:cubicBezTo>
                  <a:pt x="1133" y="520"/>
                  <a:pt x="1057" y="530"/>
                  <a:pt x="983" y="529"/>
                </a:cubicBezTo>
                <a:cubicBezTo>
                  <a:pt x="964" y="483"/>
                  <a:pt x="939" y="442"/>
                  <a:pt x="908" y="414"/>
                </a:cubicBezTo>
                <a:lnTo>
                  <a:pt x="891" y="397"/>
                </a:lnTo>
                <a:lnTo>
                  <a:pt x="866" y="397"/>
                </a:lnTo>
                <a:cubicBezTo>
                  <a:pt x="850" y="397"/>
                  <a:pt x="833" y="397"/>
                  <a:pt x="816" y="397"/>
                </a:cubicBezTo>
                <a:cubicBezTo>
                  <a:pt x="820" y="387"/>
                  <a:pt x="825" y="377"/>
                  <a:pt x="832" y="369"/>
                </a:cubicBezTo>
                <a:cubicBezTo>
                  <a:pt x="838" y="356"/>
                  <a:pt x="921" y="351"/>
                  <a:pt x="933" y="351"/>
                </a:cubicBezTo>
                <a:cubicBezTo>
                  <a:pt x="937" y="337"/>
                  <a:pt x="940" y="325"/>
                  <a:pt x="943" y="311"/>
                </a:cubicBezTo>
                <a:cubicBezTo>
                  <a:pt x="924" y="298"/>
                  <a:pt x="910" y="280"/>
                  <a:pt x="902" y="260"/>
                </a:cubicBezTo>
                <a:cubicBezTo>
                  <a:pt x="893" y="259"/>
                  <a:pt x="871" y="260"/>
                  <a:pt x="862" y="258"/>
                </a:cubicBezTo>
                <a:cubicBezTo>
                  <a:pt x="851" y="189"/>
                  <a:pt x="867" y="86"/>
                  <a:pt x="895" y="63"/>
                </a:cubicBezTo>
                <a:cubicBezTo>
                  <a:pt x="937" y="29"/>
                  <a:pt x="1040" y="27"/>
                  <a:pt x="1083" y="58"/>
                </a:cubicBezTo>
                <a:cubicBezTo>
                  <a:pt x="1113" y="81"/>
                  <a:pt x="1134" y="192"/>
                  <a:pt x="1123" y="255"/>
                </a:cubicBezTo>
                <a:cubicBezTo>
                  <a:pt x="1118" y="259"/>
                  <a:pt x="1088" y="257"/>
                  <a:pt x="1082" y="260"/>
                </a:cubicBezTo>
                <a:close/>
                <a:moveTo>
                  <a:pt x="377" y="462"/>
                </a:moveTo>
                <a:lnTo>
                  <a:pt x="377" y="462"/>
                </a:lnTo>
                <a:cubicBezTo>
                  <a:pt x="297" y="532"/>
                  <a:pt x="282" y="669"/>
                  <a:pt x="280" y="749"/>
                </a:cubicBezTo>
                <a:cubicBezTo>
                  <a:pt x="358" y="826"/>
                  <a:pt x="856" y="821"/>
                  <a:pt x="960" y="749"/>
                </a:cubicBezTo>
                <a:cubicBezTo>
                  <a:pt x="970" y="658"/>
                  <a:pt x="929" y="518"/>
                  <a:pt x="866" y="458"/>
                </a:cubicBezTo>
                <a:cubicBezTo>
                  <a:pt x="842" y="458"/>
                  <a:pt x="819" y="458"/>
                  <a:pt x="798" y="458"/>
                </a:cubicBezTo>
                <a:cubicBezTo>
                  <a:pt x="780" y="460"/>
                  <a:pt x="764" y="458"/>
                  <a:pt x="752" y="452"/>
                </a:cubicBezTo>
                <a:cubicBezTo>
                  <a:pt x="738" y="438"/>
                  <a:pt x="730" y="415"/>
                  <a:pt x="725" y="386"/>
                </a:cubicBezTo>
                <a:cubicBezTo>
                  <a:pt x="742" y="366"/>
                  <a:pt x="755" y="343"/>
                  <a:pt x="763" y="317"/>
                </a:cubicBezTo>
                <a:cubicBezTo>
                  <a:pt x="773" y="311"/>
                  <a:pt x="781" y="302"/>
                  <a:pt x="786" y="289"/>
                </a:cubicBezTo>
                <a:cubicBezTo>
                  <a:pt x="792" y="275"/>
                  <a:pt x="794" y="257"/>
                  <a:pt x="794" y="236"/>
                </a:cubicBezTo>
                <a:lnTo>
                  <a:pt x="794" y="229"/>
                </a:lnTo>
                <a:lnTo>
                  <a:pt x="788" y="225"/>
                </a:lnTo>
                <a:cubicBezTo>
                  <a:pt x="786" y="224"/>
                  <a:pt x="784" y="223"/>
                  <a:pt x="782" y="222"/>
                </a:cubicBezTo>
                <a:cubicBezTo>
                  <a:pt x="793" y="139"/>
                  <a:pt x="778" y="83"/>
                  <a:pt x="735" y="52"/>
                </a:cubicBezTo>
                <a:cubicBezTo>
                  <a:pt x="673" y="7"/>
                  <a:pt x="555" y="7"/>
                  <a:pt x="494" y="57"/>
                </a:cubicBezTo>
                <a:cubicBezTo>
                  <a:pt x="454" y="90"/>
                  <a:pt x="443" y="132"/>
                  <a:pt x="456" y="223"/>
                </a:cubicBezTo>
                <a:cubicBezTo>
                  <a:pt x="455" y="224"/>
                  <a:pt x="454" y="225"/>
                  <a:pt x="453" y="225"/>
                </a:cubicBezTo>
                <a:lnTo>
                  <a:pt x="447" y="229"/>
                </a:lnTo>
                <a:lnTo>
                  <a:pt x="447" y="236"/>
                </a:lnTo>
                <a:cubicBezTo>
                  <a:pt x="447" y="258"/>
                  <a:pt x="449" y="276"/>
                  <a:pt x="455" y="290"/>
                </a:cubicBezTo>
                <a:cubicBezTo>
                  <a:pt x="460" y="302"/>
                  <a:pt x="468" y="312"/>
                  <a:pt x="479" y="317"/>
                </a:cubicBezTo>
                <a:cubicBezTo>
                  <a:pt x="488" y="345"/>
                  <a:pt x="503" y="370"/>
                  <a:pt x="521" y="390"/>
                </a:cubicBezTo>
                <a:cubicBezTo>
                  <a:pt x="517" y="412"/>
                  <a:pt x="510" y="431"/>
                  <a:pt x="501" y="445"/>
                </a:cubicBezTo>
                <a:cubicBezTo>
                  <a:pt x="489" y="459"/>
                  <a:pt x="472" y="464"/>
                  <a:pt x="450" y="462"/>
                </a:cubicBezTo>
                <a:cubicBezTo>
                  <a:pt x="428" y="462"/>
                  <a:pt x="403" y="462"/>
                  <a:pt x="377" y="462"/>
                </a:cubicBezTo>
                <a:close/>
                <a:moveTo>
                  <a:pt x="67" y="317"/>
                </a:moveTo>
                <a:lnTo>
                  <a:pt x="67" y="317"/>
                </a:lnTo>
                <a:cubicBezTo>
                  <a:pt x="86" y="317"/>
                  <a:pt x="103" y="317"/>
                  <a:pt x="119" y="317"/>
                </a:cubicBezTo>
                <a:cubicBezTo>
                  <a:pt x="134" y="318"/>
                  <a:pt x="146" y="315"/>
                  <a:pt x="154" y="305"/>
                </a:cubicBezTo>
                <a:cubicBezTo>
                  <a:pt x="160" y="296"/>
                  <a:pt x="165" y="283"/>
                  <a:pt x="168" y="267"/>
                </a:cubicBezTo>
                <a:cubicBezTo>
                  <a:pt x="155" y="253"/>
                  <a:pt x="145" y="236"/>
                  <a:pt x="139" y="216"/>
                </a:cubicBezTo>
                <a:cubicBezTo>
                  <a:pt x="131" y="213"/>
                  <a:pt x="126" y="206"/>
                  <a:pt x="122" y="197"/>
                </a:cubicBezTo>
                <a:cubicBezTo>
                  <a:pt x="118" y="188"/>
                  <a:pt x="116" y="175"/>
                  <a:pt x="116" y="160"/>
                </a:cubicBezTo>
                <a:lnTo>
                  <a:pt x="116" y="155"/>
                </a:lnTo>
                <a:lnTo>
                  <a:pt x="120" y="153"/>
                </a:lnTo>
                <a:cubicBezTo>
                  <a:pt x="121" y="152"/>
                  <a:pt x="122" y="152"/>
                  <a:pt x="123" y="151"/>
                </a:cubicBezTo>
                <a:cubicBezTo>
                  <a:pt x="114" y="88"/>
                  <a:pt x="121" y="58"/>
                  <a:pt x="149" y="36"/>
                </a:cubicBezTo>
                <a:cubicBezTo>
                  <a:pt x="192" y="1"/>
                  <a:pt x="273" y="0"/>
                  <a:pt x="317" y="32"/>
                </a:cubicBezTo>
                <a:cubicBezTo>
                  <a:pt x="346" y="54"/>
                  <a:pt x="357" y="92"/>
                  <a:pt x="349" y="150"/>
                </a:cubicBezTo>
                <a:cubicBezTo>
                  <a:pt x="351" y="151"/>
                  <a:pt x="352" y="152"/>
                  <a:pt x="354" y="153"/>
                </a:cubicBezTo>
                <a:lnTo>
                  <a:pt x="358" y="155"/>
                </a:lnTo>
                <a:lnTo>
                  <a:pt x="358" y="160"/>
                </a:lnTo>
                <a:cubicBezTo>
                  <a:pt x="358" y="175"/>
                  <a:pt x="356" y="187"/>
                  <a:pt x="352" y="197"/>
                </a:cubicBezTo>
                <a:cubicBezTo>
                  <a:pt x="349" y="205"/>
                  <a:pt x="343" y="212"/>
                  <a:pt x="336" y="216"/>
                </a:cubicBezTo>
                <a:cubicBezTo>
                  <a:pt x="331" y="234"/>
                  <a:pt x="321" y="251"/>
                  <a:pt x="310" y="264"/>
                </a:cubicBezTo>
                <a:cubicBezTo>
                  <a:pt x="313" y="284"/>
                  <a:pt x="319" y="300"/>
                  <a:pt x="329" y="310"/>
                </a:cubicBezTo>
                <a:cubicBezTo>
                  <a:pt x="337" y="314"/>
                  <a:pt x="348" y="315"/>
                  <a:pt x="361" y="314"/>
                </a:cubicBezTo>
                <a:cubicBezTo>
                  <a:pt x="373" y="314"/>
                  <a:pt x="385" y="314"/>
                  <a:pt x="399" y="314"/>
                </a:cubicBezTo>
                <a:cubicBezTo>
                  <a:pt x="406" y="330"/>
                  <a:pt x="415" y="344"/>
                  <a:pt x="428" y="355"/>
                </a:cubicBezTo>
                <a:cubicBezTo>
                  <a:pt x="434" y="371"/>
                  <a:pt x="442" y="386"/>
                  <a:pt x="451" y="400"/>
                </a:cubicBezTo>
                <a:lnTo>
                  <a:pt x="450" y="400"/>
                </a:lnTo>
                <a:cubicBezTo>
                  <a:pt x="426" y="401"/>
                  <a:pt x="401" y="401"/>
                  <a:pt x="377" y="401"/>
                </a:cubicBezTo>
                <a:lnTo>
                  <a:pt x="354" y="401"/>
                </a:lnTo>
                <a:lnTo>
                  <a:pt x="336" y="416"/>
                </a:lnTo>
                <a:cubicBezTo>
                  <a:pt x="295" y="452"/>
                  <a:pt x="267" y="502"/>
                  <a:pt x="249" y="555"/>
                </a:cubicBezTo>
                <a:cubicBezTo>
                  <a:pt x="140" y="557"/>
                  <a:pt x="29" y="545"/>
                  <a:pt x="0" y="517"/>
                </a:cubicBezTo>
                <a:cubicBezTo>
                  <a:pt x="2" y="461"/>
                  <a:pt x="12" y="366"/>
                  <a:pt x="67" y="317"/>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44" name="Freeform 6"/>
          <p:cNvSpPr>
            <a:spLocks noEditPoints="1"/>
          </p:cNvSpPr>
          <p:nvPr/>
        </p:nvSpPr>
        <p:spPr bwMode="auto">
          <a:xfrm>
            <a:off x="1448956" y="4148920"/>
            <a:ext cx="847121" cy="602121"/>
          </a:xfrm>
          <a:custGeom>
            <a:avLst/>
            <a:gdLst>
              <a:gd name="T0" fmla="*/ 1038 w 1184"/>
              <a:gd name="T1" fmla="*/ 311 h 826"/>
              <a:gd name="T2" fmla="*/ 1153 w 1184"/>
              <a:gd name="T3" fmla="*/ 369 h 826"/>
              <a:gd name="T4" fmla="*/ 983 w 1184"/>
              <a:gd name="T5" fmla="*/ 529 h 826"/>
              <a:gd name="T6" fmla="*/ 891 w 1184"/>
              <a:gd name="T7" fmla="*/ 397 h 826"/>
              <a:gd name="T8" fmla="*/ 816 w 1184"/>
              <a:gd name="T9" fmla="*/ 397 h 826"/>
              <a:gd name="T10" fmla="*/ 933 w 1184"/>
              <a:gd name="T11" fmla="*/ 351 h 826"/>
              <a:gd name="T12" fmla="*/ 902 w 1184"/>
              <a:gd name="T13" fmla="*/ 260 h 826"/>
              <a:gd name="T14" fmla="*/ 895 w 1184"/>
              <a:gd name="T15" fmla="*/ 63 h 826"/>
              <a:gd name="T16" fmla="*/ 1123 w 1184"/>
              <a:gd name="T17" fmla="*/ 255 h 826"/>
              <a:gd name="T18" fmla="*/ 377 w 1184"/>
              <a:gd name="T19" fmla="*/ 462 h 826"/>
              <a:gd name="T20" fmla="*/ 280 w 1184"/>
              <a:gd name="T21" fmla="*/ 749 h 826"/>
              <a:gd name="T22" fmla="*/ 866 w 1184"/>
              <a:gd name="T23" fmla="*/ 458 h 826"/>
              <a:gd name="T24" fmla="*/ 752 w 1184"/>
              <a:gd name="T25" fmla="*/ 452 h 826"/>
              <a:gd name="T26" fmla="*/ 763 w 1184"/>
              <a:gd name="T27" fmla="*/ 317 h 826"/>
              <a:gd name="T28" fmla="*/ 794 w 1184"/>
              <a:gd name="T29" fmla="*/ 236 h 826"/>
              <a:gd name="T30" fmla="*/ 788 w 1184"/>
              <a:gd name="T31" fmla="*/ 225 h 826"/>
              <a:gd name="T32" fmla="*/ 735 w 1184"/>
              <a:gd name="T33" fmla="*/ 52 h 826"/>
              <a:gd name="T34" fmla="*/ 456 w 1184"/>
              <a:gd name="T35" fmla="*/ 223 h 826"/>
              <a:gd name="T36" fmla="*/ 447 w 1184"/>
              <a:gd name="T37" fmla="*/ 229 h 826"/>
              <a:gd name="T38" fmla="*/ 455 w 1184"/>
              <a:gd name="T39" fmla="*/ 290 h 826"/>
              <a:gd name="T40" fmla="*/ 521 w 1184"/>
              <a:gd name="T41" fmla="*/ 390 h 826"/>
              <a:gd name="T42" fmla="*/ 450 w 1184"/>
              <a:gd name="T43" fmla="*/ 462 h 826"/>
              <a:gd name="T44" fmla="*/ 67 w 1184"/>
              <a:gd name="T45" fmla="*/ 317 h 826"/>
              <a:gd name="T46" fmla="*/ 119 w 1184"/>
              <a:gd name="T47" fmla="*/ 317 h 826"/>
              <a:gd name="T48" fmla="*/ 168 w 1184"/>
              <a:gd name="T49" fmla="*/ 267 h 826"/>
              <a:gd name="T50" fmla="*/ 122 w 1184"/>
              <a:gd name="T51" fmla="*/ 197 h 826"/>
              <a:gd name="T52" fmla="*/ 116 w 1184"/>
              <a:gd name="T53" fmla="*/ 155 h 826"/>
              <a:gd name="T54" fmla="*/ 123 w 1184"/>
              <a:gd name="T55" fmla="*/ 151 h 826"/>
              <a:gd name="T56" fmla="*/ 317 w 1184"/>
              <a:gd name="T57" fmla="*/ 32 h 826"/>
              <a:gd name="T58" fmla="*/ 354 w 1184"/>
              <a:gd name="T59" fmla="*/ 153 h 826"/>
              <a:gd name="T60" fmla="*/ 358 w 1184"/>
              <a:gd name="T61" fmla="*/ 160 h 826"/>
              <a:gd name="T62" fmla="*/ 336 w 1184"/>
              <a:gd name="T63" fmla="*/ 216 h 826"/>
              <a:gd name="T64" fmla="*/ 329 w 1184"/>
              <a:gd name="T65" fmla="*/ 310 h 826"/>
              <a:gd name="T66" fmla="*/ 399 w 1184"/>
              <a:gd name="T67" fmla="*/ 314 h 826"/>
              <a:gd name="T68" fmla="*/ 451 w 1184"/>
              <a:gd name="T69" fmla="*/ 400 h 826"/>
              <a:gd name="T70" fmla="*/ 377 w 1184"/>
              <a:gd name="T71" fmla="*/ 401 h 826"/>
              <a:gd name="T72" fmla="*/ 336 w 1184"/>
              <a:gd name="T73" fmla="*/ 416 h 826"/>
              <a:gd name="T74" fmla="*/ 0 w 1184"/>
              <a:gd name="T75" fmla="*/ 51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4" h="826">
                <a:moveTo>
                  <a:pt x="1082" y="260"/>
                </a:moveTo>
                <a:cubicBezTo>
                  <a:pt x="1073" y="280"/>
                  <a:pt x="1059" y="298"/>
                  <a:pt x="1038" y="311"/>
                </a:cubicBezTo>
                <a:cubicBezTo>
                  <a:pt x="1044" y="332"/>
                  <a:pt x="1047" y="339"/>
                  <a:pt x="1052" y="351"/>
                </a:cubicBezTo>
                <a:cubicBezTo>
                  <a:pt x="1064" y="351"/>
                  <a:pt x="1147" y="356"/>
                  <a:pt x="1153" y="369"/>
                </a:cubicBezTo>
                <a:cubicBezTo>
                  <a:pt x="1183" y="405"/>
                  <a:pt x="1184" y="467"/>
                  <a:pt x="1179" y="499"/>
                </a:cubicBezTo>
                <a:cubicBezTo>
                  <a:pt x="1133" y="520"/>
                  <a:pt x="1057" y="530"/>
                  <a:pt x="983" y="529"/>
                </a:cubicBezTo>
                <a:cubicBezTo>
                  <a:pt x="964" y="483"/>
                  <a:pt x="939" y="442"/>
                  <a:pt x="908" y="414"/>
                </a:cubicBezTo>
                <a:lnTo>
                  <a:pt x="891" y="397"/>
                </a:lnTo>
                <a:lnTo>
                  <a:pt x="866" y="397"/>
                </a:lnTo>
                <a:cubicBezTo>
                  <a:pt x="850" y="397"/>
                  <a:pt x="833" y="397"/>
                  <a:pt x="816" y="397"/>
                </a:cubicBezTo>
                <a:cubicBezTo>
                  <a:pt x="820" y="387"/>
                  <a:pt x="825" y="377"/>
                  <a:pt x="832" y="369"/>
                </a:cubicBezTo>
                <a:cubicBezTo>
                  <a:pt x="838" y="356"/>
                  <a:pt x="921" y="351"/>
                  <a:pt x="933" y="351"/>
                </a:cubicBezTo>
                <a:cubicBezTo>
                  <a:pt x="937" y="337"/>
                  <a:pt x="940" y="325"/>
                  <a:pt x="943" y="311"/>
                </a:cubicBezTo>
                <a:cubicBezTo>
                  <a:pt x="924" y="298"/>
                  <a:pt x="910" y="280"/>
                  <a:pt x="902" y="260"/>
                </a:cubicBezTo>
                <a:cubicBezTo>
                  <a:pt x="893" y="259"/>
                  <a:pt x="871" y="260"/>
                  <a:pt x="862" y="258"/>
                </a:cubicBezTo>
                <a:cubicBezTo>
                  <a:pt x="851" y="189"/>
                  <a:pt x="867" y="86"/>
                  <a:pt x="895" y="63"/>
                </a:cubicBezTo>
                <a:cubicBezTo>
                  <a:pt x="937" y="29"/>
                  <a:pt x="1040" y="27"/>
                  <a:pt x="1083" y="58"/>
                </a:cubicBezTo>
                <a:cubicBezTo>
                  <a:pt x="1113" y="81"/>
                  <a:pt x="1134" y="192"/>
                  <a:pt x="1123" y="255"/>
                </a:cubicBezTo>
                <a:cubicBezTo>
                  <a:pt x="1118" y="259"/>
                  <a:pt x="1088" y="257"/>
                  <a:pt x="1082" y="260"/>
                </a:cubicBezTo>
                <a:close/>
                <a:moveTo>
                  <a:pt x="377" y="462"/>
                </a:moveTo>
                <a:lnTo>
                  <a:pt x="377" y="462"/>
                </a:lnTo>
                <a:cubicBezTo>
                  <a:pt x="297" y="532"/>
                  <a:pt x="282" y="669"/>
                  <a:pt x="280" y="749"/>
                </a:cubicBezTo>
                <a:cubicBezTo>
                  <a:pt x="358" y="826"/>
                  <a:pt x="856" y="821"/>
                  <a:pt x="960" y="749"/>
                </a:cubicBezTo>
                <a:cubicBezTo>
                  <a:pt x="970" y="658"/>
                  <a:pt x="929" y="518"/>
                  <a:pt x="866" y="458"/>
                </a:cubicBezTo>
                <a:cubicBezTo>
                  <a:pt x="842" y="458"/>
                  <a:pt x="819" y="458"/>
                  <a:pt x="798" y="458"/>
                </a:cubicBezTo>
                <a:cubicBezTo>
                  <a:pt x="780" y="460"/>
                  <a:pt x="764" y="458"/>
                  <a:pt x="752" y="452"/>
                </a:cubicBezTo>
                <a:cubicBezTo>
                  <a:pt x="738" y="438"/>
                  <a:pt x="730" y="415"/>
                  <a:pt x="725" y="386"/>
                </a:cubicBezTo>
                <a:cubicBezTo>
                  <a:pt x="742" y="366"/>
                  <a:pt x="755" y="343"/>
                  <a:pt x="763" y="317"/>
                </a:cubicBezTo>
                <a:cubicBezTo>
                  <a:pt x="773" y="311"/>
                  <a:pt x="781" y="302"/>
                  <a:pt x="786" y="289"/>
                </a:cubicBezTo>
                <a:cubicBezTo>
                  <a:pt x="792" y="275"/>
                  <a:pt x="794" y="257"/>
                  <a:pt x="794" y="236"/>
                </a:cubicBezTo>
                <a:lnTo>
                  <a:pt x="794" y="229"/>
                </a:lnTo>
                <a:lnTo>
                  <a:pt x="788" y="225"/>
                </a:lnTo>
                <a:cubicBezTo>
                  <a:pt x="786" y="224"/>
                  <a:pt x="784" y="223"/>
                  <a:pt x="782" y="222"/>
                </a:cubicBezTo>
                <a:cubicBezTo>
                  <a:pt x="793" y="139"/>
                  <a:pt x="778" y="83"/>
                  <a:pt x="735" y="52"/>
                </a:cubicBezTo>
                <a:cubicBezTo>
                  <a:pt x="673" y="7"/>
                  <a:pt x="555" y="7"/>
                  <a:pt x="494" y="57"/>
                </a:cubicBezTo>
                <a:cubicBezTo>
                  <a:pt x="454" y="90"/>
                  <a:pt x="443" y="132"/>
                  <a:pt x="456" y="223"/>
                </a:cubicBezTo>
                <a:cubicBezTo>
                  <a:pt x="455" y="224"/>
                  <a:pt x="454" y="225"/>
                  <a:pt x="453" y="225"/>
                </a:cubicBezTo>
                <a:lnTo>
                  <a:pt x="447" y="229"/>
                </a:lnTo>
                <a:lnTo>
                  <a:pt x="447" y="236"/>
                </a:lnTo>
                <a:cubicBezTo>
                  <a:pt x="447" y="258"/>
                  <a:pt x="449" y="276"/>
                  <a:pt x="455" y="290"/>
                </a:cubicBezTo>
                <a:cubicBezTo>
                  <a:pt x="460" y="302"/>
                  <a:pt x="468" y="312"/>
                  <a:pt x="479" y="317"/>
                </a:cubicBezTo>
                <a:cubicBezTo>
                  <a:pt x="488" y="345"/>
                  <a:pt x="503" y="370"/>
                  <a:pt x="521" y="390"/>
                </a:cubicBezTo>
                <a:cubicBezTo>
                  <a:pt x="517" y="412"/>
                  <a:pt x="510" y="431"/>
                  <a:pt x="501" y="445"/>
                </a:cubicBezTo>
                <a:cubicBezTo>
                  <a:pt x="489" y="459"/>
                  <a:pt x="472" y="464"/>
                  <a:pt x="450" y="462"/>
                </a:cubicBezTo>
                <a:cubicBezTo>
                  <a:pt x="428" y="462"/>
                  <a:pt x="403" y="462"/>
                  <a:pt x="377" y="462"/>
                </a:cubicBezTo>
                <a:close/>
                <a:moveTo>
                  <a:pt x="67" y="317"/>
                </a:moveTo>
                <a:lnTo>
                  <a:pt x="67" y="317"/>
                </a:lnTo>
                <a:cubicBezTo>
                  <a:pt x="86" y="317"/>
                  <a:pt x="103" y="317"/>
                  <a:pt x="119" y="317"/>
                </a:cubicBezTo>
                <a:cubicBezTo>
                  <a:pt x="134" y="318"/>
                  <a:pt x="146" y="315"/>
                  <a:pt x="154" y="305"/>
                </a:cubicBezTo>
                <a:cubicBezTo>
                  <a:pt x="160" y="296"/>
                  <a:pt x="165" y="283"/>
                  <a:pt x="168" y="267"/>
                </a:cubicBezTo>
                <a:cubicBezTo>
                  <a:pt x="155" y="253"/>
                  <a:pt x="145" y="236"/>
                  <a:pt x="139" y="216"/>
                </a:cubicBezTo>
                <a:cubicBezTo>
                  <a:pt x="131" y="213"/>
                  <a:pt x="126" y="206"/>
                  <a:pt x="122" y="197"/>
                </a:cubicBezTo>
                <a:cubicBezTo>
                  <a:pt x="118" y="188"/>
                  <a:pt x="116" y="175"/>
                  <a:pt x="116" y="160"/>
                </a:cubicBezTo>
                <a:lnTo>
                  <a:pt x="116" y="155"/>
                </a:lnTo>
                <a:lnTo>
                  <a:pt x="120" y="153"/>
                </a:lnTo>
                <a:cubicBezTo>
                  <a:pt x="121" y="152"/>
                  <a:pt x="122" y="152"/>
                  <a:pt x="123" y="151"/>
                </a:cubicBezTo>
                <a:cubicBezTo>
                  <a:pt x="114" y="88"/>
                  <a:pt x="121" y="58"/>
                  <a:pt x="149" y="36"/>
                </a:cubicBezTo>
                <a:cubicBezTo>
                  <a:pt x="192" y="1"/>
                  <a:pt x="273" y="0"/>
                  <a:pt x="317" y="32"/>
                </a:cubicBezTo>
                <a:cubicBezTo>
                  <a:pt x="346" y="54"/>
                  <a:pt x="357" y="92"/>
                  <a:pt x="349" y="150"/>
                </a:cubicBezTo>
                <a:cubicBezTo>
                  <a:pt x="351" y="151"/>
                  <a:pt x="352" y="152"/>
                  <a:pt x="354" y="153"/>
                </a:cubicBezTo>
                <a:lnTo>
                  <a:pt x="358" y="155"/>
                </a:lnTo>
                <a:lnTo>
                  <a:pt x="358" y="160"/>
                </a:lnTo>
                <a:cubicBezTo>
                  <a:pt x="358" y="175"/>
                  <a:pt x="356" y="187"/>
                  <a:pt x="352" y="197"/>
                </a:cubicBezTo>
                <a:cubicBezTo>
                  <a:pt x="349" y="205"/>
                  <a:pt x="343" y="212"/>
                  <a:pt x="336" y="216"/>
                </a:cubicBezTo>
                <a:cubicBezTo>
                  <a:pt x="331" y="234"/>
                  <a:pt x="321" y="251"/>
                  <a:pt x="310" y="264"/>
                </a:cubicBezTo>
                <a:cubicBezTo>
                  <a:pt x="313" y="284"/>
                  <a:pt x="319" y="300"/>
                  <a:pt x="329" y="310"/>
                </a:cubicBezTo>
                <a:cubicBezTo>
                  <a:pt x="337" y="314"/>
                  <a:pt x="348" y="315"/>
                  <a:pt x="361" y="314"/>
                </a:cubicBezTo>
                <a:cubicBezTo>
                  <a:pt x="373" y="314"/>
                  <a:pt x="385" y="314"/>
                  <a:pt x="399" y="314"/>
                </a:cubicBezTo>
                <a:cubicBezTo>
                  <a:pt x="406" y="330"/>
                  <a:pt x="415" y="344"/>
                  <a:pt x="428" y="355"/>
                </a:cubicBezTo>
                <a:cubicBezTo>
                  <a:pt x="434" y="371"/>
                  <a:pt x="442" y="386"/>
                  <a:pt x="451" y="400"/>
                </a:cubicBezTo>
                <a:lnTo>
                  <a:pt x="450" y="400"/>
                </a:lnTo>
                <a:cubicBezTo>
                  <a:pt x="426" y="401"/>
                  <a:pt x="401" y="401"/>
                  <a:pt x="377" y="401"/>
                </a:cubicBezTo>
                <a:lnTo>
                  <a:pt x="354" y="401"/>
                </a:lnTo>
                <a:lnTo>
                  <a:pt x="336" y="416"/>
                </a:lnTo>
                <a:cubicBezTo>
                  <a:pt x="295" y="452"/>
                  <a:pt x="267" y="502"/>
                  <a:pt x="249" y="555"/>
                </a:cubicBezTo>
                <a:cubicBezTo>
                  <a:pt x="140" y="557"/>
                  <a:pt x="29" y="545"/>
                  <a:pt x="0" y="517"/>
                </a:cubicBezTo>
                <a:cubicBezTo>
                  <a:pt x="2" y="461"/>
                  <a:pt x="12" y="366"/>
                  <a:pt x="67" y="317"/>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45" name="矩形 44"/>
          <p:cNvSpPr/>
          <p:nvPr/>
        </p:nvSpPr>
        <p:spPr>
          <a:xfrm>
            <a:off x="5810349" y="3971225"/>
            <a:ext cx="5538803" cy="1631216"/>
          </a:xfrm>
          <a:prstGeom prst="rect">
            <a:avLst/>
          </a:prstGeom>
        </p:spPr>
        <p:txBody>
          <a:bodyPr wrap="square">
            <a:spAutoFit/>
          </a:bodyPr>
          <a:lstStyle/>
          <a:p>
            <a:pPr algn="just">
              <a:spcAft>
                <a:spcPts val="0"/>
              </a:spcAft>
            </a:pPr>
            <a:r>
              <a:rPr lang="zh-CN" altLang="zh-CN" sz="2000" kern="100" dirty="0">
                <a:solidFill>
                  <a:srgbClr val="3E3E3E"/>
                </a:solidFill>
                <a:latin typeface="+mj-ea"/>
                <a:ea typeface="+mj-ea"/>
                <a:cs typeface="Verdana" panose="020B0604030504040204" pitchFamily="34" charset="0"/>
              </a:rPr>
              <a:t>在互联网</a:t>
            </a:r>
            <a:r>
              <a:rPr lang="en-US" altLang="zh-CN" sz="2000" kern="100" dirty="0">
                <a:solidFill>
                  <a:srgbClr val="3E3E3E"/>
                </a:solidFill>
                <a:latin typeface="+mj-ea"/>
                <a:ea typeface="+mj-ea"/>
                <a:cs typeface="Verdana" panose="020B0604030504040204" pitchFamily="34" charset="0"/>
              </a:rPr>
              <a:t>+</a:t>
            </a:r>
            <a:r>
              <a:rPr lang="zh-CN" altLang="zh-CN" sz="2000" kern="100" dirty="0">
                <a:solidFill>
                  <a:srgbClr val="3E3E3E"/>
                </a:solidFill>
                <a:latin typeface="+mj-ea"/>
                <a:ea typeface="+mj-ea"/>
                <a:cs typeface="Verdana" panose="020B0604030504040204" pitchFamily="34" charset="0"/>
              </a:rPr>
              <a:t>的产业大背景下，传统的生产和消费方式进行着深刻的变化与发展。经营者不再大包大揽，不再独享商品利润的高高在上，而消费者也不再仅仅是单纯对商品的选择与被动接受，消费者正突破传统逐步演变成为“消费商”。</a:t>
            </a:r>
            <a:endParaRPr lang="zh-CN" altLang="zh-CN" sz="2000" kern="100" dirty="0">
              <a:solidFill>
                <a:srgbClr val="3E3E3E"/>
              </a:solidFill>
              <a:latin typeface="+mj-ea"/>
              <a:ea typeface="+mj-ea"/>
              <a:cs typeface="Verdana" panose="020B060403050404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9285">
        <p14:gallery dir="l"/>
      </p:transition>
    </mc:Choice>
    <mc:Fallback>
      <p:transition spd="slow" advTm="9285">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消费商的理论基础</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2" name="矩形 1"/>
          <p:cNvSpPr/>
          <p:nvPr/>
        </p:nvSpPr>
        <p:spPr>
          <a:xfrm>
            <a:off x="4877851" y="3107779"/>
            <a:ext cx="6199723" cy="1754326"/>
          </a:xfrm>
          <a:prstGeom prst="rect">
            <a:avLst/>
          </a:prstGeom>
        </p:spPr>
        <p:txBody>
          <a:bodyPr wrap="square">
            <a:spAutoFit/>
          </a:bodyPr>
          <a:lstStyle/>
          <a:p>
            <a:pPr algn="just">
              <a:spcAft>
                <a:spcPts val="0"/>
              </a:spcAft>
            </a:pPr>
            <a:r>
              <a:rPr lang="en-US" altLang="zh-CN" kern="100" dirty="0">
                <a:solidFill>
                  <a:srgbClr val="3E3E3E"/>
                </a:solidFill>
                <a:latin typeface="+mj-ea"/>
                <a:ea typeface="+mj-ea"/>
                <a:cs typeface="Verdana" panose="020B0604030504040204" pitchFamily="34" charset="0"/>
              </a:rPr>
              <a:t>2012</a:t>
            </a:r>
            <a:r>
              <a:rPr lang="zh-CN" altLang="zh-CN" kern="100" dirty="0">
                <a:solidFill>
                  <a:srgbClr val="3E3E3E"/>
                </a:solidFill>
                <a:latin typeface="+mj-ea"/>
                <a:ea typeface="+mj-ea"/>
                <a:cs typeface="Verdana" panose="020B0604030504040204" pitchFamily="34" charset="0"/>
              </a:rPr>
              <a:t>年</a:t>
            </a:r>
            <a:r>
              <a:rPr lang="en-US" altLang="zh-CN" kern="100" dirty="0">
                <a:solidFill>
                  <a:srgbClr val="3E3E3E"/>
                </a:solidFill>
                <a:latin typeface="+mj-ea"/>
                <a:ea typeface="+mj-ea"/>
                <a:cs typeface="Verdana" panose="020B0604030504040204" pitchFamily="34" charset="0"/>
              </a:rPr>
              <a:t>6</a:t>
            </a:r>
            <a:r>
              <a:rPr lang="zh-CN" altLang="zh-CN" kern="100" dirty="0">
                <a:solidFill>
                  <a:srgbClr val="3E3E3E"/>
                </a:solidFill>
                <a:latin typeface="+mj-ea"/>
                <a:ea typeface="+mj-ea"/>
                <a:cs typeface="Verdana" panose="020B0604030504040204" pitchFamily="34" charset="0"/>
              </a:rPr>
              <a:t>月</a:t>
            </a:r>
            <a:r>
              <a:rPr lang="en-US" altLang="zh-CN" kern="100" dirty="0">
                <a:solidFill>
                  <a:srgbClr val="3E3E3E"/>
                </a:solidFill>
                <a:latin typeface="+mj-ea"/>
                <a:ea typeface="+mj-ea"/>
                <a:cs typeface="Verdana" panose="020B0604030504040204" pitchFamily="34" charset="0"/>
              </a:rPr>
              <a:t>19</a:t>
            </a:r>
            <a:r>
              <a:rPr lang="zh-CN" altLang="zh-CN" kern="100" dirty="0">
                <a:solidFill>
                  <a:srgbClr val="3E3E3E"/>
                </a:solidFill>
                <a:latin typeface="+mj-ea"/>
                <a:ea typeface="+mj-ea"/>
                <a:cs typeface="Verdana" panose="020B0604030504040204" pitchFamily="34" charset="0"/>
              </a:rPr>
              <a:t>日下午</a:t>
            </a:r>
            <a:r>
              <a:rPr lang="en-US" altLang="zh-CN" kern="100" dirty="0">
                <a:solidFill>
                  <a:srgbClr val="3E3E3E"/>
                </a:solidFill>
                <a:latin typeface="+mj-ea"/>
                <a:ea typeface="+mj-ea"/>
                <a:cs typeface="Verdana" panose="020B0604030504040204" pitchFamily="34" charset="0"/>
              </a:rPr>
              <a:t>2</a:t>
            </a:r>
            <a:r>
              <a:rPr lang="zh-CN" altLang="zh-CN" kern="100" dirty="0">
                <a:solidFill>
                  <a:srgbClr val="3E3E3E"/>
                </a:solidFill>
                <a:latin typeface="+mj-ea"/>
                <a:ea typeface="+mj-ea"/>
                <a:cs typeface="Verdana" panose="020B0604030504040204" pitchFamily="34" charset="0"/>
              </a:rPr>
              <a:t>点，由庞博夫、刘茂才所著《创富新思维</a:t>
            </a:r>
            <a:r>
              <a:rPr lang="en-US" altLang="zh-CN" kern="100" dirty="0">
                <a:solidFill>
                  <a:srgbClr val="3E3E3E"/>
                </a:solidFill>
                <a:latin typeface="+mj-ea"/>
                <a:ea typeface="+mj-ea"/>
                <a:cs typeface="Verdana" panose="020B0604030504040204" pitchFamily="34" charset="0"/>
              </a:rPr>
              <a:t>-</a:t>
            </a:r>
            <a:r>
              <a:rPr lang="zh-CN" altLang="zh-CN" kern="100" dirty="0">
                <a:solidFill>
                  <a:srgbClr val="3E3E3E"/>
                </a:solidFill>
                <a:latin typeface="+mj-ea"/>
                <a:ea typeface="+mj-ea"/>
                <a:cs typeface="Verdana" panose="020B0604030504040204" pitchFamily="34" charset="0"/>
              </a:rPr>
              <a:t>消费商》新书发布会在成都凯宾斯基酒店五楼国际会议厅隆重举行，新闻媒体及各界嘉宾共</a:t>
            </a:r>
            <a:r>
              <a:rPr lang="en-US" altLang="zh-CN" kern="100" dirty="0">
                <a:solidFill>
                  <a:srgbClr val="3E3E3E"/>
                </a:solidFill>
                <a:latin typeface="+mj-ea"/>
                <a:ea typeface="+mj-ea"/>
                <a:cs typeface="Verdana" panose="020B0604030504040204" pitchFamily="34" charset="0"/>
              </a:rPr>
              <a:t>1200</a:t>
            </a:r>
            <a:r>
              <a:rPr lang="zh-CN" altLang="zh-CN" kern="100" dirty="0">
                <a:solidFill>
                  <a:srgbClr val="3E3E3E"/>
                </a:solidFill>
                <a:latin typeface="+mj-ea"/>
                <a:ea typeface="+mj-ea"/>
                <a:cs typeface="Verdana" panose="020B0604030504040204" pitchFamily="34" charset="0"/>
              </a:rPr>
              <a:t>多人出席了活动。在发布会现场，两位作者都得到了现场读者的热烈追捧。在现场，庞博夫先生详细阐述了消费商和传统上的区别，为消费商理论奠定了学术基础。</a:t>
            </a:r>
            <a:endParaRPr lang="zh-CN" altLang="zh-CN" kern="100" dirty="0">
              <a:solidFill>
                <a:srgbClr val="3E3E3E"/>
              </a:solidFill>
              <a:latin typeface="+mj-ea"/>
              <a:ea typeface="+mj-ea"/>
              <a:cs typeface="Verdana" panose="020B0604030504040204" pitchFamily="34" charset="0"/>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07224" y="1268760"/>
            <a:ext cx="2913201" cy="1605829"/>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91100" y="1273342"/>
            <a:ext cx="2913201" cy="1628537"/>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821" y="1053011"/>
            <a:ext cx="3305075" cy="5158843"/>
          </a:xfrm>
          <a:prstGeom prst="rect">
            <a:avLst/>
          </a:prstGeom>
        </p:spPr>
      </p:pic>
      <p:sp>
        <p:nvSpPr>
          <p:cNvPr id="6" name="矩形 5"/>
          <p:cNvSpPr/>
          <p:nvPr/>
        </p:nvSpPr>
        <p:spPr>
          <a:xfrm>
            <a:off x="4864035" y="5068005"/>
            <a:ext cx="6199723" cy="923330"/>
          </a:xfrm>
          <a:prstGeom prst="rect">
            <a:avLst/>
          </a:prstGeom>
        </p:spPr>
        <p:txBody>
          <a:bodyPr wrap="square">
            <a:spAutoFit/>
          </a:bodyPr>
          <a:lstStyle/>
          <a:p>
            <a:pPr algn="just">
              <a:spcAft>
                <a:spcPts val="0"/>
              </a:spcAft>
            </a:pPr>
            <a:r>
              <a:rPr lang="zh-CN" altLang="zh-CN" kern="100" dirty="0">
                <a:solidFill>
                  <a:srgbClr val="3E3E3E"/>
                </a:solidFill>
                <a:latin typeface="+mj-ea"/>
                <a:ea typeface="+mj-ea"/>
                <a:cs typeface="Verdana" panose="020B0604030504040204" pitchFamily="34" charset="0"/>
              </a:rPr>
              <a:t>刘茂才我国著名经济学家，原四川省社会科学院院长；庞博夫是清华大学客座教授，国际消费商联合会发起人。这次发布的新书《消费商》是由两位共同创作的。</a:t>
            </a:r>
            <a:endParaRPr lang="zh-CN" altLang="en-US" kern="100" dirty="0">
              <a:solidFill>
                <a:srgbClr val="3E3E3E"/>
              </a:solidFill>
              <a:latin typeface="+mj-ea"/>
              <a:ea typeface="+mj-ea"/>
              <a:cs typeface="Verdana" panose="020B0604030504040204" pitchFamily="34" charset="0"/>
            </a:endParaRPr>
          </a:p>
        </p:txBody>
      </p:sp>
      <p:sp>
        <p:nvSpPr>
          <p:cNvPr id="15"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36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消费商的特点</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2" name="矩形 1"/>
          <p:cNvSpPr/>
          <p:nvPr/>
        </p:nvSpPr>
        <p:spPr>
          <a:xfrm>
            <a:off x="769789" y="1052736"/>
            <a:ext cx="6840759" cy="707886"/>
          </a:xfrm>
          <a:prstGeom prst="rect">
            <a:avLst/>
          </a:prstGeom>
        </p:spPr>
        <p:txBody>
          <a:bodyPr wrap="square">
            <a:spAutoFit/>
          </a:bodyPr>
          <a:lstStyle/>
          <a:p>
            <a:pPr algn="just">
              <a:spcAft>
                <a:spcPts val="0"/>
              </a:spcAft>
            </a:pPr>
            <a:r>
              <a:rPr lang="zh-CN" altLang="en-US" sz="2000" kern="100" dirty="0">
                <a:solidFill>
                  <a:srgbClr val="3E3E3E"/>
                </a:solidFill>
                <a:latin typeface="+mj-ea"/>
                <a:ea typeface="+mj-ea"/>
                <a:cs typeface="Verdana" panose="020B0604030504040204" pitchFamily="34" charset="0"/>
              </a:rPr>
              <a:t>消费商首先也是一个商业主体，作为一个全新的商业主体，一定有着他独特之处。</a:t>
            </a:r>
            <a:endParaRPr lang="zh-CN" altLang="en-US" sz="2000" kern="100" dirty="0">
              <a:solidFill>
                <a:srgbClr val="3E3E3E"/>
              </a:solidFill>
              <a:latin typeface="+mj-ea"/>
              <a:ea typeface="+mj-ea"/>
              <a:cs typeface="Verdana" panose="020B0604030504040204" pitchFamily="34" charset="0"/>
            </a:endParaRPr>
          </a:p>
        </p:txBody>
      </p:sp>
      <p:sp>
        <p:nvSpPr>
          <p:cNvPr id="35" name="矩形 34"/>
          <p:cNvSpPr/>
          <p:nvPr/>
        </p:nvSpPr>
        <p:spPr>
          <a:xfrm>
            <a:off x="769789" y="4677477"/>
            <a:ext cx="6336704" cy="707886"/>
          </a:xfrm>
          <a:prstGeom prst="rect">
            <a:avLst/>
          </a:prstGeom>
          <a:solidFill>
            <a:schemeClr val="bg2"/>
          </a:solidFill>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chemeClr val="accent2"/>
                </a:solidFill>
                <a:latin typeface="+mj-ea"/>
                <a:ea typeface="+mj-ea"/>
                <a:cs typeface="Verdana" panose="020B0604030504040204" pitchFamily="34" charset="0"/>
              </a:rPr>
              <a:t>让消费者也参与了利润分配，让更多人成为消费商，分配更加合理。</a:t>
            </a:r>
            <a:endParaRPr lang="zh-CN" altLang="en-US" sz="2000" kern="100" dirty="0">
              <a:solidFill>
                <a:schemeClr val="accent2"/>
              </a:solidFill>
              <a:latin typeface="+mj-ea"/>
              <a:ea typeface="+mj-ea"/>
              <a:cs typeface="Verdana" panose="020B0604030504040204" pitchFamily="34" charset="0"/>
            </a:endParaRPr>
          </a:p>
        </p:txBody>
      </p:sp>
      <p:sp>
        <p:nvSpPr>
          <p:cNvPr id="36" name="矩形 35"/>
          <p:cNvSpPr/>
          <p:nvPr/>
        </p:nvSpPr>
        <p:spPr>
          <a:xfrm>
            <a:off x="769789" y="1944733"/>
            <a:ext cx="6336703" cy="400110"/>
          </a:xfrm>
          <a:prstGeom prst="rect">
            <a:avLst/>
          </a:prstGeom>
          <a:solidFill>
            <a:schemeClr val="tx1"/>
          </a:solidFill>
        </p:spPr>
        <p:txBody>
          <a:bodyPr wrap="square">
            <a:spAutoFit/>
          </a:bodyPr>
          <a:lstStyle/>
          <a:p>
            <a:pPr marL="342900" indent="-342900" algn="just">
              <a:spcAft>
                <a:spcPts val="0"/>
              </a:spcAft>
              <a:buFont typeface="Wingdings" panose="05000000000000000000" pitchFamily="2" charset="2"/>
              <a:buChar char="n"/>
            </a:pPr>
            <a:r>
              <a:rPr lang="zh-CN" altLang="zh-CN" sz="2000" kern="100" dirty="0">
                <a:solidFill>
                  <a:schemeClr val="accent2"/>
                </a:solidFill>
                <a:latin typeface="+mj-ea"/>
                <a:ea typeface="+mj-ea"/>
                <a:cs typeface="Verdana" panose="020B0604030504040204" pitchFamily="34" charset="0"/>
              </a:rPr>
              <a:t>花本来就该花的钱，赚本来赚不到的钱</a:t>
            </a:r>
            <a:endParaRPr lang="zh-CN" altLang="zh-CN" sz="2000" kern="100" dirty="0">
              <a:solidFill>
                <a:schemeClr val="accent2"/>
              </a:solidFill>
              <a:latin typeface="+mj-ea"/>
              <a:ea typeface="+mj-ea"/>
              <a:cs typeface="Verdana" panose="020B0604030504040204" pitchFamily="34" charset="0"/>
            </a:endParaRPr>
          </a:p>
        </p:txBody>
      </p:sp>
      <p:sp>
        <p:nvSpPr>
          <p:cNvPr id="37" name="矩形 36"/>
          <p:cNvSpPr/>
          <p:nvPr/>
        </p:nvSpPr>
        <p:spPr>
          <a:xfrm>
            <a:off x="769789" y="2521109"/>
            <a:ext cx="6336706" cy="707886"/>
          </a:xfrm>
          <a:prstGeom prst="rect">
            <a:avLst/>
          </a:prstGeom>
          <a:solidFill>
            <a:schemeClr val="accent4"/>
          </a:solidFill>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chemeClr val="accent2"/>
                </a:solidFill>
                <a:latin typeface="+mj-ea"/>
                <a:ea typeface="+mj-ea"/>
                <a:cs typeface="Verdana" panose="020B0604030504040204" pitchFamily="34" charset="0"/>
              </a:rPr>
              <a:t>不需要大投资，没有员工也不需要管理，是零风险的一个商业主体</a:t>
            </a:r>
            <a:endParaRPr lang="zh-CN" altLang="zh-CN" sz="2000" kern="100" dirty="0">
              <a:solidFill>
                <a:schemeClr val="accent2"/>
              </a:solidFill>
              <a:latin typeface="+mj-ea"/>
              <a:ea typeface="+mj-ea"/>
              <a:cs typeface="Verdana" panose="020B0604030504040204" pitchFamily="34" charset="0"/>
            </a:endParaRPr>
          </a:p>
        </p:txBody>
      </p:sp>
      <p:sp>
        <p:nvSpPr>
          <p:cNvPr id="38" name="矩形 37"/>
          <p:cNvSpPr/>
          <p:nvPr/>
        </p:nvSpPr>
        <p:spPr>
          <a:xfrm>
            <a:off x="769789" y="3413147"/>
            <a:ext cx="6336704" cy="400110"/>
          </a:xfrm>
          <a:prstGeom prst="rect">
            <a:avLst/>
          </a:prstGeom>
          <a:solidFill>
            <a:schemeClr val="bg1"/>
          </a:solidFill>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chemeClr val="accent2"/>
                </a:solidFill>
                <a:latin typeface="+mj-ea"/>
                <a:ea typeface="+mj-ea"/>
                <a:cs typeface="Verdana" panose="020B0604030504040204" pitchFamily="34" charset="0"/>
              </a:rPr>
              <a:t>（省钱+赚钱）机会的传播者，不负责具体的经营</a:t>
            </a:r>
            <a:endParaRPr lang="zh-CN" altLang="zh-CN" sz="2000" kern="100" dirty="0">
              <a:solidFill>
                <a:schemeClr val="accent2"/>
              </a:solidFill>
              <a:latin typeface="+mj-ea"/>
              <a:ea typeface="+mj-ea"/>
              <a:cs typeface="Verdana" panose="020B0604030504040204" pitchFamily="34" charset="0"/>
            </a:endParaRPr>
          </a:p>
        </p:txBody>
      </p:sp>
      <p:sp>
        <p:nvSpPr>
          <p:cNvPr id="39" name="矩形 38"/>
          <p:cNvSpPr/>
          <p:nvPr/>
        </p:nvSpPr>
        <p:spPr>
          <a:xfrm>
            <a:off x="769789" y="4067222"/>
            <a:ext cx="6336704" cy="400110"/>
          </a:xfrm>
          <a:prstGeom prst="rect">
            <a:avLst/>
          </a:prstGeom>
          <a:solidFill>
            <a:schemeClr val="tx2"/>
          </a:solidFill>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chemeClr val="accent2"/>
                </a:solidFill>
                <a:latin typeface="+mj-ea"/>
                <a:ea typeface="+mj-ea"/>
                <a:cs typeface="Verdana" panose="020B0604030504040204" pitchFamily="34" charset="0"/>
              </a:rPr>
              <a:t>可以是第一职业，也可以是第二职业。</a:t>
            </a:r>
            <a:endParaRPr lang="zh-CN" altLang="en-US" sz="2000" kern="100" dirty="0">
              <a:solidFill>
                <a:schemeClr val="accent2"/>
              </a:solidFill>
              <a:latin typeface="+mj-ea"/>
              <a:ea typeface="+mj-ea"/>
              <a:cs typeface="Verdana" panose="020B0604030504040204" pitchFamily="34" charset="0"/>
            </a:endParaRPr>
          </a:p>
        </p:txBody>
      </p:sp>
      <p:pic>
        <p:nvPicPr>
          <p:cNvPr id="40" name="Picture 2" descr="C:\Documents and Settings\Administrator\My Documents\商务图片\Nipic_2457331_20110113224908934001.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9679"/>
          <a:stretch>
            <a:fillRect/>
          </a:stretch>
        </p:blipFill>
        <p:spPr bwMode="auto">
          <a:xfrm>
            <a:off x="7106493" y="1775193"/>
            <a:ext cx="4537172" cy="5082808"/>
          </a:xfrm>
          <a:prstGeom prst="rect">
            <a:avLst/>
          </a:prstGeom>
          <a:noFill/>
          <a:extLst>
            <a:ext uri="{909E8E84-426E-40DD-AFC4-6F175D3DCCD1}">
              <a14:hiddenFill xmlns:a14="http://schemas.microsoft.com/office/drawing/2010/main">
                <a:solidFill>
                  <a:srgbClr val="FFFFFF"/>
                </a:solidFill>
              </a14:hiddenFill>
            </a:ext>
          </a:extLst>
        </p:spPr>
      </p:pic>
      <p:sp>
        <p:nvSpPr>
          <p:cNvPr id="41" name="矩形 40"/>
          <p:cNvSpPr/>
          <p:nvPr/>
        </p:nvSpPr>
        <p:spPr>
          <a:xfrm>
            <a:off x="769789" y="5581802"/>
            <a:ext cx="6336704" cy="707886"/>
          </a:xfrm>
          <a:prstGeom prst="rect">
            <a:avLst/>
          </a:prstGeom>
          <a:solidFill>
            <a:schemeClr val="accent1"/>
          </a:solidFill>
        </p:spPr>
        <p:txBody>
          <a:bodyPr wrap="square">
            <a:spAutoFit/>
          </a:bodyPr>
          <a:lstStyle/>
          <a:p>
            <a:pPr marL="342900" indent="-342900" algn="just">
              <a:spcAft>
                <a:spcPts val="0"/>
              </a:spcAft>
              <a:buFont typeface="Wingdings" panose="05000000000000000000" pitchFamily="2" charset="2"/>
              <a:buChar char="n"/>
            </a:pPr>
            <a:r>
              <a:rPr lang="zh-CN" altLang="en-US" sz="2000" kern="100" dirty="0">
                <a:solidFill>
                  <a:schemeClr val="accent2"/>
                </a:solidFill>
                <a:latin typeface="+mj-ea"/>
                <a:ea typeface="+mj-ea"/>
                <a:cs typeface="Verdana" panose="020B0604030504040204" pitchFamily="34" charset="0"/>
              </a:rPr>
              <a:t>销售的关键主体，优越于原来的店铺，是互联网时代的最佳互补。</a:t>
            </a:r>
            <a:endParaRPr lang="zh-CN" altLang="zh-CN" sz="2000" kern="100" dirty="0">
              <a:solidFill>
                <a:schemeClr val="accent2"/>
              </a:solidFill>
              <a:latin typeface="+mj-ea"/>
              <a:ea typeface="+mj-ea"/>
              <a:cs typeface="Verdana" panose="020B0604030504040204" pitchFamily="34" charset="0"/>
            </a:endParaRPr>
          </a:p>
        </p:txBody>
      </p:sp>
      <p:sp>
        <p:nvSpPr>
          <p:cNvPr id="16"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3799">
        <p14:gallery dir="l"/>
      </p:transition>
    </mc:Choice>
    <mc:Fallback>
      <p:transition spd="slow" advTm="3799">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bwMode="auto">
          <a:xfrm>
            <a:off x="7829909" y="1318994"/>
            <a:ext cx="2232248" cy="2232248"/>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51471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“消费商”</a:t>
            </a:r>
            <a:r>
              <a:rPr lang="zh-CN" altLang="en-US" dirty="0"/>
              <a:t>产生的背景</a:t>
            </a:r>
            <a:endParaRPr lang="zh-CN" altLang="zh-CN"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2" name="矩形 1"/>
          <p:cNvSpPr/>
          <p:nvPr/>
        </p:nvSpPr>
        <p:spPr>
          <a:xfrm>
            <a:off x="1023077" y="3717032"/>
            <a:ext cx="4307158" cy="1938992"/>
          </a:xfrm>
          <a:prstGeom prst="rect">
            <a:avLst/>
          </a:prstGeom>
        </p:spPr>
        <p:txBody>
          <a:bodyPr wrap="square">
            <a:spAutoFit/>
          </a:bodyPr>
          <a:lstStyle/>
          <a:p>
            <a:pPr algn="just">
              <a:lnSpc>
                <a:spcPct val="150000"/>
              </a:lnSpc>
              <a:spcAft>
                <a:spcPts val="0"/>
              </a:spcAft>
            </a:pPr>
            <a:r>
              <a:rPr lang="zh-CN" altLang="en-US" sz="2000" kern="100" dirty="0">
                <a:solidFill>
                  <a:srgbClr val="3E3E3E"/>
                </a:solidFill>
                <a:latin typeface="+mj-ea"/>
                <a:ea typeface="+mj-ea"/>
                <a:cs typeface="Verdana" panose="020B0604030504040204" pitchFamily="34" charset="0"/>
              </a:rPr>
              <a:t>当前</a:t>
            </a:r>
            <a:r>
              <a:rPr lang="zh-CN" altLang="zh-CN" sz="2000" kern="100" dirty="0">
                <a:solidFill>
                  <a:srgbClr val="3E3E3E"/>
                </a:solidFill>
                <a:latin typeface="+mj-ea"/>
                <a:ea typeface="+mj-ea"/>
                <a:cs typeface="Verdana" panose="020B0604030504040204" pitchFamily="34" charset="0"/>
              </a:rPr>
              <a:t>，</a:t>
            </a:r>
            <a:r>
              <a:rPr lang="zh-CN" altLang="en-US" sz="2000" kern="100" dirty="0">
                <a:solidFill>
                  <a:srgbClr val="3E3E3E"/>
                </a:solidFill>
                <a:latin typeface="+mj-ea"/>
                <a:ea typeface="+mj-ea"/>
                <a:cs typeface="Verdana" panose="020B0604030504040204" pitchFamily="34" charset="0"/>
              </a:rPr>
              <a:t>国内</a:t>
            </a:r>
            <a:r>
              <a:rPr lang="zh-CN" altLang="zh-CN" sz="2000" kern="100" dirty="0">
                <a:solidFill>
                  <a:srgbClr val="3E3E3E"/>
                </a:solidFill>
                <a:latin typeface="+mj-ea"/>
                <a:ea typeface="+mj-ea"/>
                <a:cs typeface="Verdana" panose="020B0604030504040204" pitchFamily="34" charset="0"/>
              </a:rPr>
              <a:t>生产和经营者普遍感受不佳，商品严重过剩，消费乏力。庞大的消费市场遇到瓶颈，</a:t>
            </a:r>
            <a:r>
              <a:rPr lang="zh-CN" altLang="zh-CN" sz="2000" b="1" kern="100" dirty="0">
                <a:solidFill>
                  <a:srgbClr val="3E3E3E"/>
                </a:solidFill>
                <a:latin typeface="+mj-ea"/>
                <a:ea typeface="+mj-ea"/>
                <a:cs typeface="Verdana" panose="020B0604030504040204" pitchFamily="34" charset="0"/>
              </a:rPr>
              <a:t>市场急需一个新的动力素带来改变和繁荣。</a:t>
            </a:r>
            <a:endParaRPr lang="zh-CN" altLang="zh-CN" sz="2000" b="1" kern="100" dirty="0">
              <a:solidFill>
                <a:srgbClr val="3E3E3E"/>
              </a:solidFill>
              <a:latin typeface="+mj-ea"/>
              <a:ea typeface="+mj-ea"/>
              <a:cs typeface="Verdana" panose="020B0604030504040204" pitchFamily="34" charset="0"/>
            </a:endParaRPr>
          </a:p>
        </p:txBody>
      </p:sp>
      <p:sp>
        <p:nvSpPr>
          <p:cNvPr id="18" name="矩形 17"/>
          <p:cNvSpPr/>
          <p:nvPr/>
        </p:nvSpPr>
        <p:spPr>
          <a:xfrm>
            <a:off x="6652538" y="3717032"/>
            <a:ext cx="4407996" cy="1477328"/>
          </a:xfrm>
          <a:prstGeom prst="rect">
            <a:avLst/>
          </a:prstGeom>
        </p:spPr>
        <p:txBody>
          <a:bodyPr wrap="square">
            <a:spAutoFit/>
          </a:bodyPr>
          <a:lstStyle/>
          <a:p>
            <a:pPr algn="just">
              <a:lnSpc>
                <a:spcPct val="150000"/>
              </a:lnSpc>
              <a:spcAft>
                <a:spcPts val="0"/>
              </a:spcAft>
            </a:pPr>
            <a:r>
              <a:rPr lang="zh-CN" altLang="zh-CN" sz="2000" kern="100" dirty="0">
                <a:solidFill>
                  <a:srgbClr val="3E3E3E"/>
                </a:solidFill>
                <a:latin typeface="+mj-ea"/>
                <a:ea typeface="+mj-ea"/>
                <a:cs typeface="Verdana" panose="020B0604030504040204" pitchFamily="34" charset="0"/>
              </a:rPr>
              <a:t>消费者面对参差不齐的商品品质和虚高价格，即便时刻保持警惕，</a:t>
            </a:r>
            <a:r>
              <a:rPr lang="zh-CN" altLang="en-US" sz="2000" kern="100" dirty="0">
                <a:solidFill>
                  <a:srgbClr val="3E3E3E"/>
                </a:solidFill>
                <a:latin typeface="+mj-ea"/>
                <a:ea typeface="+mj-ea"/>
                <a:cs typeface="Verdana" panose="020B0604030504040204" pitchFamily="34" charset="0"/>
              </a:rPr>
              <a:t>还</a:t>
            </a:r>
            <a:r>
              <a:rPr lang="zh-CN" altLang="zh-CN" sz="2000" b="1" kern="100" dirty="0">
                <a:solidFill>
                  <a:srgbClr val="3E3E3E"/>
                </a:solidFill>
                <a:latin typeface="+mj-ea"/>
                <a:ea typeface="+mj-ea"/>
                <a:cs typeface="Verdana" panose="020B0604030504040204" pitchFamily="34" charset="0"/>
              </a:rPr>
              <a:t>难以</a:t>
            </a:r>
            <a:r>
              <a:rPr lang="zh-CN" altLang="en-US" sz="2000" b="1" kern="100" dirty="0">
                <a:solidFill>
                  <a:srgbClr val="3E3E3E"/>
                </a:solidFill>
                <a:latin typeface="+mj-ea"/>
                <a:ea typeface="+mj-ea"/>
                <a:cs typeface="Verdana" panose="020B0604030504040204" pitchFamily="34" charset="0"/>
              </a:rPr>
              <a:t>得到</a:t>
            </a:r>
            <a:r>
              <a:rPr lang="zh-CN" altLang="zh-CN" sz="2000" b="1" kern="100" dirty="0">
                <a:solidFill>
                  <a:srgbClr val="3E3E3E"/>
                </a:solidFill>
                <a:latin typeface="+mj-ea"/>
                <a:ea typeface="+mj-ea"/>
                <a:cs typeface="Verdana" panose="020B0604030504040204" pitchFamily="34" charset="0"/>
              </a:rPr>
              <a:t>舒心的消费体验。</a:t>
            </a:r>
            <a:endParaRPr lang="zh-CN" altLang="zh-CN" sz="2000" b="1" kern="100" dirty="0">
              <a:solidFill>
                <a:srgbClr val="3E3E3E"/>
              </a:solidFill>
              <a:latin typeface="+mj-ea"/>
              <a:ea typeface="+mj-ea"/>
              <a:cs typeface="Verdana" panose="020B0604030504040204" pitchFamily="34" charset="0"/>
            </a:endParaRPr>
          </a:p>
        </p:txBody>
      </p:sp>
      <p:sp>
        <p:nvSpPr>
          <p:cNvPr id="5" name="椭圆 4"/>
          <p:cNvSpPr/>
          <p:nvPr/>
        </p:nvSpPr>
        <p:spPr bwMode="auto">
          <a:xfrm>
            <a:off x="2237375" y="1318994"/>
            <a:ext cx="2232248" cy="2232248"/>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Freeform 5"/>
          <p:cNvSpPr>
            <a:spLocks noEditPoints="1"/>
          </p:cNvSpPr>
          <p:nvPr/>
        </p:nvSpPr>
        <p:spPr bwMode="auto">
          <a:xfrm>
            <a:off x="2814147" y="1623375"/>
            <a:ext cx="855662" cy="885825"/>
          </a:xfrm>
          <a:custGeom>
            <a:avLst/>
            <a:gdLst>
              <a:gd name="T0" fmla="*/ 669 w 782"/>
              <a:gd name="T1" fmla="*/ 67 h 782"/>
              <a:gd name="T2" fmla="*/ 534 w 782"/>
              <a:gd name="T3" fmla="*/ 67 h 782"/>
              <a:gd name="T4" fmla="*/ 782 w 782"/>
              <a:gd name="T5" fmla="*/ 770 h 782"/>
              <a:gd name="T6" fmla="*/ 12 w 782"/>
              <a:gd name="T7" fmla="*/ 782 h 782"/>
              <a:gd name="T8" fmla="*/ 0 w 782"/>
              <a:gd name="T9" fmla="*/ 745 h 782"/>
              <a:gd name="T10" fmla="*/ 94 w 782"/>
              <a:gd name="T11" fmla="*/ 733 h 782"/>
              <a:gd name="T12" fmla="*/ 60 w 782"/>
              <a:gd name="T13" fmla="*/ 490 h 782"/>
              <a:gd name="T14" fmla="*/ 131 w 782"/>
              <a:gd name="T15" fmla="*/ 392 h 782"/>
              <a:gd name="T16" fmla="*/ 226 w 782"/>
              <a:gd name="T17" fmla="*/ 471 h 782"/>
              <a:gd name="T18" fmla="*/ 184 w 782"/>
              <a:gd name="T19" fmla="*/ 490 h 782"/>
              <a:gd name="T20" fmla="*/ 274 w 782"/>
              <a:gd name="T21" fmla="*/ 733 h 782"/>
              <a:gd name="T22" fmla="*/ 240 w 782"/>
              <a:gd name="T23" fmla="*/ 303 h 782"/>
              <a:gd name="T24" fmla="*/ 311 w 782"/>
              <a:gd name="T25" fmla="*/ 205 h 782"/>
              <a:gd name="T26" fmla="*/ 406 w 782"/>
              <a:gd name="T27" fmla="*/ 284 h 782"/>
              <a:gd name="T28" fmla="*/ 364 w 782"/>
              <a:gd name="T29" fmla="*/ 303 h 782"/>
              <a:gd name="T30" fmla="*/ 521 w 782"/>
              <a:gd name="T31" fmla="*/ 733 h 782"/>
              <a:gd name="T32" fmla="*/ 521 w 782"/>
              <a:gd name="T33" fmla="*/ 429 h 782"/>
              <a:gd name="T34" fmla="*/ 512 w 782"/>
              <a:gd name="T35" fmla="*/ 253 h 782"/>
              <a:gd name="T36" fmla="*/ 484 w 782"/>
              <a:gd name="T37" fmla="*/ 456 h 782"/>
              <a:gd name="T38" fmla="*/ 457 w 782"/>
              <a:gd name="T39" fmla="*/ 246 h 782"/>
              <a:gd name="T40" fmla="*/ 457 w 782"/>
              <a:gd name="T41" fmla="*/ 235 h 782"/>
              <a:gd name="T42" fmla="*/ 544 w 782"/>
              <a:gd name="T43" fmla="*/ 148 h 782"/>
              <a:gd name="T44" fmla="*/ 584 w 782"/>
              <a:gd name="T45" fmla="*/ 147 h 782"/>
              <a:gd name="T46" fmla="*/ 584 w 782"/>
              <a:gd name="T47" fmla="*/ 265 h 782"/>
              <a:gd name="T48" fmla="*/ 620 w 782"/>
              <a:gd name="T49" fmla="*/ 265 h 782"/>
              <a:gd name="T50" fmla="*/ 617 w 782"/>
              <a:gd name="T51" fmla="*/ 147 h 782"/>
              <a:gd name="T52" fmla="*/ 657 w 782"/>
              <a:gd name="T53" fmla="*/ 148 h 782"/>
              <a:gd name="T54" fmla="*/ 743 w 782"/>
              <a:gd name="T55" fmla="*/ 235 h 782"/>
              <a:gd name="T56" fmla="*/ 744 w 782"/>
              <a:gd name="T57" fmla="*/ 246 h 782"/>
              <a:gd name="T58" fmla="*/ 716 w 782"/>
              <a:gd name="T59" fmla="*/ 456 h 782"/>
              <a:gd name="T60" fmla="*/ 689 w 782"/>
              <a:gd name="T61" fmla="*/ 253 h 782"/>
              <a:gd name="T62" fmla="*/ 680 w 782"/>
              <a:gd name="T63" fmla="*/ 413 h 782"/>
              <a:gd name="T64" fmla="*/ 680 w 782"/>
              <a:gd name="T65" fmla="*/ 733 h 782"/>
              <a:gd name="T66" fmla="*/ 782 w 782"/>
              <a:gd name="T67" fmla="*/ 745 h 782"/>
              <a:gd name="T68" fmla="*/ 593 w 782"/>
              <a:gd name="T69" fmla="*/ 733 h 782"/>
              <a:gd name="T70" fmla="*/ 607 w 782"/>
              <a:gd name="T71" fmla="*/ 464 h 782"/>
              <a:gd name="T72" fmla="*/ 593 w 782"/>
              <a:gd name="T73" fmla="*/ 733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2" h="782">
                <a:moveTo>
                  <a:pt x="601" y="135"/>
                </a:moveTo>
                <a:cubicBezTo>
                  <a:pt x="639" y="135"/>
                  <a:pt x="669" y="105"/>
                  <a:pt x="669" y="67"/>
                </a:cubicBezTo>
                <a:cubicBezTo>
                  <a:pt x="669" y="30"/>
                  <a:pt x="639" y="0"/>
                  <a:pt x="601" y="0"/>
                </a:cubicBezTo>
                <a:cubicBezTo>
                  <a:pt x="564" y="0"/>
                  <a:pt x="534" y="30"/>
                  <a:pt x="534" y="67"/>
                </a:cubicBezTo>
                <a:cubicBezTo>
                  <a:pt x="534" y="105"/>
                  <a:pt x="564" y="135"/>
                  <a:pt x="601" y="135"/>
                </a:cubicBezTo>
                <a:close/>
                <a:moveTo>
                  <a:pt x="782" y="770"/>
                </a:moveTo>
                <a:cubicBezTo>
                  <a:pt x="782" y="776"/>
                  <a:pt x="776" y="782"/>
                  <a:pt x="770" y="782"/>
                </a:cubicBezTo>
                <a:lnTo>
                  <a:pt x="12" y="782"/>
                </a:lnTo>
                <a:cubicBezTo>
                  <a:pt x="6" y="782"/>
                  <a:pt x="0" y="776"/>
                  <a:pt x="0" y="770"/>
                </a:cubicBezTo>
                <a:lnTo>
                  <a:pt x="0" y="745"/>
                </a:lnTo>
                <a:cubicBezTo>
                  <a:pt x="0" y="739"/>
                  <a:pt x="6" y="733"/>
                  <a:pt x="12" y="733"/>
                </a:cubicBezTo>
                <a:lnTo>
                  <a:pt x="94" y="733"/>
                </a:lnTo>
                <a:lnTo>
                  <a:pt x="94" y="490"/>
                </a:lnTo>
                <a:lnTo>
                  <a:pt x="60" y="490"/>
                </a:lnTo>
                <a:cubicBezTo>
                  <a:pt x="50" y="490"/>
                  <a:pt x="45" y="478"/>
                  <a:pt x="52" y="471"/>
                </a:cubicBezTo>
                <a:lnTo>
                  <a:pt x="131" y="392"/>
                </a:lnTo>
                <a:cubicBezTo>
                  <a:pt x="135" y="388"/>
                  <a:pt x="142" y="388"/>
                  <a:pt x="147" y="392"/>
                </a:cubicBezTo>
                <a:lnTo>
                  <a:pt x="226" y="471"/>
                </a:lnTo>
                <a:cubicBezTo>
                  <a:pt x="233" y="478"/>
                  <a:pt x="228" y="490"/>
                  <a:pt x="218" y="490"/>
                </a:cubicBezTo>
                <a:lnTo>
                  <a:pt x="184" y="490"/>
                </a:lnTo>
                <a:lnTo>
                  <a:pt x="184" y="733"/>
                </a:lnTo>
                <a:lnTo>
                  <a:pt x="274" y="733"/>
                </a:lnTo>
                <a:lnTo>
                  <a:pt x="274" y="303"/>
                </a:lnTo>
                <a:lnTo>
                  <a:pt x="240" y="303"/>
                </a:lnTo>
                <a:cubicBezTo>
                  <a:pt x="231" y="303"/>
                  <a:pt x="225" y="291"/>
                  <a:pt x="232" y="284"/>
                </a:cubicBezTo>
                <a:lnTo>
                  <a:pt x="311" y="205"/>
                </a:lnTo>
                <a:cubicBezTo>
                  <a:pt x="316" y="201"/>
                  <a:pt x="323" y="201"/>
                  <a:pt x="327" y="205"/>
                </a:cubicBezTo>
                <a:lnTo>
                  <a:pt x="406" y="284"/>
                </a:lnTo>
                <a:cubicBezTo>
                  <a:pt x="413" y="291"/>
                  <a:pt x="408" y="303"/>
                  <a:pt x="398" y="303"/>
                </a:cubicBezTo>
                <a:lnTo>
                  <a:pt x="364" y="303"/>
                </a:lnTo>
                <a:lnTo>
                  <a:pt x="364" y="733"/>
                </a:lnTo>
                <a:lnTo>
                  <a:pt x="521" y="733"/>
                </a:lnTo>
                <a:lnTo>
                  <a:pt x="521" y="429"/>
                </a:lnTo>
                <a:lnTo>
                  <a:pt x="521" y="429"/>
                </a:lnTo>
                <a:lnTo>
                  <a:pt x="521" y="253"/>
                </a:lnTo>
                <a:lnTo>
                  <a:pt x="512" y="253"/>
                </a:lnTo>
                <a:lnTo>
                  <a:pt x="512" y="429"/>
                </a:lnTo>
                <a:cubicBezTo>
                  <a:pt x="512" y="444"/>
                  <a:pt x="499" y="456"/>
                  <a:pt x="484" y="456"/>
                </a:cubicBezTo>
                <a:cubicBezTo>
                  <a:pt x="469" y="456"/>
                  <a:pt x="457" y="444"/>
                  <a:pt x="457" y="429"/>
                </a:cubicBezTo>
                <a:lnTo>
                  <a:pt x="457" y="246"/>
                </a:lnTo>
                <a:cubicBezTo>
                  <a:pt x="457" y="244"/>
                  <a:pt x="457" y="243"/>
                  <a:pt x="457" y="241"/>
                </a:cubicBezTo>
                <a:lnTo>
                  <a:pt x="457" y="235"/>
                </a:lnTo>
                <a:cubicBezTo>
                  <a:pt x="457" y="187"/>
                  <a:pt x="495" y="148"/>
                  <a:pt x="543" y="148"/>
                </a:cubicBezTo>
                <a:lnTo>
                  <a:pt x="544" y="148"/>
                </a:lnTo>
                <a:lnTo>
                  <a:pt x="556" y="148"/>
                </a:lnTo>
                <a:lnTo>
                  <a:pt x="584" y="147"/>
                </a:lnTo>
                <a:cubicBezTo>
                  <a:pt x="583" y="150"/>
                  <a:pt x="583" y="164"/>
                  <a:pt x="590" y="170"/>
                </a:cubicBezTo>
                <a:cubicBezTo>
                  <a:pt x="590" y="170"/>
                  <a:pt x="578" y="242"/>
                  <a:pt x="584" y="265"/>
                </a:cubicBezTo>
                <a:cubicBezTo>
                  <a:pt x="586" y="274"/>
                  <a:pt x="593" y="299"/>
                  <a:pt x="602" y="299"/>
                </a:cubicBezTo>
                <a:cubicBezTo>
                  <a:pt x="611" y="299"/>
                  <a:pt x="618" y="274"/>
                  <a:pt x="620" y="265"/>
                </a:cubicBezTo>
                <a:cubicBezTo>
                  <a:pt x="624" y="241"/>
                  <a:pt x="610" y="170"/>
                  <a:pt x="610" y="170"/>
                </a:cubicBezTo>
                <a:cubicBezTo>
                  <a:pt x="612" y="169"/>
                  <a:pt x="616" y="165"/>
                  <a:pt x="617" y="147"/>
                </a:cubicBezTo>
                <a:lnTo>
                  <a:pt x="645" y="148"/>
                </a:lnTo>
                <a:lnTo>
                  <a:pt x="657" y="148"/>
                </a:lnTo>
                <a:lnTo>
                  <a:pt x="658" y="148"/>
                </a:lnTo>
                <a:cubicBezTo>
                  <a:pt x="705" y="148"/>
                  <a:pt x="743" y="187"/>
                  <a:pt x="743" y="235"/>
                </a:cubicBezTo>
                <a:lnTo>
                  <a:pt x="743" y="241"/>
                </a:lnTo>
                <a:cubicBezTo>
                  <a:pt x="744" y="243"/>
                  <a:pt x="744" y="244"/>
                  <a:pt x="744" y="246"/>
                </a:cubicBezTo>
                <a:lnTo>
                  <a:pt x="744" y="429"/>
                </a:lnTo>
                <a:cubicBezTo>
                  <a:pt x="744" y="444"/>
                  <a:pt x="732" y="456"/>
                  <a:pt x="716" y="456"/>
                </a:cubicBezTo>
                <a:cubicBezTo>
                  <a:pt x="701" y="456"/>
                  <a:pt x="689" y="444"/>
                  <a:pt x="689" y="429"/>
                </a:cubicBezTo>
                <a:lnTo>
                  <a:pt x="689" y="253"/>
                </a:lnTo>
                <a:lnTo>
                  <a:pt x="680" y="253"/>
                </a:lnTo>
                <a:lnTo>
                  <a:pt x="680" y="413"/>
                </a:lnTo>
                <a:lnTo>
                  <a:pt x="680" y="429"/>
                </a:lnTo>
                <a:lnTo>
                  <a:pt x="680" y="733"/>
                </a:lnTo>
                <a:lnTo>
                  <a:pt x="770" y="733"/>
                </a:lnTo>
                <a:cubicBezTo>
                  <a:pt x="776" y="733"/>
                  <a:pt x="782" y="739"/>
                  <a:pt x="782" y="745"/>
                </a:cubicBezTo>
                <a:lnTo>
                  <a:pt x="782" y="770"/>
                </a:lnTo>
                <a:close/>
                <a:moveTo>
                  <a:pt x="593" y="733"/>
                </a:moveTo>
                <a:lnTo>
                  <a:pt x="607" y="733"/>
                </a:lnTo>
                <a:lnTo>
                  <a:pt x="607" y="464"/>
                </a:lnTo>
                <a:lnTo>
                  <a:pt x="593" y="464"/>
                </a:lnTo>
                <a:lnTo>
                  <a:pt x="593" y="73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5" name="Freeform 6"/>
          <p:cNvSpPr>
            <a:spLocks noEditPoints="1"/>
          </p:cNvSpPr>
          <p:nvPr/>
        </p:nvSpPr>
        <p:spPr bwMode="auto">
          <a:xfrm>
            <a:off x="8525735" y="1763753"/>
            <a:ext cx="855662" cy="811213"/>
          </a:xfrm>
          <a:custGeom>
            <a:avLst/>
            <a:gdLst>
              <a:gd name="T0" fmla="*/ 747 w 783"/>
              <a:gd name="T1" fmla="*/ 108 h 716"/>
              <a:gd name="T2" fmla="*/ 735 w 783"/>
              <a:gd name="T3" fmla="*/ 107 h 716"/>
              <a:gd name="T4" fmla="*/ 691 w 783"/>
              <a:gd name="T5" fmla="*/ 141 h 716"/>
              <a:gd name="T6" fmla="*/ 689 w 783"/>
              <a:gd name="T7" fmla="*/ 145 h 716"/>
              <a:gd name="T8" fmla="*/ 608 w 783"/>
              <a:gd name="T9" fmla="*/ 351 h 716"/>
              <a:gd name="T10" fmla="*/ 577 w 783"/>
              <a:gd name="T11" fmla="*/ 372 h 716"/>
              <a:gd name="T12" fmla="*/ 301 w 783"/>
              <a:gd name="T13" fmla="*/ 372 h 716"/>
              <a:gd name="T14" fmla="*/ 269 w 783"/>
              <a:gd name="T15" fmla="*/ 347 h 716"/>
              <a:gd name="T16" fmla="*/ 202 w 783"/>
              <a:gd name="T17" fmla="*/ 97 h 716"/>
              <a:gd name="T18" fmla="*/ 196 w 783"/>
              <a:gd name="T19" fmla="*/ 83 h 716"/>
              <a:gd name="T20" fmla="*/ 193 w 783"/>
              <a:gd name="T21" fmla="*/ 79 h 716"/>
              <a:gd name="T22" fmla="*/ 152 w 783"/>
              <a:gd name="T23" fmla="*/ 54 h 716"/>
              <a:gd name="T24" fmla="*/ 46 w 783"/>
              <a:gd name="T25" fmla="*/ 54 h 716"/>
              <a:gd name="T26" fmla="*/ 0 w 783"/>
              <a:gd name="T27" fmla="*/ 100 h 716"/>
              <a:gd name="T28" fmla="*/ 46 w 783"/>
              <a:gd name="T29" fmla="*/ 146 h 716"/>
              <a:gd name="T30" fmla="*/ 94 w 783"/>
              <a:gd name="T31" fmla="*/ 146 h 716"/>
              <a:gd name="T32" fmla="*/ 126 w 783"/>
              <a:gd name="T33" fmla="*/ 171 h 716"/>
              <a:gd name="T34" fmla="*/ 195 w 783"/>
              <a:gd name="T35" fmla="*/ 428 h 716"/>
              <a:gd name="T36" fmla="*/ 205 w 783"/>
              <a:gd name="T37" fmla="*/ 447 h 716"/>
              <a:gd name="T38" fmla="*/ 206 w 783"/>
              <a:gd name="T39" fmla="*/ 448 h 716"/>
              <a:gd name="T40" fmla="*/ 206 w 783"/>
              <a:gd name="T41" fmla="*/ 448 h 716"/>
              <a:gd name="T42" fmla="*/ 207 w 783"/>
              <a:gd name="T43" fmla="*/ 449 h 716"/>
              <a:gd name="T44" fmla="*/ 242 w 783"/>
              <a:gd name="T45" fmla="*/ 465 h 716"/>
              <a:gd name="T46" fmla="*/ 629 w 783"/>
              <a:gd name="T47" fmla="*/ 465 h 716"/>
              <a:gd name="T48" fmla="*/ 656 w 783"/>
              <a:gd name="T49" fmla="*/ 456 h 716"/>
              <a:gd name="T50" fmla="*/ 660 w 783"/>
              <a:gd name="T51" fmla="*/ 453 h 716"/>
              <a:gd name="T52" fmla="*/ 684 w 783"/>
              <a:gd name="T53" fmla="*/ 421 h 716"/>
              <a:gd name="T54" fmla="*/ 781 w 783"/>
              <a:gd name="T55" fmla="*/ 164 h 716"/>
              <a:gd name="T56" fmla="*/ 776 w 783"/>
              <a:gd name="T57" fmla="*/ 130 h 716"/>
              <a:gd name="T58" fmla="*/ 747 w 783"/>
              <a:gd name="T59" fmla="*/ 108 h 716"/>
              <a:gd name="T60" fmla="*/ 391 w 783"/>
              <a:gd name="T61" fmla="*/ 618 h 716"/>
              <a:gd name="T62" fmla="*/ 293 w 783"/>
              <a:gd name="T63" fmla="*/ 716 h 716"/>
              <a:gd name="T64" fmla="*/ 195 w 783"/>
              <a:gd name="T65" fmla="*/ 618 h 716"/>
              <a:gd name="T66" fmla="*/ 293 w 783"/>
              <a:gd name="T67" fmla="*/ 521 h 716"/>
              <a:gd name="T68" fmla="*/ 391 w 783"/>
              <a:gd name="T69" fmla="*/ 618 h 716"/>
              <a:gd name="T70" fmla="*/ 684 w 783"/>
              <a:gd name="T71" fmla="*/ 618 h 716"/>
              <a:gd name="T72" fmla="*/ 586 w 783"/>
              <a:gd name="T73" fmla="*/ 716 h 716"/>
              <a:gd name="T74" fmla="*/ 489 w 783"/>
              <a:gd name="T75" fmla="*/ 618 h 716"/>
              <a:gd name="T76" fmla="*/ 586 w 783"/>
              <a:gd name="T77" fmla="*/ 521 h 716"/>
              <a:gd name="T78" fmla="*/ 684 w 783"/>
              <a:gd name="T79" fmla="*/ 618 h 716"/>
              <a:gd name="T80" fmla="*/ 594 w 783"/>
              <a:gd name="T81" fmla="*/ 100 h 716"/>
              <a:gd name="T82" fmla="*/ 440 w 783"/>
              <a:gd name="T83" fmla="*/ 74 h 716"/>
              <a:gd name="T84" fmla="*/ 286 w 783"/>
              <a:gd name="T85" fmla="*/ 100 h 716"/>
              <a:gd name="T86" fmla="*/ 440 w 783"/>
              <a:gd name="T87" fmla="*/ 311 h 716"/>
              <a:gd name="T88" fmla="*/ 594 w 783"/>
              <a:gd name="T89" fmla="*/ 100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83" h="716">
                <a:moveTo>
                  <a:pt x="747" y="108"/>
                </a:moveTo>
                <a:cubicBezTo>
                  <a:pt x="743" y="107"/>
                  <a:pt x="739" y="107"/>
                  <a:pt x="735" y="107"/>
                </a:cubicBezTo>
                <a:cubicBezTo>
                  <a:pt x="714" y="107"/>
                  <a:pt x="696" y="121"/>
                  <a:pt x="691" y="141"/>
                </a:cubicBezTo>
                <a:cubicBezTo>
                  <a:pt x="690" y="142"/>
                  <a:pt x="690" y="143"/>
                  <a:pt x="689" y="145"/>
                </a:cubicBezTo>
                <a:lnTo>
                  <a:pt x="608" y="351"/>
                </a:lnTo>
                <a:cubicBezTo>
                  <a:pt x="603" y="363"/>
                  <a:pt x="591" y="372"/>
                  <a:pt x="577" y="372"/>
                </a:cubicBezTo>
                <a:lnTo>
                  <a:pt x="301" y="372"/>
                </a:lnTo>
                <a:cubicBezTo>
                  <a:pt x="286" y="372"/>
                  <a:pt x="273" y="362"/>
                  <a:pt x="269" y="347"/>
                </a:cubicBezTo>
                <a:lnTo>
                  <a:pt x="202" y="97"/>
                </a:lnTo>
                <a:cubicBezTo>
                  <a:pt x="201" y="92"/>
                  <a:pt x="199" y="87"/>
                  <a:pt x="196" y="83"/>
                </a:cubicBezTo>
                <a:cubicBezTo>
                  <a:pt x="195" y="81"/>
                  <a:pt x="194" y="80"/>
                  <a:pt x="193" y="79"/>
                </a:cubicBezTo>
                <a:cubicBezTo>
                  <a:pt x="186" y="63"/>
                  <a:pt x="170" y="54"/>
                  <a:pt x="152" y="54"/>
                </a:cubicBezTo>
                <a:lnTo>
                  <a:pt x="46" y="54"/>
                </a:lnTo>
                <a:cubicBezTo>
                  <a:pt x="21" y="54"/>
                  <a:pt x="0" y="74"/>
                  <a:pt x="0" y="100"/>
                </a:cubicBezTo>
                <a:cubicBezTo>
                  <a:pt x="0" y="126"/>
                  <a:pt x="21" y="146"/>
                  <a:pt x="46" y="146"/>
                </a:cubicBezTo>
                <a:lnTo>
                  <a:pt x="94" y="146"/>
                </a:lnTo>
                <a:cubicBezTo>
                  <a:pt x="109" y="146"/>
                  <a:pt x="122" y="156"/>
                  <a:pt x="126" y="171"/>
                </a:cubicBezTo>
                <a:lnTo>
                  <a:pt x="195" y="428"/>
                </a:lnTo>
                <a:cubicBezTo>
                  <a:pt x="197" y="435"/>
                  <a:pt x="200" y="441"/>
                  <a:pt x="205" y="447"/>
                </a:cubicBezTo>
                <a:cubicBezTo>
                  <a:pt x="205" y="447"/>
                  <a:pt x="206" y="447"/>
                  <a:pt x="206" y="448"/>
                </a:cubicBezTo>
                <a:lnTo>
                  <a:pt x="206" y="448"/>
                </a:lnTo>
                <a:lnTo>
                  <a:pt x="207" y="449"/>
                </a:lnTo>
                <a:cubicBezTo>
                  <a:pt x="216" y="459"/>
                  <a:pt x="228" y="465"/>
                  <a:pt x="242" y="465"/>
                </a:cubicBezTo>
                <a:lnTo>
                  <a:pt x="629" y="465"/>
                </a:lnTo>
                <a:cubicBezTo>
                  <a:pt x="639" y="465"/>
                  <a:pt x="649" y="461"/>
                  <a:pt x="656" y="456"/>
                </a:cubicBezTo>
                <a:cubicBezTo>
                  <a:pt x="658" y="455"/>
                  <a:pt x="659" y="454"/>
                  <a:pt x="660" y="453"/>
                </a:cubicBezTo>
                <a:cubicBezTo>
                  <a:pt x="669" y="448"/>
                  <a:pt x="676" y="439"/>
                  <a:pt x="684" y="421"/>
                </a:cubicBezTo>
                <a:lnTo>
                  <a:pt x="781" y="164"/>
                </a:lnTo>
                <a:cubicBezTo>
                  <a:pt x="783" y="152"/>
                  <a:pt x="782" y="140"/>
                  <a:pt x="776" y="130"/>
                </a:cubicBezTo>
                <a:cubicBezTo>
                  <a:pt x="769" y="119"/>
                  <a:pt x="759" y="111"/>
                  <a:pt x="747" y="108"/>
                </a:cubicBezTo>
                <a:close/>
                <a:moveTo>
                  <a:pt x="391" y="618"/>
                </a:moveTo>
                <a:cubicBezTo>
                  <a:pt x="391" y="672"/>
                  <a:pt x="347" y="716"/>
                  <a:pt x="293" y="716"/>
                </a:cubicBezTo>
                <a:cubicBezTo>
                  <a:pt x="239" y="716"/>
                  <a:pt x="195" y="672"/>
                  <a:pt x="195" y="618"/>
                </a:cubicBezTo>
                <a:cubicBezTo>
                  <a:pt x="195" y="564"/>
                  <a:pt x="239" y="521"/>
                  <a:pt x="293" y="521"/>
                </a:cubicBezTo>
                <a:cubicBezTo>
                  <a:pt x="347" y="521"/>
                  <a:pt x="391" y="564"/>
                  <a:pt x="391" y="618"/>
                </a:cubicBezTo>
                <a:close/>
                <a:moveTo>
                  <a:pt x="684" y="618"/>
                </a:moveTo>
                <a:cubicBezTo>
                  <a:pt x="684" y="672"/>
                  <a:pt x="640" y="716"/>
                  <a:pt x="586" y="716"/>
                </a:cubicBezTo>
                <a:cubicBezTo>
                  <a:pt x="532" y="716"/>
                  <a:pt x="489" y="672"/>
                  <a:pt x="489" y="618"/>
                </a:cubicBezTo>
                <a:cubicBezTo>
                  <a:pt x="489" y="564"/>
                  <a:pt x="532" y="521"/>
                  <a:pt x="586" y="521"/>
                </a:cubicBezTo>
                <a:cubicBezTo>
                  <a:pt x="640" y="521"/>
                  <a:pt x="684" y="564"/>
                  <a:pt x="684" y="618"/>
                </a:cubicBezTo>
                <a:close/>
                <a:moveTo>
                  <a:pt x="594" y="100"/>
                </a:moveTo>
                <a:cubicBezTo>
                  <a:pt x="567" y="0"/>
                  <a:pt x="457" y="63"/>
                  <a:pt x="440" y="74"/>
                </a:cubicBezTo>
                <a:cubicBezTo>
                  <a:pt x="421" y="62"/>
                  <a:pt x="312" y="1"/>
                  <a:pt x="286" y="100"/>
                </a:cubicBezTo>
                <a:cubicBezTo>
                  <a:pt x="256" y="215"/>
                  <a:pt x="439" y="310"/>
                  <a:pt x="440" y="311"/>
                </a:cubicBezTo>
                <a:cubicBezTo>
                  <a:pt x="440" y="311"/>
                  <a:pt x="624" y="213"/>
                  <a:pt x="594" y="10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6" name="矩形 25"/>
          <p:cNvSpPr/>
          <p:nvPr/>
        </p:nvSpPr>
        <p:spPr>
          <a:xfrm>
            <a:off x="2604731" y="2590876"/>
            <a:ext cx="1497538" cy="830997"/>
          </a:xfrm>
          <a:prstGeom prst="rect">
            <a:avLst/>
          </a:prstGeom>
        </p:spPr>
        <p:txBody>
          <a:bodyPr wrap="square">
            <a:spAutoFit/>
          </a:bodyPr>
          <a:lstStyle/>
          <a:p>
            <a:pPr algn="ctr"/>
            <a:r>
              <a:rPr lang="zh-CN" altLang="en-US" sz="2400" b="1" kern="100" dirty="0">
                <a:solidFill>
                  <a:schemeClr val="accent2"/>
                </a:solidFill>
                <a:latin typeface="+mj-ea"/>
                <a:ea typeface="+mj-ea"/>
                <a:cs typeface="Verdana" panose="020B0604030504040204" pitchFamily="34" charset="0"/>
              </a:rPr>
              <a:t>市场增长</a:t>
            </a:r>
            <a:r>
              <a:rPr lang="zh-CN" altLang="zh-CN" sz="2400" b="1" kern="100" dirty="0">
                <a:solidFill>
                  <a:schemeClr val="accent2"/>
                </a:solidFill>
                <a:latin typeface="+mj-ea"/>
                <a:ea typeface="+mj-ea"/>
                <a:cs typeface="Verdana" panose="020B0604030504040204" pitchFamily="34" charset="0"/>
              </a:rPr>
              <a:t>乏力</a:t>
            </a:r>
            <a:endParaRPr lang="zh-CN" altLang="en-US" sz="2400" b="1" dirty="0">
              <a:solidFill>
                <a:schemeClr val="accent2"/>
              </a:solidFill>
              <a:latin typeface="+mj-ea"/>
              <a:ea typeface="+mj-ea"/>
            </a:endParaRPr>
          </a:p>
        </p:txBody>
      </p:sp>
      <p:sp>
        <p:nvSpPr>
          <p:cNvPr id="28" name="矩形 27"/>
          <p:cNvSpPr/>
          <p:nvPr/>
        </p:nvSpPr>
        <p:spPr>
          <a:xfrm>
            <a:off x="8209298" y="2590876"/>
            <a:ext cx="1497538" cy="830997"/>
          </a:xfrm>
          <a:prstGeom prst="rect">
            <a:avLst/>
          </a:prstGeom>
        </p:spPr>
        <p:txBody>
          <a:bodyPr wrap="square">
            <a:spAutoFit/>
          </a:bodyPr>
          <a:lstStyle/>
          <a:p>
            <a:pPr algn="ctr"/>
            <a:r>
              <a:rPr lang="zh-CN" altLang="en-US" sz="2400" b="1" dirty="0">
                <a:solidFill>
                  <a:schemeClr val="accent2"/>
                </a:solidFill>
                <a:latin typeface="+mj-ea"/>
                <a:ea typeface="+mj-ea"/>
              </a:rPr>
              <a:t>消费体验不佳</a:t>
            </a:r>
            <a:endParaRPr lang="zh-CN" altLang="en-US" sz="2400" b="1" dirty="0">
              <a:solidFill>
                <a:schemeClr val="accent2"/>
              </a:solidFill>
              <a:latin typeface="+mj-ea"/>
              <a:ea typeface="+mj-ea"/>
            </a:endParaRPr>
          </a:p>
        </p:txBody>
      </p:sp>
      <p:sp>
        <p:nvSpPr>
          <p:cNvPr id="29" name="Oval 17"/>
          <p:cNvSpPr>
            <a:spLocks noChangeArrowheads="1"/>
          </p:cNvSpPr>
          <p:nvPr/>
        </p:nvSpPr>
        <p:spPr bwMode="auto">
          <a:xfrm>
            <a:off x="2216237" y="1407695"/>
            <a:ext cx="538458" cy="536781"/>
          </a:xfrm>
          <a:prstGeom prst="ellipse">
            <a:avLst/>
          </a:prstGeom>
          <a:solidFill>
            <a:schemeClr val="accent1"/>
          </a:solidFill>
          <a:ln w="38100">
            <a:solidFill>
              <a:schemeClr val="accent2"/>
            </a:solidFill>
          </a:ln>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1</a:t>
            </a:r>
            <a:endParaRPr lang="zh-CN" altLang="en-US" sz="2000" b="1" dirty="0">
              <a:solidFill>
                <a:schemeClr val="accent2"/>
              </a:solidFill>
              <a:latin typeface="+mj-ea"/>
              <a:ea typeface="+mj-ea"/>
            </a:endParaRPr>
          </a:p>
        </p:txBody>
      </p:sp>
      <p:sp>
        <p:nvSpPr>
          <p:cNvPr id="30" name="Oval 17"/>
          <p:cNvSpPr>
            <a:spLocks noChangeArrowheads="1"/>
          </p:cNvSpPr>
          <p:nvPr/>
        </p:nvSpPr>
        <p:spPr bwMode="auto">
          <a:xfrm>
            <a:off x="7895143" y="1407695"/>
            <a:ext cx="538458" cy="536781"/>
          </a:xfrm>
          <a:prstGeom prst="ellipse">
            <a:avLst/>
          </a:prstGeom>
          <a:solidFill>
            <a:schemeClr val="accent1"/>
          </a:solidFill>
          <a:ln w="38100">
            <a:solidFill>
              <a:schemeClr val="accent2"/>
            </a:solidFill>
          </a:ln>
        </p:spPr>
        <p:txBody>
          <a:bodyPr vert="horz" wrap="square" lIns="91440" tIns="45720" rIns="91440" bIns="45720" numCol="1" anchor="t" anchorCtr="0" compatLnSpc="1"/>
          <a:lstStyle/>
          <a:p>
            <a:pPr algn="ctr"/>
            <a:r>
              <a:rPr lang="en-US" altLang="zh-CN" sz="2000" b="1" dirty="0">
                <a:solidFill>
                  <a:schemeClr val="accent2"/>
                </a:solidFill>
                <a:latin typeface="+mj-ea"/>
                <a:ea typeface="+mj-ea"/>
              </a:rPr>
              <a:t>2</a:t>
            </a:r>
            <a:endParaRPr lang="zh-CN" altLang="en-US" sz="2000" b="1" dirty="0">
              <a:solidFill>
                <a:schemeClr val="accent2"/>
              </a:solidFill>
              <a:latin typeface="+mj-ea"/>
              <a:ea typeface="+mj-ea"/>
            </a:endParaRPr>
          </a:p>
        </p:txBody>
      </p:sp>
      <p:sp>
        <p:nvSpPr>
          <p:cNvPr id="19"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6534">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19547" y="6587118"/>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51471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“消费商”</a:t>
            </a:r>
            <a:r>
              <a:rPr lang="zh-CN" altLang="en-US" dirty="0"/>
              <a:t>产生是发展的必然</a:t>
            </a:r>
            <a:endParaRPr lang="zh-CN" altLang="zh-CN"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17" name="矩形 16"/>
          <p:cNvSpPr/>
          <p:nvPr/>
        </p:nvSpPr>
        <p:spPr>
          <a:xfrm>
            <a:off x="913805" y="5527561"/>
            <a:ext cx="10441160" cy="646331"/>
          </a:xfrm>
          <a:prstGeom prst="rect">
            <a:avLst/>
          </a:prstGeom>
        </p:spPr>
        <p:txBody>
          <a:bodyPr wrap="square">
            <a:spAutoFit/>
          </a:bodyPr>
          <a:lstStyle/>
          <a:p>
            <a:pPr algn="just">
              <a:spcAft>
                <a:spcPts val="0"/>
              </a:spcAft>
            </a:pPr>
            <a:r>
              <a:rPr lang="zh-CN" altLang="zh-CN" b="1" kern="100" dirty="0">
                <a:solidFill>
                  <a:schemeClr val="bg2"/>
                </a:solidFill>
                <a:latin typeface="+mj-ea"/>
                <a:ea typeface="+mj-ea"/>
                <a:cs typeface="Verdana" panose="020B0604030504040204" pitchFamily="34" charset="0"/>
              </a:rPr>
              <a:t>这是一场浩大的消费模式的变革！消费商革了传统消费模式的命！具有鹰一般敏锐眼力的行业者必然采取鹰一般的速度运筹先机。未来中产阶级的主力中一定众多个他们的身影！</a:t>
            </a:r>
            <a:endParaRPr lang="zh-CN" altLang="zh-CN" b="1" kern="100" dirty="0">
              <a:solidFill>
                <a:schemeClr val="bg2"/>
              </a:solidFill>
              <a:latin typeface="+mj-ea"/>
              <a:ea typeface="+mj-ea"/>
              <a:cs typeface="Verdana" panose="020B0604030504040204" pitchFamily="34" charset="0"/>
            </a:endParaRPr>
          </a:p>
        </p:txBody>
      </p:sp>
      <p:sp>
        <p:nvSpPr>
          <p:cNvPr id="24" name="椭圆 23"/>
          <p:cNvSpPr/>
          <p:nvPr/>
        </p:nvSpPr>
        <p:spPr bwMode="auto">
          <a:xfrm>
            <a:off x="1043477" y="1316519"/>
            <a:ext cx="1476586" cy="1476586"/>
          </a:xfrm>
          <a:prstGeom prst="ellipse">
            <a:avLst/>
          </a:pr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5" name="TextBox 5"/>
          <p:cNvSpPr txBox="1"/>
          <p:nvPr/>
        </p:nvSpPr>
        <p:spPr>
          <a:xfrm>
            <a:off x="1224080" y="1534568"/>
            <a:ext cx="1197400" cy="646331"/>
          </a:xfrm>
          <a:prstGeom prst="rect">
            <a:avLst/>
          </a:prstGeom>
          <a:noFill/>
        </p:spPr>
        <p:txBody>
          <a:bodyPr wrap="square" rtlCol="0">
            <a:spAutoFit/>
          </a:bodyPr>
          <a:lstStyle/>
          <a:p>
            <a:pPr algn="ctr"/>
            <a:r>
              <a:rPr lang="zh-CN" altLang="en-US" sz="3600" b="1" dirty="0">
                <a:solidFill>
                  <a:schemeClr val="accent2"/>
                </a:solidFill>
                <a:latin typeface="微软雅黑" panose="020B0503020204020204" pitchFamily="34" charset="-122"/>
                <a:ea typeface="微软雅黑" panose="020B0503020204020204" pitchFamily="34" charset="-122"/>
              </a:rPr>
              <a:t>核心</a:t>
            </a:r>
            <a:endParaRPr lang="zh-CN" altLang="en-US" sz="3600" b="1" dirty="0">
              <a:solidFill>
                <a:schemeClr val="accent2"/>
              </a:solidFill>
              <a:latin typeface="微软雅黑" panose="020B0503020204020204" pitchFamily="34" charset="-122"/>
              <a:ea typeface="微软雅黑" panose="020B0503020204020204" pitchFamily="34" charset="-122"/>
            </a:endParaRPr>
          </a:p>
        </p:txBody>
      </p:sp>
      <p:sp>
        <p:nvSpPr>
          <p:cNvPr id="26" name="TextBox 5"/>
          <p:cNvSpPr txBox="1"/>
          <p:nvPr/>
        </p:nvSpPr>
        <p:spPr>
          <a:xfrm>
            <a:off x="1246854" y="2077647"/>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地位</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28" name="TextBox 9"/>
          <p:cNvSpPr txBox="1"/>
          <p:nvPr/>
        </p:nvSpPr>
        <p:spPr>
          <a:xfrm>
            <a:off x="589546" y="2979140"/>
            <a:ext cx="2730867" cy="1477328"/>
          </a:xfrm>
          <a:prstGeom prst="rect">
            <a:avLst/>
          </a:prstGeom>
        </p:spPr>
        <p:txBody>
          <a:bodyPr wrap="square">
            <a:spAutoFit/>
          </a:bodyPr>
          <a:lstStyle>
            <a:defPPr>
              <a:defRPr lang="zh-CN"/>
            </a:defPPr>
            <a:lvl1pPr algn="just">
              <a:spcAft>
                <a:spcPts val="0"/>
              </a:spcAft>
              <a:defRPr kern="100">
                <a:solidFill>
                  <a:srgbClr val="3E3E3E"/>
                </a:solidFill>
                <a:latin typeface="+mj-ea"/>
                <a:ea typeface="+mj-ea"/>
                <a:cs typeface="Verdana" panose="020B0604030504040204" pitchFamily="34" charset="0"/>
              </a:defRPr>
            </a:lvl1pPr>
          </a:lstStyle>
          <a:p>
            <a:r>
              <a:rPr lang="zh-CN" altLang="zh-CN" dirty="0"/>
              <a:t>分散化，个体式的消费虽然群体庞大，但是却没有得到应有的市场地位，这驱使个体消费者重新获得市场核心地位。</a:t>
            </a:r>
            <a:endParaRPr lang="zh-CN" altLang="zh-CN" dirty="0"/>
          </a:p>
        </p:txBody>
      </p:sp>
      <p:sp>
        <p:nvSpPr>
          <p:cNvPr id="29" name="椭圆 28"/>
          <p:cNvSpPr/>
          <p:nvPr/>
        </p:nvSpPr>
        <p:spPr bwMode="auto">
          <a:xfrm>
            <a:off x="5278391" y="3479750"/>
            <a:ext cx="1476586" cy="1476586"/>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0" name="TextBox 5"/>
          <p:cNvSpPr txBox="1"/>
          <p:nvPr/>
        </p:nvSpPr>
        <p:spPr>
          <a:xfrm>
            <a:off x="5481768" y="3733354"/>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意见</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31" name="TextBox 5"/>
          <p:cNvSpPr txBox="1"/>
          <p:nvPr/>
        </p:nvSpPr>
        <p:spPr>
          <a:xfrm>
            <a:off x="5481768" y="4098384"/>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领袖</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sp>
        <p:nvSpPr>
          <p:cNvPr id="34" name="椭圆 33"/>
          <p:cNvSpPr/>
          <p:nvPr/>
        </p:nvSpPr>
        <p:spPr bwMode="auto">
          <a:xfrm>
            <a:off x="9294172" y="1316519"/>
            <a:ext cx="1476586" cy="1476586"/>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5" name="TextBox 5"/>
          <p:cNvSpPr txBox="1"/>
          <p:nvPr/>
        </p:nvSpPr>
        <p:spPr>
          <a:xfrm>
            <a:off x="9497549" y="1570123"/>
            <a:ext cx="1084748" cy="461665"/>
          </a:xfrm>
          <a:prstGeom prst="rect">
            <a:avLst/>
          </a:prstGeom>
          <a:noFill/>
        </p:spPr>
        <p:txBody>
          <a:bodyPr wrap="square" rtlCol="0">
            <a:spAutoFit/>
          </a:bodyPr>
          <a:lstStyle/>
          <a:p>
            <a:pPr algn="ctr"/>
            <a:r>
              <a:rPr lang="zh-CN" altLang="en-US" sz="2400" b="1" dirty="0">
                <a:solidFill>
                  <a:schemeClr val="accent2"/>
                </a:solidFill>
                <a:latin typeface="微软雅黑" panose="020B0503020204020204" pitchFamily="34" charset="-122"/>
                <a:ea typeface="微软雅黑" panose="020B0503020204020204" pitchFamily="34" charset="-122"/>
              </a:rPr>
              <a:t>双方</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36" name="TextBox 5"/>
          <p:cNvSpPr txBox="1"/>
          <p:nvPr/>
        </p:nvSpPr>
        <p:spPr>
          <a:xfrm>
            <a:off x="9497549" y="1935153"/>
            <a:ext cx="1084748" cy="584775"/>
          </a:xfrm>
          <a:prstGeom prst="rect">
            <a:avLst/>
          </a:prstGeom>
          <a:noFill/>
        </p:spPr>
        <p:txBody>
          <a:bodyPr wrap="square" rtlCol="0">
            <a:spAutoFit/>
          </a:bodyPr>
          <a:lstStyle/>
          <a:p>
            <a:pPr algn="ctr"/>
            <a:r>
              <a:rPr lang="zh-CN" altLang="en-US" sz="3200" b="1" dirty="0">
                <a:solidFill>
                  <a:schemeClr val="accent2"/>
                </a:solidFill>
                <a:latin typeface="微软雅黑" panose="020B0503020204020204" pitchFamily="34" charset="-122"/>
                <a:ea typeface="微软雅黑" panose="020B0503020204020204" pitchFamily="34" charset="-122"/>
              </a:rPr>
              <a:t>共赢</a:t>
            </a:r>
            <a:endParaRPr lang="zh-CN" altLang="en-US" sz="3200" b="1" dirty="0">
              <a:solidFill>
                <a:schemeClr val="accent2"/>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bwMode="auto">
          <a:xfrm>
            <a:off x="2523968" y="2415330"/>
            <a:ext cx="2613516" cy="1564938"/>
          </a:xfrm>
          <a:prstGeom prst="line">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直接连接符 39"/>
          <p:cNvCxnSpPr/>
          <p:nvPr/>
        </p:nvCxnSpPr>
        <p:spPr bwMode="auto">
          <a:xfrm flipH="1">
            <a:off x="6833937" y="2436456"/>
            <a:ext cx="2456330" cy="1628033"/>
          </a:xfrm>
          <a:prstGeom prst="line">
            <a:avLst/>
          </a:prstGeom>
          <a:solidFill>
            <a:schemeClr val="accent1"/>
          </a:solidFill>
          <a:ln w="9525" cap="flat" cmpd="sng" algn="ctr">
            <a:solidFill>
              <a:schemeClr val="accent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9"/>
          <p:cNvSpPr txBox="1"/>
          <p:nvPr/>
        </p:nvSpPr>
        <p:spPr>
          <a:xfrm>
            <a:off x="4318945" y="1829209"/>
            <a:ext cx="3435620" cy="1477328"/>
          </a:xfrm>
          <a:prstGeom prst="rect">
            <a:avLst/>
          </a:prstGeom>
        </p:spPr>
        <p:txBody>
          <a:bodyPr wrap="square">
            <a:spAutoFit/>
          </a:bodyPr>
          <a:lstStyle>
            <a:defPPr>
              <a:defRPr lang="zh-CN"/>
            </a:defPPr>
            <a:lvl1pPr algn="just">
              <a:spcAft>
                <a:spcPts val="0"/>
              </a:spcAft>
              <a:defRPr kern="100">
                <a:solidFill>
                  <a:srgbClr val="3E3E3E"/>
                </a:solidFill>
                <a:latin typeface="+mj-ea"/>
                <a:ea typeface="+mj-ea"/>
                <a:cs typeface="Verdana" panose="020B0604030504040204" pitchFamily="34" charset="0"/>
              </a:defRPr>
            </a:lvl1pPr>
          </a:lstStyle>
          <a:p>
            <a:r>
              <a:rPr lang="zh-CN" altLang="zh-CN" dirty="0"/>
              <a:t>具有超前眼光和能力的消费者，必然把自己周围的各领域消费者组织起来，一方面促进提升原本的需求消费，同时也带领他们进入到生产商的利润分配环节。</a:t>
            </a:r>
            <a:endParaRPr lang="zh-CN" altLang="zh-CN" dirty="0"/>
          </a:p>
        </p:txBody>
      </p:sp>
      <p:sp>
        <p:nvSpPr>
          <p:cNvPr id="42" name="TextBox 9"/>
          <p:cNvSpPr txBox="1"/>
          <p:nvPr/>
        </p:nvSpPr>
        <p:spPr>
          <a:xfrm>
            <a:off x="8722893" y="2979140"/>
            <a:ext cx="2730867" cy="1754326"/>
          </a:xfrm>
          <a:prstGeom prst="rect">
            <a:avLst/>
          </a:prstGeom>
        </p:spPr>
        <p:txBody>
          <a:bodyPr wrap="square">
            <a:spAutoFit/>
          </a:bodyPr>
          <a:lstStyle>
            <a:defPPr>
              <a:defRPr lang="zh-CN"/>
            </a:defPPr>
            <a:lvl1pPr algn="just">
              <a:spcAft>
                <a:spcPts val="0"/>
              </a:spcAft>
              <a:defRPr kern="100">
                <a:solidFill>
                  <a:srgbClr val="3E3E3E"/>
                </a:solidFill>
                <a:latin typeface="+mj-ea"/>
                <a:ea typeface="+mj-ea"/>
                <a:cs typeface="Verdana" panose="020B0604030504040204" pitchFamily="34" charset="0"/>
              </a:defRPr>
            </a:lvl1pPr>
          </a:lstStyle>
          <a:p>
            <a:r>
              <a:rPr lang="zh-CN" altLang="zh-CN" dirty="0"/>
              <a:t>生产商省去层层中间环节和巨大的营销推广费用，消费者也因组织消费而从中获利。两者达到共赢，而旧有的中间商利益趋分，被迫转型。</a:t>
            </a:r>
            <a:endParaRPr lang="zh-CN" altLang="zh-CN" dirty="0"/>
          </a:p>
        </p:txBody>
      </p:sp>
      <p:sp>
        <p:nvSpPr>
          <p:cNvPr id="23"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Tm="10544">
        <p14:gallery dir="l"/>
      </p:transition>
    </mc:Choice>
    <mc:Fallback>
      <p:transition spd="slow" advTm="10544">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消费商与传统商</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2" name="矩形 1"/>
          <p:cNvSpPr/>
          <p:nvPr/>
        </p:nvSpPr>
        <p:spPr>
          <a:xfrm>
            <a:off x="1961147" y="5202911"/>
            <a:ext cx="9321810" cy="923330"/>
          </a:xfrm>
          <a:prstGeom prst="rect">
            <a:avLst/>
          </a:prstGeom>
        </p:spPr>
        <p:txBody>
          <a:bodyPr wrap="square">
            <a:spAutoFit/>
          </a:bodyPr>
          <a:lstStyle/>
          <a:p>
            <a:pPr algn="just">
              <a:spcAft>
                <a:spcPts val="0"/>
              </a:spcAft>
            </a:pPr>
            <a:r>
              <a:rPr lang="zh-CN" altLang="zh-CN" kern="100" dirty="0">
                <a:solidFill>
                  <a:srgbClr val="3E3E3E"/>
                </a:solidFill>
                <a:latin typeface="+mj-ea"/>
                <a:ea typeface="+mj-ea"/>
                <a:cs typeface="Verdana" panose="020B0604030504040204" pitchFamily="34" charset="0"/>
              </a:rPr>
              <a:t>直销公司的经营者并不都是属于消费商，大部分直销公司的经营者属于以产品销售为导向的直销商。而只有引入消费商模式以生产消费者为导向的电子商务公司（包括直销公司）的经营者才属于真正意义的消费商。</a:t>
            </a:r>
            <a:r>
              <a:rPr lang="zh-CN" altLang="zh-CN" b="1" kern="100" dirty="0">
                <a:solidFill>
                  <a:srgbClr val="3E3E3E"/>
                </a:solidFill>
                <a:latin typeface="+mj-ea"/>
                <a:ea typeface="+mj-ea"/>
                <a:cs typeface="Verdana" panose="020B0604030504040204" pitchFamily="34" charset="0"/>
              </a:rPr>
              <a:t>消费商既是消费者，同时也是经营者。</a:t>
            </a:r>
            <a:endParaRPr lang="zh-CN" altLang="zh-CN" b="1" kern="100" dirty="0">
              <a:solidFill>
                <a:srgbClr val="3E3E3E"/>
              </a:solidFill>
              <a:latin typeface="+mj-ea"/>
              <a:ea typeface="+mj-ea"/>
              <a:cs typeface="Verdana" panose="020B0604030504040204" pitchFamily="34" charset="0"/>
            </a:endParaRPr>
          </a:p>
        </p:txBody>
      </p:sp>
      <p:sp>
        <p:nvSpPr>
          <p:cNvPr id="31" name="椭圆 30"/>
          <p:cNvSpPr/>
          <p:nvPr/>
        </p:nvSpPr>
        <p:spPr bwMode="auto">
          <a:xfrm>
            <a:off x="7104057" y="1070075"/>
            <a:ext cx="1774924" cy="1774922"/>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2" name="椭圆 31"/>
          <p:cNvSpPr/>
          <p:nvPr/>
        </p:nvSpPr>
        <p:spPr bwMode="auto">
          <a:xfrm>
            <a:off x="1076208" y="1070075"/>
            <a:ext cx="1774924" cy="1774922"/>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9" name="TextBox 12"/>
          <p:cNvSpPr txBox="1"/>
          <p:nvPr/>
        </p:nvSpPr>
        <p:spPr>
          <a:xfrm>
            <a:off x="3031127" y="1526648"/>
            <a:ext cx="1760391" cy="707886"/>
          </a:xfrm>
          <a:prstGeom prst="rect">
            <a:avLst/>
          </a:prstGeom>
          <a:noFill/>
        </p:spPr>
        <p:txBody>
          <a:bodyPr wrap="square" rtlCol="0">
            <a:spAutoFit/>
          </a:bodyPr>
          <a:lstStyle/>
          <a:p>
            <a:pPr algn="ctr"/>
            <a:r>
              <a:rPr lang="zh-CN" altLang="en-US" sz="4000" b="1" dirty="0">
                <a:latin typeface="+mn-ea"/>
                <a:ea typeface="+mn-ea"/>
              </a:rPr>
              <a:t>传统商</a:t>
            </a:r>
            <a:endParaRPr lang="zh-CN" altLang="en-US" sz="4000" b="1" dirty="0">
              <a:latin typeface="+mn-ea"/>
              <a:ea typeface="+mn-ea"/>
            </a:endParaRPr>
          </a:p>
        </p:txBody>
      </p:sp>
      <p:sp>
        <p:nvSpPr>
          <p:cNvPr id="40" name="TextBox 13"/>
          <p:cNvSpPr txBox="1"/>
          <p:nvPr/>
        </p:nvSpPr>
        <p:spPr>
          <a:xfrm>
            <a:off x="9129249" y="1526648"/>
            <a:ext cx="1760391" cy="707886"/>
          </a:xfrm>
          <a:prstGeom prst="rect">
            <a:avLst/>
          </a:prstGeom>
          <a:noFill/>
        </p:spPr>
        <p:txBody>
          <a:bodyPr wrap="square" rtlCol="0">
            <a:spAutoFit/>
          </a:bodyPr>
          <a:lstStyle/>
          <a:p>
            <a:pPr algn="ctr"/>
            <a:r>
              <a:rPr lang="zh-CN" altLang="en-US" sz="4000" b="1" dirty="0">
                <a:latin typeface="+mn-ea"/>
                <a:ea typeface="+mn-ea"/>
              </a:rPr>
              <a:t>消费商</a:t>
            </a:r>
            <a:endParaRPr lang="zh-CN" altLang="en-US" sz="4000" b="1" dirty="0">
              <a:latin typeface="+mn-ea"/>
              <a:ea typeface="+mn-ea"/>
            </a:endParaRPr>
          </a:p>
        </p:txBody>
      </p:sp>
      <p:cxnSp>
        <p:nvCxnSpPr>
          <p:cNvPr id="43" name="直接连接符 42"/>
          <p:cNvCxnSpPr/>
          <p:nvPr/>
        </p:nvCxnSpPr>
        <p:spPr bwMode="auto">
          <a:xfrm>
            <a:off x="6026373" y="1070075"/>
            <a:ext cx="0" cy="3977257"/>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TextBox 21"/>
          <p:cNvSpPr txBox="1"/>
          <p:nvPr/>
        </p:nvSpPr>
        <p:spPr>
          <a:xfrm>
            <a:off x="6428636" y="3045329"/>
            <a:ext cx="4926329" cy="1477328"/>
          </a:xfrm>
          <a:prstGeom prst="rect">
            <a:avLst/>
          </a:prstGeom>
          <a:noFill/>
        </p:spPr>
        <p:txBody>
          <a:bodyPr wrap="square" rtlCol="0">
            <a:spAutoFit/>
          </a:bodyPr>
          <a:lstStyle>
            <a:defPPr>
              <a:defRPr lang="zh-CN"/>
            </a:defPPr>
            <a:lvl1pPr>
              <a:defRPr sz="2000">
                <a:latin typeface="+mn-ea"/>
                <a:ea typeface="+mn-ea"/>
              </a:defRPr>
            </a:lvl1pPr>
          </a:lstStyle>
          <a:p>
            <a:pPr marL="285750" indent="-285750" algn="just">
              <a:buFont typeface="Wingdings" panose="05000000000000000000" pitchFamily="2" charset="2"/>
              <a:buChar char="n"/>
            </a:pPr>
            <a:r>
              <a:rPr lang="zh-CN" altLang="zh-CN" sz="1800" dirty="0">
                <a:solidFill>
                  <a:schemeClr val="accent1"/>
                </a:solidFill>
              </a:rPr>
              <a:t>投资时间学习全新的商业概念以及使用自己本来就需要的产品</a:t>
            </a:r>
            <a:r>
              <a:rPr lang="zh-CN" altLang="en-US" sz="1800" dirty="0">
                <a:solidFill>
                  <a:schemeClr val="accent1"/>
                </a:solidFill>
              </a:rPr>
              <a:t>；</a:t>
            </a:r>
            <a:endParaRPr lang="en-US" altLang="zh-CN" sz="1800" dirty="0">
              <a:solidFill>
                <a:schemeClr val="accent1"/>
              </a:solidFill>
            </a:endParaRPr>
          </a:p>
          <a:p>
            <a:pPr marL="285750" indent="-285750" algn="just">
              <a:buFont typeface="Wingdings" panose="05000000000000000000" pitchFamily="2" charset="2"/>
              <a:buChar char="n"/>
            </a:pPr>
            <a:r>
              <a:rPr lang="zh-CN" altLang="zh-CN" sz="1800" dirty="0">
                <a:solidFill>
                  <a:schemeClr val="accent1"/>
                </a:solidFill>
              </a:rPr>
              <a:t>同时把使用产品的感受体会、效果以及由此而引发的商业机会分享给更多的人，不需要运作资金。</a:t>
            </a:r>
            <a:endParaRPr lang="zh-CN" altLang="zh-CN" sz="1800" dirty="0">
              <a:solidFill>
                <a:schemeClr val="accent1"/>
              </a:solidFill>
            </a:endParaRPr>
          </a:p>
        </p:txBody>
      </p:sp>
      <p:sp>
        <p:nvSpPr>
          <p:cNvPr id="45" name="TextBox 22"/>
          <p:cNvSpPr txBox="1"/>
          <p:nvPr/>
        </p:nvSpPr>
        <p:spPr>
          <a:xfrm>
            <a:off x="841797" y="3000576"/>
            <a:ext cx="5042974" cy="1754326"/>
          </a:xfrm>
          <a:prstGeom prst="rect">
            <a:avLst/>
          </a:prstGeom>
          <a:noFill/>
        </p:spPr>
        <p:txBody>
          <a:bodyPr wrap="square" rtlCol="0">
            <a:spAutoFit/>
          </a:bodyPr>
          <a:lstStyle>
            <a:defPPr>
              <a:defRPr lang="zh-CN"/>
            </a:defPPr>
            <a:lvl1pPr>
              <a:defRPr sz="2000">
                <a:latin typeface="+mn-ea"/>
                <a:ea typeface="+mn-ea"/>
              </a:defRPr>
            </a:lvl1pPr>
          </a:lstStyle>
          <a:p>
            <a:pPr marL="285750" indent="-285750">
              <a:buFont typeface="Wingdings" panose="05000000000000000000" pitchFamily="2" charset="2"/>
              <a:buChar char="n"/>
            </a:pPr>
            <a:r>
              <a:rPr lang="zh-CN" altLang="zh-CN" sz="1800" dirty="0">
                <a:solidFill>
                  <a:schemeClr val="accent1"/>
                </a:solidFill>
              </a:rPr>
              <a:t>传统经销商</a:t>
            </a:r>
            <a:r>
              <a:rPr lang="zh-CN" altLang="en-US" sz="1800" dirty="0">
                <a:solidFill>
                  <a:schemeClr val="accent1"/>
                </a:solidFill>
              </a:rPr>
              <a:t>；</a:t>
            </a:r>
            <a:endParaRPr lang="en-US" altLang="zh-CN" sz="1800" dirty="0">
              <a:solidFill>
                <a:schemeClr val="accent1"/>
              </a:solidFill>
            </a:endParaRPr>
          </a:p>
          <a:p>
            <a:pPr marL="285750" indent="-285750">
              <a:buFont typeface="Wingdings" panose="05000000000000000000" pitchFamily="2" charset="2"/>
              <a:buChar char="n"/>
            </a:pPr>
            <a:r>
              <a:rPr lang="zh-CN" altLang="zh-CN" sz="1800" dirty="0">
                <a:solidFill>
                  <a:schemeClr val="accent1"/>
                </a:solidFill>
              </a:rPr>
              <a:t>直销模式</a:t>
            </a:r>
            <a:r>
              <a:rPr lang="zh-CN" altLang="en-US" sz="1800" dirty="0">
                <a:solidFill>
                  <a:schemeClr val="accent1"/>
                </a:solidFill>
              </a:rPr>
              <a:t>的</a:t>
            </a:r>
            <a:r>
              <a:rPr lang="zh-CN" altLang="zh-CN" sz="1800" dirty="0">
                <a:solidFill>
                  <a:schemeClr val="accent1"/>
                </a:solidFill>
              </a:rPr>
              <a:t>直销商</a:t>
            </a:r>
            <a:r>
              <a:rPr lang="zh-CN" altLang="en-US" sz="1800" dirty="0">
                <a:solidFill>
                  <a:schemeClr val="accent1"/>
                </a:solidFill>
              </a:rPr>
              <a:t>；</a:t>
            </a:r>
            <a:endParaRPr lang="en-US" altLang="zh-CN" sz="1800" dirty="0">
              <a:solidFill>
                <a:schemeClr val="accent1"/>
              </a:solidFill>
            </a:endParaRPr>
          </a:p>
          <a:p>
            <a:pPr marL="285750" indent="-285750">
              <a:buFont typeface="Wingdings" panose="05000000000000000000" pitchFamily="2" charset="2"/>
              <a:buChar char="n"/>
            </a:pPr>
            <a:r>
              <a:rPr lang="zh-CN" altLang="zh-CN" sz="1800" dirty="0">
                <a:solidFill>
                  <a:schemeClr val="accent1"/>
                </a:solidFill>
              </a:rPr>
              <a:t>电子商务时代</a:t>
            </a:r>
            <a:r>
              <a:rPr lang="zh-CN" altLang="en-US" sz="1800" dirty="0">
                <a:solidFill>
                  <a:schemeClr val="accent1"/>
                </a:solidFill>
              </a:rPr>
              <a:t>的</a:t>
            </a:r>
            <a:r>
              <a:rPr lang="zh-CN" altLang="zh-CN" sz="1800" dirty="0">
                <a:solidFill>
                  <a:schemeClr val="accent1"/>
                </a:solidFill>
              </a:rPr>
              <a:t>网商</a:t>
            </a:r>
            <a:r>
              <a:rPr lang="zh-CN" altLang="en-US" sz="1800" dirty="0">
                <a:solidFill>
                  <a:schemeClr val="accent1"/>
                </a:solidFill>
              </a:rPr>
              <a:t>；</a:t>
            </a:r>
            <a:endParaRPr lang="en-US" altLang="zh-CN" sz="1800" dirty="0">
              <a:solidFill>
                <a:schemeClr val="accent1"/>
              </a:solidFill>
            </a:endParaRPr>
          </a:p>
          <a:p>
            <a:pPr marL="285750" indent="-285750">
              <a:buFont typeface="Wingdings" panose="05000000000000000000" pitchFamily="2" charset="2"/>
              <a:buChar char="n"/>
            </a:pPr>
            <a:r>
              <a:rPr lang="en-US" altLang="zh-CN" sz="1800" dirty="0">
                <a:solidFill>
                  <a:schemeClr val="accent1"/>
                </a:solidFill>
              </a:rPr>
              <a:t>……</a:t>
            </a:r>
            <a:endParaRPr lang="zh-CN" altLang="zh-CN" sz="1800" dirty="0">
              <a:solidFill>
                <a:schemeClr val="accent1"/>
              </a:solidFill>
            </a:endParaRPr>
          </a:p>
          <a:p>
            <a:pPr marL="285750" indent="-285750">
              <a:buFont typeface="Wingdings" panose="05000000000000000000" pitchFamily="2" charset="2"/>
              <a:buChar char="n"/>
            </a:pPr>
            <a:r>
              <a:rPr lang="zh-CN" altLang="en-US" sz="1800" dirty="0">
                <a:solidFill>
                  <a:schemeClr val="accent1"/>
                </a:solidFill>
              </a:rPr>
              <a:t>随时代不同产生不同形式的传统商，</a:t>
            </a:r>
            <a:r>
              <a:rPr lang="zh-CN" altLang="zh-CN" sz="1800" dirty="0">
                <a:solidFill>
                  <a:schemeClr val="accent1"/>
                </a:solidFill>
              </a:rPr>
              <a:t>经销商很显然是经营市场的人，需要大资金运作。</a:t>
            </a:r>
            <a:endParaRPr lang="zh-CN" altLang="zh-CN" sz="1800" dirty="0">
              <a:solidFill>
                <a:schemeClr val="accent1"/>
              </a:solidFill>
            </a:endParaRPr>
          </a:p>
        </p:txBody>
      </p:sp>
      <p:sp>
        <p:nvSpPr>
          <p:cNvPr id="46" name="Freeform 5"/>
          <p:cNvSpPr>
            <a:spLocks noEditPoints="1"/>
          </p:cNvSpPr>
          <p:nvPr/>
        </p:nvSpPr>
        <p:spPr bwMode="auto">
          <a:xfrm>
            <a:off x="1554476" y="1384763"/>
            <a:ext cx="883052" cy="1050968"/>
          </a:xfrm>
          <a:custGeom>
            <a:avLst/>
            <a:gdLst>
              <a:gd name="T0" fmla="*/ 121 w 866"/>
              <a:gd name="T1" fmla="*/ 571 h 1009"/>
              <a:gd name="T2" fmla="*/ 214 w 866"/>
              <a:gd name="T3" fmla="*/ 571 h 1009"/>
              <a:gd name="T4" fmla="*/ 277 w 866"/>
              <a:gd name="T5" fmla="*/ 550 h 1009"/>
              <a:gd name="T6" fmla="*/ 393 w 866"/>
              <a:gd name="T7" fmla="*/ 793 h 1009"/>
              <a:gd name="T8" fmla="*/ 421 w 866"/>
              <a:gd name="T9" fmla="*/ 640 h 1009"/>
              <a:gd name="T10" fmla="*/ 401 w 866"/>
              <a:gd name="T11" fmla="*/ 631 h 1009"/>
              <a:gd name="T12" fmla="*/ 402 w 866"/>
              <a:gd name="T13" fmla="*/ 609 h 1009"/>
              <a:gd name="T14" fmla="*/ 486 w 866"/>
              <a:gd name="T15" fmla="*/ 609 h 1009"/>
              <a:gd name="T16" fmla="*/ 486 w 866"/>
              <a:gd name="T17" fmla="*/ 631 h 1009"/>
              <a:gd name="T18" fmla="*/ 467 w 866"/>
              <a:gd name="T19" fmla="*/ 640 h 1009"/>
              <a:gd name="T20" fmla="*/ 493 w 866"/>
              <a:gd name="T21" fmla="*/ 787 h 1009"/>
              <a:gd name="T22" fmla="*/ 592 w 866"/>
              <a:gd name="T23" fmla="*/ 559 h 1009"/>
              <a:gd name="T24" fmla="*/ 650 w 866"/>
              <a:gd name="T25" fmla="*/ 567 h 1009"/>
              <a:gd name="T26" fmla="*/ 736 w 866"/>
              <a:gd name="T27" fmla="*/ 566 h 1009"/>
              <a:gd name="T28" fmla="*/ 853 w 866"/>
              <a:gd name="T29" fmla="*/ 932 h 1009"/>
              <a:gd name="T30" fmla="*/ 734 w 866"/>
              <a:gd name="T31" fmla="*/ 974 h 1009"/>
              <a:gd name="T32" fmla="*/ 717 w 866"/>
              <a:gd name="T33" fmla="*/ 919 h 1009"/>
              <a:gd name="T34" fmla="*/ 681 w 866"/>
              <a:gd name="T35" fmla="*/ 984 h 1009"/>
              <a:gd name="T36" fmla="*/ 165 w 866"/>
              <a:gd name="T37" fmla="*/ 987 h 1009"/>
              <a:gd name="T38" fmla="*/ 127 w 866"/>
              <a:gd name="T39" fmla="*/ 919 h 1009"/>
              <a:gd name="T40" fmla="*/ 110 w 866"/>
              <a:gd name="T41" fmla="*/ 977 h 1009"/>
              <a:gd name="T42" fmla="*/ 0 w 866"/>
              <a:gd name="T43" fmla="*/ 932 h 1009"/>
              <a:gd name="T44" fmla="*/ 121 w 866"/>
              <a:gd name="T45" fmla="*/ 571 h 1009"/>
              <a:gd name="T46" fmla="*/ 249 w 866"/>
              <a:gd name="T47" fmla="*/ 390 h 1009"/>
              <a:gd name="T48" fmla="*/ 249 w 866"/>
              <a:gd name="T49" fmla="*/ 390 h 1009"/>
              <a:gd name="T50" fmla="*/ 220 w 866"/>
              <a:gd name="T51" fmla="*/ 355 h 1009"/>
              <a:gd name="T52" fmla="*/ 209 w 866"/>
              <a:gd name="T53" fmla="*/ 288 h 1009"/>
              <a:gd name="T54" fmla="*/ 210 w 866"/>
              <a:gd name="T55" fmla="*/ 279 h 1009"/>
              <a:gd name="T56" fmla="*/ 217 w 866"/>
              <a:gd name="T57" fmla="*/ 275 h 1009"/>
              <a:gd name="T58" fmla="*/ 221 w 866"/>
              <a:gd name="T59" fmla="*/ 272 h 1009"/>
              <a:gd name="T60" fmla="*/ 268 w 866"/>
              <a:gd name="T61" fmla="*/ 64 h 1009"/>
              <a:gd name="T62" fmla="*/ 571 w 866"/>
              <a:gd name="T63" fmla="*/ 57 h 1009"/>
              <a:gd name="T64" fmla="*/ 629 w 866"/>
              <a:gd name="T65" fmla="*/ 270 h 1009"/>
              <a:gd name="T66" fmla="*/ 638 w 866"/>
              <a:gd name="T67" fmla="*/ 275 h 1009"/>
              <a:gd name="T68" fmla="*/ 645 w 866"/>
              <a:gd name="T69" fmla="*/ 279 h 1009"/>
              <a:gd name="T70" fmla="*/ 645 w 866"/>
              <a:gd name="T71" fmla="*/ 288 h 1009"/>
              <a:gd name="T72" fmla="*/ 635 w 866"/>
              <a:gd name="T73" fmla="*/ 354 h 1009"/>
              <a:gd name="T74" fmla="*/ 606 w 866"/>
              <a:gd name="T75" fmla="*/ 389 h 1009"/>
              <a:gd name="T76" fmla="*/ 443 w 866"/>
              <a:gd name="T77" fmla="*/ 536 h 1009"/>
              <a:gd name="T78" fmla="*/ 403 w 866"/>
              <a:gd name="T79" fmla="*/ 532 h 1009"/>
              <a:gd name="T80" fmla="*/ 249 w 866"/>
              <a:gd name="T81" fmla="*/ 39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6" h="1009">
                <a:moveTo>
                  <a:pt x="121" y="571"/>
                </a:moveTo>
                <a:cubicBezTo>
                  <a:pt x="154" y="571"/>
                  <a:pt x="185" y="571"/>
                  <a:pt x="214" y="571"/>
                </a:cubicBezTo>
                <a:cubicBezTo>
                  <a:pt x="241" y="574"/>
                  <a:pt x="262" y="567"/>
                  <a:pt x="277" y="550"/>
                </a:cubicBezTo>
                <a:lnTo>
                  <a:pt x="393" y="793"/>
                </a:lnTo>
                <a:lnTo>
                  <a:pt x="421" y="640"/>
                </a:lnTo>
                <a:lnTo>
                  <a:pt x="401" y="631"/>
                </a:lnTo>
                <a:lnTo>
                  <a:pt x="402" y="609"/>
                </a:lnTo>
                <a:lnTo>
                  <a:pt x="486" y="609"/>
                </a:lnTo>
                <a:lnTo>
                  <a:pt x="486" y="631"/>
                </a:lnTo>
                <a:lnTo>
                  <a:pt x="467" y="640"/>
                </a:lnTo>
                <a:lnTo>
                  <a:pt x="493" y="787"/>
                </a:lnTo>
                <a:lnTo>
                  <a:pt x="592" y="559"/>
                </a:lnTo>
                <a:cubicBezTo>
                  <a:pt x="607" y="566"/>
                  <a:pt x="627" y="568"/>
                  <a:pt x="650" y="567"/>
                </a:cubicBezTo>
                <a:cubicBezTo>
                  <a:pt x="677" y="567"/>
                  <a:pt x="705" y="566"/>
                  <a:pt x="736" y="566"/>
                </a:cubicBezTo>
                <a:cubicBezTo>
                  <a:pt x="815" y="641"/>
                  <a:pt x="866" y="817"/>
                  <a:pt x="853" y="932"/>
                </a:cubicBezTo>
                <a:cubicBezTo>
                  <a:pt x="829" y="949"/>
                  <a:pt x="787" y="963"/>
                  <a:pt x="734" y="974"/>
                </a:cubicBezTo>
                <a:lnTo>
                  <a:pt x="717" y="919"/>
                </a:lnTo>
                <a:lnTo>
                  <a:pt x="681" y="984"/>
                </a:lnTo>
                <a:cubicBezTo>
                  <a:pt x="527" y="1007"/>
                  <a:pt x="315" y="1009"/>
                  <a:pt x="165" y="987"/>
                </a:cubicBezTo>
                <a:lnTo>
                  <a:pt x="127" y="919"/>
                </a:lnTo>
                <a:lnTo>
                  <a:pt x="110" y="977"/>
                </a:lnTo>
                <a:cubicBezTo>
                  <a:pt x="58" y="966"/>
                  <a:pt x="19" y="951"/>
                  <a:pt x="0" y="932"/>
                </a:cubicBezTo>
                <a:cubicBezTo>
                  <a:pt x="2" y="831"/>
                  <a:pt x="21" y="659"/>
                  <a:pt x="121" y="571"/>
                </a:cubicBezTo>
                <a:close/>
                <a:moveTo>
                  <a:pt x="249" y="390"/>
                </a:moveTo>
                <a:lnTo>
                  <a:pt x="249" y="390"/>
                </a:lnTo>
                <a:cubicBezTo>
                  <a:pt x="236" y="383"/>
                  <a:pt x="226" y="371"/>
                  <a:pt x="220" y="355"/>
                </a:cubicBezTo>
                <a:cubicBezTo>
                  <a:pt x="212" y="338"/>
                  <a:pt x="209" y="315"/>
                  <a:pt x="209" y="288"/>
                </a:cubicBezTo>
                <a:lnTo>
                  <a:pt x="210" y="279"/>
                </a:lnTo>
                <a:lnTo>
                  <a:pt x="217" y="275"/>
                </a:lnTo>
                <a:cubicBezTo>
                  <a:pt x="218" y="274"/>
                  <a:pt x="219" y="273"/>
                  <a:pt x="221" y="272"/>
                </a:cubicBezTo>
                <a:cubicBezTo>
                  <a:pt x="205" y="158"/>
                  <a:pt x="218" y="104"/>
                  <a:pt x="268" y="64"/>
                </a:cubicBezTo>
                <a:cubicBezTo>
                  <a:pt x="346" y="0"/>
                  <a:pt x="493" y="0"/>
                  <a:pt x="571" y="57"/>
                </a:cubicBezTo>
                <a:cubicBezTo>
                  <a:pt x="624" y="96"/>
                  <a:pt x="644" y="166"/>
                  <a:pt x="629" y="270"/>
                </a:cubicBezTo>
                <a:cubicBezTo>
                  <a:pt x="632" y="271"/>
                  <a:pt x="635" y="273"/>
                  <a:pt x="638" y="275"/>
                </a:cubicBezTo>
                <a:lnTo>
                  <a:pt x="645" y="279"/>
                </a:lnTo>
                <a:lnTo>
                  <a:pt x="645" y="288"/>
                </a:lnTo>
                <a:cubicBezTo>
                  <a:pt x="645" y="315"/>
                  <a:pt x="642" y="337"/>
                  <a:pt x="635" y="354"/>
                </a:cubicBezTo>
                <a:cubicBezTo>
                  <a:pt x="629" y="370"/>
                  <a:pt x="619" y="382"/>
                  <a:pt x="606" y="389"/>
                </a:cubicBezTo>
                <a:cubicBezTo>
                  <a:pt x="586" y="456"/>
                  <a:pt x="515" y="528"/>
                  <a:pt x="443" y="536"/>
                </a:cubicBezTo>
                <a:cubicBezTo>
                  <a:pt x="430" y="537"/>
                  <a:pt x="416" y="537"/>
                  <a:pt x="403" y="532"/>
                </a:cubicBezTo>
                <a:cubicBezTo>
                  <a:pt x="325" y="504"/>
                  <a:pt x="275" y="471"/>
                  <a:pt x="249" y="39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7" name="Freeform 6"/>
          <p:cNvSpPr>
            <a:spLocks noEditPoints="1"/>
          </p:cNvSpPr>
          <p:nvPr/>
        </p:nvSpPr>
        <p:spPr bwMode="auto">
          <a:xfrm>
            <a:off x="7360020" y="1546747"/>
            <a:ext cx="1262996" cy="897716"/>
          </a:xfrm>
          <a:custGeom>
            <a:avLst/>
            <a:gdLst>
              <a:gd name="T0" fmla="*/ 1038 w 1184"/>
              <a:gd name="T1" fmla="*/ 311 h 826"/>
              <a:gd name="T2" fmla="*/ 1153 w 1184"/>
              <a:gd name="T3" fmla="*/ 369 h 826"/>
              <a:gd name="T4" fmla="*/ 983 w 1184"/>
              <a:gd name="T5" fmla="*/ 529 h 826"/>
              <a:gd name="T6" fmla="*/ 891 w 1184"/>
              <a:gd name="T7" fmla="*/ 397 h 826"/>
              <a:gd name="T8" fmla="*/ 816 w 1184"/>
              <a:gd name="T9" fmla="*/ 397 h 826"/>
              <a:gd name="T10" fmla="*/ 933 w 1184"/>
              <a:gd name="T11" fmla="*/ 351 h 826"/>
              <a:gd name="T12" fmla="*/ 902 w 1184"/>
              <a:gd name="T13" fmla="*/ 260 h 826"/>
              <a:gd name="T14" fmla="*/ 895 w 1184"/>
              <a:gd name="T15" fmla="*/ 63 h 826"/>
              <a:gd name="T16" fmla="*/ 1123 w 1184"/>
              <a:gd name="T17" fmla="*/ 255 h 826"/>
              <a:gd name="T18" fmla="*/ 377 w 1184"/>
              <a:gd name="T19" fmla="*/ 462 h 826"/>
              <a:gd name="T20" fmla="*/ 280 w 1184"/>
              <a:gd name="T21" fmla="*/ 749 h 826"/>
              <a:gd name="T22" fmla="*/ 866 w 1184"/>
              <a:gd name="T23" fmla="*/ 458 h 826"/>
              <a:gd name="T24" fmla="*/ 752 w 1184"/>
              <a:gd name="T25" fmla="*/ 452 h 826"/>
              <a:gd name="T26" fmla="*/ 763 w 1184"/>
              <a:gd name="T27" fmla="*/ 317 h 826"/>
              <a:gd name="T28" fmla="*/ 794 w 1184"/>
              <a:gd name="T29" fmla="*/ 236 h 826"/>
              <a:gd name="T30" fmla="*/ 788 w 1184"/>
              <a:gd name="T31" fmla="*/ 225 h 826"/>
              <a:gd name="T32" fmla="*/ 735 w 1184"/>
              <a:gd name="T33" fmla="*/ 52 h 826"/>
              <a:gd name="T34" fmla="*/ 456 w 1184"/>
              <a:gd name="T35" fmla="*/ 223 h 826"/>
              <a:gd name="T36" fmla="*/ 447 w 1184"/>
              <a:gd name="T37" fmla="*/ 229 h 826"/>
              <a:gd name="T38" fmla="*/ 455 w 1184"/>
              <a:gd name="T39" fmla="*/ 290 h 826"/>
              <a:gd name="T40" fmla="*/ 521 w 1184"/>
              <a:gd name="T41" fmla="*/ 390 h 826"/>
              <a:gd name="T42" fmla="*/ 450 w 1184"/>
              <a:gd name="T43" fmla="*/ 462 h 826"/>
              <a:gd name="T44" fmla="*/ 67 w 1184"/>
              <a:gd name="T45" fmla="*/ 317 h 826"/>
              <a:gd name="T46" fmla="*/ 119 w 1184"/>
              <a:gd name="T47" fmla="*/ 317 h 826"/>
              <a:gd name="T48" fmla="*/ 168 w 1184"/>
              <a:gd name="T49" fmla="*/ 267 h 826"/>
              <a:gd name="T50" fmla="*/ 122 w 1184"/>
              <a:gd name="T51" fmla="*/ 197 h 826"/>
              <a:gd name="T52" fmla="*/ 116 w 1184"/>
              <a:gd name="T53" fmla="*/ 155 h 826"/>
              <a:gd name="T54" fmla="*/ 123 w 1184"/>
              <a:gd name="T55" fmla="*/ 151 h 826"/>
              <a:gd name="T56" fmla="*/ 317 w 1184"/>
              <a:gd name="T57" fmla="*/ 32 h 826"/>
              <a:gd name="T58" fmla="*/ 354 w 1184"/>
              <a:gd name="T59" fmla="*/ 153 h 826"/>
              <a:gd name="T60" fmla="*/ 358 w 1184"/>
              <a:gd name="T61" fmla="*/ 160 h 826"/>
              <a:gd name="T62" fmla="*/ 336 w 1184"/>
              <a:gd name="T63" fmla="*/ 216 h 826"/>
              <a:gd name="T64" fmla="*/ 329 w 1184"/>
              <a:gd name="T65" fmla="*/ 310 h 826"/>
              <a:gd name="T66" fmla="*/ 399 w 1184"/>
              <a:gd name="T67" fmla="*/ 314 h 826"/>
              <a:gd name="T68" fmla="*/ 451 w 1184"/>
              <a:gd name="T69" fmla="*/ 400 h 826"/>
              <a:gd name="T70" fmla="*/ 377 w 1184"/>
              <a:gd name="T71" fmla="*/ 401 h 826"/>
              <a:gd name="T72" fmla="*/ 336 w 1184"/>
              <a:gd name="T73" fmla="*/ 416 h 826"/>
              <a:gd name="T74" fmla="*/ 0 w 1184"/>
              <a:gd name="T75" fmla="*/ 517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4" h="826">
                <a:moveTo>
                  <a:pt x="1082" y="260"/>
                </a:moveTo>
                <a:cubicBezTo>
                  <a:pt x="1073" y="280"/>
                  <a:pt x="1059" y="298"/>
                  <a:pt x="1038" y="311"/>
                </a:cubicBezTo>
                <a:cubicBezTo>
                  <a:pt x="1044" y="332"/>
                  <a:pt x="1047" y="339"/>
                  <a:pt x="1052" y="351"/>
                </a:cubicBezTo>
                <a:cubicBezTo>
                  <a:pt x="1064" y="351"/>
                  <a:pt x="1147" y="356"/>
                  <a:pt x="1153" y="369"/>
                </a:cubicBezTo>
                <a:cubicBezTo>
                  <a:pt x="1183" y="405"/>
                  <a:pt x="1184" y="467"/>
                  <a:pt x="1179" y="499"/>
                </a:cubicBezTo>
                <a:cubicBezTo>
                  <a:pt x="1133" y="520"/>
                  <a:pt x="1057" y="530"/>
                  <a:pt x="983" y="529"/>
                </a:cubicBezTo>
                <a:cubicBezTo>
                  <a:pt x="964" y="483"/>
                  <a:pt x="939" y="442"/>
                  <a:pt x="908" y="414"/>
                </a:cubicBezTo>
                <a:lnTo>
                  <a:pt x="891" y="397"/>
                </a:lnTo>
                <a:lnTo>
                  <a:pt x="866" y="397"/>
                </a:lnTo>
                <a:cubicBezTo>
                  <a:pt x="850" y="397"/>
                  <a:pt x="833" y="397"/>
                  <a:pt x="816" y="397"/>
                </a:cubicBezTo>
                <a:cubicBezTo>
                  <a:pt x="820" y="387"/>
                  <a:pt x="825" y="377"/>
                  <a:pt x="832" y="369"/>
                </a:cubicBezTo>
                <a:cubicBezTo>
                  <a:pt x="838" y="356"/>
                  <a:pt x="921" y="351"/>
                  <a:pt x="933" y="351"/>
                </a:cubicBezTo>
                <a:cubicBezTo>
                  <a:pt x="937" y="337"/>
                  <a:pt x="940" y="325"/>
                  <a:pt x="943" y="311"/>
                </a:cubicBezTo>
                <a:cubicBezTo>
                  <a:pt x="924" y="298"/>
                  <a:pt x="910" y="280"/>
                  <a:pt x="902" y="260"/>
                </a:cubicBezTo>
                <a:cubicBezTo>
                  <a:pt x="893" y="259"/>
                  <a:pt x="871" y="260"/>
                  <a:pt x="862" y="258"/>
                </a:cubicBezTo>
                <a:cubicBezTo>
                  <a:pt x="851" y="189"/>
                  <a:pt x="867" y="86"/>
                  <a:pt x="895" y="63"/>
                </a:cubicBezTo>
                <a:cubicBezTo>
                  <a:pt x="937" y="29"/>
                  <a:pt x="1040" y="27"/>
                  <a:pt x="1083" y="58"/>
                </a:cubicBezTo>
                <a:cubicBezTo>
                  <a:pt x="1113" y="81"/>
                  <a:pt x="1134" y="192"/>
                  <a:pt x="1123" y="255"/>
                </a:cubicBezTo>
                <a:cubicBezTo>
                  <a:pt x="1118" y="259"/>
                  <a:pt x="1088" y="257"/>
                  <a:pt x="1082" y="260"/>
                </a:cubicBezTo>
                <a:close/>
                <a:moveTo>
                  <a:pt x="377" y="462"/>
                </a:moveTo>
                <a:lnTo>
                  <a:pt x="377" y="462"/>
                </a:lnTo>
                <a:cubicBezTo>
                  <a:pt x="297" y="532"/>
                  <a:pt x="282" y="669"/>
                  <a:pt x="280" y="749"/>
                </a:cubicBezTo>
                <a:cubicBezTo>
                  <a:pt x="358" y="826"/>
                  <a:pt x="856" y="821"/>
                  <a:pt x="960" y="749"/>
                </a:cubicBezTo>
                <a:cubicBezTo>
                  <a:pt x="970" y="658"/>
                  <a:pt x="929" y="518"/>
                  <a:pt x="866" y="458"/>
                </a:cubicBezTo>
                <a:cubicBezTo>
                  <a:pt x="842" y="458"/>
                  <a:pt x="819" y="458"/>
                  <a:pt x="798" y="458"/>
                </a:cubicBezTo>
                <a:cubicBezTo>
                  <a:pt x="780" y="460"/>
                  <a:pt x="764" y="458"/>
                  <a:pt x="752" y="452"/>
                </a:cubicBezTo>
                <a:cubicBezTo>
                  <a:pt x="738" y="438"/>
                  <a:pt x="730" y="415"/>
                  <a:pt x="725" y="386"/>
                </a:cubicBezTo>
                <a:cubicBezTo>
                  <a:pt x="742" y="366"/>
                  <a:pt x="755" y="343"/>
                  <a:pt x="763" y="317"/>
                </a:cubicBezTo>
                <a:cubicBezTo>
                  <a:pt x="773" y="311"/>
                  <a:pt x="781" y="302"/>
                  <a:pt x="786" y="289"/>
                </a:cubicBezTo>
                <a:cubicBezTo>
                  <a:pt x="792" y="275"/>
                  <a:pt x="794" y="257"/>
                  <a:pt x="794" y="236"/>
                </a:cubicBezTo>
                <a:lnTo>
                  <a:pt x="794" y="229"/>
                </a:lnTo>
                <a:lnTo>
                  <a:pt x="788" y="225"/>
                </a:lnTo>
                <a:cubicBezTo>
                  <a:pt x="786" y="224"/>
                  <a:pt x="784" y="223"/>
                  <a:pt x="782" y="222"/>
                </a:cubicBezTo>
                <a:cubicBezTo>
                  <a:pt x="793" y="139"/>
                  <a:pt x="778" y="83"/>
                  <a:pt x="735" y="52"/>
                </a:cubicBezTo>
                <a:cubicBezTo>
                  <a:pt x="673" y="7"/>
                  <a:pt x="555" y="7"/>
                  <a:pt x="494" y="57"/>
                </a:cubicBezTo>
                <a:cubicBezTo>
                  <a:pt x="454" y="90"/>
                  <a:pt x="443" y="132"/>
                  <a:pt x="456" y="223"/>
                </a:cubicBezTo>
                <a:cubicBezTo>
                  <a:pt x="455" y="224"/>
                  <a:pt x="454" y="225"/>
                  <a:pt x="453" y="225"/>
                </a:cubicBezTo>
                <a:lnTo>
                  <a:pt x="447" y="229"/>
                </a:lnTo>
                <a:lnTo>
                  <a:pt x="447" y="236"/>
                </a:lnTo>
                <a:cubicBezTo>
                  <a:pt x="447" y="258"/>
                  <a:pt x="449" y="276"/>
                  <a:pt x="455" y="290"/>
                </a:cubicBezTo>
                <a:cubicBezTo>
                  <a:pt x="460" y="302"/>
                  <a:pt x="468" y="312"/>
                  <a:pt x="479" y="317"/>
                </a:cubicBezTo>
                <a:cubicBezTo>
                  <a:pt x="488" y="345"/>
                  <a:pt x="503" y="370"/>
                  <a:pt x="521" y="390"/>
                </a:cubicBezTo>
                <a:cubicBezTo>
                  <a:pt x="517" y="412"/>
                  <a:pt x="510" y="431"/>
                  <a:pt x="501" y="445"/>
                </a:cubicBezTo>
                <a:cubicBezTo>
                  <a:pt x="489" y="459"/>
                  <a:pt x="472" y="464"/>
                  <a:pt x="450" y="462"/>
                </a:cubicBezTo>
                <a:cubicBezTo>
                  <a:pt x="428" y="462"/>
                  <a:pt x="403" y="462"/>
                  <a:pt x="377" y="462"/>
                </a:cubicBezTo>
                <a:close/>
                <a:moveTo>
                  <a:pt x="67" y="317"/>
                </a:moveTo>
                <a:lnTo>
                  <a:pt x="67" y="317"/>
                </a:lnTo>
                <a:cubicBezTo>
                  <a:pt x="86" y="317"/>
                  <a:pt x="103" y="317"/>
                  <a:pt x="119" y="317"/>
                </a:cubicBezTo>
                <a:cubicBezTo>
                  <a:pt x="134" y="318"/>
                  <a:pt x="146" y="315"/>
                  <a:pt x="154" y="305"/>
                </a:cubicBezTo>
                <a:cubicBezTo>
                  <a:pt x="160" y="296"/>
                  <a:pt x="165" y="283"/>
                  <a:pt x="168" y="267"/>
                </a:cubicBezTo>
                <a:cubicBezTo>
                  <a:pt x="155" y="253"/>
                  <a:pt x="145" y="236"/>
                  <a:pt x="139" y="216"/>
                </a:cubicBezTo>
                <a:cubicBezTo>
                  <a:pt x="131" y="213"/>
                  <a:pt x="126" y="206"/>
                  <a:pt x="122" y="197"/>
                </a:cubicBezTo>
                <a:cubicBezTo>
                  <a:pt x="118" y="188"/>
                  <a:pt x="116" y="175"/>
                  <a:pt x="116" y="160"/>
                </a:cubicBezTo>
                <a:lnTo>
                  <a:pt x="116" y="155"/>
                </a:lnTo>
                <a:lnTo>
                  <a:pt x="120" y="153"/>
                </a:lnTo>
                <a:cubicBezTo>
                  <a:pt x="121" y="152"/>
                  <a:pt x="122" y="152"/>
                  <a:pt x="123" y="151"/>
                </a:cubicBezTo>
                <a:cubicBezTo>
                  <a:pt x="114" y="88"/>
                  <a:pt x="121" y="58"/>
                  <a:pt x="149" y="36"/>
                </a:cubicBezTo>
                <a:cubicBezTo>
                  <a:pt x="192" y="1"/>
                  <a:pt x="273" y="0"/>
                  <a:pt x="317" y="32"/>
                </a:cubicBezTo>
                <a:cubicBezTo>
                  <a:pt x="346" y="54"/>
                  <a:pt x="357" y="92"/>
                  <a:pt x="349" y="150"/>
                </a:cubicBezTo>
                <a:cubicBezTo>
                  <a:pt x="351" y="151"/>
                  <a:pt x="352" y="152"/>
                  <a:pt x="354" y="153"/>
                </a:cubicBezTo>
                <a:lnTo>
                  <a:pt x="358" y="155"/>
                </a:lnTo>
                <a:lnTo>
                  <a:pt x="358" y="160"/>
                </a:lnTo>
                <a:cubicBezTo>
                  <a:pt x="358" y="175"/>
                  <a:pt x="356" y="187"/>
                  <a:pt x="352" y="197"/>
                </a:cubicBezTo>
                <a:cubicBezTo>
                  <a:pt x="349" y="205"/>
                  <a:pt x="343" y="212"/>
                  <a:pt x="336" y="216"/>
                </a:cubicBezTo>
                <a:cubicBezTo>
                  <a:pt x="331" y="234"/>
                  <a:pt x="321" y="251"/>
                  <a:pt x="310" y="264"/>
                </a:cubicBezTo>
                <a:cubicBezTo>
                  <a:pt x="313" y="284"/>
                  <a:pt x="319" y="300"/>
                  <a:pt x="329" y="310"/>
                </a:cubicBezTo>
                <a:cubicBezTo>
                  <a:pt x="337" y="314"/>
                  <a:pt x="348" y="315"/>
                  <a:pt x="361" y="314"/>
                </a:cubicBezTo>
                <a:cubicBezTo>
                  <a:pt x="373" y="314"/>
                  <a:pt x="385" y="314"/>
                  <a:pt x="399" y="314"/>
                </a:cubicBezTo>
                <a:cubicBezTo>
                  <a:pt x="406" y="330"/>
                  <a:pt x="415" y="344"/>
                  <a:pt x="428" y="355"/>
                </a:cubicBezTo>
                <a:cubicBezTo>
                  <a:pt x="434" y="371"/>
                  <a:pt x="442" y="386"/>
                  <a:pt x="451" y="400"/>
                </a:cubicBezTo>
                <a:lnTo>
                  <a:pt x="450" y="400"/>
                </a:lnTo>
                <a:cubicBezTo>
                  <a:pt x="426" y="401"/>
                  <a:pt x="401" y="401"/>
                  <a:pt x="377" y="401"/>
                </a:cubicBezTo>
                <a:lnTo>
                  <a:pt x="354" y="401"/>
                </a:lnTo>
                <a:lnTo>
                  <a:pt x="336" y="416"/>
                </a:lnTo>
                <a:cubicBezTo>
                  <a:pt x="295" y="452"/>
                  <a:pt x="267" y="502"/>
                  <a:pt x="249" y="555"/>
                </a:cubicBezTo>
                <a:cubicBezTo>
                  <a:pt x="140" y="557"/>
                  <a:pt x="29" y="545"/>
                  <a:pt x="0" y="517"/>
                </a:cubicBezTo>
                <a:cubicBezTo>
                  <a:pt x="2" y="461"/>
                  <a:pt x="12" y="366"/>
                  <a:pt x="67" y="317"/>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grpSp>
        <p:nvGrpSpPr>
          <p:cNvPr id="3" name="组合 2"/>
          <p:cNvGrpSpPr/>
          <p:nvPr/>
        </p:nvGrpSpPr>
        <p:grpSpPr>
          <a:xfrm>
            <a:off x="980919" y="5246251"/>
            <a:ext cx="852220" cy="852220"/>
            <a:chOff x="980919" y="5246251"/>
            <a:chExt cx="852220" cy="852220"/>
          </a:xfrm>
        </p:grpSpPr>
        <p:sp>
          <p:nvSpPr>
            <p:cNvPr id="4" name="矩形: 圆角 3"/>
            <p:cNvSpPr/>
            <p:nvPr/>
          </p:nvSpPr>
          <p:spPr bwMode="auto">
            <a:xfrm>
              <a:off x="980919" y="5246251"/>
              <a:ext cx="852220" cy="852220"/>
            </a:xfrm>
            <a:prstGeom prst="round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文本框 4"/>
            <p:cNvSpPr txBox="1"/>
            <p:nvPr/>
          </p:nvSpPr>
          <p:spPr>
            <a:xfrm>
              <a:off x="1006919" y="5441528"/>
              <a:ext cx="800219" cy="461665"/>
            </a:xfrm>
            <a:prstGeom prst="rect">
              <a:avLst/>
            </a:prstGeom>
            <a:noFill/>
          </p:spPr>
          <p:txBody>
            <a:bodyPr wrap="none" rtlCol="0">
              <a:spAutoFit/>
            </a:bodyPr>
            <a:lstStyle/>
            <a:p>
              <a:r>
                <a:rPr lang="zh-CN" altLang="en-US" sz="2400" b="1" dirty="0">
                  <a:solidFill>
                    <a:schemeClr val="accent2"/>
                  </a:solidFill>
                  <a:latin typeface="+mj-ea"/>
                  <a:ea typeface="+mj-ea"/>
                </a:rPr>
                <a:t>注意</a:t>
              </a:r>
              <a:endParaRPr lang="zh-CN" altLang="en-US" sz="2400" b="1" dirty="0">
                <a:solidFill>
                  <a:schemeClr val="accent2"/>
                </a:solidFill>
                <a:latin typeface="+mj-ea"/>
                <a:ea typeface="+mj-ea"/>
              </a:endParaRPr>
            </a:p>
          </p:txBody>
        </p:sp>
      </p:grpSp>
      <p:sp>
        <p:nvSpPr>
          <p:cNvPr id="21"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7626">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5071269" y="884552"/>
            <a:ext cx="2301875" cy="2308226"/>
            <a:chOff x="6609209" y="790981"/>
            <a:chExt cx="2301875" cy="2308226"/>
          </a:xfrm>
        </p:grpSpPr>
        <p:sp>
          <p:nvSpPr>
            <p:cNvPr id="38"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39"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grpSp>
      <p:sp>
        <p:nvSpPr>
          <p:cNvPr id="55" name="TextBox 27"/>
          <p:cNvSpPr txBox="1"/>
          <p:nvPr/>
        </p:nvSpPr>
        <p:spPr>
          <a:xfrm>
            <a:off x="2549797" y="3752318"/>
            <a:ext cx="7097168" cy="14465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会 员 权 益</a:t>
            </a:r>
            <a:endPar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3" name="文本框 62"/>
          <p:cNvSpPr txBox="1"/>
          <p:nvPr/>
        </p:nvSpPr>
        <p:spPr>
          <a:xfrm>
            <a:off x="5627941" y="3300321"/>
            <a:ext cx="1188530" cy="52322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Part 2</a:t>
            </a:r>
            <a:endParaRPr kumimoji="0" lang="zh-CN" altLang="en-US"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3" name="Oval 39"/>
          <p:cNvSpPr>
            <a:spLocks noChangeAspect="1" noChangeArrowheads="1"/>
          </p:cNvSpPr>
          <p:nvPr/>
        </p:nvSpPr>
        <p:spPr bwMode="auto">
          <a:xfrm>
            <a:off x="3641542" y="5372975"/>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4" name="TextBox 9"/>
          <p:cNvSpPr txBox="1"/>
          <p:nvPr/>
        </p:nvSpPr>
        <p:spPr>
          <a:xfrm>
            <a:off x="3857542" y="5312311"/>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dirty="0">
                <a:solidFill>
                  <a:schemeClr val="accent2"/>
                </a:solidFill>
                <a:latin typeface="微软雅黑" panose="020B0503020204020204" pitchFamily="34" charset="-122"/>
                <a:ea typeface="微软雅黑" panose="020B0503020204020204" pitchFamily="34" charset="-122"/>
              </a:rPr>
              <a:t>我们的</a:t>
            </a: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目标</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25" name="Oval 39"/>
          <p:cNvSpPr>
            <a:spLocks noChangeAspect="1" noChangeArrowheads="1"/>
          </p:cNvSpPr>
          <p:nvPr/>
        </p:nvSpPr>
        <p:spPr bwMode="auto">
          <a:xfrm>
            <a:off x="5440986" y="5372975"/>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6" name="TextBox 13"/>
          <p:cNvSpPr txBox="1"/>
          <p:nvPr/>
        </p:nvSpPr>
        <p:spPr>
          <a:xfrm>
            <a:off x="5656987" y="5312311"/>
            <a:ext cx="1540304"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dirty="0">
                <a:solidFill>
                  <a:schemeClr val="accent2"/>
                </a:solidFill>
                <a:latin typeface="微软雅黑" panose="020B0503020204020204" pitchFamily="34" charset="-122"/>
                <a:ea typeface="微软雅黑" panose="020B0503020204020204" pitchFamily="34" charset="-122"/>
              </a:rPr>
              <a:t>消费商模式</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27" name="Oval 40"/>
          <p:cNvSpPr>
            <a:spLocks noChangeAspect="1" noChangeArrowheads="1"/>
          </p:cNvSpPr>
          <p:nvPr/>
        </p:nvSpPr>
        <p:spPr bwMode="auto">
          <a:xfrm>
            <a:off x="3641542" y="5745923"/>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8" name="TextBox 10"/>
          <p:cNvSpPr txBox="1"/>
          <p:nvPr/>
        </p:nvSpPr>
        <p:spPr>
          <a:xfrm>
            <a:off x="3857542" y="5685259"/>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会员权益</a:t>
            </a:r>
            <a:endParaRPr kumimoji="0" lang="zh-CN" altLang="zh-CN"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29" name="Oval 40"/>
          <p:cNvSpPr>
            <a:spLocks noChangeAspect="1" noChangeArrowheads="1"/>
          </p:cNvSpPr>
          <p:nvPr/>
        </p:nvSpPr>
        <p:spPr bwMode="auto">
          <a:xfrm>
            <a:off x="5443965" y="5745923"/>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0" name="TextBox 10"/>
          <p:cNvSpPr txBox="1"/>
          <p:nvPr/>
        </p:nvSpPr>
        <p:spPr>
          <a:xfrm>
            <a:off x="5659965" y="5685259"/>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其他专属权益</a:t>
            </a:r>
            <a:endParaRPr kumimoji="0" lang="zh-CN" altLang="zh-CN"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31" name="Oval 39"/>
          <p:cNvSpPr>
            <a:spLocks noChangeAspect="1" noChangeArrowheads="1"/>
          </p:cNvSpPr>
          <p:nvPr/>
        </p:nvSpPr>
        <p:spPr bwMode="auto">
          <a:xfrm>
            <a:off x="7322540" y="5372975"/>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2" name="TextBox 13"/>
          <p:cNvSpPr txBox="1"/>
          <p:nvPr/>
        </p:nvSpPr>
        <p:spPr>
          <a:xfrm>
            <a:off x="7538541" y="5312311"/>
            <a:ext cx="1540304"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dirty="0">
                <a:solidFill>
                  <a:schemeClr val="accent2"/>
                </a:solidFill>
                <a:latin typeface="微软雅黑" panose="020B0503020204020204" pitchFamily="34" charset="-122"/>
                <a:ea typeface="微软雅黑" panose="020B0503020204020204" pitchFamily="34" charset="-122"/>
              </a:rPr>
              <a:t>分红模式</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3" name="Freeform 11"/>
          <p:cNvSpPr>
            <a:spLocks noEditPoints="1"/>
          </p:cNvSpPr>
          <p:nvPr/>
        </p:nvSpPr>
        <p:spPr bwMode="auto">
          <a:xfrm>
            <a:off x="5507211" y="1350836"/>
            <a:ext cx="1429990" cy="1265776"/>
          </a:xfrm>
          <a:custGeom>
            <a:avLst/>
            <a:gdLst>
              <a:gd name="T0" fmla="*/ 197 w 790"/>
              <a:gd name="T1" fmla="*/ 303 h 716"/>
              <a:gd name="T2" fmla="*/ 197 w 790"/>
              <a:gd name="T3" fmla="*/ 588 h 716"/>
              <a:gd name="T4" fmla="*/ 285 w 790"/>
              <a:gd name="T5" fmla="*/ 588 h 716"/>
              <a:gd name="T6" fmla="*/ 278 w 790"/>
              <a:gd name="T7" fmla="*/ 303 h 716"/>
              <a:gd name="T8" fmla="*/ 351 w 790"/>
              <a:gd name="T9" fmla="*/ 303 h 716"/>
              <a:gd name="T10" fmla="*/ 456 w 790"/>
              <a:gd name="T11" fmla="*/ 581 h 716"/>
              <a:gd name="T12" fmla="*/ 148 w 790"/>
              <a:gd name="T13" fmla="*/ 716 h 716"/>
              <a:gd name="T14" fmla="*/ 8 w 790"/>
              <a:gd name="T15" fmla="*/ 438 h 716"/>
              <a:gd name="T16" fmla="*/ 119 w 790"/>
              <a:gd name="T17" fmla="*/ 122 h 716"/>
              <a:gd name="T18" fmla="*/ 363 w 790"/>
              <a:gd name="T19" fmla="*/ 122 h 716"/>
              <a:gd name="T20" fmla="*/ 119 w 790"/>
              <a:gd name="T21" fmla="*/ 122 h 716"/>
              <a:gd name="T22" fmla="*/ 691 w 790"/>
              <a:gd name="T23" fmla="*/ 189 h 716"/>
              <a:gd name="T24" fmla="*/ 677 w 790"/>
              <a:gd name="T25" fmla="*/ 167 h 716"/>
              <a:gd name="T26" fmla="*/ 601 w 790"/>
              <a:gd name="T27" fmla="*/ 167 h 716"/>
              <a:gd name="T28" fmla="*/ 450 w 790"/>
              <a:gd name="T29" fmla="*/ 189 h 716"/>
              <a:gd name="T30" fmla="*/ 413 w 790"/>
              <a:gd name="T31" fmla="*/ 130 h 716"/>
              <a:gd name="T32" fmla="*/ 307 w 790"/>
              <a:gd name="T33" fmla="*/ 266 h 716"/>
              <a:gd name="T34" fmla="*/ 315 w 790"/>
              <a:gd name="T35" fmla="*/ 266 h 716"/>
              <a:gd name="T36" fmla="*/ 450 w 790"/>
              <a:gd name="T37" fmla="*/ 302 h 716"/>
              <a:gd name="T38" fmla="*/ 790 w 790"/>
              <a:gd name="T39" fmla="*/ 288 h 716"/>
              <a:gd name="T40" fmla="*/ 413 w 790"/>
              <a:gd name="T41" fmla="*/ 261 h 716"/>
              <a:gd name="T42" fmla="*/ 376 w 790"/>
              <a:gd name="T43" fmla="*/ 216 h 716"/>
              <a:gd name="T44" fmla="*/ 449 w 790"/>
              <a:gd name="T45" fmla="*/ 216 h 716"/>
              <a:gd name="T46" fmla="*/ 413 w 790"/>
              <a:gd name="T47" fmla="*/ 261 h 716"/>
              <a:gd name="T48" fmla="*/ 640 w 790"/>
              <a:gd name="T49" fmla="*/ 261 h 716"/>
              <a:gd name="T50" fmla="*/ 603 w 790"/>
              <a:gd name="T51" fmla="*/ 216 h 716"/>
              <a:gd name="T52" fmla="*/ 676 w 790"/>
              <a:gd name="T53" fmla="*/ 216 h 716"/>
              <a:gd name="T54" fmla="*/ 640 w 790"/>
              <a:gd name="T55" fmla="*/ 261 h 716"/>
              <a:gd name="T56" fmla="*/ 757 w 790"/>
              <a:gd name="T57" fmla="*/ 370 h 716"/>
              <a:gd name="T58" fmla="*/ 701 w 790"/>
              <a:gd name="T59" fmla="*/ 681 h 716"/>
              <a:gd name="T60" fmla="*/ 428 w 790"/>
              <a:gd name="T61" fmla="*/ 716 h 716"/>
              <a:gd name="T62" fmla="*/ 790 w 790"/>
              <a:gd name="T63" fmla="*/ 617 h 716"/>
              <a:gd name="T64" fmla="*/ 695 w 790"/>
              <a:gd name="T65" fmla="*/ 340 h 716"/>
              <a:gd name="T66" fmla="*/ 500 w 790"/>
              <a:gd name="T67" fmla="*/ 370 h 716"/>
              <a:gd name="T68" fmla="*/ 567 w 790"/>
              <a:gd name="T69" fmla="*/ 511 h 716"/>
              <a:gd name="T70" fmla="*/ 575 w 790"/>
              <a:gd name="T71" fmla="*/ 454 h 716"/>
              <a:gd name="T72" fmla="*/ 510 w 790"/>
              <a:gd name="T73" fmla="*/ 445 h 716"/>
              <a:gd name="T74" fmla="*/ 567 w 790"/>
              <a:gd name="T75" fmla="*/ 511 h 716"/>
              <a:gd name="T76" fmla="*/ 699 w 790"/>
              <a:gd name="T77" fmla="*/ 511 h 716"/>
              <a:gd name="T78" fmla="*/ 707 w 790"/>
              <a:gd name="T79" fmla="*/ 454 h 716"/>
              <a:gd name="T80" fmla="*/ 616 w 790"/>
              <a:gd name="T81" fmla="*/ 445 h 716"/>
              <a:gd name="T82" fmla="*/ 608 w 790"/>
              <a:gd name="T83" fmla="*/ 503 h 716"/>
              <a:gd name="T84" fmla="*/ 616 w 790"/>
              <a:gd name="T85" fmla="*/ 610 h 716"/>
              <a:gd name="T86" fmla="*/ 707 w 790"/>
              <a:gd name="T87" fmla="*/ 602 h 716"/>
              <a:gd name="T88" fmla="*/ 699 w 790"/>
              <a:gd name="T89" fmla="*/ 544 h 716"/>
              <a:gd name="T90" fmla="*/ 608 w 790"/>
              <a:gd name="T91" fmla="*/ 552 h 716"/>
              <a:gd name="T92" fmla="*/ 616 w 790"/>
              <a:gd name="T93" fmla="*/ 610 h 716"/>
              <a:gd name="T94" fmla="*/ 492 w 790"/>
              <a:gd name="T95" fmla="*/ 588 h 716"/>
              <a:gd name="T96" fmla="*/ 567 w 790"/>
              <a:gd name="T97" fmla="*/ 610 h 716"/>
              <a:gd name="T98" fmla="*/ 575 w 790"/>
              <a:gd name="T99" fmla="*/ 552 h 716"/>
              <a:gd name="T100" fmla="*/ 498 w 790"/>
              <a:gd name="T101" fmla="*/ 544 h 716"/>
              <a:gd name="T102" fmla="*/ 492 w 790"/>
              <a:gd name="T103" fmla="*/ 587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0" h="716">
                <a:moveTo>
                  <a:pt x="131" y="303"/>
                </a:moveTo>
                <a:lnTo>
                  <a:pt x="197" y="303"/>
                </a:lnTo>
                <a:cubicBezTo>
                  <a:pt x="197" y="310"/>
                  <a:pt x="196" y="344"/>
                  <a:pt x="214" y="359"/>
                </a:cubicBezTo>
                <a:cubicBezTo>
                  <a:pt x="214" y="359"/>
                  <a:pt x="185" y="532"/>
                  <a:pt x="197" y="588"/>
                </a:cubicBezTo>
                <a:cubicBezTo>
                  <a:pt x="202" y="611"/>
                  <a:pt x="221" y="670"/>
                  <a:pt x="243" y="670"/>
                </a:cubicBezTo>
                <a:cubicBezTo>
                  <a:pt x="264" y="669"/>
                  <a:pt x="281" y="611"/>
                  <a:pt x="285" y="588"/>
                </a:cubicBezTo>
                <a:cubicBezTo>
                  <a:pt x="295" y="531"/>
                  <a:pt x="261" y="359"/>
                  <a:pt x="261" y="359"/>
                </a:cubicBezTo>
                <a:cubicBezTo>
                  <a:pt x="266" y="357"/>
                  <a:pt x="275" y="346"/>
                  <a:pt x="278" y="303"/>
                </a:cubicBezTo>
                <a:lnTo>
                  <a:pt x="351" y="303"/>
                </a:lnTo>
                <a:lnTo>
                  <a:pt x="351" y="303"/>
                </a:lnTo>
                <a:cubicBezTo>
                  <a:pt x="419" y="303"/>
                  <a:pt x="482" y="365"/>
                  <a:pt x="473" y="440"/>
                </a:cubicBezTo>
                <a:lnTo>
                  <a:pt x="456" y="581"/>
                </a:lnTo>
                <a:cubicBezTo>
                  <a:pt x="443" y="656"/>
                  <a:pt x="401" y="716"/>
                  <a:pt x="334" y="716"/>
                </a:cubicBezTo>
                <a:lnTo>
                  <a:pt x="148" y="716"/>
                </a:lnTo>
                <a:cubicBezTo>
                  <a:pt x="81" y="716"/>
                  <a:pt x="39" y="654"/>
                  <a:pt x="26" y="579"/>
                </a:cubicBezTo>
                <a:lnTo>
                  <a:pt x="8" y="438"/>
                </a:lnTo>
                <a:cubicBezTo>
                  <a:pt x="0" y="364"/>
                  <a:pt x="63" y="303"/>
                  <a:pt x="131" y="303"/>
                </a:cubicBezTo>
                <a:close/>
                <a:moveTo>
                  <a:pt x="119" y="122"/>
                </a:moveTo>
                <a:cubicBezTo>
                  <a:pt x="119" y="189"/>
                  <a:pt x="173" y="244"/>
                  <a:pt x="241" y="244"/>
                </a:cubicBezTo>
                <a:cubicBezTo>
                  <a:pt x="308" y="244"/>
                  <a:pt x="363" y="189"/>
                  <a:pt x="363" y="122"/>
                </a:cubicBezTo>
                <a:cubicBezTo>
                  <a:pt x="363" y="54"/>
                  <a:pt x="308" y="0"/>
                  <a:pt x="241" y="0"/>
                </a:cubicBezTo>
                <a:cubicBezTo>
                  <a:pt x="173" y="0"/>
                  <a:pt x="119" y="54"/>
                  <a:pt x="119" y="122"/>
                </a:cubicBezTo>
                <a:close/>
                <a:moveTo>
                  <a:pt x="790" y="288"/>
                </a:moveTo>
                <a:cubicBezTo>
                  <a:pt x="790" y="233"/>
                  <a:pt x="745" y="189"/>
                  <a:pt x="691" y="189"/>
                </a:cubicBezTo>
                <a:lnTo>
                  <a:pt x="677" y="189"/>
                </a:lnTo>
                <a:lnTo>
                  <a:pt x="677" y="167"/>
                </a:lnTo>
                <a:cubicBezTo>
                  <a:pt x="677" y="147"/>
                  <a:pt x="660" y="130"/>
                  <a:pt x="639" y="130"/>
                </a:cubicBezTo>
                <a:cubicBezTo>
                  <a:pt x="618" y="130"/>
                  <a:pt x="601" y="147"/>
                  <a:pt x="601" y="167"/>
                </a:cubicBezTo>
                <a:lnTo>
                  <a:pt x="601" y="189"/>
                </a:lnTo>
                <a:lnTo>
                  <a:pt x="450" y="189"/>
                </a:lnTo>
                <a:lnTo>
                  <a:pt x="450" y="167"/>
                </a:lnTo>
                <a:cubicBezTo>
                  <a:pt x="450" y="147"/>
                  <a:pt x="433" y="130"/>
                  <a:pt x="413" y="130"/>
                </a:cubicBezTo>
                <a:cubicBezTo>
                  <a:pt x="408" y="130"/>
                  <a:pt x="404" y="131"/>
                  <a:pt x="399" y="132"/>
                </a:cubicBezTo>
                <a:cubicBezTo>
                  <a:pt x="396" y="192"/>
                  <a:pt x="359" y="242"/>
                  <a:pt x="307" y="266"/>
                </a:cubicBezTo>
                <a:lnTo>
                  <a:pt x="315" y="266"/>
                </a:lnTo>
                <a:lnTo>
                  <a:pt x="315" y="266"/>
                </a:lnTo>
                <a:lnTo>
                  <a:pt x="351" y="266"/>
                </a:lnTo>
                <a:cubicBezTo>
                  <a:pt x="387" y="266"/>
                  <a:pt x="422" y="279"/>
                  <a:pt x="450" y="302"/>
                </a:cubicBezTo>
                <a:lnTo>
                  <a:pt x="790" y="302"/>
                </a:lnTo>
                <a:lnTo>
                  <a:pt x="790" y="288"/>
                </a:lnTo>
                <a:close/>
                <a:moveTo>
                  <a:pt x="413" y="261"/>
                </a:moveTo>
                <a:lnTo>
                  <a:pt x="413" y="261"/>
                </a:lnTo>
                <a:cubicBezTo>
                  <a:pt x="392" y="261"/>
                  <a:pt x="375" y="244"/>
                  <a:pt x="375" y="223"/>
                </a:cubicBezTo>
                <a:cubicBezTo>
                  <a:pt x="375" y="221"/>
                  <a:pt x="376" y="218"/>
                  <a:pt x="376" y="216"/>
                </a:cubicBezTo>
                <a:cubicBezTo>
                  <a:pt x="382" y="230"/>
                  <a:pt x="396" y="241"/>
                  <a:pt x="413" y="241"/>
                </a:cubicBezTo>
                <a:cubicBezTo>
                  <a:pt x="429" y="241"/>
                  <a:pt x="443" y="230"/>
                  <a:pt x="449" y="216"/>
                </a:cubicBezTo>
                <a:cubicBezTo>
                  <a:pt x="450" y="218"/>
                  <a:pt x="450" y="221"/>
                  <a:pt x="450" y="223"/>
                </a:cubicBezTo>
                <a:cubicBezTo>
                  <a:pt x="450" y="244"/>
                  <a:pt x="433" y="261"/>
                  <a:pt x="413" y="261"/>
                </a:cubicBezTo>
                <a:close/>
                <a:moveTo>
                  <a:pt x="640" y="261"/>
                </a:moveTo>
                <a:lnTo>
                  <a:pt x="640" y="261"/>
                </a:lnTo>
                <a:cubicBezTo>
                  <a:pt x="619" y="261"/>
                  <a:pt x="602" y="244"/>
                  <a:pt x="602" y="223"/>
                </a:cubicBezTo>
                <a:cubicBezTo>
                  <a:pt x="602" y="221"/>
                  <a:pt x="602" y="218"/>
                  <a:pt x="603" y="216"/>
                </a:cubicBezTo>
                <a:cubicBezTo>
                  <a:pt x="609" y="230"/>
                  <a:pt x="623" y="241"/>
                  <a:pt x="640" y="241"/>
                </a:cubicBezTo>
                <a:cubicBezTo>
                  <a:pt x="656" y="241"/>
                  <a:pt x="670" y="230"/>
                  <a:pt x="676" y="216"/>
                </a:cubicBezTo>
                <a:cubicBezTo>
                  <a:pt x="677" y="218"/>
                  <a:pt x="677" y="221"/>
                  <a:pt x="677" y="223"/>
                </a:cubicBezTo>
                <a:cubicBezTo>
                  <a:pt x="677" y="244"/>
                  <a:pt x="660" y="261"/>
                  <a:pt x="640" y="261"/>
                </a:cubicBezTo>
                <a:close/>
                <a:moveTo>
                  <a:pt x="706" y="370"/>
                </a:moveTo>
                <a:lnTo>
                  <a:pt x="757" y="370"/>
                </a:lnTo>
                <a:lnTo>
                  <a:pt x="757" y="623"/>
                </a:lnTo>
                <a:cubicBezTo>
                  <a:pt x="757" y="655"/>
                  <a:pt x="732" y="680"/>
                  <a:pt x="701" y="681"/>
                </a:cubicBezTo>
                <a:lnTo>
                  <a:pt x="457" y="681"/>
                </a:lnTo>
                <a:cubicBezTo>
                  <a:pt x="449" y="694"/>
                  <a:pt x="439" y="706"/>
                  <a:pt x="428" y="716"/>
                </a:cubicBezTo>
                <a:lnTo>
                  <a:pt x="691" y="716"/>
                </a:lnTo>
                <a:cubicBezTo>
                  <a:pt x="745" y="716"/>
                  <a:pt x="790" y="672"/>
                  <a:pt x="790" y="617"/>
                </a:cubicBezTo>
                <a:lnTo>
                  <a:pt x="790" y="340"/>
                </a:lnTo>
                <a:lnTo>
                  <a:pt x="695" y="340"/>
                </a:lnTo>
                <a:lnTo>
                  <a:pt x="485" y="340"/>
                </a:lnTo>
                <a:cubicBezTo>
                  <a:pt x="491" y="349"/>
                  <a:pt x="496" y="359"/>
                  <a:pt x="500" y="370"/>
                </a:cubicBezTo>
                <a:lnTo>
                  <a:pt x="706" y="370"/>
                </a:lnTo>
                <a:close/>
                <a:moveTo>
                  <a:pt x="567" y="511"/>
                </a:moveTo>
                <a:cubicBezTo>
                  <a:pt x="572" y="511"/>
                  <a:pt x="575" y="508"/>
                  <a:pt x="575" y="503"/>
                </a:cubicBezTo>
                <a:lnTo>
                  <a:pt x="575" y="454"/>
                </a:lnTo>
                <a:cubicBezTo>
                  <a:pt x="575" y="449"/>
                  <a:pt x="572" y="445"/>
                  <a:pt x="567" y="445"/>
                </a:cubicBezTo>
                <a:lnTo>
                  <a:pt x="510" y="445"/>
                </a:lnTo>
                <a:lnTo>
                  <a:pt x="502" y="511"/>
                </a:lnTo>
                <a:lnTo>
                  <a:pt x="567" y="511"/>
                </a:lnTo>
                <a:close/>
                <a:moveTo>
                  <a:pt x="616" y="511"/>
                </a:moveTo>
                <a:lnTo>
                  <a:pt x="699" y="511"/>
                </a:lnTo>
                <a:cubicBezTo>
                  <a:pt x="703" y="511"/>
                  <a:pt x="707" y="508"/>
                  <a:pt x="707" y="503"/>
                </a:cubicBezTo>
                <a:lnTo>
                  <a:pt x="707" y="454"/>
                </a:lnTo>
                <a:cubicBezTo>
                  <a:pt x="707" y="449"/>
                  <a:pt x="703" y="445"/>
                  <a:pt x="699" y="445"/>
                </a:cubicBezTo>
                <a:lnTo>
                  <a:pt x="616" y="445"/>
                </a:lnTo>
                <a:cubicBezTo>
                  <a:pt x="612" y="445"/>
                  <a:pt x="608" y="449"/>
                  <a:pt x="608" y="454"/>
                </a:cubicBezTo>
                <a:lnTo>
                  <a:pt x="608" y="503"/>
                </a:lnTo>
                <a:cubicBezTo>
                  <a:pt x="608" y="508"/>
                  <a:pt x="612" y="511"/>
                  <a:pt x="616" y="511"/>
                </a:cubicBezTo>
                <a:close/>
                <a:moveTo>
                  <a:pt x="616" y="610"/>
                </a:moveTo>
                <a:lnTo>
                  <a:pt x="699" y="610"/>
                </a:lnTo>
                <a:cubicBezTo>
                  <a:pt x="703" y="610"/>
                  <a:pt x="707" y="606"/>
                  <a:pt x="707" y="602"/>
                </a:cubicBezTo>
                <a:lnTo>
                  <a:pt x="707" y="552"/>
                </a:lnTo>
                <a:cubicBezTo>
                  <a:pt x="707" y="548"/>
                  <a:pt x="703" y="544"/>
                  <a:pt x="699" y="544"/>
                </a:cubicBezTo>
                <a:lnTo>
                  <a:pt x="616" y="544"/>
                </a:lnTo>
                <a:cubicBezTo>
                  <a:pt x="612" y="544"/>
                  <a:pt x="608" y="548"/>
                  <a:pt x="608" y="552"/>
                </a:cubicBezTo>
                <a:lnTo>
                  <a:pt x="608" y="602"/>
                </a:lnTo>
                <a:cubicBezTo>
                  <a:pt x="608" y="606"/>
                  <a:pt x="612" y="610"/>
                  <a:pt x="616" y="610"/>
                </a:cubicBezTo>
                <a:close/>
                <a:moveTo>
                  <a:pt x="492" y="587"/>
                </a:moveTo>
                <a:lnTo>
                  <a:pt x="492" y="588"/>
                </a:lnTo>
                <a:cubicBezTo>
                  <a:pt x="491" y="595"/>
                  <a:pt x="489" y="603"/>
                  <a:pt x="487" y="610"/>
                </a:cubicBezTo>
                <a:lnTo>
                  <a:pt x="567" y="610"/>
                </a:lnTo>
                <a:cubicBezTo>
                  <a:pt x="572" y="610"/>
                  <a:pt x="575" y="606"/>
                  <a:pt x="575" y="602"/>
                </a:cubicBezTo>
                <a:lnTo>
                  <a:pt x="575" y="552"/>
                </a:lnTo>
                <a:cubicBezTo>
                  <a:pt x="575" y="548"/>
                  <a:pt x="572" y="544"/>
                  <a:pt x="567" y="544"/>
                </a:cubicBezTo>
                <a:lnTo>
                  <a:pt x="498" y="544"/>
                </a:lnTo>
                <a:lnTo>
                  <a:pt x="493" y="586"/>
                </a:lnTo>
                <a:lnTo>
                  <a:pt x="492" y="587"/>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7318">
        <p15:prstTrans prst="pageCurlDouble"/>
      </p:transition>
    </mc:Choice>
    <mc:Fallback>
      <p:transition spd="slow" advTm="7318">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pic>
        <p:nvPicPr>
          <p:cNvPr id="35" name="Picture 7" descr="E:\WPS上传PPT\员工入职培训\导出\人物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83430" y="211929"/>
            <a:ext cx="3096344" cy="7434319"/>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394489" y="1412776"/>
            <a:ext cx="3570208" cy="1436355"/>
          </a:xfrm>
          <a:prstGeom prst="rect">
            <a:avLst/>
          </a:prstGeom>
        </p:spPr>
        <p:txBody>
          <a:bodyPr wrap="none">
            <a:spAutoFit/>
          </a:bodyPr>
          <a:lstStyle/>
          <a:p>
            <a:pPr>
              <a:lnSpc>
                <a:spcPct val="150000"/>
              </a:lnSpc>
            </a:pPr>
            <a:r>
              <a:rPr lang="zh-CN" altLang="zh-CN" sz="6600" b="1" kern="100" dirty="0">
                <a:solidFill>
                  <a:schemeClr val="bg2"/>
                </a:solidFill>
                <a:latin typeface="+mj-ea"/>
                <a:ea typeface="+mj-ea"/>
                <a:cs typeface="Times New Roman" panose="02020603050405020304" pitchFamily="18" charset="0"/>
              </a:rPr>
              <a:t>加入</a:t>
            </a:r>
            <a:r>
              <a:rPr lang="zh-CN" altLang="en-US" sz="6600" b="1" kern="100" dirty="0">
                <a:solidFill>
                  <a:schemeClr val="bg2"/>
                </a:solidFill>
                <a:latin typeface="+mj-ea"/>
                <a:ea typeface="+mj-ea"/>
                <a:cs typeface="Times New Roman" panose="02020603050405020304" pitchFamily="18" charset="0"/>
              </a:rPr>
              <a:t>我们</a:t>
            </a:r>
            <a:endParaRPr lang="en-US" altLang="zh-CN" sz="6600" b="1" kern="100" dirty="0">
              <a:solidFill>
                <a:schemeClr val="bg2"/>
              </a:solidFill>
              <a:latin typeface="+mj-ea"/>
              <a:ea typeface="+mj-ea"/>
              <a:cs typeface="Times New Roman" panose="02020603050405020304" pitchFamily="18" charset="0"/>
            </a:endParaRPr>
          </a:p>
        </p:txBody>
      </p:sp>
      <p:sp>
        <p:nvSpPr>
          <p:cNvPr id="6"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 name="矩形 1"/>
          <p:cNvSpPr/>
          <p:nvPr/>
        </p:nvSpPr>
        <p:spPr>
          <a:xfrm>
            <a:off x="4362962" y="2859243"/>
            <a:ext cx="6555000" cy="1069845"/>
          </a:xfrm>
          <a:prstGeom prst="rect">
            <a:avLst/>
          </a:prstGeom>
        </p:spPr>
        <p:txBody>
          <a:bodyPr wrap="none">
            <a:spAutoFit/>
          </a:bodyPr>
          <a:lstStyle/>
          <a:p>
            <a:pPr>
              <a:lnSpc>
                <a:spcPct val="150000"/>
              </a:lnSpc>
            </a:pPr>
            <a:r>
              <a:rPr lang="zh-CN" altLang="en-US" sz="4800" kern="100" dirty="0">
                <a:solidFill>
                  <a:schemeClr val="accent1"/>
                </a:solidFill>
                <a:latin typeface="+mj-ea"/>
                <a:ea typeface="+mj-ea"/>
                <a:cs typeface="Times New Roman" panose="02020603050405020304" pitchFamily="18" charset="0"/>
              </a:rPr>
              <a:t>实现你自己的创业梦想</a:t>
            </a:r>
            <a:r>
              <a:rPr lang="en-US" altLang="zh-CN" sz="4800" kern="100" dirty="0">
                <a:solidFill>
                  <a:schemeClr val="accent1"/>
                </a:solidFill>
                <a:latin typeface="+mj-ea"/>
                <a:ea typeface="+mj-ea"/>
                <a:cs typeface="Times New Roman" panose="02020603050405020304" pitchFamily="18" charset="0"/>
              </a:rPr>
              <a:t>!</a:t>
            </a:r>
            <a:endParaRPr lang="zh-CN" altLang="en-US" sz="4800" kern="100" dirty="0">
              <a:solidFill>
                <a:schemeClr val="accent1"/>
              </a:solidFill>
              <a:latin typeface="+mj-ea"/>
              <a:ea typeface="+mj-ea"/>
              <a:cs typeface="Times New Roman" panose="02020603050405020304" pitchFamily="18" charset="0"/>
            </a:endParaRPr>
          </a:p>
        </p:txBody>
      </p:sp>
    </p:spTree>
  </p:cSld>
  <p:clrMapOvr>
    <a:masterClrMapping/>
  </p:clrMapOvr>
  <p:transition spd="slow" advTm="4395">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95" y="0"/>
            <a:ext cx="12198458" cy="6858000"/>
          </a:xfrm>
          <a:prstGeom prst="rect">
            <a:avLst/>
          </a:prstGeom>
        </p:spPr>
      </p:pic>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我们的目标</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145" name="矩形 144"/>
          <p:cNvSpPr/>
          <p:nvPr/>
        </p:nvSpPr>
        <p:spPr>
          <a:xfrm>
            <a:off x="1130623" y="1124744"/>
            <a:ext cx="5820571" cy="461665"/>
          </a:xfrm>
          <a:prstGeom prst="rect">
            <a:avLst/>
          </a:prstGeom>
          <a:noFill/>
        </p:spPr>
        <p:txBody>
          <a:bodyPr wrap="square" rtlCol="0">
            <a:spAutoFit/>
          </a:bodyPr>
          <a:lstStyle/>
          <a:p>
            <a:r>
              <a:rPr lang="zh-CN" altLang="en-US" sz="2400" dirty="0">
                <a:solidFill>
                  <a:schemeClr val="accent1"/>
                </a:solidFill>
                <a:latin typeface="+mn-ea"/>
                <a:ea typeface="+mn-ea"/>
              </a:rPr>
              <a:t>我们着力于解决五个问题：</a:t>
            </a:r>
            <a:endParaRPr lang="zh-CN" altLang="en-US" sz="2400" dirty="0">
              <a:solidFill>
                <a:schemeClr val="accent1"/>
              </a:solidFill>
              <a:latin typeface="+mn-ea"/>
              <a:ea typeface="+mn-ea"/>
            </a:endParaRPr>
          </a:p>
        </p:txBody>
      </p:sp>
      <p:sp>
        <p:nvSpPr>
          <p:cNvPr id="151" name="矩形 150"/>
          <p:cNvSpPr/>
          <p:nvPr/>
        </p:nvSpPr>
        <p:spPr>
          <a:xfrm>
            <a:off x="1465806" y="1812033"/>
            <a:ext cx="902811" cy="523220"/>
          </a:xfrm>
          <a:prstGeom prst="rect">
            <a:avLst/>
          </a:prstGeom>
          <a:solidFill>
            <a:schemeClr val="tx1"/>
          </a:solidFill>
        </p:spPr>
        <p:txBody>
          <a:bodyPr wrap="none">
            <a:spAutoFit/>
          </a:bodyPr>
          <a:lstStyle/>
          <a:p>
            <a:pPr algn="ctr"/>
            <a:r>
              <a:rPr lang="zh-CN" altLang="en-US" sz="2800" b="1" dirty="0">
                <a:solidFill>
                  <a:srgbClr val="FFFFFF"/>
                </a:solidFill>
                <a:latin typeface="+mj-ea"/>
                <a:ea typeface="+mj-ea"/>
              </a:rPr>
              <a:t>战略</a:t>
            </a:r>
            <a:endParaRPr lang="zh-CN" altLang="en-US" sz="2800" b="1" dirty="0">
              <a:solidFill>
                <a:srgbClr val="FFFFFF"/>
              </a:solidFill>
              <a:latin typeface="+mj-ea"/>
              <a:ea typeface="+mj-ea"/>
            </a:endParaRPr>
          </a:p>
        </p:txBody>
      </p:sp>
      <p:sp>
        <p:nvSpPr>
          <p:cNvPr id="152" name="矩形 151"/>
          <p:cNvSpPr/>
          <p:nvPr/>
        </p:nvSpPr>
        <p:spPr>
          <a:xfrm>
            <a:off x="1465806" y="2671101"/>
            <a:ext cx="902811" cy="523220"/>
          </a:xfrm>
          <a:prstGeom prst="rect">
            <a:avLst/>
          </a:prstGeom>
          <a:solidFill>
            <a:schemeClr val="accent4"/>
          </a:solidFill>
        </p:spPr>
        <p:txBody>
          <a:bodyPr wrap="none">
            <a:spAutoFit/>
          </a:bodyPr>
          <a:lstStyle/>
          <a:p>
            <a:pPr algn="ctr"/>
            <a:r>
              <a:rPr lang="zh-CN" altLang="en-US" sz="2800" b="1" dirty="0">
                <a:solidFill>
                  <a:srgbClr val="FFFFFF"/>
                </a:solidFill>
                <a:latin typeface="+mj-ea"/>
                <a:ea typeface="+mj-ea"/>
              </a:rPr>
              <a:t>定位</a:t>
            </a:r>
            <a:endParaRPr lang="zh-CN" altLang="en-US" sz="2800" b="1" dirty="0">
              <a:solidFill>
                <a:srgbClr val="FFFFFF"/>
              </a:solidFill>
              <a:latin typeface="+mj-ea"/>
              <a:ea typeface="+mj-ea"/>
            </a:endParaRPr>
          </a:p>
        </p:txBody>
      </p:sp>
      <p:sp>
        <p:nvSpPr>
          <p:cNvPr id="153" name="矩形 152"/>
          <p:cNvSpPr/>
          <p:nvPr/>
        </p:nvSpPr>
        <p:spPr>
          <a:xfrm>
            <a:off x="1465806" y="3530169"/>
            <a:ext cx="902811" cy="523220"/>
          </a:xfrm>
          <a:prstGeom prst="rect">
            <a:avLst/>
          </a:prstGeom>
          <a:solidFill>
            <a:schemeClr val="tx2"/>
          </a:solidFill>
        </p:spPr>
        <p:txBody>
          <a:bodyPr wrap="none">
            <a:spAutoFit/>
          </a:bodyPr>
          <a:lstStyle/>
          <a:p>
            <a:pPr algn="ctr"/>
            <a:r>
              <a:rPr lang="zh-CN" altLang="en-US" sz="2800" b="1" dirty="0">
                <a:solidFill>
                  <a:srgbClr val="FFFFFF"/>
                </a:solidFill>
                <a:latin typeface="+mj-ea"/>
                <a:ea typeface="+mj-ea"/>
              </a:rPr>
              <a:t>目标</a:t>
            </a:r>
            <a:endParaRPr lang="zh-CN" altLang="en-US" sz="2800" b="1" dirty="0">
              <a:solidFill>
                <a:srgbClr val="FFFFFF"/>
              </a:solidFill>
              <a:latin typeface="+mj-ea"/>
              <a:ea typeface="+mj-ea"/>
            </a:endParaRPr>
          </a:p>
        </p:txBody>
      </p:sp>
      <p:sp>
        <p:nvSpPr>
          <p:cNvPr id="154" name="矩形 153"/>
          <p:cNvSpPr/>
          <p:nvPr/>
        </p:nvSpPr>
        <p:spPr>
          <a:xfrm>
            <a:off x="1465806" y="4389237"/>
            <a:ext cx="902811" cy="523220"/>
          </a:xfrm>
          <a:prstGeom prst="rect">
            <a:avLst/>
          </a:prstGeom>
          <a:solidFill>
            <a:schemeClr val="bg2"/>
          </a:solidFill>
        </p:spPr>
        <p:txBody>
          <a:bodyPr wrap="none">
            <a:spAutoFit/>
          </a:bodyPr>
          <a:lstStyle/>
          <a:p>
            <a:pPr algn="ctr"/>
            <a:r>
              <a:rPr lang="zh-CN" altLang="en-US" sz="2800" b="1" dirty="0">
                <a:solidFill>
                  <a:srgbClr val="FFFFFF"/>
                </a:solidFill>
                <a:latin typeface="+mj-ea"/>
                <a:ea typeface="+mj-ea"/>
              </a:rPr>
              <a:t>分析</a:t>
            </a:r>
            <a:endParaRPr lang="zh-CN" altLang="en-US" sz="2800" b="1" dirty="0">
              <a:solidFill>
                <a:srgbClr val="FFFFFF"/>
              </a:solidFill>
              <a:latin typeface="+mj-ea"/>
              <a:ea typeface="+mj-ea"/>
            </a:endParaRPr>
          </a:p>
        </p:txBody>
      </p:sp>
      <p:sp>
        <p:nvSpPr>
          <p:cNvPr id="155" name="矩形 154"/>
          <p:cNvSpPr/>
          <p:nvPr/>
        </p:nvSpPr>
        <p:spPr>
          <a:xfrm>
            <a:off x="1465806" y="5248305"/>
            <a:ext cx="902811" cy="523220"/>
          </a:xfrm>
          <a:prstGeom prst="rect">
            <a:avLst/>
          </a:prstGeom>
          <a:solidFill>
            <a:schemeClr val="accent1"/>
          </a:solidFill>
        </p:spPr>
        <p:txBody>
          <a:bodyPr wrap="none">
            <a:spAutoFit/>
          </a:bodyPr>
          <a:lstStyle/>
          <a:p>
            <a:pPr algn="ctr"/>
            <a:r>
              <a:rPr lang="zh-CN" altLang="en-US" sz="2800" b="1" dirty="0">
                <a:solidFill>
                  <a:srgbClr val="FFFFFF"/>
                </a:solidFill>
                <a:latin typeface="+mj-ea"/>
                <a:ea typeface="+mj-ea"/>
              </a:rPr>
              <a:t>行动</a:t>
            </a:r>
            <a:endParaRPr lang="zh-CN" altLang="en-US" sz="2800" b="1" dirty="0">
              <a:solidFill>
                <a:srgbClr val="FFFFFF"/>
              </a:solidFill>
              <a:latin typeface="+mj-ea"/>
              <a:ea typeface="+mj-ea"/>
            </a:endParaRPr>
          </a:p>
        </p:txBody>
      </p:sp>
      <p:sp>
        <p:nvSpPr>
          <p:cNvPr id="156" name="矩形 155"/>
          <p:cNvSpPr/>
          <p:nvPr/>
        </p:nvSpPr>
        <p:spPr>
          <a:xfrm>
            <a:off x="2368617" y="1873587"/>
            <a:ext cx="2088838" cy="461665"/>
          </a:xfrm>
          <a:prstGeom prst="rect">
            <a:avLst/>
          </a:prstGeom>
          <a:noFill/>
        </p:spPr>
        <p:txBody>
          <a:bodyPr wrap="square" rtlCol="0">
            <a:spAutoFit/>
          </a:bodyPr>
          <a:lstStyle/>
          <a:p>
            <a:r>
              <a:rPr lang="zh-CN" altLang="en-US" sz="2400" dirty="0">
                <a:solidFill>
                  <a:schemeClr val="accent1"/>
                </a:solidFill>
                <a:latin typeface="+mn-ea"/>
                <a:ea typeface="+mn-ea"/>
              </a:rPr>
              <a:t>你想干什么</a:t>
            </a:r>
            <a:r>
              <a:rPr lang="en-US" altLang="zh-CN" sz="2400" dirty="0">
                <a:solidFill>
                  <a:schemeClr val="accent1"/>
                </a:solidFill>
                <a:latin typeface="+mn-ea"/>
                <a:ea typeface="+mn-ea"/>
              </a:rPr>
              <a:t>?</a:t>
            </a:r>
            <a:endParaRPr lang="zh-CN" altLang="en-US" sz="2400" dirty="0">
              <a:solidFill>
                <a:schemeClr val="accent1"/>
              </a:solidFill>
              <a:latin typeface="+mn-ea"/>
              <a:ea typeface="+mn-ea"/>
            </a:endParaRPr>
          </a:p>
        </p:txBody>
      </p:sp>
      <p:sp>
        <p:nvSpPr>
          <p:cNvPr id="157" name="矩形 156"/>
          <p:cNvSpPr/>
          <p:nvPr/>
        </p:nvSpPr>
        <p:spPr>
          <a:xfrm>
            <a:off x="2368617" y="2717266"/>
            <a:ext cx="1822701" cy="461665"/>
          </a:xfrm>
          <a:prstGeom prst="rect">
            <a:avLst/>
          </a:prstGeom>
          <a:noFill/>
        </p:spPr>
        <p:txBody>
          <a:bodyPr wrap="square" rtlCol="0">
            <a:spAutoFit/>
          </a:bodyPr>
          <a:lstStyle/>
          <a:p>
            <a:r>
              <a:rPr lang="zh-CN" altLang="en-US" sz="2400" dirty="0">
                <a:solidFill>
                  <a:schemeClr val="accent1"/>
                </a:solidFill>
                <a:latin typeface="+mn-ea"/>
                <a:ea typeface="+mn-ea"/>
              </a:rPr>
              <a:t>你是谁</a:t>
            </a:r>
            <a:r>
              <a:rPr lang="en-US" altLang="zh-CN" sz="2400" dirty="0">
                <a:solidFill>
                  <a:schemeClr val="accent1"/>
                </a:solidFill>
                <a:latin typeface="+mn-ea"/>
                <a:ea typeface="+mn-ea"/>
              </a:rPr>
              <a:t>?</a:t>
            </a:r>
            <a:endParaRPr lang="zh-CN" altLang="en-US" sz="2400" dirty="0">
              <a:solidFill>
                <a:schemeClr val="accent1"/>
              </a:solidFill>
              <a:latin typeface="+mn-ea"/>
              <a:ea typeface="+mn-ea"/>
            </a:endParaRPr>
          </a:p>
        </p:txBody>
      </p:sp>
      <p:sp>
        <p:nvSpPr>
          <p:cNvPr id="158" name="矩形 157"/>
          <p:cNvSpPr/>
          <p:nvPr/>
        </p:nvSpPr>
        <p:spPr>
          <a:xfrm>
            <a:off x="2368617" y="3560946"/>
            <a:ext cx="2088838" cy="461665"/>
          </a:xfrm>
          <a:prstGeom prst="rect">
            <a:avLst/>
          </a:prstGeom>
          <a:noFill/>
        </p:spPr>
        <p:txBody>
          <a:bodyPr wrap="square" rtlCol="0">
            <a:spAutoFit/>
          </a:bodyPr>
          <a:lstStyle/>
          <a:p>
            <a:r>
              <a:rPr lang="zh-CN" altLang="en-US" sz="2400" dirty="0">
                <a:solidFill>
                  <a:schemeClr val="accent1"/>
                </a:solidFill>
                <a:latin typeface="+mn-ea"/>
                <a:ea typeface="+mn-ea"/>
              </a:rPr>
              <a:t>你的结果</a:t>
            </a:r>
            <a:r>
              <a:rPr lang="en-US" altLang="zh-CN" sz="2400" dirty="0">
                <a:solidFill>
                  <a:schemeClr val="accent1"/>
                </a:solidFill>
                <a:latin typeface="+mn-ea"/>
                <a:ea typeface="+mn-ea"/>
              </a:rPr>
              <a:t>?</a:t>
            </a:r>
            <a:endParaRPr lang="zh-CN" altLang="en-US" sz="2400" dirty="0">
              <a:solidFill>
                <a:schemeClr val="accent1"/>
              </a:solidFill>
              <a:latin typeface="+mn-ea"/>
              <a:ea typeface="+mn-ea"/>
            </a:endParaRPr>
          </a:p>
        </p:txBody>
      </p:sp>
      <p:sp>
        <p:nvSpPr>
          <p:cNvPr id="159" name="矩形 158"/>
          <p:cNvSpPr/>
          <p:nvPr/>
        </p:nvSpPr>
        <p:spPr>
          <a:xfrm>
            <a:off x="2368617" y="4404625"/>
            <a:ext cx="1822701" cy="461665"/>
          </a:xfrm>
          <a:prstGeom prst="rect">
            <a:avLst/>
          </a:prstGeom>
          <a:noFill/>
        </p:spPr>
        <p:txBody>
          <a:bodyPr wrap="square" rtlCol="0">
            <a:spAutoFit/>
          </a:bodyPr>
          <a:lstStyle/>
          <a:p>
            <a:r>
              <a:rPr lang="zh-CN" altLang="en-US" sz="2400" dirty="0">
                <a:solidFill>
                  <a:schemeClr val="accent1"/>
                </a:solidFill>
                <a:latin typeface="+mn-ea"/>
                <a:ea typeface="+mn-ea"/>
              </a:rPr>
              <a:t>你的优劣势</a:t>
            </a:r>
            <a:r>
              <a:rPr lang="en-US" altLang="zh-CN" sz="2400" dirty="0">
                <a:solidFill>
                  <a:schemeClr val="accent1"/>
                </a:solidFill>
                <a:latin typeface="+mn-ea"/>
                <a:ea typeface="+mn-ea"/>
              </a:rPr>
              <a:t>?</a:t>
            </a:r>
            <a:endParaRPr lang="zh-CN" altLang="en-US" sz="2400" dirty="0">
              <a:solidFill>
                <a:schemeClr val="accent1"/>
              </a:solidFill>
              <a:latin typeface="+mn-ea"/>
              <a:ea typeface="+mn-ea"/>
            </a:endParaRPr>
          </a:p>
        </p:txBody>
      </p:sp>
      <p:sp>
        <p:nvSpPr>
          <p:cNvPr id="160" name="矩形 159"/>
          <p:cNvSpPr/>
          <p:nvPr/>
        </p:nvSpPr>
        <p:spPr>
          <a:xfrm>
            <a:off x="2368617" y="5283165"/>
            <a:ext cx="1822701" cy="461665"/>
          </a:xfrm>
          <a:prstGeom prst="rect">
            <a:avLst/>
          </a:prstGeom>
          <a:noFill/>
        </p:spPr>
        <p:txBody>
          <a:bodyPr wrap="square" rtlCol="0">
            <a:spAutoFit/>
          </a:bodyPr>
          <a:lstStyle/>
          <a:p>
            <a:r>
              <a:rPr lang="zh-CN" altLang="en-US" sz="2400" dirty="0">
                <a:solidFill>
                  <a:schemeClr val="accent1"/>
                </a:solidFill>
                <a:latin typeface="+mn-ea"/>
                <a:ea typeface="+mn-ea"/>
              </a:rPr>
              <a:t>你如何干</a:t>
            </a:r>
            <a:r>
              <a:rPr lang="en-US" altLang="zh-CN" sz="2400" dirty="0">
                <a:solidFill>
                  <a:schemeClr val="accent1"/>
                </a:solidFill>
                <a:latin typeface="+mn-ea"/>
                <a:ea typeface="+mn-ea"/>
              </a:rPr>
              <a:t>?</a:t>
            </a:r>
            <a:endParaRPr lang="zh-CN" altLang="en-US" sz="2400" dirty="0">
              <a:solidFill>
                <a:schemeClr val="accent1"/>
              </a:solidFill>
              <a:latin typeface="+mn-ea"/>
              <a:ea typeface="+mn-ea"/>
            </a:endParaRPr>
          </a:p>
        </p:txBody>
      </p:sp>
    </p:spTree>
  </p:cSld>
  <p:clrMapOvr>
    <a:masterClrMapping/>
  </p:clrMapOvr>
  <mc:AlternateContent xmlns:mc="http://schemas.openxmlformats.org/markup-compatibility/2006">
    <mc:Choice xmlns:p14="http://schemas.microsoft.com/office/powerpoint/2010/main" Requires="p14">
      <p:transition spd="slow" advTm="8170">
        <p14:prism/>
      </p:transition>
    </mc:Choice>
    <mc:Fallback>
      <p:transition spd="slow" advTm="817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消费商</a:t>
            </a:r>
            <a:r>
              <a:rPr lang="zh-CN" altLang="en-US" dirty="0"/>
              <a:t>模式</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6" name="文本框 5"/>
          <p:cNvSpPr txBox="1"/>
          <p:nvPr/>
        </p:nvSpPr>
        <p:spPr>
          <a:xfrm>
            <a:off x="2714005" y="1080349"/>
            <a:ext cx="6624736" cy="584775"/>
          </a:xfrm>
          <a:prstGeom prst="rect">
            <a:avLst/>
          </a:prstGeom>
          <a:noFill/>
        </p:spPr>
        <p:txBody>
          <a:bodyPr wrap="square" rtlCol="0">
            <a:spAutoFit/>
          </a:bodyPr>
          <a:lstStyle/>
          <a:p>
            <a:pPr algn="ctr"/>
            <a:r>
              <a:rPr lang="zh-CN" altLang="en-US" sz="3200" dirty="0">
                <a:latin typeface="+mj-ea"/>
                <a:ea typeface="+mj-ea"/>
              </a:rPr>
              <a:t>从消费者到消费商</a:t>
            </a:r>
            <a:endParaRPr lang="zh-CN" altLang="en-US" sz="3200" dirty="0">
              <a:latin typeface="+mj-ea"/>
              <a:ea typeface="+mj-ea"/>
            </a:endParaRPr>
          </a:p>
        </p:txBody>
      </p:sp>
      <p:sp>
        <p:nvSpPr>
          <p:cNvPr id="7" name="椭圆 6"/>
          <p:cNvSpPr/>
          <p:nvPr/>
        </p:nvSpPr>
        <p:spPr bwMode="auto">
          <a:xfrm>
            <a:off x="1838579" y="2348880"/>
            <a:ext cx="2035974" cy="2035974"/>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椭圆 22"/>
          <p:cNvSpPr/>
          <p:nvPr/>
        </p:nvSpPr>
        <p:spPr bwMode="auto">
          <a:xfrm>
            <a:off x="5070738" y="2348880"/>
            <a:ext cx="2035974" cy="2035974"/>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椭圆 23"/>
          <p:cNvSpPr/>
          <p:nvPr/>
        </p:nvSpPr>
        <p:spPr bwMode="auto">
          <a:xfrm>
            <a:off x="8376191" y="2348880"/>
            <a:ext cx="2035974" cy="2035974"/>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文本框 24"/>
          <p:cNvSpPr txBox="1"/>
          <p:nvPr/>
        </p:nvSpPr>
        <p:spPr>
          <a:xfrm>
            <a:off x="2858021" y="5216735"/>
            <a:ext cx="6624736" cy="707886"/>
          </a:xfrm>
          <a:prstGeom prst="rect">
            <a:avLst/>
          </a:prstGeom>
          <a:noFill/>
        </p:spPr>
        <p:txBody>
          <a:bodyPr wrap="square" rtlCol="0">
            <a:spAutoFit/>
          </a:bodyPr>
          <a:lstStyle/>
          <a:p>
            <a:pPr algn="ctr"/>
            <a:r>
              <a:rPr lang="zh-CN" altLang="en-US" sz="4000" b="1" dirty="0">
                <a:solidFill>
                  <a:schemeClr val="bg2"/>
                </a:solidFill>
                <a:latin typeface="+mj-ea"/>
                <a:ea typeface="+mj-ea"/>
              </a:rPr>
              <a:t>未来商品经济的主流模式</a:t>
            </a:r>
            <a:endParaRPr lang="zh-CN" altLang="en-US" sz="4000" b="1" dirty="0">
              <a:solidFill>
                <a:schemeClr val="bg2"/>
              </a:solidFill>
              <a:latin typeface="+mj-ea"/>
              <a:ea typeface="+mj-ea"/>
            </a:endParaRPr>
          </a:p>
        </p:txBody>
      </p:sp>
      <p:sp>
        <p:nvSpPr>
          <p:cNvPr id="8" name="文本框 7"/>
          <p:cNvSpPr txBox="1"/>
          <p:nvPr/>
        </p:nvSpPr>
        <p:spPr>
          <a:xfrm>
            <a:off x="1983570" y="2905202"/>
            <a:ext cx="1745991" cy="923330"/>
          </a:xfrm>
          <a:prstGeom prst="rect">
            <a:avLst/>
          </a:prstGeom>
          <a:noFill/>
        </p:spPr>
        <p:txBody>
          <a:bodyPr wrap="none" rtlCol="0">
            <a:spAutoFit/>
          </a:bodyPr>
          <a:lstStyle/>
          <a:p>
            <a:pPr algn="ctr"/>
            <a:r>
              <a:rPr lang="en-US" altLang="zh-CN" sz="5400" b="1" dirty="0">
                <a:solidFill>
                  <a:schemeClr val="accent2"/>
                </a:solidFill>
                <a:latin typeface="+mj-ea"/>
                <a:ea typeface="+mj-ea"/>
              </a:rPr>
              <a:t>O2O</a:t>
            </a:r>
            <a:endParaRPr lang="zh-CN" altLang="en-US" sz="5400" b="1" dirty="0">
              <a:solidFill>
                <a:schemeClr val="accent2"/>
              </a:solidFill>
              <a:latin typeface="+mj-ea"/>
              <a:ea typeface="+mj-ea"/>
            </a:endParaRPr>
          </a:p>
        </p:txBody>
      </p:sp>
      <p:sp>
        <p:nvSpPr>
          <p:cNvPr id="27" name="文本框 26"/>
          <p:cNvSpPr txBox="1"/>
          <p:nvPr/>
        </p:nvSpPr>
        <p:spPr>
          <a:xfrm>
            <a:off x="5394524" y="2905202"/>
            <a:ext cx="1463862" cy="923330"/>
          </a:xfrm>
          <a:prstGeom prst="rect">
            <a:avLst/>
          </a:prstGeom>
          <a:noFill/>
        </p:spPr>
        <p:txBody>
          <a:bodyPr wrap="none" rtlCol="0">
            <a:spAutoFit/>
          </a:bodyPr>
          <a:lstStyle/>
          <a:p>
            <a:pPr algn="ctr"/>
            <a:r>
              <a:rPr lang="en-US" altLang="zh-CN" sz="5400" b="1" dirty="0">
                <a:solidFill>
                  <a:schemeClr val="accent2"/>
                </a:solidFill>
                <a:latin typeface="+mj-ea"/>
                <a:ea typeface="+mj-ea"/>
              </a:rPr>
              <a:t>F2C</a:t>
            </a:r>
            <a:endParaRPr lang="zh-CN" altLang="en-US" sz="5400" b="1" dirty="0">
              <a:solidFill>
                <a:schemeClr val="accent2"/>
              </a:solidFill>
              <a:latin typeface="+mj-ea"/>
              <a:ea typeface="+mj-ea"/>
            </a:endParaRPr>
          </a:p>
        </p:txBody>
      </p:sp>
      <p:sp>
        <p:nvSpPr>
          <p:cNvPr id="28" name="文本框 27"/>
          <p:cNvSpPr txBox="1"/>
          <p:nvPr/>
        </p:nvSpPr>
        <p:spPr>
          <a:xfrm>
            <a:off x="8455459" y="2982146"/>
            <a:ext cx="1877437" cy="769441"/>
          </a:xfrm>
          <a:prstGeom prst="rect">
            <a:avLst/>
          </a:prstGeom>
          <a:noFill/>
        </p:spPr>
        <p:txBody>
          <a:bodyPr wrap="none" rtlCol="0">
            <a:spAutoFit/>
          </a:bodyPr>
          <a:lstStyle/>
          <a:p>
            <a:pPr algn="ctr"/>
            <a:r>
              <a:rPr lang="zh-CN" altLang="en-US" sz="4400" b="1" dirty="0">
                <a:solidFill>
                  <a:schemeClr val="accent2"/>
                </a:solidFill>
                <a:latin typeface="+mj-ea"/>
                <a:ea typeface="+mj-ea"/>
              </a:rPr>
              <a:t>会员制</a:t>
            </a:r>
            <a:endParaRPr lang="zh-CN" altLang="en-US" sz="4400" b="1" dirty="0">
              <a:solidFill>
                <a:schemeClr val="accent2"/>
              </a:solidFill>
              <a:latin typeface="+mj-ea"/>
              <a:ea typeface="+mj-ea"/>
            </a:endParaRPr>
          </a:p>
        </p:txBody>
      </p:sp>
      <p:sp>
        <p:nvSpPr>
          <p:cNvPr id="33" name="Freeform 28"/>
          <p:cNvSpPr/>
          <p:nvPr/>
        </p:nvSpPr>
        <p:spPr bwMode="auto">
          <a:xfrm>
            <a:off x="4162371" y="3166575"/>
            <a:ext cx="547256" cy="548709"/>
          </a:xfrm>
          <a:custGeom>
            <a:avLst/>
            <a:gdLst>
              <a:gd name="T0" fmla="*/ 1987 w 1987"/>
              <a:gd name="T1" fmla="*/ 1196 h 1989"/>
              <a:gd name="T2" fmla="*/ 1195 w 1987"/>
              <a:gd name="T3" fmla="*/ 1196 h 1989"/>
              <a:gd name="T4" fmla="*/ 1195 w 1987"/>
              <a:gd name="T5" fmla="*/ 1989 h 1989"/>
              <a:gd name="T6" fmla="*/ 797 w 1987"/>
              <a:gd name="T7" fmla="*/ 1989 h 1989"/>
              <a:gd name="T8" fmla="*/ 797 w 1987"/>
              <a:gd name="T9" fmla="*/ 1196 h 1989"/>
              <a:gd name="T10" fmla="*/ 0 w 1987"/>
              <a:gd name="T11" fmla="*/ 1196 h 1989"/>
              <a:gd name="T12" fmla="*/ 0 w 1987"/>
              <a:gd name="T13" fmla="*/ 796 h 1989"/>
              <a:gd name="T14" fmla="*/ 797 w 1987"/>
              <a:gd name="T15" fmla="*/ 796 h 1989"/>
              <a:gd name="T16" fmla="*/ 797 w 1987"/>
              <a:gd name="T17" fmla="*/ 0 h 1989"/>
              <a:gd name="T18" fmla="*/ 1195 w 1987"/>
              <a:gd name="T19" fmla="*/ 0 h 1989"/>
              <a:gd name="T20" fmla="*/ 1195 w 1987"/>
              <a:gd name="T21" fmla="*/ 796 h 1989"/>
              <a:gd name="T22" fmla="*/ 1987 w 1987"/>
              <a:gd name="T23" fmla="*/ 796 h 1989"/>
              <a:gd name="T24" fmla="*/ 1987 w 1987"/>
              <a:gd name="T25" fmla="*/ 119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7" h="1989">
                <a:moveTo>
                  <a:pt x="1987" y="1196"/>
                </a:moveTo>
                <a:lnTo>
                  <a:pt x="1195" y="1196"/>
                </a:lnTo>
                <a:lnTo>
                  <a:pt x="1195" y="1989"/>
                </a:lnTo>
                <a:lnTo>
                  <a:pt x="797" y="1989"/>
                </a:lnTo>
                <a:lnTo>
                  <a:pt x="797" y="1196"/>
                </a:lnTo>
                <a:lnTo>
                  <a:pt x="0" y="1196"/>
                </a:lnTo>
                <a:lnTo>
                  <a:pt x="0" y="796"/>
                </a:lnTo>
                <a:lnTo>
                  <a:pt x="797" y="796"/>
                </a:lnTo>
                <a:lnTo>
                  <a:pt x="797" y="0"/>
                </a:lnTo>
                <a:lnTo>
                  <a:pt x="1195" y="0"/>
                </a:lnTo>
                <a:lnTo>
                  <a:pt x="1195" y="796"/>
                </a:lnTo>
                <a:lnTo>
                  <a:pt x="1987" y="796"/>
                </a:lnTo>
                <a:lnTo>
                  <a:pt x="1987" y="1196"/>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4" name="Freeform 28"/>
          <p:cNvSpPr/>
          <p:nvPr/>
        </p:nvSpPr>
        <p:spPr bwMode="auto">
          <a:xfrm>
            <a:off x="7495119" y="3166575"/>
            <a:ext cx="547256" cy="548709"/>
          </a:xfrm>
          <a:custGeom>
            <a:avLst/>
            <a:gdLst>
              <a:gd name="T0" fmla="*/ 1987 w 1987"/>
              <a:gd name="T1" fmla="*/ 1196 h 1989"/>
              <a:gd name="T2" fmla="*/ 1195 w 1987"/>
              <a:gd name="T3" fmla="*/ 1196 h 1989"/>
              <a:gd name="T4" fmla="*/ 1195 w 1987"/>
              <a:gd name="T5" fmla="*/ 1989 h 1989"/>
              <a:gd name="T6" fmla="*/ 797 w 1987"/>
              <a:gd name="T7" fmla="*/ 1989 h 1989"/>
              <a:gd name="T8" fmla="*/ 797 w 1987"/>
              <a:gd name="T9" fmla="*/ 1196 h 1989"/>
              <a:gd name="T10" fmla="*/ 0 w 1987"/>
              <a:gd name="T11" fmla="*/ 1196 h 1989"/>
              <a:gd name="T12" fmla="*/ 0 w 1987"/>
              <a:gd name="T13" fmla="*/ 796 h 1989"/>
              <a:gd name="T14" fmla="*/ 797 w 1987"/>
              <a:gd name="T15" fmla="*/ 796 h 1989"/>
              <a:gd name="T16" fmla="*/ 797 w 1987"/>
              <a:gd name="T17" fmla="*/ 0 h 1989"/>
              <a:gd name="T18" fmla="*/ 1195 w 1987"/>
              <a:gd name="T19" fmla="*/ 0 h 1989"/>
              <a:gd name="T20" fmla="*/ 1195 w 1987"/>
              <a:gd name="T21" fmla="*/ 796 h 1989"/>
              <a:gd name="T22" fmla="*/ 1987 w 1987"/>
              <a:gd name="T23" fmla="*/ 796 h 1989"/>
              <a:gd name="T24" fmla="*/ 1987 w 1987"/>
              <a:gd name="T25" fmla="*/ 1196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7" h="1989">
                <a:moveTo>
                  <a:pt x="1987" y="1196"/>
                </a:moveTo>
                <a:lnTo>
                  <a:pt x="1195" y="1196"/>
                </a:lnTo>
                <a:lnTo>
                  <a:pt x="1195" y="1989"/>
                </a:lnTo>
                <a:lnTo>
                  <a:pt x="797" y="1989"/>
                </a:lnTo>
                <a:lnTo>
                  <a:pt x="797" y="1196"/>
                </a:lnTo>
                <a:lnTo>
                  <a:pt x="0" y="1196"/>
                </a:lnTo>
                <a:lnTo>
                  <a:pt x="0" y="796"/>
                </a:lnTo>
                <a:lnTo>
                  <a:pt x="797" y="796"/>
                </a:lnTo>
                <a:lnTo>
                  <a:pt x="797" y="0"/>
                </a:lnTo>
                <a:lnTo>
                  <a:pt x="1195" y="0"/>
                </a:lnTo>
                <a:lnTo>
                  <a:pt x="1195" y="796"/>
                </a:lnTo>
                <a:lnTo>
                  <a:pt x="1987" y="796"/>
                </a:lnTo>
                <a:lnTo>
                  <a:pt x="1987" y="1196"/>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advTm="8403">
        <p14:prism dir="d"/>
      </p:transition>
    </mc:Choice>
    <mc:Fallback>
      <p:transition spd="slow" advTm="8403">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zh-CN" dirty="0"/>
              <a:t>分红分的是什么钱？</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5" name="Freeform 6"/>
          <p:cNvSpPr/>
          <p:nvPr/>
        </p:nvSpPr>
        <p:spPr bwMode="auto">
          <a:xfrm>
            <a:off x="9361773" y="4173704"/>
            <a:ext cx="151730" cy="545281"/>
          </a:xfrm>
          <a:custGeom>
            <a:avLst/>
            <a:gdLst>
              <a:gd name="T0" fmla="*/ 0 w 226"/>
              <a:gd name="T1" fmla="*/ 0 h 806"/>
              <a:gd name="T2" fmla="*/ 226 w 226"/>
              <a:gd name="T3" fmla="*/ 806 h 806"/>
            </a:gdLst>
            <a:ahLst/>
            <a:cxnLst>
              <a:cxn ang="0">
                <a:pos x="T0" y="T1"/>
              </a:cxn>
              <a:cxn ang="0">
                <a:pos x="T2" y="T3"/>
              </a:cxn>
            </a:cxnLst>
            <a:rect l="0" t="0" r="r" b="b"/>
            <a:pathLst>
              <a:path w="226" h="806">
                <a:moveTo>
                  <a:pt x="0" y="0"/>
                </a:moveTo>
                <a:cubicBezTo>
                  <a:pt x="95" y="260"/>
                  <a:pt x="171" y="530"/>
                  <a:pt x="226" y="806"/>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 name="Freeform 7"/>
          <p:cNvSpPr/>
          <p:nvPr/>
        </p:nvSpPr>
        <p:spPr bwMode="auto">
          <a:xfrm>
            <a:off x="8273581" y="2616096"/>
            <a:ext cx="455191" cy="459933"/>
          </a:xfrm>
          <a:custGeom>
            <a:avLst/>
            <a:gdLst>
              <a:gd name="T0" fmla="*/ 0 w 676"/>
              <a:gd name="T1" fmla="*/ 0 h 681"/>
              <a:gd name="T2" fmla="*/ 676 w 676"/>
              <a:gd name="T3" fmla="*/ 681 h 681"/>
            </a:gdLst>
            <a:ahLst/>
            <a:cxnLst>
              <a:cxn ang="0">
                <a:pos x="T0" y="T1"/>
              </a:cxn>
              <a:cxn ang="0">
                <a:pos x="T2" y="T3"/>
              </a:cxn>
            </a:cxnLst>
            <a:rect l="0" t="0" r="r" b="b"/>
            <a:pathLst>
              <a:path w="676" h="681">
                <a:moveTo>
                  <a:pt x="0" y="0"/>
                </a:moveTo>
                <a:cubicBezTo>
                  <a:pt x="245" y="207"/>
                  <a:pt x="471" y="435"/>
                  <a:pt x="676" y="681"/>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Freeform 8"/>
          <p:cNvSpPr/>
          <p:nvPr/>
        </p:nvSpPr>
        <p:spPr bwMode="auto">
          <a:xfrm>
            <a:off x="6554759" y="1800545"/>
            <a:ext cx="580843" cy="156472"/>
          </a:xfrm>
          <a:custGeom>
            <a:avLst/>
            <a:gdLst>
              <a:gd name="T0" fmla="*/ 0 w 864"/>
              <a:gd name="T1" fmla="*/ 0 h 232"/>
              <a:gd name="T2" fmla="*/ 864 w 864"/>
              <a:gd name="T3" fmla="*/ 232 h 232"/>
            </a:gdLst>
            <a:ahLst/>
            <a:cxnLst>
              <a:cxn ang="0">
                <a:pos x="T0" y="T1"/>
              </a:cxn>
              <a:cxn ang="0">
                <a:pos x="T2" y="T3"/>
              </a:cxn>
            </a:cxnLst>
            <a:rect l="0" t="0" r="r" b="b"/>
            <a:pathLst>
              <a:path w="864" h="232">
                <a:moveTo>
                  <a:pt x="0" y="0"/>
                </a:moveTo>
                <a:cubicBezTo>
                  <a:pt x="297" y="54"/>
                  <a:pt x="586" y="132"/>
                  <a:pt x="864" y="232"/>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Freeform 9"/>
          <p:cNvSpPr/>
          <p:nvPr/>
        </p:nvSpPr>
        <p:spPr bwMode="auto">
          <a:xfrm>
            <a:off x="4632049" y="1795804"/>
            <a:ext cx="628259" cy="163584"/>
          </a:xfrm>
          <a:custGeom>
            <a:avLst/>
            <a:gdLst>
              <a:gd name="T0" fmla="*/ 0 w 929"/>
              <a:gd name="T1" fmla="*/ 245 h 245"/>
              <a:gd name="T2" fmla="*/ 929 w 929"/>
              <a:gd name="T3" fmla="*/ 0 h 245"/>
            </a:gdLst>
            <a:ahLst/>
            <a:cxnLst>
              <a:cxn ang="0">
                <a:pos x="T0" y="T1"/>
              </a:cxn>
              <a:cxn ang="0">
                <a:pos x="T2" y="T3"/>
              </a:cxn>
            </a:cxnLst>
            <a:rect l="0" t="0" r="r" b="b"/>
            <a:pathLst>
              <a:path w="929" h="245">
                <a:moveTo>
                  <a:pt x="0" y="245"/>
                </a:moveTo>
                <a:cubicBezTo>
                  <a:pt x="299" y="137"/>
                  <a:pt x="609" y="55"/>
                  <a:pt x="929" y="0"/>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9" name="Freeform 10"/>
          <p:cNvSpPr/>
          <p:nvPr/>
        </p:nvSpPr>
        <p:spPr bwMode="auto">
          <a:xfrm>
            <a:off x="3041249" y="2592388"/>
            <a:ext cx="488383" cy="490753"/>
          </a:xfrm>
          <a:custGeom>
            <a:avLst/>
            <a:gdLst>
              <a:gd name="T0" fmla="*/ 0 w 726"/>
              <a:gd name="T1" fmla="*/ 726 h 726"/>
              <a:gd name="T2" fmla="*/ 726 w 726"/>
              <a:gd name="T3" fmla="*/ 0 h 726"/>
            </a:gdLst>
            <a:ahLst/>
            <a:cxnLst>
              <a:cxn ang="0">
                <a:pos x="T0" y="T1"/>
              </a:cxn>
              <a:cxn ang="0">
                <a:pos x="T2" y="T3"/>
              </a:cxn>
            </a:cxnLst>
            <a:rect l="0" t="0" r="r" b="b"/>
            <a:pathLst>
              <a:path w="726" h="726">
                <a:moveTo>
                  <a:pt x="0" y="726"/>
                </a:moveTo>
                <a:cubicBezTo>
                  <a:pt x="219" y="462"/>
                  <a:pt x="462" y="219"/>
                  <a:pt x="726" y="0"/>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0" name="Freeform 11"/>
          <p:cNvSpPr/>
          <p:nvPr/>
        </p:nvSpPr>
        <p:spPr bwMode="auto">
          <a:xfrm>
            <a:off x="2266001" y="4154738"/>
            <a:ext cx="156472" cy="547652"/>
          </a:xfrm>
          <a:custGeom>
            <a:avLst/>
            <a:gdLst>
              <a:gd name="T0" fmla="*/ 0 w 231"/>
              <a:gd name="T1" fmla="*/ 810 h 810"/>
              <a:gd name="T2" fmla="*/ 231 w 231"/>
              <a:gd name="T3" fmla="*/ 0 h 810"/>
            </a:gdLst>
            <a:ahLst/>
            <a:cxnLst>
              <a:cxn ang="0">
                <a:pos x="T0" y="T1"/>
              </a:cxn>
              <a:cxn ang="0">
                <a:pos x="T2" y="T3"/>
              </a:cxn>
            </a:cxnLst>
            <a:rect l="0" t="0" r="r" b="b"/>
            <a:pathLst>
              <a:path w="231" h="810">
                <a:moveTo>
                  <a:pt x="0" y="810"/>
                </a:moveTo>
                <a:cubicBezTo>
                  <a:pt x="57" y="531"/>
                  <a:pt x="134" y="261"/>
                  <a:pt x="231" y="0"/>
                </a:cubicBezTo>
              </a:path>
            </a:pathLst>
          </a:custGeom>
          <a:noFill/>
          <a:ln w="12700" cap="flat">
            <a:solidFill>
              <a:srgbClr val="231915"/>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1" name="Oval 12"/>
          <p:cNvSpPr>
            <a:spLocks noChangeArrowheads="1"/>
          </p:cNvSpPr>
          <p:nvPr/>
        </p:nvSpPr>
        <p:spPr bwMode="auto">
          <a:xfrm>
            <a:off x="1561877" y="4813817"/>
            <a:ext cx="1258889" cy="1261259"/>
          </a:xfrm>
          <a:prstGeom prst="ellipse">
            <a:avLst/>
          </a:prstGeom>
          <a:solidFill>
            <a:schemeClr val="tx1"/>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2" name="Oval 13"/>
          <p:cNvSpPr>
            <a:spLocks noChangeArrowheads="1"/>
          </p:cNvSpPr>
          <p:nvPr/>
        </p:nvSpPr>
        <p:spPr bwMode="auto">
          <a:xfrm>
            <a:off x="2121383" y="3028613"/>
            <a:ext cx="1130866" cy="113086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6" name="Oval 14"/>
          <p:cNvSpPr>
            <a:spLocks noChangeArrowheads="1"/>
          </p:cNvSpPr>
          <p:nvPr/>
        </p:nvSpPr>
        <p:spPr bwMode="auto">
          <a:xfrm>
            <a:off x="3475104" y="1672523"/>
            <a:ext cx="1130866" cy="113086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9" name="Oval 15"/>
          <p:cNvSpPr>
            <a:spLocks noChangeArrowheads="1"/>
          </p:cNvSpPr>
          <p:nvPr/>
        </p:nvSpPr>
        <p:spPr bwMode="auto">
          <a:xfrm>
            <a:off x="5324319" y="1177028"/>
            <a:ext cx="1128496" cy="113086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31" name="Oval 16"/>
          <p:cNvSpPr>
            <a:spLocks noChangeArrowheads="1"/>
          </p:cNvSpPr>
          <p:nvPr/>
        </p:nvSpPr>
        <p:spPr bwMode="auto">
          <a:xfrm>
            <a:off x="7171164" y="1672523"/>
            <a:ext cx="1130866" cy="113086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024" name="Oval 17"/>
          <p:cNvSpPr>
            <a:spLocks noChangeArrowheads="1"/>
          </p:cNvSpPr>
          <p:nvPr/>
        </p:nvSpPr>
        <p:spPr bwMode="auto">
          <a:xfrm>
            <a:off x="8524884" y="3028613"/>
            <a:ext cx="1128496" cy="113086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025" name="Oval 18"/>
          <p:cNvSpPr>
            <a:spLocks noChangeArrowheads="1"/>
          </p:cNvSpPr>
          <p:nvPr/>
        </p:nvSpPr>
        <p:spPr bwMode="auto">
          <a:xfrm>
            <a:off x="8953997" y="4813817"/>
            <a:ext cx="1261260" cy="1261259"/>
          </a:xfrm>
          <a:prstGeom prst="ellipse">
            <a:avLst/>
          </a:prstGeom>
          <a:solidFill>
            <a:schemeClr val="bg2"/>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1026" name="Line 19"/>
          <p:cNvSpPr>
            <a:spLocks noChangeShapeType="1"/>
          </p:cNvSpPr>
          <p:nvPr/>
        </p:nvSpPr>
        <p:spPr bwMode="auto">
          <a:xfrm flipH="1" flipV="1">
            <a:off x="3344710" y="3974557"/>
            <a:ext cx="1558808" cy="599809"/>
          </a:xfrm>
          <a:prstGeom prst="line">
            <a:avLst/>
          </a:prstGeom>
          <a:noFill/>
          <a:ln w="12700" cap="flat">
            <a:solidFill>
              <a:srgbClr val="231915"/>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27" name="Line 20"/>
          <p:cNvSpPr>
            <a:spLocks noChangeShapeType="1"/>
          </p:cNvSpPr>
          <p:nvPr/>
        </p:nvSpPr>
        <p:spPr bwMode="auto">
          <a:xfrm flipH="1" flipV="1">
            <a:off x="4421048" y="2898219"/>
            <a:ext cx="854683" cy="1076337"/>
          </a:xfrm>
          <a:prstGeom prst="line">
            <a:avLst/>
          </a:prstGeom>
          <a:noFill/>
          <a:ln w="12700" cap="flat">
            <a:solidFill>
              <a:srgbClr val="231915"/>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28" name="Line 21"/>
          <p:cNvSpPr>
            <a:spLocks noChangeShapeType="1"/>
          </p:cNvSpPr>
          <p:nvPr/>
        </p:nvSpPr>
        <p:spPr bwMode="auto">
          <a:xfrm flipV="1">
            <a:off x="5888567" y="2504669"/>
            <a:ext cx="0" cy="1201990"/>
          </a:xfrm>
          <a:prstGeom prst="line">
            <a:avLst/>
          </a:prstGeom>
          <a:noFill/>
          <a:ln w="12700" cap="flat">
            <a:solidFill>
              <a:srgbClr val="231915"/>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0" name="Line 22"/>
          <p:cNvSpPr>
            <a:spLocks noChangeShapeType="1"/>
          </p:cNvSpPr>
          <p:nvPr/>
        </p:nvSpPr>
        <p:spPr bwMode="auto">
          <a:xfrm flipV="1">
            <a:off x="6554759" y="2898220"/>
            <a:ext cx="801327" cy="1022512"/>
          </a:xfrm>
          <a:prstGeom prst="line">
            <a:avLst/>
          </a:prstGeom>
          <a:noFill/>
          <a:ln w="12700" cap="flat">
            <a:solidFill>
              <a:srgbClr val="231915"/>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1" name="Line 23"/>
          <p:cNvSpPr>
            <a:spLocks noChangeShapeType="1"/>
          </p:cNvSpPr>
          <p:nvPr/>
        </p:nvSpPr>
        <p:spPr bwMode="auto">
          <a:xfrm flipV="1">
            <a:off x="6973202" y="3974558"/>
            <a:ext cx="1456851" cy="471786"/>
          </a:xfrm>
          <a:prstGeom prst="line">
            <a:avLst/>
          </a:prstGeom>
          <a:noFill/>
          <a:ln w="12700" cap="flat">
            <a:solidFill>
              <a:srgbClr val="231915"/>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2" name="Line 24"/>
          <p:cNvSpPr>
            <a:spLocks noChangeShapeType="1"/>
          </p:cNvSpPr>
          <p:nvPr/>
        </p:nvSpPr>
        <p:spPr bwMode="auto">
          <a:xfrm>
            <a:off x="3027025" y="5589240"/>
            <a:ext cx="5796579" cy="0"/>
          </a:xfrm>
          <a:prstGeom prst="line">
            <a:avLst/>
          </a:prstGeom>
          <a:noFill/>
          <a:ln w="28575" cap="flat">
            <a:solidFill>
              <a:schemeClr val="bg2"/>
            </a:solidFill>
            <a:prstDash val="dash"/>
            <a:miter lim="800000"/>
            <a:headEnd type="none" w="lg"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34" name="文本框 1033"/>
          <p:cNvSpPr txBox="1"/>
          <p:nvPr/>
        </p:nvSpPr>
        <p:spPr>
          <a:xfrm>
            <a:off x="5047572" y="3920732"/>
            <a:ext cx="1723550" cy="1015663"/>
          </a:xfrm>
          <a:prstGeom prst="rect">
            <a:avLst/>
          </a:prstGeom>
          <a:noFill/>
        </p:spPr>
        <p:txBody>
          <a:bodyPr wrap="none" rtlCol="0">
            <a:spAutoFit/>
          </a:bodyPr>
          <a:lstStyle/>
          <a:p>
            <a:pPr algn="ctr"/>
            <a:r>
              <a:rPr lang="zh-CN" altLang="en-US" sz="6000" b="1" dirty="0">
                <a:solidFill>
                  <a:schemeClr val="bg2"/>
                </a:solidFill>
                <a:latin typeface="+mj-ea"/>
                <a:ea typeface="+mj-ea"/>
              </a:rPr>
              <a:t>分红</a:t>
            </a:r>
            <a:endParaRPr lang="zh-CN" altLang="en-US" sz="6000" b="1" dirty="0">
              <a:solidFill>
                <a:schemeClr val="bg2"/>
              </a:solidFill>
              <a:latin typeface="+mj-ea"/>
              <a:ea typeface="+mj-ea"/>
            </a:endParaRPr>
          </a:p>
        </p:txBody>
      </p:sp>
      <p:sp>
        <p:nvSpPr>
          <p:cNvPr id="1035" name="文本框 1034"/>
          <p:cNvSpPr txBox="1"/>
          <p:nvPr/>
        </p:nvSpPr>
        <p:spPr>
          <a:xfrm>
            <a:off x="2228029" y="3194568"/>
            <a:ext cx="902811" cy="523220"/>
          </a:xfrm>
          <a:prstGeom prst="rect">
            <a:avLst/>
          </a:prstGeom>
          <a:noFill/>
        </p:spPr>
        <p:txBody>
          <a:bodyPr wrap="none" rtlCol="0">
            <a:spAutoFit/>
          </a:bodyPr>
          <a:lstStyle/>
          <a:p>
            <a:r>
              <a:rPr lang="zh-CN" altLang="en-US" sz="2800" b="1" dirty="0">
                <a:solidFill>
                  <a:schemeClr val="accent2"/>
                </a:solidFill>
                <a:latin typeface="+mj-ea"/>
                <a:ea typeface="+mj-ea"/>
              </a:rPr>
              <a:t>广告</a:t>
            </a:r>
            <a:endParaRPr lang="zh-CN" altLang="en-US" sz="2800" b="1" dirty="0">
              <a:solidFill>
                <a:schemeClr val="accent2"/>
              </a:solidFill>
              <a:latin typeface="+mj-ea"/>
              <a:ea typeface="+mj-ea"/>
            </a:endParaRPr>
          </a:p>
        </p:txBody>
      </p:sp>
      <p:sp>
        <p:nvSpPr>
          <p:cNvPr id="1041" name="Freeform 29"/>
          <p:cNvSpPr/>
          <p:nvPr/>
        </p:nvSpPr>
        <p:spPr bwMode="auto">
          <a:xfrm>
            <a:off x="2481594" y="3681403"/>
            <a:ext cx="393850" cy="393236"/>
          </a:xfrm>
          <a:custGeom>
            <a:avLst/>
            <a:gdLst>
              <a:gd name="T0" fmla="*/ 1405 w 1691"/>
              <a:gd name="T1" fmla="*/ 1688 h 1688"/>
              <a:gd name="T2" fmla="*/ 845 w 1691"/>
              <a:gd name="T3" fmla="*/ 1128 h 1688"/>
              <a:gd name="T4" fmla="*/ 284 w 1691"/>
              <a:gd name="T5" fmla="*/ 1688 h 1688"/>
              <a:gd name="T6" fmla="*/ 3 w 1691"/>
              <a:gd name="T7" fmla="*/ 1407 h 1688"/>
              <a:gd name="T8" fmla="*/ 563 w 1691"/>
              <a:gd name="T9" fmla="*/ 846 h 1688"/>
              <a:gd name="T10" fmla="*/ 0 w 1691"/>
              <a:gd name="T11" fmla="*/ 283 h 1688"/>
              <a:gd name="T12" fmla="*/ 283 w 1691"/>
              <a:gd name="T13" fmla="*/ 0 h 1688"/>
              <a:gd name="T14" fmla="*/ 846 w 1691"/>
              <a:gd name="T15" fmla="*/ 563 h 1688"/>
              <a:gd name="T16" fmla="*/ 1409 w 1691"/>
              <a:gd name="T17" fmla="*/ 0 h 1688"/>
              <a:gd name="T18" fmla="*/ 1691 w 1691"/>
              <a:gd name="T19" fmla="*/ 282 h 1688"/>
              <a:gd name="T20" fmla="*/ 1128 w 1691"/>
              <a:gd name="T21" fmla="*/ 845 h 1688"/>
              <a:gd name="T22" fmla="*/ 1688 w 1691"/>
              <a:gd name="T23" fmla="*/ 1405 h 1688"/>
              <a:gd name="T24" fmla="*/ 1405 w 1691"/>
              <a:gd name="T25" fmla="*/ 1688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1" h="1688">
                <a:moveTo>
                  <a:pt x="1405" y="1688"/>
                </a:moveTo>
                <a:lnTo>
                  <a:pt x="845" y="1128"/>
                </a:lnTo>
                <a:lnTo>
                  <a:pt x="284" y="1688"/>
                </a:lnTo>
                <a:lnTo>
                  <a:pt x="3" y="1407"/>
                </a:lnTo>
                <a:lnTo>
                  <a:pt x="563" y="846"/>
                </a:lnTo>
                <a:lnTo>
                  <a:pt x="0" y="283"/>
                </a:lnTo>
                <a:lnTo>
                  <a:pt x="283" y="0"/>
                </a:lnTo>
                <a:lnTo>
                  <a:pt x="846" y="563"/>
                </a:lnTo>
                <a:lnTo>
                  <a:pt x="1409" y="0"/>
                </a:lnTo>
                <a:lnTo>
                  <a:pt x="1691" y="282"/>
                </a:lnTo>
                <a:lnTo>
                  <a:pt x="1128" y="845"/>
                </a:lnTo>
                <a:lnTo>
                  <a:pt x="1688" y="1405"/>
                </a:lnTo>
                <a:lnTo>
                  <a:pt x="1405" y="1688"/>
                </a:lnTo>
                <a:close/>
              </a:path>
            </a:pathLst>
          </a:custGeom>
          <a:solidFill>
            <a:srgbClr val="E50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文本框 50"/>
          <p:cNvSpPr txBox="1"/>
          <p:nvPr/>
        </p:nvSpPr>
        <p:spPr>
          <a:xfrm>
            <a:off x="3597240" y="1812685"/>
            <a:ext cx="902811" cy="523220"/>
          </a:xfrm>
          <a:prstGeom prst="rect">
            <a:avLst/>
          </a:prstGeom>
          <a:noFill/>
        </p:spPr>
        <p:txBody>
          <a:bodyPr wrap="none" rtlCol="0">
            <a:spAutoFit/>
          </a:bodyPr>
          <a:lstStyle/>
          <a:p>
            <a:r>
              <a:rPr lang="zh-CN" altLang="en-US" sz="2800" b="1" dirty="0">
                <a:solidFill>
                  <a:schemeClr val="accent2"/>
                </a:solidFill>
                <a:latin typeface="+mj-ea"/>
                <a:ea typeface="+mj-ea"/>
              </a:rPr>
              <a:t>总代</a:t>
            </a:r>
            <a:endParaRPr lang="zh-CN" altLang="en-US" sz="2800" b="1" dirty="0">
              <a:solidFill>
                <a:schemeClr val="accent2"/>
              </a:solidFill>
              <a:latin typeface="+mj-ea"/>
              <a:ea typeface="+mj-ea"/>
            </a:endParaRPr>
          </a:p>
        </p:txBody>
      </p:sp>
      <p:sp>
        <p:nvSpPr>
          <p:cNvPr id="52" name="Freeform 29"/>
          <p:cNvSpPr/>
          <p:nvPr/>
        </p:nvSpPr>
        <p:spPr bwMode="auto">
          <a:xfrm>
            <a:off x="3850805" y="2299520"/>
            <a:ext cx="393850" cy="393236"/>
          </a:xfrm>
          <a:custGeom>
            <a:avLst/>
            <a:gdLst>
              <a:gd name="T0" fmla="*/ 1405 w 1691"/>
              <a:gd name="T1" fmla="*/ 1688 h 1688"/>
              <a:gd name="T2" fmla="*/ 845 w 1691"/>
              <a:gd name="T3" fmla="*/ 1128 h 1688"/>
              <a:gd name="T4" fmla="*/ 284 w 1691"/>
              <a:gd name="T5" fmla="*/ 1688 h 1688"/>
              <a:gd name="T6" fmla="*/ 3 w 1691"/>
              <a:gd name="T7" fmla="*/ 1407 h 1688"/>
              <a:gd name="T8" fmla="*/ 563 w 1691"/>
              <a:gd name="T9" fmla="*/ 846 h 1688"/>
              <a:gd name="T10" fmla="*/ 0 w 1691"/>
              <a:gd name="T11" fmla="*/ 283 h 1688"/>
              <a:gd name="T12" fmla="*/ 283 w 1691"/>
              <a:gd name="T13" fmla="*/ 0 h 1688"/>
              <a:gd name="T14" fmla="*/ 846 w 1691"/>
              <a:gd name="T15" fmla="*/ 563 h 1688"/>
              <a:gd name="T16" fmla="*/ 1409 w 1691"/>
              <a:gd name="T17" fmla="*/ 0 h 1688"/>
              <a:gd name="T18" fmla="*/ 1691 w 1691"/>
              <a:gd name="T19" fmla="*/ 282 h 1688"/>
              <a:gd name="T20" fmla="*/ 1128 w 1691"/>
              <a:gd name="T21" fmla="*/ 845 h 1688"/>
              <a:gd name="T22" fmla="*/ 1688 w 1691"/>
              <a:gd name="T23" fmla="*/ 1405 h 1688"/>
              <a:gd name="T24" fmla="*/ 1405 w 1691"/>
              <a:gd name="T25" fmla="*/ 1688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1" h="1688">
                <a:moveTo>
                  <a:pt x="1405" y="1688"/>
                </a:moveTo>
                <a:lnTo>
                  <a:pt x="845" y="1128"/>
                </a:lnTo>
                <a:lnTo>
                  <a:pt x="284" y="1688"/>
                </a:lnTo>
                <a:lnTo>
                  <a:pt x="3" y="1407"/>
                </a:lnTo>
                <a:lnTo>
                  <a:pt x="563" y="846"/>
                </a:lnTo>
                <a:lnTo>
                  <a:pt x="0" y="283"/>
                </a:lnTo>
                <a:lnTo>
                  <a:pt x="283" y="0"/>
                </a:lnTo>
                <a:lnTo>
                  <a:pt x="846" y="563"/>
                </a:lnTo>
                <a:lnTo>
                  <a:pt x="1409" y="0"/>
                </a:lnTo>
                <a:lnTo>
                  <a:pt x="1691" y="282"/>
                </a:lnTo>
                <a:lnTo>
                  <a:pt x="1128" y="845"/>
                </a:lnTo>
                <a:lnTo>
                  <a:pt x="1688" y="1405"/>
                </a:lnTo>
                <a:lnTo>
                  <a:pt x="1405" y="1688"/>
                </a:lnTo>
                <a:close/>
              </a:path>
            </a:pathLst>
          </a:custGeom>
          <a:solidFill>
            <a:srgbClr val="E50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文本框 52"/>
          <p:cNvSpPr txBox="1"/>
          <p:nvPr/>
        </p:nvSpPr>
        <p:spPr>
          <a:xfrm>
            <a:off x="5438072" y="1323773"/>
            <a:ext cx="902811" cy="523220"/>
          </a:xfrm>
          <a:prstGeom prst="rect">
            <a:avLst/>
          </a:prstGeom>
          <a:noFill/>
        </p:spPr>
        <p:txBody>
          <a:bodyPr wrap="none" rtlCol="0">
            <a:spAutoFit/>
          </a:bodyPr>
          <a:lstStyle/>
          <a:p>
            <a:r>
              <a:rPr lang="zh-CN" altLang="en-US" sz="2800" b="1" dirty="0">
                <a:solidFill>
                  <a:schemeClr val="accent2"/>
                </a:solidFill>
                <a:latin typeface="+mj-ea"/>
                <a:ea typeface="+mj-ea"/>
              </a:rPr>
              <a:t>省代</a:t>
            </a:r>
            <a:endParaRPr lang="zh-CN" altLang="en-US" sz="2800" b="1" dirty="0">
              <a:solidFill>
                <a:schemeClr val="accent2"/>
              </a:solidFill>
              <a:latin typeface="+mj-ea"/>
              <a:ea typeface="+mj-ea"/>
            </a:endParaRPr>
          </a:p>
        </p:txBody>
      </p:sp>
      <p:sp>
        <p:nvSpPr>
          <p:cNvPr id="54" name="Freeform 29"/>
          <p:cNvSpPr/>
          <p:nvPr/>
        </p:nvSpPr>
        <p:spPr bwMode="auto">
          <a:xfrm>
            <a:off x="5691637" y="1810608"/>
            <a:ext cx="393850" cy="393236"/>
          </a:xfrm>
          <a:custGeom>
            <a:avLst/>
            <a:gdLst>
              <a:gd name="T0" fmla="*/ 1405 w 1691"/>
              <a:gd name="T1" fmla="*/ 1688 h 1688"/>
              <a:gd name="T2" fmla="*/ 845 w 1691"/>
              <a:gd name="T3" fmla="*/ 1128 h 1688"/>
              <a:gd name="T4" fmla="*/ 284 w 1691"/>
              <a:gd name="T5" fmla="*/ 1688 h 1688"/>
              <a:gd name="T6" fmla="*/ 3 w 1691"/>
              <a:gd name="T7" fmla="*/ 1407 h 1688"/>
              <a:gd name="T8" fmla="*/ 563 w 1691"/>
              <a:gd name="T9" fmla="*/ 846 h 1688"/>
              <a:gd name="T10" fmla="*/ 0 w 1691"/>
              <a:gd name="T11" fmla="*/ 283 h 1688"/>
              <a:gd name="T12" fmla="*/ 283 w 1691"/>
              <a:gd name="T13" fmla="*/ 0 h 1688"/>
              <a:gd name="T14" fmla="*/ 846 w 1691"/>
              <a:gd name="T15" fmla="*/ 563 h 1688"/>
              <a:gd name="T16" fmla="*/ 1409 w 1691"/>
              <a:gd name="T17" fmla="*/ 0 h 1688"/>
              <a:gd name="T18" fmla="*/ 1691 w 1691"/>
              <a:gd name="T19" fmla="*/ 282 h 1688"/>
              <a:gd name="T20" fmla="*/ 1128 w 1691"/>
              <a:gd name="T21" fmla="*/ 845 h 1688"/>
              <a:gd name="T22" fmla="*/ 1688 w 1691"/>
              <a:gd name="T23" fmla="*/ 1405 h 1688"/>
              <a:gd name="T24" fmla="*/ 1405 w 1691"/>
              <a:gd name="T25" fmla="*/ 1688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1" h="1688">
                <a:moveTo>
                  <a:pt x="1405" y="1688"/>
                </a:moveTo>
                <a:lnTo>
                  <a:pt x="845" y="1128"/>
                </a:lnTo>
                <a:lnTo>
                  <a:pt x="284" y="1688"/>
                </a:lnTo>
                <a:lnTo>
                  <a:pt x="3" y="1407"/>
                </a:lnTo>
                <a:lnTo>
                  <a:pt x="563" y="846"/>
                </a:lnTo>
                <a:lnTo>
                  <a:pt x="0" y="283"/>
                </a:lnTo>
                <a:lnTo>
                  <a:pt x="283" y="0"/>
                </a:lnTo>
                <a:lnTo>
                  <a:pt x="846" y="563"/>
                </a:lnTo>
                <a:lnTo>
                  <a:pt x="1409" y="0"/>
                </a:lnTo>
                <a:lnTo>
                  <a:pt x="1691" y="282"/>
                </a:lnTo>
                <a:lnTo>
                  <a:pt x="1128" y="845"/>
                </a:lnTo>
                <a:lnTo>
                  <a:pt x="1688" y="1405"/>
                </a:lnTo>
                <a:lnTo>
                  <a:pt x="1405" y="1688"/>
                </a:lnTo>
                <a:close/>
              </a:path>
            </a:pathLst>
          </a:custGeom>
          <a:solidFill>
            <a:srgbClr val="E50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文本框 54"/>
          <p:cNvSpPr txBox="1"/>
          <p:nvPr/>
        </p:nvSpPr>
        <p:spPr>
          <a:xfrm>
            <a:off x="7301667" y="1774831"/>
            <a:ext cx="902811" cy="523220"/>
          </a:xfrm>
          <a:prstGeom prst="rect">
            <a:avLst/>
          </a:prstGeom>
          <a:noFill/>
        </p:spPr>
        <p:txBody>
          <a:bodyPr wrap="none" rtlCol="0">
            <a:spAutoFit/>
          </a:bodyPr>
          <a:lstStyle/>
          <a:p>
            <a:r>
              <a:rPr lang="zh-CN" altLang="en-US" sz="2800" b="1" dirty="0">
                <a:solidFill>
                  <a:schemeClr val="accent2"/>
                </a:solidFill>
                <a:latin typeface="+mj-ea"/>
                <a:ea typeface="+mj-ea"/>
              </a:rPr>
              <a:t>市代</a:t>
            </a:r>
            <a:endParaRPr lang="zh-CN" altLang="en-US" sz="2800" b="1" dirty="0">
              <a:solidFill>
                <a:schemeClr val="accent2"/>
              </a:solidFill>
              <a:latin typeface="+mj-ea"/>
              <a:ea typeface="+mj-ea"/>
            </a:endParaRPr>
          </a:p>
        </p:txBody>
      </p:sp>
      <p:sp>
        <p:nvSpPr>
          <p:cNvPr id="56" name="Freeform 29"/>
          <p:cNvSpPr/>
          <p:nvPr/>
        </p:nvSpPr>
        <p:spPr bwMode="auto">
          <a:xfrm>
            <a:off x="7555232" y="2261666"/>
            <a:ext cx="393850" cy="393236"/>
          </a:xfrm>
          <a:custGeom>
            <a:avLst/>
            <a:gdLst>
              <a:gd name="T0" fmla="*/ 1405 w 1691"/>
              <a:gd name="T1" fmla="*/ 1688 h 1688"/>
              <a:gd name="T2" fmla="*/ 845 w 1691"/>
              <a:gd name="T3" fmla="*/ 1128 h 1688"/>
              <a:gd name="T4" fmla="*/ 284 w 1691"/>
              <a:gd name="T5" fmla="*/ 1688 h 1688"/>
              <a:gd name="T6" fmla="*/ 3 w 1691"/>
              <a:gd name="T7" fmla="*/ 1407 h 1688"/>
              <a:gd name="T8" fmla="*/ 563 w 1691"/>
              <a:gd name="T9" fmla="*/ 846 h 1688"/>
              <a:gd name="T10" fmla="*/ 0 w 1691"/>
              <a:gd name="T11" fmla="*/ 283 h 1688"/>
              <a:gd name="T12" fmla="*/ 283 w 1691"/>
              <a:gd name="T13" fmla="*/ 0 h 1688"/>
              <a:gd name="T14" fmla="*/ 846 w 1691"/>
              <a:gd name="T15" fmla="*/ 563 h 1688"/>
              <a:gd name="T16" fmla="*/ 1409 w 1691"/>
              <a:gd name="T17" fmla="*/ 0 h 1688"/>
              <a:gd name="T18" fmla="*/ 1691 w 1691"/>
              <a:gd name="T19" fmla="*/ 282 h 1688"/>
              <a:gd name="T20" fmla="*/ 1128 w 1691"/>
              <a:gd name="T21" fmla="*/ 845 h 1688"/>
              <a:gd name="T22" fmla="*/ 1688 w 1691"/>
              <a:gd name="T23" fmla="*/ 1405 h 1688"/>
              <a:gd name="T24" fmla="*/ 1405 w 1691"/>
              <a:gd name="T25" fmla="*/ 1688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1" h="1688">
                <a:moveTo>
                  <a:pt x="1405" y="1688"/>
                </a:moveTo>
                <a:lnTo>
                  <a:pt x="845" y="1128"/>
                </a:lnTo>
                <a:lnTo>
                  <a:pt x="284" y="1688"/>
                </a:lnTo>
                <a:lnTo>
                  <a:pt x="3" y="1407"/>
                </a:lnTo>
                <a:lnTo>
                  <a:pt x="563" y="846"/>
                </a:lnTo>
                <a:lnTo>
                  <a:pt x="0" y="283"/>
                </a:lnTo>
                <a:lnTo>
                  <a:pt x="283" y="0"/>
                </a:lnTo>
                <a:lnTo>
                  <a:pt x="846" y="563"/>
                </a:lnTo>
                <a:lnTo>
                  <a:pt x="1409" y="0"/>
                </a:lnTo>
                <a:lnTo>
                  <a:pt x="1691" y="282"/>
                </a:lnTo>
                <a:lnTo>
                  <a:pt x="1128" y="845"/>
                </a:lnTo>
                <a:lnTo>
                  <a:pt x="1688" y="1405"/>
                </a:lnTo>
                <a:lnTo>
                  <a:pt x="1405" y="1688"/>
                </a:lnTo>
                <a:close/>
              </a:path>
            </a:pathLst>
          </a:custGeom>
          <a:solidFill>
            <a:srgbClr val="E50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文本框 56"/>
          <p:cNvSpPr txBox="1"/>
          <p:nvPr/>
        </p:nvSpPr>
        <p:spPr>
          <a:xfrm>
            <a:off x="8673267" y="3179593"/>
            <a:ext cx="902811" cy="523220"/>
          </a:xfrm>
          <a:prstGeom prst="rect">
            <a:avLst/>
          </a:prstGeom>
          <a:noFill/>
        </p:spPr>
        <p:txBody>
          <a:bodyPr wrap="none" rtlCol="0">
            <a:spAutoFit/>
          </a:bodyPr>
          <a:lstStyle/>
          <a:p>
            <a:r>
              <a:rPr lang="zh-CN" altLang="en-US" sz="2800" b="1" dirty="0">
                <a:solidFill>
                  <a:schemeClr val="accent2"/>
                </a:solidFill>
                <a:latin typeface="+mj-ea"/>
                <a:ea typeface="+mj-ea"/>
              </a:rPr>
              <a:t>商超</a:t>
            </a:r>
            <a:endParaRPr lang="zh-CN" altLang="en-US" sz="2800" b="1" dirty="0">
              <a:solidFill>
                <a:schemeClr val="accent2"/>
              </a:solidFill>
              <a:latin typeface="+mj-ea"/>
              <a:ea typeface="+mj-ea"/>
            </a:endParaRPr>
          </a:p>
        </p:txBody>
      </p:sp>
      <p:sp>
        <p:nvSpPr>
          <p:cNvPr id="58" name="Freeform 29"/>
          <p:cNvSpPr/>
          <p:nvPr/>
        </p:nvSpPr>
        <p:spPr bwMode="auto">
          <a:xfrm>
            <a:off x="8926832" y="3666428"/>
            <a:ext cx="393850" cy="393236"/>
          </a:xfrm>
          <a:custGeom>
            <a:avLst/>
            <a:gdLst>
              <a:gd name="T0" fmla="*/ 1405 w 1691"/>
              <a:gd name="T1" fmla="*/ 1688 h 1688"/>
              <a:gd name="T2" fmla="*/ 845 w 1691"/>
              <a:gd name="T3" fmla="*/ 1128 h 1688"/>
              <a:gd name="T4" fmla="*/ 284 w 1691"/>
              <a:gd name="T5" fmla="*/ 1688 h 1688"/>
              <a:gd name="T6" fmla="*/ 3 w 1691"/>
              <a:gd name="T7" fmla="*/ 1407 h 1688"/>
              <a:gd name="T8" fmla="*/ 563 w 1691"/>
              <a:gd name="T9" fmla="*/ 846 h 1688"/>
              <a:gd name="T10" fmla="*/ 0 w 1691"/>
              <a:gd name="T11" fmla="*/ 283 h 1688"/>
              <a:gd name="T12" fmla="*/ 283 w 1691"/>
              <a:gd name="T13" fmla="*/ 0 h 1688"/>
              <a:gd name="T14" fmla="*/ 846 w 1691"/>
              <a:gd name="T15" fmla="*/ 563 h 1688"/>
              <a:gd name="T16" fmla="*/ 1409 w 1691"/>
              <a:gd name="T17" fmla="*/ 0 h 1688"/>
              <a:gd name="T18" fmla="*/ 1691 w 1691"/>
              <a:gd name="T19" fmla="*/ 282 h 1688"/>
              <a:gd name="T20" fmla="*/ 1128 w 1691"/>
              <a:gd name="T21" fmla="*/ 845 h 1688"/>
              <a:gd name="T22" fmla="*/ 1688 w 1691"/>
              <a:gd name="T23" fmla="*/ 1405 h 1688"/>
              <a:gd name="T24" fmla="*/ 1405 w 1691"/>
              <a:gd name="T25" fmla="*/ 1688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1" h="1688">
                <a:moveTo>
                  <a:pt x="1405" y="1688"/>
                </a:moveTo>
                <a:lnTo>
                  <a:pt x="845" y="1128"/>
                </a:lnTo>
                <a:lnTo>
                  <a:pt x="284" y="1688"/>
                </a:lnTo>
                <a:lnTo>
                  <a:pt x="3" y="1407"/>
                </a:lnTo>
                <a:lnTo>
                  <a:pt x="563" y="846"/>
                </a:lnTo>
                <a:lnTo>
                  <a:pt x="0" y="283"/>
                </a:lnTo>
                <a:lnTo>
                  <a:pt x="283" y="0"/>
                </a:lnTo>
                <a:lnTo>
                  <a:pt x="846" y="563"/>
                </a:lnTo>
                <a:lnTo>
                  <a:pt x="1409" y="0"/>
                </a:lnTo>
                <a:lnTo>
                  <a:pt x="1691" y="282"/>
                </a:lnTo>
                <a:lnTo>
                  <a:pt x="1128" y="845"/>
                </a:lnTo>
                <a:lnTo>
                  <a:pt x="1688" y="1405"/>
                </a:lnTo>
                <a:lnTo>
                  <a:pt x="1405" y="1688"/>
                </a:lnTo>
                <a:close/>
              </a:path>
            </a:pathLst>
          </a:custGeom>
          <a:solidFill>
            <a:srgbClr val="E500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59" name="文本框 58"/>
          <p:cNvSpPr txBox="1"/>
          <p:nvPr/>
        </p:nvSpPr>
        <p:spPr>
          <a:xfrm>
            <a:off x="1734734" y="5191810"/>
            <a:ext cx="902811" cy="523220"/>
          </a:xfrm>
          <a:prstGeom prst="rect">
            <a:avLst/>
          </a:prstGeom>
          <a:noFill/>
        </p:spPr>
        <p:txBody>
          <a:bodyPr wrap="none" rtlCol="0">
            <a:spAutoFit/>
          </a:bodyPr>
          <a:lstStyle/>
          <a:p>
            <a:r>
              <a:rPr lang="zh-CN" altLang="en-US" sz="2800" b="1" dirty="0">
                <a:solidFill>
                  <a:schemeClr val="accent2"/>
                </a:solidFill>
                <a:latin typeface="+mj-ea"/>
                <a:ea typeface="+mj-ea"/>
              </a:rPr>
              <a:t>厂家</a:t>
            </a:r>
            <a:endParaRPr lang="zh-CN" altLang="en-US" sz="2800" b="1" dirty="0">
              <a:solidFill>
                <a:schemeClr val="accent2"/>
              </a:solidFill>
              <a:latin typeface="+mj-ea"/>
              <a:ea typeface="+mj-ea"/>
            </a:endParaRPr>
          </a:p>
        </p:txBody>
      </p:sp>
      <p:sp>
        <p:nvSpPr>
          <p:cNvPr id="60" name="文本框 59"/>
          <p:cNvSpPr txBox="1"/>
          <p:nvPr/>
        </p:nvSpPr>
        <p:spPr>
          <a:xfrm>
            <a:off x="8953997" y="5191810"/>
            <a:ext cx="1261884" cy="523220"/>
          </a:xfrm>
          <a:prstGeom prst="rect">
            <a:avLst/>
          </a:prstGeom>
          <a:noFill/>
        </p:spPr>
        <p:txBody>
          <a:bodyPr wrap="none" rtlCol="0">
            <a:spAutoFit/>
          </a:bodyPr>
          <a:lstStyle/>
          <a:p>
            <a:r>
              <a:rPr lang="zh-CN" altLang="en-US" sz="2800" b="1" dirty="0">
                <a:solidFill>
                  <a:schemeClr val="accent2"/>
                </a:solidFill>
                <a:latin typeface="+mj-ea"/>
                <a:ea typeface="+mj-ea"/>
              </a:rPr>
              <a:t>消费者</a:t>
            </a:r>
            <a:endParaRPr lang="zh-CN" altLang="en-US" sz="2800" b="1" dirty="0">
              <a:solidFill>
                <a:schemeClr val="accent2"/>
              </a:solidFill>
              <a:latin typeface="+mj-ea"/>
              <a:ea typeface="+mj-ea"/>
            </a:endParaRPr>
          </a:p>
        </p:txBody>
      </p:sp>
      <p:sp>
        <p:nvSpPr>
          <p:cNvPr id="61" name="TextBox 23"/>
          <p:cNvSpPr txBox="1"/>
          <p:nvPr/>
        </p:nvSpPr>
        <p:spPr>
          <a:xfrm>
            <a:off x="4056640" y="5218062"/>
            <a:ext cx="377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zh-CN" altLang="en-US" sz="1800" b="0" dirty="0"/>
              <a:t>省掉所有中转环节</a:t>
            </a:r>
            <a:endParaRPr lang="zh-CN" altLang="en-US" sz="1800" b="0" dirty="0"/>
          </a:p>
        </p:txBody>
      </p:sp>
      <p:sp>
        <p:nvSpPr>
          <p:cNvPr id="62" name="TextBox 23"/>
          <p:cNvSpPr txBox="1"/>
          <p:nvPr/>
        </p:nvSpPr>
        <p:spPr>
          <a:xfrm>
            <a:off x="4056640" y="5633206"/>
            <a:ext cx="37790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defPPr>
              <a:defRPr lang="zh-CN"/>
            </a:defPPr>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zh-CN" altLang="en-US" sz="1800" dirty="0">
                <a:solidFill>
                  <a:schemeClr val="bg2"/>
                </a:solidFill>
              </a:rPr>
              <a:t>加入我们  一步到位</a:t>
            </a:r>
            <a:endParaRPr lang="zh-CN" altLang="en-US" sz="1800" dirty="0">
              <a:solidFill>
                <a:schemeClr val="bg2"/>
              </a:solidFill>
            </a:endParaRPr>
          </a:p>
        </p:txBody>
      </p:sp>
      <p:sp>
        <p:nvSpPr>
          <p:cNvPr id="1042" name="文本框 1041"/>
          <p:cNvSpPr txBox="1"/>
          <p:nvPr/>
        </p:nvSpPr>
        <p:spPr>
          <a:xfrm>
            <a:off x="2271477" y="4292264"/>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64" name="文本框 63"/>
          <p:cNvSpPr txBox="1"/>
          <p:nvPr/>
        </p:nvSpPr>
        <p:spPr>
          <a:xfrm>
            <a:off x="3125719" y="2788316"/>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65" name="文本框 64"/>
          <p:cNvSpPr txBox="1"/>
          <p:nvPr/>
        </p:nvSpPr>
        <p:spPr>
          <a:xfrm>
            <a:off x="4641698" y="1910010"/>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66" name="文本框 65"/>
          <p:cNvSpPr txBox="1"/>
          <p:nvPr/>
        </p:nvSpPr>
        <p:spPr>
          <a:xfrm>
            <a:off x="6410340" y="1897978"/>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67" name="文本框 66"/>
          <p:cNvSpPr txBox="1"/>
          <p:nvPr/>
        </p:nvSpPr>
        <p:spPr>
          <a:xfrm>
            <a:off x="7854129" y="2788315"/>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68" name="文本框 67"/>
          <p:cNvSpPr txBox="1"/>
          <p:nvPr/>
        </p:nvSpPr>
        <p:spPr>
          <a:xfrm>
            <a:off x="8636181" y="4292262"/>
            <a:ext cx="830677" cy="369332"/>
          </a:xfrm>
          <a:prstGeom prst="rect">
            <a:avLst/>
          </a:prstGeom>
          <a:noFill/>
        </p:spPr>
        <p:txBody>
          <a:bodyPr wrap="none" rtlCol="0">
            <a:spAutoFit/>
          </a:bodyPr>
          <a:lstStyle/>
          <a:p>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sp>
        <p:nvSpPr>
          <p:cNvPr id="4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advTm="19554">
        <p14:prism/>
      </p:transition>
    </mc:Choice>
    <mc:Fallback>
      <p:transition spd="slow" advTm="19554">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分红示意图</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31" name="Line 24"/>
          <p:cNvSpPr>
            <a:spLocks noChangeShapeType="1"/>
          </p:cNvSpPr>
          <p:nvPr/>
        </p:nvSpPr>
        <p:spPr bwMode="auto">
          <a:xfrm flipH="1">
            <a:off x="3403559" y="1498665"/>
            <a:ext cx="2665413" cy="53151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2" name="Line 25"/>
          <p:cNvSpPr>
            <a:spLocks noChangeShapeType="1"/>
          </p:cNvSpPr>
          <p:nvPr/>
        </p:nvSpPr>
        <p:spPr bwMode="auto">
          <a:xfrm>
            <a:off x="6068972" y="1498665"/>
            <a:ext cx="2641600" cy="53151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3" name="Line 26"/>
          <p:cNvSpPr>
            <a:spLocks noChangeShapeType="1"/>
          </p:cNvSpPr>
          <p:nvPr/>
        </p:nvSpPr>
        <p:spPr bwMode="auto">
          <a:xfrm flipH="1">
            <a:off x="2130384" y="2490917"/>
            <a:ext cx="1254125" cy="420640"/>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4" name="Line 27"/>
          <p:cNvSpPr>
            <a:spLocks noChangeShapeType="1"/>
          </p:cNvSpPr>
          <p:nvPr/>
        </p:nvSpPr>
        <p:spPr bwMode="auto">
          <a:xfrm>
            <a:off x="3384509" y="2490917"/>
            <a:ext cx="1244600" cy="420640"/>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7" name="Line 30"/>
          <p:cNvSpPr>
            <a:spLocks noChangeShapeType="1"/>
          </p:cNvSpPr>
          <p:nvPr/>
        </p:nvSpPr>
        <p:spPr bwMode="auto">
          <a:xfrm flipH="1">
            <a:off x="1514434" y="3392570"/>
            <a:ext cx="62230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8" name="Line 31"/>
          <p:cNvSpPr>
            <a:spLocks noChangeShapeType="1"/>
          </p:cNvSpPr>
          <p:nvPr/>
        </p:nvSpPr>
        <p:spPr bwMode="auto">
          <a:xfrm>
            <a:off x="2136734" y="3392570"/>
            <a:ext cx="61595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Line 32"/>
          <p:cNvSpPr>
            <a:spLocks noChangeShapeType="1"/>
          </p:cNvSpPr>
          <p:nvPr/>
        </p:nvSpPr>
        <p:spPr bwMode="auto">
          <a:xfrm flipH="1">
            <a:off x="3998872" y="3392570"/>
            <a:ext cx="62230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0" name="Line 33"/>
          <p:cNvSpPr>
            <a:spLocks noChangeShapeType="1"/>
          </p:cNvSpPr>
          <p:nvPr/>
        </p:nvSpPr>
        <p:spPr bwMode="auto">
          <a:xfrm>
            <a:off x="4621172" y="3392570"/>
            <a:ext cx="617538"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1" name="Line 34"/>
          <p:cNvSpPr>
            <a:spLocks noChangeShapeType="1"/>
          </p:cNvSpPr>
          <p:nvPr/>
        </p:nvSpPr>
        <p:spPr bwMode="auto">
          <a:xfrm flipH="1">
            <a:off x="1212809"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2" name="Line 35"/>
          <p:cNvSpPr>
            <a:spLocks noChangeShapeType="1"/>
          </p:cNvSpPr>
          <p:nvPr/>
        </p:nvSpPr>
        <p:spPr bwMode="auto">
          <a:xfrm>
            <a:off x="1498559" y="4340307"/>
            <a:ext cx="284163"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36"/>
          <p:cNvSpPr>
            <a:spLocks noChangeShapeType="1"/>
          </p:cNvSpPr>
          <p:nvPr/>
        </p:nvSpPr>
        <p:spPr bwMode="auto">
          <a:xfrm flipH="1">
            <a:off x="2409784"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Line 37"/>
          <p:cNvSpPr>
            <a:spLocks noChangeShapeType="1"/>
          </p:cNvSpPr>
          <p:nvPr/>
        </p:nvSpPr>
        <p:spPr bwMode="auto">
          <a:xfrm>
            <a:off x="2695534" y="4340307"/>
            <a:ext cx="284163"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5" name="Line 38"/>
          <p:cNvSpPr>
            <a:spLocks noChangeShapeType="1"/>
          </p:cNvSpPr>
          <p:nvPr/>
        </p:nvSpPr>
        <p:spPr bwMode="auto">
          <a:xfrm flipH="1">
            <a:off x="3746459"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39"/>
          <p:cNvSpPr>
            <a:spLocks noChangeShapeType="1"/>
          </p:cNvSpPr>
          <p:nvPr/>
        </p:nvSpPr>
        <p:spPr bwMode="auto">
          <a:xfrm>
            <a:off x="4032209" y="4340307"/>
            <a:ext cx="282575"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7" name="Line 40"/>
          <p:cNvSpPr>
            <a:spLocks noChangeShapeType="1"/>
          </p:cNvSpPr>
          <p:nvPr/>
        </p:nvSpPr>
        <p:spPr bwMode="auto">
          <a:xfrm flipH="1">
            <a:off x="4945022"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8" name="Line 41"/>
          <p:cNvSpPr>
            <a:spLocks noChangeShapeType="1"/>
          </p:cNvSpPr>
          <p:nvPr/>
        </p:nvSpPr>
        <p:spPr bwMode="auto">
          <a:xfrm>
            <a:off x="5230772" y="4340307"/>
            <a:ext cx="282575"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104" name="组合 103"/>
          <p:cNvGrpSpPr/>
          <p:nvPr/>
        </p:nvGrpSpPr>
        <p:grpSpPr>
          <a:xfrm>
            <a:off x="5265697" y="1029757"/>
            <a:ext cx="1668463" cy="473075"/>
            <a:chOff x="5459413" y="1300164"/>
            <a:chExt cx="1668463" cy="473075"/>
          </a:xfrm>
        </p:grpSpPr>
        <p:sp>
          <p:nvSpPr>
            <p:cNvPr id="5" name="Rectangle 5"/>
            <p:cNvSpPr>
              <a:spLocks noChangeArrowheads="1"/>
            </p:cNvSpPr>
            <p:nvPr/>
          </p:nvSpPr>
          <p:spPr bwMode="auto">
            <a:xfrm>
              <a:off x="5459413" y="1311276"/>
              <a:ext cx="1668463"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73" name="文本框 72"/>
            <p:cNvSpPr txBox="1"/>
            <p:nvPr/>
          </p:nvSpPr>
          <p:spPr>
            <a:xfrm>
              <a:off x="5827712" y="1300164"/>
              <a:ext cx="931864" cy="461665"/>
            </a:xfrm>
            <a:prstGeom prst="rect">
              <a:avLst/>
            </a:prstGeom>
            <a:noFill/>
          </p:spPr>
          <p:txBody>
            <a:bodyPr wrap="square" rtlCol="0">
              <a:spAutoFit/>
            </a:bodyPr>
            <a:lstStyle/>
            <a:p>
              <a:pPr algn="ctr"/>
              <a:r>
                <a:rPr lang="en-US" altLang="zh-CN" sz="2400" dirty="0">
                  <a:solidFill>
                    <a:schemeClr val="accent1"/>
                  </a:solidFill>
                  <a:latin typeface="+mj-ea"/>
                  <a:ea typeface="+mj-ea"/>
                </a:rPr>
                <a:t>1</a:t>
              </a:r>
              <a:endParaRPr lang="zh-CN" altLang="en-US" sz="2400" dirty="0">
                <a:solidFill>
                  <a:schemeClr val="accent1"/>
                </a:solidFill>
                <a:latin typeface="+mj-ea"/>
                <a:ea typeface="+mj-ea"/>
              </a:endParaRPr>
            </a:p>
          </p:txBody>
        </p:sp>
      </p:grpSp>
      <p:grpSp>
        <p:nvGrpSpPr>
          <p:cNvPr id="105" name="组合 104"/>
          <p:cNvGrpSpPr/>
          <p:nvPr/>
        </p:nvGrpSpPr>
        <p:grpSpPr>
          <a:xfrm>
            <a:off x="2557422" y="2028592"/>
            <a:ext cx="1670050" cy="485775"/>
            <a:chOff x="2751138" y="2524126"/>
            <a:chExt cx="1670050" cy="485775"/>
          </a:xfrm>
        </p:grpSpPr>
        <p:sp>
          <p:nvSpPr>
            <p:cNvPr id="6" name="Rectangle 6"/>
            <p:cNvSpPr>
              <a:spLocks noChangeArrowheads="1"/>
            </p:cNvSpPr>
            <p:nvPr/>
          </p:nvSpPr>
          <p:spPr bwMode="auto">
            <a:xfrm>
              <a:off x="2751138" y="2524126"/>
              <a:ext cx="1670050"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74" name="文本框 73"/>
            <p:cNvSpPr txBox="1"/>
            <p:nvPr/>
          </p:nvSpPr>
          <p:spPr>
            <a:xfrm>
              <a:off x="3131343" y="2548236"/>
              <a:ext cx="931864" cy="461665"/>
            </a:xfrm>
            <a:prstGeom prst="rect">
              <a:avLst/>
            </a:prstGeom>
            <a:noFill/>
          </p:spPr>
          <p:txBody>
            <a:bodyPr wrap="square" rtlCol="0">
              <a:spAutoFit/>
            </a:bodyPr>
            <a:lstStyle/>
            <a:p>
              <a:pPr algn="ctr"/>
              <a:r>
                <a:rPr lang="en-US" altLang="zh-CN" sz="2400" dirty="0">
                  <a:solidFill>
                    <a:schemeClr val="accent1"/>
                  </a:solidFill>
                  <a:latin typeface="+mj-ea"/>
                  <a:ea typeface="+mj-ea"/>
                </a:rPr>
                <a:t>2</a:t>
              </a:r>
              <a:endParaRPr lang="zh-CN" altLang="en-US" sz="2400" dirty="0">
                <a:solidFill>
                  <a:schemeClr val="accent1"/>
                </a:solidFill>
                <a:latin typeface="+mj-ea"/>
                <a:ea typeface="+mj-ea"/>
              </a:endParaRPr>
            </a:p>
          </p:txBody>
        </p:sp>
      </p:grpSp>
      <p:grpSp>
        <p:nvGrpSpPr>
          <p:cNvPr id="106" name="组合 105"/>
          <p:cNvGrpSpPr/>
          <p:nvPr/>
        </p:nvGrpSpPr>
        <p:grpSpPr>
          <a:xfrm>
            <a:off x="7670759" y="2028592"/>
            <a:ext cx="1670050" cy="485775"/>
            <a:chOff x="7864475" y="2524126"/>
            <a:chExt cx="1670050" cy="485775"/>
          </a:xfrm>
        </p:grpSpPr>
        <p:sp>
          <p:nvSpPr>
            <p:cNvPr id="7" name="Rectangle 7"/>
            <p:cNvSpPr>
              <a:spLocks noChangeArrowheads="1"/>
            </p:cNvSpPr>
            <p:nvPr/>
          </p:nvSpPr>
          <p:spPr bwMode="auto">
            <a:xfrm>
              <a:off x="7864475" y="2524126"/>
              <a:ext cx="1670050" cy="461963"/>
            </a:xfrm>
            <a:prstGeom prst="rect">
              <a:avLst/>
            </a:prstGeom>
            <a:solidFill>
              <a:schemeClr val="bg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75" name="文本框 74"/>
            <p:cNvSpPr txBox="1"/>
            <p:nvPr/>
          </p:nvSpPr>
          <p:spPr>
            <a:xfrm>
              <a:off x="8266112" y="2548236"/>
              <a:ext cx="931864" cy="461665"/>
            </a:xfrm>
            <a:prstGeom prst="rect">
              <a:avLst/>
            </a:prstGeom>
            <a:noFill/>
          </p:spPr>
          <p:txBody>
            <a:bodyPr wrap="square" rtlCol="0">
              <a:spAutoFit/>
            </a:bodyPr>
            <a:lstStyle/>
            <a:p>
              <a:pPr algn="ctr"/>
              <a:r>
                <a:rPr lang="en-US" altLang="zh-CN" sz="2400" dirty="0">
                  <a:solidFill>
                    <a:schemeClr val="accent2"/>
                  </a:solidFill>
                  <a:latin typeface="+mj-ea"/>
                  <a:ea typeface="+mj-ea"/>
                </a:rPr>
                <a:t>3</a:t>
              </a:r>
              <a:endParaRPr lang="zh-CN" altLang="en-US" sz="2400" dirty="0">
                <a:solidFill>
                  <a:schemeClr val="accent2"/>
                </a:solidFill>
                <a:latin typeface="+mj-ea"/>
                <a:ea typeface="+mj-ea"/>
              </a:endParaRPr>
            </a:p>
          </p:txBody>
        </p:sp>
      </p:grpSp>
      <p:grpSp>
        <p:nvGrpSpPr>
          <p:cNvPr id="107" name="组合 106"/>
          <p:cNvGrpSpPr/>
          <p:nvPr/>
        </p:nvGrpSpPr>
        <p:grpSpPr>
          <a:xfrm>
            <a:off x="1663659" y="2930607"/>
            <a:ext cx="1031875" cy="473660"/>
            <a:chOff x="1857375" y="3582988"/>
            <a:chExt cx="1031875" cy="473660"/>
          </a:xfrm>
        </p:grpSpPr>
        <p:sp>
          <p:nvSpPr>
            <p:cNvPr id="15" name="Rectangle 8"/>
            <p:cNvSpPr>
              <a:spLocks noChangeArrowheads="1"/>
            </p:cNvSpPr>
            <p:nvPr/>
          </p:nvSpPr>
          <p:spPr bwMode="auto">
            <a:xfrm>
              <a:off x="1857375" y="3582988"/>
              <a:ext cx="1031875"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76" name="文本框 75"/>
            <p:cNvSpPr txBox="1"/>
            <p:nvPr/>
          </p:nvSpPr>
          <p:spPr>
            <a:xfrm>
              <a:off x="2153317" y="3594983"/>
              <a:ext cx="457536" cy="461665"/>
            </a:xfrm>
            <a:prstGeom prst="rect">
              <a:avLst/>
            </a:prstGeom>
            <a:noFill/>
          </p:spPr>
          <p:txBody>
            <a:bodyPr wrap="square" rtlCol="0">
              <a:spAutoFit/>
            </a:bodyPr>
            <a:lstStyle/>
            <a:p>
              <a:pPr algn="ctr"/>
              <a:r>
                <a:rPr lang="en-US" altLang="zh-CN" sz="2400" dirty="0">
                  <a:solidFill>
                    <a:schemeClr val="accent1"/>
                  </a:solidFill>
                  <a:latin typeface="+mj-ea"/>
                  <a:ea typeface="+mj-ea"/>
                </a:rPr>
                <a:t>4</a:t>
              </a:r>
              <a:endParaRPr lang="zh-CN" altLang="en-US" sz="2400" dirty="0">
                <a:solidFill>
                  <a:schemeClr val="accent1"/>
                </a:solidFill>
                <a:latin typeface="+mj-ea"/>
                <a:ea typeface="+mj-ea"/>
              </a:endParaRPr>
            </a:p>
          </p:txBody>
        </p:sp>
      </p:grpSp>
      <p:grpSp>
        <p:nvGrpSpPr>
          <p:cNvPr id="123" name="组合 122"/>
          <p:cNvGrpSpPr/>
          <p:nvPr/>
        </p:nvGrpSpPr>
        <p:grpSpPr>
          <a:xfrm>
            <a:off x="6789697" y="2490917"/>
            <a:ext cx="3470275" cy="913350"/>
            <a:chOff x="6789697" y="2490917"/>
            <a:chExt cx="3470275" cy="913350"/>
          </a:xfrm>
        </p:grpSpPr>
        <p:sp>
          <p:nvSpPr>
            <p:cNvPr id="35" name="Line 28"/>
            <p:cNvSpPr>
              <a:spLocks noChangeShapeType="1"/>
            </p:cNvSpPr>
            <p:nvPr/>
          </p:nvSpPr>
          <p:spPr bwMode="auto">
            <a:xfrm flipH="1">
              <a:off x="7308809" y="2490917"/>
              <a:ext cx="1255713" cy="420640"/>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6" name="Line 29"/>
            <p:cNvSpPr>
              <a:spLocks noChangeShapeType="1"/>
            </p:cNvSpPr>
            <p:nvPr/>
          </p:nvSpPr>
          <p:spPr bwMode="auto">
            <a:xfrm>
              <a:off x="8564522" y="2490917"/>
              <a:ext cx="1243013" cy="420640"/>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109" name="组合 108"/>
            <p:cNvGrpSpPr/>
            <p:nvPr/>
          </p:nvGrpSpPr>
          <p:grpSpPr>
            <a:xfrm>
              <a:off x="6789697" y="2930607"/>
              <a:ext cx="1031875" cy="473660"/>
              <a:chOff x="6983413" y="3582988"/>
              <a:chExt cx="1031875" cy="473660"/>
            </a:xfrm>
          </p:grpSpPr>
          <p:sp>
            <p:nvSpPr>
              <p:cNvPr id="29" name="Rectangle 22"/>
              <p:cNvSpPr>
                <a:spLocks noChangeArrowheads="1"/>
              </p:cNvSpPr>
              <p:nvPr/>
            </p:nvSpPr>
            <p:spPr bwMode="auto">
              <a:xfrm>
                <a:off x="6983413" y="3582988"/>
                <a:ext cx="1031875" cy="461963"/>
              </a:xfrm>
              <a:prstGeom prst="rect">
                <a:avLst/>
              </a:prstGeom>
              <a:solidFill>
                <a:schemeClr val="accent4"/>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78" name="文本框 77"/>
              <p:cNvSpPr txBox="1"/>
              <p:nvPr/>
            </p:nvSpPr>
            <p:spPr>
              <a:xfrm>
                <a:off x="7290802" y="3594983"/>
                <a:ext cx="457536" cy="461665"/>
              </a:xfrm>
              <a:prstGeom prst="rect">
                <a:avLst/>
              </a:prstGeom>
              <a:noFill/>
            </p:spPr>
            <p:txBody>
              <a:bodyPr wrap="square" rtlCol="0">
                <a:spAutoFit/>
              </a:bodyPr>
              <a:lstStyle/>
              <a:p>
                <a:pPr algn="ctr"/>
                <a:r>
                  <a:rPr lang="en-US" altLang="zh-CN" sz="2400" dirty="0">
                    <a:solidFill>
                      <a:schemeClr val="accent2"/>
                    </a:solidFill>
                    <a:latin typeface="+mj-ea"/>
                    <a:ea typeface="+mj-ea"/>
                  </a:rPr>
                  <a:t>6</a:t>
                </a:r>
                <a:endParaRPr lang="zh-CN" altLang="en-US" sz="2400" dirty="0">
                  <a:solidFill>
                    <a:schemeClr val="accent2"/>
                  </a:solidFill>
                  <a:latin typeface="+mj-ea"/>
                  <a:ea typeface="+mj-ea"/>
                </a:endParaRPr>
              </a:p>
            </p:txBody>
          </p:sp>
        </p:grpSp>
        <p:grpSp>
          <p:nvGrpSpPr>
            <p:cNvPr id="110" name="组合 109"/>
            <p:cNvGrpSpPr/>
            <p:nvPr/>
          </p:nvGrpSpPr>
          <p:grpSpPr>
            <a:xfrm>
              <a:off x="9228097" y="2930607"/>
              <a:ext cx="1031875" cy="473660"/>
              <a:chOff x="9421813" y="3582988"/>
              <a:chExt cx="1031875" cy="473660"/>
            </a:xfrm>
          </p:grpSpPr>
          <p:sp>
            <p:nvSpPr>
              <p:cNvPr id="30" name="Rectangle 23"/>
              <p:cNvSpPr>
                <a:spLocks noChangeArrowheads="1"/>
              </p:cNvSpPr>
              <p:nvPr/>
            </p:nvSpPr>
            <p:spPr bwMode="auto">
              <a:xfrm>
                <a:off x="9421813" y="3582988"/>
                <a:ext cx="1031875" cy="461963"/>
              </a:xfrm>
              <a:prstGeom prst="rect">
                <a:avLst/>
              </a:prstGeom>
              <a:solidFill>
                <a:schemeClr val="accent4"/>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79" name="文本框 78"/>
              <p:cNvSpPr txBox="1"/>
              <p:nvPr/>
            </p:nvSpPr>
            <p:spPr>
              <a:xfrm>
                <a:off x="9710738" y="3594983"/>
                <a:ext cx="457536" cy="461665"/>
              </a:xfrm>
              <a:prstGeom prst="rect">
                <a:avLst/>
              </a:prstGeom>
              <a:noFill/>
            </p:spPr>
            <p:txBody>
              <a:bodyPr wrap="square" rtlCol="0">
                <a:spAutoFit/>
              </a:bodyPr>
              <a:lstStyle/>
              <a:p>
                <a:pPr algn="ctr"/>
                <a:r>
                  <a:rPr lang="en-US" altLang="zh-CN" sz="2400" dirty="0">
                    <a:solidFill>
                      <a:schemeClr val="accent2"/>
                    </a:solidFill>
                    <a:latin typeface="+mj-ea"/>
                    <a:ea typeface="+mj-ea"/>
                  </a:rPr>
                  <a:t>7</a:t>
                </a:r>
                <a:endParaRPr lang="zh-CN" altLang="en-US" sz="2400" dirty="0">
                  <a:solidFill>
                    <a:schemeClr val="accent2"/>
                  </a:solidFill>
                  <a:latin typeface="+mj-ea"/>
                  <a:ea typeface="+mj-ea"/>
                </a:endParaRPr>
              </a:p>
            </p:txBody>
          </p:sp>
        </p:grpSp>
      </p:grpSp>
      <p:grpSp>
        <p:nvGrpSpPr>
          <p:cNvPr id="111" name="组合 110"/>
          <p:cNvGrpSpPr/>
          <p:nvPr/>
        </p:nvGrpSpPr>
        <p:grpSpPr>
          <a:xfrm>
            <a:off x="1230272" y="3879932"/>
            <a:ext cx="620713" cy="474830"/>
            <a:chOff x="1423988" y="4532313"/>
            <a:chExt cx="620713" cy="474830"/>
          </a:xfrm>
        </p:grpSpPr>
        <p:sp>
          <p:nvSpPr>
            <p:cNvPr id="17" name="Rectangle 10"/>
            <p:cNvSpPr>
              <a:spLocks noChangeArrowheads="1"/>
            </p:cNvSpPr>
            <p:nvPr/>
          </p:nvSpPr>
          <p:spPr bwMode="auto">
            <a:xfrm>
              <a:off x="1423988" y="4532313"/>
              <a:ext cx="620713"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0" name="文本框 79"/>
            <p:cNvSpPr txBox="1"/>
            <p:nvPr/>
          </p:nvSpPr>
          <p:spPr>
            <a:xfrm>
              <a:off x="1491581" y="4545478"/>
              <a:ext cx="457536" cy="461665"/>
            </a:xfrm>
            <a:prstGeom prst="rect">
              <a:avLst/>
            </a:prstGeom>
            <a:noFill/>
          </p:spPr>
          <p:txBody>
            <a:bodyPr wrap="square" rtlCol="0">
              <a:spAutoFit/>
            </a:bodyPr>
            <a:lstStyle/>
            <a:p>
              <a:pPr algn="ctr"/>
              <a:r>
                <a:rPr lang="en-US" altLang="zh-CN" sz="2400" dirty="0">
                  <a:solidFill>
                    <a:schemeClr val="accent1"/>
                  </a:solidFill>
                  <a:latin typeface="+mj-ea"/>
                  <a:ea typeface="+mj-ea"/>
                </a:rPr>
                <a:t>8</a:t>
              </a:r>
              <a:endParaRPr lang="zh-CN" altLang="en-US" sz="2400" dirty="0">
                <a:solidFill>
                  <a:schemeClr val="accent1"/>
                </a:solidFill>
                <a:latin typeface="+mj-ea"/>
                <a:ea typeface="+mj-ea"/>
              </a:endParaRPr>
            </a:p>
          </p:txBody>
        </p:sp>
      </p:grpSp>
      <p:grpSp>
        <p:nvGrpSpPr>
          <p:cNvPr id="112" name="组合 111"/>
          <p:cNvGrpSpPr/>
          <p:nvPr/>
        </p:nvGrpSpPr>
        <p:grpSpPr>
          <a:xfrm>
            <a:off x="2395497" y="3879932"/>
            <a:ext cx="622300" cy="474830"/>
            <a:chOff x="2589213" y="4532313"/>
            <a:chExt cx="622300" cy="474830"/>
          </a:xfrm>
        </p:grpSpPr>
        <p:sp>
          <p:nvSpPr>
            <p:cNvPr id="18" name="Rectangle 11"/>
            <p:cNvSpPr>
              <a:spLocks noChangeArrowheads="1"/>
            </p:cNvSpPr>
            <p:nvPr/>
          </p:nvSpPr>
          <p:spPr bwMode="auto">
            <a:xfrm>
              <a:off x="2589213" y="4532313"/>
              <a:ext cx="622300"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1" name="文本框 80"/>
            <p:cNvSpPr txBox="1"/>
            <p:nvPr/>
          </p:nvSpPr>
          <p:spPr>
            <a:xfrm>
              <a:off x="2684295" y="4545478"/>
              <a:ext cx="457536" cy="461665"/>
            </a:xfrm>
            <a:prstGeom prst="rect">
              <a:avLst/>
            </a:prstGeom>
            <a:noFill/>
          </p:spPr>
          <p:txBody>
            <a:bodyPr wrap="square" rtlCol="0">
              <a:spAutoFit/>
            </a:bodyPr>
            <a:lstStyle/>
            <a:p>
              <a:pPr algn="ctr"/>
              <a:r>
                <a:rPr lang="en-US" altLang="zh-CN" sz="2400" dirty="0">
                  <a:solidFill>
                    <a:schemeClr val="accent1"/>
                  </a:solidFill>
                  <a:latin typeface="+mj-ea"/>
                  <a:ea typeface="+mj-ea"/>
                </a:rPr>
                <a:t>9</a:t>
              </a:r>
              <a:endParaRPr lang="zh-CN" altLang="en-US" sz="2400" dirty="0">
                <a:solidFill>
                  <a:schemeClr val="accent1"/>
                </a:solidFill>
                <a:latin typeface="+mj-ea"/>
                <a:ea typeface="+mj-ea"/>
              </a:endParaRPr>
            </a:p>
          </p:txBody>
        </p:sp>
      </p:grpSp>
      <p:grpSp>
        <p:nvGrpSpPr>
          <p:cNvPr id="113" name="组合 112"/>
          <p:cNvGrpSpPr/>
          <p:nvPr/>
        </p:nvGrpSpPr>
        <p:grpSpPr>
          <a:xfrm>
            <a:off x="3740109" y="3879932"/>
            <a:ext cx="622300" cy="474830"/>
            <a:chOff x="3933825" y="4532313"/>
            <a:chExt cx="622300" cy="474830"/>
          </a:xfrm>
        </p:grpSpPr>
        <p:sp>
          <p:nvSpPr>
            <p:cNvPr id="23" name="Rectangle 16"/>
            <p:cNvSpPr>
              <a:spLocks noChangeArrowheads="1"/>
            </p:cNvSpPr>
            <p:nvPr/>
          </p:nvSpPr>
          <p:spPr bwMode="auto">
            <a:xfrm>
              <a:off x="3933825" y="4532313"/>
              <a:ext cx="622300"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2" name="文本框 81"/>
            <p:cNvSpPr txBox="1"/>
            <p:nvPr/>
          </p:nvSpPr>
          <p:spPr>
            <a:xfrm>
              <a:off x="3958055" y="4545478"/>
              <a:ext cx="577850" cy="461665"/>
            </a:xfrm>
            <a:prstGeom prst="rect">
              <a:avLst/>
            </a:prstGeom>
            <a:noFill/>
          </p:spPr>
          <p:txBody>
            <a:bodyPr wrap="square" rtlCol="0">
              <a:spAutoFit/>
            </a:bodyPr>
            <a:lstStyle/>
            <a:p>
              <a:pPr algn="ctr"/>
              <a:r>
                <a:rPr lang="en-US" altLang="zh-CN" sz="2400" dirty="0">
                  <a:solidFill>
                    <a:schemeClr val="accent1"/>
                  </a:solidFill>
                  <a:latin typeface="+mj-ea"/>
                  <a:ea typeface="+mj-ea"/>
                </a:rPr>
                <a:t>10</a:t>
              </a:r>
              <a:endParaRPr lang="zh-CN" altLang="en-US" sz="2400" dirty="0">
                <a:solidFill>
                  <a:schemeClr val="accent1"/>
                </a:solidFill>
                <a:latin typeface="+mj-ea"/>
                <a:ea typeface="+mj-ea"/>
              </a:endParaRPr>
            </a:p>
          </p:txBody>
        </p:sp>
      </p:grpSp>
      <p:grpSp>
        <p:nvGrpSpPr>
          <p:cNvPr id="114" name="组合 113"/>
          <p:cNvGrpSpPr/>
          <p:nvPr/>
        </p:nvGrpSpPr>
        <p:grpSpPr>
          <a:xfrm>
            <a:off x="4906922" y="3879932"/>
            <a:ext cx="620713" cy="474830"/>
            <a:chOff x="5100638" y="4532313"/>
            <a:chExt cx="620713" cy="474830"/>
          </a:xfrm>
        </p:grpSpPr>
        <p:sp>
          <p:nvSpPr>
            <p:cNvPr id="24" name="Rectangle 17"/>
            <p:cNvSpPr>
              <a:spLocks noChangeArrowheads="1"/>
            </p:cNvSpPr>
            <p:nvPr/>
          </p:nvSpPr>
          <p:spPr bwMode="auto">
            <a:xfrm>
              <a:off x="5100638" y="4532313"/>
              <a:ext cx="620713"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3" name="文本框 82"/>
            <p:cNvSpPr txBox="1"/>
            <p:nvPr/>
          </p:nvSpPr>
          <p:spPr>
            <a:xfrm>
              <a:off x="5138656" y="4545478"/>
              <a:ext cx="576344" cy="461665"/>
            </a:xfrm>
            <a:prstGeom prst="rect">
              <a:avLst/>
            </a:prstGeom>
            <a:noFill/>
          </p:spPr>
          <p:txBody>
            <a:bodyPr wrap="square" rtlCol="0">
              <a:spAutoFit/>
            </a:bodyPr>
            <a:lstStyle/>
            <a:p>
              <a:pPr algn="ctr"/>
              <a:r>
                <a:rPr lang="en-US" altLang="zh-CN" sz="2400" dirty="0">
                  <a:solidFill>
                    <a:schemeClr val="accent1"/>
                  </a:solidFill>
                  <a:latin typeface="+mj-ea"/>
                  <a:ea typeface="+mj-ea"/>
                </a:rPr>
                <a:t>11</a:t>
              </a:r>
              <a:endParaRPr lang="zh-CN" altLang="en-US" sz="2400" dirty="0">
                <a:solidFill>
                  <a:schemeClr val="accent1"/>
                </a:solidFill>
                <a:latin typeface="+mj-ea"/>
                <a:ea typeface="+mj-ea"/>
              </a:endParaRPr>
            </a:p>
          </p:txBody>
        </p:sp>
      </p:grpSp>
      <p:grpSp>
        <p:nvGrpSpPr>
          <p:cNvPr id="124" name="组合 123"/>
          <p:cNvGrpSpPr/>
          <p:nvPr/>
        </p:nvGrpSpPr>
        <p:grpSpPr>
          <a:xfrm>
            <a:off x="6373772" y="3392570"/>
            <a:ext cx="4297363" cy="962192"/>
            <a:chOff x="6373772" y="3392570"/>
            <a:chExt cx="4297363" cy="962192"/>
          </a:xfrm>
        </p:grpSpPr>
        <p:sp>
          <p:nvSpPr>
            <p:cNvPr id="61" name="Line 54"/>
            <p:cNvSpPr>
              <a:spLocks noChangeShapeType="1"/>
            </p:cNvSpPr>
            <p:nvPr/>
          </p:nvSpPr>
          <p:spPr bwMode="auto">
            <a:xfrm flipH="1">
              <a:off x="6657934" y="3392570"/>
              <a:ext cx="62230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2" name="Line 55"/>
            <p:cNvSpPr>
              <a:spLocks noChangeShapeType="1"/>
            </p:cNvSpPr>
            <p:nvPr/>
          </p:nvSpPr>
          <p:spPr bwMode="auto">
            <a:xfrm>
              <a:off x="7280234" y="3392570"/>
              <a:ext cx="61595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 name="Line 56"/>
            <p:cNvSpPr>
              <a:spLocks noChangeShapeType="1"/>
            </p:cNvSpPr>
            <p:nvPr/>
          </p:nvSpPr>
          <p:spPr bwMode="auto">
            <a:xfrm flipH="1">
              <a:off x="9143959" y="3392570"/>
              <a:ext cx="62230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 name="Line 57"/>
            <p:cNvSpPr>
              <a:spLocks noChangeShapeType="1"/>
            </p:cNvSpPr>
            <p:nvPr/>
          </p:nvSpPr>
          <p:spPr bwMode="auto">
            <a:xfrm>
              <a:off x="9766259" y="3392570"/>
              <a:ext cx="615950" cy="481013"/>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115" name="组合 114"/>
            <p:cNvGrpSpPr/>
            <p:nvPr/>
          </p:nvGrpSpPr>
          <p:grpSpPr>
            <a:xfrm>
              <a:off x="6373772" y="3879932"/>
              <a:ext cx="620713" cy="474830"/>
              <a:chOff x="6567488" y="4532313"/>
              <a:chExt cx="620713" cy="474830"/>
            </a:xfrm>
            <a:solidFill>
              <a:schemeClr val="accent4"/>
            </a:solidFill>
          </p:grpSpPr>
          <p:sp>
            <p:nvSpPr>
              <p:cNvPr id="49" name="Rectangle 42"/>
              <p:cNvSpPr>
                <a:spLocks noChangeArrowheads="1"/>
              </p:cNvSpPr>
              <p:nvPr/>
            </p:nvSpPr>
            <p:spPr bwMode="auto">
              <a:xfrm>
                <a:off x="6567488" y="4532313"/>
                <a:ext cx="620713" cy="461963"/>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84" name="文本框 83"/>
              <p:cNvSpPr txBox="1"/>
              <p:nvPr/>
            </p:nvSpPr>
            <p:spPr>
              <a:xfrm>
                <a:off x="6592970" y="4545478"/>
                <a:ext cx="553788" cy="461665"/>
              </a:xfrm>
              <a:prstGeom prst="rect">
                <a:avLst/>
              </a:prstGeom>
              <a:grpFill/>
            </p:spPr>
            <p:txBody>
              <a:bodyPr wrap="square" rtlCol="0">
                <a:spAutoFit/>
              </a:bodyPr>
              <a:lstStyle/>
              <a:p>
                <a:pPr algn="ctr"/>
                <a:r>
                  <a:rPr lang="en-US" altLang="zh-CN" sz="2400" dirty="0">
                    <a:solidFill>
                      <a:schemeClr val="accent2"/>
                    </a:solidFill>
                    <a:latin typeface="+mj-ea"/>
                    <a:ea typeface="+mj-ea"/>
                  </a:rPr>
                  <a:t>12</a:t>
                </a:r>
                <a:endParaRPr lang="zh-CN" altLang="en-US" sz="2400" dirty="0">
                  <a:solidFill>
                    <a:schemeClr val="accent2"/>
                  </a:solidFill>
                  <a:latin typeface="+mj-ea"/>
                  <a:ea typeface="+mj-ea"/>
                </a:endParaRPr>
              </a:p>
            </p:txBody>
          </p:sp>
        </p:grpSp>
        <p:grpSp>
          <p:nvGrpSpPr>
            <p:cNvPr id="116" name="组合 115"/>
            <p:cNvGrpSpPr/>
            <p:nvPr/>
          </p:nvGrpSpPr>
          <p:grpSpPr>
            <a:xfrm>
              <a:off x="7540584" y="3879932"/>
              <a:ext cx="620713" cy="474830"/>
              <a:chOff x="7734300" y="4532313"/>
              <a:chExt cx="620713" cy="474830"/>
            </a:xfrm>
            <a:solidFill>
              <a:schemeClr val="accent4"/>
            </a:solidFill>
          </p:grpSpPr>
          <p:sp>
            <p:nvSpPr>
              <p:cNvPr id="50" name="Rectangle 43"/>
              <p:cNvSpPr>
                <a:spLocks noChangeArrowheads="1"/>
              </p:cNvSpPr>
              <p:nvPr/>
            </p:nvSpPr>
            <p:spPr bwMode="auto">
              <a:xfrm>
                <a:off x="7734300" y="4532313"/>
                <a:ext cx="620713" cy="461963"/>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85" name="文本框 84"/>
              <p:cNvSpPr txBox="1"/>
              <p:nvPr/>
            </p:nvSpPr>
            <p:spPr>
              <a:xfrm>
                <a:off x="7761539" y="4545478"/>
                <a:ext cx="576346" cy="461665"/>
              </a:xfrm>
              <a:prstGeom prst="rect">
                <a:avLst/>
              </a:prstGeom>
              <a:grpFill/>
            </p:spPr>
            <p:txBody>
              <a:bodyPr wrap="square" rtlCol="0">
                <a:spAutoFit/>
              </a:bodyPr>
              <a:lstStyle/>
              <a:p>
                <a:pPr algn="ctr"/>
                <a:r>
                  <a:rPr lang="en-US" altLang="zh-CN" sz="2400" dirty="0">
                    <a:solidFill>
                      <a:schemeClr val="accent2"/>
                    </a:solidFill>
                    <a:latin typeface="+mj-ea"/>
                    <a:ea typeface="+mj-ea"/>
                  </a:rPr>
                  <a:t>3</a:t>
                </a:r>
                <a:endParaRPr lang="zh-CN" altLang="en-US" sz="2400" dirty="0">
                  <a:solidFill>
                    <a:schemeClr val="accent2"/>
                  </a:solidFill>
                  <a:latin typeface="+mj-ea"/>
                  <a:ea typeface="+mj-ea"/>
                </a:endParaRPr>
              </a:p>
            </p:txBody>
          </p:sp>
        </p:grpSp>
        <p:grpSp>
          <p:nvGrpSpPr>
            <p:cNvPr id="117" name="组合 116"/>
            <p:cNvGrpSpPr/>
            <p:nvPr/>
          </p:nvGrpSpPr>
          <p:grpSpPr>
            <a:xfrm>
              <a:off x="8883609" y="3879932"/>
              <a:ext cx="622300" cy="474830"/>
              <a:chOff x="9077325" y="4532313"/>
              <a:chExt cx="622300" cy="474830"/>
            </a:xfrm>
            <a:solidFill>
              <a:schemeClr val="accent4"/>
            </a:solidFill>
          </p:grpSpPr>
          <p:sp>
            <p:nvSpPr>
              <p:cNvPr id="55" name="Rectangle 48"/>
              <p:cNvSpPr>
                <a:spLocks noChangeArrowheads="1"/>
              </p:cNvSpPr>
              <p:nvPr/>
            </p:nvSpPr>
            <p:spPr bwMode="auto">
              <a:xfrm>
                <a:off x="9077325" y="4532313"/>
                <a:ext cx="622300" cy="461963"/>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86" name="文本框 85"/>
              <p:cNvSpPr txBox="1"/>
              <p:nvPr/>
            </p:nvSpPr>
            <p:spPr>
              <a:xfrm>
                <a:off x="9084259" y="4545478"/>
                <a:ext cx="576346" cy="461665"/>
              </a:xfrm>
              <a:prstGeom prst="rect">
                <a:avLst/>
              </a:prstGeom>
              <a:grpFill/>
            </p:spPr>
            <p:txBody>
              <a:bodyPr wrap="square" rtlCol="0">
                <a:spAutoFit/>
              </a:bodyPr>
              <a:lstStyle/>
              <a:p>
                <a:pPr algn="ctr"/>
                <a:r>
                  <a:rPr lang="en-US" altLang="zh-CN" sz="2400" dirty="0">
                    <a:solidFill>
                      <a:schemeClr val="accent2"/>
                    </a:solidFill>
                    <a:latin typeface="+mj-ea"/>
                    <a:ea typeface="+mj-ea"/>
                  </a:rPr>
                  <a:t>14</a:t>
                </a:r>
                <a:endParaRPr lang="zh-CN" altLang="en-US" sz="2400" dirty="0">
                  <a:solidFill>
                    <a:schemeClr val="accent2"/>
                  </a:solidFill>
                  <a:latin typeface="+mj-ea"/>
                  <a:ea typeface="+mj-ea"/>
                </a:endParaRPr>
              </a:p>
            </p:txBody>
          </p:sp>
        </p:grpSp>
        <p:grpSp>
          <p:nvGrpSpPr>
            <p:cNvPr id="118" name="组合 117"/>
            <p:cNvGrpSpPr/>
            <p:nvPr/>
          </p:nvGrpSpPr>
          <p:grpSpPr>
            <a:xfrm>
              <a:off x="10050422" y="3879932"/>
              <a:ext cx="620713" cy="474830"/>
              <a:chOff x="10244138" y="4532313"/>
              <a:chExt cx="620713" cy="474830"/>
            </a:xfrm>
            <a:solidFill>
              <a:schemeClr val="accent4"/>
            </a:solidFill>
          </p:grpSpPr>
          <p:sp>
            <p:nvSpPr>
              <p:cNvPr id="56" name="Rectangle 49"/>
              <p:cNvSpPr>
                <a:spLocks noChangeArrowheads="1"/>
              </p:cNvSpPr>
              <p:nvPr/>
            </p:nvSpPr>
            <p:spPr bwMode="auto">
              <a:xfrm>
                <a:off x="10244138" y="4532313"/>
                <a:ext cx="620713" cy="461963"/>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87" name="文本框 86"/>
              <p:cNvSpPr txBox="1"/>
              <p:nvPr/>
            </p:nvSpPr>
            <p:spPr>
              <a:xfrm>
                <a:off x="10264107" y="4545478"/>
                <a:ext cx="576346" cy="461665"/>
              </a:xfrm>
              <a:prstGeom prst="rect">
                <a:avLst/>
              </a:prstGeom>
              <a:grpFill/>
            </p:spPr>
            <p:txBody>
              <a:bodyPr wrap="square" rtlCol="0">
                <a:spAutoFit/>
              </a:bodyPr>
              <a:lstStyle/>
              <a:p>
                <a:pPr algn="ctr"/>
                <a:r>
                  <a:rPr lang="en-US" altLang="zh-CN" sz="2400" dirty="0">
                    <a:solidFill>
                      <a:schemeClr val="accent2"/>
                    </a:solidFill>
                    <a:latin typeface="+mj-ea"/>
                    <a:ea typeface="+mj-ea"/>
                  </a:rPr>
                  <a:t>15</a:t>
                </a:r>
                <a:endParaRPr lang="zh-CN" altLang="en-US" sz="2400" dirty="0">
                  <a:solidFill>
                    <a:schemeClr val="accent2"/>
                  </a:solidFill>
                  <a:latin typeface="+mj-ea"/>
                  <a:ea typeface="+mj-ea"/>
                </a:endParaRPr>
              </a:p>
            </p:txBody>
          </p:sp>
        </p:grpSp>
      </p:grpSp>
      <p:grpSp>
        <p:nvGrpSpPr>
          <p:cNvPr id="125" name="组合 124"/>
          <p:cNvGrpSpPr/>
          <p:nvPr/>
        </p:nvGrpSpPr>
        <p:grpSpPr>
          <a:xfrm>
            <a:off x="939425" y="4854657"/>
            <a:ext cx="491122" cy="463550"/>
            <a:chOff x="1133141" y="5507038"/>
            <a:chExt cx="491122" cy="463550"/>
          </a:xfrm>
        </p:grpSpPr>
        <p:sp>
          <p:nvSpPr>
            <p:cNvPr id="19" name="Rectangle 12"/>
            <p:cNvSpPr>
              <a:spLocks noChangeArrowheads="1"/>
            </p:cNvSpPr>
            <p:nvPr/>
          </p:nvSpPr>
          <p:spPr bwMode="auto">
            <a:xfrm>
              <a:off x="1160463"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8" name="文本框 87"/>
            <p:cNvSpPr txBox="1"/>
            <p:nvPr/>
          </p:nvSpPr>
          <p:spPr>
            <a:xfrm>
              <a:off x="1133141"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16</a:t>
              </a:r>
              <a:endParaRPr lang="zh-CN" altLang="en-US" dirty="0">
                <a:solidFill>
                  <a:schemeClr val="accent1"/>
                </a:solidFill>
                <a:latin typeface="+mj-ea"/>
                <a:ea typeface="+mj-ea"/>
              </a:endParaRPr>
            </a:p>
          </p:txBody>
        </p:sp>
      </p:grpSp>
      <p:grpSp>
        <p:nvGrpSpPr>
          <p:cNvPr id="126" name="组合 125"/>
          <p:cNvGrpSpPr/>
          <p:nvPr/>
        </p:nvGrpSpPr>
        <p:grpSpPr>
          <a:xfrm>
            <a:off x="1504909" y="4854657"/>
            <a:ext cx="491122" cy="463550"/>
            <a:chOff x="1698625" y="5507038"/>
            <a:chExt cx="491122" cy="463550"/>
          </a:xfrm>
        </p:grpSpPr>
        <p:sp>
          <p:nvSpPr>
            <p:cNvPr id="20" name="Rectangle 13"/>
            <p:cNvSpPr>
              <a:spLocks noChangeArrowheads="1"/>
            </p:cNvSpPr>
            <p:nvPr/>
          </p:nvSpPr>
          <p:spPr bwMode="auto">
            <a:xfrm>
              <a:off x="1717675" y="5507038"/>
              <a:ext cx="454025"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89" name="文本框 88"/>
            <p:cNvSpPr txBox="1"/>
            <p:nvPr/>
          </p:nvSpPr>
          <p:spPr>
            <a:xfrm>
              <a:off x="1698625"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17</a:t>
              </a:r>
              <a:endParaRPr lang="zh-CN" altLang="en-US" dirty="0">
                <a:solidFill>
                  <a:schemeClr val="accent1"/>
                </a:solidFill>
                <a:latin typeface="+mj-ea"/>
                <a:ea typeface="+mj-ea"/>
              </a:endParaRPr>
            </a:p>
          </p:txBody>
        </p:sp>
      </p:grpSp>
      <p:grpSp>
        <p:nvGrpSpPr>
          <p:cNvPr id="127" name="组合 126"/>
          <p:cNvGrpSpPr/>
          <p:nvPr/>
        </p:nvGrpSpPr>
        <p:grpSpPr>
          <a:xfrm>
            <a:off x="2154614" y="4854657"/>
            <a:ext cx="491122" cy="463550"/>
            <a:chOff x="2348330" y="5507038"/>
            <a:chExt cx="491122" cy="463550"/>
          </a:xfrm>
        </p:grpSpPr>
        <p:sp>
          <p:nvSpPr>
            <p:cNvPr id="21" name="Rectangle 14"/>
            <p:cNvSpPr>
              <a:spLocks noChangeArrowheads="1"/>
            </p:cNvSpPr>
            <p:nvPr/>
          </p:nvSpPr>
          <p:spPr bwMode="auto">
            <a:xfrm>
              <a:off x="2370138"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0" name="文本框 89"/>
            <p:cNvSpPr txBox="1"/>
            <p:nvPr/>
          </p:nvSpPr>
          <p:spPr>
            <a:xfrm>
              <a:off x="2348330"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18</a:t>
              </a:r>
              <a:endParaRPr lang="zh-CN" altLang="en-US" dirty="0">
                <a:solidFill>
                  <a:schemeClr val="accent1"/>
                </a:solidFill>
                <a:latin typeface="+mj-ea"/>
                <a:ea typeface="+mj-ea"/>
              </a:endParaRPr>
            </a:p>
          </p:txBody>
        </p:sp>
      </p:grpSp>
      <p:grpSp>
        <p:nvGrpSpPr>
          <p:cNvPr id="128" name="组合 127"/>
          <p:cNvGrpSpPr/>
          <p:nvPr/>
        </p:nvGrpSpPr>
        <p:grpSpPr>
          <a:xfrm>
            <a:off x="2720098" y="4854657"/>
            <a:ext cx="491122" cy="463550"/>
            <a:chOff x="2913814" y="5507038"/>
            <a:chExt cx="491122" cy="463550"/>
          </a:xfrm>
        </p:grpSpPr>
        <p:sp>
          <p:nvSpPr>
            <p:cNvPr id="22" name="Rectangle 15"/>
            <p:cNvSpPr>
              <a:spLocks noChangeArrowheads="1"/>
            </p:cNvSpPr>
            <p:nvPr/>
          </p:nvSpPr>
          <p:spPr bwMode="auto">
            <a:xfrm>
              <a:off x="2925763"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1" name="文本框 90"/>
            <p:cNvSpPr txBox="1"/>
            <p:nvPr/>
          </p:nvSpPr>
          <p:spPr>
            <a:xfrm>
              <a:off x="2913814"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19</a:t>
              </a:r>
              <a:endParaRPr lang="zh-CN" altLang="en-US" dirty="0">
                <a:solidFill>
                  <a:schemeClr val="accent1"/>
                </a:solidFill>
                <a:latin typeface="+mj-ea"/>
                <a:ea typeface="+mj-ea"/>
              </a:endParaRPr>
            </a:p>
          </p:txBody>
        </p:sp>
      </p:grpSp>
      <p:grpSp>
        <p:nvGrpSpPr>
          <p:cNvPr id="129" name="组合 128"/>
          <p:cNvGrpSpPr/>
          <p:nvPr/>
        </p:nvGrpSpPr>
        <p:grpSpPr>
          <a:xfrm>
            <a:off x="3441993" y="4854657"/>
            <a:ext cx="491791" cy="463550"/>
            <a:chOff x="3635709" y="5507038"/>
            <a:chExt cx="491791" cy="463550"/>
          </a:xfrm>
        </p:grpSpPr>
        <p:sp>
          <p:nvSpPr>
            <p:cNvPr id="25" name="Rectangle 18"/>
            <p:cNvSpPr>
              <a:spLocks noChangeArrowheads="1"/>
            </p:cNvSpPr>
            <p:nvPr/>
          </p:nvSpPr>
          <p:spPr bwMode="auto">
            <a:xfrm>
              <a:off x="3670300" y="5507038"/>
              <a:ext cx="457200"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2" name="文本框 91"/>
            <p:cNvSpPr txBox="1"/>
            <p:nvPr/>
          </p:nvSpPr>
          <p:spPr>
            <a:xfrm>
              <a:off x="3635709"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20</a:t>
              </a:r>
              <a:endParaRPr lang="zh-CN" altLang="en-US" dirty="0">
                <a:solidFill>
                  <a:schemeClr val="accent1"/>
                </a:solidFill>
                <a:latin typeface="+mj-ea"/>
                <a:ea typeface="+mj-ea"/>
              </a:endParaRPr>
            </a:p>
          </p:txBody>
        </p:sp>
      </p:grpSp>
      <p:grpSp>
        <p:nvGrpSpPr>
          <p:cNvPr id="130" name="组合 129"/>
          <p:cNvGrpSpPr/>
          <p:nvPr/>
        </p:nvGrpSpPr>
        <p:grpSpPr>
          <a:xfrm>
            <a:off x="4007477" y="4854657"/>
            <a:ext cx="491122" cy="463550"/>
            <a:chOff x="4201193" y="5507038"/>
            <a:chExt cx="491122" cy="463550"/>
          </a:xfrm>
        </p:grpSpPr>
        <p:sp>
          <p:nvSpPr>
            <p:cNvPr id="26" name="Rectangle 19"/>
            <p:cNvSpPr>
              <a:spLocks noChangeArrowheads="1"/>
            </p:cNvSpPr>
            <p:nvPr/>
          </p:nvSpPr>
          <p:spPr bwMode="auto">
            <a:xfrm>
              <a:off x="4227513"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3" name="文本框 92"/>
            <p:cNvSpPr txBox="1"/>
            <p:nvPr/>
          </p:nvSpPr>
          <p:spPr>
            <a:xfrm>
              <a:off x="4201193"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21</a:t>
              </a:r>
              <a:endParaRPr lang="zh-CN" altLang="en-US" dirty="0">
                <a:solidFill>
                  <a:schemeClr val="accent1"/>
                </a:solidFill>
                <a:latin typeface="+mj-ea"/>
                <a:ea typeface="+mj-ea"/>
              </a:endParaRPr>
            </a:p>
          </p:txBody>
        </p:sp>
      </p:grpSp>
      <p:grpSp>
        <p:nvGrpSpPr>
          <p:cNvPr id="131" name="组合 130"/>
          <p:cNvGrpSpPr/>
          <p:nvPr/>
        </p:nvGrpSpPr>
        <p:grpSpPr>
          <a:xfrm>
            <a:off x="4669214" y="4854657"/>
            <a:ext cx="491122" cy="463550"/>
            <a:chOff x="4862930" y="5507038"/>
            <a:chExt cx="491122" cy="463550"/>
          </a:xfrm>
        </p:grpSpPr>
        <p:sp>
          <p:nvSpPr>
            <p:cNvPr id="27" name="Rectangle 20"/>
            <p:cNvSpPr>
              <a:spLocks noChangeArrowheads="1"/>
            </p:cNvSpPr>
            <p:nvPr/>
          </p:nvSpPr>
          <p:spPr bwMode="auto">
            <a:xfrm>
              <a:off x="4879975"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4" name="文本框 93"/>
            <p:cNvSpPr txBox="1"/>
            <p:nvPr/>
          </p:nvSpPr>
          <p:spPr>
            <a:xfrm>
              <a:off x="4862930"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22</a:t>
              </a:r>
              <a:endParaRPr lang="zh-CN" altLang="en-US" dirty="0">
                <a:solidFill>
                  <a:schemeClr val="accent1"/>
                </a:solidFill>
                <a:latin typeface="+mj-ea"/>
                <a:ea typeface="+mj-ea"/>
              </a:endParaRPr>
            </a:p>
          </p:txBody>
        </p:sp>
      </p:grpSp>
      <p:grpSp>
        <p:nvGrpSpPr>
          <p:cNvPr id="132" name="组合 131"/>
          <p:cNvGrpSpPr/>
          <p:nvPr/>
        </p:nvGrpSpPr>
        <p:grpSpPr>
          <a:xfrm>
            <a:off x="5234698" y="4854657"/>
            <a:ext cx="491122" cy="463550"/>
            <a:chOff x="5428414" y="5507038"/>
            <a:chExt cx="491122" cy="463550"/>
          </a:xfrm>
        </p:grpSpPr>
        <p:sp>
          <p:nvSpPr>
            <p:cNvPr id="28" name="Rectangle 21"/>
            <p:cNvSpPr>
              <a:spLocks noChangeArrowheads="1"/>
            </p:cNvSpPr>
            <p:nvPr/>
          </p:nvSpPr>
          <p:spPr bwMode="auto">
            <a:xfrm>
              <a:off x="5437188" y="5507038"/>
              <a:ext cx="455613" cy="463550"/>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95" name="文本框 94"/>
            <p:cNvSpPr txBox="1"/>
            <p:nvPr/>
          </p:nvSpPr>
          <p:spPr>
            <a:xfrm>
              <a:off x="5428414" y="5554147"/>
              <a:ext cx="491122" cy="369332"/>
            </a:xfrm>
            <a:prstGeom prst="rect">
              <a:avLst/>
            </a:prstGeom>
            <a:noFill/>
          </p:spPr>
          <p:txBody>
            <a:bodyPr wrap="square" rtlCol="0">
              <a:spAutoFit/>
            </a:bodyPr>
            <a:lstStyle/>
            <a:p>
              <a:pPr algn="ctr"/>
              <a:r>
                <a:rPr lang="en-US" altLang="zh-CN" dirty="0">
                  <a:solidFill>
                    <a:schemeClr val="accent1"/>
                  </a:solidFill>
                  <a:latin typeface="+mj-ea"/>
                  <a:ea typeface="+mj-ea"/>
                </a:rPr>
                <a:t>23</a:t>
              </a:r>
              <a:endParaRPr lang="zh-CN" altLang="en-US" dirty="0">
                <a:solidFill>
                  <a:schemeClr val="accent1"/>
                </a:solidFill>
                <a:latin typeface="+mj-ea"/>
                <a:ea typeface="+mj-ea"/>
              </a:endParaRPr>
            </a:p>
          </p:txBody>
        </p:sp>
      </p:grpSp>
      <p:grpSp>
        <p:nvGrpSpPr>
          <p:cNvPr id="147" name="组合 146"/>
          <p:cNvGrpSpPr/>
          <p:nvPr/>
        </p:nvGrpSpPr>
        <p:grpSpPr>
          <a:xfrm>
            <a:off x="6107741" y="4340307"/>
            <a:ext cx="4748713" cy="977900"/>
            <a:chOff x="6107741" y="4340307"/>
            <a:chExt cx="4748713" cy="977900"/>
          </a:xfrm>
        </p:grpSpPr>
        <p:sp>
          <p:nvSpPr>
            <p:cNvPr id="65" name="Line 58"/>
            <p:cNvSpPr>
              <a:spLocks noChangeShapeType="1"/>
            </p:cNvSpPr>
            <p:nvPr/>
          </p:nvSpPr>
          <p:spPr bwMode="auto">
            <a:xfrm flipH="1">
              <a:off x="6356309"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66" name="Line 59"/>
            <p:cNvSpPr>
              <a:spLocks noChangeShapeType="1"/>
            </p:cNvSpPr>
            <p:nvPr/>
          </p:nvSpPr>
          <p:spPr bwMode="auto">
            <a:xfrm>
              <a:off x="6642059" y="4340307"/>
              <a:ext cx="284163"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67" name="Line 60"/>
            <p:cNvSpPr>
              <a:spLocks noChangeShapeType="1"/>
            </p:cNvSpPr>
            <p:nvPr/>
          </p:nvSpPr>
          <p:spPr bwMode="auto">
            <a:xfrm flipH="1">
              <a:off x="7554872"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68" name="Line 61"/>
            <p:cNvSpPr>
              <a:spLocks noChangeShapeType="1"/>
            </p:cNvSpPr>
            <p:nvPr/>
          </p:nvSpPr>
          <p:spPr bwMode="auto">
            <a:xfrm>
              <a:off x="7840622" y="4340307"/>
              <a:ext cx="282575"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69" name="Line 62"/>
            <p:cNvSpPr>
              <a:spLocks noChangeShapeType="1"/>
            </p:cNvSpPr>
            <p:nvPr/>
          </p:nvSpPr>
          <p:spPr bwMode="auto">
            <a:xfrm flipH="1">
              <a:off x="8889959"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70" name="Line 63"/>
            <p:cNvSpPr>
              <a:spLocks noChangeShapeType="1"/>
            </p:cNvSpPr>
            <p:nvPr/>
          </p:nvSpPr>
          <p:spPr bwMode="auto">
            <a:xfrm>
              <a:off x="9175709" y="4340307"/>
              <a:ext cx="284163"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71" name="Line 64"/>
            <p:cNvSpPr>
              <a:spLocks noChangeShapeType="1"/>
            </p:cNvSpPr>
            <p:nvPr/>
          </p:nvSpPr>
          <p:spPr bwMode="auto">
            <a:xfrm flipH="1">
              <a:off x="10088522" y="4340307"/>
              <a:ext cx="285750"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sp>
          <p:nvSpPr>
            <p:cNvPr id="72" name="Line 65"/>
            <p:cNvSpPr>
              <a:spLocks noChangeShapeType="1"/>
            </p:cNvSpPr>
            <p:nvPr/>
          </p:nvSpPr>
          <p:spPr bwMode="auto">
            <a:xfrm>
              <a:off x="10374272" y="4340307"/>
              <a:ext cx="282575" cy="504825"/>
            </a:xfrm>
            <a:prstGeom prst="line">
              <a:avLst/>
            </a:prstGeom>
            <a:noFill/>
            <a:ln w="12700" cap="flat">
              <a:solidFill>
                <a:srgbClr val="888889"/>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2"/>
                </a:solidFill>
              </a:endParaRPr>
            </a:p>
          </p:txBody>
        </p:sp>
        <p:grpSp>
          <p:nvGrpSpPr>
            <p:cNvPr id="133" name="组合 132"/>
            <p:cNvGrpSpPr/>
            <p:nvPr/>
          </p:nvGrpSpPr>
          <p:grpSpPr>
            <a:xfrm>
              <a:off x="6107741" y="4854657"/>
              <a:ext cx="491122" cy="463550"/>
              <a:chOff x="6301457" y="5507038"/>
              <a:chExt cx="491122" cy="463550"/>
            </a:xfrm>
            <a:solidFill>
              <a:schemeClr val="accent4"/>
            </a:solidFill>
          </p:grpSpPr>
          <p:sp>
            <p:nvSpPr>
              <p:cNvPr id="51" name="Rectangle 44"/>
              <p:cNvSpPr>
                <a:spLocks noChangeArrowheads="1"/>
              </p:cNvSpPr>
              <p:nvPr/>
            </p:nvSpPr>
            <p:spPr bwMode="auto">
              <a:xfrm>
                <a:off x="6303963"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6" name="文本框 95"/>
              <p:cNvSpPr txBox="1"/>
              <p:nvPr/>
            </p:nvSpPr>
            <p:spPr>
              <a:xfrm>
                <a:off x="6301457"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24</a:t>
                </a:r>
                <a:endParaRPr lang="zh-CN" altLang="en-US" dirty="0">
                  <a:solidFill>
                    <a:schemeClr val="accent2"/>
                  </a:solidFill>
                  <a:latin typeface="+mj-ea"/>
                  <a:ea typeface="+mj-ea"/>
                </a:endParaRPr>
              </a:p>
            </p:txBody>
          </p:sp>
        </p:grpSp>
        <p:grpSp>
          <p:nvGrpSpPr>
            <p:cNvPr id="134" name="组合 133"/>
            <p:cNvGrpSpPr/>
            <p:nvPr/>
          </p:nvGrpSpPr>
          <p:grpSpPr>
            <a:xfrm>
              <a:off x="6667459" y="4854657"/>
              <a:ext cx="496888" cy="463550"/>
              <a:chOff x="6861175" y="5507038"/>
              <a:chExt cx="496888" cy="463550"/>
            </a:xfrm>
            <a:solidFill>
              <a:schemeClr val="accent4"/>
            </a:solidFill>
          </p:grpSpPr>
          <p:sp>
            <p:nvSpPr>
              <p:cNvPr id="52" name="Rectangle 45"/>
              <p:cNvSpPr>
                <a:spLocks noChangeArrowheads="1"/>
              </p:cNvSpPr>
              <p:nvPr/>
            </p:nvSpPr>
            <p:spPr bwMode="auto">
              <a:xfrm>
                <a:off x="6861175"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7" name="文本框 96"/>
              <p:cNvSpPr txBox="1"/>
              <p:nvPr/>
            </p:nvSpPr>
            <p:spPr>
              <a:xfrm>
                <a:off x="6866941"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25</a:t>
                </a:r>
                <a:endParaRPr lang="zh-CN" altLang="en-US" dirty="0">
                  <a:solidFill>
                    <a:schemeClr val="accent2"/>
                  </a:solidFill>
                  <a:latin typeface="+mj-ea"/>
                  <a:ea typeface="+mj-ea"/>
                </a:endParaRPr>
              </a:p>
            </p:txBody>
          </p:sp>
        </p:grpSp>
        <p:grpSp>
          <p:nvGrpSpPr>
            <p:cNvPr id="135" name="组合 134"/>
            <p:cNvGrpSpPr/>
            <p:nvPr/>
          </p:nvGrpSpPr>
          <p:grpSpPr>
            <a:xfrm>
              <a:off x="7309311" y="4854657"/>
              <a:ext cx="491122" cy="463550"/>
              <a:chOff x="7503027" y="5507038"/>
              <a:chExt cx="491122" cy="463550"/>
            </a:xfrm>
            <a:solidFill>
              <a:schemeClr val="accent4"/>
            </a:solidFill>
          </p:grpSpPr>
          <p:sp>
            <p:nvSpPr>
              <p:cNvPr id="53" name="Rectangle 46"/>
              <p:cNvSpPr>
                <a:spLocks noChangeArrowheads="1"/>
              </p:cNvSpPr>
              <p:nvPr/>
            </p:nvSpPr>
            <p:spPr bwMode="auto">
              <a:xfrm>
                <a:off x="7513638"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8" name="文本框 97"/>
              <p:cNvSpPr txBox="1"/>
              <p:nvPr/>
            </p:nvSpPr>
            <p:spPr>
              <a:xfrm>
                <a:off x="7503027"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26</a:t>
                </a:r>
                <a:endParaRPr lang="zh-CN" altLang="en-US" dirty="0">
                  <a:solidFill>
                    <a:schemeClr val="accent2"/>
                  </a:solidFill>
                  <a:latin typeface="+mj-ea"/>
                  <a:ea typeface="+mj-ea"/>
                </a:endParaRPr>
              </a:p>
            </p:txBody>
          </p:sp>
        </p:grpSp>
        <p:grpSp>
          <p:nvGrpSpPr>
            <p:cNvPr id="136" name="组合 135"/>
            <p:cNvGrpSpPr/>
            <p:nvPr/>
          </p:nvGrpSpPr>
          <p:grpSpPr>
            <a:xfrm>
              <a:off x="7874795" y="4854657"/>
              <a:ext cx="491122" cy="463550"/>
              <a:chOff x="8068511" y="5507038"/>
              <a:chExt cx="491122" cy="463550"/>
            </a:xfrm>
            <a:solidFill>
              <a:schemeClr val="accent4"/>
            </a:solidFill>
          </p:grpSpPr>
          <p:sp>
            <p:nvSpPr>
              <p:cNvPr id="54" name="Rectangle 47"/>
              <p:cNvSpPr>
                <a:spLocks noChangeArrowheads="1"/>
              </p:cNvSpPr>
              <p:nvPr/>
            </p:nvSpPr>
            <p:spPr bwMode="auto">
              <a:xfrm>
                <a:off x="8069263" y="5507038"/>
                <a:ext cx="457200"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99" name="文本框 98"/>
              <p:cNvSpPr txBox="1"/>
              <p:nvPr/>
            </p:nvSpPr>
            <p:spPr>
              <a:xfrm>
                <a:off x="8068511"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27</a:t>
                </a:r>
                <a:endParaRPr lang="zh-CN" altLang="en-US" dirty="0">
                  <a:solidFill>
                    <a:schemeClr val="accent2"/>
                  </a:solidFill>
                  <a:latin typeface="+mj-ea"/>
                  <a:ea typeface="+mj-ea"/>
                </a:endParaRPr>
              </a:p>
            </p:txBody>
          </p:sp>
        </p:grpSp>
        <p:grpSp>
          <p:nvGrpSpPr>
            <p:cNvPr id="137" name="组合 136"/>
            <p:cNvGrpSpPr/>
            <p:nvPr/>
          </p:nvGrpSpPr>
          <p:grpSpPr>
            <a:xfrm>
              <a:off x="8598278" y="4854657"/>
              <a:ext cx="491122" cy="463550"/>
              <a:chOff x="8791994" y="5507038"/>
              <a:chExt cx="491122" cy="463550"/>
            </a:xfrm>
            <a:solidFill>
              <a:schemeClr val="accent4"/>
            </a:solidFill>
          </p:grpSpPr>
          <p:sp>
            <p:nvSpPr>
              <p:cNvPr id="57" name="Rectangle 50"/>
              <p:cNvSpPr>
                <a:spLocks noChangeArrowheads="1"/>
              </p:cNvSpPr>
              <p:nvPr/>
            </p:nvSpPr>
            <p:spPr bwMode="auto">
              <a:xfrm>
                <a:off x="8815388"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00" name="文本框 99"/>
              <p:cNvSpPr txBox="1"/>
              <p:nvPr/>
            </p:nvSpPr>
            <p:spPr>
              <a:xfrm>
                <a:off x="8791994"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28</a:t>
                </a:r>
                <a:endParaRPr lang="zh-CN" altLang="en-US" dirty="0">
                  <a:solidFill>
                    <a:schemeClr val="accent2"/>
                  </a:solidFill>
                  <a:latin typeface="+mj-ea"/>
                  <a:ea typeface="+mj-ea"/>
                </a:endParaRPr>
              </a:p>
            </p:txBody>
          </p:sp>
        </p:grpSp>
        <p:grpSp>
          <p:nvGrpSpPr>
            <p:cNvPr id="138" name="组合 137"/>
            <p:cNvGrpSpPr/>
            <p:nvPr/>
          </p:nvGrpSpPr>
          <p:grpSpPr>
            <a:xfrm>
              <a:off x="9163762" y="4854657"/>
              <a:ext cx="491122" cy="463550"/>
              <a:chOff x="9357478" y="5507038"/>
              <a:chExt cx="491122" cy="463550"/>
            </a:xfrm>
            <a:solidFill>
              <a:schemeClr val="accent4"/>
            </a:solidFill>
          </p:grpSpPr>
          <p:sp>
            <p:nvSpPr>
              <p:cNvPr id="58" name="Rectangle 51"/>
              <p:cNvSpPr>
                <a:spLocks noChangeArrowheads="1"/>
              </p:cNvSpPr>
              <p:nvPr/>
            </p:nvSpPr>
            <p:spPr bwMode="auto">
              <a:xfrm>
                <a:off x="9371013" y="5507038"/>
                <a:ext cx="457200"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01" name="文本框 100"/>
              <p:cNvSpPr txBox="1"/>
              <p:nvPr/>
            </p:nvSpPr>
            <p:spPr>
              <a:xfrm>
                <a:off x="9357478"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29</a:t>
                </a:r>
                <a:endParaRPr lang="zh-CN" altLang="en-US" dirty="0">
                  <a:solidFill>
                    <a:schemeClr val="accent2"/>
                  </a:solidFill>
                  <a:latin typeface="+mj-ea"/>
                  <a:ea typeface="+mj-ea"/>
                </a:endParaRPr>
              </a:p>
            </p:txBody>
          </p:sp>
        </p:grpSp>
        <p:grpSp>
          <p:nvGrpSpPr>
            <p:cNvPr id="139" name="组合 138"/>
            <p:cNvGrpSpPr/>
            <p:nvPr/>
          </p:nvGrpSpPr>
          <p:grpSpPr>
            <a:xfrm>
              <a:off x="9799848" y="4854657"/>
              <a:ext cx="491122" cy="463550"/>
              <a:chOff x="9993564" y="5507038"/>
              <a:chExt cx="491122" cy="463550"/>
            </a:xfrm>
            <a:solidFill>
              <a:schemeClr val="accent4"/>
            </a:solidFill>
          </p:grpSpPr>
          <p:sp>
            <p:nvSpPr>
              <p:cNvPr id="59" name="Rectangle 52"/>
              <p:cNvSpPr>
                <a:spLocks noChangeArrowheads="1"/>
              </p:cNvSpPr>
              <p:nvPr/>
            </p:nvSpPr>
            <p:spPr bwMode="auto">
              <a:xfrm>
                <a:off x="10025063"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02" name="文本框 101"/>
              <p:cNvSpPr txBox="1"/>
              <p:nvPr/>
            </p:nvSpPr>
            <p:spPr>
              <a:xfrm>
                <a:off x="9993564"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30</a:t>
                </a:r>
                <a:endParaRPr lang="zh-CN" altLang="en-US" dirty="0">
                  <a:solidFill>
                    <a:schemeClr val="accent2"/>
                  </a:solidFill>
                  <a:latin typeface="+mj-ea"/>
                  <a:ea typeface="+mj-ea"/>
                </a:endParaRPr>
              </a:p>
            </p:txBody>
          </p:sp>
        </p:grpSp>
        <p:grpSp>
          <p:nvGrpSpPr>
            <p:cNvPr id="140" name="组合 139"/>
            <p:cNvGrpSpPr/>
            <p:nvPr/>
          </p:nvGrpSpPr>
          <p:grpSpPr>
            <a:xfrm>
              <a:off x="10365332" y="4854657"/>
              <a:ext cx="491122" cy="463550"/>
              <a:chOff x="10559048" y="5507038"/>
              <a:chExt cx="491122" cy="463550"/>
            </a:xfrm>
            <a:solidFill>
              <a:schemeClr val="accent4"/>
            </a:solidFill>
          </p:grpSpPr>
          <p:sp>
            <p:nvSpPr>
              <p:cNvPr id="60" name="Rectangle 53"/>
              <p:cNvSpPr>
                <a:spLocks noChangeArrowheads="1"/>
              </p:cNvSpPr>
              <p:nvPr/>
            </p:nvSpPr>
            <p:spPr bwMode="auto">
              <a:xfrm>
                <a:off x="10580688" y="5507038"/>
                <a:ext cx="455613" cy="463550"/>
              </a:xfrm>
              <a:prstGeom prst="rect">
                <a:avLst/>
              </a:prstGeom>
              <a:grpFill/>
              <a:ln w="12700" cap="flat">
                <a:solidFill>
                  <a:srgbClr val="B4B5B5"/>
                </a:solidFill>
                <a:prstDash val="solid"/>
                <a:miter lim="800000"/>
              </a:ln>
            </p:spPr>
            <p:txBody>
              <a:bodyPr vert="horz" wrap="square" lIns="91440" tIns="45720" rIns="91440" bIns="45720" numCol="1" anchor="t" anchorCtr="0" compatLnSpc="1"/>
              <a:lstStyle/>
              <a:p>
                <a:endParaRPr lang="zh-CN" altLang="en-US">
                  <a:solidFill>
                    <a:schemeClr val="accent2"/>
                  </a:solidFill>
                </a:endParaRPr>
              </a:p>
            </p:txBody>
          </p:sp>
          <p:sp>
            <p:nvSpPr>
              <p:cNvPr id="103" name="文本框 102"/>
              <p:cNvSpPr txBox="1"/>
              <p:nvPr/>
            </p:nvSpPr>
            <p:spPr>
              <a:xfrm>
                <a:off x="10559048" y="5554147"/>
                <a:ext cx="491122" cy="369332"/>
              </a:xfrm>
              <a:prstGeom prst="rect">
                <a:avLst/>
              </a:prstGeom>
              <a:noFill/>
            </p:spPr>
            <p:txBody>
              <a:bodyPr wrap="square" rtlCol="0">
                <a:spAutoFit/>
              </a:bodyPr>
              <a:lstStyle/>
              <a:p>
                <a:pPr algn="ctr"/>
                <a:r>
                  <a:rPr lang="en-US" altLang="zh-CN" dirty="0">
                    <a:solidFill>
                      <a:schemeClr val="accent2"/>
                    </a:solidFill>
                    <a:latin typeface="+mj-ea"/>
                    <a:ea typeface="+mj-ea"/>
                  </a:rPr>
                  <a:t>31</a:t>
                </a:r>
                <a:endParaRPr lang="zh-CN" altLang="en-US" dirty="0">
                  <a:solidFill>
                    <a:schemeClr val="accent2"/>
                  </a:solidFill>
                  <a:latin typeface="+mj-ea"/>
                  <a:ea typeface="+mj-ea"/>
                </a:endParaRPr>
              </a:p>
            </p:txBody>
          </p:sp>
        </p:grpSp>
      </p:grpSp>
      <p:grpSp>
        <p:nvGrpSpPr>
          <p:cNvPr id="108" name="组合 107"/>
          <p:cNvGrpSpPr/>
          <p:nvPr/>
        </p:nvGrpSpPr>
        <p:grpSpPr>
          <a:xfrm>
            <a:off x="4102059" y="2930607"/>
            <a:ext cx="1031875" cy="473660"/>
            <a:chOff x="4295775" y="3582988"/>
            <a:chExt cx="1031875" cy="473660"/>
          </a:xfrm>
        </p:grpSpPr>
        <p:sp>
          <p:nvSpPr>
            <p:cNvPr id="16" name="Rectangle 9"/>
            <p:cNvSpPr>
              <a:spLocks noChangeArrowheads="1"/>
            </p:cNvSpPr>
            <p:nvPr/>
          </p:nvSpPr>
          <p:spPr bwMode="auto">
            <a:xfrm>
              <a:off x="4295775" y="3582988"/>
              <a:ext cx="1031875" cy="461963"/>
            </a:xfrm>
            <a:prstGeom prst="rect">
              <a:avLst/>
            </a:prstGeom>
            <a:solidFill>
              <a:schemeClr val="accent2"/>
            </a:solidFill>
            <a:ln w="12700" cap="flat">
              <a:solidFill>
                <a:srgbClr val="B4B5B5"/>
              </a:solidFill>
              <a:prstDash val="solid"/>
              <a:miter lim="800000"/>
            </a:ln>
          </p:spPr>
          <p:txBody>
            <a:bodyPr vert="horz" wrap="square" lIns="91440" tIns="45720" rIns="91440" bIns="45720" numCol="1" anchor="t" anchorCtr="0" compatLnSpc="1"/>
            <a:lstStyle/>
            <a:p>
              <a:endParaRPr lang="zh-CN" altLang="en-US"/>
            </a:p>
          </p:txBody>
        </p:sp>
        <p:sp>
          <p:nvSpPr>
            <p:cNvPr id="77" name="文本框 76"/>
            <p:cNvSpPr txBox="1"/>
            <p:nvPr/>
          </p:nvSpPr>
          <p:spPr>
            <a:xfrm>
              <a:off x="4573253" y="3594983"/>
              <a:ext cx="457536" cy="461665"/>
            </a:xfrm>
            <a:prstGeom prst="rect">
              <a:avLst/>
            </a:prstGeom>
            <a:noFill/>
          </p:spPr>
          <p:txBody>
            <a:bodyPr wrap="square" rtlCol="0">
              <a:spAutoFit/>
            </a:bodyPr>
            <a:lstStyle/>
            <a:p>
              <a:pPr algn="ctr"/>
              <a:r>
                <a:rPr lang="en-US" altLang="zh-CN" sz="2400" dirty="0">
                  <a:solidFill>
                    <a:schemeClr val="accent1"/>
                  </a:solidFill>
                  <a:latin typeface="+mj-ea"/>
                  <a:ea typeface="+mj-ea"/>
                </a:rPr>
                <a:t>5</a:t>
              </a:r>
              <a:endParaRPr lang="zh-CN" altLang="en-US" sz="2400" dirty="0">
                <a:solidFill>
                  <a:schemeClr val="accent1"/>
                </a:solidFill>
                <a:latin typeface="+mj-ea"/>
                <a:ea typeface="+mj-ea"/>
              </a:endParaRPr>
            </a:p>
          </p:txBody>
        </p:sp>
      </p:grpSp>
      <p:cxnSp>
        <p:nvCxnSpPr>
          <p:cNvPr id="121" name="直接箭头连接符 120"/>
          <p:cNvCxnSpPr/>
          <p:nvPr/>
        </p:nvCxnSpPr>
        <p:spPr bwMode="auto">
          <a:xfrm>
            <a:off x="868986" y="1472290"/>
            <a:ext cx="1122294" cy="0"/>
          </a:xfrm>
          <a:prstGeom prst="straightConnector1">
            <a:avLst/>
          </a:prstGeom>
          <a:solidFill>
            <a:schemeClr val="accent1"/>
          </a:solidFill>
          <a:ln w="38100" cap="flat" cmpd="sng" algn="ctr">
            <a:solidFill>
              <a:schemeClr val="bg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箭头连接符 121"/>
          <p:cNvCxnSpPr/>
          <p:nvPr/>
        </p:nvCxnSpPr>
        <p:spPr bwMode="auto">
          <a:xfrm>
            <a:off x="686040" y="1916225"/>
            <a:ext cx="0" cy="995332"/>
          </a:xfrm>
          <a:prstGeom prst="straightConnector1">
            <a:avLst/>
          </a:prstGeom>
          <a:solidFill>
            <a:schemeClr val="accent1"/>
          </a:solidFill>
          <a:ln w="38100" cap="flat" cmpd="sng" algn="ctr">
            <a:solidFill>
              <a:schemeClr val="bg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0" name="文本框 119"/>
          <p:cNvSpPr txBox="1"/>
          <p:nvPr/>
        </p:nvSpPr>
        <p:spPr>
          <a:xfrm>
            <a:off x="8256301" y="1595958"/>
            <a:ext cx="1210588" cy="400110"/>
          </a:xfrm>
          <a:prstGeom prst="rect">
            <a:avLst/>
          </a:prstGeom>
          <a:noFill/>
        </p:spPr>
        <p:txBody>
          <a:bodyPr wrap="none" rtlCol="0">
            <a:spAutoFit/>
          </a:bodyPr>
          <a:lstStyle/>
          <a:p>
            <a:r>
              <a:rPr lang="zh-CN" altLang="en-US" sz="2000" b="1" dirty="0">
                <a:latin typeface="+mj-ea"/>
                <a:ea typeface="+mj-ea"/>
              </a:rPr>
              <a:t>会员李四</a:t>
            </a:r>
            <a:endParaRPr lang="zh-CN" altLang="en-US" sz="2000" b="1" dirty="0">
              <a:latin typeface="+mj-ea"/>
              <a:ea typeface="+mj-ea"/>
            </a:endParaRPr>
          </a:p>
        </p:txBody>
      </p:sp>
      <p:sp>
        <p:nvSpPr>
          <p:cNvPr id="146" name="文本框 145"/>
          <p:cNvSpPr txBox="1"/>
          <p:nvPr/>
        </p:nvSpPr>
        <p:spPr>
          <a:xfrm>
            <a:off x="3707763" y="5793381"/>
            <a:ext cx="4624984" cy="461665"/>
          </a:xfrm>
          <a:prstGeom prst="rect">
            <a:avLst/>
          </a:prstGeom>
          <a:noFill/>
        </p:spPr>
        <p:txBody>
          <a:bodyPr wrap="none" rtlCol="0">
            <a:spAutoFit/>
          </a:bodyPr>
          <a:lstStyle/>
          <a:p>
            <a:r>
              <a:rPr lang="zh-CN" altLang="en-US" sz="2400" b="1" dirty="0">
                <a:solidFill>
                  <a:schemeClr val="accent1"/>
                </a:solidFill>
                <a:latin typeface="+mj-ea"/>
                <a:ea typeface="+mj-ea"/>
              </a:rPr>
              <a:t>会员分红：</a:t>
            </a:r>
            <a:r>
              <a:rPr lang="en-US" altLang="zh-CN" sz="2400" b="1" dirty="0">
                <a:solidFill>
                  <a:schemeClr val="bg2"/>
                </a:solidFill>
                <a:latin typeface="+mj-ea"/>
                <a:ea typeface="+mj-ea"/>
              </a:rPr>
              <a:t>40+80+160=320</a:t>
            </a:r>
            <a:r>
              <a:rPr lang="zh-CN" altLang="en-US" sz="2400" b="1" dirty="0">
                <a:solidFill>
                  <a:schemeClr val="bg2"/>
                </a:solidFill>
                <a:latin typeface="+mj-ea"/>
                <a:ea typeface="+mj-ea"/>
              </a:rPr>
              <a:t>元</a:t>
            </a:r>
            <a:endParaRPr lang="zh-CN" altLang="en-US" sz="2400" b="1" dirty="0">
              <a:solidFill>
                <a:schemeClr val="bg2"/>
              </a:solidFill>
              <a:latin typeface="+mj-ea"/>
              <a:ea typeface="+mj-ea"/>
            </a:endParaRPr>
          </a:p>
        </p:txBody>
      </p:sp>
      <p:sp>
        <p:nvSpPr>
          <p:cNvPr id="148" name="文本框 147"/>
          <p:cNvSpPr txBox="1"/>
          <p:nvPr/>
        </p:nvSpPr>
        <p:spPr>
          <a:xfrm>
            <a:off x="10974063" y="2976922"/>
            <a:ext cx="968535" cy="369332"/>
          </a:xfrm>
          <a:prstGeom prst="rect">
            <a:avLst/>
          </a:prstGeom>
          <a:noFill/>
        </p:spPr>
        <p:txBody>
          <a:bodyPr wrap="none" rtlCol="0">
            <a:spAutoFit/>
          </a:bodyPr>
          <a:lstStyle/>
          <a:p>
            <a:r>
              <a:rPr lang="en-US" altLang="zh-CN" dirty="0">
                <a:solidFill>
                  <a:schemeClr val="bg2"/>
                </a:solidFill>
                <a:latin typeface="+mj-ea"/>
                <a:ea typeface="+mj-ea"/>
              </a:rPr>
              <a:t>20</a:t>
            </a:r>
            <a:r>
              <a:rPr lang="zh-CN" altLang="en-US" dirty="0">
                <a:solidFill>
                  <a:schemeClr val="bg2"/>
                </a:solidFill>
                <a:latin typeface="+mj-ea"/>
                <a:ea typeface="+mj-ea"/>
              </a:rPr>
              <a:t>元</a:t>
            </a:r>
            <a:r>
              <a:rPr lang="en-US" altLang="zh-CN" dirty="0">
                <a:solidFill>
                  <a:schemeClr val="bg2"/>
                </a:solidFill>
                <a:latin typeface="+mj-ea"/>
                <a:ea typeface="+mj-ea"/>
              </a:rPr>
              <a:t>X2</a:t>
            </a:r>
            <a:endParaRPr lang="zh-CN" altLang="en-US" dirty="0">
              <a:solidFill>
                <a:schemeClr val="bg2"/>
              </a:solidFill>
              <a:latin typeface="+mj-ea"/>
              <a:ea typeface="+mj-ea"/>
            </a:endParaRPr>
          </a:p>
        </p:txBody>
      </p:sp>
      <p:sp>
        <p:nvSpPr>
          <p:cNvPr id="149" name="文本框 148"/>
          <p:cNvSpPr txBox="1"/>
          <p:nvPr/>
        </p:nvSpPr>
        <p:spPr>
          <a:xfrm>
            <a:off x="10974063" y="3939448"/>
            <a:ext cx="968535" cy="369332"/>
          </a:xfrm>
          <a:prstGeom prst="rect">
            <a:avLst/>
          </a:prstGeom>
          <a:noFill/>
        </p:spPr>
        <p:txBody>
          <a:bodyPr wrap="none" rtlCol="0">
            <a:spAutoFit/>
          </a:bodyPr>
          <a:lstStyle/>
          <a:p>
            <a:r>
              <a:rPr lang="en-US" altLang="zh-CN" dirty="0">
                <a:solidFill>
                  <a:schemeClr val="bg2"/>
                </a:solidFill>
                <a:latin typeface="+mj-ea"/>
                <a:ea typeface="+mj-ea"/>
              </a:rPr>
              <a:t>20</a:t>
            </a:r>
            <a:r>
              <a:rPr lang="zh-CN" altLang="en-US" dirty="0">
                <a:solidFill>
                  <a:schemeClr val="bg2"/>
                </a:solidFill>
                <a:latin typeface="+mj-ea"/>
                <a:ea typeface="+mj-ea"/>
              </a:rPr>
              <a:t>元</a:t>
            </a:r>
            <a:r>
              <a:rPr lang="en-US" altLang="zh-CN" dirty="0">
                <a:solidFill>
                  <a:schemeClr val="bg2"/>
                </a:solidFill>
                <a:latin typeface="+mj-ea"/>
                <a:ea typeface="+mj-ea"/>
              </a:rPr>
              <a:t>X4</a:t>
            </a:r>
            <a:endParaRPr lang="zh-CN" altLang="en-US" dirty="0">
              <a:solidFill>
                <a:schemeClr val="bg2"/>
              </a:solidFill>
              <a:latin typeface="+mj-ea"/>
              <a:ea typeface="+mj-ea"/>
            </a:endParaRPr>
          </a:p>
        </p:txBody>
      </p:sp>
      <p:sp>
        <p:nvSpPr>
          <p:cNvPr id="150" name="文本框 149"/>
          <p:cNvSpPr txBox="1"/>
          <p:nvPr/>
        </p:nvSpPr>
        <p:spPr>
          <a:xfrm>
            <a:off x="10974063" y="4950100"/>
            <a:ext cx="968535" cy="369332"/>
          </a:xfrm>
          <a:prstGeom prst="rect">
            <a:avLst/>
          </a:prstGeom>
          <a:noFill/>
        </p:spPr>
        <p:txBody>
          <a:bodyPr wrap="none" rtlCol="0">
            <a:spAutoFit/>
          </a:bodyPr>
          <a:lstStyle/>
          <a:p>
            <a:r>
              <a:rPr lang="en-US" altLang="zh-CN" dirty="0">
                <a:solidFill>
                  <a:schemeClr val="bg2"/>
                </a:solidFill>
                <a:latin typeface="+mj-ea"/>
                <a:ea typeface="+mj-ea"/>
              </a:rPr>
              <a:t>20</a:t>
            </a:r>
            <a:r>
              <a:rPr lang="zh-CN" altLang="en-US" dirty="0">
                <a:solidFill>
                  <a:schemeClr val="bg2"/>
                </a:solidFill>
                <a:latin typeface="+mj-ea"/>
                <a:ea typeface="+mj-ea"/>
              </a:rPr>
              <a:t>元</a:t>
            </a:r>
            <a:r>
              <a:rPr lang="en-US" altLang="zh-CN" dirty="0">
                <a:solidFill>
                  <a:schemeClr val="bg2"/>
                </a:solidFill>
                <a:latin typeface="+mj-ea"/>
                <a:ea typeface="+mj-ea"/>
              </a:rPr>
              <a:t>X8</a:t>
            </a:r>
            <a:endParaRPr lang="zh-CN" altLang="en-US" dirty="0">
              <a:solidFill>
                <a:schemeClr val="bg2"/>
              </a:solidFill>
              <a:latin typeface="+mj-ea"/>
              <a:ea typeface="+mj-ea"/>
            </a:endParaRPr>
          </a:p>
        </p:txBody>
      </p:sp>
      <p:sp>
        <p:nvSpPr>
          <p:cNvPr id="141"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advTm="10355">
        <p14:prism/>
      </p:transition>
    </mc:Choice>
    <mc:Fallback>
      <p:transition spd="slow" advTm="10355">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会员提成系统</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cxnSp>
        <p:nvCxnSpPr>
          <p:cNvPr id="44" name="直接连接符 43"/>
          <p:cNvCxnSpPr>
            <a:stCxn id="51" idx="7"/>
          </p:cNvCxnSpPr>
          <p:nvPr/>
        </p:nvCxnSpPr>
        <p:spPr>
          <a:xfrm>
            <a:off x="1772826" y="4645717"/>
            <a:ext cx="0" cy="703804"/>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a:stCxn id="52" idx="7"/>
          </p:cNvCxnSpPr>
          <p:nvPr/>
        </p:nvCxnSpPr>
        <p:spPr>
          <a:xfrm flipH="1">
            <a:off x="3220187" y="4315875"/>
            <a:ext cx="7905" cy="1033646"/>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a:stCxn id="53" idx="7"/>
          </p:cNvCxnSpPr>
          <p:nvPr/>
        </p:nvCxnSpPr>
        <p:spPr>
          <a:xfrm>
            <a:off x="4683358" y="3986032"/>
            <a:ext cx="0" cy="1363489"/>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a:stCxn id="54" idx="7"/>
          </p:cNvCxnSpPr>
          <p:nvPr/>
        </p:nvCxnSpPr>
        <p:spPr>
          <a:xfrm>
            <a:off x="6138624" y="3656189"/>
            <a:ext cx="0" cy="1693332"/>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8" name="直接连接符 47"/>
          <p:cNvCxnSpPr>
            <a:stCxn id="55" idx="7"/>
          </p:cNvCxnSpPr>
          <p:nvPr/>
        </p:nvCxnSpPr>
        <p:spPr>
          <a:xfrm>
            <a:off x="7593890" y="3326346"/>
            <a:ext cx="0" cy="2023175"/>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9" name="直接连接符 48"/>
          <p:cNvCxnSpPr>
            <a:stCxn id="56" idx="7"/>
          </p:cNvCxnSpPr>
          <p:nvPr/>
        </p:nvCxnSpPr>
        <p:spPr>
          <a:xfrm>
            <a:off x="9049156" y="2996504"/>
            <a:ext cx="0" cy="2353017"/>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50" name="直接连接符 49"/>
          <p:cNvCxnSpPr>
            <a:stCxn id="57" idx="7"/>
          </p:cNvCxnSpPr>
          <p:nvPr/>
        </p:nvCxnSpPr>
        <p:spPr>
          <a:xfrm>
            <a:off x="10504420" y="2666661"/>
            <a:ext cx="0" cy="2682860"/>
          </a:xfrm>
          <a:prstGeom prst="line">
            <a:avLst/>
          </a:prstGeom>
          <a:solidFill>
            <a:srgbClr val="FF9C85"/>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sp>
        <p:nvSpPr>
          <p:cNvPr id="51" name="泪滴形 50"/>
          <p:cNvSpPr/>
          <p:nvPr/>
        </p:nvSpPr>
        <p:spPr>
          <a:xfrm rot="18900000" flipH="1" flipV="1">
            <a:off x="1438246" y="3954132"/>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泪滴形 51"/>
          <p:cNvSpPr/>
          <p:nvPr/>
        </p:nvSpPr>
        <p:spPr>
          <a:xfrm rot="18900000" flipH="1" flipV="1">
            <a:off x="2893512" y="3598579"/>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泪滴形 52"/>
          <p:cNvSpPr/>
          <p:nvPr/>
        </p:nvSpPr>
        <p:spPr>
          <a:xfrm rot="18900000" flipH="1" flipV="1">
            <a:off x="4348778" y="3243026"/>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泪滴形 53"/>
          <p:cNvSpPr/>
          <p:nvPr/>
        </p:nvSpPr>
        <p:spPr>
          <a:xfrm rot="18900000" flipH="1" flipV="1">
            <a:off x="5804044" y="2887473"/>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泪滴形 54"/>
          <p:cNvSpPr/>
          <p:nvPr/>
        </p:nvSpPr>
        <p:spPr>
          <a:xfrm rot="18900000" flipH="1" flipV="1">
            <a:off x="7259310" y="2531920"/>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6" name="泪滴形 55"/>
          <p:cNvSpPr/>
          <p:nvPr/>
        </p:nvSpPr>
        <p:spPr>
          <a:xfrm rot="18900000" flipH="1" flipV="1">
            <a:off x="8714576" y="2176367"/>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7" name="泪滴形 56"/>
          <p:cNvSpPr/>
          <p:nvPr/>
        </p:nvSpPr>
        <p:spPr>
          <a:xfrm rot="18900000" flipH="1" flipV="1">
            <a:off x="10169840" y="1820814"/>
            <a:ext cx="669160" cy="669160"/>
          </a:xfrm>
          <a:prstGeom prst="teardrop">
            <a:avLst>
              <a:gd name="adj" fmla="val 108052"/>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TextBox 103"/>
          <p:cNvSpPr txBox="1">
            <a:spLocks noChangeArrowheads="1"/>
          </p:cNvSpPr>
          <p:nvPr/>
        </p:nvSpPr>
        <p:spPr bwMode="auto">
          <a:xfrm rot="30982">
            <a:off x="1301055" y="5443246"/>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20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59" name="TextBox 103"/>
          <p:cNvSpPr txBox="1">
            <a:spLocks noChangeArrowheads="1"/>
          </p:cNvSpPr>
          <p:nvPr/>
        </p:nvSpPr>
        <p:spPr bwMode="auto">
          <a:xfrm rot="30982">
            <a:off x="2756320" y="5443246"/>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40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0" name="TextBox 103"/>
          <p:cNvSpPr txBox="1">
            <a:spLocks noChangeArrowheads="1"/>
          </p:cNvSpPr>
          <p:nvPr/>
        </p:nvSpPr>
        <p:spPr bwMode="auto">
          <a:xfrm rot="30982">
            <a:off x="4270859" y="5443246"/>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80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1" name="TextBox 103"/>
          <p:cNvSpPr txBox="1">
            <a:spLocks noChangeArrowheads="1"/>
          </p:cNvSpPr>
          <p:nvPr/>
        </p:nvSpPr>
        <p:spPr bwMode="auto">
          <a:xfrm rot="30982">
            <a:off x="5679540" y="5443246"/>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120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2" name="TextBox 103"/>
          <p:cNvSpPr txBox="1">
            <a:spLocks noChangeArrowheads="1"/>
          </p:cNvSpPr>
          <p:nvPr/>
        </p:nvSpPr>
        <p:spPr bwMode="auto">
          <a:xfrm rot="30982">
            <a:off x="7138278" y="5443247"/>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160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3" name="TextBox 103"/>
          <p:cNvSpPr txBox="1">
            <a:spLocks noChangeArrowheads="1"/>
          </p:cNvSpPr>
          <p:nvPr/>
        </p:nvSpPr>
        <p:spPr bwMode="auto">
          <a:xfrm rot="30982">
            <a:off x="8617071" y="5443247"/>
            <a:ext cx="884271"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en-US" altLang="zh-CN" kern="0" dirty="0">
                <a:solidFill>
                  <a:srgbClr val="FFFFFF"/>
                </a:solidFill>
                <a:latin typeface="+mj-ea"/>
                <a:ea typeface="+mj-ea"/>
                <a:cs typeface="+mn-ea"/>
                <a:sym typeface="+mn-lt"/>
              </a:rPr>
              <a:t>200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4" name="TextBox 103"/>
          <p:cNvSpPr txBox="1">
            <a:spLocks noChangeArrowheads="1"/>
          </p:cNvSpPr>
          <p:nvPr/>
        </p:nvSpPr>
        <p:spPr bwMode="auto">
          <a:xfrm rot="30982">
            <a:off x="9803256" y="5443248"/>
            <a:ext cx="1402328" cy="369332"/>
          </a:xfrm>
          <a:prstGeom prst="rect">
            <a:avLst/>
          </a:prstGeom>
          <a:solidFill>
            <a:schemeClr val="tx1"/>
          </a:solidFill>
          <a:ln>
            <a:noFill/>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defRPr/>
            </a:pPr>
            <a:r>
              <a:rPr lang="zh-CN" altLang="en-US" kern="0" dirty="0">
                <a:solidFill>
                  <a:srgbClr val="FFFFFF"/>
                </a:solidFill>
                <a:latin typeface="+mj-ea"/>
                <a:ea typeface="+mj-ea"/>
                <a:cs typeface="+mn-ea"/>
                <a:sym typeface="+mn-lt"/>
              </a:rPr>
              <a:t>每增加</a:t>
            </a:r>
            <a:r>
              <a:rPr lang="en-US" altLang="zh-CN" kern="0" dirty="0">
                <a:solidFill>
                  <a:srgbClr val="FFFFFF"/>
                </a:solidFill>
                <a:latin typeface="+mj-ea"/>
                <a:ea typeface="+mj-ea"/>
                <a:cs typeface="+mn-ea"/>
                <a:sym typeface="+mn-lt"/>
              </a:rPr>
              <a:t>40</a:t>
            </a:r>
            <a:r>
              <a:rPr lang="zh-CN" altLang="en-US" kern="0" dirty="0">
                <a:solidFill>
                  <a:srgbClr val="FFFFFF"/>
                </a:solidFill>
                <a:latin typeface="+mj-ea"/>
                <a:ea typeface="+mj-ea"/>
                <a:cs typeface="+mn-ea"/>
                <a:sym typeface="+mn-lt"/>
              </a:rPr>
              <a:t>单</a:t>
            </a:r>
            <a:endParaRPr lang="zh-CN" altLang="zh-CN" kern="0" dirty="0">
              <a:solidFill>
                <a:srgbClr val="FFFFFF"/>
              </a:solidFill>
              <a:latin typeface="+mj-ea"/>
              <a:ea typeface="+mj-ea"/>
              <a:cs typeface="+mn-ea"/>
              <a:sym typeface="+mn-lt"/>
            </a:endParaRPr>
          </a:p>
        </p:txBody>
      </p:sp>
      <p:sp>
        <p:nvSpPr>
          <p:cNvPr id="65" name="TextBox 103"/>
          <p:cNvSpPr txBox="1">
            <a:spLocks noChangeArrowheads="1"/>
          </p:cNvSpPr>
          <p:nvPr/>
        </p:nvSpPr>
        <p:spPr bwMode="auto">
          <a:xfrm rot="30982">
            <a:off x="1282895" y="3257569"/>
            <a:ext cx="9630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r>
              <a:rPr lang="en-US" altLang="zh-CN" dirty="0">
                <a:solidFill>
                  <a:schemeClr val="tx1"/>
                </a:solidFill>
                <a:sym typeface="+mn-lt"/>
              </a:rPr>
              <a:t>3000</a:t>
            </a:r>
            <a:r>
              <a:rPr lang="zh-CN" altLang="en-US" dirty="0">
                <a:solidFill>
                  <a:schemeClr val="tx1"/>
                </a:solidFill>
                <a:sym typeface="+mn-lt"/>
              </a:rPr>
              <a:t>元</a:t>
            </a:r>
            <a:endParaRPr lang="zh-CN" altLang="zh-CN" dirty="0">
              <a:solidFill>
                <a:schemeClr val="tx1"/>
              </a:solidFill>
              <a:sym typeface="+mn-lt"/>
            </a:endParaRPr>
          </a:p>
        </p:txBody>
      </p:sp>
      <p:sp>
        <p:nvSpPr>
          <p:cNvPr id="66" name="TextBox 103"/>
          <p:cNvSpPr txBox="1">
            <a:spLocks noChangeArrowheads="1"/>
          </p:cNvSpPr>
          <p:nvPr/>
        </p:nvSpPr>
        <p:spPr bwMode="auto">
          <a:xfrm rot="30982">
            <a:off x="2549702" y="2910460"/>
            <a:ext cx="1362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endParaRPr lang="en-US" altLang="zh-CN" dirty="0">
              <a:solidFill>
                <a:schemeClr val="tx1"/>
              </a:solidFill>
              <a:sym typeface="+mn-lt"/>
            </a:endParaRPr>
          </a:p>
          <a:p>
            <a:r>
              <a:rPr lang="en-US" altLang="zh-CN" dirty="0">
                <a:solidFill>
                  <a:schemeClr val="tx1"/>
                </a:solidFill>
                <a:sym typeface="+mn-lt"/>
              </a:rPr>
              <a:t>+6000</a:t>
            </a:r>
            <a:r>
              <a:rPr lang="zh-CN" altLang="en-US" dirty="0">
                <a:solidFill>
                  <a:schemeClr val="tx1"/>
                </a:solidFill>
                <a:sym typeface="+mn-lt"/>
              </a:rPr>
              <a:t>元</a:t>
            </a:r>
            <a:endParaRPr lang="zh-CN" altLang="zh-CN" dirty="0">
              <a:solidFill>
                <a:schemeClr val="tx1"/>
              </a:solidFill>
              <a:sym typeface="+mn-lt"/>
            </a:endParaRPr>
          </a:p>
        </p:txBody>
      </p:sp>
      <p:sp>
        <p:nvSpPr>
          <p:cNvPr id="67" name="TextBox 103"/>
          <p:cNvSpPr txBox="1">
            <a:spLocks noChangeArrowheads="1"/>
          </p:cNvSpPr>
          <p:nvPr/>
        </p:nvSpPr>
        <p:spPr bwMode="auto">
          <a:xfrm rot="30982">
            <a:off x="4114210" y="2582140"/>
            <a:ext cx="11659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r>
              <a:rPr lang="en-US" altLang="zh-CN" dirty="0">
                <a:solidFill>
                  <a:schemeClr val="tx1"/>
                </a:solidFill>
                <a:sym typeface="+mn-lt"/>
              </a:rPr>
              <a:t>+9000</a:t>
            </a:r>
            <a:r>
              <a:rPr lang="zh-CN" altLang="en-US" dirty="0">
                <a:solidFill>
                  <a:schemeClr val="tx1"/>
                </a:solidFill>
                <a:sym typeface="+mn-lt"/>
              </a:rPr>
              <a:t>元</a:t>
            </a:r>
            <a:endParaRPr lang="zh-CN" altLang="zh-CN" dirty="0">
              <a:solidFill>
                <a:schemeClr val="tx1"/>
              </a:solidFill>
              <a:sym typeface="+mn-lt"/>
            </a:endParaRPr>
          </a:p>
        </p:txBody>
      </p:sp>
      <p:sp>
        <p:nvSpPr>
          <p:cNvPr id="68" name="TextBox 103"/>
          <p:cNvSpPr txBox="1">
            <a:spLocks noChangeArrowheads="1"/>
          </p:cNvSpPr>
          <p:nvPr/>
        </p:nvSpPr>
        <p:spPr bwMode="auto">
          <a:xfrm rot="30982">
            <a:off x="5355603" y="2253820"/>
            <a:ext cx="15087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endParaRPr lang="en-US" altLang="zh-CN" dirty="0">
              <a:solidFill>
                <a:schemeClr val="tx1"/>
              </a:solidFill>
              <a:sym typeface="+mn-lt"/>
            </a:endParaRPr>
          </a:p>
          <a:p>
            <a:r>
              <a:rPr lang="en-US" altLang="zh-CN" dirty="0">
                <a:solidFill>
                  <a:schemeClr val="tx1"/>
                </a:solidFill>
                <a:sym typeface="+mn-lt"/>
              </a:rPr>
              <a:t>+12000</a:t>
            </a:r>
            <a:r>
              <a:rPr lang="zh-CN" altLang="en-US" dirty="0">
                <a:solidFill>
                  <a:schemeClr val="tx1"/>
                </a:solidFill>
                <a:sym typeface="+mn-lt"/>
              </a:rPr>
              <a:t>元</a:t>
            </a:r>
            <a:endParaRPr lang="zh-CN" altLang="zh-CN" dirty="0">
              <a:solidFill>
                <a:schemeClr val="tx1"/>
              </a:solidFill>
              <a:sym typeface="+mn-lt"/>
            </a:endParaRPr>
          </a:p>
        </p:txBody>
      </p:sp>
      <p:sp>
        <p:nvSpPr>
          <p:cNvPr id="69" name="TextBox 103"/>
          <p:cNvSpPr txBox="1">
            <a:spLocks noChangeArrowheads="1"/>
          </p:cNvSpPr>
          <p:nvPr/>
        </p:nvSpPr>
        <p:spPr bwMode="auto">
          <a:xfrm rot="30982">
            <a:off x="6825976" y="1925500"/>
            <a:ext cx="14785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endParaRPr lang="en-US" altLang="zh-CN" dirty="0">
              <a:solidFill>
                <a:schemeClr val="tx1"/>
              </a:solidFill>
              <a:sym typeface="+mn-lt"/>
            </a:endParaRPr>
          </a:p>
          <a:p>
            <a:r>
              <a:rPr lang="en-US" altLang="zh-CN" dirty="0">
                <a:solidFill>
                  <a:schemeClr val="tx1"/>
                </a:solidFill>
                <a:sym typeface="+mn-lt"/>
              </a:rPr>
              <a:t>+15000</a:t>
            </a:r>
            <a:r>
              <a:rPr lang="zh-CN" altLang="en-US" dirty="0">
                <a:solidFill>
                  <a:schemeClr val="tx1"/>
                </a:solidFill>
                <a:sym typeface="+mn-lt"/>
              </a:rPr>
              <a:t>元</a:t>
            </a:r>
            <a:endParaRPr lang="zh-CN" altLang="zh-CN" dirty="0">
              <a:solidFill>
                <a:schemeClr val="tx1"/>
              </a:solidFill>
              <a:sym typeface="+mn-lt"/>
            </a:endParaRPr>
          </a:p>
        </p:txBody>
      </p:sp>
      <p:sp>
        <p:nvSpPr>
          <p:cNvPr id="70" name="TextBox 103"/>
          <p:cNvSpPr txBox="1">
            <a:spLocks noChangeArrowheads="1"/>
          </p:cNvSpPr>
          <p:nvPr/>
        </p:nvSpPr>
        <p:spPr bwMode="auto">
          <a:xfrm rot="30982">
            <a:off x="8374731" y="1597180"/>
            <a:ext cx="14061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endParaRPr lang="en-US" altLang="zh-CN" dirty="0">
              <a:solidFill>
                <a:schemeClr val="tx1"/>
              </a:solidFill>
              <a:sym typeface="+mn-lt"/>
            </a:endParaRPr>
          </a:p>
          <a:p>
            <a:r>
              <a:rPr lang="en-US" altLang="zh-CN" dirty="0">
                <a:solidFill>
                  <a:schemeClr val="tx1"/>
                </a:solidFill>
                <a:sym typeface="+mn-lt"/>
              </a:rPr>
              <a:t>+18000</a:t>
            </a:r>
            <a:r>
              <a:rPr lang="zh-CN" altLang="en-US" dirty="0">
                <a:solidFill>
                  <a:schemeClr val="tx1"/>
                </a:solidFill>
                <a:sym typeface="+mn-lt"/>
              </a:rPr>
              <a:t>元</a:t>
            </a:r>
            <a:endParaRPr lang="zh-CN" altLang="zh-CN" dirty="0">
              <a:solidFill>
                <a:schemeClr val="tx1"/>
              </a:solidFill>
              <a:sym typeface="+mn-lt"/>
            </a:endParaRPr>
          </a:p>
        </p:txBody>
      </p:sp>
      <p:sp>
        <p:nvSpPr>
          <p:cNvPr id="71" name="TextBox 103"/>
          <p:cNvSpPr txBox="1">
            <a:spLocks noChangeArrowheads="1"/>
          </p:cNvSpPr>
          <p:nvPr/>
        </p:nvSpPr>
        <p:spPr bwMode="auto">
          <a:xfrm rot="30982">
            <a:off x="9765104" y="1182514"/>
            <a:ext cx="14213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lvl="0" algn="ctr">
              <a:defRPr kern="0">
                <a:solidFill>
                  <a:schemeClr val="tx1">
                    <a:lumMod val="85000"/>
                    <a:lumOff val="15000"/>
                  </a:schemeClr>
                </a:solidFill>
                <a:latin typeface="+mj-ea"/>
                <a:ea typeface="+mj-ea"/>
                <a:cs typeface="+mn-ea"/>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r>
              <a:rPr lang="zh-CN" altLang="en-US" dirty="0">
                <a:solidFill>
                  <a:schemeClr val="tx1"/>
                </a:solidFill>
                <a:sym typeface="+mn-lt"/>
              </a:rPr>
              <a:t>奖金</a:t>
            </a:r>
            <a:endParaRPr lang="en-US" altLang="zh-CN" dirty="0">
              <a:solidFill>
                <a:schemeClr val="tx1"/>
              </a:solidFill>
              <a:sym typeface="+mn-lt"/>
            </a:endParaRPr>
          </a:p>
          <a:p>
            <a:r>
              <a:rPr lang="en-US" altLang="zh-CN" dirty="0">
                <a:solidFill>
                  <a:schemeClr val="tx1"/>
                </a:solidFill>
                <a:sym typeface="+mn-lt"/>
              </a:rPr>
              <a:t>+18000</a:t>
            </a:r>
            <a:r>
              <a:rPr lang="zh-CN" altLang="en-US" dirty="0">
                <a:solidFill>
                  <a:schemeClr val="tx1"/>
                </a:solidFill>
                <a:sym typeface="+mn-lt"/>
              </a:rPr>
              <a:t>元</a:t>
            </a:r>
            <a:endParaRPr lang="zh-CN" altLang="zh-CN" dirty="0">
              <a:solidFill>
                <a:schemeClr val="tx1"/>
              </a:solidFill>
              <a:sym typeface="+mn-lt"/>
            </a:endParaRPr>
          </a:p>
        </p:txBody>
      </p:sp>
      <p:sp>
        <p:nvSpPr>
          <p:cNvPr id="72" name="Rectangle 1"/>
          <p:cNvSpPr>
            <a:spLocks noChangeArrowheads="1"/>
          </p:cNvSpPr>
          <p:nvPr/>
        </p:nvSpPr>
        <p:spPr bwMode="auto">
          <a:xfrm>
            <a:off x="537782" y="1003081"/>
            <a:ext cx="7344816" cy="64633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just"/>
            <a:r>
              <a:rPr lang="zh-CN" dirty="0">
                <a:solidFill>
                  <a:srgbClr val="484849"/>
                </a:solidFill>
                <a:latin typeface="微软雅黑" panose="020B0503020204020204" pitchFamily="34" charset="-122"/>
                <a:ea typeface="微软雅黑" panose="020B0503020204020204" pitchFamily="34" charset="-122"/>
              </a:rPr>
              <a:t>零售单数达到</a:t>
            </a:r>
            <a:r>
              <a:rPr lang="zh-CN" altLang="zh-CN" dirty="0">
                <a:solidFill>
                  <a:srgbClr val="484849"/>
                </a:solidFill>
                <a:latin typeface="微软雅黑" panose="020B0503020204020204" pitchFamily="34" charset="-122"/>
                <a:ea typeface="微软雅黑" panose="020B0503020204020204" pitchFamily="34" charset="-122"/>
              </a:rPr>
              <a:t>200</a:t>
            </a:r>
            <a:r>
              <a:rPr lang="zh-CN" dirty="0">
                <a:solidFill>
                  <a:srgbClr val="484849"/>
                </a:solidFill>
                <a:latin typeface="微软雅黑" panose="020B0503020204020204" pitchFamily="34" charset="-122"/>
                <a:ea typeface="微软雅黑" panose="020B0503020204020204" pitchFamily="34" charset="-122"/>
              </a:rPr>
              <a:t>单的时候，会员可获得累积</a:t>
            </a:r>
            <a:r>
              <a:rPr lang="zh-CN" altLang="zh-CN" dirty="0">
                <a:solidFill>
                  <a:srgbClr val="484849"/>
                </a:solidFill>
                <a:latin typeface="微软雅黑" panose="020B0503020204020204" pitchFamily="34" charset="-122"/>
                <a:ea typeface="微软雅黑" panose="020B0503020204020204" pitchFamily="34" charset="-122"/>
              </a:rPr>
              <a:t>63000</a:t>
            </a:r>
            <a:r>
              <a:rPr lang="zh-CN" dirty="0">
                <a:solidFill>
                  <a:srgbClr val="484849"/>
                </a:solidFill>
                <a:latin typeface="微软雅黑" panose="020B0503020204020204" pitchFamily="34" charset="-122"/>
                <a:ea typeface="微软雅黑" panose="020B0503020204020204" pitchFamily="34" charset="-122"/>
              </a:rPr>
              <a:t>元的奖金收益；</a:t>
            </a:r>
            <a:endParaRPr lang="zh-CN" dirty="0">
              <a:solidFill>
                <a:srgbClr val="484849"/>
              </a:solidFill>
              <a:latin typeface="微软雅黑" panose="020B0503020204020204" pitchFamily="34" charset="-122"/>
              <a:ea typeface="微软雅黑" panose="020B0503020204020204" pitchFamily="34" charset="-122"/>
            </a:endParaRPr>
          </a:p>
          <a:p>
            <a:pPr algn="just"/>
            <a:r>
              <a:rPr lang="zh-CN" dirty="0">
                <a:solidFill>
                  <a:srgbClr val="484849"/>
                </a:solidFill>
                <a:latin typeface="微软雅黑" panose="020B0503020204020204" pitchFamily="34" charset="-122"/>
                <a:ea typeface="微软雅黑" panose="020B0503020204020204" pitchFamily="34" charset="-122"/>
              </a:rPr>
              <a:t>超过</a:t>
            </a:r>
            <a:r>
              <a:rPr lang="zh-CN" altLang="zh-CN" dirty="0">
                <a:solidFill>
                  <a:srgbClr val="484849"/>
                </a:solidFill>
                <a:latin typeface="微软雅黑" panose="020B0503020204020204" pitchFamily="34" charset="-122"/>
                <a:ea typeface="微软雅黑" panose="020B0503020204020204" pitchFamily="34" charset="-122"/>
              </a:rPr>
              <a:t>200</a:t>
            </a:r>
            <a:r>
              <a:rPr lang="zh-CN" dirty="0">
                <a:solidFill>
                  <a:srgbClr val="484849"/>
                </a:solidFill>
                <a:latin typeface="微软雅黑" panose="020B0503020204020204" pitchFamily="34" charset="-122"/>
                <a:ea typeface="微软雅黑" panose="020B0503020204020204" pitchFamily="34" charset="-122"/>
              </a:rPr>
              <a:t>单， 每</a:t>
            </a:r>
            <a:r>
              <a:rPr lang="zh-CN" altLang="zh-CN" dirty="0">
                <a:solidFill>
                  <a:srgbClr val="484849"/>
                </a:solidFill>
                <a:latin typeface="微软雅黑" panose="020B0503020204020204" pitchFamily="34" charset="-122"/>
                <a:ea typeface="微软雅黑" panose="020B0503020204020204" pitchFamily="34" charset="-122"/>
              </a:rPr>
              <a:t>40</a:t>
            </a:r>
            <a:r>
              <a:rPr lang="zh-CN" dirty="0">
                <a:solidFill>
                  <a:srgbClr val="484849"/>
                </a:solidFill>
                <a:latin typeface="微软雅黑" panose="020B0503020204020204" pitchFamily="34" charset="-122"/>
                <a:ea typeface="微软雅黑" panose="020B0503020204020204" pitchFamily="34" charset="-122"/>
              </a:rPr>
              <a:t>单可另外获得</a:t>
            </a:r>
            <a:r>
              <a:rPr lang="zh-CN" altLang="zh-CN" dirty="0">
                <a:solidFill>
                  <a:srgbClr val="484849"/>
                </a:solidFill>
                <a:latin typeface="微软雅黑" panose="020B0503020204020204" pitchFamily="34" charset="-122"/>
                <a:ea typeface="微软雅黑" panose="020B0503020204020204" pitchFamily="34" charset="-122"/>
              </a:rPr>
              <a:t>18000</a:t>
            </a:r>
            <a:r>
              <a:rPr lang="zh-CN" dirty="0">
                <a:solidFill>
                  <a:srgbClr val="484849"/>
                </a:solidFill>
                <a:latin typeface="微软雅黑" panose="020B0503020204020204" pitchFamily="34" charset="-122"/>
                <a:ea typeface="微软雅黑" panose="020B0503020204020204" pitchFamily="34" charset="-122"/>
              </a:rPr>
              <a:t>元奖金收益（见下表）：</a:t>
            </a:r>
            <a:endParaRPr lang="zh-CN" dirty="0">
              <a:solidFill>
                <a:srgbClr val="48484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12636">
        <p14:prism dir="d"/>
      </p:transition>
    </mc:Choice>
    <mc:Fallback>
      <p:transition spd="slow" advTm="12636">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三级分红模式</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4" name="矩形 13"/>
          <p:cNvSpPr/>
          <p:nvPr/>
        </p:nvSpPr>
        <p:spPr bwMode="auto">
          <a:xfrm>
            <a:off x="824568" y="4891651"/>
            <a:ext cx="10747215" cy="1446827"/>
          </a:xfrm>
          <a:prstGeom prst="rect">
            <a:avLst/>
          </a:prstGeom>
          <a:solidFill>
            <a:srgbClr val="FFFFFF"/>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15" name="矩形 14"/>
          <p:cNvSpPr/>
          <p:nvPr/>
        </p:nvSpPr>
        <p:spPr>
          <a:xfrm>
            <a:off x="1060539" y="5313326"/>
            <a:ext cx="6334780" cy="923330"/>
          </a:xfrm>
          <a:prstGeom prst="rect">
            <a:avLst/>
          </a:prstGeom>
        </p:spPr>
        <p:txBody>
          <a:bodyPr wrap="square">
            <a:spAutoFit/>
          </a:bodyPr>
          <a:lstStyle/>
          <a:p>
            <a:pPr marL="285750" indent="-285750" algn="just">
              <a:buFont typeface="Wingdings" panose="05000000000000000000" pitchFamily="2" charset="2"/>
              <a:buChar char="n"/>
            </a:pPr>
            <a:r>
              <a:rPr lang="zh-CN" altLang="en-US" dirty="0">
                <a:solidFill>
                  <a:srgbClr val="484849"/>
                </a:solidFill>
                <a:latin typeface="微软雅黑" panose="020B0503020204020204" pitchFamily="34" charset="-122"/>
                <a:ea typeface="微软雅黑" panose="020B0503020204020204" pitchFamily="34" charset="-122"/>
              </a:rPr>
              <a:t>年度直推服务站</a:t>
            </a:r>
            <a:r>
              <a:rPr lang="en-US" altLang="zh-CN" dirty="0">
                <a:solidFill>
                  <a:srgbClr val="484849"/>
                </a:solidFill>
                <a:latin typeface="微软雅黑" panose="020B0503020204020204" pitchFamily="34" charset="-122"/>
                <a:ea typeface="微软雅黑" panose="020B0503020204020204" pitchFamily="34" charset="-122"/>
              </a:rPr>
              <a:t>10</a:t>
            </a:r>
            <a:r>
              <a:rPr lang="zh-CN" altLang="en-US" dirty="0">
                <a:solidFill>
                  <a:srgbClr val="484849"/>
                </a:solidFill>
                <a:latin typeface="微软雅黑" panose="020B0503020204020204" pitchFamily="34" charset="-122"/>
                <a:ea typeface="微软雅黑" panose="020B0503020204020204" pitchFamily="34" charset="-122"/>
              </a:rPr>
              <a:t>家*</a:t>
            </a:r>
            <a:r>
              <a:rPr lang="en-US" altLang="zh-CN" dirty="0">
                <a:solidFill>
                  <a:srgbClr val="484849"/>
                </a:solidFill>
                <a:latin typeface="微软雅黑" panose="020B0503020204020204" pitchFamily="34" charset="-122"/>
                <a:ea typeface="微软雅黑" panose="020B0503020204020204" pitchFamily="34" charset="-122"/>
              </a:rPr>
              <a:t>10</a:t>
            </a:r>
            <a:r>
              <a:rPr lang="zh-CN" altLang="en-US" dirty="0">
                <a:solidFill>
                  <a:srgbClr val="484849"/>
                </a:solidFill>
                <a:latin typeface="微软雅黑" panose="020B0503020204020204" pitchFamily="34" charset="-122"/>
                <a:ea typeface="微软雅黑" panose="020B0503020204020204" pitchFamily="34" charset="-122"/>
              </a:rPr>
              <a:t>万</a:t>
            </a:r>
            <a:r>
              <a:rPr lang="en-US" altLang="zh-CN" dirty="0">
                <a:solidFill>
                  <a:srgbClr val="484849"/>
                </a:solidFill>
                <a:latin typeface="微软雅黑" panose="020B0503020204020204" pitchFamily="34" charset="-122"/>
                <a:ea typeface="微软雅黑" panose="020B0503020204020204" pitchFamily="34" charset="-122"/>
              </a:rPr>
              <a:t>=100</a:t>
            </a:r>
            <a:r>
              <a:rPr lang="zh-CN" altLang="en-US" dirty="0">
                <a:solidFill>
                  <a:srgbClr val="484849"/>
                </a:solidFill>
                <a:latin typeface="微软雅黑" panose="020B0503020204020204" pitchFamily="34" charset="-122"/>
                <a:ea typeface="微软雅黑" panose="020B0503020204020204" pitchFamily="34" charset="-122"/>
              </a:rPr>
              <a:t>万*</a:t>
            </a:r>
            <a:r>
              <a:rPr lang="en-US" altLang="zh-CN" dirty="0">
                <a:solidFill>
                  <a:srgbClr val="484849"/>
                </a:solidFill>
                <a:latin typeface="微软雅黑" panose="020B0503020204020204" pitchFamily="34" charset="-122"/>
                <a:ea typeface="微软雅黑" panose="020B0503020204020204" pitchFamily="34" charset="-122"/>
              </a:rPr>
              <a:t>10%=10</a:t>
            </a:r>
            <a:r>
              <a:rPr lang="zh-CN" altLang="en-US" dirty="0">
                <a:solidFill>
                  <a:srgbClr val="484849"/>
                </a:solidFill>
                <a:latin typeface="微软雅黑" panose="020B0503020204020204" pitchFamily="34" charset="-122"/>
                <a:ea typeface="微软雅黑" panose="020B0503020204020204" pitchFamily="34" charset="-122"/>
              </a:rPr>
              <a:t>万</a:t>
            </a:r>
            <a:endParaRPr lang="zh-CN" altLang="en-US" dirty="0">
              <a:solidFill>
                <a:srgbClr val="484849"/>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n"/>
            </a:pPr>
            <a:r>
              <a:rPr lang="zh-CN" altLang="en-US" dirty="0">
                <a:solidFill>
                  <a:srgbClr val="484849"/>
                </a:solidFill>
                <a:latin typeface="微软雅黑" panose="020B0503020204020204" pitchFamily="34" charset="-122"/>
                <a:ea typeface="微软雅黑" panose="020B0503020204020204" pitchFamily="34" charset="-122"/>
              </a:rPr>
              <a:t>年度直推专营店</a:t>
            </a:r>
            <a:r>
              <a:rPr lang="en-US" altLang="zh-CN" dirty="0">
                <a:solidFill>
                  <a:srgbClr val="484849"/>
                </a:solidFill>
                <a:latin typeface="微软雅黑" panose="020B0503020204020204" pitchFamily="34" charset="-122"/>
                <a:ea typeface="微软雅黑" panose="020B0503020204020204" pitchFamily="34" charset="-122"/>
              </a:rPr>
              <a:t>5</a:t>
            </a:r>
            <a:r>
              <a:rPr lang="zh-CN" altLang="en-US" dirty="0">
                <a:solidFill>
                  <a:srgbClr val="484849"/>
                </a:solidFill>
                <a:latin typeface="微软雅黑" panose="020B0503020204020204" pitchFamily="34" charset="-122"/>
                <a:ea typeface="微软雅黑" panose="020B0503020204020204" pitchFamily="34" charset="-122"/>
              </a:rPr>
              <a:t>家</a:t>
            </a:r>
            <a:r>
              <a:rPr lang="en-US" altLang="zh-CN" dirty="0">
                <a:solidFill>
                  <a:srgbClr val="484849"/>
                </a:solidFill>
                <a:latin typeface="微软雅黑" panose="020B0503020204020204" pitchFamily="34" charset="-122"/>
                <a:ea typeface="微软雅黑" panose="020B0503020204020204" pitchFamily="34" charset="-122"/>
              </a:rPr>
              <a:t>30</a:t>
            </a:r>
            <a:r>
              <a:rPr lang="zh-CN" altLang="en-US" dirty="0">
                <a:solidFill>
                  <a:srgbClr val="484849"/>
                </a:solidFill>
                <a:latin typeface="微软雅黑" panose="020B0503020204020204" pitchFamily="34" charset="-122"/>
                <a:ea typeface="微软雅黑" panose="020B0503020204020204" pitchFamily="34" charset="-122"/>
              </a:rPr>
              <a:t>万</a:t>
            </a:r>
            <a:r>
              <a:rPr lang="en-US" altLang="zh-CN" dirty="0">
                <a:solidFill>
                  <a:srgbClr val="484849"/>
                </a:solidFill>
                <a:latin typeface="微软雅黑" panose="020B0503020204020204" pitchFamily="34" charset="-122"/>
                <a:ea typeface="微软雅黑" panose="020B0503020204020204" pitchFamily="34" charset="-122"/>
              </a:rPr>
              <a:t>=150</a:t>
            </a:r>
            <a:r>
              <a:rPr lang="zh-CN" altLang="en-US" dirty="0">
                <a:solidFill>
                  <a:srgbClr val="484849"/>
                </a:solidFill>
                <a:latin typeface="微软雅黑" panose="020B0503020204020204" pitchFamily="34" charset="-122"/>
                <a:ea typeface="微软雅黑" panose="020B0503020204020204" pitchFamily="34" charset="-122"/>
              </a:rPr>
              <a:t>万*</a:t>
            </a:r>
            <a:r>
              <a:rPr lang="en-US" altLang="zh-CN" dirty="0">
                <a:solidFill>
                  <a:srgbClr val="484849"/>
                </a:solidFill>
                <a:latin typeface="微软雅黑" panose="020B0503020204020204" pitchFamily="34" charset="-122"/>
                <a:ea typeface="微软雅黑" panose="020B0503020204020204" pitchFamily="34" charset="-122"/>
              </a:rPr>
              <a:t>10%=15</a:t>
            </a:r>
            <a:r>
              <a:rPr lang="zh-CN" altLang="en-US" dirty="0">
                <a:solidFill>
                  <a:srgbClr val="484849"/>
                </a:solidFill>
                <a:latin typeface="微软雅黑" panose="020B0503020204020204" pitchFamily="34" charset="-122"/>
                <a:ea typeface="微软雅黑" panose="020B0503020204020204" pitchFamily="34" charset="-122"/>
              </a:rPr>
              <a:t>万</a:t>
            </a:r>
            <a:endParaRPr lang="zh-CN" altLang="en-US" dirty="0">
              <a:solidFill>
                <a:srgbClr val="484849"/>
              </a:solidFill>
              <a:latin typeface="微软雅黑" panose="020B0503020204020204" pitchFamily="34" charset="-122"/>
              <a:ea typeface="微软雅黑" panose="020B0503020204020204" pitchFamily="34" charset="-122"/>
            </a:endParaRPr>
          </a:p>
          <a:p>
            <a:pPr marL="285750" indent="-285750" algn="just">
              <a:buFont typeface="Wingdings" panose="05000000000000000000" pitchFamily="2" charset="2"/>
              <a:buChar char="n"/>
            </a:pPr>
            <a:r>
              <a:rPr lang="zh-CN" altLang="en-US" dirty="0">
                <a:solidFill>
                  <a:srgbClr val="484849"/>
                </a:solidFill>
                <a:latin typeface="微软雅黑" panose="020B0503020204020204" pitchFamily="34" charset="-122"/>
                <a:ea typeface="微软雅黑" panose="020B0503020204020204" pitchFamily="34" charset="-122"/>
              </a:rPr>
              <a:t>年度直推旗舰店</a:t>
            </a:r>
            <a:r>
              <a:rPr lang="en-US" altLang="zh-CN" dirty="0">
                <a:solidFill>
                  <a:srgbClr val="484849"/>
                </a:solidFill>
                <a:latin typeface="微软雅黑" panose="020B0503020204020204" pitchFamily="34" charset="-122"/>
                <a:ea typeface="微软雅黑" panose="020B0503020204020204" pitchFamily="34" charset="-122"/>
              </a:rPr>
              <a:t>1</a:t>
            </a:r>
            <a:r>
              <a:rPr lang="zh-CN" altLang="en-US" dirty="0">
                <a:solidFill>
                  <a:srgbClr val="484849"/>
                </a:solidFill>
                <a:latin typeface="微软雅黑" panose="020B0503020204020204" pitchFamily="34" charset="-122"/>
                <a:ea typeface="微软雅黑" panose="020B0503020204020204" pitchFamily="34" charset="-122"/>
              </a:rPr>
              <a:t>家</a:t>
            </a:r>
            <a:r>
              <a:rPr lang="en-US" altLang="zh-CN" dirty="0">
                <a:solidFill>
                  <a:srgbClr val="484849"/>
                </a:solidFill>
                <a:latin typeface="微软雅黑" panose="020B0503020204020204" pitchFamily="34" charset="-122"/>
                <a:ea typeface="微软雅黑" panose="020B0503020204020204" pitchFamily="34" charset="-122"/>
              </a:rPr>
              <a:t>88</a:t>
            </a:r>
            <a:r>
              <a:rPr lang="zh-CN" altLang="en-US" dirty="0">
                <a:solidFill>
                  <a:srgbClr val="484849"/>
                </a:solidFill>
                <a:latin typeface="微软雅黑" panose="020B0503020204020204" pitchFamily="34" charset="-122"/>
                <a:ea typeface="微软雅黑" panose="020B0503020204020204" pitchFamily="34" charset="-122"/>
              </a:rPr>
              <a:t>万*</a:t>
            </a:r>
            <a:r>
              <a:rPr lang="en-US" altLang="zh-CN" dirty="0">
                <a:solidFill>
                  <a:srgbClr val="484849"/>
                </a:solidFill>
                <a:latin typeface="微软雅黑" panose="020B0503020204020204" pitchFamily="34" charset="-122"/>
                <a:ea typeface="微软雅黑" panose="020B0503020204020204" pitchFamily="34" charset="-122"/>
              </a:rPr>
              <a:t>10%=8.8</a:t>
            </a:r>
            <a:r>
              <a:rPr lang="zh-CN" altLang="en-US" dirty="0">
                <a:solidFill>
                  <a:srgbClr val="484849"/>
                </a:solidFill>
                <a:latin typeface="微软雅黑" panose="020B0503020204020204" pitchFamily="34" charset="-122"/>
                <a:ea typeface="微软雅黑" panose="020B0503020204020204" pitchFamily="34" charset="-122"/>
              </a:rPr>
              <a:t>万</a:t>
            </a:r>
            <a:endParaRPr lang="zh-CN" altLang="en-US" dirty="0">
              <a:solidFill>
                <a:srgbClr val="484849"/>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1060561" y="4639384"/>
            <a:ext cx="2736304" cy="469127"/>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17" name="矩形 16"/>
          <p:cNvSpPr/>
          <p:nvPr/>
        </p:nvSpPr>
        <p:spPr>
          <a:xfrm>
            <a:off x="1857611" y="4652538"/>
            <a:ext cx="1818292" cy="461665"/>
          </a:xfrm>
          <a:prstGeom prst="rect">
            <a:avLst/>
          </a:prstGeom>
          <a:noFill/>
        </p:spPr>
        <p:txBody>
          <a:bodyPr wrap="square">
            <a:spAutoFit/>
          </a:bodyPr>
          <a:lstStyle/>
          <a:p>
            <a:r>
              <a:rPr lang="zh-CN" altLang="en-US" sz="2400" b="1" dirty="0">
                <a:solidFill>
                  <a:srgbClr val="FFFFFF"/>
                </a:solidFill>
                <a:latin typeface="微软雅黑" panose="020B0503020204020204" pitchFamily="34" charset="-122"/>
                <a:ea typeface="微软雅黑" panose="020B0503020204020204" pitchFamily="34" charset="-122"/>
              </a:rPr>
              <a:t>举例说明</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33324" y="4674526"/>
            <a:ext cx="409844" cy="409842"/>
            <a:chOff x="1206865" y="4678704"/>
            <a:chExt cx="409844" cy="409842"/>
          </a:xfrm>
        </p:grpSpPr>
        <p:sp>
          <p:nvSpPr>
            <p:cNvPr id="19" name="椭圆 18"/>
            <p:cNvSpPr/>
            <p:nvPr/>
          </p:nvSpPr>
          <p:spPr bwMode="auto">
            <a:xfrm>
              <a:off x="1206865" y="4678704"/>
              <a:ext cx="409844" cy="409842"/>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20" name="Freeform 13"/>
            <p:cNvSpPr>
              <a:spLocks noEditPoints="1"/>
            </p:cNvSpPr>
            <p:nvPr/>
          </p:nvSpPr>
          <p:spPr bwMode="auto">
            <a:xfrm>
              <a:off x="1306987" y="4746930"/>
              <a:ext cx="209600" cy="273390"/>
            </a:xfrm>
            <a:custGeom>
              <a:avLst/>
              <a:gdLst>
                <a:gd name="T0" fmla="*/ 452 w 676"/>
                <a:gd name="T1" fmla="*/ 218 h 880"/>
                <a:gd name="T2" fmla="*/ 533 w 676"/>
                <a:gd name="T3" fmla="*/ 230 h 880"/>
                <a:gd name="T4" fmla="*/ 522 w 676"/>
                <a:gd name="T5" fmla="*/ 272 h 880"/>
                <a:gd name="T6" fmla="*/ 522 w 676"/>
                <a:gd name="T7" fmla="*/ 299 h 880"/>
                <a:gd name="T8" fmla="*/ 533 w 676"/>
                <a:gd name="T9" fmla="*/ 341 h 880"/>
                <a:gd name="T10" fmla="*/ 452 w 676"/>
                <a:gd name="T11" fmla="*/ 353 h 880"/>
                <a:gd name="T12" fmla="*/ 543 w 676"/>
                <a:gd name="T13" fmla="*/ 378 h 880"/>
                <a:gd name="T14" fmla="*/ 557 w 676"/>
                <a:gd name="T15" fmla="*/ 285 h 880"/>
                <a:gd name="T16" fmla="*/ 560 w 676"/>
                <a:gd name="T17" fmla="*/ 211 h 880"/>
                <a:gd name="T18" fmla="*/ 230 w 676"/>
                <a:gd name="T19" fmla="*/ 191 h 880"/>
                <a:gd name="T20" fmla="*/ 218 w 676"/>
                <a:gd name="T21" fmla="*/ 217 h 880"/>
                <a:gd name="T22" fmla="*/ 258 w 676"/>
                <a:gd name="T23" fmla="*/ 380 h 880"/>
                <a:gd name="T24" fmla="*/ 230 w 676"/>
                <a:gd name="T25" fmla="*/ 191 h 880"/>
                <a:gd name="T26" fmla="*/ 314 w 676"/>
                <a:gd name="T27" fmla="*/ 191 h 880"/>
                <a:gd name="T28" fmla="*/ 374 w 676"/>
                <a:gd name="T29" fmla="*/ 218 h 880"/>
                <a:gd name="T30" fmla="*/ 382 w 676"/>
                <a:gd name="T31" fmla="*/ 264 h 880"/>
                <a:gd name="T32" fmla="*/ 321 w 676"/>
                <a:gd name="T33" fmla="*/ 272 h 880"/>
                <a:gd name="T34" fmla="*/ 409 w 676"/>
                <a:gd name="T35" fmla="*/ 380 h 880"/>
                <a:gd name="T36" fmla="*/ 328 w 676"/>
                <a:gd name="T37" fmla="*/ 311 h 880"/>
                <a:gd name="T38" fmla="*/ 384 w 676"/>
                <a:gd name="T39" fmla="*/ 299 h 880"/>
                <a:gd name="T40" fmla="*/ 409 w 676"/>
                <a:gd name="T41" fmla="*/ 216 h 880"/>
                <a:gd name="T42" fmla="*/ 602 w 676"/>
                <a:gd name="T43" fmla="*/ 0 h 880"/>
                <a:gd name="T44" fmla="*/ 0 w 676"/>
                <a:gd name="T45" fmla="*/ 74 h 880"/>
                <a:gd name="T46" fmla="*/ 602 w 676"/>
                <a:gd name="T47" fmla="*/ 880 h 880"/>
                <a:gd name="T48" fmla="*/ 602 w 676"/>
                <a:gd name="T49" fmla="*/ 0 h 880"/>
                <a:gd name="T50" fmla="*/ 69 w 676"/>
                <a:gd name="T51" fmla="*/ 779 h 880"/>
                <a:gd name="T52" fmla="*/ 126 w 676"/>
                <a:gd name="T53" fmla="*/ 835 h 880"/>
                <a:gd name="T54" fmla="*/ 69 w 676"/>
                <a:gd name="T55" fmla="*/ 649 h 880"/>
                <a:gd name="T56" fmla="*/ 126 w 676"/>
                <a:gd name="T57" fmla="*/ 706 h 880"/>
                <a:gd name="T58" fmla="*/ 69 w 676"/>
                <a:gd name="T59" fmla="*/ 519 h 880"/>
                <a:gd name="T60" fmla="*/ 126 w 676"/>
                <a:gd name="T61" fmla="*/ 576 h 880"/>
                <a:gd name="T62" fmla="*/ 208 w 676"/>
                <a:gd name="T63" fmla="*/ 779 h 880"/>
                <a:gd name="T64" fmla="*/ 264 w 676"/>
                <a:gd name="T65" fmla="*/ 835 h 880"/>
                <a:gd name="T66" fmla="*/ 208 w 676"/>
                <a:gd name="T67" fmla="*/ 649 h 880"/>
                <a:gd name="T68" fmla="*/ 264 w 676"/>
                <a:gd name="T69" fmla="*/ 706 h 880"/>
                <a:gd name="T70" fmla="*/ 208 w 676"/>
                <a:gd name="T71" fmla="*/ 519 h 880"/>
                <a:gd name="T72" fmla="*/ 264 w 676"/>
                <a:gd name="T73" fmla="*/ 576 h 880"/>
                <a:gd name="T74" fmla="*/ 346 w 676"/>
                <a:gd name="T75" fmla="*/ 779 h 880"/>
                <a:gd name="T76" fmla="*/ 402 w 676"/>
                <a:gd name="T77" fmla="*/ 835 h 880"/>
                <a:gd name="T78" fmla="*/ 346 w 676"/>
                <a:gd name="T79" fmla="*/ 649 h 880"/>
                <a:gd name="T80" fmla="*/ 402 w 676"/>
                <a:gd name="T81" fmla="*/ 706 h 880"/>
                <a:gd name="T82" fmla="*/ 346 w 676"/>
                <a:gd name="T83" fmla="*/ 519 h 880"/>
                <a:gd name="T84" fmla="*/ 402 w 676"/>
                <a:gd name="T85" fmla="*/ 576 h 880"/>
                <a:gd name="T86" fmla="*/ 541 w 676"/>
                <a:gd name="T87" fmla="*/ 835 h 880"/>
                <a:gd name="T88" fmla="*/ 541 w 676"/>
                <a:gd name="T89" fmla="*/ 594 h 880"/>
                <a:gd name="T90" fmla="*/ 541 w 676"/>
                <a:gd name="T91" fmla="*/ 576 h 880"/>
                <a:gd name="T92" fmla="*/ 541 w 676"/>
                <a:gd name="T93" fmla="*/ 463 h 880"/>
                <a:gd name="T94" fmla="*/ 607 w 676"/>
                <a:gd name="T95" fmla="*/ 363 h 880"/>
                <a:gd name="T96" fmla="*/ 125 w 676"/>
                <a:gd name="T97" fmla="*/ 416 h 880"/>
                <a:gd name="T98" fmla="*/ 125 w 676"/>
                <a:gd name="T99" fmla="*/ 85 h 880"/>
                <a:gd name="T100" fmla="*/ 607 w 676"/>
                <a:gd name="T101" fmla="*/ 363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6" h="880">
                  <a:moveTo>
                    <a:pt x="533" y="191"/>
                  </a:moveTo>
                  <a:lnTo>
                    <a:pt x="452" y="191"/>
                  </a:lnTo>
                  <a:lnTo>
                    <a:pt x="452" y="218"/>
                  </a:lnTo>
                  <a:lnTo>
                    <a:pt x="522" y="218"/>
                  </a:lnTo>
                  <a:cubicBezTo>
                    <a:pt x="523" y="218"/>
                    <a:pt x="524" y="218"/>
                    <a:pt x="526" y="218"/>
                  </a:cubicBezTo>
                  <a:cubicBezTo>
                    <a:pt x="531" y="220"/>
                    <a:pt x="533" y="224"/>
                    <a:pt x="533" y="230"/>
                  </a:cubicBezTo>
                  <a:lnTo>
                    <a:pt x="533" y="260"/>
                  </a:lnTo>
                  <a:cubicBezTo>
                    <a:pt x="533" y="261"/>
                    <a:pt x="533" y="262"/>
                    <a:pt x="533" y="264"/>
                  </a:cubicBezTo>
                  <a:cubicBezTo>
                    <a:pt x="531" y="269"/>
                    <a:pt x="527" y="272"/>
                    <a:pt x="522" y="272"/>
                  </a:cubicBezTo>
                  <a:lnTo>
                    <a:pt x="452" y="272"/>
                  </a:lnTo>
                  <a:lnTo>
                    <a:pt x="452" y="299"/>
                  </a:lnTo>
                  <a:lnTo>
                    <a:pt x="522" y="299"/>
                  </a:lnTo>
                  <a:cubicBezTo>
                    <a:pt x="523" y="299"/>
                    <a:pt x="524" y="299"/>
                    <a:pt x="526" y="299"/>
                  </a:cubicBezTo>
                  <a:cubicBezTo>
                    <a:pt x="531" y="301"/>
                    <a:pt x="533" y="305"/>
                    <a:pt x="533" y="311"/>
                  </a:cubicBezTo>
                  <a:lnTo>
                    <a:pt x="533" y="341"/>
                  </a:lnTo>
                  <a:cubicBezTo>
                    <a:pt x="533" y="342"/>
                    <a:pt x="533" y="344"/>
                    <a:pt x="533" y="345"/>
                  </a:cubicBezTo>
                  <a:cubicBezTo>
                    <a:pt x="531" y="350"/>
                    <a:pt x="527" y="353"/>
                    <a:pt x="522" y="353"/>
                  </a:cubicBezTo>
                  <a:lnTo>
                    <a:pt x="452" y="353"/>
                  </a:lnTo>
                  <a:lnTo>
                    <a:pt x="452" y="380"/>
                  </a:lnTo>
                  <a:lnTo>
                    <a:pt x="533" y="380"/>
                  </a:lnTo>
                  <a:cubicBezTo>
                    <a:pt x="537" y="380"/>
                    <a:pt x="541" y="379"/>
                    <a:pt x="543" y="378"/>
                  </a:cubicBezTo>
                  <a:cubicBezTo>
                    <a:pt x="555" y="373"/>
                    <a:pt x="561" y="365"/>
                    <a:pt x="561" y="354"/>
                  </a:cubicBezTo>
                  <a:lnTo>
                    <a:pt x="561" y="298"/>
                  </a:lnTo>
                  <a:cubicBezTo>
                    <a:pt x="561" y="294"/>
                    <a:pt x="559" y="290"/>
                    <a:pt x="557" y="285"/>
                  </a:cubicBezTo>
                  <a:cubicBezTo>
                    <a:pt x="559" y="281"/>
                    <a:pt x="561" y="277"/>
                    <a:pt x="561" y="273"/>
                  </a:cubicBezTo>
                  <a:lnTo>
                    <a:pt x="561" y="217"/>
                  </a:lnTo>
                  <a:cubicBezTo>
                    <a:pt x="561" y="214"/>
                    <a:pt x="560" y="212"/>
                    <a:pt x="560" y="211"/>
                  </a:cubicBezTo>
                  <a:cubicBezTo>
                    <a:pt x="555" y="197"/>
                    <a:pt x="546" y="191"/>
                    <a:pt x="533" y="191"/>
                  </a:cubicBezTo>
                  <a:close/>
                  <a:moveTo>
                    <a:pt x="230" y="191"/>
                  </a:moveTo>
                  <a:lnTo>
                    <a:pt x="230" y="191"/>
                  </a:lnTo>
                  <a:lnTo>
                    <a:pt x="203" y="191"/>
                  </a:lnTo>
                  <a:lnTo>
                    <a:pt x="203" y="217"/>
                  </a:lnTo>
                  <a:lnTo>
                    <a:pt x="218" y="217"/>
                  </a:lnTo>
                  <a:cubicBezTo>
                    <a:pt x="225" y="218"/>
                    <a:pt x="229" y="222"/>
                    <a:pt x="229" y="228"/>
                  </a:cubicBezTo>
                  <a:lnTo>
                    <a:pt x="229" y="380"/>
                  </a:lnTo>
                  <a:lnTo>
                    <a:pt x="258" y="380"/>
                  </a:lnTo>
                  <a:lnTo>
                    <a:pt x="258" y="217"/>
                  </a:lnTo>
                  <a:cubicBezTo>
                    <a:pt x="258" y="214"/>
                    <a:pt x="257" y="212"/>
                    <a:pt x="257" y="211"/>
                  </a:cubicBezTo>
                  <a:cubicBezTo>
                    <a:pt x="252" y="197"/>
                    <a:pt x="243" y="191"/>
                    <a:pt x="230" y="191"/>
                  </a:cubicBezTo>
                  <a:close/>
                  <a:moveTo>
                    <a:pt x="384" y="191"/>
                  </a:moveTo>
                  <a:lnTo>
                    <a:pt x="384" y="191"/>
                  </a:lnTo>
                  <a:lnTo>
                    <a:pt x="314" y="191"/>
                  </a:lnTo>
                  <a:lnTo>
                    <a:pt x="314" y="218"/>
                  </a:lnTo>
                  <a:lnTo>
                    <a:pt x="370" y="218"/>
                  </a:lnTo>
                  <a:cubicBezTo>
                    <a:pt x="372" y="218"/>
                    <a:pt x="373" y="218"/>
                    <a:pt x="374" y="218"/>
                  </a:cubicBezTo>
                  <a:cubicBezTo>
                    <a:pt x="380" y="220"/>
                    <a:pt x="382" y="224"/>
                    <a:pt x="382" y="230"/>
                  </a:cubicBezTo>
                  <a:lnTo>
                    <a:pt x="382" y="260"/>
                  </a:lnTo>
                  <a:cubicBezTo>
                    <a:pt x="382" y="261"/>
                    <a:pt x="382" y="262"/>
                    <a:pt x="382" y="264"/>
                  </a:cubicBezTo>
                  <a:cubicBezTo>
                    <a:pt x="380" y="269"/>
                    <a:pt x="376" y="272"/>
                    <a:pt x="370" y="272"/>
                  </a:cubicBezTo>
                  <a:lnTo>
                    <a:pt x="326" y="272"/>
                  </a:lnTo>
                  <a:cubicBezTo>
                    <a:pt x="325" y="272"/>
                    <a:pt x="323" y="272"/>
                    <a:pt x="321" y="272"/>
                  </a:cubicBezTo>
                  <a:cubicBezTo>
                    <a:pt x="308" y="277"/>
                    <a:pt x="301" y="285"/>
                    <a:pt x="301" y="297"/>
                  </a:cubicBezTo>
                  <a:lnTo>
                    <a:pt x="301" y="380"/>
                  </a:lnTo>
                  <a:lnTo>
                    <a:pt x="409" y="380"/>
                  </a:lnTo>
                  <a:lnTo>
                    <a:pt x="409" y="353"/>
                  </a:lnTo>
                  <a:lnTo>
                    <a:pt x="328" y="353"/>
                  </a:lnTo>
                  <a:lnTo>
                    <a:pt x="328" y="311"/>
                  </a:lnTo>
                  <a:cubicBezTo>
                    <a:pt x="328" y="310"/>
                    <a:pt x="328" y="308"/>
                    <a:pt x="329" y="307"/>
                  </a:cubicBezTo>
                  <a:cubicBezTo>
                    <a:pt x="331" y="301"/>
                    <a:pt x="334" y="299"/>
                    <a:pt x="340" y="299"/>
                  </a:cubicBezTo>
                  <a:lnTo>
                    <a:pt x="384" y="299"/>
                  </a:lnTo>
                  <a:cubicBezTo>
                    <a:pt x="385" y="299"/>
                    <a:pt x="387" y="299"/>
                    <a:pt x="389" y="298"/>
                  </a:cubicBezTo>
                  <a:cubicBezTo>
                    <a:pt x="403" y="294"/>
                    <a:pt x="409" y="286"/>
                    <a:pt x="409" y="274"/>
                  </a:cubicBezTo>
                  <a:lnTo>
                    <a:pt x="409" y="216"/>
                  </a:lnTo>
                  <a:lnTo>
                    <a:pt x="409" y="210"/>
                  </a:lnTo>
                  <a:cubicBezTo>
                    <a:pt x="404" y="197"/>
                    <a:pt x="396" y="191"/>
                    <a:pt x="384" y="191"/>
                  </a:cubicBezTo>
                  <a:close/>
                  <a:moveTo>
                    <a:pt x="602" y="0"/>
                  </a:moveTo>
                  <a:lnTo>
                    <a:pt x="602" y="0"/>
                  </a:lnTo>
                  <a:lnTo>
                    <a:pt x="75" y="0"/>
                  </a:lnTo>
                  <a:cubicBezTo>
                    <a:pt x="34" y="0"/>
                    <a:pt x="0" y="33"/>
                    <a:pt x="0" y="74"/>
                  </a:cubicBezTo>
                  <a:lnTo>
                    <a:pt x="0" y="806"/>
                  </a:lnTo>
                  <a:cubicBezTo>
                    <a:pt x="0" y="847"/>
                    <a:pt x="34" y="880"/>
                    <a:pt x="75" y="880"/>
                  </a:cubicBezTo>
                  <a:lnTo>
                    <a:pt x="602" y="880"/>
                  </a:lnTo>
                  <a:cubicBezTo>
                    <a:pt x="643" y="880"/>
                    <a:pt x="676" y="847"/>
                    <a:pt x="676" y="806"/>
                  </a:cubicBezTo>
                  <a:lnTo>
                    <a:pt x="676" y="74"/>
                  </a:lnTo>
                  <a:cubicBezTo>
                    <a:pt x="676" y="33"/>
                    <a:pt x="643" y="0"/>
                    <a:pt x="602" y="0"/>
                  </a:cubicBezTo>
                  <a:close/>
                  <a:moveTo>
                    <a:pt x="126" y="835"/>
                  </a:moveTo>
                  <a:lnTo>
                    <a:pt x="126" y="835"/>
                  </a:lnTo>
                  <a:cubicBezTo>
                    <a:pt x="94" y="835"/>
                    <a:pt x="69" y="810"/>
                    <a:pt x="69" y="779"/>
                  </a:cubicBezTo>
                  <a:cubicBezTo>
                    <a:pt x="69" y="748"/>
                    <a:pt x="94" y="722"/>
                    <a:pt x="126" y="722"/>
                  </a:cubicBezTo>
                  <a:cubicBezTo>
                    <a:pt x="157" y="722"/>
                    <a:pt x="182" y="748"/>
                    <a:pt x="182" y="779"/>
                  </a:cubicBezTo>
                  <a:cubicBezTo>
                    <a:pt x="182" y="810"/>
                    <a:pt x="157" y="835"/>
                    <a:pt x="126" y="835"/>
                  </a:cubicBezTo>
                  <a:close/>
                  <a:moveTo>
                    <a:pt x="126" y="706"/>
                  </a:moveTo>
                  <a:lnTo>
                    <a:pt x="126" y="706"/>
                  </a:lnTo>
                  <a:cubicBezTo>
                    <a:pt x="94" y="706"/>
                    <a:pt x="69" y="680"/>
                    <a:pt x="69" y="649"/>
                  </a:cubicBezTo>
                  <a:cubicBezTo>
                    <a:pt x="69" y="618"/>
                    <a:pt x="94" y="593"/>
                    <a:pt x="126" y="593"/>
                  </a:cubicBezTo>
                  <a:cubicBezTo>
                    <a:pt x="157" y="593"/>
                    <a:pt x="182" y="618"/>
                    <a:pt x="182" y="649"/>
                  </a:cubicBezTo>
                  <a:cubicBezTo>
                    <a:pt x="182" y="680"/>
                    <a:pt x="157" y="706"/>
                    <a:pt x="126" y="706"/>
                  </a:cubicBezTo>
                  <a:close/>
                  <a:moveTo>
                    <a:pt x="126" y="576"/>
                  </a:moveTo>
                  <a:lnTo>
                    <a:pt x="126" y="576"/>
                  </a:lnTo>
                  <a:cubicBezTo>
                    <a:pt x="94" y="576"/>
                    <a:pt x="69" y="550"/>
                    <a:pt x="69" y="519"/>
                  </a:cubicBezTo>
                  <a:cubicBezTo>
                    <a:pt x="69" y="488"/>
                    <a:pt x="94" y="463"/>
                    <a:pt x="126" y="463"/>
                  </a:cubicBezTo>
                  <a:cubicBezTo>
                    <a:pt x="157" y="463"/>
                    <a:pt x="182" y="488"/>
                    <a:pt x="182" y="519"/>
                  </a:cubicBezTo>
                  <a:cubicBezTo>
                    <a:pt x="182" y="550"/>
                    <a:pt x="157" y="576"/>
                    <a:pt x="126" y="576"/>
                  </a:cubicBezTo>
                  <a:close/>
                  <a:moveTo>
                    <a:pt x="264" y="835"/>
                  </a:moveTo>
                  <a:lnTo>
                    <a:pt x="264" y="835"/>
                  </a:lnTo>
                  <a:cubicBezTo>
                    <a:pt x="233" y="835"/>
                    <a:pt x="208" y="810"/>
                    <a:pt x="208" y="779"/>
                  </a:cubicBezTo>
                  <a:cubicBezTo>
                    <a:pt x="208" y="748"/>
                    <a:pt x="233" y="722"/>
                    <a:pt x="264" y="722"/>
                  </a:cubicBezTo>
                  <a:cubicBezTo>
                    <a:pt x="295" y="722"/>
                    <a:pt x="320" y="748"/>
                    <a:pt x="320" y="779"/>
                  </a:cubicBezTo>
                  <a:cubicBezTo>
                    <a:pt x="320" y="810"/>
                    <a:pt x="295" y="835"/>
                    <a:pt x="264" y="835"/>
                  </a:cubicBezTo>
                  <a:close/>
                  <a:moveTo>
                    <a:pt x="264" y="706"/>
                  </a:moveTo>
                  <a:lnTo>
                    <a:pt x="264" y="706"/>
                  </a:lnTo>
                  <a:cubicBezTo>
                    <a:pt x="233" y="706"/>
                    <a:pt x="208" y="680"/>
                    <a:pt x="208" y="649"/>
                  </a:cubicBezTo>
                  <a:cubicBezTo>
                    <a:pt x="208" y="618"/>
                    <a:pt x="233" y="593"/>
                    <a:pt x="264" y="593"/>
                  </a:cubicBezTo>
                  <a:cubicBezTo>
                    <a:pt x="295" y="593"/>
                    <a:pt x="320" y="618"/>
                    <a:pt x="320" y="649"/>
                  </a:cubicBezTo>
                  <a:cubicBezTo>
                    <a:pt x="320" y="680"/>
                    <a:pt x="295" y="706"/>
                    <a:pt x="264" y="706"/>
                  </a:cubicBezTo>
                  <a:close/>
                  <a:moveTo>
                    <a:pt x="264" y="576"/>
                  </a:moveTo>
                  <a:lnTo>
                    <a:pt x="264" y="576"/>
                  </a:lnTo>
                  <a:cubicBezTo>
                    <a:pt x="233" y="576"/>
                    <a:pt x="208" y="550"/>
                    <a:pt x="208" y="519"/>
                  </a:cubicBezTo>
                  <a:cubicBezTo>
                    <a:pt x="208" y="488"/>
                    <a:pt x="233" y="463"/>
                    <a:pt x="264" y="463"/>
                  </a:cubicBezTo>
                  <a:cubicBezTo>
                    <a:pt x="295" y="463"/>
                    <a:pt x="320" y="488"/>
                    <a:pt x="320" y="519"/>
                  </a:cubicBezTo>
                  <a:cubicBezTo>
                    <a:pt x="320" y="550"/>
                    <a:pt x="295" y="576"/>
                    <a:pt x="264" y="576"/>
                  </a:cubicBezTo>
                  <a:close/>
                  <a:moveTo>
                    <a:pt x="402" y="835"/>
                  </a:moveTo>
                  <a:lnTo>
                    <a:pt x="402" y="835"/>
                  </a:lnTo>
                  <a:cubicBezTo>
                    <a:pt x="371" y="835"/>
                    <a:pt x="346" y="810"/>
                    <a:pt x="346" y="779"/>
                  </a:cubicBezTo>
                  <a:cubicBezTo>
                    <a:pt x="346" y="748"/>
                    <a:pt x="371" y="722"/>
                    <a:pt x="402" y="722"/>
                  </a:cubicBezTo>
                  <a:cubicBezTo>
                    <a:pt x="433" y="722"/>
                    <a:pt x="459" y="748"/>
                    <a:pt x="459" y="779"/>
                  </a:cubicBezTo>
                  <a:cubicBezTo>
                    <a:pt x="459" y="810"/>
                    <a:pt x="433" y="835"/>
                    <a:pt x="402" y="835"/>
                  </a:cubicBezTo>
                  <a:close/>
                  <a:moveTo>
                    <a:pt x="402" y="706"/>
                  </a:moveTo>
                  <a:lnTo>
                    <a:pt x="402" y="706"/>
                  </a:lnTo>
                  <a:cubicBezTo>
                    <a:pt x="371" y="706"/>
                    <a:pt x="346" y="680"/>
                    <a:pt x="346" y="649"/>
                  </a:cubicBezTo>
                  <a:cubicBezTo>
                    <a:pt x="346" y="618"/>
                    <a:pt x="371" y="593"/>
                    <a:pt x="402" y="593"/>
                  </a:cubicBezTo>
                  <a:cubicBezTo>
                    <a:pt x="433" y="593"/>
                    <a:pt x="459" y="618"/>
                    <a:pt x="459" y="649"/>
                  </a:cubicBezTo>
                  <a:cubicBezTo>
                    <a:pt x="459" y="680"/>
                    <a:pt x="433" y="706"/>
                    <a:pt x="402" y="706"/>
                  </a:cubicBezTo>
                  <a:close/>
                  <a:moveTo>
                    <a:pt x="402" y="576"/>
                  </a:moveTo>
                  <a:lnTo>
                    <a:pt x="402" y="576"/>
                  </a:lnTo>
                  <a:cubicBezTo>
                    <a:pt x="371" y="576"/>
                    <a:pt x="346" y="550"/>
                    <a:pt x="346" y="519"/>
                  </a:cubicBezTo>
                  <a:cubicBezTo>
                    <a:pt x="346" y="488"/>
                    <a:pt x="371" y="463"/>
                    <a:pt x="402" y="463"/>
                  </a:cubicBezTo>
                  <a:cubicBezTo>
                    <a:pt x="433" y="463"/>
                    <a:pt x="459" y="488"/>
                    <a:pt x="459" y="519"/>
                  </a:cubicBezTo>
                  <a:cubicBezTo>
                    <a:pt x="459" y="550"/>
                    <a:pt x="433" y="576"/>
                    <a:pt x="402" y="576"/>
                  </a:cubicBezTo>
                  <a:close/>
                  <a:moveTo>
                    <a:pt x="591" y="783"/>
                  </a:moveTo>
                  <a:lnTo>
                    <a:pt x="591" y="783"/>
                  </a:lnTo>
                  <a:cubicBezTo>
                    <a:pt x="591" y="812"/>
                    <a:pt x="569" y="835"/>
                    <a:pt x="541" y="835"/>
                  </a:cubicBezTo>
                  <a:cubicBezTo>
                    <a:pt x="514" y="835"/>
                    <a:pt x="492" y="812"/>
                    <a:pt x="492" y="783"/>
                  </a:cubicBezTo>
                  <a:lnTo>
                    <a:pt x="492" y="646"/>
                  </a:lnTo>
                  <a:cubicBezTo>
                    <a:pt x="492" y="618"/>
                    <a:pt x="514" y="594"/>
                    <a:pt x="541" y="594"/>
                  </a:cubicBezTo>
                  <a:cubicBezTo>
                    <a:pt x="569" y="594"/>
                    <a:pt x="591" y="618"/>
                    <a:pt x="591" y="646"/>
                  </a:cubicBezTo>
                  <a:lnTo>
                    <a:pt x="591" y="783"/>
                  </a:lnTo>
                  <a:close/>
                  <a:moveTo>
                    <a:pt x="541" y="576"/>
                  </a:moveTo>
                  <a:lnTo>
                    <a:pt x="541" y="576"/>
                  </a:lnTo>
                  <a:cubicBezTo>
                    <a:pt x="510" y="576"/>
                    <a:pt x="484" y="550"/>
                    <a:pt x="484" y="519"/>
                  </a:cubicBezTo>
                  <a:cubicBezTo>
                    <a:pt x="484" y="488"/>
                    <a:pt x="510" y="463"/>
                    <a:pt x="541" y="463"/>
                  </a:cubicBezTo>
                  <a:cubicBezTo>
                    <a:pt x="572" y="463"/>
                    <a:pt x="597" y="488"/>
                    <a:pt x="597" y="519"/>
                  </a:cubicBezTo>
                  <a:cubicBezTo>
                    <a:pt x="597" y="550"/>
                    <a:pt x="572" y="576"/>
                    <a:pt x="541" y="576"/>
                  </a:cubicBezTo>
                  <a:close/>
                  <a:moveTo>
                    <a:pt x="607" y="363"/>
                  </a:moveTo>
                  <a:lnTo>
                    <a:pt x="607" y="363"/>
                  </a:lnTo>
                  <a:cubicBezTo>
                    <a:pt x="607" y="392"/>
                    <a:pt x="584" y="416"/>
                    <a:pt x="555" y="416"/>
                  </a:cubicBezTo>
                  <a:lnTo>
                    <a:pt x="125" y="416"/>
                  </a:lnTo>
                  <a:cubicBezTo>
                    <a:pt x="96" y="416"/>
                    <a:pt x="72" y="392"/>
                    <a:pt x="72" y="363"/>
                  </a:cubicBezTo>
                  <a:lnTo>
                    <a:pt x="72" y="137"/>
                  </a:lnTo>
                  <a:cubicBezTo>
                    <a:pt x="72" y="108"/>
                    <a:pt x="96" y="85"/>
                    <a:pt x="125" y="85"/>
                  </a:cubicBezTo>
                  <a:lnTo>
                    <a:pt x="555" y="85"/>
                  </a:lnTo>
                  <a:cubicBezTo>
                    <a:pt x="584" y="85"/>
                    <a:pt x="607" y="108"/>
                    <a:pt x="607" y="137"/>
                  </a:cubicBezTo>
                  <a:lnTo>
                    <a:pt x="607" y="363"/>
                  </a:ln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622899" y="1569889"/>
            <a:ext cx="4730750" cy="798513"/>
            <a:chOff x="3319463" y="1673226"/>
            <a:chExt cx="4730750" cy="798513"/>
          </a:xfrm>
        </p:grpSpPr>
        <p:sp>
          <p:nvSpPr>
            <p:cNvPr id="22" name="Line 25"/>
            <p:cNvSpPr>
              <a:spLocks noChangeShapeType="1"/>
            </p:cNvSpPr>
            <p:nvPr/>
          </p:nvSpPr>
          <p:spPr bwMode="auto">
            <a:xfrm>
              <a:off x="3319463" y="2212976"/>
              <a:ext cx="4730750" cy="0"/>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23" name="Line 26"/>
            <p:cNvSpPr>
              <a:spLocks noChangeShapeType="1"/>
            </p:cNvSpPr>
            <p:nvPr/>
          </p:nvSpPr>
          <p:spPr bwMode="auto">
            <a:xfrm flipV="1">
              <a:off x="3322638" y="2208213"/>
              <a:ext cx="0" cy="236538"/>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24" name="Line 27"/>
            <p:cNvSpPr>
              <a:spLocks noChangeShapeType="1"/>
            </p:cNvSpPr>
            <p:nvPr/>
          </p:nvSpPr>
          <p:spPr bwMode="auto">
            <a:xfrm flipV="1">
              <a:off x="8048626" y="2208213"/>
              <a:ext cx="0" cy="236538"/>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25" name="Line 28"/>
            <p:cNvSpPr>
              <a:spLocks noChangeShapeType="1"/>
            </p:cNvSpPr>
            <p:nvPr/>
          </p:nvSpPr>
          <p:spPr bwMode="auto">
            <a:xfrm flipV="1">
              <a:off x="5707063" y="1673226"/>
              <a:ext cx="0" cy="798513"/>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5719862" y="2820839"/>
            <a:ext cx="2590800" cy="781050"/>
            <a:chOff x="4416426" y="2924176"/>
            <a:chExt cx="2590800" cy="781050"/>
          </a:xfrm>
        </p:grpSpPr>
        <p:sp>
          <p:nvSpPr>
            <p:cNvPr id="31" name="Line 33"/>
            <p:cNvSpPr>
              <a:spLocks noChangeShapeType="1"/>
            </p:cNvSpPr>
            <p:nvPr/>
          </p:nvSpPr>
          <p:spPr bwMode="auto">
            <a:xfrm>
              <a:off x="4419601" y="3473451"/>
              <a:ext cx="2587625" cy="0"/>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32" name="Line 34"/>
            <p:cNvSpPr>
              <a:spLocks noChangeShapeType="1"/>
            </p:cNvSpPr>
            <p:nvPr/>
          </p:nvSpPr>
          <p:spPr bwMode="auto">
            <a:xfrm flipV="1">
              <a:off x="4416426" y="3468688"/>
              <a:ext cx="0" cy="236538"/>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33" name="Line 35"/>
            <p:cNvSpPr>
              <a:spLocks noChangeShapeType="1"/>
            </p:cNvSpPr>
            <p:nvPr/>
          </p:nvSpPr>
          <p:spPr bwMode="auto">
            <a:xfrm flipV="1">
              <a:off x="7007226" y="3468688"/>
              <a:ext cx="0" cy="236538"/>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sp>
          <p:nvSpPr>
            <p:cNvPr id="34" name="Line 36"/>
            <p:cNvSpPr>
              <a:spLocks noChangeShapeType="1"/>
            </p:cNvSpPr>
            <p:nvPr/>
          </p:nvSpPr>
          <p:spPr bwMode="auto">
            <a:xfrm flipV="1">
              <a:off x="5707063" y="2924176"/>
              <a:ext cx="0" cy="552450"/>
            </a:xfrm>
            <a:prstGeom prst="line">
              <a:avLst/>
            </a:prstGeom>
            <a:solidFill>
              <a:srgbClr val="FFFFFF"/>
            </a:solidFill>
            <a:ln w="11" cap="flat">
              <a:solidFill>
                <a:schemeClr val="accent1"/>
              </a:solidFill>
              <a:prstDash val="solid"/>
              <a:miter lim="800000"/>
            </a:ln>
          </p:spPr>
          <p:txBody>
            <a:bodyPr vert="horz" wrap="square" lIns="91440" tIns="45720" rIns="91440" bIns="45720" numCol="1" anchor="t" anchorCtr="0" compatLnSpc="1"/>
            <a:lstStyle/>
            <a:p>
              <a:endParaRPr lang="zh-CN" altLang="en-US"/>
            </a:p>
          </p:txBody>
        </p:sp>
      </p:grpSp>
      <p:sp>
        <p:nvSpPr>
          <p:cNvPr id="37" name="Line 19"/>
          <p:cNvSpPr>
            <a:spLocks noChangeShapeType="1"/>
          </p:cNvSpPr>
          <p:nvPr/>
        </p:nvSpPr>
        <p:spPr bwMode="auto">
          <a:xfrm>
            <a:off x="2644378" y="1324292"/>
            <a:ext cx="3246934" cy="0"/>
          </a:xfrm>
          <a:prstGeom prst="line">
            <a:avLst/>
          </a:prstGeom>
          <a:solidFill>
            <a:srgbClr val="FFFFFF"/>
          </a:solidFill>
          <a:ln w="12700" cap="flat">
            <a:solidFill>
              <a:schemeClr val="accent1"/>
            </a:solidFill>
            <a:prstDash val="solid"/>
            <a:miter lim="800000"/>
            <a:headEnd type="none" w="med" len="med"/>
            <a:tailEnd type="triangle" w="med" len="med"/>
          </a:ln>
        </p:spPr>
        <p:txBody>
          <a:bodyPr vert="horz" wrap="square" lIns="91440" tIns="45720" rIns="91440" bIns="45720" numCol="1" anchor="t" anchorCtr="0" compatLnSpc="1"/>
          <a:lstStyle/>
          <a:p>
            <a:endParaRPr lang="zh-CN" altLang="en-US"/>
          </a:p>
        </p:txBody>
      </p:sp>
      <p:grpSp>
        <p:nvGrpSpPr>
          <p:cNvPr id="2" name="组合 1"/>
          <p:cNvGrpSpPr/>
          <p:nvPr/>
        </p:nvGrpSpPr>
        <p:grpSpPr>
          <a:xfrm>
            <a:off x="5957987" y="1104751"/>
            <a:ext cx="2170112" cy="454025"/>
            <a:chOff x="5957987" y="1104751"/>
            <a:chExt cx="2170112" cy="454025"/>
          </a:xfrm>
        </p:grpSpPr>
        <p:sp>
          <p:nvSpPr>
            <p:cNvPr id="27" name="Freeform 30"/>
            <p:cNvSpPr/>
            <p:nvPr/>
          </p:nvSpPr>
          <p:spPr bwMode="auto">
            <a:xfrm>
              <a:off x="5957987" y="1104751"/>
              <a:ext cx="2170112" cy="454025"/>
            </a:xfrm>
            <a:custGeom>
              <a:avLst/>
              <a:gdLst>
                <a:gd name="T0" fmla="*/ 39 w 2519"/>
                <a:gd name="T1" fmla="*/ 0 h 520"/>
                <a:gd name="T2" fmla="*/ 2480 w 2519"/>
                <a:gd name="T3" fmla="*/ 0 h 520"/>
                <a:gd name="T4" fmla="*/ 2519 w 2519"/>
                <a:gd name="T5" fmla="*/ 39 h 520"/>
                <a:gd name="T6" fmla="*/ 2519 w 2519"/>
                <a:gd name="T7" fmla="*/ 481 h 520"/>
                <a:gd name="T8" fmla="*/ 2480 w 2519"/>
                <a:gd name="T9" fmla="*/ 520 h 520"/>
                <a:gd name="T10" fmla="*/ 39 w 2519"/>
                <a:gd name="T11" fmla="*/ 520 h 520"/>
                <a:gd name="T12" fmla="*/ 0 w 2519"/>
                <a:gd name="T13" fmla="*/ 481 h 520"/>
                <a:gd name="T14" fmla="*/ 0 w 2519"/>
                <a:gd name="T15" fmla="*/ 39 h 520"/>
                <a:gd name="T16" fmla="*/ 39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39" y="0"/>
                  </a:moveTo>
                  <a:lnTo>
                    <a:pt x="2480" y="0"/>
                  </a:lnTo>
                  <a:cubicBezTo>
                    <a:pt x="2501" y="0"/>
                    <a:pt x="2519" y="18"/>
                    <a:pt x="2519" y="39"/>
                  </a:cubicBezTo>
                  <a:lnTo>
                    <a:pt x="2519" y="481"/>
                  </a:lnTo>
                  <a:cubicBezTo>
                    <a:pt x="2519" y="502"/>
                    <a:pt x="2501" y="520"/>
                    <a:pt x="2480" y="520"/>
                  </a:cubicBezTo>
                  <a:lnTo>
                    <a:pt x="39" y="520"/>
                  </a:lnTo>
                  <a:cubicBezTo>
                    <a:pt x="18" y="520"/>
                    <a:pt x="0" y="502"/>
                    <a:pt x="0" y="481"/>
                  </a:cubicBezTo>
                  <a:lnTo>
                    <a:pt x="0" y="39"/>
                  </a:lnTo>
                  <a:cubicBezTo>
                    <a:pt x="0" y="18"/>
                    <a:pt x="18" y="0"/>
                    <a:pt x="39"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38" name="矩形 37"/>
            <p:cNvSpPr/>
            <p:nvPr/>
          </p:nvSpPr>
          <p:spPr>
            <a:xfrm>
              <a:off x="6103265" y="1147097"/>
              <a:ext cx="1879555" cy="369332"/>
            </a:xfrm>
            <a:prstGeom prst="rect">
              <a:avLst/>
            </a:prstGeom>
          </p:spPr>
          <p:txBody>
            <a:bodyPr wrap="square">
              <a:spAutoFit/>
            </a:bodyPr>
            <a:lstStyle/>
            <a:p>
              <a:pPr algn="ctr"/>
              <a:r>
                <a:rPr lang="zh-CN" altLang="en-US" dirty="0">
                  <a:solidFill>
                    <a:srgbClr val="484849"/>
                  </a:solidFill>
                  <a:latin typeface="微软雅黑" panose="020B0503020204020204" pitchFamily="34" charset="-122"/>
                  <a:ea typeface="微软雅黑" panose="020B0503020204020204" pitchFamily="34" charset="-122"/>
                </a:rPr>
                <a:t>直接推荐的店铺</a:t>
              </a:r>
              <a:endParaRPr lang="zh-CN" altLang="en-US" dirty="0">
                <a:solidFill>
                  <a:srgbClr val="484849"/>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6887" y="2371576"/>
            <a:ext cx="2170112" cy="452438"/>
            <a:chOff x="3506887" y="2371576"/>
            <a:chExt cx="2170112" cy="452438"/>
          </a:xfrm>
        </p:grpSpPr>
        <p:sp>
          <p:nvSpPr>
            <p:cNvPr id="26" name="Freeform 29"/>
            <p:cNvSpPr/>
            <p:nvPr/>
          </p:nvSpPr>
          <p:spPr bwMode="auto">
            <a:xfrm>
              <a:off x="3506887" y="2371576"/>
              <a:ext cx="2170112" cy="452438"/>
            </a:xfrm>
            <a:custGeom>
              <a:avLst/>
              <a:gdLst>
                <a:gd name="T0" fmla="*/ 39 w 2519"/>
                <a:gd name="T1" fmla="*/ 0 h 520"/>
                <a:gd name="T2" fmla="*/ 2480 w 2519"/>
                <a:gd name="T3" fmla="*/ 0 h 520"/>
                <a:gd name="T4" fmla="*/ 2519 w 2519"/>
                <a:gd name="T5" fmla="*/ 39 h 520"/>
                <a:gd name="T6" fmla="*/ 2519 w 2519"/>
                <a:gd name="T7" fmla="*/ 481 h 520"/>
                <a:gd name="T8" fmla="*/ 2480 w 2519"/>
                <a:gd name="T9" fmla="*/ 520 h 520"/>
                <a:gd name="T10" fmla="*/ 39 w 2519"/>
                <a:gd name="T11" fmla="*/ 520 h 520"/>
                <a:gd name="T12" fmla="*/ 0 w 2519"/>
                <a:gd name="T13" fmla="*/ 481 h 520"/>
                <a:gd name="T14" fmla="*/ 0 w 2519"/>
                <a:gd name="T15" fmla="*/ 39 h 520"/>
                <a:gd name="T16" fmla="*/ 39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39" y="0"/>
                  </a:moveTo>
                  <a:lnTo>
                    <a:pt x="2480" y="0"/>
                  </a:lnTo>
                  <a:cubicBezTo>
                    <a:pt x="2501" y="0"/>
                    <a:pt x="2519" y="17"/>
                    <a:pt x="2519" y="39"/>
                  </a:cubicBezTo>
                  <a:lnTo>
                    <a:pt x="2519" y="481"/>
                  </a:lnTo>
                  <a:cubicBezTo>
                    <a:pt x="2519" y="502"/>
                    <a:pt x="2501" y="520"/>
                    <a:pt x="2480" y="520"/>
                  </a:cubicBezTo>
                  <a:lnTo>
                    <a:pt x="39" y="520"/>
                  </a:lnTo>
                  <a:cubicBezTo>
                    <a:pt x="18" y="520"/>
                    <a:pt x="0" y="502"/>
                    <a:pt x="0" y="481"/>
                  </a:cubicBezTo>
                  <a:lnTo>
                    <a:pt x="0" y="39"/>
                  </a:lnTo>
                  <a:cubicBezTo>
                    <a:pt x="0" y="17"/>
                    <a:pt x="18" y="0"/>
                    <a:pt x="39"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39" name="矩形 38"/>
            <p:cNvSpPr/>
            <p:nvPr/>
          </p:nvSpPr>
          <p:spPr>
            <a:xfrm>
              <a:off x="3830811" y="2428518"/>
              <a:ext cx="1584176" cy="338554"/>
            </a:xfrm>
            <a:prstGeom prst="rect">
              <a:avLst/>
            </a:prstGeom>
          </p:spPr>
          <p:txBody>
            <a:bodyPr vert="horz" wrap="square">
              <a:spAutoFit/>
            </a:bodyPr>
            <a:lstStyle/>
            <a:p>
              <a:pPr algn="ctr"/>
              <a:r>
                <a:rPr lang="zh-CN" altLang="en-US" sz="1600" dirty="0">
                  <a:solidFill>
                    <a:srgbClr val="484849"/>
                  </a:solidFill>
                  <a:latin typeface="微软雅黑" panose="020B0503020204020204" pitchFamily="34" charset="-122"/>
                  <a:ea typeface="微软雅黑" panose="020B0503020204020204" pitchFamily="34" charset="-122"/>
                </a:rPr>
                <a:t>二代推荐店铺</a:t>
              </a:r>
              <a:r>
                <a:rPr lang="en-US" altLang="zh-CN" sz="1600" dirty="0">
                  <a:solidFill>
                    <a:srgbClr val="484849"/>
                  </a:solidFill>
                  <a:latin typeface="微软雅黑" panose="020B0503020204020204" pitchFamily="34" charset="-122"/>
                  <a:ea typeface="微软雅黑" panose="020B0503020204020204" pitchFamily="34" charset="-122"/>
                </a:rPr>
                <a:t>A</a:t>
              </a:r>
              <a:endParaRPr lang="zh-CN" altLang="en-US" sz="1600" dirty="0">
                <a:solidFill>
                  <a:srgbClr val="484849"/>
                </a:solidFill>
                <a:latin typeface="微软雅黑" panose="020B0503020204020204" pitchFamily="34" charset="-122"/>
                <a:ea typeface="微软雅黑" panose="020B0503020204020204" pitchFamily="34" charset="-122"/>
              </a:endParaRPr>
            </a:p>
          </p:txBody>
        </p:sp>
      </p:grpSp>
      <p:sp>
        <p:nvSpPr>
          <p:cNvPr id="40" name="矩形 39"/>
          <p:cNvSpPr/>
          <p:nvPr/>
        </p:nvSpPr>
        <p:spPr>
          <a:xfrm>
            <a:off x="1473865" y="1138950"/>
            <a:ext cx="1170513" cy="369332"/>
          </a:xfrm>
          <a:prstGeom prst="rect">
            <a:avLst/>
          </a:prstGeom>
          <a:solidFill>
            <a:schemeClr val="bg2"/>
          </a:solidFill>
        </p:spPr>
        <p:txBody>
          <a:bodyPr wrap="none">
            <a:spAutoFit/>
          </a:bodyPr>
          <a:lstStyle/>
          <a:p>
            <a:r>
              <a:rPr lang="en-US" altLang="zh-CN" dirty="0">
                <a:solidFill>
                  <a:srgbClr val="FFFFFF"/>
                </a:solidFill>
                <a:latin typeface="微软雅黑" panose="020B0503020204020204" pitchFamily="34" charset="-122"/>
                <a:ea typeface="微软雅黑" panose="020B0503020204020204" pitchFamily="34" charset="-122"/>
              </a:rPr>
              <a:t>10%+3%</a:t>
            </a:r>
            <a:endParaRPr lang="zh-CN" altLang="en-US" dirty="0">
              <a:solidFill>
                <a:srgbClr val="FFFFFF"/>
              </a:solidFill>
            </a:endParaRPr>
          </a:p>
        </p:txBody>
      </p:sp>
      <p:grpSp>
        <p:nvGrpSpPr>
          <p:cNvPr id="4" name="组合 3"/>
          <p:cNvGrpSpPr/>
          <p:nvPr/>
        </p:nvGrpSpPr>
        <p:grpSpPr>
          <a:xfrm>
            <a:off x="5891312" y="2371576"/>
            <a:ext cx="2170112" cy="452438"/>
            <a:chOff x="5891312" y="2371576"/>
            <a:chExt cx="2170112" cy="452438"/>
          </a:xfrm>
        </p:grpSpPr>
        <p:sp>
          <p:nvSpPr>
            <p:cNvPr id="28" name="Freeform 31"/>
            <p:cNvSpPr/>
            <p:nvPr/>
          </p:nvSpPr>
          <p:spPr bwMode="auto">
            <a:xfrm>
              <a:off x="5891312" y="2371576"/>
              <a:ext cx="2170112" cy="452438"/>
            </a:xfrm>
            <a:custGeom>
              <a:avLst/>
              <a:gdLst>
                <a:gd name="T0" fmla="*/ 40 w 2519"/>
                <a:gd name="T1" fmla="*/ 0 h 520"/>
                <a:gd name="T2" fmla="*/ 2480 w 2519"/>
                <a:gd name="T3" fmla="*/ 0 h 520"/>
                <a:gd name="T4" fmla="*/ 2519 w 2519"/>
                <a:gd name="T5" fmla="*/ 39 h 520"/>
                <a:gd name="T6" fmla="*/ 2519 w 2519"/>
                <a:gd name="T7" fmla="*/ 481 h 520"/>
                <a:gd name="T8" fmla="*/ 2480 w 2519"/>
                <a:gd name="T9" fmla="*/ 520 h 520"/>
                <a:gd name="T10" fmla="*/ 40 w 2519"/>
                <a:gd name="T11" fmla="*/ 520 h 520"/>
                <a:gd name="T12" fmla="*/ 0 w 2519"/>
                <a:gd name="T13" fmla="*/ 481 h 520"/>
                <a:gd name="T14" fmla="*/ 0 w 2519"/>
                <a:gd name="T15" fmla="*/ 39 h 520"/>
                <a:gd name="T16" fmla="*/ 40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40" y="0"/>
                  </a:moveTo>
                  <a:lnTo>
                    <a:pt x="2480" y="0"/>
                  </a:lnTo>
                  <a:cubicBezTo>
                    <a:pt x="2502" y="0"/>
                    <a:pt x="2519" y="17"/>
                    <a:pt x="2519" y="39"/>
                  </a:cubicBezTo>
                  <a:lnTo>
                    <a:pt x="2519" y="481"/>
                  </a:lnTo>
                  <a:cubicBezTo>
                    <a:pt x="2519" y="502"/>
                    <a:pt x="2502" y="520"/>
                    <a:pt x="2480" y="520"/>
                  </a:cubicBezTo>
                  <a:lnTo>
                    <a:pt x="40" y="520"/>
                  </a:lnTo>
                  <a:cubicBezTo>
                    <a:pt x="18" y="520"/>
                    <a:pt x="0" y="502"/>
                    <a:pt x="0" y="481"/>
                  </a:cubicBezTo>
                  <a:lnTo>
                    <a:pt x="0" y="39"/>
                  </a:lnTo>
                  <a:cubicBezTo>
                    <a:pt x="0" y="17"/>
                    <a:pt x="18" y="0"/>
                    <a:pt x="40"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41" name="矩形 40"/>
            <p:cNvSpPr/>
            <p:nvPr/>
          </p:nvSpPr>
          <p:spPr>
            <a:xfrm>
              <a:off x="6211404" y="2428518"/>
              <a:ext cx="1584176" cy="338554"/>
            </a:xfrm>
            <a:prstGeom prst="rect">
              <a:avLst/>
            </a:prstGeom>
          </p:spPr>
          <p:txBody>
            <a:bodyPr vert="horz" wrap="square">
              <a:spAutoFit/>
            </a:bodyPr>
            <a:lstStyle/>
            <a:p>
              <a:pPr algn="ctr"/>
              <a:r>
                <a:rPr lang="zh-CN" altLang="en-US" sz="1600" dirty="0">
                  <a:solidFill>
                    <a:srgbClr val="484849"/>
                  </a:solidFill>
                  <a:latin typeface="微软雅黑" panose="020B0503020204020204" pitchFamily="34" charset="-122"/>
                  <a:ea typeface="微软雅黑" panose="020B0503020204020204" pitchFamily="34" charset="-122"/>
                </a:rPr>
                <a:t>二代推荐店铺</a:t>
              </a:r>
              <a:r>
                <a:rPr lang="en-US" altLang="zh-CN" sz="1600" dirty="0">
                  <a:solidFill>
                    <a:srgbClr val="484849"/>
                  </a:solidFill>
                  <a:latin typeface="微软雅黑" panose="020B0503020204020204" pitchFamily="34" charset="-122"/>
                  <a:ea typeface="微软雅黑" panose="020B0503020204020204" pitchFamily="34" charset="-122"/>
                </a:rPr>
                <a:t>B</a:t>
              </a:r>
              <a:endParaRPr lang="zh-CN" altLang="en-US" sz="1600" dirty="0">
                <a:solidFill>
                  <a:srgbClr val="484849"/>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8288437" y="2371576"/>
            <a:ext cx="2170112" cy="452438"/>
            <a:chOff x="8288437" y="2371576"/>
            <a:chExt cx="2170112" cy="452438"/>
          </a:xfrm>
        </p:grpSpPr>
        <p:sp>
          <p:nvSpPr>
            <p:cNvPr id="29" name="Freeform 32"/>
            <p:cNvSpPr/>
            <p:nvPr/>
          </p:nvSpPr>
          <p:spPr bwMode="auto">
            <a:xfrm>
              <a:off x="8288437" y="2371576"/>
              <a:ext cx="2170112" cy="452438"/>
            </a:xfrm>
            <a:custGeom>
              <a:avLst/>
              <a:gdLst>
                <a:gd name="T0" fmla="*/ 39 w 2519"/>
                <a:gd name="T1" fmla="*/ 0 h 520"/>
                <a:gd name="T2" fmla="*/ 2480 w 2519"/>
                <a:gd name="T3" fmla="*/ 0 h 520"/>
                <a:gd name="T4" fmla="*/ 2519 w 2519"/>
                <a:gd name="T5" fmla="*/ 39 h 520"/>
                <a:gd name="T6" fmla="*/ 2519 w 2519"/>
                <a:gd name="T7" fmla="*/ 481 h 520"/>
                <a:gd name="T8" fmla="*/ 2480 w 2519"/>
                <a:gd name="T9" fmla="*/ 520 h 520"/>
                <a:gd name="T10" fmla="*/ 39 w 2519"/>
                <a:gd name="T11" fmla="*/ 520 h 520"/>
                <a:gd name="T12" fmla="*/ 0 w 2519"/>
                <a:gd name="T13" fmla="*/ 481 h 520"/>
                <a:gd name="T14" fmla="*/ 0 w 2519"/>
                <a:gd name="T15" fmla="*/ 39 h 520"/>
                <a:gd name="T16" fmla="*/ 39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39" y="0"/>
                  </a:moveTo>
                  <a:lnTo>
                    <a:pt x="2480" y="0"/>
                  </a:lnTo>
                  <a:cubicBezTo>
                    <a:pt x="2502" y="0"/>
                    <a:pt x="2519" y="17"/>
                    <a:pt x="2519" y="39"/>
                  </a:cubicBezTo>
                  <a:lnTo>
                    <a:pt x="2519" y="481"/>
                  </a:lnTo>
                  <a:cubicBezTo>
                    <a:pt x="2519" y="502"/>
                    <a:pt x="2502" y="520"/>
                    <a:pt x="2480" y="520"/>
                  </a:cubicBezTo>
                  <a:lnTo>
                    <a:pt x="39" y="520"/>
                  </a:lnTo>
                  <a:cubicBezTo>
                    <a:pt x="18" y="520"/>
                    <a:pt x="0" y="502"/>
                    <a:pt x="0" y="481"/>
                  </a:cubicBezTo>
                  <a:lnTo>
                    <a:pt x="0" y="39"/>
                  </a:lnTo>
                  <a:cubicBezTo>
                    <a:pt x="0" y="17"/>
                    <a:pt x="18" y="0"/>
                    <a:pt x="39"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42" name="矩形 41"/>
            <p:cNvSpPr/>
            <p:nvPr/>
          </p:nvSpPr>
          <p:spPr>
            <a:xfrm>
              <a:off x="8560466" y="2428518"/>
              <a:ext cx="1584176" cy="338554"/>
            </a:xfrm>
            <a:prstGeom prst="rect">
              <a:avLst/>
            </a:prstGeom>
          </p:spPr>
          <p:txBody>
            <a:bodyPr vert="horz" wrap="square">
              <a:spAutoFit/>
            </a:bodyPr>
            <a:lstStyle/>
            <a:p>
              <a:pPr algn="ctr"/>
              <a:r>
                <a:rPr lang="en-US" altLang="zh-CN" sz="1600" dirty="0">
                  <a:solidFill>
                    <a:srgbClr val="484849"/>
                  </a:solidFill>
                  <a:latin typeface="微软雅黑" panose="020B0503020204020204" pitchFamily="34" charset="-122"/>
                  <a:ea typeface="微软雅黑" panose="020B0503020204020204" pitchFamily="34" charset="-122"/>
                </a:rPr>
                <a:t>……</a:t>
              </a:r>
              <a:endParaRPr lang="zh-CN" altLang="en-US" sz="1600" dirty="0">
                <a:solidFill>
                  <a:srgbClr val="484849"/>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672112" y="3608239"/>
            <a:ext cx="2170112" cy="454025"/>
            <a:chOff x="4672112" y="3608239"/>
            <a:chExt cx="2170112" cy="454025"/>
          </a:xfrm>
        </p:grpSpPr>
        <p:sp>
          <p:nvSpPr>
            <p:cNvPr id="35" name="Freeform 37"/>
            <p:cNvSpPr/>
            <p:nvPr/>
          </p:nvSpPr>
          <p:spPr bwMode="auto">
            <a:xfrm>
              <a:off x="4672112" y="3608239"/>
              <a:ext cx="2170112" cy="454025"/>
            </a:xfrm>
            <a:custGeom>
              <a:avLst/>
              <a:gdLst>
                <a:gd name="T0" fmla="*/ 39 w 2519"/>
                <a:gd name="T1" fmla="*/ 0 h 520"/>
                <a:gd name="T2" fmla="*/ 2480 w 2519"/>
                <a:gd name="T3" fmla="*/ 0 h 520"/>
                <a:gd name="T4" fmla="*/ 2519 w 2519"/>
                <a:gd name="T5" fmla="*/ 39 h 520"/>
                <a:gd name="T6" fmla="*/ 2519 w 2519"/>
                <a:gd name="T7" fmla="*/ 481 h 520"/>
                <a:gd name="T8" fmla="*/ 2480 w 2519"/>
                <a:gd name="T9" fmla="*/ 520 h 520"/>
                <a:gd name="T10" fmla="*/ 39 w 2519"/>
                <a:gd name="T11" fmla="*/ 520 h 520"/>
                <a:gd name="T12" fmla="*/ 0 w 2519"/>
                <a:gd name="T13" fmla="*/ 481 h 520"/>
                <a:gd name="T14" fmla="*/ 0 w 2519"/>
                <a:gd name="T15" fmla="*/ 39 h 520"/>
                <a:gd name="T16" fmla="*/ 39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39" y="0"/>
                  </a:moveTo>
                  <a:lnTo>
                    <a:pt x="2480" y="0"/>
                  </a:lnTo>
                  <a:cubicBezTo>
                    <a:pt x="2502" y="0"/>
                    <a:pt x="2519" y="17"/>
                    <a:pt x="2519" y="39"/>
                  </a:cubicBezTo>
                  <a:lnTo>
                    <a:pt x="2519" y="481"/>
                  </a:lnTo>
                  <a:cubicBezTo>
                    <a:pt x="2519" y="502"/>
                    <a:pt x="2502" y="520"/>
                    <a:pt x="2480" y="520"/>
                  </a:cubicBezTo>
                  <a:lnTo>
                    <a:pt x="39" y="520"/>
                  </a:lnTo>
                  <a:cubicBezTo>
                    <a:pt x="18" y="520"/>
                    <a:pt x="0" y="502"/>
                    <a:pt x="0" y="481"/>
                  </a:cubicBezTo>
                  <a:lnTo>
                    <a:pt x="0" y="39"/>
                  </a:lnTo>
                  <a:cubicBezTo>
                    <a:pt x="0" y="17"/>
                    <a:pt x="18" y="0"/>
                    <a:pt x="39"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43" name="矩形 42"/>
            <p:cNvSpPr/>
            <p:nvPr/>
          </p:nvSpPr>
          <p:spPr>
            <a:xfrm>
              <a:off x="4981694" y="3658228"/>
              <a:ext cx="1584176" cy="338554"/>
            </a:xfrm>
            <a:prstGeom prst="rect">
              <a:avLst/>
            </a:prstGeom>
          </p:spPr>
          <p:txBody>
            <a:bodyPr vert="horz" wrap="square">
              <a:spAutoFit/>
            </a:bodyPr>
            <a:lstStyle/>
            <a:p>
              <a:pPr algn="ctr"/>
              <a:r>
                <a:rPr lang="zh-CN" altLang="en-US" sz="1600" dirty="0">
                  <a:solidFill>
                    <a:srgbClr val="484849"/>
                  </a:solidFill>
                  <a:latin typeface="微软雅黑" panose="020B0503020204020204" pitchFamily="34" charset="-122"/>
                  <a:ea typeface="微软雅黑" panose="020B0503020204020204" pitchFamily="34" charset="-122"/>
                </a:rPr>
                <a:t>三代推荐店铺</a:t>
              </a:r>
              <a:r>
                <a:rPr lang="en-US" altLang="zh-CN" sz="1600" dirty="0">
                  <a:solidFill>
                    <a:srgbClr val="484849"/>
                  </a:solidFill>
                  <a:latin typeface="微软雅黑" panose="020B0503020204020204" pitchFamily="34" charset="-122"/>
                  <a:ea typeface="微软雅黑" panose="020B0503020204020204" pitchFamily="34" charset="-122"/>
                </a:rPr>
                <a:t>A</a:t>
              </a:r>
              <a:endParaRPr lang="zh-CN" altLang="en-US" sz="1600" dirty="0">
                <a:solidFill>
                  <a:srgbClr val="484849"/>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227987" y="3608239"/>
            <a:ext cx="2168525" cy="454025"/>
            <a:chOff x="7227987" y="3608239"/>
            <a:chExt cx="2168525" cy="454025"/>
          </a:xfrm>
        </p:grpSpPr>
        <p:sp>
          <p:nvSpPr>
            <p:cNvPr id="36" name="Freeform 38"/>
            <p:cNvSpPr/>
            <p:nvPr/>
          </p:nvSpPr>
          <p:spPr bwMode="auto">
            <a:xfrm>
              <a:off x="7227987" y="3608239"/>
              <a:ext cx="2168525" cy="454025"/>
            </a:xfrm>
            <a:custGeom>
              <a:avLst/>
              <a:gdLst>
                <a:gd name="T0" fmla="*/ 39 w 2519"/>
                <a:gd name="T1" fmla="*/ 0 h 520"/>
                <a:gd name="T2" fmla="*/ 2480 w 2519"/>
                <a:gd name="T3" fmla="*/ 0 h 520"/>
                <a:gd name="T4" fmla="*/ 2519 w 2519"/>
                <a:gd name="T5" fmla="*/ 39 h 520"/>
                <a:gd name="T6" fmla="*/ 2519 w 2519"/>
                <a:gd name="T7" fmla="*/ 481 h 520"/>
                <a:gd name="T8" fmla="*/ 2480 w 2519"/>
                <a:gd name="T9" fmla="*/ 520 h 520"/>
                <a:gd name="T10" fmla="*/ 39 w 2519"/>
                <a:gd name="T11" fmla="*/ 520 h 520"/>
                <a:gd name="T12" fmla="*/ 0 w 2519"/>
                <a:gd name="T13" fmla="*/ 481 h 520"/>
                <a:gd name="T14" fmla="*/ 0 w 2519"/>
                <a:gd name="T15" fmla="*/ 39 h 520"/>
                <a:gd name="T16" fmla="*/ 39 w 2519"/>
                <a:gd name="T1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9" h="520">
                  <a:moveTo>
                    <a:pt x="39" y="0"/>
                  </a:moveTo>
                  <a:lnTo>
                    <a:pt x="2480" y="0"/>
                  </a:lnTo>
                  <a:cubicBezTo>
                    <a:pt x="2502" y="0"/>
                    <a:pt x="2519" y="17"/>
                    <a:pt x="2519" y="39"/>
                  </a:cubicBezTo>
                  <a:lnTo>
                    <a:pt x="2519" y="481"/>
                  </a:lnTo>
                  <a:cubicBezTo>
                    <a:pt x="2519" y="502"/>
                    <a:pt x="2502" y="520"/>
                    <a:pt x="2480" y="520"/>
                  </a:cubicBezTo>
                  <a:lnTo>
                    <a:pt x="39" y="520"/>
                  </a:lnTo>
                  <a:cubicBezTo>
                    <a:pt x="18" y="520"/>
                    <a:pt x="0" y="502"/>
                    <a:pt x="0" y="481"/>
                  </a:cubicBezTo>
                  <a:lnTo>
                    <a:pt x="0" y="39"/>
                  </a:lnTo>
                  <a:cubicBezTo>
                    <a:pt x="0" y="17"/>
                    <a:pt x="18" y="0"/>
                    <a:pt x="39" y="0"/>
                  </a:cubicBezTo>
                  <a:close/>
                </a:path>
              </a:pathLst>
            </a:custGeom>
            <a:solidFill>
              <a:srgbClr val="FFFFFF"/>
            </a:solidFill>
            <a:ln w="11" cap="flat">
              <a:solidFill>
                <a:schemeClr val="accent3"/>
              </a:solidFill>
              <a:prstDash val="solid"/>
              <a:miter lim="800000"/>
            </a:ln>
          </p:spPr>
          <p:txBody>
            <a:bodyPr vert="horz" wrap="square" lIns="91440" tIns="45720" rIns="91440" bIns="45720" numCol="1" anchor="t" anchorCtr="0" compatLnSpc="1"/>
            <a:lstStyle/>
            <a:p>
              <a:endParaRPr lang="zh-CN" altLang="en-US"/>
            </a:p>
          </p:txBody>
        </p:sp>
        <p:sp>
          <p:nvSpPr>
            <p:cNvPr id="44" name="矩形 43"/>
            <p:cNvSpPr/>
            <p:nvPr/>
          </p:nvSpPr>
          <p:spPr>
            <a:xfrm>
              <a:off x="7488411" y="3658228"/>
              <a:ext cx="1584176" cy="338554"/>
            </a:xfrm>
            <a:prstGeom prst="rect">
              <a:avLst/>
            </a:prstGeom>
          </p:spPr>
          <p:txBody>
            <a:bodyPr vert="horz" wrap="square">
              <a:spAutoFit/>
            </a:bodyPr>
            <a:lstStyle/>
            <a:p>
              <a:pPr algn="ctr"/>
              <a:r>
                <a:rPr lang="en-US" altLang="zh-CN" sz="1600" dirty="0">
                  <a:solidFill>
                    <a:srgbClr val="484849"/>
                  </a:solidFill>
                  <a:latin typeface="微软雅黑" panose="020B0503020204020204" pitchFamily="34" charset="-122"/>
                  <a:ea typeface="微软雅黑" panose="020B0503020204020204" pitchFamily="34" charset="-122"/>
                </a:rPr>
                <a:t>……</a:t>
              </a:r>
              <a:endParaRPr lang="zh-CN" altLang="en-US" sz="1600" dirty="0">
                <a:solidFill>
                  <a:srgbClr val="484849"/>
                </a:solidFill>
                <a:latin typeface="微软雅黑" panose="020B0503020204020204" pitchFamily="34" charset="-122"/>
                <a:ea typeface="微软雅黑" panose="020B0503020204020204" pitchFamily="34" charset="-122"/>
              </a:endParaRPr>
            </a:p>
          </p:txBody>
        </p:sp>
      </p:grpSp>
      <p:sp>
        <p:nvSpPr>
          <p:cNvPr id="45" name="Line 19"/>
          <p:cNvSpPr>
            <a:spLocks noChangeShapeType="1"/>
          </p:cNvSpPr>
          <p:nvPr/>
        </p:nvSpPr>
        <p:spPr bwMode="auto">
          <a:xfrm>
            <a:off x="2559419" y="2569767"/>
            <a:ext cx="872550" cy="0"/>
          </a:xfrm>
          <a:prstGeom prst="line">
            <a:avLst/>
          </a:prstGeom>
          <a:solidFill>
            <a:srgbClr val="FFFFFF"/>
          </a:solidFill>
          <a:ln w="12700" cap="flat">
            <a:solidFill>
              <a:schemeClr val="accent1"/>
            </a:solidFill>
            <a:prstDash val="solid"/>
            <a:miter lim="800000"/>
            <a:headEnd type="none" w="med" len="med"/>
            <a:tailEnd type="triangle" w="med" len="med"/>
          </a:ln>
        </p:spPr>
        <p:txBody>
          <a:bodyPr vert="horz" wrap="square" lIns="91440" tIns="45720" rIns="91440" bIns="45720" numCol="1" anchor="t" anchorCtr="0" compatLnSpc="1"/>
          <a:lstStyle/>
          <a:p>
            <a:endParaRPr lang="zh-CN" altLang="en-US"/>
          </a:p>
        </p:txBody>
      </p:sp>
      <p:sp>
        <p:nvSpPr>
          <p:cNvPr id="46" name="矩形 45"/>
          <p:cNvSpPr/>
          <p:nvPr/>
        </p:nvSpPr>
        <p:spPr>
          <a:xfrm>
            <a:off x="1473865" y="2384425"/>
            <a:ext cx="1085554" cy="369332"/>
          </a:xfrm>
          <a:prstGeom prst="rect">
            <a:avLst/>
          </a:prstGeom>
          <a:solidFill>
            <a:schemeClr val="bg2"/>
          </a:solidFill>
        </p:spPr>
        <p:txBody>
          <a:bodyPr wrap="none">
            <a:spAutoFit/>
          </a:bodyPr>
          <a:lstStyle/>
          <a:p>
            <a:r>
              <a:rPr lang="en-US" altLang="zh-CN" dirty="0">
                <a:solidFill>
                  <a:srgbClr val="FFFFFF"/>
                </a:solidFill>
                <a:latin typeface="微软雅黑" panose="020B0503020204020204" pitchFamily="34" charset="-122"/>
                <a:ea typeface="微软雅黑" panose="020B0503020204020204" pitchFamily="34" charset="-122"/>
              </a:rPr>
              <a:t>2%/</a:t>
            </a:r>
            <a:r>
              <a:rPr lang="zh-CN" altLang="en-US" dirty="0">
                <a:solidFill>
                  <a:srgbClr val="FFFFFF"/>
                </a:solidFill>
                <a:latin typeface="微软雅黑" panose="020B0503020204020204" pitchFamily="34" charset="-122"/>
                <a:ea typeface="微软雅黑" panose="020B0503020204020204" pitchFamily="34" charset="-122"/>
              </a:rPr>
              <a:t>每店</a:t>
            </a:r>
            <a:endParaRPr lang="zh-CN" altLang="en-US" dirty="0">
              <a:solidFill>
                <a:srgbClr val="FFFFFF"/>
              </a:solidFill>
            </a:endParaRPr>
          </a:p>
        </p:txBody>
      </p:sp>
      <p:sp>
        <p:nvSpPr>
          <p:cNvPr id="47" name="Line 19"/>
          <p:cNvSpPr>
            <a:spLocks noChangeShapeType="1"/>
          </p:cNvSpPr>
          <p:nvPr/>
        </p:nvSpPr>
        <p:spPr bwMode="auto">
          <a:xfrm>
            <a:off x="2644377" y="3846774"/>
            <a:ext cx="1947565" cy="0"/>
          </a:xfrm>
          <a:prstGeom prst="line">
            <a:avLst/>
          </a:prstGeom>
          <a:solidFill>
            <a:srgbClr val="FFFFFF"/>
          </a:solidFill>
          <a:ln w="12700" cap="flat">
            <a:solidFill>
              <a:schemeClr val="accent1"/>
            </a:solidFill>
            <a:prstDash val="solid"/>
            <a:miter lim="800000"/>
            <a:headEnd type="none" w="med" len="med"/>
            <a:tailEnd type="triangle" w="med" len="med"/>
          </a:ln>
        </p:spPr>
        <p:txBody>
          <a:bodyPr vert="horz" wrap="square" lIns="91440" tIns="45720" rIns="91440" bIns="45720" numCol="1" anchor="t" anchorCtr="0" compatLnSpc="1"/>
          <a:lstStyle/>
          <a:p>
            <a:endParaRPr lang="zh-CN" altLang="en-US"/>
          </a:p>
        </p:txBody>
      </p:sp>
      <p:sp>
        <p:nvSpPr>
          <p:cNvPr id="48" name="矩形 47"/>
          <p:cNvSpPr/>
          <p:nvPr/>
        </p:nvSpPr>
        <p:spPr>
          <a:xfrm>
            <a:off x="1473865" y="3661432"/>
            <a:ext cx="1085554" cy="369332"/>
          </a:xfrm>
          <a:prstGeom prst="rect">
            <a:avLst/>
          </a:prstGeom>
          <a:solidFill>
            <a:schemeClr val="bg2"/>
          </a:solidFill>
        </p:spPr>
        <p:txBody>
          <a:bodyPr wrap="none">
            <a:spAutoFit/>
          </a:bodyPr>
          <a:lstStyle/>
          <a:p>
            <a:r>
              <a:rPr lang="en-US" altLang="zh-CN" dirty="0">
                <a:solidFill>
                  <a:srgbClr val="FFFFFF"/>
                </a:solidFill>
                <a:latin typeface="微软雅黑" panose="020B0503020204020204" pitchFamily="34" charset="-122"/>
                <a:ea typeface="微软雅黑" panose="020B0503020204020204" pitchFamily="34" charset="-122"/>
              </a:rPr>
              <a:t>1%/</a:t>
            </a:r>
            <a:r>
              <a:rPr lang="zh-CN" altLang="en-US" dirty="0">
                <a:solidFill>
                  <a:srgbClr val="FFFFFF"/>
                </a:solidFill>
                <a:latin typeface="微软雅黑" panose="020B0503020204020204" pitchFamily="34" charset="-122"/>
                <a:ea typeface="微软雅黑" panose="020B0503020204020204" pitchFamily="34" charset="-122"/>
              </a:rPr>
              <a:t>每店</a:t>
            </a:r>
            <a:endParaRPr lang="zh-CN" altLang="en-US" dirty="0">
              <a:solidFill>
                <a:srgbClr val="FFFFFF"/>
              </a:solidFill>
            </a:endParaRPr>
          </a:p>
        </p:txBody>
      </p:sp>
      <p:sp>
        <p:nvSpPr>
          <p:cNvPr id="49" name="TextBox 85"/>
          <p:cNvSpPr txBox="1"/>
          <p:nvPr/>
        </p:nvSpPr>
        <p:spPr>
          <a:xfrm>
            <a:off x="6944672" y="1685904"/>
            <a:ext cx="543739" cy="307777"/>
          </a:xfrm>
          <a:prstGeom prst="rect">
            <a:avLst/>
          </a:prstGeom>
          <a:noFill/>
        </p:spPr>
        <p:txBody>
          <a:bodyPr wrap="none" rtlCol="0">
            <a:spAutoFit/>
          </a:bodyPr>
          <a:lstStyle/>
          <a:p>
            <a:r>
              <a:rPr lang="zh-CN" altLang="en-US" sz="1400" dirty="0">
                <a:solidFill>
                  <a:schemeClr val="accent1"/>
                </a:solidFill>
                <a:latin typeface="+mj-ea"/>
                <a:ea typeface="+mj-ea"/>
              </a:rPr>
              <a:t>推荐</a:t>
            </a:r>
            <a:endParaRPr lang="zh-CN" altLang="en-US" sz="1400" dirty="0">
              <a:solidFill>
                <a:schemeClr val="accent1"/>
              </a:solidFill>
              <a:latin typeface="+mj-ea"/>
              <a:ea typeface="+mj-ea"/>
            </a:endParaRPr>
          </a:p>
        </p:txBody>
      </p:sp>
      <p:sp>
        <p:nvSpPr>
          <p:cNvPr id="50" name="TextBox 86"/>
          <p:cNvSpPr txBox="1"/>
          <p:nvPr/>
        </p:nvSpPr>
        <p:spPr>
          <a:xfrm>
            <a:off x="6976569" y="2951178"/>
            <a:ext cx="543739" cy="307777"/>
          </a:xfrm>
          <a:prstGeom prst="rect">
            <a:avLst/>
          </a:prstGeom>
          <a:noFill/>
        </p:spPr>
        <p:txBody>
          <a:bodyPr wrap="none" rtlCol="0">
            <a:spAutoFit/>
          </a:bodyPr>
          <a:lstStyle/>
          <a:p>
            <a:r>
              <a:rPr lang="zh-CN" altLang="en-US" sz="1400" dirty="0">
                <a:solidFill>
                  <a:schemeClr val="accent1"/>
                </a:solidFill>
                <a:latin typeface="+mj-ea"/>
                <a:ea typeface="+mj-ea"/>
              </a:rPr>
              <a:t>推荐</a:t>
            </a:r>
            <a:endParaRPr lang="zh-CN" altLang="en-US" sz="1400"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advTm="8521">
        <p14:prism/>
      </p:transition>
    </mc:Choice>
    <mc:Fallback>
      <p:transition spd="slow" advTm="8521">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其他专属权益</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16569"/>
          <a:stretch>
            <a:fillRect/>
          </a:stretch>
        </p:blipFill>
        <p:spPr>
          <a:xfrm>
            <a:off x="0" y="1530444"/>
            <a:ext cx="5848242" cy="4750432"/>
          </a:xfrm>
          <a:prstGeom prst="rect">
            <a:avLst/>
          </a:prstGeom>
        </p:spPr>
      </p:pic>
      <p:sp>
        <p:nvSpPr>
          <p:cNvPr id="15" name="矩形 14"/>
          <p:cNvSpPr/>
          <p:nvPr/>
        </p:nvSpPr>
        <p:spPr>
          <a:xfrm>
            <a:off x="4803031" y="1029682"/>
            <a:ext cx="6817705" cy="461665"/>
          </a:xfrm>
          <a:prstGeom prst="rect">
            <a:avLst/>
          </a:prstGeom>
          <a:noFill/>
        </p:spPr>
        <p:txBody>
          <a:bodyPr wrap="square" rtlCol="0">
            <a:spAutoFit/>
          </a:bodyPr>
          <a:lstStyle/>
          <a:p>
            <a:r>
              <a:rPr lang="zh-CN" altLang="en-US" sz="2400" b="1" dirty="0">
                <a:solidFill>
                  <a:schemeClr val="accent1"/>
                </a:solidFill>
                <a:latin typeface="+mj-ea"/>
                <a:ea typeface="+mj-ea"/>
              </a:rPr>
              <a:t>交纳品牌管理费，享受以下福利支持</a:t>
            </a:r>
            <a:r>
              <a:rPr lang="en-US" altLang="zh-CN" sz="2400" b="1" dirty="0">
                <a:solidFill>
                  <a:schemeClr val="accent1"/>
                </a:solidFill>
                <a:latin typeface="+mj-ea"/>
                <a:ea typeface="+mj-ea"/>
              </a:rPr>
              <a:t>:</a:t>
            </a:r>
            <a:endParaRPr lang="zh-CN" altLang="en-US" sz="2400" b="1" dirty="0">
              <a:solidFill>
                <a:schemeClr val="accent1"/>
              </a:solidFill>
              <a:latin typeface="+mj-ea"/>
              <a:ea typeface="+mj-ea"/>
            </a:endParaRPr>
          </a:p>
        </p:txBody>
      </p:sp>
      <p:sp>
        <p:nvSpPr>
          <p:cNvPr id="16" name="Oval 8"/>
          <p:cNvSpPr>
            <a:spLocks noChangeArrowheads="1"/>
          </p:cNvSpPr>
          <p:nvPr/>
        </p:nvSpPr>
        <p:spPr bwMode="auto">
          <a:xfrm>
            <a:off x="5884346" y="1685469"/>
            <a:ext cx="1103308" cy="1104726"/>
          </a:xfrm>
          <a:prstGeom prst="ellipse">
            <a:avLst/>
          </a:prstGeom>
          <a:solidFill>
            <a:schemeClr val="tx1"/>
          </a:solidFill>
          <a:ln>
            <a:noFill/>
          </a:ln>
        </p:spPr>
        <p:txBody>
          <a:bodyPr vert="horz" wrap="square" lIns="91440" tIns="45720" rIns="91440" bIns="45720" numCol="1" anchor="t" anchorCtr="0" compatLnSpc="1"/>
          <a:lstStyle/>
          <a:p>
            <a:endParaRPr lang="zh-CN" altLang="en-US"/>
          </a:p>
        </p:txBody>
      </p:sp>
      <p:sp>
        <p:nvSpPr>
          <p:cNvPr id="17" name="Oval 9"/>
          <p:cNvSpPr>
            <a:spLocks noChangeArrowheads="1"/>
          </p:cNvSpPr>
          <p:nvPr/>
        </p:nvSpPr>
        <p:spPr bwMode="auto">
          <a:xfrm>
            <a:off x="5884346" y="3367755"/>
            <a:ext cx="1103308" cy="1104726"/>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8" name="TextBox 18"/>
          <p:cNvSpPr txBox="1"/>
          <p:nvPr/>
        </p:nvSpPr>
        <p:spPr>
          <a:xfrm>
            <a:off x="5975987" y="2351742"/>
            <a:ext cx="920025" cy="338554"/>
          </a:xfrm>
          <a:prstGeom prst="rect">
            <a:avLst/>
          </a:prstGeom>
          <a:noFill/>
        </p:spPr>
        <p:txBody>
          <a:bodyPr wrap="squar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服务站</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19" name="Freeform 5"/>
          <p:cNvSpPr>
            <a:spLocks noEditPoints="1"/>
          </p:cNvSpPr>
          <p:nvPr/>
        </p:nvSpPr>
        <p:spPr bwMode="auto">
          <a:xfrm>
            <a:off x="6055057" y="1865954"/>
            <a:ext cx="761886" cy="485788"/>
          </a:xfrm>
          <a:custGeom>
            <a:avLst/>
            <a:gdLst>
              <a:gd name="T0" fmla="*/ 469 w 942"/>
              <a:gd name="T1" fmla="*/ 0 h 591"/>
              <a:gd name="T2" fmla="*/ 0 w 942"/>
              <a:gd name="T3" fmla="*/ 340 h 591"/>
              <a:gd name="T4" fmla="*/ 56 w 942"/>
              <a:gd name="T5" fmla="*/ 381 h 591"/>
              <a:gd name="T6" fmla="*/ 471 w 942"/>
              <a:gd name="T7" fmla="*/ 80 h 591"/>
              <a:gd name="T8" fmla="*/ 886 w 942"/>
              <a:gd name="T9" fmla="*/ 381 h 591"/>
              <a:gd name="T10" fmla="*/ 942 w 942"/>
              <a:gd name="T11" fmla="*/ 340 h 591"/>
              <a:gd name="T12" fmla="*/ 473 w 942"/>
              <a:gd name="T13" fmla="*/ 0 h 591"/>
              <a:gd name="T14" fmla="*/ 469 w 942"/>
              <a:gd name="T15" fmla="*/ 0 h 591"/>
              <a:gd name="T16" fmla="*/ 470 w 942"/>
              <a:gd name="T17" fmla="*/ 141 h 591"/>
              <a:gd name="T18" fmla="*/ 470 w 942"/>
              <a:gd name="T19" fmla="*/ 141 h 591"/>
              <a:gd name="T20" fmla="*/ 806 w 942"/>
              <a:gd name="T21" fmla="*/ 383 h 591"/>
              <a:gd name="T22" fmla="*/ 806 w 942"/>
              <a:gd name="T23" fmla="*/ 591 h 591"/>
              <a:gd name="T24" fmla="*/ 590 w 942"/>
              <a:gd name="T25" fmla="*/ 591 h 591"/>
              <a:gd name="T26" fmla="*/ 590 w 942"/>
              <a:gd name="T27" fmla="*/ 365 h 591"/>
              <a:gd name="T28" fmla="*/ 357 w 942"/>
              <a:gd name="T29" fmla="*/ 365 h 591"/>
              <a:gd name="T30" fmla="*/ 357 w 942"/>
              <a:gd name="T31" fmla="*/ 591 h 591"/>
              <a:gd name="T32" fmla="*/ 145 w 942"/>
              <a:gd name="T33" fmla="*/ 591 h 591"/>
              <a:gd name="T34" fmla="*/ 145 w 942"/>
              <a:gd name="T35" fmla="*/ 378 h 591"/>
              <a:gd name="T36" fmla="*/ 470 w 942"/>
              <a:gd name="T37" fmla="*/ 14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2" h="591">
                <a:moveTo>
                  <a:pt x="469" y="0"/>
                </a:moveTo>
                <a:lnTo>
                  <a:pt x="0" y="340"/>
                </a:lnTo>
                <a:lnTo>
                  <a:pt x="56" y="381"/>
                </a:lnTo>
                <a:lnTo>
                  <a:pt x="471" y="80"/>
                </a:lnTo>
                <a:lnTo>
                  <a:pt x="886" y="381"/>
                </a:lnTo>
                <a:lnTo>
                  <a:pt x="942" y="340"/>
                </a:lnTo>
                <a:lnTo>
                  <a:pt x="473" y="0"/>
                </a:lnTo>
                <a:lnTo>
                  <a:pt x="469" y="0"/>
                </a:lnTo>
                <a:close/>
                <a:moveTo>
                  <a:pt x="470" y="141"/>
                </a:moveTo>
                <a:lnTo>
                  <a:pt x="470" y="141"/>
                </a:lnTo>
                <a:lnTo>
                  <a:pt x="806" y="383"/>
                </a:lnTo>
                <a:lnTo>
                  <a:pt x="806" y="591"/>
                </a:lnTo>
                <a:lnTo>
                  <a:pt x="590" y="591"/>
                </a:lnTo>
                <a:lnTo>
                  <a:pt x="590" y="365"/>
                </a:lnTo>
                <a:lnTo>
                  <a:pt x="357" y="365"/>
                </a:lnTo>
                <a:lnTo>
                  <a:pt x="357" y="591"/>
                </a:lnTo>
                <a:lnTo>
                  <a:pt x="145" y="591"/>
                </a:lnTo>
                <a:lnTo>
                  <a:pt x="145" y="378"/>
                </a:lnTo>
                <a:lnTo>
                  <a:pt x="470" y="141"/>
                </a:ln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6023954" y="3468097"/>
            <a:ext cx="824092" cy="564214"/>
          </a:xfrm>
          <a:custGeom>
            <a:avLst/>
            <a:gdLst>
              <a:gd name="T0" fmla="*/ 292 w 1042"/>
              <a:gd name="T1" fmla="*/ 428 h 701"/>
              <a:gd name="T2" fmla="*/ 229 w 1042"/>
              <a:gd name="T3" fmla="*/ 511 h 701"/>
              <a:gd name="T4" fmla="*/ 229 w 1042"/>
              <a:gd name="T5" fmla="*/ 524 h 701"/>
              <a:gd name="T6" fmla="*/ 292 w 1042"/>
              <a:gd name="T7" fmla="*/ 524 h 701"/>
              <a:gd name="T8" fmla="*/ 229 w 1042"/>
              <a:gd name="T9" fmla="*/ 606 h 701"/>
              <a:gd name="T10" fmla="*/ 307 w 1042"/>
              <a:gd name="T11" fmla="*/ 524 h 701"/>
              <a:gd name="T12" fmla="*/ 371 w 1042"/>
              <a:gd name="T13" fmla="*/ 524 h 701"/>
              <a:gd name="T14" fmla="*/ 307 w 1042"/>
              <a:gd name="T15" fmla="*/ 606 h 701"/>
              <a:gd name="T16" fmla="*/ 307 w 1042"/>
              <a:gd name="T17" fmla="*/ 428 h 701"/>
              <a:gd name="T18" fmla="*/ 371 w 1042"/>
              <a:gd name="T19" fmla="*/ 428 h 701"/>
              <a:gd name="T20" fmla="*/ 307 w 1042"/>
              <a:gd name="T21" fmla="*/ 511 h 701"/>
              <a:gd name="T22" fmla="*/ 671 w 1042"/>
              <a:gd name="T23" fmla="*/ 428 h 701"/>
              <a:gd name="T24" fmla="*/ 734 w 1042"/>
              <a:gd name="T25" fmla="*/ 428 h 701"/>
              <a:gd name="T26" fmla="*/ 671 w 1042"/>
              <a:gd name="T27" fmla="*/ 510 h 701"/>
              <a:gd name="T28" fmla="*/ 671 w 1042"/>
              <a:gd name="T29" fmla="*/ 523 h 701"/>
              <a:gd name="T30" fmla="*/ 734 w 1042"/>
              <a:gd name="T31" fmla="*/ 523 h 701"/>
              <a:gd name="T32" fmla="*/ 671 w 1042"/>
              <a:gd name="T33" fmla="*/ 605 h 701"/>
              <a:gd name="T34" fmla="*/ 750 w 1042"/>
              <a:gd name="T35" fmla="*/ 523 h 701"/>
              <a:gd name="T36" fmla="*/ 813 w 1042"/>
              <a:gd name="T37" fmla="*/ 523 h 701"/>
              <a:gd name="T38" fmla="*/ 750 w 1042"/>
              <a:gd name="T39" fmla="*/ 605 h 701"/>
              <a:gd name="T40" fmla="*/ 750 w 1042"/>
              <a:gd name="T41" fmla="*/ 428 h 701"/>
              <a:gd name="T42" fmla="*/ 813 w 1042"/>
              <a:gd name="T43" fmla="*/ 428 h 701"/>
              <a:gd name="T44" fmla="*/ 750 w 1042"/>
              <a:gd name="T45" fmla="*/ 510 h 701"/>
              <a:gd name="T46" fmla="*/ 162 w 1042"/>
              <a:gd name="T47" fmla="*/ 339 h 701"/>
              <a:gd name="T48" fmla="*/ 179 w 1042"/>
              <a:gd name="T49" fmla="*/ 339 h 701"/>
              <a:gd name="T50" fmla="*/ 886 w 1042"/>
              <a:gd name="T51" fmla="*/ 701 h 701"/>
              <a:gd name="T52" fmla="*/ 607 w 1042"/>
              <a:gd name="T53" fmla="*/ 672 h 701"/>
              <a:gd name="T54" fmla="*/ 441 w 1042"/>
              <a:gd name="T55" fmla="*/ 540 h 701"/>
              <a:gd name="T56" fmla="*/ 418 w 1042"/>
              <a:gd name="T57" fmla="*/ 701 h 701"/>
              <a:gd name="T58" fmla="*/ 162 w 1042"/>
              <a:gd name="T59" fmla="*/ 701 h 701"/>
              <a:gd name="T60" fmla="*/ 162 w 1042"/>
              <a:gd name="T61" fmla="*/ 360 h 701"/>
              <a:gd name="T62" fmla="*/ 575 w 1042"/>
              <a:gd name="T63" fmla="*/ 38 h 701"/>
              <a:gd name="T64" fmla="*/ 955 w 1042"/>
              <a:gd name="T65" fmla="*/ 263 h 701"/>
              <a:gd name="T66" fmla="*/ 522 w 1042"/>
              <a:gd name="T67" fmla="*/ 307 h 701"/>
              <a:gd name="T68" fmla="*/ 68 w 1042"/>
              <a:gd name="T69" fmla="*/ 275 h 701"/>
              <a:gd name="T70" fmla="*/ 448 w 1042"/>
              <a:gd name="T71" fmla="*/ 5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2" h="701">
                <a:moveTo>
                  <a:pt x="229" y="428"/>
                </a:moveTo>
                <a:cubicBezTo>
                  <a:pt x="250" y="428"/>
                  <a:pt x="271" y="428"/>
                  <a:pt x="292" y="428"/>
                </a:cubicBezTo>
                <a:cubicBezTo>
                  <a:pt x="292" y="456"/>
                  <a:pt x="292" y="483"/>
                  <a:pt x="292" y="511"/>
                </a:cubicBezTo>
                <a:cubicBezTo>
                  <a:pt x="271" y="511"/>
                  <a:pt x="250" y="511"/>
                  <a:pt x="229" y="511"/>
                </a:cubicBezTo>
                <a:cubicBezTo>
                  <a:pt x="229" y="483"/>
                  <a:pt x="229" y="456"/>
                  <a:pt x="229" y="428"/>
                </a:cubicBezTo>
                <a:close/>
                <a:moveTo>
                  <a:pt x="229" y="524"/>
                </a:moveTo>
                <a:cubicBezTo>
                  <a:pt x="229" y="524"/>
                  <a:pt x="229" y="524"/>
                  <a:pt x="229" y="524"/>
                </a:cubicBezTo>
                <a:cubicBezTo>
                  <a:pt x="250" y="524"/>
                  <a:pt x="271" y="524"/>
                  <a:pt x="292" y="524"/>
                </a:cubicBezTo>
                <a:cubicBezTo>
                  <a:pt x="292" y="551"/>
                  <a:pt x="292" y="579"/>
                  <a:pt x="292" y="606"/>
                </a:cubicBezTo>
                <a:cubicBezTo>
                  <a:pt x="271" y="606"/>
                  <a:pt x="250" y="606"/>
                  <a:pt x="229" y="606"/>
                </a:cubicBezTo>
                <a:cubicBezTo>
                  <a:pt x="229" y="579"/>
                  <a:pt x="229" y="551"/>
                  <a:pt x="229" y="524"/>
                </a:cubicBezTo>
                <a:close/>
                <a:moveTo>
                  <a:pt x="307" y="524"/>
                </a:moveTo>
                <a:cubicBezTo>
                  <a:pt x="307" y="524"/>
                  <a:pt x="307" y="524"/>
                  <a:pt x="307" y="524"/>
                </a:cubicBezTo>
                <a:cubicBezTo>
                  <a:pt x="329" y="524"/>
                  <a:pt x="350" y="524"/>
                  <a:pt x="371" y="524"/>
                </a:cubicBezTo>
                <a:cubicBezTo>
                  <a:pt x="371" y="551"/>
                  <a:pt x="371" y="579"/>
                  <a:pt x="371" y="606"/>
                </a:cubicBezTo>
                <a:cubicBezTo>
                  <a:pt x="350" y="606"/>
                  <a:pt x="329" y="606"/>
                  <a:pt x="307" y="606"/>
                </a:cubicBezTo>
                <a:cubicBezTo>
                  <a:pt x="307" y="579"/>
                  <a:pt x="307" y="551"/>
                  <a:pt x="307" y="524"/>
                </a:cubicBezTo>
                <a:close/>
                <a:moveTo>
                  <a:pt x="307" y="428"/>
                </a:moveTo>
                <a:cubicBezTo>
                  <a:pt x="307" y="428"/>
                  <a:pt x="307" y="428"/>
                  <a:pt x="307" y="428"/>
                </a:cubicBezTo>
                <a:cubicBezTo>
                  <a:pt x="329" y="428"/>
                  <a:pt x="350" y="428"/>
                  <a:pt x="371" y="428"/>
                </a:cubicBezTo>
                <a:cubicBezTo>
                  <a:pt x="371" y="456"/>
                  <a:pt x="371" y="483"/>
                  <a:pt x="371" y="511"/>
                </a:cubicBezTo>
                <a:cubicBezTo>
                  <a:pt x="350" y="511"/>
                  <a:pt x="329" y="511"/>
                  <a:pt x="307" y="511"/>
                </a:cubicBezTo>
                <a:cubicBezTo>
                  <a:pt x="307" y="483"/>
                  <a:pt x="307" y="456"/>
                  <a:pt x="307" y="428"/>
                </a:cubicBezTo>
                <a:close/>
                <a:moveTo>
                  <a:pt x="671" y="428"/>
                </a:moveTo>
                <a:cubicBezTo>
                  <a:pt x="671" y="428"/>
                  <a:pt x="671" y="428"/>
                  <a:pt x="671" y="428"/>
                </a:cubicBezTo>
                <a:cubicBezTo>
                  <a:pt x="692" y="428"/>
                  <a:pt x="713" y="428"/>
                  <a:pt x="734" y="428"/>
                </a:cubicBezTo>
                <a:cubicBezTo>
                  <a:pt x="734" y="455"/>
                  <a:pt x="734" y="482"/>
                  <a:pt x="734" y="510"/>
                </a:cubicBezTo>
                <a:cubicBezTo>
                  <a:pt x="713" y="510"/>
                  <a:pt x="692" y="510"/>
                  <a:pt x="671" y="510"/>
                </a:cubicBezTo>
                <a:cubicBezTo>
                  <a:pt x="671" y="482"/>
                  <a:pt x="671" y="455"/>
                  <a:pt x="671" y="428"/>
                </a:cubicBezTo>
                <a:close/>
                <a:moveTo>
                  <a:pt x="671" y="523"/>
                </a:moveTo>
                <a:cubicBezTo>
                  <a:pt x="671" y="523"/>
                  <a:pt x="671" y="523"/>
                  <a:pt x="671" y="523"/>
                </a:cubicBezTo>
                <a:cubicBezTo>
                  <a:pt x="692" y="523"/>
                  <a:pt x="713" y="523"/>
                  <a:pt x="734" y="523"/>
                </a:cubicBezTo>
                <a:cubicBezTo>
                  <a:pt x="734" y="550"/>
                  <a:pt x="734" y="578"/>
                  <a:pt x="734" y="605"/>
                </a:cubicBezTo>
                <a:cubicBezTo>
                  <a:pt x="713" y="605"/>
                  <a:pt x="692" y="605"/>
                  <a:pt x="671" y="605"/>
                </a:cubicBezTo>
                <a:cubicBezTo>
                  <a:pt x="671" y="578"/>
                  <a:pt x="671" y="550"/>
                  <a:pt x="671" y="523"/>
                </a:cubicBezTo>
                <a:close/>
                <a:moveTo>
                  <a:pt x="750" y="523"/>
                </a:moveTo>
                <a:cubicBezTo>
                  <a:pt x="750" y="523"/>
                  <a:pt x="750" y="523"/>
                  <a:pt x="750" y="523"/>
                </a:cubicBezTo>
                <a:cubicBezTo>
                  <a:pt x="771" y="523"/>
                  <a:pt x="792" y="523"/>
                  <a:pt x="813" y="523"/>
                </a:cubicBezTo>
                <a:cubicBezTo>
                  <a:pt x="813" y="550"/>
                  <a:pt x="813" y="578"/>
                  <a:pt x="813" y="605"/>
                </a:cubicBezTo>
                <a:cubicBezTo>
                  <a:pt x="792" y="605"/>
                  <a:pt x="771" y="605"/>
                  <a:pt x="750" y="605"/>
                </a:cubicBezTo>
                <a:cubicBezTo>
                  <a:pt x="750" y="578"/>
                  <a:pt x="750" y="550"/>
                  <a:pt x="750" y="523"/>
                </a:cubicBezTo>
                <a:close/>
                <a:moveTo>
                  <a:pt x="750" y="428"/>
                </a:moveTo>
                <a:cubicBezTo>
                  <a:pt x="750" y="428"/>
                  <a:pt x="750" y="428"/>
                  <a:pt x="750" y="428"/>
                </a:cubicBezTo>
                <a:cubicBezTo>
                  <a:pt x="771" y="428"/>
                  <a:pt x="792" y="428"/>
                  <a:pt x="813" y="428"/>
                </a:cubicBezTo>
                <a:cubicBezTo>
                  <a:pt x="813" y="455"/>
                  <a:pt x="813" y="482"/>
                  <a:pt x="813" y="510"/>
                </a:cubicBezTo>
                <a:cubicBezTo>
                  <a:pt x="792" y="510"/>
                  <a:pt x="771" y="510"/>
                  <a:pt x="750" y="510"/>
                </a:cubicBezTo>
                <a:cubicBezTo>
                  <a:pt x="750" y="482"/>
                  <a:pt x="750" y="455"/>
                  <a:pt x="750" y="428"/>
                </a:cubicBezTo>
                <a:close/>
                <a:moveTo>
                  <a:pt x="162" y="339"/>
                </a:moveTo>
                <a:cubicBezTo>
                  <a:pt x="162" y="339"/>
                  <a:pt x="162" y="339"/>
                  <a:pt x="162" y="339"/>
                </a:cubicBezTo>
                <a:cubicBezTo>
                  <a:pt x="167" y="339"/>
                  <a:pt x="173" y="339"/>
                  <a:pt x="179" y="339"/>
                </a:cubicBezTo>
                <a:cubicBezTo>
                  <a:pt x="416" y="339"/>
                  <a:pt x="649" y="339"/>
                  <a:pt x="886" y="339"/>
                </a:cubicBezTo>
                <a:cubicBezTo>
                  <a:pt x="886" y="459"/>
                  <a:pt x="886" y="580"/>
                  <a:pt x="886" y="701"/>
                </a:cubicBezTo>
                <a:cubicBezTo>
                  <a:pt x="800" y="701"/>
                  <a:pt x="715" y="701"/>
                  <a:pt x="629" y="701"/>
                </a:cubicBezTo>
                <a:cubicBezTo>
                  <a:pt x="595" y="701"/>
                  <a:pt x="607" y="700"/>
                  <a:pt x="607" y="672"/>
                </a:cubicBezTo>
                <a:cubicBezTo>
                  <a:pt x="607" y="628"/>
                  <a:pt x="607" y="584"/>
                  <a:pt x="607" y="540"/>
                </a:cubicBezTo>
                <a:cubicBezTo>
                  <a:pt x="607" y="482"/>
                  <a:pt x="441" y="482"/>
                  <a:pt x="441" y="540"/>
                </a:cubicBezTo>
                <a:cubicBezTo>
                  <a:pt x="441" y="584"/>
                  <a:pt x="441" y="628"/>
                  <a:pt x="441" y="672"/>
                </a:cubicBezTo>
                <a:cubicBezTo>
                  <a:pt x="441" y="701"/>
                  <a:pt x="452" y="701"/>
                  <a:pt x="418" y="701"/>
                </a:cubicBezTo>
                <a:cubicBezTo>
                  <a:pt x="338" y="701"/>
                  <a:pt x="257" y="701"/>
                  <a:pt x="177" y="701"/>
                </a:cubicBezTo>
                <a:cubicBezTo>
                  <a:pt x="172" y="701"/>
                  <a:pt x="167" y="701"/>
                  <a:pt x="162" y="701"/>
                </a:cubicBezTo>
                <a:cubicBezTo>
                  <a:pt x="162" y="695"/>
                  <a:pt x="162" y="689"/>
                  <a:pt x="162" y="683"/>
                </a:cubicBezTo>
                <a:cubicBezTo>
                  <a:pt x="162" y="576"/>
                  <a:pt x="162" y="468"/>
                  <a:pt x="162" y="360"/>
                </a:cubicBezTo>
                <a:cubicBezTo>
                  <a:pt x="162" y="353"/>
                  <a:pt x="162" y="346"/>
                  <a:pt x="162" y="339"/>
                </a:cubicBezTo>
                <a:close/>
                <a:moveTo>
                  <a:pt x="575" y="38"/>
                </a:moveTo>
                <a:lnTo>
                  <a:pt x="775" y="156"/>
                </a:lnTo>
                <a:cubicBezTo>
                  <a:pt x="841" y="195"/>
                  <a:pt x="889" y="224"/>
                  <a:pt x="955" y="263"/>
                </a:cubicBezTo>
                <a:cubicBezTo>
                  <a:pt x="991" y="284"/>
                  <a:pt x="1042" y="310"/>
                  <a:pt x="922" y="307"/>
                </a:cubicBezTo>
                <a:lnTo>
                  <a:pt x="522" y="307"/>
                </a:lnTo>
                <a:cubicBezTo>
                  <a:pt x="390" y="307"/>
                  <a:pt x="294" y="307"/>
                  <a:pt x="163" y="307"/>
                </a:cubicBezTo>
                <a:cubicBezTo>
                  <a:pt x="91" y="307"/>
                  <a:pt x="0" y="309"/>
                  <a:pt x="68" y="275"/>
                </a:cubicBezTo>
                <a:lnTo>
                  <a:pt x="268" y="156"/>
                </a:lnTo>
                <a:cubicBezTo>
                  <a:pt x="334" y="117"/>
                  <a:pt x="382" y="89"/>
                  <a:pt x="448" y="50"/>
                </a:cubicBezTo>
                <a:cubicBezTo>
                  <a:pt x="483" y="29"/>
                  <a:pt x="524" y="0"/>
                  <a:pt x="575" y="38"/>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21" name="Oval 9"/>
          <p:cNvSpPr>
            <a:spLocks noChangeArrowheads="1"/>
          </p:cNvSpPr>
          <p:nvPr/>
        </p:nvSpPr>
        <p:spPr bwMode="auto">
          <a:xfrm>
            <a:off x="5884346" y="4946661"/>
            <a:ext cx="1103308" cy="1104726"/>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22" name="Freeform 6"/>
          <p:cNvSpPr>
            <a:spLocks noEditPoints="1"/>
          </p:cNvSpPr>
          <p:nvPr/>
        </p:nvSpPr>
        <p:spPr bwMode="auto">
          <a:xfrm>
            <a:off x="6081644" y="5073898"/>
            <a:ext cx="708712" cy="488982"/>
          </a:xfrm>
          <a:custGeom>
            <a:avLst/>
            <a:gdLst>
              <a:gd name="T0" fmla="*/ 211 w 990"/>
              <a:gd name="T1" fmla="*/ 391 h 672"/>
              <a:gd name="T2" fmla="*/ 339 w 990"/>
              <a:gd name="T3" fmla="*/ 616 h 672"/>
              <a:gd name="T4" fmla="*/ 963 w 990"/>
              <a:gd name="T5" fmla="*/ 289 h 672"/>
              <a:gd name="T6" fmla="*/ 470 w 990"/>
              <a:gd name="T7" fmla="*/ 14 h 672"/>
              <a:gd name="T8" fmla="*/ 45 w 990"/>
              <a:gd name="T9" fmla="*/ 307 h 672"/>
              <a:gd name="T10" fmla="*/ 963 w 990"/>
              <a:gd name="T11" fmla="*/ 289 h 672"/>
              <a:gd name="T12" fmla="*/ 762 w 990"/>
              <a:gd name="T13" fmla="*/ 549 h 672"/>
              <a:gd name="T14" fmla="*/ 692 w 990"/>
              <a:gd name="T15" fmla="*/ 613 h 672"/>
              <a:gd name="T16" fmla="*/ 762 w 990"/>
              <a:gd name="T17" fmla="*/ 549 h 672"/>
              <a:gd name="T18" fmla="*/ 678 w 990"/>
              <a:gd name="T19" fmla="*/ 549 h 672"/>
              <a:gd name="T20" fmla="*/ 608 w 990"/>
              <a:gd name="T21" fmla="*/ 613 h 672"/>
              <a:gd name="T22" fmla="*/ 678 w 990"/>
              <a:gd name="T23" fmla="*/ 549 h 672"/>
              <a:gd name="T24" fmla="*/ 594 w 990"/>
              <a:gd name="T25" fmla="*/ 549 h 672"/>
              <a:gd name="T26" fmla="*/ 524 w 990"/>
              <a:gd name="T27" fmla="*/ 613 h 672"/>
              <a:gd name="T28" fmla="*/ 594 w 990"/>
              <a:gd name="T29" fmla="*/ 549 h 672"/>
              <a:gd name="T30" fmla="*/ 509 w 990"/>
              <a:gd name="T31" fmla="*/ 549 h 672"/>
              <a:gd name="T32" fmla="*/ 440 w 990"/>
              <a:gd name="T33" fmla="*/ 613 h 672"/>
              <a:gd name="T34" fmla="*/ 509 w 990"/>
              <a:gd name="T35" fmla="*/ 549 h 672"/>
              <a:gd name="T36" fmla="*/ 762 w 990"/>
              <a:gd name="T37" fmla="*/ 468 h 672"/>
              <a:gd name="T38" fmla="*/ 692 w 990"/>
              <a:gd name="T39" fmla="*/ 532 h 672"/>
              <a:gd name="T40" fmla="*/ 762 w 990"/>
              <a:gd name="T41" fmla="*/ 468 h 672"/>
              <a:gd name="T42" fmla="*/ 678 w 990"/>
              <a:gd name="T43" fmla="*/ 468 h 672"/>
              <a:gd name="T44" fmla="*/ 608 w 990"/>
              <a:gd name="T45" fmla="*/ 532 h 672"/>
              <a:gd name="T46" fmla="*/ 678 w 990"/>
              <a:gd name="T47" fmla="*/ 468 h 672"/>
              <a:gd name="T48" fmla="*/ 594 w 990"/>
              <a:gd name="T49" fmla="*/ 468 h 672"/>
              <a:gd name="T50" fmla="*/ 524 w 990"/>
              <a:gd name="T51" fmla="*/ 532 h 672"/>
              <a:gd name="T52" fmla="*/ 594 w 990"/>
              <a:gd name="T53" fmla="*/ 468 h 672"/>
              <a:gd name="T54" fmla="*/ 509 w 990"/>
              <a:gd name="T55" fmla="*/ 468 h 672"/>
              <a:gd name="T56" fmla="*/ 440 w 990"/>
              <a:gd name="T57" fmla="*/ 532 h 672"/>
              <a:gd name="T58" fmla="*/ 509 w 990"/>
              <a:gd name="T59" fmla="*/ 468 h 672"/>
              <a:gd name="T60" fmla="*/ 846 w 990"/>
              <a:gd name="T61" fmla="*/ 468 h 672"/>
              <a:gd name="T62" fmla="*/ 776 w 990"/>
              <a:gd name="T63" fmla="*/ 532 h 672"/>
              <a:gd name="T64" fmla="*/ 846 w 990"/>
              <a:gd name="T65" fmla="*/ 468 h 672"/>
              <a:gd name="T66" fmla="*/ 762 w 990"/>
              <a:gd name="T67" fmla="*/ 392 h 672"/>
              <a:gd name="T68" fmla="*/ 692 w 990"/>
              <a:gd name="T69" fmla="*/ 457 h 672"/>
              <a:gd name="T70" fmla="*/ 762 w 990"/>
              <a:gd name="T71" fmla="*/ 392 h 672"/>
              <a:gd name="T72" fmla="*/ 678 w 990"/>
              <a:gd name="T73" fmla="*/ 392 h 672"/>
              <a:gd name="T74" fmla="*/ 608 w 990"/>
              <a:gd name="T75" fmla="*/ 457 h 672"/>
              <a:gd name="T76" fmla="*/ 678 w 990"/>
              <a:gd name="T77" fmla="*/ 392 h 672"/>
              <a:gd name="T78" fmla="*/ 594 w 990"/>
              <a:gd name="T79" fmla="*/ 392 h 672"/>
              <a:gd name="T80" fmla="*/ 524 w 990"/>
              <a:gd name="T81" fmla="*/ 457 h 672"/>
              <a:gd name="T82" fmla="*/ 594 w 990"/>
              <a:gd name="T83" fmla="*/ 392 h 672"/>
              <a:gd name="T84" fmla="*/ 509 w 990"/>
              <a:gd name="T85" fmla="*/ 392 h 672"/>
              <a:gd name="T86" fmla="*/ 440 w 990"/>
              <a:gd name="T87" fmla="*/ 457 h 672"/>
              <a:gd name="T88" fmla="*/ 509 w 990"/>
              <a:gd name="T89" fmla="*/ 392 h 672"/>
              <a:gd name="T90" fmla="*/ 846 w 990"/>
              <a:gd name="T91" fmla="*/ 392 h 672"/>
              <a:gd name="T92" fmla="*/ 776 w 990"/>
              <a:gd name="T93" fmla="*/ 457 h 672"/>
              <a:gd name="T94" fmla="*/ 846 w 990"/>
              <a:gd name="T95" fmla="*/ 392 h 672"/>
              <a:gd name="T96" fmla="*/ 846 w 990"/>
              <a:gd name="T97" fmla="*/ 549 h 672"/>
              <a:gd name="T98" fmla="*/ 776 w 990"/>
              <a:gd name="T99" fmla="*/ 613 h 672"/>
              <a:gd name="T100" fmla="*/ 846 w 990"/>
              <a:gd name="T101" fmla="*/ 549 h 672"/>
              <a:gd name="T102" fmla="*/ 103 w 990"/>
              <a:gd name="T103" fmla="*/ 643 h 672"/>
              <a:gd name="T104" fmla="*/ 861 w 990"/>
              <a:gd name="T105" fmla="*/ 672 h 672"/>
              <a:gd name="T106" fmla="*/ 881 w 990"/>
              <a:gd name="T107" fmla="*/ 363 h 672"/>
              <a:gd name="T108" fmla="*/ 129 w 990"/>
              <a:gd name="T109" fmla="*/ 334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90" h="672">
                <a:moveTo>
                  <a:pt x="339" y="391"/>
                </a:moveTo>
                <a:cubicBezTo>
                  <a:pt x="310" y="391"/>
                  <a:pt x="240" y="391"/>
                  <a:pt x="211" y="391"/>
                </a:cubicBezTo>
                <a:cubicBezTo>
                  <a:pt x="211" y="462"/>
                  <a:pt x="211" y="545"/>
                  <a:pt x="211" y="616"/>
                </a:cubicBezTo>
                <a:cubicBezTo>
                  <a:pt x="240" y="616"/>
                  <a:pt x="310" y="616"/>
                  <a:pt x="339" y="616"/>
                </a:cubicBezTo>
                <a:cubicBezTo>
                  <a:pt x="339" y="545"/>
                  <a:pt x="339" y="462"/>
                  <a:pt x="339" y="391"/>
                </a:cubicBezTo>
                <a:close/>
                <a:moveTo>
                  <a:pt x="963" y="289"/>
                </a:moveTo>
                <a:cubicBezTo>
                  <a:pt x="779" y="192"/>
                  <a:pt x="647" y="117"/>
                  <a:pt x="517" y="15"/>
                </a:cubicBezTo>
                <a:cubicBezTo>
                  <a:pt x="500" y="6"/>
                  <a:pt x="495" y="0"/>
                  <a:pt x="470" y="14"/>
                </a:cubicBezTo>
                <a:cubicBezTo>
                  <a:pt x="327" y="117"/>
                  <a:pt x="200" y="194"/>
                  <a:pt x="45" y="279"/>
                </a:cubicBezTo>
                <a:cubicBezTo>
                  <a:pt x="2" y="297"/>
                  <a:pt x="0" y="307"/>
                  <a:pt x="45" y="307"/>
                </a:cubicBezTo>
                <a:cubicBezTo>
                  <a:pt x="349" y="307"/>
                  <a:pt x="654" y="306"/>
                  <a:pt x="959" y="306"/>
                </a:cubicBezTo>
                <a:cubicBezTo>
                  <a:pt x="990" y="306"/>
                  <a:pt x="976" y="294"/>
                  <a:pt x="963" y="289"/>
                </a:cubicBezTo>
                <a:close/>
                <a:moveTo>
                  <a:pt x="762" y="549"/>
                </a:moveTo>
                <a:cubicBezTo>
                  <a:pt x="762" y="549"/>
                  <a:pt x="762" y="549"/>
                  <a:pt x="762" y="549"/>
                </a:cubicBezTo>
                <a:cubicBezTo>
                  <a:pt x="739" y="549"/>
                  <a:pt x="715" y="549"/>
                  <a:pt x="692" y="549"/>
                </a:cubicBezTo>
                <a:cubicBezTo>
                  <a:pt x="692" y="570"/>
                  <a:pt x="692" y="591"/>
                  <a:pt x="692" y="613"/>
                </a:cubicBezTo>
                <a:cubicBezTo>
                  <a:pt x="715" y="613"/>
                  <a:pt x="739" y="613"/>
                  <a:pt x="762" y="613"/>
                </a:cubicBezTo>
                <a:cubicBezTo>
                  <a:pt x="762" y="591"/>
                  <a:pt x="762" y="570"/>
                  <a:pt x="762" y="549"/>
                </a:cubicBezTo>
                <a:close/>
                <a:moveTo>
                  <a:pt x="678" y="549"/>
                </a:moveTo>
                <a:cubicBezTo>
                  <a:pt x="678" y="549"/>
                  <a:pt x="678" y="549"/>
                  <a:pt x="678" y="549"/>
                </a:cubicBezTo>
                <a:cubicBezTo>
                  <a:pt x="654" y="549"/>
                  <a:pt x="631" y="549"/>
                  <a:pt x="608" y="549"/>
                </a:cubicBezTo>
                <a:cubicBezTo>
                  <a:pt x="608" y="570"/>
                  <a:pt x="608" y="591"/>
                  <a:pt x="608" y="613"/>
                </a:cubicBezTo>
                <a:cubicBezTo>
                  <a:pt x="631" y="613"/>
                  <a:pt x="654" y="613"/>
                  <a:pt x="678" y="613"/>
                </a:cubicBezTo>
                <a:cubicBezTo>
                  <a:pt x="678" y="591"/>
                  <a:pt x="678" y="570"/>
                  <a:pt x="678" y="549"/>
                </a:cubicBezTo>
                <a:close/>
                <a:moveTo>
                  <a:pt x="594" y="549"/>
                </a:moveTo>
                <a:cubicBezTo>
                  <a:pt x="594" y="549"/>
                  <a:pt x="594" y="549"/>
                  <a:pt x="594" y="549"/>
                </a:cubicBezTo>
                <a:cubicBezTo>
                  <a:pt x="570" y="549"/>
                  <a:pt x="547" y="549"/>
                  <a:pt x="524" y="549"/>
                </a:cubicBezTo>
                <a:cubicBezTo>
                  <a:pt x="524" y="570"/>
                  <a:pt x="524" y="591"/>
                  <a:pt x="524" y="613"/>
                </a:cubicBezTo>
                <a:cubicBezTo>
                  <a:pt x="547" y="613"/>
                  <a:pt x="570" y="613"/>
                  <a:pt x="594" y="613"/>
                </a:cubicBezTo>
                <a:cubicBezTo>
                  <a:pt x="594" y="591"/>
                  <a:pt x="594" y="570"/>
                  <a:pt x="594" y="549"/>
                </a:cubicBezTo>
                <a:close/>
                <a:moveTo>
                  <a:pt x="509" y="549"/>
                </a:moveTo>
                <a:cubicBezTo>
                  <a:pt x="509" y="549"/>
                  <a:pt x="509" y="549"/>
                  <a:pt x="509" y="549"/>
                </a:cubicBezTo>
                <a:cubicBezTo>
                  <a:pt x="486" y="549"/>
                  <a:pt x="463" y="549"/>
                  <a:pt x="440" y="549"/>
                </a:cubicBezTo>
                <a:cubicBezTo>
                  <a:pt x="440" y="570"/>
                  <a:pt x="440" y="591"/>
                  <a:pt x="440" y="613"/>
                </a:cubicBezTo>
                <a:cubicBezTo>
                  <a:pt x="463" y="613"/>
                  <a:pt x="486" y="613"/>
                  <a:pt x="509" y="613"/>
                </a:cubicBezTo>
                <a:cubicBezTo>
                  <a:pt x="509" y="591"/>
                  <a:pt x="509" y="570"/>
                  <a:pt x="509" y="549"/>
                </a:cubicBezTo>
                <a:close/>
                <a:moveTo>
                  <a:pt x="762" y="468"/>
                </a:moveTo>
                <a:cubicBezTo>
                  <a:pt x="762" y="468"/>
                  <a:pt x="762" y="468"/>
                  <a:pt x="762" y="468"/>
                </a:cubicBezTo>
                <a:cubicBezTo>
                  <a:pt x="739" y="468"/>
                  <a:pt x="715" y="468"/>
                  <a:pt x="692" y="468"/>
                </a:cubicBezTo>
                <a:cubicBezTo>
                  <a:pt x="692" y="489"/>
                  <a:pt x="692" y="511"/>
                  <a:pt x="692" y="532"/>
                </a:cubicBezTo>
                <a:cubicBezTo>
                  <a:pt x="715" y="532"/>
                  <a:pt x="739" y="532"/>
                  <a:pt x="762" y="532"/>
                </a:cubicBezTo>
                <a:cubicBezTo>
                  <a:pt x="762" y="511"/>
                  <a:pt x="762" y="489"/>
                  <a:pt x="762" y="468"/>
                </a:cubicBezTo>
                <a:close/>
                <a:moveTo>
                  <a:pt x="678" y="468"/>
                </a:moveTo>
                <a:cubicBezTo>
                  <a:pt x="678" y="468"/>
                  <a:pt x="678" y="468"/>
                  <a:pt x="678" y="468"/>
                </a:cubicBezTo>
                <a:cubicBezTo>
                  <a:pt x="654" y="468"/>
                  <a:pt x="631" y="468"/>
                  <a:pt x="608" y="468"/>
                </a:cubicBezTo>
                <a:cubicBezTo>
                  <a:pt x="608" y="489"/>
                  <a:pt x="608" y="511"/>
                  <a:pt x="608" y="532"/>
                </a:cubicBezTo>
                <a:cubicBezTo>
                  <a:pt x="631" y="532"/>
                  <a:pt x="654" y="532"/>
                  <a:pt x="678" y="532"/>
                </a:cubicBezTo>
                <a:cubicBezTo>
                  <a:pt x="678" y="511"/>
                  <a:pt x="678" y="489"/>
                  <a:pt x="678" y="468"/>
                </a:cubicBezTo>
                <a:close/>
                <a:moveTo>
                  <a:pt x="594" y="468"/>
                </a:moveTo>
                <a:cubicBezTo>
                  <a:pt x="594" y="468"/>
                  <a:pt x="594" y="468"/>
                  <a:pt x="594" y="468"/>
                </a:cubicBezTo>
                <a:cubicBezTo>
                  <a:pt x="570" y="468"/>
                  <a:pt x="547" y="468"/>
                  <a:pt x="524" y="468"/>
                </a:cubicBezTo>
                <a:cubicBezTo>
                  <a:pt x="524" y="489"/>
                  <a:pt x="524" y="511"/>
                  <a:pt x="524" y="532"/>
                </a:cubicBezTo>
                <a:cubicBezTo>
                  <a:pt x="547" y="532"/>
                  <a:pt x="570" y="532"/>
                  <a:pt x="594" y="532"/>
                </a:cubicBezTo>
                <a:cubicBezTo>
                  <a:pt x="594" y="511"/>
                  <a:pt x="594" y="489"/>
                  <a:pt x="594" y="468"/>
                </a:cubicBezTo>
                <a:close/>
                <a:moveTo>
                  <a:pt x="509" y="468"/>
                </a:moveTo>
                <a:cubicBezTo>
                  <a:pt x="509" y="468"/>
                  <a:pt x="509" y="468"/>
                  <a:pt x="509" y="468"/>
                </a:cubicBezTo>
                <a:cubicBezTo>
                  <a:pt x="486" y="468"/>
                  <a:pt x="463" y="468"/>
                  <a:pt x="440" y="468"/>
                </a:cubicBezTo>
                <a:cubicBezTo>
                  <a:pt x="440" y="489"/>
                  <a:pt x="440" y="511"/>
                  <a:pt x="440" y="532"/>
                </a:cubicBezTo>
                <a:cubicBezTo>
                  <a:pt x="463" y="532"/>
                  <a:pt x="486" y="532"/>
                  <a:pt x="509" y="532"/>
                </a:cubicBezTo>
                <a:cubicBezTo>
                  <a:pt x="509" y="511"/>
                  <a:pt x="509" y="489"/>
                  <a:pt x="509" y="468"/>
                </a:cubicBezTo>
                <a:close/>
                <a:moveTo>
                  <a:pt x="846" y="468"/>
                </a:moveTo>
                <a:cubicBezTo>
                  <a:pt x="846" y="468"/>
                  <a:pt x="846" y="468"/>
                  <a:pt x="846" y="468"/>
                </a:cubicBezTo>
                <a:cubicBezTo>
                  <a:pt x="823" y="468"/>
                  <a:pt x="800" y="468"/>
                  <a:pt x="776" y="468"/>
                </a:cubicBezTo>
                <a:cubicBezTo>
                  <a:pt x="776" y="489"/>
                  <a:pt x="776" y="511"/>
                  <a:pt x="776" y="532"/>
                </a:cubicBezTo>
                <a:cubicBezTo>
                  <a:pt x="800" y="532"/>
                  <a:pt x="823" y="532"/>
                  <a:pt x="846" y="532"/>
                </a:cubicBezTo>
                <a:cubicBezTo>
                  <a:pt x="846" y="511"/>
                  <a:pt x="846" y="489"/>
                  <a:pt x="846" y="468"/>
                </a:cubicBezTo>
                <a:close/>
                <a:moveTo>
                  <a:pt x="762" y="392"/>
                </a:moveTo>
                <a:cubicBezTo>
                  <a:pt x="762" y="392"/>
                  <a:pt x="762" y="392"/>
                  <a:pt x="762" y="392"/>
                </a:cubicBezTo>
                <a:cubicBezTo>
                  <a:pt x="739" y="392"/>
                  <a:pt x="715" y="392"/>
                  <a:pt x="692" y="392"/>
                </a:cubicBezTo>
                <a:cubicBezTo>
                  <a:pt x="692" y="414"/>
                  <a:pt x="692" y="435"/>
                  <a:pt x="692" y="457"/>
                </a:cubicBezTo>
                <a:cubicBezTo>
                  <a:pt x="715" y="457"/>
                  <a:pt x="739" y="457"/>
                  <a:pt x="762" y="457"/>
                </a:cubicBezTo>
                <a:cubicBezTo>
                  <a:pt x="762" y="435"/>
                  <a:pt x="762" y="414"/>
                  <a:pt x="762" y="392"/>
                </a:cubicBezTo>
                <a:close/>
                <a:moveTo>
                  <a:pt x="678" y="392"/>
                </a:moveTo>
                <a:cubicBezTo>
                  <a:pt x="678" y="392"/>
                  <a:pt x="678" y="392"/>
                  <a:pt x="678" y="392"/>
                </a:cubicBezTo>
                <a:cubicBezTo>
                  <a:pt x="654" y="392"/>
                  <a:pt x="631" y="392"/>
                  <a:pt x="608" y="392"/>
                </a:cubicBezTo>
                <a:cubicBezTo>
                  <a:pt x="608" y="414"/>
                  <a:pt x="608" y="435"/>
                  <a:pt x="608" y="457"/>
                </a:cubicBezTo>
                <a:cubicBezTo>
                  <a:pt x="631" y="457"/>
                  <a:pt x="654" y="457"/>
                  <a:pt x="678" y="457"/>
                </a:cubicBezTo>
                <a:cubicBezTo>
                  <a:pt x="678" y="435"/>
                  <a:pt x="678" y="414"/>
                  <a:pt x="678" y="392"/>
                </a:cubicBezTo>
                <a:close/>
                <a:moveTo>
                  <a:pt x="594" y="392"/>
                </a:moveTo>
                <a:cubicBezTo>
                  <a:pt x="594" y="392"/>
                  <a:pt x="594" y="392"/>
                  <a:pt x="594" y="392"/>
                </a:cubicBezTo>
                <a:cubicBezTo>
                  <a:pt x="570" y="392"/>
                  <a:pt x="547" y="392"/>
                  <a:pt x="524" y="392"/>
                </a:cubicBezTo>
                <a:cubicBezTo>
                  <a:pt x="524" y="414"/>
                  <a:pt x="524" y="435"/>
                  <a:pt x="524" y="457"/>
                </a:cubicBezTo>
                <a:cubicBezTo>
                  <a:pt x="547" y="457"/>
                  <a:pt x="570" y="457"/>
                  <a:pt x="594" y="457"/>
                </a:cubicBezTo>
                <a:cubicBezTo>
                  <a:pt x="594" y="435"/>
                  <a:pt x="594" y="414"/>
                  <a:pt x="594" y="392"/>
                </a:cubicBezTo>
                <a:close/>
                <a:moveTo>
                  <a:pt x="509" y="392"/>
                </a:moveTo>
                <a:cubicBezTo>
                  <a:pt x="509" y="392"/>
                  <a:pt x="509" y="392"/>
                  <a:pt x="509" y="392"/>
                </a:cubicBezTo>
                <a:cubicBezTo>
                  <a:pt x="486" y="392"/>
                  <a:pt x="463" y="392"/>
                  <a:pt x="440" y="392"/>
                </a:cubicBezTo>
                <a:cubicBezTo>
                  <a:pt x="440" y="414"/>
                  <a:pt x="440" y="435"/>
                  <a:pt x="440" y="457"/>
                </a:cubicBezTo>
                <a:cubicBezTo>
                  <a:pt x="463" y="457"/>
                  <a:pt x="486" y="457"/>
                  <a:pt x="509" y="457"/>
                </a:cubicBezTo>
                <a:cubicBezTo>
                  <a:pt x="509" y="435"/>
                  <a:pt x="509" y="414"/>
                  <a:pt x="509" y="392"/>
                </a:cubicBezTo>
                <a:close/>
                <a:moveTo>
                  <a:pt x="846" y="392"/>
                </a:moveTo>
                <a:cubicBezTo>
                  <a:pt x="846" y="392"/>
                  <a:pt x="846" y="392"/>
                  <a:pt x="846" y="392"/>
                </a:cubicBezTo>
                <a:cubicBezTo>
                  <a:pt x="823" y="392"/>
                  <a:pt x="800" y="392"/>
                  <a:pt x="776" y="392"/>
                </a:cubicBezTo>
                <a:cubicBezTo>
                  <a:pt x="776" y="414"/>
                  <a:pt x="776" y="435"/>
                  <a:pt x="776" y="457"/>
                </a:cubicBezTo>
                <a:cubicBezTo>
                  <a:pt x="800" y="457"/>
                  <a:pt x="823" y="457"/>
                  <a:pt x="846" y="457"/>
                </a:cubicBezTo>
                <a:cubicBezTo>
                  <a:pt x="846" y="435"/>
                  <a:pt x="846" y="414"/>
                  <a:pt x="846" y="392"/>
                </a:cubicBezTo>
                <a:close/>
                <a:moveTo>
                  <a:pt x="846" y="549"/>
                </a:moveTo>
                <a:cubicBezTo>
                  <a:pt x="846" y="549"/>
                  <a:pt x="846" y="549"/>
                  <a:pt x="846" y="549"/>
                </a:cubicBezTo>
                <a:cubicBezTo>
                  <a:pt x="823" y="549"/>
                  <a:pt x="800" y="549"/>
                  <a:pt x="776" y="549"/>
                </a:cubicBezTo>
                <a:cubicBezTo>
                  <a:pt x="776" y="570"/>
                  <a:pt x="776" y="591"/>
                  <a:pt x="776" y="613"/>
                </a:cubicBezTo>
                <a:cubicBezTo>
                  <a:pt x="800" y="613"/>
                  <a:pt x="823" y="613"/>
                  <a:pt x="846" y="613"/>
                </a:cubicBezTo>
                <a:cubicBezTo>
                  <a:pt x="846" y="591"/>
                  <a:pt x="846" y="570"/>
                  <a:pt x="846" y="549"/>
                </a:cubicBezTo>
                <a:close/>
                <a:moveTo>
                  <a:pt x="105" y="362"/>
                </a:moveTo>
                <a:cubicBezTo>
                  <a:pt x="105" y="454"/>
                  <a:pt x="104" y="555"/>
                  <a:pt x="103" y="643"/>
                </a:cubicBezTo>
                <a:cubicBezTo>
                  <a:pt x="103" y="666"/>
                  <a:pt x="101" y="672"/>
                  <a:pt x="127" y="672"/>
                </a:cubicBezTo>
                <a:cubicBezTo>
                  <a:pt x="372" y="672"/>
                  <a:pt x="616" y="672"/>
                  <a:pt x="861" y="672"/>
                </a:cubicBezTo>
                <a:cubicBezTo>
                  <a:pt x="880" y="672"/>
                  <a:pt x="881" y="656"/>
                  <a:pt x="881" y="641"/>
                </a:cubicBezTo>
                <a:cubicBezTo>
                  <a:pt x="881" y="548"/>
                  <a:pt x="881" y="455"/>
                  <a:pt x="881" y="363"/>
                </a:cubicBezTo>
                <a:cubicBezTo>
                  <a:pt x="881" y="339"/>
                  <a:pt x="876" y="334"/>
                  <a:pt x="852" y="334"/>
                </a:cubicBezTo>
                <a:cubicBezTo>
                  <a:pt x="611" y="334"/>
                  <a:pt x="370" y="334"/>
                  <a:pt x="129" y="334"/>
                </a:cubicBezTo>
                <a:cubicBezTo>
                  <a:pt x="114" y="334"/>
                  <a:pt x="105" y="338"/>
                  <a:pt x="105" y="362"/>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sp>
        <p:nvSpPr>
          <p:cNvPr id="23" name="TextBox 30"/>
          <p:cNvSpPr txBox="1"/>
          <p:nvPr/>
        </p:nvSpPr>
        <p:spPr>
          <a:xfrm>
            <a:off x="5975987" y="4032311"/>
            <a:ext cx="920025" cy="338554"/>
          </a:xfrm>
          <a:prstGeom prst="rect">
            <a:avLst/>
          </a:prstGeom>
          <a:noFill/>
        </p:spPr>
        <p:txBody>
          <a:bodyPr wrap="squar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专营店</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24" name="TextBox 33"/>
          <p:cNvSpPr txBox="1"/>
          <p:nvPr/>
        </p:nvSpPr>
        <p:spPr>
          <a:xfrm>
            <a:off x="5975987" y="5592860"/>
            <a:ext cx="920025" cy="338554"/>
          </a:xfrm>
          <a:prstGeom prst="rect">
            <a:avLst/>
          </a:prstGeom>
          <a:noFill/>
        </p:spPr>
        <p:txBody>
          <a:bodyPr wrap="square" rtlCol="0">
            <a:spAutoFit/>
          </a:bodyPr>
          <a:lstStyle/>
          <a:p>
            <a:pPr algn="ctr"/>
            <a:r>
              <a:rPr lang="zh-CN" altLang="en-US" sz="1600" b="1" dirty="0">
                <a:solidFill>
                  <a:srgbClr val="FFFFFF"/>
                </a:solidFill>
                <a:latin typeface="微软雅黑" panose="020B0503020204020204" pitchFamily="34" charset="-122"/>
                <a:ea typeface="微软雅黑" panose="020B0503020204020204" pitchFamily="34" charset="-122"/>
              </a:rPr>
              <a:t>旗舰店</a:t>
            </a:r>
            <a:endParaRPr lang="zh-CN" altLang="en-US" sz="1600" b="1" dirty="0">
              <a:solidFill>
                <a:srgbClr val="FFFFFF"/>
              </a:solidFill>
              <a:latin typeface="微软雅黑" panose="020B0503020204020204" pitchFamily="34" charset="-122"/>
              <a:ea typeface="微软雅黑" panose="020B0503020204020204" pitchFamily="34" charset="-122"/>
            </a:endParaRPr>
          </a:p>
        </p:txBody>
      </p:sp>
      <p:sp>
        <p:nvSpPr>
          <p:cNvPr id="25" name="矩形 24"/>
          <p:cNvSpPr/>
          <p:nvPr/>
        </p:nvSpPr>
        <p:spPr>
          <a:xfrm>
            <a:off x="7060405" y="1711247"/>
            <a:ext cx="4705134" cy="923330"/>
          </a:xfrm>
          <a:prstGeom prst="rect">
            <a:avLst/>
          </a:prstGeom>
        </p:spPr>
        <p:txBody>
          <a:bodyPr wrap="none">
            <a:spAutoFit/>
          </a:bodyPr>
          <a:lstStyle/>
          <a:p>
            <a:r>
              <a:rPr lang="zh-CN" altLang="en-US" b="1" dirty="0">
                <a:solidFill>
                  <a:schemeClr val="accent1"/>
                </a:solidFill>
                <a:latin typeface="+mj-ea"/>
                <a:ea typeface="+mj-ea"/>
              </a:rPr>
              <a:t>管理费：</a:t>
            </a:r>
            <a:r>
              <a:rPr lang="en-US" altLang="zh-CN" dirty="0">
                <a:solidFill>
                  <a:schemeClr val="accent1"/>
                </a:solidFill>
                <a:latin typeface="+mj-ea"/>
                <a:ea typeface="+mj-ea"/>
              </a:rPr>
              <a:t>1</a:t>
            </a:r>
            <a:r>
              <a:rPr lang="zh-CN" altLang="en-US" dirty="0">
                <a:solidFill>
                  <a:schemeClr val="accent1"/>
                </a:solidFill>
                <a:latin typeface="+mj-ea"/>
                <a:ea typeface="+mj-ea"/>
              </a:rPr>
              <a:t>万元</a:t>
            </a:r>
            <a:endParaRPr lang="zh-CN" altLang="en-US" dirty="0">
              <a:solidFill>
                <a:schemeClr val="accent1"/>
              </a:solidFill>
              <a:latin typeface="+mj-ea"/>
              <a:ea typeface="+mj-ea"/>
            </a:endParaRPr>
          </a:p>
          <a:p>
            <a:r>
              <a:rPr lang="zh-CN" altLang="en-US" b="1" dirty="0">
                <a:solidFill>
                  <a:schemeClr val="accent1"/>
                </a:solidFill>
                <a:latin typeface="+mj-ea"/>
                <a:ea typeface="+mj-ea"/>
              </a:rPr>
              <a:t>产品福利：</a:t>
            </a:r>
            <a:r>
              <a:rPr lang="zh-CN" altLang="en-US" dirty="0">
                <a:solidFill>
                  <a:schemeClr val="accent1"/>
                </a:solidFill>
                <a:latin typeface="+mj-ea"/>
                <a:ea typeface="+mj-ea"/>
              </a:rPr>
              <a:t>价值</a:t>
            </a:r>
            <a:r>
              <a:rPr lang="en-US" altLang="zh-CN" dirty="0">
                <a:solidFill>
                  <a:schemeClr val="accent1"/>
                </a:solidFill>
                <a:latin typeface="+mj-ea"/>
                <a:ea typeface="+mj-ea"/>
              </a:rPr>
              <a:t>2</a:t>
            </a:r>
            <a:r>
              <a:rPr lang="zh-CN" altLang="en-US" dirty="0">
                <a:solidFill>
                  <a:schemeClr val="accent1"/>
                </a:solidFill>
                <a:latin typeface="+mj-ea"/>
                <a:ea typeface="+mj-ea"/>
              </a:rPr>
              <a:t>万元人民币产品若干；</a:t>
            </a:r>
            <a:endParaRPr lang="zh-CN" altLang="en-US" dirty="0">
              <a:solidFill>
                <a:schemeClr val="accent1"/>
              </a:solidFill>
              <a:latin typeface="+mj-ea"/>
              <a:ea typeface="+mj-ea"/>
            </a:endParaRPr>
          </a:p>
          <a:p>
            <a:r>
              <a:rPr lang="zh-CN" altLang="en-US" b="1" dirty="0">
                <a:solidFill>
                  <a:schemeClr val="accent1"/>
                </a:solidFill>
                <a:latin typeface="+mj-ea"/>
                <a:ea typeface="+mj-ea"/>
              </a:rPr>
              <a:t>管理支持：</a:t>
            </a:r>
            <a:r>
              <a:rPr lang="zh-CN" altLang="en-US" dirty="0">
                <a:solidFill>
                  <a:schemeClr val="accent1"/>
                </a:solidFill>
                <a:latin typeface="+mj-ea"/>
                <a:ea typeface="+mj-ea"/>
              </a:rPr>
              <a:t>公司专家团队年度专场服务</a:t>
            </a:r>
            <a:r>
              <a:rPr lang="en-US" altLang="zh-CN" dirty="0">
                <a:solidFill>
                  <a:schemeClr val="accent1"/>
                </a:solidFill>
                <a:latin typeface="+mj-ea"/>
                <a:ea typeface="+mj-ea"/>
              </a:rPr>
              <a:t>1</a:t>
            </a:r>
            <a:r>
              <a:rPr lang="zh-CN" altLang="en-US" dirty="0">
                <a:solidFill>
                  <a:schemeClr val="accent1"/>
                </a:solidFill>
                <a:latin typeface="+mj-ea"/>
                <a:ea typeface="+mj-ea"/>
              </a:rPr>
              <a:t>次。</a:t>
            </a:r>
            <a:endParaRPr lang="zh-CN" altLang="en-US" dirty="0">
              <a:solidFill>
                <a:schemeClr val="accent1"/>
              </a:solidFill>
              <a:latin typeface="+mj-ea"/>
              <a:ea typeface="+mj-ea"/>
            </a:endParaRPr>
          </a:p>
        </p:txBody>
      </p:sp>
      <p:sp>
        <p:nvSpPr>
          <p:cNvPr id="26" name="矩形 25"/>
          <p:cNvSpPr/>
          <p:nvPr/>
        </p:nvSpPr>
        <p:spPr>
          <a:xfrm>
            <a:off x="7060405" y="3494781"/>
            <a:ext cx="4705134" cy="923330"/>
          </a:xfrm>
          <a:prstGeom prst="rect">
            <a:avLst/>
          </a:prstGeom>
        </p:spPr>
        <p:txBody>
          <a:bodyPr wrap="none">
            <a:spAutoFit/>
          </a:bodyPr>
          <a:lstStyle/>
          <a:p>
            <a:r>
              <a:rPr lang="zh-CN" altLang="en-US" b="1" dirty="0">
                <a:solidFill>
                  <a:schemeClr val="accent1"/>
                </a:solidFill>
                <a:latin typeface="+mj-ea"/>
                <a:ea typeface="+mj-ea"/>
              </a:rPr>
              <a:t>管理费：</a:t>
            </a:r>
            <a:r>
              <a:rPr lang="en-US" altLang="zh-CN" dirty="0">
                <a:solidFill>
                  <a:schemeClr val="accent1"/>
                </a:solidFill>
                <a:latin typeface="+mj-ea"/>
                <a:ea typeface="+mj-ea"/>
              </a:rPr>
              <a:t>3</a:t>
            </a:r>
            <a:r>
              <a:rPr lang="zh-CN" altLang="en-US" dirty="0">
                <a:solidFill>
                  <a:schemeClr val="accent1"/>
                </a:solidFill>
                <a:latin typeface="+mj-ea"/>
                <a:ea typeface="+mj-ea"/>
              </a:rPr>
              <a:t>万元</a:t>
            </a:r>
            <a:endParaRPr lang="zh-CN" altLang="en-US" dirty="0">
              <a:solidFill>
                <a:schemeClr val="accent1"/>
              </a:solidFill>
              <a:latin typeface="+mj-ea"/>
              <a:ea typeface="+mj-ea"/>
            </a:endParaRPr>
          </a:p>
          <a:p>
            <a:r>
              <a:rPr lang="zh-CN" altLang="en-US" b="1" dirty="0">
                <a:solidFill>
                  <a:schemeClr val="accent1"/>
                </a:solidFill>
                <a:latin typeface="+mj-ea"/>
                <a:ea typeface="+mj-ea"/>
              </a:rPr>
              <a:t>产品福利：</a:t>
            </a:r>
            <a:r>
              <a:rPr lang="zh-CN" altLang="en-US" dirty="0">
                <a:solidFill>
                  <a:schemeClr val="accent1"/>
                </a:solidFill>
                <a:latin typeface="+mj-ea"/>
                <a:ea typeface="+mj-ea"/>
              </a:rPr>
              <a:t>价值</a:t>
            </a:r>
            <a:r>
              <a:rPr lang="en-US" altLang="zh-CN" dirty="0">
                <a:solidFill>
                  <a:schemeClr val="accent1"/>
                </a:solidFill>
                <a:latin typeface="+mj-ea"/>
                <a:ea typeface="+mj-ea"/>
              </a:rPr>
              <a:t>6</a:t>
            </a:r>
            <a:r>
              <a:rPr lang="zh-CN" altLang="en-US" dirty="0">
                <a:solidFill>
                  <a:schemeClr val="accent1"/>
                </a:solidFill>
                <a:latin typeface="+mj-ea"/>
                <a:ea typeface="+mj-ea"/>
              </a:rPr>
              <a:t>万元人民币产品若干；</a:t>
            </a:r>
            <a:endParaRPr lang="zh-CN" altLang="en-US" dirty="0">
              <a:solidFill>
                <a:schemeClr val="accent1"/>
              </a:solidFill>
              <a:latin typeface="+mj-ea"/>
              <a:ea typeface="+mj-ea"/>
            </a:endParaRPr>
          </a:p>
          <a:p>
            <a:r>
              <a:rPr lang="zh-CN" altLang="en-US" b="1" dirty="0">
                <a:solidFill>
                  <a:schemeClr val="accent1"/>
                </a:solidFill>
                <a:latin typeface="+mj-ea"/>
                <a:ea typeface="+mj-ea"/>
              </a:rPr>
              <a:t>管理支持：</a:t>
            </a:r>
            <a:r>
              <a:rPr lang="zh-CN" altLang="en-US" dirty="0">
                <a:solidFill>
                  <a:schemeClr val="accent1"/>
                </a:solidFill>
                <a:latin typeface="+mj-ea"/>
                <a:ea typeface="+mj-ea"/>
              </a:rPr>
              <a:t>公司专家团队年度专场服务</a:t>
            </a:r>
            <a:r>
              <a:rPr lang="en-US" altLang="zh-CN" dirty="0">
                <a:solidFill>
                  <a:schemeClr val="accent1"/>
                </a:solidFill>
                <a:latin typeface="+mj-ea"/>
                <a:ea typeface="+mj-ea"/>
              </a:rPr>
              <a:t>2</a:t>
            </a:r>
            <a:r>
              <a:rPr lang="zh-CN" altLang="en-US" dirty="0">
                <a:solidFill>
                  <a:schemeClr val="accent1"/>
                </a:solidFill>
                <a:latin typeface="+mj-ea"/>
                <a:ea typeface="+mj-ea"/>
              </a:rPr>
              <a:t>次。</a:t>
            </a:r>
            <a:endParaRPr lang="zh-CN" altLang="en-US" dirty="0">
              <a:solidFill>
                <a:schemeClr val="accent1"/>
              </a:solidFill>
              <a:latin typeface="+mj-ea"/>
              <a:ea typeface="+mj-ea"/>
            </a:endParaRPr>
          </a:p>
        </p:txBody>
      </p:sp>
      <p:sp>
        <p:nvSpPr>
          <p:cNvPr id="27" name="矩形 26"/>
          <p:cNvSpPr/>
          <p:nvPr/>
        </p:nvSpPr>
        <p:spPr>
          <a:xfrm>
            <a:off x="7060405" y="5073898"/>
            <a:ext cx="4705134" cy="923330"/>
          </a:xfrm>
          <a:prstGeom prst="rect">
            <a:avLst/>
          </a:prstGeom>
        </p:spPr>
        <p:txBody>
          <a:bodyPr wrap="none">
            <a:spAutoFit/>
          </a:bodyPr>
          <a:lstStyle/>
          <a:p>
            <a:r>
              <a:rPr lang="zh-CN" altLang="en-US" b="1" dirty="0">
                <a:solidFill>
                  <a:schemeClr val="accent1"/>
                </a:solidFill>
                <a:latin typeface="+mj-ea"/>
                <a:ea typeface="+mj-ea"/>
              </a:rPr>
              <a:t>管理费：</a:t>
            </a:r>
            <a:r>
              <a:rPr lang="en-US" altLang="zh-CN" dirty="0">
                <a:solidFill>
                  <a:schemeClr val="accent1"/>
                </a:solidFill>
                <a:latin typeface="+mj-ea"/>
                <a:ea typeface="+mj-ea"/>
              </a:rPr>
              <a:t>5</a:t>
            </a:r>
            <a:r>
              <a:rPr lang="zh-CN" altLang="en-US" dirty="0">
                <a:solidFill>
                  <a:schemeClr val="accent1"/>
                </a:solidFill>
                <a:latin typeface="+mj-ea"/>
                <a:ea typeface="+mj-ea"/>
              </a:rPr>
              <a:t>万元</a:t>
            </a:r>
            <a:endParaRPr lang="zh-CN" altLang="en-US" dirty="0">
              <a:solidFill>
                <a:schemeClr val="accent1"/>
              </a:solidFill>
              <a:latin typeface="+mj-ea"/>
              <a:ea typeface="+mj-ea"/>
            </a:endParaRPr>
          </a:p>
          <a:p>
            <a:r>
              <a:rPr lang="zh-CN" altLang="en-US" b="1" dirty="0">
                <a:solidFill>
                  <a:schemeClr val="accent1"/>
                </a:solidFill>
                <a:latin typeface="+mj-ea"/>
                <a:ea typeface="+mj-ea"/>
              </a:rPr>
              <a:t>产品福利：</a:t>
            </a:r>
            <a:r>
              <a:rPr lang="zh-CN" altLang="en-US" dirty="0">
                <a:solidFill>
                  <a:schemeClr val="accent1"/>
                </a:solidFill>
                <a:latin typeface="+mj-ea"/>
                <a:ea typeface="+mj-ea"/>
              </a:rPr>
              <a:t>价值</a:t>
            </a:r>
            <a:r>
              <a:rPr lang="en-US" altLang="zh-CN" dirty="0">
                <a:solidFill>
                  <a:schemeClr val="accent1"/>
                </a:solidFill>
                <a:latin typeface="+mj-ea"/>
                <a:ea typeface="+mj-ea"/>
              </a:rPr>
              <a:t>11</a:t>
            </a:r>
            <a:r>
              <a:rPr lang="zh-CN" altLang="en-US" dirty="0">
                <a:solidFill>
                  <a:schemeClr val="accent1"/>
                </a:solidFill>
                <a:latin typeface="+mj-ea"/>
                <a:ea typeface="+mj-ea"/>
              </a:rPr>
              <a:t>万元人民币产品若干；</a:t>
            </a:r>
            <a:endParaRPr lang="zh-CN" altLang="en-US" dirty="0">
              <a:solidFill>
                <a:schemeClr val="accent1"/>
              </a:solidFill>
              <a:latin typeface="+mj-ea"/>
              <a:ea typeface="+mj-ea"/>
            </a:endParaRPr>
          </a:p>
          <a:p>
            <a:r>
              <a:rPr lang="zh-CN" altLang="en-US" b="1" dirty="0">
                <a:solidFill>
                  <a:schemeClr val="accent1"/>
                </a:solidFill>
                <a:latin typeface="+mj-ea"/>
                <a:ea typeface="+mj-ea"/>
              </a:rPr>
              <a:t>管理支持：</a:t>
            </a:r>
            <a:r>
              <a:rPr lang="zh-CN" altLang="en-US" dirty="0">
                <a:solidFill>
                  <a:schemeClr val="accent1"/>
                </a:solidFill>
                <a:latin typeface="+mj-ea"/>
                <a:ea typeface="+mj-ea"/>
              </a:rPr>
              <a:t>公司专家团队年度专场服务</a:t>
            </a:r>
            <a:r>
              <a:rPr lang="en-US" altLang="zh-CN" dirty="0">
                <a:solidFill>
                  <a:schemeClr val="accent1"/>
                </a:solidFill>
                <a:latin typeface="+mj-ea"/>
                <a:ea typeface="+mj-ea"/>
              </a:rPr>
              <a:t>3</a:t>
            </a:r>
            <a:r>
              <a:rPr lang="zh-CN" altLang="en-US" dirty="0">
                <a:solidFill>
                  <a:schemeClr val="accent1"/>
                </a:solidFill>
                <a:latin typeface="+mj-ea"/>
                <a:ea typeface="+mj-ea"/>
              </a:rPr>
              <a:t>次。</a:t>
            </a:r>
            <a:endParaRPr lang="zh-CN" altLang="en-US"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advTm="8060">
        <p14:prism/>
      </p:transition>
    </mc:Choice>
    <mc:Fallback>
      <p:transition spd="slow" advTm="806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5071269" y="884552"/>
            <a:ext cx="2301875" cy="2308226"/>
            <a:chOff x="6609209" y="790981"/>
            <a:chExt cx="2301875" cy="2308226"/>
          </a:xfrm>
        </p:grpSpPr>
        <p:sp>
          <p:nvSpPr>
            <p:cNvPr id="38"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39"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grpSp>
      <p:sp>
        <p:nvSpPr>
          <p:cNvPr id="55" name="TextBox 27"/>
          <p:cNvSpPr txBox="1"/>
          <p:nvPr/>
        </p:nvSpPr>
        <p:spPr>
          <a:xfrm>
            <a:off x="2549797" y="3752318"/>
            <a:ext cx="7097168" cy="14465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公 司 优 势</a:t>
            </a:r>
            <a:endPar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3" name="文本框 62"/>
          <p:cNvSpPr txBox="1"/>
          <p:nvPr/>
        </p:nvSpPr>
        <p:spPr>
          <a:xfrm>
            <a:off x="5627941" y="3300321"/>
            <a:ext cx="1188530" cy="52322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Part 3</a:t>
            </a:r>
            <a:endParaRPr kumimoji="0" lang="zh-CN" altLang="en-US"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2" name="Freeform 10"/>
          <p:cNvSpPr>
            <a:spLocks noEditPoints="1"/>
          </p:cNvSpPr>
          <p:nvPr/>
        </p:nvSpPr>
        <p:spPr bwMode="auto">
          <a:xfrm>
            <a:off x="5600837" y="1308571"/>
            <a:ext cx="1303528" cy="1438490"/>
          </a:xfrm>
          <a:custGeom>
            <a:avLst/>
            <a:gdLst>
              <a:gd name="T0" fmla="*/ 442 w 693"/>
              <a:gd name="T1" fmla="*/ 98 h 782"/>
              <a:gd name="T2" fmla="*/ 343 w 693"/>
              <a:gd name="T3" fmla="*/ 196 h 782"/>
              <a:gd name="T4" fmla="*/ 246 w 693"/>
              <a:gd name="T5" fmla="*/ 196 h 782"/>
              <a:gd name="T6" fmla="*/ 148 w 693"/>
              <a:gd name="T7" fmla="*/ 98 h 782"/>
              <a:gd name="T8" fmla="*/ 246 w 693"/>
              <a:gd name="T9" fmla="*/ 0 h 782"/>
              <a:gd name="T10" fmla="*/ 343 w 693"/>
              <a:gd name="T11" fmla="*/ 0 h 782"/>
              <a:gd name="T12" fmla="*/ 442 w 693"/>
              <a:gd name="T13" fmla="*/ 98 h 782"/>
              <a:gd name="T14" fmla="*/ 575 w 693"/>
              <a:gd name="T15" fmla="*/ 428 h 782"/>
              <a:gd name="T16" fmla="*/ 536 w 693"/>
              <a:gd name="T17" fmla="*/ 423 h 782"/>
              <a:gd name="T18" fmla="*/ 380 w 693"/>
              <a:gd name="T19" fmla="*/ 580 h 782"/>
              <a:gd name="T20" fmla="*/ 504 w 693"/>
              <a:gd name="T21" fmla="*/ 732 h 782"/>
              <a:gd name="T22" fmla="*/ 536 w 693"/>
              <a:gd name="T23" fmla="*/ 736 h 782"/>
              <a:gd name="T24" fmla="*/ 693 w 693"/>
              <a:gd name="T25" fmla="*/ 580 h 782"/>
              <a:gd name="T26" fmla="*/ 575 w 693"/>
              <a:gd name="T27" fmla="*/ 428 h 782"/>
              <a:gd name="T28" fmla="*/ 625 w 693"/>
              <a:gd name="T29" fmla="*/ 558 h 782"/>
              <a:gd name="T30" fmla="*/ 625 w 693"/>
              <a:gd name="T31" fmla="*/ 558 h 782"/>
              <a:gd name="T32" fmla="*/ 575 w 693"/>
              <a:gd name="T33" fmla="*/ 607 h 782"/>
              <a:gd name="T34" fmla="*/ 536 w 693"/>
              <a:gd name="T35" fmla="*/ 646 h 782"/>
              <a:gd name="T36" fmla="*/ 492 w 693"/>
              <a:gd name="T37" fmla="*/ 646 h 782"/>
              <a:gd name="T38" fmla="*/ 448 w 693"/>
              <a:gd name="T39" fmla="*/ 602 h 782"/>
              <a:gd name="T40" fmla="*/ 448 w 693"/>
              <a:gd name="T41" fmla="*/ 558 h 782"/>
              <a:gd name="T42" fmla="*/ 492 w 693"/>
              <a:gd name="T43" fmla="*/ 558 h 782"/>
              <a:gd name="T44" fmla="*/ 514 w 693"/>
              <a:gd name="T45" fmla="*/ 580 h 782"/>
              <a:gd name="T46" fmla="*/ 575 w 693"/>
              <a:gd name="T47" fmla="*/ 519 h 782"/>
              <a:gd name="T48" fmla="*/ 581 w 693"/>
              <a:gd name="T49" fmla="*/ 513 h 782"/>
              <a:gd name="T50" fmla="*/ 625 w 693"/>
              <a:gd name="T51" fmla="*/ 513 h 782"/>
              <a:gd name="T52" fmla="*/ 625 w 693"/>
              <a:gd name="T53" fmla="*/ 558 h 782"/>
              <a:gd name="T54" fmla="*/ 488 w 693"/>
              <a:gd name="T55" fmla="*/ 98 h 782"/>
              <a:gd name="T56" fmla="*/ 490 w 693"/>
              <a:gd name="T57" fmla="*/ 120 h 782"/>
              <a:gd name="T58" fmla="*/ 368 w 693"/>
              <a:gd name="T59" fmla="*/ 243 h 782"/>
              <a:gd name="T60" fmla="*/ 221 w 693"/>
              <a:gd name="T61" fmla="*/ 243 h 782"/>
              <a:gd name="T62" fmla="*/ 98 w 693"/>
              <a:gd name="T63" fmla="*/ 120 h 782"/>
              <a:gd name="T64" fmla="*/ 101 w 693"/>
              <a:gd name="T65" fmla="*/ 98 h 782"/>
              <a:gd name="T66" fmla="*/ 0 w 693"/>
              <a:gd name="T67" fmla="*/ 218 h 782"/>
              <a:gd name="T68" fmla="*/ 0 w 693"/>
              <a:gd name="T69" fmla="*/ 659 h 782"/>
              <a:gd name="T70" fmla="*/ 123 w 693"/>
              <a:gd name="T71" fmla="*/ 782 h 782"/>
              <a:gd name="T72" fmla="*/ 449 w 693"/>
              <a:gd name="T73" fmla="*/ 782 h 782"/>
              <a:gd name="T74" fmla="*/ 316 w 693"/>
              <a:gd name="T75" fmla="*/ 580 h 782"/>
              <a:gd name="T76" fmla="*/ 535 w 693"/>
              <a:gd name="T77" fmla="*/ 361 h 782"/>
              <a:gd name="T78" fmla="*/ 589 w 693"/>
              <a:gd name="T79" fmla="*/ 368 h 782"/>
              <a:gd name="T80" fmla="*/ 589 w 693"/>
              <a:gd name="T81" fmla="*/ 218 h 782"/>
              <a:gd name="T82" fmla="*/ 488 w 693"/>
              <a:gd name="T83" fmla="*/ 98 h 782"/>
              <a:gd name="T84" fmla="*/ 276 w 693"/>
              <a:gd name="T85" fmla="*/ 490 h 782"/>
              <a:gd name="T86" fmla="*/ 276 w 693"/>
              <a:gd name="T87" fmla="*/ 490 h 782"/>
              <a:gd name="T88" fmla="*/ 123 w 693"/>
              <a:gd name="T89" fmla="*/ 490 h 782"/>
              <a:gd name="T90" fmla="*/ 98 w 693"/>
              <a:gd name="T91" fmla="*/ 465 h 782"/>
              <a:gd name="T92" fmla="*/ 123 w 693"/>
              <a:gd name="T93" fmla="*/ 441 h 782"/>
              <a:gd name="T94" fmla="*/ 276 w 693"/>
              <a:gd name="T95" fmla="*/ 441 h 782"/>
              <a:gd name="T96" fmla="*/ 301 w 693"/>
              <a:gd name="T97" fmla="*/ 465 h 782"/>
              <a:gd name="T98" fmla="*/ 276 w 693"/>
              <a:gd name="T99" fmla="*/ 490 h 782"/>
              <a:gd name="T100" fmla="*/ 325 w 693"/>
              <a:gd name="T101" fmla="*/ 392 h 782"/>
              <a:gd name="T102" fmla="*/ 325 w 693"/>
              <a:gd name="T103" fmla="*/ 392 h 782"/>
              <a:gd name="T104" fmla="*/ 123 w 693"/>
              <a:gd name="T105" fmla="*/ 392 h 782"/>
              <a:gd name="T106" fmla="*/ 98 w 693"/>
              <a:gd name="T107" fmla="*/ 367 h 782"/>
              <a:gd name="T108" fmla="*/ 123 w 693"/>
              <a:gd name="T109" fmla="*/ 343 h 782"/>
              <a:gd name="T110" fmla="*/ 325 w 693"/>
              <a:gd name="T111" fmla="*/ 343 h 782"/>
              <a:gd name="T112" fmla="*/ 350 w 693"/>
              <a:gd name="T113" fmla="*/ 367 h 782"/>
              <a:gd name="T114" fmla="*/ 325 w 693"/>
              <a:gd name="T115" fmla="*/ 39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3" h="782">
                <a:moveTo>
                  <a:pt x="442" y="98"/>
                </a:moveTo>
                <a:cubicBezTo>
                  <a:pt x="442" y="152"/>
                  <a:pt x="398" y="196"/>
                  <a:pt x="343" y="196"/>
                </a:cubicBezTo>
                <a:lnTo>
                  <a:pt x="246" y="196"/>
                </a:lnTo>
                <a:cubicBezTo>
                  <a:pt x="191" y="196"/>
                  <a:pt x="148" y="152"/>
                  <a:pt x="148" y="98"/>
                </a:cubicBezTo>
                <a:cubicBezTo>
                  <a:pt x="148" y="44"/>
                  <a:pt x="191" y="0"/>
                  <a:pt x="246" y="0"/>
                </a:cubicBezTo>
                <a:lnTo>
                  <a:pt x="343" y="0"/>
                </a:lnTo>
                <a:cubicBezTo>
                  <a:pt x="398" y="0"/>
                  <a:pt x="442" y="44"/>
                  <a:pt x="442" y="98"/>
                </a:cubicBezTo>
                <a:close/>
                <a:moveTo>
                  <a:pt x="575" y="428"/>
                </a:moveTo>
                <a:cubicBezTo>
                  <a:pt x="563" y="425"/>
                  <a:pt x="550" y="423"/>
                  <a:pt x="536" y="423"/>
                </a:cubicBezTo>
                <a:cubicBezTo>
                  <a:pt x="450" y="423"/>
                  <a:pt x="380" y="493"/>
                  <a:pt x="380" y="580"/>
                </a:cubicBezTo>
                <a:cubicBezTo>
                  <a:pt x="380" y="655"/>
                  <a:pt x="433" y="717"/>
                  <a:pt x="504" y="732"/>
                </a:cubicBezTo>
                <a:cubicBezTo>
                  <a:pt x="514" y="735"/>
                  <a:pt x="525" y="736"/>
                  <a:pt x="536" y="736"/>
                </a:cubicBezTo>
                <a:cubicBezTo>
                  <a:pt x="623" y="736"/>
                  <a:pt x="693" y="666"/>
                  <a:pt x="693" y="580"/>
                </a:cubicBezTo>
                <a:cubicBezTo>
                  <a:pt x="693" y="507"/>
                  <a:pt x="643" y="446"/>
                  <a:pt x="575" y="428"/>
                </a:cubicBezTo>
                <a:close/>
                <a:moveTo>
                  <a:pt x="625" y="558"/>
                </a:moveTo>
                <a:lnTo>
                  <a:pt x="625" y="558"/>
                </a:lnTo>
                <a:lnTo>
                  <a:pt x="575" y="607"/>
                </a:lnTo>
                <a:lnTo>
                  <a:pt x="536" y="646"/>
                </a:lnTo>
                <a:cubicBezTo>
                  <a:pt x="524" y="658"/>
                  <a:pt x="504" y="658"/>
                  <a:pt x="492" y="646"/>
                </a:cubicBezTo>
                <a:lnTo>
                  <a:pt x="448" y="602"/>
                </a:lnTo>
                <a:cubicBezTo>
                  <a:pt x="436" y="590"/>
                  <a:pt x="436" y="570"/>
                  <a:pt x="448" y="558"/>
                </a:cubicBezTo>
                <a:cubicBezTo>
                  <a:pt x="460" y="545"/>
                  <a:pt x="480" y="545"/>
                  <a:pt x="492" y="558"/>
                </a:cubicBezTo>
                <a:lnTo>
                  <a:pt x="514" y="580"/>
                </a:lnTo>
                <a:lnTo>
                  <a:pt x="575" y="519"/>
                </a:lnTo>
                <a:lnTo>
                  <a:pt x="581" y="513"/>
                </a:lnTo>
                <a:cubicBezTo>
                  <a:pt x="593" y="501"/>
                  <a:pt x="613" y="501"/>
                  <a:pt x="625" y="513"/>
                </a:cubicBezTo>
                <a:cubicBezTo>
                  <a:pt x="637" y="526"/>
                  <a:pt x="637" y="545"/>
                  <a:pt x="625" y="558"/>
                </a:cubicBezTo>
                <a:close/>
                <a:moveTo>
                  <a:pt x="488" y="98"/>
                </a:moveTo>
                <a:cubicBezTo>
                  <a:pt x="490" y="105"/>
                  <a:pt x="490" y="113"/>
                  <a:pt x="490" y="120"/>
                </a:cubicBezTo>
                <a:cubicBezTo>
                  <a:pt x="490" y="188"/>
                  <a:pt x="436" y="243"/>
                  <a:pt x="368" y="243"/>
                </a:cubicBezTo>
                <a:lnTo>
                  <a:pt x="221" y="243"/>
                </a:lnTo>
                <a:cubicBezTo>
                  <a:pt x="153" y="243"/>
                  <a:pt x="98" y="188"/>
                  <a:pt x="98" y="120"/>
                </a:cubicBezTo>
                <a:cubicBezTo>
                  <a:pt x="98" y="113"/>
                  <a:pt x="99" y="105"/>
                  <a:pt x="101" y="98"/>
                </a:cubicBezTo>
                <a:cubicBezTo>
                  <a:pt x="44" y="108"/>
                  <a:pt x="0" y="158"/>
                  <a:pt x="0" y="218"/>
                </a:cubicBezTo>
                <a:lnTo>
                  <a:pt x="0" y="659"/>
                </a:lnTo>
                <a:cubicBezTo>
                  <a:pt x="0" y="727"/>
                  <a:pt x="55" y="782"/>
                  <a:pt x="123" y="782"/>
                </a:cubicBezTo>
                <a:lnTo>
                  <a:pt x="449" y="782"/>
                </a:lnTo>
                <a:cubicBezTo>
                  <a:pt x="371" y="748"/>
                  <a:pt x="316" y="671"/>
                  <a:pt x="316" y="580"/>
                </a:cubicBezTo>
                <a:cubicBezTo>
                  <a:pt x="316" y="459"/>
                  <a:pt x="414" y="361"/>
                  <a:pt x="535" y="361"/>
                </a:cubicBezTo>
                <a:cubicBezTo>
                  <a:pt x="553" y="361"/>
                  <a:pt x="571" y="364"/>
                  <a:pt x="589" y="368"/>
                </a:cubicBezTo>
                <a:lnTo>
                  <a:pt x="589" y="218"/>
                </a:lnTo>
                <a:cubicBezTo>
                  <a:pt x="589" y="158"/>
                  <a:pt x="545" y="108"/>
                  <a:pt x="488" y="98"/>
                </a:cubicBezTo>
                <a:close/>
                <a:moveTo>
                  <a:pt x="276" y="490"/>
                </a:moveTo>
                <a:lnTo>
                  <a:pt x="276" y="490"/>
                </a:lnTo>
                <a:lnTo>
                  <a:pt x="123" y="490"/>
                </a:lnTo>
                <a:cubicBezTo>
                  <a:pt x="109" y="490"/>
                  <a:pt x="98" y="479"/>
                  <a:pt x="98" y="465"/>
                </a:cubicBezTo>
                <a:cubicBezTo>
                  <a:pt x="98" y="452"/>
                  <a:pt x="109" y="441"/>
                  <a:pt x="123" y="441"/>
                </a:cubicBezTo>
                <a:lnTo>
                  <a:pt x="276" y="441"/>
                </a:lnTo>
                <a:cubicBezTo>
                  <a:pt x="290" y="441"/>
                  <a:pt x="301" y="452"/>
                  <a:pt x="301" y="465"/>
                </a:cubicBezTo>
                <a:cubicBezTo>
                  <a:pt x="301" y="479"/>
                  <a:pt x="290" y="490"/>
                  <a:pt x="276" y="490"/>
                </a:cubicBezTo>
                <a:close/>
                <a:moveTo>
                  <a:pt x="325" y="392"/>
                </a:moveTo>
                <a:lnTo>
                  <a:pt x="325" y="392"/>
                </a:lnTo>
                <a:lnTo>
                  <a:pt x="123" y="392"/>
                </a:lnTo>
                <a:cubicBezTo>
                  <a:pt x="109" y="392"/>
                  <a:pt x="98" y="381"/>
                  <a:pt x="98" y="367"/>
                </a:cubicBezTo>
                <a:cubicBezTo>
                  <a:pt x="98" y="354"/>
                  <a:pt x="109" y="343"/>
                  <a:pt x="123" y="343"/>
                </a:cubicBezTo>
                <a:lnTo>
                  <a:pt x="325" y="343"/>
                </a:lnTo>
                <a:cubicBezTo>
                  <a:pt x="339" y="343"/>
                  <a:pt x="350" y="354"/>
                  <a:pt x="350" y="367"/>
                </a:cubicBezTo>
                <a:cubicBezTo>
                  <a:pt x="350" y="381"/>
                  <a:pt x="339" y="392"/>
                  <a:pt x="325" y="39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43" name="Oval 39"/>
          <p:cNvSpPr>
            <a:spLocks noChangeAspect="1" noChangeArrowheads="1"/>
          </p:cNvSpPr>
          <p:nvPr/>
        </p:nvSpPr>
        <p:spPr bwMode="auto">
          <a:xfrm>
            <a:off x="3713550" y="5259532"/>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44" name="TextBox 9"/>
          <p:cNvSpPr txBox="1"/>
          <p:nvPr/>
        </p:nvSpPr>
        <p:spPr>
          <a:xfrm>
            <a:off x="3929550" y="5198868"/>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经营原则</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5" name="Oval 39"/>
          <p:cNvSpPr>
            <a:spLocks noChangeAspect="1" noChangeArrowheads="1"/>
          </p:cNvSpPr>
          <p:nvPr/>
        </p:nvSpPr>
        <p:spPr bwMode="auto">
          <a:xfrm>
            <a:off x="5512994" y="5259532"/>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46" name="TextBox 13"/>
          <p:cNvSpPr txBox="1"/>
          <p:nvPr/>
        </p:nvSpPr>
        <p:spPr>
          <a:xfrm>
            <a:off x="5728995" y="5198868"/>
            <a:ext cx="1540304"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产品体系</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7" name="Oval 40"/>
          <p:cNvSpPr>
            <a:spLocks noChangeAspect="1" noChangeArrowheads="1"/>
          </p:cNvSpPr>
          <p:nvPr/>
        </p:nvSpPr>
        <p:spPr bwMode="auto">
          <a:xfrm>
            <a:off x="3713550" y="5632480"/>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48" name="TextBox 10"/>
          <p:cNvSpPr txBox="1"/>
          <p:nvPr/>
        </p:nvSpPr>
        <p:spPr>
          <a:xfrm>
            <a:off x="3929550" y="5571816"/>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六大优势</a:t>
            </a:r>
            <a:endParaRPr kumimoji="0" lang="zh-CN" altLang="zh-CN"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9" name="Oval 40"/>
          <p:cNvSpPr>
            <a:spLocks noChangeAspect="1" noChangeArrowheads="1"/>
          </p:cNvSpPr>
          <p:nvPr/>
        </p:nvSpPr>
        <p:spPr bwMode="auto">
          <a:xfrm>
            <a:off x="5515973" y="5632480"/>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50" name="TextBox 10"/>
          <p:cNvSpPr txBox="1"/>
          <p:nvPr/>
        </p:nvSpPr>
        <p:spPr>
          <a:xfrm>
            <a:off x="5731973" y="5571816"/>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dirty="0">
                <a:solidFill>
                  <a:schemeClr val="accent2"/>
                </a:solidFill>
                <a:latin typeface="微软雅黑" panose="020B0503020204020204" pitchFamily="34" charset="-122"/>
                <a:ea typeface="微软雅黑" panose="020B0503020204020204" pitchFamily="34" charset="-122"/>
              </a:rPr>
              <a:t>终端优势</a:t>
            </a:r>
            <a:endParaRPr kumimoji="0" lang="zh-CN" altLang="zh-CN"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51" name="Oval 39"/>
          <p:cNvSpPr>
            <a:spLocks noChangeAspect="1" noChangeArrowheads="1"/>
          </p:cNvSpPr>
          <p:nvPr/>
        </p:nvSpPr>
        <p:spPr bwMode="auto">
          <a:xfrm>
            <a:off x="7394548" y="5259532"/>
            <a:ext cx="216000" cy="217227"/>
          </a:xfrm>
          <a:prstGeom prst="ellipse">
            <a:avLst/>
          </a:prstGeom>
          <a:solidFill>
            <a:schemeClr val="bg2"/>
          </a:solidFill>
          <a:ln w="28575"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52" name="TextBox 13"/>
          <p:cNvSpPr txBox="1"/>
          <p:nvPr/>
        </p:nvSpPr>
        <p:spPr>
          <a:xfrm>
            <a:off x="7610549" y="5198868"/>
            <a:ext cx="1540304"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品项分类</a:t>
            </a:r>
            <a:endParaRPr kumimoji="0" lang="zh-CN" altLang="en-US" sz="16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7318">
        <p15:prstTrans prst="pageCurlDouble"/>
      </p:transition>
    </mc:Choice>
    <mc:Fallback>
      <p:transition spd="slow" advTm="7318">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经营原则</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TextBox 9"/>
          <p:cNvSpPr txBox="1"/>
          <p:nvPr/>
        </p:nvSpPr>
        <p:spPr>
          <a:xfrm>
            <a:off x="7915995" y="1386327"/>
            <a:ext cx="2863700" cy="1631216"/>
          </a:xfrm>
          <a:prstGeom prst="rect">
            <a:avLst/>
          </a:prstGeom>
          <a:noFill/>
        </p:spPr>
        <p:txBody>
          <a:bodyPr wrap="square" rtlCol="0">
            <a:spAutoFit/>
          </a:bodyPr>
          <a:lstStyle>
            <a:defPPr>
              <a:defRPr lang="zh-CN"/>
            </a:defPPr>
            <a:lvl1pPr algn="just">
              <a:defRPr sz="2000">
                <a:solidFill>
                  <a:schemeClr val="bg2"/>
                </a:solidFill>
                <a:latin typeface="+mn-ea"/>
                <a:ea typeface="+mn-ea"/>
              </a:defRPr>
            </a:lvl1pPr>
          </a:lstStyle>
          <a:p>
            <a:r>
              <a:rPr lang="zh-CN" altLang="en-US" dirty="0">
                <a:solidFill>
                  <a:schemeClr val="accent1"/>
                </a:solidFill>
              </a:rPr>
              <a:t>朝高度专业，高度附加值方向发展。机构设置有培训部，有上商学院，营销中心，推广活动中心。</a:t>
            </a:r>
            <a:endParaRPr lang="zh-CN" altLang="en-US" dirty="0">
              <a:solidFill>
                <a:schemeClr val="accent1"/>
              </a:solidFill>
            </a:endParaRPr>
          </a:p>
        </p:txBody>
      </p:sp>
      <p:sp>
        <p:nvSpPr>
          <p:cNvPr id="17" name="TextBox 12"/>
          <p:cNvSpPr txBox="1"/>
          <p:nvPr/>
        </p:nvSpPr>
        <p:spPr>
          <a:xfrm>
            <a:off x="7915994" y="4433859"/>
            <a:ext cx="3109168" cy="1631216"/>
          </a:xfrm>
          <a:prstGeom prst="rect">
            <a:avLst/>
          </a:prstGeom>
          <a:noFill/>
        </p:spPr>
        <p:txBody>
          <a:bodyPr wrap="square" rtlCol="0">
            <a:spAutoFit/>
          </a:bodyPr>
          <a:lstStyle>
            <a:defPPr>
              <a:defRPr lang="zh-CN"/>
            </a:defPPr>
            <a:lvl1pPr algn="just">
              <a:defRPr>
                <a:solidFill>
                  <a:schemeClr val="bg1"/>
                </a:solidFill>
                <a:latin typeface="+mn-ea"/>
                <a:ea typeface="+mn-ea"/>
              </a:defRPr>
            </a:lvl1pPr>
          </a:lstStyle>
          <a:p>
            <a:r>
              <a:rPr lang="zh-CN" altLang="en-US" sz="2000" dirty="0">
                <a:solidFill>
                  <a:schemeClr val="accent1"/>
                </a:solidFill>
              </a:rPr>
              <a:t>没有找出店铺在市场区隔定位，</a:t>
            </a:r>
            <a:r>
              <a:rPr lang="en-US" altLang="zh-CN" sz="2000" dirty="0">
                <a:solidFill>
                  <a:schemeClr val="accent1"/>
                </a:solidFill>
              </a:rPr>
              <a:t>90%</a:t>
            </a:r>
            <a:r>
              <a:rPr lang="zh-CN" altLang="en-US" sz="2000" dirty="0">
                <a:solidFill>
                  <a:schemeClr val="accent1"/>
                </a:solidFill>
              </a:rPr>
              <a:t>的加盟系统缺乏市场区隔概念，大众化，小众化，精准化，人群化，功能化</a:t>
            </a:r>
            <a:r>
              <a:rPr lang="en-US" altLang="zh-CN" sz="2000" dirty="0">
                <a:solidFill>
                  <a:schemeClr val="accent1"/>
                </a:solidFill>
              </a:rPr>
              <a:t>……</a:t>
            </a:r>
            <a:endParaRPr lang="zh-CN" altLang="en-US" sz="2000" dirty="0">
              <a:solidFill>
                <a:schemeClr val="accent1"/>
              </a:solidFill>
            </a:endParaRPr>
          </a:p>
        </p:txBody>
      </p:sp>
      <p:sp>
        <p:nvSpPr>
          <p:cNvPr id="18" name="TextBox 14"/>
          <p:cNvSpPr txBox="1"/>
          <p:nvPr/>
        </p:nvSpPr>
        <p:spPr>
          <a:xfrm>
            <a:off x="883031" y="4433859"/>
            <a:ext cx="3109168" cy="1323439"/>
          </a:xfrm>
          <a:prstGeom prst="rect">
            <a:avLst/>
          </a:prstGeom>
          <a:noFill/>
        </p:spPr>
        <p:txBody>
          <a:bodyPr wrap="square" rtlCol="0">
            <a:spAutoFit/>
          </a:bodyPr>
          <a:lstStyle>
            <a:defPPr>
              <a:defRPr lang="zh-CN"/>
            </a:defPPr>
            <a:lvl1pPr algn="just">
              <a:defRPr>
                <a:solidFill>
                  <a:schemeClr val="bg1"/>
                </a:solidFill>
                <a:latin typeface="+mn-ea"/>
                <a:ea typeface="+mn-ea"/>
              </a:defRPr>
            </a:lvl1pPr>
          </a:lstStyle>
          <a:p>
            <a:r>
              <a:rPr lang="zh-CN" altLang="en-US" sz="2000" dirty="0">
                <a:solidFill>
                  <a:schemeClr val="accent1"/>
                </a:solidFill>
              </a:rPr>
              <a:t>持续不断的创造经营</a:t>
            </a:r>
            <a:r>
              <a:rPr lang="en-US" altLang="zh-CN" sz="2000" dirty="0">
                <a:solidFill>
                  <a:schemeClr val="accent1"/>
                </a:solidFill>
              </a:rPr>
              <a:t>,</a:t>
            </a:r>
            <a:r>
              <a:rPr lang="zh-CN" altLang="en-US" sz="2000" dirty="0">
                <a:solidFill>
                  <a:schemeClr val="accent1"/>
                </a:solidFill>
              </a:rPr>
              <a:t>不断创新</a:t>
            </a:r>
            <a:r>
              <a:rPr lang="en-US" altLang="zh-CN" sz="2000" dirty="0">
                <a:solidFill>
                  <a:schemeClr val="accent1"/>
                </a:solidFill>
              </a:rPr>
              <a:t>,</a:t>
            </a:r>
            <a:r>
              <a:rPr lang="zh-CN" altLang="en-US" sz="2000" dirty="0">
                <a:solidFill>
                  <a:schemeClr val="accent1"/>
                </a:solidFill>
              </a:rPr>
              <a:t>不断进取，服务，流程，模式，技术，环境，人员，项目</a:t>
            </a:r>
            <a:endParaRPr lang="zh-CN" altLang="en-US" sz="2000" dirty="0">
              <a:solidFill>
                <a:schemeClr val="accent1"/>
              </a:solidFill>
            </a:endParaRPr>
          </a:p>
        </p:txBody>
      </p:sp>
      <p:sp>
        <p:nvSpPr>
          <p:cNvPr id="19" name="TextBox 16"/>
          <p:cNvSpPr txBox="1"/>
          <p:nvPr/>
        </p:nvSpPr>
        <p:spPr>
          <a:xfrm>
            <a:off x="878303" y="1386327"/>
            <a:ext cx="3109168" cy="1323439"/>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gn="just"/>
            <a:r>
              <a:rPr lang="zh-CN" altLang="en-US" sz="2000" dirty="0">
                <a:solidFill>
                  <a:schemeClr val="accent1"/>
                </a:solidFill>
              </a:rPr>
              <a:t>破除快速致富的迷思</a:t>
            </a:r>
            <a:r>
              <a:rPr lang="en-US" altLang="zh-CN" sz="2000" dirty="0">
                <a:solidFill>
                  <a:schemeClr val="accent1"/>
                </a:solidFill>
              </a:rPr>
              <a:t>,</a:t>
            </a:r>
            <a:r>
              <a:rPr lang="zh-CN" altLang="en-US" sz="2000" dirty="0">
                <a:solidFill>
                  <a:schemeClr val="accent1"/>
                </a:solidFill>
              </a:rPr>
              <a:t>制定行之有效的目标计划，沉淀</a:t>
            </a:r>
            <a:r>
              <a:rPr lang="en-US" altLang="zh-CN" sz="2000" dirty="0">
                <a:solidFill>
                  <a:schemeClr val="accent1"/>
                </a:solidFill>
              </a:rPr>
              <a:t>——</a:t>
            </a:r>
            <a:r>
              <a:rPr lang="zh-CN" altLang="en-US" sz="2000" dirty="0">
                <a:solidFill>
                  <a:schemeClr val="accent1"/>
                </a:solidFill>
              </a:rPr>
              <a:t>出口碑</a:t>
            </a:r>
            <a:r>
              <a:rPr lang="en-US" altLang="zh-CN" sz="2000" dirty="0">
                <a:solidFill>
                  <a:schemeClr val="accent1"/>
                </a:solidFill>
              </a:rPr>
              <a:t>——</a:t>
            </a:r>
            <a:r>
              <a:rPr lang="zh-CN" altLang="en-US" sz="2000" dirty="0">
                <a:solidFill>
                  <a:schemeClr val="accent1"/>
                </a:solidFill>
              </a:rPr>
              <a:t>转介绍</a:t>
            </a:r>
            <a:r>
              <a:rPr lang="en-US" altLang="zh-CN" sz="2000" dirty="0">
                <a:solidFill>
                  <a:schemeClr val="accent1"/>
                </a:solidFill>
              </a:rPr>
              <a:t>——</a:t>
            </a:r>
            <a:r>
              <a:rPr lang="zh-CN" altLang="en-US" sz="2000" dirty="0">
                <a:solidFill>
                  <a:schemeClr val="accent1"/>
                </a:solidFill>
              </a:rPr>
              <a:t>升级</a:t>
            </a:r>
            <a:endParaRPr lang="zh-CN" altLang="en-US" sz="2000" dirty="0">
              <a:solidFill>
                <a:schemeClr val="accent1"/>
              </a:solidFill>
            </a:endParaRPr>
          </a:p>
        </p:txBody>
      </p:sp>
      <p:sp>
        <p:nvSpPr>
          <p:cNvPr id="20" name="Freeform 10"/>
          <p:cNvSpPr/>
          <p:nvPr/>
        </p:nvSpPr>
        <p:spPr bwMode="auto">
          <a:xfrm>
            <a:off x="7330568" y="1864897"/>
            <a:ext cx="317158" cy="317158"/>
          </a:xfrm>
          <a:custGeom>
            <a:avLst/>
            <a:gdLst>
              <a:gd name="T0" fmla="*/ 477 w 477"/>
              <a:gd name="T1" fmla="*/ 0 h 476"/>
              <a:gd name="T2" fmla="*/ 413 w 477"/>
              <a:gd name="T3" fmla="*/ 238 h 476"/>
              <a:gd name="T4" fmla="*/ 349 w 477"/>
              <a:gd name="T5" fmla="*/ 476 h 476"/>
              <a:gd name="T6" fmla="*/ 175 w 477"/>
              <a:gd name="T7" fmla="*/ 302 h 476"/>
              <a:gd name="T8" fmla="*/ 0 w 477"/>
              <a:gd name="T9" fmla="*/ 127 h 476"/>
              <a:gd name="T10" fmla="*/ 239 w 477"/>
              <a:gd name="T11" fmla="*/ 63 h 476"/>
              <a:gd name="T12" fmla="*/ 477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477" y="0"/>
                </a:moveTo>
                <a:lnTo>
                  <a:pt x="413" y="238"/>
                </a:lnTo>
                <a:lnTo>
                  <a:pt x="349" y="476"/>
                </a:lnTo>
                <a:lnTo>
                  <a:pt x="175" y="302"/>
                </a:lnTo>
                <a:lnTo>
                  <a:pt x="0" y="127"/>
                </a:lnTo>
                <a:lnTo>
                  <a:pt x="239" y="63"/>
                </a:lnTo>
                <a:lnTo>
                  <a:pt x="477"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Freeform 11"/>
          <p:cNvSpPr/>
          <p:nvPr/>
        </p:nvSpPr>
        <p:spPr bwMode="auto">
          <a:xfrm>
            <a:off x="4221117" y="1864897"/>
            <a:ext cx="317158" cy="317158"/>
          </a:xfrm>
          <a:custGeom>
            <a:avLst/>
            <a:gdLst>
              <a:gd name="T0" fmla="*/ 0 w 476"/>
              <a:gd name="T1" fmla="*/ 0 h 476"/>
              <a:gd name="T2" fmla="*/ 63 w 476"/>
              <a:gd name="T3" fmla="*/ 238 h 476"/>
              <a:gd name="T4" fmla="*/ 127 w 476"/>
              <a:gd name="T5" fmla="*/ 476 h 476"/>
              <a:gd name="T6" fmla="*/ 302 w 476"/>
              <a:gd name="T7" fmla="*/ 302 h 476"/>
              <a:gd name="T8" fmla="*/ 476 w 476"/>
              <a:gd name="T9" fmla="*/ 127 h 476"/>
              <a:gd name="T10" fmla="*/ 238 w 476"/>
              <a:gd name="T11" fmla="*/ 63 h 476"/>
              <a:gd name="T12" fmla="*/ 0 w 476"/>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6" h="476">
                <a:moveTo>
                  <a:pt x="0" y="0"/>
                </a:moveTo>
                <a:lnTo>
                  <a:pt x="63" y="238"/>
                </a:lnTo>
                <a:lnTo>
                  <a:pt x="127" y="476"/>
                </a:lnTo>
                <a:lnTo>
                  <a:pt x="302" y="302"/>
                </a:lnTo>
                <a:lnTo>
                  <a:pt x="476" y="127"/>
                </a:lnTo>
                <a:lnTo>
                  <a:pt x="238" y="63"/>
                </a:lnTo>
                <a:lnTo>
                  <a:pt x="0"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2" name="Freeform 12"/>
          <p:cNvSpPr/>
          <p:nvPr/>
        </p:nvSpPr>
        <p:spPr bwMode="auto">
          <a:xfrm>
            <a:off x="4236651" y="4822888"/>
            <a:ext cx="317158" cy="315864"/>
          </a:xfrm>
          <a:custGeom>
            <a:avLst/>
            <a:gdLst>
              <a:gd name="T0" fmla="*/ 128 w 477"/>
              <a:gd name="T1" fmla="*/ 0 h 476"/>
              <a:gd name="T2" fmla="*/ 64 w 477"/>
              <a:gd name="T3" fmla="*/ 238 h 476"/>
              <a:gd name="T4" fmla="*/ 0 w 477"/>
              <a:gd name="T5" fmla="*/ 476 h 476"/>
              <a:gd name="T6" fmla="*/ 238 w 477"/>
              <a:gd name="T7" fmla="*/ 413 h 476"/>
              <a:gd name="T8" fmla="*/ 477 w 477"/>
              <a:gd name="T9" fmla="*/ 349 h 476"/>
              <a:gd name="T10" fmla="*/ 302 w 477"/>
              <a:gd name="T11" fmla="*/ 174 h 476"/>
              <a:gd name="T12" fmla="*/ 128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128" y="0"/>
                </a:moveTo>
                <a:lnTo>
                  <a:pt x="64" y="238"/>
                </a:lnTo>
                <a:lnTo>
                  <a:pt x="0" y="476"/>
                </a:lnTo>
                <a:lnTo>
                  <a:pt x="238" y="413"/>
                </a:lnTo>
                <a:lnTo>
                  <a:pt x="477" y="349"/>
                </a:lnTo>
                <a:lnTo>
                  <a:pt x="302" y="174"/>
                </a:lnTo>
                <a:lnTo>
                  <a:pt x="128"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7316328" y="4822888"/>
            <a:ext cx="315864" cy="315864"/>
          </a:xfrm>
          <a:custGeom>
            <a:avLst/>
            <a:gdLst>
              <a:gd name="T0" fmla="*/ 349 w 477"/>
              <a:gd name="T1" fmla="*/ 0 h 476"/>
              <a:gd name="T2" fmla="*/ 413 w 477"/>
              <a:gd name="T3" fmla="*/ 238 h 476"/>
              <a:gd name="T4" fmla="*/ 477 w 477"/>
              <a:gd name="T5" fmla="*/ 476 h 476"/>
              <a:gd name="T6" fmla="*/ 238 w 477"/>
              <a:gd name="T7" fmla="*/ 413 h 476"/>
              <a:gd name="T8" fmla="*/ 0 w 477"/>
              <a:gd name="T9" fmla="*/ 349 h 476"/>
              <a:gd name="T10" fmla="*/ 175 w 477"/>
              <a:gd name="T11" fmla="*/ 174 h 476"/>
              <a:gd name="T12" fmla="*/ 349 w 477"/>
              <a:gd name="T13" fmla="*/ 0 h 476"/>
            </a:gdLst>
            <a:ahLst/>
            <a:cxnLst>
              <a:cxn ang="0">
                <a:pos x="T0" y="T1"/>
              </a:cxn>
              <a:cxn ang="0">
                <a:pos x="T2" y="T3"/>
              </a:cxn>
              <a:cxn ang="0">
                <a:pos x="T4" y="T5"/>
              </a:cxn>
              <a:cxn ang="0">
                <a:pos x="T6" y="T7"/>
              </a:cxn>
              <a:cxn ang="0">
                <a:pos x="T8" y="T9"/>
              </a:cxn>
              <a:cxn ang="0">
                <a:pos x="T10" y="T11"/>
              </a:cxn>
              <a:cxn ang="0">
                <a:pos x="T12" y="T13"/>
              </a:cxn>
            </a:cxnLst>
            <a:rect l="0" t="0" r="r" b="b"/>
            <a:pathLst>
              <a:path w="477" h="476">
                <a:moveTo>
                  <a:pt x="349" y="0"/>
                </a:moveTo>
                <a:lnTo>
                  <a:pt x="413" y="238"/>
                </a:lnTo>
                <a:lnTo>
                  <a:pt x="477" y="476"/>
                </a:lnTo>
                <a:lnTo>
                  <a:pt x="238" y="413"/>
                </a:lnTo>
                <a:lnTo>
                  <a:pt x="0" y="349"/>
                </a:lnTo>
                <a:lnTo>
                  <a:pt x="175" y="174"/>
                </a:lnTo>
                <a:lnTo>
                  <a:pt x="349"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4" name="TextBox 8"/>
          <p:cNvSpPr txBox="1"/>
          <p:nvPr/>
        </p:nvSpPr>
        <p:spPr>
          <a:xfrm>
            <a:off x="5226425" y="3017543"/>
            <a:ext cx="1514740" cy="1077218"/>
          </a:xfrm>
          <a:prstGeom prst="rect">
            <a:avLst/>
          </a:prstGeom>
          <a:noFill/>
        </p:spPr>
        <p:txBody>
          <a:bodyPr wrap="square" rtlCol="0">
            <a:spAutoFit/>
          </a:bodyPr>
          <a:lstStyle>
            <a:defPPr>
              <a:defRPr lang="zh-CN"/>
            </a:defPPr>
            <a:lvl1pPr>
              <a:defRPr sz="2800" b="1">
                <a:solidFill>
                  <a:schemeClr val="bg2"/>
                </a:solidFill>
                <a:latin typeface="微软雅黑" panose="020B0503020204020204" pitchFamily="34" charset="-122"/>
                <a:ea typeface="微软雅黑" panose="020B0503020204020204" pitchFamily="34" charset="-122"/>
              </a:defRPr>
            </a:lvl1pPr>
          </a:lstStyle>
          <a:p>
            <a:pPr algn="ctr"/>
            <a:r>
              <a:rPr lang="zh-CN" altLang="en-US" sz="3200" dirty="0">
                <a:solidFill>
                  <a:schemeClr val="accent1"/>
                </a:solidFill>
              </a:rPr>
              <a:t>四大经营原则</a:t>
            </a:r>
            <a:endParaRPr lang="en-US" altLang="zh-CN" sz="3200" dirty="0">
              <a:solidFill>
                <a:schemeClr val="accent1"/>
              </a:solidFill>
            </a:endParaRPr>
          </a:p>
        </p:txBody>
      </p:sp>
      <p:sp>
        <p:nvSpPr>
          <p:cNvPr id="25" name="Freeform 6"/>
          <p:cNvSpPr/>
          <p:nvPr/>
        </p:nvSpPr>
        <p:spPr bwMode="auto">
          <a:xfrm>
            <a:off x="4019171" y="1567156"/>
            <a:ext cx="1884830" cy="1886124"/>
          </a:xfrm>
          <a:custGeom>
            <a:avLst/>
            <a:gdLst>
              <a:gd name="T0" fmla="*/ 0 w 2839"/>
              <a:gd name="T1" fmla="*/ 2839 h 2839"/>
              <a:gd name="T2" fmla="*/ 2839 w 2839"/>
              <a:gd name="T3" fmla="*/ 0 h 2839"/>
              <a:gd name="T4" fmla="*/ 2839 w 2839"/>
              <a:gd name="T5" fmla="*/ 872 h 2839"/>
              <a:gd name="T6" fmla="*/ 872 w 2839"/>
              <a:gd name="T7" fmla="*/ 2839 h 2839"/>
              <a:gd name="T8" fmla="*/ 0 w 2839"/>
              <a:gd name="T9" fmla="*/ 2839 h 2839"/>
            </a:gdLst>
            <a:ahLst/>
            <a:cxnLst>
              <a:cxn ang="0">
                <a:pos x="T0" y="T1"/>
              </a:cxn>
              <a:cxn ang="0">
                <a:pos x="T2" y="T3"/>
              </a:cxn>
              <a:cxn ang="0">
                <a:pos x="T4" y="T5"/>
              </a:cxn>
              <a:cxn ang="0">
                <a:pos x="T6" y="T7"/>
              </a:cxn>
              <a:cxn ang="0">
                <a:pos x="T8" y="T9"/>
              </a:cxn>
            </a:cxnLst>
            <a:rect l="0" t="0" r="r" b="b"/>
            <a:pathLst>
              <a:path w="2839" h="2839">
                <a:moveTo>
                  <a:pt x="0" y="2839"/>
                </a:moveTo>
                <a:cubicBezTo>
                  <a:pt x="37" y="1288"/>
                  <a:pt x="1288" y="37"/>
                  <a:pt x="2839" y="0"/>
                </a:cubicBezTo>
                <a:lnTo>
                  <a:pt x="2839" y="872"/>
                </a:lnTo>
                <a:cubicBezTo>
                  <a:pt x="1770" y="909"/>
                  <a:pt x="909" y="1770"/>
                  <a:pt x="872" y="2839"/>
                </a:cubicBezTo>
                <a:lnTo>
                  <a:pt x="0" y="2839"/>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6" name="Freeform 7"/>
          <p:cNvSpPr/>
          <p:nvPr/>
        </p:nvSpPr>
        <p:spPr bwMode="auto">
          <a:xfrm>
            <a:off x="4019171" y="3547780"/>
            <a:ext cx="1884830" cy="1886124"/>
          </a:xfrm>
          <a:custGeom>
            <a:avLst/>
            <a:gdLst>
              <a:gd name="T0" fmla="*/ 2839 w 2839"/>
              <a:gd name="T1" fmla="*/ 2839 h 2839"/>
              <a:gd name="T2" fmla="*/ 0 w 2839"/>
              <a:gd name="T3" fmla="*/ 0 h 2839"/>
              <a:gd name="T4" fmla="*/ 872 w 2839"/>
              <a:gd name="T5" fmla="*/ 0 h 2839"/>
              <a:gd name="T6" fmla="*/ 2839 w 2839"/>
              <a:gd name="T7" fmla="*/ 1967 h 2839"/>
              <a:gd name="T8" fmla="*/ 2839 w 2839"/>
              <a:gd name="T9" fmla="*/ 2839 h 2839"/>
            </a:gdLst>
            <a:ahLst/>
            <a:cxnLst>
              <a:cxn ang="0">
                <a:pos x="T0" y="T1"/>
              </a:cxn>
              <a:cxn ang="0">
                <a:pos x="T2" y="T3"/>
              </a:cxn>
              <a:cxn ang="0">
                <a:pos x="T4" y="T5"/>
              </a:cxn>
              <a:cxn ang="0">
                <a:pos x="T6" y="T7"/>
              </a:cxn>
              <a:cxn ang="0">
                <a:pos x="T8" y="T9"/>
              </a:cxn>
            </a:cxnLst>
            <a:rect l="0" t="0" r="r" b="b"/>
            <a:pathLst>
              <a:path w="2839" h="2839">
                <a:moveTo>
                  <a:pt x="2839" y="2839"/>
                </a:moveTo>
                <a:cubicBezTo>
                  <a:pt x="1288" y="2802"/>
                  <a:pt x="37" y="1551"/>
                  <a:pt x="0" y="0"/>
                </a:cubicBezTo>
                <a:lnTo>
                  <a:pt x="872" y="0"/>
                </a:lnTo>
                <a:cubicBezTo>
                  <a:pt x="909" y="1069"/>
                  <a:pt x="1770" y="1930"/>
                  <a:pt x="2839" y="1967"/>
                </a:cubicBezTo>
                <a:lnTo>
                  <a:pt x="2839" y="2839"/>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7" name="Freeform 8"/>
          <p:cNvSpPr/>
          <p:nvPr/>
        </p:nvSpPr>
        <p:spPr bwMode="auto">
          <a:xfrm>
            <a:off x="5999795" y="3547780"/>
            <a:ext cx="1884830" cy="1886124"/>
          </a:xfrm>
          <a:custGeom>
            <a:avLst/>
            <a:gdLst>
              <a:gd name="T0" fmla="*/ 2839 w 2839"/>
              <a:gd name="T1" fmla="*/ 0 h 2839"/>
              <a:gd name="T2" fmla="*/ 0 w 2839"/>
              <a:gd name="T3" fmla="*/ 2839 h 2839"/>
              <a:gd name="T4" fmla="*/ 0 w 2839"/>
              <a:gd name="T5" fmla="*/ 1967 h 2839"/>
              <a:gd name="T6" fmla="*/ 1967 w 2839"/>
              <a:gd name="T7" fmla="*/ 0 h 2839"/>
              <a:gd name="T8" fmla="*/ 2839 w 2839"/>
              <a:gd name="T9" fmla="*/ 0 h 2839"/>
            </a:gdLst>
            <a:ahLst/>
            <a:cxnLst>
              <a:cxn ang="0">
                <a:pos x="T0" y="T1"/>
              </a:cxn>
              <a:cxn ang="0">
                <a:pos x="T2" y="T3"/>
              </a:cxn>
              <a:cxn ang="0">
                <a:pos x="T4" y="T5"/>
              </a:cxn>
              <a:cxn ang="0">
                <a:pos x="T6" y="T7"/>
              </a:cxn>
              <a:cxn ang="0">
                <a:pos x="T8" y="T9"/>
              </a:cxn>
            </a:cxnLst>
            <a:rect l="0" t="0" r="r" b="b"/>
            <a:pathLst>
              <a:path w="2839" h="2839">
                <a:moveTo>
                  <a:pt x="2839" y="0"/>
                </a:moveTo>
                <a:cubicBezTo>
                  <a:pt x="2802" y="1551"/>
                  <a:pt x="1551" y="2802"/>
                  <a:pt x="0" y="2839"/>
                </a:cubicBezTo>
                <a:lnTo>
                  <a:pt x="0" y="1967"/>
                </a:lnTo>
                <a:cubicBezTo>
                  <a:pt x="1069" y="1930"/>
                  <a:pt x="1930" y="1069"/>
                  <a:pt x="1967" y="0"/>
                </a:cubicBezTo>
                <a:lnTo>
                  <a:pt x="2839" y="0"/>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28" name="Freeform 9"/>
          <p:cNvSpPr/>
          <p:nvPr/>
        </p:nvSpPr>
        <p:spPr bwMode="auto">
          <a:xfrm>
            <a:off x="5999795" y="1567156"/>
            <a:ext cx="1884830" cy="1886124"/>
          </a:xfrm>
          <a:custGeom>
            <a:avLst/>
            <a:gdLst>
              <a:gd name="T0" fmla="*/ 0 w 2839"/>
              <a:gd name="T1" fmla="*/ 0 h 2839"/>
              <a:gd name="T2" fmla="*/ 2839 w 2839"/>
              <a:gd name="T3" fmla="*/ 2839 h 2839"/>
              <a:gd name="T4" fmla="*/ 1967 w 2839"/>
              <a:gd name="T5" fmla="*/ 2839 h 2839"/>
              <a:gd name="T6" fmla="*/ 0 w 2839"/>
              <a:gd name="T7" fmla="*/ 872 h 2839"/>
              <a:gd name="T8" fmla="*/ 0 w 2839"/>
              <a:gd name="T9" fmla="*/ 0 h 2839"/>
            </a:gdLst>
            <a:ahLst/>
            <a:cxnLst>
              <a:cxn ang="0">
                <a:pos x="T0" y="T1"/>
              </a:cxn>
              <a:cxn ang="0">
                <a:pos x="T2" y="T3"/>
              </a:cxn>
              <a:cxn ang="0">
                <a:pos x="T4" y="T5"/>
              </a:cxn>
              <a:cxn ang="0">
                <a:pos x="T6" y="T7"/>
              </a:cxn>
              <a:cxn ang="0">
                <a:pos x="T8" y="T9"/>
              </a:cxn>
            </a:cxnLst>
            <a:rect l="0" t="0" r="r" b="b"/>
            <a:pathLst>
              <a:path w="2839" h="2839">
                <a:moveTo>
                  <a:pt x="0" y="0"/>
                </a:moveTo>
                <a:cubicBezTo>
                  <a:pt x="1551" y="37"/>
                  <a:pt x="2802" y="1288"/>
                  <a:pt x="2839" y="2839"/>
                </a:cubicBezTo>
                <a:lnTo>
                  <a:pt x="1967" y="2839"/>
                </a:lnTo>
                <a:cubicBezTo>
                  <a:pt x="1930" y="1770"/>
                  <a:pt x="1069" y="909"/>
                  <a:pt x="0" y="872"/>
                </a:cubicBez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advTm="3949">
        <p14:prism isInverted="1"/>
      </p:transition>
    </mc:Choice>
    <mc:Fallback>
      <p:transition spd="slow" advTm="3949">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产品体系</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6" name="文本框 11"/>
          <p:cNvSpPr txBox="1"/>
          <p:nvPr/>
        </p:nvSpPr>
        <p:spPr>
          <a:xfrm>
            <a:off x="1379702" y="2592617"/>
            <a:ext cx="1935678"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b="1">
                <a:solidFill>
                  <a:schemeClr val="accent2"/>
                </a:solidFill>
                <a:latin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noProof="1"/>
              <a:t>常规体检</a:t>
            </a:r>
            <a:endParaRPr lang="zh-CN" altLang="en-US" sz="2000" noProof="1"/>
          </a:p>
        </p:txBody>
      </p:sp>
      <p:sp>
        <p:nvSpPr>
          <p:cNvPr id="17" name="文本框 11"/>
          <p:cNvSpPr txBox="1"/>
          <p:nvPr/>
        </p:nvSpPr>
        <p:spPr>
          <a:xfrm>
            <a:off x="5292811" y="1061181"/>
            <a:ext cx="1636713"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zh-CN"/>
            </a:defPPr>
            <a:lvl1pPr algn="ctr">
              <a:defRPr kumimoji="1" b="1">
                <a:solidFill>
                  <a:schemeClr val="accent2"/>
                </a:solidFill>
                <a:latin typeface="微软雅黑" panose="020B0503020204020204" pitchFamily="34" charset="-122"/>
              </a:defRPr>
            </a:lvl1pPr>
          </a:lstStyle>
          <a:p>
            <a:r>
              <a:rPr lang="zh-CN" altLang="en-US" noProof="1">
                <a:solidFill>
                  <a:srgbClr val="FFFFFF"/>
                </a:solidFill>
              </a:rPr>
              <a:t>生境调理</a:t>
            </a:r>
            <a:endParaRPr lang="zh-CN" altLang="en-US" noProof="1">
              <a:solidFill>
                <a:srgbClr val="FFFFFF"/>
              </a:solidFill>
            </a:endParaRPr>
          </a:p>
        </p:txBody>
      </p:sp>
      <p:sp>
        <p:nvSpPr>
          <p:cNvPr id="18" name="文本框 11"/>
          <p:cNvSpPr txBox="1"/>
          <p:nvPr/>
        </p:nvSpPr>
        <p:spPr>
          <a:xfrm>
            <a:off x="7295687" y="1061181"/>
            <a:ext cx="1638300"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zh-CN"/>
            </a:defPPr>
            <a:lvl1pPr algn="ctr">
              <a:defRPr kumimoji="1" b="1">
                <a:solidFill>
                  <a:schemeClr val="accent2"/>
                </a:solidFill>
                <a:latin typeface="微软雅黑" panose="020B0503020204020204" pitchFamily="34" charset="-122"/>
              </a:defRPr>
            </a:lvl1pPr>
          </a:lstStyle>
          <a:p>
            <a:r>
              <a:rPr lang="zh-CN" altLang="en-US" noProof="1">
                <a:solidFill>
                  <a:srgbClr val="FFFFFF"/>
                </a:solidFill>
              </a:rPr>
              <a:t>免疫细胞存储</a:t>
            </a:r>
            <a:endParaRPr lang="zh-CN" altLang="en-US" noProof="1">
              <a:solidFill>
                <a:srgbClr val="FFFFFF"/>
              </a:solidFill>
            </a:endParaRPr>
          </a:p>
        </p:txBody>
      </p:sp>
      <p:sp>
        <p:nvSpPr>
          <p:cNvPr id="19" name="矩形 18"/>
          <p:cNvSpPr/>
          <p:nvPr/>
        </p:nvSpPr>
        <p:spPr>
          <a:xfrm>
            <a:off x="3315380" y="1061181"/>
            <a:ext cx="1595437"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p>
            <a:pPr algn="ctr"/>
            <a:r>
              <a:rPr kumimoji="1" lang="zh-CN" altLang="en-US" b="1" noProof="1">
                <a:solidFill>
                  <a:srgbClr val="FFFFFF"/>
                </a:solidFill>
                <a:latin typeface="微软雅黑" panose="020B0503020204020204" pitchFamily="34" charset="-122"/>
              </a:rPr>
              <a:t>基础调理</a:t>
            </a:r>
            <a:endParaRPr kumimoji="1" lang="zh-CN" altLang="en-US" b="1" noProof="1">
              <a:solidFill>
                <a:srgbClr val="FFFFFF"/>
              </a:solidFill>
              <a:latin typeface="微软雅黑" panose="020B0503020204020204" pitchFamily="34" charset="-122"/>
            </a:endParaRPr>
          </a:p>
        </p:txBody>
      </p:sp>
      <p:sp>
        <p:nvSpPr>
          <p:cNvPr id="20" name="矩形 1"/>
          <p:cNvSpPr>
            <a:spLocks noChangeArrowheads="1"/>
          </p:cNvSpPr>
          <p:nvPr/>
        </p:nvSpPr>
        <p:spPr bwMode="auto">
          <a:xfrm>
            <a:off x="5196313" y="3199251"/>
            <a:ext cx="1876240" cy="95410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r>
              <a:rPr lang="zh-CN" altLang="en-US" sz="2800" b="1" dirty="0">
                <a:solidFill>
                  <a:schemeClr val="bg2"/>
                </a:solidFill>
                <a:latin typeface="微软雅黑" panose="020B0503020204020204" pitchFamily="34" charset="-122"/>
                <a:ea typeface="微软雅黑" panose="020B0503020204020204" pitchFamily="34" charset="-122"/>
              </a:rPr>
              <a:t>四大产品体系</a:t>
            </a:r>
            <a:endParaRPr lang="zh-CN" altLang="en-US" sz="2800" b="1" dirty="0">
              <a:solidFill>
                <a:schemeClr val="bg2"/>
              </a:solidFill>
              <a:latin typeface="微软雅黑" panose="020B0503020204020204" pitchFamily="34" charset="-122"/>
              <a:ea typeface="微软雅黑" panose="020B0503020204020204" pitchFamily="34" charset="-122"/>
            </a:endParaRPr>
          </a:p>
        </p:txBody>
      </p:sp>
      <p:sp>
        <p:nvSpPr>
          <p:cNvPr id="21" name="Oval 5"/>
          <p:cNvSpPr>
            <a:spLocks noChangeArrowheads="1"/>
          </p:cNvSpPr>
          <p:nvPr/>
        </p:nvSpPr>
        <p:spPr bwMode="auto">
          <a:xfrm>
            <a:off x="4685947" y="2220687"/>
            <a:ext cx="2847672" cy="2866236"/>
          </a:xfrm>
          <a:prstGeom prst="ellipse">
            <a:avLst/>
          </a:prstGeom>
          <a:noFill/>
          <a:ln w="12700" cap="flat">
            <a:solidFill>
              <a:srgbClr val="24211D"/>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2" name="Oval 6"/>
          <p:cNvSpPr>
            <a:spLocks noChangeArrowheads="1"/>
          </p:cNvSpPr>
          <p:nvPr/>
        </p:nvSpPr>
        <p:spPr bwMode="auto">
          <a:xfrm>
            <a:off x="5453215" y="1822106"/>
            <a:ext cx="1313136" cy="132215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3" name="Oval 7"/>
          <p:cNvSpPr>
            <a:spLocks noChangeArrowheads="1"/>
          </p:cNvSpPr>
          <p:nvPr/>
        </p:nvSpPr>
        <p:spPr bwMode="auto">
          <a:xfrm>
            <a:off x="5453215" y="4217475"/>
            <a:ext cx="1313136" cy="1320352"/>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4" name="Oval 8"/>
          <p:cNvSpPr>
            <a:spLocks noChangeArrowheads="1"/>
          </p:cNvSpPr>
          <p:nvPr/>
        </p:nvSpPr>
        <p:spPr bwMode="auto">
          <a:xfrm>
            <a:off x="7023252" y="2992727"/>
            <a:ext cx="1313136" cy="132215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5" name="Oval 9"/>
          <p:cNvSpPr>
            <a:spLocks noChangeArrowheads="1"/>
          </p:cNvSpPr>
          <p:nvPr/>
        </p:nvSpPr>
        <p:spPr bwMode="auto">
          <a:xfrm>
            <a:off x="3883177" y="2992727"/>
            <a:ext cx="1313136" cy="1322156"/>
          </a:xfrm>
          <a:prstGeom prst="ellipse">
            <a:avLst/>
          </a:pr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a:p>
        </p:txBody>
      </p:sp>
      <p:sp>
        <p:nvSpPr>
          <p:cNvPr id="26" name="右箭头 30"/>
          <p:cNvSpPr/>
          <p:nvPr/>
        </p:nvSpPr>
        <p:spPr bwMode="auto">
          <a:xfrm>
            <a:off x="8437883" y="3437781"/>
            <a:ext cx="248370" cy="432048"/>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7" name="右箭头 36"/>
          <p:cNvSpPr/>
          <p:nvPr/>
        </p:nvSpPr>
        <p:spPr bwMode="auto">
          <a:xfrm flipH="1">
            <a:off x="3577470" y="3437781"/>
            <a:ext cx="248370" cy="432048"/>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8" name="矩形 27"/>
          <p:cNvSpPr/>
          <p:nvPr/>
        </p:nvSpPr>
        <p:spPr>
          <a:xfrm>
            <a:off x="5569455" y="2098463"/>
            <a:ext cx="1080654" cy="707886"/>
          </a:xfrm>
          <a:prstGeom prst="rect">
            <a:avLst/>
          </a:prstGeom>
          <a:noFill/>
        </p:spPr>
        <p:txBody>
          <a:bodyPr wrap="square" rtlCol="0">
            <a:spAutoFit/>
          </a:body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调节免疫体系</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5480863" y="4395730"/>
            <a:ext cx="1257838" cy="1015663"/>
          </a:xfrm>
          <a:prstGeom prst="rect">
            <a:avLst/>
          </a:prstGeom>
          <a:noFill/>
        </p:spPr>
        <p:txBody>
          <a:bodyPr wrap="square" rtlCol="0">
            <a:spAutoFit/>
          </a:bodyPr>
          <a:lstStyle/>
          <a:p>
            <a:pPr algn="ct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全方位</a:t>
            </a:r>
            <a:endParaRPr lang="zh-CN" altLang="en-US" sz="2000" b="1" dirty="0">
              <a:solidFill>
                <a:srgbClr val="FFFFFF"/>
              </a:solidFill>
              <a:latin typeface="微软雅黑" panose="020B0503020204020204" pitchFamily="34" charset="-122"/>
              <a:ea typeface="微软雅黑" panose="020B0503020204020204" pitchFamily="34" charset="-122"/>
            </a:endParaRPr>
          </a:p>
          <a:p>
            <a:pPr algn="ctr"/>
            <a:r>
              <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健康管理体系</a:t>
            </a:r>
            <a:endParaRPr lang="zh-CN" altLang="en-US"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3977661" y="3299862"/>
            <a:ext cx="1105406" cy="707886"/>
          </a:xfrm>
          <a:prstGeom prst="rect">
            <a:avLst/>
          </a:prstGeom>
          <a:noFill/>
        </p:spPr>
        <p:txBody>
          <a:bodyPr wrap="square" rtlCol="0">
            <a:spAutoFit/>
          </a:bodyPr>
          <a:lstStyle/>
          <a:p>
            <a:pPr algn="ctr"/>
            <a:r>
              <a:rPr lang="zh-CN" altLang="en-US" sz="2000" b="1" noProof="1">
                <a:solidFill>
                  <a:srgbClr val="FFFFFF"/>
                </a:solidFill>
                <a:latin typeface="微软雅黑" panose="020B0503020204020204" pitchFamily="34" charset="-122"/>
                <a:ea typeface="微软雅黑" panose="020B0503020204020204" pitchFamily="34" charset="-122"/>
              </a:rPr>
              <a:t>预防检测体系</a:t>
            </a:r>
            <a:endParaRPr lang="zh-CN" altLang="en-US" sz="2000" b="1" noProof="1">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7160604" y="3299862"/>
            <a:ext cx="1063831" cy="707886"/>
          </a:xfrm>
          <a:prstGeom prst="rect">
            <a:avLst/>
          </a:prstGeom>
          <a:noFill/>
        </p:spPr>
        <p:txBody>
          <a:bodyPr wrap="square" rtlCol="0">
            <a:spAutoFit/>
          </a:bodyPr>
          <a:lstStyle/>
          <a:p>
            <a:pPr algn="ctr"/>
            <a:r>
              <a:rPr lang="zh-CN" altLang="en-US" sz="2000" b="1" noProof="1">
                <a:solidFill>
                  <a:srgbClr val="FFFFFF"/>
                </a:solidFill>
                <a:latin typeface="微软雅黑" panose="020B0503020204020204" pitchFamily="34" charset="-122"/>
                <a:ea typeface="微软雅黑" panose="020B0503020204020204" pitchFamily="34" charset="-122"/>
              </a:rPr>
              <a:t>细胞干预体系</a:t>
            </a:r>
            <a:endParaRPr lang="zh-CN" altLang="en-US" sz="2000" b="1" noProof="1">
              <a:solidFill>
                <a:srgbClr val="FFFFFF"/>
              </a:solidFill>
              <a:latin typeface="微软雅黑" panose="020B0503020204020204" pitchFamily="34" charset="-122"/>
              <a:ea typeface="微软雅黑" panose="020B0503020204020204" pitchFamily="34" charset="-122"/>
            </a:endParaRPr>
          </a:p>
        </p:txBody>
      </p:sp>
      <p:sp>
        <p:nvSpPr>
          <p:cNvPr id="32" name="圆角矩形 41"/>
          <p:cNvSpPr/>
          <p:nvPr/>
        </p:nvSpPr>
        <p:spPr bwMode="auto">
          <a:xfrm>
            <a:off x="1225643" y="2125684"/>
            <a:ext cx="2184740" cy="3292992"/>
          </a:xfrm>
          <a:prstGeom prst="roundRect">
            <a:avLst>
              <a:gd name="adj" fmla="val 5204"/>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3" name="圆角矩形 42"/>
          <p:cNvSpPr/>
          <p:nvPr/>
        </p:nvSpPr>
        <p:spPr bwMode="auto">
          <a:xfrm>
            <a:off x="8920854" y="2125684"/>
            <a:ext cx="2184740" cy="3292992"/>
          </a:xfrm>
          <a:prstGeom prst="roundRect">
            <a:avLst>
              <a:gd name="adj" fmla="val 5204"/>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右箭头 43"/>
          <p:cNvSpPr/>
          <p:nvPr/>
        </p:nvSpPr>
        <p:spPr bwMode="auto">
          <a:xfrm rot="16200000">
            <a:off x="5998493" y="1447908"/>
            <a:ext cx="248370" cy="432048"/>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5" name="右箭头 44"/>
          <p:cNvSpPr/>
          <p:nvPr/>
        </p:nvSpPr>
        <p:spPr bwMode="auto">
          <a:xfrm rot="5400000" flipV="1">
            <a:off x="6006905" y="5521145"/>
            <a:ext cx="248370" cy="432048"/>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6" name="圆角矩形 45"/>
          <p:cNvSpPr/>
          <p:nvPr/>
        </p:nvSpPr>
        <p:spPr bwMode="auto">
          <a:xfrm>
            <a:off x="3103480" y="5895500"/>
            <a:ext cx="6038395" cy="561226"/>
          </a:xfrm>
          <a:prstGeom prst="roundRect">
            <a:avLst>
              <a:gd name="adj" fmla="val 5204"/>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7" name="圆角矩形 46"/>
          <p:cNvSpPr/>
          <p:nvPr/>
        </p:nvSpPr>
        <p:spPr bwMode="auto">
          <a:xfrm>
            <a:off x="3103480" y="965234"/>
            <a:ext cx="6038395" cy="561226"/>
          </a:xfrm>
          <a:prstGeom prst="roundRect">
            <a:avLst>
              <a:gd name="adj" fmla="val 5204"/>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8" name="文本框 11"/>
          <p:cNvSpPr txBox="1"/>
          <p:nvPr/>
        </p:nvSpPr>
        <p:spPr>
          <a:xfrm>
            <a:off x="1379701" y="3222009"/>
            <a:ext cx="1935679"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b="1">
                <a:solidFill>
                  <a:schemeClr val="accent2"/>
                </a:solidFill>
                <a:latin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noProof="1"/>
              <a:t>功能医学检测</a:t>
            </a:r>
            <a:endParaRPr lang="zh-CN" altLang="en-US" sz="2000" noProof="1"/>
          </a:p>
        </p:txBody>
      </p:sp>
      <p:sp>
        <p:nvSpPr>
          <p:cNvPr id="39" name="文本框 11"/>
          <p:cNvSpPr txBox="1"/>
          <p:nvPr/>
        </p:nvSpPr>
        <p:spPr>
          <a:xfrm>
            <a:off x="1379702" y="3910778"/>
            <a:ext cx="1935678"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sz="2000" b="1">
                <a:solidFill>
                  <a:schemeClr val="accent2"/>
                </a:solidFill>
                <a:latin typeface="微软雅黑" panose="020B0503020204020204" pitchFamily="34" charset="-122"/>
              </a:defRPr>
            </a:lvl1pPr>
          </a:lstStyle>
          <a:p>
            <a:r>
              <a:rPr lang="zh-CN" altLang="en-US" noProof="1"/>
              <a:t>毒素检测</a:t>
            </a:r>
            <a:endParaRPr lang="zh-CN" altLang="en-US" noProof="1"/>
          </a:p>
        </p:txBody>
      </p:sp>
      <p:sp>
        <p:nvSpPr>
          <p:cNvPr id="40" name="文本框 11"/>
          <p:cNvSpPr txBox="1"/>
          <p:nvPr/>
        </p:nvSpPr>
        <p:spPr>
          <a:xfrm>
            <a:off x="1379702" y="4528295"/>
            <a:ext cx="1935678"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sz="2000" b="1">
                <a:solidFill>
                  <a:schemeClr val="accent2"/>
                </a:solidFill>
                <a:latin typeface="微软雅黑" panose="020B0503020204020204" pitchFamily="34" charset="-122"/>
              </a:defRPr>
            </a:lvl1pPr>
          </a:lstStyle>
          <a:p>
            <a:r>
              <a:rPr lang="zh-CN" altLang="en-US" noProof="1"/>
              <a:t>基因检测</a:t>
            </a:r>
            <a:endParaRPr lang="zh-CN" altLang="en-US" noProof="1"/>
          </a:p>
        </p:txBody>
      </p:sp>
      <p:sp>
        <p:nvSpPr>
          <p:cNvPr id="41" name="文本框 11"/>
          <p:cNvSpPr txBox="1"/>
          <p:nvPr/>
        </p:nvSpPr>
        <p:spPr>
          <a:xfrm>
            <a:off x="9063037" y="2592617"/>
            <a:ext cx="1935678"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b="1">
                <a:solidFill>
                  <a:schemeClr val="accent2"/>
                </a:solidFill>
                <a:latin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noProof="1">
                <a:solidFill>
                  <a:srgbClr val="FFFFFF"/>
                </a:solidFill>
              </a:rPr>
              <a:t>亚健康改善</a:t>
            </a:r>
            <a:endParaRPr lang="zh-CN" altLang="en-US" sz="2000" noProof="1">
              <a:solidFill>
                <a:srgbClr val="FFFFFF"/>
              </a:solidFill>
            </a:endParaRPr>
          </a:p>
        </p:txBody>
      </p:sp>
      <p:sp>
        <p:nvSpPr>
          <p:cNvPr id="42" name="文本框 11"/>
          <p:cNvSpPr txBox="1"/>
          <p:nvPr/>
        </p:nvSpPr>
        <p:spPr>
          <a:xfrm>
            <a:off x="9063036" y="3560456"/>
            <a:ext cx="1935679"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b="1">
                <a:solidFill>
                  <a:schemeClr val="accent2"/>
                </a:solidFill>
                <a:latin typeface="微软雅黑" panose="020B0503020204020204" pitchFamily="34" charset="-122"/>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sz="2000" noProof="1">
                <a:solidFill>
                  <a:srgbClr val="FFFFFF"/>
                </a:solidFill>
              </a:rPr>
              <a:t>器官靶向</a:t>
            </a:r>
            <a:endParaRPr lang="zh-CN" altLang="en-US" sz="2000" noProof="1">
              <a:solidFill>
                <a:srgbClr val="FFFFFF"/>
              </a:solidFill>
            </a:endParaRPr>
          </a:p>
        </p:txBody>
      </p:sp>
      <p:sp>
        <p:nvSpPr>
          <p:cNvPr id="43" name="文本框 11"/>
          <p:cNvSpPr txBox="1"/>
          <p:nvPr/>
        </p:nvSpPr>
        <p:spPr>
          <a:xfrm>
            <a:off x="9063037" y="4528295"/>
            <a:ext cx="1935678" cy="400110"/>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a:spAutoFit/>
          </a:bodyPr>
          <a:lstStyle>
            <a:defPPr>
              <a:defRPr lang="zh-CN"/>
            </a:defPPr>
            <a:lvl1pPr algn="ctr">
              <a:defRPr kumimoji="1" sz="2000" b="1">
                <a:solidFill>
                  <a:schemeClr val="accent2"/>
                </a:solidFill>
                <a:latin typeface="微软雅黑" panose="020B0503020204020204" pitchFamily="34" charset="-122"/>
              </a:defRPr>
            </a:lvl1pPr>
          </a:lstStyle>
          <a:p>
            <a:r>
              <a:rPr lang="zh-CN" altLang="en-US" noProof="1">
                <a:solidFill>
                  <a:srgbClr val="FFFFFF"/>
                </a:solidFill>
              </a:rPr>
              <a:t>肿瘤预防改善</a:t>
            </a:r>
            <a:endParaRPr lang="zh-CN" altLang="en-US" noProof="1">
              <a:solidFill>
                <a:srgbClr val="FFFFFF"/>
              </a:solidFill>
            </a:endParaRPr>
          </a:p>
        </p:txBody>
      </p:sp>
      <p:sp>
        <p:nvSpPr>
          <p:cNvPr id="44" name="文本框 11"/>
          <p:cNvSpPr txBox="1"/>
          <p:nvPr/>
        </p:nvSpPr>
        <p:spPr>
          <a:xfrm>
            <a:off x="5292811" y="5991446"/>
            <a:ext cx="1636713"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zh-CN"/>
            </a:defPPr>
            <a:lvl1pPr algn="ctr">
              <a:defRPr kumimoji="1" b="1">
                <a:solidFill>
                  <a:schemeClr val="accent2"/>
                </a:solidFill>
                <a:latin typeface="微软雅黑" panose="020B0503020204020204" pitchFamily="34" charset="-122"/>
              </a:defRPr>
            </a:lvl1pPr>
          </a:lstStyle>
          <a:p>
            <a:r>
              <a:rPr lang="zh-CN" altLang="en-US" noProof="1">
                <a:solidFill>
                  <a:srgbClr val="FFFFFF"/>
                </a:solidFill>
              </a:rPr>
              <a:t>身心调养</a:t>
            </a:r>
            <a:endParaRPr lang="zh-CN" altLang="en-US" noProof="1">
              <a:solidFill>
                <a:srgbClr val="FFFFFF"/>
              </a:solidFill>
            </a:endParaRPr>
          </a:p>
        </p:txBody>
      </p:sp>
      <p:sp>
        <p:nvSpPr>
          <p:cNvPr id="45" name="文本框 11"/>
          <p:cNvSpPr txBox="1"/>
          <p:nvPr/>
        </p:nvSpPr>
        <p:spPr>
          <a:xfrm>
            <a:off x="7295687" y="5991446"/>
            <a:ext cx="1638300"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defPPr>
              <a:defRPr lang="zh-CN"/>
            </a:defPPr>
            <a:lvl1pPr algn="ctr">
              <a:defRPr kumimoji="1" b="1">
                <a:solidFill>
                  <a:schemeClr val="accent2"/>
                </a:solidFill>
                <a:latin typeface="微软雅黑" panose="020B0503020204020204" pitchFamily="34" charset="-122"/>
              </a:defRPr>
            </a:lvl1pPr>
          </a:lstStyle>
          <a:p>
            <a:r>
              <a:rPr lang="zh-CN" altLang="en-US" noProof="1">
                <a:solidFill>
                  <a:srgbClr val="FFFFFF"/>
                </a:solidFill>
              </a:rPr>
              <a:t>远程健康监控</a:t>
            </a:r>
            <a:endParaRPr lang="zh-CN" altLang="en-US" noProof="1">
              <a:solidFill>
                <a:srgbClr val="FFFFFF"/>
              </a:solidFill>
            </a:endParaRPr>
          </a:p>
        </p:txBody>
      </p:sp>
      <p:sp>
        <p:nvSpPr>
          <p:cNvPr id="46" name="矩形 45"/>
          <p:cNvSpPr/>
          <p:nvPr/>
        </p:nvSpPr>
        <p:spPr>
          <a:xfrm>
            <a:off x="3315380" y="5991446"/>
            <a:ext cx="1595437" cy="369332"/>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a:spAutoFit/>
          </a:bodyPr>
          <a:lstStyle/>
          <a:p>
            <a:pPr algn="ctr"/>
            <a:r>
              <a:rPr kumimoji="1" lang="zh-CN" altLang="en-US" b="1" noProof="1">
                <a:solidFill>
                  <a:srgbClr val="FFFFFF"/>
                </a:solidFill>
                <a:latin typeface="微软雅黑" panose="020B0503020204020204" pitchFamily="34" charset="-122"/>
              </a:rPr>
              <a:t>功能干预</a:t>
            </a:r>
            <a:endParaRPr kumimoji="1" lang="zh-CN" altLang="en-US" b="1" noProof="1">
              <a:solidFill>
                <a:srgbClr val="FFFFFF"/>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11101">
        <p14:prism isInverted="1"/>
      </p:transition>
    </mc:Choice>
    <mc:Fallback>
      <p:transition spd="slow" advTm="11101">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品项分类</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Oval 5"/>
          <p:cNvSpPr>
            <a:spLocks noChangeArrowheads="1"/>
          </p:cNvSpPr>
          <p:nvPr/>
        </p:nvSpPr>
        <p:spPr bwMode="auto">
          <a:xfrm>
            <a:off x="4325704" y="1996332"/>
            <a:ext cx="3624164" cy="3626883"/>
          </a:xfrm>
          <a:prstGeom prst="ellipse">
            <a:avLst/>
          </a:prstGeom>
          <a:noFill/>
          <a:ln w="12700" cap="flat">
            <a:solidFill>
              <a:srgbClr val="24211D"/>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600"/>
          </a:p>
        </p:txBody>
      </p:sp>
      <p:grpSp>
        <p:nvGrpSpPr>
          <p:cNvPr id="16" name="组合 15"/>
          <p:cNvGrpSpPr/>
          <p:nvPr/>
        </p:nvGrpSpPr>
        <p:grpSpPr>
          <a:xfrm>
            <a:off x="5835772" y="1672552"/>
            <a:ext cx="604027" cy="604027"/>
            <a:chOff x="5835772" y="1672552"/>
            <a:chExt cx="604027" cy="604027"/>
          </a:xfrm>
        </p:grpSpPr>
        <p:sp>
          <p:nvSpPr>
            <p:cNvPr id="17" name="Oval 6"/>
            <p:cNvSpPr>
              <a:spLocks noChangeArrowheads="1"/>
            </p:cNvSpPr>
            <p:nvPr/>
          </p:nvSpPr>
          <p:spPr bwMode="auto">
            <a:xfrm>
              <a:off x="5835772" y="1672552"/>
              <a:ext cx="604027" cy="604027"/>
            </a:xfrm>
            <a:prstGeom prst="ellipse">
              <a:avLst/>
            </a:prstGeom>
            <a:solidFill>
              <a:schemeClr val="tx1"/>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18" name="TextBox 117"/>
            <p:cNvSpPr txBox="1"/>
            <p:nvPr/>
          </p:nvSpPr>
          <p:spPr>
            <a:xfrm>
              <a:off x="5972167" y="1750377"/>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1</a:t>
              </a:r>
              <a:endParaRPr lang="zh-CN" altLang="en-US" sz="2400" b="1" dirty="0">
                <a:solidFill>
                  <a:srgbClr val="FFFFFF"/>
                </a:solidFill>
                <a:latin typeface="+mj-ea"/>
                <a:ea typeface="+mj-ea"/>
              </a:endParaRPr>
            </a:p>
          </p:txBody>
        </p:sp>
      </p:grpSp>
      <p:grpSp>
        <p:nvGrpSpPr>
          <p:cNvPr id="19" name="组合 18"/>
          <p:cNvGrpSpPr/>
          <p:nvPr/>
        </p:nvGrpSpPr>
        <p:grpSpPr>
          <a:xfrm>
            <a:off x="6978526" y="2065714"/>
            <a:ext cx="677490" cy="676130"/>
            <a:chOff x="6978526" y="2065714"/>
            <a:chExt cx="677490" cy="676130"/>
          </a:xfrm>
        </p:grpSpPr>
        <p:sp>
          <p:nvSpPr>
            <p:cNvPr id="20" name="Freeform 14"/>
            <p:cNvSpPr/>
            <p:nvPr/>
          </p:nvSpPr>
          <p:spPr bwMode="auto">
            <a:xfrm>
              <a:off x="6978526" y="2065714"/>
              <a:ext cx="677490" cy="676130"/>
            </a:xfrm>
            <a:custGeom>
              <a:avLst/>
              <a:gdLst>
                <a:gd name="T0" fmla="*/ 670 w 852"/>
                <a:gd name="T1" fmla="*/ 135 h 851"/>
                <a:gd name="T2" fmla="*/ 717 w 852"/>
                <a:gd name="T3" fmla="*/ 670 h 851"/>
                <a:gd name="T4" fmla="*/ 182 w 852"/>
                <a:gd name="T5" fmla="*/ 717 h 851"/>
                <a:gd name="T6" fmla="*/ 135 w 852"/>
                <a:gd name="T7" fmla="*/ 181 h 851"/>
                <a:gd name="T8" fmla="*/ 670 w 852"/>
                <a:gd name="T9" fmla="*/ 135 h 851"/>
              </a:gdLst>
              <a:ahLst/>
              <a:cxnLst>
                <a:cxn ang="0">
                  <a:pos x="T0" y="T1"/>
                </a:cxn>
                <a:cxn ang="0">
                  <a:pos x="T2" y="T3"/>
                </a:cxn>
                <a:cxn ang="0">
                  <a:pos x="T4" y="T5"/>
                </a:cxn>
                <a:cxn ang="0">
                  <a:pos x="T6" y="T7"/>
                </a:cxn>
                <a:cxn ang="0">
                  <a:pos x="T8" y="T9"/>
                </a:cxn>
              </a:cxnLst>
              <a:rect l="0" t="0" r="r" b="b"/>
              <a:pathLst>
                <a:path w="852" h="851">
                  <a:moveTo>
                    <a:pt x="670" y="135"/>
                  </a:moveTo>
                  <a:cubicBezTo>
                    <a:pt x="831" y="269"/>
                    <a:pt x="852" y="509"/>
                    <a:pt x="717" y="670"/>
                  </a:cubicBezTo>
                  <a:cubicBezTo>
                    <a:pt x="582" y="830"/>
                    <a:pt x="342" y="851"/>
                    <a:pt x="182" y="717"/>
                  </a:cubicBezTo>
                  <a:cubicBezTo>
                    <a:pt x="21" y="582"/>
                    <a:pt x="0" y="342"/>
                    <a:pt x="135" y="181"/>
                  </a:cubicBezTo>
                  <a:cubicBezTo>
                    <a:pt x="270" y="21"/>
                    <a:pt x="509" y="0"/>
                    <a:pt x="670" y="135"/>
                  </a:cubicBezTo>
                  <a:close/>
                </a:path>
              </a:pathLst>
            </a:cu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21" name="TextBox 118"/>
            <p:cNvSpPr txBox="1"/>
            <p:nvPr/>
          </p:nvSpPr>
          <p:spPr>
            <a:xfrm>
              <a:off x="7142484" y="2177797"/>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2</a:t>
              </a:r>
              <a:endParaRPr lang="zh-CN" altLang="en-US" sz="2400" b="1" dirty="0">
                <a:solidFill>
                  <a:srgbClr val="FFFFFF"/>
                </a:solidFill>
                <a:latin typeface="+mj-ea"/>
                <a:ea typeface="+mj-ea"/>
              </a:endParaRPr>
            </a:p>
          </p:txBody>
        </p:sp>
      </p:grpSp>
      <p:grpSp>
        <p:nvGrpSpPr>
          <p:cNvPr id="22" name="组合 21"/>
          <p:cNvGrpSpPr/>
          <p:nvPr/>
        </p:nvGrpSpPr>
        <p:grpSpPr>
          <a:xfrm>
            <a:off x="7616564" y="3163574"/>
            <a:ext cx="653002" cy="654363"/>
            <a:chOff x="7616564" y="3163574"/>
            <a:chExt cx="653002" cy="654363"/>
          </a:xfrm>
        </p:grpSpPr>
        <p:sp>
          <p:nvSpPr>
            <p:cNvPr id="23" name="Freeform 13"/>
            <p:cNvSpPr/>
            <p:nvPr/>
          </p:nvSpPr>
          <p:spPr bwMode="auto">
            <a:xfrm>
              <a:off x="7616564" y="3163574"/>
              <a:ext cx="653002" cy="654363"/>
            </a:xfrm>
            <a:custGeom>
              <a:avLst/>
              <a:gdLst>
                <a:gd name="T0" fmla="*/ 785 w 821"/>
                <a:gd name="T1" fmla="*/ 345 h 821"/>
                <a:gd name="T2" fmla="*/ 477 w 821"/>
                <a:gd name="T3" fmla="*/ 785 h 821"/>
                <a:gd name="T4" fmla="*/ 37 w 821"/>
                <a:gd name="T5" fmla="*/ 477 h 821"/>
                <a:gd name="T6" fmla="*/ 345 w 821"/>
                <a:gd name="T7" fmla="*/ 37 h 821"/>
                <a:gd name="T8" fmla="*/ 785 w 821"/>
                <a:gd name="T9" fmla="*/ 345 h 821"/>
              </a:gdLst>
              <a:ahLst/>
              <a:cxnLst>
                <a:cxn ang="0">
                  <a:pos x="T0" y="T1"/>
                </a:cxn>
                <a:cxn ang="0">
                  <a:pos x="T2" y="T3"/>
                </a:cxn>
                <a:cxn ang="0">
                  <a:pos x="T4" y="T5"/>
                </a:cxn>
                <a:cxn ang="0">
                  <a:pos x="T6" y="T7"/>
                </a:cxn>
                <a:cxn ang="0">
                  <a:pos x="T8" y="T9"/>
                </a:cxn>
              </a:cxnLst>
              <a:rect l="0" t="0" r="r" b="b"/>
              <a:pathLst>
                <a:path w="821" h="821">
                  <a:moveTo>
                    <a:pt x="785" y="345"/>
                  </a:moveTo>
                  <a:cubicBezTo>
                    <a:pt x="821" y="551"/>
                    <a:pt x="683" y="749"/>
                    <a:pt x="477" y="785"/>
                  </a:cubicBezTo>
                  <a:cubicBezTo>
                    <a:pt x="270" y="821"/>
                    <a:pt x="73" y="683"/>
                    <a:pt x="37" y="477"/>
                  </a:cubicBezTo>
                  <a:cubicBezTo>
                    <a:pt x="0" y="270"/>
                    <a:pt x="138" y="73"/>
                    <a:pt x="345" y="37"/>
                  </a:cubicBezTo>
                  <a:cubicBezTo>
                    <a:pt x="551" y="0"/>
                    <a:pt x="748" y="138"/>
                    <a:pt x="785" y="345"/>
                  </a:cubicBezTo>
                  <a:close/>
                </a:path>
              </a:pathLst>
            </a:custGeom>
            <a:solidFill>
              <a:schemeClr val="bg1"/>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24" name="TextBox 119"/>
            <p:cNvSpPr txBox="1"/>
            <p:nvPr/>
          </p:nvSpPr>
          <p:spPr>
            <a:xfrm>
              <a:off x="7773437" y="3276876"/>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3</a:t>
              </a:r>
              <a:endParaRPr lang="zh-CN" altLang="en-US" sz="2400" b="1" dirty="0">
                <a:solidFill>
                  <a:srgbClr val="FFFFFF"/>
                </a:solidFill>
                <a:latin typeface="+mj-ea"/>
                <a:ea typeface="+mj-ea"/>
              </a:endParaRPr>
            </a:p>
          </p:txBody>
        </p:sp>
      </p:grpSp>
      <p:grpSp>
        <p:nvGrpSpPr>
          <p:cNvPr id="25" name="组合 24"/>
          <p:cNvGrpSpPr/>
          <p:nvPr/>
        </p:nvGrpSpPr>
        <p:grpSpPr>
          <a:xfrm>
            <a:off x="7381211" y="4382511"/>
            <a:ext cx="689734" cy="689734"/>
            <a:chOff x="7381211" y="4382511"/>
            <a:chExt cx="689734" cy="689734"/>
          </a:xfrm>
        </p:grpSpPr>
        <p:sp>
          <p:nvSpPr>
            <p:cNvPr id="26" name="Freeform 12"/>
            <p:cNvSpPr/>
            <p:nvPr/>
          </p:nvSpPr>
          <p:spPr bwMode="auto">
            <a:xfrm>
              <a:off x="7381211" y="4382511"/>
              <a:ext cx="689734" cy="689734"/>
            </a:xfrm>
            <a:custGeom>
              <a:avLst/>
              <a:gdLst>
                <a:gd name="T0" fmla="*/ 763 w 868"/>
                <a:gd name="T1" fmla="*/ 624 h 868"/>
                <a:gd name="T2" fmla="*/ 244 w 868"/>
                <a:gd name="T3" fmla="*/ 763 h 868"/>
                <a:gd name="T4" fmla="*/ 105 w 868"/>
                <a:gd name="T5" fmla="*/ 244 h 868"/>
                <a:gd name="T6" fmla="*/ 624 w 868"/>
                <a:gd name="T7" fmla="*/ 105 h 868"/>
                <a:gd name="T8" fmla="*/ 763 w 868"/>
                <a:gd name="T9" fmla="*/ 624 h 868"/>
              </a:gdLst>
              <a:ahLst/>
              <a:cxnLst>
                <a:cxn ang="0">
                  <a:pos x="T0" y="T1"/>
                </a:cxn>
                <a:cxn ang="0">
                  <a:pos x="T2" y="T3"/>
                </a:cxn>
                <a:cxn ang="0">
                  <a:pos x="T4" y="T5"/>
                </a:cxn>
                <a:cxn ang="0">
                  <a:pos x="T6" y="T7"/>
                </a:cxn>
                <a:cxn ang="0">
                  <a:pos x="T8" y="T9"/>
                </a:cxn>
              </a:cxnLst>
              <a:rect l="0" t="0" r="r" b="b"/>
              <a:pathLst>
                <a:path w="868" h="868">
                  <a:moveTo>
                    <a:pt x="763" y="624"/>
                  </a:moveTo>
                  <a:cubicBezTo>
                    <a:pt x="658" y="805"/>
                    <a:pt x="425" y="868"/>
                    <a:pt x="244" y="763"/>
                  </a:cubicBezTo>
                  <a:cubicBezTo>
                    <a:pt x="62" y="658"/>
                    <a:pt x="0" y="425"/>
                    <a:pt x="105" y="244"/>
                  </a:cubicBezTo>
                  <a:cubicBezTo>
                    <a:pt x="210" y="62"/>
                    <a:pt x="442" y="0"/>
                    <a:pt x="624" y="105"/>
                  </a:cubicBezTo>
                  <a:cubicBezTo>
                    <a:pt x="805" y="210"/>
                    <a:pt x="868" y="442"/>
                    <a:pt x="763" y="624"/>
                  </a:cubicBezTo>
                  <a:close/>
                </a:path>
              </a:pathLst>
            </a:custGeom>
            <a:solidFill>
              <a:schemeClr val="tx2"/>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27" name="TextBox 120"/>
            <p:cNvSpPr txBox="1"/>
            <p:nvPr/>
          </p:nvSpPr>
          <p:spPr>
            <a:xfrm>
              <a:off x="7526511" y="4503189"/>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4</a:t>
              </a:r>
              <a:endParaRPr lang="zh-CN" altLang="en-US" sz="2400" b="1" dirty="0">
                <a:solidFill>
                  <a:srgbClr val="FFFFFF"/>
                </a:solidFill>
                <a:latin typeface="+mj-ea"/>
                <a:ea typeface="+mj-ea"/>
              </a:endParaRPr>
            </a:p>
          </p:txBody>
        </p:sp>
      </p:grpSp>
      <p:grpSp>
        <p:nvGrpSpPr>
          <p:cNvPr id="28" name="组合 27"/>
          <p:cNvGrpSpPr/>
          <p:nvPr/>
        </p:nvGrpSpPr>
        <p:grpSpPr>
          <a:xfrm>
            <a:off x="6423474" y="5193322"/>
            <a:ext cx="682932" cy="682932"/>
            <a:chOff x="6423474" y="5193322"/>
            <a:chExt cx="682932" cy="682932"/>
          </a:xfrm>
        </p:grpSpPr>
        <p:sp>
          <p:nvSpPr>
            <p:cNvPr id="29" name="Freeform 11"/>
            <p:cNvSpPr/>
            <p:nvPr/>
          </p:nvSpPr>
          <p:spPr bwMode="auto">
            <a:xfrm>
              <a:off x="6423474" y="5193322"/>
              <a:ext cx="682932" cy="682932"/>
            </a:xfrm>
            <a:custGeom>
              <a:avLst/>
              <a:gdLst>
                <a:gd name="T0" fmla="*/ 559 w 858"/>
                <a:gd name="T1" fmla="*/ 786 h 858"/>
                <a:gd name="T2" fmla="*/ 72 w 858"/>
                <a:gd name="T3" fmla="*/ 559 h 858"/>
                <a:gd name="T4" fmla="*/ 299 w 858"/>
                <a:gd name="T5" fmla="*/ 72 h 858"/>
                <a:gd name="T6" fmla="*/ 786 w 858"/>
                <a:gd name="T7" fmla="*/ 299 h 858"/>
                <a:gd name="T8" fmla="*/ 559 w 858"/>
                <a:gd name="T9" fmla="*/ 786 h 858"/>
              </a:gdLst>
              <a:ahLst/>
              <a:cxnLst>
                <a:cxn ang="0">
                  <a:pos x="T0" y="T1"/>
                </a:cxn>
                <a:cxn ang="0">
                  <a:pos x="T2" y="T3"/>
                </a:cxn>
                <a:cxn ang="0">
                  <a:pos x="T4" y="T5"/>
                </a:cxn>
                <a:cxn ang="0">
                  <a:pos x="T6" y="T7"/>
                </a:cxn>
                <a:cxn ang="0">
                  <a:pos x="T8" y="T9"/>
                </a:cxn>
              </a:cxnLst>
              <a:rect l="0" t="0" r="r" b="b"/>
              <a:pathLst>
                <a:path w="858" h="858">
                  <a:moveTo>
                    <a:pt x="559" y="786"/>
                  </a:moveTo>
                  <a:cubicBezTo>
                    <a:pt x="362" y="858"/>
                    <a:pt x="144" y="756"/>
                    <a:pt x="72" y="559"/>
                  </a:cubicBezTo>
                  <a:cubicBezTo>
                    <a:pt x="0" y="362"/>
                    <a:pt x="102" y="144"/>
                    <a:pt x="299" y="72"/>
                  </a:cubicBezTo>
                  <a:cubicBezTo>
                    <a:pt x="496" y="0"/>
                    <a:pt x="714" y="102"/>
                    <a:pt x="786" y="299"/>
                  </a:cubicBezTo>
                  <a:cubicBezTo>
                    <a:pt x="858" y="496"/>
                    <a:pt x="756" y="714"/>
                    <a:pt x="559" y="786"/>
                  </a:cubicBezTo>
                  <a:close/>
                </a:path>
              </a:pathLst>
            </a:custGeom>
            <a:solidFill>
              <a:schemeClr val="bg2"/>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30" name="TextBox 121"/>
            <p:cNvSpPr txBox="1"/>
            <p:nvPr/>
          </p:nvSpPr>
          <p:spPr>
            <a:xfrm>
              <a:off x="6592944" y="5322384"/>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5</a:t>
              </a:r>
              <a:endParaRPr lang="zh-CN" altLang="en-US" sz="2400" b="1" dirty="0">
                <a:solidFill>
                  <a:srgbClr val="FFFFFF"/>
                </a:solidFill>
                <a:latin typeface="+mj-ea"/>
                <a:ea typeface="+mj-ea"/>
              </a:endParaRPr>
            </a:p>
          </p:txBody>
        </p:sp>
      </p:grpSp>
      <p:grpSp>
        <p:nvGrpSpPr>
          <p:cNvPr id="31" name="组合 30"/>
          <p:cNvGrpSpPr/>
          <p:nvPr/>
        </p:nvGrpSpPr>
        <p:grpSpPr>
          <a:xfrm>
            <a:off x="5170525" y="5193322"/>
            <a:ext cx="681572" cy="682932"/>
            <a:chOff x="5170525" y="5193322"/>
            <a:chExt cx="681572" cy="682932"/>
          </a:xfrm>
        </p:grpSpPr>
        <p:sp>
          <p:nvSpPr>
            <p:cNvPr id="32" name="Freeform 10"/>
            <p:cNvSpPr/>
            <p:nvPr/>
          </p:nvSpPr>
          <p:spPr bwMode="auto">
            <a:xfrm>
              <a:off x="5170525" y="5193322"/>
              <a:ext cx="681572" cy="682932"/>
            </a:xfrm>
            <a:custGeom>
              <a:avLst/>
              <a:gdLst>
                <a:gd name="T0" fmla="*/ 298 w 857"/>
                <a:gd name="T1" fmla="*/ 786 h 858"/>
                <a:gd name="T2" fmla="*/ 71 w 857"/>
                <a:gd name="T3" fmla="*/ 299 h 858"/>
                <a:gd name="T4" fmla="*/ 558 w 857"/>
                <a:gd name="T5" fmla="*/ 72 h 858"/>
                <a:gd name="T6" fmla="*/ 785 w 857"/>
                <a:gd name="T7" fmla="*/ 559 h 858"/>
                <a:gd name="T8" fmla="*/ 298 w 857"/>
                <a:gd name="T9" fmla="*/ 786 h 858"/>
              </a:gdLst>
              <a:ahLst/>
              <a:cxnLst>
                <a:cxn ang="0">
                  <a:pos x="T0" y="T1"/>
                </a:cxn>
                <a:cxn ang="0">
                  <a:pos x="T2" y="T3"/>
                </a:cxn>
                <a:cxn ang="0">
                  <a:pos x="T4" y="T5"/>
                </a:cxn>
                <a:cxn ang="0">
                  <a:pos x="T6" y="T7"/>
                </a:cxn>
                <a:cxn ang="0">
                  <a:pos x="T8" y="T9"/>
                </a:cxn>
              </a:cxnLst>
              <a:rect l="0" t="0" r="r" b="b"/>
              <a:pathLst>
                <a:path w="857" h="858">
                  <a:moveTo>
                    <a:pt x="298" y="786"/>
                  </a:moveTo>
                  <a:cubicBezTo>
                    <a:pt x="101" y="714"/>
                    <a:pt x="0" y="496"/>
                    <a:pt x="71" y="299"/>
                  </a:cubicBezTo>
                  <a:cubicBezTo>
                    <a:pt x="143" y="102"/>
                    <a:pt x="361" y="0"/>
                    <a:pt x="558" y="72"/>
                  </a:cubicBezTo>
                  <a:cubicBezTo>
                    <a:pt x="755" y="144"/>
                    <a:pt x="857" y="362"/>
                    <a:pt x="785" y="559"/>
                  </a:cubicBezTo>
                  <a:cubicBezTo>
                    <a:pt x="714" y="756"/>
                    <a:pt x="496" y="858"/>
                    <a:pt x="298" y="786"/>
                  </a:cubicBezTo>
                  <a:close/>
                </a:path>
              </a:pathLst>
            </a:custGeom>
            <a:solidFill>
              <a:schemeClr val="accent1"/>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33" name="TextBox 122"/>
            <p:cNvSpPr txBox="1"/>
            <p:nvPr/>
          </p:nvSpPr>
          <p:spPr>
            <a:xfrm>
              <a:off x="5341214" y="5322384"/>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6</a:t>
              </a:r>
              <a:endParaRPr lang="zh-CN" altLang="en-US" sz="2400" b="1" dirty="0">
                <a:solidFill>
                  <a:srgbClr val="FFFFFF"/>
                </a:solidFill>
                <a:latin typeface="+mj-ea"/>
                <a:ea typeface="+mj-ea"/>
              </a:endParaRPr>
            </a:p>
          </p:txBody>
        </p:sp>
      </p:grpSp>
      <p:grpSp>
        <p:nvGrpSpPr>
          <p:cNvPr id="34" name="组合 33"/>
          <p:cNvGrpSpPr/>
          <p:nvPr/>
        </p:nvGrpSpPr>
        <p:grpSpPr>
          <a:xfrm>
            <a:off x="4204626" y="4382511"/>
            <a:ext cx="691094" cy="689734"/>
            <a:chOff x="4204626" y="4382511"/>
            <a:chExt cx="691094" cy="689734"/>
          </a:xfrm>
        </p:grpSpPr>
        <p:sp>
          <p:nvSpPr>
            <p:cNvPr id="35" name="Freeform 9"/>
            <p:cNvSpPr/>
            <p:nvPr/>
          </p:nvSpPr>
          <p:spPr bwMode="auto">
            <a:xfrm>
              <a:off x="4204626" y="4382511"/>
              <a:ext cx="691094" cy="689734"/>
            </a:xfrm>
            <a:custGeom>
              <a:avLst/>
              <a:gdLst>
                <a:gd name="T0" fmla="*/ 105 w 868"/>
                <a:gd name="T1" fmla="*/ 624 h 868"/>
                <a:gd name="T2" fmla="*/ 244 w 868"/>
                <a:gd name="T3" fmla="*/ 105 h 868"/>
                <a:gd name="T4" fmla="*/ 763 w 868"/>
                <a:gd name="T5" fmla="*/ 244 h 868"/>
                <a:gd name="T6" fmla="*/ 624 w 868"/>
                <a:gd name="T7" fmla="*/ 763 h 868"/>
                <a:gd name="T8" fmla="*/ 105 w 868"/>
                <a:gd name="T9" fmla="*/ 624 h 868"/>
              </a:gdLst>
              <a:ahLst/>
              <a:cxnLst>
                <a:cxn ang="0">
                  <a:pos x="T0" y="T1"/>
                </a:cxn>
                <a:cxn ang="0">
                  <a:pos x="T2" y="T3"/>
                </a:cxn>
                <a:cxn ang="0">
                  <a:pos x="T4" y="T5"/>
                </a:cxn>
                <a:cxn ang="0">
                  <a:pos x="T6" y="T7"/>
                </a:cxn>
                <a:cxn ang="0">
                  <a:pos x="T8" y="T9"/>
                </a:cxn>
              </a:cxnLst>
              <a:rect l="0" t="0" r="r" b="b"/>
              <a:pathLst>
                <a:path w="868" h="868">
                  <a:moveTo>
                    <a:pt x="105" y="624"/>
                  </a:moveTo>
                  <a:cubicBezTo>
                    <a:pt x="0" y="442"/>
                    <a:pt x="62" y="210"/>
                    <a:pt x="244" y="105"/>
                  </a:cubicBezTo>
                  <a:cubicBezTo>
                    <a:pt x="425" y="0"/>
                    <a:pt x="658" y="62"/>
                    <a:pt x="763" y="244"/>
                  </a:cubicBezTo>
                  <a:cubicBezTo>
                    <a:pt x="868" y="425"/>
                    <a:pt x="805" y="658"/>
                    <a:pt x="624" y="763"/>
                  </a:cubicBezTo>
                  <a:cubicBezTo>
                    <a:pt x="442" y="868"/>
                    <a:pt x="210" y="805"/>
                    <a:pt x="105" y="624"/>
                  </a:cubicBezTo>
                  <a:close/>
                </a:path>
              </a:pathLst>
            </a:custGeom>
            <a:solidFill>
              <a:schemeClr val="tx1"/>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36" name="TextBox 123"/>
            <p:cNvSpPr txBox="1"/>
            <p:nvPr/>
          </p:nvSpPr>
          <p:spPr>
            <a:xfrm>
              <a:off x="4364255" y="4498074"/>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7</a:t>
              </a:r>
              <a:endParaRPr lang="zh-CN" altLang="en-US" sz="2400" b="1" dirty="0">
                <a:solidFill>
                  <a:srgbClr val="FFFFFF"/>
                </a:solidFill>
                <a:latin typeface="+mj-ea"/>
                <a:ea typeface="+mj-ea"/>
              </a:endParaRPr>
            </a:p>
          </p:txBody>
        </p:sp>
      </p:grpSp>
      <p:grpSp>
        <p:nvGrpSpPr>
          <p:cNvPr id="37" name="组合 36"/>
          <p:cNvGrpSpPr/>
          <p:nvPr/>
        </p:nvGrpSpPr>
        <p:grpSpPr>
          <a:xfrm>
            <a:off x="4006004" y="3163574"/>
            <a:ext cx="651642" cy="654363"/>
            <a:chOff x="4006004" y="3163574"/>
            <a:chExt cx="651642" cy="654363"/>
          </a:xfrm>
        </p:grpSpPr>
        <p:sp>
          <p:nvSpPr>
            <p:cNvPr id="38" name="Freeform 8"/>
            <p:cNvSpPr/>
            <p:nvPr/>
          </p:nvSpPr>
          <p:spPr bwMode="auto">
            <a:xfrm>
              <a:off x="4006004" y="3163574"/>
              <a:ext cx="651642" cy="654363"/>
            </a:xfrm>
            <a:custGeom>
              <a:avLst/>
              <a:gdLst>
                <a:gd name="T0" fmla="*/ 37 w 821"/>
                <a:gd name="T1" fmla="*/ 345 h 821"/>
                <a:gd name="T2" fmla="*/ 477 w 821"/>
                <a:gd name="T3" fmla="*/ 37 h 821"/>
                <a:gd name="T4" fmla="*/ 785 w 821"/>
                <a:gd name="T5" fmla="*/ 477 h 821"/>
                <a:gd name="T6" fmla="*/ 345 w 821"/>
                <a:gd name="T7" fmla="*/ 785 h 821"/>
                <a:gd name="T8" fmla="*/ 37 w 821"/>
                <a:gd name="T9" fmla="*/ 345 h 821"/>
              </a:gdLst>
              <a:ahLst/>
              <a:cxnLst>
                <a:cxn ang="0">
                  <a:pos x="T0" y="T1"/>
                </a:cxn>
                <a:cxn ang="0">
                  <a:pos x="T2" y="T3"/>
                </a:cxn>
                <a:cxn ang="0">
                  <a:pos x="T4" y="T5"/>
                </a:cxn>
                <a:cxn ang="0">
                  <a:pos x="T6" y="T7"/>
                </a:cxn>
                <a:cxn ang="0">
                  <a:pos x="T8" y="T9"/>
                </a:cxn>
              </a:cxnLst>
              <a:rect l="0" t="0" r="r" b="b"/>
              <a:pathLst>
                <a:path w="821" h="821">
                  <a:moveTo>
                    <a:pt x="37" y="345"/>
                  </a:moveTo>
                  <a:cubicBezTo>
                    <a:pt x="73" y="138"/>
                    <a:pt x="270" y="0"/>
                    <a:pt x="477" y="37"/>
                  </a:cubicBezTo>
                  <a:cubicBezTo>
                    <a:pt x="683" y="73"/>
                    <a:pt x="821" y="270"/>
                    <a:pt x="785" y="477"/>
                  </a:cubicBezTo>
                  <a:cubicBezTo>
                    <a:pt x="748" y="683"/>
                    <a:pt x="551" y="821"/>
                    <a:pt x="345" y="785"/>
                  </a:cubicBezTo>
                  <a:cubicBezTo>
                    <a:pt x="138" y="749"/>
                    <a:pt x="0" y="551"/>
                    <a:pt x="37" y="345"/>
                  </a:cubicBezTo>
                  <a:close/>
                </a:path>
              </a:pathLst>
            </a:custGeom>
            <a:solidFill>
              <a:schemeClr val="accent4"/>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39" name="TextBox 124"/>
            <p:cNvSpPr txBox="1"/>
            <p:nvPr/>
          </p:nvSpPr>
          <p:spPr>
            <a:xfrm>
              <a:off x="4140368" y="3256521"/>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8</a:t>
              </a:r>
              <a:endParaRPr lang="zh-CN" altLang="en-US" sz="2400" b="1" dirty="0">
                <a:solidFill>
                  <a:srgbClr val="FFFFFF"/>
                </a:solidFill>
                <a:latin typeface="+mj-ea"/>
                <a:ea typeface="+mj-ea"/>
              </a:endParaRPr>
            </a:p>
          </p:txBody>
        </p:sp>
      </p:grpSp>
      <p:grpSp>
        <p:nvGrpSpPr>
          <p:cNvPr id="40" name="组合 39"/>
          <p:cNvGrpSpPr/>
          <p:nvPr/>
        </p:nvGrpSpPr>
        <p:grpSpPr>
          <a:xfrm>
            <a:off x="4620915" y="2065714"/>
            <a:ext cx="676130" cy="676130"/>
            <a:chOff x="4620915" y="2065714"/>
            <a:chExt cx="676130" cy="676130"/>
          </a:xfrm>
        </p:grpSpPr>
        <p:sp>
          <p:nvSpPr>
            <p:cNvPr id="41" name="Freeform 7"/>
            <p:cNvSpPr/>
            <p:nvPr/>
          </p:nvSpPr>
          <p:spPr bwMode="auto">
            <a:xfrm>
              <a:off x="4620915" y="2065714"/>
              <a:ext cx="676130" cy="676130"/>
            </a:xfrm>
            <a:custGeom>
              <a:avLst/>
              <a:gdLst>
                <a:gd name="T0" fmla="*/ 181 w 851"/>
                <a:gd name="T1" fmla="*/ 134 h 851"/>
                <a:gd name="T2" fmla="*/ 717 w 851"/>
                <a:gd name="T3" fmla="*/ 181 h 851"/>
                <a:gd name="T4" fmla="*/ 670 w 851"/>
                <a:gd name="T5" fmla="*/ 716 h 851"/>
                <a:gd name="T6" fmla="*/ 135 w 851"/>
                <a:gd name="T7" fmla="*/ 670 h 851"/>
                <a:gd name="T8" fmla="*/ 181 w 851"/>
                <a:gd name="T9" fmla="*/ 134 h 851"/>
              </a:gdLst>
              <a:ahLst/>
              <a:cxnLst>
                <a:cxn ang="0">
                  <a:pos x="T0" y="T1"/>
                </a:cxn>
                <a:cxn ang="0">
                  <a:pos x="T2" y="T3"/>
                </a:cxn>
                <a:cxn ang="0">
                  <a:pos x="T4" y="T5"/>
                </a:cxn>
                <a:cxn ang="0">
                  <a:pos x="T6" y="T7"/>
                </a:cxn>
                <a:cxn ang="0">
                  <a:pos x="T8" y="T9"/>
                </a:cxn>
              </a:cxnLst>
              <a:rect l="0" t="0" r="r" b="b"/>
              <a:pathLst>
                <a:path w="851" h="851">
                  <a:moveTo>
                    <a:pt x="181" y="134"/>
                  </a:moveTo>
                  <a:cubicBezTo>
                    <a:pt x="342" y="0"/>
                    <a:pt x="582" y="21"/>
                    <a:pt x="717" y="181"/>
                  </a:cubicBezTo>
                  <a:cubicBezTo>
                    <a:pt x="851" y="342"/>
                    <a:pt x="831" y="582"/>
                    <a:pt x="670" y="716"/>
                  </a:cubicBezTo>
                  <a:cubicBezTo>
                    <a:pt x="509" y="851"/>
                    <a:pt x="269" y="830"/>
                    <a:pt x="135" y="670"/>
                  </a:cubicBezTo>
                  <a:cubicBezTo>
                    <a:pt x="0" y="509"/>
                    <a:pt x="21" y="269"/>
                    <a:pt x="181" y="134"/>
                  </a:cubicBezTo>
                  <a:close/>
                </a:path>
              </a:pathLst>
            </a:custGeom>
            <a:solidFill>
              <a:schemeClr val="bg2"/>
            </a:solidFill>
            <a:ln w="12700" cap="flat">
              <a:noFill/>
              <a:prstDash val="solid"/>
              <a:miter lim="800000"/>
            </a:ln>
          </p:spPr>
          <p:txBody>
            <a:bodyPr vert="horz" wrap="square" lIns="91440" tIns="45720" rIns="91440" bIns="45720" numCol="1" anchor="t" anchorCtr="0" compatLnSpc="1"/>
            <a:lstStyle/>
            <a:p>
              <a:endParaRPr lang="zh-CN" altLang="en-US" sz="1600"/>
            </a:p>
          </p:txBody>
        </p:sp>
        <p:sp>
          <p:nvSpPr>
            <p:cNvPr id="42" name="TextBox 125"/>
            <p:cNvSpPr txBox="1"/>
            <p:nvPr/>
          </p:nvSpPr>
          <p:spPr>
            <a:xfrm>
              <a:off x="4781498" y="2177795"/>
              <a:ext cx="373821" cy="461665"/>
            </a:xfrm>
            <a:prstGeom prst="rect">
              <a:avLst/>
            </a:prstGeom>
            <a:noFill/>
          </p:spPr>
          <p:txBody>
            <a:bodyPr wrap="none" rtlCol="0">
              <a:spAutoFit/>
            </a:bodyPr>
            <a:lstStyle/>
            <a:p>
              <a:pPr algn="ctr"/>
              <a:r>
                <a:rPr lang="en-US" altLang="zh-CN" sz="2400" b="1" dirty="0">
                  <a:solidFill>
                    <a:srgbClr val="FFFFFF"/>
                  </a:solidFill>
                  <a:latin typeface="+mj-ea"/>
                  <a:ea typeface="+mj-ea"/>
                </a:rPr>
                <a:t>9</a:t>
              </a:r>
              <a:endParaRPr lang="zh-CN" altLang="en-US" sz="2400" b="1" dirty="0">
                <a:solidFill>
                  <a:srgbClr val="FFFFFF"/>
                </a:solidFill>
                <a:latin typeface="+mj-ea"/>
                <a:ea typeface="+mj-ea"/>
              </a:endParaRPr>
            </a:p>
          </p:txBody>
        </p:sp>
      </p:grpSp>
      <p:sp>
        <p:nvSpPr>
          <p:cNvPr id="43" name="AutoShape 8"/>
          <p:cNvSpPr>
            <a:spLocks noChangeArrowheads="1"/>
          </p:cNvSpPr>
          <p:nvPr/>
        </p:nvSpPr>
        <p:spPr bwMode="gray">
          <a:xfrm>
            <a:off x="4598404" y="1052895"/>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中医药保健排毒产品</a:t>
            </a:r>
            <a:endParaRPr lang="zh-CN" altLang="en-US" sz="2000" kern="0" noProof="1">
              <a:solidFill>
                <a:schemeClr val="accent1"/>
              </a:solidFill>
            </a:endParaRPr>
          </a:p>
        </p:txBody>
      </p:sp>
      <p:sp>
        <p:nvSpPr>
          <p:cNvPr id="44" name="AutoShape 8"/>
          <p:cNvSpPr>
            <a:spLocks noChangeArrowheads="1"/>
          </p:cNvSpPr>
          <p:nvPr/>
        </p:nvSpPr>
        <p:spPr bwMode="gray">
          <a:xfrm>
            <a:off x="7709989" y="2089465"/>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营养微量元素产品</a:t>
            </a:r>
            <a:endParaRPr lang="zh-CN" altLang="en-US" sz="2000" kern="0" noProof="1">
              <a:solidFill>
                <a:schemeClr val="accent1"/>
              </a:solidFill>
            </a:endParaRPr>
          </a:p>
        </p:txBody>
      </p:sp>
      <p:sp>
        <p:nvSpPr>
          <p:cNvPr id="45" name="AutoShape 8"/>
          <p:cNvSpPr>
            <a:spLocks noChangeArrowheads="1"/>
          </p:cNvSpPr>
          <p:nvPr/>
        </p:nvSpPr>
        <p:spPr bwMode="gray">
          <a:xfrm>
            <a:off x="8376152" y="3242892"/>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日化生活起居产品</a:t>
            </a:r>
            <a:endParaRPr lang="zh-CN" altLang="en-US" sz="2000" kern="0" noProof="1">
              <a:solidFill>
                <a:schemeClr val="accent1"/>
              </a:solidFill>
            </a:endParaRPr>
          </a:p>
        </p:txBody>
      </p:sp>
      <p:sp>
        <p:nvSpPr>
          <p:cNvPr id="46" name="AutoShape 8"/>
          <p:cNvSpPr>
            <a:spLocks noChangeArrowheads="1"/>
          </p:cNvSpPr>
          <p:nvPr/>
        </p:nvSpPr>
        <p:spPr bwMode="gray">
          <a:xfrm>
            <a:off x="8185920" y="4473378"/>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en-US" altLang="zh-CN" sz="2000" kern="0" noProof="1">
                <a:solidFill>
                  <a:schemeClr val="accent1"/>
                </a:solidFill>
              </a:rPr>
              <a:t> </a:t>
            </a:r>
            <a:r>
              <a:rPr lang="zh-CN" altLang="en-US" sz="2000" kern="0" noProof="1">
                <a:solidFill>
                  <a:schemeClr val="accent1"/>
                </a:solidFill>
              </a:rPr>
              <a:t>家庭五谷杂粮产品</a:t>
            </a:r>
            <a:endParaRPr lang="zh-CN" altLang="en-US" sz="2000" kern="0" noProof="1">
              <a:solidFill>
                <a:schemeClr val="accent1"/>
              </a:solidFill>
            </a:endParaRPr>
          </a:p>
        </p:txBody>
      </p:sp>
      <p:sp>
        <p:nvSpPr>
          <p:cNvPr id="47" name="AutoShape 8"/>
          <p:cNvSpPr>
            <a:spLocks noChangeArrowheads="1"/>
          </p:cNvSpPr>
          <p:nvPr/>
        </p:nvSpPr>
        <p:spPr bwMode="gray">
          <a:xfrm>
            <a:off x="7305978" y="5359175"/>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时尚微整手术项目</a:t>
            </a:r>
            <a:endParaRPr lang="zh-CN" altLang="en-US" sz="2000" kern="0" noProof="1">
              <a:solidFill>
                <a:schemeClr val="accent1"/>
              </a:solidFill>
            </a:endParaRPr>
          </a:p>
        </p:txBody>
      </p:sp>
      <p:sp>
        <p:nvSpPr>
          <p:cNvPr id="48" name="AutoShape 8"/>
          <p:cNvSpPr>
            <a:spLocks noChangeArrowheads="1"/>
          </p:cNvSpPr>
          <p:nvPr/>
        </p:nvSpPr>
        <p:spPr bwMode="gray">
          <a:xfrm>
            <a:off x="1783952" y="5359175"/>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基因检测、毒素检测项目</a:t>
            </a:r>
            <a:endParaRPr lang="zh-CN" altLang="en-US" sz="2000" kern="0" noProof="1">
              <a:solidFill>
                <a:schemeClr val="accent1"/>
              </a:solidFill>
            </a:endParaRPr>
          </a:p>
        </p:txBody>
      </p:sp>
      <p:sp>
        <p:nvSpPr>
          <p:cNvPr id="49" name="AutoShape 8"/>
          <p:cNvSpPr>
            <a:spLocks noChangeArrowheads="1"/>
          </p:cNvSpPr>
          <p:nvPr/>
        </p:nvSpPr>
        <p:spPr bwMode="gray">
          <a:xfrm>
            <a:off x="969703" y="4473378"/>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en-US" altLang="zh-CN" sz="2000" kern="0" noProof="1">
                <a:solidFill>
                  <a:schemeClr val="accent1"/>
                </a:solidFill>
                <a:sym typeface="+mn-ea"/>
              </a:rPr>
              <a:t>GET</a:t>
            </a:r>
            <a:r>
              <a:rPr lang="zh-CN" altLang="en-US" sz="2000" kern="0" noProof="1">
                <a:solidFill>
                  <a:schemeClr val="accent1"/>
                </a:solidFill>
                <a:sym typeface="+mn-ea"/>
              </a:rPr>
              <a:t>肿瘤靶向防癌治疗</a:t>
            </a:r>
            <a:endParaRPr lang="zh-CN" altLang="en-US" sz="2000" kern="0" noProof="1">
              <a:solidFill>
                <a:schemeClr val="accent1"/>
              </a:solidFill>
            </a:endParaRPr>
          </a:p>
        </p:txBody>
      </p:sp>
      <p:sp>
        <p:nvSpPr>
          <p:cNvPr id="50" name="AutoShape 8"/>
          <p:cNvSpPr>
            <a:spLocks noChangeArrowheads="1"/>
          </p:cNvSpPr>
          <p:nvPr/>
        </p:nvSpPr>
        <p:spPr bwMode="gray">
          <a:xfrm>
            <a:off x="769033" y="3242892"/>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noProof="1">
                <a:solidFill>
                  <a:schemeClr val="accent1"/>
                </a:solidFill>
              </a:rPr>
              <a:t>疾病预防康复中心</a:t>
            </a:r>
            <a:endParaRPr lang="zh-CN" altLang="en-US" sz="2000" kern="0" noProof="1">
              <a:solidFill>
                <a:schemeClr val="accent1"/>
              </a:solidFill>
            </a:endParaRPr>
          </a:p>
        </p:txBody>
      </p:sp>
      <p:sp>
        <p:nvSpPr>
          <p:cNvPr id="51" name="AutoShape 8"/>
          <p:cNvSpPr>
            <a:spLocks noChangeArrowheads="1"/>
          </p:cNvSpPr>
          <p:nvPr/>
        </p:nvSpPr>
        <p:spPr bwMode="gray">
          <a:xfrm>
            <a:off x="1403484" y="2089465"/>
            <a:ext cx="3132830" cy="508000"/>
          </a:xfrm>
          <a:prstGeom prst="roundRect">
            <a:avLst>
              <a:gd name="adj" fmla="val 50000"/>
            </a:avLst>
          </a:prstGeom>
          <a:solidFill>
            <a:srgbClr val="FFFFFF"/>
          </a:solidFill>
          <a:ln w="6350">
            <a:solidFill>
              <a:schemeClr val="accent2">
                <a:lumMod val="65000"/>
              </a:schemeClr>
            </a:solidFill>
          </a:ln>
        </p:spPr>
        <p:style>
          <a:lnRef idx="2">
            <a:schemeClr val="dk1"/>
          </a:lnRef>
          <a:fillRef idx="1">
            <a:schemeClr val="lt1"/>
          </a:fillRef>
          <a:effectRef idx="0">
            <a:schemeClr val="dk1"/>
          </a:effectRef>
          <a:fontRef idx="minor">
            <a:schemeClr val="dk1"/>
          </a:fontRef>
        </p:style>
        <p:txBody>
          <a:bodyPr wrap="none" anchor="ctr"/>
          <a:lstStyle/>
          <a:p>
            <a:pPr algn="ctr" eaLnBrk="0" hangingPunct="0">
              <a:spcBef>
                <a:spcPts val="0"/>
              </a:spcBef>
              <a:spcAft>
                <a:spcPts val="0"/>
              </a:spcAft>
            </a:pPr>
            <a:r>
              <a:rPr lang="zh-CN" altLang="en-US" sz="2000" kern="0" dirty="0">
                <a:solidFill>
                  <a:schemeClr val="accent1"/>
                </a:solidFill>
              </a:rPr>
              <a:t>皮肤保养光电项目</a:t>
            </a:r>
            <a:endParaRPr lang="zh-CN" altLang="en-US" sz="2000" kern="0" dirty="0">
              <a:solidFill>
                <a:schemeClr val="accent1"/>
              </a:solidFill>
            </a:endParaRPr>
          </a:p>
        </p:txBody>
      </p:sp>
      <p:sp>
        <p:nvSpPr>
          <p:cNvPr id="52" name="矩形 51"/>
          <p:cNvSpPr/>
          <p:nvPr/>
        </p:nvSpPr>
        <p:spPr>
          <a:xfrm>
            <a:off x="5426155" y="3271164"/>
            <a:ext cx="1477328" cy="1077218"/>
          </a:xfrm>
          <a:prstGeom prst="rect">
            <a:avLst/>
          </a:prstGeom>
          <a:noFill/>
        </p:spPr>
        <p:txBody>
          <a:bodyPr wrap="square" rtlCol="0">
            <a:spAutoFit/>
          </a:bodyPr>
          <a:lstStyle/>
          <a:p>
            <a:pPr algn="ctr"/>
            <a:r>
              <a:rPr lang="zh-CN" altLang="en-US" sz="3200" b="1" noProof="1">
                <a:solidFill>
                  <a:schemeClr val="accent1"/>
                </a:solidFill>
                <a:latin typeface="微软雅黑" panose="020B0503020204020204" pitchFamily="34" charset="-122"/>
                <a:ea typeface="微软雅黑" panose="020B0503020204020204" pitchFamily="34" charset="-122"/>
              </a:rPr>
              <a:t>品项管理分类</a:t>
            </a:r>
            <a:endParaRPr lang="zh-CN" altLang="en-US" sz="3200" b="1" noProof="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7023">
        <p14:prism isInverted="1"/>
      </p:transition>
    </mc:Choice>
    <mc:Fallback>
      <p:transition spd="slow" advTm="7023">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六大优势</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0" name="Line 6"/>
          <p:cNvSpPr>
            <a:spLocks noChangeShapeType="1"/>
          </p:cNvSpPr>
          <p:nvPr/>
        </p:nvSpPr>
        <p:spPr bwMode="auto">
          <a:xfrm>
            <a:off x="1244749" y="2528489"/>
            <a:ext cx="0" cy="4329511"/>
          </a:xfrm>
          <a:prstGeom prst="line">
            <a:avLst/>
          </a:prstGeom>
          <a:noFill/>
          <a:ln w="38100" cap="flat">
            <a:solidFill>
              <a:srgbClr val="716F6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51" name="矩形 50"/>
          <p:cNvSpPr/>
          <p:nvPr/>
        </p:nvSpPr>
        <p:spPr>
          <a:xfrm>
            <a:off x="1527957" y="3045430"/>
            <a:ext cx="6501814" cy="646331"/>
          </a:xfrm>
          <a:prstGeom prst="rect">
            <a:avLst/>
          </a:prstGeom>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扫描二维码即可免费送咖啡，让用户主动成为我们的粉丝，互动并留下微信号！用户三步获取咖啡。扫一扫，关注，发指令。</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2" name="Freeform 5"/>
          <p:cNvSpPr/>
          <p:nvPr/>
        </p:nvSpPr>
        <p:spPr bwMode="auto">
          <a:xfrm>
            <a:off x="1132866" y="2270919"/>
            <a:ext cx="219075" cy="192088"/>
          </a:xfrm>
          <a:custGeom>
            <a:avLst/>
            <a:gdLst>
              <a:gd name="T0" fmla="*/ 208 w 416"/>
              <a:gd name="T1" fmla="*/ 361 h 361"/>
              <a:gd name="T2" fmla="*/ 312 w 416"/>
              <a:gd name="T3" fmla="*/ 181 h 361"/>
              <a:gd name="T4" fmla="*/ 416 w 416"/>
              <a:gd name="T5" fmla="*/ 0 h 361"/>
              <a:gd name="T6" fmla="*/ 208 w 416"/>
              <a:gd name="T7" fmla="*/ 0 h 361"/>
              <a:gd name="T8" fmla="*/ 0 w 416"/>
              <a:gd name="T9" fmla="*/ 0 h 361"/>
              <a:gd name="T10" fmla="*/ 104 w 416"/>
              <a:gd name="T11" fmla="*/ 181 h 361"/>
              <a:gd name="T12" fmla="*/ 208 w 416"/>
              <a:gd name="T13" fmla="*/ 361 h 361"/>
            </a:gdLst>
            <a:ahLst/>
            <a:cxnLst>
              <a:cxn ang="0">
                <a:pos x="T0" y="T1"/>
              </a:cxn>
              <a:cxn ang="0">
                <a:pos x="T2" y="T3"/>
              </a:cxn>
              <a:cxn ang="0">
                <a:pos x="T4" y="T5"/>
              </a:cxn>
              <a:cxn ang="0">
                <a:pos x="T6" y="T7"/>
              </a:cxn>
              <a:cxn ang="0">
                <a:pos x="T8" y="T9"/>
              </a:cxn>
              <a:cxn ang="0">
                <a:pos x="T10" y="T11"/>
              </a:cxn>
              <a:cxn ang="0">
                <a:pos x="T12" y="T13"/>
              </a:cxn>
            </a:cxnLst>
            <a:rect l="0" t="0" r="r" b="b"/>
            <a:pathLst>
              <a:path w="416" h="361">
                <a:moveTo>
                  <a:pt x="208" y="361"/>
                </a:moveTo>
                <a:lnTo>
                  <a:pt x="312" y="181"/>
                </a:lnTo>
                <a:lnTo>
                  <a:pt x="416" y="0"/>
                </a:lnTo>
                <a:lnTo>
                  <a:pt x="208" y="0"/>
                </a:lnTo>
                <a:lnTo>
                  <a:pt x="0" y="0"/>
                </a:lnTo>
                <a:lnTo>
                  <a:pt x="104" y="181"/>
                </a:lnTo>
                <a:lnTo>
                  <a:pt x="208" y="36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3" name="Oval 7"/>
          <p:cNvSpPr>
            <a:spLocks noChangeArrowheads="1"/>
          </p:cNvSpPr>
          <p:nvPr/>
        </p:nvSpPr>
        <p:spPr bwMode="auto">
          <a:xfrm>
            <a:off x="682016" y="1124744"/>
            <a:ext cx="1112838" cy="1116013"/>
          </a:xfrm>
          <a:prstGeom prst="ellipse">
            <a:avLst/>
          </a:prstGeom>
          <a:solidFill>
            <a:schemeClr val="accent4"/>
          </a:solidFill>
          <a:ln w="7" cap="flat">
            <a:noFill/>
            <a:prstDash val="solid"/>
            <a:miter lim="800000"/>
          </a:ln>
        </p:spPr>
        <p:txBody>
          <a:bodyPr vert="horz" wrap="square" lIns="91440" tIns="45720" rIns="91440" bIns="45720" numCol="1" anchor="t" anchorCtr="0" compatLnSpc="1"/>
          <a:lstStyle/>
          <a:p>
            <a:endParaRPr lang="zh-CN" altLang="en-US"/>
          </a:p>
        </p:txBody>
      </p:sp>
      <p:sp>
        <p:nvSpPr>
          <p:cNvPr id="54" name="TextBox 15"/>
          <p:cNvSpPr txBox="1"/>
          <p:nvPr/>
        </p:nvSpPr>
        <p:spPr>
          <a:xfrm>
            <a:off x="839451" y="1259055"/>
            <a:ext cx="868605" cy="830997"/>
          </a:xfrm>
          <a:prstGeom prst="rect">
            <a:avLst/>
          </a:prstGeom>
          <a:noFill/>
        </p:spPr>
        <p:txBody>
          <a:bodyPr wrap="square" rtlCol="0">
            <a:spAutoFit/>
          </a:bodyPr>
          <a:lstStyle/>
          <a:p>
            <a:r>
              <a:rPr lang="zh-CN" altLang="en-US" sz="2400" b="1" dirty="0">
                <a:solidFill>
                  <a:schemeClr val="accent2"/>
                </a:solidFill>
                <a:latin typeface="+mj-ea"/>
                <a:ea typeface="+mj-ea"/>
              </a:rPr>
              <a:t>六大优势</a:t>
            </a:r>
            <a:endParaRPr lang="zh-CN" altLang="en-US" sz="2400" b="1" dirty="0">
              <a:solidFill>
                <a:schemeClr val="accent2"/>
              </a:solidFill>
              <a:latin typeface="+mj-ea"/>
              <a:ea typeface="+mj-ea"/>
            </a:endParaRPr>
          </a:p>
        </p:txBody>
      </p:sp>
      <p:sp>
        <p:nvSpPr>
          <p:cNvPr id="55" name="椭圆 54"/>
          <p:cNvSpPr/>
          <p:nvPr/>
        </p:nvSpPr>
        <p:spPr bwMode="auto">
          <a:xfrm>
            <a:off x="949717" y="2802575"/>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6" name="TextBox 18"/>
          <p:cNvSpPr txBox="1"/>
          <p:nvPr/>
        </p:nvSpPr>
        <p:spPr>
          <a:xfrm>
            <a:off x="1051437" y="2849904"/>
            <a:ext cx="365806" cy="461665"/>
          </a:xfrm>
          <a:prstGeom prst="rect">
            <a:avLst/>
          </a:prstGeom>
          <a:noFill/>
        </p:spPr>
        <p:txBody>
          <a:bodyPr wrap="none" rtlCol="0">
            <a:spAutoFit/>
          </a:bodyPr>
          <a:lstStyle/>
          <a:p>
            <a:r>
              <a:rPr lang="en-US" altLang="zh-CN" sz="2400" dirty="0">
                <a:solidFill>
                  <a:schemeClr val="accent2"/>
                </a:solidFill>
                <a:latin typeface="+mj-ea"/>
                <a:ea typeface="+mj-ea"/>
              </a:rPr>
              <a:t>1</a:t>
            </a:r>
            <a:endParaRPr lang="zh-CN" altLang="en-US" sz="2400" dirty="0">
              <a:solidFill>
                <a:schemeClr val="accent2"/>
              </a:solidFill>
              <a:latin typeface="+mj-ea"/>
              <a:ea typeface="+mj-ea"/>
            </a:endParaRPr>
          </a:p>
        </p:txBody>
      </p:sp>
      <p:sp>
        <p:nvSpPr>
          <p:cNvPr id="57" name="矩形 56"/>
          <p:cNvSpPr/>
          <p:nvPr/>
        </p:nvSpPr>
        <p:spPr>
          <a:xfrm>
            <a:off x="1527957" y="4324628"/>
            <a:ext cx="6501814" cy="646331"/>
          </a:xfrm>
          <a:prstGeom prst="rect">
            <a:avLst/>
          </a:prstGeom>
          <a:noFill/>
        </p:spPr>
        <p:txBody>
          <a:bodyPr wrap="square" rtlCol="0">
            <a:spAutoFit/>
          </a:bodyPr>
          <a:lstStyle/>
          <a:p>
            <a:pPr algn="just"/>
            <a:r>
              <a:rPr lang="zh-CN" altLang="en-US" dirty="0">
                <a:solidFill>
                  <a:schemeClr val="accent1"/>
                </a:solidFill>
                <a:latin typeface="+mn-ea"/>
                <a:ea typeface="+mn-ea"/>
              </a:rPr>
              <a:t>配备</a:t>
            </a:r>
            <a:r>
              <a:rPr lang="en-US" altLang="zh-CN" dirty="0">
                <a:solidFill>
                  <a:schemeClr val="accent1"/>
                </a:solidFill>
                <a:latin typeface="+mn-ea"/>
                <a:ea typeface="+mn-ea"/>
              </a:rPr>
              <a:t>47</a:t>
            </a:r>
            <a:r>
              <a:rPr lang="zh-CN" altLang="en-US" dirty="0">
                <a:solidFill>
                  <a:schemeClr val="accent1"/>
                </a:solidFill>
                <a:latin typeface="+mn-ea"/>
                <a:ea typeface="+mn-ea"/>
              </a:rPr>
              <a:t>寸屏幕的咖啡机，拥有滚动播放视频广告和海报的能力，同时，可配备触摸功能，直接与商家活动对接！</a:t>
            </a:r>
            <a:endParaRPr lang="zh-CN" altLang="en-US" dirty="0">
              <a:solidFill>
                <a:schemeClr val="accent1"/>
              </a:solidFill>
              <a:latin typeface="+mn-ea"/>
              <a:ea typeface="+mn-ea"/>
            </a:endParaRPr>
          </a:p>
        </p:txBody>
      </p:sp>
      <p:sp>
        <p:nvSpPr>
          <p:cNvPr id="58" name="椭圆 57"/>
          <p:cNvSpPr/>
          <p:nvPr/>
        </p:nvSpPr>
        <p:spPr bwMode="auto">
          <a:xfrm>
            <a:off x="949717" y="4235769"/>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9" name="TextBox 22"/>
          <p:cNvSpPr txBox="1"/>
          <p:nvPr/>
        </p:nvSpPr>
        <p:spPr>
          <a:xfrm>
            <a:off x="1058606" y="4283098"/>
            <a:ext cx="365806" cy="461665"/>
          </a:xfrm>
          <a:prstGeom prst="rect">
            <a:avLst/>
          </a:prstGeom>
          <a:noFill/>
        </p:spPr>
        <p:txBody>
          <a:bodyPr wrap="none" rtlCol="0">
            <a:spAutoFit/>
          </a:bodyPr>
          <a:lstStyle/>
          <a:p>
            <a:r>
              <a:rPr lang="en-US" altLang="zh-CN" sz="2400" dirty="0">
                <a:solidFill>
                  <a:schemeClr val="accent2"/>
                </a:solidFill>
                <a:latin typeface="+mj-ea"/>
                <a:ea typeface="+mj-ea"/>
              </a:rPr>
              <a:t>2</a:t>
            </a:r>
            <a:endParaRPr lang="zh-CN" altLang="en-US" sz="2400" dirty="0">
              <a:solidFill>
                <a:schemeClr val="accent2"/>
              </a:solidFill>
              <a:latin typeface="+mj-ea"/>
              <a:ea typeface="+mj-ea"/>
            </a:endParaRPr>
          </a:p>
        </p:txBody>
      </p:sp>
      <p:sp>
        <p:nvSpPr>
          <p:cNvPr id="60" name="矩形 59"/>
          <p:cNvSpPr/>
          <p:nvPr/>
        </p:nvSpPr>
        <p:spPr>
          <a:xfrm>
            <a:off x="1527957" y="5838920"/>
            <a:ext cx="6501814" cy="369332"/>
          </a:xfrm>
          <a:prstGeom prst="rect">
            <a:avLst/>
          </a:prstGeom>
          <a:noFill/>
        </p:spPr>
        <p:txBody>
          <a:bodyPr wrap="square" rtlCol="0">
            <a:spAutoFit/>
          </a:bodyPr>
          <a:lstStyle/>
          <a:p>
            <a:pPr algn="just"/>
            <a:r>
              <a:rPr lang="zh-CN" altLang="en-US" dirty="0">
                <a:solidFill>
                  <a:schemeClr val="accent1"/>
                </a:solidFill>
                <a:latin typeface="+mn-ea"/>
                <a:ea typeface="+mn-ea"/>
              </a:rPr>
              <a:t>产品带微信支付功能，提升逼格的同时让买单高效快捷。</a:t>
            </a:r>
            <a:endParaRPr lang="zh-CN" altLang="en-US" dirty="0">
              <a:solidFill>
                <a:schemeClr val="accent1"/>
              </a:solidFill>
              <a:latin typeface="+mn-ea"/>
              <a:ea typeface="+mn-ea"/>
            </a:endParaRPr>
          </a:p>
        </p:txBody>
      </p:sp>
      <p:sp>
        <p:nvSpPr>
          <p:cNvPr id="61" name="椭圆 60"/>
          <p:cNvSpPr/>
          <p:nvPr/>
        </p:nvSpPr>
        <p:spPr bwMode="auto">
          <a:xfrm>
            <a:off x="949717" y="5560759"/>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2" name="TextBox 26"/>
          <p:cNvSpPr txBox="1"/>
          <p:nvPr/>
        </p:nvSpPr>
        <p:spPr>
          <a:xfrm>
            <a:off x="1052725" y="5608088"/>
            <a:ext cx="365806" cy="461665"/>
          </a:xfrm>
          <a:prstGeom prst="rect">
            <a:avLst/>
          </a:prstGeom>
          <a:noFill/>
        </p:spPr>
        <p:txBody>
          <a:bodyPr wrap="none" rtlCol="0">
            <a:spAutoFit/>
          </a:bodyPr>
          <a:lstStyle/>
          <a:p>
            <a:r>
              <a:rPr lang="en-US" altLang="zh-CN" sz="2400" dirty="0">
                <a:solidFill>
                  <a:schemeClr val="accent2"/>
                </a:solidFill>
                <a:latin typeface="+mj-ea"/>
                <a:ea typeface="+mj-ea"/>
              </a:rPr>
              <a:t>3</a:t>
            </a:r>
            <a:endParaRPr lang="zh-CN" altLang="en-US" sz="2400" dirty="0">
              <a:solidFill>
                <a:schemeClr val="accent2"/>
              </a:solidFill>
              <a:latin typeface="+mj-ea"/>
              <a:ea typeface="+mj-ea"/>
            </a:endParaRPr>
          </a:p>
        </p:txBody>
      </p:sp>
      <p:pic>
        <p:nvPicPr>
          <p:cNvPr id="63" name="Picture 5" descr="F:\快盘\定制文件夹\微咖PPT素材内容\素材\235078-130404055T382.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8297713" y="2254807"/>
            <a:ext cx="3487985" cy="382995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551214" y="2710059"/>
            <a:ext cx="1338828" cy="369332"/>
          </a:xfrm>
          <a:prstGeom prst="rect">
            <a:avLst/>
          </a:prstGeom>
        </p:spPr>
        <p:txBody>
          <a:bodyPr wrap="none">
            <a:spAutoFit/>
          </a:bodyPr>
          <a:lstStyle/>
          <a:p>
            <a:r>
              <a:rPr lang="zh-CN" altLang="en-US" b="1" dirty="0">
                <a:solidFill>
                  <a:schemeClr val="bg2"/>
                </a:solidFill>
                <a:latin typeface="微软雅黑" panose="020B0503020204020204" pitchFamily="34" charset="-122"/>
                <a:ea typeface="微软雅黑" panose="020B0503020204020204" pitchFamily="34" charset="-122"/>
              </a:rPr>
              <a:t>强力吸粉：</a:t>
            </a:r>
            <a:endParaRPr lang="zh-CN" altLang="en-US" dirty="0"/>
          </a:p>
        </p:txBody>
      </p:sp>
      <p:sp>
        <p:nvSpPr>
          <p:cNvPr id="3" name="矩形 2"/>
          <p:cNvSpPr/>
          <p:nvPr/>
        </p:nvSpPr>
        <p:spPr>
          <a:xfrm>
            <a:off x="1509451" y="4020574"/>
            <a:ext cx="2509020" cy="369332"/>
          </a:xfrm>
          <a:prstGeom prst="rect">
            <a:avLst/>
          </a:prstGeom>
        </p:spPr>
        <p:txBody>
          <a:bodyPr wrap="none">
            <a:spAutoFit/>
          </a:bodyPr>
          <a:lstStyle/>
          <a:p>
            <a:r>
              <a:rPr lang="zh-CN" altLang="en-US" b="1" dirty="0">
                <a:solidFill>
                  <a:schemeClr val="bg2"/>
                </a:solidFill>
                <a:latin typeface="微软雅黑" panose="020B0503020204020204" pitchFamily="34" charset="-122"/>
                <a:ea typeface="微软雅黑" panose="020B0503020204020204" pitchFamily="34" charset="-122"/>
              </a:rPr>
              <a:t>强大的商业广告平台：</a:t>
            </a:r>
            <a:endParaRPr lang="zh-CN" altLang="en-US" b="1" dirty="0">
              <a:solidFill>
                <a:schemeClr val="bg2"/>
              </a:solidFill>
              <a:latin typeface="微软雅黑" panose="020B0503020204020204" pitchFamily="34" charset="-122"/>
              <a:ea typeface="微软雅黑" panose="020B0503020204020204" pitchFamily="34" charset="-122"/>
            </a:endParaRPr>
          </a:p>
        </p:txBody>
      </p:sp>
      <p:sp>
        <p:nvSpPr>
          <p:cNvPr id="4" name="矩形 3"/>
          <p:cNvSpPr/>
          <p:nvPr/>
        </p:nvSpPr>
        <p:spPr>
          <a:xfrm>
            <a:off x="1483218" y="5515755"/>
            <a:ext cx="1811714" cy="369332"/>
          </a:xfrm>
          <a:prstGeom prst="rect">
            <a:avLst/>
          </a:prstGeom>
        </p:spPr>
        <p:txBody>
          <a:bodyPr wrap="none">
            <a:spAutoFit/>
          </a:bodyPr>
          <a:lstStyle/>
          <a:p>
            <a:r>
              <a:rPr lang="zh-CN" altLang="en-US" b="1" dirty="0">
                <a:solidFill>
                  <a:schemeClr val="bg2"/>
                </a:solidFill>
                <a:latin typeface="微软雅黑" panose="020B0503020204020204" pitchFamily="34" charset="-122"/>
                <a:ea typeface="微软雅黑" panose="020B0503020204020204" pitchFamily="34" charset="-122"/>
              </a:rPr>
              <a:t>时尚的引导者：</a:t>
            </a:r>
            <a:endParaRPr lang="zh-CN" altLang="en-US" b="1"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9462">
        <p14:prism isInverted="1"/>
      </p:transition>
    </mc:Choice>
    <mc:Fallback>
      <p:transition spd="slow" advTm="9462">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4" name="Line 6"/>
          <p:cNvSpPr>
            <a:spLocks noChangeShapeType="1"/>
          </p:cNvSpPr>
          <p:nvPr/>
        </p:nvSpPr>
        <p:spPr bwMode="auto">
          <a:xfrm>
            <a:off x="1244749" y="1"/>
            <a:ext cx="0" cy="6145408"/>
          </a:xfrm>
          <a:prstGeom prst="line">
            <a:avLst/>
          </a:prstGeom>
          <a:noFill/>
          <a:ln w="38100" cap="flat">
            <a:solidFill>
              <a:srgbClr val="716F6E"/>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椭圆 14"/>
          <p:cNvSpPr/>
          <p:nvPr/>
        </p:nvSpPr>
        <p:spPr bwMode="auto">
          <a:xfrm>
            <a:off x="949717" y="828083"/>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TextBox 9"/>
          <p:cNvSpPr txBox="1"/>
          <p:nvPr/>
        </p:nvSpPr>
        <p:spPr>
          <a:xfrm>
            <a:off x="1048302" y="875412"/>
            <a:ext cx="365805" cy="461665"/>
          </a:xfrm>
          <a:prstGeom prst="rect">
            <a:avLst/>
          </a:prstGeom>
          <a:noFill/>
        </p:spPr>
        <p:txBody>
          <a:bodyPr wrap="none" rtlCol="0">
            <a:spAutoFit/>
          </a:bodyPr>
          <a:lstStyle/>
          <a:p>
            <a:pPr algn="ctr"/>
            <a:r>
              <a:rPr lang="en-US" altLang="zh-CN" sz="2400" dirty="0">
                <a:solidFill>
                  <a:schemeClr val="accent2"/>
                </a:solidFill>
                <a:latin typeface="+mj-ea"/>
                <a:ea typeface="+mj-ea"/>
              </a:rPr>
              <a:t>4</a:t>
            </a:r>
            <a:endParaRPr lang="zh-CN" altLang="en-US" sz="2400" dirty="0">
              <a:solidFill>
                <a:schemeClr val="accent2"/>
              </a:solidFill>
              <a:latin typeface="+mj-ea"/>
              <a:ea typeface="+mj-ea"/>
            </a:endParaRPr>
          </a:p>
        </p:txBody>
      </p:sp>
      <p:sp>
        <p:nvSpPr>
          <p:cNvPr id="17" name="椭圆 16"/>
          <p:cNvSpPr/>
          <p:nvPr/>
        </p:nvSpPr>
        <p:spPr bwMode="auto">
          <a:xfrm>
            <a:off x="949717" y="2615621"/>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8" name="TextBox 11"/>
          <p:cNvSpPr txBox="1"/>
          <p:nvPr/>
        </p:nvSpPr>
        <p:spPr>
          <a:xfrm>
            <a:off x="1040286" y="2662950"/>
            <a:ext cx="365806" cy="461665"/>
          </a:xfrm>
          <a:prstGeom prst="rect">
            <a:avLst/>
          </a:prstGeom>
          <a:noFill/>
        </p:spPr>
        <p:txBody>
          <a:bodyPr wrap="none" rtlCol="0">
            <a:spAutoFit/>
          </a:bodyPr>
          <a:lstStyle/>
          <a:p>
            <a:pPr algn="ctr"/>
            <a:r>
              <a:rPr lang="en-US" altLang="zh-CN" sz="2400" dirty="0">
                <a:solidFill>
                  <a:schemeClr val="accent2"/>
                </a:solidFill>
                <a:latin typeface="+mj-ea"/>
                <a:ea typeface="+mj-ea"/>
              </a:rPr>
              <a:t>5</a:t>
            </a:r>
            <a:endParaRPr lang="zh-CN" altLang="en-US" sz="2400" dirty="0">
              <a:solidFill>
                <a:schemeClr val="accent2"/>
              </a:solidFill>
              <a:latin typeface="+mj-ea"/>
              <a:ea typeface="+mj-ea"/>
            </a:endParaRPr>
          </a:p>
        </p:txBody>
      </p:sp>
      <p:sp>
        <p:nvSpPr>
          <p:cNvPr id="19" name="椭圆 18"/>
          <p:cNvSpPr/>
          <p:nvPr/>
        </p:nvSpPr>
        <p:spPr bwMode="auto">
          <a:xfrm>
            <a:off x="949717" y="4248917"/>
            <a:ext cx="556325" cy="556325"/>
          </a:xfrm>
          <a:prstGeom prst="ellipse">
            <a:avLst/>
          </a:prstGeom>
          <a:solidFill>
            <a:schemeClr val="bg2"/>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0" name="TextBox 13"/>
          <p:cNvSpPr txBox="1"/>
          <p:nvPr/>
        </p:nvSpPr>
        <p:spPr>
          <a:xfrm>
            <a:off x="1040286" y="4296246"/>
            <a:ext cx="365806" cy="461665"/>
          </a:xfrm>
          <a:prstGeom prst="rect">
            <a:avLst/>
          </a:prstGeom>
          <a:noFill/>
        </p:spPr>
        <p:txBody>
          <a:bodyPr wrap="none" rtlCol="0">
            <a:spAutoFit/>
          </a:bodyPr>
          <a:lstStyle/>
          <a:p>
            <a:pPr algn="ctr"/>
            <a:r>
              <a:rPr lang="en-US" altLang="zh-CN" sz="2400" dirty="0">
                <a:solidFill>
                  <a:schemeClr val="accent2"/>
                </a:solidFill>
                <a:latin typeface="+mj-ea"/>
                <a:ea typeface="+mj-ea"/>
              </a:rPr>
              <a:t>6</a:t>
            </a:r>
            <a:endParaRPr lang="zh-CN" altLang="en-US" sz="2400" dirty="0">
              <a:solidFill>
                <a:schemeClr val="accent2"/>
              </a:solidFill>
              <a:latin typeface="+mj-ea"/>
              <a:ea typeface="+mj-ea"/>
            </a:endParaRPr>
          </a:p>
        </p:txBody>
      </p:sp>
      <p:sp>
        <p:nvSpPr>
          <p:cNvPr id="21" name="矩形 20"/>
          <p:cNvSpPr/>
          <p:nvPr/>
        </p:nvSpPr>
        <p:spPr>
          <a:xfrm>
            <a:off x="1580600" y="1002741"/>
            <a:ext cx="6501814" cy="923330"/>
          </a:xfrm>
          <a:prstGeom prst="rect">
            <a:avLst/>
          </a:prstGeom>
          <a:noFill/>
        </p:spPr>
        <p:txBody>
          <a:bodyPr wrap="square" rtlCol="0">
            <a:spAutoFit/>
          </a:bodyPr>
          <a:lstStyle/>
          <a:p>
            <a:pPr algn="just"/>
            <a:r>
              <a:rPr lang="zh-CN" altLang="en-US" dirty="0">
                <a:solidFill>
                  <a:schemeClr val="accent1"/>
                </a:solidFill>
                <a:latin typeface="+mn-ea"/>
                <a:ea typeface="+mn-ea"/>
              </a:rPr>
              <a:t>产品可做到免费喝咖啡，触摸式体验，摇一摇周边的商业活动，与周边的用户互玩游戏等，有目前任何一款公共咖啡机无法比拟的互动性。</a:t>
            </a:r>
            <a:endParaRPr lang="zh-CN" altLang="en-US" dirty="0">
              <a:solidFill>
                <a:schemeClr val="accent1"/>
              </a:solidFill>
              <a:latin typeface="+mn-ea"/>
              <a:ea typeface="+mn-ea"/>
            </a:endParaRPr>
          </a:p>
        </p:txBody>
      </p:sp>
      <p:sp>
        <p:nvSpPr>
          <p:cNvPr id="22" name="矩形 21"/>
          <p:cNvSpPr/>
          <p:nvPr/>
        </p:nvSpPr>
        <p:spPr>
          <a:xfrm>
            <a:off x="1580600" y="2857602"/>
            <a:ext cx="6501814" cy="369332"/>
          </a:xfrm>
          <a:prstGeom prst="rect">
            <a:avLst/>
          </a:prstGeom>
          <a:noFill/>
        </p:spPr>
        <p:txBody>
          <a:bodyPr wrap="square" rtlCol="0">
            <a:spAutoFit/>
          </a:bodyPr>
          <a:lstStyle/>
          <a:p>
            <a:pPr algn="just"/>
            <a:r>
              <a:rPr lang="zh-CN" altLang="en-US" dirty="0">
                <a:solidFill>
                  <a:schemeClr val="accent1"/>
                </a:solidFill>
                <a:latin typeface="+mn-ea"/>
                <a:ea typeface="+mn-ea"/>
              </a:rPr>
              <a:t>亲，想知道怎么样用微信摇周边吗？微咖都已经实现了！</a:t>
            </a:r>
            <a:endParaRPr lang="zh-CN" altLang="en-US" dirty="0">
              <a:solidFill>
                <a:schemeClr val="accent1"/>
              </a:solidFill>
              <a:latin typeface="+mn-ea"/>
              <a:ea typeface="+mn-ea"/>
            </a:endParaRPr>
          </a:p>
        </p:txBody>
      </p:sp>
      <p:sp>
        <p:nvSpPr>
          <p:cNvPr id="23" name="矩形 22"/>
          <p:cNvSpPr/>
          <p:nvPr/>
        </p:nvSpPr>
        <p:spPr>
          <a:xfrm>
            <a:off x="1580600" y="4543422"/>
            <a:ext cx="6501814" cy="646331"/>
          </a:xfrm>
          <a:prstGeom prst="rect">
            <a:avLst/>
          </a:prstGeom>
          <a:noFill/>
        </p:spPr>
        <p:txBody>
          <a:bodyPr wrap="square" rtlCol="0">
            <a:spAutoFit/>
          </a:bodyPr>
          <a:lstStyle/>
          <a:p>
            <a:pPr algn="just"/>
            <a:r>
              <a:rPr lang="zh-CN" altLang="en-US" dirty="0">
                <a:solidFill>
                  <a:schemeClr val="accent1"/>
                </a:solidFill>
                <a:latin typeface="+mn-ea"/>
                <a:ea typeface="+mn-ea"/>
              </a:rPr>
              <a:t>没有水，没有原料，没有杯子都有预警系统，自动发信息到管理者手机上；每天的粉丝量，销售量，都可以在后台查询！</a:t>
            </a:r>
            <a:endParaRPr lang="zh-CN" altLang="en-US" dirty="0">
              <a:solidFill>
                <a:schemeClr val="accent1"/>
              </a:solidFill>
              <a:latin typeface="+mn-ea"/>
              <a:ea typeface="+mn-ea"/>
            </a:endParaRPr>
          </a:p>
        </p:txBody>
      </p:sp>
      <p:pic>
        <p:nvPicPr>
          <p:cNvPr id="24" name="Picture 3" descr="F:\快盘\定制文件夹\微咖PPT素材内容\素材\pe0080185.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8474646" y="364467"/>
            <a:ext cx="3229088" cy="1848064"/>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25" name="Picture 4" descr="F:\快盘\定制文件夹\微咖PPT素材内容\素材\2028-1112051514273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8474645" y="4273201"/>
            <a:ext cx="3229088" cy="1872208"/>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pic>
        <p:nvPicPr>
          <p:cNvPr id="26" name="Picture 7" descr="F:\快盘\定制文件夹\微咖PPT素材内容\素材\330497-1403310Q1051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474645" y="2319985"/>
            <a:ext cx="3229088" cy="1776101"/>
          </a:xfrm>
          <a:prstGeom prst="rect">
            <a:avLst/>
          </a:prstGeom>
          <a:noFill/>
          <a:ln>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27" name="椭圆 26"/>
          <p:cNvSpPr/>
          <p:nvPr/>
        </p:nvSpPr>
        <p:spPr bwMode="auto">
          <a:xfrm>
            <a:off x="1118497" y="6025206"/>
            <a:ext cx="252504" cy="252502"/>
          </a:xfrm>
          <a:prstGeom prst="ellipse">
            <a:avLst/>
          </a:prstGeom>
          <a:solidFill>
            <a:schemeClr val="accent1"/>
          </a:solidFill>
          <a:ln w="2857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 name="矩形 1"/>
          <p:cNvSpPr/>
          <p:nvPr/>
        </p:nvSpPr>
        <p:spPr>
          <a:xfrm>
            <a:off x="1566123" y="686926"/>
            <a:ext cx="1210588" cy="400110"/>
          </a:xfrm>
          <a:prstGeom prst="rect">
            <a:avLst/>
          </a:prstGeom>
        </p:spPr>
        <p:txBody>
          <a:bodyPr wrap="none">
            <a:spAutoFit/>
          </a:bodyPr>
          <a:lstStyle/>
          <a:p>
            <a:r>
              <a:rPr lang="zh-CN" altLang="en-US" sz="2000" b="1" dirty="0">
                <a:solidFill>
                  <a:schemeClr val="bg2"/>
                </a:solidFill>
                <a:latin typeface="+mj-ea"/>
                <a:ea typeface="+mj-ea"/>
              </a:rPr>
              <a:t>互动性：</a:t>
            </a:r>
            <a:endParaRPr lang="zh-CN" altLang="en-US" sz="2000" dirty="0">
              <a:latin typeface="+mj-ea"/>
              <a:ea typeface="+mj-ea"/>
            </a:endParaRPr>
          </a:p>
        </p:txBody>
      </p:sp>
      <p:sp>
        <p:nvSpPr>
          <p:cNvPr id="3" name="矩形 2"/>
          <p:cNvSpPr/>
          <p:nvPr/>
        </p:nvSpPr>
        <p:spPr>
          <a:xfrm>
            <a:off x="1579782" y="2503967"/>
            <a:ext cx="1210588" cy="400110"/>
          </a:xfrm>
          <a:prstGeom prst="rect">
            <a:avLst/>
          </a:prstGeom>
        </p:spPr>
        <p:txBody>
          <a:bodyPr wrap="none">
            <a:spAutoFit/>
          </a:bodyPr>
          <a:lstStyle/>
          <a:p>
            <a:r>
              <a:rPr lang="zh-CN" altLang="en-US" sz="2000" b="1" dirty="0">
                <a:solidFill>
                  <a:schemeClr val="bg2"/>
                </a:solidFill>
                <a:latin typeface="+mj-ea"/>
                <a:ea typeface="+mj-ea"/>
              </a:rPr>
              <a:t>摇一摇：</a:t>
            </a:r>
            <a:endParaRPr lang="zh-CN" altLang="en-US" sz="2000" b="1" dirty="0">
              <a:solidFill>
                <a:schemeClr val="bg2"/>
              </a:solidFill>
              <a:latin typeface="+mj-ea"/>
              <a:ea typeface="+mj-ea"/>
            </a:endParaRPr>
          </a:p>
        </p:txBody>
      </p:sp>
      <p:sp>
        <p:nvSpPr>
          <p:cNvPr id="4" name="矩形 3"/>
          <p:cNvSpPr/>
          <p:nvPr/>
        </p:nvSpPr>
        <p:spPr>
          <a:xfrm>
            <a:off x="1566123" y="4187677"/>
            <a:ext cx="1723549" cy="400110"/>
          </a:xfrm>
          <a:prstGeom prst="rect">
            <a:avLst/>
          </a:prstGeom>
        </p:spPr>
        <p:txBody>
          <a:bodyPr wrap="none">
            <a:spAutoFit/>
          </a:bodyPr>
          <a:lstStyle/>
          <a:p>
            <a:r>
              <a:rPr lang="zh-CN" altLang="en-US" sz="2000" b="1" dirty="0">
                <a:solidFill>
                  <a:schemeClr val="bg2"/>
                </a:solidFill>
                <a:latin typeface="+mj-ea"/>
                <a:ea typeface="+mj-ea"/>
              </a:rPr>
              <a:t>自动化管理：</a:t>
            </a:r>
            <a:endParaRPr lang="zh-CN" altLang="en-US" sz="2000" b="1" dirty="0">
              <a:solidFill>
                <a:schemeClr val="bg2"/>
              </a:solidFill>
              <a:latin typeface="+mj-ea"/>
              <a:ea typeface="+mj-ea"/>
            </a:endParaRPr>
          </a:p>
        </p:txBody>
      </p:sp>
    </p:spTree>
  </p:cSld>
  <p:clrMapOvr>
    <a:masterClrMapping/>
  </p:clrMapOvr>
  <p:transition spd="slow" advTm="8771">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分销优势</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Oval 5"/>
          <p:cNvSpPr>
            <a:spLocks noChangeArrowheads="1"/>
          </p:cNvSpPr>
          <p:nvPr/>
        </p:nvSpPr>
        <p:spPr bwMode="auto">
          <a:xfrm>
            <a:off x="5248867" y="2562112"/>
            <a:ext cx="1751013" cy="1757362"/>
          </a:xfrm>
          <a:prstGeom prst="ellipse">
            <a:avLst/>
          </a:prstGeom>
          <a:solidFill>
            <a:schemeClr val="bg2"/>
          </a:solidFill>
          <a:ln>
            <a:noFill/>
          </a:ln>
        </p:spPr>
        <p:txBody>
          <a:bodyPr vert="horz" wrap="square" lIns="91440" tIns="45720" rIns="91440" bIns="45720" numCol="1" anchor="t" anchorCtr="0" compatLnSpc="1"/>
          <a:lstStyle/>
          <a:p>
            <a:endParaRPr lang="zh-CN" altLang="en-US"/>
          </a:p>
        </p:txBody>
      </p:sp>
      <p:sp>
        <p:nvSpPr>
          <p:cNvPr id="16" name="Oval 6"/>
          <p:cNvSpPr>
            <a:spLocks noChangeArrowheads="1"/>
          </p:cNvSpPr>
          <p:nvPr/>
        </p:nvSpPr>
        <p:spPr bwMode="auto">
          <a:xfrm>
            <a:off x="4458292" y="1771537"/>
            <a:ext cx="3332163" cy="3340100"/>
          </a:xfrm>
          <a:prstGeom prst="ellipse">
            <a:avLst/>
          </a:prstGeom>
          <a:noFill/>
          <a:ln w="12700" cap="flat">
            <a:solidFill>
              <a:srgbClr val="4E4B49"/>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Rectangle 7"/>
          <p:cNvSpPr>
            <a:spLocks noChangeArrowheads="1"/>
          </p:cNvSpPr>
          <p:nvPr/>
        </p:nvSpPr>
        <p:spPr bwMode="auto">
          <a:xfrm>
            <a:off x="803867" y="1328624"/>
            <a:ext cx="2978150" cy="1360487"/>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18" name="Rectangle 8"/>
          <p:cNvSpPr>
            <a:spLocks noChangeArrowheads="1"/>
          </p:cNvSpPr>
          <p:nvPr/>
        </p:nvSpPr>
        <p:spPr bwMode="auto">
          <a:xfrm>
            <a:off x="803867" y="2793887"/>
            <a:ext cx="2978150" cy="1360487"/>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19" name="Rectangle 9"/>
          <p:cNvSpPr>
            <a:spLocks noChangeArrowheads="1"/>
          </p:cNvSpPr>
          <p:nvPr/>
        </p:nvSpPr>
        <p:spPr bwMode="auto">
          <a:xfrm>
            <a:off x="803867" y="4270262"/>
            <a:ext cx="2978150" cy="1362075"/>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20" name="Line 10"/>
          <p:cNvSpPr>
            <a:spLocks noChangeShapeType="1"/>
          </p:cNvSpPr>
          <p:nvPr/>
        </p:nvSpPr>
        <p:spPr bwMode="auto">
          <a:xfrm>
            <a:off x="3796304" y="1974737"/>
            <a:ext cx="863600" cy="519112"/>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1" name="Line 11"/>
          <p:cNvSpPr>
            <a:spLocks noChangeShapeType="1"/>
          </p:cNvSpPr>
          <p:nvPr/>
        </p:nvSpPr>
        <p:spPr bwMode="auto">
          <a:xfrm flipV="1">
            <a:off x="3796304" y="4455999"/>
            <a:ext cx="863600" cy="519112"/>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2" name="Line 12"/>
          <p:cNvSpPr>
            <a:spLocks noChangeShapeType="1"/>
          </p:cNvSpPr>
          <p:nvPr/>
        </p:nvSpPr>
        <p:spPr bwMode="auto">
          <a:xfrm>
            <a:off x="3796304" y="3439999"/>
            <a:ext cx="623888" cy="0"/>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3" name="Rectangle 13"/>
          <p:cNvSpPr>
            <a:spLocks noChangeArrowheads="1"/>
          </p:cNvSpPr>
          <p:nvPr/>
        </p:nvSpPr>
        <p:spPr bwMode="auto">
          <a:xfrm>
            <a:off x="8477842" y="1328624"/>
            <a:ext cx="2978150" cy="1360487"/>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24" name="Rectangle 14"/>
          <p:cNvSpPr>
            <a:spLocks noChangeArrowheads="1"/>
          </p:cNvSpPr>
          <p:nvPr/>
        </p:nvSpPr>
        <p:spPr bwMode="auto">
          <a:xfrm>
            <a:off x="8477842" y="2793887"/>
            <a:ext cx="2978150" cy="1360487"/>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25" name="Rectangle 15"/>
          <p:cNvSpPr>
            <a:spLocks noChangeArrowheads="1"/>
          </p:cNvSpPr>
          <p:nvPr/>
        </p:nvSpPr>
        <p:spPr bwMode="auto">
          <a:xfrm>
            <a:off x="8477842" y="4270262"/>
            <a:ext cx="2978150" cy="1362075"/>
          </a:xfrm>
          <a:prstGeom prst="rect">
            <a:avLst/>
          </a:prstGeom>
          <a:solidFill>
            <a:srgbClr val="FFFFFF"/>
          </a:solidFill>
          <a:ln w="9" cap="flat">
            <a:solidFill>
              <a:srgbClr val="A9A8A7"/>
            </a:solidFill>
            <a:prstDash val="solid"/>
            <a:miter lim="800000"/>
          </a:ln>
        </p:spPr>
        <p:txBody>
          <a:bodyPr vert="horz" wrap="square" lIns="91440" tIns="45720" rIns="91440" bIns="45720" numCol="1" anchor="t" anchorCtr="0" compatLnSpc="1"/>
          <a:lstStyle/>
          <a:p>
            <a:endParaRPr lang="zh-CN" altLang="en-US"/>
          </a:p>
        </p:txBody>
      </p:sp>
      <p:sp>
        <p:nvSpPr>
          <p:cNvPr id="26" name="Line 16"/>
          <p:cNvSpPr>
            <a:spLocks noChangeShapeType="1"/>
          </p:cNvSpPr>
          <p:nvPr/>
        </p:nvSpPr>
        <p:spPr bwMode="auto">
          <a:xfrm flipH="1">
            <a:off x="7599954" y="1974737"/>
            <a:ext cx="863600" cy="519112"/>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7" name="Line 17"/>
          <p:cNvSpPr>
            <a:spLocks noChangeShapeType="1"/>
          </p:cNvSpPr>
          <p:nvPr/>
        </p:nvSpPr>
        <p:spPr bwMode="auto">
          <a:xfrm flipH="1" flipV="1">
            <a:off x="7599954" y="4455999"/>
            <a:ext cx="863600" cy="519112"/>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8" name="Line 18"/>
          <p:cNvSpPr>
            <a:spLocks noChangeShapeType="1"/>
          </p:cNvSpPr>
          <p:nvPr/>
        </p:nvSpPr>
        <p:spPr bwMode="auto">
          <a:xfrm flipH="1">
            <a:off x="7839667" y="3439999"/>
            <a:ext cx="623888" cy="0"/>
          </a:xfrm>
          <a:prstGeom prst="line">
            <a:avLst/>
          </a:prstGeom>
          <a:noFill/>
          <a:ln w="12700" cap="flat">
            <a:solidFill>
              <a:srgbClr val="24211D"/>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Freeform 10"/>
          <p:cNvSpPr>
            <a:spLocks noEditPoints="1"/>
          </p:cNvSpPr>
          <p:nvPr/>
        </p:nvSpPr>
        <p:spPr bwMode="auto">
          <a:xfrm>
            <a:off x="5635559" y="2854175"/>
            <a:ext cx="1000052" cy="865428"/>
          </a:xfrm>
          <a:custGeom>
            <a:avLst/>
            <a:gdLst>
              <a:gd name="T0" fmla="*/ 453 w 905"/>
              <a:gd name="T1" fmla="*/ 0 h 781"/>
              <a:gd name="T2" fmla="*/ 425 w 905"/>
              <a:gd name="T3" fmla="*/ 9 h 781"/>
              <a:gd name="T4" fmla="*/ 24 w 905"/>
              <a:gd name="T5" fmla="*/ 304 h 781"/>
              <a:gd name="T6" fmla="*/ 15 w 905"/>
              <a:gd name="T7" fmla="*/ 366 h 781"/>
              <a:gd name="T8" fmla="*/ 22 w 905"/>
              <a:gd name="T9" fmla="*/ 376 h 781"/>
              <a:gd name="T10" fmla="*/ 84 w 905"/>
              <a:gd name="T11" fmla="*/ 386 h 781"/>
              <a:gd name="T12" fmla="*/ 453 w 905"/>
              <a:gd name="T13" fmla="*/ 114 h 781"/>
              <a:gd name="T14" fmla="*/ 821 w 905"/>
              <a:gd name="T15" fmla="*/ 386 h 781"/>
              <a:gd name="T16" fmla="*/ 883 w 905"/>
              <a:gd name="T17" fmla="*/ 376 h 781"/>
              <a:gd name="T18" fmla="*/ 891 w 905"/>
              <a:gd name="T19" fmla="*/ 366 h 781"/>
              <a:gd name="T20" fmla="*/ 881 w 905"/>
              <a:gd name="T21" fmla="*/ 304 h 781"/>
              <a:gd name="T22" fmla="*/ 746 w 905"/>
              <a:gd name="T23" fmla="*/ 205 h 781"/>
              <a:gd name="T24" fmla="*/ 746 w 905"/>
              <a:gd name="T25" fmla="*/ 58 h 781"/>
              <a:gd name="T26" fmla="*/ 729 w 905"/>
              <a:gd name="T27" fmla="*/ 41 h 781"/>
              <a:gd name="T28" fmla="*/ 655 w 905"/>
              <a:gd name="T29" fmla="*/ 41 h 781"/>
              <a:gd name="T30" fmla="*/ 637 w 905"/>
              <a:gd name="T31" fmla="*/ 58 h 781"/>
              <a:gd name="T32" fmla="*/ 637 w 905"/>
              <a:gd name="T33" fmla="*/ 125 h 781"/>
              <a:gd name="T34" fmla="*/ 480 w 905"/>
              <a:gd name="T35" fmla="*/ 9 h 781"/>
              <a:gd name="T36" fmla="*/ 453 w 905"/>
              <a:gd name="T37" fmla="*/ 0 h 781"/>
              <a:gd name="T38" fmla="*/ 731 w 905"/>
              <a:gd name="T39" fmla="*/ 384 h 781"/>
              <a:gd name="T40" fmla="*/ 474 w 905"/>
              <a:gd name="T41" fmla="*/ 201 h 781"/>
              <a:gd name="T42" fmla="*/ 453 w 905"/>
              <a:gd name="T43" fmla="*/ 194 h 781"/>
              <a:gd name="T44" fmla="*/ 431 w 905"/>
              <a:gd name="T45" fmla="*/ 201 h 781"/>
              <a:gd name="T46" fmla="*/ 175 w 905"/>
              <a:gd name="T47" fmla="*/ 384 h 781"/>
              <a:gd name="T48" fmla="*/ 159 w 905"/>
              <a:gd name="T49" fmla="*/ 414 h 781"/>
              <a:gd name="T50" fmla="*/ 159 w 905"/>
              <a:gd name="T51" fmla="*/ 689 h 781"/>
              <a:gd name="T52" fmla="*/ 251 w 905"/>
              <a:gd name="T53" fmla="*/ 781 h 781"/>
              <a:gd name="T54" fmla="*/ 354 w 905"/>
              <a:gd name="T55" fmla="*/ 781 h 781"/>
              <a:gd name="T56" fmla="*/ 354 w 905"/>
              <a:gd name="T57" fmla="*/ 597 h 781"/>
              <a:gd name="T58" fmla="*/ 391 w 905"/>
              <a:gd name="T59" fmla="*/ 561 h 781"/>
              <a:gd name="T60" fmla="*/ 515 w 905"/>
              <a:gd name="T61" fmla="*/ 561 h 781"/>
              <a:gd name="T62" fmla="*/ 551 w 905"/>
              <a:gd name="T63" fmla="*/ 597 h 781"/>
              <a:gd name="T64" fmla="*/ 551 w 905"/>
              <a:gd name="T65" fmla="*/ 781 h 781"/>
              <a:gd name="T66" fmla="*/ 654 w 905"/>
              <a:gd name="T67" fmla="*/ 781 h 781"/>
              <a:gd name="T68" fmla="*/ 746 w 905"/>
              <a:gd name="T69" fmla="*/ 689 h 781"/>
              <a:gd name="T70" fmla="*/ 746 w 905"/>
              <a:gd name="T71" fmla="*/ 414 h 781"/>
              <a:gd name="T72" fmla="*/ 731 w 905"/>
              <a:gd name="T73" fmla="*/ 384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5" h="781">
                <a:moveTo>
                  <a:pt x="453" y="0"/>
                </a:moveTo>
                <a:cubicBezTo>
                  <a:pt x="443" y="0"/>
                  <a:pt x="433" y="3"/>
                  <a:pt x="425" y="9"/>
                </a:cubicBezTo>
                <a:lnTo>
                  <a:pt x="24" y="304"/>
                </a:lnTo>
                <a:cubicBezTo>
                  <a:pt x="4" y="319"/>
                  <a:pt x="0" y="347"/>
                  <a:pt x="15" y="366"/>
                </a:cubicBezTo>
                <a:lnTo>
                  <a:pt x="22" y="376"/>
                </a:lnTo>
                <a:cubicBezTo>
                  <a:pt x="37" y="396"/>
                  <a:pt x="64" y="400"/>
                  <a:pt x="84" y="386"/>
                </a:cubicBezTo>
                <a:lnTo>
                  <a:pt x="453" y="114"/>
                </a:lnTo>
                <a:lnTo>
                  <a:pt x="821" y="386"/>
                </a:lnTo>
                <a:cubicBezTo>
                  <a:pt x="841" y="400"/>
                  <a:pt x="869" y="396"/>
                  <a:pt x="883" y="376"/>
                </a:cubicBezTo>
                <a:lnTo>
                  <a:pt x="891" y="366"/>
                </a:lnTo>
                <a:cubicBezTo>
                  <a:pt x="905" y="347"/>
                  <a:pt x="901" y="319"/>
                  <a:pt x="881" y="304"/>
                </a:cubicBezTo>
                <a:lnTo>
                  <a:pt x="746" y="205"/>
                </a:lnTo>
                <a:lnTo>
                  <a:pt x="746" y="58"/>
                </a:lnTo>
                <a:cubicBezTo>
                  <a:pt x="746" y="49"/>
                  <a:pt x="738" y="41"/>
                  <a:pt x="729" y="41"/>
                </a:cubicBezTo>
                <a:lnTo>
                  <a:pt x="655" y="41"/>
                </a:lnTo>
                <a:cubicBezTo>
                  <a:pt x="645" y="41"/>
                  <a:pt x="637" y="49"/>
                  <a:pt x="637" y="58"/>
                </a:cubicBezTo>
                <a:lnTo>
                  <a:pt x="637" y="125"/>
                </a:lnTo>
                <a:lnTo>
                  <a:pt x="480" y="9"/>
                </a:lnTo>
                <a:cubicBezTo>
                  <a:pt x="472" y="3"/>
                  <a:pt x="462" y="0"/>
                  <a:pt x="453" y="0"/>
                </a:cubicBezTo>
                <a:close/>
                <a:moveTo>
                  <a:pt x="731" y="384"/>
                </a:moveTo>
                <a:lnTo>
                  <a:pt x="474" y="201"/>
                </a:lnTo>
                <a:cubicBezTo>
                  <a:pt x="468" y="196"/>
                  <a:pt x="460" y="194"/>
                  <a:pt x="453" y="194"/>
                </a:cubicBezTo>
                <a:cubicBezTo>
                  <a:pt x="445" y="194"/>
                  <a:pt x="438" y="196"/>
                  <a:pt x="431" y="201"/>
                </a:cubicBezTo>
                <a:lnTo>
                  <a:pt x="175" y="384"/>
                </a:lnTo>
                <a:cubicBezTo>
                  <a:pt x="165" y="391"/>
                  <a:pt x="159" y="402"/>
                  <a:pt x="159" y="414"/>
                </a:cubicBezTo>
                <a:lnTo>
                  <a:pt x="159" y="689"/>
                </a:lnTo>
                <a:cubicBezTo>
                  <a:pt x="159" y="740"/>
                  <a:pt x="201" y="781"/>
                  <a:pt x="251" y="781"/>
                </a:cubicBezTo>
                <a:lnTo>
                  <a:pt x="354" y="781"/>
                </a:lnTo>
                <a:lnTo>
                  <a:pt x="354" y="597"/>
                </a:lnTo>
                <a:cubicBezTo>
                  <a:pt x="354" y="577"/>
                  <a:pt x="371" y="561"/>
                  <a:pt x="391" y="561"/>
                </a:cubicBezTo>
                <a:lnTo>
                  <a:pt x="515" y="561"/>
                </a:lnTo>
                <a:cubicBezTo>
                  <a:pt x="535" y="561"/>
                  <a:pt x="551" y="577"/>
                  <a:pt x="551" y="597"/>
                </a:cubicBezTo>
                <a:lnTo>
                  <a:pt x="551" y="781"/>
                </a:lnTo>
                <a:lnTo>
                  <a:pt x="654" y="781"/>
                </a:lnTo>
                <a:cubicBezTo>
                  <a:pt x="705" y="781"/>
                  <a:pt x="746" y="740"/>
                  <a:pt x="746" y="689"/>
                </a:cubicBezTo>
                <a:lnTo>
                  <a:pt x="746" y="414"/>
                </a:lnTo>
                <a:cubicBezTo>
                  <a:pt x="746" y="402"/>
                  <a:pt x="740" y="391"/>
                  <a:pt x="731" y="3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矩形 29"/>
          <p:cNvSpPr/>
          <p:nvPr/>
        </p:nvSpPr>
        <p:spPr>
          <a:xfrm>
            <a:off x="5539280" y="3682523"/>
            <a:ext cx="1210589" cy="400110"/>
          </a:xfrm>
          <a:prstGeom prst="rect">
            <a:avLst/>
          </a:prstGeom>
          <a:noFill/>
        </p:spPr>
        <p:txBody>
          <a:bodyPr wrap="none" rtlCol="0">
            <a:spAutoFit/>
          </a:bodyPr>
          <a:lstStyle/>
          <a:p>
            <a:pPr algn="ctr"/>
            <a:r>
              <a:rPr lang="zh-CN" altLang="en-US" sz="2000" b="1" noProof="1">
                <a:solidFill>
                  <a:schemeClr val="accent2"/>
                </a:solidFill>
                <a:latin typeface="+mj-ea"/>
                <a:ea typeface="+mj-ea"/>
                <a:sym typeface="微软雅黑" panose="020B0503020204020204" pitchFamily="34" charset="-122"/>
              </a:rPr>
              <a:t>店铺功能</a:t>
            </a:r>
            <a:endParaRPr lang="zh-CN" altLang="en-US" sz="2000" b="1" dirty="0">
              <a:solidFill>
                <a:schemeClr val="accent2"/>
              </a:solidFill>
              <a:latin typeface="+mj-ea"/>
              <a:ea typeface="+mj-ea"/>
            </a:endParaRPr>
          </a:p>
        </p:txBody>
      </p:sp>
      <p:grpSp>
        <p:nvGrpSpPr>
          <p:cNvPr id="31" name="组合 30"/>
          <p:cNvGrpSpPr/>
          <p:nvPr/>
        </p:nvGrpSpPr>
        <p:grpSpPr>
          <a:xfrm>
            <a:off x="5890217" y="1893774"/>
            <a:ext cx="554038" cy="554037"/>
            <a:chOff x="5899151" y="2346325"/>
            <a:chExt cx="554038" cy="554037"/>
          </a:xfrm>
        </p:grpSpPr>
        <p:sp>
          <p:nvSpPr>
            <p:cNvPr id="32" name="Oval 19"/>
            <p:cNvSpPr>
              <a:spLocks noChangeArrowheads="1"/>
            </p:cNvSpPr>
            <p:nvPr/>
          </p:nvSpPr>
          <p:spPr bwMode="auto">
            <a:xfrm>
              <a:off x="5899151" y="2346325"/>
              <a:ext cx="554038" cy="554037"/>
            </a:xfrm>
            <a:prstGeom prst="ellipse">
              <a:avLst/>
            </a:prstGeom>
            <a:solidFill>
              <a:schemeClr val="tx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33" name="TextBox 52"/>
            <p:cNvSpPr txBox="1"/>
            <p:nvPr/>
          </p:nvSpPr>
          <p:spPr>
            <a:xfrm>
              <a:off x="5929948" y="2392510"/>
              <a:ext cx="492443" cy="461665"/>
            </a:xfrm>
            <a:prstGeom prst="rect">
              <a:avLst/>
            </a:prstGeom>
            <a:noFill/>
          </p:spPr>
          <p:txBody>
            <a:bodyPr wrap="none" rtlCol="0">
              <a:spAutoFit/>
            </a:bodyPr>
            <a:lstStyle/>
            <a:p>
              <a:r>
                <a:rPr lang="zh-CN" altLang="en-US" sz="2400" dirty="0">
                  <a:solidFill>
                    <a:srgbClr val="FFFFFF"/>
                  </a:solidFill>
                  <a:latin typeface="+mj-ea"/>
                  <a:ea typeface="+mj-ea"/>
                </a:rPr>
                <a:t>吃</a:t>
              </a:r>
              <a:endParaRPr lang="zh-CN" altLang="en-US" sz="2400" dirty="0">
                <a:solidFill>
                  <a:srgbClr val="FFFFFF"/>
                </a:solidFill>
                <a:latin typeface="+mj-ea"/>
                <a:ea typeface="+mj-ea"/>
              </a:endParaRPr>
            </a:p>
          </p:txBody>
        </p:sp>
      </p:grpSp>
      <p:grpSp>
        <p:nvGrpSpPr>
          <p:cNvPr id="34" name="组合 33"/>
          <p:cNvGrpSpPr/>
          <p:nvPr/>
        </p:nvGrpSpPr>
        <p:grpSpPr>
          <a:xfrm>
            <a:off x="6825254" y="2363674"/>
            <a:ext cx="622300" cy="622300"/>
            <a:chOff x="6834188" y="2816225"/>
            <a:chExt cx="622300" cy="622300"/>
          </a:xfrm>
        </p:grpSpPr>
        <p:sp>
          <p:nvSpPr>
            <p:cNvPr id="35" name="Freeform 25"/>
            <p:cNvSpPr/>
            <p:nvPr/>
          </p:nvSpPr>
          <p:spPr bwMode="auto">
            <a:xfrm>
              <a:off x="6834188" y="2816225"/>
              <a:ext cx="622300" cy="622300"/>
            </a:xfrm>
            <a:custGeom>
              <a:avLst/>
              <a:gdLst>
                <a:gd name="T0" fmla="*/ 698 w 825"/>
                <a:gd name="T1" fmla="*/ 182 h 825"/>
                <a:gd name="T2" fmla="*/ 643 w 825"/>
                <a:gd name="T3" fmla="*/ 698 h 825"/>
                <a:gd name="T4" fmla="*/ 127 w 825"/>
                <a:gd name="T5" fmla="*/ 643 h 825"/>
                <a:gd name="T6" fmla="*/ 181 w 825"/>
                <a:gd name="T7" fmla="*/ 127 h 825"/>
                <a:gd name="T8" fmla="*/ 698 w 825"/>
                <a:gd name="T9" fmla="*/ 182 h 825"/>
              </a:gdLst>
              <a:ahLst/>
              <a:cxnLst>
                <a:cxn ang="0">
                  <a:pos x="T0" y="T1"/>
                </a:cxn>
                <a:cxn ang="0">
                  <a:pos x="T2" y="T3"/>
                </a:cxn>
                <a:cxn ang="0">
                  <a:pos x="T4" y="T5"/>
                </a:cxn>
                <a:cxn ang="0">
                  <a:pos x="T6" y="T7"/>
                </a:cxn>
                <a:cxn ang="0">
                  <a:pos x="T8" y="T9"/>
                </a:cxn>
              </a:cxnLst>
              <a:rect l="0" t="0" r="r" b="b"/>
              <a:pathLst>
                <a:path w="825" h="825">
                  <a:moveTo>
                    <a:pt x="698" y="182"/>
                  </a:moveTo>
                  <a:cubicBezTo>
                    <a:pt x="825" y="339"/>
                    <a:pt x="801" y="570"/>
                    <a:pt x="643" y="698"/>
                  </a:cubicBezTo>
                  <a:cubicBezTo>
                    <a:pt x="486" y="825"/>
                    <a:pt x="255" y="801"/>
                    <a:pt x="127" y="643"/>
                  </a:cubicBezTo>
                  <a:cubicBezTo>
                    <a:pt x="0" y="486"/>
                    <a:pt x="24" y="255"/>
                    <a:pt x="181" y="127"/>
                  </a:cubicBezTo>
                  <a:cubicBezTo>
                    <a:pt x="339" y="0"/>
                    <a:pt x="570" y="24"/>
                    <a:pt x="698" y="182"/>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endParaRPr lang="zh-CN" altLang="en-US"/>
            </a:p>
          </p:txBody>
        </p:sp>
        <p:sp>
          <p:nvSpPr>
            <p:cNvPr id="36" name="TextBox 53"/>
            <p:cNvSpPr txBox="1"/>
            <p:nvPr/>
          </p:nvSpPr>
          <p:spPr>
            <a:xfrm>
              <a:off x="6900007" y="2885491"/>
              <a:ext cx="492443" cy="461665"/>
            </a:xfrm>
            <a:prstGeom prst="rect">
              <a:avLst/>
            </a:prstGeom>
            <a:noFill/>
          </p:spPr>
          <p:txBody>
            <a:bodyPr wrap="none" rtlCol="0">
              <a:spAutoFit/>
            </a:bodyPr>
            <a:lstStyle/>
            <a:p>
              <a:r>
                <a:rPr lang="zh-CN" altLang="en-US" sz="2400" dirty="0">
                  <a:solidFill>
                    <a:srgbClr val="FFFFFF"/>
                  </a:solidFill>
                  <a:latin typeface="+mj-ea"/>
                  <a:ea typeface="+mj-ea"/>
                </a:rPr>
                <a:t>用</a:t>
              </a:r>
              <a:endParaRPr lang="zh-CN" altLang="en-US" sz="2400" dirty="0">
                <a:solidFill>
                  <a:srgbClr val="FFFFFF"/>
                </a:solidFill>
                <a:latin typeface="+mj-ea"/>
                <a:ea typeface="+mj-ea"/>
              </a:endParaRPr>
            </a:p>
          </p:txBody>
        </p:sp>
      </p:grpSp>
      <p:grpSp>
        <p:nvGrpSpPr>
          <p:cNvPr id="37" name="组合 36"/>
          <p:cNvGrpSpPr/>
          <p:nvPr/>
        </p:nvGrpSpPr>
        <p:grpSpPr>
          <a:xfrm>
            <a:off x="7050679" y="3454287"/>
            <a:ext cx="604838" cy="606425"/>
            <a:chOff x="7059613" y="3906838"/>
            <a:chExt cx="604838" cy="606425"/>
          </a:xfrm>
        </p:grpSpPr>
        <p:sp>
          <p:nvSpPr>
            <p:cNvPr id="38" name="Freeform 24"/>
            <p:cNvSpPr/>
            <p:nvPr/>
          </p:nvSpPr>
          <p:spPr bwMode="auto">
            <a:xfrm>
              <a:off x="7059613" y="3906838"/>
              <a:ext cx="604838" cy="606425"/>
            </a:xfrm>
            <a:custGeom>
              <a:avLst/>
              <a:gdLst>
                <a:gd name="T0" fmla="*/ 760 w 804"/>
                <a:gd name="T1" fmla="*/ 481 h 804"/>
                <a:gd name="T2" fmla="*/ 322 w 804"/>
                <a:gd name="T3" fmla="*/ 760 h 804"/>
                <a:gd name="T4" fmla="*/ 43 w 804"/>
                <a:gd name="T5" fmla="*/ 322 h 804"/>
                <a:gd name="T6" fmla="*/ 481 w 804"/>
                <a:gd name="T7" fmla="*/ 44 h 804"/>
                <a:gd name="T8" fmla="*/ 760 w 804"/>
                <a:gd name="T9" fmla="*/ 481 h 804"/>
              </a:gdLst>
              <a:ahLst/>
              <a:cxnLst>
                <a:cxn ang="0">
                  <a:pos x="T0" y="T1"/>
                </a:cxn>
                <a:cxn ang="0">
                  <a:pos x="T2" y="T3"/>
                </a:cxn>
                <a:cxn ang="0">
                  <a:pos x="T4" y="T5"/>
                </a:cxn>
                <a:cxn ang="0">
                  <a:pos x="T6" y="T7"/>
                </a:cxn>
                <a:cxn ang="0">
                  <a:pos x="T8" y="T9"/>
                </a:cxn>
              </a:cxnLst>
              <a:rect l="0" t="0" r="r" b="b"/>
              <a:pathLst>
                <a:path w="804" h="804">
                  <a:moveTo>
                    <a:pt x="760" y="481"/>
                  </a:moveTo>
                  <a:cubicBezTo>
                    <a:pt x="716" y="679"/>
                    <a:pt x="520" y="804"/>
                    <a:pt x="322" y="760"/>
                  </a:cubicBezTo>
                  <a:cubicBezTo>
                    <a:pt x="124" y="716"/>
                    <a:pt x="0" y="520"/>
                    <a:pt x="43" y="322"/>
                  </a:cubicBezTo>
                  <a:cubicBezTo>
                    <a:pt x="87" y="125"/>
                    <a:pt x="283" y="0"/>
                    <a:pt x="481" y="44"/>
                  </a:cubicBezTo>
                  <a:cubicBezTo>
                    <a:pt x="679" y="87"/>
                    <a:pt x="804" y="283"/>
                    <a:pt x="760" y="481"/>
                  </a:cubicBezTo>
                  <a:close/>
                </a:path>
              </a:pathLst>
            </a:custGeom>
            <a:solidFill>
              <a:schemeClr val="bg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39" name="TextBox 54"/>
            <p:cNvSpPr txBox="1"/>
            <p:nvPr/>
          </p:nvSpPr>
          <p:spPr>
            <a:xfrm>
              <a:off x="7114692" y="3982771"/>
              <a:ext cx="492443" cy="461665"/>
            </a:xfrm>
            <a:prstGeom prst="rect">
              <a:avLst/>
            </a:prstGeom>
            <a:noFill/>
          </p:spPr>
          <p:txBody>
            <a:bodyPr wrap="none" rtlCol="0">
              <a:spAutoFit/>
            </a:bodyPr>
            <a:lstStyle/>
            <a:p>
              <a:r>
                <a:rPr lang="zh-CN" altLang="en-US" sz="2400" dirty="0">
                  <a:solidFill>
                    <a:srgbClr val="FFFFFF"/>
                  </a:solidFill>
                  <a:latin typeface="+mj-ea"/>
                  <a:ea typeface="+mj-ea"/>
                </a:rPr>
                <a:t>行</a:t>
              </a:r>
              <a:endParaRPr lang="zh-CN" altLang="en-US" sz="2400" dirty="0">
                <a:solidFill>
                  <a:srgbClr val="FFFFFF"/>
                </a:solidFill>
                <a:latin typeface="+mj-ea"/>
                <a:ea typeface="+mj-ea"/>
              </a:endParaRPr>
            </a:p>
          </p:txBody>
        </p:sp>
      </p:grpSp>
      <p:grpSp>
        <p:nvGrpSpPr>
          <p:cNvPr id="40" name="组合 39"/>
          <p:cNvGrpSpPr/>
          <p:nvPr/>
        </p:nvGrpSpPr>
        <p:grpSpPr>
          <a:xfrm>
            <a:off x="6326779" y="4286137"/>
            <a:ext cx="630238" cy="631825"/>
            <a:chOff x="6335713" y="4738688"/>
            <a:chExt cx="630238" cy="631825"/>
          </a:xfrm>
        </p:grpSpPr>
        <p:sp>
          <p:nvSpPr>
            <p:cNvPr id="41" name="Freeform 23"/>
            <p:cNvSpPr/>
            <p:nvPr/>
          </p:nvSpPr>
          <p:spPr bwMode="auto">
            <a:xfrm>
              <a:off x="6335713" y="4738688"/>
              <a:ext cx="630238" cy="631825"/>
            </a:xfrm>
            <a:custGeom>
              <a:avLst/>
              <a:gdLst>
                <a:gd name="T0" fmla="*/ 579 w 837"/>
                <a:gd name="T1" fmla="*/ 748 h 837"/>
                <a:gd name="T2" fmla="*/ 88 w 837"/>
                <a:gd name="T3" fmla="*/ 579 h 837"/>
                <a:gd name="T4" fmla="*/ 257 w 837"/>
                <a:gd name="T5" fmla="*/ 88 h 837"/>
                <a:gd name="T6" fmla="*/ 748 w 837"/>
                <a:gd name="T7" fmla="*/ 257 h 837"/>
                <a:gd name="T8" fmla="*/ 579 w 837"/>
                <a:gd name="T9" fmla="*/ 748 h 837"/>
              </a:gdLst>
              <a:ahLst/>
              <a:cxnLst>
                <a:cxn ang="0">
                  <a:pos x="T0" y="T1"/>
                </a:cxn>
                <a:cxn ang="0">
                  <a:pos x="T2" y="T3"/>
                </a:cxn>
                <a:cxn ang="0">
                  <a:pos x="T4" y="T5"/>
                </a:cxn>
                <a:cxn ang="0">
                  <a:pos x="T6" y="T7"/>
                </a:cxn>
                <a:cxn ang="0">
                  <a:pos x="T8" y="T9"/>
                </a:cxn>
              </a:cxnLst>
              <a:rect l="0" t="0" r="r" b="b"/>
              <a:pathLst>
                <a:path w="837" h="837">
                  <a:moveTo>
                    <a:pt x="579" y="748"/>
                  </a:moveTo>
                  <a:cubicBezTo>
                    <a:pt x="397" y="837"/>
                    <a:pt x="177" y="761"/>
                    <a:pt x="88" y="579"/>
                  </a:cubicBezTo>
                  <a:cubicBezTo>
                    <a:pt x="0" y="397"/>
                    <a:pt x="75" y="177"/>
                    <a:pt x="257" y="88"/>
                  </a:cubicBezTo>
                  <a:cubicBezTo>
                    <a:pt x="439" y="0"/>
                    <a:pt x="659" y="75"/>
                    <a:pt x="748" y="257"/>
                  </a:cubicBezTo>
                  <a:cubicBezTo>
                    <a:pt x="837" y="439"/>
                    <a:pt x="761" y="659"/>
                    <a:pt x="579" y="748"/>
                  </a:cubicBezTo>
                  <a:close/>
                </a:path>
              </a:pathLst>
            </a:custGeom>
            <a:solidFill>
              <a:schemeClr val="accent6"/>
            </a:solidFill>
            <a:ln w="9" cap="flat">
              <a:noFill/>
              <a:prstDash val="solid"/>
              <a:miter lim="800000"/>
            </a:ln>
          </p:spPr>
          <p:txBody>
            <a:bodyPr vert="horz" wrap="square" lIns="91440" tIns="45720" rIns="91440" bIns="45720" numCol="1" anchor="t" anchorCtr="0" compatLnSpc="1"/>
            <a:lstStyle/>
            <a:p>
              <a:endParaRPr lang="zh-CN" altLang="en-US"/>
            </a:p>
          </p:txBody>
        </p:sp>
        <p:sp>
          <p:nvSpPr>
            <p:cNvPr id="42" name="TextBox 55"/>
            <p:cNvSpPr txBox="1"/>
            <p:nvPr/>
          </p:nvSpPr>
          <p:spPr>
            <a:xfrm>
              <a:off x="6422929" y="4833561"/>
              <a:ext cx="492443" cy="461665"/>
            </a:xfrm>
            <a:prstGeom prst="rect">
              <a:avLst/>
            </a:prstGeom>
            <a:noFill/>
          </p:spPr>
          <p:txBody>
            <a:bodyPr wrap="none" rtlCol="0">
              <a:spAutoFit/>
            </a:bodyPr>
            <a:lstStyle/>
            <a:p>
              <a:r>
                <a:rPr lang="zh-CN" altLang="en-US" sz="2400" dirty="0">
                  <a:solidFill>
                    <a:srgbClr val="FFFFFF"/>
                  </a:solidFill>
                  <a:latin typeface="+mj-ea"/>
                  <a:ea typeface="+mj-ea"/>
                </a:rPr>
                <a:t>衣</a:t>
              </a:r>
              <a:endParaRPr lang="zh-CN" altLang="en-US" sz="2400" dirty="0">
                <a:solidFill>
                  <a:srgbClr val="FFFFFF"/>
                </a:solidFill>
                <a:latin typeface="+mj-ea"/>
                <a:ea typeface="+mj-ea"/>
              </a:endParaRPr>
            </a:p>
          </p:txBody>
        </p:sp>
      </p:grpSp>
      <p:grpSp>
        <p:nvGrpSpPr>
          <p:cNvPr id="43" name="组合 42"/>
          <p:cNvGrpSpPr/>
          <p:nvPr/>
        </p:nvGrpSpPr>
        <p:grpSpPr>
          <a:xfrm>
            <a:off x="5225054" y="4254387"/>
            <a:ext cx="630238" cy="631825"/>
            <a:chOff x="5233988" y="4706938"/>
            <a:chExt cx="630238" cy="631825"/>
          </a:xfrm>
        </p:grpSpPr>
        <p:sp>
          <p:nvSpPr>
            <p:cNvPr id="44" name="Freeform 22"/>
            <p:cNvSpPr/>
            <p:nvPr/>
          </p:nvSpPr>
          <p:spPr bwMode="auto">
            <a:xfrm>
              <a:off x="5233988" y="4706938"/>
              <a:ext cx="630238" cy="631825"/>
            </a:xfrm>
            <a:custGeom>
              <a:avLst/>
              <a:gdLst>
                <a:gd name="T0" fmla="*/ 260 w 836"/>
                <a:gd name="T1" fmla="*/ 749 h 837"/>
                <a:gd name="T2" fmla="*/ 87 w 836"/>
                <a:gd name="T3" fmla="*/ 260 h 837"/>
                <a:gd name="T4" fmla="*/ 576 w 836"/>
                <a:gd name="T5" fmla="*/ 87 h 837"/>
                <a:gd name="T6" fmla="*/ 749 w 836"/>
                <a:gd name="T7" fmla="*/ 576 h 837"/>
                <a:gd name="T8" fmla="*/ 260 w 836"/>
                <a:gd name="T9" fmla="*/ 749 h 837"/>
              </a:gdLst>
              <a:ahLst/>
              <a:cxnLst>
                <a:cxn ang="0">
                  <a:pos x="T0" y="T1"/>
                </a:cxn>
                <a:cxn ang="0">
                  <a:pos x="T2" y="T3"/>
                </a:cxn>
                <a:cxn ang="0">
                  <a:pos x="T4" y="T5"/>
                </a:cxn>
                <a:cxn ang="0">
                  <a:pos x="T6" y="T7"/>
                </a:cxn>
                <a:cxn ang="0">
                  <a:pos x="T8" y="T9"/>
                </a:cxn>
              </a:cxnLst>
              <a:rect l="0" t="0" r="r" b="b"/>
              <a:pathLst>
                <a:path w="836" h="837">
                  <a:moveTo>
                    <a:pt x="260" y="749"/>
                  </a:moveTo>
                  <a:cubicBezTo>
                    <a:pt x="77" y="662"/>
                    <a:pt x="0" y="443"/>
                    <a:pt x="87" y="260"/>
                  </a:cubicBezTo>
                  <a:cubicBezTo>
                    <a:pt x="174" y="77"/>
                    <a:pt x="393" y="0"/>
                    <a:pt x="576" y="87"/>
                  </a:cubicBezTo>
                  <a:cubicBezTo>
                    <a:pt x="759" y="174"/>
                    <a:pt x="836" y="393"/>
                    <a:pt x="749" y="576"/>
                  </a:cubicBezTo>
                  <a:cubicBezTo>
                    <a:pt x="662" y="759"/>
                    <a:pt x="443" y="837"/>
                    <a:pt x="260" y="749"/>
                  </a:cubicBezTo>
                  <a:close/>
                </a:path>
              </a:pathLst>
            </a:custGeom>
            <a:solidFill>
              <a:schemeClr val="bg2"/>
            </a:solidFill>
            <a:ln w="9" cap="flat">
              <a:noFill/>
              <a:prstDash val="solid"/>
              <a:miter lim="800000"/>
            </a:ln>
          </p:spPr>
          <p:txBody>
            <a:bodyPr vert="horz" wrap="square" lIns="91440" tIns="45720" rIns="91440" bIns="45720" numCol="1" anchor="t" anchorCtr="0" compatLnSpc="1"/>
            <a:lstStyle/>
            <a:p>
              <a:endParaRPr lang="zh-CN" altLang="en-US"/>
            </a:p>
          </p:txBody>
        </p:sp>
        <p:sp>
          <p:nvSpPr>
            <p:cNvPr id="45" name="TextBox 56"/>
            <p:cNvSpPr txBox="1"/>
            <p:nvPr/>
          </p:nvSpPr>
          <p:spPr>
            <a:xfrm>
              <a:off x="5309747" y="4793805"/>
              <a:ext cx="492443" cy="461665"/>
            </a:xfrm>
            <a:prstGeom prst="rect">
              <a:avLst/>
            </a:prstGeom>
            <a:noFill/>
          </p:spPr>
          <p:txBody>
            <a:bodyPr wrap="none" rtlCol="0">
              <a:spAutoFit/>
            </a:bodyPr>
            <a:lstStyle/>
            <a:p>
              <a:r>
                <a:rPr lang="zh-CN" altLang="en-US" sz="2400" dirty="0">
                  <a:solidFill>
                    <a:srgbClr val="FFFFFF"/>
                  </a:solidFill>
                  <a:latin typeface="+mj-ea"/>
                  <a:ea typeface="+mj-ea"/>
                </a:rPr>
                <a:t>食</a:t>
              </a:r>
              <a:endParaRPr lang="zh-CN" altLang="en-US" sz="2400" dirty="0">
                <a:solidFill>
                  <a:srgbClr val="FFFFFF"/>
                </a:solidFill>
                <a:latin typeface="+mj-ea"/>
                <a:ea typeface="+mj-ea"/>
              </a:endParaRPr>
            </a:p>
          </p:txBody>
        </p:sp>
      </p:grpSp>
      <p:grpSp>
        <p:nvGrpSpPr>
          <p:cNvPr id="46" name="组合 45"/>
          <p:cNvGrpSpPr/>
          <p:nvPr/>
        </p:nvGrpSpPr>
        <p:grpSpPr>
          <a:xfrm>
            <a:off x="4577354" y="3381262"/>
            <a:ext cx="606425" cy="608012"/>
            <a:chOff x="4586288" y="3833813"/>
            <a:chExt cx="606425" cy="608012"/>
          </a:xfrm>
        </p:grpSpPr>
        <p:sp>
          <p:nvSpPr>
            <p:cNvPr id="47" name="Freeform 21"/>
            <p:cNvSpPr/>
            <p:nvPr/>
          </p:nvSpPr>
          <p:spPr bwMode="auto">
            <a:xfrm>
              <a:off x="4586288" y="3833813"/>
              <a:ext cx="606425" cy="608012"/>
            </a:xfrm>
            <a:custGeom>
              <a:avLst/>
              <a:gdLst>
                <a:gd name="T0" fmla="*/ 45 w 806"/>
                <a:gd name="T1" fmla="*/ 486 h 806"/>
                <a:gd name="T2" fmla="*/ 320 w 806"/>
                <a:gd name="T3" fmla="*/ 46 h 806"/>
                <a:gd name="T4" fmla="*/ 760 w 806"/>
                <a:gd name="T5" fmla="*/ 321 h 806"/>
                <a:gd name="T6" fmla="*/ 485 w 806"/>
                <a:gd name="T7" fmla="*/ 761 h 806"/>
                <a:gd name="T8" fmla="*/ 45 w 806"/>
                <a:gd name="T9" fmla="*/ 486 h 806"/>
              </a:gdLst>
              <a:ahLst/>
              <a:cxnLst>
                <a:cxn ang="0">
                  <a:pos x="T0" y="T1"/>
                </a:cxn>
                <a:cxn ang="0">
                  <a:pos x="T2" y="T3"/>
                </a:cxn>
                <a:cxn ang="0">
                  <a:pos x="T4" y="T5"/>
                </a:cxn>
                <a:cxn ang="0">
                  <a:pos x="T6" y="T7"/>
                </a:cxn>
                <a:cxn ang="0">
                  <a:pos x="T8" y="T9"/>
                </a:cxn>
              </a:cxnLst>
              <a:rect l="0" t="0" r="r" b="b"/>
              <a:pathLst>
                <a:path w="806" h="806">
                  <a:moveTo>
                    <a:pt x="45" y="486"/>
                  </a:moveTo>
                  <a:cubicBezTo>
                    <a:pt x="0" y="288"/>
                    <a:pt x="123" y="91"/>
                    <a:pt x="320" y="46"/>
                  </a:cubicBezTo>
                  <a:cubicBezTo>
                    <a:pt x="518" y="0"/>
                    <a:pt x="715" y="123"/>
                    <a:pt x="760" y="321"/>
                  </a:cubicBezTo>
                  <a:cubicBezTo>
                    <a:pt x="806" y="518"/>
                    <a:pt x="683" y="715"/>
                    <a:pt x="485" y="761"/>
                  </a:cubicBezTo>
                  <a:cubicBezTo>
                    <a:pt x="288" y="806"/>
                    <a:pt x="91" y="683"/>
                    <a:pt x="45" y="486"/>
                  </a:cubicBezTo>
                  <a:close/>
                </a:path>
              </a:pathLst>
            </a:custGeom>
            <a:solidFill>
              <a:schemeClr val="accent1"/>
            </a:solidFill>
            <a:ln w="9" cap="flat">
              <a:noFill/>
              <a:prstDash val="solid"/>
              <a:miter lim="800000"/>
            </a:ln>
          </p:spPr>
          <p:txBody>
            <a:bodyPr vert="horz" wrap="square" lIns="91440" tIns="45720" rIns="91440" bIns="45720" numCol="1" anchor="t" anchorCtr="0" compatLnSpc="1"/>
            <a:lstStyle/>
            <a:p>
              <a:endParaRPr lang="zh-CN" altLang="en-US"/>
            </a:p>
          </p:txBody>
        </p:sp>
        <p:sp>
          <p:nvSpPr>
            <p:cNvPr id="48" name="TextBox 57"/>
            <p:cNvSpPr txBox="1"/>
            <p:nvPr/>
          </p:nvSpPr>
          <p:spPr>
            <a:xfrm>
              <a:off x="4641838" y="3919161"/>
              <a:ext cx="492443" cy="461665"/>
            </a:xfrm>
            <a:prstGeom prst="rect">
              <a:avLst/>
            </a:prstGeom>
            <a:noFill/>
          </p:spPr>
          <p:txBody>
            <a:bodyPr wrap="none" rtlCol="0">
              <a:spAutoFit/>
            </a:bodyPr>
            <a:lstStyle/>
            <a:p>
              <a:r>
                <a:rPr lang="zh-CN" altLang="en-US" sz="2400" dirty="0">
                  <a:solidFill>
                    <a:srgbClr val="FFFFFF"/>
                  </a:solidFill>
                  <a:latin typeface="+mj-ea"/>
                  <a:ea typeface="+mj-ea"/>
                </a:rPr>
                <a:t>住</a:t>
              </a:r>
              <a:endParaRPr lang="zh-CN" altLang="en-US" sz="2400" dirty="0">
                <a:solidFill>
                  <a:srgbClr val="FFFFFF"/>
                </a:solidFill>
                <a:latin typeface="+mj-ea"/>
                <a:ea typeface="+mj-ea"/>
              </a:endParaRPr>
            </a:p>
          </p:txBody>
        </p:sp>
      </p:grpSp>
      <p:grpSp>
        <p:nvGrpSpPr>
          <p:cNvPr id="49" name="组合 48"/>
          <p:cNvGrpSpPr/>
          <p:nvPr/>
        </p:nvGrpSpPr>
        <p:grpSpPr>
          <a:xfrm>
            <a:off x="4848817" y="2304937"/>
            <a:ext cx="620713" cy="623887"/>
            <a:chOff x="4857751" y="2757488"/>
            <a:chExt cx="620713" cy="623887"/>
          </a:xfrm>
        </p:grpSpPr>
        <p:sp>
          <p:nvSpPr>
            <p:cNvPr id="50" name="Freeform 20"/>
            <p:cNvSpPr/>
            <p:nvPr/>
          </p:nvSpPr>
          <p:spPr bwMode="auto">
            <a:xfrm>
              <a:off x="4857751" y="2757488"/>
              <a:ext cx="620713" cy="623887"/>
            </a:xfrm>
            <a:custGeom>
              <a:avLst/>
              <a:gdLst>
                <a:gd name="T0" fmla="*/ 126 w 826"/>
                <a:gd name="T1" fmla="*/ 185 h 827"/>
                <a:gd name="T2" fmla="*/ 641 w 826"/>
                <a:gd name="T3" fmla="*/ 126 h 827"/>
                <a:gd name="T4" fmla="*/ 700 w 826"/>
                <a:gd name="T5" fmla="*/ 642 h 827"/>
                <a:gd name="T6" fmla="*/ 185 w 826"/>
                <a:gd name="T7" fmla="*/ 700 h 827"/>
                <a:gd name="T8" fmla="*/ 126 w 826"/>
                <a:gd name="T9" fmla="*/ 185 h 827"/>
              </a:gdLst>
              <a:ahLst/>
              <a:cxnLst>
                <a:cxn ang="0">
                  <a:pos x="T0" y="T1"/>
                </a:cxn>
                <a:cxn ang="0">
                  <a:pos x="T2" y="T3"/>
                </a:cxn>
                <a:cxn ang="0">
                  <a:pos x="T4" y="T5"/>
                </a:cxn>
                <a:cxn ang="0">
                  <a:pos x="T6" y="T7"/>
                </a:cxn>
                <a:cxn ang="0">
                  <a:pos x="T8" y="T9"/>
                </a:cxn>
              </a:cxnLst>
              <a:rect l="0" t="0" r="r" b="b"/>
              <a:pathLst>
                <a:path w="826" h="827">
                  <a:moveTo>
                    <a:pt x="126" y="185"/>
                  </a:moveTo>
                  <a:cubicBezTo>
                    <a:pt x="252" y="26"/>
                    <a:pt x="483" y="0"/>
                    <a:pt x="641" y="126"/>
                  </a:cubicBezTo>
                  <a:cubicBezTo>
                    <a:pt x="800" y="252"/>
                    <a:pt x="826" y="483"/>
                    <a:pt x="700" y="642"/>
                  </a:cubicBezTo>
                  <a:cubicBezTo>
                    <a:pt x="574" y="800"/>
                    <a:pt x="343" y="827"/>
                    <a:pt x="185" y="700"/>
                  </a:cubicBezTo>
                  <a:cubicBezTo>
                    <a:pt x="26" y="574"/>
                    <a:pt x="0" y="343"/>
                    <a:pt x="126" y="185"/>
                  </a:cubicBezTo>
                  <a:close/>
                </a:path>
              </a:pathLst>
            </a:custGeom>
            <a:solidFill>
              <a:schemeClr val="tx2"/>
            </a:solidFill>
            <a:ln w="9" cap="flat">
              <a:noFill/>
              <a:prstDash val="solid"/>
              <a:miter lim="800000"/>
            </a:ln>
          </p:spPr>
          <p:txBody>
            <a:bodyPr vert="horz" wrap="square" lIns="91440" tIns="45720" rIns="91440" bIns="45720" numCol="1" anchor="t" anchorCtr="0" compatLnSpc="1"/>
            <a:lstStyle/>
            <a:p>
              <a:endParaRPr lang="zh-CN" altLang="en-US"/>
            </a:p>
          </p:txBody>
        </p:sp>
        <p:sp>
          <p:nvSpPr>
            <p:cNvPr id="51" name="TextBox 58"/>
            <p:cNvSpPr txBox="1"/>
            <p:nvPr/>
          </p:nvSpPr>
          <p:spPr>
            <a:xfrm>
              <a:off x="4920134" y="2845735"/>
              <a:ext cx="492443" cy="461665"/>
            </a:xfrm>
            <a:prstGeom prst="rect">
              <a:avLst/>
            </a:prstGeom>
            <a:noFill/>
          </p:spPr>
          <p:txBody>
            <a:bodyPr wrap="none" rtlCol="0">
              <a:spAutoFit/>
            </a:bodyPr>
            <a:lstStyle/>
            <a:p>
              <a:r>
                <a:rPr lang="zh-CN" altLang="en-US" sz="2400" dirty="0">
                  <a:solidFill>
                    <a:srgbClr val="FFFFFF"/>
                  </a:solidFill>
                  <a:latin typeface="+mj-ea"/>
                  <a:ea typeface="+mj-ea"/>
                </a:rPr>
                <a:t>护</a:t>
              </a:r>
              <a:endParaRPr lang="zh-CN" altLang="en-US" sz="2400" dirty="0">
                <a:solidFill>
                  <a:srgbClr val="FFFFFF"/>
                </a:solidFill>
                <a:latin typeface="+mj-ea"/>
                <a:ea typeface="+mj-ea"/>
              </a:endParaRPr>
            </a:p>
          </p:txBody>
        </p:sp>
      </p:grpSp>
      <p:sp>
        <p:nvSpPr>
          <p:cNvPr id="52" name="文本框 35"/>
          <p:cNvSpPr txBox="1">
            <a:spLocks noChangeArrowheads="1"/>
          </p:cNvSpPr>
          <p:nvPr/>
        </p:nvSpPr>
        <p:spPr bwMode="auto">
          <a:xfrm>
            <a:off x="8604677" y="1379377"/>
            <a:ext cx="2526124" cy="1323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最佳系统人脉：</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）异业联盟</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）企业定期沙龙会议</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）私人精品超市</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4</a:t>
            </a:r>
            <a:r>
              <a:rPr lang="zh-CN" altLang="en-US" sz="1600" b="0" dirty="0">
                <a:solidFill>
                  <a:schemeClr val="accent1"/>
                </a:solidFill>
                <a:sym typeface="微软雅黑" panose="020B0503020204020204" pitchFamily="34" charset="-122"/>
              </a:rPr>
              <a:t>）社区活动区域</a:t>
            </a:r>
            <a:endParaRPr lang="zh-CN" altLang="en-US" sz="1600" b="0" dirty="0">
              <a:solidFill>
                <a:schemeClr val="accent1"/>
              </a:solidFill>
              <a:sym typeface="微软雅黑" panose="020B0503020204020204" pitchFamily="34" charset="-122"/>
            </a:endParaRPr>
          </a:p>
        </p:txBody>
      </p:sp>
      <p:sp>
        <p:nvSpPr>
          <p:cNvPr id="53" name="文本框 36"/>
          <p:cNvSpPr txBox="1">
            <a:spLocks noChangeArrowheads="1"/>
          </p:cNvSpPr>
          <p:nvPr/>
        </p:nvSpPr>
        <p:spPr bwMode="auto">
          <a:xfrm>
            <a:off x="8604677" y="2937676"/>
            <a:ext cx="2395935"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最佳亲密人脉：</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）家人聚会</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）朋友聚会</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）高档聚会</a:t>
            </a:r>
            <a:endParaRPr lang="zh-CN" altLang="en-US" sz="1600" b="0" dirty="0">
              <a:solidFill>
                <a:schemeClr val="accent1"/>
              </a:solidFill>
              <a:sym typeface="微软雅黑" panose="020B0503020204020204" pitchFamily="34" charset="-122"/>
            </a:endParaRPr>
          </a:p>
        </p:txBody>
      </p:sp>
      <p:sp>
        <p:nvSpPr>
          <p:cNvPr id="54" name="文本框 37"/>
          <p:cNvSpPr txBox="1">
            <a:spLocks noChangeArrowheads="1"/>
          </p:cNvSpPr>
          <p:nvPr/>
        </p:nvSpPr>
        <p:spPr bwMode="auto">
          <a:xfrm>
            <a:off x="8604677" y="4318642"/>
            <a:ext cx="2466680" cy="132343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最佳成功人脉：</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）店铺沙龙会议</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）系统招商会议</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）系统宣传会议</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4</a:t>
            </a:r>
            <a:r>
              <a:rPr lang="zh-CN" altLang="en-US" sz="1600" b="0" dirty="0">
                <a:solidFill>
                  <a:schemeClr val="accent1"/>
                </a:solidFill>
                <a:sym typeface="微软雅黑" panose="020B0503020204020204" pitchFamily="34" charset="-122"/>
              </a:rPr>
              <a:t>）企业大型会议</a:t>
            </a:r>
            <a:endParaRPr lang="zh-CN" altLang="en-US" sz="1600" b="0" dirty="0">
              <a:solidFill>
                <a:schemeClr val="accent1"/>
              </a:solidFill>
              <a:sym typeface="微软雅黑" panose="020B0503020204020204" pitchFamily="34" charset="-122"/>
            </a:endParaRPr>
          </a:p>
        </p:txBody>
      </p:sp>
      <p:sp>
        <p:nvSpPr>
          <p:cNvPr id="55" name="文本框 38"/>
          <p:cNvSpPr txBox="1">
            <a:spLocks noChangeArrowheads="1"/>
          </p:cNvSpPr>
          <p:nvPr/>
        </p:nvSpPr>
        <p:spPr bwMode="auto">
          <a:xfrm>
            <a:off x="938741" y="4430730"/>
            <a:ext cx="2415196"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最佳信任人脉：</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）五清特色排毒营</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）养生公益大讲堂</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）养生知识手册发放</a:t>
            </a:r>
            <a:endParaRPr lang="zh-CN" altLang="en-US" sz="1600" b="0" dirty="0">
              <a:solidFill>
                <a:schemeClr val="accent1"/>
              </a:solidFill>
              <a:sym typeface="微软雅黑" panose="020B0503020204020204" pitchFamily="34" charset="-122"/>
            </a:endParaRPr>
          </a:p>
        </p:txBody>
      </p:sp>
      <p:sp>
        <p:nvSpPr>
          <p:cNvPr id="56" name="文本框 39"/>
          <p:cNvSpPr txBox="1">
            <a:spLocks noChangeArrowheads="1"/>
          </p:cNvSpPr>
          <p:nvPr/>
        </p:nvSpPr>
        <p:spPr bwMode="auto">
          <a:xfrm>
            <a:off x="938741" y="2964287"/>
            <a:ext cx="2179043"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最佳宣传人脉：</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）关注服务号</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）微信朋友圈</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）口碑宣传圈</a:t>
            </a:r>
            <a:endParaRPr lang="zh-CN" altLang="en-US" sz="1600" b="0" dirty="0">
              <a:solidFill>
                <a:schemeClr val="accent1"/>
              </a:solidFill>
              <a:sym typeface="微软雅黑" panose="020B0503020204020204" pitchFamily="34" charset="-122"/>
            </a:endParaRPr>
          </a:p>
        </p:txBody>
      </p:sp>
      <p:sp>
        <p:nvSpPr>
          <p:cNvPr id="57" name="文本框 40"/>
          <p:cNvSpPr txBox="1">
            <a:spLocks noChangeArrowheads="1"/>
          </p:cNvSpPr>
          <p:nvPr/>
        </p:nvSpPr>
        <p:spPr bwMode="auto">
          <a:xfrm>
            <a:off x="938741" y="1453564"/>
            <a:ext cx="2555214"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defRPr sz="1400" b="1">
                <a:solidFill>
                  <a:schemeClr val="tx2"/>
                </a:solidFill>
                <a:latin typeface="+mj-ea"/>
                <a:ea typeface="+mj-ea"/>
              </a:defRPr>
            </a:lvl1pPr>
          </a:lstStyle>
          <a:p>
            <a:r>
              <a:rPr lang="zh-CN" altLang="en-US" sz="1600" dirty="0">
                <a:solidFill>
                  <a:schemeClr val="accent1"/>
                </a:solidFill>
                <a:sym typeface="微软雅黑" panose="020B0503020204020204" pitchFamily="34" charset="-122"/>
              </a:rPr>
              <a:t>最佳工具流：</a:t>
            </a:r>
            <a:endParaRPr lang="zh-CN" altLang="en-US" sz="160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1</a:t>
            </a:r>
            <a:r>
              <a:rPr lang="zh-CN" altLang="en-US" sz="1600" b="0" dirty="0">
                <a:solidFill>
                  <a:schemeClr val="accent1"/>
                </a:solidFill>
                <a:sym typeface="微软雅黑" panose="020B0503020204020204" pitchFamily="34" charset="-122"/>
              </a:rPr>
              <a:t>）商城产品的演示</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2</a:t>
            </a:r>
            <a:r>
              <a:rPr lang="zh-CN" altLang="en-US" sz="1600" b="0" dirty="0">
                <a:solidFill>
                  <a:schemeClr val="accent1"/>
                </a:solidFill>
                <a:sym typeface="微软雅黑" panose="020B0503020204020204" pitchFamily="34" charset="-122"/>
              </a:rPr>
              <a:t>）商城产品的体验装</a:t>
            </a:r>
            <a:endParaRPr lang="zh-CN" altLang="en-US" sz="1600" b="0" dirty="0">
              <a:solidFill>
                <a:schemeClr val="accent1"/>
              </a:solidFill>
              <a:sym typeface="微软雅黑" panose="020B0503020204020204" pitchFamily="34" charset="-122"/>
            </a:endParaRPr>
          </a:p>
          <a:p>
            <a:r>
              <a:rPr lang="en-US" altLang="zh-CN" sz="1600" b="0" dirty="0">
                <a:solidFill>
                  <a:schemeClr val="accent1"/>
                </a:solidFill>
                <a:sym typeface="微软雅黑" panose="020B0503020204020204" pitchFamily="34" charset="-122"/>
              </a:rPr>
              <a:t>3</a:t>
            </a:r>
            <a:r>
              <a:rPr lang="zh-CN" altLang="en-US" sz="1600" b="0" dirty="0">
                <a:solidFill>
                  <a:schemeClr val="accent1"/>
                </a:solidFill>
                <a:sym typeface="微软雅黑" panose="020B0503020204020204" pitchFamily="34" charset="-122"/>
              </a:rPr>
              <a:t>）商城产品的特惠积分</a:t>
            </a:r>
            <a:endParaRPr lang="zh-CN" altLang="en-US" sz="1600" b="0" dirty="0">
              <a:solidFill>
                <a:schemeClr val="accent1"/>
              </a:solidFill>
              <a:sym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advTm="11971">
        <p14:prism isInverted="1"/>
      </p:transition>
    </mc:Choice>
    <mc:Fallback>
      <p:transition spd="slow" advTm="11971">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5071269" y="884552"/>
            <a:ext cx="2301875" cy="2308226"/>
            <a:chOff x="6609209" y="790981"/>
            <a:chExt cx="2301875" cy="2308226"/>
          </a:xfrm>
        </p:grpSpPr>
        <p:sp>
          <p:nvSpPr>
            <p:cNvPr id="38" name="Oval 5"/>
            <p:cNvSpPr>
              <a:spLocks noChangeArrowheads="1"/>
            </p:cNvSpPr>
            <p:nvPr/>
          </p:nvSpPr>
          <p:spPr bwMode="auto">
            <a:xfrm>
              <a:off x="6609209" y="790981"/>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39" name="Freeform 6"/>
            <p:cNvSpPr>
              <a:spLocks noEditPoints="1"/>
            </p:cNvSpPr>
            <p:nvPr/>
          </p:nvSpPr>
          <p:spPr bwMode="auto">
            <a:xfrm>
              <a:off x="6733034" y="914806"/>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grpSp>
      <p:sp>
        <p:nvSpPr>
          <p:cNvPr id="55" name="TextBox 27"/>
          <p:cNvSpPr txBox="1"/>
          <p:nvPr/>
        </p:nvSpPr>
        <p:spPr>
          <a:xfrm>
            <a:off x="2549797" y="3752318"/>
            <a:ext cx="7097168" cy="14465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发 展 规 划</a:t>
            </a:r>
            <a:endParaRPr kumimoji="0" lang="zh-CN" altLang="en-US" sz="88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3" name="文本框 62"/>
          <p:cNvSpPr txBox="1"/>
          <p:nvPr/>
        </p:nvSpPr>
        <p:spPr>
          <a:xfrm>
            <a:off x="5627941" y="3300321"/>
            <a:ext cx="1188530" cy="523220"/>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Part 4</a:t>
            </a:r>
            <a:endParaRPr kumimoji="0" lang="zh-CN" altLang="en-US" sz="2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2" name="Freeform 10"/>
          <p:cNvSpPr>
            <a:spLocks noEditPoints="1"/>
          </p:cNvSpPr>
          <p:nvPr/>
        </p:nvSpPr>
        <p:spPr bwMode="auto">
          <a:xfrm>
            <a:off x="5600837" y="1308571"/>
            <a:ext cx="1303528" cy="1438490"/>
          </a:xfrm>
          <a:custGeom>
            <a:avLst/>
            <a:gdLst>
              <a:gd name="T0" fmla="*/ 442 w 693"/>
              <a:gd name="T1" fmla="*/ 98 h 782"/>
              <a:gd name="T2" fmla="*/ 343 w 693"/>
              <a:gd name="T3" fmla="*/ 196 h 782"/>
              <a:gd name="T4" fmla="*/ 246 w 693"/>
              <a:gd name="T5" fmla="*/ 196 h 782"/>
              <a:gd name="T6" fmla="*/ 148 w 693"/>
              <a:gd name="T7" fmla="*/ 98 h 782"/>
              <a:gd name="T8" fmla="*/ 246 w 693"/>
              <a:gd name="T9" fmla="*/ 0 h 782"/>
              <a:gd name="T10" fmla="*/ 343 w 693"/>
              <a:gd name="T11" fmla="*/ 0 h 782"/>
              <a:gd name="T12" fmla="*/ 442 w 693"/>
              <a:gd name="T13" fmla="*/ 98 h 782"/>
              <a:gd name="T14" fmla="*/ 575 w 693"/>
              <a:gd name="T15" fmla="*/ 428 h 782"/>
              <a:gd name="T16" fmla="*/ 536 w 693"/>
              <a:gd name="T17" fmla="*/ 423 h 782"/>
              <a:gd name="T18" fmla="*/ 380 w 693"/>
              <a:gd name="T19" fmla="*/ 580 h 782"/>
              <a:gd name="T20" fmla="*/ 504 w 693"/>
              <a:gd name="T21" fmla="*/ 732 h 782"/>
              <a:gd name="T22" fmla="*/ 536 w 693"/>
              <a:gd name="T23" fmla="*/ 736 h 782"/>
              <a:gd name="T24" fmla="*/ 693 w 693"/>
              <a:gd name="T25" fmla="*/ 580 h 782"/>
              <a:gd name="T26" fmla="*/ 575 w 693"/>
              <a:gd name="T27" fmla="*/ 428 h 782"/>
              <a:gd name="T28" fmla="*/ 625 w 693"/>
              <a:gd name="T29" fmla="*/ 558 h 782"/>
              <a:gd name="T30" fmla="*/ 625 w 693"/>
              <a:gd name="T31" fmla="*/ 558 h 782"/>
              <a:gd name="T32" fmla="*/ 575 w 693"/>
              <a:gd name="T33" fmla="*/ 607 h 782"/>
              <a:gd name="T34" fmla="*/ 536 w 693"/>
              <a:gd name="T35" fmla="*/ 646 h 782"/>
              <a:gd name="T36" fmla="*/ 492 w 693"/>
              <a:gd name="T37" fmla="*/ 646 h 782"/>
              <a:gd name="T38" fmla="*/ 448 w 693"/>
              <a:gd name="T39" fmla="*/ 602 h 782"/>
              <a:gd name="T40" fmla="*/ 448 w 693"/>
              <a:gd name="T41" fmla="*/ 558 h 782"/>
              <a:gd name="T42" fmla="*/ 492 w 693"/>
              <a:gd name="T43" fmla="*/ 558 h 782"/>
              <a:gd name="T44" fmla="*/ 514 w 693"/>
              <a:gd name="T45" fmla="*/ 580 h 782"/>
              <a:gd name="T46" fmla="*/ 575 w 693"/>
              <a:gd name="T47" fmla="*/ 519 h 782"/>
              <a:gd name="T48" fmla="*/ 581 w 693"/>
              <a:gd name="T49" fmla="*/ 513 h 782"/>
              <a:gd name="T50" fmla="*/ 625 w 693"/>
              <a:gd name="T51" fmla="*/ 513 h 782"/>
              <a:gd name="T52" fmla="*/ 625 w 693"/>
              <a:gd name="T53" fmla="*/ 558 h 782"/>
              <a:gd name="T54" fmla="*/ 488 w 693"/>
              <a:gd name="T55" fmla="*/ 98 h 782"/>
              <a:gd name="T56" fmla="*/ 490 w 693"/>
              <a:gd name="T57" fmla="*/ 120 h 782"/>
              <a:gd name="T58" fmla="*/ 368 w 693"/>
              <a:gd name="T59" fmla="*/ 243 h 782"/>
              <a:gd name="T60" fmla="*/ 221 w 693"/>
              <a:gd name="T61" fmla="*/ 243 h 782"/>
              <a:gd name="T62" fmla="*/ 98 w 693"/>
              <a:gd name="T63" fmla="*/ 120 h 782"/>
              <a:gd name="T64" fmla="*/ 101 w 693"/>
              <a:gd name="T65" fmla="*/ 98 h 782"/>
              <a:gd name="T66" fmla="*/ 0 w 693"/>
              <a:gd name="T67" fmla="*/ 218 h 782"/>
              <a:gd name="T68" fmla="*/ 0 w 693"/>
              <a:gd name="T69" fmla="*/ 659 h 782"/>
              <a:gd name="T70" fmla="*/ 123 w 693"/>
              <a:gd name="T71" fmla="*/ 782 h 782"/>
              <a:gd name="T72" fmla="*/ 449 w 693"/>
              <a:gd name="T73" fmla="*/ 782 h 782"/>
              <a:gd name="T74" fmla="*/ 316 w 693"/>
              <a:gd name="T75" fmla="*/ 580 h 782"/>
              <a:gd name="T76" fmla="*/ 535 w 693"/>
              <a:gd name="T77" fmla="*/ 361 h 782"/>
              <a:gd name="T78" fmla="*/ 589 w 693"/>
              <a:gd name="T79" fmla="*/ 368 h 782"/>
              <a:gd name="T80" fmla="*/ 589 w 693"/>
              <a:gd name="T81" fmla="*/ 218 h 782"/>
              <a:gd name="T82" fmla="*/ 488 w 693"/>
              <a:gd name="T83" fmla="*/ 98 h 782"/>
              <a:gd name="T84" fmla="*/ 276 w 693"/>
              <a:gd name="T85" fmla="*/ 490 h 782"/>
              <a:gd name="T86" fmla="*/ 276 w 693"/>
              <a:gd name="T87" fmla="*/ 490 h 782"/>
              <a:gd name="T88" fmla="*/ 123 w 693"/>
              <a:gd name="T89" fmla="*/ 490 h 782"/>
              <a:gd name="T90" fmla="*/ 98 w 693"/>
              <a:gd name="T91" fmla="*/ 465 h 782"/>
              <a:gd name="T92" fmla="*/ 123 w 693"/>
              <a:gd name="T93" fmla="*/ 441 h 782"/>
              <a:gd name="T94" fmla="*/ 276 w 693"/>
              <a:gd name="T95" fmla="*/ 441 h 782"/>
              <a:gd name="T96" fmla="*/ 301 w 693"/>
              <a:gd name="T97" fmla="*/ 465 h 782"/>
              <a:gd name="T98" fmla="*/ 276 w 693"/>
              <a:gd name="T99" fmla="*/ 490 h 782"/>
              <a:gd name="T100" fmla="*/ 325 w 693"/>
              <a:gd name="T101" fmla="*/ 392 h 782"/>
              <a:gd name="T102" fmla="*/ 325 w 693"/>
              <a:gd name="T103" fmla="*/ 392 h 782"/>
              <a:gd name="T104" fmla="*/ 123 w 693"/>
              <a:gd name="T105" fmla="*/ 392 h 782"/>
              <a:gd name="T106" fmla="*/ 98 w 693"/>
              <a:gd name="T107" fmla="*/ 367 h 782"/>
              <a:gd name="T108" fmla="*/ 123 w 693"/>
              <a:gd name="T109" fmla="*/ 343 h 782"/>
              <a:gd name="T110" fmla="*/ 325 w 693"/>
              <a:gd name="T111" fmla="*/ 343 h 782"/>
              <a:gd name="T112" fmla="*/ 350 w 693"/>
              <a:gd name="T113" fmla="*/ 367 h 782"/>
              <a:gd name="T114" fmla="*/ 325 w 693"/>
              <a:gd name="T115" fmla="*/ 39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3" h="782">
                <a:moveTo>
                  <a:pt x="442" y="98"/>
                </a:moveTo>
                <a:cubicBezTo>
                  <a:pt x="442" y="152"/>
                  <a:pt x="398" y="196"/>
                  <a:pt x="343" y="196"/>
                </a:cubicBezTo>
                <a:lnTo>
                  <a:pt x="246" y="196"/>
                </a:lnTo>
                <a:cubicBezTo>
                  <a:pt x="191" y="196"/>
                  <a:pt x="148" y="152"/>
                  <a:pt x="148" y="98"/>
                </a:cubicBezTo>
                <a:cubicBezTo>
                  <a:pt x="148" y="44"/>
                  <a:pt x="191" y="0"/>
                  <a:pt x="246" y="0"/>
                </a:cubicBezTo>
                <a:lnTo>
                  <a:pt x="343" y="0"/>
                </a:lnTo>
                <a:cubicBezTo>
                  <a:pt x="398" y="0"/>
                  <a:pt x="442" y="44"/>
                  <a:pt x="442" y="98"/>
                </a:cubicBezTo>
                <a:close/>
                <a:moveTo>
                  <a:pt x="575" y="428"/>
                </a:moveTo>
                <a:cubicBezTo>
                  <a:pt x="563" y="425"/>
                  <a:pt x="550" y="423"/>
                  <a:pt x="536" y="423"/>
                </a:cubicBezTo>
                <a:cubicBezTo>
                  <a:pt x="450" y="423"/>
                  <a:pt x="380" y="493"/>
                  <a:pt x="380" y="580"/>
                </a:cubicBezTo>
                <a:cubicBezTo>
                  <a:pt x="380" y="655"/>
                  <a:pt x="433" y="717"/>
                  <a:pt x="504" y="732"/>
                </a:cubicBezTo>
                <a:cubicBezTo>
                  <a:pt x="514" y="735"/>
                  <a:pt x="525" y="736"/>
                  <a:pt x="536" y="736"/>
                </a:cubicBezTo>
                <a:cubicBezTo>
                  <a:pt x="623" y="736"/>
                  <a:pt x="693" y="666"/>
                  <a:pt x="693" y="580"/>
                </a:cubicBezTo>
                <a:cubicBezTo>
                  <a:pt x="693" y="507"/>
                  <a:pt x="643" y="446"/>
                  <a:pt x="575" y="428"/>
                </a:cubicBezTo>
                <a:close/>
                <a:moveTo>
                  <a:pt x="625" y="558"/>
                </a:moveTo>
                <a:lnTo>
                  <a:pt x="625" y="558"/>
                </a:lnTo>
                <a:lnTo>
                  <a:pt x="575" y="607"/>
                </a:lnTo>
                <a:lnTo>
                  <a:pt x="536" y="646"/>
                </a:lnTo>
                <a:cubicBezTo>
                  <a:pt x="524" y="658"/>
                  <a:pt x="504" y="658"/>
                  <a:pt x="492" y="646"/>
                </a:cubicBezTo>
                <a:lnTo>
                  <a:pt x="448" y="602"/>
                </a:lnTo>
                <a:cubicBezTo>
                  <a:pt x="436" y="590"/>
                  <a:pt x="436" y="570"/>
                  <a:pt x="448" y="558"/>
                </a:cubicBezTo>
                <a:cubicBezTo>
                  <a:pt x="460" y="545"/>
                  <a:pt x="480" y="545"/>
                  <a:pt x="492" y="558"/>
                </a:cubicBezTo>
                <a:lnTo>
                  <a:pt x="514" y="580"/>
                </a:lnTo>
                <a:lnTo>
                  <a:pt x="575" y="519"/>
                </a:lnTo>
                <a:lnTo>
                  <a:pt x="581" y="513"/>
                </a:lnTo>
                <a:cubicBezTo>
                  <a:pt x="593" y="501"/>
                  <a:pt x="613" y="501"/>
                  <a:pt x="625" y="513"/>
                </a:cubicBezTo>
                <a:cubicBezTo>
                  <a:pt x="637" y="526"/>
                  <a:pt x="637" y="545"/>
                  <a:pt x="625" y="558"/>
                </a:cubicBezTo>
                <a:close/>
                <a:moveTo>
                  <a:pt x="488" y="98"/>
                </a:moveTo>
                <a:cubicBezTo>
                  <a:pt x="490" y="105"/>
                  <a:pt x="490" y="113"/>
                  <a:pt x="490" y="120"/>
                </a:cubicBezTo>
                <a:cubicBezTo>
                  <a:pt x="490" y="188"/>
                  <a:pt x="436" y="243"/>
                  <a:pt x="368" y="243"/>
                </a:cubicBezTo>
                <a:lnTo>
                  <a:pt x="221" y="243"/>
                </a:lnTo>
                <a:cubicBezTo>
                  <a:pt x="153" y="243"/>
                  <a:pt x="98" y="188"/>
                  <a:pt x="98" y="120"/>
                </a:cubicBezTo>
                <a:cubicBezTo>
                  <a:pt x="98" y="113"/>
                  <a:pt x="99" y="105"/>
                  <a:pt x="101" y="98"/>
                </a:cubicBezTo>
                <a:cubicBezTo>
                  <a:pt x="44" y="108"/>
                  <a:pt x="0" y="158"/>
                  <a:pt x="0" y="218"/>
                </a:cubicBezTo>
                <a:lnTo>
                  <a:pt x="0" y="659"/>
                </a:lnTo>
                <a:cubicBezTo>
                  <a:pt x="0" y="727"/>
                  <a:pt x="55" y="782"/>
                  <a:pt x="123" y="782"/>
                </a:cubicBezTo>
                <a:lnTo>
                  <a:pt x="449" y="782"/>
                </a:lnTo>
                <a:cubicBezTo>
                  <a:pt x="371" y="748"/>
                  <a:pt x="316" y="671"/>
                  <a:pt x="316" y="580"/>
                </a:cubicBezTo>
                <a:cubicBezTo>
                  <a:pt x="316" y="459"/>
                  <a:pt x="414" y="361"/>
                  <a:pt x="535" y="361"/>
                </a:cubicBezTo>
                <a:cubicBezTo>
                  <a:pt x="553" y="361"/>
                  <a:pt x="571" y="364"/>
                  <a:pt x="589" y="368"/>
                </a:cubicBezTo>
                <a:lnTo>
                  <a:pt x="589" y="218"/>
                </a:lnTo>
                <a:cubicBezTo>
                  <a:pt x="589" y="158"/>
                  <a:pt x="545" y="108"/>
                  <a:pt x="488" y="98"/>
                </a:cubicBezTo>
                <a:close/>
                <a:moveTo>
                  <a:pt x="276" y="490"/>
                </a:moveTo>
                <a:lnTo>
                  <a:pt x="276" y="490"/>
                </a:lnTo>
                <a:lnTo>
                  <a:pt x="123" y="490"/>
                </a:lnTo>
                <a:cubicBezTo>
                  <a:pt x="109" y="490"/>
                  <a:pt x="98" y="479"/>
                  <a:pt x="98" y="465"/>
                </a:cubicBezTo>
                <a:cubicBezTo>
                  <a:pt x="98" y="452"/>
                  <a:pt x="109" y="441"/>
                  <a:pt x="123" y="441"/>
                </a:cubicBezTo>
                <a:lnTo>
                  <a:pt x="276" y="441"/>
                </a:lnTo>
                <a:cubicBezTo>
                  <a:pt x="290" y="441"/>
                  <a:pt x="301" y="452"/>
                  <a:pt x="301" y="465"/>
                </a:cubicBezTo>
                <a:cubicBezTo>
                  <a:pt x="301" y="479"/>
                  <a:pt x="290" y="490"/>
                  <a:pt x="276" y="490"/>
                </a:cubicBezTo>
                <a:close/>
                <a:moveTo>
                  <a:pt x="325" y="392"/>
                </a:moveTo>
                <a:lnTo>
                  <a:pt x="325" y="392"/>
                </a:lnTo>
                <a:lnTo>
                  <a:pt x="123" y="392"/>
                </a:lnTo>
                <a:cubicBezTo>
                  <a:pt x="109" y="392"/>
                  <a:pt x="98" y="381"/>
                  <a:pt x="98" y="367"/>
                </a:cubicBezTo>
                <a:cubicBezTo>
                  <a:pt x="98" y="354"/>
                  <a:pt x="109" y="343"/>
                  <a:pt x="123" y="343"/>
                </a:cubicBezTo>
                <a:lnTo>
                  <a:pt x="325" y="343"/>
                </a:lnTo>
                <a:cubicBezTo>
                  <a:pt x="339" y="343"/>
                  <a:pt x="350" y="354"/>
                  <a:pt x="350" y="367"/>
                </a:cubicBezTo>
                <a:cubicBezTo>
                  <a:pt x="350" y="381"/>
                  <a:pt x="339" y="392"/>
                  <a:pt x="325" y="392"/>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7318">
        <p15:prstTrans prst="pageCurlDouble"/>
      </p:transition>
    </mc:Choice>
    <mc:Fallback>
      <p:transition spd="slow" advTm="7318">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跨界整合</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pic>
        <p:nvPicPr>
          <p:cNvPr id="16" name="图片 3" descr="未标题-1.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 y="3030688"/>
            <a:ext cx="12198350" cy="3824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圆角矩形 14"/>
          <p:cNvSpPr/>
          <p:nvPr/>
        </p:nvSpPr>
        <p:spPr>
          <a:xfrm>
            <a:off x="2772569" y="1400436"/>
            <a:ext cx="6581776" cy="785812"/>
          </a:xfrm>
          <a:prstGeom prst="roundRect">
            <a:avLst/>
          </a:prstGeom>
          <a:solidFill>
            <a:schemeClr val="bg2"/>
          </a:solidFill>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spcBef>
                <a:spcPts val="0"/>
              </a:spcBef>
              <a:spcAft>
                <a:spcPts val="0"/>
              </a:spcAft>
            </a:pPr>
            <a:endParaRPr lang="zh-CN" altLang="en-US" sz="2000" b="1" kern="0" noProof="1">
              <a:solidFill>
                <a:schemeClr val="accent2"/>
              </a:solidFill>
            </a:endParaRPr>
          </a:p>
        </p:txBody>
      </p:sp>
      <p:sp>
        <p:nvSpPr>
          <p:cNvPr id="25" name="文本框 2"/>
          <p:cNvSpPr txBox="1">
            <a:spLocks noChangeArrowheads="1"/>
          </p:cNvSpPr>
          <p:nvPr/>
        </p:nvSpPr>
        <p:spPr bwMode="auto">
          <a:xfrm>
            <a:off x="3433168" y="2291529"/>
            <a:ext cx="5546328" cy="523220"/>
          </a:xfrm>
          <a:prstGeom prst="rect">
            <a:avLst/>
          </a:prstGeom>
          <a:noFill/>
        </p:spPr>
        <p:txBody>
          <a:bodyPr wrap="square" rtlCol="0">
            <a:spAutoFit/>
          </a:bodyPr>
          <a:lstStyle>
            <a:defPPr>
              <a:defRPr lang="zh-CN"/>
            </a:defPPr>
            <a:lvl1pPr>
              <a:defRPr sz="2800" b="1">
                <a:solidFill>
                  <a:schemeClr val="bg2"/>
                </a:solidFill>
                <a:latin typeface="微软雅黑" panose="020B0503020204020204" pitchFamily="34" charset="-122"/>
                <a:ea typeface="微软雅黑" panose="020B0503020204020204" pitchFamily="34" charset="-122"/>
              </a:defRPr>
            </a:lvl1pPr>
          </a:lstStyle>
          <a:p>
            <a:pPr algn="ctr"/>
            <a:r>
              <a:rPr lang="zh-CN" altLang="en-US" b="0" noProof="1">
                <a:solidFill>
                  <a:schemeClr val="tx1"/>
                </a:solidFill>
              </a:rPr>
              <a:t>阐释一种全新的营销思维！</a:t>
            </a:r>
            <a:endParaRPr lang="zh-CN" altLang="en-US" b="0" noProof="1">
              <a:solidFill>
                <a:schemeClr val="tx1"/>
              </a:solidFill>
            </a:endParaRPr>
          </a:p>
        </p:txBody>
      </p:sp>
      <p:sp>
        <p:nvSpPr>
          <p:cNvPr id="26" name="矩形 25"/>
          <p:cNvSpPr>
            <a:spLocks noChangeArrowheads="1"/>
          </p:cNvSpPr>
          <p:nvPr/>
        </p:nvSpPr>
        <p:spPr bwMode="auto">
          <a:xfrm>
            <a:off x="3111129" y="1448442"/>
            <a:ext cx="5904656" cy="70788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r>
              <a:rPr lang="zh-CN" altLang="en-US" sz="4000" b="1" dirty="0">
                <a:solidFill>
                  <a:schemeClr val="accent2"/>
                </a:solidFill>
                <a:latin typeface="微软雅黑" panose="020B0503020204020204" pitchFamily="34" charset="-122"/>
                <a:ea typeface="微软雅黑" panose="020B0503020204020204" pitchFamily="34" charset="-122"/>
              </a:rPr>
              <a:t>跨界整合</a:t>
            </a:r>
            <a:r>
              <a:rPr lang="en-US" altLang="zh-CN" sz="4000" b="1" dirty="0">
                <a:solidFill>
                  <a:schemeClr val="accent2"/>
                </a:solidFill>
                <a:latin typeface="微软雅黑" panose="020B0503020204020204" pitchFamily="34" charset="-122"/>
                <a:ea typeface="微软雅黑" panose="020B0503020204020204" pitchFamily="34" charset="-122"/>
              </a:rPr>
              <a:t>—</a:t>
            </a:r>
            <a:r>
              <a:rPr lang="zh-CN" altLang="en-US" sz="4000" b="1" dirty="0">
                <a:solidFill>
                  <a:schemeClr val="accent2"/>
                </a:solidFill>
                <a:latin typeface="微软雅黑" panose="020B0503020204020204" pitchFamily="34" charset="-122"/>
                <a:ea typeface="微软雅黑" panose="020B0503020204020204" pitchFamily="34" charset="-122"/>
              </a:rPr>
              <a:t>生态平台</a:t>
            </a:r>
            <a:endParaRPr lang="zh-CN" altLang="en-US" sz="4000" b="1" dirty="0">
              <a:solidFill>
                <a:schemeClr val="accent2"/>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3810" y="3504189"/>
            <a:ext cx="917260" cy="917260"/>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804" y="4793544"/>
            <a:ext cx="559720" cy="559720"/>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40334" y="5162415"/>
            <a:ext cx="401863" cy="401863"/>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0389" y="4276477"/>
            <a:ext cx="689926" cy="689926"/>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67312" y="3893310"/>
            <a:ext cx="255406" cy="255406"/>
          </a:xfrm>
          <a:prstGeom prst="rect">
            <a:avLst/>
          </a:prstGeom>
        </p:spPr>
      </p:pic>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58721" y="4003912"/>
            <a:ext cx="171180" cy="171180"/>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34566" y="2625738"/>
            <a:ext cx="555826" cy="555826"/>
          </a:xfrm>
          <a:prstGeom prst="rect">
            <a:avLst/>
          </a:prstGeom>
        </p:spPr>
      </p:pic>
    </p:spTree>
  </p:cSld>
  <p:clrMapOvr>
    <a:masterClrMapping/>
  </p:clrMapOvr>
  <p:transition spd="slow" advTm="5866">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扩张计划</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5" name="椭圆 14"/>
          <p:cNvSpPr/>
          <p:nvPr/>
        </p:nvSpPr>
        <p:spPr bwMode="auto">
          <a:xfrm>
            <a:off x="1550119" y="1507161"/>
            <a:ext cx="2047592" cy="2047592"/>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16" name="TextBox 55"/>
          <p:cNvSpPr txBox="1"/>
          <p:nvPr/>
        </p:nvSpPr>
        <p:spPr>
          <a:xfrm>
            <a:off x="1903437" y="2852936"/>
            <a:ext cx="1286745" cy="461665"/>
          </a:xfrm>
          <a:prstGeom prst="rect">
            <a:avLst/>
          </a:prstGeom>
          <a:noFill/>
        </p:spPr>
        <p:txBody>
          <a:bodyPr wrap="square" rtlCol="0">
            <a:spAutoFit/>
          </a:bodyPr>
          <a:lstStyle/>
          <a:p>
            <a:pPr algn="ctr"/>
            <a:r>
              <a:rPr lang="zh-CN" altLang="en-US" sz="2400" b="1" dirty="0">
                <a:solidFill>
                  <a:srgbClr val="F8F8F8"/>
                </a:solidFill>
                <a:latin typeface="微软雅黑" panose="020B0503020204020204" pitchFamily="34" charset="-122"/>
                <a:ea typeface="微软雅黑" panose="020B0503020204020204" pitchFamily="34" charset="-122"/>
              </a:rPr>
              <a:t>服务站</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524745" y="1696854"/>
            <a:ext cx="517088" cy="517088"/>
            <a:chOff x="1807482" y="1521065"/>
            <a:chExt cx="517088" cy="517088"/>
          </a:xfrm>
          <a:solidFill>
            <a:schemeClr val="bg1"/>
          </a:solidFill>
        </p:grpSpPr>
        <p:sp>
          <p:nvSpPr>
            <p:cNvPr id="18" name="椭圆 17"/>
            <p:cNvSpPr/>
            <p:nvPr/>
          </p:nvSpPr>
          <p:spPr bwMode="auto">
            <a:xfrm>
              <a:off x="1807482" y="1521065"/>
              <a:ext cx="517088" cy="517088"/>
            </a:xfrm>
            <a:prstGeom prst="ellipse">
              <a:avLst/>
            </a:prstGeom>
            <a:solidFill>
              <a:schemeClr val="accent1"/>
            </a:solidFill>
            <a:ln w="2857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a:solidFill>
                  <a:srgbClr val="F8F8F8"/>
                </a:solidFill>
              </a:endParaRPr>
            </a:p>
          </p:txBody>
        </p:sp>
        <p:sp>
          <p:nvSpPr>
            <p:cNvPr id="19" name="TextBox 58"/>
            <p:cNvSpPr txBox="1"/>
            <p:nvPr/>
          </p:nvSpPr>
          <p:spPr>
            <a:xfrm>
              <a:off x="1883123" y="1548776"/>
              <a:ext cx="365806" cy="461665"/>
            </a:xfrm>
            <a:prstGeom prst="rect">
              <a:avLst/>
            </a:prstGeom>
            <a:noFill/>
            <a:ln w="28575">
              <a:noFill/>
            </a:ln>
          </p:spPr>
          <p:txBody>
            <a:bodyPr wrap="none" rtlCol="0">
              <a:spAutoFit/>
            </a:bodyPr>
            <a:lstStyle/>
            <a:p>
              <a:r>
                <a:rPr lang="en-US" altLang="zh-CN" sz="2400" dirty="0">
                  <a:solidFill>
                    <a:srgbClr val="F8F8F8"/>
                  </a:solidFill>
                  <a:latin typeface="微软雅黑" panose="020B0503020204020204" pitchFamily="34" charset="-122"/>
                  <a:ea typeface="微软雅黑" panose="020B0503020204020204" pitchFamily="34" charset="-122"/>
                </a:rPr>
                <a:t>1</a:t>
              </a:r>
              <a:endParaRPr lang="zh-CN" altLang="en-US" sz="2400" dirty="0">
                <a:solidFill>
                  <a:srgbClr val="F8F8F8"/>
                </a:solidFill>
                <a:latin typeface="微软雅黑" panose="020B0503020204020204" pitchFamily="34" charset="-122"/>
                <a:ea typeface="微软雅黑" panose="020B0503020204020204" pitchFamily="34" charset="-122"/>
              </a:endParaRPr>
            </a:p>
          </p:txBody>
        </p:sp>
      </p:grpSp>
      <p:sp>
        <p:nvSpPr>
          <p:cNvPr id="20" name="椭圆 19"/>
          <p:cNvSpPr/>
          <p:nvPr/>
        </p:nvSpPr>
        <p:spPr bwMode="auto">
          <a:xfrm>
            <a:off x="5114276" y="1507161"/>
            <a:ext cx="2047592" cy="2047592"/>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21" name="TextBox 60"/>
          <p:cNvSpPr txBox="1"/>
          <p:nvPr/>
        </p:nvSpPr>
        <p:spPr>
          <a:xfrm>
            <a:off x="5508548" y="2852936"/>
            <a:ext cx="1241784" cy="461665"/>
          </a:xfrm>
          <a:prstGeom prst="rect">
            <a:avLst/>
          </a:prstGeom>
          <a:noFill/>
        </p:spPr>
        <p:txBody>
          <a:bodyPr wrap="square" rtlCol="0">
            <a:spAutoFit/>
          </a:bodyPr>
          <a:lstStyle/>
          <a:p>
            <a:pPr algn="ctr"/>
            <a:r>
              <a:rPr lang="zh-CN" altLang="en-US" sz="2400" b="1" dirty="0">
                <a:solidFill>
                  <a:srgbClr val="F8F8F8"/>
                </a:solidFill>
                <a:latin typeface="微软雅黑" panose="020B0503020204020204" pitchFamily="34" charset="-122"/>
                <a:ea typeface="微软雅黑" panose="020B0503020204020204" pitchFamily="34" charset="-122"/>
              </a:rPr>
              <a:t>专营店</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088902" y="1696854"/>
            <a:ext cx="517088" cy="517088"/>
            <a:chOff x="1807482" y="1521065"/>
            <a:chExt cx="517088" cy="517088"/>
          </a:xfrm>
          <a:solidFill>
            <a:schemeClr val="bg1"/>
          </a:solidFill>
        </p:grpSpPr>
        <p:sp>
          <p:nvSpPr>
            <p:cNvPr id="23" name="椭圆 22"/>
            <p:cNvSpPr/>
            <p:nvPr/>
          </p:nvSpPr>
          <p:spPr bwMode="auto">
            <a:xfrm>
              <a:off x="1807482" y="1521065"/>
              <a:ext cx="517088" cy="517088"/>
            </a:xfrm>
            <a:prstGeom prst="ellipse">
              <a:avLst/>
            </a:prstGeom>
            <a:solidFill>
              <a:schemeClr val="accent1"/>
            </a:solidFill>
            <a:ln w="2857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a:solidFill>
                  <a:srgbClr val="F8F8F8"/>
                </a:solidFill>
              </a:endParaRPr>
            </a:p>
          </p:txBody>
        </p:sp>
        <p:sp>
          <p:nvSpPr>
            <p:cNvPr id="24" name="TextBox 63"/>
            <p:cNvSpPr txBox="1"/>
            <p:nvPr/>
          </p:nvSpPr>
          <p:spPr>
            <a:xfrm>
              <a:off x="1883123" y="1548776"/>
              <a:ext cx="365806" cy="461665"/>
            </a:xfrm>
            <a:prstGeom prst="rect">
              <a:avLst/>
            </a:prstGeom>
            <a:noFill/>
            <a:ln w="28575">
              <a:noFill/>
            </a:ln>
          </p:spPr>
          <p:txBody>
            <a:bodyPr wrap="none" rtlCol="0">
              <a:spAutoFit/>
            </a:bodyPr>
            <a:lstStyle/>
            <a:p>
              <a:r>
                <a:rPr lang="en-US" altLang="zh-CN" sz="2400" dirty="0">
                  <a:solidFill>
                    <a:srgbClr val="F8F8F8"/>
                  </a:solidFill>
                  <a:latin typeface="微软雅黑" panose="020B0503020204020204" pitchFamily="34" charset="-122"/>
                  <a:ea typeface="微软雅黑" panose="020B0503020204020204" pitchFamily="34" charset="-122"/>
                </a:rPr>
                <a:t>2</a:t>
              </a:r>
              <a:endParaRPr lang="zh-CN" altLang="en-US" sz="2400" dirty="0">
                <a:solidFill>
                  <a:srgbClr val="F8F8F8"/>
                </a:solidFill>
                <a:latin typeface="微软雅黑" panose="020B0503020204020204" pitchFamily="34" charset="-122"/>
                <a:ea typeface="微软雅黑" panose="020B0503020204020204" pitchFamily="34" charset="-122"/>
              </a:endParaRPr>
            </a:p>
          </p:txBody>
        </p:sp>
      </p:grpSp>
      <p:sp>
        <p:nvSpPr>
          <p:cNvPr id="25" name="椭圆 24"/>
          <p:cNvSpPr/>
          <p:nvPr/>
        </p:nvSpPr>
        <p:spPr bwMode="auto">
          <a:xfrm>
            <a:off x="8731763" y="1507161"/>
            <a:ext cx="2047592" cy="2047592"/>
          </a:xfrm>
          <a:prstGeom prst="ellipse">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C4261D"/>
              </a:solidFill>
            </a:endParaRPr>
          </a:p>
        </p:txBody>
      </p:sp>
      <p:sp>
        <p:nvSpPr>
          <p:cNvPr id="26" name="TextBox 65"/>
          <p:cNvSpPr txBox="1"/>
          <p:nvPr/>
        </p:nvSpPr>
        <p:spPr>
          <a:xfrm>
            <a:off x="9086969" y="2852936"/>
            <a:ext cx="1350925" cy="461665"/>
          </a:xfrm>
          <a:prstGeom prst="rect">
            <a:avLst/>
          </a:prstGeom>
          <a:noFill/>
        </p:spPr>
        <p:txBody>
          <a:bodyPr wrap="square" rtlCol="0">
            <a:spAutoFit/>
          </a:bodyPr>
          <a:lstStyle/>
          <a:p>
            <a:pPr algn="ctr"/>
            <a:r>
              <a:rPr lang="zh-CN" altLang="en-US" sz="2400" b="1" dirty="0">
                <a:solidFill>
                  <a:srgbClr val="F8F8F8"/>
                </a:solidFill>
                <a:latin typeface="微软雅黑" panose="020B0503020204020204" pitchFamily="34" charset="-122"/>
                <a:ea typeface="微软雅黑" panose="020B0503020204020204" pitchFamily="34" charset="-122"/>
              </a:rPr>
              <a:t>旗舰店</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8706389" y="1696854"/>
            <a:ext cx="517088" cy="517088"/>
            <a:chOff x="1807482" y="1521065"/>
            <a:chExt cx="517088" cy="517088"/>
          </a:xfrm>
          <a:solidFill>
            <a:schemeClr val="bg1"/>
          </a:solidFill>
        </p:grpSpPr>
        <p:sp>
          <p:nvSpPr>
            <p:cNvPr id="28" name="椭圆 27"/>
            <p:cNvSpPr/>
            <p:nvPr/>
          </p:nvSpPr>
          <p:spPr bwMode="auto">
            <a:xfrm>
              <a:off x="1807482" y="1521065"/>
              <a:ext cx="517088" cy="517088"/>
            </a:xfrm>
            <a:prstGeom prst="ellipse">
              <a:avLst/>
            </a:prstGeom>
            <a:solidFill>
              <a:schemeClr val="accent1"/>
            </a:solidFill>
            <a:ln w="2857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dirty="0">
                <a:solidFill>
                  <a:srgbClr val="F8F8F8"/>
                </a:solidFill>
              </a:endParaRPr>
            </a:p>
          </p:txBody>
        </p:sp>
        <p:sp>
          <p:nvSpPr>
            <p:cNvPr id="29" name="TextBox 68"/>
            <p:cNvSpPr txBox="1"/>
            <p:nvPr/>
          </p:nvSpPr>
          <p:spPr>
            <a:xfrm>
              <a:off x="1883123" y="1548776"/>
              <a:ext cx="365806" cy="461665"/>
            </a:xfrm>
            <a:prstGeom prst="rect">
              <a:avLst/>
            </a:prstGeom>
            <a:noFill/>
            <a:ln w="28575">
              <a:noFill/>
            </a:ln>
          </p:spPr>
          <p:txBody>
            <a:bodyPr wrap="none" rtlCol="0">
              <a:spAutoFit/>
            </a:bodyPr>
            <a:lstStyle/>
            <a:p>
              <a:r>
                <a:rPr lang="en-US" altLang="zh-CN" sz="2400" dirty="0">
                  <a:solidFill>
                    <a:srgbClr val="F8F8F8"/>
                  </a:solidFill>
                  <a:latin typeface="微软雅黑" panose="020B0503020204020204" pitchFamily="34" charset="-122"/>
                  <a:ea typeface="微软雅黑" panose="020B0503020204020204" pitchFamily="34" charset="-122"/>
                </a:rPr>
                <a:t>3</a:t>
              </a:r>
              <a:endParaRPr lang="zh-CN" altLang="en-US" sz="2400" dirty="0">
                <a:solidFill>
                  <a:srgbClr val="F8F8F8"/>
                </a:solidFill>
                <a:latin typeface="微软雅黑" panose="020B0503020204020204" pitchFamily="34" charset="-122"/>
                <a:ea typeface="微软雅黑" panose="020B0503020204020204" pitchFamily="34" charset="-122"/>
              </a:endParaRPr>
            </a:p>
          </p:txBody>
        </p:sp>
      </p:grpSp>
      <p:sp>
        <p:nvSpPr>
          <p:cNvPr id="30" name="Freeform 5"/>
          <p:cNvSpPr>
            <a:spLocks noEditPoints="1"/>
          </p:cNvSpPr>
          <p:nvPr/>
        </p:nvSpPr>
        <p:spPr bwMode="auto">
          <a:xfrm>
            <a:off x="2025512" y="1957402"/>
            <a:ext cx="1042594" cy="664774"/>
          </a:xfrm>
          <a:custGeom>
            <a:avLst/>
            <a:gdLst>
              <a:gd name="T0" fmla="*/ 469 w 942"/>
              <a:gd name="T1" fmla="*/ 0 h 591"/>
              <a:gd name="T2" fmla="*/ 0 w 942"/>
              <a:gd name="T3" fmla="*/ 340 h 591"/>
              <a:gd name="T4" fmla="*/ 56 w 942"/>
              <a:gd name="T5" fmla="*/ 381 h 591"/>
              <a:gd name="T6" fmla="*/ 471 w 942"/>
              <a:gd name="T7" fmla="*/ 80 h 591"/>
              <a:gd name="T8" fmla="*/ 886 w 942"/>
              <a:gd name="T9" fmla="*/ 381 h 591"/>
              <a:gd name="T10" fmla="*/ 942 w 942"/>
              <a:gd name="T11" fmla="*/ 340 h 591"/>
              <a:gd name="T12" fmla="*/ 473 w 942"/>
              <a:gd name="T13" fmla="*/ 0 h 591"/>
              <a:gd name="T14" fmla="*/ 469 w 942"/>
              <a:gd name="T15" fmla="*/ 0 h 591"/>
              <a:gd name="T16" fmla="*/ 470 w 942"/>
              <a:gd name="T17" fmla="*/ 141 h 591"/>
              <a:gd name="T18" fmla="*/ 470 w 942"/>
              <a:gd name="T19" fmla="*/ 141 h 591"/>
              <a:gd name="T20" fmla="*/ 806 w 942"/>
              <a:gd name="T21" fmla="*/ 383 h 591"/>
              <a:gd name="T22" fmla="*/ 806 w 942"/>
              <a:gd name="T23" fmla="*/ 591 h 591"/>
              <a:gd name="T24" fmla="*/ 590 w 942"/>
              <a:gd name="T25" fmla="*/ 591 h 591"/>
              <a:gd name="T26" fmla="*/ 590 w 942"/>
              <a:gd name="T27" fmla="*/ 365 h 591"/>
              <a:gd name="T28" fmla="*/ 357 w 942"/>
              <a:gd name="T29" fmla="*/ 365 h 591"/>
              <a:gd name="T30" fmla="*/ 357 w 942"/>
              <a:gd name="T31" fmla="*/ 591 h 591"/>
              <a:gd name="T32" fmla="*/ 145 w 942"/>
              <a:gd name="T33" fmla="*/ 591 h 591"/>
              <a:gd name="T34" fmla="*/ 145 w 942"/>
              <a:gd name="T35" fmla="*/ 378 h 591"/>
              <a:gd name="T36" fmla="*/ 470 w 942"/>
              <a:gd name="T37" fmla="*/ 14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2" h="591">
                <a:moveTo>
                  <a:pt x="469" y="0"/>
                </a:moveTo>
                <a:lnTo>
                  <a:pt x="0" y="340"/>
                </a:lnTo>
                <a:lnTo>
                  <a:pt x="56" y="381"/>
                </a:lnTo>
                <a:lnTo>
                  <a:pt x="471" y="80"/>
                </a:lnTo>
                <a:lnTo>
                  <a:pt x="886" y="381"/>
                </a:lnTo>
                <a:lnTo>
                  <a:pt x="942" y="340"/>
                </a:lnTo>
                <a:lnTo>
                  <a:pt x="473" y="0"/>
                </a:lnTo>
                <a:lnTo>
                  <a:pt x="469" y="0"/>
                </a:lnTo>
                <a:close/>
                <a:moveTo>
                  <a:pt x="470" y="141"/>
                </a:moveTo>
                <a:lnTo>
                  <a:pt x="470" y="141"/>
                </a:lnTo>
                <a:lnTo>
                  <a:pt x="806" y="383"/>
                </a:lnTo>
                <a:lnTo>
                  <a:pt x="806" y="591"/>
                </a:lnTo>
                <a:lnTo>
                  <a:pt x="590" y="591"/>
                </a:lnTo>
                <a:lnTo>
                  <a:pt x="590" y="365"/>
                </a:lnTo>
                <a:lnTo>
                  <a:pt x="357" y="365"/>
                </a:lnTo>
                <a:lnTo>
                  <a:pt x="357" y="591"/>
                </a:lnTo>
                <a:lnTo>
                  <a:pt x="145" y="591"/>
                </a:lnTo>
                <a:lnTo>
                  <a:pt x="145" y="378"/>
                </a:lnTo>
                <a:lnTo>
                  <a:pt x="470" y="141"/>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Freeform 6"/>
          <p:cNvSpPr>
            <a:spLocks noEditPoints="1"/>
          </p:cNvSpPr>
          <p:nvPr/>
        </p:nvSpPr>
        <p:spPr bwMode="auto">
          <a:xfrm>
            <a:off x="9223477" y="2009990"/>
            <a:ext cx="1095204" cy="755644"/>
          </a:xfrm>
          <a:custGeom>
            <a:avLst/>
            <a:gdLst>
              <a:gd name="T0" fmla="*/ 211 w 990"/>
              <a:gd name="T1" fmla="*/ 391 h 672"/>
              <a:gd name="T2" fmla="*/ 339 w 990"/>
              <a:gd name="T3" fmla="*/ 616 h 672"/>
              <a:gd name="T4" fmla="*/ 963 w 990"/>
              <a:gd name="T5" fmla="*/ 289 h 672"/>
              <a:gd name="T6" fmla="*/ 470 w 990"/>
              <a:gd name="T7" fmla="*/ 14 h 672"/>
              <a:gd name="T8" fmla="*/ 45 w 990"/>
              <a:gd name="T9" fmla="*/ 307 h 672"/>
              <a:gd name="T10" fmla="*/ 963 w 990"/>
              <a:gd name="T11" fmla="*/ 289 h 672"/>
              <a:gd name="T12" fmla="*/ 762 w 990"/>
              <a:gd name="T13" fmla="*/ 549 h 672"/>
              <a:gd name="T14" fmla="*/ 692 w 990"/>
              <a:gd name="T15" fmla="*/ 613 h 672"/>
              <a:gd name="T16" fmla="*/ 762 w 990"/>
              <a:gd name="T17" fmla="*/ 549 h 672"/>
              <a:gd name="T18" fmla="*/ 678 w 990"/>
              <a:gd name="T19" fmla="*/ 549 h 672"/>
              <a:gd name="T20" fmla="*/ 608 w 990"/>
              <a:gd name="T21" fmla="*/ 613 h 672"/>
              <a:gd name="T22" fmla="*/ 678 w 990"/>
              <a:gd name="T23" fmla="*/ 549 h 672"/>
              <a:gd name="T24" fmla="*/ 594 w 990"/>
              <a:gd name="T25" fmla="*/ 549 h 672"/>
              <a:gd name="T26" fmla="*/ 524 w 990"/>
              <a:gd name="T27" fmla="*/ 613 h 672"/>
              <a:gd name="T28" fmla="*/ 594 w 990"/>
              <a:gd name="T29" fmla="*/ 549 h 672"/>
              <a:gd name="T30" fmla="*/ 509 w 990"/>
              <a:gd name="T31" fmla="*/ 549 h 672"/>
              <a:gd name="T32" fmla="*/ 440 w 990"/>
              <a:gd name="T33" fmla="*/ 613 h 672"/>
              <a:gd name="T34" fmla="*/ 509 w 990"/>
              <a:gd name="T35" fmla="*/ 549 h 672"/>
              <a:gd name="T36" fmla="*/ 762 w 990"/>
              <a:gd name="T37" fmla="*/ 468 h 672"/>
              <a:gd name="T38" fmla="*/ 692 w 990"/>
              <a:gd name="T39" fmla="*/ 532 h 672"/>
              <a:gd name="T40" fmla="*/ 762 w 990"/>
              <a:gd name="T41" fmla="*/ 468 h 672"/>
              <a:gd name="T42" fmla="*/ 678 w 990"/>
              <a:gd name="T43" fmla="*/ 468 h 672"/>
              <a:gd name="T44" fmla="*/ 608 w 990"/>
              <a:gd name="T45" fmla="*/ 532 h 672"/>
              <a:gd name="T46" fmla="*/ 678 w 990"/>
              <a:gd name="T47" fmla="*/ 468 h 672"/>
              <a:gd name="T48" fmla="*/ 594 w 990"/>
              <a:gd name="T49" fmla="*/ 468 h 672"/>
              <a:gd name="T50" fmla="*/ 524 w 990"/>
              <a:gd name="T51" fmla="*/ 532 h 672"/>
              <a:gd name="T52" fmla="*/ 594 w 990"/>
              <a:gd name="T53" fmla="*/ 468 h 672"/>
              <a:gd name="T54" fmla="*/ 509 w 990"/>
              <a:gd name="T55" fmla="*/ 468 h 672"/>
              <a:gd name="T56" fmla="*/ 440 w 990"/>
              <a:gd name="T57" fmla="*/ 532 h 672"/>
              <a:gd name="T58" fmla="*/ 509 w 990"/>
              <a:gd name="T59" fmla="*/ 468 h 672"/>
              <a:gd name="T60" fmla="*/ 846 w 990"/>
              <a:gd name="T61" fmla="*/ 468 h 672"/>
              <a:gd name="T62" fmla="*/ 776 w 990"/>
              <a:gd name="T63" fmla="*/ 532 h 672"/>
              <a:gd name="T64" fmla="*/ 846 w 990"/>
              <a:gd name="T65" fmla="*/ 468 h 672"/>
              <a:gd name="T66" fmla="*/ 762 w 990"/>
              <a:gd name="T67" fmla="*/ 392 h 672"/>
              <a:gd name="T68" fmla="*/ 692 w 990"/>
              <a:gd name="T69" fmla="*/ 457 h 672"/>
              <a:gd name="T70" fmla="*/ 762 w 990"/>
              <a:gd name="T71" fmla="*/ 392 h 672"/>
              <a:gd name="T72" fmla="*/ 678 w 990"/>
              <a:gd name="T73" fmla="*/ 392 h 672"/>
              <a:gd name="T74" fmla="*/ 608 w 990"/>
              <a:gd name="T75" fmla="*/ 457 h 672"/>
              <a:gd name="T76" fmla="*/ 678 w 990"/>
              <a:gd name="T77" fmla="*/ 392 h 672"/>
              <a:gd name="T78" fmla="*/ 594 w 990"/>
              <a:gd name="T79" fmla="*/ 392 h 672"/>
              <a:gd name="T80" fmla="*/ 524 w 990"/>
              <a:gd name="T81" fmla="*/ 457 h 672"/>
              <a:gd name="T82" fmla="*/ 594 w 990"/>
              <a:gd name="T83" fmla="*/ 392 h 672"/>
              <a:gd name="T84" fmla="*/ 509 w 990"/>
              <a:gd name="T85" fmla="*/ 392 h 672"/>
              <a:gd name="T86" fmla="*/ 440 w 990"/>
              <a:gd name="T87" fmla="*/ 457 h 672"/>
              <a:gd name="T88" fmla="*/ 509 w 990"/>
              <a:gd name="T89" fmla="*/ 392 h 672"/>
              <a:gd name="T90" fmla="*/ 846 w 990"/>
              <a:gd name="T91" fmla="*/ 392 h 672"/>
              <a:gd name="T92" fmla="*/ 776 w 990"/>
              <a:gd name="T93" fmla="*/ 457 h 672"/>
              <a:gd name="T94" fmla="*/ 846 w 990"/>
              <a:gd name="T95" fmla="*/ 392 h 672"/>
              <a:gd name="T96" fmla="*/ 846 w 990"/>
              <a:gd name="T97" fmla="*/ 549 h 672"/>
              <a:gd name="T98" fmla="*/ 776 w 990"/>
              <a:gd name="T99" fmla="*/ 613 h 672"/>
              <a:gd name="T100" fmla="*/ 846 w 990"/>
              <a:gd name="T101" fmla="*/ 549 h 672"/>
              <a:gd name="T102" fmla="*/ 103 w 990"/>
              <a:gd name="T103" fmla="*/ 643 h 672"/>
              <a:gd name="T104" fmla="*/ 861 w 990"/>
              <a:gd name="T105" fmla="*/ 672 h 672"/>
              <a:gd name="T106" fmla="*/ 881 w 990"/>
              <a:gd name="T107" fmla="*/ 363 h 672"/>
              <a:gd name="T108" fmla="*/ 129 w 990"/>
              <a:gd name="T109" fmla="*/ 334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90" h="672">
                <a:moveTo>
                  <a:pt x="339" y="391"/>
                </a:moveTo>
                <a:cubicBezTo>
                  <a:pt x="310" y="391"/>
                  <a:pt x="240" y="391"/>
                  <a:pt x="211" y="391"/>
                </a:cubicBezTo>
                <a:cubicBezTo>
                  <a:pt x="211" y="462"/>
                  <a:pt x="211" y="545"/>
                  <a:pt x="211" y="616"/>
                </a:cubicBezTo>
                <a:cubicBezTo>
                  <a:pt x="240" y="616"/>
                  <a:pt x="310" y="616"/>
                  <a:pt x="339" y="616"/>
                </a:cubicBezTo>
                <a:cubicBezTo>
                  <a:pt x="339" y="545"/>
                  <a:pt x="339" y="462"/>
                  <a:pt x="339" y="391"/>
                </a:cubicBezTo>
                <a:close/>
                <a:moveTo>
                  <a:pt x="963" y="289"/>
                </a:moveTo>
                <a:cubicBezTo>
                  <a:pt x="779" y="192"/>
                  <a:pt x="647" y="117"/>
                  <a:pt x="517" y="15"/>
                </a:cubicBezTo>
                <a:cubicBezTo>
                  <a:pt x="500" y="6"/>
                  <a:pt x="495" y="0"/>
                  <a:pt x="470" y="14"/>
                </a:cubicBezTo>
                <a:cubicBezTo>
                  <a:pt x="327" y="117"/>
                  <a:pt x="200" y="194"/>
                  <a:pt x="45" y="279"/>
                </a:cubicBezTo>
                <a:cubicBezTo>
                  <a:pt x="2" y="297"/>
                  <a:pt x="0" y="307"/>
                  <a:pt x="45" y="307"/>
                </a:cubicBezTo>
                <a:cubicBezTo>
                  <a:pt x="349" y="307"/>
                  <a:pt x="654" y="306"/>
                  <a:pt x="959" y="306"/>
                </a:cubicBezTo>
                <a:cubicBezTo>
                  <a:pt x="990" y="306"/>
                  <a:pt x="976" y="294"/>
                  <a:pt x="963" y="289"/>
                </a:cubicBezTo>
                <a:close/>
                <a:moveTo>
                  <a:pt x="762" y="549"/>
                </a:moveTo>
                <a:cubicBezTo>
                  <a:pt x="762" y="549"/>
                  <a:pt x="762" y="549"/>
                  <a:pt x="762" y="549"/>
                </a:cubicBezTo>
                <a:cubicBezTo>
                  <a:pt x="739" y="549"/>
                  <a:pt x="715" y="549"/>
                  <a:pt x="692" y="549"/>
                </a:cubicBezTo>
                <a:cubicBezTo>
                  <a:pt x="692" y="570"/>
                  <a:pt x="692" y="591"/>
                  <a:pt x="692" y="613"/>
                </a:cubicBezTo>
                <a:cubicBezTo>
                  <a:pt x="715" y="613"/>
                  <a:pt x="739" y="613"/>
                  <a:pt x="762" y="613"/>
                </a:cubicBezTo>
                <a:cubicBezTo>
                  <a:pt x="762" y="591"/>
                  <a:pt x="762" y="570"/>
                  <a:pt x="762" y="549"/>
                </a:cubicBezTo>
                <a:close/>
                <a:moveTo>
                  <a:pt x="678" y="549"/>
                </a:moveTo>
                <a:cubicBezTo>
                  <a:pt x="678" y="549"/>
                  <a:pt x="678" y="549"/>
                  <a:pt x="678" y="549"/>
                </a:cubicBezTo>
                <a:cubicBezTo>
                  <a:pt x="654" y="549"/>
                  <a:pt x="631" y="549"/>
                  <a:pt x="608" y="549"/>
                </a:cubicBezTo>
                <a:cubicBezTo>
                  <a:pt x="608" y="570"/>
                  <a:pt x="608" y="591"/>
                  <a:pt x="608" y="613"/>
                </a:cubicBezTo>
                <a:cubicBezTo>
                  <a:pt x="631" y="613"/>
                  <a:pt x="654" y="613"/>
                  <a:pt x="678" y="613"/>
                </a:cubicBezTo>
                <a:cubicBezTo>
                  <a:pt x="678" y="591"/>
                  <a:pt x="678" y="570"/>
                  <a:pt x="678" y="549"/>
                </a:cubicBezTo>
                <a:close/>
                <a:moveTo>
                  <a:pt x="594" y="549"/>
                </a:moveTo>
                <a:cubicBezTo>
                  <a:pt x="594" y="549"/>
                  <a:pt x="594" y="549"/>
                  <a:pt x="594" y="549"/>
                </a:cubicBezTo>
                <a:cubicBezTo>
                  <a:pt x="570" y="549"/>
                  <a:pt x="547" y="549"/>
                  <a:pt x="524" y="549"/>
                </a:cubicBezTo>
                <a:cubicBezTo>
                  <a:pt x="524" y="570"/>
                  <a:pt x="524" y="591"/>
                  <a:pt x="524" y="613"/>
                </a:cubicBezTo>
                <a:cubicBezTo>
                  <a:pt x="547" y="613"/>
                  <a:pt x="570" y="613"/>
                  <a:pt x="594" y="613"/>
                </a:cubicBezTo>
                <a:cubicBezTo>
                  <a:pt x="594" y="591"/>
                  <a:pt x="594" y="570"/>
                  <a:pt x="594" y="549"/>
                </a:cubicBezTo>
                <a:close/>
                <a:moveTo>
                  <a:pt x="509" y="549"/>
                </a:moveTo>
                <a:cubicBezTo>
                  <a:pt x="509" y="549"/>
                  <a:pt x="509" y="549"/>
                  <a:pt x="509" y="549"/>
                </a:cubicBezTo>
                <a:cubicBezTo>
                  <a:pt x="486" y="549"/>
                  <a:pt x="463" y="549"/>
                  <a:pt x="440" y="549"/>
                </a:cubicBezTo>
                <a:cubicBezTo>
                  <a:pt x="440" y="570"/>
                  <a:pt x="440" y="591"/>
                  <a:pt x="440" y="613"/>
                </a:cubicBezTo>
                <a:cubicBezTo>
                  <a:pt x="463" y="613"/>
                  <a:pt x="486" y="613"/>
                  <a:pt x="509" y="613"/>
                </a:cubicBezTo>
                <a:cubicBezTo>
                  <a:pt x="509" y="591"/>
                  <a:pt x="509" y="570"/>
                  <a:pt x="509" y="549"/>
                </a:cubicBezTo>
                <a:close/>
                <a:moveTo>
                  <a:pt x="762" y="468"/>
                </a:moveTo>
                <a:cubicBezTo>
                  <a:pt x="762" y="468"/>
                  <a:pt x="762" y="468"/>
                  <a:pt x="762" y="468"/>
                </a:cubicBezTo>
                <a:cubicBezTo>
                  <a:pt x="739" y="468"/>
                  <a:pt x="715" y="468"/>
                  <a:pt x="692" y="468"/>
                </a:cubicBezTo>
                <a:cubicBezTo>
                  <a:pt x="692" y="489"/>
                  <a:pt x="692" y="511"/>
                  <a:pt x="692" y="532"/>
                </a:cubicBezTo>
                <a:cubicBezTo>
                  <a:pt x="715" y="532"/>
                  <a:pt x="739" y="532"/>
                  <a:pt x="762" y="532"/>
                </a:cubicBezTo>
                <a:cubicBezTo>
                  <a:pt x="762" y="511"/>
                  <a:pt x="762" y="489"/>
                  <a:pt x="762" y="468"/>
                </a:cubicBezTo>
                <a:close/>
                <a:moveTo>
                  <a:pt x="678" y="468"/>
                </a:moveTo>
                <a:cubicBezTo>
                  <a:pt x="678" y="468"/>
                  <a:pt x="678" y="468"/>
                  <a:pt x="678" y="468"/>
                </a:cubicBezTo>
                <a:cubicBezTo>
                  <a:pt x="654" y="468"/>
                  <a:pt x="631" y="468"/>
                  <a:pt x="608" y="468"/>
                </a:cubicBezTo>
                <a:cubicBezTo>
                  <a:pt x="608" y="489"/>
                  <a:pt x="608" y="511"/>
                  <a:pt x="608" y="532"/>
                </a:cubicBezTo>
                <a:cubicBezTo>
                  <a:pt x="631" y="532"/>
                  <a:pt x="654" y="532"/>
                  <a:pt x="678" y="532"/>
                </a:cubicBezTo>
                <a:cubicBezTo>
                  <a:pt x="678" y="511"/>
                  <a:pt x="678" y="489"/>
                  <a:pt x="678" y="468"/>
                </a:cubicBezTo>
                <a:close/>
                <a:moveTo>
                  <a:pt x="594" y="468"/>
                </a:moveTo>
                <a:cubicBezTo>
                  <a:pt x="594" y="468"/>
                  <a:pt x="594" y="468"/>
                  <a:pt x="594" y="468"/>
                </a:cubicBezTo>
                <a:cubicBezTo>
                  <a:pt x="570" y="468"/>
                  <a:pt x="547" y="468"/>
                  <a:pt x="524" y="468"/>
                </a:cubicBezTo>
                <a:cubicBezTo>
                  <a:pt x="524" y="489"/>
                  <a:pt x="524" y="511"/>
                  <a:pt x="524" y="532"/>
                </a:cubicBezTo>
                <a:cubicBezTo>
                  <a:pt x="547" y="532"/>
                  <a:pt x="570" y="532"/>
                  <a:pt x="594" y="532"/>
                </a:cubicBezTo>
                <a:cubicBezTo>
                  <a:pt x="594" y="511"/>
                  <a:pt x="594" y="489"/>
                  <a:pt x="594" y="468"/>
                </a:cubicBezTo>
                <a:close/>
                <a:moveTo>
                  <a:pt x="509" y="468"/>
                </a:moveTo>
                <a:cubicBezTo>
                  <a:pt x="509" y="468"/>
                  <a:pt x="509" y="468"/>
                  <a:pt x="509" y="468"/>
                </a:cubicBezTo>
                <a:cubicBezTo>
                  <a:pt x="486" y="468"/>
                  <a:pt x="463" y="468"/>
                  <a:pt x="440" y="468"/>
                </a:cubicBezTo>
                <a:cubicBezTo>
                  <a:pt x="440" y="489"/>
                  <a:pt x="440" y="511"/>
                  <a:pt x="440" y="532"/>
                </a:cubicBezTo>
                <a:cubicBezTo>
                  <a:pt x="463" y="532"/>
                  <a:pt x="486" y="532"/>
                  <a:pt x="509" y="532"/>
                </a:cubicBezTo>
                <a:cubicBezTo>
                  <a:pt x="509" y="511"/>
                  <a:pt x="509" y="489"/>
                  <a:pt x="509" y="468"/>
                </a:cubicBezTo>
                <a:close/>
                <a:moveTo>
                  <a:pt x="846" y="468"/>
                </a:moveTo>
                <a:cubicBezTo>
                  <a:pt x="846" y="468"/>
                  <a:pt x="846" y="468"/>
                  <a:pt x="846" y="468"/>
                </a:cubicBezTo>
                <a:cubicBezTo>
                  <a:pt x="823" y="468"/>
                  <a:pt x="800" y="468"/>
                  <a:pt x="776" y="468"/>
                </a:cubicBezTo>
                <a:cubicBezTo>
                  <a:pt x="776" y="489"/>
                  <a:pt x="776" y="511"/>
                  <a:pt x="776" y="532"/>
                </a:cubicBezTo>
                <a:cubicBezTo>
                  <a:pt x="800" y="532"/>
                  <a:pt x="823" y="532"/>
                  <a:pt x="846" y="532"/>
                </a:cubicBezTo>
                <a:cubicBezTo>
                  <a:pt x="846" y="511"/>
                  <a:pt x="846" y="489"/>
                  <a:pt x="846" y="468"/>
                </a:cubicBezTo>
                <a:close/>
                <a:moveTo>
                  <a:pt x="762" y="392"/>
                </a:moveTo>
                <a:cubicBezTo>
                  <a:pt x="762" y="392"/>
                  <a:pt x="762" y="392"/>
                  <a:pt x="762" y="392"/>
                </a:cubicBezTo>
                <a:cubicBezTo>
                  <a:pt x="739" y="392"/>
                  <a:pt x="715" y="392"/>
                  <a:pt x="692" y="392"/>
                </a:cubicBezTo>
                <a:cubicBezTo>
                  <a:pt x="692" y="414"/>
                  <a:pt x="692" y="435"/>
                  <a:pt x="692" y="457"/>
                </a:cubicBezTo>
                <a:cubicBezTo>
                  <a:pt x="715" y="457"/>
                  <a:pt x="739" y="457"/>
                  <a:pt x="762" y="457"/>
                </a:cubicBezTo>
                <a:cubicBezTo>
                  <a:pt x="762" y="435"/>
                  <a:pt x="762" y="414"/>
                  <a:pt x="762" y="392"/>
                </a:cubicBezTo>
                <a:close/>
                <a:moveTo>
                  <a:pt x="678" y="392"/>
                </a:moveTo>
                <a:cubicBezTo>
                  <a:pt x="678" y="392"/>
                  <a:pt x="678" y="392"/>
                  <a:pt x="678" y="392"/>
                </a:cubicBezTo>
                <a:cubicBezTo>
                  <a:pt x="654" y="392"/>
                  <a:pt x="631" y="392"/>
                  <a:pt x="608" y="392"/>
                </a:cubicBezTo>
                <a:cubicBezTo>
                  <a:pt x="608" y="414"/>
                  <a:pt x="608" y="435"/>
                  <a:pt x="608" y="457"/>
                </a:cubicBezTo>
                <a:cubicBezTo>
                  <a:pt x="631" y="457"/>
                  <a:pt x="654" y="457"/>
                  <a:pt x="678" y="457"/>
                </a:cubicBezTo>
                <a:cubicBezTo>
                  <a:pt x="678" y="435"/>
                  <a:pt x="678" y="414"/>
                  <a:pt x="678" y="392"/>
                </a:cubicBezTo>
                <a:close/>
                <a:moveTo>
                  <a:pt x="594" y="392"/>
                </a:moveTo>
                <a:cubicBezTo>
                  <a:pt x="594" y="392"/>
                  <a:pt x="594" y="392"/>
                  <a:pt x="594" y="392"/>
                </a:cubicBezTo>
                <a:cubicBezTo>
                  <a:pt x="570" y="392"/>
                  <a:pt x="547" y="392"/>
                  <a:pt x="524" y="392"/>
                </a:cubicBezTo>
                <a:cubicBezTo>
                  <a:pt x="524" y="414"/>
                  <a:pt x="524" y="435"/>
                  <a:pt x="524" y="457"/>
                </a:cubicBezTo>
                <a:cubicBezTo>
                  <a:pt x="547" y="457"/>
                  <a:pt x="570" y="457"/>
                  <a:pt x="594" y="457"/>
                </a:cubicBezTo>
                <a:cubicBezTo>
                  <a:pt x="594" y="435"/>
                  <a:pt x="594" y="414"/>
                  <a:pt x="594" y="392"/>
                </a:cubicBezTo>
                <a:close/>
                <a:moveTo>
                  <a:pt x="509" y="392"/>
                </a:moveTo>
                <a:cubicBezTo>
                  <a:pt x="509" y="392"/>
                  <a:pt x="509" y="392"/>
                  <a:pt x="509" y="392"/>
                </a:cubicBezTo>
                <a:cubicBezTo>
                  <a:pt x="486" y="392"/>
                  <a:pt x="463" y="392"/>
                  <a:pt x="440" y="392"/>
                </a:cubicBezTo>
                <a:cubicBezTo>
                  <a:pt x="440" y="414"/>
                  <a:pt x="440" y="435"/>
                  <a:pt x="440" y="457"/>
                </a:cubicBezTo>
                <a:cubicBezTo>
                  <a:pt x="463" y="457"/>
                  <a:pt x="486" y="457"/>
                  <a:pt x="509" y="457"/>
                </a:cubicBezTo>
                <a:cubicBezTo>
                  <a:pt x="509" y="435"/>
                  <a:pt x="509" y="414"/>
                  <a:pt x="509" y="392"/>
                </a:cubicBezTo>
                <a:close/>
                <a:moveTo>
                  <a:pt x="846" y="392"/>
                </a:moveTo>
                <a:cubicBezTo>
                  <a:pt x="846" y="392"/>
                  <a:pt x="846" y="392"/>
                  <a:pt x="846" y="392"/>
                </a:cubicBezTo>
                <a:cubicBezTo>
                  <a:pt x="823" y="392"/>
                  <a:pt x="800" y="392"/>
                  <a:pt x="776" y="392"/>
                </a:cubicBezTo>
                <a:cubicBezTo>
                  <a:pt x="776" y="414"/>
                  <a:pt x="776" y="435"/>
                  <a:pt x="776" y="457"/>
                </a:cubicBezTo>
                <a:cubicBezTo>
                  <a:pt x="800" y="457"/>
                  <a:pt x="823" y="457"/>
                  <a:pt x="846" y="457"/>
                </a:cubicBezTo>
                <a:cubicBezTo>
                  <a:pt x="846" y="435"/>
                  <a:pt x="846" y="414"/>
                  <a:pt x="846" y="392"/>
                </a:cubicBezTo>
                <a:close/>
                <a:moveTo>
                  <a:pt x="846" y="549"/>
                </a:moveTo>
                <a:cubicBezTo>
                  <a:pt x="846" y="549"/>
                  <a:pt x="846" y="549"/>
                  <a:pt x="846" y="549"/>
                </a:cubicBezTo>
                <a:cubicBezTo>
                  <a:pt x="823" y="549"/>
                  <a:pt x="800" y="549"/>
                  <a:pt x="776" y="549"/>
                </a:cubicBezTo>
                <a:cubicBezTo>
                  <a:pt x="776" y="570"/>
                  <a:pt x="776" y="591"/>
                  <a:pt x="776" y="613"/>
                </a:cubicBezTo>
                <a:cubicBezTo>
                  <a:pt x="800" y="613"/>
                  <a:pt x="823" y="613"/>
                  <a:pt x="846" y="613"/>
                </a:cubicBezTo>
                <a:cubicBezTo>
                  <a:pt x="846" y="591"/>
                  <a:pt x="846" y="570"/>
                  <a:pt x="846" y="549"/>
                </a:cubicBezTo>
                <a:close/>
                <a:moveTo>
                  <a:pt x="105" y="362"/>
                </a:moveTo>
                <a:cubicBezTo>
                  <a:pt x="105" y="454"/>
                  <a:pt x="104" y="555"/>
                  <a:pt x="103" y="643"/>
                </a:cubicBezTo>
                <a:cubicBezTo>
                  <a:pt x="103" y="666"/>
                  <a:pt x="101" y="672"/>
                  <a:pt x="127" y="672"/>
                </a:cubicBezTo>
                <a:cubicBezTo>
                  <a:pt x="372" y="672"/>
                  <a:pt x="616" y="672"/>
                  <a:pt x="861" y="672"/>
                </a:cubicBezTo>
                <a:cubicBezTo>
                  <a:pt x="880" y="672"/>
                  <a:pt x="881" y="656"/>
                  <a:pt x="881" y="641"/>
                </a:cubicBezTo>
                <a:cubicBezTo>
                  <a:pt x="881" y="548"/>
                  <a:pt x="881" y="455"/>
                  <a:pt x="881" y="363"/>
                </a:cubicBezTo>
                <a:cubicBezTo>
                  <a:pt x="881" y="339"/>
                  <a:pt x="876" y="334"/>
                  <a:pt x="852" y="334"/>
                </a:cubicBezTo>
                <a:cubicBezTo>
                  <a:pt x="611" y="334"/>
                  <a:pt x="370" y="334"/>
                  <a:pt x="129" y="334"/>
                </a:cubicBezTo>
                <a:cubicBezTo>
                  <a:pt x="114" y="334"/>
                  <a:pt x="105" y="338"/>
                  <a:pt x="105" y="362"/>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2" name="Freeform 7"/>
          <p:cNvSpPr>
            <a:spLocks noEditPoints="1"/>
          </p:cNvSpPr>
          <p:nvPr/>
        </p:nvSpPr>
        <p:spPr bwMode="auto">
          <a:xfrm>
            <a:off x="5543996" y="1950006"/>
            <a:ext cx="1152596" cy="789122"/>
          </a:xfrm>
          <a:custGeom>
            <a:avLst/>
            <a:gdLst>
              <a:gd name="T0" fmla="*/ 292 w 1042"/>
              <a:gd name="T1" fmla="*/ 428 h 701"/>
              <a:gd name="T2" fmla="*/ 229 w 1042"/>
              <a:gd name="T3" fmla="*/ 511 h 701"/>
              <a:gd name="T4" fmla="*/ 229 w 1042"/>
              <a:gd name="T5" fmla="*/ 524 h 701"/>
              <a:gd name="T6" fmla="*/ 292 w 1042"/>
              <a:gd name="T7" fmla="*/ 524 h 701"/>
              <a:gd name="T8" fmla="*/ 229 w 1042"/>
              <a:gd name="T9" fmla="*/ 606 h 701"/>
              <a:gd name="T10" fmla="*/ 307 w 1042"/>
              <a:gd name="T11" fmla="*/ 524 h 701"/>
              <a:gd name="T12" fmla="*/ 371 w 1042"/>
              <a:gd name="T13" fmla="*/ 524 h 701"/>
              <a:gd name="T14" fmla="*/ 307 w 1042"/>
              <a:gd name="T15" fmla="*/ 606 h 701"/>
              <a:gd name="T16" fmla="*/ 307 w 1042"/>
              <a:gd name="T17" fmla="*/ 428 h 701"/>
              <a:gd name="T18" fmla="*/ 371 w 1042"/>
              <a:gd name="T19" fmla="*/ 428 h 701"/>
              <a:gd name="T20" fmla="*/ 307 w 1042"/>
              <a:gd name="T21" fmla="*/ 511 h 701"/>
              <a:gd name="T22" fmla="*/ 671 w 1042"/>
              <a:gd name="T23" fmla="*/ 428 h 701"/>
              <a:gd name="T24" fmla="*/ 734 w 1042"/>
              <a:gd name="T25" fmla="*/ 428 h 701"/>
              <a:gd name="T26" fmla="*/ 671 w 1042"/>
              <a:gd name="T27" fmla="*/ 510 h 701"/>
              <a:gd name="T28" fmla="*/ 671 w 1042"/>
              <a:gd name="T29" fmla="*/ 523 h 701"/>
              <a:gd name="T30" fmla="*/ 734 w 1042"/>
              <a:gd name="T31" fmla="*/ 523 h 701"/>
              <a:gd name="T32" fmla="*/ 671 w 1042"/>
              <a:gd name="T33" fmla="*/ 605 h 701"/>
              <a:gd name="T34" fmla="*/ 750 w 1042"/>
              <a:gd name="T35" fmla="*/ 523 h 701"/>
              <a:gd name="T36" fmla="*/ 813 w 1042"/>
              <a:gd name="T37" fmla="*/ 523 h 701"/>
              <a:gd name="T38" fmla="*/ 750 w 1042"/>
              <a:gd name="T39" fmla="*/ 605 h 701"/>
              <a:gd name="T40" fmla="*/ 750 w 1042"/>
              <a:gd name="T41" fmla="*/ 428 h 701"/>
              <a:gd name="T42" fmla="*/ 813 w 1042"/>
              <a:gd name="T43" fmla="*/ 428 h 701"/>
              <a:gd name="T44" fmla="*/ 750 w 1042"/>
              <a:gd name="T45" fmla="*/ 510 h 701"/>
              <a:gd name="T46" fmla="*/ 162 w 1042"/>
              <a:gd name="T47" fmla="*/ 339 h 701"/>
              <a:gd name="T48" fmla="*/ 179 w 1042"/>
              <a:gd name="T49" fmla="*/ 339 h 701"/>
              <a:gd name="T50" fmla="*/ 886 w 1042"/>
              <a:gd name="T51" fmla="*/ 701 h 701"/>
              <a:gd name="T52" fmla="*/ 607 w 1042"/>
              <a:gd name="T53" fmla="*/ 672 h 701"/>
              <a:gd name="T54" fmla="*/ 441 w 1042"/>
              <a:gd name="T55" fmla="*/ 540 h 701"/>
              <a:gd name="T56" fmla="*/ 418 w 1042"/>
              <a:gd name="T57" fmla="*/ 701 h 701"/>
              <a:gd name="T58" fmla="*/ 162 w 1042"/>
              <a:gd name="T59" fmla="*/ 701 h 701"/>
              <a:gd name="T60" fmla="*/ 162 w 1042"/>
              <a:gd name="T61" fmla="*/ 360 h 701"/>
              <a:gd name="T62" fmla="*/ 575 w 1042"/>
              <a:gd name="T63" fmla="*/ 38 h 701"/>
              <a:gd name="T64" fmla="*/ 955 w 1042"/>
              <a:gd name="T65" fmla="*/ 263 h 701"/>
              <a:gd name="T66" fmla="*/ 522 w 1042"/>
              <a:gd name="T67" fmla="*/ 307 h 701"/>
              <a:gd name="T68" fmla="*/ 68 w 1042"/>
              <a:gd name="T69" fmla="*/ 275 h 701"/>
              <a:gd name="T70" fmla="*/ 448 w 1042"/>
              <a:gd name="T71" fmla="*/ 5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2" h="701">
                <a:moveTo>
                  <a:pt x="229" y="428"/>
                </a:moveTo>
                <a:cubicBezTo>
                  <a:pt x="250" y="428"/>
                  <a:pt x="271" y="428"/>
                  <a:pt x="292" y="428"/>
                </a:cubicBezTo>
                <a:cubicBezTo>
                  <a:pt x="292" y="456"/>
                  <a:pt x="292" y="483"/>
                  <a:pt x="292" y="511"/>
                </a:cubicBezTo>
                <a:cubicBezTo>
                  <a:pt x="271" y="511"/>
                  <a:pt x="250" y="511"/>
                  <a:pt x="229" y="511"/>
                </a:cubicBezTo>
                <a:cubicBezTo>
                  <a:pt x="229" y="483"/>
                  <a:pt x="229" y="456"/>
                  <a:pt x="229" y="428"/>
                </a:cubicBezTo>
                <a:close/>
                <a:moveTo>
                  <a:pt x="229" y="524"/>
                </a:moveTo>
                <a:cubicBezTo>
                  <a:pt x="229" y="524"/>
                  <a:pt x="229" y="524"/>
                  <a:pt x="229" y="524"/>
                </a:cubicBezTo>
                <a:cubicBezTo>
                  <a:pt x="250" y="524"/>
                  <a:pt x="271" y="524"/>
                  <a:pt x="292" y="524"/>
                </a:cubicBezTo>
                <a:cubicBezTo>
                  <a:pt x="292" y="551"/>
                  <a:pt x="292" y="579"/>
                  <a:pt x="292" y="606"/>
                </a:cubicBezTo>
                <a:cubicBezTo>
                  <a:pt x="271" y="606"/>
                  <a:pt x="250" y="606"/>
                  <a:pt x="229" y="606"/>
                </a:cubicBezTo>
                <a:cubicBezTo>
                  <a:pt x="229" y="579"/>
                  <a:pt x="229" y="551"/>
                  <a:pt x="229" y="524"/>
                </a:cubicBezTo>
                <a:close/>
                <a:moveTo>
                  <a:pt x="307" y="524"/>
                </a:moveTo>
                <a:cubicBezTo>
                  <a:pt x="307" y="524"/>
                  <a:pt x="307" y="524"/>
                  <a:pt x="307" y="524"/>
                </a:cubicBezTo>
                <a:cubicBezTo>
                  <a:pt x="329" y="524"/>
                  <a:pt x="350" y="524"/>
                  <a:pt x="371" y="524"/>
                </a:cubicBezTo>
                <a:cubicBezTo>
                  <a:pt x="371" y="551"/>
                  <a:pt x="371" y="579"/>
                  <a:pt x="371" y="606"/>
                </a:cubicBezTo>
                <a:cubicBezTo>
                  <a:pt x="350" y="606"/>
                  <a:pt x="329" y="606"/>
                  <a:pt x="307" y="606"/>
                </a:cubicBezTo>
                <a:cubicBezTo>
                  <a:pt x="307" y="579"/>
                  <a:pt x="307" y="551"/>
                  <a:pt x="307" y="524"/>
                </a:cubicBezTo>
                <a:close/>
                <a:moveTo>
                  <a:pt x="307" y="428"/>
                </a:moveTo>
                <a:cubicBezTo>
                  <a:pt x="307" y="428"/>
                  <a:pt x="307" y="428"/>
                  <a:pt x="307" y="428"/>
                </a:cubicBezTo>
                <a:cubicBezTo>
                  <a:pt x="329" y="428"/>
                  <a:pt x="350" y="428"/>
                  <a:pt x="371" y="428"/>
                </a:cubicBezTo>
                <a:cubicBezTo>
                  <a:pt x="371" y="456"/>
                  <a:pt x="371" y="483"/>
                  <a:pt x="371" y="511"/>
                </a:cubicBezTo>
                <a:cubicBezTo>
                  <a:pt x="350" y="511"/>
                  <a:pt x="329" y="511"/>
                  <a:pt x="307" y="511"/>
                </a:cubicBezTo>
                <a:cubicBezTo>
                  <a:pt x="307" y="483"/>
                  <a:pt x="307" y="456"/>
                  <a:pt x="307" y="428"/>
                </a:cubicBezTo>
                <a:close/>
                <a:moveTo>
                  <a:pt x="671" y="428"/>
                </a:moveTo>
                <a:cubicBezTo>
                  <a:pt x="671" y="428"/>
                  <a:pt x="671" y="428"/>
                  <a:pt x="671" y="428"/>
                </a:cubicBezTo>
                <a:cubicBezTo>
                  <a:pt x="692" y="428"/>
                  <a:pt x="713" y="428"/>
                  <a:pt x="734" y="428"/>
                </a:cubicBezTo>
                <a:cubicBezTo>
                  <a:pt x="734" y="455"/>
                  <a:pt x="734" y="482"/>
                  <a:pt x="734" y="510"/>
                </a:cubicBezTo>
                <a:cubicBezTo>
                  <a:pt x="713" y="510"/>
                  <a:pt x="692" y="510"/>
                  <a:pt x="671" y="510"/>
                </a:cubicBezTo>
                <a:cubicBezTo>
                  <a:pt x="671" y="482"/>
                  <a:pt x="671" y="455"/>
                  <a:pt x="671" y="428"/>
                </a:cubicBezTo>
                <a:close/>
                <a:moveTo>
                  <a:pt x="671" y="523"/>
                </a:moveTo>
                <a:cubicBezTo>
                  <a:pt x="671" y="523"/>
                  <a:pt x="671" y="523"/>
                  <a:pt x="671" y="523"/>
                </a:cubicBezTo>
                <a:cubicBezTo>
                  <a:pt x="692" y="523"/>
                  <a:pt x="713" y="523"/>
                  <a:pt x="734" y="523"/>
                </a:cubicBezTo>
                <a:cubicBezTo>
                  <a:pt x="734" y="550"/>
                  <a:pt x="734" y="578"/>
                  <a:pt x="734" y="605"/>
                </a:cubicBezTo>
                <a:cubicBezTo>
                  <a:pt x="713" y="605"/>
                  <a:pt x="692" y="605"/>
                  <a:pt x="671" y="605"/>
                </a:cubicBezTo>
                <a:cubicBezTo>
                  <a:pt x="671" y="578"/>
                  <a:pt x="671" y="550"/>
                  <a:pt x="671" y="523"/>
                </a:cubicBezTo>
                <a:close/>
                <a:moveTo>
                  <a:pt x="750" y="523"/>
                </a:moveTo>
                <a:cubicBezTo>
                  <a:pt x="750" y="523"/>
                  <a:pt x="750" y="523"/>
                  <a:pt x="750" y="523"/>
                </a:cubicBezTo>
                <a:cubicBezTo>
                  <a:pt x="771" y="523"/>
                  <a:pt x="792" y="523"/>
                  <a:pt x="813" y="523"/>
                </a:cubicBezTo>
                <a:cubicBezTo>
                  <a:pt x="813" y="550"/>
                  <a:pt x="813" y="578"/>
                  <a:pt x="813" y="605"/>
                </a:cubicBezTo>
                <a:cubicBezTo>
                  <a:pt x="792" y="605"/>
                  <a:pt x="771" y="605"/>
                  <a:pt x="750" y="605"/>
                </a:cubicBezTo>
                <a:cubicBezTo>
                  <a:pt x="750" y="578"/>
                  <a:pt x="750" y="550"/>
                  <a:pt x="750" y="523"/>
                </a:cubicBezTo>
                <a:close/>
                <a:moveTo>
                  <a:pt x="750" y="428"/>
                </a:moveTo>
                <a:cubicBezTo>
                  <a:pt x="750" y="428"/>
                  <a:pt x="750" y="428"/>
                  <a:pt x="750" y="428"/>
                </a:cubicBezTo>
                <a:cubicBezTo>
                  <a:pt x="771" y="428"/>
                  <a:pt x="792" y="428"/>
                  <a:pt x="813" y="428"/>
                </a:cubicBezTo>
                <a:cubicBezTo>
                  <a:pt x="813" y="455"/>
                  <a:pt x="813" y="482"/>
                  <a:pt x="813" y="510"/>
                </a:cubicBezTo>
                <a:cubicBezTo>
                  <a:pt x="792" y="510"/>
                  <a:pt x="771" y="510"/>
                  <a:pt x="750" y="510"/>
                </a:cubicBezTo>
                <a:cubicBezTo>
                  <a:pt x="750" y="482"/>
                  <a:pt x="750" y="455"/>
                  <a:pt x="750" y="428"/>
                </a:cubicBezTo>
                <a:close/>
                <a:moveTo>
                  <a:pt x="162" y="339"/>
                </a:moveTo>
                <a:cubicBezTo>
                  <a:pt x="162" y="339"/>
                  <a:pt x="162" y="339"/>
                  <a:pt x="162" y="339"/>
                </a:cubicBezTo>
                <a:cubicBezTo>
                  <a:pt x="167" y="339"/>
                  <a:pt x="173" y="339"/>
                  <a:pt x="179" y="339"/>
                </a:cubicBezTo>
                <a:cubicBezTo>
                  <a:pt x="416" y="339"/>
                  <a:pt x="649" y="339"/>
                  <a:pt x="886" y="339"/>
                </a:cubicBezTo>
                <a:cubicBezTo>
                  <a:pt x="886" y="459"/>
                  <a:pt x="886" y="580"/>
                  <a:pt x="886" y="701"/>
                </a:cubicBezTo>
                <a:cubicBezTo>
                  <a:pt x="800" y="701"/>
                  <a:pt x="715" y="701"/>
                  <a:pt x="629" y="701"/>
                </a:cubicBezTo>
                <a:cubicBezTo>
                  <a:pt x="595" y="701"/>
                  <a:pt x="607" y="700"/>
                  <a:pt x="607" y="672"/>
                </a:cubicBezTo>
                <a:cubicBezTo>
                  <a:pt x="607" y="628"/>
                  <a:pt x="607" y="584"/>
                  <a:pt x="607" y="540"/>
                </a:cubicBezTo>
                <a:cubicBezTo>
                  <a:pt x="607" y="482"/>
                  <a:pt x="441" y="482"/>
                  <a:pt x="441" y="540"/>
                </a:cubicBezTo>
                <a:cubicBezTo>
                  <a:pt x="441" y="584"/>
                  <a:pt x="441" y="628"/>
                  <a:pt x="441" y="672"/>
                </a:cubicBezTo>
                <a:cubicBezTo>
                  <a:pt x="441" y="701"/>
                  <a:pt x="452" y="701"/>
                  <a:pt x="418" y="701"/>
                </a:cubicBezTo>
                <a:cubicBezTo>
                  <a:pt x="338" y="701"/>
                  <a:pt x="257" y="701"/>
                  <a:pt x="177" y="701"/>
                </a:cubicBezTo>
                <a:cubicBezTo>
                  <a:pt x="172" y="701"/>
                  <a:pt x="167" y="701"/>
                  <a:pt x="162" y="701"/>
                </a:cubicBezTo>
                <a:cubicBezTo>
                  <a:pt x="162" y="695"/>
                  <a:pt x="162" y="689"/>
                  <a:pt x="162" y="683"/>
                </a:cubicBezTo>
                <a:cubicBezTo>
                  <a:pt x="162" y="576"/>
                  <a:pt x="162" y="468"/>
                  <a:pt x="162" y="360"/>
                </a:cubicBezTo>
                <a:cubicBezTo>
                  <a:pt x="162" y="353"/>
                  <a:pt x="162" y="346"/>
                  <a:pt x="162" y="339"/>
                </a:cubicBezTo>
                <a:close/>
                <a:moveTo>
                  <a:pt x="575" y="38"/>
                </a:moveTo>
                <a:lnTo>
                  <a:pt x="775" y="156"/>
                </a:lnTo>
                <a:cubicBezTo>
                  <a:pt x="841" y="195"/>
                  <a:pt x="889" y="224"/>
                  <a:pt x="955" y="263"/>
                </a:cubicBezTo>
                <a:cubicBezTo>
                  <a:pt x="991" y="284"/>
                  <a:pt x="1042" y="310"/>
                  <a:pt x="922" y="307"/>
                </a:cubicBezTo>
                <a:lnTo>
                  <a:pt x="522" y="307"/>
                </a:lnTo>
                <a:cubicBezTo>
                  <a:pt x="390" y="307"/>
                  <a:pt x="294" y="307"/>
                  <a:pt x="163" y="307"/>
                </a:cubicBezTo>
                <a:cubicBezTo>
                  <a:pt x="91" y="307"/>
                  <a:pt x="0" y="309"/>
                  <a:pt x="68" y="275"/>
                </a:cubicBezTo>
                <a:lnTo>
                  <a:pt x="268" y="156"/>
                </a:lnTo>
                <a:cubicBezTo>
                  <a:pt x="334" y="117"/>
                  <a:pt x="382" y="89"/>
                  <a:pt x="448" y="50"/>
                </a:cubicBezTo>
                <a:cubicBezTo>
                  <a:pt x="483" y="29"/>
                  <a:pt x="524" y="0"/>
                  <a:pt x="575" y="3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3" name="矩形 32"/>
          <p:cNvSpPr>
            <a:spLocks noChangeArrowheads="1"/>
          </p:cNvSpPr>
          <p:nvPr/>
        </p:nvSpPr>
        <p:spPr bwMode="auto">
          <a:xfrm>
            <a:off x="1078115" y="3804359"/>
            <a:ext cx="2815265"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 社区服务站投资</a:t>
            </a:r>
            <a:r>
              <a:rPr lang="en-US" altLang="zh-CN" sz="2000" dirty="0">
                <a:solidFill>
                  <a:schemeClr val="accent1"/>
                </a:solidFill>
                <a:latin typeface="+mj-ea"/>
                <a:ea typeface="+mj-ea"/>
              </a:rPr>
              <a:t>10</a:t>
            </a:r>
            <a:r>
              <a:rPr lang="zh-CN" altLang="en-US" sz="2000" dirty="0">
                <a:solidFill>
                  <a:schemeClr val="accent1"/>
                </a:solidFill>
                <a:latin typeface="+mj-ea"/>
                <a:ea typeface="+mj-ea"/>
              </a:rPr>
              <a:t>万</a:t>
            </a:r>
            <a:endParaRPr lang="zh-CN" altLang="en-US" sz="2000" dirty="0">
              <a:solidFill>
                <a:schemeClr val="accent1"/>
              </a:solidFill>
              <a:latin typeface="+mj-ea"/>
              <a:ea typeface="+mj-ea"/>
            </a:endParaRPr>
          </a:p>
        </p:txBody>
      </p:sp>
      <p:sp>
        <p:nvSpPr>
          <p:cNvPr id="34" name="矩形 33"/>
          <p:cNvSpPr>
            <a:spLocks noChangeArrowheads="1"/>
          </p:cNvSpPr>
          <p:nvPr/>
        </p:nvSpPr>
        <p:spPr bwMode="auto">
          <a:xfrm>
            <a:off x="1078115" y="4400783"/>
            <a:ext cx="2815265"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品牌管理费 </a:t>
            </a:r>
            <a:r>
              <a:rPr lang="en-US" altLang="zh-CN" sz="2000" dirty="0">
                <a:solidFill>
                  <a:schemeClr val="accent1"/>
                </a:solidFill>
                <a:latin typeface="+mj-ea"/>
                <a:ea typeface="+mj-ea"/>
              </a:rPr>
              <a:t>1</a:t>
            </a:r>
            <a:r>
              <a:rPr lang="zh-CN" altLang="en-US" sz="2000" dirty="0">
                <a:solidFill>
                  <a:schemeClr val="accent1"/>
                </a:solidFill>
                <a:latin typeface="+mj-ea"/>
                <a:ea typeface="+mj-ea"/>
              </a:rPr>
              <a:t>万</a:t>
            </a:r>
            <a:endParaRPr lang="zh-CN" altLang="en-US" sz="2000" dirty="0">
              <a:solidFill>
                <a:schemeClr val="accent1"/>
              </a:solidFill>
              <a:latin typeface="+mj-ea"/>
              <a:ea typeface="+mj-ea"/>
            </a:endParaRPr>
          </a:p>
        </p:txBody>
      </p:sp>
      <p:sp>
        <p:nvSpPr>
          <p:cNvPr id="35" name="矩形 34"/>
          <p:cNvSpPr/>
          <p:nvPr/>
        </p:nvSpPr>
        <p:spPr>
          <a:xfrm>
            <a:off x="776786" y="4997207"/>
            <a:ext cx="3417923" cy="461665"/>
          </a:xfrm>
          <a:prstGeom prst="rect">
            <a:avLst/>
          </a:prstGeom>
        </p:spPr>
        <p:txBody>
          <a:bodyPr wrap="square">
            <a:spAutoFit/>
          </a:bodyPr>
          <a:lstStyle/>
          <a:p>
            <a:pPr algn="ctr"/>
            <a:r>
              <a:rPr lang="en-US" altLang="zh-CN" sz="2400" b="1" dirty="0">
                <a:solidFill>
                  <a:schemeClr val="bg2"/>
                </a:solidFill>
                <a:latin typeface="+mj-ea"/>
                <a:ea typeface="+mj-ea"/>
              </a:rPr>
              <a:t>10000</a:t>
            </a:r>
            <a:r>
              <a:rPr lang="zh-CN" altLang="en-US" sz="2400" b="1" dirty="0">
                <a:solidFill>
                  <a:schemeClr val="bg2"/>
                </a:solidFill>
                <a:latin typeface="+mj-ea"/>
                <a:ea typeface="+mj-ea"/>
              </a:rPr>
              <a:t>家</a:t>
            </a:r>
            <a:endParaRPr lang="zh-CN" altLang="en-US" sz="2400" b="1" dirty="0">
              <a:solidFill>
                <a:schemeClr val="bg2"/>
              </a:solidFill>
              <a:latin typeface="+mj-ea"/>
              <a:ea typeface="+mj-ea"/>
            </a:endParaRPr>
          </a:p>
        </p:txBody>
      </p:sp>
      <p:sp>
        <p:nvSpPr>
          <p:cNvPr id="36" name="矩形 35"/>
          <p:cNvSpPr>
            <a:spLocks noChangeArrowheads="1"/>
          </p:cNvSpPr>
          <p:nvPr/>
        </p:nvSpPr>
        <p:spPr bwMode="auto">
          <a:xfrm>
            <a:off x="4518282" y="3804359"/>
            <a:ext cx="3165070"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 区（县）专营店投资</a:t>
            </a:r>
            <a:r>
              <a:rPr lang="en-US" altLang="zh-CN" sz="2000" dirty="0">
                <a:solidFill>
                  <a:schemeClr val="accent1"/>
                </a:solidFill>
                <a:latin typeface="+mj-ea"/>
                <a:ea typeface="+mj-ea"/>
              </a:rPr>
              <a:t>30</a:t>
            </a:r>
            <a:r>
              <a:rPr lang="zh-CN" altLang="en-US" sz="2000" dirty="0">
                <a:solidFill>
                  <a:schemeClr val="accent1"/>
                </a:solidFill>
                <a:latin typeface="+mj-ea"/>
                <a:ea typeface="+mj-ea"/>
              </a:rPr>
              <a:t>万 </a:t>
            </a:r>
            <a:endParaRPr lang="zh-CN" altLang="en-US" sz="2000" dirty="0">
              <a:solidFill>
                <a:schemeClr val="accent1"/>
              </a:solidFill>
              <a:latin typeface="+mj-ea"/>
              <a:ea typeface="+mj-ea"/>
            </a:endParaRPr>
          </a:p>
        </p:txBody>
      </p:sp>
      <p:sp>
        <p:nvSpPr>
          <p:cNvPr id="37" name="矩形 36"/>
          <p:cNvSpPr>
            <a:spLocks noChangeArrowheads="1"/>
          </p:cNvSpPr>
          <p:nvPr/>
        </p:nvSpPr>
        <p:spPr bwMode="auto">
          <a:xfrm>
            <a:off x="4693184" y="4400783"/>
            <a:ext cx="2815265"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品牌管理费 </a:t>
            </a:r>
            <a:r>
              <a:rPr lang="en-US" altLang="zh-CN" sz="2000" dirty="0">
                <a:solidFill>
                  <a:schemeClr val="accent1"/>
                </a:solidFill>
                <a:latin typeface="+mj-ea"/>
                <a:ea typeface="+mj-ea"/>
              </a:rPr>
              <a:t>3</a:t>
            </a:r>
            <a:r>
              <a:rPr lang="zh-CN" altLang="en-US" sz="2000" dirty="0">
                <a:solidFill>
                  <a:schemeClr val="accent1"/>
                </a:solidFill>
                <a:latin typeface="+mj-ea"/>
                <a:ea typeface="+mj-ea"/>
              </a:rPr>
              <a:t>万</a:t>
            </a:r>
            <a:endParaRPr lang="zh-CN" altLang="en-US" sz="2000" dirty="0">
              <a:solidFill>
                <a:schemeClr val="accent1"/>
              </a:solidFill>
              <a:latin typeface="+mj-ea"/>
              <a:ea typeface="+mj-ea"/>
            </a:endParaRPr>
          </a:p>
        </p:txBody>
      </p:sp>
      <p:sp>
        <p:nvSpPr>
          <p:cNvPr id="39" name="矩形 38"/>
          <p:cNvSpPr>
            <a:spLocks noChangeArrowheads="1"/>
          </p:cNvSpPr>
          <p:nvPr/>
        </p:nvSpPr>
        <p:spPr bwMode="auto">
          <a:xfrm>
            <a:off x="8145148" y="3804359"/>
            <a:ext cx="3417924"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 地（市）旗舰店投资</a:t>
            </a:r>
            <a:r>
              <a:rPr lang="en-US" altLang="zh-CN" sz="2000" dirty="0">
                <a:solidFill>
                  <a:schemeClr val="accent1"/>
                </a:solidFill>
                <a:latin typeface="+mj-ea"/>
                <a:ea typeface="+mj-ea"/>
              </a:rPr>
              <a:t>88</a:t>
            </a:r>
            <a:r>
              <a:rPr lang="zh-CN" altLang="en-US" sz="2000" dirty="0">
                <a:solidFill>
                  <a:schemeClr val="accent1"/>
                </a:solidFill>
                <a:latin typeface="+mj-ea"/>
                <a:ea typeface="+mj-ea"/>
              </a:rPr>
              <a:t>万 </a:t>
            </a:r>
            <a:endParaRPr lang="zh-CN" altLang="en-US" sz="2000" dirty="0">
              <a:solidFill>
                <a:schemeClr val="accent1"/>
              </a:solidFill>
              <a:latin typeface="+mj-ea"/>
              <a:ea typeface="+mj-ea"/>
            </a:endParaRPr>
          </a:p>
        </p:txBody>
      </p:sp>
      <p:sp>
        <p:nvSpPr>
          <p:cNvPr id="40" name="矩形 39"/>
          <p:cNvSpPr>
            <a:spLocks noChangeArrowheads="1"/>
          </p:cNvSpPr>
          <p:nvPr/>
        </p:nvSpPr>
        <p:spPr bwMode="auto">
          <a:xfrm>
            <a:off x="8446477" y="4400783"/>
            <a:ext cx="2815265" cy="400110"/>
          </a:xfrm>
          <a:prstGeom prst="rect">
            <a:avLst/>
          </a:prstGeom>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mj-ea"/>
                <a:ea typeface="+mj-ea"/>
              </a:rPr>
              <a:t>品牌管理费 </a:t>
            </a:r>
            <a:r>
              <a:rPr lang="en-US" altLang="zh-CN" sz="2000" dirty="0">
                <a:solidFill>
                  <a:schemeClr val="accent1"/>
                </a:solidFill>
                <a:latin typeface="+mj-ea"/>
                <a:ea typeface="+mj-ea"/>
              </a:rPr>
              <a:t>5</a:t>
            </a:r>
            <a:r>
              <a:rPr lang="zh-CN" altLang="en-US" sz="2000" dirty="0">
                <a:solidFill>
                  <a:schemeClr val="accent1"/>
                </a:solidFill>
                <a:latin typeface="+mj-ea"/>
                <a:ea typeface="+mj-ea"/>
              </a:rPr>
              <a:t>万</a:t>
            </a:r>
            <a:endParaRPr lang="zh-CN" altLang="en-US" sz="2000" dirty="0">
              <a:solidFill>
                <a:schemeClr val="accent1"/>
              </a:solidFill>
              <a:latin typeface="+mj-ea"/>
              <a:ea typeface="+mj-ea"/>
            </a:endParaRPr>
          </a:p>
        </p:txBody>
      </p:sp>
      <p:cxnSp>
        <p:nvCxnSpPr>
          <p:cNvPr id="42" name="直接连接符 41"/>
          <p:cNvCxnSpPr/>
          <p:nvPr/>
        </p:nvCxnSpPr>
        <p:spPr bwMode="auto">
          <a:xfrm>
            <a:off x="4296320" y="1656326"/>
            <a:ext cx="0" cy="4512747"/>
          </a:xfrm>
          <a:prstGeom prst="line">
            <a:avLst/>
          </a:prstGeom>
          <a:solidFill>
            <a:schemeClr val="accent1"/>
          </a:solidFill>
          <a:ln w="9525" cap="flat" cmpd="sng" algn="ctr">
            <a:solidFill>
              <a:schemeClr val="tx1"/>
            </a:solidFill>
            <a:prstDash val="dash"/>
            <a:round/>
            <a:headEnd type="none" w="med" len="med"/>
            <a:tailEnd type="none" w="med" len="med"/>
          </a:ln>
        </p:spPr>
      </p:cxnSp>
      <p:cxnSp>
        <p:nvCxnSpPr>
          <p:cNvPr id="43" name="直接连接符 42"/>
          <p:cNvCxnSpPr/>
          <p:nvPr/>
        </p:nvCxnSpPr>
        <p:spPr bwMode="auto">
          <a:xfrm>
            <a:off x="7981215" y="1656326"/>
            <a:ext cx="0" cy="4512747"/>
          </a:xfrm>
          <a:prstGeom prst="line">
            <a:avLst/>
          </a:prstGeom>
          <a:solidFill>
            <a:schemeClr val="accent1"/>
          </a:solidFill>
          <a:ln w="9525" cap="flat" cmpd="sng" algn="ctr">
            <a:solidFill>
              <a:schemeClr val="tx1"/>
            </a:solidFill>
            <a:prstDash val="dash"/>
            <a:round/>
            <a:headEnd type="none" w="med" len="med"/>
            <a:tailEnd type="none" w="med" len="med"/>
          </a:ln>
        </p:spPr>
      </p:cxnSp>
      <p:sp>
        <p:nvSpPr>
          <p:cNvPr id="44" name="矩形 43"/>
          <p:cNvSpPr/>
          <p:nvPr/>
        </p:nvSpPr>
        <p:spPr>
          <a:xfrm>
            <a:off x="4548686" y="4997207"/>
            <a:ext cx="3417923" cy="461665"/>
          </a:xfrm>
          <a:prstGeom prst="rect">
            <a:avLst/>
          </a:prstGeom>
        </p:spPr>
        <p:txBody>
          <a:bodyPr wrap="square">
            <a:spAutoFit/>
          </a:bodyPr>
          <a:lstStyle/>
          <a:p>
            <a:pPr algn="ctr"/>
            <a:r>
              <a:rPr lang="en-US" altLang="zh-CN" sz="2400" b="1" dirty="0">
                <a:solidFill>
                  <a:schemeClr val="bg2"/>
                </a:solidFill>
                <a:latin typeface="+mj-ea"/>
                <a:ea typeface="+mj-ea"/>
              </a:rPr>
              <a:t>2000</a:t>
            </a:r>
            <a:r>
              <a:rPr lang="zh-CN" altLang="en-US" sz="2400" b="1" dirty="0">
                <a:solidFill>
                  <a:schemeClr val="bg2"/>
                </a:solidFill>
                <a:latin typeface="+mj-ea"/>
                <a:ea typeface="+mj-ea"/>
              </a:rPr>
              <a:t>家</a:t>
            </a:r>
            <a:endParaRPr lang="zh-CN" altLang="en-US" sz="2400" b="1" dirty="0">
              <a:solidFill>
                <a:schemeClr val="bg2"/>
              </a:solidFill>
              <a:latin typeface="+mj-ea"/>
              <a:ea typeface="+mj-ea"/>
            </a:endParaRPr>
          </a:p>
        </p:txBody>
      </p:sp>
      <p:sp>
        <p:nvSpPr>
          <p:cNvPr id="45" name="矩形 44"/>
          <p:cNvSpPr/>
          <p:nvPr/>
        </p:nvSpPr>
        <p:spPr>
          <a:xfrm>
            <a:off x="8206286" y="4997207"/>
            <a:ext cx="3417923" cy="461665"/>
          </a:xfrm>
          <a:prstGeom prst="rect">
            <a:avLst/>
          </a:prstGeom>
        </p:spPr>
        <p:txBody>
          <a:bodyPr wrap="square">
            <a:spAutoFit/>
          </a:bodyPr>
          <a:lstStyle/>
          <a:p>
            <a:pPr algn="ctr"/>
            <a:r>
              <a:rPr lang="en-US" altLang="zh-CN" sz="2400" b="1" dirty="0">
                <a:solidFill>
                  <a:schemeClr val="bg2"/>
                </a:solidFill>
                <a:latin typeface="+mj-ea"/>
                <a:ea typeface="+mj-ea"/>
              </a:rPr>
              <a:t>800</a:t>
            </a:r>
            <a:r>
              <a:rPr lang="zh-CN" altLang="en-US" sz="2400" b="1" dirty="0">
                <a:solidFill>
                  <a:schemeClr val="bg2"/>
                </a:solidFill>
                <a:latin typeface="+mj-ea"/>
                <a:ea typeface="+mj-ea"/>
              </a:rPr>
              <a:t>家</a:t>
            </a:r>
            <a:endParaRPr lang="zh-CN" altLang="en-US" sz="2400" b="1" dirty="0">
              <a:solidFill>
                <a:schemeClr val="bg2"/>
              </a:solidFill>
              <a:latin typeface="+mj-ea"/>
              <a:ea typeface="+mj-ea"/>
            </a:endParaRPr>
          </a:p>
        </p:txBody>
      </p:sp>
    </p:spTree>
  </p:cSld>
  <p:clrMapOvr>
    <a:masterClrMapping/>
  </p:clrMapOvr>
  <p:transition spd="slow" advTm="7807">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78890" y="6581001"/>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dirty="0"/>
              <a:t>会员发展计划</a:t>
            </a:r>
            <a:endParaRPr lang="zh-CN" altLang="en-US" dirty="0"/>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endParaRPr lang="zh-CN" altLang="en-US"/>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3563811" y="0"/>
            <a:ext cx="8632990" cy="6547836"/>
          </a:xfrm>
          <a:prstGeom prst="rect">
            <a:avLst/>
          </a:prstGeom>
        </p:spPr>
      </p:pic>
      <p:sp>
        <p:nvSpPr>
          <p:cNvPr id="15" name="矩形 14"/>
          <p:cNvSpPr/>
          <p:nvPr/>
        </p:nvSpPr>
        <p:spPr>
          <a:xfrm>
            <a:off x="824568" y="1218581"/>
            <a:ext cx="8424936" cy="400110"/>
          </a:xfrm>
          <a:prstGeom prst="rect">
            <a:avLst/>
          </a:prstGeom>
        </p:spPr>
        <p:txBody>
          <a:bodyPr wrap="square">
            <a:spAutoFit/>
          </a:bodyPr>
          <a:lstStyle/>
          <a:p>
            <a:pPr algn="just"/>
            <a:r>
              <a:rPr lang="zh-CN" altLang="en-US" sz="2000" b="1" dirty="0">
                <a:solidFill>
                  <a:schemeClr val="bg2"/>
                </a:solidFill>
                <a:latin typeface="微软雅黑" panose="020B0503020204020204" pitchFamily="34" charset="-122"/>
                <a:ea typeface="微软雅黑" panose="020B0503020204020204" pitchFamily="34" charset="-122"/>
              </a:rPr>
              <a:t>注册会员系统财富收益：店铺与会员系统互利互赢，人脉就是财富</a:t>
            </a:r>
            <a:endParaRPr lang="zh-CN" altLang="en-US" sz="2000" b="1" dirty="0">
              <a:solidFill>
                <a:schemeClr val="bg2"/>
              </a:solidFill>
              <a:latin typeface="微软雅黑" panose="020B0503020204020204" pitchFamily="34" charset="-122"/>
              <a:ea typeface="微软雅黑" panose="020B0503020204020204" pitchFamily="34" charset="-122"/>
            </a:endParaRPr>
          </a:p>
        </p:txBody>
      </p:sp>
      <p:sp>
        <p:nvSpPr>
          <p:cNvPr id="16" name="矩形 15"/>
          <p:cNvSpPr/>
          <p:nvPr/>
        </p:nvSpPr>
        <p:spPr>
          <a:xfrm>
            <a:off x="898915" y="1660806"/>
            <a:ext cx="7128792" cy="369332"/>
          </a:xfrm>
          <a:prstGeom prst="rect">
            <a:avLst/>
          </a:prstGeom>
        </p:spPr>
        <p:txBody>
          <a:bodyPr wrap="square">
            <a:spAutoFit/>
          </a:bodyPr>
          <a:lstStyle/>
          <a:p>
            <a:pPr algn="just"/>
            <a:r>
              <a:rPr lang="zh-CN" altLang="en-US" dirty="0">
                <a:solidFill>
                  <a:srgbClr val="484849"/>
                </a:solidFill>
                <a:latin typeface="微软雅黑" panose="020B0503020204020204" pitchFamily="34" charset="-122"/>
                <a:ea typeface="微软雅黑" panose="020B0503020204020204" pitchFamily="34" charset="-122"/>
              </a:rPr>
              <a:t>店铺可以免费获得会员系统增值：</a:t>
            </a:r>
            <a:endParaRPr lang="en-US" altLang="zh-CN" dirty="0">
              <a:solidFill>
                <a:srgbClr val="484849"/>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23331" y="5013176"/>
            <a:ext cx="10992467" cy="1354819"/>
          </a:xfrm>
          <a:prstGeom prst="rect">
            <a:avLst/>
          </a:prstGeom>
          <a:solidFill>
            <a:srgbClr val="FFFFFF"/>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18" name="矩形 17"/>
          <p:cNvSpPr/>
          <p:nvPr/>
        </p:nvSpPr>
        <p:spPr>
          <a:xfrm>
            <a:off x="1003165" y="5296731"/>
            <a:ext cx="5050164" cy="923330"/>
          </a:xfrm>
          <a:prstGeom prst="rect">
            <a:avLst/>
          </a:prstGeom>
        </p:spPr>
        <p:txBody>
          <a:bodyPr wrap="square">
            <a:spAutoFit/>
          </a:bodyPr>
          <a:lstStyle/>
          <a:p>
            <a:pPr marL="285750" indent="-285750" algn="just">
              <a:lnSpc>
                <a:spcPct val="150000"/>
              </a:lnSpc>
              <a:buFont typeface="Wingdings" panose="05000000000000000000" pitchFamily="2" charset="2"/>
              <a:buChar char="n"/>
            </a:pPr>
            <a:r>
              <a:rPr lang="zh-CN" altLang="en-US" dirty="0">
                <a:solidFill>
                  <a:srgbClr val="484849"/>
                </a:solidFill>
                <a:latin typeface="微软雅黑" panose="020B0503020204020204" pitchFamily="34" charset="-122"/>
                <a:ea typeface="微软雅黑" panose="020B0503020204020204" pitchFamily="34" charset="-122"/>
              </a:rPr>
              <a:t>年度会员注册达到</a:t>
            </a:r>
            <a:r>
              <a:rPr lang="en-US" altLang="zh-CN" dirty="0">
                <a:solidFill>
                  <a:srgbClr val="484849"/>
                </a:solidFill>
                <a:latin typeface="微软雅黑" panose="020B0503020204020204" pitchFamily="34" charset="-122"/>
                <a:ea typeface="微软雅黑" panose="020B0503020204020204" pitchFamily="34" charset="-122"/>
              </a:rPr>
              <a:t>50</a:t>
            </a:r>
            <a:r>
              <a:rPr lang="zh-CN" altLang="en-US" dirty="0">
                <a:solidFill>
                  <a:srgbClr val="484849"/>
                </a:solidFill>
                <a:latin typeface="微软雅黑" panose="020B0503020204020204" pitchFamily="34" charset="-122"/>
                <a:ea typeface="微软雅黑" panose="020B0503020204020204" pitchFamily="34" charset="-122"/>
              </a:rPr>
              <a:t>万，注册费收益</a:t>
            </a:r>
            <a:r>
              <a:rPr lang="en-US" altLang="zh-CN" dirty="0">
                <a:solidFill>
                  <a:srgbClr val="484849"/>
                </a:solidFill>
                <a:latin typeface="微软雅黑" panose="020B0503020204020204" pitchFamily="34" charset="-122"/>
                <a:ea typeface="微软雅黑" panose="020B0503020204020204" pitchFamily="34" charset="-122"/>
              </a:rPr>
              <a:t>2.5</a:t>
            </a:r>
            <a:r>
              <a:rPr lang="zh-CN" altLang="en-US" dirty="0">
                <a:solidFill>
                  <a:srgbClr val="484849"/>
                </a:solidFill>
                <a:latin typeface="微软雅黑" panose="020B0503020204020204" pitchFamily="34" charset="-122"/>
                <a:ea typeface="微软雅黑" panose="020B0503020204020204" pitchFamily="34" charset="-122"/>
              </a:rPr>
              <a:t>万</a:t>
            </a:r>
            <a:endParaRPr lang="zh-CN" altLang="en-US" dirty="0">
              <a:solidFill>
                <a:srgbClr val="484849"/>
              </a:solidFill>
              <a:latin typeface="微软雅黑" panose="020B0503020204020204" pitchFamily="34" charset="-122"/>
              <a:ea typeface="微软雅黑" panose="020B0503020204020204" pitchFamily="34" charset="-122"/>
            </a:endParaRPr>
          </a:p>
          <a:p>
            <a:pPr marL="285750" indent="-285750" algn="just">
              <a:lnSpc>
                <a:spcPct val="150000"/>
              </a:lnSpc>
              <a:buFont typeface="Wingdings" panose="05000000000000000000" pitchFamily="2" charset="2"/>
              <a:buChar char="n"/>
            </a:pPr>
            <a:r>
              <a:rPr lang="zh-CN" altLang="en-US" dirty="0">
                <a:solidFill>
                  <a:srgbClr val="484849"/>
                </a:solidFill>
                <a:latin typeface="微软雅黑" panose="020B0503020204020204" pitchFamily="34" charset="-122"/>
                <a:ea typeface="微软雅黑" panose="020B0503020204020204" pitchFamily="34" charset="-122"/>
              </a:rPr>
              <a:t>年度会员注册达到</a:t>
            </a:r>
            <a:r>
              <a:rPr lang="en-US" altLang="zh-CN" dirty="0">
                <a:solidFill>
                  <a:srgbClr val="484849"/>
                </a:solidFill>
                <a:latin typeface="微软雅黑" panose="020B0503020204020204" pitchFamily="34" charset="-122"/>
                <a:ea typeface="微软雅黑" panose="020B0503020204020204" pitchFamily="34" charset="-122"/>
              </a:rPr>
              <a:t>100</a:t>
            </a:r>
            <a:r>
              <a:rPr lang="zh-CN" altLang="en-US" dirty="0">
                <a:solidFill>
                  <a:srgbClr val="484849"/>
                </a:solidFill>
                <a:latin typeface="微软雅黑" panose="020B0503020204020204" pitchFamily="34" charset="-122"/>
                <a:ea typeface="微软雅黑" panose="020B0503020204020204" pitchFamily="34" charset="-122"/>
              </a:rPr>
              <a:t>万，注册费收益</a:t>
            </a:r>
            <a:r>
              <a:rPr lang="en-US" altLang="zh-CN" dirty="0">
                <a:solidFill>
                  <a:srgbClr val="484849"/>
                </a:solidFill>
                <a:latin typeface="微软雅黑" panose="020B0503020204020204" pitchFamily="34" charset="-122"/>
                <a:ea typeface="微软雅黑" panose="020B0503020204020204" pitchFamily="34" charset="-122"/>
              </a:rPr>
              <a:t>5</a:t>
            </a:r>
            <a:r>
              <a:rPr lang="zh-CN" altLang="en-US" dirty="0">
                <a:solidFill>
                  <a:srgbClr val="484849"/>
                </a:solidFill>
                <a:latin typeface="微软雅黑" panose="020B0503020204020204" pitchFamily="34" charset="-122"/>
                <a:ea typeface="微软雅黑" panose="020B0503020204020204" pitchFamily="34" charset="-122"/>
              </a:rPr>
              <a:t>万</a:t>
            </a:r>
            <a:endParaRPr lang="zh-CN" altLang="en-US" dirty="0">
              <a:solidFill>
                <a:srgbClr val="484849"/>
              </a:solidFill>
              <a:latin typeface="微软雅黑" panose="020B0503020204020204" pitchFamily="34" charset="-122"/>
              <a:ea typeface="微软雅黑" panose="020B0503020204020204" pitchFamily="34" charset="-122"/>
            </a:endParaRPr>
          </a:p>
        </p:txBody>
      </p:sp>
      <p:sp>
        <p:nvSpPr>
          <p:cNvPr id="19" name="Oval 7"/>
          <p:cNvSpPr>
            <a:spLocks noChangeArrowheads="1"/>
          </p:cNvSpPr>
          <p:nvPr/>
        </p:nvSpPr>
        <p:spPr bwMode="auto">
          <a:xfrm>
            <a:off x="938291" y="2400144"/>
            <a:ext cx="375390" cy="374050"/>
          </a:xfrm>
          <a:prstGeom prst="ellipse">
            <a:avLst/>
          </a:prstGeom>
          <a:solidFill>
            <a:schemeClr val="bg2"/>
          </a:solidFill>
          <a:ln w="38100" cap="flat">
            <a:noFill/>
            <a:prstDash val="solid"/>
            <a:miter lim="800000"/>
          </a:ln>
        </p:spPr>
        <p:txBody>
          <a:bodyPr vert="horz" wrap="square" lIns="91440" tIns="45720" rIns="91440" bIns="45720" numCol="1" anchor="t" anchorCtr="0" compatLnSpc="1"/>
          <a:lstStyle/>
          <a:p>
            <a:pPr algn="ctr"/>
            <a:r>
              <a:rPr lang="en-US" altLang="zh-CN" sz="1600" b="1" dirty="0">
                <a:solidFill>
                  <a:schemeClr val="accent2"/>
                </a:solidFill>
                <a:latin typeface="+mn-ea"/>
                <a:ea typeface="+mn-ea"/>
              </a:rPr>
              <a:t>1</a:t>
            </a:r>
            <a:endParaRPr lang="zh-CN" altLang="en-US" sz="1600" b="1" dirty="0">
              <a:solidFill>
                <a:schemeClr val="accent2"/>
              </a:solidFill>
              <a:latin typeface="+mn-ea"/>
              <a:ea typeface="+mn-ea"/>
            </a:endParaRPr>
          </a:p>
        </p:txBody>
      </p:sp>
      <p:sp>
        <p:nvSpPr>
          <p:cNvPr id="20" name="Oval 7"/>
          <p:cNvSpPr>
            <a:spLocks noChangeArrowheads="1"/>
          </p:cNvSpPr>
          <p:nvPr/>
        </p:nvSpPr>
        <p:spPr bwMode="auto">
          <a:xfrm>
            <a:off x="938291" y="2968815"/>
            <a:ext cx="375390" cy="374050"/>
          </a:xfrm>
          <a:prstGeom prst="ellipse">
            <a:avLst/>
          </a:prstGeom>
          <a:solidFill>
            <a:schemeClr val="bg2"/>
          </a:solidFill>
          <a:ln w="38100" cap="flat">
            <a:noFill/>
            <a:prstDash val="solid"/>
            <a:miter lim="800000"/>
          </a:ln>
        </p:spPr>
        <p:txBody>
          <a:bodyPr vert="horz" wrap="square" lIns="91440" tIns="45720" rIns="91440" bIns="45720" numCol="1" anchor="t" anchorCtr="0" compatLnSpc="1"/>
          <a:lstStyle/>
          <a:p>
            <a:pPr algn="ctr"/>
            <a:r>
              <a:rPr lang="en-US" altLang="zh-CN" sz="1600" b="1" dirty="0">
                <a:solidFill>
                  <a:schemeClr val="accent2"/>
                </a:solidFill>
                <a:latin typeface="+mn-ea"/>
                <a:ea typeface="+mn-ea"/>
              </a:rPr>
              <a:t>2</a:t>
            </a:r>
            <a:endParaRPr lang="zh-CN" altLang="en-US" sz="1600" b="1" dirty="0">
              <a:solidFill>
                <a:schemeClr val="accent2"/>
              </a:solidFill>
              <a:latin typeface="+mn-ea"/>
              <a:ea typeface="+mn-ea"/>
            </a:endParaRPr>
          </a:p>
        </p:txBody>
      </p:sp>
      <p:sp>
        <p:nvSpPr>
          <p:cNvPr id="21" name="Oval 7"/>
          <p:cNvSpPr>
            <a:spLocks noChangeArrowheads="1"/>
          </p:cNvSpPr>
          <p:nvPr/>
        </p:nvSpPr>
        <p:spPr bwMode="auto">
          <a:xfrm>
            <a:off x="938291" y="3538831"/>
            <a:ext cx="375390" cy="374050"/>
          </a:xfrm>
          <a:prstGeom prst="ellipse">
            <a:avLst/>
          </a:prstGeom>
          <a:solidFill>
            <a:schemeClr val="bg2"/>
          </a:solidFill>
          <a:ln w="38100" cap="flat">
            <a:noFill/>
            <a:prstDash val="solid"/>
            <a:miter lim="800000"/>
          </a:ln>
        </p:spPr>
        <p:txBody>
          <a:bodyPr vert="horz" wrap="square" lIns="91440" tIns="45720" rIns="91440" bIns="45720" numCol="1" anchor="t" anchorCtr="0" compatLnSpc="1"/>
          <a:lstStyle/>
          <a:p>
            <a:pPr algn="ctr"/>
            <a:r>
              <a:rPr lang="en-US" altLang="zh-CN" sz="1600" b="1" dirty="0">
                <a:solidFill>
                  <a:schemeClr val="accent2"/>
                </a:solidFill>
                <a:latin typeface="+mn-ea"/>
                <a:ea typeface="+mn-ea"/>
              </a:rPr>
              <a:t>3</a:t>
            </a:r>
            <a:endParaRPr lang="zh-CN" altLang="en-US" sz="1600" b="1" dirty="0">
              <a:solidFill>
                <a:schemeClr val="accent2"/>
              </a:solidFill>
              <a:latin typeface="+mn-ea"/>
              <a:ea typeface="+mn-ea"/>
            </a:endParaRPr>
          </a:p>
        </p:txBody>
      </p:sp>
      <p:sp>
        <p:nvSpPr>
          <p:cNvPr id="22" name="矩形 21"/>
          <p:cNvSpPr/>
          <p:nvPr/>
        </p:nvSpPr>
        <p:spPr>
          <a:xfrm>
            <a:off x="1296233" y="2387114"/>
            <a:ext cx="4573942" cy="400110"/>
          </a:xfrm>
          <a:prstGeom prst="rect">
            <a:avLst/>
          </a:prstGeom>
        </p:spPr>
        <p:txBody>
          <a:bodyPr wrap="square">
            <a:spAutoFit/>
          </a:bodyPr>
          <a:lstStyle/>
          <a:p>
            <a:r>
              <a:rPr lang="zh-CN" altLang="en-US" sz="2000" b="1" dirty="0">
                <a:latin typeface="+mj-ea"/>
                <a:ea typeface="+mj-ea"/>
              </a:rPr>
              <a:t>服务站</a:t>
            </a:r>
            <a:r>
              <a:rPr lang="zh-CN" altLang="en-US" sz="2000" dirty="0">
                <a:latin typeface="+mj-ea"/>
                <a:ea typeface="+mj-ea"/>
              </a:rPr>
              <a:t>注册会员可获得</a:t>
            </a:r>
            <a:r>
              <a:rPr lang="en-US" altLang="zh-CN" sz="2000" dirty="0">
                <a:latin typeface="+mj-ea"/>
                <a:ea typeface="+mj-ea"/>
              </a:rPr>
              <a:t>5%</a:t>
            </a:r>
            <a:r>
              <a:rPr lang="zh-CN" altLang="en-US" sz="2000" dirty="0">
                <a:latin typeface="+mj-ea"/>
                <a:ea typeface="+mj-ea"/>
              </a:rPr>
              <a:t>注册补贴； </a:t>
            </a:r>
            <a:endParaRPr lang="zh-CN" altLang="en-US" sz="2000" dirty="0">
              <a:latin typeface="+mj-ea"/>
              <a:ea typeface="+mj-ea"/>
            </a:endParaRPr>
          </a:p>
        </p:txBody>
      </p:sp>
      <p:grpSp>
        <p:nvGrpSpPr>
          <p:cNvPr id="2" name="组合 1"/>
          <p:cNvGrpSpPr/>
          <p:nvPr/>
        </p:nvGrpSpPr>
        <p:grpSpPr>
          <a:xfrm>
            <a:off x="948468" y="4816598"/>
            <a:ext cx="2736304" cy="474819"/>
            <a:chOff x="948468" y="4816598"/>
            <a:chExt cx="2736304" cy="474819"/>
          </a:xfrm>
        </p:grpSpPr>
        <p:sp>
          <p:nvSpPr>
            <p:cNvPr id="23" name="矩形 22"/>
            <p:cNvSpPr/>
            <p:nvPr/>
          </p:nvSpPr>
          <p:spPr bwMode="auto">
            <a:xfrm>
              <a:off x="948468" y="4816598"/>
              <a:ext cx="2736304" cy="469127"/>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24" name="矩形 23"/>
            <p:cNvSpPr/>
            <p:nvPr/>
          </p:nvSpPr>
          <p:spPr>
            <a:xfrm>
              <a:off x="1745518" y="4829752"/>
              <a:ext cx="1818292" cy="461665"/>
            </a:xfrm>
            <a:prstGeom prst="rect">
              <a:avLst/>
            </a:prstGeom>
            <a:noFill/>
          </p:spPr>
          <p:txBody>
            <a:bodyPr wrap="square">
              <a:spAutoFit/>
            </a:bodyPr>
            <a:lstStyle/>
            <a:p>
              <a:r>
                <a:rPr lang="zh-CN" altLang="en-US" sz="2400" b="1" dirty="0">
                  <a:solidFill>
                    <a:srgbClr val="FFFFFF"/>
                  </a:solidFill>
                  <a:latin typeface="微软雅黑" panose="020B0503020204020204" pitchFamily="34" charset="-122"/>
                  <a:ea typeface="微软雅黑" panose="020B0503020204020204" pitchFamily="34" charset="-122"/>
                </a:rPr>
                <a:t>举例说明</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121231" y="4851740"/>
              <a:ext cx="409844" cy="409842"/>
              <a:chOff x="1206865" y="4678704"/>
              <a:chExt cx="409844" cy="409842"/>
            </a:xfrm>
          </p:grpSpPr>
          <p:sp>
            <p:nvSpPr>
              <p:cNvPr id="26" name="椭圆 25"/>
              <p:cNvSpPr/>
              <p:nvPr/>
            </p:nvSpPr>
            <p:spPr bwMode="auto">
              <a:xfrm>
                <a:off x="1206865" y="4678704"/>
                <a:ext cx="409844" cy="409842"/>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294A5A"/>
                  </a:solidFill>
                </a:endParaRPr>
              </a:p>
            </p:txBody>
          </p:sp>
          <p:sp>
            <p:nvSpPr>
              <p:cNvPr id="27" name="Freeform 13"/>
              <p:cNvSpPr>
                <a:spLocks noEditPoints="1"/>
              </p:cNvSpPr>
              <p:nvPr/>
            </p:nvSpPr>
            <p:spPr bwMode="auto">
              <a:xfrm>
                <a:off x="1306987" y="4746930"/>
                <a:ext cx="209600" cy="273390"/>
              </a:xfrm>
              <a:custGeom>
                <a:avLst/>
                <a:gdLst>
                  <a:gd name="T0" fmla="*/ 452 w 676"/>
                  <a:gd name="T1" fmla="*/ 218 h 880"/>
                  <a:gd name="T2" fmla="*/ 533 w 676"/>
                  <a:gd name="T3" fmla="*/ 230 h 880"/>
                  <a:gd name="T4" fmla="*/ 522 w 676"/>
                  <a:gd name="T5" fmla="*/ 272 h 880"/>
                  <a:gd name="T6" fmla="*/ 522 w 676"/>
                  <a:gd name="T7" fmla="*/ 299 h 880"/>
                  <a:gd name="T8" fmla="*/ 533 w 676"/>
                  <a:gd name="T9" fmla="*/ 341 h 880"/>
                  <a:gd name="T10" fmla="*/ 452 w 676"/>
                  <a:gd name="T11" fmla="*/ 353 h 880"/>
                  <a:gd name="T12" fmla="*/ 543 w 676"/>
                  <a:gd name="T13" fmla="*/ 378 h 880"/>
                  <a:gd name="T14" fmla="*/ 557 w 676"/>
                  <a:gd name="T15" fmla="*/ 285 h 880"/>
                  <a:gd name="T16" fmla="*/ 560 w 676"/>
                  <a:gd name="T17" fmla="*/ 211 h 880"/>
                  <a:gd name="T18" fmla="*/ 230 w 676"/>
                  <a:gd name="T19" fmla="*/ 191 h 880"/>
                  <a:gd name="T20" fmla="*/ 218 w 676"/>
                  <a:gd name="T21" fmla="*/ 217 h 880"/>
                  <a:gd name="T22" fmla="*/ 258 w 676"/>
                  <a:gd name="T23" fmla="*/ 380 h 880"/>
                  <a:gd name="T24" fmla="*/ 230 w 676"/>
                  <a:gd name="T25" fmla="*/ 191 h 880"/>
                  <a:gd name="T26" fmla="*/ 314 w 676"/>
                  <a:gd name="T27" fmla="*/ 191 h 880"/>
                  <a:gd name="T28" fmla="*/ 374 w 676"/>
                  <a:gd name="T29" fmla="*/ 218 h 880"/>
                  <a:gd name="T30" fmla="*/ 382 w 676"/>
                  <a:gd name="T31" fmla="*/ 264 h 880"/>
                  <a:gd name="T32" fmla="*/ 321 w 676"/>
                  <a:gd name="T33" fmla="*/ 272 h 880"/>
                  <a:gd name="T34" fmla="*/ 409 w 676"/>
                  <a:gd name="T35" fmla="*/ 380 h 880"/>
                  <a:gd name="T36" fmla="*/ 328 w 676"/>
                  <a:gd name="T37" fmla="*/ 311 h 880"/>
                  <a:gd name="T38" fmla="*/ 384 w 676"/>
                  <a:gd name="T39" fmla="*/ 299 h 880"/>
                  <a:gd name="T40" fmla="*/ 409 w 676"/>
                  <a:gd name="T41" fmla="*/ 216 h 880"/>
                  <a:gd name="T42" fmla="*/ 602 w 676"/>
                  <a:gd name="T43" fmla="*/ 0 h 880"/>
                  <a:gd name="T44" fmla="*/ 0 w 676"/>
                  <a:gd name="T45" fmla="*/ 74 h 880"/>
                  <a:gd name="T46" fmla="*/ 602 w 676"/>
                  <a:gd name="T47" fmla="*/ 880 h 880"/>
                  <a:gd name="T48" fmla="*/ 602 w 676"/>
                  <a:gd name="T49" fmla="*/ 0 h 880"/>
                  <a:gd name="T50" fmla="*/ 69 w 676"/>
                  <a:gd name="T51" fmla="*/ 779 h 880"/>
                  <a:gd name="T52" fmla="*/ 126 w 676"/>
                  <a:gd name="T53" fmla="*/ 835 h 880"/>
                  <a:gd name="T54" fmla="*/ 69 w 676"/>
                  <a:gd name="T55" fmla="*/ 649 h 880"/>
                  <a:gd name="T56" fmla="*/ 126 w 676"/>
                  <a:gd name="T57" fmla="*/ 706 h 880"/>
                  <a:gd name="T58" fmla="*/ 69 w 676"/>
                  <a:gd name="T59" fmla="*/ 519 h 880"/>
                  <a:gd name="T60" fmla="*/ 126 w 676"/>
                  <a:gd name="T61" fmla="*/ 576 h 880"/>
                  <a:gd name="T62" fmla="*/ 208 w 676"/>
                  <a:gd name="T63" fmla="*/ 779 h 880"/>
                  <a:gd name="T64" fmla="*/ 264 w 676"/>
                  <a:gd name="T65" fmla="*/ 835 h 880"/>
                  <a:gd name="T66" fmla="*/ 208 w 676"/>
                  <a:gd name="T67" fmla="*/ 649 h 880"/>
                  <a:gd name="T68" fmla="*/ 264 w 676"/>
                  <a:gd name="T69" fmla="*/ 706 h 880"/>
                  <a:gd name="T70" fmla="*/ 208 w 676"/>
                  <a:gd name="T71" fmla="*/ 519 h 880"/>
                  <a:gd name="T72" fmla="*/ 264 w 676"/>
                  <a:gd name="T73" fmla="*/ 576 h 880"/>
                  <a:gd name="T74" fmla="*/ 346 w 676"/>
                  <a:gd name="T75" fmla="*/ 779 h 880"/>
                  <a:gd name="T76" fmla="*/ 402 w 676"/>
                  <a:gd name="T77" fmla="*/ 835 h 880"/>
                  <a:gd name="T78" fmla="*/ 346 w 676"/>
                  <a:gd name="T79" fmla="*/ 649 h 880"/>
                  <a:gd name="T80" fmla="*/ 402 w 676"/>
                  <a:gd name="T81" fmla="*/ 706 h 880"/>
                  <a:gd name="T82" fmla="*/ 346 w 676"/>
                  <a:gd name="T83" fmla="*/ 519 h 880"/>
                  <a:gd name="T84" fmla="*/ 402 w 676"/>
                  <a:gd name="T85" fmla="*/ 576 h 880"/>
                  <a:gd name="T86" fmla="*/ 541 w 676"/>
                  <a:gd name="T87" fmla="*/ 835 h 880"/>
                  <a:gd name="T88" fmla="*/ 541 w 676"/>
                  <a:gd name="T89" fmla="*/ 594 h 880"/>
                  <a:gd name="T90" fmla="*/ 541 w 676"/>
                  <a:gd name="T91" fmla="*/ 576 h 880"/>
                  <a:gd name="T92" fmla="*/ 541 w 676"/>
                  <a:gd name="T93" fmla="*/ 463 h 880"/>
                  <a:gd name="T94" fmla="*/ 607 w 676"/>
                  <a:gd name="T95" fmla="*/ 363 h 880"/>
                  <a:gd name="T96" fmla="*/ 125 w 676"/>
                  <a:gd name="T97" fmla="*/ 416 h 880"/>
                  <a:gd name="T98" fmla="*/ 125 w 676"/>
                  <a:gd name="T99" fmla="*/ 85 h 880"/>
                  <a:gd name="T100" fmla="*/ 607 w 676"/>
                  <a:gd name="T101" fmla="*/ 363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6" h="880">
                    <a:moveTo>
                      <a:pt x="533" y="191"/>
                    </a:moveTo>
                    <a:lnTo>
                      <a:pt x="452" y="191"/>
                    </a:lnTo>
                    <a:lnTo>
                      <a:pt x="452" y="218"/>
                    </a:lnTo>
                    <a:lnTo>
                      <a:pt x="522" y="218"/>
                    </a:lnTo>
                    <a:cubicBezTo>
                      <a:pt x="523" y="218"/>
                      <a:pt x="524" y="218"/>
                      <a:pt x="526" y="218"/>
                    </a:cubicBezTo>
                    <a:cubicBezTo>
                      <a:pt x="531" y="220"/>
                      <a:pt x="533" y="224"/>
                      <a:pt x="533" y="230"/>
                    </a:cubicBezTo>
                    <a:lnTo>
                      <a:pt x="533" y="260"/>
                    </a:lnTo>
                    <a:cubicBezTo>
                      <a:pt x="533" y="261"/>
                      <a:pt x="533" y="262"/>
                      <a:pt x="533" y="264"/>
                    </a:cubicBezTo>
                    <a:cubicBezTo>
                      <a:pt x="531" y="269"/>
                      <a:pt x="527" y="272"/>
                      <a:pt x="522" y="272"/>
                    </a:cubicBezTo>
                    <a:lnTo>
                      <a:pt x="452" y="272"/>
                    </a:lnTo>
                    <a:lnTo>
                      <a:pt x="452" y="299"/>
                    </a:lnTo>
                    <a:lnTo>
                      <a:pt x="522" y="299"/>
                    </a:lnTo>
                    <a:cubicBezTo>
                      <a:pt x="523" y="299"/>
                      <a:pt x="524" y="299"/>
                      <a:pt x="526" y="299"/>
                    </a:cubicBezTo>
                    <a:cubicBezTo>
                      <a:pt x="531" y="301"/>
                      <a:pt x="533" y="305"/>
                      <a:pt x="533" y="311"/>
                    </a:cubicBezTo>
                    <a:lnTo>
                      <a:pt x="533" y="341"/>
                    </a:lnTo>
                    <a:cubicBezTo>
                      <a:pt x="533" y="342"/>
                      <a:pt x="533" y="344"/>
                      <a:pt x="533" y="345"/>
                    </a:cubicBezTo>
                    <a:cubicBezTo>
                      <a:pt x="531" y="350"/>
                      <a:pt x="527" y="353"/>
                      <a:pt x="522" y="353"/>
                    </a:cubicBezTo>
                    <a:lnTo>
                      <a:pt x="452" y="353"/>
                    </a:lnTo>
                    <a:lnTo>
                      <a:pt x="452" y="380"/>
                    </a:lnTo>
                    <a:lnTo>
                      <a:pt x="533" y="380"/>
                    </a:lnTo>
                    <a:cubicBezTo>
                      <a:pt x="537" y="380"/>
                      <a:pt x="541" y="379"/>
                      <a:pt x="543" y="378"/>
                    </a:cubicBezTo>
                    <a:cubicBezTo>
                      <a:pt x="555" y="373"/>
                      <a:pt x="561" y="365"/>
                      <a:pt x="561" y="354"/>
                    </a:cubicBezTo>
                    <a:lnTo>
                      <a:pt x="561" y="298"/>
                    </a:lnTo>
                    <a:cubicBezTo>
                      <a:pt x="561" y="294"/>
                      <a:pt x="559" y="290"/>
                      <a:pt x="557" y="285"/>
                    </a:cubicBezTo>
                    <a:cubicBezTo>
                      <a:pt x="559" y="281"/>
                      <a:pt x="561" y="277"/>
                      <a:pt x="561" y="273"/>
                    </a:cubicBezTo>
                    <a:lnTo>
                      <a:pt x="561" y="217"/>
                    </a:lnTo>
                    <a:cubicBezTo>
                      <a:pt x="561" y="214"/>
                      <a:pt x="560" y="212"/>
                      <a:pt x="560" y="211"/>
                    </a:cubicBezTo>
                    <a:cubicBezTo>
                      <a:pt x="555" y="197"/>
                      <a:pt x="546" y="191"/>
                      <a:pt x="533" y="191"/>
                    </a:cubicBezTo>
                    <a:close/>
                    <a:moveTo>
                      <a:pt x="230" y="191"/>
                    </a:moveTo>
                    <a:lnTo>
                      <a:pt x="230" y="191"/>
                    </a:lnTo>
                    <a:lnTo>
                      <a:pt x="203" y="191"/>
                    </a:lnTo>
                    <a:lnTo>
                      <a:pt x="203" y="217"/>
                    </a:lnTo>
                    <a:lnTo>
                      <a:pt x="218" y="217"/>
                    </a:lnTo>
                    <a:cubicBezTo>
                      <a:pt x="225" y="218"/>
                      <a:pt x="229" y="222"/>
                      <a:pt x="229" y="228"/>
                    </a:cubicBezTo>
                    <a:lnTo>
                      <a:pt x="229" y="380"/>
                    </a:lnTo>
                    <a:lnTo>
                      <a:pt x="258" y="380"/>
                    </a:lnTo>
                    <a:lnTo>
                      <a:pt x="258" y="217"/>
                    </a:lnTo>
                    <a:cubicBezTo>
                      <a:pt x="258" y="214"/>
                      <a:pt x="257" y="212"/>
                      <a:pt x="257" y="211"/>
                    </a:cubicBezTo>
                    <a:cubicBezTo>
                      <a:pt x="252" y="197"/>
                      <a:pt x="243" y="191"/>
                      <a:pt x="230" y="191"/>
                    </a:cubicBezTo>
                    <a:close/>
                    <a:moveTo>
                      <a:pt x="384" y="191"/>
                    </a:moveTo>
                    <a:lnTo>
                      <a:pt x="384" y="191"/>
                    </a:lnTo>
                    <a:lnTo>
                      <a:pt x="314" y="191"/>
                    </a:lnTo>
                    <a:lnTo>
                      <a:pt x="314" y="218"/>
                    </a:lnTo>
                    <a:lnTo>
                      <a:pt x="370" y="218"/>
                    </a:lnTo>
                    <a:cubicBezTo>
                      <a:pt x="372" y="218"/>
                      <a:pt x="373" y="218"/>
                      <a:pt x="374" y="218"/>
                    </a:cubicBezTo>
                    <a:cubicBezTo>
                      <a:pt x="380" y="220"/>
                      <a:pt x="382" y="224"/>
                      <a:pt x="382" y="230"/>
                    </a:cubicBezTo>
                    <a:lnTo>
                      <a:pt x="382" y="260"/>
                    </a:lnTo>
                    <a:cubicBezTo>
                      <a:pt x="382" y="261"/>
                      <a:pt x="382" y="262"/>
                      <a:pt x="382" y="264"/>
                    </a:cubicBezTo>
                    <a:cubicBezTo>
                      <a:pt x="380" y="269"/>
                      <a:pt x="376" y="272"/>
                      <a:pt x="370" y="272"/>
                    </a:cubicBezTo>
                    <a:lnTo>
                      <a:pt x="326" y="272"/>
                    </a:lnTo>
                    <a:cubicBezTo>
                      <a:pt x="325" y="272"/>
                      <a:pt x="323" y="272"/>
                      <a:pt x="321" y="272"/>
                    </a:cubicBezTo>
                    <a:cubicBezTo>
                      <a:pt x="308" y="277"/>
                      <a:pt x="301" y="285"/>
                      <a:pt x="301" y="297"/>
                    </a:cubicBezTo>
                    <a:lnTo>
                      <a:pt x="301" y="380"/>
                    </a:lnTo>
                    <a:lnTo>
                      <a:pt x="409" y="380"/>
                    </a:lnTo>
                    <a:lnTo>
                      <a:pt x="409" y="353"/>
                    </a:lnTo>
                    <a:lnTo>
                      <a:pt x="328" y="353"/>
                    </a:lnTo>
                    <a:lnTo>
                      <a:pt x="328" y="311"/>
                    </a:lnTo>
                    <a:cubicBezTo>
                      <a:pt x="328" y="310"/>
                      <a:pt x="328" y="308"/>
                      <a:pt x="329" y="307"/>
                    </a:cubicBezTo>
                    <a:cubicBezTo>
                      <a:pt x="331" y="301"/>
                      <a:pt x="334" y="299"/>
                      <a:pt x="340" y="299"/>
                    </a:cubicBezTo>
                    <a:lnTo>
                      <a:pt x="384" y="299"/>
                    </a:lnTo>
                    <a:cubicBezTo>
                      <a:pt x="385" y="299"/>
                      <a:pt x="387" y="299"/>
                      <a:pt x="389" y="298"/>
                    </a:cubicBezTo>
                    <a:cubicBezTo>
                      <a:pt x="403" y="294"/>
                      <a:pt x="409" y="286"/>
                      <a:pt x="409" y="274"/>
                    </a:cubicBezTo>
                    <a:lnTo>
                      <a:pt x="409" y="216"/>
                    </a:lnTo>
                    <a:lnTo>
                      <a:pt x="409" y="210"/>
                    </a:lnTo>
                    <a:cubicBezTo>
                      <a:pt x="404" y="197"/>
                      <a:pt x="396" y="191"/>
                      <a:pt x="384" y="191"/>
                    </a:cubicBezTo>
                    <a:close/>
                    <a:moveTo>
                      <a:pt x="602" y="0"/>
                    </a:moveTo>
                    <a:lnTo>
                      <a:pt x="602" y="0"/>
                    </a:lnTo>
                    <a:lnTo>
                      <a:pt x="75" y="0"/>
                    </a:lnTo>
                    <a:cubicBezTo>
                      <a:pt x="34" y="0"/>
                      <a:pt x="0" y="33"/>
                      <a:pt x="0" y="74"/>
                    </a:cubicBezTo>
                    <a:lnTo>
                      <a:pt x="0" y="806"/>
                    </a:lnTo>
                    <a:cubicBezTo>
                      <a:pt x="0" y="847"/>
                      <a:pt x="34" y="880"/>
                      <a:pt x="75" y="880"/>
                    </a:cubicBezTo>
                    <a:lnTo>
                      <a:pt x="602" y="880"/>
                    </a:lnTo>
                    <a:cubicBezTo>
                      <a:pt x="643" y="880"/>
                      <a:pt x="676" y="847"/>
                      <a:pt x="676" y="806"/>
                    </a:cubicBezTo>
                    <a:lnTo>
                      <a:pt x="676" y="74"/>
                    </a:lnTo>
                    <a:cubicBezTo>
                      <a:pt x="676" y="33"/>
                      <a:pt x="643" y="0"/>
                      <a:pt x="602" y="0"/>
                    </a:cubicBezTo>
                    <a:close/>
                    <a:moveTo>
                      <a:pt x="126" y="835"/>
                    </a:moveTo>
                    <a:lnTo>
                      <a:pt x="126" y="835"/>
                    </a:lnTo>
                    <a:cubicBezTo>
                      <a:pt x="94" y="835"/>
                      <a:pt x="69" y="810"/>
                      <a:pt x="69" y="779"/>
                    </a:cubicBezTo>
                    <a:cubicBezTo>
                      <a:pt x="69" y="748"/>
                      <a:pt x="94" y="722"/>
                      <a:pt x="126" y="722"/>
                    </a:cubicBezTo>
                    <a:cubicBezTo>
                      <a:pt x="157" y="722"/>
                      <a:pt x="182" y="748"/>
                      <a:pt x="182" y="779"/>
                    </a:cubicBezTo>
                    <a:cubicBezTo>
                      <a:pt x="182" y="810"/>
                      <a:pt x="157" y="835"/>
                      <a:pt x="126" y="835"/>
                    </a:cubicBezTo>
                    <a:close/>
                    <a:moveTo>
                      <a:pt x="126" y="706"/>
                    </a:moveTo>
                    <a:lnTo>
                      <a:pt x="126" y="706"/>
                    </a:lnTo>
                    <a:cubicBezTo>
                      <a:pt x="94" y="706"/>
                      <a:pt x="69" y="680"/>
                      <a:pt x="69" y="649"/>
                    </a:cubicBezTo>
                    <a:cubicBezTo>
                      <a:pt x="69" y="618"/>
                      <a:pt x="94" y="593"/>
                      <a:pt x="126" y="593"/>
                    </a:cubicBezTo>
                    <a:cubicBezTo>
                      <a:pt x="157" y="593"/>
                      <a:pt x="182" y="618"/>
                      <a:pt x="182" y="649"/>
                    </a:cubicBezTo>
                    <a:cubicBezTo>
                      <a:pt x="182" y="680"/>
                      <a:pt x="157" y="706"/>
                      <a:pt x="126" y="706"/>
                    </a:cubicBezTo>
                    <a:close/>
                    <a:moveTo>
                      <a:pt x="126" y="576"/>
                    </a:moveTo>
                    <a:lnTo>
                      <a:pt x="126" y="576"/>
                    </a:lnTo>
                    <a:cubicBezTo>
                      <a:pt x="94" y="576"/>
                      <a:pt x="69" y="550"/>
                      <a:pt x="69" y="519"/>
                    </a:cubicBezTo>
                    <a:cubicBezTo>
                      <a:pt x="69" y="488"/>
                      <a:pt x="94" y="463"/>
                      <a:pt x="126" y="463"/>
                    </a:cubicBezTo>
                    <a:cubicBezTo>
                      <a:pt x="157" y="463"/>
                      <a:pt x="182" y="488"/>
                      <a:pt x="182" y="519"/>
                    </a:cubicBezTo>
                    <a:cubicBezTo>
                      <a:pt x="182" y="550"/>
                      <a:pt x="157" y="576"/>
                      <a:pt x="126" y="576"/>
                    </a:cubicBezTo>
                    <a:close/>
                    <a:moveTo>
                      <a:pt x="264" y="835"/>
                    </a:moveTo>
                    <a:lnTo>
                      <a:pt x="264" y="835"/>
                    </a:lnTo>
                    <a:cubicBezTo>
                      <a:pt x="233" y="835"/>
                      <a:pt x="208" y="810"/>
                      <a:pt x="208" y="779"/>
                    </a:cubicBezTo>
                    <a:cubicBezTo>
                      <a:pt x="208" y="748"/>
                      <a:pt x="233" y="722"/>
                      <a:pt x="264" y="722"/>
                    </a:cubicBezTo>
                    <a:cubicBezTo>
                      <a:pt x="295" y="722"/>
                      <a:pt x="320" y="748"/>
                      <a:pt x="320" y="779"/>
                    </a:cubicBezTo>
                    <a:cubicBezTo>
                      <a:pt x="320" y="810"/>
                      <a:pt x="295" y="835"/>
                      <a:pt x="264" y="835"/>
                    </a:cubicBezTo>
                    <a:close/>
                    <a:moveTo>
                      <a:pt x="264" y="706"/>
                    </a:moveTo>
                    <a:lnTo>
                      <a:pt x="264" y="706"/>
                    </a:lnTo>
                    <a:cubicBezTo>
                      <a:pt x="233" y="706"/>
                      <a:pt x="208" y="680"/>
                      <a:pt x="208" y="649"/>
                    </a:cubicBezTo>
                    <a:cubicBezTo>
                      <a:pt x="208" y="618"/>
                      <a:pt x="233" y="593"/>
                      <a:pt x="264" y="593"/>
                    </a:cubicBezTo>
                    <a:cubicBezTo>
                      <a:pt x="295" y="593"/>
                      <a:pt x="320" y="618"/>
                      <a:pt x="320" y="649"/>
                    </a:cubicBezTo>
                    <a:cubicBezTo>
                      <a:pt x="320" y="680"/>
                      <a:pt x="295" y="706"/>
                      <a:pt x="264" y="706"/>
                    </a:cubicBezTo>
                    <a:close/>
                    <a:moveTo>
                      <a:pt x="264" y="576"/>
                    </a:moveTo>
                    <a:lnTo>
                      <a:pt x="264" y="576"/>
                    </a:lnTo>
                    <a:cubicBezTo>
                      <a:pt x="233" y="576"/>
                      <a:pt x="208" y="550"/>
                      <a:pt x="208" y="519"/>
                    </a:cubicBezTo>
                    <a:cubicBezTo>
                      <a:pt x="208" y="488"/>
                      <a:pt x="233" y="463"/>
                      <a:pt x="264" y="463"/>
                    </a:cubicBezTo>
                    <a:cubicBezTo>
                      <a:pt x="295" y="463"/>
                      <a:pt x="320" y="488"/>
                      <a:pt x="320" y="519"/>
                    </a:cubicBezTo>
                    <a:cubicBezTo>
                      <a:pt x="320" y="550"/>
                      <a:pt x="295" y="576"/>
                      <a:pt x="264" y="576"/>
                    </a:cubicBezTo>
                    <a:close/>
                    <a:moveTo>
                      <a:pt x="402" y="835"/>
                    </a:moveTo>
                    <a:lnTo>
                      <a:pt x="402" y="835"/>
                    </a:lnTo>
                    <a:cubicBezTo>
                      <a:pt x="371" y="835"/>
                      <a:pt x="346" y="810"/>
                      <a:pt x="346" y="779"/>
                    </a:cubicBezTo>
                    <a:cubicBezTo>
                      <a:pt x="346" y="748"/>
                      <a:pt x="371" y="722"/>
                      <a:pt x="402" y="722"/>
                    </a:cubicBezTo>
                    <a:cubicBezTo>
                      <a:pt x="433" y="722"/>
                      <a:pt x="459" y="748"/>
                      <a:pt x="459" y="779"/>
                    </a:cubicBezTo>
                    <a:cubicBezTo>
                      <a:pt x="459" y="810"/>
                      <a:pt x="433" y="835"/>
                      <a:pt x="402" y="835"/>
                    </a:cubicBezTo>
                    <a:close/>
                    <a:moveTo>
                      <a:pt x="402" y="706"/>
                    </a:moveTo>
                    <a:lnTo>
                      <a:pt x="402" y="706"/>
                    </a:lnTo>
                    <a:cubicBezTo>
                      <a:pt x="371" y="706"/>
                      <a:pt x="346" y="680"/>
                      <a:pt x="346" y="649"/>
                    </a:cubicBezTo>
                    <a:cubicBezTo>
                      <a:pt x="346" y="618"/>
                      <a:pt x="371" y="593"/>
                      <a:pt x="402" y="593"/>
                    </a:cubicBezTo>
                    <a:cubicBezTo>
                      <a:pt x="433" y="593"/>
                      <a:pt x="459" y="618"/>
                      <a:pt x="459" y="649"/>
                    </a:cubicBezTo>
                    <a:cubicBezTo>
                      <a:pt x="459" y="680"/>
                      <a:pt x="433" y="706"/>
                      <a:pt x="402" y="706"/>
                    </a:cubicBezTo>
                    <a:close/>
                    <a:moveTo>
                      <a:pt x="402" y="576"/>
                    </a:moveTo>
                    <a:lnTo>
                      <a:pt x="402" y="576"/>
                    </a:lnTo>
                    <a:cubicBezTo>
                      <a:pt x="371" y="576"/>
                      <a:pt x="346" y="550"/>
                      <a:pt x="346" y="519"/>
                    </a:cubicBezTo>
                    <a:cubicBezTo>
                      <a:pt x="346" y="488"/>
                      <a:pt x="371" y="463"/>
                      <a:pt x="402" y="463"/>
                    </a:cubicBezTo>
                    <a:cubicBezTo>
                      <a:pt x="433" y="463"/>
                      <a:pt x="459" y="488"/>
                      <a:pt x="459" y="519"/>
                    </a:cubicBezTo>
                    <a:cubicBezTo>
                      <a:pt x="459" y="550"/>
                      <a:pt x="433" y="576"/>
                      <a:pt x="402" y="576"/>
                    </a:cubicBezTo>
                    <a:close/>
                    <a:moveTo>
                      <a:pt x="591" y="783"/>
                    </a:moveTo>
                    <a:lnTo>
                      <a:pt x="591" y="783"/>
                    </a:lnTo>
                    <a:cubicBezTo>
                      <a:pt x="591" y="812"/>
                      <a:pt x="569" y="835"/>
                      <a:pt x="541" y="835"/>
                    </a:cubicBezTo>
                    <a:cubicBezTo>
                      <a:pt x="514" y="835"/>
                      <a:pt x="492" y="812"/>
                      <a:pt x="492" y="783"/>
                    </a:cubicBezTo>
                    <a:lnTo>
                      <a:pt x="492" y="646"/>
                    </a:lnTo>
                    <a:cubicBezTo>
                      <a:pt x="492" y="618"/>
                      <a:pt x="514" y="594"/>
                      <a:pt x="541" y="594"/>
                    </a:cubicBezTo>
                    <a:cubicBezTo>
                      <a:pt x="569" y="594"/>
                      <a:pt x="591" y="618"/>
                      <a:pt x="591" y="646"/>
                    </a:cubicBezTo>
                    <a:lnTo>
                      <a:pt x="591" y="783"/>
                    </a:lnTo>
                    <a:close/>
                    <a:moveTo>
                      <a:pt x="541" y="576"/>
                    </a:moveTo>
                    <a:lnTo>
                      <a:pt x="541" y="576"/>
                    </a:lnTo>
                    <a:cubicBezTo>
                      <a:pt x="510" y="576"/>
                      <a:pt x="484" y="550"/>
                      <a:pt x="484" y="519"/>
                    </a:cubicBezTo>
                    <a:cubicBezTo>
                      <a:pt x="484" y="488"/>
                      <a:pt x="510" y="463"/>
                      <a:pt x="541" y="463"/>
                    </a:cubicBezTo>
                    <a:cubicBezTo>
                      <a:pt x="572" y="463"/>
                      <a:pt x="597" y="488"/>
                      <a:pt x="597" y="519"/>
                    </a:cubicBezTo>
                    <a:cubicBezTo>
                      <a:pt x="597" y="550"/>
                      <a:pt x="572" y="576"/>
                      <a:pt x="541" y="576"/>
                    </a:cubicBezTo>
                    <a:close/>
                    <a:moveTo>
                      <a:pt x="607" y="363"/>
                    </a:moveTo>
                    <a:lnTo>
                      <a:pt x="607" y="363"/>
                    </a:lnTo>
                    <a:cubicBezTo>
                      <a:pt x="607" y="392"/>
                      <a:pt x="584" y="416"/>
                      <a:pt x="555" y="416"/>
                    </a:cubicBezTo>
                    <a:lnTo>
                      <a:pt x="125" y="416"/>
                    </a:lnTo>
                    <a:cubicBezTo>
                      <a:pt x="96" y="416"/>
                      <a:pt x="72" y="392"/>
                      <a:pt x="72" y="363"/>
                    </a:cubicBezTo>
                    <a:lnTo>
                      <a:pt x="72" y="137"/>
                    </a:lnTo>
                    <a:cubicBezTo>
                      <a:pt x="72" y="108"/>
                      <a:pt x="96" y="85"/>
                      <a:pt x="125" y="85"/>
                    </a:cubicBezTo>
                    <a:lnTo>
                      <a:pt x="555" y="85"/>
                    </a:lnTo>
                    <a:cubicBezTo>
                      <a:pt x="584" y="85"/>
                      <a:pt x="607" y="108"/>
                      <a:pt x="607" y="137"/>
                    </a:cubicBezTo>
                    <a:lnTo>
                      <a:pt x="607" y="363"/>
                    </a:ln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grpSp>
      <p:sp>
        <p:nvSpPr>
          <p:cNvPr id="28" name="矩形 27"/>
          <p:cNvSpPr/>
          <p:nvPr/>
        </p:nvSpPr>
        <p:spPr>
          <a:xfrm>
            <a:off x="6096632" y="5296731"/>
            <a:ext cx="5446446" cy="923330"/>
          </a:xfrm>
          <a:prstGeom prst="rect">
            <a:avLst/>
          </a:prstGeom>
        </p:spPr>
        <p:txBody>
          <a:bodyPr wrap="square">
            <a:spAutoFit/>
          </a:bodyPr>
          <a:lstStyle/>
          <a:p>
            <a:pPr marL="285750" indent="-285750">
              <a:buFont typeface="Wingdings" panose="05000000000000000000" pitchFamily="2" charset="2"/>
              <a:buChar char="n"/>
            </a:pPr>
            <a:r>
              <a:rPr lang="zh-CN" altLang="en-US" dirty="0">
                <a:latin typeface="+mj-ea"/>
                <a:ea typeface="+mj-ea"/>
              </a:rPr>
              <a:t>月度会员注册达到</a:t>
            </a:r>
            <a:r>
              <a:rPr lang="en-US" altLang="zh-CN" dirty="0">
                <a:latin typeface="+mj-ea"/>
                <a:ea typeface="+mj-ea"/>
              </a:rPr>
              <a:t>10</a:t>
            </a:r>
            <a:r>
              <a:rPr lang="zh-CN" altLang="en-US" dirty="0">
                <a:latin typeface="+mj-ea"/>
                <a:ea typeface="+mj-ea"/>
              </a:rPr>
              <a:t>万，注册费收益</a:t>
            </a:r>
            <a:r>
              <a:rPr lang="en-US" altLang="zh-CN" dirty="0">
                <a:latin typeface="+mj-ea"/>
                <a:ea typeface="+mj-ea"/>
              </a:rPr>
              <a:t>5000</a:t>
            </a:r>
            <a:r>
              <a:rPr lang="zh-CN" altLang="en-US" dirty="0">
                <a:latin typeface="+mj-ea"/>
                <a:ea typeface="+mj-ea"/>
              </a:rPr>
              <a:t>元</a:t>
            </a:r>
            <a:endParaRPr lang="zh-CN" altLang="en-US" dirty="0">
              <a:latin typeface="+mj-ea"/>
              <a:ea typeface="+mj-ea"/>
            </a:endParaRPr>
          </a:p>
          <a:p>
            <a:pPr marL="285750" indent="-285750">
              <a:buFont typeface="Wingdings" panose="05000000000000000000" pitchFamily="2" charset="2"/>
              <a:buChar char="n"/>
            </a:pPr>
            <a:r>
              <a:rPr lang="zh-CN" altLang="en-US" dirty="0">
                <a:latin typeface="+mj-ea"/>
                <a:ea typeface="+mj-ea"/>
              </a:rPr>
              <a:t>年度会员注册达到</a:t>
            </a:r>
            <a:r>
              <a:rPr lang="en-US" altLang="zh-CN" dirty="0">
                <a:latin typeface="+mj-ea"/>
                <a:ea typeface="+mj-ea"/>
              </a:rPr>
              <a:t>100</a:t>
            </a:r>
            <a:r>
              <a:rPr lang="zh-CN" altLang="en-US" dirty="0">
                <a:latin typeface="+mj-ea"/>
                <a:ea typeface="+mj-ea"/>
              </a:rPr>
              <a:t>万，注册费收益</a:t>
            </a:r>
            <a:r>
              <a:rPr lang="en-US" altLang="zh-CN" dirty="0">
                <a:latin typeface="+mj-ea"/>
                <a:ea typeface="+mj-ea"/>
              </a:rPr>
              <a:t>5</a:t>
            </a:r>
            <a:r>
              <a:rPr lang="zh-CN" altLang="en-US" dirty="0">
                <a:latin typeface="+mj-ea"/>
                <a:ea typeface="+mj-ea"/>
              </a:rPr>
              <a:t>万</a:t>
            </a:r>
            <a:endParaRPr lang="zh-CN" altLang="en-US" dirty="0">
              <a:latin typeface="+mj-ea"/>
              <a:ea typeface="+mj-ea"/>
            </a:endParaRPr>
          </a:p>
          <a:p>
            <a:pPr marL="285750" indent="-285750">
              <a:buFont typeface="Wingdings" panose="05000000000000000000" pitchFamily="2" charset="2"/>
              <a:buChar char="n"/>
            </a:pPr>
            <a:r>
              <a:rPr lang="zh-CN" altLang="en-US" dirty="0">
                <a:latin typeface="+mj-ea"/>
                <a:ea typeface="+mj-ea"/>
              </a:rPr>
              <a:t>属地会员注册收益：</a:t>
            </a:r>
            <a:r>
              <a:rPr lang="en-US" altLang="zh-CN" dirty="0">
                <a:latin typeface="+mj-ea"/>
                <a:ea typeface="+mj-ea"/>
              </a:rPr>
              <a:t>30</a:t>
            </a:r>
            <a:r>
              <a:rPr lang="zh-CN" altLang="en-US" dirty="0">
                <a:latin typeface="+mj-ea"/>
                <a:ea typeface="+mj-ea"/>
              </a:rPr>
              <a:t>家*服务站</a:t>
            </a:r>
            <a:r>
              <a:rPr lang="en-US" altLang="zh-CN" dirty="0">
                <a:latin typeface="+mj-ea"/>
                <a:ea typeface="+mj-ea"/>
              </a:rPr>
              <a:t>3%=9</a:t>
            </a:r>
            <a:r>
              <a:rPr lang="zh-CN" altLang="en-US" dirty="0">
                <a:latin typeface="+mj-ea"/>
                <a:ea typeface="+mj-ea"/>
              </a:rPr>
              <a:t>万</a:t>
            </a:r>
            <a:endParaRPr lang="zh-CN" altLang="en-US" dirty="0">
              <a:latin typeface="+mj-ea"/>
              <a:ea typeface="+mj-ea"/>
            </a:endParaRPr>
          </a:p>
        </p:txBody>
      </p:sp>
      <p:sp>
        <p:nvSpPr>
          <p:cNvPr id="29" name="矩形 28"/>
          <p:cNvSpPr/>
          <p:nvPr/>
        </p:nvSpPr>
        <p:spPr>
          <a:xfrm>
            <a:off x="1296233" y="2968815"/>
            <a:ext cx="4573942" cy="400110"/>
          </a:xfrm>
          <a:prstGeom prst="rect">
            <a:avLst/>
          </a:prstGeom>
        </p:spPr>
        <p:txBody>
          <a:bodyPr wrap="square">
            <a:spAutoFit/>
          </a:bodyPr>
          <a:lstStyle/>
          <a:p>
            <a:r>
              <a:rPr lang="zh-CN" altLang="en-US" sz="2000" b="1" dirty="0">
                <a:latin typeface="+mj-ea"/>
                <a:ea typeface="+mj-ea"/>
              </a:rPr>
              <a:t>专营店</a:t>
            </a:r>
            <a:r>
              <a:rPr lang="zh-CN" altLang="en-US" sz="2000" dirty="0">
                <a:latin typeface="+mj-ea"/>
                <a:ea typeface="+mj-ea"/>
              </a:rPr>
              <a:t>注册会员可获得</a:t>
            </a:r>
            <a:r>
              <a:rPr lang="en-US" altLang="zh-CN" sz="2000" dirty="0">
                <a:latin typeface="+mj-ea"/>
                <a:ea typeface="+mj-ea"/>
              </a:rPr>
              <a:t>6%</a:t>
            </a:r>
            <a:r>
              <a:rPr lang="zh-CN" altLang="en-US" sz="2000" dirty="0">
                <a:latin typeface="+mj-ea"/>
                <a:ea typeface="+mj-ea"/>
              </a:rPr>
              <a:t>注册补贴</a:t>
            </a:r>
            <a:r>
              <a:rPr lang="en-US" altLang="zh-CN" sz="2000" dirty="0">
                <a:latin typeface="+mj-ea"/>
                <a:ea typeface="+mj-ea"/>
              </a:rPr>
              <a:t> </a:t>
            </a:r>
            <a:r>
              <a:rPr lang="zh-CN" altLang="en-US" sz="2000" dirty="0">
                <a:latin typeface="+mj-ea"/>
                <a:ea typeface="+mj-ea"/>
              </a:rPr>
              <a:t>；</a:t>
            </a:r>
            <a:endParaRPr lang="zh-CN" altLang="en-US" sz="2000" dirty="0">
              <a:latin typeface="+mj-ea"/>
              <a:ea typeface="+mj-ea"/>
            </a:endParaRPr>
          </a:p>
        </p:txBody>
      </p:sp>
      <p:sp>
        <p:nvSpPr>
          <p:cNvPr id="30" name="矩形 29"/>
          <p:cNvSpPr/>
          <p:nvPr/>
        </p:nvSpPr>
        <p:spPr>
          <a:xfrm>
            <a:off x="1296233" y="3532946"/>
            <a:ext cx="4573942" cy="400110"/>
          </a:xfrm>
          <a:prstGeom prst="rect">
            <a:avLst/>
          </a:prstGeom>
        </p:spPr>
        <p:txBody>
          <a:bodyPr wrap="square">
            <a:spAutoFit/>
          </a:bodyPr>
          <a:lstStyle/>
          <a:p>
            <a:r>
              <a:rPr lang="zh-CN" altLang="en-US" sz="2000" b="1" dirty="0">
                <a:latin typeface="+mj-ea"/>
                <a:ea typeface="+mj-ea"/>
              </a:rPr>
              <a:t>旗舰店</a:t>
            </a:r>
            <a:r>
              <a:rPr lang="zh-CN" altLang="en-US" sz="2000" dirty="0">
                <a:latin typeface="+mj-ea"/>
                <a:ea typeface="+mj-ea"/>
              </a:rPr>
              <a:t>注册会员可获得</a:t>
            </a:r>
            <a:r>
              <a:rPr lang="en-US" altLang="zh-CN" sz="2000" dirty="0">
                <a:latin typeface="+mj-ea"/>
                <a:ea typeface="+mj-ea"/>
              </a:rPr>
              <a:t>8%</a:t>
            </a:r>
            <a:r>
              <a:rPr lang="zh-CN" altLang="en-US" sz="2000" dirty="0">
                <a:latin typeface="+mj-ea"/>
                <a:ea typeface="+mj-ea"/>
              </a:rPr>
              <a:t>注册补贴；</a:t>
            </a:r>
            <a:endParaRPr lang="zh-CN" altLang="en-US" sz="2000" dirty="0">
              <a:latin typeface="+mj-ea"/>
              <a:ea typeface="+mj-ea"/>
            </a:endParaRPr>
          </a:p>
        </p:txBody>
      </p:sp>
    </p:spTree>
    <p:custDataLst>
      <p:tags r:id="rId2"/>
    </p:custDataLst>
  </p:cSld>
  <p:clrMapOvr>
    <a:masterClrMapping/>
  </p:clrMapOvr>
  <p:transition spd="slow" advTm="6582">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00277" y="6589820"/>
            <a:ext cx="1723549" cy="276999"/>
          </a:xfrm>
          <a:prstGeom prst="rect">
            <a:avLst/>
          </a:prstGeom>
          <a:noFill/>
        </p:spPr>
        <p:txBody>
          <a:bodyPr wrap="none" rtlCol="0">
            <a:spAutoFit/>
          </a:bodyPr>
          <a:lstStyle/>
          <a:p>
            <a:r>
              <a:rPr lang="zh-CN" altLang="en-US" sz="1200" dirty="0">
                <a:solidFill>
                  <a:schemeClr val="accent2"/>
                </a:solidFill>
                <a:latin typeface="+mj-ea"/>
                <a:ea typeface="+mj-ea"/>
              </a:rPr>
              <a:t>某某商务科技有限公司</a:t>
            </a:r>
            <a:endParaRPr lang="zh-CN" altLang="en-US" sz="1200" dirty="0">
              <a:solidFill>
                <a:schemeClr val="accent2"/>
              </a:solidFill>
              <a:latin typeface="+mj-ea"/>
              <a:ea typeface="+mj-ea"/>
            </a:endParaRPr>
          </a:p>
        </p:txBody>
      </p:sp>
      <p:pic>
        <p:nvPicPr>
          <p:cNvPr id="15" name="图片 14" descr="456"/>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a:xfrm>
            <a:off x="0" y="-27940"/>
            <a:ext cx="12210748" cy="6858000"/>
          </a:xfrm>
          <a:prstGeom prst="rect">
            <a:avLst/>
          </a:prstGeom>
        </p:spPr>
      </p:pic>
      <p:sp>
        <p:nvSpPr>
          <p:cNvPr id="16" name="矩形 15"/>
          <p:cNvSpPr/>
          <p:nvPr/>
        </p:nvSpPr>
        <p:spPr>
          <a:xfrm>
            <a:off x="1311275" y="4159250"/>
            <a:ext cx="9705975" cy="2400657"/>
          </a:xfrm>
          <a:prstGeom prst="rect">
            <a:avLst/>
          </a:prstGeom>
        </p:spPr>
        <p:txBody>
          <a:bodyPr wrap="square">
            <a:spAutoFit/>
          </a:bodyPr>
          <a:lstStyle/>
          <a:p>
            <a:pPr algn="ctr">
              <a:lnSpc>
                <a:spcPct val="150000"/>
              </a:lnSpc>
            </a:pPr>
            <a:r>
              <a:rPr lang="zh-CN" altLang="en-US" sz="2000" dirty="0">
                <a:solidFill>
                  <a:srgbClr val="FFFFFF"/>
                </a:solidFill>
                <a:latin typeface="+mj-ea"/>
                <a:ea typeface="+mj-ea"/>
              </a:rPr>
              <a:t>错过了十年前的淘宝，错过了三年前的微商</a:t>
            </a:r>
            <a:endParaRPr lang="zh-CN" altLang="en-US" sz="2000" dirty="0">
              <a:solidFill>
                <a:srgbClr val="FFFFFF"/>
              </a:solidFill>
              <a:latin typeface="+mj-ea"/>
              <a:ea typeface="+mj-ea"/>
            </a:endParaRPr>
          </a:p>
          <a:p>
            <a:pPr algn="ctr">
              <a:lnSpc>
                <a:spcPct val="150000"/>
              </a:lnSpc>
            </a:pPr>
            <a:r>
              <a:rPr lang="zh-CN" altLang="en-US" sz="2000" dirty="0">
                <a:solidFill>
                  <a:srgbClr val="FFFFFF"/>
                </a:solidFill>
                <a:latin typeface="+mj-ea"/>
                <a:ea typeface="+mj-ea"/>
              </a:rPr>
              <a:t>你是否还会错过</a:t>
            </a:r>
            <a:r>
              <a:rPr lang="en-US" altLang="zh-CN" sz="2000" dirty="0">
                <a:solidFill>
                  <a:srgbClr val="FFFFFF"/>
                </a:solidFill>
                <a:latin typeface="+mj-ea"/>
                <a:ea typeface="+mj-ea"/>
              </a:rPr>
              <a:t>2016</a:t>
            </a:r>
            <a:r>
              <a:rPr lang="zh-CN" altLang="en-US" sz="2000" dirty="0">
                <a:solidFill>
                  <a:srgbClr val="FFFFFF"/>
                </a:solidFill>
                <a:latin typeface="+mj-ea"/>
                <a:ea typeface="+mj-ea"/>
              </a:rPr>
              <a:t>年的消费商？</a:t>
            </a:r>
            <a:endParaRPr lang="zh-CN" altLang="en-US" sz="2000" dirty="0">
              <a:solidFill>
                <a:srgbClr val="FFFFFF"/>
              </a:solidFill>
              <a:latin typeface="+mj-ea"/>
              <a:ea typeface="+mj-ea"/>
            </a:endParaRPr>
          </a:p>
          <a:p>
            <a:pPr algn="ctr">
              <a:lnSpc>
                <a:spcPct val="150000"/>
              </a:lnSpc>
            </a:pPr>
            <a:r>
              <a:rPr lang="zh-CN" altLang="en-US" sz="2000" dirty="0">
                <a:solidFill>
                  <a:srgbClr val="FFFFFF"/>
                </a:solidFill>
                <a:latin typeface="+mj-ea"/>
                <a:ea typeface="+mj-ea"/>
              </a:rPr>
              <a:t>如今有先进之明的消费者已经提前进入消费商行列</a:t>
            </a:r>
            <a:endParaRPr lang="zh-CN" altLang="en-US" sz="2000" dirty="0">
              <a:solidFill>
                <a:srgbClr val="FFFFFF"/>
              </a:solidFill>
              <a:latin typeface="+mj-ea"/>
              <a:ea typeface="+mj-ea"/>
            </a:endParaRPr>
          </a:p>
          <a:p>
            <a:pPr algn="ctr">
              <a:lnSpc>
                <a:spcPct val="150000"/>
              </a:lnSpc>
            </a:pPr>
            <a:r>
              <a:rPr lang="zh-CN" altLang="en-US" sz="2000" dirty="0">
                <a:solidFill>
                  <a:srgbClr val="FFFFFF"/>
                </a:solidFill>
                <a:latin typeface="+mj-ea"/>
                <a:ea typeface="+mj-ea"/>
              </a:rPr>
              <a:t>未来，人人都是消费商</a:t>
            </a:r>
            <a:endParaRPr lang="zh-CN" altLang="en-US" sz="2000" dirty="0">
              <a:solidFill>
                <a:srgbClr val="FFFFFF"/>
              </a:solidFill>
              <a:latin typeface="+mj-ea"/>
              <a:ea typeface="+mj-ea"/>
            </a:endParaRPr>
          </a:p>
          <a:p>
            <a:pPr algn="ctr">
              <a:lnSpc>
                <a:spcPct val="150000"/>
              </a:lnSpc>
            </a:pPr>
            <a:r>
              <a:rPr lang="zh-CN" altLang="en-US" sz="2000" dirty="0">
                <a:solidFill>
                  <a:srgbClr val="FFFFFF"/>
                </a:solidFill>
                <a:latin typeface="+mj-ea"/>
                <a:ea typeface="+mj-ea"/>
              </a:rPr>
              <a:t>“消费商”新型的消费者参与商品利润分配的泛商业模式即将席卷未来人们的生活！</a:t>
            </a:r>
            <a:endParaRPr lang="zh-CN" altLang="en-US" sz="2000" dirty="0">
              <a:solidFill>
                <a:srgbClr val="FFFFFF"/>
              </a:solidFill>
              <a:latin typeface="+mj-ea"/>
              <a:ea typeface="+mj-ea"/>
            </a:endParaRPr>
          </a:p>
        </p:txBody>
      </p:sp>
      <p:sp>
        <p:nvSpPr>
          <p:cNvPr id="17" name="圆角矩形 2"/>
          <p:cNvSpPr/>
          <p:nvPr/>
        </p:nvSpPr>
        <p:spPr bwMode="auto">
          <a:xfrm>
            <a:off x="5450309" y="3000794"/>
            <a:ext cx="1152128" cy="1152128"/>
          </a:xfrm>
          <a:prstGeom prst="roundRect">
            <a:avLst>
              <a:gd name="adj" fmla="val 8375"/>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8" name="矩形 17"/>
          <p:cNvSpPr/>
          <p:nvPr/>
        </p:nvSpPr>
        <p:spPr>
          <a:xfrm>
            <a:off x="5522317" y="3099804"/>
            <a:ext cx="1008112" cy="954107"/>
          </a:xfrm>
          <a:prstGeom prst="rect">
            <a:avLst/>
          </a:prstGeom>
        </p:spPr>
        <p:txBody>
          <a:bodyPr wrap="square">
            <a:spAutoFit/>
          </a:bodyPr>
          <a:lstStyle/>
          <a:p>
            <a:pPr algn="ctr"/>
            <a:r>
              <a:rPr lang="zh-CN" altLang="en-US" sz="2800" b="1" dirty="0">
                <a:solidFill>
                  <a:srgbClr val="FFFFFF"/>
                </a:solidFill>
                <a:latin typeface="+mj-ea"/>
                <a:ea typeface="+mj-ea"/>
              </a:rPr>
              <a:t>梦想目标</a:t>
            </a:r>
            <a:endParaRPr lang="zh-CN" altLang="en-US" sz="2800" dirty="0">
              <a:solidFill>
                <a:srgbClr val="FFFFFF"/>
              </a:solidFill>
              <a:latin typeface="+mj-ea"/>
              <a:ea typeface="+mj-ea"/>
            </a:endParaRPr>
          </a:p>
        </p:txBody>
      </p:sp>
      <p:sp>
        <p:nvSpPr>
          <p:cNvPr id="8" name="Freeform 16"/>
          <p:cNvSpPr>
            <a:spLocks noEditPoints="1"/>
          </p:cNvSpPr>
          <p:nvPr/>
        </p:nvSpPr>
        <p:spPr bwMode="auto">
          <a:xfrm>
            <a:off x="5378301" y="410044"/>
            <a:ext cx="1776869" cy="912815"/>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Tree>
  </p:cSld>
  <p:clrMapOvr>
    <a:masterClrMapping/>
  </p:clrMapOvr>
  <p:transition spd="slow" advTm="5397">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5177"/>
          <a:stretch>
            <a:fillRect/>
          </a:stretch>
        </p:blipFill>
        <p:spPr>
          <a:xfrm>
            <a:off x="0" y="-5226"/>
            <a:ext cx="10203631" cy="6855496"/>
          </a:xfrm>
          <a:prstGeom prst="rect">
            <a:avLst/>
          </a:prstGeom>
        </p:spPr>
      </p:pic>
      <p:sp>
        <p:nvSpPr>
          <p:cNvPr id="5" name="矩形 4"/>
          <p:cNvSpPr/>
          <p:nvPr/>
        </p:nvSpPr>
        <p:spPr>
          <a:xfrm>
            <a:off x="5379095" y="1188895"/>
            <a:ext cx="5876951" cy="3416320"/>
          </a:xfrm>
          <a:prstGeom prst="rect">
            <a:avLst/>
          </a:prstGeom>
          <a:noFill/>
        </p:spPr>
        <p:txBody>
          <a:bodyPr wrap="square" rtlCol="0">
            <a:spAutoFit/>
          </a:bodyPr>
          <a:lstStyle/>
          <a:p>
            <a:pPr algn="just">
              <a:lnSpc>
                <a:spcPct val="150000"/>
              </a:lnSpc>
            </a:pPr>
            <a:r>
              <a:rPr lang="zh-CN" altLang="en-US" sz="2400" b="1" dirty="0">
                <a:solidFill>
                  <a:schemeClr val="accent1"/>
                </a:solidFill>
                <a:latin typeface="+mj-ea"/>
                <a:ea typeface="+mj-ea"/>
              </a:rPr>
              <a:t>北京某某某某发展有限公司</a:t>
            </a:r>
            <a:endParaRPr lang="zh-CN" altLang="en-US" sz="2400" b="1"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公司地址：</a:t>
            </a:r>
            <a:r>
              <a:rPr lang="zh-CN" altLang="en-US" sz="2000" dirty="0">
                <a:solidFill>
                  <a:schemeClr val="accent1"/>
                </a:solidFill>
                <a:latin typeface="+mj-ea"/>
                <a:ea typeface="+mj-ea"/>
              </a:rPr>
              <a:t>北京市某某路</a:t>
            </a:r>
            <a:r>
              <a:rPr lang="en-US" altLang="zh-CN" sz="2000" dirty="0">
                <a:solidFill>
                  <a:schemeClr val="accent1"/>
                </a:solidFill>
                <a:latin typeface="+mj-ea"/>
                <a:ea typeface="+mj-ea"/>
              </a:rPr>
              <a:t>XX</a:t>
            </a:r>
            <a:r>
              <a:rPr lang="zh-CN" altLang="en-US" sz="2000" dirty="0">
                <a:solidFill>
                  <a:schemeClr val="accent1"/>
                </a:solidFill>
                <a:latin typeface="+mj-ea"/>
                <a:ea typeface="+mj-ea"/>
              </a:rPr>
              <a:t>号某某大厦</a:t>
            </a:r>
            <a:r>
              <a:rPr lang="en-US" altLang="zh-CN" sz="2000" dirty="0">
                <a:solidFill>
                  <a:schemeClr val="accent1"/>
                </a:solidFill>
                <a:latin typeface="+mj-ea"/>
                <a:ea typeface="+mj-ea"/>
              </a:rPr>
              <a:t>7</a:t>
            </a:r>
            <a:r>
              <a:rPr lang="zh-CN" altLang="en-US" sz="2000" dirty="0">
                <a:solidFill>
                  <a:schemeClr val="accent1"/>
                </a:solidFill>
                <a:latin typeface="+mj-ea"/>
                <a:ea typeface="+mj-ea"/>
              </a:rPr>
              <a:t>楼</a:t>
            </a:r>
            <a:endParaRPr lang="zh-CN" altLang="en-US"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电话：</a:t>
            </a:r>
            <a:r>
              <a:rPr lang="en-US" altLang="zh-CN" sz="2000" dirty="0">
                <a:solidFill>
                  <a:schemeClr val="accent1"/>
                </a:solidFill>
                <a:latin typeface="+mj-ea"/>
                <a:ea typeface="+mj-ea"/>
              </a:rPr>
              <a:t>010-8888888</a:t>
            </a:r>
            <a:endParaRPr lang="en-US" altLang="zh-CN"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传真：</a:t>
            </a:r>
            <a:r>
              <a:rPr lang="en-US" altLang="zh-CN" sz="2000" dirty="0">
                <a:solidFill>
                  <a:schemeClr val="accent1"/>
                </a:solidFill>
                <a:latin typeface="+mj-ea"/>
                <a:ea typeface="+mj-ea"/>
              </a:rPr>
              <a:t>010-8888889</a:t>
            </a:r>
            <a:endParaRPr lang="en-US" altLang="zh-CN" sz="2000" dirty="0">
              <a:solidFill>
                <a:schemeClr val="accent1"/>
              </a:solidFill>
              <a:latin typeface="+mj-ea"/>
              <a:ea typeface="+mj-ea"/>
            </a:endParaRPr>
          </a:p>
          <a:p>
            <a:pPr algn="just">
              <a:lnSpc>
                <a:spcPct val="150000"/>
              </a:lnSpc>
            </a:pPr>
            <a:r>
              <a:rPr lang="en-US" altLang="zh-CN" sz="2000" b="1" dirty="0">
                <a:solidFill>
                  <a:schemeClr val="accent1"/>
                </a:solidFill>
                <a:latin typeface="+mj-ea"/>
                <a:ea typeface="+mj-ea"/>
              </a:rPr>
              <a:t>E-Mail</a:t>
            </a:r>
            <a:r>
              <a:rPr lang="zh-CN" altLang="en-US" sz="2000" b="1" dirty="0">
                <a:solidFill>
                  <a:schemeClr val="accent1"/>
                </a:solidFill>
                <a:latin typeface="+mj-ea"/>
                <a:ea typeface="+mj-ea"/>
              </a:rPr>
              <a:t>：</a:t>
            </a:r>
            <a:r>
              <a:rPr lang="en-US" altLang="zh-CN" sz="2000" dirty="0">
                <a:solidFill>
                  <a:schemeClr val="accent1"/>
                </a:solidFill>
                <a:latin typeface="+mj-ea"/>
                <a:ea typeface="+mj-ea"/>
              </a:rPr>
              <a:t>address@163.com</a:t>
            </a:r>
            <a:r>
              <a:rPr lang="zh-CN" altLang="en-US" sz="2000" dirty="0">
                <a:solidFill>
                  <a:schemeClr val="accent1"/>
                </a:solidFill>
                <a:latin typeface="+mj-ea"/>
                <a:ea typeface="+mj-ea"/>
              </a:rPr>
              <a:t>　</a:t>
            </a:r>
            <a:endParaRPr lang="zh-CN" altLang="en-US"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网址：</a:t>
            </a:r>
            <a:r>
              <a:rPr lang="en-US" altLang="zh-CN" sz="2000" dirty="0">
                <a:solidFill>
                  <a:schemeClr val="accent1"/>
                </a:solidFill>
                <a:latin typeface="+mj-ea"/>
                <a:ea typeface="+mj-ea"/>
              </a:rPr>
              <a:t>www.adress.com</a:t>
            </a:r>
            <a:r>
              <a:rPr lang="zh-CN" altLang="en-US" sz="2000" dirty="0">
                <a:solidFill>
                  <a:schemeClr val="accent1"/>
                </a:solidFill>
                <a:latin typeface="+mj-ea"/>
                <a:ea typeface="+mj-ea"/>
              </a:rPr>
              <a:t>　</a:t>
            </a:r>
            <a:endParaRPr lang="en-US" altLang="zh-CN" sz="2000" dirty="0">
              <a:solidFill>
                <a:schemeClr val="accent1"/>
              </a:solidFill>
              <a:latin typeface="+mj-ea"/>
              <a:ea typeface="+mj-ea"/>
            </a:endParaRPr>
          </a:p>
          <a:p>
            <a:pPr algn="just">
              <a:lnSpc>
                <a:spcPct val="150000"/>
              </a:lnSpc>
            </a:pPr>
            <a:r>
              <a:rPr lang="zh-CN" altLang="en-US" sz="2000" b="1" dirty="0">
                <a:solidFill>
                  <a:schemeClr val="accent1"/>
                </a:solidFill>
                <a:latin typeface="+mj-ea"/>
                <a:ea typeface="+mj-ea"/>
              </a:rPr>
              <a:t>全国服务热线：</a:t>
            </a:r>
            <a:r>
              <a:rPr lang="en-US" altLang="zh-CN" sz="2000" dirty="0">
                <a:solidFill>
                  <a:schemeClr val="accent1"/>
                </a:solidFill>
                <a:latin typeface="+mj-ea"/>
                <a:ea typeface="+mj-ea"/>
              </a:rPr>
              <a:t>4008888888</a:t>
            </a:r>
            <a:endParaRPr lang="zh-CN" altLang="zh-CN" sz="2000" dirty="0">
              <a:solidFill>
                <a:schemeClr val="accent1"/>
              </a:solidFill>
              <a:latin typeface="+mj-ea"/>
              <a:ea typeface="+mj-ea"/>
            </a:endParaRPr>
          </a:p>
        </p:txBody>
      </p:sp>
      <p:pic>
        <p:nvPicPr>
          <p:cNvPr id="6" name="Picture 2" descr="E:\我的文档\My Pictures\2934349b033b5bb571dc8c5133d3d539b600bc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2271" y="3939964"/>
            <a:ext cx="1867397" cy="18673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0"/>
          <p:cNvSpPr txBox="1"/>
          <p:nvPr/>
        </p:nvSpPr>
        <p:spPr>
          <a:xfrm>
            <a:off x="9712433" y="5908435"/>
            <a:ext cx="1959063" cy="307777"/>
          </a:xfrm>
          <a:prstGeom prst="rect">
            <a:avLst/>
          </a:prstGeom>
          <a:noFill/>
        </p:spPr>
        <p:txBody>
          <a:bodyPr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扫描关注微信公众号</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164">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3"/>
          <p:cNvSpPr txBox="1"/>
          <p:nvPr/>
        </p:nvSpPr>
        <p:spPr>
          <a:xfrm>
            <a:off x="447166" y="211929"/>
            <a:ext cx="37790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zh-CN" altLang="en-US" dirty="0">
                <a:solidFill>
                  <a:srgbClr val="484849"/>
                </a:solidFill>
                <a:latin typeface="微软雅黑" panose="020B0503020204020204" pitchFamily="34" charset="-122"/>
                <a:ea typeface="微软雅黑" panose="020B0503020204020204" pitchFamily="34" charset="-122"/>
              </a:rPr>
              <a:t>备用图标</a:t>
            </a:r>
            <a:endParaRPr kumimoji="0" lang="zh-CN" altLang="en-US" sz="2800" b="1" i="0" u="none" strike="noStrike" kern="120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cs typeface="+mn-cs"/>
            </a:endParaRPr>
          </a:p>
        </p:txBody>
      </p:sp>
      <p:grpSp>
        <p:nvGrpSpPr>
          <p:cNvPr id="11" name="组合 10"/>
          <p:cNvGrpSpPr/>
          <p:nvPr/>
        </p:nvGrpSpPr>
        <p:grpSpPr>
          <a:xfrm>
            <a:off x="2907" y="211929"/>
            <a:ext cx="432047" cy="504056"/>
            <a:chOff x="2907" y="211929"/>
            <a:chExt cx="432047" cy="504056"/>
          </a:xfrm>
        </p:grpSpPr>
        <p:sp>
          <p:nvSpPr>
            <p:cNvPr id="12" name="矩形 11"/>
            <p:cNvSpPr/>
            <p:nvPr/>
          </p:nvSpPr>
          <p:spPr bwMode="auto">
            <a:xfrm>
              <a:off x="2907" y="211929"/>
              <a:ext cx="72008" cy="504056"/>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13" name="矩形 12"/>
            <p:cNvSpPr/>
            <p:nvPr/>
          </p:nvSpPr>
          <p:spPr bwMode="auto">
            <a:xfrm>
              <a:off x="87127" y="211929"/>
              <a:ext cx="347827" cy="504056"/>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grpSp>
      <p:sp>
        <p:nvSpPr>
          <p:cNvPr id="8" name="Freeform 16"/>
          <p:cNvSpPr>
            <a:spLocks noEditPoints="1"/>
          </p:cNvSpPr>
          <p:nvPr/>
        </p:nvSpPr>
        <p:spPr bwMode="auto">
          <a:xfrm>
            <a:off x="10576875" y="211929"/>
            <a:ext cx="1216191" cy="624783"/>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19" name="Freeform 8"/>
          <p:cNvSpPr>
            <a:spLocks noEditPoints="1"/>
          </p:cNvSpPr>
          <p:nvPr/>
        </p:nvSpPr>
        <p:spPr bwMode="auto">
          <a:xfrm>
            <a:off x="3444849" y="2048726"/>
            <a:ext cx="622730" cy="580229"/>
          </a:xfrm>
          <a:custGeom>
            <a:avLst/>
            <a:gdLst>
              <a:gd name="T0" fmla="*/ 580 w 872"/>
              <a:gd name="T1" fmla="*/ 513 h 811"/>
              <a:gd name="T2" fmla="*/ 503 w 872"/>
              <a:gd name="T3" fmla="*/ 571 h 811"/>
              <a:gd name="T4" fmla="*/ 548 w 872"/>
              <a:gd name="T5" fmla="*/ 657 h 811"/>
              <a:gd name="T6" fmla="*/ 612 w 872"/>
              <a:gd name="T7" fmla="*/ 699 h 811"/>
              <a:gd name="T8" fmla="*/ 443 w 872"/>
              <a:gd name="T9" fmla="*/ 763 h 811"/>
              <a:gd name="T10" fmla="*/ 430 w 872"/>
              <a:gd name="T11" fmla="*/ 762 h 811"/>
              <a:gd name="T12" fmla="*/ 275 w 872"/>
              <a:gd name="T13" fmla="*/ 720 h 811"/>
              <a:gd name="T14" fmla="*/ 260 w 872"/>
              <a:gd name="T15" fmla="*/ 672 h 811"/>
              <a:gd name="T16" fmla="*/ 326 w 872"/>
              <a:gd name="T17" fmla="*/ 655 h 811"/>
              <a:gd name="T18" fmla="*/ 295 w 872"/>
              <a:gd name="T19" fmla="*/ 513 h 811"/>
              <a:gd name="T20" fmla="*/ 260 w 872"/>
              <a:gd name="T21" fmla="*/ 521 h 811"/>
              <a:gd name="T22" fmla="*/ 268 w 872"/>
              <a:gd name="T23" fmla="*/ 432 h 811"/>
              <a:gd name="T24" fmla="*/ 438 w 872"/>
              <a:gd name="T25" fmla="*/ 469 h 811"/>
              <a:gd name="T26" fmla="*/ 603 w 872"/>
              <a:gd name="T27" fmla="*/ 433 h 811"/>
              <a:gd name="T28" fmla="*/ 612 w 872"/>
              <a:gd name="T29" fmla="*/ 521 h 811"/>
              <a:gd name="T30" fmla="*/ 850 w 872"/>
              <a:gd name="T31" fmla="*/ 591 h 811"/>
              <a:gd name="T32" fmla="*/ 662 w 872"/>
              <a:gd name="T33" fmla="*/ 389 h 811"/>
              <a:gd name="T34" fmla="*/ 626 w 872"/>
              <a:gd name="T35" fmla="*/ 373 h 811"/>
              <a:gd name="T36" fmla="*/ 245 w 872"/>
              <a:gd name="T37" fmla="*/ 374 h 811"/>
              <a:gd name="T38" fmla="*/ 206 w 872"/>
              <a:gd name="T39" fmla="*/ 392 h 811"/>
              <a:gd name="T40" fmla="*/ 19 w 872"/>
              <a:gd name="T41" fmla="*/ 594 h 811"/>
              <a:gd name="T42" fmla="*/ 72 w 872"/>
              <a:gd name="T43" fmla="*/ 716 h 811"/>
              <a:gd name="T44" fmla="*/ 84 w 872"/>
              <a:gd name="T45" fmla="*/ 714 h 811"/>
              <a:gd name="T46" fmla="*/ 227 w 872"/>
              <a:gd name="T47" fmla="*/ 791 h 811"/>
              <a:gd name="T48" fmla="*/ 626 w 872"/>
              <a:gd name="T49" fmla="*/ 811 h 811"/>
              <a:gd name="T50" fmla="*/ 646 w 872"/>
              <a:gd name="T51" fmla="*/ 680 h 811"/>
              <a:gd name="T52" fmla="*/ 791 w 872"/>
              <a:gd name="T53" fmla="*/ 715 h 811"/>
              <a:gd name="T54" fmla="*/ 853 w 872"/>
              <a:gd name="T55" fmla="*/ 683 h 811"/>
              <a:gd name="T56" fmla="*/ 436 w 872"/>
              <a:gd name="T57" fmla="*/ 362 h 811"/>
              <a:gd name="T58" fmla="*/ 436 w 872"/>
              <a:gd name="T59" fmla="*/ 0 h 811"/>
              <a:gd name="T60" fmla="*/ 436 w 872"/>
              <a:gd name="T61" fmla="*/ 362 h 811"/>
              <a:gd name="T62" fmla="*/ 385 w 872"/>
              <a:gd name="T63" fmla="*/ 580 h 811"/>
              <a:gd name="T64" fmla="*/ 410 w 872"/>
              <a:gd name="T65" fmla="*/ 555 h 811"/>
              <a:gd name="T66" fmla="*/ 384 w 872"/>
              <a:gd name="T67" fmla="*/ 549 h 811"/>
              <a:gd name="T68" fmla="*/ 429 w 872"/>
              <a:gd name="T69" fmla="*/ 519 h 811"/>
              <a:gd name="T70" fmla="*/ 423 w 872"/>
              <a:gd name="T71" fmla="*/ 541 h 811"/>
              <a:gd name="T72" fmla="*/ 431 w 872"/>
              <a:gd name="T73" fmla="*/ 505 h 811"/>
              <a:gd name="T74" fmla="*/ 484 w 872"/>
              <a:gd name="T75" fmla="*/ 602 h 811"/>
              <a:gd name="T76" fmla="*/ 460 w 872"/>
              <a:gd name="T77" fmla="*/ 605 h 811"/>
              <a:gd name="T78" fmla="*/ 387 w 872"/>
              <a:gd name="T79" fmla="*/ 612 h 811"/>
              <a:gd name="T80" fmla="*/ 385 w 872"/>
              <a:gd name="T81" fmla="*/ 597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2" h="811">
                <a:moveTo>
                  <a:pt x="612" y="521"/>
                </a:moveTo>
                <a:lnTo>
                  <a:pt x="580" y="513"/>
                </a:lnTo>
                <a:cubicBezTo>
                  <a:pt x="578" y="513"/>
                  <a:pt x="577" y="513"/>
                  <a:pt x="575" y="513"/>
                </a:cubicBezTo>
                <a:cubicBezTo>
                  <a:pt x="542" y="508"/>
                  <a:pt x="511" y="534"/>
                  <a:pt x="503" y="571"/>
                </a:cubicBezTo>
                <a:cubicBezTo>
                  <a:pt x="495" y="608"/>
                  <a:pt x="513" y="644"/>
                  <a:pt x="544" y="655"/>
                </a:cubicBezTo>
                <a:cubicBezTo>
                  <a:pt x="546" y="656"/>
                  <a:pt x="547" y="656"/>
                  <a:pt x="548" y="657"/>
                </a:cubicBezTo>
                <a:lnTo>
                  <a:pt x="612" y="672"/>
                </a:lnTo>
                <a:lnTo>
                  <a:pt x="612" y="699"/>
                </a:lnTo>
                <a:cubicBezTo>
                  <a:pt x="612" y="709"/>
                  <a:pt x="605" y="718"/>
                  <a:pt x="596" y="721"/>
                </a:cubicBezTo>
                <a:lnTo>
                  <a:pt x="443" y="763"/>
                </a:lnTo>
                <a:cubicBezTo>
                  <a:pt x="442" y="763"/>
                  <a:pt x="440" y="763"/>
                  <a:pt x="438" y="763"/>
                </a:cubicBezTo>
                <a:cubicBezTo>
                  <a:pt x="435" y="763"/>
                  <a:pt x="433" y="763"/>
                  <a:pt x="430" y="762"/>
                </a:cubicBezTo>
                <a:cubicBezTo>
                  <a:pt x="429" y="762"/>
                  <a:pt x="429" y="762"/>
                  <a:pt x="428" y="761"/>
                </a:cubicBezTo>
                <a:lnTo>
                  <a:pt x="275" y="720"/>
                </a:lnTo>
                <a:cubicBezTo>
                  <a:pt x="266" y="717"/>
                  <a:pt x="260" y="708"/>
                  <a:pt x="260" y="698"/>
                </a:cubicBezTo>
                <a:lnTo>
                  <a:pt x="260" y="672"/>
                </a:lnTo>
                <a:lnTo>
                  <a:pt x="322" y="657"/>
                </a:lnTo>
                <a:cubicBezTo>
                  <a:pt x="323" y="656"/>
                  <a:pt x="325" y="656"/>
                  <a:pt x="326" y="655"/>
                </a:cubicBezTo>
                <a:cubicBezTo>
                  <a:pt x="357" y="644"/>
                  <a:pt x="375" y="608"/>
                  <a:pt x="368" y="571"/>
                </a:cubicBezTo>
                <a:cubicBezTo>
                  <a:pt x="360" y="534"/>
                  <a:pt x="328" y="508"/>
                  <a:pt x="295" y="513"/>
                </a:cubicBezTo>
                <a:cubicBezTo>
                  <a:pt x="294" y="513"/>
                  <a:pt x="292" y="513"/>
                  <a:pt x="291" y="513"/>
                </a:cubicBezTo>
                <a:lnTo>
                  <a:pt x="260" y="521"/>
                </a:lnTo>
                <a:lnTo>
                  <a:pt x="260" y="450"/>
                </a:lnTo>
                <a:cubicBezTo>
                  <a:pt x="260" y="443"/>
                  <a:pt x="263" y="436"/>
                  <a:pt x="268" y="432"/>
                </a:cubicBezTo>
                <a:cubicBezTo>
                  <a:pt x="273" y="427"/>
                  <a:pt x="280" y="426"/>
                  <a:pt x="286" y="428"/>
                </a:cubicBezTo>
                <a:lnTo>
                  <a:pt x="438" y="469"/>
                </a:lnTo>
                <a:lnTo>
                  <a:pt x="585" y="429"/>
                </a:lnTo>
                <a:cubicBezTo>
                  <a:pt x="591" y="427"/>
                  <a:pt x="598" y="429"/>
                  <a:pt x="603" y="433"/>
                </a:cubicBezTo>
                <a:cubicBezTo>
                  <a:pt x="609" y="437"/>
                  <a:pt x="612" y="444"/>
                  <a:pt x="612" y="451"/>
                </a:cubicBezTo>
                <a:lnTo>
                  <a:pt x="612" y="521"/>
                </a:lnTo>
                <a:close/>
                <a:moveTo>
                  <a:pt x="852" y="594"/>
                </a:moveTo>
                <a:cubicBezTo>
                  <a:pt x="852" y="593"/>
                  <a:pt x="851" y="592"/>
                  <a:pt x="850" y="591"/>
                </a:cubicBezTo>
                <a:lnTo>
                  <a:pt x="665" y="392"/>
                </a:lnTo>
                <a:cubicBezTo>
                  <a:pt x="664" y="391"/>
                  <a:pt x="663" y="390"/>
                  <a:pt x="662" y="389"/>
                </a:cubicBezTo>
                <a:cubicBezTo>
                  <a:pt x="654" y="382"/>
                  <a:pt x="644" y="378"/>
                  <a:pt x="635" y="375"/>
                </a:cubicBezTo>
                <a:cubicBezTo>
                  <a:pt x="632" y="374"/>
                  <a:pt x="629" y="373"/>
                  <a:pt x="626" y="373"/>
                </a:cubicBezTo>
                <a:lnTo>
                  <a:pt x="247" y="373"/>
                </a:lnTo>
                <a:cubicBezTo>
                  <a:pt x="246" y="373"/>
                  <a:pt x="246" y="374"/>
                  <a:pt x="245" y="374"/>
                </a:cubicBezTo>
                <a:cubicBezTo>
                  <a:pt x="232" y="375"/>
                  <a:pt x="219" y="380"/>
                  <a:pt x="209" y="389"/>
                </a:cubicBezTo>
                <a:cubicBezTo>
                  <a:pt x="208" y="390"/>
                  <a:pt x="207" y="391"/>
                  <a:pt x="206" y="392"/>
                </a:cubicBezTo>
                <a:lnTo>
                  <a:pt x="21" y="591"/>
                </a:lnTo>
                <a:cubicBezTo>
                  <a:pt x="20" y="592"/>
                  <a:pt x="20" y="593"/>
                  <a:pt x="19" y="594"/>
                </a:cubicBezTo>
                <a:cubicBezTo>
                  <a:pt x="1" y="617"/>
                  <a:pt x="0" y="648"/>
                  <a:pt x="12" y="673"/>
                </a:cubicBezTo>
                <a:cubicBezTo>
                  <a:pt x="24" y="699"/>
                  <a:pt x="47" y="716"/>
                  <a:pt x="72" y="716"/>
                </a:cubicBezTo>
                <a:cubicBezTo>
                  <a:pt x="74" y="716"/>
                  <a:pt x="77" y="715"/>
                  <a:pt x="79" y="715"/>
                </a:cubicBezTo>
                <a:cubicBezTo>
                  <a:pt x="81" y="715"/>
                  <a:pt x="82" y="715"/>
                  <a:pt x="84" y="714"/>
                </a:cubicBezTo>
                <a:lnTo>
                  <a:pt x="227" y="680"/>
                </a:lnTo>
                <a:lnTo>
                  <a:pt x="227" y="791"/>
                </a:lnTo>
                <a:cubicBezTo>
                  <a:pt x="227" y="802"/>
                  <a:pt x="236" y="811"/>
                  <a:pt x="247" y="811"/>
                </a:cubicBezTo>
                <a:lnTo>
                  <a:pt x="626" y="811"/>
                </a:lnTo>
                <a:cubicBezTo>
                  <a:pt x="637" y="811"/>
                  <a:pt x="646" y="802"/>
                  <a:pt x="646" y="791"/>
                </a:cubicBezTo>
                <a:lnTo>
                  <a:pt x="646" y="680"/>
                </a:lnTo>
                <a:lnTo>
                  <a:pt x="787" y="714"/>
                </a:lnTo>
                <a:cubicBezTo>
                  <a:pt x="788" y="715"/>
                  <a:pt x="790" y="715"/>
                  <a:pt x="791" y="715"/>
                </a:cubicBezTo>
                <a:cubicBezTo>
                  <a:pt x="794" y="715"/>
                  <a:pt x="796" y="716"/>
                  <a:pt x="799" y="716"/>
                </a:cubicBezTo>
                <a:cubicBezTo>
                  <a:pt x="820" y="716"/>
                  <a:pt x="840" y="703"/>
                  <a:pt x="853" y="683"/>
                </a:cubicBezTo>
                <a:cubicBezTo>
                  <a:pt x="872" y="657"/>
                  <a:pt x="872" y="620"/>
                  <a:pt x="852" y="594"/>
                </a:cubicBezTo>
                <a:close/>
                <a:moveTo>
                  <a:pt x="436" y="362"/>
                </a:moveTo>
                <a:cubicBezTo>
                  <a:pt x="529" y="362"/>
                  <a:pt x="605" y="281"/>
                  <a:pt x="605" y="181"/>
                </a:cubicBezTo>
                <a:cubicBezTo>
                  <a:pt x="605" y="81"/>
                  <a:pt x="529" y="0"/>
                  <a:pt x="436" y="0"/>
                </a:cubicBezTo>
                <a:cubicBezTo>
                  <a:pt x="342" y="0"/>
                  <a:pt x="266" y="81"/>
                  <a:pt x="266" y="181"/>
                </a:cubicBezTo>
                <a:cubicBezTo>
                  <a:pt x="266" y="281"/>
                  <a:pt x="342" y="362"/>
                  <a:pt x="436" y="362"/>
                </a:cubicBezTo>
                <a:close/>
                <a:moveTo>
                  <a:pt x="377" y="588"/>
                </a:moveTo>
                <a:lnTo>
                  <a:pt x="385" y="580"/>
                </a:lnTo>
                <a:cubicBezTo>
                  <a:pt x="402" y="594"/>
                  <a:pt x="421" y="603"/>
                  <a:pt x="446" y="591"/>
                </a:cubicBezTo>
                <a:lnTo>
                  <a:pt x="410" y="555"/>
                </a:lnTo>
                <a:lnTo>
                  <a:pt x="400" y="565"/>
                </a:lnTo>
                <a:lnTo>
                  <a:pt x="384" y="549"/>
                </a:lnTo>
                <a:lnTo>
                  <a:pt x="411" y="522"/>
                </a:lnTo>
                <a:cubicBezTo>
                  <a:pt x="415" y="524"/>
                  <a:pt x="422" y="524"/>
                  <a:pt x="429" y="519"/>
                </a:cubicBezTo>
                <a:lnTo>
                  <a:pt x="437" y="527"/>
                </a:lnTo>
                <a:lnTo>
                  <a:pt x="423" y="541"/>
                </a:lnTo>
                <a:lnTo>
                  <a:pt x="460" y="578"/>
                </a:lnTo>
                <a:cubicBezTo>
                  <a:pt x="474" y="555"/>
                  <a:pt x="462" y="520"/>
                  <a:pt x="431" y="505"/>
                </a:cubicBezTo>
                <a:cubicBezTo>
                  <a:pt x="462" y="506"/>
                  <a:pt x="502" y="542"/>
                  <a:pt x="474" y="591"/>
                </a:cubicBezTo>
                <a:lnTo>
                  <a:pt x="484" y="602"/>
                </a:lnTo>
                <a:lnTo>
                  <a:pt x="471" y="614"/>
                </a:lnTo>
                <a:lnTo>
                  <a:pt x="460" y="605"/>
                </a:lnTo>
                <a:cubicBezTo>
                  <a:pt x="434" y="619"/>
                  <a:pt x="410" y="617"/>
                  <a:pt x="391" y="602"/>
                </a:cubicBezTo>
                <a:cubicBezTo>
                  <a:pt x="392" y="606"/>
                  <a:pt x="390" y="610"/>
                  <a:pt x="387" y="612"/>
                </a:cubicBezTo>
                <a:cubicBezTo>
                  <a:pt x="383" y="615"/>
                  <a:pt x="378" y="614"/>
                  <a:pt x="375" y="610"/>
                </a:cubicBezTo>
                <a:cubicBezTo>
                  <a:pt x="371" y="604"/>
                  <a:pt x="378" y="596"/>
                  <a:pt x="385" y="597"/>
                </a:cubicBezTo>
                <a:cubicBezTo>
                  <a:pt x="382" y="594"/>
                  <a:pt x="380" y="591"/>
                  <a:pt x="377" y="58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0" name="Freeform 9"/>
          <p:cNvSpPr>
            <a:spLocks noEditPoints="1"/>
          </p:cNvSpPr>
          <p:nvPr/>
        </p:nvSpPr>
        <p:spPr bwMode="auto">
          <a:xfrm>
            <a:off x="1218176" y="2061662"/>
            <a:ext cx="609794" cy="517401"/>
          </a:xfrm>
          <a:custGeom>
            <a:avLst/>
            <a:gdLst>
              <a:gd name="T0" fmla="*/ 601 w 857"/>
              <a:gd name="T1" fmla="*/ 449 h 724"/>
              <a:gd name="T2" fmla="*/ 475 w 857"/>
              <a:gd name="T3" fmla="*/ 449 h 724"/>
              <a:gd name="T4" fmla="*/ 475 w 857"/>
              <a:gd name="T5" fmla="*/ 576 h 724"/>
              <a:gd name="T6" fmla="*/ 382 w 857"/>
              <a:gd name="T7" fmla="*/ 576 h 724"/>
              <a:gd name="T8" fmla="*/ 382 w 857"/>
              <a:gd name="T9" fmla="*/ 449 h 724"/>
              <a:gd name="T10" fmla="*/ 256 w 857"/>
              <a:gd name="T11" fmla="*/ 449 h 724"/>
              <a:gd name="T12" fmla="*/ 256 w 857"/>
              <a:gd name="T13" fmla="*/ 356 h 724"/>
              <a:gd name="T14" fmla="*/ 382 w 857"/>
              <a:gd name="T15" fmla="*/ 356 h 724"/>
              <a:gd name="T16" fmla="*/ 382 w 857"/>
              <a:gd name="T17" fmla="*/ 230 h 724"/>
              <a:gd name="T18" fmla="*/ 475 w 857"/>
              <a:gd name="T19" fmla="*/ 230 h 724"/>
              <a:gd name="T20" fmla="*/ 475 w 857"/>
              <a:gd name="T21" fmla="*/ 356 h 724"/>
              <a:gd name="T22" fmla="*/ 601 w 857"/>
              <a:gd name="T23" fmla="*/ 356 h 724"/>
              <a:gd name="T24" fmla="*/ 601 w 857"/>
              <a:gd name="T25" fmla="*/ 449 h 724"/>
              <a:gd name="T26" fmla="*/ 787 w 857"/>
              <a:gd name="T27" fmla="*/ 232 h 724"/>
              <a:gd name="T28" fmla="*/ 428 w 857"/>
              <a:gd name="T29" fmla="*/ 172 h 724"/>
              <a:gd name="T30" fmla="*/ 70 w 857"/>
              <a:gd name="T31" fmla="*/ 233 h 724"/>
              <a:gd name="T32" fmla="*/ 429 w 857"/>
              <a:gd name="T33" fmla="*/ 724 h 724"/>
              <a:gd name="T34" fmla="*/ 787 w 857"/>
              <a:gd name="T35" fmla="*/ 232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7" h="724">
                <a:moveTo>
                  <a:pt x="601" y="449"/>
                </a:moveTo>
                <a:lnTo>
                  <a:pt x="475" y="449"/>
                </a:lnTo>
                <a:lnTo>
                  <a:pt x="475" y="576"/>
                </a:lnTo>
                <a:lnTo>
                  <a:pt x="382" y="576"/>
                </a:lnTo>
                <a:lnTo>
                  <a:pt x="382" y="449"/>
                </a:lnTo>
                <a:lnTo>
                  <a:pt x="256" y="449"/>
                </a:lnTo>
                <a:lnTo>
                  <a:pt x="256" y="356"/>
                </a:lnTo>
                <a:lnTo>
                  <a:pt x="382" y="356"/>
                </a:lnTo>
                <a:lnTo>
                  <a:pt x="382" y="230"/>
                </a:lnTo>
                <a:lnTo>
                  <a:pt x="475" y="230"/>
                </a:lnTo>
                <a:lnTo>
                  <a:pt x="475" y="356"/>
                </a:lnTo>
                <a:lnTo>
                  <a:pt x="601" y="356"/>
                </a:lnTo>
                <a:lnTo>
                  <a:pt x="601" y="449"/>
                </a:lnTo>
                <a:close/>
                <a:moveTo>
                  <a:pt x="787" y="232"/>
                </a:moveTo>
                <a:cubicBezTo>
                  <a:pt x="725" y="0"/>
                  <a:pt x="470" y="147"/>
                  <a:pt x="428" y="172"/>
                </a:cubicBezTo>
                <a:cubicBezTo>
                  <a:pt x="385" y="145"/>
                  <a:pt x="131" y="1"/>
                  <a:pt x="70" y="233"/>
                </a:cubicBezTo>
                <a:cubicBezTo>
                  <a:pt x="0" y="500"/>
                  <a:pt x="427" y="721"/>
                  <a:pt x="429" y="724"/>
                </a:cubicBezTo>
                <a:cubicBezTo>
                  <a:pt x="429" y="724"/>
                  <a:pt x="857" y="497"/>
                  <a:pt x="787" y="23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1" name="Freeform 10"/>
          <p:cNvSpPr>
            <a:spLocks noEditPoints="1"/>
          </p:cNvSpPr>
          <p:nvPr/>
        </p:nvSpPr>
        <p:spPr bwMode="auto">
          <a:xfrm>
            <a:off x="3550177" y="1245113"/>
            <a:ext cx="558054" cy="558054"/>
          </a:xfrm>
          <a:custGeom>
            <a:avLst/>
            <a:gdLst>
              <a:gd name="T0" fmla="*/ 391 w 782"/>
              <a:gd name="T1" fmla="*/ 281 h 782"/>
              <a:gd name="T2" fmla="*/ 281 w 782"/>
              <a:gd name="T3" fmla="*/ 391 h 782"/>
              <a:gd name="T4" fmla="*/ 391 w 782"/>
              <a:gd name="T5" fmla="*/ 501 h 782"/>
              <a:gd name="T6" fmla="*/ 501 w 782"/>
              <a:gd name="T7" fmla="*/ 391 h 782"/>
              <a:gd name="T8" fmla="*/ 391 w 782"/>
              <a:gd name="T9" fmla="*/ 281 h 782"/>
              <a:gd name="T10" fmla="*/ 682 w 782"/>
              <a:gd name="T11" fmla="*/ 100 h 782"/>
              <a:gd name="T12" fmla="*/ 679 w 782"/>
              <a:gd name="T13" fmla="*/ 0 h 782"/>
              <a:gd name="T14" fmla="*/ 575 w 782"/>
              <a:gd name="T15" fmla="*/ 104 h 782"/>
              <a:gd name="T16" fmla="*/ 575 w 782"/>
              <a:gd name="T17" fmla="*/ 173 h 782"/>
              <a:gd name="T18" fmla="*/ 368 w 782"/>
              <a:gd name="T19" fmla="*/ 380 h 782"/>
              <a:gd name="T20" fmla="*/ 402 w 782"/>
              <a:gd name="T21" fmla="*/ 415 h 782"/>
              <a:gd name="T22" fmla="*/ 610 w 782"/>
              <a:gd name="T23" fmla="*/ 208 h 782"/>
              <a:gd name="T24" fmla="*/ 679 w 782"/>
              <a:gd name="T25" fmla="*/ 208 h 782"/>
              <a:gd name="T26" fmla="*/ 782 w 782"/>
              <a:gd name="T27" fmla="*/ 104 h 782"/>
              <a:gd name="T28" fmla="*/ 682 w 782"/>
              <a:gd name="T29" fmla="*/ 100 h 782"/>
              <a:gd name="T30" fmla="*/ 679 w 782"/>
              <a:gd name="T31" fmla="*/ 256 h 782"/>
              <a:gd name="T32" fmla="*/ 709 w 782"/>
              <a:gd name="T33" fmla="*/ 391 h 782"/>
              <a:gd name="T34" fmla="*/ 391 w 782"/>
              <a:gd name="T35" fmla="*/ 709 h 782"/>
              <a:gd name="T36" fmla="*/ 74 w 782"/>
              <a:gd name="T37" fmla="*/ 391 h 782"/>
              <a:gd name="T38" fmla="*/ 391 w 782"/>
              <a:gd name="T39" fmla="*/ 74 h 782"/>
              <a:gd name="T40" fmla="*/ 526 w 782"/>
              <a:gd name="T41" fmla="*/ 104 h 782"/>
              <a:gd name="T42" fmla="*/ 540 w 782"/>
              <a:gd name="T43" fmla="*/ 69 h 782"/>
              <a:gd name="T44" fmla="*/ 567 w 782"/>
              <a:gd name="T45" fmla="*/ 42 h 782"/>
              <a:gd name="T46" fmla="*/ 391 w 782"/>
              <a:gd name="T47" fmla="*/ 0 h 782"/>
              <a:gd name="T48" fmla="*/ 0 w 782"/>
              <a:gd name="T49" fmla="*/ 391 h 782"/>
              <a:gd name="T50" fmla="*/ 391 w 782"/>
              <a:gd name="T51" fmla="*/ 782 h 782"/>
              <a:gd name="T52" fmla="*/ 782 w 782"/>
              <a:gd name="T53" fmla="*/ 391 h 782"/>
              <a:gd name="T54" fmla="*/ 740 w 782"/>
              <a:gd name="T55" fmla="*/ 215 h 782"/>
              <a:gd name="T56" fmla="*/ 713 w 782"/>
              <a:gd name="T57" fmla="*/ 242 h 782"/>
              <a:gd name="T58" fmla="*/ 679 w 782"/>
              <a:gd name="T59" fmla="*/ 256 h 782"/>
              <a:gd name="T60" fmla="*/ 569 w 782"/>
              <a:gd name="T61" fmla="*/ 391 h 782"/>
              <a:gd name="T62" fmla="*/ 391 w 782"/>
              <a:gd name="T63" fmla="*/ 568 h 782"/>
              <a:gd name="T64" fmla="*/ 214 w 782"/>
              <a:gd name="T65" fmla="*/ 391 h 782"/>
              <a:gd name="T66" fmla="*/ 391 w 782"/>
              <a:gd name="T67" fmla="*/ 214 h 782"/>
              <a:gd name="T68" fmla="*/ 454 w 782"/>
              <a:gd name="T69" fmla="*/ 225 h 782"/>
              <a:gd name="T70" fmla="*/ 504 w 782"/>
              <a:gd name="T71" fmla="*/ 175 h 782"/>
              <a:gd name="T72" fmla="*/ 391 w 782"/>
              <a:gd name="T73" fmla="*/ 147 h 782"/>
              <a:gd name="T74" fmla="*/ 147 w 782"/>
              <a:gd name="T75" fmla="*/ 391 h 782"/>
              <a:gd name="T76" fmla="*/ 391 w 782"/>
              <a:gd name="T77" fmla="*/ 636 h 782"/>
              <a:gd name="T78" fmla="*/ 636 w 782"/>
              <a:gd name="T79" fmla="*/ 391 h 782"/>
              <a:gd name="T80" fmla="*/ 608 w 782"/>
              <a:gd name="T81" fmla="*/ 278 h 782"/>
              <a:gd name="T82" fmla="*/ 557 w 782"/>
              <a:gd name="T83" fmla="*/ 329 h 782"/>
              <a:gd name="T84" fmla="*/ 569 w 782"/>
              <a:gd name="T85" fmla="*/ 39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782">
                <a:moveTo>
                  <a:pt x="391" y="281"/>
                </a:moveTo>
                <a:cubicBezTo>
                  <a:pt x="331" y="281"/>
                  <a:pt x="281" y="330"/>
                  <a:pt x="281" y="391"/>
                </a:cubicBezTo>
                <a:cubicBezTo>
                  <a:pt x="281" y="452"/>
                  <a:pt x="331" y="501"/>
                  <a:pt x="391" y="501"/>
                </a:cubicBezTo>
                <a:cubicBezTo>
                  <a:pt x="452" y="501"/>
                  <a:pt x="501" y="452"/>
                  <a:pt x="501" y="391"/>
                </a:cubicBezTo>
                <a:cubicBezTo>
                  <a:pt x="501" y="330"/>
                  <a:pt x="452" y="281"/>
                  <a:pt x="391" y="281"/>
                </a:cubicBezTo>
                <a:close/>
                <a:moveTo>
                  <a:pt x="682" y="100"/>
                </a:moveTo>
                <a:lnTo>
                  <a:pt x="679" y="0"/>
                </a:lnTo>
                <a:lnTo>
                  <a:pt x="575" y="104"/>
                </a:lnTo>
                <a:lnTo>
                  <a:pt x="575" y="173"/>
                </a:lnTo>
                <a:lnTo>
                  <a:pt x="368" y="380"/>
                </a:lnTo>
                <a:lnTo>
                  <a:pt x="402" y="415"/>
                </a:lnTo>
                <a:lnTo>
                  <a:pt x="610" y="208"/>
                </a:lnTo>
                <a:lnTo>
                  <a:pt x="679" y="208"/>
                </a:lnTo>
                <a:lnTo>
                  <a:pt x="782" y="104"/>
                </a:lnTo>
                <a:lnTo>
                  <a:pt x="682" y="100"/>
                </a:lnTo>
                <a:close/>
                <a:moveTo>
                  <a:pt x="679" y="256"/>
                </a:moveTo>
                <a:cubicBezTo>
                  <a:pt x="698" y="297"/>
                  <a:pt x="709" y="343"/>
                  <a:pt x="709" y="391"/>
                </a:cubicBezTo>
                <a:cubicBezTo>
                  <a:pt x="709" y="566"/>
                  <a:pt x="567" y="709"/>
                  <a:pt x="391" y="709"/>
                </a:cubicBezTo>
                <a:cubicBezTo>
                  <a:pt x="216" y="709"/>
                  <a:pt x="74" y="566"/>
                  <a:pt x="74" y="391"/>
                </a:cubicBezTo>
                <a:cubicBezTo>
                  <a:pt x="74" y="216"/>
                  <a:pt x="216" y="74"/>
                  <a:pt x="391" y="74"/>
                </a:cubicBezTo>
                <a:cubicBezTo>
                  <a:pt x="440" y="74"/>
                  <a:pt x="485" y="84"/>
                  <a:pt x="526" y="104"/>
                </a:cubicBezTo>
                <a:cubicBezTo>
                  <a:pt x="526" y="91"/>
                  <a:pt x="531" y="78"/>
                  <a:pt x="540" y="69"/>
                </a:cubicBezTo>
                <a:lnTo>
                  <a:pt x="567" y="42"/>
                </a:lnTo>
                <a:cubicBezTo>
                  <a:pt x="515" y="15"/>
                  <a:pt x="455" y="0"/>
                  <a:pt x="391" y="0"/>
                </a:cubicBezTo>
                <a:cubicBezTo>
                  <a:pt x="175" y="0"/>
                  <a:pt x="0" y="175"/>
                  <a:pt x="0" y="391"/>
                </a:cubicBezTo>
                <a:cubicBezTo>
                  <a:pt x="0" y="607"/>
                  <a:pt x="175" y="782"/>
                  <a:pt x="391" y="782"/>
                </a:cubicBezTo>
                <a:cubicBezTo>
                  <a:pt x="607" y="782"/>
                  <a:pt x="782" y="607"/>
                  <a:pt x="782" y="391"/>
                </a:cubicBezTo>
                <a:cubicBezTo>
                  <a:pt x="782" y="328"/>
                  <a:pt x="767" y="268"/>
                  <a:pt x="740" y="215"/>
                </a:cubicBezTo>
                <a:lnTo>
                  <a:pt x="713" y="242"/>
                </a:lnTo>
                <a:cubicBezTo>
                  <a:pt x="704" y="251"/>
                  <a:pt x="692" y="256"/>
                  <a:pt x="679" y="256"/>
                </a:cubicBezTo>
                <a:close/>
                <a:moveTo>
                  <a:pt x="569" y="391"/>
                </a:moveTo>
                <a:cubicBezTo>
                  <a:pt x="569" y="489"/>
                  <a:pt x="489" y="568"/>
                  <a:pt x="391" y="568"/>
                </a:cubicBezTo>
                <a:cubicBezTo>
                  <a:pt x="294" y="568"/>
                  <a:pt x="214" y="489"/>
                  <a:pt x="214" y="391"/>
                </a:cubicBezTo>
                <a:cubicBezTo>
                  <a:pt x="214" y="294"/>
                  <a:pt x="294" y="214"/>
                  <a:pt x="391" y="214"/>
                </a:cubicBezTo>
                <a:cubicBezTo>
                  <a:pt x="413" y="214"/>
                  <a:pt x="434" y="218"/>
                  <a:pt x="454" y="225"/>
                </a:cubicBezTo>
                <a:lnTo>
                  <a:pt x="504" y="175"/>
                </a:lnTo>
                <a:cubicBezTo>
                  <a:pt x="471" y="157"/>
                  <a:pt x="432" y="147"/>
                  <a:pt x="391" y="147"/>
                </a:cubicBezTo>
                <a:cubicBezTo>
                  <a:pt x="256" y="147"/>
                  <a:pt x="147" y="256"/>
                  <a:pt x="147" y="391"/>
                </a:cubicBezTo>
                <a:cubicBezTo>
                  <a:pt x="147" y="526"/>
                  <a:pt x="256" y="636"/>
                  <a:pt x="391" y="636"/>
                </a:cubicBezTo>
                <a:cubicBezTo>
                  <a:pt x="526" y="636"/>
                  <a:pt x="636" y="526"/>
                  <a:pt x="636" y="391"/>
                </a:cubicBezTo>
                <a:cubicBezTo>
                  <a:pt x="636" y="350"/>
                  <a:pt x="626" y="312"/>
                  <a:pt x="608" y="278"/>
                </a:cubicBezTo>
                <a:lnTo>
                  <a:pt x="557" y="329"/>
                </a:lnTo>
                <a:cubicBezTo>
                  <a:pt x="565" y="348"/>
                  <a:pt x="569" y="369"/>
                  <a:pt x="569" y="391"/>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2" name="Freeform 11"/>
          <p:cNvSpPr>
            <a:spLocks noEditPoints="1"/>
          </p:cNvSpPr>
          <p:nvPr/>
        </p:nvSpPr>
        <p:spPr bwMode="auto">
          <a:xfrm>
            <a:off x="4655199" y="1326419"/>
            <a:ext cx="750232" cy="471205"/>
          </a:xfrm>
          <a:custGeom>
            <a:avLst/>
            <a:gdLst>
              <a:gd name="T0" fmla="*/ 79 w 1051"/>
              <a:gd name="T1" fmla="*/ 281 h 660"/>
              <a:gd name="T2" fmla="*/ 111 w 1051"/>
              <a:gd name="T3" fmla="*/ 248 h 660"/>
              <a:gd name="T4" fmla="*/ 81 w 1051"/>
              <a:gd name="T5" fmla="*/ 202 h 660"/>
              <a:gd name="T6" fmla="*/ 77 w 1051"/>
              <a:gd name="T7" fmla="*/ 174 h 660"/>
              <a:gd name="T8" fmla="*/ 81 w 1051"/>
              <a:gd name="T9" fmla="*/ 171 h 660"/>
              <a:gd name="T10" fmla="*/ 211 w 1051"/>
              <a:gd name="T11" fmla="*/ 92 h 660"/>
              <a:gd name="T12" fmla="*/ 235 w 1051"/>
              <a:gd name="T13" fmla="*/ 172 h 660"/>
              <a:gd name="T14" fmla="*/ 238 w 1051"/>
              <a:gd name="T15" fmla="*/ 177 h 660"/>
              <a:gd name="T16" fmla="*/ 224 w 1051"/>
              <a:gd name="T17" fmla="*/ 214 h 660"/>
              <a:gd name="T18" fmla="*/ 219 w 1051"/>
              <a:gd name="T19" fmla="*/ 277 h 660"/>
              <a:gd name="T20" fmla="*/ 272 w 1051"/>
              <a:gd name="T21" fmla="*/ 280 h 660"/>
              <a:gd name="T22" fmla="*/ 298 w 1051"/>
              <a:gd name="T23" fmla="*/ 249 h 660"/>
              <a:gd name="T24" fmla="*/ 370 w 1051"/>
              <a:gd name="T25" fmla="*/ 211 h 660"/>
              <a:gd name="T26" fmla="*/ 318 w 1051"/>
              <a:gd name="T27" fmla="*/ 177 h 660"/>
              <a:gd name="T28" fmla="*/ 462 w 1051"/>
              <a:gd name="T29" fmla="*/ 47 h 660"/>
              <a:gd name="T30" fmla="*/ 461 w 1051"/>
              <a:gd name="T31" fmla="*/ 178 h 660"/>
              <a:gd name="T32" fmla="*/ 442 w 1051"/>
              <a:gd name="T33" fmla="*/ 237 h 660"/>
              <a:gd name="T34" fmla="*/ 512 w 1051"/>
              <a:gd name="T35" fmla="*/ 256 h 660"/>
              <a:gd name="T36" fmla="*/ 568 w 1051"/>
              <a:gd name="T37" fmla="*/ 189 h 660"/>
              <a:gd name="T38" fmla="*/ 598 w 1051"/>
              <a:gd name="T39" fmla="*/ 159 h 660"/>
              <a:gd name="T40" fmla="*/ 570 w 1051"/>
              <a:gd name="T41" fmla="*/ 118 h 660"/>
              <a:gd name="T42" fmla="*/ 567 w 1051"/>
              <a:gd name="T43" fmla="*/ 93 h 660"/>
              <a:gd name="T44" fmla="*/ 571 w 1051"/>
              <a:gd name="T45" fmla="*/ 90 h 660"/>
              <a:gd name="T46" fmla="*/ 687 w 1051"/>
              <a:gd name="T47" fmla="*/ 19 h 660"/>
              <a:gd name="T48" fmla="*/ 709 w 1051"/>
              <a:gd name="T49" fmla="*/ 91 h 660"/>
              <a:gd name="T50" fmla="*/ 712 w 1051"/>
              <a:gd name="T51" fmla="*/ 95 h 660"/>
              <a:gd name="T52" fmla="*/ 699 w 1051"/>
              <a:gd name="T53" fmla="*/ 129 h 660"/>
              <a:gd name="T54" fmla="*/ 694 w 1051"/>
              <a:gd name="T55" fmla="*/ 185 h 660"/>
              <a:gd name="T56" fmla="*/ 742 w 1051"/>
              <a:gd name="T57" fmla="*/ 188 h 660"/>
              <a:gd name="T58" fmla="*/ 512 w 1051"/>
              <a:gd name="T59" fmla="*/ 432 h 660"/>
              <a:gd name="T60" fmla="*/ 0 w 1051"/>
              <a:gd name="T61" fmla="*/ 473 h 660"/>
              <a:gd name="T62" fmla="*/ 16 w 1051"/>
              <a:gd name="T63" fmla="*/ 520 h 660"/>
              <a:gd name="T64" fmla="*/ 82 w 1051"/>
              <a:gd name="T65" fmla="*/ 640 h 660"/>
              <a:gd name="T66" fmla="*/ 492 w 1051"/>
              <a:gd name="T67" fmla="*/ 635 h 660"/>
              <a:gd name="T68" fmla="*/ 574 w 1051"/>
              <a:gd name="T69" fmla="*/ 625 h 660"/>
              <a:gd name="T70" fmla="*/ 971 w 1051"/>
              <a:gd name="T71" fmla="*/ 369 h 660"/>
              <a:gd name="T72" fmla="*/ 769 w 1051"/>
              <a:gd name="T73" fmla="*/ 171 h 660"/>
              <a:gd name="T74" fmla="*/ 516 w 1051"/>
              <a:gd name="T75" fmla="*/ 491 h 660"/>
              <a:gd name="T76" fmla="*/ 300 w 1051"/>
              <a:gd name="T77" fmla="*/ 366 h 660"/>
              <a:gd name="T78" fmla="*/ 16 w 1051"/>
              <a:gd name="T79" fmla="*/ 52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1" h="660">
                <a:moveTo>
                  <a:pt x="44" y="282"/>
                </a:moveTo>
                <a:cubicBezTo>
                  <a:pt x="57" y="282"/>
                  <a:pt x="68" y="282"/>
                  <a:pt x="79" y="281"/>
                </a:cubicBezTo>
                <a:cubicBezTo>
                  <a:pt x="89" y="282"/>
                  <a:pt x="96" y="280"/>
                  <a:pt x="102" y="274"/>
                </a:cubicBezTo>
                <a:cubicBezTo>
                  <a:pt x="106" y="267"/>
                  <a:pt x="109" y="259"/>
                  <a:pt x="111" y="248"/>
                </a:cubicBezTo>
                <a:cubicBezTo>
                  <a:pt x="103" y="239"/>
                  <a:pt x="96" y="228"/>
                  <a:pt x="92" y="215"/>
                </a:cubicBezTo>
                <a:cubicBezTo>
                  <a:pt x="87" y="212"/>
                  <a:pt x="83" y="208"/>
                  <a:pt x="81" y="202"/>
                </a:cubicBezTo>
                <a:cubicBezTo>
                  <a:pt x="78" y="196"/>
                  <a:pt x="77" y="187"/>
                  <a:pt x="77" y="177"/>
                </a:cubicBezTo>
                <a:lnTo>
                  <a:pt x="77" y="174"/>
                </a:lnTo>
                <a:lnTo>
                  <a:pt x="80" y="172"/>
                </a:lnTo>
                <a:cubicBezTo>
                  <a:pt x="80" y="172"/>
                  <a:pt x="81" y="172"/>
                  <a:pt x="81" y="171"/>
                </a:cubicBezTo>
                <a:cubicBezTo>
                  <a:pt x="75" y="129"/>
                  <a:pt x="80" y="110"/>
                  <a:pt x="99" y="95"/>
                </a:cubicBezTo>
                <a:cubicBezTo>
                  <a:pt x="127" y="71"/>
                  <a:pt x="182" y="71"/>
                  <a:pt x="211" y="92"/>
                </a:cubicBezTo>
                <a:cubicBezTo>
                  <a:pt x="230" y="107"/>
                  <a:pt x="238" y="132"/>
                  <a:pt x="232" y="170"/>
                </a:cubicBezTo>
                <a:cubicBezTo>
                  <a:pt x="233" y="171"/>
                  <a:pt x="234" y="172"/>
                  <a:pt x="235" y="172"/>
                </a:cubicBezTo>
                <a:lnTo>
                  <a:pt x="238" y="174"/>
                </a:lnTo>
                <a:lnTo>
                  <a:pt x="238" y="177"/>
                </a:lnTo>
                <a:cubicBezTo>
                  <a:pt x="238" y="187"/>
                  <a:pt x="237" y="195"/>
                  <a:pt x="234" y="202"/>
                </a:cubicBezTo>
                <a:cubicBezTo>
                  <a:pt x="232" y="207"/>
                  <a:pt x="229" y="212"/>
                  <a:pt x="224" y="214"/>
                </a:cubicBezTo>
                <a:cubicBezTo>
                  <a:pt x="220" y="227"/>
                  <a:pt x="214" y="237"/>
                  <a:pt x="206" y="246"/>
                </a:cubicBezTo>
                <a:cubicBezTo>
                  <a:pt x="208" y="260"/>
                  <a:pt x="212" y="270"/>
                  <a:pt x="219" y="277"/>
                </a:cubicBezTo>
                <a:cubicBezTo>
                  <a:pt x="224" y="280"/>
                  <a:pt x="231" y="280"/>
                  <a:pt x="240" y="280"/>
                </a:cubicBezTo>
                <a:cubicBezTo>
                  <a:pt x="250" y="280"/>
                  <a:pt x="260" y="280"/>
                  <a:pt x="272" y="280"/>
                </a:cubicBezTo>
                <a:cubicBezTo>
                  <a:pt x="276" y="284"/>
                  <a:pt x="281" y="291"/>
                  <a:pt x="285" y="300"/>
                </a:cubicBezTo>
                <a:cubicBezTo>
                  <a:pt x="288" y="276"/>
                  <a:pt x="292" y="256"/>
                  <a:pt x="298" y="249"/>
                </a:cubicBezTo>
                <a:cubicBezTo>
                  <a:pt x="302" y="240"/>
                  <a:pt x="356" y="237"/>
                  <a:pt x="364" y="237"/>
                </a:cubicBezTo>
                <a:cubicBezTo>
                  <a:pt x="366" y="228"/>
                  <a:pt x="369" y="220"/>
                  <a:pt x="370" y="211"/>
                </a:cubicBezTo>
                <a:cubicBezTo>
                  <a:pt x="358" y="203"/>
                  <a:pt x="349" y="191"/>
                  <a:pt x="344" y="178"/>
                </a:cubicBezTo>
                <a:cubicBezTo>
                  <a:pt x="338" y="177"/>
                  <a:pt x="323" y="178"/>
                  <a:pt x="318" y="177"/>
                </a:cubicBezTo>
                <a:cubicBezTo>
                  <a:pt x="310" y="132"/>
                  <a:pt x="321" y="65"/>
                  <a:pt x="339" y="50"/>
                </a:cubicBezTo>
                <a:cubicBezTo>
                  <a:pt x="367" y="28"/>
                  <a:pt x="434" y="27"/>
                  <a:pt x="462" y="47"/>
                </a:cubicBezTo>
                <a:cubicBezTo>
                  <a:pt x="482" y="62"/>
                  <a:pt x="495" y="134"/>
                  <a:pt x="488" y="175"/>
                </a:cubicBezTo>
                <a:cubicBezTo>
                  <a:pt x="485" y="177"/>
                  <a:pt x="465" y="176"/>
                  <a:pt x="461" y="178"/>
                </a:cubicBezTo>
                <a:cubicBezTo>
                  <a:pt x="455" y="191"/>
                  <a:pt x="446" y="202"/>
                  <a:pt x="433" y="211"/>
                </a:cubicBezTo>
                <a:cubicBezTo>
                  <a:pt x="436" y="224"/>
                  <a:pt x="438" y="229"/>
                  <a:pt x="442" y="237"/>
                </a:cubicBezTo>
                <a:cubicBezTo>
                  <a:pt x="450" y="237"/>
                  <a:pt x="504" y="240"/>
                  <a:pt x="508" y="249"/>
                </a:cubicBezTo>
                <a:cubicBezTo>
                  <a:pt x="509" y="251"/>
                  <a:pt x="510" y="253"/>
                  <a:pt x="512" y="256"/>
                </a:cubicBezTo>
                <a:cubicBezTo>
                  <a:pt x="518" y="225"/>
                  <a:pt x="526" y="199"/>
                  <a:pt x="537" y="189"/>
                </a:cubicBezTo>
                <a:cubicBezTo>
                  <a:pt x="548" y="189"/>
                  <a:pt x="559" y="189"/>
                  <a:pt x="568" y="189"/>
                </a:cubicBezTo>
                <a:cubicBezTo>
                  <a:pt x="577" y="190"/>
                  <a:pt x="584" y="188"/>
                  <a:pt x="589" y="182"/>
                </a:cubicBezTo>
                <a:cubicBezTo>
                  <a:pt x="593" y="176"/>
                  <a:pt x="596" y="169"/>
                  <a:pt x="598" y="159"/>
                </a:cubicBezTo>
                <a:cubicBezTo>
                  <a:pt x="590" y="151"/>
                  <a:pt x="584" y="141"/>
                  <a:pt x="580" y="129"/>
                </a:cubicBezTo>
                <a:cubicBezTo>
                  <a:pt x="576" y="127"/>
                  <a:pt x="572" y="123"/>
                  <a:pt x="570" y="118"/>
                </a:cubicBezTo>
                <a:cubicBezTo>
                  <a:pt x="568" y="112"/>
                  <a:pt x="567" y="104"/>
                  <a:pt x="567" y="95"/>
                </a:cubicBezTo>
                <a:lnTo>
                  <a:pt x="567" y="93"/>
                </a:lnTo>
                <a:lnTo>
                  <a:pt x="569" y="91"/>
                </a:lnTo>
                <a:cubicBezTo>
                  <a:pt x="570" y="91"/>
                  <a:pt x="570" y="90"/>
                  <a:pt x="571" y="90"/>
                </a:cubicBezTo>
                <a:cubicBezTo>
                  <a:pt x="565" y="52"/>
                  <a:pt x="570" y="35"/>
                  <a:pt x="586" y="21"/>
                </a:cubicBezTo>
                <a:cubicBezTo>
                  <a:pt x="612" y="0"/>
                  <a:pt x="661" y="0"/>
                  <a:pt x="687" y="19"/>
                </a:cubicBezTo>
                <a:cubicBezTo>
                  <a:pt x="705" y="32"/>
                  <a:pt x="711" y="55"/>
                  <a:pt x="706" y="89"/>
                </a:cubicBezTo>
                <a:cubicBezTo>
                  <a:pt x="707" y="90"/>
                  <a:pt x="708" y="90"/>
                  <a:pt x="709" y="91"/>
                </a:cubicBezTo>
                <a:lnTo>
                  <a:pt x="712" y="93"/>
                </a:lnTo>
                <a:lnTo>
                  <a:pt x="712" y="95"/>
                </a:lnTo>
                <a:cubicBezTo>
                  <a:pt x="712" y="104"/>
                  <a:pt x="711" y="112"/>
                  <a:pt x="708" y="117"/>
                </a:cubicBezTo>
                <a:cubicBezTo>
                  <a:pt x="706" y="123"/>
                  <a:pt x="703" y="126"/>
                  <a:pt x="699" y="129"/>
                </a:cubicBezTo>
                <a:cubicBezTo>
                  <a:pt x="695" y="140"/>
                  <a:pt x="690" y="150"/>
                  <a:pt x="683" y="157"/>
                </a:cubicBezTo>
                <a:cubicBezTo>
                  <a:pt x="685" y="169"/>
                  <a:pt x="688" y="179"/>
                  <a:pt x="694" y="185"/>
                </a:cubicBezTo>
                <a:cubicBezTo>
                  <a:pt x="699" y="188"/>
                  <a:pt x="706" y="188"/>
                  <a:pt x="713" y="188"/>
                </a:cubicBezTo>
                <a:cubicBezTo>
                  <a:pt x="722" y="188"/>
                  <a:pt x="732" y="188"/>
                  <a:pt x="742" y="188"/>
                </a:cubicBezTo>
                <a:cubicBezTo>
                  <a:pt x="747" y="192"/>
                  <a:pt x="752" y="202"/>
                  <a:pt x="756" y="215"/>
                </a:cubicBezTo>
                <a:lnTo>
                  <a:pt x="512" y="432"/>
                </a:lnTo>
                <a:lnTo>
                  <a:pt x="301" y="310"/>
                </a:lnTo>
                <a:lnTo>
                  <a:pt x="0" y="473"/>
                </a:lnTo>
                <a:cubicBezTo>
                  <a:pt x="1" y="427"/>
                  <a:pt x="10" y="312"/>
                  <a:pt x="44" y="282"/>
                </a:cubicBezTo>
                <a:close/>
                <a:moveTo>
                  <a:pt x="16" y="520"/>
                </a:moveTo>
                <a:lnTo>
                  <a:pt x="16" y="520"/>
                </a:lnTo>
                <a:lnTo>
                  <a:pt x="82" y="640"/>
                </a:lnTo>
                <a:lnTo>
                  <a:pt x="298" y="523"/>
                </a:lnTo>
                <a:lnTo>
                  <a:pt x="492" y="635"/>
                </a:lnTo>
                <a:lnTo>
                  <a:pt x="536" y="660"/>
                </a:lnTo>
                <a:lnTo>
                  <a:pt x="574" y="625"/>
                </a:lnTo>
                <a:lnTo>
                  <a:pt x="918" y="317"/>
                </a:lnTo>
                <a:lnTo>
                  <a:pt x="971" y="369"/>
                </a:lnTo>
                <a:lnTo>
                  <a:pt x="1051" y="96"/>
                </a:lnTo>
                <a:lnTo>
                  <a:pt x="769" y="171"/>
                </a:lnTo>
                <a:lnTo>
                  <a:pt x="820" y="221"/>
                </a:lnTo>
                <a:lnTo>
                  <a:pt x="516" y="491"/>
                </a:lnTo>
                <a:lnTo>
                  <a:pt x="333" y="386"/>
                </a:lnTo>
                <a:lnTo>
                  <a:pt x="300" y="366"/>
                </a:lnTo>
                <a:lnTo>
                  <a:pt x="266" y="385"/>
                </a:lnTo>
                <a:lnTo>
                  <a:pt x="16" y="52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23" name="Freeform 13"/>
          <p:cNvSpPr>
            <a:spLocks noEditPoints="1"/>
          </p:cNvSpPr>
          <p:nvPr/>
        </p:nvSpPr>
        <p:spPr bwMode="auto">
          <a:xfrm>
            <a:off x="5848918" y="2207642"/>
            <a:ext cx="565446" cy="484140"/>
          </a:xfrm>
          <a:custGeom>
            <a:avLst/>
            <a:gdLst>
              <a:gd name="T0" fmla="*/ 507 w 792"/>
              <a:gd name="T1" fmla="*/ 294 h 677"/>
              <a:gd name="T2" fmla="*/ 441 w 792"/>
              <a:gd name="T3" fmla="*/ 294 h 677"/>
              <a:gd name="T4" fmla="*/ 424 w 792"/>
              <a:gd name="T5" fmla="*/ 346 h 677"/>
              <a:gd name="T6" fmla="*/ 441 w 792"/>
              <a:gd name="T7" fmla="*/ 558 h 677"/>
              <a:gd name="T8" fmla="*/ 396 w 792"/>
              <a:gd name="T9" fmla="*/ 634 h 677"/>
              <a:gd name="T10" fmla="*/ 354 w 792"/>
              <a:gd name="T11" fmla="*/ 558 h 677"/>
              <a:gd name="T12" fmla="*/ 378 w 792"/>
              <a:gd name="T13" fmla="*/ 346 h 677"/>
              <a:gd name="T14" fmla="*/ 361 w 792"/>
              <a:gd name="T15" fmla="*/ 294 h 677"/>
              <a:gd name="T16" fmla="*/ 288 w 792"/>
              <a:gd name="T17" fmla="*/ 294 h 677"/>
              <a:gd name="T18" fmla="*/ 288 w 792"/>
              <a:gd name="T19" fmla="*/ 294 h 677"/>
              <a:gd name="T20" fmla="*/ 166 w 792"/>
              <a:gd name="T21" fmla="*/ 421 h 677"/>
              <a:gd name="T22" fmla="*/ 184 w 792"/>
              <a:gd name="T23" fmla="*/ 552 h 677"/>
              <a:gd name="T24" fmla="*/ 305 w 792"/>
              <a:gd name="T25" fmla="*/ 677 h 677"/>
              <a:gd name="T26" fmla="*/ 490 w 792"/>
              <a:gd name="T27" fmla="*/ 677 h 677"/>
              <a:gd name="T28" fmla="*/ 611 w 792"/>
              <a:gd name="T29" fmla="*/ 550 h 677"/>
              <a:gd name="T30" fmla="*/ 629 w 792"/>
              <a:gd name="T31" fmla="*/ 419 h 677"/>
              <a:gd name="T32" fmla="*/ 507 w 792"/>
              <a:gd name="T33" fmla="*/ 294 h 677"/>
              <a:gd name="T34" fmla="*/ 150 w 792"/>
              <a:gd name="T35" fmla="*/ 212 h 677"/>
              <a:gd name="T36" fmla="*/ 228 w 792"/>
              <a:gd name="T37" fmla="*/ 135 h 677"/>
              <a:gd name="T38" fmla="*/ 150 w 792"/>
              <a:gd name="T39" fmla="*/ 58 h 677"/>
              <a:gd name="T40" fmla="*/ 73 w 792"/>
              <a:gd name="T41" fmla="*/ 135 h 677"/>
              <a:gd name="T42" fmla="*/ 150 w 792"/>
              <a:gd name="T43" fmla="*/ 212 h 677"/>
              <a:gd name="T44" fmla="*/ 219 w 792"/>
              <a:gd name="T45" fmla="*/ 237 h 677"/>
              <a:gd name="T46" fmla="*/ 81 w 792"/>
              <a:gd name="T47" fmla="*/ 237 h 677"/>
              <a:gd name="T48" fmla="*/ 81 w 792"/>
              <a:gd name="T49" fmla="*/ 237 h 677"/>
              <a:gd name="T50" fmla="*/ 5 w 792"/>
              <a:gd name="T51" fmla="*/ 316 h 677"/>
              <a:gd name="T52" fmla="*/ 16 w 792"/>
              <a:gd name="T53" fmla="*/ 397 h 677"/>
              <a:gd name="T54" fmla="*/ 92 w 792"/>
              <a:gd name="T55" fmla="*/ 475 h 677"/>
              <a:gd name="T56" fmla="*/ 132 w 792"/>
              <a:gd name="T57" fmla="*/ 475 h 677"/>
              <a:gd name="T58" fmla="*/ 124 w 792"/>
              <a:gd name="T59" fmla="*/ 418 h 677"/>
              <a:gd name="T60" fmla="*/ 124 w 792"/>
              <a:gd name="T61" fmla="*/ 417 h 677"/>
              <a:gd name="T62" fmla="*/ 124 w 792"/>
              <a:gd name="T63" fmla="*/ 417 h 677"/>
              <a:gd name="T64" fmla="*/ 159 w 792"/>
              <a:gd name="T65" fmla="*/ 309 h 677"/>
              <a:gd name="T66" fmla="*/ 212 w 792"/>
              <a:gd name="T67" fmla="*/ 271 h 677"/>
              <a:gd name="T68" fmla="*/ 267 w 792"/>
              <a:gd name="T69" fmla="*/ 253 h 677"/>
              <a:gd name="T70" fmla="*/ 219 w 792"/>
              <a:gd name="T71" fmla="*/ 237 h 677"/>
              <a:gd name="T72" fmla="*/ 641 w 792"/>
              <a:gd name="T73" fmla="*/ 212 h 677"/>
              <a:gd name="T74" fmla="*/ 719 w 792"/>
              <a:gd name="T75" fmla="*/ 135 h 677"/>
              <a:gd name="T76" fmla="*/ 641 w 792"/>
              <a:gd name="T77" fmla="*/ 58 h 677"/>
              <a:gd name="T78" fmla="*/ 564 w 792"/>
              <a:gd name="T79" fmla="*/ 135 h 677"/>
              <a:gd name="T80" fmla="*/ 641 w 792"/>
              <a:gd name="T81" fmla="*/ 212 h 677"/>
              <a:gd name="T82" fmla="*/ 710 w 792"/>
              <a:gd name="T83" fmla="*/ 237 h 677"/>
              <a:gd name="T84" fmla="*/ 572 w 792"/>
              <a:gd name="T85" fmla="*/ 237 h 677"/>
              <a:gd name="T86" fmla="*/ 572 w 792"/>
              <a:gd name="T87" fmla="*/ 237 h 677"/>
              <a:gd name="T88" fmla="*/ 526 w 792"/>
              <a:gd name="T89" fmla="*/ 252 h 677"/>
              <a:gd name="T90" fmla="*/ 583 w 792"/>
              <a:gd name="T91" fmla="*/ 271 h 677"/>
              <a:gd name="T92" fmla="*/ 637 w 792"/>
              <a:gd name="T93" fmla="*/ 310 h 677"/>
              <a:gd name="T94" fmla="*/ 671 w 792"/>
              <a:gd name="T95" fmla="*/ 415 h 677"/>
              <a:gd name="T96" fmla="*/ 671 w 792"/>
              <a:gd name="T97" fmla="*/ 416 h 677"/>
              <a:gd name="T98" fmla="*/ 671 w 792"/>
              <a:gd name="T99" fmla="*/ 416 h 677"/>
              <a:gd name="T100" fmla="*/ 663 w 792"/>
              <a:gd name="T101" fmla="*/ 475 h 677"/>
              <a:gd name="T102" fmla="*/ 699 w 792"/>
              <a:gd name="T103" fmla="*/ 475 h 677"/>
              <a:gd name="T104" fmla="*/ 775 w 792"/>
              <a:gd name="T105" fmla="*/ 396 h 677"/>
              <a:gd name="T106" fmla="*/ 786 w 792"/>
              <a:gd name="T107" fmla="*/ 314 h 677"/>
              <a:gd name="T108" fmla="*/ 710 w 792"/>
              <a:gd name="T109" fmla="*/ 237 h 677"/>
              <a:gd name="T110" fmla="*/ 521 w 792"/>
              <a:gd name="T111" fmla="*/ 127 h 677"/>
              <a:gd name="T112" fmla="*/ 397 w 792"/>
              <a:gd name="T113" fmla="*/ 254 h 677"/>
              <a:gd name="T114" fmla="*/ 274 w 792"/>
              <a:gd name="T115" fmla="*/ 127 h 677"/>
              <a:gd name="T116" fmla="*/ 397 w 792"/>
              <a:gd name="T117" fmla="*/ 0 h 677"/>
              <a:gd name="T118" fmla="*/ 521 w 792"/>
              <a:gd name="T119" fmla="*/ 127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2" h="677">
                <a:moveTo>
                  <a:pt x="507" y="294"/>
                </a:moveTo>
                <a:lnTo>
                  <a:pt x="441" y="294"/>
                </a:lnTo>
                <a:cubicBezTo>
                  <a:pt x="441" y="301"/>
                  <a:pt x="442" y="333"/>
                  <a:pt x="424" y="346"/>
                </a:cubicBezTo>
                <a:cubicBezTo>
                  <a:pt x="424" y="346"/>
                  <a:pt x="453" y="506"/>
                  <a:pt x="441" y="558"/>
                </a:cubicBezTo>
                <a:cubicBezTo>
                  <a:pt x="436" y="580"/>
                  <a:pt x="418" y="634"/>
                  <a:pt x="396" y="634"/>
                </a:cubicBezTo>
                <a:cubicBezTo>
                  <a:pt x="375" y="634"/>
                  <a:pt x="358" y="579"/>
                  <a:pt x="354" y="558"/>
                </a:cubicBezTo>
                <a:cubicBezTo>
                  <a:pt x="344" y="506"/>
                  <a:pt x="378" y="346"/>
                  <a:pt x="378" y="346"/>
                </a:cubicBezTo>
                <a:cubicBezTo>
                  <a:pt x="373" y="344"/>
                  <a:pt x="363" y="335"/>
                  <a:pt x="361" y="294"/>
                </a:cubicBezTo>
                <a:lnTo>
                  <a:pt x="288" y="294"/>
                </a:lnTo>
                <a:lnTo>
                  <a:pt x="288" y="294"/>
                </a:lnTo>
                <a:cubicBezTo>
                  <a:pt x="221" y="294"/>
                  <a:pt x="158" y="352"/>
                  <a:pt x="166" y="421"/>
                </a:cubicBezTo>
                <a:lnTo>
                  <a:pt x="184" y="552"/>
                </a:lnTo>
                <a:cubicBezTo>
                  <a:pt x="197" y="621"/>
                  <a:pt x="238" y="677"/>
                  <a:pt x="305" y="677"/>
                </a:cubicBezTo>
                <a:lnTo>
                  <a:pt x="490" y="677"/>
                </a:lnTo>
                <a:cubicBezTo>
                  <a:pt x="557" y="677"/>
                  <a:pt x="598" y="619"/>
                  <a:pt x="611" y="550"/>
                </a:cubicBezTo>
                <a:lnTo>
                  <a:pt x="629" y="419"/>
                </a:lnTo>
                <a:cubicBezTo>
                  <a:pt x="637" y="351"/>
                  <a:pt x="574" y="294"/>
                  <a:pt x="507" y="294"/>
                </a:cubicBezTo>
                <a:close/>
                <a:moveTo>
                  <a:pt x="150" y="212"/>
                </a:moveTo>
                <a:cubicBezTo>
                  <a:pt x="193" y="212"/>
                  <a:pt x="228" y="178"/>
                  <a:pt x="228" y="135"/>
                </a:cubicBezTo>
                <a:cubicBezTo>
                  <a:pt x="228" y="92"/>
                  <a:pt x="193" y="58"/>
                  <a:pt x="150" y="58"/>
                </a:cubicBezTo>
                <a:cubicBezTo>
                  <a:pt x="108" y="58"/>
                  <a:pt x="73" y="92"/>
                  <a:pt x="73" y="135"/>
                </a:cubicBezTo>
                <a:cubicBezTo>
                  <a:pt x="73" y="178"/>
                  <a:pt x="108" y="212"/>
                  <a:pt x="150" y="212"/>
                </a:cubicBezTo>
                <a:close/>
                <a:moveTo>
                  <a:pt x="219" y="237"/>
                </a:moveTo>
                <a:lnTo>
                  <a:pt x="81" y="237"/>
                </a:lnTo>
                <a:lnTo>
                  <a:pt x="81" y="237"/>
                </a:lnTo>
                <a:cubicBezTo>
                  <a:pt x="39" y="237"/>
                  <a:pt x="0" y="272"/>
                  <a:pt x="5" y="316"/>
                </a:cubicBezTo>
                <a:lnTo>
                  <a:pt x="16" y="397"/>
                </a:lnTo>
                <a:cubicBezTo>
                  <a:pt x="25" y="440"/>
                  <a:pt x="50" y="475"/>
                  <a:pt x="92" y="475"/>
                </a:cubicBezTo>
                <a:lnTo>
                  <a:pt x="132" y="475"/>
                </a:lnTo>
                <a:lnTo>
                  <a:pt x="124" y="418"/>
                </a:lnTo>
                <a:lnTo>
                  <a:pt x="124" y="417"/>
                </a:lnTo>
                <a:lnTo>
                  <a:pt x="124" y="417"/>
                </a:lnTo>
                <a:cubicBezTo>
                  <a:pt x="120" y="378"/>
                  <a:pt x="132" y="340"/>
                  <a:pt x="159" y="309"/>
                </a:cubicBezTo>
                <a:cubicBezTo>
                  <a:pt x="174" y="293"/>
                  <a:pt x="192" y="280"/>
                  <a:pt x="212" y="271"/>
                </a:cubicBezTo>
                <a:cubicBezTo>
                  <a:pt x="229" y="261"/>
                  <a:pt x="248" y="255"/>
                  <a:pt x="267" y="253"/>
                </a:cubicBezTo>
                <a:cubicBezTo>
                  <a:pt x="253" y="243"/>
                  <a:pt x="236" y="237"/>
                  <a:pt x="219" y="237"/>
                </a:cubicBezTo>
                <a:close/>
                <a:moveTo>
                  <a:pt x="641" y="212"/>
                </a:moveTo>
                <a:cubicBezTo>
                  <a:pt x="684" y="212"/>
                  <a:pt x="719" y="178"/>
                  <a:pt x="719" y="135"/>
                </a:cubicBezTo>
                <a:cubicBezTo>
                  <a:pt x="719" y="92"/>
                  <a:pt x="684" y="58"/>
                  <a:pt x="641" y="58"/>
                </a:cubicBezTo>
                <a:cubicBezTo>
                  <a:pt x="599" y="58"/>
                  <a:pt x="564" y="92"/>
                  <a:pt x="564" y="135"/>
                </a:cubicBezTo>
                <a:cubicBezTo>
                  <a:pt x="564" y="178"/>
                  <a:pt x="599" y="212"/>
                  <a:pt x="641" y="212"/>
                </a:cubicBezTo>
                <a:close/>
                <a:moveTo>
                  <a:pt x="710" y="237"/>
                </a:moveTo>
                <a:lnTo>
                  <a:pt x="572" y="237"/>
                </a:lnTo>
                <a:lnTo>
                  <a:pt x="572" y="237"/>
                </a:lnTo>
                <a:cubicBezTo>
                  <a:pt x="555" y="237"/>
                  <a:pt x="539" y="242"/>
                  <a:pt x="526" y="252"/>
                </a:cubicBezTo>
                <a:cubicBezTo>
                  <a:pt x="546" y="255"/>
                  <a:pt x="566" y="261"/>
                  <a:pt x="583" y="271"/>
                </a:cubicBezTo>
                <a:cubicBezTo>
                  <a:pt x="604" y="280"/>
                  <a:pt x="622" y="293"/>
                  <a:pt x="637" y="310"/>
                </a:cubicBezTo>
                <a:cubicBezTo>
                  <a:pt x="663" y="340"/>
                  <a:pt x="675" y="377"/>
                  <a:pt x="671" y="415"/>
                </a:cubicBezTo>
                <a:lnTo>
                  <a:pt x="671" y="416"/>
                </a:lnTo>
                <a:lnTo>
                  <a:pt x="671" y="416"/>
                </a:lnTo>
                <a:lnTo>
                  <a:pt x="663" y="475"/>
                </a:lnTo>
                <a:lnTo>
                  <a:pt x="699" y="475"/>
                </a:lnTo>
                <a:cubicBezTo>
                  <a:pt x="741" y="475"/>
                  <a:pt x="767" y="439"/>
                  <a:pt x="775" y="396"/>
                </a:cubicBezTo>
                <a:lnTo>
                  <a:pt x="786" y="314"/>
                </a:lnTo>
                <a:cubicBezTo>
                  <a:pt x="792" y="272"/>
                  <a:pt x="752" y="237"/>
                  <a:pt x="710" y="237"/>
                </a:cubicBezTo>
                <a:close/>
                <a:moveTo>
                  <a:pt x="521" y="127"/>
                </a:moveTo>
                <a:cubicBezTo>
                  <a:pt x="521" y="197"/>
                  <a:pt x="466" y="254"/>
                  <a:pt x="397" y="254"/>
                </a:cubicBezTo>
                <a:cubicBezTo>
                  <a:pt x="329" y="254"/>
                  <a:pt x="274" y="197"/>
                  <a:pt x="274" y="127"/>
                </a:cubicBezTo>
                <a:cubicBezTo>
                  <a:pt x="274" y="57"/>
                  <a:pt x="329" y="0"/>
                  <a:pt x="397" y="0"/>
                </a:cubicBezTo>
                <a:cubicBezTo>
                  <a:pt x="466" y="0"/>
                  <a:pt x="521" y="57"/>
                  <a:pt x="521" y="127"/>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3" name="Freeform 14"/>
          <p:cNvSpPr>
            <a:spLocks noEditPoints="1"/>
          </p:cNvSpPr>
          <p:nvPr/>
        </p:nvSpPr>
        <p:spPr bwMode="auto">
          <a:xfrm>
            <a:off x="6946548" y="2152206"/>
            <a:ext cx="406530" cy="595012"/>
          </a:xfrm>
          <a:custGeom>
            <a:avLst/>
            <a:gdLst>
              <a:gd name="T0" fmla="*/ 270 w 569"/>
              <a:gd name="T1" fmla="*/ 535 h 832"/>
              <a:gd name="T2" fmla="*/ 364 w 569"/>
              <a:gd name="T3" fmla="*/ 482 h 832"/>
              <a:gd name="T4" fmla="*/ 422 w 569"/>
              <a:gd name="T5" fmla="*/ 498 h 832"/>
              <a:gd name="T6" fmla="*/ 477 w 569"/>
              <a:gd name="T7" fmla="*/ 391 h 832"/>
              <a:gd name="T8" fmla="*/ 517 w 569"/>
              <a:gd name="T9" fmla="*/ 361 h 832"/>
              <a:gd name="T10" fmla="*/ 519 w 569"/>
              <a:gd name="T11" fmla="*/ 232 h 832"/>
              <a:gd name="T12" fmla="*/ 480 w 569"/>
              <a:gd name="T13" fmla="*/ 200 h 832"/>
              <a:gd name="T14" fmla="*/ 435 w 569"/>
              <a:gd name="T15" fmla="*/ 94 h 832"/>
              <a:gd name="T16" fmla="*/ 388 w 569"/>
              <a:gd name="T17" fmla="*/ 103 h 832"/>
              <a:gd name="T18" fmla="*/ 299 w 569"/>
              <a:gd name="T19" fmla="*/ 51 h 832"/>
              <a:gd name="T20" fmla="*/ 277 w 569"/>
              <a:gd name="T21" fmla="*/ 51 h 832"/>
              <a:gd name="T22" fmla="*/ 211 w 569"/>
              <a:gd name="T23" fmla="*/ 103 h 832"/>
              <a:gd name="T24" fmla="*/ 190 w 569"/>
              <a:gd name="T25" fmla="*/ 97 h 832"/>
              <a:gd name="T26" fmla="*/ 136 w 569"/>
              <a:gd name="T27" fmla="*/ 101 h 832"/>
              <a:gd name="T28" fmla="*/ 59 w 569"/>
              <a:gd name="T29" fmla="*/ 205 h 832"/>
              <a:gd name="T30" fmla="*/ 72 w 569"/>
              <a:gd name="T31" fmla="*/ 253 h 832"/>
              <a:gd name="T32" fmla="*/ 46 w 569"/>
              <a:gd name="T33" fmla="*/ 366 h 832"/>
              <a:gd name="T34" fmla="*/ 132 w 569"/>
              <a:gd name="T35" fmla="*/ 445 h 832"/>
              <a:gd name="T36" fmla="*/ 142 w 569"/>
              <a:gd name="T37" fmla="*/ 494 h 832"/>
              <a:gd name="T38" fmla="*/ 198 w 569"/>
              <a:gd name="T39" fmla="*/ 480 h 832"/>
              <a:gd name="T40" fmla="*/ 215 w 569"/>
              <a:gd name="T41" fmla="*/ 530 h 832"/>
              <a:gd name="T42" fmla="*/ 161 w 569"/>
              <a:gd name="T43" fmla="*/ 534 h 832"/>
              <a:gd name="T44" fmla="*/ 89 w 569"/>
              <a:gd name="T45" fmla="*/ 444 h 832"/>
              <a:gd name="T46" fmla="*/ 5 w 569"/>
              <a:gd name="T47" fmla="*/ 379 h 832"/>
              <a:gd name="T48" fmla="*/ 37 w 569"/>
              <a:gd name="T49" fmla="*/ 279 h 832"/>
              <a:gd name="T50" fmla="*/ 46 w 569"/>
              <a:gd name="T51" fmla="*/ 163 h 832"/>
              <a:gd name="T52" fmla="*/ 93 w 569"/>
              <a:gd name="T53" fmla="*/ 101 h 832"/>
              <a:gd name="T54" fmla="*/ 202 w 569"/>
              <a:gd name="T55" fmla="*/ 55 h 832"/>
              <a:gd name="T56" fmla="*/ 218 w 569"/>
              <a:gd name="T57" fmla="*/ 59 h 832"/>
              <a:gd name="T58" fmla="*/ 288 w 569"/>
              <a:gd name="T59" fmla="*/ 0 h 832"/>
              <a:gd name="T60" fmla="*/ 371 w 569"/>
              <a:gd name="T61" fmla="*/ 63 h 832"/>
              <a:gd name="T62" fmla="*/ 466 w 569"/>
              <a:gd name="T63" fmla="*/ 64 h 832"/>
              <a:gd name="T64" fmla="*/ 493 w 569"/>
              <a:gd name="T65" fmla="*/ 159 h 832"/>
              <a:gd name="T66" fmla="*/ 553 w 569"/>
              <a:gd name="T67" fmla="*/ 258 h 832"/>
              <a:gd name="T68" fmla="*/ 552 w 569"/>
              <a:gd name="T69" fmla="*/ 336 h 832"/>
              <a:gd name="T70" fmla="*/ 489 w 569"/>
              <a:gd name="T71" fmla="*/ 433 h 832"/>
              <a:gd name="T72" fmla="*/ 422 w 569"/>
              <a:gd name="T73" fmla="*/ 542 h 832"/>
              <a:gd name="T74" fmla="*/ 364 w 569"/>
              <a:gd name="T75" fmla="*/ 525 h 832"/>
              <a:gd name="T76" fmla="*/ 281 w 569"/>
              <a:gd name="T77" fmla="*/ 585 h 832"/>
              <a:gd name="T78" fmla="*/ 283 w 569"/>
              <a:gd name="T79" fmla="*/ 450 h 832"/>
              <a:gd name="T80" fmla="*/ 283 w 569"/>
              <a:gd name="T81" fmla="*/ 475 h 832"/>
              <a:gd name="T82" fmla="*/ 457 w 569"/>
              <a:gd name="T83" fmla="*/ 302 h 832"/>
              <a:gd name="T84" fmla="*/ 283 w 569"/>
              <a:gd name="T85" fmla="*/ 426 h 832"/>
              <a:gd name="T86" fmla="*/ 408 w 569"/>
              <a:gd name="T87" fmla="*/ 302 h 832"/>
              <a:gd name="T88" fmla="*/ 389 w 569"/>
              <a:gd name="T89" fmla="*/ 570 h 832"/>
              <a:gd name="T90" fmla="*/ 316 w 569"/>
              <a:gd name="T91" fmla="*/ 613 h 832"/>
              <a:gd name="T92" fmla="*/ 376 w 569"/>
              <a:gd name="T93" fmla="*/ 733 h 832"/>
              <a:gd name="T94" fmla="*/ 489 w 569"/>
              <a:gd name="T95" fmla="*/ 797 h 832"/>
              <a:gd name="T96" fmla="*/ 206 w 569"/>
              <a:gd name="T97" fmla="*/ 579 h 832"/>
              <a:gd name="T98" fmla="*/ 142 w 569"/>
              <a:gd name="T99" fmla="*/ 572 h 832"/>
              <a:gd name="T100" fmla="*/ 99 w 569"/>
              <a:gd name="T101" fmla="*/ 817 h 832"/>
              <a:gd name="T102" fmla="*/ 263 w 569"/>
              <a:gd name="T103" fmla="*/ 806 h 832"/>
              <a:gd name="T104" fmla="*/ 281 w 569"/>
              <a:gd name="T105" fmla="*/ 62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9" h="832">
                <a:moveTo>
                  <a:pt x="198" y="480"/>
                </a:moveTo>
                <a:cubicBezTo>
                  <a:pt x="219" y="480"/>
                  <a:pt x="240" y="490"/>
                  <a:pt x="251" y="506"/>
                </a:cubicBezTo>
                <a:lnTo>
                  <a:pt x="270" y="535"/>
                </a:lnTo>
                <a:cubicBezTo>
                  <a:pt x="277" y="544"/>
                  <a:pt x="285" y="544"/>
                  <a:pt x="292" y="535"/>
                </a:cubicBezTo>
                <a:lnTo>
                  <a:pt x="312" y="507"/>
                </a:lnTo>
                <a:cubicBezTo>
                  <a:pt x="323" y="492"/>
                  <a:pt x="343" y="482"/>
                  <a:pt x="364" y="482"/>
                </a:cubicBezTo>
                <a:cubicBezTo>
                  <a:pt x="370" y="482"/>
                  <a:pt x="376" y="483"/>
                  <a:pt x="382" y="485"/>
                </a:cubicBezTo>
                <a:lnTo>
                  <a:pt x="415" y="497"/>
                </a:lnTo>
                <a:cubicBezTo>
                  <a:pt x="418" y="498"/>
                  <a:pt x="420" y="498"/>
                  <a:pt x="422" y="498"/>
                </a:cubicBezTo>
                <a:cubicBezTo>
                  <a:pt x="432" y="498"/>
                  <a:pt x="433" y="490"/>
                  <a:pt x="433" y="485"/>
                </a:cubicBezTo>
                <a:lnTo>
                  <a:pt x="433" y="450"/>
                </a:lnTo>
                <a:cubicBezTo>
                  <a:pt x="433" y="424"/>
                  <a:pt x="452" y="398"/>
                  <a:pt x="477" y="391"/>
                </a:cubicBezTo>
                <a:lnTo>
                  <a:pt x="511" y="381"/>
                </a:lnTo>
                <a:cubicBezTo>
                  <a:pt x="516" y="380"/>
                  <a:pt x="519" y="377"/>
                  <a:pt x="521" y="373"/>
                </a:cubicBezTo>
                <a:cubicBezTo>
                  <a:pt x="522" y="370"/>
                  <a:pt x="521" y="365"/>
                  <a:pt x="517" y="361"/>
                </a:cubicBezTo>
                <a:lnTo>
                  <a:pt x="497" y="332"/>
                </a:lnTo>
                <a:cubicBezTo>
                  <a:pt x="482" y="312"/>
                  <a:pt x="482" y="280"/>
                  <a:pt x="498" y="259"/>
                </a:cubicBezTo>
                <a:lnTo>
                  <a:pt x="519" y="232"/>
                </a:lnTo>
                <a:cubicBezTo>
                  <a:pt x="523" y="227"/>
                  <a:pt x="524" y="223"/>
                  <a:pt x="523" y="219"/>
                </a:cubicBezTo>
                <a:cubicBezTo>
                  <a:pt x="522" y="216"/>
                  <a:pt x="518" y="213"/>
                  <a:pt x="513" y="211"/>
                </a:cubicBezTo>
                <a:lnTo>
                  <a:pt x="480" y="200"/>
                </a:lnTo>
                <a:cubicBezTo>
                  <a:pt x="455" y="192"/>
                  <a:pt x="437" y="166"/>
                  <a:pt x="437" y="140"/>
                </a:cubicBezTo>
                <a:lnTo>
                  <a:pt x="438" y="105"/>
                </a:lnTo>
                <a:cubicBezTo>
                  <a:pt x="439" y="101"/>
                  <a:pt x="437" y="97"/>
                  <a:pt x="435" y="94"/>
                </a:cubicBezTo>
                <a:cubicBezTo>
                  <a:pt x="433" y="92"/>
                  <a:pt x="430" y="91"/>
                  <a:pt x="427" y="91"/>
                </a:cubicBezTo>
                <a:cubicBezTo>
                  <a:pt x="425" y="91"/>
                  <a:pt x="423" y="92"/>
                  <a:pt x="421" y="92"/>
                </a:cubicBezTo>
                <a:lnTo>
                  <a:pt x="388" y="103"/>
                </a:lnTo>
                <a:cubicBezTo>
                  <a:pt x="382" y="105"/>
                  <a:pt x="377" y="106"/>
                  <a:pt x="371" y="106"/>
                </a:cubicBezTo>
                <a:cubicBezTo>
                  <a:pt x="350" y="106"/>
                  <a:pt x="329" y="96"/>
                  <a:pt x="319" y="80"/>
                </a:cubicBezTo>
                <a:lnTo>
                  <a:pt x="299" y="51"/>
                </a:lnTo>
                <a:cubicBezTo>
                  <a:pt x="296" y="46"/>
                  <a:pt x="292" y="43"/>
                  <a:pt x="288" y="43"/>
                </a:cubicBezTo>
                <a:cubicBezTo>
                  <a:pt x="283" y="43"/>
                  <a:pt x="282" y="43"/>
                  <a:pt x="278" y="49"/>
                </a:cubicBezTo>
                <a:lnTo>
                  <a:pt x="277" y="51"/>
                </a:lnTo>
                <a:cubicBezTo>
                  <a:pt x="268" y="64"/>
                  <a:pt x="257" y="81"/>
                  <a:pt x="248" y="90"/>
                </a:cubicBezTo>
                <a:cubicBezTo>
                  <a:pt x="242" y="96"/>
                  <a:pt x="232" y="104"/>
                  <a:pt x="220" y="104"/>
                </a:cubicBezTo>
                <a:cubicBezTo>
                  <a:pt x="216" y="104"/>
                  <a:pt x="213" y="103"/>
                  <a:pt x="211" y="103"/>
                </a:cubicBezTo>
                <a:lnTo>
                  <a:pt x="208" y="103"/>
                </a:lnTo>
                <a:lnTo>
                  <a:pt x="205" y="101"/>
                </a:lnTo>
                <a:cubicBezTo>
                  <a:pt x="202" y="100"/>
                  <a:pt x="196" y="98"/>
                  <a:pt x="190" y="97"/>
                </a:cubicBezTo>
                <a:cubicBezTo>
                  <a:pt x="181" y="94"/>
                  <a:pt x="166" y="90"/>
                  <a:pt x="163" y="89"/>
                </a:cubicBezTo>
                <a:cubicBezTo>
                  <a:pt x="157" y="88"/>
                  <a:pt x="149" y="87"/>
                  <a:pt x="147" y="87"/>
                </a:cubicBezTo>
                <a:cubicBezTo>
                  <a:pt x="139" y="87"/>
                  <a:pt x="136" y="94"/>
                  <a:pt x="136" y="101"/>
                </a:cubicBezTo>
                <a:lnTo>
                  <a:pt x="136" y="136"/>
                </a:lnTo>
                <a:cubicBezTo>
                  <a:pt x="136" y="162"/>
                  <a:pt x="117" y="187"/>
                  <a:pt x="92" y="195"/>
                </a:cubicBezTo>
                <a:lnTo>
                  <a:pt x="59" y="205"/>
                </a:lnTo>
                <a:cubicBezTo>
                  <a:pt x="53" y="206"/>
                  <a:pt x="50" y="209"/>
                  <a:pt x="48" y="213"/>
                </a:cubicBezTo>
                <a:cubicBezTo>
                  <a:pt x="47" y="216"/>
                  <a:pt x="48" y="221"/>
                  <a:pt x="52" y="225"/>
                </a:cubicBezTo>
                <a:lnTo>
                  <a:pt x="72" y="253"/>
                </a:lnTo>
                <a:cubicBezTo>
                  <a:pt x="87" y="274"/>
                  <a:pt x="87" y="306"/>
                  <a:pt x="71" y="326"/>
                </a:cubicBezTo>
                <a:lnTo>
                  <a:pt x="50" y="354"/>
                </a:lnTo>
                <a:cubicBezTo>
                  <a:pt x="46" y="359"/>
                  <a:pt x="45" y="363"/>
                  <a:pt x="46" y="366"/>
                </a:cubicBezTo>
                <a:cubicBezTo>
                  <a:pt x="47" y="370"/>
                  <a:pt x="51" y="373"/>
                  <a:pt x="56" y="375"/>
                </a:cubicBezTo>
                <a:lnTo>
                  <a:pt x="89" y="386"/>
                </a:lnTo>
                <a:cubicBezTo>
                  <a:pt x="114" y="394"/>
                  <a:pt x="132" y="420"/>
                  <a:pt x="132" y="445"/>
                </a:cubicBezTo>
                <a:lnTo>
                  <a:pt x="131" y="481"/>
                </a:lnTo>
                <a:cubicBezTo>
                  <a:pt x="131" y="485"/>
                  <a:pt x="132" y="489"/>
                  <a:pt x="134" y="492"/>
                </a:cubicBezTo>
                <a:cubicBezTo>
                  <a:pt x="136" y="494"/>
                  <a:pt x="140" y="494"/>
                  <a:pt x="142" y="494"/>
                </a:cubicBezTo>
                <a:cubicBezTo>
                  <a:pt x="144" y="494"/>
                  <a:pt x="146" y="494"/>
                  <a:pt x="148" y="493"/>
                </a:cubicBezTo>
                <a:lnTo>
                  <a:pt x="181" y="483"/>
                </a:lnTo>
                <a:cubicBezTo>
                  <a:pt x="187" y="481"/>
                  <a:pt x="193" y="480"/>
                  <a:pt x="198" y="480"/>
                </a:cubicBezTo>
                <a:close/>
                <a:moveTo>
                  <a:pt x="281" y="585"/>
                </a:moveTo>
                <a:cubicBezTo>
                  <a:pt x="263" y="585"/>
                  <a:pt x="246" y="576"/>
                  <a:pt x="235" y="559"/>
                </a:cubicBezTo>
                <a:lnTo>
                  <a:pt x="215" y="530"/>
                </a:lnTo>
                <a:cubicBezTo>
                  <a:pt x="212" y="527"/>
                  <a:pt x="206" y="523"/>
                  <a:pt x="198" y="523"/>
                </a:cubicBezTo>
                <a:cubicBezTo>
                  <a:pt x="197" y="523"/>
                  <a:pt x="196" y="523"/>
                  <a:pt x="194" y="524"/>
                </a:cubicBezTo>
                <a:lnTo>
                  <a:pt x="161" y="534"/>
                </a:lnTo>
                <a:cubicBezTo>
                  <a:pt x="140" y="541"/>
                  <a:pt x="117" y="536"/>
                  <a:pt x="103" y="522"/>
                </a:cubicBezTo>
                <a:cubicBezTo>
                  <a:pt x="93" y="511"/>
                  <a:pt x="87" y="496"/>
                  <a:pt x="88" y="479"/>
                </a:cubicBezTo>
                <a:lnTo>
                  <a:pt x="89" y="444"/>
                </a:lnTo>
                <a:cubicBezTo>
                  <a:pt x="89" y="438"/>
                  <a:pt x="82" y="429"/>
                  <a:pt x="76" y="427"/>
                </a:cubicBezTo>
                <a:lnTo>
                  <a:pt x="43" y="416"/>
                </a:lnTo>
                <a:cubicBezTo>
                  <a:pt x="24" y="410"/>
                  <a:pt x="10" y="396"/>
                  <a:pt x="5" y="379"/>
                </a:cubicBezTo>
                <a:cubicBezTo>
                  <a:pt x="0" y="362"/>
                  <a:pt x="4" y="344"/>
                  <a:pt x="16" y="328"/>
                </a:cubicBezTo>
                <a:lnTo>
                  <a:pt x="37" y="300"/>
                </a:lnTo>
                <a:cubicBezTo>
                  <a:pt x="41" y="295"/>
                  <a:pt x="41" y="284"/>
                  <a:pt x="37" y="279"/>
                </a:cubicBezTo>
                <a:lnTo>
                  <a:pt x="17" y="250"/>
                </a:lnTo>
                <a:cubicBezTo>
                  <a:pt x="5" y="234"/>
                  <a:pt x="2" y="216"/>
                  <a:pt x="8" y="199"/>
                </a:cubicBezTo>
                <a:cubicBezTo>
                  <a:pt x="14" y="181"/>
                  <a:pt x="28" y="169"/>
                  <a:pt x="46" y="163"/>
                </a:cubicBezTo>
                <a:lnTo>
                  <a:pt x="80" y="153"/>
                </a:lnTo>
                <a:cubicBezTo>
                  <a:pt x="86" y="151"/>
                  <a:pt x="93" y="142"/>
                  <a:pt x="93" y="136"/>
                </a:cubicBezTo>
                <a:lnTo>
                  <a:pt x="93" y="101"/>
                </a:lnTo>
                <a:cubicBezTo>
                  <a:pt x="93" y="68"/>
                  <a:pt x="116" y="44"/>
                  <a:pt x="147" y="44"/>
                </a:cubicBezTo>
                <a:cubicBezTo>
                  <a:pt x="155" y="44"/>
                  <a:pt x="167" y="46"/>
                  <a:pt x="172" y="47"/>
                </a:cubicBezTo>
                <a:cubicBezTo>
                  <a:pt x="175" y="48"/>
                  <a:pt x="184" y="50"/>
                  <a:pt x="202" y="55"/>
                </a:cubicBezTo>
                <a:cubicBezTo>
                  <a:pt x="208" y="57"/>
                  <a:pt x="213" y="58"/>
                  <a:pt x="217" y="59"/>
                </a:cubicBezTo>
                <a:lnTo>
                  <a:pt x="218" y="59"/>
                </a:lnTo>
                <a:cubicBezTo>
                  <a:pt x="218" y="59"/>
                  <a:pt x="218" y="59"/>
                  <a:pt x="218" y="59"/>
                </a:cubicBezTo>
                <a:cubicBezTo>
                  <a:pt x="222" y="55"/>
                  <a:pt x="230" y="44"/>
                  <a:pt x="241" y="27"/>
                </a:cubicBezTo>
                <a:lnTo>
                  <a:pt x="242" y="26"/>
                </a:lnTo>
                <a:cubicBezTo>
                  <a:pt x="253" y="9"/>
                  <a:pt x="268" y="0"/>
                  <a:pt x="288" y="0"/>
                </a:cubicBezTo>
                <a:cubicBezTo>
                  <a:pt x="306" y="0"/>
                  <a:pt x="323" y="10"/>
                  <a:pt x="334" y="26"/>
                </a:cubicBezTo>
                <a:lnTo>
                  <a:pt x="354" y="55"/>
                </a:lnTo>
                <a:cubicBezTo>
                  <a:pt x="357" y="59"/>
                  <a:pt x="364" y="63"/>
                  <a:pt x="371" y="63"/>
                </a:cubicBezTo>
                <a:cubicBezTo>
                  <a:pt x="373" y="63"/>
                  <a:pt x="374" y="62"/>
                  <a:pt x="375" y="62"/>
                </a:cubicBezTo>
                <a:lnTo>
                  <a:pt x="408" y="51"/>
                </a:lnTo>
                <a:cubicBezTo>
                  <a:pt x="429" y="44"/>
                  <a:pt x="452" y="49"/>
                  <a:pt x="466" y="64"/>
                </a:cubicBezTo>
                <a:cubicBezTo>
                  <a:pt x="476" y="75"/>
                  <a:pt x="482" y="90"/>
                  <a:pt x="482" y="106"/>
                </a:cubicBezTo>
                <a:lnTo>
                  <a:pt x="480" y="142"/>
                </a:lnTo>
                <a:cubicBezTo>
                  <a:pt x="480" y="148"/>
                  <a:pt x="487" y="157"/>
                  <a:pt x="493" y="159"/>
                </a:cubicBezTo>
                <a:lnTo>
                  <a:pt x="526" y="170"/>
                </a:lnTo>
                <a:cubicBezTo>
                  <a:pt x="545" y="176"/>
                  <a:pt x="559" y="189"/>
                  <a:pt x="564" y="206"/>
                </a:cubicBezTo>
                <a:cubicBezTo>
                  <a:pt x="569" y="224"/>
                  <a:pt x="565" y="242"/>
                  <a:pt x="553" y="258"/>
                </a:cubicBezTo>
                <a:lnTo>
                  <a:pt x="532" y="286"/>
                </a:lnTo>
                <a:cubicBezTo>
                  <a:pt x="528" y="291"/>
                  <a:pt x="528" y="302"/>
                  <a:pt x="532" y="307"/>
                </a:cubicBezTo>
                <a:lnTo>
                  <a:pt x="552" y="336"/>
                </a:lnTo>
                <a:cubicBezTo>
                  <a:pt x="564" y="352"/>
                  <a:pt x="567" y="370"/>
                  <a:pt x="561" y="387"/>
                </a:cubicBezTo>
                <a:cubicBezTo>
                  <a:pt x="556" y="404"/>
                  <a:pt x="542" y="417"/>
                  <a:pt x="523" y="423"/>
                </a:cubicBezTo>
                <a:lnTo>
                  <a:pt x="489" y="433"/>
                </a:lnTo>
                <a:cubicBezTo>
                  <a:pt x="483" y="434"/>
                  <a:pt x="476" y="443"/>
                  <a:pt x="476" y="450"/>
                </a:cubicBezTo>
                <a:lnTo>
                  <a:pt x="476" y="485"/>
                </a:lnTo>
                <a:cubicBezTo>
                  <a:pt x="476" y="518"/>
                  <a:pt x="453" y="542"/>
                  <a:pt x="422" y="542"/>
                </a:cubicBezTo>
                <a:cubicBezTo>
                  <a:pt x="415" y="542"/>
                  <a:pt x="408" y="540"/>
                  <a:pt x="401" y="538"/>
                </a:cubicBezTo>
                <a:lnTo>
                  <a:pt x="368" y="526"/>
                </a:lnTo>
                <a:cubicBezTo>
                  <a:pt x="367" y="526"/>
                  <a:pt x="365" y="525"/>
                  <a:pt x="364" y="525"/>
                </a:cubicBezTo>
                <a:cubicBezTo>
                  <a:pt x="357" y="525"/>
                  <a:pt x="350" y="529"/>
                  <a:pt x="347" y="532"/>
                </a:cubicBezTo>
                <a:lnTo>
                  <a:pt x="327" y="561"/>
                </a:lnTo>
                <a:cubicBezTo>
                  <a:pt x="315" y="577"/>
                  <a:pt x="299" y="585"/>
                  <a:pt x="281" y="585"/>
                </a:cubicBezTo>
                <a:close/>
                <a:moveTo>
                  <a:pt x="283" y="154"/>
                </a:moveTo>
                <a:cubicBezTo>
                  <a:pt x="202" y="154"/>
                  <a:pt x="136" y="220"/>
                  <a:pt x="136" y="302"/>
                </a:cubicBezTo>
                <a:cubicBezTo>
                  <a:pt x="136" y="383"/>
                  <a:pt x="202" y="450"/>
                  <a:pt x="283" y="450"/>
                </a:cubicBezTo>
                <a:cubicBezTo>
                  <a:pt x="365" y="450"/>
                  <a:pt x="431" y="383"/>
                  <a:pt x="431" y="302"/>
                </a:cubicBezTo>
                <a:cubicBezTo>
                  <a:pt x="431" y="220"/>
                  <a:pt x="365" y="154"/>
                  <a:pt x="283" y="154"/>
                </a:cubicBezTo>
                <a:close/>
                <a:moveTo>
                  <a:pt x="283" y="475"/>
                </a:moveTo>
                <a:cubicBezTo>
                  <a:pt x="188" y="475"/>
                  <a:pt x="110" y="397"/>
                  <a:pt x="110" y="302"/>
                </a:cubicBezTo>
                <a:cubicBezTo>
                  <a:pt x="110" y="206"/>
                  <a:pt x="188" y="128"/>
                  <a:pt x="283" y="128"/>
                </a:cubicBezTo>
                <a:cubicBezTo>
                  <a:pt x="379" y="128"/>
                  <a:pt x="457" y="206"/>
                  <a:pt x="457" y="302"/>
                </a:cubicBezTo>
                <a:cubicBezTo>
                  <a:pt x="457" y="397"/>
                  <a:pt x="379" y="475"/>
                  <a:pt x="283" y="475"/>
                </a:cubicBezTo>
                <a:close/>
                <a:moveTo>
                  <a:pt x="408" y="302"/>
                </a:moveTo>
                <a:cubicBezTo>
                  <a:pt x="408" y="370"/>
                  <a:pt x="352" y="426"/>
                  <a:pt x="283" y="426"/>
                </a:cubicBezTo>
                <a:cubicBezTo>
                  <a:pt x="215" y="426"/>
                  <a:pt x="159" y="370"/>
                  <a:pt x="159" y="302"/>
                </a:cubicBezTo>
                <a:cubicBezTo>
                  <a:pt x="159" y="233"/>
                  <a:pt x="215" y="177"/>
                  <a:pt x="283" y="177"/>
                </a:cubicBezTo>
                <a:cubicBezTo>
                  <a:pt x="352" y="177"/>
                  <a:pt x="408" y="233"/>
                  <a:pt x="408" y="302"/>
                </a:cubicBezTo>
                <a:close/>
                <a:moveTo>
                  <a:pt x="424" y="576"/>
                </a:moveTo>
                <a:cubicBezTo>
                  <a:pt x="424" y="576"/>
                  <a:pt x="423" y="576"/>
                  <a:pt x="422" y="576"/>
                </a:cubicBezTo>
                <a:cubicBezTo>
                  <a:pt x="411" y="576"/>
                  <a:pt x="400" y="574"/>
                  <a:pt x="389" y="570"/>
                </a:cubicBezTo>
                <a:lnTo>
                  <a:pt x="368" y="563"/>
                </a:lnTo>
                <a:lnTo>
                  <a:pt x="355" y="581"/>
                </a:lnTo>
                <a:cubicBezTo>
                  <a:pt x="344" y="595"/>
                  <a:pt x="331" y="606"/>
                  <a:pt x="316" y="613"/>
                </a:cubicBezTo>
                <a:lnTo>
                  <a:pt x="326" y="785"/>
                </a:lnTo>
                <a:cubicBezTo>
                  <a:pt x="327" y="799"/>
                  <a:pt x="334" y="801"/>
                  <a:pt x="341" y="789"/>
                </a:cubicBezTo>
                <a:lnTo>
                  <a:pt x="376" y="733"/>
                </a:lnTo>
                <a:cubicBezTo>
                  <a:pt x="383" y="721"/>
                  <a:pt x="397" y="719"/>
                  <a:pt x="406" y="729"/>
                </a:cubicBezTo>
                <a:lnTo>
                  <a:pt x="478" y="803"/>
                </a:lnTo>
                <a:cubicBezTo>
                  <a:pt x="487" y="813"/>
                  <a:pt x="492" y="810"/>
                  <a:pt x="489" y="797"/>
                </a:cubicBezTo>
                <a:cubicBezTo>
                  <a:pt x="489" y="797"/>
                  <a:pt x="444" y="643"/>
                  <a:pt x="424" y="576"/>
                </a:cubicBezTo>
                <a:close/>
                <a:moveTo>
                  <a:pt x="281" y="620"/>
                </a:moveTo>
                <a:cubicBezTo>
                  <a:pt x="251" y="620"/>
                  <a:pt x="224" y="605"/>
                  <a:pt x="206" y="579"/>
                </a:cubicBezTo>
                <a:lnTo>
                  <a:pt x="193" y="560"/>
                </a:lnTo>
                <a:lnTo>
                  <a:pt x="172" y="567"/>
                </a:lnTo>
                <a:cubicBezTo>
                  <a:pt x="162" y="570"/>
                  <a:pt x="152" y="572"/>
                  <a:pt x="142" y="572"/>
                </a:cubicBezTo>
                <a:cubicBezTo>
                  <a:pt x="138" y="572"/>
                  <a:pt x="133" y="572"/>
                  <a:pt x="129" y="571"/>
                </a:cubicBezTo>
                <a:cubicBezTo>
                  <a:pt x="111" y="638"/>
                  <a:pt x="70" y="791"/>
                  <a:pt x="69" y="795"/>
                </a:cubicBezTo>
                <a:cubicBezTo>
                  <a:pt x="66" y="809"/>
                  <a:pt x="75" y="832"/>
                  <a:pt x="99" y="817"/>
                </a:cubicBezTo>
                <a:cubicBezTo>
                  <a:pt x="103" y="815"/>
                  <a:pt x="175" y="755"/>
                  <a:pt x="175" y="755"/>
                </a:cubicBezTo>
                <a:cubicBezTo>
                  <a:pt x="186" y="746"/>
                  <a:pt x="195" y="745"/>
                  <a:pt x="207" y="756"/>
                </a:cubicBezTo>
                <a:lnTo>
                  <a:pt x="263" y="806"/>
                </a:lnTo>
                <a:cubicBezTo>
                  <a:pt x="273" y="815"/>
                  <a:pt x="289" y="810"/>
                  <a:pt x="288" y="796"/>
                </a:cubicBezTo>
                <a:lnTo>
                  <a:pt x="283" y="620"/>
                </a:lnTo>
                <a:cubicBezTo>
                  <a:pt x="282" y="620"/>
                  <a:pt x="282" y="620"/>
                  <a:pt x="281" y="62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4" name="Freeform 15"/>
          <p:cNvSpPr>
            <a:spLocks noEditPoints="1"/>
          </p:cNvSpPr>
          <p:nvPr/>
        </p:nvSpPr>
        <p:spPr bwMode="auto">
          <a:xfrm>
            <a:off x="1279154" y="3020615"/>
            <a:ext cx="478597" cy="480444"/>
          </a:xfrm>
          <a:custGeom>
            <a:avLst/>
            <a:gdLst>
              <a:gd name="T0" fmla="*/ 246 w 672"/>
              <a:gd name="T1" fmla="*/ 46 h 672"/>
              <a:gd name="T2" fmla="*/ 104 w 672"/>
              <a:gd name="T3" fmla="*/ 104 h 672"/>
              <a:gd name="T4" fmla="*/ 46 w 672"/>
              <a:gd name="T5" fmla="*/ 246 h 672"/>
              <a:gd name="T6" fmla="*/ 104 w 672"/>
              <a:gd name="T7" fmla="*/ 387 h 672"/>
              <a:gd name="T8" fmla="*/ 246 w 672"/>
              <a:gd name="T9" fmla="*/ 445 h 672"/>
              <a:gd name="T10" fmla="*/ 387 w 672"/>
              <a:gd name="T11" fmla="*/ 387 h 672"/>
              <a:gd name="T12" fmla="*/ 387 w 672"/>
              <a:gd name="T13" fmla="*/ 104 h 672"/>
              <a:gd name="T14" fmla="*/ 246 w 672"/>
              <a:gd name="T15" fmla="*/ 46 h 672"/>
              <a:gd name="T16" fmla="*/ 246 w 672"/>
              <a:gd name="T17" fmla="*/ 491 h 672"/>
              <a:gd name="T18" fmla="*/ 72 w 672"/>
              <a:gd name="T19" fmla="*/ 419 h 672"/>
              <a:gd name="T20" fmla="*/ 0 w 672"/>
              <a:gd name="T21" fmla="*/ 246 h 672"/>
              <a:gd name="T22" fmla="*/ 72 w 672"/>
              <a:gd name="T23" fmla="*/ 72 h 672"/>
              <a:gd name="T24" fmla="*/ 246 w 672"/>
              <a:gd name="T25" fmla="*/ 0 h 672"/>
              <a:gd name="T26" fmla="*/ 419 w 672"/>
              <a:gd name="T27" fmla="*/ 72 h 672"/>
              <a:gd name="T28" fmla="*/ 419 w 672"/>
              <a:gd name="T29" fmla="*/ 419 h 672"/>
              <a:gd name="T30" fmla="*/ 246 w 672"/>
              <a:gd name="T31" fmla="*/ 491 h 672"/>
              <a:gd name="T32" fmla="*/ 459 w 672"/>
              <a:gd name="T33" fmla="*/ 388 h 672"/>
              <a:gd name="T34" fmla="*/ 459 w 672"/>
              <a:gd name="T35" fmla="*/ 419 h 672"/>
              <a:gd name="T36" fmla="*/ 419 w 672"/>
              <a:gd name="T37" fmla="*/ 458 h 672"/>
              <a:gd name="T38" fmla="*/ 388 w 672"/>
              <a:gd name="T39" fmla="*/ 458 h 672"/>
              <a:gd name="T40" fmla="*/ 387 w 672"/>
              <a:gd name="T41" fmla="*/ 457 h 672"/>
              <a:gd name="T42" fmla="*/ 387 w 672"/>
              <a:gd name="T43" fmla="*/ 426 h 672"/>
              <a:gd name="T44" fmla="*/ 426 w 672"/>
              <a:gd name="T45" fmla="*/ 387 h 672"/>
              <a:gd name="T46" fmla="*/ 457 w 672"/>
              <a:gd name="T47" fmla="*/ 387 h 672"/>
              <a:gd name="T48" fmla="*/ 459 w 672"/>
              <a:gd name="T49" fmla="*/ 388 h 672"/>
              <a:gd name="T50" fmla="*/ 509 w 672"/>
              <a:gd name="T51" fmla="*/ 454 h 672"/>
              <a:gd name="T52" fmla="*/ 509 w 672"/>
              <a:gd name="T53" fmla="*/ 509 h 672"/>
              <a:gd name="T54" fmla="*/ 454 w 672"/>
              <a:gd name="T55" fmla="*/ 509 h 672"/>
              <a:gd name="T56" fmla="*/ 454 w 672"/>
              <a:gd name="T57" fmla="*/ 454 h 672"/>
              <a:gd name="T58" fmla="*/ 509 w 672"/>
              <a:gd name="T59" fmla="*/ 454 h 672"/>
              <a:gd name="T60" fmla="*/ 664 w 672"/>
              <a:gd name="T61" fmla="*/ 601 h 672"/>
              <a:gd name="T62" fmla="*/ 663 w 672"/>
              <a:gd name="T63" fmla="*/ 631 h 672"/>
              <a:gd name="T64" fmla="*/ 631 w 672"/>
              <a:gd name="T65" fmla="*/ 663 h 672"/>
              <a:gd name="T66" fmla="*/ 601 w 672"/>
              <a:gd name="T67" fmla="*/ 664 h 672"/>
              <a:gd name="T68" fmla="*/ 508 w 672"/>
              <a:gd name="T69" fmla="*/ 570 h 672"/>
              <a:gd name="T70" fmla="*/ 509 w 672"/>
              <a:gd name="T71" fmla="*/ 540 h 672"/>
              <a:gd name="T72" fmla="*/ 541 w 672"/>
              <a:gd name="T73" fmla="*/ 509 h 672"/>
              <a:gd name="T74" fmla="*/ 570 w 672"/>
              <a:gd name="T75" fmla="*/ 508 h 672"/>
              <a:gd name="T76" fmla="*/ 664 w 672"/>
              <a:gd name="T77" fmla="*/ 601 h 672"/>
              <a:gd name="T78" fmla="*/ 246 w 672"/>
              <a:gd name="T79" fmla="*/ 98 h 672"/>
              <a:gd name="T80" fmla="*/ 142 w 672"/>
              <a:gd name="T81" fmla="*/ 141 h 672"/>
              <a:gd name="T82" fmla="*/ 98 w 672"/>
              <a:gd name="T83" fmla="*/ 245 h 672"/>
              <a:gd name="T84" fmla="*/ 142 w 672"/>
              <a:gd name="T85" fmla="*/ 350 h 672"/>
              <a:gd name="T86" fmla="*/ 246 w 672"/>
              <a:gd name="T87" fmla="*/ 393 h 672"/>
              <a:gd name="T88" fmla="*/ 350 w 672"/>
              <a:gd name="T89" fmla="*/ 350 h 672"/>
              <a:gd name="T90" fmla="*/ 350 w 672"/>
              <a:gd name="T91" fmla="*/ 141 h 672"/>
              <a:gd name="T92" fmla="*/ 246 w 672"/>
              <a:gd name="T93" fmla="*/ 98 h 672"/>
              <a:gd name="T94" fmla="*/ 246 w 672"/>
              <a:gd name="T95" fmla="*/ 423 h 672"/>
              <a:gd name="T96" fmla="*/ 120 w 672"/>
              <a:gd name="T97" fmla="*/ 371 h 672"/>
              <a:gd name="T98" fmla="*/ 68 w 672"/>
              <a:gd name="T99" fmla="*/ 245 h 672"/>
              <a:gd name="T100" fmla="*/ 120 w 672"/>
              <a:gd name="T101" fmla="*/ 120 h 672"/>
              <a:gd name="T102" fmla="*/ 246 w 672"/>
              <a:gd name="T103" fmla="*/ 68 h 672"/>
              <a:gd name="T104" fmla="*/ 371 w 672"/>
              <a:gd name="T105" fmla="*/ 120 h 672"/>
              <a:gd name="T106" fmla="*/ 371 w 672"/>
              <a:gd name="T107" fmla="*/ 371 h 672"/>
              <a:gd name="T108" fmla="*/ 246 w 672"/>
              <a:gd name="T109" fmla="*/ 423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2" h="672">
                <a:moveTo>
                  <a:pt x="246" y="46"/>
                </a:moveTo>
                <a:cubicBezTo>
                  <a:pt x="192" y="46"/>
                  <a:pt x="142" y="67"/>
                  <a:pt x="104" y="104"/>
                </a:cubicBezTo>
                <a:cubicBezTo>
                  <a:pt x="67" y="142"/>
                  <a:pt x="46" y="192"/>
                  <a:pt x="46" y="246"/>
                </a:cubicBezTo>
                <a:cubicBezTo>
                  <a:pt x="46" y="299"/>
                  <a:pt x="67" y="349"/>
                  <a:pt x="104" y="387"/>
                </a:cubicBezTo>
                <a:cubicBezTo>
                  <a:pt x="142" y="424"/>
                  <a:pt x="192" y="445"/>
                  <a:pt x="246" y="445"/>
                </a:cubicBezTo>
                <a:cubicBezTo>
                  <a:pt x="299" y="445"/>
                  <a:pt x="349" y="424"/>
                  <a:pt x="387" y="387"/>
                </a:cubicBezTo>
                <a:cubicBezTo>
                  <a:pt x="465" y="309"/>
                  <a:pt x="465" y="182"/>
                  <a:pt x="387" y="104"/>
                </a:cubicBezTo>
                <a:cubicBezTo>
                  <a:pt x="349" y="67"/>
                  <a:pt x="299" y="46"/>
                  <a:pt x="246" y="46"/>
                </a:cubicBezTo>
                <a:close/>
                <a:moveTo>
                  <a:pt x="246" y="491"/>
                </a:moveTo>
                <a:cubicBezTo>
                  <a:pt x="180" y="491"/>
                  <a:pt x="119" y="465"/>
                  <a:pt x="72" y="419"/>
                </a:cubicBezTo>
                <a:cubicBezTo>
                  <a:pt x="26" y="373"/>
                  <a:pt x="0" y="311"/>
                  <a:pt x="0" y="246"/>
                </a:cubicBezTo>
                <a:cubicBezTo>
                  <a:pt x="0" y="180"/>
                  <a:pt x="26" y="118"/>
                  <a:pt x="72" y="72"/>
                </a:cubicBezTo>
                <a:cubicBezTo>
                  <a:pt x="119" y="26"/>
                  <a:pt x="180" y="0"/>
                  <a:pt x="246" y="0"/>
                </a:cubicBezTo>
                <a:cubicBezTo>
                  <a:pt x="311" y="0"/>
                  <a:pt x="373" y="26"/>
                  <a:pt x="419" y="72"/>
                </a:cubicBezTo>
                <a:cubicBezTo>
                  <a:pt x="515" y="168"/>
                  <a:pt x="515" y="323"/>
                  <a:pt x="419" y="419"/>
                </a:cubicBezTo>
                <a:cubicBezTo>
                  <a:pt x="373" y="465"/>
                  <a:pt x="311" y="491"/>
                  <a:pt x="246" y="491"/>
                </a:cubicBezTo>
                <a:close/>
                <a:moveTo>
                  <a:pt x="459" y="388"/>
                </a:moveTo>
                <a:cubicBezTo>
                  <a:pt x="467" y="397"/>
                  <a:pt x="467" y="411"/>
                  <a:pt x="459" y="419"/>
                </a:cubicBezTo>
                <a:lnTo>
                  <a:pt x="419" y="458"/>
                </a:lnTo>
                <a:cubicBezTo>
                  <a:pt x="411" y="467"/>
                  <a:pt x="397" y="467"/>
                  <a:pt x="388" y="458"/>
                </a:cubicBezTo>
                <a:lnTo>
                  <a:pt x="387" y="457"/>
                </a:lnTo>
                <a:cubicBezTo>
                  <a:pt x="378" y="448"/>
                  <a:pt x="378" y="434"/>
                  <a:pt x="387" y="426"/>
                </a:cubicBezTo>
                <a:lnTo>
                  <a:pt x="426" y="387"/>
                </a:lnTo>
                <a:cubicBezTo>
                  <a:pt x="434" y="378"/>
                  <a:pt x="448" y="378"/>
                  <a:pt x="457" y="387"/>
                </a:cubicBezTo>
                <a:lnTo>
                  <a:pt x="459" y="388"/>
                </a:lnTo>
                <a:close/>
                <a:moveTo>
                  <a:pt x="509" y="454"/>
                </a:moveTo>
                <a:cubicBezTo>
                  <a:pt x="524" y="469"/>
                  <a:pt x="524" y="494"/>
                  <a:pt x="509" y="509"/>
                </a:cubicBezTo>
                <a:cubicBezTo>
                  <a:pt x="494" y="524"/>
                  <a:pt x="470" y="524"/>
                  <a:pt x="454" y="509"/>
                </a:cubicBezTo>
                <a:cubicBezTo>
                  <a:pt x="439" y="494"/>
                  <a:pt x="439" y="469"/>
                  <a:pt x="454" y="454"/>
                </a:cubicBezTo>
                <a:cubicBezTo>
                  <a:pt x="470" y="439"/>
                  <a:pt x="494" y="439"/>
                  <a:pt x="509" y="454"/>
                </a:cubicBezTo>
                <a:close/>
                <a:moveTo>
                  <a:pt x="664" y="601"/>
                </a:moveTo>
                <a:cubicBezTo>
                  <a:pt x="672" y="609"/>
                  <a:pt x="671" y="623"/>
                  <a:pt x="663" y="631"/>
                </a:cubicBezTo>
                <a:lnTo>
                  <a:pt x="631" y="663"/>
                </a:lnTo>
                <a:cubicBezTo>
                  <a:pt x="623" y="671"/>
                  <a:pt x="609" y="672"/>
                  <a:pt x="601" y="664"/>
                </a:cubicBezTo>
                <a:lnTo>
                  <a:pt x="508" y="570"/>
                </a:lnTo>
                <a:cubicBezTo>
                  <a:pt x="500" y="562"/>
                  <a:pt x="500" y="549"/>
                  <a:pt x="509" y="540"/>
                </a:cubicBezTo>
                <a:lnTo>
                  <a:pt x="541" y="509"/>
                </a:lnTo>
                <a:cubicBezTo>
                  <a:pt x="549" y="500"/>
                  <a:pt x="562" y="500"/>
                  <a:pt x="570" y="508"/>
                </a:cubicBezTo>
                <a:lnTo>
                  <a:pt x="664" y="601"/>
                </a:lnTo>
                <a:close/>
                <a:moveTo>
                  <a:pt x="246" y="98"/>
                </a:moveTo>
                <a:cubicBezTo>
                  <a:pt x="206" y="98"/>
                  <a:pt x="169" y="114"/>
                  <a:pt x="142" y="141"/>
                </a:cubicBezTo>
                <a:cubicBezTo>
                  <a:pt x="114" y="169"/>
                  <a:pt x="98" y="206"/>
                  <a:pt x="98" y="245"/>
                </a:cubicBezTo>
                <a:cubicBezTo>
                  <a:pt x="98" y="285"/>
                  <a:pt x="114" y="322"/>
                  <a:pt x="142" y="350"/>
                </a:cubicBezTo>
                <a:cubicBezTo>
                  <a:pt x="169" y="377"/>
                  <a:pt x="206" y="393"/>
                  <a:pt x="246" y="393"/>
                </a:cubicBezTo>
                <a:cubicBezTo>
                  <a:pt x="285" y="393"/>
                  <a:pt x="322" y="377"/>
                  <a:pt x="350" y="350"/>
                </a:cubicBezTo>
                <a:cubicBezTo>
                  <a:pt x="407" y="292"/>
                  <a:pt x="407" y="199"/>
                  <a:pt x="350" y="141"/>
                </a:cubicBezTo>
                <a:cubicBezTo>
                  <a:pt x="322" y="114"/>
                  <a:pt x="285" y="98"/>
                  <a:pt x="246" y="98"/>
                </a:cubicBezTo>
                <a:close/>
                <a:moveTo>
                  <a:pt x="246" y="423"/>
                </a:moveTo>
                <a:cubicBezTo>
                  <a:pt x="198" y="423"/>
                  <a:pt x="154" y="405"/>
                  <a:pt x="120" y="371"/>
                </a:cubicBezTo>
                <a:cubicBezTo>
                  <a:pt x="86" y="338"/>
                  <a:pt x="68" y="293"/>
                  <a:pt x="68" y="245"/>
                </a:cubicBezTo>
                <a:cubicBezTo>
                  <a:pt x="68" y="198"/>
                  <a:pt x="86" y="153"/>
                  <a:pt x="120" y="120"/>
                </a:cubicBezTo>
                <a:cubicBezTo>
                  <a:pt x="154" y="86"/>
                  <a:pt x="198" y="68"/>
                  <a:pt x="246" y="68"/>
                </a:cubicBezTo>
                <a:cubicBezTo>
                  <a:pt x="293" y="68"/>
                  <a:pt x="338" y="86"/>
                  <a:pt x="371" y="120"/>
                </a:cubicBezTo>
                <a:cubicBezTo>
                  <a:pt x="440" y="189"/>
                  <a:pt x="440" y="302"/>
                  <a:pt x="371" y="371"/>
                </a:cubicBezTo>
                <a:cubicBezTo>
                  <a:pt x="338" y="405"/>
                  <a:pt x="293" y="423"/>
                  <a:pt x="246" y="423"/>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5" name="Freeform 16"/>
          <p:cNvSpPr>
            <a:spLocks noEditPoints="1"/>
          </p:cNvSpPr>
          <p:nvPr/>
        </p:nvSpPr>
        <p:spPr bwMode="auto">
          <a:xfrm>
            <a:off x="2391567" y="2930071"/>
            <a:ext cx="454574" cy="619034"/>
          </a:xfrm>
          <a:custGeom>
            <a:avLst/>
            <a:gdLst>
              <a:gd name="T0" fmla="*/ 129 w 637"/>
              <a:gd name="T1" fmla="*/ 322 h 867"/>
              <a:gd name="T2" fmla="*/ 196 w 637"/>
              <a:gd name="T3" fmla="*/ 480 h 867"/>
              <a:gd name="T4" fmla="*/ 250 w 637"/>
              <a:gd name="T5" fmla="*/ 607 h 867"/>
              <a:gd name="T6" fmla="*/ 373 w 637"/>
              <a:gd name="T7" fmla="*/ 610 h 867"/>
              <a:gd name="T8" fmla="*/ 400 w 637"/>
              <a:gd name="T9" fmla="*/ 560 h 867"/>
              <a:gd name="T10" fmla="*/ 469 w 637"/>
              <a:gd name="T11" fmla="*/ 433 h 867"/>
              <a:gd name="T12" fmla="*/ 319 w 637"/>
              <a:gd name="T13" fmla="*/ 132 h 867"/>
              <a:gd name="T14" fmla="*/ 264 w 637"/>
              <a:gd name="T15" fmla="*/ 650 h 867"/>
              <a:gd name="T16" fmla="*/ 201 w 637"/>
              <a:gd name="T17" fmla="*/ 578 h 867"/>
              <a:gd name="T18" fmla="*/ 135 w 637"/>
              <a:gd name="T19" fmla="*/ 455 h 867"/>
              <a:gd name="T20" fmla="*/ 319 w 637"/>
              <a:gd name="T21" fmla="*/ 92 h 867"/>
              <a:gd name="T22" fmla="*/ 502 w 637"/>
              <a:gd name="T23" fmla="*/ 455 h 867"/>
              <a:gd name="T24" fmla="*/ 436 w 637"/>
              <a:gd name="T25" fmla="*/ 578 h 867"/>
              <a:gd name="T26" fmla="*/ 373 w 637"/>
              <a:gd name="T27" fmla="*/ 650 h 867"/>
              <a:gd name="T28" fmla="*/ 228 w 637"/>
              <a:gd name="T29" fmla="*/ 777 h 867"/>
              <a:gd name="T30" fmla="*/ 382 w 637"/>
              <a:gd name="T31" fmla="*/ 807 h 867"/>
              <a:gd name="T32" fmla="*/ 382 w 637"/>
              <a:gd name="T33" fmla="*/ 748 h 867"/>
              <a:gd name="T34" fmla="*/ 246 w 637"/>
              <a:gd name="T35" fmla="*/ 796 h 867"/>
              <a:gd name="T36" fmla="*/ 394 w 637"/>
              <a:gd name="T37" fmla="*/ 796 h 867"/>
              <a:gd name="T38" fmla="*/ 413 w 637"/>
              <a:gd name="T39" fmla="*/ 777 h 867"/>
              <a:gd name="T40" fmla="*/ 228 w 637"/>
              <a:gd name="T41" fmla="*/ 685 h 867"/>
              <a:gd name="T42" fmla="*/ 413 w 637"/>
              <a:gd name="T43" fmla="*/ 777 h 867"/>
              <a:gd name="T44" fmla="*/ 411 w 637"/>
              <a:gd name="T45" fmla="*/ 362 h 867"/>
              <a:gd name="T46" fmla="*/ 349 w 637"/>
              <a:gd name="T47" fmla="*/ 424 h 867"/>
              <a:gd name="T48" fmla="*/ 288 w 637"/>
              <a:gd name="T49" fmla="*/ 424 h 867"/>
              <a:gd name="T50" fmla="*/ 226 w 637"/>
              <a:gd name="T51" fmla="*/ 362 h 867"/>
              <a:gd name="T52" fmla="*/ 226 w 637"/>
              <a:gd name="T53" fmla="*/ 302 h 867"/>
              <a:gd name="T54" fmla="*/ 288 w 637"/>
              <a:gd name="T55" fmla="*/ 239 h 867"/>
              <a:gd name="T56" fmla="*/ 349 w 637"/>
              <a:gd name="T57" fmla="*/ 239 h 867"/>
              <a:gd name="T58" fmla="*/ 411 w 637"/>
              <a:gd name="T59" fmla="*/ 302 h 867"/>
              <a:gd name="T60" fmla="*/ 612 w 637"/>
              <a:gd name="T61" fmla="*/ 293 h 867"/>
              <a:gd name="T62" fmla="*/ 579 w 637"/>
              <a:gd name="T63" fmla="*/ 322 h 867"/>
              <a:gd name="T64" fmla="*/ 612 w 637"/>
              <a:gd name="T65" fmla="*/ 341 h 867"/>
              <a:gd name="T66" fmla="*/ 612 w 637"/>
              <a:gd name="T67" fmla="*/ 293 h 867"/>
              <a:gd name="T68" fmla="*/ 542 w 637"/>
              <a:gd name="T69" fmla="*/ 128 h 867"/>
              <a:gd name="T70" fmla="*/ 508 w 637"/>
              <a:gd name="T71" fmla="*/ 94 h 867"/>
              <a:gd name="T72" fmla="*/ 518 w 637"/>
              <a:gd name="T73" fmla="*/ 152 h 867"/>
              <a:gd name="T74" fmla="*/ 342 w 637"/>
              <a:gd name="T75" fmla="*/ 61 h 867"/>
              <a:gd name="T76" fmla="*/ 318 w 637"/>
              <a:gd name="T77" fmla="*/ 0 h 867"/>
              <a:gd name="T78" fmla="*/ 294 w 637"/>
              <a:gd name="T79" fmla="*/ 61 h 867"/>
              <a:gd name="T80" fmla="*/ 117 w 637"/>
              <a:gd name="T81" fmla="*/ 155 h 867"/>
              <a:gd name="T82" fmla="*/ 127 w 637"/>
              <a:gd name="T83" fmla="*/ 98 h 867"/>
              <a:gd name="T84" fmla="*/ 94 w 637"/>
              <a:gd name="T85" fmla="*/ 132 h 867"/>
              <a:gd name="T86" fmla="*/ 57 w 637"/>
              <a:gd name="T87" fmla="*/ 322 h 867"/>
              <a:gd name="T88" fmla="*/ 25 w 637"/>
              <a:gd name="T89" fmla="*/ 293 h 867"/>
              <a:gd name="T90" fmla="*/ 25 w 637"/>
              <a:gd name="T91" fmla="*/ 341 h 867"/>
              <a:gd name="T92" fmla="*/ 57 w 637"/>
              <a:gd name="T93" fmla="*/ 32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7" h="867">
                <a:moveTo>
                  <a:pt x="319" y="132"/>
                </a:moveTo>
                <a:cubicBezTo>
                  <a:pt x="214" y="132"/>
                  <a:pt x="129" y="217"/>
                  <a:pt x="129" y="322"/>
                </a:cubicBezTo>
                <a:cubicBezTo>
                  <a:pt x="129" y="372"/>
                  <a:pt x="168" y="432"/>
                  <a:pt x="168" y="433"/>
                </a:cubicBezTo>
                <a:cubicBezTo>
                  <a:pt x="177" y="446"/>
                  <a:pt x="189" y="466"/>
                  <a:pt x="196" y="480"/>
                </a:cubicBezTo>
                <a:lnTo>
                  <a:pt x="237" y="560"/>
                </a:lnTo>
                <a:cubicBezTo>
                  <a:pt x="244" y="575"/>
                  <a:pt x="250" y="595"/>
                  <a:pt x="250" y="607"/>
                </a:cubicBezTo>
                <a:cubicBezTo>
                  <a:pt x="251" y="607"/>
                  <a:pt x="255" y="610"/>
                  <a:pt x="264" y="610"/>
                </a:cubicBezTo>
                <a:lnTo>
                  <a:pt x="373" y="610"/>
                </a:lnTo>
                <a:cubicBezTo>
                  <a:pt x="382" y="610"/>
                  <a:pt x="386" y="607"/>
                  <a:pt x="387" y="606"/>
                </a:cubicBezTo>
                <a:cubicBezTo>
                  <a:pt x="387" y="595"/>
                  <a:pt x="393" y="575"/>
                  <a:pt x="400" y="560"/>
                </a:cubicBezTo>
                <a:lnTo>
                  <a:pt x="441" y="480"/>
                </a:lnTo>
                <a:cubicBezTo>
                  <a:pt x="448" y="467"/>
                  <a:pt x="461" y="445"/>
                  <a:pt x="469" y="433"/>
                </a:cubicBezTo>
                <a:cubicBezTo>
                  <a:pt x="483" y="412"/>
                  <a:pt x="508" y="362"/>
                  <a:pt x="508" y="322"/>
                </a:cubicBezTo>
                <a:cubicBezTo>
                  <a:pt x="508" y="217"/>
                  <a:pt x="423" y="132"/>
                  <a:pt x="319" y="132"/>
                </a:cubicBezTo>
                <a:close/>
                <a:moveTo>
                  <a:pt x="373" y="650"/>
                </a:moveTo>
                <a:lnTo>
                  <a:pt x="264" y="650"/>
                </a:lnTo>
                <a:cubicBezTo>
                  <a:pt x="234" y="650"/>
                  <a:pt x="211" y="631"/>
                  <a:pt x="211" y="607"/>
                </a:cubicBezTo>
                <a:cubicBezTo>
                  <a:pt x="211" y="603"/>
                  <a:pt x="207" y="590"/>
                  <a:pt x="201" y="578"/>
                </a:cubicBezTo>
                <a:lnTo>
                  <a:pt x="160" y="498"/>
                </a:lnTo>
                <a:cubicBezTo>
                  <a:pt x="154" y="486"/>
                  <a:pt x="143" y="466"/>
                  <a:pt x="135" y="455"/>
                </a:cubicBezTo>
                <a:cubicBezTo>
                  <a:pt x="130" y="448"/>
                  <a:pt x="89" y="383"/>
                  <a:pt x="89" y="322"/>
                </a:cubicBezTo>
                <a:cubicBezTo>
                  <a:pt x="89" y="195"/>
                  <a:pt x="192" y="92"/>
                  <a:pt x="319" y="92"/>
                </a:cubicBezTo>
                <a:cubicBezTo>
                  <a:pt x="445" y="92"/>
                  <a:pt x="548" y="195"/>
                  <a:pt x="548" y="322"/>
                </a:cubicBezTo>
                <a:cubicBezTo>
                  <a:pt x="548" y="382"/>
                  <a:pt x="507" y="447"/>
                  <a:pt x="502" y="455"/>
                </a:cubicBezTo>
                <a:cubicBezTo>
                  <a:pt x="495" y="466"/>
                  <a:pt x="483" y="486"/>
                  <a:pt x="477" y="498"/>
                </a:cubicBezTo>
                <a:lnTo>
                  <a:pt x="436" y="578"/>
                </a:lnTo>
                <a:cubicBezTo>
                  <a:pt x="430" y="590"/>
                  <a:pt x="427" y="603"/>
                  <a:pt x="426" y="607"/>
                </a:cubicBezTo>
                <a:cubicBezTo>
                  <a:pt x="426" y="631"/>
                  <a:pt x="403" y="650"/>
                  <a:pt x="373" y="650"/>
                </a:cubicBezTo>
                <a:close/>
                <a:moveTo>
                  <a:pt x="258" y="748"/>
                </a:moveTo>
                <a:cubicBezTo>
                  <a:pt x="241" y="748"/>
                  <a:pt x="228" y="761"/>
                  <a:pt x="228" y="777"/>
                </a:cubicBezTo>
                <a:cubicBezTo>
                  <a:pt x="228" y="794"/>
                  <a:pt x="241" y="807"/>
                  <a:pt x="258" y="807"/>
                </a:cubicBezTo>
                <a:lnTo>
                  <a:pt x="382" y="807"/>
                </a:lnTo>
                <a:cubicBezTo>
                  <a:pt x="399" y="807"/>
                  <a:pt x="413" y="794"/>
                  <a:pt x="413" y="777"/>
                </a:cubicBezTo>
                <a:cubicBezTo>
                  <a:pt x="413" y="761"/>
                  <a:pt x="399" y="748"/>
                  <a:pt x="382" y="748"/>
                </a:cubicBezTo>
                <a:lnTo>
                  <a:pt x="258" y="748"/>
                </a:lnTo>
                <a:close/>
                <a:moveTo>
                  <a:pt x="246" y="796"/>
                </a:moveTo>
                <a:cubicBezTo>
                  <a:pt x="248" y="835"/>
                  <a:pt x="280" y="867"/>
                  <a:pt x="320" y="867"/>
                </a:cubicBezTo>
                <a:cubicBezTo>
                  <a:pt x="360" y="867"/>
                  <a:pt x="393" y="835"/>
                  <a:pt x="394" y="796"/>
                </a:cubicBezTo>
                <a:lnTo>
                  <a:pt x="246" y="796"/>
                </a:lnTo>
                <a:close/>
                <a:moveTo>
                  <a:pt x="413" y="777"/>
                </a:moveTo>
                <a:lnTo>
                  <a:pt x="228" y="777"/>
                </a:lnTo>
                <a:lnTo>
                  <a:pt x="228" y="685"/>
                </a:lnTo>
                <a:lnTo>
                  <a:pt x="413" y="685"/>
                </a:lnTo>
                <a:lnTo>
                  <a:pt x="413" y="777"/>
                </a:lnTo>
                <a:close/>
                <a:moveTo>
                  <a:pt x="441" y="332"/>
                </a:moveTo>
                <a:cubicBezTo>
                  <a:pt x="441" y="348"/>
                  <a:pt x="428" y="362"/>
                  <a:pt x="411" y="362"/>
                </a:cubicBezTo>
                <a:lnTo>
                  <a:pt x="349" y="362"/>
                </a:lnTo>
                <a:lnTo>
                  <a:pt x="349" y="424"/>
                </a:lnTo>
                <a:cubicBezTo>
                  <a:pt x="349" y="441"/>
                  <a:pt x="335" y="455"/>
                  <a:pt x="319" y="455"/>
                </a:cubicBezTo>
                <a:cubicBezTo>
                  <a:pt x="302" y="455"/>
                  <a:pt x="288" y="441"/>
                  <a:pt x="288" y="424"/>
                </a:cubicBezTo>
                <a:lnTo>
                  <a:pt x="288" y="362"/>
                </a:lnTo>
                <a:lnTo>
                  <a:pt x="226" y="362"/>
                </a:lnTo>
                <a:cubicBezTo>
                  <a:pt x="209" y="362"/>
                  <a:pt x="196" y="348"/>
                  <a:pt x="196" y="332"/>
                </a:cubicBezTo>
                <a:cubicBezTo>
                  <a:pt x="196" y="315"/>
                  <a:pt x="209" y="302"/>
                  <a:pt x="226" y="302"/>
                </a:cubicBezTo>
                <a:lnTo>
                  <a:pt x="288" y="302"/>
                </a:lnTo>
                <a:lnTo>
                  <a:pt x="288" y="239"/>
                </a:lnTo>
                <a:cubicBezTo>
                  <a:pt x="288" y="223"/>
                  <a:pt x="302" y="209"/>
                  <a:pt x="319" y="209"/>
                </a:cubicBezTo>
                <a:cubicBezTo>
                  <a:pt x="335" y="209"/>
                  <a:pt x="349" y="223"/>
                  <a:pt x="349" y="239"/>
                </a:cubicBezTo>
                <a:lnTo>
                  <a:pt x="349" y="302"/>
                </a:lnTo>
                <a:lnTo>
                  <a:pt x="411" y="302"/>
                </a:lnTo>
                <a:cubicBezTo>
                  <a:pt x="428" y="302"/>
                  <a:pt x="441" y="315"/>
                  <a:pt x="441" y="332"/>
                </a:cubicBezTo>
                <a:close/>
                <a:moveTo>
                  <a:pt x="612" y="293"/>
                </a:moveTo>
                <a:lnTo>
                  <a:pt x="578" y="293"/>
                </a:lnTo>
                <a:cubicBezTo>
                  <a:pt x="579" y="302"/>
                  <a:pt x="579" y="312"/>
                  <a:pt x="579" y="322"/>
                </a:cubicBezTo>
                <a:cubicBezTo>
                  <a:pt x="579" y="328"/>
                  <a:pt x="579" y="334"/>
                  <a:pt x="578" y="341"/>
                </a:cubicBezTo>
                <a:lnTo>
                  <a:pt x="612" y="341"/>
                </a:lnTo>
                <a:cubicBezTo>
                  <a:pt x="626" y="341"/>
                  <a:pt x="637" y="330"/>
                  <a:pt x="637" y="317"/>
                </a:cubicBezTo>
                <a:cubicBezTo>
                  <a:pt x="637" y="304"/>
                  <a:pt x="626" y="293"/>
                  <a:pt x="612" y="293"/>
                </a:cubicBezTo>
                <a:close/>
                <a:moveTo>
                  <a:pt x="518" y="152"/>
                </a:moveTo>
                <a:lnTo>
                  <a:pt x="542" y="128"/>
                </a:lnTo>
                <a:cubicBezTo>
                  <a:pt x="552" y="118"/>
                  <a:pt x="552" y="103"/>
                  <a:pt x="543" y="93"/>
                </a:cubicBezTo>
                <a:cubicBezTo>
                  <a:pt x="534" y="84"/>
                  <a:pt x="518" y="84"/>
                  <a:pt x="508" y="94"/>
                </a:cubicBezTo>
                <a:lnTo>
                  <a:pt x="484" y="119"/>
                </a:lnTo>
                <a:cubicBezTo>
                  <a:pt x="496" y="129"/>
                  <a:pt x="507" y="140"/>
                  <a:pt x="518" y="152"/>
                </a:cubicBezTo>
                <a:close/>
                <a:moveTo>
                  <a:pt x="318" y="60"/>
                </a:moveTo>
                <a:cubicBezTo>
                  <a:pt x="326" y="60"/>
                  <a:pt x="334" y="61"/>
                  <a:pt x="342" y="61"/>
                </a:cubicBezTo>
                <a:lnTo>
                  <a:pt x="342" y="25"/>
                </a:lnTo>
                <a:cubicBezTo>
                  <a:pt x="342" y="11"/>
                  <a:pt x="331" y="0"/>
                  <a:pt x="318" y="0"/>
                </a:cubicBezTo>
                <a:cubicBezTo>
                  <a:pt x="305" y="0"/>
                  <a:pt x="294" y="11"/>
                  <a:pt x="294" y="25"/>
                </a:cubicBezTo>
                <a:lnTo>
                  <a:pt x="294" y="61"/>
                </a:lnTo>
                <a:cubicBezTo>
                  <a:pt x="302" y="61"/>
                  <a:pt x="310" y="60"/>
                  <a:pt x="318" y="60"/>
                </a:cubicBezTo>
                <a:close/>
                <a:moveTo>
                  <a:pt x="117" y="155"/>
                </a:moveTo>
                <a:cubicBezTo>
                  <a:pt x="127" y="143"/>
                  <a:pt x="138" y="132"/>
                  <a:pt x="151" y="122"/>
                </a:cubicBezTo>
                <a:lnTo>
                  <a:pt x="127" y="98"/>
                </a:lnTo>
                <a:cubicBezTo>
                  <a:pt x="118" y="89"/>
                  <a:pt x="102" y="88"/>
                  <a:pt x="93" y="98"/>
                </a:cubicBezTo>
                <a:cubicBezTo>
                  <a:pt x="84" y="107"/>
                  <a:pt x="84" y="122"/>
                  <a:pt x="94" y="132"/>
                </a:cubicBezTo>
                <a:lnTo>
                  <a:pt x="117" y="155"/>
                </a:lnTo>
                <a:close/>
                <a:moveTo>
                  <a:pt x="57" y="322"/>
                </a:moveTo>
                <a:cubicBezTo>
                  <a:pt x="57" y="312"/>
                  <a:pt x="58" y="302"/>
                  <a:pt x="59" y="293"/>
                </a:cubicBezTo>
                <a:lnTo>
                  <a:pt x="25" y="293"/>
                </a:lnTo>
                <a:cubicBezTo>
                  <a:pt x="11" y="293"/>
                  <a:pt x="0" y="304"/>
                  <a:pt x="0" y="317"/>
                </a:cubicBezTo>
                <a:cubicBezTo>
                  <a:pt x="0" y="330"/>
                  <a:pt x="11" y="341"/>
                  <a:pt x="25" y="341"/>
                </a:cubicBezTo>
                <a:lnTo>
                  <a:pt x="58" y="341"/>
                </a:lnTo>
                <a:cubicBezTo>
                  <a:pt x="57" y="334"/>
                  <a:pt x="57" y="328"/>
                  <a:pt x="57" y="32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6" name="Freeform 17"/>
          <p:cNvSpPr>
            <a:spLocks noEditPoints="1"/>
          </p:cNvSpPr>
          <p:nvPr/>
        </p:nvSpPr>
        <p:spPr bwMode="auto">
          <a:xfrm>
            <a:off x="3733115" y="3257141"/>
            <a:ext cx="206961" cy="203265"/>
          </a:xfrm>
          <a:custGeom>
            <a:avLst/>
            <a:gdLst>
              <a:gd name="T0" fmla="*/ 198 w 289"/>
              <a:gd name="T1" fmla="*/ 156 h 283"/>
              <a:gd name="T2" fmla="*/ 233 w 289"/>
              <a:gd name="T3" fmla="*/ 191 h 283"/>
              <a:gd name="T4" fmla="*/ 198 w 289"/>
              <a:gd name="T5" fmla="*/ 226 h 283"/>
              <a:gd name="T6" fmla="*/ 163 w 289"/>
              <a:gd name="T7" fmla="*/ 191 h 283"/>
              <a:gd name="T8" fmla="*/ 198 w 289"/>
              <a:gd name="T9" fmla="*/ 156 h 283"/>
              <a:gd name="T10" fmla="*/ 64 w 289"/>
              <a:gd name="T11" fmla="*/ 3 h 283"/>
              <a:gd name="T12" fmla="*/ 73 w 289"/>
              <a:gd name="T13" fmla="*/ 21 h 283"/>
              <a:gd name="T14" fmla="*/ 54 w 289"/>
              <a:gd name="T15" fmla="*/ 40 h 283"/>
              <a:gd name="T16" fmla="*/ 36 w 289"/>
              <a:gd name="T17" fmla="*/ 57 h 283"/>
              <a:gd name="T18" fmla="*/ 0 w 289"/>
              <a:gd name="T19" fmla="*/ 80 h 283"/>
              <a:gd name="T20" fmla="*/ 119 w 289"/>
              <a:gd name="T21" fmla="*/ 199 h 283"/>
              <a:gd name="T22" fmla="*/ 176 w 289"/>
              <a:gd name="T23" fmla="*/ 275 h 283"/>
              <a:gd name="T24" fmla="*/ 206 w 289"/>
              <a:gd name="T25" fmla="*/ 283 h 283"/>
              <a:gd name="T26" fmla="*/ 289 w 289"/>
              <a:gd name="T27" fmla="*/ 199 h 283"/>
              <a:gd name="T28" fmla="*/ 281 w 289"/>
              <a:gd name="T29" fmla="*/ 169 h 283"/>
              <a:gd name="T30" fmla="*/ 206 w 289"/>
              <a:gd name="T31" fmla="*/ 113 h 283"/>
              <a:gd name="T32" fmla="*/ 93 w 289"/>
              <a:gd name="T33" fmla="*/ 0 h 283"/>
              <a:gd name="T34" fmla="*/ 82 w 289"/>
              <a:gd name="T35" fmla="*/ 12 h 283"/>
              <a:gd name="T36" fmla="*/ 64 w 289"/>
              <a:gd name="T37" fmla="*/ 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9" h="283">
                <a:moveTo>
                  <a:pt x="198" y="156"/>
                </a:moveTo>
                <a:cubicBezTo>
                  <a:pt x="217" y="156"/>
                  <a:pt x="233" y="171"/>
                  <a:pt x="233" y="191"/>
                </a:cubicBezTo>
                <a:cubicBezTo>
                  <a:pt x="233" y="210"/>
                  <a:pt x="217" y="226"/>
                  <a:pt x="198" y="226"/>
                </a:cubicBezTo>
                <a:cubicBezTo>
                  <a:pt x="178" y="226"/>
                  <a:pt x="163" y="210"/>
                  <a:pt x="163" y="191"/>
                </a:cubicBezTo>
                <a:cubicBezTo>
                  <a:pt x="163" y="171"/>
                  <a:pt x="178" y="156"/>
                  <a:pt x="198" y="156"/>
                </a:cubicBezTo>
                <a:close/>
                <a:moveTo>
                  <a:pt x="64" y="3"/>
                </a:moveTo>
                <a:lnTo>
                  <a:pt x="73" y="21"/>
                </a:lnTo>
                <a:lnTo>
                  <a:pt x="54" y="40"/>
                </a:lnTo>
                <a:lnTo>
                  <a:pt x="36" y="57"/>
                </a:lnTo>
                <a:cubicBezTo>
                  <a:pt x="26" y="68"/>
                  <a:pt x="14" y="75"/>
                  <a:pt x="0" y="80"/>
                </a:cubicBezTo>
                <a:lnTo>
                  <a:pt x="119" y="199"/>
                </a:lnTo>
                <a:lnTo>
                  <a:pt x="176" y="275"/>
                </a:lnTo>
                <a:lnTo>
                  <a:pt x="206" y="283"/>
                </a:lnTo>
                <a:lnTo>
                  <a:pt x="289" y="199"/>
                </a:lnTo>
                <a:lnTo>
                  <a:pt x="281" y="169"/>
                </a:lnTo>
                <a:lnTo>
                  <a:pt x="206" y="113"/>
                </a:lnTo>
                <a:lnTo>
                  <a:pt x="93" y="0"/>
                </a:lnTo>
                <a:lnTo>
                  <a:pt x="82" y="12"/>
                </a:lnTo>
                <a:lnTo>
                  <a:pt x="64" y="3"/>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7" name="Freeform 18"/>
          <p:cNvSpPr/>
          <p:nvPr/>
        </p:nvSpPr>
        <p:spPr bwMode="auto">
          <a:xfrm>
            <a:off x="3463327" y="2979962"/>
            <a:ext cx="214352" cy="216200"/>
          </a:xfrm>
          <a:custGeom>
            <a:avLst/>
            <a:gdLst>
              <a:gd name="T0" fmla="*/ 244 w 300"/>
              <a:gd name="T1" fmla="*/ 238 h 301"/>
              <a:gd name="T2" fmla="*/ 263 w 300"/>
              <a:gd name="T3" fmla="*/ 219 h 301"/>
              <a:gd name="T4" fmla="*/ 281 w 300"/>
              <a:gd name="T5" fmla="*/ 228 h 301"/>
              <a:gd name="T6" fmla="*/ 272 w 300"/>
              <a:gd name="T7" fmla="*/ 210 h 301"/>
              <a:gd name="T8" fmla="*/ 291 w 300"/>
              <a:gd name="T9" fmla="*/ 191 h 301"/>
              <a:gd name="T10" fmla="*/ 293 w 300"/>
              <a:gd name="T11" fmla="*/ 189 h 301"/>
              <a:gd name="T12" fmla="*/ 300 w 300"/>
              <a:gd name="T13" fmla="*/ 156 h 301"/>
              <a:gd name="T14" fmla="*/ 144 w 300"/>
              <a:gd name="T15" fmla="*/ 0 h 301"/>
              <a:gd name="T16" fmla="*/ 130 w 300"/>
              <a:gd name="T17" fmla="*/ 15 h 301"/>
              <a:gd name="T18" fmla="*/ 188 w 300"/>
              <a:gd name="T19" fmla="*/ 107 h 301"/>
              <a:gd name="T20" fmla="*/ 106 w 300"/>
              <a:gd name="T21" fmla="*/ 189 h 301"/>
              <a:gd name="T22" fmla="*/ 14 w 300"/>
              <a:gd name="T23" fmla="*/ 131 h 301"/>
              <a:gd name="T24" fmla="*/ 0 w 300"/>
              <a:gd name="T25" fmla="*/ 145 h 301"/>
              <a:gd name="T26" fmla="*/ 156 w 300"/>
              <a:gd name="T27" fmla="*/ 301 h 301"/>
              <a:gd name="T28" fmla="*/ 201 w 300"/>
              <a:gd name="T29" fmla="*/ 289 h 301"/>
              <a:gd name="T30" fmla="*/ 204 w 300"/>
              <a:gd name="T31" fmla="*/ 291 h 301"/>
              <a:gd name="T32" fmla="*/ 227 w 300"/>
              <a:gd name="T33" fmla="*/ 255 h 301"/>
              <a:gd name="T34" fmla="*/ 244 w 300"/>
              <a:gd name="T35" fmla="*/ 23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0" h="301">
                <a:moveTo>
                  <a:pt x="244" y="238"/>
                </a:moveTo>
                <a:lnTo>
                  <a:pt x="263" y="219"/>
                </a:lnTo>
                <a:lnTo>
                  <a:pt x="281" y="228"/>
                </a:lnTo>
                <a:lnTo>
                  <a:pt x="272" y="210"/>
                </a:lnTo>
                <a:lnTo>
                  <a:pt x="291" y="191"/>
                </a:lnTo>
                <a:lnTo>
                  <a:pt x="293" y="189"/>
                </a:lnTo>
                <a:cubicBezTo>
                  <a:pt x="297" y="178"/>
                  <a:pt x="300" y="167"/>
                  <a:pt x="300" y="156"/>
                </a:cubicBezTo>
                <a:cubicBezTo>
                  <a:pt x="300" y="77"/>
                  <a:pt x="224" y="0"/>
                  <a:pt x="144" y="0"/>
                </a:cubicBezTo>
                <a:cubicBezTo>
                  <a:pt x="144" y="0"/>
                  <a:pt x="135" y="10"/>
                  <a:pt x="130" y="15"/>
                </a:cubicBezTo>
                <a:cubicBezTo>
                  <a:pt x="194" y="78"/>
                  <a:pt x="188" y="68"/>
                  <a:pt x="188" y="107"/>
                </a:cubicBezTo>
                <a:cubicBezTo>
                  <a:pt x="188" y="139"/>
                  <a:pt x="137" y="189"/>
                  <a:pt x="106" y="189"/>
                </a:cubicBezTo>
                <a:cubicBezTo>
                  <a:pt x="66" y="189"/>
                  <a:pt x="79" y="196"/>
                  <a:pt x="14" y="131"/>
                </a:cubicBezTo>
                <a:cubicBezTo>
                  <a:pt x="9" y="136"/>
                  <a:pt x="0" y="145"/>
                  <a:pt x="0" y="145"/>
                </a:cubicBezTo>
                <a:cubicBezTo>
                  <a:pt x="0" y="225"/>
                  <a:pt x="76" y="301"/>
                  <a:pt x="156" y="301"/>
                </a:cubicBezTo>
                <a:cubicBezTo>
                  <a:pt x="170" y="301"/>
                  <a:pt x="185" y="296"/>
                  <a:pt x="201" y="289"/>
                </a:cubicBezTo>
                <a:lnTo>
                  <a:pt x="204" y="291"/>
                </a:lnTo>
                <a:cubicBezTo>
                  <a:pt x="208" y="278"/>
                  <a:pt x="216" y="266"/>
                  <a:pt x="227" y="255"/>
                </a:cubicBezTo>
                <a:lnTo>
                  <a:pt x="244" y="23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8" name="Freeform 19"/>
          <p:cNvSpPr/>
          <p:nvPr/>
        </p:nvSpPr>
        <p:spPr bwMode="auto">
          <a:xfrm>
            <a:off x="3463327" y="2979962"/>
            <a:ext cx="482293" cy="480444"/>
          </a:xfrm>
          <a:custGeom>
            <a:avLst/>
            <a:gdLst>
              <a:gd name="T0" fmla="*/ 654 w 678"/>
              <a:gd name="T1" fmla="*/ 65 h 670"/>
              <a:gd name="T2" fmla="*/ 607 w 678"/>
              <a:gd name="T3" fmla="*/ 18 h 670"/>
              <a:gd name="T4" fmla="*/ 562 w 678"/>
              <a:gd name="T5" fmla="*/ 0 h 670"/>
              <a:gd name="T6" fmla="*/ 518 w 678"/>
              <a:gd name="T7" fmla="*/ 18 h 670"/>
              <a:gd name="T8" fmla="*/ 319 w 678"/>
              <a:gd name="T9" fmla="*/ 217 h 670"/>
              <a:gd name="T10" fmla="*/ 311 w 678"/>
              <a:gd name="T11" fmla="*/ 256 h 670"/>
              <a:gd name="T12" fmla="*/ 284 w 678"/>
              <a:gd name="T13" fmla="*/ 267 h 670"/>
              <a:gd name="T14" fmla="*/ 271 w 678"/>
              <a:gd name="T15" fmla="*/ 264 h 670"/>
              <a:gd name="T16" fmla="*/ 254 w 678"/>
              <a:gd name="T17" fmla="*/ 282 h 670"/>
              <a:gd name="T18" fmla="*/ 254 w 678"/>
              <a:gd name="T19" fmla="*/ 371 h 670"/>
              <a:gd name="T20" fmla="*/ 257 w 678"/>
              <a:gd name="T21" fmla="*/ 374 h 670"/>
              <a:gd name="T22" fmla="*/ 102 w 678"/>
              <a:gd name="T23" fmla="*/ 530 h 670"/>
              <a:gd name="T24" fmla="*/ 61 w 678"/>
              <a:gd name="T25" fmla="*/ 545 h 670"/>
              <a:gd name="T26" fmla="*/ 0 w 678"/>
              <a:gd name="T27" fmla="*/ 632 h 670"/>
              <a:gd name="T28" fmla="*/ 39 w 678"/>
              <a:gd name="T29" fmla="*/ 670 h 670"/>
              <a:gd name="T30" fmla="*/ 125 w 678"/>
              <a:gd name="T31" fmla="*/ 610 h 670"/>
              <a:gd name="T32" fmla="*/ 141 w 678"/>
              <a:gd name="T33" fmla="*/ 568 h 670"/>
              <a:gd name="T34" fmla="*/ 296 w 678"/>
              <a:gd name="T35" fmla="*/ 413 h 670"/>
              <a:gd name="T36" fmla="*/ 301 w 678"/>
              <a:gd name="T37" fmla="*/ 418 h 670"/>
              <a:gd name="T38" fmla="*/ 345 w 678"/>
              <a:gd name="T39" fmla="*/ 436 h 670"/>
              <a:gd name="T40" fmla="*/ 390 w 678"/>
              <a:gd name="T41" fmla="*/ 418 h 670"/>
              <a:gd name="T42" fmla="*/ 408 w 678"/>
              <a:gd name="T43" fmla="*/ 400 h 670"/>
              <a:gd name="T44" fmla="*/ 416 w 678"/>
              <a:gd name="T45" fmla="*/ 361 h 670"/>
              <a:gd name="T46" fmla="*/ 442 w 678"/>
              <a:gd name="T47" fmla="*/ 351 h 670"/>
              <a:gd name="T48" fmla="*/ 455 w 678"/>
              <a:gd name="T49" fmla="*/ 353 h 670"/>
              <a:gd name="T50" fmla="*/ 654 w 678"/>
              <a:gd name="T51" fmla="*/ 154 h 670"/>
              <a:gd name="T52" fmla="*/ 654 w 678"/>
              <a:gd name="T53" fmla="*/ 65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8" h="670">
                <a:moveTo>
                  <a:pt x="654" y="65"/>
                </a:moveTo>
                <a:lnTo>
                  <a:pt x="607" y="18"/>
                </a:lnTo>
                <a:cubicBezTo>
                  <a:pt x="595" y="6"/>
                  <a:pt x="579" y="0"/>
                  <a:pt x="562" y="0"/>
                </a:cubicBezTo>
                <a:cubicBezTo>
                  <a:pt x="546" y="0"/>
                  <a:pt x="530" y="6"/>
                  <a:pt x="518" y="18"/>
                </a:cubicBezTo>
                <a:lnTo>
                  <a:pt x="319" y="217"/>
                </a:lnTo>
                <a:cubicBezTo>
                  <a:pt x="325" y="229"/>
                  <a:pt x="320" y="247"/>
                  <a:pt x="311" y="256"/>
                </a:cubicBezTo>
                <a:cubicBezTo>
                  <a:pt x="304" y="263"/>
                  <a:pt x="294" y="267"/>
                  <a:pt x="284" y="267"/>
                </a:cubicBezTo>
                <a:cubicBezTo>
                  <a:pt x="279" y="267"/>
                  <a:pt x="275" y="266"/>
                  <a:pt x="271" y="264"/>
                </a:cubicBezTo>
                <a:lnTo>
                  <a:pt x="254" y="282"/>
                </a:lnTo>
                <a:cubicBezTo>
                  <a:pt x="229" y="306"/>
                  <a:pt x="229" y="347"/>
                  <a:pt x="254" y="371"/>
                </a:cubicBezTo>
                <a:lnTo>
                  <a:pt x="257" y="374"/>
                </a:lnTo>
                <a:lnTo>
                  <a:pt x="102" y="530"/>
                </a:lnTo>
                <a:lnTo>
                  <a:pt x="61" y="545"/>
                </a:lnTo>
                <a:lnTo>
                  <a:pt x="0" y="632"/>
                </a:lnTo>
                <a:lnTo>
                  <a:pt x="39" y="670"/>
                </a:lnTo>
                <a:lnTo>
                  <a:pt x="125" y="610"/>
                </a:lnTo>
                <a:lnTo>
                  <a:pt x="141" y="568"/>
                </a:lnTo>
                <a:lnTo>
                  <a:pt x="296" y="413"/>
                </a:lnTo>
                <a:lnTo>
                  <a:pt x="301" y="418"/>
                </a:lnTo>
                <a:cubicBezTo>
                  <a:pt x="313" y="430"/>
                  <a:pt x="329" y="436"/>
                  <a:pt x="345" y="436"/>
                </a:cubicBezTo>
                <a:cubicBezTo>
                  <a:pt x="362" y="436"/>
                  <a:pt x="378" y="430"/>
                  <a:pt x="390" y="418"/>
                </a:cubicBezTo>
                <a:lnTo>
                  <a:pt x="408" y="400"/>
                </a:lnTo>
                <a:cubicBezTo>
                  <a:pt x="402" y="388"/>
                  <a:pt x="406" y="371"/>
                  <a:pt x="416" y="361"/>
                </a:cubicBezTo>
                <a:cubicBezTo>
                  <a:pt x="422" y="355"/>
                  <a:pt x="433" y="351"/>
                  <a:pt x="442" y="351"/>
                </a:cubicBezTo>
                <a:cubicBezTo>
                  <a:pt x="447" y="351"/>
                  <a:pt x="451" y="352"/>
                  <a:pt x="455" y="353"/>
                </a:cubicBezTo>
                <a:lnTo>
                  <a:pt x="654" y="154"/>
                </a:lnTo>
                <a:cubicBezTo>
                  <a:pt x="678" y="130"/>
                  <a:pt x="678" y="89"/>
                  <a:pt x="654" y="6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39" name="Freeform 20"/>
          <p:cNvSpPr>
            <a:spLocks noEditPoints="1"/>
          </p:cNvSpPr>
          <p:nvPr/>
        </p:nvSpPr>
        <p:spPr bwMode="auto">
          <a:xfrm>
            <a:off x="4642263" y="2968875"/>
            <a:ext cx="556207" cy="558054"/>
          </a:xfrm>
          <a:custGeom>
            <a:avLst/>
            <a:gdLst>
              <a:gd name="T0" fmla="*/ 554 w 781"/>
              <a:gd name="T1" fmla="*/ 391 h 782"/>
              <a:gd name="T2" fmla="*/ 416 w 781"/>
              <a:gd name="T3" fmla="*/ 303 h 782"/>
              <a:gd name="T4" fmla="*/ 233 w 781"/>
              <a:gd name="T5" fmla="*/ 347 h 782"/>
              <a:gd name="T6" fmla="*/ 460 w 781"/>
              <a:gd name="T7" fmla="*/ 538 h 782"/>
              <a:gd name="T8" fmla="*/ 695 w 781"/>
              <a:gd name="T9" fmla="*/ 616 h 782"/>
              <a:gd name="T10" fmla="*/ 679 w 781"/>
              <a:gd name="T11" fmla="*/ 318 h 782"/>
              <a:gd name="T12" fmla="*/ 636 w 781"/>
              <a:gd name="T13" fmla="*/ 270 h 782"/>
              <a:gd name="T14" fmla="*/ 655 w 781"/>
              <a:gd name="T15" fmla="*/ 231 h 782"/>
              <a:gd name="T16" fmla="*/ 684 w 781"/>
              <a:gd name="T17" fmla="*/ 131 h 782"/>
              <a:gd name="T18" fmla="*/ 570 w 781"/>
              <a:gd name="T19" fmla="*/ 109 h 782"/>
              <a:gd name="T20" fmla="*/ 493 w 781"/>
              <a:gd name="T21" fmla="*/ 142 h 782"/>
              <a:gd name="T22" fmla="*/ 465 w 781"/>
              <a:gd name="T23" fmla="*/ 91 h 782"/>
              <a:gd name="T24" fmla="*/ 414 w 781"/>
              <a:gd name="T25" fmla="*/ 0 h 782"/>
              <a:gd name="T26" fmla="*/ 318 w 781"/>
              <a:gd name="T27" fmla="*/ 65 h 782"/>
              <a:gd name="T28" fmla="*/ 318 w 781"/>
              <a:gd name="T29" fmla="*/ 102 h 782"/>
              <a:gd name="T30" fmla="*/ 317 w 781"/>
              <a:gd name="T31" fmla="*/ 107 h 782"/>
              <a:gd name="T32" fmla="*/ 315 w 781"/>
              <a:gd name="T33" fmla="*/ 115 h 782"/>
              <a:gd name="T34" fmla="*/ 313 w 781"/>
              <a:gd name="T35" fmla="*/ 119 h 782"/>
              <a:gd name="T36" fmla="*/ 239 w 781"/>
              <a:gd name="T37" fmla="*/ 135 h 782"/>
              <a:gd name="T38" fmla="*/ 202 w 781"/>
              <a:gd name="T39" fmla="*/ 97 h 782"/>
              <a:gd name="T40" fmla="*/ 98 w 781"/>
              <a:gd name="T41" fmla="*/ 200 h 782"/>
              <a:gd name="T42" fmla="*/ 136 w 781"/>
              <a:gd name="T43" fmla="*/ 240 h 782"/>
              <a:gd name="T44" fmla="*/ 140 w 781"/>
              <a:gd name="T45" fmla="*/ 245 h 782"/>
              <a:gd name="T46" fmla="*/ 143 w 781"/>
              <a:gd name="T47" fmla="*/ 252 h 782"/>
              <a:gd name="T48" fmla="*/ 144 w 781"/>
              <a:gd name="T49" fmla="*/ 258 h 782"/>
              <a:gd name="T50" fmla="*/ 131 w 781"/>
              <a:gd name="T51" fmla="*/ 303 h 782"/>
              <a:gd name="T52" fmla="*/ 65 w 781"/>
              <a:gd name="T53" fmla="*/ 317 h 782"/>
              <a:gd name="T54" fmla="*/ 0 w 781"/>
              <a:gd name="T55" fmla="*/ 413 h 782"/>
              <a:gd name="T56" fmla="*/ 102 w 781"/>
              <a:gd name="T57" fmla="*/ 463 h 782"/>
              <a:gd name="T58" fmla="*/ 110 w 781"/>
              <a:gd name="T59" fmla="*/ 465 h 782"/>
              <a:gd name="T60" fmla="*/ 134 w 781"/>
              <a:gd name="T61" fmla="*/ 542 h 782"/>
              <a:gd name="T62" fmla="*/ 108 w 781"/>
              <a:gd name="T63" fmla="*/ 569 h 782"/>
              <a:gd name="T64" fmla="*/ 130 w 781"/>
              <a:gd name="T65" fmla="*/ 683 h 782"/>
              <a:gd name="T66" fmla="*/ 237 w 781"/>
              <a:gd name="T67" fmla="*/ 646 h 782"/>
              <a:gd name="T68" fmla="*/ 241 w 781"/>
              <a:gd name="T69" fmla="*/ 644 h 782"/>
              <a:gd name="T70" fmla="*/ 248 w 781"/>
              <a:gd name="T71" fmla="*/ 640 h 782"/>
              <a:gd name="T72" fmla="*/ 253 w 781"/>
              <a:gd name="T73" fmla="*/ 638 h 782"/>
              <a:gd name="T74" fmla="*/ 258 w 781"/>
              <a:gd name="T75" fmla="*/ 637 h 782"/>
              <a:gd name="T76" fmla="*/ 265 w 781"/>
              <a:gd name="T77" fmla="*/ 636 h 782"/>
              <a:gd name="T78" fmla="*/ 316 w 781"/>
              <a:gd name="T79" fmla="*/ 691 h 782"/>
              <a:gd name="T80" fmla="*/ 367 w 781"/>
              <a:gd name="T81" fmla="*/ 782 h 782"/>
              <a:gd name="T82" fmla="*/ 463 w 781"/>
              <a:gd name="T83" fmla="*/ 717 h 782"/>
              <a:gd name="T84" fmla="*/ 463 w 781"/>
              <a:gd name="T85" fmla="*/ 680 h 782"/>
              <a:gd name="T86" fmla="*/ 476 w 781"/>
              <a:gd name="T87" fmla="*/ 652 h 782"/>
              <a:gd name="T88" fmla="*/ 489 w 781"/>
              <a:gd name="T89" fmla="*/ 642 h 782"/>
              <a:gd name="T90" fmla="*/ 493 w 781"/>
              <a:gd name="T91" fmla="*/ 640 h 782"/>
              <a:gd name="T92" fmla="*/ 176 w 781"/>
              <a:gd name="T93" fmla="*/ 390 h 782"/>
              <a:gd name="T94" fmla="*/ 596 w 781"/>
              <a:gd name="T95" fmla="*/ 450 h 782"/>
              <a:gd name="T96" fmla="*/ 666 w 781"/>
              <a:gd name="T97" fmla="*/ 468 h 782"/>
              <a:gd name="T98" fmla="*/ 716 w 781"/>
              <a:gd name="T99" fmla="*/ 465 h 782"/>
              <a:gd name="T100" fmla="*/ 781 w 781"/>
              <a:gd name="T101" fmla="*/ 369 h 782"/>
              <a:gd name="T102" fmla="*/ 653 w 781"/>
              <a:gd name="T103" fmla="*/ 679 h 782"/>
              <a:gd name="T104" fmla="*/ 680 w 781"/>
              <a:gd name="T105" fmla="*/ 65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1" h="782">
                <a:moveTo>
                  <a:pt x="695" y="616"/>
                </a:moveTo>
                <a:lnTo>
                  <a:pt x="538" y="461"/>
                </a:lnTo>
                <a:cubicBezTo>
                  <a:pt x="548" y="440"/>
                  <a:pt x="554" y="416"/>
                  <a:pt x="554" y="391"/>
                </a:cubicBezTo>
                <a:cubicBezTo>
                  <a:pt x="554" y="301"/>
                  <a:pt x="481" y="228"/>
                  <a:pt x="391" y="228"/>
                </a:cubicBezTo>
                <a:cubicBezTo>
                  <a:pt x="376" y="228"/>
                  <a:pt x="361" y="230"/>
                  <a:pt x="347" y="234"/>
                </a:cubicBezTo>
                <a:lnTo>
                  <a:pt x="416" y="303"/>
                </a:lnTo>
                <a:cubicBezTo>
                  <a:pt x="445" y="332"/>
                  <a:pt x="443" y="381"/>
                  <a:pt x="412" y="412"/>
                </a:cubicBezTo>
                <a:cubicBezTo>
                  <a:pt x="381" y="444"/>
                  <a:pt x="332" y="446"/>
                  <a:pt x="303" y="417"/>
                </a:cubicBezTo>
                <a:lnTo>
                  <a:pt x="233" y="347"/>
                </a:lnTo>
                <a:cubicBezTo>
                  <a:pt x="230" y="361"/>
                  <a:pt x="228" y="376"/>
                  <a:pt x="228" y="391"/>
                </a:cubicBezTo>
                <a:cubicBezTo>
                  <a:pt x="228" y="481"/>
                  <a:pt x="301" y="554"/>
                  <a:pt x="391" y="554"/>
                </a:cubicBezTo>
                <a:cubicBezTo>
                  <a:pt x="416" y="554"/>
                  <a:pt x="439" y="548"/>
                  <a:pt x="460" y="538"/>
                </a:cubicBezTo>
                <a:lnTo>
                  <a:pt x="617" y="694"/>
                </a:lnTo>
                <a:cubicBezTo>
                  <a:pt x="637" y="714"/>
                  <a:pt x="670" y="712"/>
                  <a:pt x="692" y="691"/>
                </a:cubicBezTo>
                <a:cubicBezTo>
                  <a:pt x="713" y="669"/>
                  <a:pt x="715" y="636"/>
                  <a:pt x="695" y="616"/>
                </a:cubicBezTo>
                <a:close/>
                <a:moveTo>
                  <a:pt x="732" y="319"/>
                </a:moveTo>
                <a:lnTo>
                  <a:pt x="716" y="319"/>
                </a:lnTo>
                <a:lnTo>
                  <a:pt x="679" y="318"/>
                </a:lnTo>
                <a:cubicBezTo>
                  <a:pt x="672" y="318"/>
                  <a:pt x="665" y="315"/>
                  <a:pt x="659" y="311"/>
                </a:cubicBezTo>
                <a:cubicBezTo>
                  <a:pt x="658" y="311"/>
                  <a:pt x="658" y="311"/>
                  <a:pt x="658" y="310"/>
                </a:cubicBezTo>
                <a:cubicBezTo>
                  <a:pt x="645" y="302"/>
                  <a:pt x="636" y="287"/>
                  <a:pt x="636" y="270"/>
                </a:cubicBezTo>
                <a:cubicBezTo>
                  <a:pt x="636" y="264"/>
                  <a:pt x="637" y="259"/>
                  <a:pt x="639" y="254"/>
                </a:cubicBezTo>
                <a:cubicBezTo>
                  <a:pt x="640" y="249"/>
                  <a:pt x="643" y="244"/>
                  <a:pt x="647" y="240"/>
                </a:cubicBezTo>
                <a:lnTo>
                  <a:pt x="655" y="231"/>
                </a:lnTo>
                <a:lnTo>
                  <a:pt x="673" y="213"/>
                </a:lnTo>
                <a:lnTo>
                  <a:pt x="684" y="202"/>
                </a:lnTo>
                <a:cubicBezTo>
                  <a:pt x="700" y="181"/>
                  <a:pt x="700" y="152"/>
                  <a:pt x="684" y="131"/>
                </a:cubicBezTo>
                <a:lnTo>
                  <a:pt x="651" y="99"/>
                </a:lnTo>
                <a:cubicBezTo>
                  <a:pt x="631" y="83"/>
                  <a:pt x="602" y="82"/>
                  <a:pt x="581" y="98"/>
                </a:cubicBezTo>
                <a:lnTo>
                  <a:pt x="570" y="109"/>
                </a:lnTo>
                <a:lnTo>
                  <a:pt x="544" y="135"/>
                </a:lnTo>
                <a:lnTo>
                  <a:pt x="544" y="135"/>
                </a:lnTo>
                <a:cubicBezTo>
                  <a:pt x="529" y="147"/>
                  <a:pt x="510" y="149"/>
                  <a:pt x="493" y="142"/>
                </a:cubicBezTo>
                <a:cubicBezTo>
                  <a:pt x="488" y="139"/>
                  <a:pt x="483" y="136"/>
                  <a:pt x="479" y="132"/>
                </a:cubicBezTo>
                <a:cubicBezTo>
                  <a:pt x="470" y="123"/>
                  <a:pt x="466" y="113"/>
                  <a:pt x="465" y="103"/>
                </a:cubicBezTo>
                <a:lnTo>
                  <a:pt x="465" y="91"/>
                </a:lnTo>
                <a:lnTo>
                  <a:pt x="465" y="65"/>
                </a:lnTo>
                <a:lnTo>
                  <a:pt x="465" y="49"/>
                </a:lnTo>
                <a:cubicBezTo>
                  <a:pt x="461" y="23"/>
                  <a:pt x="440" y="3"/>
                  <a:pt x="414" y="0"/>
                </a:cubicBezTo>
                <a:lnTo>
                  <a:pt x="369" y="0"/>
                </a:lnTo>
                <a:cubicBezTo>
                  <a:pt x="343" y="3"/>
                  <a:pt x="322" y="23"/>
                  <a:pt x="318" y="49"/>
                </a:cubicBezTo>
                <a:lnTo>
                  <a:pt x="318" y="65"/>
                </a:lnTo>
                <a:lnTo>
                  <a:pt x="318" y="91"/>
                </a:lnTo>
                <a:lnTo>
                  <a:pt x="318" y="102"/>
                </a:lnTo>
                <a:lnTo>
                  <a:pt x="318" y="102"/>
                </a:lnTo>
                <a:lnTo>
                  <a:pt x="318" y="102"/>
                </a:lnTo>
                <a:cubicBezTo>
                  <a:pt x="318" y="103"/>
                  <a:pt x="318" y="105"/>
                  <a:pt x="317" y="106"/>
                </a:cubicBezTo>
                <a:cubicBezTo>
                  <a:pt x="317" y="106"/>
                  <a:pt x="317" y="106"/>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6"/>
                  <a:pt x="313" y="118"/>
                  <a:pt x="313" y="119"/>
                </a:cubicBezTo>
                <a:cubicBezTo>
                  <a:pt x="313" y="119"/>
                  <a:pt x="313" y="119"/>
                  <a:pt x="313" y="119"/>
                </a:cubicBezTo>
                <a:cubicBezTo>
                  <a:pt x="310" y="125"/>
                  <a:pt x="306" y="130"/>
                  <a:pt x="301" y="134"/>
                </a:cubicBezTo>
                <a:cubicBezTo>
                  <a:pt x="292" y="141"/>
                  <a:pt x="281" y="145"/>
                  <a:pt x="269" y="145"/>
                </a:cubicBezTo>
                <a:cubicBezTo>
                  <a:pt x="258" y="145"/>
                  <a:pt x="247" y="141"/>
                  <a:pt x="239" y="135"/>
                </a:cubicBezTo>
                <a:lnTo>
                  <a:pt x="231" y="127"/>
                </a:lnTo>
                <a:lnTo>
                  <a:pt x="213" y="108"/>
                </a:lnTo>
                <a:lnTo>
                  <a:pt x="202" y="97"/>
                </a:lnTo>
                <a:cubicBezTo>
                  <a:pt x="181" y="81"/>
                  <a:pt x="152" y="81"/>
                  <a:pt x="131" y="98"/>
                </a:cubicBezTo>
                <a:lnTo>
                  <a:pt x="99" y="130"/>
                </a:lnTo>
                <a:cubicBezTo>
                  <a:pt x="82" y="150"/>
                  <a:pt x="82" y="179"/>
                  <a:pt x="98" y="200"/>
                </a:cubicBezTo>
                <a:lnTo>
                  <a:pt x="109" y="212"/>
                </a:lnTo>
                <a:lnTo>
                  <a:pt x="135" y="238"/>
                </a:lnTo>
                <a:cubicBezTo>
                  <a:pt x="136" y="239"/>
                  <a:pt x="136" y="239"/>
                  <a:pt x="136" y="240"/>
                </a:cubicBezTo>
                <a:cubicBezTo>
                  <a:pt x="137" y="240"/>
                  <a:pt x="137" y="241"/>
                  <a:pt x="138" y="242"/>
                </a:cubicBezTo>
                <a:cubicBezTo>
                  <a:pt x="138" y="242"/>
                  <a:pt x="138" y="243"/>
                  <a:pt x="139" y="244"/>
                </a:cubicBezTo>
                <a:cubicBezTo>
                  <a:pt x="139" y="244"/>
                  <a:pt x="140" y="245"/>
                  <a:pt x="140" y="245"/>
                </a:cubicBezTo>
                <a:cubicBezTo>
                  <a:pt x="140" y="246"/>
                  <a:pt x="141" y="247"/>
                  <a:pt x="141" y="248"/>
                </a:cubicBezTo>
                <a:cubicBezTo>
                  <a:pt x="141" y="249"/>
                  <a:pt x="142" y="249"/>
                  <a:pt x="142" y="250"/>
                </a:cubicBezTo>
                <a:cubicBezTo>
                  <a:pt x="142" y="251"/>
                  <a:pt x="142" y="252"/>
                  <a:pt x="143" y="252"/>
                </a:cubicBezTo>
                <a:cubicBezTo>
                  <a:pt x="143" y="253"/>
                  <a:pt x="143" y="253"/>
                  <a:pt x="143" y="254"/>
                </a:cubicBezTo>
                <a:cubicBezTo>
                  <a:pt x="144" y="255"/>
                  <a:pt x="144" y="256"/>
                  <a:pt x="144" y="258"/>
                </a:cubicBezTo>
                <a:cubicBezTo>
                  <a:pt x="144" y="258"/>
                  <a:pt x="144" y="258"/>
                  <a:pt x="144" y="258"/>
                </a:cubicBezTo>
                <a:cubicBezTo>
                  <a:pt x="145" y="259"/>
                  <a:pt x="145" y="261"/>
                  <a:pt x="145" y="262"/>
                </a:cubicBezTo>
                <a:cubicBezTo>
                  <a:pt x="145" y="262"/>
                  <a:pt x="145" y="262"/>
                  <a:pt x="145" y="262"/>
                </a:cubicBezTo>
                <a:cubicBezTo>
                  <a:pt x="147" y="277"/>
                  <a:pt x="142" y="292"/>
                  <a:pt x="131" y="303"/>
                </a:cubicBezTo>
                <a:cubicBezTo>
                  <a:pt x="123" y="311"/>
                  <a:pt x="113" y="316"/>
                  <a:pt x="102" y="317"/>
                </a:cubicBezTo>
                <a:lnTo>
                  <a:pt x="91" y="317"/>
                </a:lnTo>
                <a:lnTo>
                  <a:pt x="65" y="317"/>
                </a:lnTo>
                <a:lnTo>
                  <a:pt x="49" y="317"/>
                </a:lnTo>
                <a:cubicBezTo>
                  <a:pt x="23" y="320"/>
                  <a:pt x="3" y="341"/>
                  <a:pt x="0" y="367"/>
                </a:cubicBezTo>
                <a:lnTo>
                  <a:pt x="0" y="413"/>
                </a:lnTo>
                <a:cubicBezTo>
                  <a:pt x="2" y="439"/>
                  <a:pt x="23" y="460"/>
                  <a:pt x="49" y="463"/>
                </a:cubicBezTo>
                <a:lnTo>
                  <a:pt x="64" y="463"/>
                </a:lnTo>
                <a:lnTo>
                  <a:pt x="102" y="463"/>
                </a:lnTo>
                <a:cubicBezTo>
                  <a:pt x="103" y="464"/>
                  <a:pt x="105" y="464"/>
                  <a:pt x="106" y="464"/>
                </a:cubicBezTo>
                <a:cubicBezTo>
                  <a:pt x="107" y="464"/>
                  <a:pt x="107" y="464"/>
                  <a:pt x="107" y="464"/>
                </a:cubicBezTo>
                <a:cubicBezTo>
                  <a:pt x="108" y="465"/>
                  <a:pt x="109" y="465"/>
                  <a:pt x="110" y="465"/>
                </a:cubicBezTo>
                <a:cubicBezTo>
                  <a:pt x="131" y="471"/>
                  <a:pt x="145" y="490"/>
                  <a:pt x="145" y="512"/>
                </a:cubicBezTo>
                <a:lnTo>
                  <a:pt x="145" y="512"/>
                </a:lnTo>
                <a:cubicBezTo>
                  <a:pt x="145" y="523"/>
                  <a:pt x="141" y="534"/>
                  <a:pt x="134" y="542"/>
                </a:cubicBezTo>
                <a:lnTo>
                  <a:pt x="126" y="550"/>
                </a:lnTo>
                <a:lnTo>
                  <a:pt x="126" y="550"/>
                </a:lnTo>
                <a:lnTo>
                  <a:pt x="108" y="569"/>
                </a:lnTo>
                <a:lnTo>
                  <a:pt x="97" y="580"/>
                </a:lnTo>
                <a:cubicBezTo>
                  <a:pt x="81" y="601"/>
                  <a:pt x="81" y="630"/>
                  <a:pt x="97" y="650"/>
                </a:cubicBezTo>
                <a:lnTo>
                  <a:pt x="130" y="683"/>
                </a:lnTo>
                <a:cubicBezTo>
                  <a:pt x="150" y="699"/>
                  <a:pt x="179" y="700"/>
                  <a:pt x="200" y="684"/>
                </a:cubicBezTo>
                <a:lnTo>
                  <a:pt x="211" y="673"/>
                </a:lnTo>
                <a:lnTo>
                  <a:pt x="237" y="646"/>
                </a:lnTo>
                <a:lnTo>
                  <a:pt x="238" y="646"/>
                </a:lnTo>
                <a:cubicBezTo>
                  <a:pt x="238" y="646"/>
                  <a:pt x="238" y="646"/>
                  <a:pt x="238" y="646"/>
                </a:cubicBezTo>
                <a:cubicBezTo>
                  <a:pt x="239" y="645"/>
                  <a:pt x="240" y="644"/>
                  <a:pt x="241" y="644"/>
                </a:cubicBezTo>
                <a:cubicBezTo>
                  <a:pt x="242" y="643"/>
                  <a:pt x="242" y="643"/>
                  <a:pt x="243" y="643"/>
                </a:cubicBezTo>
                <a:cubicBezTo>
                  <a:pt x="243" y="642"/>
                  <a:pt x="244" y="642"/>
                  <a:pt x="245" y="642"/>
                </a:cubicBezTo>
                <a:cubicBezTo>
                  <a:pt x="246" y="641"/>
                  <a:pt x="247" y="641"/>
                  <a:pt x="248" y="640"/>
                </a:cubicBezTo>
                <a:cubicBezTo>
                  <a:pt x="248" y="640"/>
                  <a:pt x="249" y="640"/>
                  <a:pt x="249" y="640"/>
                </a:cubicBezTo>
                <a:cubicBezTo>
                  <a:pt x="250" y="639"/>
                  <a:pt x="252" y="639"/>
                  <a:pt x="253" y="638"/>
                </a:cubicBezTo>
                <a:cubicBezTo>
                  <a:pt x="253" y="638"/>
                  <a:pt x="253" y="638"/>
                  <a:pt x="253" y="638"/>
                </a:cubicBezTo>
                <a:cubicBezTo>
                  <a:pt x="253" y="638"/>
                  <a:pt x="253" y="638"/>
                  <a:pt x="253" y="638"/>
                </a:cubicBezTo>
                <a:cubicBezTo>
                  <a:pt x="255" y="638"/>
                  <a:pt x="256" y="637"/>
                  <a:pt x="257" y="637"/>
                </a:cubicBezTo>
                <a:cubicBezTo>
                  <a:pt x="257" y="637"/>
                  <a:pt x="257" y="637"/>
                  <a:pt x="258" y="637"/>
                </a:cubicBezTo>
                <a:cubicBezTo>
                  <a:pt x="259" y="637"/>
                  <a:pt x="260" y="637"/>
                  <a:pt x="261" y="636"/>
                </a:cubicBezTo>
                <a:cubicBezTo>
                  <a:pt x="261" y="636"/>
                  <a:pt x="262" y="636"/>
                  <a:pt x="262" y="636"/>
                </a:cubicBezTo>
                <a:cubicBezTo>
                  <a:pt x="263" y="636"/>
                  <a:pt x="264" y="636"/>
                  <a:pt x="265" y="636"/>
                </a:cubicBezTo>
                <a:cubicBezTo>
                  <a:pt x="279" y="635"/>
                  <a:pt x="292" y="640"/>
                  <a:pt x="303" y="650"/>
                </a:cubicBezTo>
                <a:cubicBezTo>
                  <a:pt x="311" y="658"/>
                  <a:pt x="315" y="668"/>
                  <a:pt x="316" y="679"/>
                </a:cubicBezTo>
                <a:lnTo>
                  <a:pt x="316" y="691"/>
                </a:lnTo>
                <a:lnTo>
                  <a:pt x="316" y="717"/>
                </a:lnTo>
                <a:lnTo>
                  <a:pt x="316" y="732"/>
                </a:lnTo>
                <a:cubicBezTo>
                  <a:pt x="320" y="758"/>
                  <a:pt x="340" y="779"/>
                  <a:pt x="367" y="782"/>
                </a:cubicBezTo>
                <a:lnTo>
                  <a:pt x="412" y="782"/>
                </a:lnTo>
                <a:cubicBezTo>
                  <a:pt x="438" y="779"/>
                  <a:pt x="459" y="759"/>
                  <a:pt x="463" y="733"/>
                </a:cubicBezTo>
                <a:lnTo>
                  <a:pt x="463" y="717"/>
                </a:lnTo>
                <a:lnTo>
                  <a:pt x="463" y="691"/>
                </a:lnTo>
                <a:lnTo>
                  <a:pt x="463" y="680"/>
                </a:lnTo>
                <a:lnTo>
                  <a:pt x="463" y="680"/>
                </a:lnTo>
                <a:cubicBezTo>
                  <a:pt x="464" y="671"/>
                  <a:pt x="468" y="662"/>
                  <a:pt x="473" y="655"/>
                </a:cubicBezTo>
                <a:cubicBezTo>
                  <a:pt x="473" y="655"/>
                  <a:pt x="474" y="654"/>
                  <a:pt x="474" y="654"/>
                </a:cubicBezTo>
                <a:cubicBezTo>
                  <a:pt x="475" y="653"/>
                  <a:pt x="475" y="653"/>
                  <a:pt x="476" y="652"/>
                </a:cubicBezTo>
                <a:cubicBezTo>
                  <a:pt x="479" y="649"/>
                  <a:pt x="482" y="646"/>
                  <a:pt x="486" y="644"/>
                </a:cubicBezTo>
                <a:lnTo>
                  <a:pt x="486" y="644"/>
                </a:lnTo>
                <a:cubicBezTo>
                  <a:pt x="487" y="643"/>
                  <a:pt x="488" y="643"/>
                  <a:pt x="489" y="642"/>
                </a:cubicBezTo>
                <a:cubicBezTo>
                  <a:pt x="489" y="642"/>
                  <a:pt x="489" y="642"/>
                  <a:pt x="490" y="642"/>
                </a:cubicBezTo>
                <a:cubicBezTo>
                  <a:pt x="490" y="641"/>
                  <a:pt x="490" y="641"/>
                  <a:pt x="491" y="641"/>
                </a:cubicBezTo>
                <a:cubicBezTo>
                  <a:pt x="492" y="641"/>
                  <a:pt x="493" y="641"/>
                  <a:pt x="493" y="640"/>
                </a:cubicBezTo>
                <a:lnTo>
                  <a:pt x="450" y="597"/>
                </a:lnTo>
                <a:cubicBezTo>
                  <a:pt x="431" y="602"/>
                  <a:pt x="411" y="605"/>
                  <a:pt x="390" y="605"/>
                </a:cubicBezTo>
                <a:cubicBezTo>
                  <a:pt x="272" y="605"/>
                  <a:pt x="176" y="509"/>
                  <a:pt x="176" y="390"/>
                </a:cubicBezTo>
                <a:cubicBezTo>
                  <a:pt x="177" y="272"/>
                  <a:pt x="273" y="176"/>
                  <a:pt x="391" y="177"/>
                </a:cubicBezTo>
                <a:cubicBezTo>
                  <a:pt x="509" y="177"/>
                  <a:pt x="605" y="273"/>
                  <a:pt x="605" y="391"/>
                </a:cubicBezTo>
                <a:cubicBezTo>
                  <a:pt x="605" y="412"/>
                  <a:pt x="602" y="431"/>
                  <a:pt x="596" y="450"/>
                </a:cubicBezTo>
                <a:lnTo>
                  <a:pt x="640" y="493"/>
                </a:lnTo>
                <a:cubicBezTo>
                  <a:pt x="642" y="488"/>
                  <a:pt x="646" y="483"/>
                  <a:pt x="650" y="479"/>
                </a:cubicBezTo>
                <a:cubicBezTo>
                  <a:pt x="655" y="474"/>
                  <a:pt x="660" y="471"/>
                  <a:pt x="666" y="468"/>
                </a:cubicBezTo>
                <a:cubicBezTo>
                  <a:pt x="670" y="467"/>
                  <a:pt x="674" y="465"/>
                  <a:pt x="679" y="465"/>
                </a:cubicBezTo>
                <a:lnTo>
                  <a:pt x="690" y="465"/>
                </a:lnTo>
                <a:lnTo>
                  <a:pt x="716" y="465"/>
                </a:lnTo>
                <a:lnTo>
                  <a:pt x="732" y="465"/>
                </a:lnTo>
                <a:cubicBezTo>
                  <a:pt x="758" y="462"/>
                  <a:pt x="778" y="441"/>
                  <a:pt x="781" y="415"/>
                </a:cubicBezTo>
                <a:lnTo>
                  <a:pt x="781" y="369"/>
                </a:lnTo>
                <a:cubicBezTo>
                  <a:pt x="779" y="343"/>
                  <a:pt x="758" y="322"/>
                  <a:pt x="732" y="319"/>
                </a:cubicBezTo>
                <a:close/>
                <a:moveTo>
                  <a:pt x="653" y="679"/>
                </a:moveTo>
                <a:lnTo>
                  <a:pt x="653" y="679"/>
                </a:lnTo>
                <a:cubicBezTo>
                  <a:pt x="638" y="679"/>
                  <a:pt x="625" y="667"/>
                  <a:pt x="625" y="652"/>
                </a:cubicBezTo>
                <a:cubicBezTo>
                  <a:pt x="625" y="637"/>
                  <a:pt x="638" y="624"/>
                  <a:pt x="653" y="624"/>
                </a:cubicBezTo>
                <a:cubicBezTo>
                  <a:pt x="668" y="624"/>
                  <a:pt x="680" y="637"/>
                  <a:pt x="680" y="652"/>
                </a:cubicBezTo>
                <a:cubicBezTo>
                  <a:pt x="680" y="667"/>
                  <a:pt x="668" y="679"/>
                  <a:pt x="653" y="67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0" name="Freeform 21"/>
          <p:cNvSpPr>
            <a:spLocks noEditPoints="1"/>
          </p:cNvSpPr>
          <p:nvPr/>
        </p:nvSpPr>
        <p:spPr bwMode="auto">
          <a:xfrm>
            <a:off x="5847069" y="2946701"/>
            <a:ext cx="548816" cy="585773"/>
          </a:xfrm>
          <a:custGeom>
            <a:avLst/>
            <a:gdLst>
              <a:gd name="T0" fmla="*/ 231 w 769"/>
              <a:gd name="T1" fmla="*/ 125 h 819"/>
              <a:gd name="T2" fmla="*/ 503 w 769"/>
              <a:gd name="T3" fmla="*/ 91 h 819"/>
              <a:gd name="T4" fmla="*/ 406 w 769"/>
              <a:gd name="T5" fmla="*/ 56 h 819"/>
              <a:gd name="T6" fmla="*/ 294 w 769"/>
              <a:gd name="T7" fmla="*/ 56 h 819"/>
              <a:gd name="T8" fmla="*/ 197 w 769"/>
              <a:gd name="T9" fmla="*/ 91 h 819"/>
              <a:gd name="T10" fmla="*/ 633 w 769"/>
              <a:gd name="T11" fmla="*/ 710 h 819"/>
              <a:gd name="T12" fmla="*/ 643 w 769"/>
              <a:gd name="T13" fmla="*/ 685 h 819"/>
              <a:gd name="T14" fmla="*/ 599 w 769"/>
              <a:gd name="T15" fmla="*/ 532 h 819"/>
              <a:gd name="T16" fmla="*/ 570 w 769"/>
              <a:gd name="T17" fmla="*/ 532 h 819"/>
              <a:gd name="T18" fmla="*/ 570 w 769"/>
              <a:gd name="T19" fmla="*/ 650 h 819"/>
              <a:gd name="T20" fmla="*/ 571 w 769"/>
              <a:gd name="T21" fmla="*/ 653 h 819"/>
              <a:gd name="T22" fmla="*/ 573 w 769"/>
              <a:gd name="T23" fmla="*/ 655 h 819"/>
              <a:gd name="T24" fmla="*/ 574 w 769"/>
              <a:gd name="T25" fmla="*/ 657 h 819"/>
              <a:gd name="T26" fmla="*/ 732 w 769"/>
              <a:gd name="T27" fmla="*/ 541 h 819"/>
              <a:gd name="T28" fmla="*/ 584 w 769"/>
              <a:gd name="T29" fmla="*/ 463 h 819"/>
              <a:gd name="T30" fmla="*/ 551 w 769"/>
              <a:gd name="T31" fmla="*/ 816 h 819"/>
              <a:gd name="T32" fmla="*/ 760 w 769"/>
              <a:gd name="T33" fmla="*/ 675 h 819"/>
              <a:gd name="T34" fmla="*/ 732 w 769"/>
              <a:gd name="T35" fmla="*/ 669 h 819"/>
              <a:gd name="T36" fmla="*/ 585 w 769"/>
              <a:gd name="T37" fmla="*/ 792 h 819"/>
              <a:gd name="T38" fmla="*/ 436 w 769"/>
              <a:gd name="T39" fmla="*/ 613 h 819"/>
              <a:gd name="T40" fmla="*/ 613 w 769"/>
              <a:gd name="T41" fmla="*/ 493 h 819"/>
              <a:gd name="T42" fmla="*/ 732 w 769"/>
              <a:gd name="T43" fmla="*/ 669 h 819"/>
              <a:gd name="T44" fmla="*/ 257 w 769"/>
              <a:gd name="T45" fmla="*/ 668 h 819"/>
              <a:gd name="T46" fmla="*/ 439 w 769"/>
              <a:gd name="T47" fmla="*/ 487 h 819"/>
              <a:gd name="T48" fmla="*/ 477 w 769"/>
              <a:gd name="T49" fmla="*/ 458 h 819"/>
              <a:gd name="T50" fmla="*/ 664 w 769"/>
              <a:gd name="T51" fmla="*/ 278 h 819"/>
              <a:gd name="T52" fmla="*/ 671 w 769"/>
              <a:gd name="T53" fmla="*/ 449 h 819"/>
              <a:gd name="T54" fmla="*/ 700 w 769"/>
              <a:gd name="T55" fmla="*/ 458 h 819"/>
              <a:gd name="T56" fmla="*/ 700 w 769"/>
              <a:gd name="T57" fmla="*/ 189 h 819"/>
              <a:gd name="T58" fmla="*/ 36 w 769"/>
              <a:gd name="T59" fmla="*/ 152 h 819"/>
              <a:gd name="T60" fmla="*/ 0 w 769"/>
              <a:gd name="T61" fmla="*/ 285 h 819"/>
              <a:gd name="T62" fmla="*/ 0 w 769"/>
              <a:gd name="T63" fmla="*/ 487 h 819"/>
              <a:gd name="T64" fmla="*/ 0 w 769"/>
              <a:gd name="T65" fmla="*/ 682 h 819"/>
              <a:gd name="T66" fmla="*/ 387 w 769"/>
              <a:gd name="T67" fmla="*/ 718 h 819"/>
              <a:gd name="T68" fmla="*/ 29 w 769"/>
              <a:gd name="T69" fmla="*/ 285 h 819"/>
              <a:gd name="T70" fmla="*/ 36 w 769"/>
              <a:gd name="T71" fmla="*/ 278 h 819"/>
              <a:gd name="T72" fmla="*/ 229 w 769"/>
              <a:gd name="T73" fmla="*/ 458 h 819"/>
              <a:gd name="T74" fmla="*/ 29 w 769"/>
              <a:gd name="T75" fmla="*/ 285 h 819"/>
              <a:gd name="T76" fmla="*/ 229 w 769"/>
              <a:gd name="T77" fmla="*/ 487 h 819"/>
              <a:gd name="T78" fmla="*/ 36 w 769"/>
              <a:gd name="T79" fmla="*/ 668 h 819"/>
              <a:gd name="T80" fmla="*/ 29 w 769"/>
              <a:gd name="T81" fmla="*/ 487 h 819"/>
              <a:gd name="T82" fmla="*/ 257 w 769"/>
              <a:gd name="T83" fmla="*/ 458 h 819"/>
              <a:gd name="T84" fmla="*/ 257 w 769"/>
              <a:gd name="T85" fmla="*/ 278 h 819"/>
              <a:gd name="T86" fmla="*/ 449 w 769"/>
              <a:gd name="T87" fmla="*/ 458 h 819"/>
              <a:gd name="T88" fmla="*/ 463 w 769"/>
              <a:gd name="T89" fmla="*/ 189 h 819"/>
              <a:gd name="T90" fmla="*/ 488 w 769"/>
              <a:gd name="T91" fmla="*/ 213 h 819"/>
              <a:gd name="T92" fmla="*/ 438 w 769"/>
              <a:gd name="T93" fmla="*/ 213 h 819"/>
              <a:gd name="T94" fmla="*/ 243 w 769"/>
              <a:gd name="T95" fmla="*/ 189 h 819"/>
              <a:gd name="T96" fmla="*/ 268 w 769"/>
              <a:gd name="T97" fmla="*/ 213 h 819"/>
              <a:gd name="T98" fmla="*/ 218 w 769"/>
              <a:gd name="T99" fmla="*/ 213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69" h="819">
                <a:moveTo>
                  <a:pt x="197" y="91"/>
                </a:moveTo>
                <a:cubicBezTo>
                  <a:pt x="197" y="110"/>
                  <a:pt x="212" y="125"/>
                  <a:pt x="231" y="125"/>
                </a:cubicBezTo>
                <a:lnTo>
                  <a:pt x="469" y="125"/>
                </a:lnTo>
                <a:cubicBezTo>
                  <a:pt x="488" y="125"/>
                  <a:pt x="503" y="110"/>
                  <a:pt x="503" y="91"/>
                </a:cubicBezTo>
                <a:cubicBezTo>
                  <a:pt x="503" y="72"/>
                  <a:pt x="488" y="56"/>
                  <a:pt x="469" y="56"/>
                </a:cubicBezTo>
                <a:lnTo>
                  <a:pt x="406" y="56"/>
                </a:lnTo>
                <a:cubicBezTo>
                  <a:pt x="406" y="25"/>
                  <a:pt x="381" y="0"/>
                  <a:pt x="350" y="0"/>
                </a:cubicBezTo>
                <a:cubicBezTo>
                  <a:pt x="319" y="0"/>
                  <a:pt x="294" y="25"/>
                  <a:pt x="294" y="56"/>
                </a:cubicBezTo>
                <a:lnTo>
                  <a:pt x="231" y="56"/>
                </a:lnTo>
                <a:cubicBezTo>
                  <a:pt x="212" y="56"/>
                  <a:pt x="197" y="72"/>
                  <a:pt x="197" y="91"/>
                </a:cubicBezTo>
                <a:close/>
                <a:moveTo>
                  <a:pt x="622" y="706"/>
                </a:moveTo>
                <a:cubicBezTo>
                  <a:pt x="625" y="708"/>
                  <a:pt x="629" y="710"/>
                  <a:pt x="633" y="710"/>
                </a:cubicBezTo>
                <a:cubicBezTo>
                  <a:pt x="636" y="710"/>
                  <a:pt x="640" y="708"/>
                  <a:pt x="643" y="706"/>
                </a:cubicBezTo>
                <a:cubicBezTo>
                  <a:pt x="648" y="700"/>
                  <a:pt x="648" y="691"/>
                  <a:pt x="643" y="685"/>
                </a:cubicBezTo>
                <a:lnTo>
                  <a:pt x="599" y="641"/>
                </a:lnTo>
                <a:lnTo>
                  <a:pt x="599" y="532"/>
                </a:lnTo>
                <a:cubicBezTo>
                  <a:pt x="599" y="524"/>
                  <a:pt x="592" y="518"/>
                  <a:pt x="584" y="518"/>
                </a:cubicBezTo>
                <a:cubicBezTo>
                  <a:pt x="577" y="518"/>
                  <a:pt x="570" y="524"/>
                  <a:pt x="570" y="532"/>
                </a:cubicBezTo>
                <a:lnTo>
                  <a:pt x="570" y="647"/>
                </a:lnTo>
                <a:cubicBezTo>
                  <a:pt x="570" y="648"/>
                  <a:pt x="570" y="649"/>
                  <a:pt x="570" y="650"/>
                </a:cubicBezTo>
                <a:cubicBezTo>
                  <a:pt x="570" y="650"/>
                  <a:pt x="571" y="651"/>
                  <a:pt x="571" y="651"/>
                </a:cubicBezTo>
                <a:cubicBezTo>
                  <a:pt x="571" y="652"/>
                  <a:pt x="571" y="652"/>
                  <a:pt x="571" y="653"/>
                </a:cubicBezTo>
                <a:cubicBezTo>
                  <a:pt x="571" y="653"/>
                  <a:pt x="572" y="654"/>
                  <a:pt x="572" y="654"/>
                </a:cubicBezTo>
                <a:cubicBezTo>
                  <a:pt x="572" y="654"/>
                  <a:pt x="572" y="655"/>
                  <a:pt x="573" y="655"/>
                </a:cubicBezTo>
                <a:cubicBezTo>
                  <a:pt x="573" y="656"/>
                  <a:pt x="574" y="657"/>
                  <a:pt x="574" y="657"/>
                </a:cubicBezTo>
                <a:cubicBezTo>
                  <a:pt x="574" y="657"/>
                  <a:pt x="574" y="657"/>
                  <a:pt x="574" y="657"/>
                </a:cubicBezTo>
                <a:lnTo>
                  <a:pt x="622" y="706"/>
                </a:lnTo>
                <a:close/>
                <a:moveTo>
                  <a:pt x="732" y="541"/>
                </a:moveTo>
                <a:cubicBezTo>
                  <a:pt x="705" y="502"/>
                  <a:pt x="665" y="475"/>
                  <a:pt x="618" y="466"/>
                </a:cubicBezTo>
                <a:cubicBezTo>
                  <a:pt x="607" y="464"/>
                  <a:pt x="596" y="463"/>
                  <a:pt x="584" y="463"/>
                </a:cubicBezTo>
                <a:cubicBezTo>
                  <a:pt x="499" y="463"/>
                  <a:pt x="425" y="524"/>
                  <a:pt x="409" y="608"/>
                </a:cubicBezTo>
                <a:cubicBezTo>
                  <a:pt x="391" y="704"/>
                  <a:pt x="454" y="798"/>
                  <a:pt x="551" y="816"/>
                </a:cubicBezTo>
                <a:cubicBezTo>
                  <a:pt x="562" y="818"/>
                  <a:pt x="573" y="819"/>
                  <a:pt x="585" y="819"/>
                </a:cubicBezTo>
                <a:cubicBezTo>
                  <a:pt x="670" y="819"/>
                  <a:pt x="744" y="759"/>
                  <a:pt x="760" y="675"/>
                </a:cubicBezTo>
                <a:cubicBezTo>
                  <a:pt x="769" y="628"/>
                  <a:pt x="759" y="580"/>
                  <a:pt x="732" y="541"/>
                </a:cubicBezTo>
                <a:close/>
                <a:moveTo>
                  <a:pt x="732" y="669"/>
                </a:moveTo>
                <a:lnTo>
                  <a:pt x="732" y="669"/>
                </a:lnTo>
                <a:cubicBezTo>
                  <a:pt x="719" y="740"/>
                  <a:pt x="657" y="792"/>
                  <a:pt x="585" y="792"/>
                </a:cubicBezTo>
                <a:cubicBezTo>
                  <a:pt x="575" y="792"/>
                  <a:pt x="566" y="791"/>
                  <a:pt x="556" y="789"/>
                </a:cubicBezTo>
                <a:cubicBezTo>
                  <a:pt x="475" y="774"/>
                  <a:pt x="421" y="694"/>
                  <a:pt x="436" y="613"/>
                </a:cubicBezTo>
                <a:cubicBezTo>
                  <a:pt x="450" y="542"/>
                  <a:pt x="512" y="490"/>
                  <a:pt x="584" y="490"/>
                </a:cubicBezTo>
                <a:cubicBezTo>
                  <a:pt x="594" y="490"/>
                  <a:pt x="603" y="491"/>
                  <a:pt x="613" y="493"/>
                </a:cubicBezTo>
                <a:cubicBezTo>
                  <a:pt x="652" y="501"/>
                  <a:pt x="686" y="523"/>
                  <a:pt x="709" y="557"/>
                </a:cubicBezTo>
                <a:cubicBezTo>
                  <a:pt x="732" y="590"/>
                  <a:pt x="740" y="630"/>
                  <a:pt x="732" y="669"/>
                </a:cubicBezTo>
                <a:close/>
                <a:moveTo>
                  <a:pt x="374" y="668"/>
                </a:moveTo>
                <a:lnTo>
                  <a:pt x="257" y="668"/>
                </a:lnTo>
                <a:lnTo>
                  <a:pt x="257" y="487"/>
                </a:lnTo>
                <a:lnTo>
                  <a:pt x="439" y="487"/>
                </a:lnTo>
                <a:cubicBezTo>
                  <a:pt x="451" y="476"/>
                  <a:pt x="464" y="467"/>
                  <a:pt x="478" y="458"/>
                </a:cubicBezTo>
                <a:lnTo>
                  <a:pt x="477" y="458"/>
                </a:lnTo>
                <a:lnTo>
                  <a:pt x="477" y="278"/>
                </a:lnTo>
                <a:lnTo>
                  <a:pt x="664" y="278"/>
                </a:lnTo>
                <a:cubicBezTo>
                  <a:pt x="668" y="278"/>
                  <a:pt x="671" y="281"/>
                  <a:pt x="671" y="285"/>
                </a:cubicBezTo>
                <a:lnTo>
                  <a:pt x="671" y="449"/>
                </a:lnTo>
                <a:cubicBezTo>
                  <a:pt x="681" y="453"/>
                  <a:pt x="691" y="458"/>
                  <a:pt x="700" y="464"/>
                </a:cubicBezTo>
                <a:lnTo>
                  <a:pt x="700" y="458"/>
                </a:lnTo>
                <a:lnTo>
                  <a:pt x="700" y="285"/>
                </a:lnTo>
                <a:lnTo>
                  <a:pt x="700" y="189"/>
                </a:lnTo>
                <a:cubicBezTo>
                  <a:pt x="700" y="169"/>
                  <a:pt x="684" y="152"/>
                  <a:pt x="664" y="152"/>
                </a:cubicBezTo>
                <a:lnTo>
                  <a:pt x="36" y="152"/>
                </a:lnTo>
                <a:cubicBezTo>
                  <a:pt x="16" y="152"/>
                  <a:pt x="0" y="169"/>
                  <a:pt x="0" y="189"/>
                </a:cubicBezTo>
                <a:lnTo>
                  <a:pt x="0" y="285"/>
                </a:lnTo>
                <a:lnTo>
                  <a:pt x="0" y="458"/>
                </a:lnTo>
                <a:lnTo>
                  <a:pt x="0" y="487"/>
                </a:lnTo>
                <a:lnTo>
                  <a:pt x="0" y="660"/>
                </a:lnTo>
                <a:lnTo>
                  <a:pt x="0" y="682"/>
                </a:lnTo>
                <a:cubicBezTo>
                  <a:pt x="0" y="702"/>
                  <a:pt x="16" y="718"/>
                  <a:pt x="36" y="718"/>
                </a:cubicBezTo>
                <a:lnTo>
                  <a:pt x="387" y="718"/>
                </a:lnTo>
                <a:cubicBezTo>
                  <a:pt x="381" y="702"/>
                  <a:pt x="377" y="685"/>
                  <a:pt x="374" y="668"/>
                </a:cubicBezTo>
                <a:close/>
                <a:moveTo>
                  <a:pt x="29" y="285"/>
                </a:moveTo>
                <a:lnTo>
                  <a:pt x="29" y="285"/>
                </a:lnTo>
                <a:cubicBezTo>
                  <a:pt x="29" y="281"/>
                  <a:pt x="32" y="278"/>
                  <a:pt x="36" y="278"/>
                </a:cubicBezTo>
                <a:lnTo>
                  <a:pt x="229" y="278"/>
                </a:lnTo>
                <a:lnTo>
                  <a:pt x="229" y="458"/>
                </a:lnTo>
                <a:lnTo>
                  <a:pt x="29" y="458"/>
                </a:lnTo>
                <a:lnTo>
                  <a:pt x="29" y="285"/>
                </a:lnTo>
                <a:close/>
                <a:moveTo>
                  <a:pt x="229" y="487"/>
                </a:moveTo>
                <a:lnTo>
                  <a:pt x="229" y="487"/>
                </a:lnTo>
                <a:lnTo>
                  <a:pt x="229" y="668"/>
                </a:lnTo>
                <a:lnTo>
                  <a:pt x="36" y="668"/>
                </a:lnTo>
                <a:cubicBezTo>
                  <a:pt x="32" y="668"/>
                  <a:pt x="29" y="664"/>
                  <a:pt x="29" y="660"/>
                </a:cubicBezTo>
                <a:lnTo>
                  <a:pt x="29" y="487"/>
                </a:lnTo>
                <a:lnTo>
                  <a:pt x="229" y="487"/>
                </a:lnTo>
                <a:close/>
                <a:moveTo>
                  <a:pt x="257" y="458"/>
                </a:moveTo>
                <a:lnTo>
                  <a:pt x="257" y="458"/>
                </a:lnTo>
                <a:lnTo>
                  <a:pt x="257" y="278"/>
                </a:lnTo>
                <a:lnTo>
                  <a:pt x="449" y="278"/>
                </a:lnTo>
                <a:lnTo>
                  <a:pt x="449" y="458"/>
                </a:lnTo>
                <a:lnTo>
                  <a:pt x="257" y="458"/>
                </a:lnTo>
                <a:close/>
                <a:moveTo>
                  <a:pt x="463" y="189"/>
                </a:moveTo>
                <a:lnTo>
                  <a:pt x="463" y="189"/>
                </a:lnTo>
                <a:cubicBezTo>
                  <a:pt x="477" y="189"/>
                  <a:pt x="488" y="200"/>
                  <a:pt x="488" y="213"/>
                </a:cubicBezTo>
                <a:cubicBezTo>
                  <a:pt x="488" y="227"/>
                  <a:pt x="477" y="238"/>
                  <a:pt x="463" y="238"/>
                </a:cubicBezTo>
                <a:cubicBezTo>
                  <a:pt x="449" y="238"/>
                  <a:pt x="438" y="227"/>
                  <a:pt x="438" y="213"/>
                </a:cubicBezTo>
                <a:cubicBezTo>
                  <a:pt x="438" y="200"/>
                  <a:pt x="449" y="189"/>
                  <a:pt x="463" y="189"/>
                </a:cubicBezTo>
                <a:close/>
                <a:moveTo>
                  <a:pt x="243" y="189"/>
                </a:moveTo>
                <a:lnTo>
                  <a:pt x="243" y="189"/>
                </a:lnTo>
                <a:cubicBezTo>
                  <a:pt x="257" y="189"/>
                  <a:pt x="268" y="200"/>
                  <a:pt x="268" y="213"/>
                </a:cubicBezTo>
                <a:cubicBezTo>
                  <a:pt x="268" y="227"/>
                  <a:pt x="257" y="238"/>
                  <a:pt x="243" y="238"/>
                </a:cubicBezTo>
                <a:cubicBezTo>
                  <a:pt x="230" y="238"/>
                  <a:pt x="218" y="227"/>
                  <a:pt x="218" y="213"/>
                </a:cubicBezTo>
                <a:cubicBezTo>
                  <a:pt x="218" y="200"/>
                  <a:pt x="230" y="189"/>
                  <a:pt x="243" y="18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1" name="Freeform 22"/>
          <p:cNvSpPr>
            <a:spLocks noEditPoints="1"/>
          </p:cNvSpPr>
          <p:nvPr/>
        </p:nvSpPr>
        <p:spPr bwMode="auto">
          <a:xfrm>
            <a:off x="6891112" y="2917135"/>
            <a:ext cx="428704" cy="561750"/>
          </a:xfrm>
          <a:custGeom>
            <a:avLst/>
            <a:gdLst>
              <a:gd name="T0" fmla="*/ 404 w 603"/>
              <a:gd name="T1" fmla="*/ 194 h 785"/>
              <a:gd name="T2" fmla="*/ 476 w 603"/>
              <a:gd name="T3" fmla="*/ 205 h 785"/>
              <a:gd name="T4" fmla="*/ 465 w 603"/>
              <a:gd name="T5" fmla="*/ 243 h 785"/>
              <a:gd name="T6" fmla="*/ 465 w 603"/>
              <a:gd name="T7" fmla="*/ 267 h 785"/>
              <a:gd name="T8" fmla="*/ 476 w 603"/>
              <a:gd name="T9" fmla="*/ 304 h 785"/>
              <a:gd name="T10" fmla="*/ 404 w 603"/>
              <a:gd name="T11" fmla="*/ 315 h 785"/>
              <a:gd name="T12" fmla="*/ 485 w 603"/>
              <a:gd name="T13" fmla="*/ 337 h 785"/>
              <a:gd name="T14" fmla="*/ 497 w 603"/>
              <a:gd name="T15" fmla="*/ 254 h 785"/>
              <a:gd name="T16" fmla="*/ 499 w 603"/>
              <a:gd name="T17" fmla="*/ 188 h 785"/>
              <a:gd name="T18" fmla="*/ 206 w 603"/>
              <a:gd name="T19" fmla="*/ 170 h 785"/>
              <a:gd name="T20" fmla="*/ 195 w 603"/>
              <a:gd name="T21" fmla="*/ 194 h 785"/>
              <a:gd name="T22" fmla="*/ 230 w 603"/>
              <a:gd name="T23" fmla="*/ 339 h 785"/>
              <a:gd name="T24" fmla="*/ 206 w 603"/>
              <a:gd name="T25" fmla="*/ 170 h 785"/>
              <a:gd name="T26" fmla="*/ 281 w 603"/>
              <a:gd name="T27" fmla="*/ 170 h 785"/>
              <a:gd name="T28" fmla="*/ 334 w 603"/>
              <a:gd name="T29" fmla="*/ 195 h 785"/>
              <a:gd name="T30" fmla="*/ 341 w 603"/>
              <a:gd name="T31" fmla="*/ 236 h 785"/>
              <a:gd name="T32" fmla="*/ 287 w 603"/>
              <a:gd name="T33" fmla="*/ 243 h 785"/>
              <a:gd name="T34" fmla="*/ 365 w 603"/>
              <a:gd name="T35" fmla="*/ 339 h 785"/>
              <a:gd name="T36" fmla="*/ 293 w 603"/>
              <a:gd name="T37" fmla="*/ 277 h 785"/>
              <a:gd name="T38" fmla="*/ 343 w 603"/>
              <a:gd name="T39" fmla="*/ 267 h 785"/>
              <a:gd name="T40" fmla="*/ 365 w 603"/>
              <a:gd name="T41" fmla="*/ 193 h 785"/>
              <a:gd name="T42" fmla="*/ 537 w 603"/>
              <a:gd name="T43" fmla="*/ 0 h 785"/>
              <a:gd name="T44" fmla="*/ 0 w 603"/>
              <a:gd name="T45" fmla="*/ 67 h 785"/>
              <a:gd name="T46" fmla="*/ 537 w 603"/>
              <a:gd name="T47" fmla="*/ 785 h 785"/>
              <a:gd name="T48" fmla="*/ 537 w 603"/>
              <a:gd name="T49" fmla="*/ 0 h 785"/>
              <a:gd name="T50" fmla="*/ 62 w 603"/>
              <a:gd name="T51" fmla="*/ 695 h 785"/>
              <a:gd name="T52" fmla="*/ 112 w 603"/>
              <a:gd name="T53" fmla="*/ 745 h 785"/>
              <a:gd name="T54" fmla="*/ 62 w 603"/>
              <a:gd name="T55" fmla="*/ 579 h 785"/>
              <a:gd name="T56" fmla="*/ 112 w 603"/>
              <a:gd name="T57" fmla="*/ 629 h 785"/>
              <a:gd name="T58" fmla="*/ 62 w 603"/>
              <a:gd name="T59" fmla="*/ 463 h 785"/>
              <a:gd name="T60" fmla="*/ 112 w 603"/>
              <a:gd name="T61" fmla="*/ 513 h 785"/>
              <a:gd name="T62" fmla="*/ 185 w 603"/>
              <a:gd name="T63" fmla="*/ 695 h 785"/>
              <a:gd name="T64" fmla="*/ 236 w 603"/>
              <a:gd name="T65" fmla="*/ 745 h 785"/>
              <a:gd name="T66" fmla="*/ 185 w 603"/>
              <a:gd name="T67" fmla="*/ 579 h 785"/>
              <a:gd name="T68" fmla="*/ 236 w 603"/>
              <a:gd name="T69" fmla="*/ 629 h 785"/>
              <a:gd name="T70" fmla="*/ 185 w 603"/>
              <a:gd name="T71" fmla="*/ 463 h 785"/>
              <a:gd name="T72" fmla="*/ 236 w 603"/>
              <a:gd name="T73" fmla="*/ 513 h 785"/>
              <a:gd name="T74" fmla="*/ 309 w 603"/>
              <a:gd name="T75" fmla="*/ 695 h 785"/>
              <a:gd name="T76" fmla="*/ 359 w 603"/>
              <a:gd name="T77" fmla="*/ 745 h 785"/>
              <a:gd name="T78" fmla="*/ 309 w 603"/>
              <a:gd name="T79" fmla="*/ 579 h 785"/>
              <a:gd name="T80" fmla="*/ 359 w 603"/>
              <a:gd name="T81" fmla="*/ 629 h 785"/>
              <a:gd name="T82" fmla="*/ 309 w 603"/>
              <a:gd name="T83" fmla="*/ 463 h 785"/>
              <a:gd name="T84" fmla="*/ 359 w 603"/>
              <a:gd name="T85" fmla="*/ 513 h 785"/>
              <a:gd name="T86" fmla="*/ 483 w 603"/>
              <a:gd name="T87" fmla="*/ 745 h 785"/>
              <a:gd name="T88" fmla="*/ 483 w 603"/>
              <a:gd name="T89" fmla="*/ 530 h 785"/>
              <a:gd name="T90" fmla="*/ 483 w 603"/>
              <a:gd name="T91" fmla="*/ 513 h 785"/>
              <a:gd name="T92" fmla="*/ 483 w 603"/>
              <a:gd name="T93" fmla="*/ 413 h 785"/>
              <a:gd name="T94" fmla="*/ 542 w 603"/>
              <a:gd name="T95" fmla="*/ 324 h 785"/>
              <a:gd name="T96" fmla="*/ 112 w 603"/>
              <a:gd name="T97" fmla="*/ 371 h 785"/>
              <a:gd name="T98" fmla="*/ 112 w 603"/>
              <a:gd name="T99" fmla="*/ 76 h 785"/>
              <a:gd name="T100" fmla="*/ 542 w 603"/>
              <a:gd name="T101" fmla="*/ 324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03" h="785">
                <a:moveTo>
                  <a:pt x="476" y="170"/>
                </a:moveTo>
                <a:lnTo>
                  <a:pt x="404" y="170"/>
                </a:lnTo>
                <a:lnTo>
                  <a:pt x="404" y="194"/>
                </a:lnTo>
                <a:lnTo>
                  <a:pt x="465" y="194"/>
                </a:lnTo>
                <a:cubicBezTo>
                  <a:pt x="466" y="194"/>
                  <a:pt x="468" y="194"/>
                  <a:pt x="469" y="195"/>
                </a:cubicBezTo>
                <a:cubicBezTo>
                  <a:pt x="474" y="196"/>
                  <a:pt x="476" y="200"/>
                  <a:pt x="476" y="205"/>
                </a:cubicBezTo>
                <a:lnTo>
                  <a:pt x="476" y="232"/>
                </a:lnTo>
                <a:cubicBezTo>
                  <a:pt x="476" y="233"/>
                  <a:pt x="476" y="234"/>
                  <a:pt x="476" y="236"/>
                </a:cubicBezTo>
                <a:cubicBezTo>
                  <a:pt x="474" y="240"/>
                  <a:pt x="470" y="243"/>
                  <a:pt x="465" y="243"/>
                </a:cubicBezTo>
                <a:lnTo>
                  <a:pt x="404" y="243"/>
                </a:lnTo>
                <a:lnTo>
                  <a:pt x="404" y="267"/>
                </a:lnTo>
                <a:lnTo>
                  <a:pt x="465" y="267"/>
                </a:lnTo>
                <a:cubicBezTo>
                  <a:pt x="466" y="267"/>
                  <a:pt x="468" y="267"/>
                  <a:pt x="469" y="267"/>
                </a:cubicBezTo>
                <a:cubicBezTo>
                  <a:pt x="474" y="269"/>
                  <a:pt x="476" y="272"/>
                  <a:pt x="476" y="277"/>
                </a:cubicBezTo>
                <a:lnTo>
                  <a:pt x="476" y="304"/>
                </a:lnTo>
                <a:cubicBezTo>
                  <a:pt x="476" y="305"/>
                  <a:pt x="476" y="307"/>
                  <a:pt x="476" y="308"/>
                </a:cubicBezTo>
                <a:cubicBezTo>
                  <a:pt x="474" y="313"/>
                  <a:pt x="470" y="315"/>
                  <a:pt x="465" y="315"/>
                </a:cubicBezTo>
                <a:lnTo>
                  <a:pt x="404" y="315"/>
                </a:lnTo>
                <a:lnTo>
                  <a:pt x="404" y="339"/>
                </a:lnTo>
                <a:lnTo>
                  <a:pt x="476" y="339"/>
                </a:lnTo>
                <a:cubicBezTo>
                  <a:pt x="479" y="339"/>
                  <a:pt x="482" y="338"/>
                  <a:pt x="485" y="337"/>
                </a:cubicBezTo>
                <a:cubicBezTo>
                  <a:pt x="495" y="333"/>
                  <a:pt x="500" y="325"/>
                  <a:pt x="500" y="316"/>
                </a:cubicBezTo>
                <a:lnTo>
                  <a:pt x="500" y="266"/>
                </a:lnTo>
                <a:cubicBezTo>
                  <a:pt x="500" y="262"/>
                  <a:pt x="499" y="258"/>
                  <a:pt x="497" y="254"/>
                </a:cubicBezTo>
                <a:cubicBezTo>
                  <a:pt x="499" y="251"/>
                  <a:pt x="500" y="247"/>
                  <a:pt x="500" y="243"/>
                </a:cubicBezTo>
                <a:lnTo>
                  <a:pt x="500" y="193"/>
                </a:lnTo>
                <a:cubicBezTo>
                  <a:pt x="500" y="191"/>
                  <a:pt x="500" y="189"/>
                  <a:pt x="499" y="188"/>
                </a:cubicBezTo>
                <a:cubicBezTo>
                  <a:pt x="495" y="176"/>
                  <a:pt x="487" y="170"/>
                  <a:pt x="476" y="170"/>
                </a:cubicBezTo>
                <a:close/>
                <a:moveTo>
                  <a:pt x="206" y="170"/>
                </a:moveTo>
                <a:lnTo>
                  <a:pt x="206" y="170"/>
                </a:lnTo>
                <a:lnTo>
                  <a:pt x="181" y="170"/>
                </a:lnTo>
                <a:lnTo>
                  <a:pt x="181" y="194"/>
                </a:lnTo>
                <a:lnTo>
                  <a:pt x="195" y="194"/>
                </a:lnTo>
                <a:cubicBezTo>
                  <a:pt x="201" y="195"/>
                  <a:pt x="205" y="198"/>
                  <a:pt x="205" y="203"/>
                </a:cubicBezTo>
                <a:lnTo>
                  <a:pt x="205" y="339"/>
                </a:lnTo>
                <a:lnTo>
                  <a:pt x="230" y="339"/>
                </a:lnTo>
                <a:lnTo>
                  <a:pt x="230" y="193"/>
                </a:lnTo>
                <a:cubicBezTo>
                  <a:pt x="230" y="191"/>
                  <a:pt x="230" y="189"/>
                  <a:pt x="229" y="188"/>
                </a:cubicBezTo>
                <a:cubicBezTo>
                  <a:pt x="225" y="176"/>
                  <a:pt x="217" y="170"/>
                  <a:pt x="206" y="170"/>
                </a:cubicBezTo>
                <a:close/>
                <a:moveTo>
                  <a:pt x="343" y="170"/>
                </a:moveTo>
                <a:lnTo>
                  <a:pt x="343" y="170"/>
                </a:lnTo>
                <a:lnTo>
                  <a:pt x="281" y="170"/>
                </a:lnTo>
                <a:lnTo>
                  <a:pt x="281" y="194"/>
                </a:lnTo>
                <a:lnTo>
                  <a:pt x="331" y="194"/>
                </a:lnTo>
                <a:cubicBezTo>
                  <a:pt x="332" y="194"/>
                  <a:pt x="333" y="194"/>
                  <a:pt x="334" y="195"/>
                </a:cubicBezTo>
                <a:cubicBezTo>
                  <a:pt x="339" y="197"/>
                  <a:pt x="341" y="200"/>
                  <a:pt x="341" y="205"/>
                </a:cubicBezTo>
                <a:lnTo>
                  <a:pt x="341" y="232"/>
                </a:lnTo>
                <a:cubicBezTo>
                  <a:pt x="341" y="233"/>
                  <a:pt x="341" y="234"/>
                  <a:pt x="341" y="236"/>
                </a:cubicBezTo>
                <a:cubicBezTo>
                  <a:pt x="339" y="240"/>
                  <a:pt x="336" y="243"/>
                  <a:pt x="331" y="243"/>
                </a:cubicBezTo>
                <a:lnTo>
                  <a:pt x="291" y="243"/>
                </a:lnTo>
                <a:cubicBezTo>
                  <a:pt x="290" y="243"/>
                  <a:pt x="289" y="243"/>
                  <a:pt x="287" y="243"/>
                </a:cubicBezTo>
                <a:cubicBezTo>
                  <a:pt x="275" y="247"/>
                  <a:pt x="269" y="254"/>
                  <a:pt x="269" y="265"/>
                </a:cubicBezTo>
                <a:lnTo>
                  <a:pt x="269" y="339"/>
                </a:lnTo>
                <a:lnTo>
                  <a:pt x="365" y="339"/>
                </a:lnTo>
                <a:lnTo>
                  <a:pt x="365" y="315"/>
                </a:lnTo>
                <a:lnTo>
                  <a:pt x="293" y="315"/>
                </a:lnTo>
                <a:lnTo>
                  <a:pt x="293" y="277"/>
                </a:lnTo>
                <a:cubicBezTo>
                  <a:pt x="293" y="276"/>
                  <a:pt x="293" y="275"/>
                  <a:pt x="293" y="274"/>
                </a:cubicBezTo>
                <a:cubicBezTo>
                  <a:pt x="295" y="269"/>
                  <a:pt x="299" y="267"/>
                  <a:pt x="304" y="267"/>
                </a:cubicBezTo>
                <a:lnTo>
                  <a:pt x="343" y="267"/>
                </a:lnTo>
                <a:cubicBezTo>
                  <a:pt x="344" y="267"/>
                  <a:pt x="346" y="266"/>
                  <a:pt x="347" y="266"/>
                </a:cubicBezTo>
                <a:cubicBezTo>
                  <a:pt x="359" y="262"/>
                  <a:pt x="365" y="255"/>
                  <a:pt x="365" y="244"/>
                </a:cubicBezTo>
                <a:lnTo>
                  <a:pt x="365" y="193"/>
                </a:lnTo>
                <a:lnTo>
                  <a:pt x="365" y="188"/>
                </a:lnTo>
                <a:cubicBezTo>
                  <a:pt x="361" y="176"/>
                  <a:pt x="353" y="170"/>
                  <a:pt x="343" y="170"/>
                </a:cubicBezTo>
                <a:close/>
                <a:moveTo>
                  <a:pt x="537" y="0"/>
                </a:moveTo>
                <a:lnTo>
                  <a:pt x="537" y="0"/>
                </a:lnTo>
                <a:lnTo>
                  <a:pt x="67" y="0"/>
                </a:lnTo>
                <a:cubicBezTo>
                  <a:pt x="30" y="0"/>
                  <a:pt x="0" y="30"/>
                  <a:pt x="0" y="67"/>
                </a:cubicBezTo>
                <a:lnTo>
                  <a:pt x="0" y="718"/>
                </a:lnTo>
                <a:cubicBezTo>
                  <a:pt x="0" y="755"/>
                  <a:pt x="30" y="785"/>
                  <a:pt x="67" y="785"/>
                </a:cubicBezTo>
                <a:lnTo>
                  <a:pt x="537" y="785"/>
                </a:lnTo>
                <a:cubicBezTo>
                  <a:pt x="573" y="785"/>
                  <a:pt x="603" y="755"/>
                  <a:pt x="603" y="718"/>
                </a:cubicBezTo>
                <a:lnTo>
                  <a:pt x="603" y="67"/>
                </a:lnTo>
                <a:cubicBezTo>
                  <a:pt x="603" y="30"/>
                  <a:pt x="573" y="0"/>
                  <a:pt x="537" y="0"/>
                </a:cubicBezTo>
                <a:close/>
                <a:moveTo>
                  <a:pt x="112" y="745"/>
                </a:moveTo>
                <a:lnTo>
                  <a:pt x="112" y="745"/>
                </a:lnTo>
                <a:cubicBezTo>
                  <a:pt x="85" y="745"/>
                  <a:pt x="62" y="722"/>
                  <a:pt x="62" y="695"/>
                </a:cubicBezTo>
                <a:cubicBezTo>
                  <a:pt x="62" y="667"/>
                  <a:pt x="85" y="644"/>
                  <a:pt x="112" y="644"/>
                </a:cubicBezTo>
                <a:cubicBezTo>
                  <a:pt x="140" y="644"/>
                  <a:pt x="163" y="667"/>
                  <a:pt x="163" y="695"/>
                </a:cubicBezTo>
                <a:cubicBezTo>
                  <a:pt x="163" y="722"/>
                  <a:pt x="140" y="745"/>
                  <a:pt x="112" y="745"/>
                </a:cubicBezTo>
                <a:close/>
                <a:moveTo>
                  <a:pt x="112" y="629"/>
                </a:moveTo>
                <a:lnTo>
                  <a:pt x="112" y="629"/>
                </a:lnTo>
                <a:cubicBezTo>
                  <a:pt x="85" y="629"/>
                  <a:pt x="62" y="607"/>
                  <a:pt x="62" y="579"/>
                </a:cubicBezTo>
                <a:cubicBezTo>
                  <a:pt x="62" y="551"/>
                  <a:pt x="85" y="528"/>
                  <a:pt x="112" y="528"/>
                </a:cubicBezTo>
                <a:cubicBezTo>
                  <a:pt x="140" y="528"/>
                  <a:pt x="163" y="551"/>
                  <a:pt x="163" y="579"/>
                </a:cubicBezTo>
                <a:cubicBezTo>
                  <a:pt x="163" y="607"/>
                  <a:pt x="140" y="629"/>
                  <a:pt x="112" y="629"/>
                </a:cubicBezTo>
                <a:close/>
                <a:moveTo>
                  <a:pt x="112" y="513"/>
                </a:moveTo>
                <a:lnTo>
                  <a:pt x="112" y="513"/>
                </a:lnTo>
                <a:cubicBezTo>
                  <a:pt x="85" y="513"/>
                  <a:pt x="62" y="491"/>
                  <a:pt x="62" y="463"/>
                </a:cubicBezTo>
                <a:cubicBezTo>
                  <a:pt x="62" y="435"/>
                  <a:pt x="85" y="413"/>
                  <a:pt x="112" y="413"/>
                </a:cubicBezTo>
                <a:cubicBezTo>
                  <a:pt x="140" y="413"/>
                  <a:pt x="163" y="435"/>
                  <a:pt x="163" y="463"/>
                </a:cubicBezTo>
                <a:cubicBezTo>
                  <a:pt x="163" y="491"/>
                  <a:pt x="140" y="513"/>
                  <a:pt x="112" y="513"/>
                </a:cubicBezTo>
                <a:close/>
                <a:moveTo>
                  <a:pt x="236" y="745"/>
                </a:moveTo>
                <a:lnTo>
                  <a:pt x="236" y="745"/>
                </a:lnTo>
                <a:cubicBezTo>
                  <a:pt x="208" y="745"/>
                  <a:pt x="185" y="722"/>
                  <a:pt x="185" y="695"/>
                </a:cubicBezTo>
                <a:cubicBezTo>
                  <a:pt x="185" y="667"/>
                  <a:pt x="208" y="644"/>
                  <a:pt x="236" y="644"/>
                </a:cubicBezTo>
                <a:cubicBezTo>
                  <a:pt x="264" y="644"/>
                  <a:pt x="286" y="667"/>
                  <a:pt x="286" y="695"/>
                </a:cubicBezTo>
                <a:cubicBezTo>
                  <a:pt x="286" y="722"/>
                  <a:pt x="264" y="745"/>
                  <a:pt x="236" y="745"/>
                </a:cubicBezTo>
                <a:close/>
                <a:moveTo>
                  <a:pt x="236" y="629"/>
                </a:moveTo>
                <a:lnTo>
                  <a:pt x="236" y="629"/>
                </a:lnTo>
                <a:cubicBezTo>
                  <a:pt x="208" y="629"/>
                  <a:pt x="185" y="607"/>
                  <a:pt x="185" y="579"/>
                </a:cubicBezTo>
                <a:cubicBezTo>
                  <a:pt x="185" y="551"/>
                  <a:pt x="208" y="528"/>
                  <a:pt x="236" y="528"/>
                </a:cubicBezTo>
                <a:cubicBezTo>
                  <a:pt x="264" y="528"/>
                  <a:pt x="286" y="551"/>
                  <a:pt x="286" y="579"/>
                </a:cubicBezTo>
                <a:cubicBezTo>
                  <a:pt x="286" y="607"/>
                  <a:pt x="264" y="629"/>
                  <a:pt x="236" y="629"/>
                </a:cubicBezTo>
                <a:close/>
                <a:moveTo>
                  <a:pt x="236" y="513"/>
                </a:moveTo>
                <a:lnTo>
                  <a:pt x="236" y="513"/>
                </a:lnTo>
                <a:cubicBezTo>
                  <a:pt x="208" y="513"/>
                  <a:pt x="185" y="491"/>
                  <a:pt x="185" y="463"/>
                </a:cubicBezTo>
                <a:cubicBezTo>
                  <a:pt x="185" y="435"/>
                  <a:pt x="208" y="413"/>
                  <a:pt x="236" y="413"/>
                </a:cubicBezTo>
                <a:cubicBezTo>
                  <a:pt x="264" y="413"/>
                  <a:pt x="286" y="435"/>
                  <a:pt x="286" y="463"/>
                </a:cubicBezTo>
                <a:cubicBezTo>
                  <a:pt x="286" y="491"/>
                  <a:pt x="264" y="513"/>
                  <a:pt x="236" y="513"/>
                </a:cubicBezTo>
                <a:close/>
                <a:moveTo>
                  <a:pt x="359" y="745"/>
                </a:moveTo>
                <a:lnTo>
                  <a:pt x="359" y="745"/>
                </a:lnTo>
                <a:cubicBezTo>
                  <a:pt x="331" y="745"/>
                  <a:pt x="309" y="722"/>
                  <a:pt x="309" y="695"/>
                </a:cubicBezTo>
                <a:cubicBezTo>
                  <a:pt x="309" y="667"/>
                  <a:pt x="331" y="644"/>
                  <a:pt x="359" y="644"/>
                </a:cubicBezTo>
                <a:cubicBezTo>
                  <a:pt x="387" y="644"/>
                  <a:pt x="410" y="667"/>
                  <a:pt x="410" y="695"/>
                </a:cubicBezTo>
                <a:cubicBezTo>
                  <a:pt x="410" y="722"/>
                  <a:pt x="387" y="745"/>
                  <a:pt x="359" y="745"/>
                </a:cubicBezTo>
                <a:close/>
                <a:moveTo>
                  <a:pt x="359" y="629"/>
                </a:moveTo>
                <a:lnTo>
                  <a:pt x="359" y="629"/>
                </a:lnTo>
                <a:cubicBezTo>
                  <a:pt x="331" y="629"/>
                  <a:pt x="309" y="607"/>
                  <a:pt x="309" y="579"/>
                </a:cubicBezTo>
                <a:cubicBezTo>
                  <a:pt x="309" y="551"/>
                  <a:pt x="331" y="528"/>
                  <a:pt x="359" y="528"/>
                </a:cubicBezTo>
                <a:cubicBezTo>
                  <a:pt x="387" y="528"/>
                  <a:pt x="410" y="551"/>
                  <a:pt x="410" y="579"/>
                </a:cubicBezTo>
                <a:cubicBezTo>
                  <a:pt x="410" y="607"/>
                  <a:pt x="387" y="629"/>
                  <a:pt x="359" y="629"/>
                </a:cubicBezTo>
                <a:close/>
                <a:moveTo>
                  <a:pt x="359" y="513"/>
                </a:moveTo>
                <a:lnTo>
                  <a:pt x="359" y="513"/>
                </a:lnTo>
                <a:cubicBezTo>
                  <a:pt x="331" y="513"/>
                  <a:pt x="309" y="491"/>
                  <a:pt x="309" y="463"/>
                </a:cubicBezTo>
                <a:cubicBezTo>
                  <a:pt x="309" y="435"/>
                  <a:pt x="331" y="413"/>
                  <a:pt x="359" y="413"/>
                </a:cubicBezTo>
                <a:cubicBezTo>
                  <a:pt x="387" y="413"/>
                  <a:pt x="410" y="435"/>
                  <a:pt x="410" y="463"/>
                </a:cubicBezTo>
                <a:cubicBezTo>
                  <a:pt x="410" y="491"/>
                  <a:pt x="387" y="513"/>
                  <a:pt x="359" y="513"/>
                </a:cubicBezTo>
                <a:close/>
                <a:moveTo>
                  <a:pt x="528" y="698"/>
                </a:moveTo>
                <a:lnTo>
                  <a:pt x="528" y="698"/>
                </a:lnTo>
                <a:cubicBezTo>
                  <a:pt x="528" y="724"/>
                  <a:pt x="508" y="745"/>
                  <a:pt x="483" y="745"/>
                </a:cubicBezTo>
                <a:cubicBezTo>
                  <a:pt x="459" y="745"/>
                  <a:pt x="439" y="724"/>
                  <a:pt x="439" y="698"/>
                </a:cubicBezTo>
                <a:lnTo>
                  <a:pt x="439" y="576"/>
                </a:lnTo>
                <a:cubicBezTo>
                  <a:pt x="439" y="551"/>
                  <a:pt x="459" y="530"/>
                  <a:pt x="483" y="530"/>
                </a:cubicBezTo>
                <a:cubicBezTo>
                  <a:pt x="508" y="530"/>
                  <a:pt x="528" y="551"/>
                  <a:pt x="528" y="576"/>
                </a:cubicBezTo>
                <a:lnTo>
                  <a:pt x="528" y="698"/>
                </a:lnTo>
                <a:close/>
                <a:moveTo>
                  <a:pt x="483" y="513"/>
                </a:moveTo>
                <a:lnTo>
                  <a:pt x="483" y="513"/>
                </a:lnTo>
                <a:cubicBezTo>
                  <a:pt x="455" y="513"/>
                  <a:pt x="432" y="491"/>
                  <a:pt x="432" y="463"/>
                </a:cubicBezTo>
                <a:cubicBezTo>
                  <a:pt x="432" y="435"/>
                  <a:pt x="455" y="413"/>
                  <a:pt x="483" y="413"/>
                </a:cubicBezTo>
                <a:cubicBezTo>
                  <a:pt x="510" y="413"/>
                  <a:pt x="533" y="435"/>
                  <a:pt x="533" y="463"/>
                </a:cubicBezTo>
                <a:cubicBezTo>
                  <a:pt x="533" y="491"/>
                  <a:pt x="510" y="513"/>
                  <a:pt x="483" y="513"/>
                </a:cubicBezTo>
                <a:close/>
                <a:moveTo>
                  <a:pt x="542" y="324"/>
                </a:moveTo>
                <a:lnTo>
                  <a:pt x="542" y="324"/>
                </a:lnTo>
                <a:cubicBezTo>
                  <a:pt x="542" y="350"/>
                  <a:pt x="521" y="371"/>
                  <a:pt x="495" y="371"/>
                </a:cubicBezTo>
                <a:lnTo>
                  <a:pt x="112" y="371"/>
                </a:lnTo>
                <a:cubicBezTo>
                  <a:pt x="86" y="371"/>
                  <a:pt x="65" y="350"/>
                  <a:pt x="65" y="324"/>
                </a:cubicBezTo>
                <a:lnTo>
                  <a:pt x="65" y="122"/>
                </a:lnTo>
                <a:cubicBezTo>
                  <a:pt x="65" y="97"/>
                  <a:pt x="86" y="76"/>
                  <a:pt x="112" y="76"/>
                </a:cubicBezTo>
                <a:lnTo>
                  <a:pt x="495" y="76"/>
                </a:lnTo>
                <a:cubicBezTo>
                  <a:pt x="521" y="76"/>
                  <a:pt x="542" y="97"/>
                  <a:pt x="542" y="122"/>
                </a:cubicBezTo>
                <a:lnTo>
                  <a:pt x="542" y="32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2" name="Freeform 23"/>
          <p:cNvSpPr>
            <a:spLocks noEditPoints="1"/>
          </p:cNvSpPr>
          <p:nvPr/>
        </p:nvSpPr>
        <p:spPr bwMode="auto">
          <a:xfrm>
            <a:off x="1242197" y="3734698"/>
            <a:ext cx="491531" cy="558054"/>
          </a:xfrm>
          <a:custGeom>
            <a:avLst/>
            <a:gdLst>
              <a:gd name="T0" fmla="*/ 441 w 691"/>
              <a:gd name="T1" fmla="*/ 98 h 782"/>
              <a:gd name="T2" fmla="*/ 343 w 691"/>
              <a:gd name="T3" fmla="*/ 196 h 782"/>
              <a:gd name="T4" fmla="*/ 245 w 691"/>
              <a:gd name="T5" fmla="*/ 196 h 782"/>
              <a:gd name="T6" fmla="*/ 147 w 691"/>
              <a:gd name="T7" fmla="*/ 98 h 782"/>
              <a:gd name="T8" fmla="*/ 245 w 691"/>
              <a:gd name="T9" fmla="*/ 0 h 782"/>
              <a:gd name="T10" fmla="*/ 343 w 691"/>
              <a:gd name="T11" fmla="*/ 0 h 782"/>
              <a:gd name="T12" fmla="*/ 441 w 691"/>
              <a:gd name="T13" fmla="*/ 98 h 782"/>
              <a:gd name="T14" fmla="*/ 384 w 691"/>
              <a:gd name="T15" fmla="*/ 540 h 782"/>
              <a:gd name="T16" fmla="*/ 379 w 691"/>
              <a:gd name="T17" fmla="*/ 580 h 782"/>
              <a:gd name="T18" fmla="*/ 535 w 691"/>
              <a:gd name="T19" fmla="*/ 736 h 782"/>
              <a:gd name="T20" fmla="*/ 688 w 691"/>
              <a:gd name="T21" fmla="*/ 613 h 782"/>
              <a:gd name="T22" fmla="*/ 691 w 691"/>
              <a:gd name="T23" fmla="*/ 580 h 782"/>
              <a:gd name="T24" fmla="*/ 535 w 691"/>
              <a:gd name="T25" fmla="*/ 423 h 782"/>
              <a:gd name="T26" fmla="*/ 384 w 691"/>
              <a:gd name="T27" fmla="*/ 540 h 782"/>
              <a:gd name="T28" fmla="*/ 607 w 691"/>
              <a:gd name="T29" fmla="*/ 507 h 782"/>
              <a:gd name="T30" fmla="*/ 607 w 691"/>
              <a:gd name="T31" fmla="*/ 507 h 782"/>
              <a:gd name="T32" fmla="*/ 607 w 691"/>
              <a:gd name="T33" fmla="*/ 555 h 782"/>
              <a:gd name="T34" fmla="*/ 583 w 691"/>
              <a:gd name="T35" fmla="*/ 580 h 782"/>
              <a:gd name="T36" fmla="*/ 607 w 691"/>
              <a:gd name="T37" fmla="*/ 604 h 782"/>
              <a:gd name="T38" fmla="*/ 607 w 691"/>
              <a:gd name="T39" fmla="*/ 652 h 782"/>
              <a:gd name="T40" fmla="*/ 560 w 691"/>
              <a:gd name="T41" fmla="*/ 652 h 782"/>
              <a:gd name="T42" fmla="*/ 535 w 691"/>
              <a:gd name="T43" fmla="*/ 627 h 782"/>
              <a:gd name="T44" fmla="*/ 511 w 691"/>
              <a:gd name="T45" fmla="*/ 652 h 782"/>
              <a:gd name="T46" fmla="*/ 463 w 691"/>
              <a:gd name="T47" fmla="*/ 652 h 782"/>
              <a:gd name="T48" fmla="*/ 463 w 691"/>
              <a:gd name="T49" fmla="*/ 604 h 782"/>
              <a:gd name="T50" fmla="*/ 487 w 691"/>
              <a:gd name="T51" fmla="*/ 580 h 782"/>
              <a:gd name="T52" fmla="*/ 463 w 691"/>
              <a:gd name="T53" fmla="*/ 555 h 782"/>
              <a:gd name="T54" fmla="*/ 463 w 691"/>
              <a:gd name="T55" fmla="*/ 507 h 782"/>
              <a:gd name="T56" fmla="*/ 511 w 691"/>
              <a:gd name="T57" fmla="*/ 507 h 782"/>
              <a:gd name="T58" fmla="*/ 535 w 691"/>
              <a:gd name="T59" fmla="*/ 532 h 782"/>
              <a:gd name="T60" fmla="*/ 560 w 691"/>
              <a:gd name="T61" fmla="*/ 507 h 782"/>
              <a:gd name="T62" fmla="*/ 607 w 691"/>
              <a:gd name="T63" fmla="*/ 507 h 782"/>
              <a:gd name="T64" fmla="*/ 488 w 691"/>
              <a:gd name="T65" fmla="*/ 98 h 782"/>
              <a:gd name="T66" fmla="*/ 490 w 691"/>
              <a:gd name="T67" fmla="*/ 120 h 782"/>
              <a:gd name="T68" fmla="*/ 367 w 691"/>
              <a:gd name="T69" fmla="*/ 243 h 782"/>
              <a:gd name="T70" fmla="*/ 220 w 691"/>
              <a:gd name="T71" fmla="*/ 243 h 782"/>
              <a:gd name="T72" fmla="*/ 98 w 691"/>
              <a:gd name="T73" fmla="*/ 120 h 782"/>
              <a:gd name="T74" fmla="*/ 100 w 691"/>
              <a:gd name="T75" fmla="*/ 98 h 782"/>
              <a:gd name="T76" fmla="*/ 0 w 691"/>
              <a:gd name="T77" fmla="*/ 218 h 782"/>
              <a:gd name="T78" fmla="*/ 0 w 691"/>
              <a:gd name="T79" fmla="*/ 659 h 782"/>
              <a:gd name="T80" fmla="*/ 122 w 691"/>
              <a:gd name="T81" fmla="*/ 782 h 782"/>
              <a:gd name="T82" fmla="*/ 448 w 691"/>
              <a:gd name="T83" fmla="*/ 782 h 782"/>
              <a:gd name="T84" fmla="*/ 315 w 691"/>
              <a:gd name="T85" fmla="*/ 580 h 782"/>
              <a:gd name="T86" fmla="*/ 534 w 691"/>
              <a:gd name="T87" fmla="*/ 361 h 782"/>
              <a:gd name="T88" fmla="*/ 588 w 691"/>
              <a:gd name="T89" fmla="*/ 368 h 782"/>
              <a:gd name="T90" fmla="*/ 588 w 691"/>
              <a:gd name="T91" fmla="*/ 218 h 782"/>
              <a:gd name="T92" fmla="*/ 488 w 691"/>
              <a:gd name="T93" fmla="*/ 98 h 782"/>
              <a:gd name="T94" fmla="*/ 275 w 691"/>
              <a:gd name="T95" fmla="*/ 490 h 782"/>
              <a:gd name="T96" fmla="*/ 275 w 691"/>
              <a:gd name="T97" fmla="*/ 490 h 782"/>
              <a:gd name="T98" fmla="*/ 122 w 691"/>
              <a:gd name="T99" fmla="*/ 490 h 782"/>
              <a:gd name="T100" fmla="*/ 98 w 691"/>
              <a:gd name="T101" fmla="*/ 466 h 782"/>
              <a:gd name="T102" fmla="*/ 122 w 691"/>
              <a:gd name="T103" fmla="*/ 441 h 782"/>
              <a:gd name="T104" fmla="*/ 275 w 691"/>
              <a:gd name="T105" fmla="*/ 441 h 782"/>
              <a:gd name="T106" fmla="*/ 300 w 691"/>
              <a:gd name="T107" fmla="*/ 466 h 782"/>
              <a:gd name="T108" fmla="*/ 275 w 691"/>
              <a:gd name="T109" fmla="*/ 490 h 782"/>
              <a:gd name="T110" fmla="*/ 324 w 691"/>
              <a:gd name="T111" fmla="*/ 392 h 782"/>
              <a:gd name="T112" fmla="*/ 324 w 691"/>
              <a:gd name="T113" fmla="*/ 392 h 782"/>
              <a:gd name="T114" fmla="*/ 122 w 691"/>
              <a:gd name="T115" fmla="*/ 392 h 782"/>
              <a:gd name="T116" fmla="*/ 98 w 691"/>
              <a:gd name="T117" fmla="*/ 367 h 782"/>
              <a:gd name="T118" fmla="*/ 122 w 691"/>
              <a:gd name="T119" fmla="*/ 343 h 782"/>
              <a:gd name="T120" fmla="*/ 324 w 691"/>
              <a:gd name="T121" fmla="*/ 343 h 782"/>
              <a:gd name="T122" fmla="*/ 349 w 691"/>
              <a:gd name="T123" fmla="*/ 367 h 782"/>
              <a:gd name="T124" fmla="*/ 324 w 691"/>
              <a:gd name="T125" fmla="*/ 39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1"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384" y="540"/>
                </a:moveTo>
                <a:cubicBezTo>
                  <a:pt x="380" y="553"/>
                  <a:pt x="379" y="566"/>
                  <a:pt x="379" y="580"/>
                </a:cubicBezTo>
                <a:cubicBezTo>
                  <a:pt x="379" y="666"/>
                  <a:pt x="449" y="736"/>
                  <a:pt x="535" y="736"/>
                </a:cubicBezTo>
                <a:cubicBezTo>
                  <a:pt x="610" y="736"/>
                  <a:pt x="673" y="683"/>
                  <a:pt x="688" y="613"/>
                </a:cubicBezTo>
                <a:cubicBezTo>
                  <a:pt x="690" y="602"/>
                  <a:pt x="691" y="591"/>
                  <a:pt x="691" y="580"/>
                </a:cubicBezTo>
                <a:cubicBezTo>
                  <a:pt x="691" y="493"/>
                  <a:pt x="621" y="423"/>
                  <a:pt x="535" y="423"/>
                </a:cubicBezTo>
                <a:cubicBezTo>
                  <a:pt x="462" y="423"/>
                  <a:pt x="401" y="473"/>
                  <a:pt x="384" y="540"/>
                </a:cubicBezTo>
                <a:close/>
                <a:moveTo>
                  <a:pt x="607" y="507"/>
                </a:moveTo>
                <a:lnTo>
                  <a:pt x="607" y="507"/>
                </a:lnTo>
                <a:cubicBezTo>
                  <a:pt x="620" y="520"/>
                  <a:pt x="620" y="542"/>
                  <a:pt x="607" y="555"/>
                </a:cubicBezTo>
                <a:lnTo>
                  <a:pt x="583" y="580"/>
                </a:lnTo>
                <a:lnTo>
                  <a:pt x="607" y="604"/>
                </a:lnTo>
                <a:cubicBezTo>
                  <a:pt x="620" y="617"/>
                  <a:pt x="620" y="639"/>
                  <a:pt x="607" y="652"/>
                </a:cubicBezTo>
                <a:cubicBezTo>
                  <a:pt x="594" y="665"/>
                  <a:pt x="573" y="665"/>
                  <a:pt x="560" y="652"/>
                </a:cubicBezTo>
                <a:lnTo>
                  <a:pt x="535" y="627"/>
                </a:lnTo>
                <a:lnTo>
                  <a:pt x="511" y="652"/>
                </a:lnTo>
                <a:cubicBezTo>
                  <a:pt x="497" y="665"/>
                  <a:pt x="476" y="665"/>
                  <a:pt x="463" y="652"/>
                </a:cubicBezTo>
                <a:cubicBezTo>
                  <a:pt x="450" y="639"/>
                  <a:pt x="450" y="617"/>
                  <a:pt x="463" y="604"/>
                </a:cubicBezTo>
                <a:lnTo>
                  <a:pt x="487" y="580"/>
                </a:lnTo>
                <a:lnTo>
                  <a:pt x="463" y="555"/>
                </a:lnTo>
                <a:cubicBezTo>
                  <a:pt x="450" y="542"/>
                  <a:pt x="450" y="520"/>
                  <a:pt x="463" y="507"/>
                </a:cubicBezTo>
                <a:cubicBezTo>
                  <a:pt x="476" y="494"/>
                  <a:pt x="497" y="494"/>
                  <a:pt x="511" y="507"/>
                </a:cubicBezTo>
                <a:lnTo>
                  <a:pt x="535" y="532"/>
                </a:lnTo>
                <a:lnTo>
                  <a:pt x="560" y="507"/>
                </a:lnTo>
                <a:cubicBezTo>
                  <a:pt x="573" y="494"/>
                  <a:pt x="594" y="494"/>
                  <a:pt x="607" y="507"/>
                </a:cubicBezTo>
                <a:close/>
                <a:moveTo>
                  <a:pt x="488" y="98"/>
                </a:moveTo>
                <a:cubicBezTo>
                  <a:pt x="489" y="105"/>
                  <a:pt x="490" y="113"/>
                  <a:pt x="490" y="120"/>
                </a:cubicBezTo>
                <a:cubicBezTo>
                  <a:pt x="490" y="188"/>
                  <a:pt x="435" y="243"/>
                  <a:pt x="367" y="243"/>
                </a:cubicBezTo>
                <a:lnTo>
                  <a:pt x="220" y="243"/>
                </a:lnTo>
                <a:cubicBezTo>
                  <a:pt x="152" y="243"/>
                  <a:pt x="98" y="188"/>
                  <a:pt x="98" y="120"/>
                </a:cubicBezTo>
                <a:cubicBezTo>
                  <a:pt x="98" y="113"/>
                  <a:pt x="98" y="105"/>
                  <a:pt x="100" y="98"/>
                </a:cubicBezTo>
                <a:cubicBezTo>
                  <a:pt x="43" y="108"/>
                  <a:pt x="0" y="158"/>
                  <a:pt x="0" y="218"/>
                </a:cubicBezTo>
                <a:lnTo>
                  <a:pt x="0" y="659"/>
                </a:lnTo>
                <a:cubicBezTo>
                  <a:pt x="0" y="727"/>
                  <a:pt x="54" y="782"/>
                  <a:pt x="122" y="782"/>
                </a:cubicBezTo>
                <a:lnTo>
                  <a:pt x="448" y="782"/>
                </a:lnTo>
                <a:cubicBezTo>
                  <a:pt x="370" y="749"/>
                  <a:pt x="315" y="671"/>
                  <a:pt x="315" y="580"/>
                </a:cubicBezTo>
                <a:cubicBezTo>
                  <a:pt x="315" y="459"/>
                  <a:pt x="413" y="361"/>
                  <a:pt x="534" y="361"/>
                </a:cubicBezTo>
                <a:cubicBezTo>
                  <a:pt x="553" y="361"/>
                  <a:pt x="571" y="364"/>
                  <a:pt x="588" y="368"/>
                </a:cubicBezTo>
                <a:lnTo>
                  <a:pt x="588" y="218"/>
                </a:lnTo>
                <a:cubicBezTo>
                  <a:pt x="588" y="158"/>
                  <a:pt x="545" y="108"/>
                  <a:pt x="488" y="98"/>
                </a:cubicBezTo>
                <a:close/>
                <a:moveTo>
                  <a:pt x="275" y="490"/>
                </a:moveTo>
                <a:lnTo>
                  <a:pt x="275" y="490"/>
                </a:lnTo>
                <a:lnTo>
                  <a:pt x="122" y="490"/>
                </a:lnTo>
                <a:cubicBezTo>
                  <a:pt x="109" y="490"/>
                  <a:pt x="98" y="479"/>
                  <a:pt x="98" y="466"/>
                </a:cubicBezTo>
                <a:cubicBezTo>
                  <a:pt x="98" y="452"/>
                  <a:pt x="109" y="441"/>
                  <a:pt x="122" y="441"/>
                </a:cubicBezTo>
                <a:lnTo>
                  <a:pt x="275" y="441"/>
                </a:lnTo>
                <a:cubicBezTo>
                  <a:pt x="289" y="441"/>
                  <a:pt x="300" y="452"/>
                  <a:pt x="300" y="466"/>
                </a:cubicBezTo>
                <a:cubicBezTo>
                  <a:pt x="300" y="479"/>
                  <a:pt x="289" y="490"/>
                  <a:pt x="275" y="490"/>
                </a:cubicBezTo>
                <a:close/>
                <a:moveTo>
                  <a:pt x="324" y="392"/>
                </a:moveTo>
                <a:lnTo>
                  <a:pt x="324" y="392"/>
                </a:lnTo>
                <a:lnTo>
                  <a:pt x="122" y="392"/>
                </a:lnTo>
                <a:cubicBezTo>
                  <a:pt x="109" y="392"/>
                  <a:pt x="98" y="381"/>
                  <a:pt x="98" y="367"/>
                </a:cubicBezTo>
                <a:cubicBezTo>
                  <a:pt x="98" y="354"/>
                  <a:pt x="109" y="343"/>
                  <a:pt x="122" y="343"/>
                </a:cubicBezTo>
                <a:lnTo>
                  <a:pt x="324" y="343"/>
                </a:lnTo>
                <a:cubicBezTo>
                  <a:pt x="338" y="343"/>
                  <a:pt x="349" y="354"/>
                  <a:pt x="349" y="367"/>
                </a:cubicBezTo>
                <a:cubicBezTo>
                  <a:pt x="349" y="381"/>
                  <a:pt x="338" y="392"/>
                  <a:pt x="324" y="39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3" name="Freeform 24"/>
          <p:cNvSpPr>
            <a:spLocks noEditPoints="1"/>
          </p:cNvSpPr>
          <p:nvPr/>
        </p:nvSpPr>
        <p:spPr bwMode="auto">
          <a:xfrm>
            <a:off x="2376784" y="3743936"/>
            <a:ext cx="493380" cy="559903"/>
          </a:xfrm>
          <a:custGeom>
            <a:avLst/>
            <a:gdLst>
              <a:gd name="T0" fmla="*/ 441 w 692"/>
              <a:gd name="T1" fmla="*/ 98 h 782"/>
              <a:gd name="T2" fmla="*/ 343 w 692"/>
              <a:gd name="T3" fmla="*/ 196 h 782"/>
              <a:gd name="T4" fmla="*/ 245 w 692"/>
              <a:gd name="T5" fmla="*/ 196 h 782"/>
              <a:gd name="T6" fmla="*/ 147 w 692"/>
              <a:gd name="T7" fmla="*/ 98 h 782"/>
              <a:gd name="T8" fmla="*/ 245 w 692"/>
              <a:gd name="T9" fmla="*/ 0 h 782"/>
              <a:gd name="T10" fmla="*/ 343 w 692"/>
              <a:gd name="T11" fmla="*/ 0 h 782"/>
              <a:gd name="T12" fmla="*/ 441 w 692"/>
              <a:gd name="T13" fmla="*/ 98 h 782"/>
              <a:gd name="T14" fmla="*/ 488 w 692"/>
              <a:gd name="T15" fmla="*/ 98 h 782"/>
              <a:gd name="T16" fmla="*/ 490 w 692"/>
              <a:gd name="T17" fmla="*/ 120 h 782"/>
              <a:gd name="T18" fmla="*/ 367 w 692"/>
              <a:gd name="T19" fmla="*/ 243 h 782"/>
              <a:gd name="T20" fmla="*/ 220 w 692"/>
              <a:gd name="T21" fmla="*/ 243 h 782"/>
              <a:gd name="T22" fmla="*/ 98 w 692"/>
              <a:gd name="T23" fmla="*/ 120 h 782"/>
              <a:gd name="T24" fmla="*/ 100 w 692"/>
              <a:gd name="T25" fmla="*/ 98 h 782"/>
              <a:gd name="T26" fmla="*/ 0 w 692"/>
              <a:gd name="T27" fmla="*/ 218 h 782"/>
              <a:gd name="T28" fmla="*/ 0 w 692"/>
              <a:gd name="T29" fmla="*/ 660 h 782"/>
              <a:gd name="T30" fmla="*/ 122 w 692"/>
              <a:gd name="T31" fmla="*/ 782 h 782"/>
              <a:gd name="T32" fmla="*/ 448 w 692"/>
              <a:gd name="T33" fmla="*/ 782 h 782"/>
              <a:gd name="T34" fmla="*/ 315 w 692"/>
              <a:gd name="T35" fmla="*/ 580 h 782"/>
              <a:gd name="T36" fmla="*/ 534 w 692"/>
              <a:gd name="T37" fmla="*/ 361 h 782"/>
              <a:gd name="T38" fmla="*/ 588 w 692"/>
              <a:gd name="T39" fmla="*/ 368 h 782"/>
              <a:gd name="T40" fmla="*/ 588 w 692"/>
              <a:gd name="T41" fmla="*/ 218 h 782"/>
              <a:gd name="T42" fmla="*/ 488 w 692"/>
              <a:gd name="T43" fmla="*/ 98 h 782"/>
              <a:gd name="T44" fmla="*/ 275 w 692"/>
              <a:gd name="T45" fmla="*/ 490 h 782"/>
              <a:gd name="T46" fmla="*/ 275 w 692"/>
              <a:gd name="T47" fmla="*/ 490 h 782"/>
              <a:gd name="T48" fmla="*/ 122 w 692"/>
              <a:gd name="T49" fmla="*/ 490 h 782"/>
              <a:gd name="T50" fmla="*/ 98 w 692"/>
              <a:gd name="T51" fmla="*/ 466 h 782"/>
              <a:gd name="T52" fmla="*/ 122 w 692"/>
              <a:gd name="T53" fmla="*/ 441 h 782"/>
              <a:gd name="T54" fmla="*/ 275 w 692"/>
              <a:gd name="T55" fmla="*/ 441 h 782"/>
              <a:gd name="T56" fmla="*/ 300 w 692"/>
              <a:gd name="T57" fmla="*/ 466 h 782"/>
              <a:gd name="T58" fmla="*/ 275 w 692"/>
              <a:gd name="T59" fmla="*/ 490 h 782"/>
              <a:gd name="T60" fmla="*/ 324 w 692"/>
              <a:gd name="T61" fmla="*/ 392 h 782"/>
              <a:gd name="T62" fmla="*/ 324 w 692"/>
              <a:gd name="T63" fmla="*/ 392 h 782"/>
              <a:gd name="T64" fmla="*/ 122 w 692"/>
              <a:gd name="T65" fmla="*/ 392 h 782"/>
              <a:gd name="T66" fmla="*/ 98 w 692"/>
              <a:gd name="T67" fmla="*/ 368 h 782"/>
              <a:gd name="T68" fmla="*/ 122 w 692"/>
              <a:gd name="T69" fmla="*/ 343 h 782"/>
              <a:gd name="T70" fmla="*/ 324 w 692"/>
              <a:gd name="T71" fmla="*/ 343 h 782"/>
              <a:gd name="T72" fmla="*/ 349 w 692"/>
              <a:gd name="T73" fmla="*/ 368 h 782"/>
              <a:gd name="T74" fmla="*/ 324 w 692"/>
              <a:gd name="T75" fmla="*/ 392 h 782"/>
              <a:gd name="T76" fmla="*/ 575 w 692"/>
              <a:gd name="T77" fmla="*/ 429 h 782"/>
              <a:gd name="T78" fmla="*/ 536 w 692"/>
              <a:gd name="T79" fmla="*/ 424 h 782"/>
              <a:gd name="T80" fmla="*/ 379 w 692"/>
              <a:gd name="T81" fmla="*/ 580 h 782"/>
              <a:gd name="T82" fmla="*/ 503 w 692"/>
              <a:gd name="T83" fmla="*/ 733 h 782"/>
              <a:gd name="T84" fmla="*/ 536 w 692"/>
              <a:gd name="T85" fmla="*/ 736 h 782"/>
              <a:gd name="T86" fmla="*/ 692 w 692"/>
              <a:gd name="T87" fmla="*/ 580 h 782"/>
              <a:gd name="T88" fmla="*/ 575 w 692"/>
              <a:gd name="T89" fmla="*/ 429 h 782"/>
              <a:gd name="T90" fmla="*/ 624 w 692"/>
              <a:gd name="T91" fmla="*/ 558 h 782"/>
              <a:gd name="T92" fmla="*/ 624 w 692"/>
              <a:gd name="T93" fmla="*/ 558 h 782"/>
              <a:gd name="T94" fmla="*/ 575 w 692"/>
              <a:gd name="T95" fmla="*/ 607 h 782"/>
              <a:gd name="T96" fmla="*/ 536 w 692"/>
              <a:gd name="T97" fmla="*/ 646 h 782"/>
              <a:gd name="T98" fmla="*/ 492 w 692"/>
              <a:gd name="T99" fmla="*/ 646 h 782"/>
              <a:gd name="T100" fmla="*/ 447 w 692"/>
              <a:gd name="T101" fmla="*/ 602 h 782"/>
              <a:gd name="T102" fmla="*/ 447 w 692"/>
              <a:gd name="T103" fmla="*/ 558 h 782"/>
              <a:gd name="T104" fmla="*/ 492 w 692"/>
              <a:gd name="T105" fmla="*/ 558 h 782"/>
              <a:gd name="T106" fmla="*/ 514 w 692"/>
              <a:gd name="T107" fmla="*/ 580 h 782"/>
              <a:gd name="T108" fmla="*/ 575 w 692"/>
              <a:gd name="T109" fmla="*/ 519 h 782"/>
              <a:gd name="T110" fmla="*/ 580 w 692"/>
              <a:gd name="T111" fmla="*/ 514 h 782"/>
              <a:gd name="T112" fmla="*/ 624 w 692"/>
              <a:gd name="T113" fmla="*/ 514 h 782"/>
              <a:gd name="T114" fmla="*/ 624 w 692"/>
              <a:gd name="T115" fmla="*/ 558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2"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488" y="98"/>
                </a:moveTo>
                <a:cubicBezTo>
                  <a:pt x="489" y="105"/>
                  <a:pt x="490" y="113"/>
                  <a:pt x="490" y="120"/>
                </a:cubicBezTo>
                <a:cubicBezTo>
                  <a:pt x="490" y="188"/>
                  <a:pt x="435" y="243"/>
                  <a:pt x="367" y="243"/>
                </a:cubicBezTo>
                <a:lnTo>
                  <a:pt x="220" y="243"/>
                </a:lnTo>
                <a:cubicBezTo>
                  <a:pt x="153" y="243"/>
                  <a:pt x="98" y="188"/>
                  <a:pt x="98" y="120"/>
                </a:cubicBezTo>
                <a:cubicBezTo>
                  <a:pt x="98" y="113"/>
                  <a:pt x="98" y="105"/>
                  <a:pt x="100" y="98"/>
                </a:cubicBezTo>
                <a:cubicBezTo>
                  <a:pt x="43" y="109"/>
                  <a:pt x="0" y="158"/>
                  <a:pt x="0" y="218"/>
                </a:cubicBezTo>
                <a:lnTo>
                  <a:pt x="0" y="660"/>
                </a:lnTo>
                <a:cubicBezTo>
                  <a:pt x="0" y="727"/>
                  <a:pt x="55" y="782"/>
                  <a:pt x="122" y="782"/>
                </a:cubicBezTo>
                <a:lnTo>
                  <a:pt x="448" y="782"/>
                </a:lnTo>
                <a:cubicBezTo>
                  <a:pt x="370" y="749"/>
                  <a:pt x="315" y="671"/>
                  <a:pt x="315" y="580"/>
                </a:cubicBezTo>
                <a:cubicBezTo>
                  <a:pt x="315" y="459"/>
                  <a:pt x="413" y="361"/>
                  <a:pt x="534" y="361"/>
                </a:cubicBezTo>
                <a:cubicBezTo>
                  <a:pt x="553" y="361"/>
                  <a:pt x="571" y="364"/>
                  <a:pt x="588" y="368"/>
                </a:cubicBezTo>
                <a:lnTo>
                  <a:pt x="588" y="218"/>
                </a:lnTo>
                <a:cubicBezTo>
                  <a:pt x="588" y="158"/>
                  <a:pt x="545" y="109"/>
                  <a:pt x="488" y="98"/>
                </a:cubicBezTo>
                <a:close/>
                <a:moveTo>
                  <a:pt x="275" y="490"/>
                </a:moveTo>
                <a:lnTo>
                  <a:pt x="275" y="490"/>
                </a:lnTo>
                <a:lnTo>
                  <a:pt x="122" y="490"/>
                </a:lnTo>
                <a:cubicBezTo>
                  <a:pt x="109" y="490"/>
                  <a:pt x="98" y="479"/>
                  <a:pt x="98" y="466"/>
                </a:cubicBezTo>
                <a:cubicBezTo>
                  <a:pt x="98" y="452"/>
                  <a:pt x="109" y="441"/>
                  <a:pt x="122" y="441"/>
                </a:cubicBezTo>
                <a:lnTo>
                  <a:pt x="275" y="441"/>
                </a:lnTo>
                <a:cubicBezTo>
                  <a:pt x="289" y="441"/>
                  <a:pt x="300" y="452"/>
                  <a:pt x="300" y="466"/>
                </a:cubicBezTo>
                <a:cubicBezTo>
                  <a:pt x="300" y="479"/>
                  <a:pt x="289" y="490"/>
                  <a:pt x="275" y="490"/>
                </a:cubicBezTo>
                <a:close/>
                <a:moveTo>
                  <a:pt x="324" y="392"/>
                </a:moveTo>
                <a:lnTo>
                  <a:pt x="324" y="392"/>
                </a:lnTo>
                <a:lnTo>
                  <a:pt x="122" y="392"/>
                </a:lnTo>
                <a:cubicBezTo>
                  <a:pt x="109" y="392"/>
                  <a:pt x="98" y="381"/>
                  <a:pt x="98" y="368"/>
                </a:cubicBezTo>
                <a:cubicBezTo>
                  <a:pt x="98" y="354"/>
                  <a:pt x="109" y="343"/>
                  <a:pt x="122" y="343"/>
                </a:cubicBezTo>
                <a:lnTo>
                  <a:pt x="324" y="343"/>
                </a:lnTo>
                <a:cubicBezTo>
                  <a:pt x="338" y="343"/>
                  <a:pt x="349" y="354"/>
                  <a:pt x="349" y="368"/>
                </a:cubicBezTo>
                <a:cubicBezTo>
                  <a:pt x="349" y="381"/>
                  <a:pt x="338" y="392"/>
                  <a:pt x="324" y="392"/>
                </a:cubicBezTo>
                <a:close/>
                <a:moveTo>
                  <a:pt x="575" y="429"/>
                </a:moveTo>
                <a:cubicBezTo>
                  <a:pt x="562" y="425"/>
                  <a:pt x="549" y="424"/>
                  <a:pt x="536" y="424"/>
                </a:cubicBezTo>
                <a:cubicBezTo>
                  <a:pt x="449" y="424"/>
                  <a:pt x="379" y="494"/>
                  <a:pt x="379" y="580"/>
                </a:cubicBezTo>
                <a:cubicBezTo>
                  <a:pt x="379" y="655"/>
                  <a:pt x="432" y="717"/>
                  <a:pt x="503" y="733"/>
                </a:cubicBezTo>
                <a:cubicBezTo>
                  <a:pt x="513" y="735"/>
                  <a:pt x="524" y="736"/>
                  <a:pt x="536" y="736"/>
                </a:cubicBezTo>
                <a:cubicBezTo>
                  <a:pt x="622" y="736"/>
                  <a:pt x="692" y="666"/>
                  <a:pt x="692" y="580"/>
                </a:cubicBezTo>
                <a:cubicBezTo>
                  <a:pt x="692" y="507"/>
                  <a:pt x="642" y="446"/>
                  <a:pt x="575" y="429"/>
                </a:cubicBezTo>
                <a:close/>
                <a:moveTo>
                  <a:pt x="624" y="558"/>
                </a:moveTo>
                <a:lnTo>
                  <a:pt x="624" y="558"/>
                </a:lnTo>
                <a:lnTo>
                  <a:pt x="575" y="607"/>
                </a:lnTo>
                <a:lnTo>
                  <a:pt x="536" y="646"/>
                </a:lnTo>
                <a:cubicBezTo>
                  <a:pt x="523" y="658"/>
                  <a:pt x="504" y="658"/>
                  <a:pt x="492" y="646"/>
                </a:cubicBezTo>
                <a:lnTo>
                  <a:pt x="447" y="602"/>
                </a:lnTo>
                <a:cubicBezTo>
                  <a:pt x="435" y="590"/>
                  <a:pt x="435" y="570"/>
                  <a:pt x="447" y="558"/>
                </a:cubicBezTo>
                <a:cubicBezTo>
                  <a:pt x="460" y="546"/>
                  <a:pt x="479" y="546"/>
                  <a:pt x="492" y="558"/>
                </a:cubicBezTo>
                <a:lnTo>
                  <a:pt x="514" y="580"/>
                </a:lnTo>
                <a:lnTo>
                  <a:pt x="575" y="519"/>
                </a:lnTo>
                <a:lnTo>
                  <a:pt x="580" y="514"/>
                </a:lnTo>
                <a:cubicBezTo>
                  <a:pt x="592" y="501"/>
                  <a:pt x="612" y="501"/>
                  <a:pt x="624" y="514"/>
                </a:cubicBezTo>
                <a:cubicBezTo>
                  <a:pt x="636" y="526"/>
                  <a:pt x="636" y="546"/>
                  <a:pt x="624" y="55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4" name="Freeform 25"/>
          <p:cNvSpPr>
            <a:spLocks noEditPoints="1"/>
          </p:cNvSpPr>
          <p:nvPr/>
        </p:nvSpPr>
        <p:spPr bwMode="auto">
          <a:xfrm>
            <a:off x="3465176" y="3790134"/>
            <a:ext cx="650447" cy="595012"/>
          </a:xfrm>
          <a:custGeom>
            <a:avLst/>
            <a:gdLst>
              <a:gd name="T0" fmla="*/ 139 w 913"/>
              <a:gd name="T1" fmla="*/ 5 h 832"/>
              <a:gd name="T2" fmla="*/ 208 w 913"/>
              <a:gd name="T3" fmla="*/ 117 h 832"/>
              <a:gd name="T4" fmla="*/ 277 w 913"/>
              <a:gd name="T5" fmla="*/ 229 h 832"/>
              <a:gd name="T6" fmla="*/ 139 w 913"/>
              <a:gd name="T7" fmla="*/ 229 h 832"/>
              <a:gd name="T8" fmla="*/ 0 w 913"/>
              <a:gd name="T9" fmla="*/ 229 h 832"/>
              <a:gd name="T10" fmla="*/ 70 w 913"/>
              <a:gd name="T11" fmla="*/ 117 h 832"/>
              <a:gd name="T12" fmla="*/ 139 w 913"/>
              <a:gd name="T13" fmla="*/ 5 h 832"/>
              <a:gd name="T14" fmla="*/ 298 w 913"/>
              <a:gd name="T15" fmla="*/ 224 h 832"/>
              <a:gd name="T16" fmla="*/ 228 w 913"/>
              <a:gd name="T17" fmla="*/ 112 h 832"/>
              <a:gd name="T18" fmla="*/ 159 w 913"/>
              <a:gd name="T19" fmla="*/ 0 h 832"/>
              <a:gd name="T20" fmla="*/ 298 w 913"/>
              <a:gd name="T21" fmla="*/ 0 h 832"/>
              <a:gd name="T22" fmla="*/ 436 w 913"/>
              <a:gd name="T23" fmla="*/ 0 h 832"/>
              <a:gd name="T24" fmla="*/ 367 w 913"/>
              <a:gd name="T25" fmla="*/ 112 h 832"/>
              <a:gd name="T26" fmla="*/ 298 w 913"/>
              <a:gd name="T27" fmla="*/ 224 h 832"/>
              <a:gd name="T28" fmla="*/ 456 w 913"/>
              <a:gd name="T29" fmla="*/ 5 h 832"/>
              <a:gd name="T30" fmla="*/ 526 w 913"/>
              <a:gd name="T31" fmla="*/ 117 h 832"/>
              <a:gd name="T32" fmla="*/ 595 w 913"/>
              <a:gd name="T33" fmla="*/ 229 h 832"/>
              <a:gd name="T34" fmla="*/ 456 w 913"/>
              <a:gd name="T35" fmla="*/ 229 h 832"/>
              <a:gd name="T36" fmla="*/ 318 w 913"/>
              <a:gd name="T37" fmla="*/ 229 h 832"/>
              <a:gd name="T38" fmla="*/ 387 w 913"/>
              <a:gd name="T39" fmla="*/ 117 h 832"/>
              <a:gd name="T40" fmla="*/ 456 w 913"/>
              <a:gd name="T41" fmla="*/ 5 h 832"/>
              <a:gd name="T42" fmla="*/ 615 w 913"/>
              <a:gd name="T43" fmla="*/ 224 h 832"/>
              <a:gd name="T44" fmla="*/ 546 w 913"/>
              <a:gd name="T45" fmla="*/ 112 h 832"/>
              <a:gd name="T46" fmla="*/ 477 w 913"/>
              <a:gd name="T47" fmla="*/ 0 h 832"/>
              <a:gd name="T48" fmla="*/ 615 w 913"/>
              <a:gd name="T49" fmla="*/ 0 h 832"/>
              <a:gd name="T50" fmla="*/ 754 w 913"/>
              <a:gd name="T51" fmla="*/ 0 h 832"/>
              <a:gd name="T52" fmla="*/ 685 w 913"/>
              <a:gd name="T53" fmla="*/ 112 h 832"/>
              <a:gd name="T54" fmla="*/ 615 w 913"/>
              <a:gd name="T55" fmla="*/ 224 h 832"/>
              <a:gd name="T56" fmla="*/ 774 w 913"/>
              <a:gd name="T57" fmla="*/ 5 h 832"/>
              <a:gd name="T58" fmla="*/ 843 w 913"/>
              <a:gd name="T59" fmla="*/ 117 h 832"/>
              <a:gd name="T60" fmla="*/ 913 w 913"/>
              <a:gd name="T61" fmla="*/ 229 h 832"/>
              <a:gd name="T62" fmla="*/ 774 w 913"/>
              <a:gd name="T63" fmla="*/ 229 h 832"/>
              <a:gd name="T64" fmla="*/ 635 w 913"/>
              <a:gd name="T65" fmla="*/ 229 h 832"/>
              <a:gd name="T66" fmla="*/ 705 w 913"/>
              <a:gd name="T67" fmla="*/ 117 h 832"/>
              <a:gd name="T68" fmla="*/ 774 w 913"/>
              <a:gd name="T69" fmla="*/ 5 h 832"/>
              <a:gd name="T70" fmla="*/ 429 w 913"/>
              <a:gd name="T71" fmla="*/ 793 h 832"/>
              <a:gd name="T72" fmla="*/ 283 w 913"/>
              <a:gd name="T73" fmla="*/ 246 h 832"/>
              <a:gd name="T74" fmla="*/ 145 w 913"/>
              <a:gd name="T75" fmla="*/ 246 h 832"/>
              <a:gd name="T76" fmla="*/ 6 w 913"/>
              <a:gd name="T77" fmla="*/ 246 h 832"/>
              <a:gd name="T78" fmla="*/ 429 w 913"/>
              <a:gd name="T79" fmla="*/ 793 h 832"/>
              <a:gd name="T80" fmla="*/ 456 w 913"/>
              <a:gd name="T81" fmla="*/ 832 h 832"/>
              <a:gd name="T82" fmla="*/ 531 w 913"/>
              <a:gd name="T83" fmla="*/ 539 h 832"/>
              <a:gd name="T84" fmla="*/ 606 w 913"/>
              <a:gd name="T85" fmla="*/ 246 h 832"/>
              <a:gd name="T86" fmla="*/ 456 w 913"/>
              <a:gd name="T87" fmla="*/ 246 h 832"/>
              <a:gd name="T88" fmla="*/ 307 w 913"/>
              <a:gd name="T89" fmla="*/ 246 h 832"/>
              <a:gd name="T90" fmla="*/ 382 w 913"/>
              <a:gd name="T91" fmla="*/ 539 h 832"/>
              <a:gd name="T92" fmla="*/ 456 w 913"/>
              <a:gd name="T93" fmla="*/ 832 h 832"/>
              <a:gd name="T94" fmla="*/ 479 w 913"/>
              <a:gd name="T95" fmla="*/ 794 h 832"/>
              <a:gd name="T96" fmla="*/ 907 w 913"/>
              <a:gd name="T97" fmla="*/ 246 h 832"/>
              <a:gd name="T98" fmla="*/ 768 w 913"/>
              <a:gd name="T99" fmla="*/ 246 h 832"/>
              <a:gd name="T100" fmla="*/ 630 w 913"/>
              <a:gd name="T101" fmla="*/ 246 h 832"/>
              <a:gd name="T102" fmla="*/ 479 w 913"/>
              <a:gd name="T103" fmla="*/ 79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13" h="832">
                <a:moveTo>
                  <a:pt x="139" y="5"/>
                </a:moveTo>
                <a:lnTo>
                  <a:pt x="208" y="117"/>
                </a:lnTo>
                <a:lnTo>
                  <a:pt x="277" y="229"/>
                </a:lnTo>
                <a:lnTo>
                  <a:pt x="139" y="229"/>
                </a:lnTo>
                <a:lnTo>
                  <a:pt x="0" y="229"/>
                </a:lnTo>
                <a:lnTo>
                  <a:pt x="70" y="117"/>
                </a:lnTo>
                <a:lnTo>
                  <a:pt x="139" y="5"/>
                </a:lnTo>
                <a:close/>
                <a:moveTo>
                  <a:pt x="298" y="224"/>
                </a:moveTo>
                <a:lnTo>
                  <a:pt x="228" y="112"/>
                </a:lnTo>
                <a:lnTo>
                  <a:pt x="159" y="0"/>
                </a:lnTo>
                <a:lnTo>
                  <a:pt x="298" y="0"/>
                </a:lnTo>
                <a:lnTo>
                  <a:pt x="436" y="0"/>
                </a:lnTo>
                <a:lnTo>
                  <a:pt x="367" y="112"/>
                </a:lnTo>
                <a:lnTo>
                  <a:pt x="298" y="224"/>
                </a:lnTo>
                <a:close/>
                <a:moveTo>
                  <a:pt x="456" y="5"/>
                </a:moveTo>
                <a:lnTo>
                  <a:pt x="526" y="117"/>
                </a:lnTo>
                <a:lnTo>
                  <a:pt x="595" y="229"/>
                </a:lnTo>
                <a:lnTo>
                  <a:pt x="456" y="229"/>
                </a:lnTo>
                <a:lnTo>
                  <a:pt x="318" y="229"/>
                </a:lnTo>
                <a:lnTo>
                  <a:pt x="387" y="117"/>
                </a:lnTo>
                <a:lnTo>
                  <a:pt x="456" y="5"/>
                </a:lnTo>
                <a:close/>
                <a:moveTo>
                  <a:pt x="615" y="224"/>
                </a:moveTo>
                <a:lnTo>
                  <a:pt x="546" y="112"/>
                </a:lnTo>
                <a:lnTo>
                  <a:pt x="477" y="0"/>
                </a:lnTo>
                <a:lnTo>
                  <a:pt x="615" y="0"/>
                </a:lnTo>
                <a:lnTo>
                  <a:pt x="754" y="0"/>
                </a:lnTo>
                <a:lnTo>
                  <a:pt x="685" y="112"/>
                </a:lnTo>
                <a:lnTo>
                  <a:pt x="615" y="224"/>
                </a:lnTo>
                <a:close/>
                <a:moveTo>
                  <a:pt x="774" y="5"/>
                </a:moveTo>
                <a:lnTo>
                  <a:pt x="843" y="117"/>
                </a:lnTo>
                <a:lnTo>
                  <a:pt x="913" y="229"/>
                </a:lnTo>
                <a:lnTo>
                  <a:pt x="774" y="229"/>
                </a:lnTo>
                <a:lnTo>
                  <a:pt x="635" y="229"/>
                </a:lnTo>
                <a:lnTo>
                  <a:pt x="705" y="117"/>
                </a:lnTo>
                <a:lnTo>
                  <a:pt x="774" y="5"/>
                </a:lnTo>
                <a:close/>
                <a:moveTo>
                  <a:pt x="429" y="793"/>
                </a:moveTo>
                <a:lnTo>
                  <a:pt x="283" y="246"/>
                </a:lnTo>
                <a:lnTo>
                  <a:pt x="145" y="246"/>
                </a:lnTo>
                <a:lnTo>
                  <a:pt x="6" y="246"/>
                </a:lnTo>
                <a:lnTo>
                  <a:pt x="429" y="793"/>
                </a:lnTo>
                <a:close/>
                <a:moveTo>
                  <a:pt x="456" y="832"/>
                </a:moveTo>
                <a:lnTo>
                  <a:pt x="531" y="539"/>
                </a:lnTo>
                <a:lnTo>
                  <a:pt x="606" y="246"/>
                </a:lnTo>
                <a:lnTo>
                  <a:pt x="456" y="246"/>
                </a:lnTo>
                <a:lnTo>
                  <a:pt x="307" y="246"/>
                </a:lnTo>
                <a:lnTo>
                  <a:pt x="382" y="539"/>
                </a:lnTo>
                <a:lnTo>
                  <a:pt x="456" y="832"/>
                </a:lnTo>
                <a:close/>
                <a:moveTo>
                  <a:pt x="479" y="794"/>
                </a:moveTo>
                <a:lnTo>
                  <a:pt x="907" y="246"/>
                </a:lnTo>
                <a:lnTo>
                  <a:pt x="768" y="246"/>
                </a:lnTo>
                <a:lnTo>
                  <a:pt x="630" y="246"/>
                </a:lnTo>
                <a:lnTo>
                  <a:pt x="479" y="79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5" name="Freeform 26"/>
          <p:cNvSpPr>
            <a:spLocks noEditPoints="1"/>
          </p:cNvSpPr>
          <p:nvPr/>
        </p:nvSpPr>
        <p:spPr bwMode="auto">
          <a:xfrm>
            <a:off x="4669982" y="3782742"/>
            <a:ext cx="532184" cy="452727"/>
          </a:xfrm>
          <a:custGeom>
            <a:avLst/>
            <a:gdLst>
              <a:gd name="T0" fmla="*/ 353 w 746"/>
              <a:gd name="T1" fmla="*/ 124 h 633"/>
              <a:gd name="T2" fmla="*/ 65 w 746"/>
              <a:gd name="T3" fmla="*/ 0 h 633"/>
              <a:gd name="T4" fmla="*/ 65 w 746"/>
              <a:gd name="T5" fmla="*/ 64 h 633"/>
              <a:gd name="T6" fmla="*/ 353 w 746"/>
              <a:gd name="T7" fmla="*/ 124 h 633"/>
              <a:gd name="T8" fmla="*/ 677 w 746"/>
              <a:gd name="T9" fmla="*/ 0 h 633"/>
              <a:gd name="T10" fmla="*/ 388 w 746"/>
              <a:gd name="T11" fmla="*/ 124 h 633"/>
              <a:gd name="T12" fmla="*/ 388 w 746"/>
              <a:gd name="T13" fmla="*/ 124 h 633"/>
              <a:gd name="T14" fmla="*/ 677 w 746"/>
              <a:gd name="T15" fmla="*/ 64 h 633"/>
              <a:gd name="T16" fmla="*/ 677 w 746"/>
              <a:gd name="T17" fmla="*/ 0 h 633"/>
              <a:gd name="T18" fmla="*/ 0 w 746"/>
              <a:gd name="T19" fmla="*/ 559 h 633"/>
              <a:gd name="T20" fmla="*/ 358 w 746"/>
              <a:gd name="T21" fmla="*/ 633 h 633"/>
              <a:gd name="T22" fmla="*/ 358 w 746"/>
              <a:gd name="T23" fmla="*/ 143 h 633"/>
              <a:gd name="T24" fmla="*/ 0 w 746"/>
              <a:gd name="T25" fmla="*/ 68 h 633"/>
              <a:gd name="T26" fmla="*/ 0 w 746"/>
              <a:gd name="T27" fmla="*/ 559 h 633"/>
              <a:gd name="T28" fmla="*/ 388 w 746"/>
              <a:gd name="T29" fmla="*/ 143 h 633"/>
              <a:gd name="T30" fmla="*/ 388 w 746"/>
              <a:gd name="T31" fmla="*/ 633 h 633"/>
              <a:gd name="T32" fmla="*/ 746 w 746"/>
              <a:gd name="T33" fmla="*/ 559 h 633"/>
              <a:gd name="T34" fmla="*/ 746 w 746"/>
              <a:gd name="T35" fmla="*/ 68 h 633"/>
              <a:gd name="T36" fmla="*/ 388 w 746"/>
              <a:gd name="T37" fmla="*/ 14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6" h="633">
                <a:moveTo>
                  <a:pt x="353" y="124"/>
                </a:moveTo>
                <a:lnTo>
                  <a:pt x="65" y="0"/>
                </a:lnTo>
                <a:lnTo>
                  <a:pt x="65" y="64"/>
                </a:lnTo>
                <a:lnTo>
                  <a:pt x="353" y="124"/>
                </a:lnTo>
                <a:close/>
                <a:moveTo>
                  <a:pt x="677" y="0"/>
                </a:moveTo>
                <a:lnTo>
                  <a:pt x="388" y="124"/>
                </a:lnTo>
                <a:lnTo>
                  <a:pt x="388" y="124"/>
                </a:lnTo>
                <a:lnTo>
                  <a:pt x="677" y="64"/>
                </a:lnTo>
                <a:lnTo>
                  <a:pt x="677" y="0"/>
                </a:lnTo>
                <a:close/>
                <a:moveTo>
                  <a:pt x="0" y="559"/>
                </a:moveTo>
                <a:lnTo>
                  <a:pt x="358" y="633"/>
                </a:lnTo>
                <a:lnTo>
                  <a:pt x="358" y="143"/>
                </a:lnTo>
                <a:lnTo>
                  <a:pt x="0" y="68"/>
                </a:lnTo>
                <a:lnTo>
                  <a:pt x="0" y="559"/>
                </a:lnTo>
                <a:close/>
                <a:moveTo>
                  <a:pt x="388" y="143"/>
                </a:moveTo>
                <a:lnTo>
                  <a:pt x="388" y="633"/>
                </a:lnTo>
                <a:lnTo>
                  <a:pt x="746" y="559"/>
                </a:lnTo>
                <a:lnTo>
                  <a:pt x="746" y="68"/>
                </a:lnTo>
                <a:lnTo>
                  <a:pt x="388" y="143"/>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6" name="Freeform 27"/>
          <p:cNvSpPr>
            <a:spLocks noEditPoints="1"/>
          </p:cNvSpPr>
          <p:nvPr/>
        </p:nvSpPr>
        <p:spPr bwMode="auto">
          <a:xfrm>
            <a:off x="5823047" y="3740241"/>
            <a:ext cx="631969" cy="565446"/>
          </a:xfrm>
          <a:custGeom>
            <a:avLst/>
            <a:gdLst>
              <a:gd name="T0" fmla="*/ 92 w 884"/>
              <a:gd name="T1" fmla="*/ 157 h 790"/>
              <a:gd name="T2" fmla="*/ 0 w 884"/>
              <a:gd name="T3" fmla="*/ 253 h 790"/>
              <a:gd name="T4" fmla="*/ 0 w 884"/>
              <a:gd name="T5" fmla="*/ 556 h 790"/>
              <a:gd name="T6" fmla="*/ 96 w 884"/>
              <a:gd name="T7" fmla="*/ 652 h 790"/>
              <a:gd name="T8" fmla="*/ 128 w 884"/>
              <a:gd name="T9" fmla="*/ 652 h 790"/>
              <a:gd name="T10" fmla="*/ 128 w 884"/>
              <a:gd name="T11" fmla="*/ 790 h 790"/>
              <a:gd name="T12" fmla="*/ 231 w 884"/>
              <a:gd name="T13" fmla="*/ 652 h 790"/>
              <a:gd name="T14" fmla="*/ 605 w 884"/>
              <a:gd name="T15" fmla="*/ 652 h 790"/>
              <a:gd name="T16" fmla="*/ 640 w 884"/>
              <a:gd name="T17" fmla="*/ 645 h 790"/>
              <a:gd name="T18" fmla="*/ 596 w 884"/>
              <a:gd name="T19" fmla="*/ 585 h 790"/>
              <a:gd name="T20" fmla="*/ 254 w 884"/>
              <a:gd name="T21" fmla="*/ 585 h 790"/>
              <a:gd name="T22" fmla="*/ 140 w 884"/>
              <a:gd name="T23" fmla="*/ 537 h 790"/>
              <a:gd name="T24" fmla="*/ 92 w 884"/>
              <a:gd name="T25" fmla="*/ 423 h 790"/>
              <a:gd name="T26" fmla="*/ 92 w 884"/>
              <a:gd name="T27" fmla="*/ 157 h 790"/>
              <a:gd name="T28" fmla="*/ 254 w 884"/>
              <a:gd name="T29" fmla="*/ 0 h 790"/>
              <a:gd name="T30" fmla="*/ 254 w 884"/>
              <a:gd name="T31" fmla="*/ 0 h 790"/>
              <a:gd name="T32" fmla="*/ 763 w 884"/>
              <a:gd name="T33" fmla="*/ 0 h 790"/>
              <a:gd name="T34" fmla="*/ 848 w 884"/>
              <a:gd name="T35" fmla="*/ 35 h 790"/>
              <a:gd name="T36" fmla="*/ 884 w 884"/>
              <a:gd name="T37" fmla="*/ 120 h 790"/>
              <a:gd name="T38" fmla="*/ 884 w 884"/>
              <a:gd name="T39" fmla="*/ 423 h 790"/>
              <a:gd name="T40" fmla="*/ 848 w 884"/>
              <a:gd name="T41" fmla="*/ 508 h 790"/>
              <a:gd name="T42" fmla="*/ 763 w 884"/>
              <a:gd name="T43" fmla="*/ 543 h 790"/>
              <a:gd name="T44" fmla="*/ 755 w 884"/>
              <a:gd name="T45" fmla="*/ 543 h 790"/>
              <a:gd name="T46" fmla="*/ 755 w 884"/>
              <a:gd name="T47" fmla="*/ 657 h 790"/>
              <a:gd name="T48" fmla="*/ 731 w 884"/>
              <a:gd name="T49" fmla="*/ 681 h 790"/>
              <a:gd name="T50" fmla="*/ 711 w 884"/>
              <a:gd name="T51" fmla="*/ 670 h 790"/>
              <a:gd name="T52" fmla="*/ 617 w 884"/>
              <a:gd name="T53" fmla="*/ 543 h 790"/>
              <a:gd name="T54" fmla="*/ 254 w 884"/>
              <a:gd name="T55" fmla="*/ 543 h 790"/>
              <a:gd name="T56" fmla="*/ 169 w 884"/>
              <a:gd name="T57" fmla="*/ 508 h 790"/>
              <a:gd name="T58" fmla="*/ 134 w 884"/>
              <a:gd name="T59" fmla="*/ 423 h 790"/>
              <a:gd name="T60" fmla="*/ 134 w 884"/>
              <a:gd name="T61" fmla="*/ 120 h 790"/>
              <a:gd name="T62" fmla="*/ 169 w 884"/>
              <a:gd name="T63" fmla="*/ 35 h 790"/>
              <a:gd name="T64" fmla="*/ 254 w 884"/>
              <a:gd name="T65" fmla="*/ 0 h 790"/>
              <a:gd name="T66" fmla="*/ 763 w 884"/>
              <a:gd name="T67" fmla="*/ 48 h 790"/>
              <a:gd name="T68" fmla="*/ 763 w 884"/>
              <a:gd name="T69" fmla="*/ 48 h 790"/>
              <a:gd name="T70" fmla="*/ 814 w 884"/>
              <a:gd name="T71" fmla="*/ 70 h 790"/>
              <a:gd name="T72" fmla="*/ 835 w 884"/>
              <a:gd name="T73" fmla="*/ 120 h 790"/>
              <a:gd name="T74" fmla="*/ 835 w 884"/>
              <a:gd name="T75" fmla="*/ 423 h 790"/>
              <a:gd name="T76" fmla="*/ 814 w 884"/>
              <a:gd name="T77" fmla="*/ 474 h 790"/>
              <a:gd name="T78" fmla="*/ 763 w 884"/>
              <a:gd name="T79" fmla="*/ 495 h 790"/>
              <a:gd name="T80" fmla="*/ 731 w 884"/>
              <a:gd name="T81" fmla="*/ 495 h 790"/>
              <a:gd name="T82" fmla="*/ 707 w 884"/>
              <a:gd name="T83" fmla="*/ 519 h 790"/>
              <a:gd name="T84" fmla="*/ 707 w 884"/>
              <a:gd name="T85" fmla="*/ 584 h 790"/>
              <a:gd name="T86" fmla="*/ 648 w 884"/>
              <a:gd name="T87" fmla="*/ 505 h 790"/>
              <a:gd name="T88" fmla="*/ 629 w 884"/>
              <a:gd name="T89" fmla="*/ 495 h 790"/>
              <a:gd name="T90" fmla="*/ 629 w 884"/>
              <a:gd name="T91" fmla="*/ 495 h 790"/>
              <a:gd name="T92" fmla="*/ 254 w 884"/>
              <a:gd name="T93" fmla="*/ 495 h 790"/>
              <a:gd name="T94" fmla="*/ 203 w 884"/>
              <a:gd name="T95" fmla="*/ 474 h 790"/>
              <a:gd name="T96" fmla="*/ 182 w 884"/>
              <a:gd name="T97" fmla="*/ 423 h 790"/>
              <a:gd name="T98" fmla="*/ 182 w 884"/>
              <a:gd name="T99" fmla="*/ 120 h 790"/>
              <a:gd name="T100" fmla="*/ 203 w 884"/>
              <a:gd name="T101" fmla="*/ 70 h 790"/>
              <a:gd name="T102" fmla="*/ 254 w 884"/>
              <a:gd name="T103" fmla="*/ 48 h 790"/>
              <a:gd name="T104" fmla="*/ 763 w 884"/>
              <a:gd name="T105" fmla="*/ 48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4" h="790">
                <a:moveTo>
                  <a:pt x="92" y="157"/>
                </a:moveTo>
                <a:cubicBezTo>
                  <a:pt x="41" y="159"/>
                  <a:pt x="0" y="202"/>
                  <a:pt x="0" y="253"/>
                </a:cubicBezTo>
                <a:lnTo>
                  <a:pt x="0" y="556"/>
                </a:lnTo>
                <a:cubicBezTo>
                  <a:pt x="0" y="609"/>
                  <a:pt x="43" y="652"/>
                  <a:pt x="96" y="652"/>
                </a:cubicBezTo>
                <a:lnTo>
                  <a:pt x="128" y="652"/>
                </a:lnTo>
                <a:lnTo>
                  <a:pt x="128" y="790"/>
                </a:lnTo>
                <a:lnTo>
                  <a:pt x="231" y="652"/>
                </a:lnTo>
                <a:lnTo>
                  <a:pt x="605" y="652"/>
                </a:lnTo>
                <a:cubicBezTo>
                  <a:pt x="618" y="652"/>
                  <a:pt x="630" y="649"/>
                  <a:pt x="640" y="645"/>
                </a:cubicBezTo>
                <a:lnTo>
                  <a:pt x="596" y="585"/>
                </a:lnTo>
                <a:lnTo>
                  <a:pt x="254" y="585"/>
                </a:lnTo>
                <a:cubicBezTo>
                  <a:pt x="211" y="585"/>
                  <a:pt x="170" y="568"/>
                  <a:pt x="140" y="537"/>
                </a:cubicBezTo>
                <a:cubicBezTo>
                  <a:pt x="109" y="507"/>
                  <a:pt x="92" y="466"/>
                  <a:pt x="92" y="423"/>
                </a:cubicBezTo>
                <a:lnTo>
                  <a:pt x="92" y="157"/>
                </a:lnTo>
                <a:close/>
                <a:moveTo>
                  <a:pt x="254" y="0"/>
                </a:moveTo>
                <a:lnTo>
                  <a:pt x="254" y="0"/>
                </a:lnTo>
                <a:lnTo>
                  <a:pt x="763" y="0"/>
                </a:lnTo>
                <a:cubicBezTo>
                  <a:pt x="796" y="0"/>
                  <a:pt x="827" y="14"/>
                  <a:pt x="848" y="35"/>
                </a:cubicBezTo>
                <a:cubicBezTo>
                  <a:pt x="870" y="57"/>
                  <a:pt x="884" y="87"/>
                  <a:pt x="884" y="120"/>
                </a:cubicBezTo>
                <a:lnTo>
                  <a:pt x="884" y="423"/>
                </a:lnTo>
                <a:cubicBezTo>
                  <a:pt x="884" y="456"/>
                  <a:pt x="870" y="486"/>
                  <a:pt x="848" y="508"/>
                </a:cubicBezTo>
                <a:cubicBezTo>
                  <a:pt x="827" y="530"/>
                  <a:pt x="796" y="543"/>
                  <a:pt x="763" y="543"/>
                </a:cubicBezTo>
                <a:lnTo>
                  <a:pt x="755" y="543"/>
                </a:lnTo>
                <a:lnTo>
                  <a:pt x="755" y="657"/>
                </a:lnTo>
                <a:cubicBezTo>
                  <a:pt x="755" y="670"/>
                  <a:pt x="745" y="681"/>
                  <a:pt x="731" y="681"/>
                </a:cubicBezTo>
                <a:cubicBezTo>
                  <a:pt x="723" y="681"/>
                  <a:pt x="715" y="676"/>
                  <a:pt x="711" y="670"/>
                </a:cubicBezTo>
                <a:lnTo>
                  <a:pt x="617" y="543"/>
                </a:lnTo>
                <a:lnTo>
                  <a:pt x="254" y="543"/>
                </a:lnTo>
                <a:cubicBezTo>
                  <a:pt x="221" y="543"/>
                  <a:pt x="191" y="530"/>
                  <a:pt x="169" y="508"/>
                </a:cubicBezTo>
                <a:cubicBezTo>
                  <a:pt x="147" y="486"/>
                  <a:pt x="134" y="456"/>
                  <a:pt x="134" y="423"/>
                </a:cubicBezTo>
                <a:lnTo>
                  <a:pt x="134" y="120"/>
                </a:lnTo>
                <a:cubicBezTo>
                  <a:pt x="134" y="87"/>
                  <a:pt x="147" y="57"/>
                  <a:pt x="169" y="35"/>
                </a:cubicBezTo>
                <a:cubicBezTo>
                  <a:pt x="191" y="14"/>
                  <a:pt x="221" y="0"/>
                  <a:pt x="254" y="0"/>
                </a:cubicBezTo>
                <a:close/>
                <a:moveTo>
                  <a:pt x="763" y="48"/>
                </a:moveTo>
                <a:lnTo>
                  <a:pt x="763" y="48"/>
                </a:lnTo>
                <a:cubicBezTo>
                  <a:pt x="783" y="48"/>
                  <a:pt x="801" y="56"/>
                  <a:pt x="814" y="70"/>
                </a:cubicBezTo>
                <a:cubicBezTo>
                  <a:pt x="827" y="83"/>
                  <a:pt x="835" y="100"/>
                  <a:pt x="835" y="120"/>
                </a:cubicBezTo>
                <a:lnTo>
                  <a:pt x="835" y="423"/>
                </a:lnTo>
                <a:cubicBezTo>
                  <a:pt x="835" y="443"/>
                  <a:pt x="827" y="461"/>
                  <a:pt x="814" y="474"/>
                </a:cubicBezTo>
                <a:cubicBezTo>
                  <a:pt x="801" y="487"/>
                  <a:pt x="783" y="495"/>
                  <a:pt x="763" y="495"/>
                </a:cubicBezTo>
                <a:lnTo>
                  <a:pt x="731" y="495"/>
                </a:lnTo>
                <a:cubicBezTo>
                  <a:pt x="718" y="495"/>
                  <a:pt x="707" y="506"/>
                  <a:pt x="707" y="519"/>
                </a:cubicBezTo>
                <a:lnTo>
                  <a:pt x="707" y="584"/>
                </a:lnTo>
                <a:lnTo>
                  <a:pt x="648" y="505"/>
                </a:lnTo>
                <a:cubicBezTo>
                  <a:pt x="643" y="498"/>
                  <a:pt x="636" y="495"/>
                  <a:pt x="629" y="495"/>
                </a:cubicBezTo>
                <a:lnTo>
                  <a:pt x="629" y="495"/>
                </a:lnTo>
                <a:lnTo>
                  <a:pt x="254" y="495"/>
                </a:lnTo>
                <a:cubicBezTo>
                  <a:pt x="234" y="495"/>
                  <a:pt x="216" y="487"/>
                  <a:pt x="203" y="474"/>
                </a:cubicBezTo>
                <a:cubicBezTo>
                  <a:pt x="190" y="461"/>
                  <a:pt x="182" y="443"/>
                  <a:pt x="182" y="423"/>
                </a:cubicBezTo>
                <a:lnTo>
                  <a:pt x="182" y="120"/>
                </a:lnTo>
                <a:cubicBezTo>
                  <a:pt x="182" y="100"/>
                  <a:pt x="190" y="83"/>
                  <a:pt x="203" y="70"/>
                </a:cubicBezTo>
                <a:cubicBezTo>
                  <a:pt x="216" y="56"/>
                  <a:pt x="234" y="48"/>
                  <a:pt x="254" y="48"/>
                </a:cubicBezTo>
                <a:lnTo>
                  <a:pt x="763" y="4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7" name="Freeform 28"/>
          <p:cNvSpPr>
            <a:spLocks noEditPoints="1"/>
          </p:cNvSpPr>
          <p:nvPr/>
        </p:nvSpPr>
        <p:spPr bwMode="auto">
          <a:xfrm>
            <a:off x="6863393" y="3838178"/>
            <a:ext cx="515554" cy="400987"/>
          </a:xfrm>
          <a:custGeom>
            <a:avLst/>
            <a:gdLst>
              <a:gd name="T0" fmla="*/ 175 w 724"/>
              <a:gd name="T1" fmla="*/ 80 h 563"/>
              <a:gd name="T2" fmla="*/ 34 w 724"/>
              <a:gd name="T3" fmla="*/ 80 h 563"/>
              <a:gd name="T4" fmla="*/ 34 w 724"/>
              <a:gd name="T5" fmla="*/ 44 h 563"/>
              <a:gd name="T6" fmla="*/ 175 w 724"/>
              <a:gd name="T7" fmla="*/ 44 h 563"/>
              <a:gd name="T8" fmla="*/ 175 w 724"/>
              <a:gd name="T9" fmla="*/ 80 h 563"/>
              <a:gd name="T10" fmla="*/ 175 w 724"/>
              <a:gd name="T11" fmla="*/ 165 h 563"/>
              <a:gd name="T12" fmla="*/ 34 w 724"/>
              <a:gd name="T13" fmla="*/ 165 h 563"/>
              <a:gd name="T14" fmla="*/ 34 w 724"/>
              <a:gd name="T15" fmla="*/ 129 h 563"/>
              <a:gd name="T16" fmla="*/ 175 w 724"/>
              <a:gd name="T17" fmla="*/ 129 h 563"/>
              <a:gd name="T18" fmla="*/ 175 w 724"/>
              <a:gd name="T19" fmla="*/ 165 h 563"/>
              <a:gd name="T20" fmla="*/ 175 w 724"/>
              <a:gd name="T21" fmla="*/ 250 h 563"/>
              <a:gd name="T22" fmla="*/ 34 w 724"/>
              <a:gd name="T23" fmla="*/ 250 h 563"/>
              <a:gd name="T24" fmla="*/ 34 w 724"/>
              <a:gd name="T25" fmla="*/ 214 h 563"/>
              <a:gd name="T26" fmla="*/ 175 w 724"/>
              <a:gd name="T27" fmla="*/ 214 h 563"/>
              <a:gd name="T28" fmla="*/ 175 w 724"/>
              <a:gd name="T29" fmla="*/ 250 h 563"/>
              <a:gd name="T30" fmla="*/ 0 w 724"/>
              <a:gd name="T31" fmla="*/ 563 h 563"/>
              <a:gd name="T32" fmla="*/ 209 w 724"/>
              <a:gd name="T33" fmla="*/ 563 h 563"/>
              <a:gd name="T34" fmla="*/ 209 w 724"/>
              <a:gd name="T35" fmla="*/ 0 h 563"/>
              <a:gd name="T36" fmla="*/ 0 w 724"/>
              <a:gd name="T37" fmla="*/ 0 h 563"/>
              <a:gd name="T38" fmla="*/ 0 w 724"/>
              <a:gd name="T39" fmla="*/ 563 h 563"/>
              <a:gd name="T40" fmla="*/ 432 w 724"/>
              <a:gd name="T41" fmla="*/ 80 h 563"/>
              <a:gd name="T42" fmla="*/ 292 w 724"/>
              <a:gd name="T43" fmla="*/ 80 h 563"/>
              <a:gd name="T44" fmla="*/ 292 w 724"/>
              <a:gd name="T45" fmla="*/ 44 h 563"/>
              <a:gd name="T46" fmla="*/ 432 w 724"/>
              <a:gd name="T47" fmla="*/ 44 h 563"/>
              <a:gd name="T48" fmla="*/ 432 w 724"/>
              <a:gd name="T49" fmla="*/ 80 h 563"/>
              <a:gd name="T50" fmla="*/ 432 w 724"/>
              <a:gd name="T51" fmla="*/ 165 h 563"/>
              <a:gd name="T52" fmla="*/ 292 w 724"/>
              <a:gd name="T53" fmla="*/ 165 h 563"/>
              <a:gd name="T54" fmla="*/ 292 w 724"/>
              <a:gd name="T55" fmla="*/ 129 h 563"/>
              <a:gd name="T56" fmla="*/ 432 w 724"/>
              <a:gd name="T57" fmla="*/ 129 h 563"/>
              <a:gd name="T58" fmla="*/ 432 w 724"/>
              <a:gd name="T59" fmla="*/ 165 h 563"/>
              <a:gd name="T60" fmla="*/ 432 w 724"/>
              <a:gd name="T61" fmla="*/ 250 h 563"/>
              <a:gd name="T62" fmla="*/ 292 w 724"/>
              <a:gd name="T63" fmla="*/ 250 h 563"/>
              <a:gd name="T64" fmla="*/ 292 w 724"/>
              <a:gd name="T65" fmla="*/ 214 h 563"/>
              <a:gd name="T66" fmla="*/ 432 w 724"/>
              <a:gd name="T67" fmla="*/ 214 h 563"/>
              <a:gd name="T68" fmla="*/ 432 w 724"/>
              <a:gd name="T69" fmla="*/ 250 h 563"/>
              <a:gd name="T70" fmla="*/ 257 w 724"/>
              <a:gd name="T71" fmla="*/ 563 h 563"/>
              <a:gd name="T72" fmla="*/ 467 w 724"/>
              <a:gd name="T73" fmla="*/ 563 h 563"/>
              <a:gd name="T74" fmla="*/ 467 w 724"/>
              <a:gd name="T75" fmla="*/ 0 h 563"/>
              <a:gd name="T76" fmla="*/ 257 w 724"/>
              <a:gd name="T77" fmla="*/ 0 h 563"/>
              <a:gd name="T78" fmla="*/ 257 w 724"/>
              <a:gd name="T79" fmla="*/ 563 h 563"/>
              <a:gd name="T80" fmla="*/ 690 w 724"/>
              <a:gd name="T81" fmla="*/ 80 h 563"/>
              <a:gd name="T82" fmla="*/ 549 w 724"/>
              <a:gd name="T83" fmla="*/ 80 h 563"/>
              <a:gd name="T84" fmla="*/ 549 w 724"/>
              <a:gd name="T85" fmla="*/ 44 h 563"/>
              <a:gd name="T86" fmla="*/ 690 w 724"/>
              <a:gd name="T87" fmla="*/ 44 h 563"/>
              <a:gd name="T88" fmla="*/ 690 w 724"/>
              <a:gd name="T89" fmla="*/ 80 h 563"/>
              <a:gd name="T90" fmla="*/ 690 w 724"/>
              <a:gd name="T91" fmla="*/ 165 h 563"/>
              <a:gd name="T92" fmla="*/ 549 w 724"/>
              <a:gd name="T93" fmla="*/ 165 h 563"/>
              <a:gd name="T94" fmla="*/ 549 w 724"/>
              <a:gd name="T95" fmla="*/ 129 h 563"/>
              <a:gd name="T96" fmla="*/ 690 w 724"/>
              <a:gd name="T97" fmla="*/ 129 h 563"/>
              <a:gd name="T98" fmla="*/ 690 w 724"/>
              <a:gd name="T99" fmla="*/ 165 h 563"/>
              <a:gd name="T100" fmla="*/ 690 w 724"/>
              <a:gd name="T101" fmla="*/ 250 h 563"/>
              <a:gd name="T102" fmla="*/ 549 w 724"/>
              <a:gd name="T103" fmla="*/ 250 h 563"/>
              <a:gd name="T104" fmla="*/ 549 w 724"/>
              <a:gd name="T105" fmla="*/ 214 h 563"/>
              <a:gd name="T106" fmla="*/ 690 w 724"/>
              <a:gd name="T107" fmla="*/ 214 h 563"/>
              <a:gd name="T108" fmla="*/ 690 w 724"/>
              <a:gd name="T109" fmla="*/ 250 h 563"/>
              <a:gd name="T110" fmla="*/ 515 w 724"/>
              <a:gd name="T111" fmla="*/ 563 h 563"/>
              <a:gd name="T112" fmla="*/ 724 w 724"/>
              <a:gd name="T113" fmla="*/ 563 h 563"/>
              <a:gd name="T114" fmla="*/ 724 w 724"/>
              <a:gd name="T115" fmla="*/ 0 h 563"/>
              <a:gd name="T116" fmla="*/ 515 w 724"/>
              <a:gd name="T117" fmla="*/ 0 h 563"/>
              <a:gd name="T118" fmla="*/ 515 w 724"/>
              <a:gd name="T119" fmla="*/ 56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4" h="563">
                <a:moveTo>
                  <a:pt x="175" y="80"/>
                </a:moveTo>
                <a:lnTo>
                  <a:pt x="34" y="80"/>
                </a:lnTo>
                <a:lnTo>
                  <a:pt x="34" y="44"/>
                </a:lnTo>
                <a:lnTo>
                  <a:pt x="175" y="44"/>
                </a:lnTo>
                <a:lnTo>
                  <a:pt x="175" y="80"/>
                </a:lnTo>
                <a:close/>
                <a:moveTo>
                  <a:pt x="175" y="165"/>
                </a:moveTo>
                <a:lnTo>
                  <a:pt x="34" y="165"/>
                </a:lnTo>
                <a:lnTo>
                  <a:pt x="34" y="129"/>
                </a:lnTo>
                <a:lnTo>
                  <a:pt x="175" y="129"/>
                </a:lnTo>
                <a:lnTo>
                  <a:pt x="175" y="165"/>
                </a:lnTo>
                <a:close/>
                <a:moveTo>
                  <a:pt x="175" y="250"/>
                </a:moveTo>
                <a:lnTo>
                  <a:pt x="34" y="250"/>
                </a:lnTo>
                <a:lnTo>
                  <a:pt x="34" y="214"/>
                </a:lnTo>
                <a:lnTo>
                  <a:pt x="175" y="214"/>
                </a:lnTo>
                <a:lnTo>
                  <a:pt x="175" y="250"/>
                </a:lnTo>
                <a:close/>
                <a:moveTo>
                  <a:pt x="0" y="563"/>
                </a:moveTo>
                <a:lnTo>
                  <a:pt x="209" y="563"/>
                </a:lnTo>
                <a:lnTo>
                  <a:pt x="209" y="0"/>
                </a:lnTo>
                <a:lnTo>
                  <a:pt x="0" y="0"/>
                </a:lnTo>
                <a:lnTo>
                  <a:pt x="0" y="563"/>
                </a:lnTo>
                <a:close/>
                <a:moveTo>
                  <a:pt x="432" y="80"/>
                </a:moveTo>
                <a:lnTo>
                  <a:pt x="292" y="80"/>
                </a:lnTo>
                <a:lnTo>
                  <a:pt x="292" y="44"/>
                </a:lnTo>
                <a:lnTo>
                  <a:pt x="432" y="44"/>
                </a:lnTo>
                <a:lnTo>
                  <a:pt x="432" y="80"/>
                </a:lnTo>
                <a:close/>
                <a:moveTo>
                  <a:pt x="432" y="165"/>
                </a:moveTo>
                <a:lnTo>
                  <a:pt x="292" y="165"/>
                </a:lnTo>
                <a:lnTo>
                  <a:pt x="292" y="129"/>
                </a:lnTo>
                <a:lnTo>
                  <a:pt x="432" y="129"/>
                </a:lnTo>
                <a:lnTo>
                  <a:pt x="432" y="165"/>
                </a:lnTo>
                <a:close/>
                <a:moveTo>
                  <a:pt x="432" y="250"/>
                </a:moveTo>
                <a:lnTo>
                  <a:pt x="292" y="250"/>
                </a:lnTo>
                <a:lnTo>
                  <a:pt x="292" y="214"/>
                </a:lnTo>
                <a:lnTo>
                  <a:pt x="432" y="214"/>
                </a:lnTo>
                <a:lnTo>
                  <a:pt x="432" y="250"/>
                </a:lnTo>
                <a:close/>
                <a:moveTo>
                  <a:pt x="257" y="563"/>
                </a:moveTo>
                <a:lnTo>
                  <a:pt x="467" y="563"/>
                </a:lnTo>
                <a:lnTo>
                  <a:pt x="467" y="0"/>
                </a:lnTo>
                <a:lnTo>
                  <a:pt x="257" y="0"/>
                </a:lnTo>
                <a:lnTo>
                  <a:pt x="257" y="563"/>
                </a:lnTo>
                <a:close/>
                <a:moveTo>
                  <a:pt x="690" y="80"/>
                </a:moveTo>
                <a:lnTo>
                  <a:pt x="549" y="80"/>
                </a:lnTo>
                <a:lnTo>
                  <a:pt x="549" y="44"/>
                </a:lnTo>
                <a:lnTo>
                  <a:pt x="690" y="44"/>
                </a:lnTo>
                <a:lnTo>
                  <a:pt x="690" y="80"/>
                </a:lnTo>
                <a:close/>
                <a:moveTo>
                  <a:pt x="690" y="165"/>
                </a:moveTo>
                <a:lnTo>
                  <a:pt x="549" y="165"/>
                </a:lnTo>
                <a:lnTo>
                  <a:pt x="549" y="129"/>
                </a:lnTo>
                <a:lnTo>
                  <a:pt x="690" y="129"/>
                </a:lnTo>
                <a:lnTo>
                  <a:pt x="690" y="165"/>
                </a:lnTo>
                <a:close/>
                <a:moveTo>
                  <a:pt x="690" y="250"/>
                </a:moveTo>
                <a:lnTo>
                  <a:pt x="549" y="250"/>
                </a:lnTo>
                <a:lnTo>
                  <a:pt x="549" y="214"/>
                </a:lnTo>
                <a:lnTo>
                  <a:pt x="690" y="214"/>
                </a:lnTo>
                <a:lnTo>
                  <a:pt x="690" y="250"/>
                </a:lnTo>
                <a:close/>
                <a:moveTo>
                  <a:pt x="515" y="563"/>
                </a:moveTo>
                <a:lnTo>
                  <a:pt x="724" y="563"/>
                </a:lnTo>
                <a:lnTo>
                  <a:pt x="724" y="0"/>
                </a:lnTo>
                <a:lnTo>
                  <a:pt x="515" y="0"/>
                </a:lnTo>
                <a:lnTo>
                  <a:pt x="515" y="563"/>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8" name="Freeform 29"/>
          <p:cNvSpPr>
            <a:spLocks noEditPoints="1"/>
          </p:cNvSpPr>
          <p:nvPr/>
        </p:nvSpPr>
        <p:spPr bwMode="auto">
          <a:xfrm>
            <a:off x="1168283" y="4668644"/>
            <a:ext cx="613490" cy="532184"/>
          </a:xfrm>
          <a:custGeom>
            <a:avLst/>
            <a:gdLst>
              <a:gd name="T0" fmla="*/ 609 w 860"/>
              <a:gd name="T1" fmla="*/ 591 h 744"/>
              <a:gd name="T2" fmla="*/ 831 w 860"/>
              <a:gd name="T3" fmla="*/ 220 h 744"/>
              <a:gd name="T4" fmla="*/ 607 w 860"/>
              <a:gd name="T5" fmla="*/ 132 h 744"/>
              <a:gd name="T6" fmla="*/ 395 w 860"/>
              <a:gd name="T7" fmla="*/ 0 h 744"/>
              <a:gd name="T8" fmla="*/ 166 w 860"/>
              <a:gd name="T9" fmla="*/ 191 h 744"/>
              <a:gd name="T10" fmla="*/ 0 w 860"/>
              <a:gd name="T11" fmla="*/ 290 h 744"/>
              <a:gd name="T12" fmla="*/ 99 w 860"/>
              <a:gd name="T13" fmla="*/ 744 h 744"/>
              <a:gd name="T14" fmla="*/ 860 w 860"/>
              <a:gd name="T15" fmla="*/ 645 h 744"/>
              <a:gd name="T16" fmla="*/ 241 w 860"/>
              <a:gd name="T17" fmla="*/ 155 h 744"/>
              <a:gd name="T18" fmla="*/ 657 w 860"/>
              <a:gd name="T19" fmla="*/ 181 h 744"/>
              <a:gd name="T20" fmla="*/ 206 w 860"/>
              <a:gd name="T21" fmla="*/ 231 h 744"/>
              <a:gd name="T22" fmla="*/ 241 w 860"/>
              <a:gd name="T23" fmla="*/ 155 h 744"/>
              <a:gd name="T24" fmla="*/ 794 w 860"/>
              <a:gd name="T25" fmla="*/ 678 h 744"/>
              <a:gd name="T26" fmla="*/ 66 w 860"/>
              <a:gd name="T27" fmla="*/ 678 h 744"/>
              <a:gd name="T28" fmla="*/ 66 w 860"/>
              <a:gd name="T29" fmla="*/ 257 h 744"/>
              <a:gd name="T30" fmla="*/ 240 w 860"/>
              <a:gd name="T31" fmla="*/ 288 h 744"/>
              <a:gd name="T32" fmla="*/ 761 w 860"/>
              <a:gd name="T33" fmla="*/ 244 h 744"/>
              <a:gd name="T34" fmla="*/ 807 w 860"/>
              <a:gd name="T35" fmla="*/ 645 h 744"/>
              <a:gd name="T36" fmla="*/ 609 w 860"/>
              <a:gd name="T37" fmla="*/ 515 h 744"/>
              <a:gd name="T38" fmla="*/ 434 w 860"/>
              <a:gd name="T39" fmla="*/ 515 h 744"/>
              <a:gd name="T40" fmla="*/ 730 w 860"/>
              <a:gd name="T41" fmla="*/ 452 h 744"/>
              <a:gd name="T42" fmla="*/ 434 w 860"/>
              <a:gd name="T43" fmla="*/ 452 h 744"/>
              <a:gd name="T44" fmla="*/ 730 w 860"/>
              <a:gd name="T45" fmla="*/ 392 h 744"/>
              <a:gd name="T46" fmla="*/ 434 w 860"/>
              <a:gd name="T47" fmla="*/ 392 h 744"/>
              <a:gd name="T48" fmla="*/ 730 w 860"/>
              <a:gd name="T49" fmla="*/ 332 h 744"/>
              <a:gd name="T50" fmla="*/ 434 w 860"/>
              <a:gd name="T51" fmla="*/ 332 h 744"/>
              <a:gd name="T52" fmla="*/ 234 w 860"/>
              <a:gd name="T53" fmla="*/ 325 h 744"/>
              <a:gd name="T54" fmla="*/ 227 w 860"/>
              <a:gd name="T55" fmla="*/ 328 h 744"/>
              <a:gd name="T56" fmla="*/ 223 w 860"/>
              <a:gd name="T57" fmla="*/ 330 h 744"/>
              <a:gd name="T58" fmla="*/ 220 w 860"/>
              <a:gd name="T59" fmla="*/ 332 h 744"/>
              <a:gd name="T60" fmla="*/ 218 w 860"/>
              <a:gd name="T61" fmla="*/ 334 h 744"/>
              <a:gd name="T62" fmla="*/ 215 w 860"/>
              <a:gd name="T63" fmla="*/ 336 h 744"/>
              <a:gd name="T64" fmla="*/ 213 w 860"/>
              <a:gd name="T65" fmla="*/ 337 h 744"/>
              <a:gd name="T66" fmla="*/ 210 w 860"/>
              <a:gd name="T67" fmla="*/ 339 h 744"/>
              <a:gd name="T68" fmla="*/ 208 w 860"/>
              <a:gd name="T69" fmla="*/ 341 h 744"/>
              <a:gd name="T70" fmla="*/ 206 w 860"/>
              <a:gd name="T71" fmla="*/ 343 h 744"/>
              <a:gd name="T72" fmla="*/ 203 w 860"/>
              <a:gd name="T73" fmla="*/ 345 h 744"/>
              <a:gd name="T74" fmla="*/ 174 w 860"/>
              <a:gd name="T75" fmla="*/ 401 h 744"/>
              <a:gd name="T76" fmla="*/ 272 w 860"/>
              <a:gd name="T77" fmla="*/ 317 h 744"/>
              <a:gd name="T78" fmla="*/ 197 w 860"/>
              <a:gd name="T79" fmla="*/ 407 h 744"/>
              <a:gd name="T80" fmla="*/ 282 w 860"/>
              <a:gd name="T81" fmla="*/ 409 h 744"/>
              <a:gd name="T82" fmla="*/ 300 w 860"/>
              <a:gd name="T83" fmla="*/ 409 h 744"/>
              <a:gd name="T84" fmla="*/ 272 w 860"/>
              <a:gd name="T85" fmla="*/ 496 h 744"/>
              <a:gd name="T86" fmla="*/ 197 w 860"/>
              <a:gd name="T87" fmla="*/ 407 h 744"/>
              <a:gd name="T88" fmla="*/ 312 w 860"/>
              <a:gd name="T89" fmla="*/ 435 h 744"/>
              <a:gd name="T90" fmla="*/ 302 w 860"/>
              <a:gd name="T91" fmla="*/ 424 h 744"/>
              <a:gd name="T92" fmla="*/ 250 w 860"/>
              <a:gd name="T93" fmla="*/ 435 h 744"/>
              <a:gd name="T94" fmla="*/ 240 w 860"/>
              <a:gd name="T95" fmla="*/ 424 h 744"/>
              <a:gd name="T96" fmla="*/ 147 w 860"/>
              <a:gd name="T97" fmla="*/ 633 h 744"/>
              <a:gd name="T98" fmla="*/ 308 w 860"/>
              <a:gd name="T99" fmla="*/ 510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60" h="744">
                <a:moveTo>
                  <a:pt x="434" y="569"/>
                </a:moveTo>
                <a:lnTo>
                  <a:pt x="609" y="569"/>
                </a:lnTo>
                <a:lnTo>
                  <a:pt x="609" y="591"/>
                </a:lnTo>
                <a:lnTo>
                  <a:pt x="434" y="591"/>
                </a:lnTo>
                <a:lnTo>
                  <a:pt x="434" y="569"/>
                </a:lnTo>
                <a:close/>
                <a:moveTo>
                  <a:pt x="831" y="220"/>
                </a:moveTo>
                <a:cubicBezTo>
                  <a:pt x="813" y="202"/>
                  <a:pt x="788" y="191"/>
                  <a:pt x="761" y="191"/>
                </a:cubicBezTo>
                <a:lnTo>
                  <a:pt x="681" y="191"/>
                </a:lnTo>
                <a:cubicBezTo>
                  <a:pt x="673" y="157"/>
                  <a:pt x="642" y="132"/>
                  <a:pt x="607" y="132"/>
                </a:cubicBezTo>
                <a:lnTo>
                  <a:pt x="538" y="133"/>
                </a:lnTo>
                <a:cubicBezTo>
                  <a:pt x="486" y="91"/>
                  <a:pt x="464" y="46"/>
                  <a:pt x="453" y="0"/>
                </a:cubicBezTo>
                <a:cubicBezTo>
                  <a:pt x="433" y="0"/>
                  <a:pt x="414" y="0"/>
                  <a:pt x="395" y="0"/>
                </a:cubicBezTo>
                <a:cubicBezTo>
                  <a:pt x="386" y="60"/>
                  <a:pt x="357" y="103"/>
                  <a:pt x="315" y="134"/>
                </a:cubicBezTo>
                <a:lnTo>
                  <a:pt x="240" y="135"/>
                </a:lnTo>
                <a:cubicBezTo>
                  <a:pt x="205" y="135"/>
                  <a:pt x="175" y="159"/>
                  <a:pt x="166" y="191"/>
                </a:cubicBezTo>
                <a:lnTo>
                  <a:pt x="99" y="191"/>
                </a:lnTo>
                <a:cubicBezTo>
                  <a:pt x="72" y="191"/>
                  <a:pt x="47" y="202"/>
                  <a:pt x="29" y="220"/>
                </a:cubicBezTo>
                <a:cubicBezTo>
                  <a:pt x="11" y="238"/>
                  <a:pt x="0" y="263"/>
                  <a:pt x="0" y="290"/>
                </a:cubicBezTo>
                <a:lnTo>
                  <a:pt x="0" y="645"/>
                </a:lnTo>
                <a:cubicBezTo>
                  <a:pt x="0" y="672"/>
                  <a:pt x="11" y="697"/>
                  <a:pt x="29" y="715"/>
                </a:cubicBezTo>
                <a:cubicBezTo>
                  <a:pt x="47" y="733"/>
                  <a:pt x="72" y="744"/>
                  <a:pt x="99" y="744"/>
                </a:cubicBezTo>
                <a:lnTo>
                  <a:pt x="761" y="744"/>
                </a:lnTo>
                <a:cubicBezTo>
                  <a:pt x="788" y="744"/>
                  <a:pt x="813" y="733"/>
                  <a:pt x="831" y="715"/>
                </a:cubicBezTo>
                <a:cubicBezTo>
                  <a:pt x="849" y="697"/>
                  <a:pt x="860" y="672"/>
                  <a:pt x="860" y="645"/>
                </a:cubicBezTo>
                <a:lnTo>
                  <a:pt x="860" y="290"/>
                </a:lnTo>
                <a:cubicBezTo>
                  <a:pt x="860" y="263"/>
                  <a:pt x="849" y="238"/>
                  <a:pt x="831" y="220"/>
                </a:cubicBezTo>
                <a:close/>
                <a:moveTo>
                  <a:pt x="241" y="155"/>
                </a:moveTo>
                <a:lnTo>
                  <a:pt x="241" y="155"/>
                </a:lnTo>
                <a:lnTo>
                  <a:pt x="608" y="152"/>
                </a:lnTo>
                <a:cubicBezTo>
                  <a:pt x="629" y="152"/>
                  <a:pt x="647" y="164"/>
                  <a:pt x="657" y="181"/>
                </a:cubicBezTo>
                <a:cubicBezTo>
                  <a:pt x="648" y="176"/>
                  <a:pt x="639" y="173"/>
                  <a:pt x="628" y="173"/>
                </a:cubicBezTo>
                <a:lnTo>
                  <a:pt x="262" y="176"/>
                </a:lnTo>
                <a:cubicBezTo>
                  <a:pt x="231" y="176"/>
                  <a:pt x="206" y="200"/>
                  <a:pt x="206" y="231"/>
                </a:cubicBezTo>
                <a:cubicBezTo>
                  <a:pt x="206" y="240"/>
                  <a:pt x="209" y="249"/>
                  <a:pt x="213" y="257"/>
                </a:cubicBezTo>
                <a:cubicBezTo>
                  <a:pt x="197" y="247"/>
                  <a:pt x="186" y="230"/>
                  <a:pt x="186" y="210"/>
                </a:cubicBezTo>
                <a:cubicBezTo>
                  <a:pt x="186" y="179"/>
                  <a:pt x="211" y="155"/>
                  <a:pt x="241" y="155"/>
                </a:cubicBezTo>
                <a:close/>
                <a:moveTo>
                  <a:pt x="807" y="645"/>
                </a:moveTo>
                <a:lnTo>
                  <a:pt x="807" y="645"/>
                </a:lnTo>
                <a:cubicBezTo>
                  <a:pt x="807" y="658"/>
                  <a:pt x="802" y="669"/>
                  <a:pt x="794" y="678"/>
                </a:cubicBezTo>
                <a:cubicBezTo>
                  <a:pt x="785" y="686"/>
                  <a:pt x="774" y="691"/>
                  <a:pt x="761" y="691"/>
                </a:cubicBezTo>
                <a:lnTo>
                  <a:pt x="99" y="691"/>
                </a:lnTo>
                <a:cubicBezTo>
                  <a:pt x="86" y="691"/>
                  <a:pt x="75" y="686"/>
                  <a:pt x="66" y="678"/>
                </a:cubicBezTo>
                <a:cubicBezTo>
                  <a:pt x="58" y="669"/>
                  <a:pt x="53" y="658"/>
                  <a:pt x="53" y="645"/>
                </a:cubicBezTo>
                <a:lnTo>
                  <a:pt x="53" y="290"/>
                </a:lnTo>
                <a:cubicBezTo>
                  <a:pt x="53" y="277"/>
                  <a:pt x="58" y="266"/>
                  <a:pt x="66" y="257"/>
                </a:cubicBezTo>
                <a:cubicBezTo>
                  <a:pt x="75" y="249"/>
                  <a:pt x="86" y="244"/>
                  <a:pt x="99" y="244"/>
                </a:cubicBezTo>
                <a:lnTo>
                  <a:pt x="171" y="244"/>
                </a:lnTo>
                <a:cubicBezTo>
                  <a:pt x="183" y="270"/>
                  <a:pt x="209" y="288"/>
                  <a:pt x="240" y="288"/>
                </a:cubicBezTo>
                <a:lnTo>
                  <a:pt x="607" y="285"/>
                </a:lnTo>
                <a:cubicBezTo>
                  <a:pt x="636" y="285"/>
                  <a:pt x="661" y="268"/>
                  <a:pt x="674" y="244"/>
                </a:cubicBezTo>
                <a:lnTo>
                  <a:pt x="761" y="244"/>
                </a:lnTo>
                <a:cubicBezTo>
                  <a:pt x="774" y="244"/>
                  <a:pt x="785" y="249"/>
                  <a:pt x="794" y="257"/>
                </a:cubicBezTo>
                <a:cubicBezTo>
                  <a:pt x="802" y="266"/>
                  <a:pt x="807" y="277"/>
                  <a:pt x="807" y="290"/>
                </a:cubicBezTo>
                <a:lnTo>
                  <a:pt x="807" y="645"/>
                </a:lnTo>
                <a:close/>
                <a:moveTo>
                  <a:pt x="434" y="515"/>
                </a:moveTo>
                <a:lnTo>
                  <a:pt x="434" y="515"/>
                </a:lnTo>
                <a:lnTo>
                  <a:pt x="609" y="515"/>
                </a:lnTo>
                <a:lnTo>
                  <a:pt x="609" y="537"/>
                </a:lnTo>
                <a:lnTo>
                  <a:pt x="434" y="537"/>
                </a:lnTo>
                <a:lnTo>
                  <a:pt x="434" y="515"/>
                </a:lnTo>
                <a:close/>
                <a:moveTo>
                  <a:pt x="434" y="452"/>
                </a:moveTo>
                <a:lnTo>
                  <a:pt x="434" y="452"/>
                </a:lnTo>
                <a:lnTo>
                  <a:pt x="730" y="452"/>
                </a:lnTo>
                <a:lnTo>
                  <a:pt x="730" y="474"/>
                </a:lnTo>
                <a:lnTo>
                  <a:pt x="434" y="474"/>
                </a:lnTo>
                <a:lnTo>
                  <a:pt x="434" y="452"/>
                </a:lnTo>
                <a:close/>
                <a:moveTo>
                  <a:pt x="434" y="392"/>
                </a:moveTo>
                <a:lnTo>
                  <a:pt x="434" y="392"/>
                </a:lnTo>
                <a:lnTo>
                  <a:pt x="730" y="392"/>
                </a:lnTo>
                <a:lnTo>
                  <a:pt x="730" y="415"/>
                </a:lnTo>
                <a:lnTo>
                  <a:pt x="434" y="415"/>
                </a:lnTo>
                <a:lnTo>
                  <a:pt x="434" y="392"/>
                </a:lnTo>
                <a:close/>
                <a:moveTo>
                  <a:pt x="434" y="332"/>
                </a:moveTo>
                <a:lnTo>
                  <a:pt x="434" y="332"/>
                </a:lnTo>
                <a:lnTo>
                  <a:pt x="730" y="332"/>
                </a:lnTo>
                <a:lnTo>
                  <a:pt x="730" y="355"/>
                </a:lnTo>
                <a:lnTo>
                  <a:pt x="434" y="355"/>
                </a:lnTo>
                <a:lnTo>
                  <a:pt x="434" y="332"/>
                </a:lnTo>
                <a:close/>
                <a:moveTo>
                  <a:pt x="234" y="325"/>
                </a:moveTo>
                <a:lnTo>
                  <a:pt x="234" y="325"/>
                </a:lnTo>
                <a:lnTo>
                  <a:pt x="234" y="325"/>
                </a:lnTo>
                <a:cubicBezTo>
                  <a:pt x="232" y="326"/>
                  <a:pt x="230" y="327"/>
                  <a:pt x="229" y="327"/>
                </a:cubicBezTo>
                <a:lnTo>
                  <a:pt x="228" y="328"/>
                </a:lnTo>
                <a:cubicBezTo>
                  <a:pt x="228" y="328"/>
                  <a:pt x="227" y="328"/>
                  <a:pt x="227" y="328"/>
                </a:cubicBezTo>
                <a:lnTo>
                  <a:pt x="226" y="329"/>
                </a:lnTo>
                <a:cubicBezTo>
                  <a:pt x="225" y="329"/>
                  <a:pt x="224" y="330"/>
                  <a:pt x="223" y="330"/>
                </a:cubicBezTo>
                <a:lnTo>
                  <a:pt x="223" y="330"/>
                </a:lnTo>
                <a:cubicBezTo>
                  <a:pt x="222" y="331"/>
                  <a:pt x="222" y="331"/>
                  <a:pt x="221" y="331"/>
                </a:cubicBezTo>
                <a:lnTo>
                  <a:pt x="221" y="331"/>
                </a:lnTo>
                <a:cubicBezTo>
                  <a:pt x="221" y="332"/>
                  <a:pt x="220" y="332"/>
                  <a:pt x="220" y="332"/>
                </a:cubicBezTo>
                <a:lnTo>
                  <a:pt x="219" y="333"/>
                </a:lnTo>
                <a:cubicBezTo>
                  <a:pt x="219" y="333"/>
                  <a:pt x="219" y="333"/>
                  <a:pt x="218" y="333"/>
                </a:cubicBezTo>
                <a:lnTo>
                  <a:pt x="218" y="334"/>
                </a:lnTo>
                <a:cubicBezTo>
                  <a:pt x="217" y="334"/>
                  <a:pt x="217" y="334"/>
                  <a:pt x="216" y="334"/>
                </a:cubicBezTo>
                <a:lnTo>
                  <a:pt x="216" y="335"/>
                </a:lnTo>
                <a:cubicBezTo>
                  <a:pt x="216" y="335"/>
                  <a:pt x="215" y="335"/>
                  <a:pt x="215" y="336"/>
                </a:cubicBezTo>
                <a:lnTo>
                  <a:pt x="214" y="336"/>
                </a:lnTo>
                <a:cubicBezTo>
                  <a:pt x="214" y="336"/>
                  <a:pt x="214" y="336"/>
                  <a:pt x="213" y="337"/>
                </a:cubicBezTo>
                <a:lnTo>
                  <a:pt x="213" y="337"/>
                </a:lnTo>
                <a:cubicBezTo>
                  <a:pt x="212" y="337"/>
                  <a:pt x="212" y="338"/>
                  <a:pt x="212" y="338"/>
                </a:cubicBezTo>
                <a:lnTo>
                  <a:pt x="211" y="338"/>
                </a:lnTo>
                <a:cubicBezTo>
                  <a:pt x="211" y="339"/>
                  <a:pt x="210" y="339"/>
                  <a:pt x="210" y="339"/>
                </a:cubicBezTo>
                <a:lnTo>
                  <a:pt x="210" y="340"/>
                </a:lnTo>
                <a:cubicBezTo>
                  <a:pt x="209" y="340"/>
                  <a:pt x="209" y="340"/>
                  <a:pt x="209" y="340"/>
                </a:cubicBezTo>
                <a:lnTo>
                  <a:pt x="208" y="341"/>
                </a:lnTo>
                <a:lnTo>
                  <a:pt x="207" y="342"/>
                </a:lnTo>
                <a:lnTo>
                  <a:pt x="207" y="342"/>
                </a:lnTo>
                <a:cubicBezTo>
                  <a:pt x="206" y="342"/>
                  <a:pt x="206" y="343"/>
                  <a:pt x="206" y="343"/>
                </a:cubicBezTo>
                <a:lnTo>
                  <a:pt x="205" y="344"/>
                </a:lnTo>
                <a:cubicBezTo>
                  <a:pt x="205" y="344"/>
                  <a:pt x="204" y="344"/>
                  <a:pt x="204" y="344"/>
                </a:cubicBezTo>
                <a:lnTo>
                  <a:pt x="203" y="345"/>
                </a:lnTo>
                <a:lnTo>
                  <a:pt x="203" y="345"/>
                </a:lnTo>
                <a:cubicBezTo>
                  <a:pt x="188" y="360"/>
                  <a:pt x="177" y="380"/>
                  <a:pt x="174" y="401"/>
                </a:cubicBezTo>
                <a:lnTo>
                  <a:pt x="174" y="401"/>
                </a:lnTo>
                <a:cubicBezTo>
                  <a:pt x="168" y="435"/>
                  <a:pt x="202" y="486"/>
                  <a:pt x="155" y="505"/>
                </a:cubicBezTo>
                <a:lnTo>
                  <a:pt x="384" y="505"/>
                </a:lnTo>
                <a:cubicBezTo>
                  <a:pt x="404" y="438"/>
                  <a:pt x="379" y="313"/>
                  <a:pt x="272" y="317"/>
                </a:cubicBezTo>
                <a:cubicBezTo>
                  <a:pt x="259" y="318"/>
                  <a:pt x="246" y="320"/>
                  <a:pt x="234" y="325"/>
                </a:cubicBezTo>
                <a:close/>
                <a:moveTo>
                  <a:pt x="197" y="407"/>
                </a:moveTo>
                <a:lnTo>
                  <a:pt x="197" y="407"/>
                </a:lnTo>
                <a:lnTo>
                  <a:pt x="271" y="409"/>
                </a:lnTo>
                <a:lnTo>
                  <a:pt x="280" y="363"/>
                </a:lnTo>
                <a:lnTo>
                  <a:pt x="282" y="409"/>
                </a:lnTo>
                <a:lnTo>
                  <a:pt x="289" y="409"/>
                </a:lnTo>
                <a:lnTo>
                  <a:pt x="292" y="386"/>
                </a:lnTo>
                <a:lnTo>
                  <a:pt x="300" y="409"/>
                </a:lnTo>
                <a:lnTo>
                  <a:pt x="348" y="407"/>
                </a:lnTo>
                <a:cubicBezTo>
                  <a:pt x="349" y="411"/>
                  <a:pt x="349" y="415"/>
                  <a:pt x="349" y="419"/>
                </a:cubicBezTo>
                <a:cubicBezTo>
                  <a:pt x="349" y="461"/>
                  <a:pt x="314" y="496"/>
                  <a:pt x="272" y="496"/>
                </a:cubicBezTo>
                <a:cubicBezTo>
                  <a:pt x="229" y="496"/>
                  <a:pt x="195" y="461"/>
                  <a:pt x="195" y="419"/>
                </a:cubicBezTo>
                <a:cubicBezTo>
                  <a:pt x="195" y="412"/>
                  <a:pt x="196" y="406"/>
                  <a:pt x="197" y="400"/>
                </a:cubicBezTo>
                <a:cubicBezTo>
                  <a:pt x="197" y="404"/>
                  <a:pt x="197" y="407"/>
                  <a:pt x="197" y="407"/>
                </a:cubicBezTo>
                <a:close/>
                <a:moveTo>
                  <a:pt x="302" y="424"/>
                </a:moveTo>
                <a:lnTo>
                  <a:pt x="302" y="424"/>
                </a:lnTo>
                <a:cubicBezTo>
                  <a:pt x="307" y="424"/>
                  <a:pt x="312" y="429"/>
                  <a:pt x="312" y="435"/>
                </a:cubicBezTo>
                <a:cubicBezTo>
                  <a:pt x="312" y="440"/>
                  <a:pt x="307" y="445"/>
                  <a:pt x="302" y="445"/>
                </a:cubicBezTo>
                <a:cubicBezTo>
                  <a:pt x="296" y="445"/>
                  <a:pt x="291" y="440"/>
                  <a:pt x="291" y="435"/>
                </a:cubicBezTo>
                <a:cubicBezTo>
                  <a:pt x="291" y="429"/>
                  <a:pt x="296" y="424"/>
                  <a:pt x="302" y="424"/>
                </a:cubicBezTo>
                <a:close/>
                <a:moveTo>
                  <a:pt x="240" y="424"/>
                </a:moveTo>
                <a:lnTo>
                  <a:pt x="240" y="424"/>
                </a:lnTo>
                <a:cubicBezTo>
                  <a:pt x="245" y="424"/>
                  <a:pt x="250" y="429"/>
                  <a:pt x="250" y="435"/>
                </a:cubicBezTo>
                <a:cubicBezTo>
                  <a:pt x="250" y="440"/>
                  <a:pt x="245" y="445"/>
                  <a:pt x="240" y="445"/>
                </a:cubicBezTo>
                <a:cubicBezTo>
                  <a:pt x="234" y="445"/>
                  <a:pt x="229" y="440"/>
                  <a:pt x="229" y="435"/>
                </a:cubicBezTo>
                <a:cubicBezTo>
                  <a:pt x="229" y="429"/>
                  <a:pt x="234" y="424"/>
                  <a:pt x="240" y="424"/>
                </a:cubicBezTo>
                <a:close/>
                <a:moveTo>
                  <a:pt x="394" y="633"/>
                </a:moveTo>
                <a:lnTo>
                  <a:pt x="394" y="633"/>
                </a:lnTo>
                <a:lnTo>
                  <a:pt x="147" y="633"/>
                </a:lnTo>
                <a:cubicBezTo>
                  <a:pt x="149" y="575"/>
                  <a:pt x="185" y="526"/>
                  <a:pt x="234" y="510"/>
                </a:cubicBezTo>
                <a:lnTo>
                  <a:pt x="234" y="613"/>
                </a:lnTo>
                <a:lnTo>
                  <a:pt x="308" y="510"/>
                </a:lnTo>
                <a:cubicBezTo>
                  <a:pt x="356" y="527"/>
                  <a:pt x="392" y="575"/>
                  <a:pt x="394" y="633"/>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9" name="Freeform 30"/>
          <p:cNvSpPr>
            <a:spLocks noEditPoints="1"/>
          </p:cNvSpPr>
          <p:nvPr/>
        </p:nvSpPr>
        <p:spPr bwMode="auto">
          <a:xfrm>
            <a:off x="2326893" y="4668644"/>
            <a:ext cx="635665" cy="585773"/>
          </a:xfrm>
          <a:custGeom>
            <a:avLst/>
            <a:gdLst>
              <a:gd name="T0" fmla="*/ 443 w 891"/>
              <a:gd name="T1" fmla="*/ 207 h 820"/>
              <a:gd name="T2" fmla="*/ 535 w 891"/>
              <a:gd name="T3" fmla="*/ 299 h 820"/>
              <a:gd name="T4" fmla="*/ 443 w 891"/>
              <a:gd name="T5" fmla="*/ 391 h 820"/>
              <a:gd name="T6" fmla="*/ 352 w 891"/>
              <a:gd name="T7" fmla="*/ 299 h 820"/>
              <a:gd name="T8" fmla="*/ 443 w 891"/>
              <a:gd name="T9" fmla="*/ 207 h 820"/>
              <a:gd name="T10" fmla="*/ 314 w 891"/>
              <a:gd name="T11" fmla="*/ 820 h 820"/>
              <a:gd name="T12" fmla="*/ 314 w 891"/>
              <a:gd name="T13" fmla="*/ 820 h 820"/>
              <a:gd name="T14" fmla="*/ 295 w 891"/>
              <a:gd name="T15" fmla="*/ 779 h 820"/>
              <a:gd name="T16" fmla="*/ 412 w 891"/>
              <a:gd name="T17" fmla="*/ 458 h 820"/>
              <a:gd name="T18" fmla="*/ 454 w 891"/>
              <a:gd name="T19" fmla="*/ 439 h 820"/>
              <a:gd name="T20" fmla="*/ 473 w 891"/>
              <a:gd name="T21" fmla="*/ 459 h 820"/>
              <a:gd name="T22" fmla="*/ 600 w 891"/>
              <a:gd name="T23" fmla="*/ 778 h 820"/>
              <a:gd name="T24" fmla="*/ 582 w 891"/>
              <a:gd name="T25" fmla="*/ 819 h 820"/>
              <a:gd name="T26" fmla="*/ 314 w 891"/>
              <a:gd name="T27" fmla="*/ 820 h 820"/>
              <a:gd name="T28" fmla="*/ 792 w 891"/>
              <a:gd name="T29" fmla="*/ 18 h 820"/>
              <a:gd name="T30" fmla="*/ 792 w 891"/>
              <a:gd name="T31" fmla="*/ 18 h 820"/>
              <a:gd name="T32" fmla="*/ 735 w 891"/>
              <a:gd name="T33" fmla="*/ 15 h 820"/>
              <a:gd name="T34" fmla="*/ 732 w 891"/>
              <a:gd name="T35" fmla="*/ 71 h 820"/>
              <a:gd name="T36" fmla="*/ 811 w 891"/>
              <a:gd name="T37" fmla="*/ 298 h 820"/>
              <a:gd name="T38" fmla="*/ 729 w 891"/>
              <a:gd name="T39" fmla="*/ 528 h 820"/>
              <a:gd name="T40" fmla="*/ 730 w 891"/>
              <a:gd name="T41" fmla="*/ 584 h 820"/>
              <a:gd name="T42" fmla="*/ 787 w 891"/>
              <a:gd name="T43" fmla="*/ 583 h 820"/>
              <a:gd name="T44" fmla="*/ 891 w 891"/>
              <a:gd name="T45" fmla="*/ 299 h 820"/>
              <a:gd name="T46" fmla="*/ 792 w 891"/>
              <a:gd name="T47" fmla="*/ 18 h 820"/>
              <a:gd name="T48" fmla="*/ 693 w 891"/>
              <a:gd name="T49" fmla="*/ 174 h 820"/>
              <a:gd name="T50" fmla="*/ 693 w 891"/>
              <a:gd name="T51" fmla="*/ 174 h 820"/>
              <a:gd name="T52" fmla="*/ 639 w 891"/>
              <a:gd name="T53" fmla="*/ 157 h 820"/>
              <a:gd name="T54" fmla="*/ 622 w 891"/>
              <a:gd name="T55" fmla="*/ 210 h 820"/>
              <a:gd name="T56" fmla="*/ 646 w 891"/>
              <a:gd name="T57" fmla="*/ 308 h 820"/>
              <a:gd name="T58" fmla="*/ 615 w 891"/>
              <a:gd name="T59" fmla="*/ 401 h 820"/>
              <a:gd name="T60" fmla="*/ 628 w 891"/>
              <a:gd name="T61" fmla="*/ 456 h 820"/>
              <a:gd name="T62" fmla="*/ 683 w 891"/>
              <a:gd name="T63" fmla="*/ 443 h 820"/>
              <a:gd name="T64" fmla="*/ 725 w 891"/>
              <a:gd name="T65" fmla="*/ 310 h 820"/>
              <a:gd name="T66" fmla="*/ 693 w 891"/>
              <a:gd name="T67" fmla="*/ 174 h 820"/>
              <a:gd name="T68" fmla="*/ 100 w 891"/>
              <a:gd name="T69" fmla="*/ 18 h 820"/>
              <a:gd name="T70" fmla="*/ 100 w 891"/>
              <a:gd name="T71" fmla="*/ 18 h 820"/>
              <a:gd name="T72" fmla="*/ 156 w 891"/>
              <a:gd name="T73" fmla="*/ 15 h 820"/>
              <a:gd name="T74" fmla="*/ 159 w 891"/>
              <a:gd name="T75" fmla="*/ 71 h 820"/>
              <a:gd name="T76" fmla="*/ 81 w 891"/>
              <a:gd name="T77" fmla="*/ 298 h 820"/>
              <a:gd name="T78" fmla="*/ 162 w 891"/>
              <a:gd name="T79" fmla="*/ 528 h 820"/>
              <a:gd name="T80" fmla="*/ 161 w 891"/>
              <a:gd name="T81" fmla="*/ 584 h 820"/>
              <a:gd name="T82" fmla="*/ 105 w 891"/>
              <a:gd name="T83" fmla="*/ 583 h 820"/>
              <a:gd name="T84" fmla="*/ 1 w 891"/>
              <a:gd name="T85" fmla="*/ 299 h 820"/>
              <a:gd name="T86" fmla="*/ 100 w 891"/>
              <a:gd name="T87" fmla="*/ 18 h 820"/>
              <a:gd name="T88" fmla="*/ 198 w 891"/>
              <a:gd name="T89" fmla="*/ 174 h 820"/>
              <a:gd name="T90" fmla="*/ 198 w 891"/>
              <a:gd name="T91" fmla="*/ 174 h 820"/>
              <a:gd name="T92" fmla="*/ 166 w 891"/>
              <a:gd name="T93" fmla="*/ 310 h 820"/>
              <a:gd name="T94" fmla="*/ 208 w 891"/>
              <a:gd name="T95" fmla="*/ 443 h 820"/>
              <a:gd name="T96" fmla="*/ 263 w 891"/>
              <a:gd name="T97" fmla="*/ 456 h 820"/>
              <a:gd name="T98" fmla="*/ 276 w 891"/>
              <a:gd name="T99" fmla="*/ 401 h 820"/>
              <a:gd name="T100" fmla="*/ 246 w 891"/>
              <a:gd name="T101" fmla="*/ 308 h 820"/>
              <a:gd name="T102" fmla="*/ 270 w 891"/>
              <a:gd name="T103" fmla="*/ 210 h 820"/>
              <a:gd name="T104" fmla="*/ 252 w 891"/>
              <a:gd name="T105" fmla="*/ 157 h 820"/>
              <a:gd name="T106" fmla="*/ 198 w 891"/>
              <a:gd name="T107" fmla="*/ 174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1" h="820">
                <a:moveTo>
                  <a:pt x="443" y="207"/>
                </a:moveTo>
                <a:cubicBezTo>
                  <a:pt x="494" y="207"/>
                  <a:pt x="535" y="249"/>
                  <a:pt x="535" y="299"/>
                </a:cubicBezTo>
                <a:cubicBezTo>
                  <a:pt x="535" y="350"/>
                  <a:pt x="494" y="391"/>
                  <a:pt x="443" y="391"/>
                </a:cubicBezTo>
                <a:cubicBezTo>
                  <a:pt x="393" y="391"/>
                  <a:pt x="352" y="350"/>
                  <a:pt x="352" y="299"/>
                </a:cubicBezTo>
                <a:cubicBezTo>
                  <a:pt x="352" y="249"/>
                  <a:pt x="393" y="207"/>
                  <a:pt x="443" y="207"/>
                </a:cubicBezTo>
                <a:close/>
                <a:moveTo>
                  <a:pt x="314" y="820"/>
                </a:moveTo>
                <a:lnTo>
                  <a:pt x="314" y="820"/>
                </a:lnTo>
                <a:cubicBezTo>
                  <a:pt x="296" y="818"/>
                  <a:pt x="289" y="796"/>
                  <a:pt x="295" y="779"/>
                </a:cubicBezTo>
                <a:lnTo>
                  <a:pt x="412" y="458"/>
                </a:lnTo>
                <a:cubicBezTo>
                  <a:pt x="418" y="441"/>
                  <a:pt x="437" y="432"/>
                  <a:pt x="454" y="439"/>
                </a:cubicBezTo>
                <a:cubicBezTo>
                  <a:pt x="463" y="442"/>
                  <a:pt x="470" y="450"/>
                  <a:pt x="473" y="459"/>
                </a:cubicBezTo>
                <a:lnTo>
                  <a:pt x="600" y="778"/>
                </a:lnTo>
                <a:cubicBezTo>
                  <a:pt x="606" y="794"/>
                  <a:pt x="601" y="817"/>
                  <a:pt x="582" y="819"/>
                </a:cubicBezTo>
                <a:lnTo>
                  <a:pt x="314" y="820"/>
                </a:lnTo>
                <a:close/>
                <a:moveTo>
                  <a:pt x="792" y="18"/>
                </a:moveTo>
                <a:lnTo>
                  <a:pt x="792" y="18"/>
                </a:lnTo>
                <a:cubicBezTo>
                  <a:pt x="777" y="1"/>
                  <a:pt x="751" y="0"/>
                  <a:pt x="735" y="15"/>
                </a:cubicBezTo>
                <a:cubicBezTo>
                  <a:pt x="719" y="30"/>
                  <a:pt x="718" y="55"/>
                  <a:pt x="732" y="71"/>
                </a:cubicBezTo>
                <a:cubicBezTo>
                  <a:pt x="787" y="131"/>
                  <a:pt x="811" y="215"/>
                  <a:pt x="811" y="298"/>
                </a:cubicBezTo>
                <a:cubicBezTo>
                  <a:pt x="810" y="388"/>
                  <a:pt x="781" y="475"/>
                  <a:pt x="729" y="528"/>
                </a:cubicBezTo>
                <a:cubicBezTo>
                  <a:pt x="714" y="544"/>
                  <a:pt x="714" y="569"/>
                  <a:pt x="730" y="584"/>
                </a:cubicBezTo>
                <a:cubicBezTo>
                  <a:pt x="746" y="600"/>
                  <a:pt x="771" y="599"/>
                  <a:pt x="787" y="583"/>
                </a:cubicBezTo>
                <a:cubicBezTo>
                  <a:pt x="852" y="515"/>
                  <a:pt x="890" y="408"/>
                  <a:pt x="891" y="299"/>
                </a:cubicBezTo>
                <a:cubicBezTo>
                  <a:pt x="891" y="197"/>
                  <a:pt x="861" y="93"/>
                  <a:pt x="792" y="18"/>
                </a:cubicBezTo>
                <a:close/>
                <a:moveTo>
                  <a:pt x="693" y="174"/>
                </a:moveTo>
                <a:lnTo>
                  <a:pt x="693" y="174"/>
                </a:lnTo>
                <a:cubicBezTo>
                  <a:pt x="683" y="154"/>
                  <a:pt x="659" y="147"/>
                  <a:pt x="639" y="157"/>
                </a:cubicBezTo>
                <a:cubicBezTo>
                  <a:pt x="620" y="167"/>
                  <a:pt x="612" y="191"/>
                  <a:pt x="622" y="210"/>
                </a:cubicBezTo>
                <a:cubicBezTo>
                  <a:pt x="639" y="244"/>
                  <a:pt x="647" y="277"/>
                  <a:pt x="646" y="308"/>
                </a:cubicBezTo>
                <a:cubicBezTo>
                  <a:pt x="644" y="340"/>
                  <a:pt x="634" y="371"/>
                  <a:pt x="615" y="401"/>
                </a:cubicBezTo>
                <a:cubicBezTo>
                  <a:pt x="604" y="419"/>
                  <a:pt x="610" y="444"/>
                  <a:pt x="628" y="456"/>
                </a:cubicBezTo>
                <a:cubicBezTo>
                  <a:pt x="647" y="467"/>
                  <a:pt x="672" y="462"/>
                  <a:pt x="683" y="443"/>
                </a:cubicBezTo>
                <a:cubicBezTo>
                  <a:pt x="709" y="401"/>
                  <a:pt x="724" y="357"/>
                  <a:pt x="725" y="310"/>
                </a:cubicBezTo>
                <a:cubicBezTo>
                  <a:pt x="727" y="266"/>
                  <a:pt x="717" y="220"/>
                  <a:pt x="693" y="174"/>
                </a:cubicBezTo>
                <a:close/>
                <a:moveTo>
                  <a:pt x="100" y="18"/>
                </a:moveTo>
                <a:lnTo>
                  <a:pt x="100" y="18"/>
                </a:lnTo>
                <a:cubicBezTo>
                  <a:pt x="115" y="1"/>
                  <a:pt x="140" y="0"/>
                  <a:pt x="156" y="15"/>
                </a:cubicBezTo>
                <a:cubicBezTo>
                  <a:pt x="173" y="30"/>
                  <a:pt x="174" y="55"/>
                  <a:pt x="159" y="71"/>
                </a:cubicBezTo>
                <a:cubicBezTo>
                  <a:pt x="104" y="131"/>
                  <a:pt x="80" y="215"/>
                  <a:pt x="81" y="298"/>
                </a:cubicBezTo>
                <a:cubicBezTo>
                  <a:pt x="81" y="388"/>
                  <a:pt x="111" y="475"/>
                  <a:pt x="162" y="528"/>
                </a:cubicBezTo>
                <a:cubicBezTo>
                  <a:pt x="178" y="544"/>
                  <a:pt x="177" y="569"/>
                  <a:pt x="161" y="584"/>
                </a:cubicBezTo>
                <a:cubicBezTo>
                  <a:pt x="145" y="600"/>
                  <a:pt x="120" y="599"/>
                  <a:pt x="105" y="583"/>
                </a:cubicBezTo>
                <a:cubicBezTo>
                  <a:pt x="39" y="515"/>
                  <a:pt x="2" y="408"/>
                  <a:pt x="1" y="299"/>
                </a:cubicBezTo>
                <a:cubicBezTo>
                  <a:pt x="0" y="197"/>
                  <a:pt x="31" y="93"/>
                  <a:pt x="100" y="18"/>
                </a:cubicBezTo>
                <a:close/>
                <a:moveTo>
                  <a:pt x="198" y="174"/>
                </a:moveTo>
                <a:lnTo>
                  <a:pt x="198" y="174"/>
                </a:lnTo>
                <a:cubicBezTo>
                  <a:pt x="175" y="220"/>
                  <a:pt x="164" y="266"/>
                  <a:pt x="166" y="310"/>
                </a:cubicBezTo>
                <a:cubicBezTo>
                  <a:pt x="168" y="357"/>
                  <a:pt x="182" y="401"/>
                  <a:pt x="208" y="443"/>
                </a:cubicBezTo>
                <a:cubicBezTo>
                  <a:pt x="220" y="462"/>
                  <a:pt x="244" y="467"/>
                  <a:pt x="263" y="456"/>
                </a:cubicBezTo>
                <a:cubicBezTo>
                  <a:pt x="282" y="444"/>
                  <a:pt x="288" y="419"/>
                  <a:pt x="276" y="401"/>
                </a:cubicBezTo>
                <a:cubicBezTo>
                  <a:pt x="257" y="371"/>
                  <a:pt x="247" y="340"/>
                  <a:pt x="246" y="308"/>
                </a:cubicBezTo>
                <a:cubicBezTo>
                  <a:pt x="245" y="277"/>
                  <a:pt x="252" y="244"/>
                  <a:pt x="270" y="210"/>
                </a:cubicBezTo>
                <a:cubicBezTo>
                  <a:pt x="280" y="191"/>
                  <a:pt x="272" y="167"/>
                  <a:pt x="252" y="157"/>
                </a:cubicBezTo>
                <a:cubicBezTo>
                  <a:pt x="233" y="147"/>
                  <a:pt x="208" y="154"/>
                  <a:pt x="198" y="17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0" name="Freeform 31"/>
          <p:cNvSpPr>
            <a:spLocks noEditPoints="1"/>
          </p:cNvSpPr>
          <p:nvPr/>
        </p:nvSpPr>
        <p:spPr bwMode="auto">
          <a:xfrm>
            <a:off x="3505829" y="4687122"/>
            <a:ext cx="541424" cy="510010"/>
          </a:xfrm>
          <a:custGeom>
            <a:avLst/>
            <a:gdLst>
              <a:gd name="T0" fmla="*/ 614 w 758"/>
              <a:gd name="T1" fmla="*/ 23 h 713"/>
              <a:gd name="T2" fmla="*/ 629 w 758"/>
              <a:gd name="T3" fmla="*/ 647 h 713"/>
              <a:gd name="T4" fmla="*/ 712 w 758"/>
              <a:gd name="T5" fmla="*/ 576 h 713"/>
              <a:gd name="T6" fmla="*/ 735 w 758"/>
              <a:gd name="T7" fmla="*/ 35 h 713"/>
              <a:gd name="T8" fmla="*/ 758 w 758"/>
              <a:gd name="T9" fmla="*/ 576 h 713"/>
              <a:gd name="T10" fmla="*/ 677 w 758"/>
              <a:gd name="T11" fmla="*/ 713 h 713"/>
              <a:gd name="T12" fmla="*/ 106 w 758"/>
              <a:gd name="T13" fmla="*/ 713 h 713"/>
              <a:gd name="T14" fmla="*/ 0 w 758"/>
              <a:gd name="T15" fmla="*/ 599 h 713"/>
              <a:gd name="T16" fmla="*/ 106 w 758"/>
              <a:gd name="T17" fmla="*/ 559 h 713"/>
              <a:gd name="T18" fmla="*/ 226 w 758"/>
              <a:gd name="T19" fmla="*/ 589 h 713"/>
              <a:gd name="T20" fmla="*/ 106 w 758"/>
              <a:gd name="T21" fmla="*/ 490 h 713"/>
              <a:gd name="T22" fmla="*/ 502 w 758"/>
              <a:gd name="T23" fmla="*/ 520 h 713"/>
              <a:gd name="T24" fmla="*/ 106 w 758"/>
              <a:gd name="T25" fmla="*/ 414 h 713"/>
              <a:gd name="T26" fmla="*/ 502 w 758"/>
              <a:gd name="T27" fmla="*/ 444 h 713"/>
              <a:gd name="T28" fmla="*/ 106 w 758"/>
              <a:gd name="T29" fmla="*/ 341 h 713"/>
              <a:gd name="T30" fmla="*/ 502 w 758"/>
              <a:gd name="T31" fmla="*/ 371 h 713"/>
              <a:gd name="T32" fmla="*/ 199 w 758"/>
              <a:gd name="T33" fmla="*/ 283 h 713"/>
              <a:gd name="T34" fmla="*/ 169 w 758"/>
              <a:gd name="T35" fmla="*/ 119 h 713"/>
              <a:gd name="T36" fmla="*/ 107 w 758"/>
              <a:gd name="T37" fmla="*/ 119 h 713"/>
              <a:gd name="T38" fmla="*/ 137 w 758"/>
              <a:gd name="T39" fmla="*/ 196 h 713"/>
              <a:gd name="T40" fmla="*/ 277 w 758"/>
              <a:gd name="T41" fmla="*/ 283 h 713"/>
              <a:gd name="T42" fmla="*/ 243 w 758"/>
              <a:gd name="T43" fmla="*/ 262 h 713"/>
              <a:gd name="T44" fmla="*/ 273 w 758"/>
              <a:gd name="T45" fmla="*/ 185 h 713"/>
              <a:gd name="T46" fmla="*/ 277 w 758"/>
              <a:gd name="T47" fmla="*/ 140 h 713"/>
              <a:gd name="T48" fmla="*/ 207 w 758"/>
              <a:gd name="T49" fmla="*/ 283 h 713"/>
              <a:gd name="T50" fmla="*/ 425 w 758"/>
              <a:gd name="T51" fmla="*/ 119 h 713"/>
              <a:gd name="T52" fmla="*/ 374 w 758"/>
              <a:gd name="T53" fmla="*/ 119 h 713"/>
              <a:gd name="T54" fmla="*/ 312 w 758"/>
              <a:gd name="T55" fmla="*/ 119 h 713"/>
              <a:gd name="T56" fmla="*/ 337 w 758"/>
              <a:gd name="T57" fmla="*/ 283 h 713"/>
              <a:gd name="T58" fmla="*/ 404 w 758"/>
              <a:gd name="T59" fmla="*/ 283 h 713"/>
              <a:gd name="T60" fmla="*/ 430 w 758"/>
              <a:gd name="T61" fmla="*/ 217 h 713"/>
              <a:gd name="T62" fmla="*/ 511 w 758"/>
              <a:gd name="T63" fmla="*/ 252 h 713"/>
              <a:gd name="T64" fmla="*/ 477 w 758"/>
              <a:gd name="T65" fmla="*/ 181 h 713"/>
              <a:gd name="T66" fmla="*/ 470 w 758"/>
              <a:gd name="T67" fmla="*/ 140 h 713"/>
              <a:gd name="T68" fmla="*/ 508 w 758"/>
              <a:gd name="T69" fmla="*/ 175 h 713"/>
              <a:gd name="T70" fmla="*/ 430 w 758"/>
              <a:gd name="T71" fmla="*/ 150 h 713"/>
              <a:gd name="T72" fmla="*/ 464 w 758"/>
              <a:gd name="T73" fmla="*/ 215 h 713"/>
              <a:gd name="T74" fmla="*/ 469 w 758"/>
              <a:gd name="T75" fmla="*/ 261 h 713"/>
              <a:gd name="T76" fmla="*/ 430 w 758"/>
              <a:gd name="T77" fmla="*/ 217 h 713"/>
              <a:gd name="T78" fmla="*/ 643 w 758"/>
              <a:gd name="T79" fmla="*/ 601 h 713"/>
              <a:gd name="T80" fmla="*/ 689 w 758"/>
              <a:gd name="T81" fmla="*/ 36 h 713"/>
              <a:gd name="T82" fmla="*/ 567 w 758"/>
              <a:gd name="T83" fmla="*/ 46 h 713"/>
              <a:gd name="T84" fmla="*/ 46 w 758"/>
              <a:gd name="T85" fmla="*/ 599 h 713"/>
              <a:gd name="T86" fmla="*/ 108 w 758"/>
              <a:gd name="T87" fmla="*/ 667 h 713"/>
              <a:gd name="T88" fmla="*/ 568 w 758"/>
              <a:gd name="T89" fmla="*/ 595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8" h="713">
                <a:moveTo>
                  <a:pt x="23" y="0"/>
                </a:moveTo>
                <a:lnTo>
                  <a:pt x="591" y="0"/>
                </a:lnTo>
                <a:cubicBezTo>
                  <a:pt x="603" y="0"/>
                  <a:pt x="614" y="10"/>
                  <a:pt x="614" y="23"/>
                </a:cubicBezTo>
                <a:lnTo>
                  <a:pt x="614" y="593"/>
                </a:lnTo>
                <a:cubicBezTo>
                  <a:pt x="614" y="594"/>
                  <a:pt x="614" y="595"/>
                  <a:pt x="614" y="595"/>
                </a:cubicBezTo>
                <a:cubicBezTo>
                  <a:pt x="614" y="619"/>
                  <a:pt x="619" y="636"/>
                  <a:pt x="629" y="647"/>
                </a:cubicBezTo>
                <a:cubicBezTo>
                  <a:pt x="639" y="658"/>
                  <a:pt x="655" y="664"/>
                  <a:pt x="676" y="667"/>
                </a:cubicBezTo>
                <a:cubicBezTo>
                  <a:pt x="685" y="665"/>
                  <a:pt x="693" y="660"/>
                  <a:pt x="699" y="650"/>
                </a:cubicBezTo>
                <a:cubicBezTo>
                  <a:pt x="707" y="636"/>
                  <a:pt x="712" y="613"/>
                  <a:pt x="712" y="576"/>
                </a:cubicBezTo>
                <a:cubicBezTo>
                  <a:pt x="712" y="575"/>
                  <a:pt x="712" y="575"/>
                  <a:pt x="712" y="574"/>
                </a:cubicBezTo>
                <a:lnTo>
                  <a:pt x="712" y="59"/>
                </a:lnTo>
                <a:cubicBezTo>
                  <a:pt x="712" y="46"/>
                  <a:pt x="722" y="35"/>
                  <a:pt x="735" y="35"/>
                </a:cubicBezTo>
                <a:cubicBezTo>
                  <a:pt x="748" y="35"/>
                  <a:pt x="758" y="46"/>
                  <a:pt x="758" y="59"/>
                </a:cubicBezTo>
                <a:lnTo>
                  <a:pt x="758" y="574"/>
                </a:lnTo>
                <a:cubicBezTo>
                  <a:pt x="758" y="575"/>
                  <a:pt x="758" y="575"/>
                  <a:pt x="758" y="576"/>
                </a:cubicBezTo>
                <a:cubicBezTo>
                  <a:pt x="758" y="621"/>
                  <a:pt x="751" y="652"/>
                  <a:pt x="739" y="673"/>
                </a:cubicBezTo>
                <a:cubicBezTo>
                  <a:pt x="724" y="698"/>
                  <a:pt x="703" y="710"/>
                  <a:pt x="680" y="713"/>
                </a:cubicBezTo>
                <a:cubicBezTo>
                  <a:pt x="679" y="713"/>
                  <a:pt x="678" y="713"/>
                  <a:pt x="677" y="713"/>
                </a:cubicBezTo>
                <a:lnTo>
                  <a:pt x="677" y="713"/>
                </a:lnTo>
                <a:lnTo>
                  <a:pt x="109" y="713"/>
                </a:lnTo>
                <a:cubicBezTo>
                  <a:pt x="108" y="713"/>
                  <a:pt x="107" y="713"/>
                  <a:pt x="106" y="713"/>
                </a:cubicBezTo>
                <a:cubicBezTo>
                  <a:pt x="76" y="712"/>
                  <a:pt x="50" y="703"/>
                  <a:pt x="31" y="685"/>
                </a:cubicBezTo>
                <a:cubicBezTo>
                  <a:pt x="11" y="666"/>
                  <a:pt x="0" y="639"/>
                  <a:pt x="0" y="599"/>
                </a:cubicBezTo>
                <a:lnTo>
                  <a:pt x="0" y="599"/>
                </a:lnTo>
                <a:lnTo>
                  <a:pt x="0" y="23"/>
                </a:lnTo>
                <a:cubicBezTo>
                  <a:pt x="0" y="10"/>
                  <a:pt x="10" y="0"/>
                  <a:pt x="23" y="0"/>
                </a:cubicBezTo>
                <a:close/>
                <a:moveTo>
                  <a:pt x="106" y="559"/>
                </a:moveTo>
                <a:lnTo>
                  <a:pt x="106" y="559"/>
                </a:lnTo>
                <a:lnTo>
                  <a:pt x="106" y="589"/>
                </a:lnTo>
                <a:lnTo>
                  <a:pt x="226" y="589"/>
                </a:lnTo>
                <a:lnTo>
                  <a:pt x="226" y="559"/>
                </a:lnTo>
                <a:lnTo>
                  <a:pt x="106" y="559"/>
                </a:lnTo>
                <a:close/>
                <a:moveTo>
                  <a:pt x="106" y="490"/>
                </a:moveTo>
                <a:lnTo>
                  <a:pt x="106" y="490"/>
                </a:lnTo>
                <a:lnTo>
                  <a:pt x="106" y="520"/>
                </a:lnTo>
                <a:lnTo>
                  <a:pt x="502" y="520"/>
                </a:lnTo>
                <a:lnTo>
                  <a:pt x="502" y="490"/>
                </a:lnTo>
                <a:lnTo>
                  <a:pt x="106" y="490"/>
                </a:lnTo>
                <a:close/>
                <a:moveTo>
                  <a:pt x="106" y="414"/>
                </a:moveTo>
                <a:lnTo>
                  <a:pt x="106" y="414"/>
                </a:lnTo>
                <a:lnTo>
                  <a:pt x="106" y="444"/>
                </a:lnTo>
                <a:lnTo>
                  <a:pt x="502" y="444"/>
                </a:lnTo>
                <a:lnTo>
                  <a:pt x="502" y="414"/>
                </a:lnTo>
                <a:lnTo>
                  <a:pt x="106" y="414"/>
                </a:lnTo>
                <a:close/>
                <a:moveTo>
                  <a:pt x="106" y="341"/>
                </a:moveTo>
                <a:lnTo>
                  <a:pt x="106" y="341"/>
                </a:lnTo>
                <a:lnTo>
                  <a:pt x="106" y="371"/>
                </a:lnTo>
                <a:lnTo>
                  <a:pt x="502" y="371"/>
                </a:lnTo>
                <a:lnTo>
                  <a:pt x="502" y="341"/>
                </a:lnTo>
                <a:lnTo>
                  <a:pt x="106" y="341"/>
                </a:lnTo>
                <a:close/>
                <a:moveTo>
                  <a:pt x="199" y="283"/>
                </a:moveTo>
                <a:lnTo>
                  <a:pt x="199" y="283"/>
                </a:lnTo>
                <a:lnTo>
                  <a:pt x="199" y="119"/>
                </a:lnTo>
                <a:lnTo>
                  <a:pt x="169" y="119"/>
                </a:lnTo>
                <a:lnTo>
                  <a:pt x="169" y="194"/>
                </a:lnTo>
                <a:lnTo>
                  <a:pt x="148" y="119"/>
                </a:lnTo>
                <a:lnTo>
                  <a:pt x="107" y="119"/>
                </a:lnTo>
                <a:lnTo>
                  <a:pt x="107" y="283"/>
                </a:lnTo>
                <a:lnTo>
                  <a:pt x="137" y="283"/>
                </a:lnTo>
                <a:lnTo>
                  <a:pt x="137" y="196"/>
                </a:lnTo>
                <a:lnTo>
                  <a:pt x="162" y="283"/>
                </a:lnTo>
                <a:lnTo>
                  <a:pt x="199" y="283"/>
                </a:lnTo>
                <a:close/>
                <a:moveTo>
                  <a:pt x="277" y="283"/>
                </a:moveTo>
                <a:lnTo>
                  <a:pt x="277" y="283"/>
                </a:lnTo>
                <a:lnTo>
                  <a:pt x="277" y="262"/>
                </a:lnTo>
                <a:lnTo>
                  <a:pt x="243" y="262"/>
                </a:lnTo>
                <a:lnTo>
                  <a:pt x="243" y="204"/>
                </a:lnTo>
                <a:lnTo>
                  <a:pt x="273" y="204"/>
                </a:lnTo>
                <a:lnTo>
                  <a:pt x="273" y="185"/>
                </a:lnTo>
                <a:lnTo>
                  <a:pt x="243" y="185"/>
                </a:lnTo>
                <a:lnTo>
                  <a:pt x="243" y="140"/>
                </a:lnTo>
                <a:lnTo>
                  <a:pt x="277" y="140"/>
                </a:lnTo>
                <a:lnTo>
                  <a:pt x="277" y="119"/>
                </a:lnTo>
                <a:lnTo>
                  <a:pt x="207" y="119"/>
                </a:lnTo>
                <a:lnTo>
                  <a:pt x="207" y="283"/>
                </a:lnTo>
                <a:lnTo>
                  <a:pt x="277" y="283"/>
                </a:lnTo>
                <a:close/>
                <a:moveTo>
                  <a:pt x="425" y="119"/>
                </a:moveTo>
                <a:lnTo>
                  <a:pt x="425" y="119"/>
                </a:lnTo>
                <a:lnTo>
                  <a:pt x="396" y="119"/>
                </a:lnTo>
                <a:lnTo>
                  <a:pt x="384" y="195"/>
                </a:lnTo>
                <a:lnTo>
                  <a:pt x="374" y="119"/>
                </a:lnTo>
                <a:lnTo>
                  <a:pt x="334" y="119"/>
                </a:lnTo>
                <a:lnTo>
                  <a:pt x="321" y="195"/>
                </a:lnTo>
                <a:lnTo>
                  <a:pt x="312" y="119"/>
                </a:lnTo>
                <a:lnTo>
                  <a:pt x="280" y="119"/>
                </a:lnTo>
                <a:lnTo>
                  <a:pt x="300" y="283"/>
                </a:lnTo>
                <a:lnTo>
                  <a:pt x="337" y="283"/>
                </a:lnTo>
                <a:lnTo>
                  <a:pt x="349" y="193"/>
                </a:lnTo>
                <a:lnTo>
                  <a:pt x="362" y="283"/>
                </a:lnTo>
                <a:lnTo>
                  <a:pt x="404" y="283"/>
                </a:lnTo>
                <a:lnTo>
                  <a:pt x="425" y="119"/>
                </a:lnTo>
                <a:close/>
                <a:moveTo>
                  <a:pt x="430" y="217"/>
                </a:moveTo>
                <a:lnTo>
                  <a:pt x="430" y="217"/>
                </a:lnTo>
                <a:lnTo>
                  <a:pt x="430" y="255"/>
                </a:lnTo>
                <a:cubicBezTo>
                  <a:pt x="430" y="274"/>
                  <a:pt x="443" y="284"/>
                  <a:pt x="470" y="284"/>
                </a:cubicBezTo>
                <a:cubicBezTo>
                  <a:pt x="498" y="284"/>
                  <a:pt x="511" y="274"/>
                  <a:pt x="511" y="252"/>
                </a:cubicBezTo>
                <a:lnTo>
                  <a:pt x="511" y="231"/>
                </a:lnTo>
                <a:cubicBezTo>
                  <a:pt x="511" y="224"/>
                  <a:pt x="509" y="217"/>
                  <a:pt x="505" y="211"/>
                </a:cubicBezTo>
                <a:cubicBezTo>
                  <a:pt x="501" y="206"/>
                  <a:pt x="492" y="196"/>
                  <a:pt x="477" y="181"/>
                </a:cubicBezTo>
                <a:cubicBezTo>
                  <a:pt x="469" y="173"/>
                  <a:pt x="465" y="166"/>
                  <a:pt x="465" y="160"/>
                </a:cubicBezTo>
                <a:lnTo>
                  <a:pt x="464" y="150"/>
                </a:lnTo>
                <a:cubicBezTo>
                  <a:pt x="464" y="143"/>
                  <a:pt x="466" y="140"/>
                  <a:pt x="470" y="140"/>
                </a:cubicBezTo>
                <a:cubicBezTo>
                  <a:pt x="474" y="140"/>
                  <a:pt x="476" y="142"/>
                  <a:pt x="476" y="145"/>
                </a:cubicBezTo>
                <a:lnTo>
                  <a:pt x="476" y="175"/>
                </a:lnTo>
                <a:lnTo>
                  <a:pt x="508" y="175"/>
                </a:lnTo>
                <a:lnTo>
                  <a:pt x="508" y="147"/>
                </a:lnTo>
                <a:cubicBezTo>
                  <a:pt x="508" y="128"/>
                  <a:pt x="496" y="118"/>
                  <a:pt x="471" y="118"/>
                </a:cubicBezTo>
                <a:cubicBezTo>
                  <a:pt x="444" y="118"/>
                  <a:pt x="430" y="128"/>
                  <a:pt x="430" y="150"/>
                </a:cubicBezTo>
                <a:lnTo>
                  <a:pt x="430" y="168"/>
                </a:lnTo>
                <a:cubicBezTo>
                  <a:pt x="430" y="174"/>
                  <a:pt x="432" y="180"/>
                  <a:pt x="435" y="185"/>
                </a:cubicBezTo>
                <a:cubicBezTo>
                  <a:pt x="439" y="190"/>
                  <a:pt x="449" y="200"/>
                  <a:pt x="464" y="215"/>
                </a:cubicBezTo>
                <a:cubicBezTo>
                  <a:pt x="472" y="223"/>
                  <a:pt x="476" y="230"/>
                  <a:pt x="476" y="236"/>
                </a:cubicBezTo>
                <a:lnTo>
                  <a:pt x="476" y="255"/>
                </a:lnTo>
                <a:cubicBezTo>
                  <a:pt x="476" y="259"/>
                  <a:pt x="474" y="261"/>
                  <a:pt x="469" y="261"/>
                </a:cubicBezTo>
                <a:cubicBezTo>
                  <a:pt x="465" y="261"/>
                  <a:pt x="462" y="259"/>
                  <a:pt x="462" y="255"/>
                </a:cubicBezTo>
                <a:lnTo>
                  <a:pt x="462" y="217"/>
                </a:lnTo>
                <a:lnTo>
                  <a:pt x="430" y="217"/>
                </a:lnTo>
                <a:close/>
                <a:moveTo>
                  <a:pt x="643" y="36"/>
                </a:moveTo>
                <a:lnTo>
                  <a:pt x="643" y="36"/>
                </a:lnTo>
                <a:lnTo>
                  <a:pt x="643" y="601"/>
                </a:lnTo>
                <a:cubicBezTo>
                  <a:pt x="643" y="614"/>
                  <a:pt x="653" y="625"/>
                  <a:pt x="666" y="625"/>
                </a:cubicBezTo>
                <a:cubicBezTo>
                  <a:pt x="679" y="625"/>
                  <a:pt x="689" y="614"/>
                  <a:pt x="689" y="601"/>
                </a:cubicBezTo>
                <a:lnTo>
                  <a:pt x="689" y="36"/>
                </a:lnTo>
                <a:cubicBezTo>
                  <a:pt x="689" y="24"/>
                  <a:pt x="679" y="13"/>
                  <a:pt x="666" y="13"/>
                </a:cubicBezTo>
                <a:cubicBezTo>
                  <a:pt x="653" y="13"/>
                  <a:pt x="643" y="24"/>
                  <a:pt x="643" y="36"/>
                </a:cubicBezTo>
                <a:close/>
                <a:moveTo>
                  <a:pt x="567" y="46"/>
                </a:moveTo>
                <a:lnTo>
                  <a:pt x="567" y="46"/>
                </a:lnTo>
                <a:lnTo>
                  <a:pt x="46" y="46"/>
                </a:lnTo>
                <a:lnTo>
                  <a:pt x="46" y="599"/>
                </a:lnTo>
                <a:lnTo>
                  <a:pt x="46" y="599"/>
                </a:lnTo>
                <a:cubicBezTo>
                  <a:pt x="46" y="625"/>
                  <a:pt x="52" y="642"/>
                  <a:pt x="63" y="652"/>
                </a:cubicBezTo>
                <a:cubicBezTo>
                  <a:pt x="73" y="661"/>
                  <a:pt x="89" y="666"/>
                  <a:pt x="108" y="667"/>
                </a:cubicBezTo>
                <a:lnTo>
                  <a:pt x="109" y="667"/>
                </a:lnTo>
                <a:lnTo>
                  <a:pt x="586" y="667"/>
                </a:lnTo>
                <a:cubicBezTo>
                  <a:pt x="574" y="648"/>
                  <a:pt x="567" y="624"/>
                  <a:pt x="568" y="595"/>
                </a:cubicBezTo>
                <a:cubicBezTo>
                  <a:pt x="567" y="594"/>
                  <a:pt x="567" y="594"/>
                  <a:pt x="567" y="593"/>
                </a:cubicBezTo>
                <a:lnTo>
                  <a:pt x="567" y="46"/>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1" name="Freeform 32"/>
          <p:cNvSpPr>
            <a:spLocks noEditPoints="1"/>
          </p:cNvSpPr>
          <p:nvPr/>
        </p:nvSpPr>
        <p:spPr bwMode="auto">
          <a:xfrm>
            <a:off x="4579436" y="4522663"/>
            <a:ext cx="626426" cy="680013"/>
          </a:xfrm>
          <a:custGeom>
            <a:avLst/>
            <a:gdLst>
              <a:gd name="T0" fmla="*/ 851 w 880"/>
              <a:gd name="T1" fmla="*/ 320 h 952"/>
              <a:gd name="T2" fmla="*/ 851 w 880"/>
              <a:gd name="T3" fmla="*/ 823 h 952"/>
              <a:gd name="T4" fmla="*/ 29 w 880"/>
              <a:gd name="T5" fmla="*/ 823 h 952"/>
              <a:gd name="T6" fmla="*/ 29 w 880"/>
              <a:gd name="T7" fmla="*/ 320 h 952"/>
              <a:gd name="T8" fmla="*/ 776 w 880"/>
              <a:gd name="T9" fmla="*/ 341 h 952"/>
              <a:gd name="T10" fmla="*/ 55 w 880"/>
              <a:gd name="T11" fmla="*/ 398 h 952"/>
              <a:gd name="T12" fmla="*/ 104 w 880"/>
              <a:gd name="T13" fmla="*/ 802 h 952"/>
              <a:gd name="T14" fmla="*/ 825 w 880"/>
              <a:gd name="T15" fmla="*/ 745 h 952"/>
              <a:gd name="T16" fmla="*/ 776 w 880"/>
              <a:gd name="T17" fmla="*/ 341 h 952"/>
              <a:gd name="T18" fmla="*/ 244 w 880"/>
              <a:gd name="T19" fmla="*/ 219 h 952"/>
              <a:gd name="T20" fmla="*/ 258 w 880"/>
              <a:gd name="T21" fmla="*/ 229 h 952"/>
              <a:gd name="T22" fmla="*/ 401 w 880"/>
              <a:gd name="T23" fmla="*/ 0 h 952"/>
              <a:gd name="T24" fmla="*/ 318 w 880"/>
              <a:gd name="T25" fmla="*/ 243 h 952"/>
              <a:gd name="T26" fmla="*/ 226 w 880"/>
              <a:gd name="T27" fmla="*/ 278 h 952"/>
              <a:gd name="T28" fmla="*/ 177 w 880"/>
              <a:gd name="T29" fmla="*/ 118 h 952"/>
              <a:gd name="T30" fmla="*/ 667 w 880"/>
              <a:gd name="T31" fmla="*/ 931 h 952"/>
              <a:gd name="T32" fmla="*/ 242 w 880"/>
              <a:gd name="T33" fmla="*/ 931 h 952"/>
              <a:gd name="T34" fmla="*/ 343 w 880"/>
              <a:gd name="T35" fmla="*/ 436 h 952"/>
              <a:gd name="T36" fmla="*/ 278 w 880"/>
              <a:gd name="T37" fmla="*/ 591 h 952"/>
              <a:gd name="T38" fmla="*/ 214 w 880"/>
              <a:gd name="T39" fmla="*/ 436 h 952"/>
              <a:gd name="T40" fmla="*/ 275 w 880"/>
              <a:gd name="T41" fmla="*/ 633 h 952"/>
              <a:gd name="T42" fmla="*/ 299 w 880"/>
              <a:gd name="T43" fmla="*/ 727 h 952"/>
              <a:gd name="T44" fmla="*/ 277 w 880"/>
              <a:gd name="T45" fmla="*/ 620 h 952"/>
              <a:gd name="T46" fmla="*/ 316 w 880"/>
              <a:gd name="T47" fmla="*/ 598 h 952"/>
              <a:gd name="T48" fmla="*/ 314 w 880"/>
              <a:gd name="T49" fmla="*/ 729 h 952"/>
              <a:gd name="T50" fmla="*/ 240 w 880"/>
              <a:gd name="T51" fmla="*/ 729 h 952"/>
              <a:gd name="T52" fmla="*/ 238 w 880"/>
              <a:gd name="T53" fmla="*/ 598 h 952"/>
              <a:gd name="T54" fmla="*/ 290 w 880"/>
              <a:gd name="T55" fmla="*/ 466 h 952"/>
              <a:gd name="T56" fmla="*/ 200 w 880"/>
              <a:gd name="T57" fmla="*/ 486 h 952"/>
              <a:gd name="T58" fmla="*/ 278 w 880"/>
              <a:gd name="T59" fmla="*/ 579 h 952"/>
              <a:gd name="T60" fmla="*/ 356 w 880"/>
              <a:gd name="T61" fmla="*/ 484 h 952"/>
              <a:gd name="T62" fmla="*/ 514 w 880"/>
              <a:gd name="T63" fmla="*/ 602 h 952"/>
              <a:gd name="T64" fmla="*/ 463 w 880"/>
              <a:gd name="T65" fmla="*/ 602 h 952"/>
              <a:gd name="T66" fmla="*/ 472 w 880"/>
              <a:gd name="T67" fmla="*/ 467 h 952"/>
              <a:gd name="T68" fmla="*/ 514 w 880"/>
              <a:gd name="T69" fmla="*/ 467 h 952"/>
              <a:gd name="T70" fmla="*/ 578 w 880"/>
              <a:gd name="T71" fmla="*/ 602 h 952"/>
              <a:gd name="T72" fmla="*/ 577 w 880"/>
              <a:gd name="T73" fmla="*/ 467 h 952"/>
              <a:gd name="T74" fmla="*/ 550 w 880"/>
              <a:gd name="T75" fmla="*/ 521 h 952"/>
              <a:gd name="T76" fmla="*/ 550 w 880"/>
              <a:gd name="T77" fmla="*/ 537 h 952"/>
              <a:gd name="T78" fmla="*/ 578 w 880"/>
              <a:gd name="T79" fmla="*/ 602 h 952"/>
              <a:gd name="T80" fmla="*/ 682 w 880"/>
              <a:gd name="T81" fmla="*/ 602 h 952"/>
              <a:gd name="T82" fmla="*/ 627 w 880"/>
              <a:gd name="T83" fmla="*/ 602 h 952"/>
              <a:gd name="T84" fmla="*/ 607 w 880"/>
              <a:gd name="T85" fmla="*/ 467 h 952"/>
              <a:gd name="T86" fmla="*/ 657 w 880"/>
              <a:gd name="T87" fmla="*/ 467 h 952"/>
              <a:gd name="T88" fmla="*/ 699 w 880"/>
              <a:gd name="T89" fmla="*/ 467 h 952"/>
              <a:gd name="T90" fmla="*/ 730 w 880"/>
              <a:gd name="T91" fmla="*/ 548 h 952"/>
              <a:gd name="T92" fmla="*/ 741 w 880"/>
              <a:gd name="T93" fmla="*/ 579 h 952"/>
              <a:gd name="T94" fmla="*/ 708 w 880"/>
              <a:gd name="T95" fmla="*/ 521 h 952"/>
              <a:gd name="T96" fmla="*/ 737 w 880"/>
              <a:gd name="T97" fmla="*/ 466 h 952"/>
              <a:gd name="T98" fmla="*/ 741 w 880"/>
              <a:gd name="T99" fmla="*/ 513 h 952"/>
              <a:gd name="T100" fmla="*/ 731 w 880"/>
              <a:gd name="T101" fmla="*/ 492 h 952"/>
              <a:gd name="T102" fmla="*/ 765 w 880"/>
              <a:gd name="T103" fmla="*/ 543 h 952"/>
              <a:gd name="T104" fmla="*/ 736 w 880"/>
              <a:gd name="T105" fmla="*/ 603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0" h="952">
                <a:moveTo>
                  <a:pt x="104" y="286"/>
                </a:moveTo>
                <a:lnTo>
                  <a:pt x="776" y="286"/>
                </a:lnTo>
                <a:cubicBezTo>
                  <a:pt x="805" y="286"/>
                  <a:pt x="832" y="299"/>
                  <a:pt x="851" y="320"/>
                </a:cubicBezTo>
                <a:cubicBezTo>
                  <a:pt x="869" y="340"/>
                  <a:pt x="880" y="368"/>
                  <a:pt x="880" y="398"/>
                </a:cubicBezTo>
                <a:lnTo>
                  <a:pt x="880" y="745"/>
                </a:lnTo>
                <a:cubicBezTo>
                  <a:pt x="880" y="775"/>
                  <a:pt x="869" y="803"/>
                  <a:pt x="851" y="823"/>
                </a:cubicBezTo>
                <a:cubicBezTo>
                  <a:pt x="832" y="844"/>
                  <a:pt x="805" y="857"/>
                  <a:pt x="776" y="857"/>
                </a:cubicBezTo>
                <a:lnTo>
                  <a:pt x="104" y="857"/>
                </a:lnTo>
                <a:cubicBezTo>
                  <a:pt x="74" y="857"/>
                  <a:pt x="48" y="844"/>
                  <a:pt x="29" y="823"/>
                </a:cubicBezTo>
                <a:cubicBezTo>
                  <a:pt x="11" y="803"/>
                  <a:pt x="0" y="775"/>
                  <a:pt x="0" y="745"/>
                </a:cubicBezTo>
                <a:lnTo>
                  <a:pt x="0" y="398"/>
                </a:lnTo>
                <a:cubicBezTo>
                  <a:pt x="0" y="368"/>
                  <a:pt x="11" y="340"/>
                  <a:pt x="29" y="320"/>
                </a:cubicBezTo>
                <a:cubicBezTo>
                  <a:pt x="48" y="299"/>
                  <a:pt x="74" y="286"/>
                  <a:pt x="104" y="286"/>
                </a:cubicBezTo>
                <a:close/>
                <a:moveTo>
                  <a:pt x="776" y="341"/>
                </a:moveTo>
                <a:lnTo>
                  <a:pt x="776" y="341"/>
                </a:lnTo>
                <a:lnTo>
                  <a:pt x="104" y="341"/>
                </a:lnTo>
                <a:cubicBezTo>
                  <a:pt x="91" y="341"/>
                  <a:pt x="79" y="347"/>
                  <a:pt x="70" y="357"/>
                </a:cubicBezTo>
                <a:cubicBezTo>
                  <a:pt x="61" y="367"/>
                  <a:pt x="55" y="382"/>
                  <a:pt x="55" y="398"/>
                </a:cubicBezTo>
                <a:lnTo>
                  <a:pt x="55" y="745"/>
                </a:lnTo>
                <a:cubicBezTo>
                  <a:pt x="55" y="761"/>
                  <a:pt x="61" y="776"/>
                  <a:pt x="70" y="786"/>
                </a:cubicBezTo>
                <a:cubicBezTo>
                  <a:pt x="79" y="796"/>
                  <a:pt x="91" y="802"/>
                  <a:pt x="104" y="802"/>
                </a:cubicBezTo>
                <a:lnTo>
                  <a:pt x="776" y="802"/>
                </a:lnTo>
                <a:cubicBezTo>
                  <a:pt x="789" y="802"/>
                  <a:pt x="801" y="796"/>
                  <a:pt x="809" y="786"/>
                </a:cubicBezTo>
                <a:cubicBezTo>
                  <a:pt x="819" y="776"/>
                  <a:pt x="825" y="761"/>
                  <a:pt x="825" y="745"/>
                </a:cubicBezTo>
                <a:lnTo>
                  <a:pt x="825" y="398"/>
                </a:lnTo>
                <a:cubicBezTo>
                  <a:pt x="825" y="382"/>
                  <a:pt x="819" y="367"/>
                  <a:pt x="809" y="357"/>
                </a:cubicBezTo>
                <a:cubicBezTo>
                  <a:pt x="801" y="347"/>
                  <a:pt x="789" y="341"/>
                  <a:pt x="776" y="341"/>
                </a:cubicBezTo>
                <a:close/>
                <a:moveTo>
                  <a:pt x="177" y="118"/>
                </a:moveTo>
                <a:lnTo>
                  <a:pt x="244" y="219"/>
                </a:lnTo>
                <a:lnTo>
                  <a:pt x="244" y="219"/>
                </a:lnTo>
                <a:cubicBezTo>
                  <a:pt x="247" y="224"/>
                  <a:pt x="251" y="228"/>
                  <a:pt x="254" y="230"/>
                </a:cubicBezTo>
                <a:cubicBezTo>
                  <a:pt x="255" y="230"/>
                  <a:pt x="255" y="231"/>
                  <a:pt x="255" y="230"/>
                </a:cubicBezTo>
                <a:cubicBezTo>
                  <a:pt x="256" y="230"/>
                  <a:pt x="257" y="230"/>
                  <a:pt x="258" y="229"/>
                </a:cubicBezTo>
                <a:cubicBezTo>
                  <a:pt x="262" y="227"/>
                  <a:pt x="266" y="222"/>
                  <a:pt x="270" y="215"/>
                </a:cubicBezTo>
                <a:lnTo>
                  <a:pt x="271" y="215"/>
                </a:lnTo>
                <a:lnTo>
                  <a:pt x="401" y="0"/>
                </a:lnTo>
                <a:lnTo>
                  <a:pt x="448" y="29"/>
                </a:lnTo>
                <a:lnTo>
                  <a:pt x="318" y="243"/>
                </a:lnTo>
                <a:lnTo>
                  <a:pt x="318" y="243"/>
                </a:lnTo>
                <a:cubicBezTo>
                  <a:pt x="310" y="257"/>
                  <a:pt x="299" y="269"/>
                  <a:pt x="288" y="276"/>
                </a:cubicBezTo>
                <a:cubicBezTo>
                  <a:pt x="279" y="282"/>
                  <a:pt x="268" y="285"/>
                  <a:pt x="258" y="286"/>
                </a:cubicBezTo>
                <a:cubicBezTo>
                  <a:pt x="247" y="286"/>
                  <a:pt x="236" y="284"/>
                  <a:pt x="226" y="278"/>
                </a:cubicBezTo>
                <a:cubicBezTo>
                  <a:pt x="216" y="272"/>
                  <a:pt x="206" y="262"/>
                  <a:pt x="197" y="249"/>
                </a:cubicBezTo>
                <a:lnTo>
                  <a:pt x="131" y="148"/>
                </a:lnTo>
                <a:lnTo>
                  <a:pt x="177" y="118"/>
                </a:lnTo>
                <a:close/>
                <a:moveTo>
                  <a:pt x="296" y="877"/>
                </a:moveTo>
                <a:lnTo>
                  <a:pt x="613" y="877"/>
                </a:lnTo>
                <a:cubicBezTo>
                  <a:pt x="643" y="877"/>
                  <a:pt x="667" y="901"/>
                  <a:pt x="667" y="931"/>
                </a:cubicBezTo>
                <a:lnTo>
                  <a:pt x="667" y="952"/>
                </a:lnTo>
                <a:lnTo>
                  <a:pt x="242" y="952"/>
                </a:lnTo>
                <a:lnTo>
                  <a:pt x="242" y="931"/>
                </a:lnTo>
                <a:cubicBezTo>
                  <a:pt x="242" y="901"/>
                  <a:pt x="266" y="877"/>
                  <a:pt x="296" y="877"/>
                </a:cubicBezTo>
                <a:close/>
                <a:moveTo>
                  <a:pt x="278" y="409"/>
                </a:moveTo>
                <a:cubicBezTo>
                  <a:pt x="304" y="409"/>
                  <a:pt x="326" y="419"/>
                  <a:pt x="343" y="436"/>
                </a:cubicBezTo>
                <a:cubicBezTo>
                  <a:pt x="359" y="452"/>
                  <a:pt x="370" y="475"/>
                  <a:pt x="370" y="500"/>
                </a:cubicBezTo>
                <a:cubicBezTo>
                  <a:pt x="370" y="525"/>
                  <a:pt x="359" y="548"/>
                  <a:pt x="343" y="565"/>
                </a:cubicBezTo>
                <a:cubicBezTo>
                  <a:pt x="326" y="581"/>
                  <a:pt x="304" y="591"/>
                  <a:pt x="278" y="591"/>
                </a:cubicBezTo>
                <a:cubicBezTo>
                  <a:pt x="253" y="591"/>
                  <a:pt x="230" y="581"/>
                  <a:pt x="214" y="565"/>
                </a:cubicBezTo>
                <a:cubicBezTo>
                  <a:pt x="197" y="548"/>
                  <a:pt x="187" y="525"/>
                  <a:pt x="187" y="500"/>
                </a:cubicBezTo>
                <a:cubicBezTo>
                  <a:pt x="187" y="475"/>
                  <a:pt x="197" y="452"/>
                  <a:pt x="214" y="436"/>
                </a:cubicBezTo>
                <a:cubicBezTo>
                  <a:pt x="230" y="419"/>
                  <a:pt x="253" y="409"/>
                  <a:pt x="278" y="409"/>
                </a:cubicBezTo>
                <a:close/>
                <a:moveTo>
                  <a:pt x="275" y="633"/>
                </a:moveTo>
                <a:lnTo>
                  <a:pt x="275" y="633"/>
                </a:lnTo>
                <a:lnTo>
                  <a:pt x="255" y="727"/>
                </a:lnTo>
                <a:lnTo>
                  <a:pt x="277" y="746"/>
                </a:lnTo>
                <a:lnTo>
                  <a:pt x="299" y="727"/>
                </a:lnTo>
                <a:lnTo>
                  <a:pt x="280" y="633"/>
                </a:lnTo>
                <a:lnTo>
                  <a:pt x="288" y="627"/>
                </a:lnTo>
                <a:lnTo>
                  <a:pt x="277" y="620"/>
                </a:lnTo>
                <a:lnTo>
                  <a:pt x="266" y="627"/>
                </a:lnTo>
                <a:lnTo>
                  <a:pt x="275" y="633"/>
                </a:lnTo>
                <a:close/>
                <a:moveTo>
                  <a:pt x="316" y="598"/>
                </a:moveTo>
                <a:lnTo>
                  <a:pt x="316" y="598"/>
                </a:lnTo>
                <a:cubicBezTo>
                  <a:pt x="368" y="616"/>
                  <a:pt x="406" y="667"/>
                  <a:pt x="408" y="729"/>
                </a:cubicBezTo>
                <a:lnTo>
                  <a:pt x="314" y="729"/>
                </a:lnTo>
                <a:lnTo>
                  <a:pt x="293" y="624"/>
                </a:lnTo>
                <a:lnTo>
                  <a:pt x="316" y="598"/>
                </a:lnTo>
                <a:close/>
                <a:moveTo>
                  <a:pt x="240" y="729"/>
                </a:moveTo>
                <a:lnTo>
                  <a:pt x="240" y="729"/>
                </a:lnTo>
                <a:lnTo>
                  <a:pt x="147" y="729"/>
                </a:lnTo>
                <a:cubicBezTo>
                  <a:pt x="149" y="667"/>
                  <a:pt x="187" y="616"/>
                  <a:pt x="238" y="598"/>
                </a:cubicBezTo>
                <a:lnTo>
                  <a:pt x="261" y="624"/>
                </a:lnTo>
                <a:lnTo>
                  <a:pt x="240" y="729"/>
                </a:lnTo>
                <a:close/>
                <a:moveTo>
                  <a:pt x="290" y="466"/>
                </a:moveTo>
                <a:lnTo>
                  <a:pt x="290" y="466"/>
                </a:lnTo>
                <a:cubicBezTo>
                  <a:pt x="288" y="467"/>
                  <a:pt x="286" y="468"/>
                  <a:pt x="285" y="469"/>
                </a:cubicBezTo>
                <a:cubicBezTo>
                  <a:pt x="255" y="483"/>
                  <a:pt x="217" y="486"/>
                  <a:pt x="200" y="486"/>
                </a:cubicBezTo>
                <a:cubicBezTo>
                  <a:pt x="199" y="490"/>
                  <a:pt x="199" y="495"/>
                  <a:pt x="199" y="500"/>
                </a:cubicBezTo>
                <a:cubicBezTo>
                  <a:pt x="199" y="522"/>
                  <a:pt x="208" y="541"/>
                  <a:pt x="222" y="556"/>
                </a:cubicBezTo>
                <a:cubicBezTo>
                  <a:pt x="237" y="570"/>
                  <a:pt x="257" y="579"/>
                  <a:pt x="278" y="579"/>
                </a:cubicBezTo>
                <a:cubicBezTo>
                  <a:pt x="300" y="579"/>
                  <a:pt x="320" y="570"/>
                  <a:pt x="335" y="556"/>
                </a:cubicBezTo>
                <a:cubicBezTo>
                  <a:pt x="349" y="541"/>
                  <a:pt x="358" y="522"/>
                  <a:pt x="358" y="500"/>
                </a:cubicBezTo>
                <a:cubicBezTo>
                  <a:pt x="358" y="494"/>
                  <a:pt x="357" y="489"/>
                  <a:pt x="356" y="484"/>
                </a:cubicBezTo>
                <a:cubicBezTo>
                  <a:pt x="349" y="484"/>
                  <a:pt x="342" y="483"/>
                  <a:pt x="335" y="482"/>
                </a:cubicBezTo>
                <a:cubicBezTo>
                  <a:pt x="319" y="479"/>
                  <a:pt x="303" y="473"/>
                  <a:pt x="290" y="466"/>
                </a:cubicBezTo>
                <a:close/>
                <a:moveTo>
                  <a:pt x="514" y="602"/>
                </a:moveTo>
                <a:lnTo>
                  <a:pt x="483" y="602"/>
                </a:lnTo>
                <a:lnTo>
                  <a:pt x="463" y="530"/>
                </a:lnTo>
                <a:lnTo>
                  <a:pt x="463" y="602"/>
                </a:lnTo>
                <a:lnTo>
                  <a:pt x="439" y="602"/>
                </a:lnTo>
                <a:lnTo>
                  <a:pt x="439" y="467"/>
                </a:lnTo>
                <a:lnTo>
                  <a:pt x="472" y="467"/>
                </a:lnTo>
                <a:lnTo>
                  <a:pt x="489" y="529"/>
                </a:lnTo>
                <a:lnTo>
                  <a:pt x="489" y="467"/>
                </a:lnTo>
                <a:lnTo>
                  <a:pt x="514" y="467"/>
                </a:lnTo>
                <a:lnTo>
                  <a:pt x="514" y="602"/>
                </a:lnTo>
                <a:close/>
                <a:moveTo>
                  <a:pt x="578" y="602"/>
                </a:moveTo>
                <a:lnTo>
                  <a:pt x="578" y="602"/>
                </a:lnTo>
                <a:lnTo>
                  <a:pt x="520" y="602"/>
                </a:lnTo>
                <a:lnTo>
                  <a:pt x="520" y="467"/>
                </a:lnTo>
                <a:lnTo>
                  <a:pt x="577" y="467"/>
                </a:lnTo>
                <a:lnTo>
                  <a:pt x="577" y="485"/>
                </a:lnTo>
                <a:lnTo>
                  <a:pt x="550" y="485"/>
                </a:lnTo>
                <a:lnTo>
                  <a:pt x="550" y="521"/>
                </a:lnTo>
                <a:lnTo>
                  <a:pt x="575" y="521"/>
                </a:lnTo>
                <a:lnTo>
                  <a:pt x="575" y="537"/>
                </a:lnTo>
                <a:lnTo>
                  <a:pt x="550" y="537"/>
                </a:lnTo>
                <a:lnTo>
                  <a:pt x="550" y="584"/>
                </a:lnTo>
                <a:lnTo>
                  <a:pt x="578" y="584"/>
                </a:lnTo>
                <a:lnTo>
                  <a:pt x="578" y="602"/>
                </a:lnTo>
                <a:close/>
                <a:moveTo>
                  <a:pt x="699" y="467"/>
                </a:moveTo>
                <a:lnTo>
                  <a:pt x="699" y="467"/>
                </a:lnTo>
                <a:lnTo>
                  <a:pt x="682" y="602"/>
                </a:lnTo>
                <a:lnTo>
                  <a:pt x="647" y="602"/>
                </a:lnTo>
                <a:lnTo>
                  <a:pt x="637" y="528"/>
                </a:lnTo>
                <a:lnTo>
                  <a:pt x="627" y="602"/>
                </a:lnTo>
                <a:lnTo>
                  <a:pt x="597" y="602"/>
                </a:lnTo>
                <a:lnTo>
                  <a:pt x="580" y="467"/>
                </a:lnTo>
                <a:lnTo>
                  <a:pt x="607" y="467"/>
                </a:lnTo>
                <a:lnTo>
                  <a:pt x="614" y="529"/>
                </a:lnTo>
                <a:lnTo>
                  <a:pt x="624" y="467"/>
                </a:lnTo>
                <a:lnTo>
                  <a:pt x="657" y="467"/>
                </a:lnTo>
                <a:lnTo>
                  <a:pt x="665" y="529"/>
                </a:lnTo>
                <a:lnTo>
                  <a:pt x="675" y="467"/>
                </a:lnTo>
                <a:lnTo>
                  <a:pt x="699" y="467"/>
                </a:lnTo>
                <a:close/>
                <a:moveTo>
                  <a:pt x="703" y="548"/>
                </a:moveTo>
                <a:lnTo>
                  <a:pt x="703" y="548"/>
                </a:lnTo>
                <a:lnTo>
                  <a:pt x="730" y="548"/>
                </a:lnTo>
                <a:lnTo>
                  <a:pt x="730" y="579"/>
                </a:lnTo>
                <a:cubicBezTo>
                  <a:pt x="730" y="582"/>
                  <a:pt x="732" y="583"/>
                  <a:pt x="735" y="583"/>
                </a:cubicBezTo>
                <a:cubicBezTo>
                  <a:pt x="739" y="583"/>
                  <a:pt x="741" y="582"/>
                  <a:pt x="741" y="579"/>
                </a:cubicBezTo>
                <a:lnTo>
                  <a:pt x="741" y="563"/>
                </a:lnTo>
                <a:cubicBezTo>
                  <a:pt x="741" y="558"/>
                  <a:pt x="737" y="552"/>
                  <a:pt x="731" y="546"/>
                </a:cubicBezTo>
                <a:cubicBezTo>
                  <a:pt x="718" y="533"/>
                  <a:pt x="711" y="525"/>
                  <a:pt x="708" y="521"/>
                </a:cubicBezTo>
                <a:cubicBezTo>
                  <a:pt x="704" y="517"/>
                  <a:pt x="703" y="512"/>
                  <a:pt x="703" y="507"/>
                </a:cubicBezTo>
                <a:lnTo>
                  <a:pt x="703" y="492"/>
                </a:lnTo>
                <a:cubicBezTo>
                  <a:pt x="703" y="475"/>
                  <a:pt x="714" y="466"/>
                  <a:pt x="737" y="466"/>
                </a:cubicBezTo>
                <a:cubicBezTo>
                  <a:pt x="757" y="466"/>
                  <a:pt x="767" y="474"/>
                  <a:pt x="767" y="490"/>
                </a:cubicBezTo>
                <a:lnTo>
                  <a:pt x="767" y="513"/>
                </a:lnTo>
                <a:lnTo>
                  <a:pt x="741" y="513"/>
                </a:lnTo>
                <a:lnTo>
                  <a:pt x="741" y="488"/>
                </a:lnTo>
                <a:cubicBezTo>
                  <a:pt x="741" y="486"/>
                  <a:pt x="739" y="484"/>
                  <a:pt x="736" y="484"/>
                </a:cubicBezTo>
                <a:cubicBezTo>
                  <a:pt x="733" y="484"/>
                  <a:pt x="731" y="487"/>
                  <a:pt x="731" y="492"/>
                </a:cubicBezTo>
                <a:lnTo>
                  <a:pt x="732" y="501"/>
                </a:lnTo>
                <a:cubicBezTo>
                  <a:pt x="732" y="506"/>
                  <a:pt x="735" y="512"/>
                  <a:pt x="742" y="518"/>
                </a:cubicBezTo>
                <a:cubicBezTo>
                  <a:pt x="754" y="530"/>
                  <a:pt x="762" y="538"/>
                  <a:pt x="765" y="543"/>
                </a:cubicBezTo>
                <a:cubicBezTo>
                  <a:pt x="768" y="548"/>
                  <a:pt x="770" y="553"/>
                  <a:pt x="770" y="559"/>
                </a:cubicBezTo>
                <a:lnTo>
                  <a:pt x="770" y="576"/>
                </a:lnTo>
                <a:cubicBezTo>
                  <a:pt x="770" y="594"/>
                  <a:pt x="759" y="603"/>
                  <a:pt x="736" y="603"/>
                </a:cubicBezTo>
                <a:cubicBezTo>
                  <a:pt x="714" y="603"/>
                  <a:pt x="703" y="595"/>
                  <a:pt x="703" y="578"/>
                </a:cubicBezTo>
                <a:lnTo>
                  <a:pt x="703" y="54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2" name="Freeform 33"/>
          <p:cNvSpPr>
            <a:spLocks noEditPoints="1"/>
          </p:cNvSpPr>
          <p:nvPr/>
        </p:nvSpPr>
        <p:spPr bwMode="auto">
          <a:xfrm>
            <a:off x="5828590" y="4633535"/>
            <a:ext cx="558054" cy="558054"/>
          </a:xfrm>
          <a:custGeom>
            <a:avLst/>
            <a:gdLst>
              <a:gd name="T0" fmla="*/ 391 w 782"/>
              <a:gd name="T1" fmla="*/ 281 h 782"/>
              <a:gd name="T2" fmla="*/ 282 w 782"/>
              <a:gd name="T3" fmla="*/ 391 h 782"/>
              <a:gd name="T4" fmla="*/ 391 w 782"/>
              <a:gd name="T5" fmla="*/ 501 h 782"/>
              <a:gd name="T6" fmla="*/ 501 w 782"/>
              <a:gd name="T7" fmla="*/ 391 h 782"/>
              <a:gd name="T8" fmla="*/ 485 w 782"/>
              <a:gd name="T9" fmla="*/ 333 h 782"/>
              <a:gd name="T10" fmla="*/ 610 w 782"/>
              <a:gd name="T11" fmla="*/ 208 h 782"/>
              <a:gd name="T12" fmla="*/ 679 w 782"/>
              <a:gd name="T13" fmla="*/ 208 h 782"/>
              <a:gd name="T14" fmla="*/ 782 w 782"/>
              <a:gd name="T15" fmla="*/ 104 h 782"/>
              <a:gd name="T16" fmla="*/ 682 w 782"/>
              <a:gd name="T17" fmla="*/ 100 h 782"/>
              <a:gd name="T18" fmla="*/ 679 w 782"/>
              <a:gd name="T19" fmla="*/ 0 h 782"/>
              <a:gd name="T20" fmla="*/ 575 w 782"/>
              <a:gd name="T21" fmla="*/ 104 h 782"/>
              <a:gd name="T22" fmla="*/ 575 w 782"/>
              <a:gd name="T23" fmla="*/ 173 h 782"/>
              <a:gd name="T24" fmla="*/ 450 w 782"/>
              <a:gd name="T25" fmla="*/ 298 h 782"/>
              <a:gd name="T26" fmla="*/ 391 w 782"/>
              <a:gd name="T27" fmla="*/ 281 h 782"/>
              <a:gd name="T28" fmla="*/ 569 w 782"/>
              <a:gd name="T29" fmla="*/ 391 h 782"/>
              <a:gd name="T30" fmla="*/ 391 w 782"/>
              <a:gd name="T31" fmla="*/ 569 h 782"/>
              <a:gd name="T32" fmla="*/ 214 w 782"/>
              <a:gd name="T33" fmla="*/ 391 h 782"/>
              <a:gd name="T34" fmla="*/ 391 w 782"/>
              <a:gd name="T35" fmla="*/ 214 h 782"/>
              <a:gd name="T36" fmla="*/ 454 w 782"/>
              <a:gd name="T37" fmla="*/ 226 h 782"/>
              <a:gd name="T38" fmla="*/ 504 w 782"/>
              <a:gd name="T39" fmla="*/ 175 h 782"/>
              <a:gd name="T40" fmla="*/ 391 w 782"/>
              <a:gd name="T41" fmla="*/ 147 h 782"/>
              <a:gd name="T42" fmla="*/ 147 w 782"/>
              <a:gd name="T43" fmla="*/ 391 h 782"/>
              <a:gd name="T44" fmla="*/ 391 w 782"/>
              <a:gd name="T45" fmla="*/ 636 h 782"/>
              <a:gd name="T46" fmla="*/ 636 w 782"/>
              <a:gd name="T47" fmla="*/ 391 h 782"/>
              <a:gd name="T48" fmla="*/ 608 w 782"/>
              <a:gd name="T49" fmla="*/ 278 h 782"/>
              <a:gd name="T50" fmla="*/ 557 w 782"/>
              <a:gd name="T51" fmla="*/ 329 h 782"/>
              <a:gd name="T52" fmla="*/ 569 w 782"/>
              <a:gd name="T53" fmla="*/ 391 h 782"/>
              <a:gd name="T54" fmla="*/ 679 w 782"/>
              <a:gd name="T55" fmla="*/ 257 h 782"/>
              <a:gd name="T56" fmla="*/ 709 w 782"/>
              <a:gd name="T57" fmla="*/ 391 h 782"/>
              <a:gd name="T58" fmla="*/ 391 w 782"/>
              <a:gd name="T59" fmla="*/ 709 h 782"/>
              <a:gd name="T60" fmla="*/ 74 w 782"/>
              <a:gd name="T61" fmla="*/ 391 h 782"/>
              <a:gd name="T62" fmla="*/ 391 w 782"/>
              <a:gd name="T63" fmla="*/ 74 h 782"/>
              <a:gd name="T64" fmla="*/ 526 w 782"/>
              <a:gd name="T65" fmla="*/ 104 h 782"/>
              <a:gd name="T66" fmla="*/ 540 w 782"/>
              <a:gd name="T67" fmla="*/ 70 h 782"/>
              <a:gd name="T68" fmla="*/ 567 w 782"/>
              <a:gd name="T69" fmla="*/ 42 h 782"/>
              <a:gd name="T70" fmla="*/ 391 w 782"/>
              <a:gd name="T71" fmla="*/ 0 h 782"/>
              <a:gd name="T72" fmla="*/ 0 w 782"/>
              <a:gd name="T73" fmla="*/ 391 h 782"/>
              <a:gd name="T74" fmla="*/ 391 w 782"/>
              <a:gd name="T75" fmla="*/ 782 h 782"/>
              <a:gd name="T76" fmla="*/ 782 w 782"/>
              <a:gd name="T77" fmla="*/ 391 h 782"/>
              <a:gd name="T78" fmla="*/ 740 w 782"/>
              <a:gd name="T79" fmla="*/ 215 h 782"/>
              <a:gd name="T80" fmla="*/ 713 w 782"/>
              <a:gd name="T81" fmla="*/ 242 h 782"/>
              <a:gd name="T82" fmla="*/ 679 w 782"/>
              <a:gd name="T83" fmla="*/ 257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2" h="782">
                <a:moveTo>
                  <a:pt x="391" y="281"/>
                </a:moveTo>
                <a:cubicBezTo>
                  <a:pt x="331" y="281"/>
                  <a:pt x="282" y="331"/>
                  <a:pt x="282" y="391"/>
                </a:cubicBezTo>
                <a:cubicBezTo>
                  <a:pt x="282" y="452"/>
                  <a:pt x="331" y="501"/>
                  <a:pt x="391" y="501"/>
                </a:cubicBezTo>
                <a:cubicBezTo>
                  <a:pt x="452" y="501"/>
                  <a:pt x="501" y="452"/>
                  <a:pt x="501" y="391"/>
                </a:cubicBezTo>
                <a:cubicBezTo>
                  <a:pt x="501" y="370"/>
                  <a:pt x="495" y="350"/>
                  <a:pt x="485" y="333"/>
                </a:cubicBezTo>
                <a:lnTo>
                  <a:pt x="610" y="208"/>
                </a:lnTo>
                <a:lnTo>
                  <a:pt x="679" y="208"/>
                </a:lnTo>
                <a:lnTo>
                  <a:pt x="782" y="104"/>
                </a:lnTo>
                <a:lnTo>
                  <a:pt x="682" y="100"/>
                </a:lnTo>
                <a:lnTo>
                  <a:pt x="679" y="0"/>
                </a:lnTo>
                <a:lnTo>
                  <a:pt x="575" y="104"/>
                </a:lnTo>
                <a:lnTo>
                  <a:pt x="575" y="173"/>
                </a:lnTo>
                <a:lnTo>
                  <a:pt x="450" y="298"/>
                </a:lnTo>
                <a:cubicBezTo>
                  <a:pt x="433" y="288"/>
                  <a:pt x="413" y="281"/>
                  <a:pt x="391" y="281"/>
                </a:cubicBezTo>
                <a:close/>
                <a:moveTo>
                  <a:pt x="569" y="391"/>
                </a:moveTo>
                <a:cubicBezTo>
                  <a:pt x="569" y="489"/>
                  <a:pt x="489" y="569"/>
                  <a:pt x="391" y="569"/>
                </a:cubicBezTo>
                <a:cubicBezTo>
                  <a:pt x="294" y="569"/>
                  <a:pt x="214" y="489"/>
                  <a:pt x="214" y="391"/>
                </a:cubicBezTo>
                <a:cubicBezTo>
                  <a:pt x="214" y="294"/>
                  <a:pt x="294" y="214"/>
                  <a:pt x="391" y="214"/>
                </a:cubicBezTo>
                <a:cubicBezTo>
                  <a:pt x="413" y="214"/>
                  <a:pt x="434" y="218"/>
                  <a:pt x="454" y="226"/>
                </a:cubicBezTo>
                <a:lnTo>
                  <a:pt x="504" y="175"/>
                </a:lnTo>
                <a:cubicBezTo>
                  <a:pt x="471" y="157"/>
                  <a:pt x="432" y="147"/>
                  <a:pt x="391" y="147"/>
                </a:cubicBezTo>
                <a:cubicBezTo>
                  <a:pt x="256" y="147"/>
                  <a:pt x="147" y="256"/>
                  <a:pt x="147" y="391"/>
                </a:cubicBezTo>
                <a:cubicBezTo>
                  <a:pt x="147" y="526"/>
                  <a:pt x="256" y="636"/>
                  <a:pt x="391" y="636"/>
                </a:cubicBezTo>
                <a:cubicBezTo>
                  <a:pt x="526" y="636"/>
                  <a:pt x="636" y="526"/>
                  <a:pt x="636" y="391"/>
                </a:cubicBezTo>
                <a:cubicBezTo>
                  <a:pt x="636" y="351"/>
                  <a:pt x="626" y="312"/>
                  <a:pt x="608" y="278"/>
                </a:cubicBezTo>
                <a:lnTo>
                  <a:pt x="557" y="329"/>
                </a:lnTo>
                <a:cubicBezTo>
                  <a:pt x="565" y="349"/>
                  <a:pt x="569" y="370"/>
                  <a:pt x="569" y="391"/>
                </a:cubicBezTo>
                <a:close/>
                <a:moveTo>
                  <a:pt x="679" y="257"/>
                </a:moveTo>
                <a:cubicBezTo>
                  <a:pt x="698" y="298"/>
                  <a:pt x="709" y="343"/>
                  <a:pt x="709" y="391"/>
                </a:cubicBezTo>
                <a:cubicBezTo>
                  <a:pt x="709" y="567"/>
                  <a:pt x="567" y="709"/>
                  <a:pt x="391" y="709"/>
                </a:cubicBezTo>
                <a:cubicBezTo>
                  <a:pt x="216" y="709"/>
                  <a:pt x="74" y="567"/>
                  <a:pt x="74" y="391"/>
                </a:cubicBezTo>
                <a:cubicBezTo>
                  <a:pt x="74" y="216"/>
                  <a:pt x="216" y="74"/>
                  <a:pt x="391" y="74"/>
                </a:cubicBezTo>
                <a:cubicBezTo>
                  <a:pt x="440" y="74"/>
                  <a:pt x="485" y="85"/>
                  <a:pt x="526" y="104"/>
                </a:cubicBezTo>
                <a:cubicBezTo>
                  <a:pt x="526" y="91"/>
                  <a:pt x="531" y="79"/>
                  <a:pt x="540" y="70"/>
                </a:cubicBezTo>
                <a:lnTo>
                  <a:pt x="567" y="42"/>
                </a:lnTo>
                <a:cubicBezTo>
                  <a:pt x="515" y="16"/>
                  <a:pt x="455" y="0"/>
                  <a:pt x="391" y="0"/>
                </a:cubicBezTo>
                <a:cubicBezTo>
                  <a:pt x="175" y="0"/>
                  <a:pt x="0" y="175"/>
                  <a:pt x="0" y="391"/>
                </a:cubicBezTo>
                <a:cubicBezTo>
                  <a:pt x="0" y="607"/>
                  <a:pt x="175" y="782"/>
                  <a:pt x="391" y="782"/>
                </a:cubicBezTo>
                <a:cubicBezTo>
                  <a:pt x="607" y="782"/>
                  <a:pt x="782" y="607"/>
                  <a:pt x="782" y="391"/>
                </a:cubicBezTo>
                <a:cubicBezTo>
                  <a:pt x="782" y="328"/>
                  <a:pt x="767" y="268"/>
                  <a:pt x="740" y="215"/>
                </a:cubicBezTo>
                <a:lnTo>
                  <a:pt x="713" y="242"/>
                </a:lnTo>
                <a:cubicBezTo>
                  <a:pt x="704" y="251"/>
                  <a:pt x="692" y="257"/>
                  <a:pt x="679" y="257"/>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3" name="Freeform 34"/>
          <p:cNvSpPr>
            <a:spLocks noEditPoints="1"/>
          </p:cNvSpPr>
          <p:nvPr/>
        </p:nvSpPr>
        <p:spPr bwMode="auto">
          <a:xfrm>
            <a:off x="6780240" y="4526359"/>
            <a:ext cx="639360" cy="681862"/>
          </a:xfrm>
          <a:custGeom>
            <a:avLst/>
            <a:gdLst>
              <a:gd name="T0" fmla="*/ 339 w 895"/>
              <a:gd name="T1" fmla="*/ 594 h 955"/>
              <a:gd name="T2" fmla="*/ 322 w 895"/>
              <a:gd name="T3" fmla="*/ 540 h 955"/>
              <a:gd name="T4" fmla="*/ 391 w 895"/>
              <a:gd name="T5" fmla="*/ 260 h 955"/>
              <a:gd name="T6" fmla="*/ 464 w 895"/>
              <a:gd name="T7" fmla="*/ 487 h 955"/>
              <a:gd name="T8" fmla="*/ 555 w 895"/>
              <a:gd name="T9" fmla="*/ 224 h 955"/>
              <a:gd name="T10" fmla="*/ 354 w 895"/>
              <a:gd name="T11" fmla="*/ 446 h 955"/>
              <a:gd name="T12" fmla="*/ 337 w 895"/>
              <a:gd name="T13" fmla="*/ 475 h 955"/>
              <a:gd name="T14" fmla="*/ 460 w 895"/>
              <a:gd name="T15" fmla="*/ 547 h 955"/>
              <a:gd name="T16" fmla="*/ 590 w 895"/>
              <a:gd name="T17" fmla="*/ 190 h 955"/>
              <a:gd name="T18" fmla="*/ 596 w 895"/>
              <a:gd name="T19" fmla="*/ 121 h 955"/>
              <a:gd name="T20" fmla="*/ 590 w 895"/>
              <a:gd name="T21" fmla="*/ 190 h 955"/>
              <a:gd name="T22" fmla="*/ 699 w 895"/>
              <a:gd name="T23" fmla="*/ 225 h 955"/>
              <a:gd name="T24" fmla="*/ 630 w 895"/>
              <a:gd name="T25" fmla="*/ 231 h 955"/>
              <a:gd name="T26" fmla="*/ 511 w 895"/>
              <a:gd name="T27" fmla="*/ 160 h 955"/>
              <a:gd name="T28" fmla="*/ 481 w 895"/>
              <a:gd name="T29" fmla="*/ 97 h 955"/>
              <a:gd name="T30" fmla="*/ 511 w 895"/>
              <a:gd name="T31" fmla="*/ 160 h 955"/>
              <a:gd name="T32" fmla="*/ 395 w 895"/>
              <a:gd name="T33" fmla="*/ 119 h 955"/>
              <a:gd name="T34" fmla="*/ 401 w 895"/>
              <a:gd name="T35" fmla="*/ 188 h 955"/>
              <a:gd name="T36" fmla="*/ 658 w 895"/>
              <a:gd name="T37" fmla="*/ 341 h 955"/>
              <a:gd name="T38" fmla="*/ 721 w 895"/>
              <a:gd name="T39" fmla="*/ 311 h 955"/>
              <a:gd name="T40" fmla="*/ 658 w 895"/>
              <a:gd name="T41" fmla="*/ 341 h 955"/>
              <a:gd name="T42" fmla="*/ 329 w 895"/>
              <a:gd name="T43" fmla="*/ 489 h 955"/>
              <a:gd name="T44" fmla="*/ 312 w 895"/>
              <a:gd name="T45" fmla="*/ 519 h 955"/>
              <a:gd name="T46" fmla="*/ 435 w 895"/>
              <a:gd name="T47" fmla="*/ 590 h 955"/>
              <a:gd name="T48" fmla="*/ 326 w 895"/>
              <a:gd name="T49" fmla="*/ 955 h 955"/>
              <a:gd name="T50" fmla="*/ 349 w 895"/>
              <a:gd name="T51" fmla="*/ 55 h 955"/>
              <a:gd name="T52" fmla="*/ 852 w 895"/>
              <a:gd name="T53" fmla="*/ 271 h 955"/>
              <a:gd name="T54" fmla="*/ 860 w 895"/>
              <a:gd name="T55" fmla="*/ 415 h 955"/>
              <a:gd name="T56" fmla="*/ 885 w 895"/>
              <a:gd name="T57" fmla="*/ 597 h 955"/>
              <a:gd name="T58" fmla="*/ 854 w 895"/>
              <a:gd name="T59" fmla="*/ 751 h 955"/>
              <a:gd name="T60" fmla="*/ 668 w 895"/>
              <a:gd name="T61" fmla="*/ 793 h 955"/>
              <a:gd name="T62" fmla="*/ 326 w 895"/>
              <a:gd name="T63" fmla="*/ 955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5" h="955">
                <a:moveTo>
                  <a:pt x="322" y="540"/>
                </a:moveTo>
                <a:cubicBezTo>
                  <a:pt x="313" y="559"/>
                  <a:pt x="320" y="583"/>
                  <a:pt x="339" y="594"/>
                </a:cubicBezTo>
                <a:cubicBezTo>
                  <a:pt x="355" y="603"/>
                  <a:pt x="375" y="601"/>
                  <a:pt x="388" y="589"/>
                </a:cubicBezTo>
                <a:lnTo>
                  <a:pt x="322" y="540"/>
                </a:lnTo>
                <a:close/>
                <a:moveTo>
                  <a:pt x="555" y="224"/>
                </a:moveTo>
                <a:cubicBezTo>
                  <a:pt x="495" y="190"/>
                  <a:pt x="422" y="206"/>
                  <a:pt x="391" y="260"/>
                </a:cubicBezTo>
                <a:cubicBezTo>
                  <a:pt x="359" y="316"/>
                  <a:pt x="400" y="376"/>
                  <a:pt x="371" y="434"/>
                </a:cubicBezTo>
                <a:lnTo>
                  <a:pt x="464" y="487"/>
                </a:lnTo>
                <a:cubicBezTo>
                  <a:pt x="499" y="434"/>
                  <a:pt x="573" y="439"/>
                  <a:pt x="605" y="384"/>
                </a:cubicBezTo>
                <a:cubicBezTo>
                  <a:pt x="637" y="330"/>
                  <a:pt x="614" y="258"/>
                  <a:pt x="555" y="224"/>
                </a:cubicBezTo>
                <a:close/>
                <a:moveTo>
                  <a:pt x="455" y="522"/>
                </a:moveTo>
                <a:lnTo>
                  <a:pt x="354" y="446"/>
                </a:lnTo>
                <a:cubicBezTo>
                  <a:pt x="346" y="440"/>
                  <a:pt x="336" y="442"/>
                  <a:pt x="331" y="450"/>
                </a:cubicBezTo>
                <a:cubicBezTo>
                  <a:pt x="327" y="458"/>
                  <a:pt x="329" y="470"/>
                  <a:pt x="337" y="475"/>
                </a:cubicBezTo>
                <a:lnTo>
                  <a:pt x="437" y="552"/>
                </a:lnTo>
                <a:cubicBezTo>
                  <a:pt x="445" y="557"/>
                  <a:pt x="455" y="555"/>
                  <a:pt x="460" y="547"/>
                </a:cubicBezTo>
                <a:cubicBezTo>
                  <a:pt x="464" y="539"/>
                  <a:pt x="462" y="527"/>
                  <a:pt x="455" y="522"/>
                </a:cubicBezTo>
                <a:close/>
                <a:moveTo>
                  <a:pt x="590" y="190"/>
                </a:moveTo>
                <a:lnTo>
                  <a:pt x="622" y="136"/>
                </a:lnTo>
                <a:lnTo>
                  <a:pt x="596" y="121"/>
                </a:lnTo>
                <a:lnTo>
                  <a:pt x="565" y="176"/>
                </a:lnTo>
                <a:lnTo>
                  <a:pt x="590" y="190"/>
                </a:lnTo>
                <a:close/>
                <a:moveTo>
                  <a:pt x="644" y="256"/>
                </a:moveTo>
                <a:lnTo>
                  <a:pt x="699" y="225"/>
                </a:lnTo>
                <a:lnTo>
                  <a:pt x="684" y="200"/>
                </a:lnTo>
                <a:lnTo>
                  <a:pt x="630" y="231"/>
                </a:lnTo>
                <a:lnTo>
                  <a:pt x="644" y="256"/>
                </a:lnTo>
                <a:close/>
                <a:moveTo>
                  <a:pt x="511" y="160"/>
                </a:moveTo>
                <a:lnTo>
                  <a:pt x="511" y="97"/>
                </a:lnTo>
                <a:lnTo>
                  <a:pt x="481" y="97"/>
                </a:lnTo>
                <a:lnTo>
                  <a:pt x="481" y="160"/>
                </a:lnTo>
                <a:lnTo>
                  <a:pt x="511" y="160"/>
                </a:lnTo>
                <a:close/>
                <a:moveTo>
                  <a:pt x="426" y="174"/>
                </a:moveTo>
                <a:lnTo>
                  <a:pt x="395" y="119"/>
                </a:lnTo>
                <a:lnTo>
                  <a:pt x="370" y="134"/>
                </a:lnTo>
                <a:lnTo>
                  <a:pt x="401" y="188"/>
                </a:lnTo>
                <a:lnTo>
                  <a:pt x="426" y="174"/>
                </a:lnTo>
                <a:close/>
                <a:moveTo>
                  <a:pt x="658" y="341"/>
                </a:moveTo>
                <a:lnTo>
                  <a:pt x="721" y="341"/>
                </a:lnTo>
                <a:lnTo>
                  <a:pt x="721" y="311"/>
                </a:lnTo>
                <a:lnTo>
                  <a:pt x="658" y="311"/>
                </a:lnTo>
                <a:lnTo>
                  <a:pt x="658" y="341"/>
                </a:lnTo>
                <a:close/>
                <a:moveTo>
                  <a:pt x="430" y="565"/>
                </a:moveTo>
                <a:lnTo>
                  <a:pt x="329" y="489"/>
                </a:lnTo>
                <a:cubicBezTo>
                  <a:pt x="321" y="483"/>
                  <a:pt x="311" y="485"/>
                  <a:pt x="307" y="493"/>
                </a:cubicBezTo>
                <a:cubicBezTo>
                  <a:pt x="302" y="501"/>
                  <a:pt x="304" y="513"/>
                  <a:pt x="312" y="519"/>
                </a:cubicBezTo>
                <a:lnTo>
                  <a:pt x="412" y="595"/>
                </a:lnTo>
                <a:cubicBezTo>
                  <a:pt x="420" y="601"/>
                  <a:pt x="430" y="599"/>
                  <a:pt x="435" y="590"/>
                </a:cubicBezTo>
                <a:cubicBezTo>
                  <a:pt x="440" y="582"/>
                  <a:pt x="437" y="571"/>
                  <a:pt x="430" y="565"/>
                </a:cubicBezTo>
                <a:close/>
                <a:moveTo>
                  <a:pt x="326" y="955"/>
                </a:moveTo>
                <a:cubicBezTo>
                  <a:pt x="337" y="880"/>
                  <a:pt x="337" y="800"/>
                  <a:pt x="317" y="729"/>
                </a:cubicBezTo>
                <a:cubicBezTo>
                  <a:pt x="0" y="551"/>
                  <a:pt x="83" y="139"/>
                  <a:pt x="349" y="55"/>
                </a:cubicBezTo>
                <a:cubicBezTo>
                  <a:pt x="489" y="0"/>
                  <a:pt x="680" y="33"/>
                  <a:pt x="805" y="158"/>
                </a:cubicBezTo>
                <a:cubicBezTo>
                  <a:pt x="895" y="248"/>
                  <a:pt x="852" y="271"/>
                  <a:pt x="852" y="271"/>
                </a:cubicBezTo>
                <a:lnTo>
                  <a:pt x="832" y="282"/>
                </a:lnTo>
                <a:cubicBezTo>
                  <a:pt x="843" y="325"/>
                  <a:pt x="862" y="405"/>
                  <a:pt x="860" y="415"/>
                </a:cubicBezTo>
                <a:cubicBezTo>
                  <a:pt x="856" y="430"/>
                  <a:pt x="840" y="445"/>
                  <a:pt x="840" y="445"/>
                </a:cubicBezTo>
                <a:lnTo>
                  <a:pt x="885" y="597"/>
                </a:lnTo>
                <a:lnTo>
                  <a:pt x="845" y="614"/>
                </a:lnTo>
                <a:cubicBezTo>
                  <a:pt x="854" y="662"/>
                  <a:pt x="859" y="703"/>
                  <a:pt x="854" y="751"/>
                </a:cubicBezTo>
                <a:cubicBezTo>
                  <a:pt x="853" y="759"/>
                  <a:pt x="826" y="783"/>
                  <a:pt x="804" y="784"/>
                </a:cubicBezTo>
                <a:lnTo>
                  <a:pt x="668" y="793"/>
                </a:lnTo>
                <a:lnTo>
                  <a:pt x="677" y="955"/>
                </a:lnTo>
                <a:lnTo>
                  <a:pt x="326" y="955"/>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4" name="Freeform 35"/>
          <p:cNvSpPr>
            <a:spLocks noEditPoints="1"/>
          </p:cNvSpPr>
          <p:nvPr/>
        </p:nvSpPr>
        <p:spPr bwMode="auto">
          <a:xfrm>
            <a:off x="1171978" y="5614652"/>
            <a:ext cx="637513" cy="489684"/>
          </a:xfrm>
          <a:custGeom>
            <a:avLst/>
            <a:gdLst>
              <a:gd name="T0" fmla="*/ 577 w 892"/>
              <a:gd name="T1" fmla="*/ 131 h 686"/>
              <a:gd name="T2" fmla="*/ 139 w 892"/>
              <a:gd name="T3" fmla="*/ 157 h 686"/>
              <a:gd name="T4" fmla="*/ 139 w 892"/>
              <a:gd name="T5" fmla="*/ 232 h 686"/>
              <a:gd name="T6" fmla="*/ 577 w 892"/>
              <a:gd name="T7" fmla="*/ 258 h 686"/>
              <a:gd name="T8" fmla="*/ 139 w 892"/>
              <a:gd name="T9" fmla="*/ 232 h 686"/>
              <a:gd name="T10" fmla="*/ 510 w 892"/>
              <a:gd name="T11" fmla="*/ 330 h 686"/>
              <a:gd name="T12" fmla="*/ 139 w 892"/>
              <a:gd name="T13" fmla="*/ 356 h 686"/>
              <a:gd name="T14" fmla="*/ 706 w 892"/>
              <a:gd name="T15" fmla="*/ 453 h 686"/>
              <a:gd name="T16" fmla="*/ 706 w 892"/>
              <a:gd name="T17" fmla="*/ 534 h 686"/>
              <a:gd name="T18" fmla="*/ 626 w 892"/>
              <a:gd name="T19" fmla="*/ 534 h 686"/>
              <a:gd name="T20" fmla="*/ 626 w 892"/>
              <a:gd name="T21" fmla="*/ 453 h 686"/>
              <a:gd name="T22" fmla="*/ 706 w 892"/>
              <a:gd name="T23" fmla="*/ 453 h 686"/>
              <a:gd name="T24" fmla="*/ 722 w 892"/>
              <a:gd name="T25" fmla="*/ 159 h 686"/>
              <a:gd name="T26" fmla="*/ 807 w 892"/>
              <a:gd name="T27" fmla="*/ 156 h 686"/>
              <a:gd name="T28" fmla="*/ 730 w 892"/>
              <a:gd name="T29" fmla="*/ 0 h 686"/>
              <a:gd name="T30" fmla="*/ 754 w 892"/>
              <a:gd name="T31" fmla="*/ 9 h 686"/>
              <a:gd name="T32" fmla="*/ 892 w 892"/>
              <a:gd name="T33" fmla="*/ 143 h 686"/>
              <a:gd name="T34" fmla="*/ 892 w 892"/>
              <a:gd name="T35" fmla="*/ 565 h 686"/>
              <a:gd name="T36" fmla="*/ 858 w 892"/>
              <a:gd name="T37" fmla="*/ 600 h 686"/>
              <a:gd name="T38" fmla="*/ 767 w 892"/>
              <a:gd name="T39" fmla="*/ 662 h 686"/>
              <a:gd name="T40" fmla="*/ 704 w 892"/>
              <a:gd name="T41" fmla="*/ 686 h 686"/>
              <a:gd name="T42" fmla="*/ 666 w 892"/>
              <a:gd name="T43" fmla="*/ 602 h 686"/>
              <a:gd name="T44" fmla="*/ 628 w 892"/>
              <a:gd name="T45" fmla="*/ 686 h 686"/>
              <a:gd name="T46" fmla="*/ 565 w 892"/>
              <a:gd name="T47" fmla="*/ 662 h 686"/>
              <a:gd name="T48" fmla="*/ 354 w 892"/>
              <a:gd name="T49" fmla="*/ 600 h 686"/>
              <a:gd name="T50" fmla="*/ 0 w 892"/>
              <a:gd name="T51" fmla="*/ 0 h 686"/>
              <a:gd name="T52" fmla="*/ 354 w 892"/>
              <a:gd name="T53" fmla="*/ 531 h 686"/>
              <a:gd name="T54" fmla="*/ 557 w 892"/>
              <a:gd name="T55" fmla="*/ 494 h 686"/>
              <a:gd name="T56" fmla="*/ 666 w 892"/>
              <a:gd name="T57" fmla="*/ 385 h 686"/>
              <a:gd name="T58" fmla="*/ 775 w 892"/>
              <a:gd name="T59" fmla="*/ 494 h 686"/>
              <a:gd name="T60" fmla="*/ 823 w 892"/>
              <a:gd name="T61" fmla="*/ 531 h 686"/>
              <a:gd name="T62" fmla="*/ 703 w 892"/>
              <a:gd name="T63" fmla="*/ 195 h 686"/>
              <a:gd name="T64" fmla="*/ 686 w 892"/>
              <a:gd name="T65" fmla="*/ 176 h 686"/>
              <a:gd name="T66" fmla="*/ 69 w 892"/>
              <a:gd name="T67" fmla="*/ 69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2" h="686">
                <a:moveTo>
                  <a:pt x="139" y="131"/>
                </a:moveTo>
                <a:lnTo>
                  <a:pt x="577" y="131"/>
                </a:lnTo>
                <a:lnTo>
                  <a:pt x="577" y="157"/>
                </a:lnTo>
                <a:lnTo>
                  <a:pt x="139" y="157"/>
                </a:lnTo>
                <a:lnTo>
                  <a:pt x="139" y="131"/>
                </a:lnTo>
                <a:close/>
                <a:moveTo>
                  <a:pt x="139" y="232"/>
                </a:moveTo>
                <a:lnTo>
                  <a:pt x="577" y="232"/>
                </a:lnTo>
                <a:lnTo>
                  <a:pt x="577" y="258"/>
                </a:lnTo>
                <a:lnTo>
                  <a:pt x="139" y="258"/>
                </a:lnTo>
                <a:lnTo>
                  <a:pt x="139" y="232"/>
                </a:lnTo>
                <a:close/>
                <a:moveTo>
                  <a:pt x="139" y="330"/>
                </a:moveTo>
                <a:lnTo>
                  <a:pt x="510" y="330"/>
                </a:lnTo>
                <a:lnTo>
                  <a:pt x="510" y="356"/>
                </a:lnTo>
                <a:lnTo>
                  <a:pt x="139" y="356"/>
                </a:lnTo>
                <a:lnTo>
                  <a:pt x="139" y="330"/>
                </a:lnTo>
                <a:close/>
                <a:moveTo>
                  <a:pt x="706" y="453"/>
                </a:moveTo>
                <a:cubicBezTo>
                  <a:pt x="717" y="464"/>
                  <a:pt x="723" y="478"/>
                  <a:pt x="723" y="494"/>
                </a:cubicBezTo>
                <a:cubicBezTo>
                  <a:pt x="723" y="509"/>
                  <a:pt x="717" y="524"/>
                  <a:pt x="706" y="534"/>
                </a:cubicBezTo>
                <a:cubicBezTo>
                  <a:pt x="696" y="544"/>
                  <a:pt x="682" y="551"/>
                  <a:pt x="666" y="551"/>
                </a:cubicBezTo>
                <a:cubicBezTo>
                  <a:pt x="650" y="551"/>
                  <a:pt x="636" y="544"/>
                  <a:pt x="626" y="534"/>
                </a:cubicBezTo>
                <a:cubicBezTo>
                  <a:pt x="615" y="524"/>
                  <a:pt x="609" y="509"/>
                  <a:pt x="609" y="494"/>
                </a:cubicBezTo>
                <a:cubicBezTo>
                  <a:pt x="609" y="478"/>
                  <a:pt x="615" y="464"/>
                  <a:pt x="626" y="453"/>
                </a:cubicBezTo>
                <a:cubicBezTo>
                  <a:pt x="636" y="443"/>
                  <a:pt x="650" y="437"/>
                  <a:pt x="666" y="437"/>
                </a:cubicBezTo>
                <a:cubicBezTo>
                  <a:pt x="682" y="437"/>
                  <a:pt x="696" y="443"/>
                  <a:pt x="706" y="453"/>
                </a:cubicBezTo>
                <a:close/>
                <a:moveTo>
                  <a:pt x="807" y="156"/>
                </a:moveTo>
                <a:lnTo>
                  <a:pt x="722" y="159"/>
                </a:lnTo>
                <a:lnTo>
                  <a:pt x="729" y="81"/>
                </a:lnTo>
                <a:lnTo>
                  <a:pt x="807" y="156"/>
                </a:lnTo>
                <a:close/>
                <a:moveTo>
                  <a:pt x="0" y="0"/>
                </a:moveTo>
                <a:lnTo>
                  <a:pt x="730" y="0"/>
                </a:lnTo>
                <a:lnTo>
                  <a:pt x="744" y="0"/>
                </a:lnTo>
                <a:lnTo>
                  <a:pt x="754" y="9"/>
                </a:lnTo>
                <a:lnTo>
                  <a:pt x="882" y="133"/>
                </a:lnTo>
                <a:lnTo>
                  <a:pt x="892" y="143"/>
                </a:lnTo>
                <a:lnTo>
                  <a:pt x="892" y="158"/>
                </a:lnTo>
                <a:lnTo>
                  <a:pt x="892" y="565"/>
                </a:lnTo>
                <a:lnTo>
                  <a:pt x="892" y="600"/>
                </a:lnTo>
                <a:lnTo>
                  <a:pt x="858" y="600"/>
                </a:lnTo>
                <a:lnTo>
                  <a:pt x="745" y="600"/>
                </a:lnTo>
                <a:lnTo>
                  <a:pt x="767" y="662"/>
                </a:lnTo>
                <a:lnTo>
                  <a:pt x="726" y="662"/>
                </a:lnTo>
                <a:lnTo>
                  <a:pt x="704" y="686"/>
                </a:lnTo>
                <a:lnTo>
                  <a:pt x="666" y="602"/>
                </a:lnTo>
                <a:lnTo>
                  <a:pt x="666" y="602"/>
                </a:lnTo>
                <a:lnTo>
                  <a:pt x="666" y="602"/>
                </a:lnTo>
                <a:lnTo>
                  <a:pt x="628" y="686"/>
                </a:lnTo>
                <a:lnTo>
                  <a:pt x="606" y="662"/>
                </a:lnTo>
                <a:lnTo>
                  <a:pt x="565" y="662"/>
                </a:lnTo>
                <a:lnTo>
                  <a:pt x="587" y="600"/>
                </a:lnTo>
                <a:lnTo>
                  <a:pt x="354" y="600"/>
                </a:lnTo>
                <a:lnTo>
                  <a:pt x="0" y="600"/>
                </a:lnTo>
                <a:lnTo>
                  <a:pt x="0" y="0"/>
                </a:lnTo>
                <a:close/>
                <a:moveTo>
                  <a:pt x="69" y="531"/>
                </a:moveTo>
                <a:lnTo>
                  <a:pt x="354" y="531"/>
                </a:lnTo>
                <a:lnTo>
                  <a:pt x="564" y="531"/>
                </a:lnTo>
                <a:cubicBezTo>
                  <a:pt x="559" y="519"/>
                  <a:pt x="557" y="507"/>
                  <a:pt x="557" y="494"/>
                </a:cubicBezTo>
                <a:cubicBezTo>
                  <a:pt x="557" y="464"/>
                  <a:pt x="569" y="436"/>
                  <a:pt x="589" y="417"/>
                </a:cubicBezTo>
                <a:cubicBezTo>
                  <a:pt x="609" y="397"/>
                  <a:pt x="636" y="385"/>
                  <a:pt x="666" y="385"/>
                </a:cubicBezTo>
                <a:cubicBezTo>
                  <a:pt x="696" y="385"/>
                  <a:pt x="723" y="397"/>
                  <a:pt x="743" y="417"/>
                </a:cubicBezTo>
                <a:cubicBezTo>
                  <a:pt x="763" y="436"/>
                  <a:pt x="775" y="464"/>
                  <a:pt x="775" y="494"/>
                </a:cubicBezTo>
                <a:cubicBezTo>
                  <a:pt x="775" y="507"/>
                  <a:pt x="772" y="519"/>
                  <a:pt x="768" y="531"/>
                </a:cubicBezTo>
                <a:lnTo>
                  <a:pt x="823" y="531"/>
                </a:lnTo>
                <a:lnTo>
                  <a:pt x="823" y="190"/>
                </a:lnTo>
                <a:lnTo>
                  <a:pt x="703" y="195"/>
                </a:lnTo>
                <a:lnTo>
                  <a:pt x="684" y="195"/>
                </a:lnTo>
                <a:lnTo>
                  <a:pt x="686" y="176"/>
                </a:lnTo>
                <a:lnTo>
                  <a:pt x="695" y="69"/>
                </a:lnTo>
                <a:lnTo>
                  <a:pt x="69" y="69"/>
                </a:lnTo>
                <a:lnTo>
                  <a:pt x="69" y="531"/>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5" name="Freeform 36"/>
          <p:cNvSpPr>
            <a:spLocks noEditPoints="1"/>
          </p:cNvSpPr>
          <p:nvPr/>
        </p:nvSpPr>
        <p:spPr bwMode="auto">
          <a:xfrm>
            <a:off x="2354610" y="5474215"/>
            <a:ext cx="726210" cy="580229"/>
          </a:xfrm>
          <a:custGeom>
            <a:avLst/>
            <a:gdLst>
              <a:gd name="T0" fmla="*/ 787 w 1019"/>
              <a:gd name="T1" fmla="*/ 779 h 812"/>
              <a:gd name="T2" fmla="*/ 0 w 1019"/>
              <a:gd name="T3" fmla="*/ 779 h 812"/>
              <a:gd name="T4" fmla="*/ 408 w 1019"/>
              <a:gd name="T5" fmla="*/ 300 h 812"/>
              <a:gd name="T6" fmla="*/ 393 w 1019"/>
              <a:gd name="T7" fmla="*/ 286 h 812"/>
              <a:gd name="T8" fmla="*/ 743 w 1019"/>
              <a:gd name="T9" fmla="*/ 335 h 812"/>
              <a:gd name="T10" fmla="*/ 44 w 1019"/>
              <a:gd name="T11" fmla="*/ 274 h 812"/>
              <a:gd name="T12" fmla="*/ 280 w 1019"/>
              <a:gd name="T13" fmla="*/ 588 h 812"/>
              <a:gd name="T14" fmla="*/ 134 w 1019"/>
              <a:gd name="T15" fmla="*/ 495 h 812"/>
              <a:gd name="T16" fmla="*/ 134 w 1019"/>
              <a:gd name="T17" fmla="*/ 526 h 812"/>
              <a:gd name="T18" fmla="*/ 426 w 1019"/>
              <a:gd name="T19" fmla="*/ 434 h 812"/>
              <a:gd name="T20" fmla="*/ 134 w 1019"/>
              <a:gd name="T21" fmla="*/ 434 h 812"/>
              <a:gd name="T22" fmla="*/ 426 w 1019"/>
              <a:gd name="T23" fmla="*/ 404 h 812"/>
              <a:gd name="T24" fmla="*/ 755 w 1019"/>
              <a:gd name="T25" fmla="*/ 340 h 812"/>
              <a:gd name="T26" fmla="*/ 755 w 1019"/>
              <a:gd name="T27" fmla="*/ 340 h 812"/>
              <a:gd name="T28" fmla="*/ 755 w 1019"/>
              <a:gd name="T29" fmla="*/ 50 h 812"/>
              <a:gd name="T30" fmla="*/ 463 w 1019"/>
              <a:gd name="T31" fmla="*/ 183 h 812"/>
              <a:gd name="T32" fmla="*/ 797 w 1019"/>
              <a:gd name="T33" fmla="*/ 201 h 812"/>
              <a:gd name="T34" fmla="*/ 511 w 1019"/>
              <a:gd name="T35" fmla="*/ 140 h 812"/>
              <a:gd name="T36" fmla="*/ 808 w 1019"/>
              <a:gd name="T37" fmla="*/ 353 h 812"/>
              <a:gd name="T38" fmla="*/ 924 w 1019"/>
              <a:gd name="T39" fmla="*/ 211 h 812"/>
              <a:gd name="T40" fmla="*/ 954 w 1019"/>
              <a:gd name="T41" fmla="*/ 244 h 812"/>
              <a:gd name="T42" fmla="*/ 937 w 1019"/>
              <a:gd name="T43" fmla="*/ 208 h 812"/>
              <a:gd name="T44" fmla="*/ 931 w 1019"/>
              <a:gd name="T45" fmla="*/ 397 h 812"/>
              <a:gd name="T46" fmla="*/ 930 w 1019"/>
              <a:gd name="T47" fmla="*/ 435 h 812"/>
              <a:gd name="T48" fmla="*/ 962 w 1019"/>
              <a:gd name="T49" fmla="*/ 436 h 812"/>
              <a:gd name="T50" fmla="*/ 960 w 1019"/>
              <a:gd name="T51" fmla="*/ 397 h 812"/>
              <a:gd name="T52" fmla="*/ 954 w 1019"/>
              <a:gd name="T53" fmla="*/ 312 h 812"/>
              <a:gd name="T54" fmla="*/ 470 w 1019"/>
              <a:gd name="T55" fmla="*/ 437 h 812"/>
              <a:gd name="T56" fmla="*/ 515 w 1019"/>
              <a:gd name="T57" fmla="*/ 610 h 812"/>
              <a:gd name="T58" fmla="*/ 532 w 1019"/>
              <a:gd name="T59" fmla="*/ 597 h 812"/>
              <a:gd name="T60" fmla="*/ 538 w 1019"/>
              <a:gd name="T61" fmla="*/ 575 h 812"/>
              <a:gd name="T62" fmla="*/ 560 w 1019"/>
              <a:gd name="T63" fmla="*/ 588 h 812"/>
              <a:gd name="T64" fmla="*/ 575 w 1019"/>
              <a:gd name="T65" fmla="*/ 621 h 812"/>
              <a:gd name="T66" fmla="*/ 593 w 1019"/>
              <a:gd name="T67" fmla="*/ 636 h 812"/>
              <a:gd name="T68" fmla="*/ 623 w 1019"/>
              <a:gd name="T69" fmla="*/ 632 h 812"/>
              <a:gd name="T70" fmla="*/ 617 w 1019"/>
              <a:gd name="T71" fmla="*/ 615 h 812"/>
              <a:gd name="T72" fmla="*/ 602 w 1019"/>
              <a:gd name="T73" fmla="*/ 582 h 812"/>
              <a:gd name="T74" fmla="*/ 582 w 1019"/>
              <a:gd name="T75" fmla="*/ 567 h 812"/>
              <a:gd name="T76" fmla="*/ 634 w 1019"/>
              <a:gd name="T77" fmla="*/ 539 h 812"/>
              <a:gd name="T78" fmla="*/ 612 w 1019"/>
              <a:gd name="T79" fmla="*/ 533 h 812"/>
              <a:gd name="T80" fmla="*/ 599 w 1019"/>
              <a:gd name="T81" fmla="*/ 515 h 812"/>
              <a:gd name="T82" fmla="*/ 577 w 1019"/>
              <a:gd name="T83" fmla="*/ 509 h 812"/>
              <a:gd name="T84" fmla="*/ 563 w 1019"/>
              <a:gd name="T85" fmla="*/ 491 h 812"/>
              <a:gd name="T86" fmla="*/ 541 w 1019"/>
              <a:gd name="T87" fmla="*/ 485 h 812"/>
              <a:gd name="T88" fmla="*/ 527 w 1019"/>
              <a:gd name="T89" fmla="*/ 467 h 812"/>
              <a:gd name="T90" fmla="*/ 505 w 1019"/>
              <a:gd name="T91" fmla="*/ 461 h 812"/>
              <a:gd name="T92" fmla="*/ 491 w 1019"/>
              <a:gd name="T93" fmla="*/ 443 h 812"/>
              <a:gd name="T94" fmla="*/ 95 w 1019"/>
              <a:gd name="T95" fmla="*/ 327 h 812"/>
              <a:gd name="T96" fmla="*/ 95 w 1019"/>
              <a:gd name="T97" fmla="*/ 67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19" h="812">
                <a:moveTo>
                  <a:pt x="0" y="751"/>
                </a:moveTo>
                <a:lnTo>
                  <a:pt x="787" y="751"/>
                </a:lnTo>
                <a:lnTo>
                  <a:pt x="787" y="779"/>
                </a:lnTo>
                <a:cubicBezTo>
                  <a:pt x="787" y="797"/>
                  <a:pt x="772" y="812"/>
                  <a:pt x="754" y="812"/>
                </a:cubicBezTo>
                <a:lnTo>
                  <a:pt x="33" y="812"/>
                </a:lnTo>
                <a:cubicBezTo>
                  <a:pt x="15" y="812"/>
                  <a:pt x="0" y="797"/>
                  <a:pt x="0" y="779"/>
                </a:cubicBezTo>
                <a:lnTo>
                  <a:pt x="0" y="751"/>
                </a:lnTo>
                <a:close/>
                <a:moveTo>
                  <a:pt x="393" y="286"/>
                </a:moveTo>
                <a:cubicBezTo>
                  <a:pt x="401" y="286"/>
                  <a:pt x="408" y="292"/>
                  <a:pt x="408" y="300"/>
                </a:cubicBezTo>
                <a:cubicBezTo>
                  <a:pt x="408" y="308"/>
                  <a:pt x="401" y="315"/>
                  <a:pt x="393" y="315"/>
                </a:cubicBezTo>
                <a:cubicBezTo>
                  <a:pt x="385" y="315"/>
                  <a:pt x="379" y="308"/>
                  <a:pt x="379" y="300"/>
                </a:cubicBezTo>
                <a:cubicBezTo>
                  <a:pt x="379" y="292"/>
                  <a:pt x="385" y="286"/>
                  <a:pt x="393" y="286"/>
                </a:cubicBezTo>
                <a:close/>
                <a:moveTo>
                  <a:pt x="44" y="274"/>
                </a:moveTo>
                <a:lnTo>
                  <a:pt x="485" y="274"/>
                </a:lnTo>
                <a:cubicBezTo>
                  <a:pt x="575" y="280"/>
                  <a:pt x="661" y="297"/>
                  <a:pt x="743" y="335"/>
                </a:cubicBezTo>
                <a:lnTo>
                  <a:pt x="743" y="732"/>
                </a:lnTo>
                <a:lnTo>
                  <a:pt x="44" y="732"/>
                </a:lnTo>
                <a:lnTo>
                  <a:pt x="44" y="274"/>
                </a:lnTo>
                <a:close/>
                <a:moveTo>
                  <a:pt x="134" y="556"/>
                </a:moveTo>
                <a:lnTo>
                  <a:pt x="280" y="556"/>
                </a:lnTo>
                <a:lnTo>
                  <a:pt x="280" y="588"/>
                </a:lnTo>
                <a:lnTo>
                  <a:pt x="134" y="588"/>
                </a:lnTo>
                <a:lnTo>
                  <a:pt x="134" y="556"/>
                </a:lnTo>
                <a:close/>
                <a:moveTo>
                  <a:pt x="134" y="495"/>
                </a:moveTo>
                <a:lnTo>
                  <a:pt x="426" y="495"/>
                </a:lnTo>
                <a:lnTo>
                  <a:pt x="426" y="526"/>
                </a:lnTo>
                <a:lnTo>
                  <a:pt x="134" y="526"/>
                </a:lnTo>
                <a:lnTo>
                  <a:pt x="134" y="495"/>
                </a:lnTo>
                <a:close/>
                <a:moveTo>
                  <a:pt x="134" y="434"/>
                </a:moveTo>
                <a:lnTo>
                  <a:pt x="426" y="434"/>
                </a:lnTo>
                <a:lnTo>
                  <a:pt x="426" y="465"/>
                </a:lnTo>
                <a:lnTo>
                  <a:pt x="134" y="465"/>
                </a:lnTo>
                <a:lnTo>
                  <a:pt x="134" y="434"/>
                </a:lnTo>
                <a:close/>
                <a:moveTo>
                  <a:pt x="134" y="372"/>
                </a:moveTo>
                <a:lnTo>
                  <a:pt x="426" y="372"/>
                </a:lnTo>
                <a:lnTo>
                  <a:pt x="426" y="404"/>
                </a:lnTo>
                <a:lnTo>
                  <a:pt x="134" y="404"/>
                </a:lnTo>
                <a:lnTo>
                  <a:pt x="134" y="372"/>
                </a:lnTo>
                <a:close/>
                <a:moveTo>
                  <a:pt x="755" y="340"/>
                </a:moveTo>
                <a:cubicBezTo>
                  <a:pt x="766" y="345"/>
                  <a:pt x="792" y="358"/>
                  <a:pt x="799" y="362"/>
                </a:cubicBezTo>
                <a:cubicBezTo>
                  <a:pt x="818" y="374"/>
                  <a:pt x="770" y="381"/>
                  <a:pt x="755" y="383"/>
                </a:cubicBezTo>
                <a:lnTo>
                  <a:pt x="755" y="340"/>
                </a:lnTo>
                <a:close/>
                <a:moveTo>
                  <a:pt x="924" y="211"/>
                </a:moveTo>
                <a:cubicBezTo>
                  <a:pt x="881" y="163"/>
                  <a:pt x="838" y="116"/>
                  <a:pt x="795" y="68"/>
                </a:cubicBezTo>
                <a:cubicBezTo>
                  <a:pt x="781" y="52"/>
                  <a:pt x="774" y="53"/>
                  <a:pt x="755" y="50"/>
                </a:cubicBezTo>
                <a:lnTo>
                  <a:pt x="311" y="1"/>
                </a:lnTo>
                <a:cubicBezTo>
                  <a:pt x="302" y="0"/>
                  <a:pt x="298" y="5"/>
                  <a:pt x="304" y="12"/>
                </a:cubicBezTo>
                <a:lnTo>
                  <a:pt x="463" y="183"/>
                </a:lnTo>
                <a:cubicBezTo>
                  <a:pt x="488" y="133"/>
                  <a:pt x="506" y="106"/>
                  <a:pt x="586" y="115"/>
                </a:cubicBezTo>
                <a:cubicBezTo>
                  <a:pt x="641" y="122"/>
                  <a:pt x="682" y="133"/>
                  <a:pt x="733" y="153"/>
                </a:cubicBezTo>
                <a:cubicBezTo>
                  <a:pt x="765" y="166"/>
                  <a:pt x="783" y="176"/>
                  <a:pt x="797" y="201"/>
                </a:cubicBezTo>
                <a:cubicBezTo>
                  <a:pt x="784" y="185"/>
                  <a:pt x="763" y="174"/>
                  <a:pt x="740" y="165"/>
                </a:cubicBezTo>
                <a:cubicBezTo>
                  <a:pt x="693" y="146"/>
                  <a:pt x="642" y="133"/>
                  <a:pt x="591" y="127"/>
                </a:cubicBezTo>
                <a:cubicBezTo>
                  <a:pt x="560" y="124"/>
                  <a:pt x="531" y="124"/>
                  <a:pt x="511" y="140"/>
                </a:cubicBezTo>
                <a:cubicBezTo>
                  <a:pt x="492" y="154"/>
                  <a:pt x="465" y="216"/>
                  <a:pt x="453" y="239"/>
                </a:cubicBezTo>
                <a:cubicBezTo>
                  <a:pt x="446" y="255"/>
                  <a:pt x="455" y="261"/>
                  <a:pt x="468" y="261"/>
                </a:cubicBezTo>
                <a:cubicBezTo>
                  <a:pt x="587" y="266"/>
                  <a:pt x="702" y="297"/>
                  <a:pt x="808" y="353"/>
                </a:cubicBezTo>
                <a:lnTo>
                  <a:pt x="809" y="292"/>
                </a:lnTo>
                <a:cubicBezTo>
                  <a:pt x="847" y="297"/>
                  <a:pt x="886" y="303"/>
                  <a:pt x="924" y="308"/>
                </a:cubicBezTo>
                <a:lnTo>
                  <a:pt x="924" y="211"/>
                </a:lnTo>
                <a:close/>
                <a:moveTo>
                  <a:pt x="1009" y="320"/>
                </a:moveTo>
                <a:cubicBezTo>
                  <a:pt x="1016" y="321"/>
                  <a:pt x="1019" y="314"/>
                  <a:pt x="1014" y="309"/>
                </a:cubicBezTo>
                <a:cubicBezTo>
                  <a:pt x="994" y="287"/>
                  <a:pt x="974" y="266"/>
                  <a:pt x="954" y="244"/>
                </a:cubicBezTo>
                <a:lnTo>
                  <a:pt x="954" y="216"/>
                </a:lnTo>
                <a:cubicBezTo>
                  <a:pt x="954" y="211"/>
                  <a:pt x="950" y="208"/>
                  <a:pt x="945" y="208"/>
                </a:cubicBezTo>
                <a:lnTo>
                  <a:pt x="937" y="208"/>
                </a:lnTo>
                <a:lnTo>
                  <a:pt x="937" y="379"/>
                </a:lnTo>
                <a:cubicBezTo>
                  <a:pt x="934" y="379"/>
                  <a:pt x="933" y="381"/>
                  <a:pt x="932" y="385"/>
                </a:cubicBezTo>
                <a:lnTo>
                  <a:pt x="931" y="397"/>
                </a:lnTo>
                <a:cubicBezTo>
                  <a:pt x="931" y="403"/>
                  <a:pt x="934" y="405"/>
                  <a:pt x="934" y="410"/>
                </a:cubicBezTo>
                <a:lnTo>
                  <a:pt x="933" y="424"/>
                </a:lnTo>
                <a:cubicBezTo>
                  <a:pt x="933" y="428"/>
                  <a:pt x="930" y="430"/>
                  <a:pt x="930" y="435"/>
                </a:cubicBezTo>
                <a:lnTo>
                  <a:pt x="918" y="536"/>
                </a:lnTo>
                <a:cubicBezTo>
                  <a:pt x="924" y="548"/>
                  <a:pt x="967" y="549"/>
                  <a:pt x="974" y="537"/>
                </a:cubicBezTo>
                <a:lnTo>
                  <a:pt x="962" y="436"/>
                </a:lnTo>
                <a:cubicBezTo>
                  <a:pt x="961" y="430"/>
                  <a:pt x="958" y="429"/>
                  <a:pt x="958" y="424"/>
                </a:cubicBezTo>
                <a:lnTo>
                  <a:pt x="957" y="410"/>
                </a:lnTo>
                <a:cubicBezTo>
                  <a:pt x="957" y="404"/>
                  <a:pt x="960" y="404"/>
                  <a:pt x="960" y="397"/>
                </a:cubicBezTo>
                <a:lnTo>
                  <a:pt x="959" y="385"/>
                </a:lnTo>
                <a:cubicBezTo>
                  <a:pt x="959" y="381"/>
                  <a:pt x="957" y="379"/>
                  <a:pt x="954" y="379"/>
                </a:cubicBezTo>
                <a:lnTo>
                  <a:pt x="954" y="312"/>
                </a:lnTo>
                <a:cubicBezTo>
                  <a:pt x="972" y="315"/>
                  <a:pt x="991" y="317"/>
                  <a:pt x="1009" y="320"/>
                </a:cubicBezTo>
                <a:close/>
                <a:moveTo>
                  <a:pt x="480" y="435"/>
                </a:moveTo>
                <a:lnTo>
                  <a:pt x="470" y="437"/>
                </a:lnTo>
                <a:lnTo>
                  <a:pt x="506" y="622"/>
                </a:lnTo>
                <a:lnTo>
                  <a:pt x="516" y="620"/>
                </a:lnTo>
                <a:lnTo>
                  <a:pt x="515" y="610"/>
                </a:lnTo>
                <a:lnTo>
                  <a:pt x="524" y="608"/>
                </a:lnTo>
                <a:lnTo>
                  <a:pt x="522" y="598"/>
                </a:lnTo>
                <a:lnTo>
                  <a:pt x="532" y="597"/>
                </a:lnTo>
                <a:lnTo>
                  <a:pt x="530" y="587"/>
                </a:lnTo>
                <a:lnTo>
                  <a:pt x="540" y="585"/>
                </a:lnTo>
                <a:lnTo>
                  <a:pt x="538" y="575"/>
                </a:lnTo>
                <a:lnTo>
                  <a:pt x="548" y="573"/>
                </a:lnTo>
                <a:lnTo>
                  <a:pt x="551" y="590"/>
                </a:lnTo>
                <a:lnTo>
                  <a:pt x="560" y="588"/>
                </a:lnTo>
                <a:lnTo>
                  <a:pt x="563" y="606"/>
                </a:lnTo>
                <a:lnTo>
                  <a:pt x="571" y="604"/>
                </a:lnTo>
                <a:lnTo>
                  <a:pt x="575" y="621"/>
                </a:lnTo>
                <a:lnTo>
                  <a:pt x="583" y="620"/>
                </a:lnTo>
                <a:lnTo>
                  <a:pt x="587" y="637"/>
                </a:lnTo>
                <a:lnTo>
                  <a:pt x="593" y="636"/>
                </a:lnTo>
                <a:lnTo>
                  <a:pt x="595" y="645"/>
                </a:lnTo>
                <a:lnTo>
                  <a:pt x="624" y="640"/>
                </a:lnTo>
                <a:lnTo>
                  <a:pt x="623" y="632"/>
                </a:lnTo>
                <a:lnTo>
                  <a:pt x="629" y="630"/>
                </a:lnTo>
                <a:lnTo>
                  <a:pt x="626" y="613"/>
                </a:lnTo>
                <a:lnTo>
                  <a:pt x="617" y="615"/>
                </a:lnTo>
                <a:lnTo>
                  <a:pt x="614" y="597"/>
                </a:lnTo>
                <a:lnTo>
                  <a:pt x="606" y="599"/>
                </a:lnTo>
                <a:lnTo>
                  <a:pt x="602" y="582"/>
                </a:lnTo>
                <a:lnTo>
                  <a:pt x="594" y="583"/>
                </a:lnTo>
                <a:lnTo>
                  <a:pt x="590" y="566"/>
                </a:lnTo>
                <a:lnTo>
                  <a:pt x="582" y="567"/>
                </a:lnTo>
                <a:lnTo>
                  <a:pt x="580" y="559"/>
                </a:lnTo>
                <a:lnTo>
                  <a:pt x="635" y="548"/>
                </a:lnTo>
                <a:lnTo>
                  <a:pt x="634" y="539"/>
                </a:lnTo>
                <a:lnTo>
                  <a:pt x="624" y="541"/>
                </a:lnTo>
                <a:lnTo>
                  <a:pt x="622" y="531"/>
                </a:lnTo>
                <a:lnTo>
                  <a:pt x="612" y="533"/>
                </a:lnTo>
                <a:lnTo>
                  <a:pt x="610" y="523"/>
                </a:lnTo>
                <a:lnTo>
                  <a:pt x="600" y="525"/>
                </a:lnTo>
                <a:lnTo>
                  <a:pt x="599" y="515"/>
                </a:lnTo>
                <a:lnTo>
                  <a:pt x="589" y="517"/>
                </a:lnTo>
                <a:lnTo>
                  <a:pt x="587" y="507"/>
                </a:lnTo>
                <a:lnTo>
                  <a:pt x="577" y="509"/>
                </a:lnTo>
                <a:lnTo>
                  <a:pt x="575" y="499"/>
                </a:lnTo>
                <a:lnTo>
                  <a:pt x="565" y="501"/>
                </a:lnTo>
                <a:lnTo>
                  <a:pt x="563" y="491"/>
                </a:lnTo>
                <a:lnTo>
                  <a:pt x="553" y="493"/>
                </a:lnTo>
                <a:lnTo>
                  <a:pt x="551" y="483"/>
                </a:lnTo>
                <a:lnTo>
                  <a:pt x="541" y="485"/>
                </a:lnTo>
                <a:lnTo>
                  <a:pt x="539" y="475"/>
                </a:lnTo>
                <a:lnTo>
                  <a:pt x="529" y="477"/>
                </a:lnTo>
                <a:lnTo>
                  <a:pt x="527" y="467"/>
                </a:lnTo>
                <a:lnTo>
                  <a:pt x="517" y="469"/>
                </a:lnTo>
                <a:lnTo>
                  <a:pt x="515" y="459"/>
                </a:lnTo>
                <a:lnTo>
                  <a:pt x="505" y="461"/>
                </a:lnTo>
                <a:lnTo>
                  <a:pt x="503" y="451"/>
                </a:lnTo>
                <a:lnTo>
                  <a:pt x="493" y="453"/>
                </a:lnTo>
                <a:lnTo>
                  <a:pt x="491" y="443"/>
                </a:lnTo>
                <a:lnTo>
                  <a:pt x="482" y="445"/>
                </a:lnTo>
                <a:lnTo>
                  <a:pt x="480" y="435"/>
                </a:lnTo>
                <a:close/>
                <a:moveTo>
                  <a:pt x="95" y="327"/>
                </a:moveTo>
                <a:lnTo>
                  <a:pt x="692" y="327"/>
                </a:lnTo>
                <a:lnTo>
                  <a:pt x="692" y="679"/>
                </a:lnTo>
                <a:lnTo>
                  <a:pt x="95" y="679"/>
                </a:lnTo>
                <a:lnTo>
                  <a:pt x="95" y="327"/>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6" name="Freeform 37"/>
          <p:cNvSpPr>
            <a:spLocks noEditPoints="1"/>
          </p:cNvSpPr>
          <p:nvPr/>
        </p:nvSpPr>
        <p:spPr bwMode="auto">
          <a:xfrm>
            <a:off x="3468871" y="5463128"/>
            <a:ext cx="652296" cy="654143"/>
          </a:xfrm>
          <a:custGeom>
            <a:avLst/>
            <a:gdLst>
              <a:gd name="T0" fmla="*/ 0 w 915"/>
              <a:gd name="T1" fmla="*/ 458 h 915"/>
              <a:gd name="T2" fmla="*/ 915 w 915"/>
              <a:gd name="T3" fmla="*/ 458 h 915"/>
              <a:gd name="T4" fmla="*/ 672 w 915"/>
              <a:gd name="T5" fmla="*/ 498 h 915"/>
              <a:gd name="T6" fmla="*/ 806 w 915"/>
              <a:gd name="T7" fmla="*/ 498 h 915"/>
              <a:gd name="T8" fmla="*/ 662 w 915"/>
              <a:gd name="T9" fmla="*/ 608 h 915"/>
              <a:gd name="T10" fmla="*/ 662 w 915"/>
              <a:gd name="T11" fmla="*/ 307 h 915"/>
              <a:gd name="T12" fmla="*/ 762 w 915"/>
              <a:gd name="T13" fmla="*/ 285 h 915"/>
              <a:gd name="T14" fmla="*/ 672 w 915"/>
              <a:gd name="T15" fmla="*/ 417 h 915"/>
              <a:gd name="T16" fmla="*/ 592 w 915"/>
              <a:gd name="T17" fmla="*/ 498 h 915"/>
              <a:gd name="T18" fmla="*/ 582 w 915"/>
              <a:gd name="T19" fmla="*/ 597 h 915"/>
              <a:gd name="T20" fmla="*/ 334 w 915"/>
              <a:gd name="T21" fmla="*/ 597 h 915"/>
              <a:gd name="T22" fmla="*/ 592 w 915"/>
              <a:gd name="T23" fmla="*/ 498 h 915"/>
              <a:gd name="T24" fmla="*/ 582 w 915"/>
              <a:gd name="T25" fmla="*/ 317 h 915"/>
              <a:gd name="T26" fmla="*/ 324 w 915"/>
              <a:gd name="T27" fmla="*/ 417 h 915"/>
              <a:gd name="T28" fmla="*/ 582 w 915"/>
              <a:gd name="T29" fmla="*/ 317 h 915"/>
              <a:gd name="T30" fmla="*/ 710 w 915"/>
              <a:gd name="T31" fmla="*/ 215 h 915"/>
              <a:gd name="T32" fmla="*/ 617 w 915"/>
              <a:gd name="T33" fmla="*/ 146 h 915"/>
              <a:gd name="T34" fmla="*/ 710 w 915"/>
              <a:gd name="T35" fmla="*/ 215 h 915"/>
              <a:gd name="T36" fmla="*/ 564 w 915"/>
              <a:gd name="T37" fmla="*/ 238 h 915"/>
              <a:gd name="T38" fmla="*/ 374 w 915"/>
              <a:gd name="T39" fmla="*/ 175 h 915"/>
              <a:gd name="T40" fmla="*/ 504 w 915"/>
              <a:gd name="T41" fmla="*/ 111 h 915"/>
              <a:gd name="T42" fmla="*/ 564 w 915"/>
              <a:gd name="T43" fmla="*/ 238 h 915"/>
              <a:gd name="T44" fmla="*/ 298 w 915"/>
              <a:gd name="T45" fmla="*/ 146 h 915"/>
              <a:gd name="T46" fmla="*/ 205 w 915"/>
              <a:gd name="T47" fmla="*/ 215 h 915"/>
              <a:gd name="T48" fmla="*/ 298 w 915"/>
              <a:gd name="T49" fmla="*/ 146 h 915"/>
              <a:gd name="T50" fmla="*/ 298 w 915"/>
              <a:gd name="T51" fmla="*/ 769 h 915"/>
              <a:gd name="T52" fmla="*/ 205 w 915"/>
              <a:gd name="T53" fmla="*/ 700 h 915"/>
              <a:gd name="T54" fmla="*/ 298 w 915"/>
              <a:gd name="T55" fmla="*/ 769 h 915"/>
              <a:gd name="T56" fmla="*/ 351 w 915"/>
              <a:gd name="T57" fmla="*/ 677 h 915"/>
              <a:gd name="T58" fmla="*/ 542 w 915"/>
              <a:gd name="T59" fmla="*/ 741 h 915"/>
              <a:gd name="T60" fmla="*/ 411 w 915"/>
              <a:gd name="T61" fmla="*/ 805 h 915"/>
              <a:gd name="T62" fmla="*/ 351 w 915"/>
              <a:gd name="T63" fmla="*/ 677 h 915"/>
              <a:gd name="T64" fmla="*/ 617 w 915"/>
              <a:gd name="T65" fmla="*/ 769 h 915"/>
              <a:gd name="T66" fmla="*/ 710 w 915"/>
              <a:gd name="T67" fmla="*/ 700 h 915"/>
              <a:gd name="T68" fmla="*/ 617 w 915"/>
              <a:gd name="T69" fmla="*/ 769 h 915"/>
              <a:gd name="T70" fmla="*/ 254 w 915"/>
              <a:gd name="T71" fmla="*/ 608 h 915"/>
              <a:gd name="T72" fmla="*/ 110 w 915"/>
              <a:gd name="T73" fmla="*/ 498 h 915"/>
              <a:gd name="T74" fmla="*/ 254 w 915"/>
              <a:gd name="T75" fmla="*/ 608 h 915"/>
              <a:gd name="T76" fmla="*/ 243 w 915"/>
              <a:gd name="T77" fmla="*/ 417 h 915"/>
              <a:gd name="T78" fmla="*/ 153 w 915"/>
              <a:gd name="T79" fmla="*/ 285 h 915"/>
              <a:gd name="T80" fmla="*/ 243 w 915"/>
              <a:gd name="T81" fmla="*/ 417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5" h="915">
                <a:moveTo>
                  <a:pt x="458" y="0"/>
                </a:moveTo>
                <a:cubicBezTo>
                  <a:pt x="205" y="0"/>
                  <a:pt x="0" y="205"/>
                  <a:pt x="0" y="458"/>
                </a:cubicBezTo>
                <a:cubicBezTo>
                  <a:pt x="0" y="710"/>
                  <a:pt x="205" y="915"/>
                  <a:pt x="458" y="915"/>
                </a:cubicBezTo>
                <a:cubicBezTo>
                  <a:pt x="710" y="915"/>
                  <a:pt x="915" y="710"/>
                  <a:pt x="915" y="458"/>
                </a:cubicBezTo>
                <a:cubicBezTo>
                  <a:pt x="915" y="205"/>
                  <a:pt x="710" y="0"/>
                  <a:pt x="458" y="0"/>
                </a:cubicBezTo>
                <a:close/>
                <a:moveTo>
                  <a:pt x="672" y="498"/>
                </a:moveTo>
                <a:lnTo>
                  <a:pt x="672" y="498"/>
                </a:lnTo>
                <a:lnTo>
                  <a:pt x="806" y="498"/>
                </a:lnTo>
                <a:cubicBezTo>
                  <a:pt x="800" y="544"/>
                  <a:pt x="786" y="590"/>
                  <a:pt x="762" y="631"/>
                </a:cubicBezTo>
                <a:cubicBezTo>
                  <a:pt x="732" y="621"/>
                  <a:pt x="698" y="614"/>
                  <a:pt x="662" y="608"/>
                </a:cubicBezTo>
                <a:cubicBezTo>
                  <a:pt x="668" y="572"/>
                  <a:pt x="671" y="536"/>
                  <a:pt x="672" y="498"/>
                </a:cubicBezTo>
                <a:close/>
                <a:moveTo>
                  <a:pt x="662" y="307"/>
                </a:moveTo>
                <a:lnTo>
                  <a:pt x="662" y="307"/>
                </a:lnTo>
                <a:cubicBezTo>
                  <a:pt x="698" y="301"/>
                  <a:pt x="732" y="293"/>
                  <a:pt x="762" y="285"/>
                </a:cubicBezTo>
                <a:cubicBezTo>
                  <a:pt x="786" y="325"/>
                  <a:pt x="800" y="371"/>
                  <a:pt x="806" y="417"/>
                </a:cubicBezTo>
                <a:lnTo>
                  <a:pt x="672" y="417"/>
                </a:lnTo>
                <a:cubicBezTo>
                  <a:pt x="671" y="379"/>
                  <a:pt x="668" y="343"/>
                  <a:pt x="662" y="307"/>
                </a:cubicBezTo>
                <a:close/>
                <a:moveTo>
                  <a:pt x="592" y="498"/>
                </a:moveTo>
                <a:lnTo>
                  <a:pt x="592" y="498"/>
                </a:lnTo>
                <a:cubicBezTo>
                  <a:pt x="590" y="532"/>
                  <a:pt x="587" y="566"/>
                  <a:pt x="582" y="597"/>
                </a:cubicBezTo>
                <a:cubicBezTo>
                  <a:pt x="542" y="594"/>
                  <a:pt x="500" y="592"/>
                  <a:pt x="458" y="592"/>
                </a:cubicBezTo>
                <a:cubicBezTo>
                  <a:pt x="416" y="592"/>
                  <a:pt x="374" y="594"/>
                  <a:pt x="334" y="597"/>
                </a:cubicBezTo>
                <a:cubicBezTo>
                  <a:pt x="329" y="566"/>
                  <a:pt x="325" y="532"/>
                  <a:pt x="324" y="498"/>
                </a:cubicBezTo>
                <a:lnTo>
                  <a:pt x="592" y="498"/>
                </a:lnTo>
                <a:close/>
                <a:moveTo>
                  <a:pt x="582" y="317"/>
                </a:moveTo>
                <a:lnTo>
                  <a:pt x="582" y="317"/>
                </a:lnTo>
                <a:cubicBezTo>
                  <a:pt x="587" y="349"/>
                  <a:pt x="590" y="383"/>
                  <a:pt x="592" y="417"/>
                </a:cubicBezTo>
                <a:lnTo>
                  <a:pt x="324" y="417"/>
                </a:lnTo>
                <a:cubicBezTo>
                  <a:pt x="325" y="383"/>
                  <a:pt x="329" y="349"/>
                  <a:pt x="334" y="317"/>
                </a:cubicBezTo>
                <a:cubicBezTo>
                  <a:pt x="414" y="325"/>
                  <a:pt x="501" y="325"/>
                  <a:pt x="582" y="317"/>
                </a:cubicBezTo>
                <a:close/>
                <a:moveTo>
                  <a:pt x="710" y="215"/>
                </a:moveTo>
                <a:lnTo>
                  <a:pt x="710" y="215"/>
                </a:lnTo>
                <a:cubicBezTo>
                  <a:pt x="690" y="220"/>
                  <a:pt x="668" y="224"/>
                  <a:pt x="645" y="228"/>
                </a:cubicBezTo>
                <a:cubicBezTo>
                  <a:pt x="637" y="198"/>
                  <a:pt x="628" y="171"/>
                  <a:pt x="617" y="146"/>
                </a:cubicBezTo>
                <a:cubicBezTo>
                  <a:pt x="650" y="162"/>
                  <a:pt x="679" y="184"/>
                  <a:pt x="705" y="210"/>
                </a:cubicBezTo>
                <a:cubicBezTo>
                  <a:pt x="707" y="212"/>
                  <a:pt x="709" y="213"/>
                  <a:pt x="710" y="215"/>
                </a:cubicBezTo>
                <a:close/>
                <a:moveTo>
                  <a:pt x="564" y="238"/>
                </a:moveTo>
                <a:lnTo>
                  <a:pt x="564" y="238"/>
                </a:lnTo>
                <a:cubicBezTo>
                  <a:pt x="496" y="243"/>
                  <a:pt x="420" y="243"/>
                  <a:pt x="351" y="238"/>
                </a:cubicBezTo>
                <a:cubicBezTo>
                  <a:pt x="358" y="215"/>
                  <a:pt x="365" y="194"/>
                  <a:pt x="374" y="175"/>
                </a:cubicBezTo>
                <a:cubicBezTo>
                  <a:pt x="385" y="148"/>
                  <a:pt x="398" y="127"/>
                  <a:pt x="411" y="111"/>
                </a:cubicBezTo>
                <a:cubicBezTo>
                  <a:pt x="442" y="106"/>
                  <a:pt x="473" y="106"/>
                  <a:pt x="504" y="111"/>
                </a:cubicBezTo>
                <a:cubicBezTo>
                  <a:pt x="518" y="127"/>
                  <a:pt x="531" y="148"/>
                  <a:pt x="542" y="175"/>
                </a:cubicBezTo>
                <a:cubicBezTo>
                  <a:pt x="550" y="194"/>
                  <a:pt x="558" y="215"/>
                  <a:pt x="564" y="238"/>
                </a:cubicBezTo>
                <a:close/>
                <a:moveTo>
                  <a:pt x="298" y="146"/>
                </a:moveTo>
                <a:lnTo>
                  <a:pt x="298" y="146"/>
                </a:lnTo>
                <a:cubicBezTo>
                  <a:pt x="287" y="171"/>
                  <a:pt x="278" y="198"/>
                  <a:pt x="270" y="228"/>
                </a:cubicBezTo>
                <a:cubicBezTo>
                  <a:pt x="247" y="224"/>
                  <a:pt x="226" y="220"/>
                  <a:pt x="205" y="215"/>
                </a:cubicBezTo>
                <a:cubicBezTo>
                  <a:pt x="207" y="213"/>
                  <a:pt x="209" y="212"/>
                  <a:pt x="210" y="210"/>
                </a:cubicBezTo>
                <a:cubicBezTo>
                  <a:pt x="236" y="184"/>
                  <a:pt x="266" y="162"/>
                  <a:pt x="298" y="146"/>
                </a:cubicBezTo>
                <a:close/>
                <a:moveTo>
                  <a:pt x="298" y="769"/>
                </a:moveTo>
                <a:lnTo>
                  <a:pt x="298" y="769"/>
                </a:lnTo>
                <a:cubicBezTo>
                  <a:pt x="266" y="753"/>
                  <a:pt x="236" y="731"/>
                  <a:pt x="210" y="705"/>
                </a:cubicBezTo>
                <a:cubicBezTo>
                  <a:pt x="209" y="704"/>
                  <a:pt x="207" y="702"/>
                  <a:pt x="205" y="700"/>
                </a:cubicBezTo>
                <a:cubicBezTo>
                  <a:pt x="226" y="695"/>
                  <a:pt x="247" y="691"/>
                  <a:pt x="270" y="687"/>
                </a:cubicBezTo>
                <a:cubicBezTo>
                  <a:pt x="278" y="717"/>
                  <a:pt x="287" y="744"/>
                  <a:pt x="298" y="769"/>
                </a:cubicBezTo>
                <a:close/>
                <a:moveTo>
                  <a:pt x="351" y="677"/>
                </a:moveTo>
                <a:lnTo>
                  <a:pt x="351" y="677"/>
                </a:lnTo>
                <a:cubicBezTo>
                  <a:pt x="420" y="671"/>
                  <a:pt x="496" y="671"/>
                  <a:pt x="564" y="677"/>
                </a:cubicBezTo>
                <a:cubicBezTo>
                  <a:pt x="558" y="700"/>
                  <a:pt x="550" y="721"/>
                  <a:pt x="542" y="741"/>
                </a:cubicBezTo>
                <a:cubicBezTo>
                  <a:pt x="531" y="766"/>
                  <a:pt x="518" y="788"/>
                  <a:pt x="504" y="805"/>
                </a:cubicBezTo>
                <a:cubicBezTo>
                  <a:pt x="473" y="809"/>
                  <a:pt x="442" y="809"/>
                  <a:pt x="411" y="805"/>
                </a:cubicBezTo>
                <a:cubicBezTo>
                  <a:pt x="398" y="788"/>
                  <a:pt x="385" y="766"/>
                  <a:pt x="374" y="741"/>
                </a:cubicBezTo>
                <a:cubicBezTo>
                  <a:pt x="365" y="721"/>
                  <a:pt x="358" y="700"/>
                  <a:pt x="351" y="677"/>
                </a:cubicBezTo>
                <a:close/>
                <a:moveTo>
                  <a:pt x="617" y="769"/>
                </a:moveTo>
                <a:lnTo>
                  <a:pt x="617" y="769"/>
                </a:lnTo>
                <a:cubicBezTo>
                  <a:pt x="628" y="744"/>
                  <a:pt x="637" y="717"/>
                  <a:pt x="645" y="687"/>
                </a:cubicBezTo>
                <a:cubicBezTo>
                  <a:pt x="668" y="691"/>
                  <a:pt x="690" y="695"/>
                  <a:pt x="710" y="700"/>
                </a:cubicBezTo>
                <a:cubicBezTo>
                  <a:pt x="709" y="702"/>
                  <a:pt x="707" y="704"/>
                  <a:pt x="705" y="705"/>
                </a:cubicBezTo>
                <a:cubicBezTo>
                  <a:pt x="679" y="731"/>
                  <a:pt x="650" y="753"/>
                  <a:pt x="617" y="769"/>
                </a:cubicBezTo>
                <a:close/>
                <a:moveTo>
                  <a:pt x="254" y="608"/>
                </a:moveTo>
                <a:lnTo>
                  <a:pt x="254" y="608"/>
                </a:lnTo>
                <a:cubicBezTo>
                  <a:pt x="217" y="614"/>
                  <a:pt x="184" y="621"/>
                  <a:pt x="153" y="631"/>
                </a:cubicBezTo>
                <a:cubicBezTo>
                  <a:pt x="130" y="590"/>
                  <a:pt x="115" y="544"/>
                  <a:pt x="110" y="498"/>
                </a:cubicBezTo>
                <a:lnTo>
                  <a:pt x="243" y="498"/>
                </a:lnTo>
                <a:cubicBezTo>
                  <a:pt x="245" y="536"/>
                  <a:pt x="248" y="572"/>
                  <a:pt x="254" y="608"/>
                </a:cubicBezTo>
                <a:close/>
                <a:moveTo>
                  <a:pt x="243" y="417"/>
                </a:moveTo>
                <a:lnTo>
                  <a:pt x="243" y="417"/>
                </a:lnTo>
                <a:lnTo>
                  <a:pt x="110" y="417"/>
                </a:lnTo>
                <a:cubicBezTo>
                  <a:pt x="115" y="371"/>
                  <a:pt x="130" y="325"/>
                  <a:pt x="153" y="285"/>
                </a:cubicBezTo>
                <a:cubicBezTo>
                  <a:pt x="184" y="293"/>
                  <a:pt x="217" y="301"/>
                  <a:pt x="254" y="307"/>
                </a:cubicBezTo>
                <a:cubicBezTo>
                  <a:pt x="248" y="343"/>
                  <a:pt x="245" y="379"/>
                  <a:pt x="243" y="417"/>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7" name="Freeform 38"/>
          <p:cNvSpPr>
            <a:spLocks noEditPoints="1"/>
          </p:cNvSpPr>
          <p:nvPr/>
        </p:nvSpPr>
        <p:spPr bwMode="auto">
          <a:xfrm>
            <a:off x="4633024" y="5442801"/>
            <a:ext cx="445335" cy="609794"/>
          </a:xfrm>
          <a:custGeom>
            <a:avLst/>
            <a:gdLst>
              <a:gd name="T0" fmla="*/ 82 w 625"/>
              <a:gd name="T1" fmla="*/ 138 h 853"/>
              <a:gd name="T2" fmla="*/ 69 w 625"/>
              <a:gd name="T3" fmla="*/ 853 h 853"/>
              <a:gd name="T4" fmla="*/ 625 w 625"/>
              <a:gd name="T5" fmla="*/ 210 h 853"/>
              <a:gd name="T6" fmla="*/ 577 w 625"/>
              <a:gd name="T7" fmla="*/ 225 h 853"/>
              <a:gd name="T8" fmla="*/ 71 w 625"/>
              <a:gd name="T9" fmla="*/ 803 h 853"/>
              <a:gd name="T10" fmla="*/ 270 w 625"/>
              <a:gd name="T11" fmla="*/ 91 h 853"/>
              <a:gd name="T12" fmla="*/ 354 w 625"/>
              <a:gd name="T13" fmla="*/ 91 h 853"/>
              <a:gd name="T14" fmla="*/ 311 w 625"/>
              <a:gd name="T15" fmla="*/ 136 h 853"/>
              <a:gd name="T16" fmla="*/ 218 w 625"/>
              <a:gd name="T17" fmla="*/ 93 h 853"/>
              <a:gd name="T18" fmla="*/ 114 w 625"/>
              <a:gd name="T19" fmla="*/ 216 h 853"/>
              <a:gd name="T20" fmla="*/ 510 w 625"/>
              <a:gd name="T21" fmla="*/ 216 h 853"/>
              <a:gd name="T22" fmla="*/ 406 w 625"/>
              <a:gd name="T23" fmla="*/ 93 h 853"/>
              <a:gd name="T24" fmla="*/ 218 w 625"/>
              <a:gd name="T25" fmla="*/ 93 h 853"/>
              <a:gd name="T26" fmla="*/ 220 w 625"/>
              <a:gd name="T27" fmla="*/ 648 h 853"/>
              <a:gd name="T28" fmla="*/ 151 w 625"/>
              <a:gd name="T29" fmla="*/ 667 h 853"/>
              <a:gd name="T30" fmla="*/ 136 w 625"/>
              <a:gd name="T31" fmla="*/ 682 h 853"/>
              <a:gd name="T32" fmla="*/ 220 w 625"/>
              <a:gd name="T33" fmla="*/ 689 h 853"/>
              <a:gd name="T34" fmla="*/ 132 w 625"/>
              <a:gd name="T35" fmla="*/ 732 h 853"/>
              <a:gd name="T36" fmla="*/ 242 w 625"/>
              <a:gd name="T37" fmla="*/ 678 h 853"/>
              <a:gd name="T38" fmla="*/ 242 w 625"/>
              <a:gd name="T39" fmla="*/ 643 h 853"/>
              <a:gd name="T40" fmla="*/ 110 w 625"/>
              <a:gd name="T41" fmla="*/ 650 h 853"/>
              <a:gd name="T42" fmla="*/ 214 w 625"/>
              <a:gd name="T43" fmla="*/ 760 h 853"/>
              <a:gd name="T44" fmla="*/ 214 w 625"/>
              <a:gd name="T45" fmla="*/ 335 h 853"/>
              <a:gd name="T46" fmla="*/ 151 w 625"/>
              <a:gd name="T47" fmla="*/ 354 h 853"/>
              <a:gd name="T48" fmla="*/ 173 w 625"/>
              <a:gd name="T49" fmla="*/ 410 h 853"/>
              <a:gd name="T50" fmla="*/ 132 w 625"/>
              <a:gd name="T51" fmla="*/ 425 h 853"/>
              <a:gd name="T52" fmla="*/ 214 w 625"/>
              <a:gd name="T53" fmla="*/ 313 h 853"/>
              <a:gd name="T54" fmla="*/ 110 w 625"/>
              <a:gd name="T55" fmla="*/ 423 h 853"/>
              <a:gd name="T56" fmla="*/ 241 w 625"/>
              <a:gd name="T57" fmla="*/ 360 h 853"/>
              <a:gd name="T58" fmla="*/ 240 w 625"/>
              <a:gd name="T59" fmla="*/ 330 h 853"/>
              <a:gd name="T60" fmla="*/ 220 w 625"/>
              <a:gd name="T61" fmla="*/ 503 h 853"/>
              <a:gd name="T62" fmla="*/ 136 w 625"/>
              <a:gd name="T63" fmla="*/ 525 h 853"/>
              <a:gd name="T64" fmla="*/ 220 w 625"/>
              <a:gd name="T65" fmla="*/ 581 h 853"/>
              <a:gd name="T66" fmla="*/ 241 w 625"/>
              <a:gd name="T67" fmla="*/ 487 h 853"/>
              <a:gd name="T68" fmla="*/ 110 w 625"/>
              <a:gd name="T69" fmla="*/ 492 h 853"/>
              <a:gd name="T70" fmla="*/ 220 w 625"/>
              <a:gd name="T71" fmla="*/ 602 h 853"/>
              <a:gd name="T72" fmla="*/ 289 w 625"/>
              <a:gd name="T73" fmla="*/ 465 h 853"/>
              <a:gd name="T74" fmla="*/ 326 w 625"/>
              <a:gd name="T75" fmla="*/ 723 h 853"/>
              <a:gd name="T76" fmla="*/ 501 w 625"/>
              <a:gd name="T77" fmla="*/ 669 h 853"/>
              <a:gd name="T78" fmla="*/ 320 w 625"/>
              <a:gd name="T79" fmla="*/ 717 h 853"/>
              <a:gd name="T80" fmla="*/ 501 w 625"/>
              <a:gd name="T81" fmla="*/ 507 h 853"/>
              <a:gd name="T82" fmla="*/ 320 w 625"/>
              <a:gd name="T83" fmla="*/ 410 h 853"/>
              <a:gd name="T84" fmla="*/ 320 w 625"/>
              <a:gd name="T85" fmla="*/ 35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3">
                <a:moveTo>
                  <a:pt x="47" y="225"/>
                </a:moveTo>
                <a:cubicBezTo>
                  <a:pt x="47" y="201"/>
                  <a:pt x="58" y="189"/>
                  <a:pt x="82" y="188"/>
                </a:cubicBezTo>
                <a:lnTo>
                  <a:pt x="82" y="138"/>
                </a:lnTo>
                <a:cubicBezTo>
                  <a:pt x="39" y="139"/>
                  <a:pt x="0" y="167"/>
                  <a:pt x="0" y="210"/>
                </a:cubicBezTo>
                <a:lnTo>
                  <a:pt x="0" y="784"/>
                </a:lnTo>
                <a:cubicBezTo>
                  <a:pt x="0" y="819"/>
                  <a:pt x="34" y="853"/>
                  <a:pt x="69" y="853"/>
                </a:cubicBezTo>
                <a:lnTo>
                  <a:pt x="555" y="853"/>
                </a:lnTo>
                <a:cubicBezTo>
                  <a:pt x="590" y="853"/>
                  <a:pt x="625" y="819"/>
                  <a:pt x="625" y="784"/>
                </a:cubicBezTo>
                <a:lnTo>
                  <a:pt x="625" y="210"/>
                </a:lnTo>
                <a:cubicBezTo>
                  <a:pt x="625" y="167"/>
                  <a:pt x="586" y="139"/>
                  <a:pt x="542" y="138"/>
                </a:cubicBezTo>
                <a:lnTo>
                  <a:pt x="542" y="188"/>
                </a:lnTo>
                <a:cubicBezTo>
                  <a:pt x="566" y="189"/>
                  <a:pt x="577" y="201"/>
                  <a:pt x="577" y="225"/>
                </a:cubicBezTo>
                <a:lnTo>
                  <a:pt x="577" y="768"/>
                </a:lnTo>
                <a:cubicBezTo>
                  <a:pt x="577" y="786"/>
                  <a:pt x="570" y="803"/>
                  <a:pt x="553" y="803"/>
                </a:cubicBezTo>
                <a:lnTo>
                  <a:pt x="71" y="803"/>
                </a:lnTo>
                <a:cubicBezTo>
                  <a:pt x="53" y="803"/>
                  <a:pt x="47" y="783"/>
                  <a:pt x="47" y="764"/>
                </a:cubicBezTo>
                <a:lnTo>
                  <a:pt x="47" y="225"/>
                </a:lnTo>
                <a:close/>
                <a:moveTo>
                  <a:pt x="270" y="91"/>
                </a:moveTo>
                <a:cubicBezTo>
                  <a:pt x="270" y="71"/>
                  <a:pt x="289" y="52"/>
                  <a:pt x="309" y="52"/>
                </a:cubicBezTo>
                <a:lnTo>
                  <a:pt x="315" y="52"/>
                </a:lnTo>
                <a:cubicBezTo>
                  <a:pt x="335" y="52"/>
                  <a:pt x="354" y="71"/>
                  <a:pt x="354" y="91"/>
                </a:cubicBezTo>
                <a:lnTo>
                  <a:pt x="354" y="95"/>
                </a:lnTo>
                <a:cubicBezTo>
                  <a:pt x="354" y="117"/>
                  <a:pt x="335" y="136"/>
                  <a:pt x="313" y="136"/>
                </a:cubicBezTo>
                <a:lnTo>
                  <a:pt x="311" y="136"/>
                </a:lnTo>
                <a:cubicBezTo>
                  <a:pt x="289" y="136"/>
                  <a:pt x="270" y="117"/>
                  <a:pt x="270" y="95"/>
                </a:cubicBezTo>
                <a:lnTo>
                  <a:pt x="270" y="91"/>
                </a:lnTo>
                <a:close/>
                <a:moveTo>
                  <a:pt x="218" y="93"/>
                </a:moveTo>
                <a:lnTo>
                  <a:pt x="149" y="93"/>
                </a:lnTo>
                <a:cubicBezTo>
                  <a:pt x="125" y="93"/>
                  <a:pt x="114" y="104"/>
                  <a:pt x="114" y="128"/>
                </a:cubicBezTo>
                <a:lnTo>
                  <a:pt x="114" y="216"/>
                </a:lnTo>
                <a:cubicBezTo>
                  <a:pt x="114" y="231"/>
                  <a:pt x="124" y="246"/>
                  <a:pt x="138" y="246"/>
                </a:cubicBezTo>
                <a:lnTo>
                  <a:pt x="486" y="246"/>
                </a:lnTo>
                <a:cubicBezTo>
                  <a:pt x="500" y="246"/>
                  <a:pt x="510" y="231"/>
                  <a:pt x="510" y="216"/>
                </a:cubicBezTo>
                <a:lnTo>
                  <a:pt x="510" y="128"/>
                </a:lnTo>
                <a:cubicBezTo>
                  <a:pt x="510" y="104"/>
                  <a:pt x="499" y="93"/>
                  <a:pt x="475" y="93"/>
                </a:cubicBezTo>
                <a:lnTo>
                  <a:pt x="406" y="93"/>
                </a:lnTo>
                <a:cubicBezTo>
                  <a:pt x="406" y="45"/>
                  <a:pt x="366" y="0"/>
                  <a:pt x="320" y="0"/>
                </a:cubicBezTo>
                <a:lnTo>
                  <a:pt x="305" y="0"/>
                </a:lnTo>
                <a:cubicBezTo>
                  <a:pt x="259" y="0"/>
                  <a:pt x="218" y="45"/>
                  <a:pt x="218" y="93"/>
                </a:cubicBezTo>
                <a:close/>
                <a:moveTo>
                  <a:pt x="132" y="654"/>
                </a:moveTo>
                <a:cubicBezTo>
                  <a:pt x="132" y="649"/>
                  <a:pt x="133" y="648"/>
                  <a:pt x="138" y="648"/>
                </a:cubicBezTo>
                <a:lnTo>
                  <a:pt x="220" y="648"/>
                </a:lnTo>
                <a:lnTo>
                  <a:pt x="220" y="654"/>
                </a:lnTo>
                <a:cubicBezTo>
                  <a:pt x="220" y="661"/>
                  <a:pt x="186" y="681"/>
                  <a:pt x="179" y="684"/>
                </a:cubicBezTo>
                <a:cubicBezTo>
                  <a:pt x="174" y="679"/>
                  <a:pt x="160" y="667"/>
                  <a:pt x="151" y="667"/>
                </a:cubicBezTo>
                <a:lnTo>
                  <a:pt x="149" y="667"/>
                </a:lnTo>
                <a:cubicBezTo>
                  <a:pt x="144" y="667"/>
                  <a:pt x="136" y="675"/>
                  <a:pt x="136" y="680"/>
                </a:cubicBezTo>
                <a:lnTo>
                  <a:pt x="136" y="682"/>
                </a:lnTo>
                <a:cubicBezTo>
                  <a:pt x="136" y="688"/>
                  <a:pt x="167" y="721"/>
                  <a:pt x="173" y="721"/>
                </a:cubicBezTo>
                <a:lnTo>
                  <a:pt x="175" y="721"/>
                </a:lnTo>
                <a:cubicBezTo>
                  <a:pt x="180" y="721"/>
                  <a:pt x="213" y="693"/>
                  <a:pt x="220" y="689"/>
                </a:cubicBezTo>
                <a:cubicBezTo>
                  <a:pt x="220" y="700"/>
                  <a:pt x="225" y="738"/>
                  <a:pt x="214" y="738"/>
                </a:cubicBezTo>
                <a:lnTo>
                  <a:pt x="138" y="738"/>
                </a:lnTo>
                <a:cubicBezTo>
                  <a:pt x="133" y="738"/>
                  <a:pt x="132" y="737"/>
                  <a:pt x="132" y="732"/>
                </a:cubicBezTo>
                <a:lnTo>
                  <a:pt x="132" y="654"/>
                </a:lnTo>
                <a:close/>
                <a:moveTo>
                  <a:pt x="214" y="760"/>
                </a:moveTo>
                <a:cubicBezTo>
                  <a:pt x="255" y="760"/>
                  <a:pt x="239" y="715"/>
                  <a:pt x="242" y="678"/>
                </a:cubicBezTo>
                <a:cubicBezTo>
                  <a:pt x="243" y="659"/>
                  <a:pt x="291" y="642"/>
                  <a:pt x="296" y="624"/>
                </a:cubicBezTo>
                <a:lnTo>
                  <a:pt x="289" y="624"/>
                </a:lnTo>
                <a:cubicBezTo>
                  <a:pt x="275" y="624"/>
                  <a:pt x="253" y="638"/>
                  <a:pt x="242" y="643"/>
                </a:cubicBezTo>
                <a:cubicBezTo>
                  <a:pt x="236" y="635"/>
                  <a:pt x="232" y="626"/>
                  <a:pt x="218" y="626"/>
                </a:cubicBezTo>
                <a:lnTo>
                  <a:pt x="134" y="626"/>
                </a:lnTo>
                <a:cubicBezTo>
                  <a:pt x="121" y="626"/>
                  <a:pt x="110" y="637"/>
                  <a:pt x="110" y="650"/>
                </a:cubicBezTo>
                <a:lnTo>
                  <a:pt x="110" y="736"/>
                </a:lnTo>
                <a:cubicBezTo>
                  <a:pt x="110" y="751"/>
                  <a:pt x="123" y="760"/>
                  <a:pt x="138" y="760"/>
                </a:cubicBezTo>
                <a:lnTo>
                  <a:pt x="214" y="760"/>
                </a:lnTo>
                <a:close/>
                <a:moveTo>
                  <a:pt x="132" y="341"/>
                </a:moveTo>
                <a:cubicBezTo>
                  <a:pt x="132" y="336"/>
                  <a:pt x="133" y="335"/>
                  <a:pt x="138" y="335"/>
                </a:cubicBezTo>
                <a:lnTo>
                  <a:pt x="214" y="335"/>
                </a:lnTo>
                <a:cubicBezTo>
                  <a:pt x="219" y="335"/>
                  <a:pt x="220" y="336"/>
                  <a:pt x="220" y="341"/>
                </a:cubicBezTo>
                <a:cubicBezTo>
                  <a:pt x="220" y="347"/>
                  <a:pt x="184" y="371"/>
                  <a:pt x="179" y="371"/>
                </a:cubicBezTo>
                <a:cubicBezTo>
                  <a:pt x="175" y="371"/>
                  <a:pt x="164" y="354"/>
                  <a:pt x="151" y="354"/>
                </a:cubicBezTo>
                <a:cubicBezTo>
                  <a:pt x="145" y="354"/>
                  <a:pt x="136" y="361"/>
                  <a:pt x="136" y="367"/>
                </a:cubicBezTo>
                <a:lnTo>
                  <a:pt x="136" y="369"/>
                </a:lnTo>
                <a:cubicBezTo>
                  <a:pt x="136" y="378"/>
                  <a:pt x="166" y="407"/>
                  <a:pt x="173" y="410"/>
                </a:cubicBezTo>
                <a:lnTo>
                  <a:pt x="220" y="376"/>
                </a:lnTo>
                <a:lnTo>
                  <a:pt x="220"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1" y="447"/>
                  <a:pt x="134" y="447"/>
                </a:cubicBezTo>
                <a:lnTo>
                  <a:pt x="218" y="447"/>
                </a:lnTo>
                <a:cubicBezTo>
                  <a:pt x="252" y="447"/>
                  <a:pt x="242" y="394"/>
                  <a:pt x="241" y="360"/>
                </a:cubicBezTo>
                <a:lnTo>
                  <a:pt x="296" y="313"/>
                </a:lnTo>
                <a:cubicBezTo>
                  <a:pt x="296" y="313"/>
                  <a:pt x="292" y="311"/>
                  <a:pt x="292" y="311"/>
                </a:cubicBezTo>
                <a:cubicBezTo>
                  <a:pt x="270" y="311"/>
                  <a:pt x="253" y="329"/>
                  <a:pt x="240" y="330"/>
                </a:cubicBezTo>
                <a:close/>
                <a:moveTo>
                  <a:pt x="132" y="492"/>
                </a:moveTo>
                <a:lnTo>
                  <a:pt x="220" y="492"/>
                </a:lnTo>
                <a:lnTo>
                  <a:pt x="220" y="503"/>
                </a:lnTo>
                <a:lnTo>
                  <a:pt x="179" y="529"/>
                </a:lnTo>
                <a:lnTo>
                  <a:pt x="152" y="508"/>
                </a:lnTo>
                <a:cubicBezTo>
                  <a:pt x="145" y="513"/>
                  <a:pt x="136" y="515"/>
                  <a:pt x="136" y="525"/>
                </a:cubicBezTo>
                <a:cubicBezTo>
                  <a:pt x="136" y="531"/>
                  <a:pt x="167" y="566"/>
                  <a:pt x="173" y="566"/>
                </a:cubicBezTo>
                <a:cubicBezTo>
                  <a:pt x="183" y="566"/>
                  <a:pt x="209" y="536"/>
                  <a:pt x="220" y="533"/>
                </a:cubicBezTo>
                <a:lnTo>
                  <a:pt x="220" y="581"/>
                </a:lnTo>
                <a:lnTo>
                  <a:pt x="132" y="581"/>
                </a:lnTo>
                <a:lnTo>
                  <a:pt x="132" y="492"/>
                </a:lnTo>
                <a:close/>
                <a:moveTo>
                  <a:pt x="241" y="487"/>
                </a:moveTo>
                <a:cubicBezTo>
                  <a:pt x="238" y="480"/>
                  <a:pt x="233" y="471"/>
                  <a:pt x="220" y="471"/>
                </a:cubicBezTo>
                <a:lnTo>
                  <a:pt x="132" y="471"/>
                </a:lnTo>
                <a:cubicBezTo>
                  <a:pt x="121" y="471"/>
                  <a:pt x="110" y="481"/>
                  <a:pt x="110" y="492"/>
                </a:cubicBezTo>
                <a:lnTo>
                  <a:pt x="110" y="581"/>
                </a:lnTo>
                <a:cubicBezTo>
                  <a:pt x="110" y="592"/>
                  <a:pt x="121" y="602"/>
                  <a:pt x="132" y="602"/>
                </a:cubicBezTo>
                <a:lnTo>
                  <a:pt x="220" y="602"/>
                </a:lnTo>
                <a:cubicBezTo>
                  <a:pt x="252" y="602"/>
                  <a:pt x="242" y="547"/>
                  <a:pt x="241" y="515"/>
                </a:cubicBezTo>
                <a:lnTo>
                  <a:pt x="296" y="469"/>
                </a:lnTo>
                <a:lnTo>
                  <a:pt x="289" y="465"/>
                </a:lnTo>
                <a:lnTo>
                  <a:pt x="241" y="487"/>
                </a:lnTo>
                <a:close/>
                <a:moveTo>
                  <a:pt x="320" y="717"/>
                </a:moveTo>
                <a:cubicBezTo>
                  <a:pt x="320" y="722"/>
                  <a:pt x="321" y="723"/>
                  <a:pt x="326" y="723"/>
                </a:cubicBezTo>
                <a:lnTo>
                  <a:pt x="495" y="723"/>
                </a:lnTo>
                <a:cubicBezTo>
                  <a:pt x="500" y="723"/>
                  <a:pt x="501" y="722"/>
                  <a:pt x="501" y="717"/>
                </a:cubicBezTo>
                <a:lnTo>
                  <a:pt x="501" y="669"/>
                </a:lnTo>
                <a:cubicBezTo>
                  <a:pt x="501" y="664"/>
                  <a:pt x="500" y="663"/>
                  <a:pt x="495" y="663"/>
                </a:cubicBezTo>
                <a:lnTo>
                  <a:pt x="320" y="663"/>
                </a:lnTo>
                <a:lnTo>
                  <a:pt x="320" y="717"/>
                </a:lnTo>
                <a:close/>
                <a:moveTo>
                  <a:pt x="320" y="566"/>
                </a:moveTo>
                <a:lnTo>
                  <a:pt x="501" y="566"/>
                </a:lnTo>
                <a:lnTo>
                  <a:pt x="501" y="507"/>
                </a:lnTo>
                <a:lnTo>
                  <a:pt x="320" y="507"/>
                </a:lnTo>
                <a:lnTo>
                  <a:pt x="320" y="566"/>
                </a:lnTo>
                <a:close/>
                <a:moveTo>
                  <a:pt x="320" y="410"/>
                </a:moveTo>
                <a:lnTo>
                  <a:pt x="452" y="410"/>
                </a:lnTo>
                <a:lnTo>
                  <a:pt x="452" y="352"/>
                </a:lnTo>
                <a:lnTo>
                  <a:pt x="320" y="352"/>
                </a:lnTo>
                <a:lnTo>
                  <a:pt x="320" y="410"/>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8" name="Freeform 39"/>
          <p:cNvSpPr>
            <a:spLocks noEditPoints="1"/>
          </p:cNvSpPr>
          <p:nvPr/>
        </p:nvSpPr>
        <p:spPr bwMode="auto">
          <a:xfrm>
            <a:off x="5717719" y="5501932"/>
            <a:ext cx="624577" cy="626426"/>
          </a:xfrm>
          <a:custGeom>
            <a:avLst/>
            <a:gdLst>
              <a:gd name="T0" fmla="*/ 155 w 876"/>
              <a:gd name="T1" fmla="*/ 601 h 875"/>
              <a:gd name="T2" fmla="*/ 721 w 876"/>
              <a:gd name="T3" fmla="*/ 274 h 875"/>
              <a:gd name="T4" fmla="*/ 630 w 876"/>
              <a:gd name="T5" fmla="*/ 770 h 875"/>
              <a:gd name="T6" fmla="*/ 246 w 876"/>
              <a:gd name="T7" fmla="*/ 106 h 875"/>
              <a:gd name="T8" fmla="*/ 630 w 876"/>
              <a:gd name="T9" fmla="*/ 770 h 875"/>
              <a:gd name="T10" fmla="*/ 204 w 876"/>
              <a:gd name="T11" fmla="*/ 573 h 875"/>
              <a:gd name="T12" fmla="*/ 672 w 876"/>
              <a:gd name="T13" fmla="*/ 303 h 875"/>
              <a:gd name="T14" fmla="*/ 584 w 876"/>
              <a:gd name="T15" fmla="*/ 691 h 875"/>
              <a:gd name="T16" fmla="*/ 292 w 876"/>
              <a:gd name="T17" fmla="*/ 184 h 875"/>
              <a:gd name="T18" fmla="*/ 584 w 876"/>
              <a:gd name="T19" fmla="*/ 691 h 875"/>
              <a:gd name="T20" fmla="*/ 438 w 876"/>
              <a:gd name="T21" fmla="*/ 479 h 875"/>
              <a:gd name="T22" fmla="*/ 438 w 876"/>
              <a:gd name="T23" fmla="*/ 396 h 875"/>
              <a:gd name="T24" fmla="*/ 457 w 876"/>
              <a:gd name="T25" fmla="*/ 201 h 875"/>
              <a:gd name="T26" fmla="*/ 437 w 876"/>
              <a:gd name="T27" fmla="*/ 219 h 875"/>
              <a:gd name="T28" fmla="*/ 419 w 876"/>
              <a:gd name="T29" fmla="*/ 172 h 875"/>
              <a:gd name="T30" fmla="*/ 439 w 876"/>
              <a:gd name="T31" fmla="*/ 154 h 875"/>
              <a:gd name="T32" fmla="*/ 457 w 876"/>
              <a:gd name="T33" fmla="*/ 201 h 875"/>
              <a:gd name="T34" fmla="*/ 439 w 876"/>
              <a:gd name="T35" fmla="*/ 721 h 875"/>
              <a:gd name="T36" fmla="*/ 419 w 876"/>
              <a:gd name="T37" fmla="*/ 703 h 875"/>
              <a:gd name="T38" fmla="*/ 437 w 876"/>
              <a:gd name="T39" fmla="*/ 656 h 875"/>
              <a:gd name="T40" fmla="*/ 457 w 876"/>
              <a:gd name="T41" fmla="*/ 674 h 875"/>
              <a:gd name="T42" fmla="*/ 202 w 876"/>
              <a:gd name="T43" fmla="*/ 415 h 875"/>
              <a:gd name="T44" fmla="*/ 220 w 876"/>
              <a:gd name="T45" fmla="*/ 435 h 875"/>
              <a:gd name="T46" fmla="*/ 173 w 876"/>
              <a:gd name="T47" fmla="*/ 453 h 875"/>
              <a:gd name="T48" fmla="*/ 155 w 876"/>
              <a:gd name="T49" fmla="*/ 433 h 875"/>
              <a:gd name="T50" fmla="*/ 202 w 876"/>
              <a:gd name="T51" fmla="*/ 415 h 875"/>
              <a:gd name="T52" fmla="*/ 721 w 876"/>
              <a:gd name="T53" fmla="*/ 433 h 875"/>
              <a:gd name="T54" fmla="*/ 703 w 876"/>
              <a:gd name="T55" fmla="*/ 453 h 875"/>
              <a:gd name="T56" fmla="*/ 656 w 876"/>
              <a:gd name="T57" fmla="*/ 435 h 875"/>
              <a:gd name="T58" fmla="*/ 674 w 876"/>
              <a:gd name="T59" fmla="*/ 415 h 875"/>
              <a:gd name="T60" fmla="*/ 462 w 876"/>
              <a:gd name="T61" fmla="*/ 437 h 875"/>
              <a:gd name="T62" fmla="*/ 416 w 876"/>
              <a:gd name="T63" fmla="*/ 437 h 875"/>
              <a:gd name="T64" fmla="*/ 439 w 876"/>
              <a:gd name="T65" fmla="*/ 256 h 875"/>
              <a:gd name="T66" fmla="*/ 462 w 876"/>
              <a:gd name="T67" fmla="*/ 437 h 875"/>
              <a:gd name="T68" fmla="*/ 333 w 876"/>
              <a:gd name="T69" fmla="*/ 546 h 875"/>
              <a:gd name="T70" fmla="*/ 418 w 876"/>
              <a:gd name="T71" fmla="*/ 428 h 875"/>
              <a:gd name="T72" fmla="*/ 451 w 876"/>
              <a:gd name="T73" fmla="*/ 46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6" h="875">
                <a:moveTo>
                  <a:pt x="275" y="155"/>
                </a:moveTo>
                <a:cubicBezTo>
                  <a:pt x="119" y="245"/>
                  <a:pt x="65" y="445"/>
                  <a:pt x="155" y="601"/>
                </a:cubicBezTo>
                <a:cubicBezTo>
                  <a:pt x="245" y="757"/>
                  <a:pt x="445" y="810"/>
                  <a:pt x="601" y="720"/>
                </a:cubicBezTo>
                <a:cubicBezTo>
                  <a:pt x="757" y="630"/>
                  <a:pt x="811" y="430"/>
                  <a:pt x="721" y="274"/>
                </a:cubicBezTo>
                <a:cubicBezTo>
                  <a:pt x="631" y="118"/>
                  <a:pt x="431" y="65"/>
                  <a:pt x="275" y="155"/>
                </a:cubicBezTo>
                <a:close/>
                <a:moveTo>
                  <a:pt x="630" y="770"/>
                </a:moveTo>
                <a:cubicBezTo>
                  <a:pt x="447" y="875"/>
                  <a:pt x="212" y="812"/>
                  <a:pt x="106" y="629"/>
                </a:cubicBezTo>
                <a:cubicBezTo>
                  <a:pt x="0" y="446"/>
                  <a:pt x="63" y="211"/>
                  <a:pt x="246" y="106"/>
                </a:cubicBezTo>
                <a:cubicBezTo>
                  <a:pt x="429" y="0"/>
                  <a:pt x="664" y="63"/>
                  <a:pt x="770" y="246"/>
                </a:cubicBezTo>
                <a:cubicBezTo>
                  <a:pt x="876" y="429"/>
                  <a:pt x="813" y="664"/>
                  <a:pt x="630" y="770"/>
                </a:cubicBezTo>
                <a:close/>
                <a:moveTo>
                  <a:pt x="303" y="204"/>
                </a:moveTo>
                <a:cubicBezTo>
                  <a:pt x="174" y="278"/>
                  <a:pt x="130" y="444"/>
                  <a:pt x="204" y="573"/>
                </a:cubicBezTo>
                <a:cubicBezTo>
                  <a:pt x="279" y="701"/>
                  <a:pt x="444" y="746"/>
                  <a:pt x="573" y="671"/>
                </a:cubicBezTo>
                <a:cubicBezTo>
                  <a:pt x="702" y="597"/>
                  <a:pt x="746" y="432"/>
                  <a:pt x="672" y="303"/>
                </a:cubicBezTo>
                <a:cubicBezTo>
                  <a:pt x="597" y="174"/>
                  <a:pt x="432" y="130"/>
                  <a:pt x="303" y="204"/>
                </a:cubicBezTo>
                <a:close/>
                <a:moveTo>
                  <a:pt x="584" y="691"/>
                </a:moveTo>
                <a:cubicBezTo>
                  <a:pt x="445" y="772"/>
                  <a:pt x="265" y="724"/>
                  <a:pt x="185" y="584"/>
                </a:cubicBezTo>
                <a:cubicBezTo>
                  <a:pt x="104" y="444"/>
                  <a:pt x="152" y="265"/>
                  <a:pt x="292" y="184"/>
                </a:cubicBezTo>
                <a:cubicBezTo>
                  <a:pt x="431" y="104"/>
                  <a:pt x="611" y="152"/>
                  <a:pt x="691" y="291"/>
                </a:cubicBezTo>
                <a:cubicBezTo>
                  <a:pt x="772" y="431"/>
                  <a:pt x="724" y="610"/>
                  <a:pt x="584" y="691"/>
                </a:cubicBezTo>
                <a:close/>
                <a:moveTo>
                  <a:pt x="479" y="438"/>
                </a:moveTo>
                <a:cubicBezTo>
                  <a:pt x="479" y="460"/>
                  <a:pt x="461" y="479"/>
                  <a:pt x="438" y="479"/>
                </a:cubicBezTo>
                <a:cubicBezTo>
                  <a:pt x="415" y="479"/>
                  <a:pt x="397" y="460"/>
                  <a:pt x="397" y="438"/>
                </a:cubicBezTo>
                <a:cubicBezTo>
                  <a:pt x="397" y="415"/>
                  <a:pt x="415" y="396"/>
                  <a:pt x="438" y="396"/>
                </a:cubicBezTo>
                <a:cubicBezTo>
                  <a:pt x="461" y="396"/>
                  <a:pt x="479" y="415"/>
                  <a:pt x="479" y="438"/>
                </a:cubicBezTo>
                <a:close/>
                <a:moveTo>
                  <a:pt x="457" y="201"/>
                </a:moveTo>
                <a:cubicBezTo>
                  <a:pt x="457" y="211"/>
                  <a:pt x="449" y="219"/>
                  <a:pt x="439" y="219"/>
                </a:cubicBezTo>
                <a:lnTo>
                  <a:pt x="437" y="219"/>
                </a:lnTo>
                <a:cubicBezTo>
                  <a:pt x="427" y="219"/>
                  <a:pt x="419" y="211"/>
                  <a:pt x="419" y="201"/>
                </a:cubicBezTo>
                <a:lnTo>
                  <a:pt x="419" y="172"/>
                </a:lnTo>
                <a:cubicBezTo>
                  <a:pt x="419" y="162"/>
                  <a:pt x="427" y="154"/>
                  <a:pt x="437" y="154"/>
                </a:cubicBezTo>
                <a:lnTo>
                  <a:pt x="439" y="154"/>
                </a:lnTo>
                <a:cubicBezTo>
                  <a:pt x="449" y="154"/>
                  <a:pt x="457" y="162"/>
                  <a:pt x="457" y="172"/>
                </a:cubicBezTo>
                <a:lnTo>
                  <a:pt x="457" y="201"/>
                </a:lnTo>
                <a:close/>
                <a:moveTo>
                  <a:pt x="457" y="703"/>
                </a:moveTo>
                <a:cubicBezTo>
                  <a:pt x="457" y="713"/>
                  <a:pt x="449" y="721"/>
                  <a:pt x="439" y="721"/>
                </a:cubicBezTo>
                <a:lnTo>
                  <a:pt x="437" y="721"/>
                </a:lnTo>
                <a:cubicBezTo>
                  <a:pt x="427" y="721"/>
                  <a:pt x="419" y="713"/>
                  <a:pt x="419" y="703"/>
                </a:cubicBezTo>
                <a:lnTo>
                  <a:pt x="419" y="674"/>
                </a:lnTo>
                <a:cubicBezTo>
                  <a:pt x="419" y="664"/>
                  <a:pt x="427" y="656"/>
                  <a:pt x="437" y="656"/>
                </a:cubicBezTo>
                <a:lnTo>
                  <a:pt x="439" y="656"/>
                </a:lnTo>
                <a:cubicBezTo>
                  <a:pt x="449" y="656"/>
                  <a:pt x="457" y="664"/>
                  <a:pt x="457" y="674"/>
                </a:cubicBezTo>
                <a:lnTo>
                  <a:pt x="457" y="703"/>
                </a:lnTo>
                <a:close/>
                <a:moveTo>
                  <a:pt x="202" y="415"/>
                </a:moveTo>
                <a:cubicBezTo>
                  <a:pt x="212" y="415"/>
                  <a:pt x="220" y="423"/>
                  <a:pt x="220" y="433"/>
                </a:cubicBezTo>
                <a:lnTo>
                  <a:pt x="220" y="435"/>
                </a:lnTo>
                <a:cubicBezTo>
                  <a:pt x="220" y="445"/>
                  <a:pt x="212" y="453"/>
                  <a:pt x="202" y="453"/>
                </a:cubicBezTo>
                <a:lnTo>
                  <a:pt x="173" y="453"/>
                </a:lnTo>
                <a:cubicBezTo>
                  <a:pt x="163" y="453"/>
                  <a:pt x="155" y="445"/>
                  <a:pt x="155" y="435"/>
                </a:cubicBezTo>
                <a:lnTo>
                  <a:pt x="155" y="433"/>
                </a:lnTo>
                <a:cubicBezTo>
                  <a:pt x="155" y="423"/>
                  <a:pt x="163" y="415"/>
                  <a:pt x="173" y="415"/>
                </a:cubicBezTo>
                <a:lnTo>
                  <a:pt x="202" y="415"/>
                </a:lnTo>
                <a:close/>
                <a:moveTo>
                  <a:pt x="703" y="415"/>
                </a:moveTo>
                <a:cubicBezTo>
                  <a:pt x="713" y="415"/>
                  <a:pt x="721" y="423"/>
                  <a:pt x="721" y="433"/>
                </a:cubicBezTo>
                <a:lnTo>
                  <a:pt x="721" y="435"/>
                </a:lnTo>
                <a:cubicBezTo>
                  <a:pt x="721" y="445"/>
                  <a:pt x="713" y="453"/>
                  <a:pt x="703" y="453"/>
                </a:cubicBezTo>
                <a:lnTo>
                  <a:pt x="674" y="453"/>
                </a:lnTo>
                <a:cubicBezTo>
                  <a:pt x="664" y="453"/>
                  <a:pt x="656" y="445"/>
                  <a:pt x="656" y="435"/>
                </a:cubicBezTo>
                <a:lnTo>
                  <a:pt x="656" y="433"/>
                </a:lnTo>
                <a:cubicBezTo>
                  <a:pt x="656" y="423"/>
                  <a:pt x="664" y="415"/>
                  <a:pt x="674" y="415"/>
                </a:cubicBezTo>
                <a:lnTo>
                  <a:pt x="703" y="415"/>
                </a:lnTo>
                <a:close/>
                <a:moveTo>
                  <a:pt x="462" y="437"/>
                </a:moveTo>
                <a:cubicBezTo>
                  <a:pt x="462" y="450"/>
                  <a:pt x="451" y="461"/>
                  <a:pt x="439" y="461"/>
                </a:cubicBezTo>
                <a:cubicBezTo>
                  <a:pt x="426" y="461"/>
                  <a:pt x="416" y="450"/>
                  <a:pt x="416" y="437"/>
                </a:cubicBezTo>
                <a:lnTo>
                  <a:pt x="416" y="279"/>
                </a:lnTo>
                <a:cubicBezTo>
                  <a:pt x="416" y="266"/>
                  <a:pt x="426" y="256"/>
                  <a:pt x="439" y="256"/>
                </a:cubicBezTo>
                <a:cubicBezTo>
                  <a:pt x="451" y="256"/>
                  <a:pt x="462" y="266"/>
                  <a:pt x="462" y="279"/>
                </a:cubicBezTo>
                <a:lnTo>
                  <a:pt x="462" y="437"/>
                </a:lnTo>
                <a:close/>
                <a:moveTo>
                  <a:pt x="367" y="544"/>
                </a:moveTo>
                <a:cubicBezTo>
                  <a:pt x="357" y="554"/>
                  <a:pt x="342" y="554"/>
                  <a:pt x="333" y="546"/>
                </a:cubicBezTo>
                <a:cubicBezTo>
                  <a:pt x="324" y="537"/>
                  <a:pt x="325" y="521"/>
                  <a:pt x="335" y="511"/>
                </a:cubicBezTo>
                <a:lnTo>
                  <a:pt x="418" y="428"/>
                </a:lnTo>
                <a:cubicBezTo>
                  <a:pt x="428" y="418"/>
                  <a:pt x="444" y="417"/>
                  <a:pt x="453" y="426"/>
                </a:cubicBezTo>
                <a:cubicBezTo>
                  <a:pt x="462" y="434"/>
                  <a:pt x="461" y="450"/>
                  <a:pt x="451" y="460"/>
                </a:cubicBezTo>
                <a:lnTo>
                  <a:pt x="367" y="54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59" name="Freeform 40"/>
          <p:cNvSpPr/>
          <p:nvPr/>
        </p:nvSpPr>
        <p:spPr bwMode="auto">
          <a:xfrm>
            <a:off x="6968722" y="5533346"/>
            <a:ext cx="395442" cy="519250"/>
          </a:xfrm>
          <a:custGeom>
            <a:avLst/>
            <a:gdLst>
              <a:gd name="T0" fmla="*/ 555 w 555"/>
              <a:gd name="T1" fmla="*/ 378 h 725"/>
              <a:gd name="T2" fmla="*/ 512 w 555"/>
              <a:gd name="T3" fmla="*/ 331 h 725"/>
              <a:gd name="T4" fmla="*/ 267 w 555"/>
              <a:gd name="T5" fmla="*/ 331 h 725"/>
              <a:gd name="T6" fmla="*/ 297 w 555"/>
              <a:gd name="T7" fmla="*/ 141 h 725"/>
              <a:gd name="T8" fmla="*/ 253 w 555"/>
              <a:gd name="T9" fmla="*/ 36 h 725"/>
              <a:gd name="T10" fmla="*/ 192 w 555"/>
              <a:gd name="T11" fmla="*/ 42 h 725"/>
              <a:gd name="T12" fmla="*/ 193 w 555"/>
              <a:gd name="T13" fmla="*/ 171 h 725"/>
              <a:gd name="T14" fmla="*/ 85 w 555"/>
              <a:gd name="T15" fmla="*/ 359 h 725"/>
              <a:gd name="T16" fmla="*/ 0 w 555"/>
              <a:gd name="T17" fmla="*/ 423 h 725"/>
              <a:gd name="T18" fmla="*/ 0 w 555"/>
              <a:gd name="T19" fmla="*/ 680 h 725"/>
              <a:gd name="T20" fmla="*/ 61 w 555"/>
              <a:gd name="T21" fmla="*/ 688 h 725"/>
              <a:gd name="T22" fmla="*/ 440 w 555"/>
              <a:gd name="T23" fmla="*/ 707 h 725"/>
              <a:gd name="T24" fmla="*/ 440 w 555"/>
              <a:gd name="T25" fmla="*/ 706 h 725"/>
              <a:gd name="T26" fmla="*/ 479 w 555"/>
              <a:gd name="T27" fmla="*/ 660 h 725"/>
              <a:gd name="T28" fmla="*/ 436 w 555"/>
              <a:gd name="T29" fmla="*/ 613 h 725"/>
              <a:gd name="T30" fmla="*/ 458 w 555"/>
              <a:gd name="T31" fmla="*/ 613 h 725"/>
              <a:gd name="T32" fmla="*/ 501 w 555"/>
              <a:gd name="T33" fmla="*/ 565 h 725"/>
              <a:gd name="T34" fmla="*/ 458 w 555"/>
              <a:gd name="T35" fmla="*/ 519 h 725"/>
              <a:gd name="T36" fmla="*/ 481 w 555"/>
              <a:gd name="T37" fmla="*/ 519 h 725"/>
              <a:gd name="T38" fmla="*/ 523 w 555"/>
              <a:gd name="T39" fmla="*/ 472 h 725"/>
              <a:gd name="T40" fmla="*/ 481 w 555"/>
              <a:gd name="T41" fmla="*/ 425 h 725"/>
              <a:gd name="T42" fmla="*/ 512 w 555"/>
              <a:gd name="T43" fmla="*/ 425 h 725"/>
              <a:gd name="T44" fmla="*/ 555 w 555"/>
              <a:gd name="T45" fmla="*/ 37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5" h="725">
                <a:moveTo>
                  <a:pt x="555" y="378"/>
                </a:moveTo>
                <a:cubicBezTo>
                  <a:pt x="555" y="352"/>
                  <a:pt x="536" y="331"/>
                  <a:pt x="512" y="331"/>
                </a:cubicBezTo>
                <a:lnTo>
                  <a:pt x="267" y="331"/>
                </a:lnTo>
                <a:cubicBezTo>
                  <a:pt x="301" y="247"/>
                  <a:pt x="297" y="141"/>
                  <a:pt x="297" y="141"/>
                </a:cubicBezTo>
                <a:cubicBezTo>
                  <a:pt x="289" y="87"/>
                  <a:pt x="275" y="55"/>
                  <a:pt x="253" y="36"/>
                </a:cubicBezTo>
                <a:cubicBezTo>
                  <a:pt x="214" y="0"/>
                  <a:pt x="192" y="42"/>
                  <a:pt x="192" y="42"/>
                </a:cubicBezTo>
                <a:cubicBezTo>
                  <a:pt x="192" y="42"/>
                  <a:pt x="207" y="123"/>
                  <a:pt x="193" y="171"/>
                </a:cubicBezTo>
                <a:cubicBezTo>
                  <a:pt x="180" y="219"/>
                  <a:pt x="85" y="359"/>
                  <a:pt x="85" y="359"/>
                </a:cubicBezTo>
                <a:cubicBezTo>
                  <a:pt x="79" y="375"/>
                  <a:pt x="20" y="413"/>
                  <a:pt x="0" y="423"/>
                </a:cubicBezTo>
                <a:lnTo>
                  <a:pt x="0" y="680"/>
                </a:lnTo>
                <a:cubicBezTo>
                  <a:pt x="0" y="680"/>
                  <a:pt x="42" y="679"/>
                  <a:pt x="61" y="688"/>
                </a:cubicBezTo>
                <a:cubicBezTo>
                  <a:pt x="135" y="725"/>
                  <a:pt x="440" y="707"/>
                  <a:pt x="440" y="707"/>
                </a:cubicBezTo>
                <a:cubicBezTo>
                  <a:pt x="440" y="707"/>
                  <a:pt x="440" y="706"/>
                  <a:pt x="440" y="706"/>
                </a:cubicBezTo>
                <a:cubicBezTo>
                  <a:pt x="461" y="704"/>
                  <a:pt x="479" y="684"/>
                  <a:pt x="479" y="660"/>
                </a:cubicBezTo>
                <a:cubicBezTo>
                  <a:pt x="479" y="634"/>
                  <a:pt x="459" y="613"/>
                  <a:pt x="436" y="613"/>
                </a:cubicBezTo>
                <a:lnTo>
                  <a:pt x="458" y="613"/>
                </a:lnTo>
                <a:cubicBezTo>
                  <a:pt x="482" y="613"/>
                  <a:pt x="501" y="592"/>
                  <a:pt x="501" y="565"/>
                </a:cubicBezTo>
                <a:cubicBezTo>
                  <a:pt x="501" y="540"/>
                  <a:pt x="482" y="519"/>
                  <a:pt x="458" y="519"/>
                </a:cubicBezTo>
                <a:lnTo>
                  <a:pt x="481" y="519"/>
                </a:lnTo>
                <a:cubicBezTo>
                  <a:pt x="504" y="519"/>
                  <a:pt x="523" y="498"/>
                  <a:pt x="523" y="472"/>
                </a:cubicBezTo>
                <a:cubicBezTo>
                  <a:pt x="523" y="446"/>
                  <a:pt x="504" y="425"/>
                  <a:pt x="481" y="425"/>
                </a:cubicBezTo>
                <a:lnTo>
                  <a:pt x="512" y="425"/>
                </a:lnTo>
                <a:cubicBezTo>
                  <a:pt x="536" y="425"/>
                  <a:pt x="555" y="404"/>
                  <a:pt x="555" y="37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0" name="Freeform 41"/>
          <p:cNvSpPr>
            <a:spLocks noEditPoints="1"/>
          </p:cNvSpPr>
          <p:nvPr/>
        </p:nvSpPr>
        <p:spPr bwMode="auto">
          <a:xfrm>
            <a:off x="6807957" y="5792047"/>
            <a:ext cx="131199" cy="266092"/>
          </a:xfrm>
          <a:custGeom>
            <a:avLst/>
            <a:gdLst>
              <a:gd name="T0" fmla="*/ 0 w 184"/>
              <a:gd name="T1" fmla="*/ 43 h 371"/>
              <a:gd name="T2" fmla="*/ 42 w 184"/>
              <a:gd name="T3" fmla="*/ 0 h 371"/>
              <a:gd name="T4" fmla="*/ 141 w 184"/>
              <a:gd name="T5" fmla="*/ 0 h 371"/>
              <a:gd name="T6" fmla="*/ 184 w 184"/>
              <a:gd name="T7" fmla="*/ 43 h 371"/>
              <a:gd name="T8" fmla="*/ 184 w 184"/>
              <a:gd name="T9" fmla="*/ 329 h 371"/>
              <a:gd name="T10" fmla="*/ 141 w 184"/>
              <a:gd name="T11" fmla="*/ 371 h 371"/>
              <a:gd name="T12" fmla="*/ 42 w 184"/>
              <a:gd name="T13" fmla="*/ 371 h 371"/>
              <a:gd name="T14" fmla="*/ 0 w 184"/>
              <a:gd name="T15" fmla="*/ 329 h 371"/>
              <a:gd name="T16" fmla="*/ 0 w 184"/>
              <a:gd name="T17" fmla="*/ 43 h 371"/>
              <a:gd name="T18" fmla="*/ 106 w 184"/>
              <a:gd name="T19" fmla="*/ 267 h 371"/>
              <a:gd name="T20" fmla="*/ 106 w 184"/>
              <a:gd name="T21" fmla="*/ 267 h 371"/>
              <a:gd name="T22" fmla="*/ 74 w 184"/>
              <a:gd name="T23" fmla="*/ 299 h 371"/>
              <a:gd name="T24" fmla="*/ 106 w 184"/>
              <a:gd name="T25" fmla="*/ 330 h 371"/>
              <a:gd name="T26" fmla="*/ 137 w 184"/>
              <a:gd name="T27" fmla="*/ 299 h 371"/>
              <a:gd name="T28" fmla="*/ 106 w 184"/>
              <a:gd name="T29" fmla="*/ 26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4" h="371">
                <a:moveTo>
                  <a:pt x="0" y="43"/>
                </a:moveTo>
                <a:cubicBezTo>
                  <a:pt x="0" y="19"/>
                  <a:pt x="19" y="0"/>
                  <a:pt x="42" y="0"/>
                </a:cubicBezTo>
                <a:lnTo>
                  <a:pt x="141" y="0"/>
                </a:lnTo>
                <a:cubicBezTo>
                  <a:pt x="165" y="0"/>
                  <a:pt x="184" y="19"/>
                  <a:pt x="184" y="43"/>
                </a:cubicBezTo>
                <a:lnTo>
                  <a:pt x="184" y="329"/>
                </a:lnTo>
                <a:cubicBezTo>
                  <a:pt x="184" y="352"/>
                  <a:pt x="165" y="371"/>
                  <a:pt x="141" y="371"/>
                </a:cubicBezTo>
                <a:lnTo>
                  <a:pt x="42" y="371"/>
                </a:lnTo>
                <a:cubicBezTo>
                  <a:pt x="19" y="371"/>
                  <a:pt x="0" y="352"/>
                  <a:pt x="0" y="329"/>
                </a:cubicBezTo>
                <a:lnTo>
                  <a:pt x="0" y="43"/>
                </a:lnTo>
                <a:close/>
                <a:moveTo>
                  <a:pt x="106" y="267"/>
                </a:moveTo>
                <a:lnTo>
                  <a:pt x="106" y="267"/>
                </a:lnTo>
                <a:cubicBezTo>
                  <a:pt x="88" y="267"/>
                  <a:pt x="74" y="282"/>
                  <a:pt x="74" y="299"/>
                </a:cubicBezTo>
                <a:cubicBezTo>
                  <a:pt x="74" y="316"/>
                  <a:pt x="88" y="330"/>
                  <a:pt x="106" y="330"/>
                </a:cubicBezTo>
                <a:cubicBezTo>
                  <a:pt x="123" y="330"/>
                  <a:pt x="137" y="316"/>
                  <a:pt x="137" y="299"/>
                </a:cubicBezTo>
                <a:cubicBezTo>
                  <a:pt x="137" y="282"/>
                  <a:pt x="123" y="267"/>
                  <a:pt x="106" y="267"/>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1" name="Freeform 42"/>
          <p:cNvSpPr>
            <a:spLocks noEditPoints="1"/>
          </p:cNvSpPr>
          <p:nvPr/>
        </p:nvSpPr>
        <p:spPr bwMode="auto">
          <a:xfrm>
            <a:off x="7933306" y="1344897"/>
            <a:ext cx="652296" cy="456422"/>
          </a:xfrm>
          <a:custGeom>
            <a:avLst/>
            <a:gdLst>
              <a:gd name="T0" fmla="*/ 122 w 915"/>
              <a:gd name="T1" fmla="*/ 87 h 639"/>
              <a:gd name="T2" fmla="*/ 79 w 915"/>
              <a:gd name="T3" fmla="*/ 83 h 639"/>
              <a:gd name="T4" fmla="*/ 112 w 915"/>
              <a:gd name="T5" fmla="*/ 25 h 639"/>
              <a:gd name="T6" fmla="*/ 72 w 915"/>
              <a:gd name="T7" fmla="*/ 180 h 639"/>
              <a:gd name="T8" fmla="*/ 102 w 915"/>
              <a:gd name="T9" fmla="*/ 175 h 639"/>
              <a:gd name="T10" fmla="*/ 75 w 915"/>
              <a:gd name="T11" fmla="*/ 142 h 639"/>
              <a:gd name="T12" fmla="*/ 83 w 915"/>
              <a:gd name="T13" fmla="*/ 236 h 639"/>
              <a:gd name="T14" fmla="*/ 107 w 915"/>
              <a:gd name="T15" fmla="*/ 188 h 639"/>
              <a:gd name="T16" fmla="*/ 42 w 915"/>
              <a:gd name="T17" fmla="*/ 244 h 639"/>
              <a:gd name="T18" fmla="*/ 21 w 915"/>
              <a:gd name="T19" fmla="*/ 222 h 639"/>
              <a:gd name="T20" fmla="*/ 50 w 915"/>
              <a:gd name="T21" fmla="*/ 278 h 639"/>
              <a:gd name="T22" fmla="*/ 12 w 915"/>
              <a:gd name="T23" fmla="*/ 296 h 639"/>
              <a:gd name="T24" fmla="*/ 9 w 915"/>
              <a:gd name="T25" fmla="*/ 232 h 639"/>
              <a:gd name="T26" fmla="*/ 105 w 915"/>
              <a:gd name="T27" fmla="*/ 509 h 639"/>
              <a:gd name="T28" fmla="*/ 119 w 915"/>
              <a:gd name="T29" fmla="*/ 482 h 639"/>
              <a:gd name="T30" fmla="*/ 77 w 915"/>
              <a:gd name="T31" fmla="*/ 482 h 639"/>
              <a:gd name="T32" fmla="*/ 93 w 915"/>
              <a:gd name="T33" fmla="*/ 423 h 639"/>
              <a:gd name="T34" fmla="*/ 89 w 915"/>
              <a:gd name="T35" fmla="*/ 370 h 639"/>
              <a:gd name="T36" fmla="*/ 63 w 915"/>
              <a:gd name="T37" fmla="*/ 451 h 639"/>
              <a:gd name="T38" fmla="*/ 33 w 915"/>
              <a:gd name="T39" fmla="*/ 443 h 639"/>
              <a:gd name="T40" fmla="*/ 50 w 915"/>
              <a:gd name="T41" fmla="*/ 346 h 639"/>
              <a:gd name="T42" fmla="*/ 16 w 915"/>
              <a:gd name="T43" fmla="*/ 371 h 639"/>
              <a:gd name="T44" fmla="*/ 2 w 915"/>
              <a:gd name="T45" fmla="*/ 308 h 639"/>
              <a:gd name="T46" fmla="*/ 148 w 915"/>
              <a:gd name="T47" fmla="*/ 565 h 639"/>
              <a:gd name="T48" fmla="*/ 156 w 915"/>
              <a:gd name="T49" fmla="*/ 536 h 639"/>
              <a:gd name="T50" fmla="*/ 115 w 915"/>
              <a:gd name="T51" fmla="*/ 543 h 639"/>
              <a:gd name="T52" fmla="*/ 205 w 915"/>
              <a:gd name="T53" fmla="*/ 583 h 639"/>
              <a:gd name="T54" fmla="*/ 171 w 915"/>
              <a:gd name="T55" fmla="*/ 537 h 639"/>
              <a:gd name="T56" fmla="*/ 196 w 915"/>
              <a:gd name="T57" fmla="*/ 624 h 639"/>
              <a:gd name="T58" fmla="*/ 165 w 915"/>
              <a:gd name="T59" fmla="*/ 632 h 639"/>
              <a:gd name="T60" fmla="*/ 165 w 915"/>
              <a:gd name="T61" fmla="*/ 51 h 639"/>
              <a:gd name="T62" fmla="*/ 783 w 915"/>
              <a:gd name="T63" fmla="*/ 118 h 639"/>
              <a:gd name="T64" fmla="*/ 742 w 915"/>
              <a:gd name="T65" fmla="*/ 81 h 639"/>
              <a:gd name="T66" fmla="*/ 824 w 915"/>
              <a:gd name="T67" fmla="*/ 112 h 639"/>
              <a:gd name="T68" fmla="*/ 836 w 915"/>
              <a:gd name="T69" fmla="*/ 83 h 639"/>
              <a:gd name="T70" fmla="*/ 829 w 915"/>
              <a:gd name="T71" fmla="*/ 147 h 639"/>
              <a:gd name="T72" fmla="*/ 872 w 915"/>
              <a:gd name="T73" fmla="*/ 150 h 639"/>
              <a:gd name="T74" fmla="*/ 851 w 915"/>
              <a:gd name="T75" fmla="*/ 89 h 639"/>
              <a:gd name="T76" fmla="*/ 860 w 915"/>
              <a:gd name="T77" fmla="*/ 246 h 639"/>
              <a:gd name="T78" fmla="*/ 833 w 915"/>
              <a:gd name="T79" fmla="*/ 236 h 639"/>
              <a:gd name="T80" fmla="*/ 864 w 915"/>
              <a:gd name="T81" fmla="*/ 208 h 639"/>
              <a:gd name="T82" fmla="*/ 840 w 915"/>
              <a:gd name="T83" fmla="*/ 298 h 639"/>
              <a:gd name="T84" fmla="*/ 825 w 915"/>
              <a:gd name="T85" fmla="*/ 247 h 639"/>
              <a:gd name="T86" fmla="*/ 878 w 915"/>
              <a:gd name="T87" fmla="*/ 314 h 639"/>
              <a:gd name="T88" fmla="*/ 904 w 915"/>
              <a:gd name="T89" fmla="*/ 296 h 639"/>
              <a:gd name="T90" fmla="*/ 828 w 915"/>
              <a:gd name="T91" fmla="*/ 477 h 639"/>
              <a:gd name="T92" fmla="*/ 851 w 915"/>
              <a:gd name="T93" fmla="*/ 513 h 639"/>
              <a:gd name="T94" fmla="*/ 887 w 915"/>
              <a:gd name="T95" fmla="*/ 458 h 639"/>
              <a:gd name="T96" fmla="*/ 841 w 915"/>
              <a:gd name="T97" fmla="*/ 447 h 639"/>
              <a:gd name="T98" fmla="*/ 822 w 915"/>
              <a:gd name="T99" fmla="*/ 423 h 639"/>
              <a:gd name="T100" fmla="*/ 863 w 915"/>
              <a:gd name="T101" fmla="*/ 416 h 639"/>
              <a:gd name="T102" fmla="*/ 837 w 915"/>
              <a:gd name="T103" fmla="*/ 361 h 639"/>
              <a:gd name="T104" fmla="*/ 831 w 915"/>
              <a:gd name="T105" fmla="*/ 309 h 639"/>
              <a:gd name="T106" fmla="*/ 872 w 915"/>
              <a:gd name="T107" fmla="*/ 383 h 639"/>
              <a:gd name="T108" fmla="*/ 899 w 915"/>
              <a:gd name="T109" fmla="*/ 371 h 639"/>
              <a:gd name="T110" fmla="*/ 791 w 915"/>
              <a:gd name="T111" fmla="*/ 536 h 639"/>
              <a:gd name="T112" fmla="*/ 807 w 915"/>
              <a:gd name="T113" fmla="*/ 576 h 639"/>
              <a:gd name="T114" fmla="*/ 853 w 915"/>
              <a:gd name="T115" fmla="*/ 528 h 639"/>
              <a:gd name="T116" fmla="*/ 712 w 915"/>
              <a:gd name="T117" fmla="*/ 614 h 639"/>
              <a:gd name="T118" fmla="*/ 710 w 915"/>
              <a:gd name="T119" fmla="*/ 583 h 639"/>
              <a:gd name="T120" fmla="*/ 750 w 915"/>
              <a:gd name="T121" fmla="*/ 598 h 639"/>
              <a:gd name="T122" fmla="*/ 772 w 915"/>
              <a:gd name="T123" fmla="*/ 30 h 639"/>
              <a:gd name="T124" fmla="*/ 715 w 915"/>
              <a:gd name="T125" fmla="*/ 1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5" h="639">
                <a:moveTo>
                  <a:pt x="132" y="118"/>
                </a:moveTo>
                <a:cubicBezTo>
                  <a:pt x="116" y="127"/>
                  <a:pt x="104" y="124"/>
                  <a:pt x="102" y="118"/>
                </a:cubicBezTo>
                <a:cubicBezTo>
                  <a:pt x="99" y="112"/>
                  <a:pt x="104" y="97"/>
                  <a:pt x="122" y="87"/>
                </a:cubicBezTo>
                <a:cubicBezTo>
                  <a:pt x="145" y="74"/>
                  <a:pt x="173" y="81"/>
                  <a:pt x="173" y="81"/>
                </a:cubicBezTo>
                <a:cubicBezTo>
                  <a:pt x="173" y="81"/>
                  <a:pt x="153" y="105"/>
                  <a:pt x="132" y="118"/>
                </a:cubicBezTo>
                <a:close/>
                <a:moveTo>
                  <a:pt x="79" y="83"/>
                </a:moveTo>
                <a:cubicBezTo>
                  <a:pt x="75" y="104"/>
                  <a:pt x="85" y="112"/>
                  <a:pt x="91" y="112"/>
                </a:cubicBezTo>
                <a:cubicBezTo>
                  <a:pt x="97" y="111"/>
                  <a:pt x="108" y="100"/>
                  <a:pt x="112" y="80"/>
                </a:cubicBezTo>
                <a:cubicBezTo>
                  <a:pt x="118" y="54"/>
                  <a:pt x="112" y="25"/>
                  <a:pt x="112" y="25"/>
                </a:cubicBezTo>
                <a:cubicBezTo>
                  <a:pt x="112" y="25"/>
                  <a:pt x="83" y="55"/>
                  <a:pt x="79" y="83"/>
                </a:cubicBezTo>
                <a:close/>
                <a:moveTo>
                  <a:pt x="102" y="175"/>
                </a:moveTo>
                <a:cubicBezTo>
                  <a:pt x="88" y="187"/>
                  <a:pt x="75" y="185"/>
                  <a:pt x="72" y="180"/>
                </a:cubicBezTo>
                <a:cubicBezTo>
                  <a:pt x="68" y="175"/>
                  <a:pt x="71" y="159"/>
                  <a:pt x="86" y="147"/>
                </a:cubicBezTo>
                <a:cubicBezTo>
                  <a:pt x="106" y="130"/>
                  <a:pt x="134" y="132"/>
                  <a:pt x="134" y="132"/>
                </a:cubicBezTo>
                <a:cubicBezTo>
                  <a:pt x="134" y="132"/>
                  <a:pt x="120" y="159"/>
                  <a:pt x="102" y="175"/>
                </a:cubicBezTo>
                <a:close/>
                <a:moveTo>
                  <a:pt x="43" y="150"/>
                </a:moveTo>
                <a:cubicBezTo>
                  <a:pt x="44" y="171"/>
                  <a:pt x="55" y="178"/>
                  <a:pt x="60" y="176"/>
                </a:cubicBezTo>
                <a:cubicBezTo>
                  <a:pt x="67" y="174"/>
                  <a:pt x="75" y="161"/>
                  <a:pt x="75" y="142"/>
                </a:cubicBezTo>
                <a:cubicBezTo>
                  <a:pt x="76" y="115"/>
                  <a:pt x="64" y="89"/>
                  <a:pt x="64" y="89"/>
                </a:cubicBezTo>
                <a:cubicBezTo>
                  <a:pt x="64" y="88"/>
                  <a:pt x="42" y="122"/>
                  <a:pt x="43" y="150"/>
                </a:cubicBezTo>
                <a:close/>
                <a:moveTo>
                  <a:pt x="83" y="236"/>
                </a:moveTo>
                <a:cubicBezTo>
                  <a:pt x="71" y="250"/>
                  <a:pt x="59" y="250"/>
                  <a:pt x="55" y="246"/>
                </a:cubicBezTo>
                <a:cubicBezTo>
                  <a:pt x="50" y="242"/>
                  <a:pt x="49" y="226"/>
                  <a:pt x="62" y="211"/>
                </a:cubicBezTo>
                <a:cubicBezTo>
                  <a:pt x="79" y="191"/>
                  <a:pt x="107" y="188"/>
                  <a:pt x="107" y="188"/>
                </a:cubicBezTo>
                <a:cubicBezTo>
                  <a:pt x="106" y="188"/>
                  <a:pt x="97" y="217"/>
                  <a:pt x="83" y="236"/>
                </a:cubicBezTo>
                <a:close/>
                <a:moveTo>
                  <a:pt x="21" y="222"/>
                </a:moveTo>
                <a:cubicBezTo>
                  <a:pt x="25" y="242"/>
                  <a:pt x="37" y="247"/>
                  <a:pt x="42" y="244"/>
                </a:cubicBezTo>
                <a:cubicBezTo>
                  <a:pt x="48" y="241"/>
                  <a:pt x="54" y="227"/>
                  <a:pt x="51" y="208"/>
                </a:cubicBezTo>
                <a:cubicBezTo>
                  <a:pt x="46" y="182"/>
                  <a:pt x="30" y="158"/>
                  <a:pt x="30" y="158"/>
                </a:cubicBezTo>
                <a:cubicBezTo>
                  <a:pt x="29" y="158"/>
                  <a:pt x="15" y="194"/>
                  <a:pt x="21" y="222"/>
                </a:cubicBezTo>
                <a:close/>
                <a:moveTo>
                  <a:pt x="75" y="298"/>
                </a:moveTo>
                <a:cubicBezTo>
                  <a:pt x="66" y="314"/>
                  <a:pt x="54" y="317"/>
                  <a:pt x="49" y="314"/>
                </a:cubicBezTo>
                <a:cubicBezTo>
                  <a:pt x="44" y="310"/>
                  <a:pt x="40" y="294"/>
                  <a:pt x="50" y="278"/>
                </a:cubicBezTo>
                <a:cubicBezTo>
                  <a:pt x="63" y="256"/>
                  <a:pt x="90" y="247"/>
                  <a:pt x="90" y="247"/>
                </a:cubicBezTo>
                <a:cubicBezTo>
                  <a:pt x="90" y="248"/>
                  <a:pt x="86" y="277"/>
                  <a:pt x="75" y="298"/>
                </a:cubicBezTo>
                <a:close/>
                <a:moveTo>
                  <a:pt x="12" y="296"/>
                </a:moveTo>
                <a:cubicBezTo>
                  <a:pt x="19" y="315"/>
                  <a:pt x="32" y="317"/>
                  <a:pt x="37" y="314"/>
                </a:cubicBezTo>
                <a:cubicBezTo>
                  <a:pt x="42" y="310"/>
                  <a:pt x="45" y="295"/>
                  <a:pt x="39" y="277"/>
                </a:cubicBezTo>
                <a:cubicBezTo>
                  <a:pt x="30" y="253"/>
                  <a:pt x="9" y="232"/>
                  <a:pt x="9" y="232"/>
                </a:cubicBezTo>
                <a:cubicBezTo>
                  <a:pt x="9" y="232"/>
                  <a:pt x="1" y="270"/>
                  <a:pt x="12" y="296"/>
                </a:cubicBezTo>
                <a:close/>
                <a:moveTo>
                  <a:pt x="119" y="482"/>
                </a:moveTo>
                <a:cubicBezTo>
                  <a:pt x="120" y="500"/>
                  <a:pt x="111" y="509"/>
                  <a:pt x="105" y="509"/>
                </a:cubicBezTo>
                <a:cubicBezTo>
                  <a:pt x="99" y="508"/>
                  <a:pt x="87" y="496"/>
                  <a:pt x="87" y="477"/>
                </a:cubicBezTo>
                <a:cubicBezTo>
                  <a:pt x="87" y="450"/>
                  <a:pt x="106" y="429"/>
                  <a:pt x="106" y="429"/>
                </a:cubicBezTo>
                <a:cubicBezTo>
                  <a:pt x="105" y="430"/>
                  <a:pt x="118" y="457"/>
                  <a:pt x="119" y="482"/>
                </a:cubicBezTo>
                <a:close/>
                <a:moveTo>
                  <a:pt x="64" y="513"/>
                </a:moveTo>
                <a:cubicBezTo>
                  <a:pt x="81" y="526"/>
                  <a:pt x="93" y="521"/>
                  <a:pt x="95" y="515"/>
                </a:cubicBezTo>
                <a:cubicBezTo>
                  <a:pt x="97" y="509"/>
                  <a:pt x="92" y="494"/>
                  <a:pt x="77" y="482"/>
                </a:cubicBezTo>
                <a:cubicBezTo>
                  <a:pt x="56" y="465"/>
                  <a:pt x="28" y="458"/>
                  <a:pt x="28" y="458"/>
                </a:cubicBezTo>
                <a:cubicBezTo>
                  <a:pt x="28" y="458"/>
                  <a:pt x="41" y="495"/>
                  <a:pt x="64" y="513"/>
                </a:cubicBezTo>
                <a:close/>
                <a:moveTo>
                  <a:pt x="93" y="423"/>
                </a:moveTo>
                <a:cubicBezTo>
                  <a:pt x="90" y="441"/>
                  <a:pt x="80" y="448"/>
                  <a:pt x="75" y="447"/>
                </a:cubicBezTo>
                <a:cubicBezTo>
                  <a:pt x="68" y="445"/>
                  <a:pt x="59" y="432"/>
                  <a:pt x="63" y="413"/>
                </a:cubicBezTo>
                <a:cubicBezTo>
                  <a:pt x="67" y="387"/>
                  <a:pt x="89" y="370"/>
                  <a:pt x="89" y="370"/>
                </a:cubicBezTo>
                <a:cubicBezTo>
                  <a:pt x="89" y="370"/>
                  <a:pt x="96" y="399"/>
                  <a:pt x="93" y="423"/>
                </a:cubicBezTo>
                <a:close/>
                <a:moveTo>
                  <a:pt x="33" y="443"/>
                </a:moveTo>
                <a:cubicBezTo>
                  <a:pt x="47" y="459"/>
                  <a:pt x="60" y="456"/>
                  <a:pt x="63" y="451"/>
                </a:cubicBezTo>
                <a:cubicBezTo>
                  <a:pt x="66" y="445"/>
                  <a:pt x="64" y="430"/>
                  <a:pt x="52" y="416"/>
                </a:cubicBezTo>
                <a:cubicBezTo>
                  <a:pt x="35" y="396"/>
                  <a:pt x="8" y="384"/>
                  <a:pt x="8" y="384"/>
                </a:cubicBezTo>
                <a:cubicBezTo>
                  <a:pt x="8" y="384"/>
                  <a:pt x="14" y="423"/>
                  <a:pt x="33" y="443"/>
                </a:cubicBezTo>
                <a:close/>
                <a:moveTo>
                  <a:pt x="78" y="361"/>
                </a:moveTo>
                <a:cubicBezTo>
                  <a:pt x="73" y="379"/>
                  <a:pt x="61" y="384"/>
                  <a:pt x="56" y="381"/>
                </a:cubicBezTo>
                <a:cubicBezTo>
                  <a:pt x="50" y="378"/>
                  <a:pt x="44" y="364"/>
                  <a:pt x="50" y="346"/>
                </a:cubicBezTo>
                <a:cubicBezTo>
                  <a:pt x="59" y="321"/>
                  <a:pt x="84" y="308"/>
                  <a:pt x="84" y="309"/>
                </a:cubicBezTo>
                <a:cubicBezTo>
                  <a:pt x="84" y="309"/>
                  <a:pt x="86" y="339"/>
                  <a:pt x="78" y="361"/>
                </a:cubicBezTo>
                <a:close/>
                <a:moveTo>
                  <a:pt x="16" y="371"/>
                </a:moveTo>
                <a:cubicBezTo>
                  <a:pt x="27" y="388"/>
                  <a:pt x="40" y="388"/>
                  <a:pt x="44" y="383"/>
                </a:cubicBezTo>
                <a:cubicBezTo>
                  <a:pt x="48" y="378"/>
                  <a:pt x="49" y="364"/>
                  <a:pt x="39" y="347"/>
                </a:cubicBezTo>
                <a:cubicBezTo>
                  <a:pt x="26" y="325"/>
                  <a:pt x="2" y="308"/>
                  <a:pt x="2" y="308"/>
                </a:cubicBezTo>
                <a:cubicBezTo>
                  <a:pt x="1" y="308"/>
                  <a:pt x="0" y="347"/>
                  <a:pt x="16" y="371"/>
                </a:cubicBezTo>
                <a:close/>
                <a:moveTo>
                  <a:pt x="156" y="536"/>
                </a:moveTo>
                <a:cubicBezTo>
                  <a:pt x="161" y="554"/>
                  <a:pt x="154" y="564"/>
                  <a:pt x="148" y="565"/>
                </a:cubicBezTo>
                <a:cubicBezTo>
                  <a:pt x="142" y="565"/>
                  <a:pt x="128" y="556"/>
                  <a:pt x="124" y="536"/>
                </a:cubicBezTo>
                <a:cubicBezTo>
                  <a:pt x="118" y="510"/>
                  <a:pt x="133" y="486"/>
                  <a:pt x="133" y="486"/>
                </a:cubicBezTo>
                <a:cubicBezTo>
                  <a:pt x="132" y="486"/>
                  <a:pt x="150" y="511"/>
                  <a:pt x="156" y="536"/>
                </a:cubicBezTo>
                <a:close/>
                <a:moveTo>
                  <a:pt x="108" y="576"/>
                </a:moveTo>
                <a:cubicBezTo>
                  <a:pt x="127" y="586"/>
                  <a:pt x="138" y="579"/>
                  <a:pt x="139" y="573"/>
                </a:cubicBezTo>
                <a:cubicBezTo>
                  <a:pt x="140" y="567"/>
                  <a:pt x="132" y="553"/>
                  <a:pt x="115" y="543"/>
                </a:cubicBezTo>
                <a:cubicBezTo>
                  <a:pt x="91" y="530"/>
                  <a:pt x="62" y="528"/>
                  <a:pt x="62" y="528"/>
                </a:cubicBezTo>
                <a:cubicBezTo>
                  <a:pt x="61" y="528"/>
                  <a:pt x="81" y="563"/>
                  <a:pt x="108" y="576"/>
                </a:cubicBezTo>
                <a:close/>
                <a:moveTo>
                  <a:pt x="205" y="583"/>
                </a:moveTo>
                <a:cubicBezTo>
                  <a:pt x="213" y="600"/>
                  <a:pt x="209" y="612"/>
                  <a:pt x="203" y="614"/>
                </a:cubicBezTo>
                <a:cubicBezTo>
                  <a:pt x="197" y="615"/>
                  <a:pt x="181" y="608"/>
                  <a:pt x="172" y="589"/>
                </a:cubicBezTo>
                <a:cubicBezTo>
                  <a:pt x="161" y="564"/>
                  <a:pt x="171" y="537"/>
                  <a:pt x="171" y="537"/>
                </a:cubicBezTo>
                <a:cubicBezTo>
                  <a:pt x="170" y="538"/>
                  <a:pt x="193" y="560"/>
                  <a:pt x="205" y="583"/>
                </a:cubicBezTo>
                <a:close/>
                <a:moveTo>
                  <a:pt x="165" y="632"/>
                </a:moveTo>
                <a:cubicBezTo>
                  <a:pt x="187" y="639"/>
                  <a:pt x="196" y="630"/>
                  <a:pt x="196" y="624"/>
                </a:cubicBezTo>
                <a:cubicBezTo>
                  <a:pt x="195" y="617"/>
                  <a:pt x="184" y="604"/>
                  <a:pt x="165" y="598"/>
                </a:cubicBezTo>
                <a:cubicBezTo>
                  <a:pt x="138" y="589"/>
                  <a:pt x="109" y="592"/>
                  <a:pt x="109" y="592"/>
                </a:cubicBezTo>
                <a:cubicBezTo>
                  <a:pt x="108" y="592"/>
                  <a:pt x="135" y="624"/>
                  <a:pt x="165" y="632"/>
                </a:cubicBezTo>
                <a:close/>
                <a:moveTo>
                  <a:pt x="143" y="30"/>
                </a:moveTo>
                <a:cubicBezTo>
                  <a:pt x="127" y="46"/>
                  <a:pt x="128" y="61"/>
                  <a:pt x="132" y="65"/>
                </a:cubicBezTo>
                <a:cubicBezTo>
                  <a:pt x="137" y="68"/>
                  <a:pt x="151" y="66"/>
                  <a:pt x="165" y="51"/>
                </a:cubicBezTo>
                <a:cubicBezTo>
                  <a:pt x="184" y="31"/>
                  <a:pt x="200" y="1"/>
                  <a:pt x="200" y="1"/>
                </a:cubicBezTo>
                <a:cubicBezTo>
                  <a:pt x="201" y="0"/>
                  <a:pt x="165" y="8"/>
                  <a:pt x="143" y="30"/>
                </a:cubicBezTo>
                <a:close/>
                <a:moveTo>
                  <a:pt x="783" y="118"/>
                </a:moveTo>
                <a:cubicBezTo>
                  <a:pt x="799" y="127"/>
                  <a:pt x="811" y="124"/>
                  <a:pt x="813" y="118"/>
                </a:cubicBezTo>
                <a:cubicBezTo>
                  <a:pt x="816" y="112"/>
                  <a:pt x="811" y="97"/>
                  <a:pt x="794" y="87"/>
                </a:cubicBezTo>
                <a:cubicBezTo>
                  <a:pt x="770" y="74"/>
                  <a:pt x="742" y="81"/>
                  <a:pt x="742" y="81"/>
                </a:cubicBezTo>
                <a:cubicBezTo>
                  <a:pt x="743" y="81"/>
                  <a:pt x="762" y="105"/>
                  <a:pt x="783" y="118"/>
                </a:cubicBezTo>
                <a:close/>
                <a:moveTo>
                  <a:pt x="836" y="83"/>
                </a:moveTo>
                <a:cubicBezTo>
                  <a:pt x="840" y="104"/>
                  <a:pt x="830" y="112"/>
                  <a:pt x="824" y="112"/>
                </a:cubicBezTo>
                <a:cubicBezTo>
                  <a:pt x="818" y="111"/>
                  <a:pt x="807" y="100"/>
                  <a:pt x="803" y="80"/>
                </a:cubicBezTo>
                <a:cubicBezTo>
                  <a:pt x="797" y="54"/>
                  <a:pt x="803" y="25"/>
                  <a:pt x="803" y="25"/>
                </a:cubicBezTo>
                <a:cubicBezTo>
                  <a:pt x="803" y="25"/>
                  <a:pt x="832" y="55"/>
                  <a:pt x="836" y="83"/>
                </a:cubicBezTo>
                <a:close/>
                <a:moveTo>
                  <a:pt x="814" y="175"/>
                </a:moveTo>
                <a:cubicBezTo>
                  <a:pt x="827" y="187"/>
                  <a:pt x="840" y="185"/>
                  <a:pt x="843" y="180"/>
                </a:cubicBezTo>
                <a:cubicBezTo>
                  <a:pt x="847" y="175"/>
                  <a:pt x="844" y="159"/>
                  <a:pt x="829" y="147"/>
                </a:cubicBezTo>
                <a:cubicBezTo>
                  <a:pt x="809" y="130"/>
                  <a:pt x="781" y="132"/>
                  <a:pt x="781" y="132"/>
                </a:cubicBezTo>
                <a:cubicBezTo>
                  <a:pt x="781" y="132"/>
                  <a:pt x="795" y="159"/>
                  <a:pt x="814" y="175"/>
                </a:cubicBezTo>
                <a:close/>
                <a:moveTo>
                  <a:pt x="872" y="150"/>
                </a:moveTo>
                <a:cubicBezTo>
                  <a:pt x="872" y="171"/>
                  <a:pt x="860" y="178"/>
                  <a:pt x="855" y="176"/>
                </a:cubicBezTo>
                <a:cubicBezTo>
                  <a:pt x="848" y="174"/>
                  <a:pt x="840" y="161"/>
                  <a:pt x="840" y="142"/>
                </a:cubicBezTo>
                <a:cubicBezTo>
                  <a:pt x="839" y="115"/>
                  <a:pt x="851" y="89"/>
                  <a:pt x="851" y="89"/>
                </a:cubicBezTo>
                <a:cubicBezTo>
                  <a:pt x="851" y="88"/>
                  <a:pt x="873" y="122"/>
                  <a:pt x="872" y="150"/>
                </a:cubicBezTo>
                <a:close/>
                <a:moveTo>
                  <a:pt x="833" y="236"/>
                </a:moveTo>
                <a:cubicBezTo>
                  <a:pt x="844" y="250"/>
                  <a:pt x="856" y="250"/>
                  <a:pt x="860" y="246"/>
                </a:cubicBezTo>
                <a:cubicBezTo>
                  <a:pt x="865" y="242"/>
                  <a:pt x="866" y="226"/>
                  <a:pt x="853" y="211"/>
                </a:cubicBezTo>
                <a:cubicBezTo>
                  <a:pt x="836" y="191"/>
                  <a:pt x="808" y="188"/>
                  <a:pt x="808" y="188"/>
                </a:cubicBezTo>
                <a:cubicBezTo>
                  <a:pt x="809" y="188"/>
                  <a:pt x="818" y="217"/>
                  <a:pt x="833" y="236"/>
                </a:cubicBezTo>
                <a:close/>
                <a:moveTo>
                  <a:pt x="894" y="222"/>
                </a:moveTo>
                <a:cubicBezTo>
                  <a:pt x="890" y="242"/>
                  <a:pt x="878" y="247"/>
                  <a:pt x="873" y="244"/>
                </a:cubicBezTo>
                <a:cubicBezTo>
                  <a:pt x="867" y="241"/>
                  <a:pt x="861" y="227"/>
                  <a:pt x="864" y="208"/>
                </a:cubicBezTo>
                <a:cubicBezTo>
                  <a:pt x="869" y="182"/>
                  <a:pt x="885" y="158"/>
                  <a:pt x="886" y="158"/>
                </a:cubicBezTo>
                <a:cubicBezTo>
                  <a:pt x="886" y="158"/>
                  <a:pt x="900" y="194"/>
                  <a:pt x="894" y="222"/>
                </a:cubicBezTo>
                <a:close/>
                <a:moveTo>
                  <a:pt x="840" y="298"/>
                </a:moveTo>
                <a:cubicBezTo>
                  <a:pt x="849" y="314"/>
                  <a:pt x="861" y="317"/>
                  <a:pt x="866" y="314"/>
                </a:cubicBezTo>
                <a:cubicBezTo>
                  <a:pt x="871" y="310"/>
                  <a:pt x="875" y="294"/>
                  <a:pt x="865" y="278"/>
                </a:cubicBezTo>
                <a:cubicBezTo>
                  <a:pt x="852" y="256"/>
                  <a:pt x="825" y="247"/>
                  <a:pt x="825" y="247"/>
                </a:cubicBezTo>
                <a:cubicBezTo>
                  <a:pt x="825" y="248"/>
                  <a:pt x="829" y="277"/>
                  <a:pt x="840" y="298"/>
                </a:cubicBezTo>
                <a:close/>
                <a:moveTo>
                  <a:pt x="904" y="296"/>
                </a:moveTo>
                <a:cubicBezTo>
                  <a:pt x="896" y="315"/>
                  <a:pt x="883" y="317"/>
                  <a:pt x="878" y="314"/>
                </a:cubicBezTo>
                <a:cubicBezTo>
                  <a:pt x="873" y="310"/>
                  <a:pt x="870" y="295"/>
                  <a:pt x="876" y="277"/>
                </a:cubicBezTo>
                <a:cubicBezTo>
                  <a:pt x="885" y="253"/>
                  <a:pt x="906" y="232"/>
                  <a:pt x="906" y="232"/>
                </a:cubicBezTo>
                <a:cubicBezTo>
                  <a:pt x="907" y="232"/>
                  <a:pt x="914" y="270"/>
                  <a:pt x="904" y="296"/>
                </a:cubicBezTo>
                <a:close/>
                <a:moveTo>
                  <a:pt x="796" y="482"/>
                </a:moveTo>
                <a:cubicBezTo>
                  <a:pt x="795" y="500"/>
                  <a:pt x="804" y="509"/>
                  <a:pt x="810" y="509"/>
                </a:cubicBezTo>
                <a:cubicBezTo>
                  <a:pt x="816" y="508"/>
                  <a:pt x="828" y="496"/>
                  <a:pt x="828" y="477"/>
                </a:cubicBezTo>
                <a:cubicBezTo>
                  <a:pt x="828" y="450"/>
                  <a:pt x="810" y="429"/>
                  <a:pt x="810" y="429"/>
                </a:cubicBezTo>
                <a:cubicBezTo>
                  <a:pt x="810" y="430"/>
                  <a:pt x="798" y="457"/>
                  <a:pt x="796" y="482"/>
                </a:cubicBezTo>
                <a:close/>
                <a:moveTo>
                  <a:pt x="851" y="513"/>
                </a:moveTo>
                <a:cubicBezTo>
                  <a:pt x="834" y="526"/>
                  <a:pt x="822" y="521"/>
                  <a:pt x="820" y="515"/>
                </a:cubicBezTo>
                <a:cubicBezTo>
                  <a:pt x="818" y="509"/>
                  <a:pt x="823" y="494"/>
                  <a:pt x="838" y="482"/>
                </a:cubicBezTo>
                <a:cubicBezTo>
                  <a:pt x="859" y="465"/>
                  <a:pt x="887" y="458"/>
                  <a:pt x="887" y="458"/>
                </a:cubicBezTo>
                <a:cubicBezTo>
                  <a:pt x="887" y="458"/>
                  <a:pt x="874" y="495"/>
                  <a:pt x="851" y="513"/>
                </a:cubicBezTo>
                <a:close/>
                <a:moveTo>
                  <a:pt x="822" y="423"/>
                </a:moveTo>
                <a:cubicBezTo>
                  <a:pt x="825" y="441"/>
                  <a:pt x="835" y="448"/>
                  <a:pt x="841" y="447"/>
                </a:cubicBezTo>
                <a:cubicBezTo>
                  <a:pt x="847" y="445"/>
                  <a:pt x="856" y="432"/>
                  <a:pt x="852" y="413"/>
                </a:cubicBezTo>
                <a:cubicBezTo>
                  <a:pt x="848" y="387"/>
                  <a:pt x="826" y="370"/>
                  <a:pt x="826" y="370"/>
                </a:cubicBezTo>
                <a:cubicBezTo>
                  <a:pt x="826" y="370"/>
                  <a:pt x="819" y="399"/>
                  <a:pt x="822" y="423"/>
                </a:cubicBezTo>
                <a:close/>
                <a:moveTo>
                  <a:pt x="882" y="443"/>
                </a:moveTo>
                <a:cubicBezTo>
                  <a:pt x="868" y="459"/>
                  <a:pt x="855" y="456"/>
                  <a:pt x="852" y="451"/>
                </a:cubicBezTo>
                <a:cubicBezTo>
                  <a:pt x="849" y="445"/>
                  <a:pt x="851" y="430"/>
                  <a:pt x="863" y="416"/>
                </a:cubicBezTo>
                <a:cubicBezTo>
                  <a:pt x="880" y="396"/>
                  <a:pt x="907" y="384"/>
                  <a:pt x="907" y="384"/>
                </a:cubicBezTo>
                <a:cubicBezTo>
                  <a:pt x="907" y="384"/>
                  <a:pt x="901" y="423"/>
                  <a:pt x="882" y="443"/>
                </a:cubicBezTo>
                <a:close/>
                <a:moveTo>
                  <a:pt x="837" y="361"/>
                </a:moveTo>
                <a:cubicBezTo>
                  <a:pt x="843" y="379"/>
                  <a:pt x="854" y="384"/>
                  <a:pt x="859" y="381"/>
                </a:cubicBezTo>
                <a:cubicBezTo>
                  <a:pt x="865" y="378"/>
                  <a:pt x="871" y="364"/>
                  <a:pt x="865" y="346"/>
                </a:cubicBezTo>
                <a:cubicBezTo>
                  <a:pt x="856" y="321"/>
                  <a:pt x="831" y="308"/>
                  <a:pt x="831" y="309"/>
                </a:cubicBezTo>
                <a:cubicBezTo>
                  <a:pt x="831" y="309"/>
                  <a:pt x="829" y="339"/>
                  <a:pt x="837" y="361"/>
                </a:cubicBezTo>
                <a:close/>
                <a:moveTo>
                  <a:pt x="899" y="371"/>
                </a:moveTo>
                <a:cubicBezTo>
                  <a:pt x="888" y="388"/>
                  <a:pt x="875" y="388"/>
                  <a:pt x="872" y="383"/>
                </a:cubicBezTo>
                <a:cubicBezTo>
                  <a:pt x="867" y="378"/>
                  <a:pt x="866" y="364"/>
                  <a:pt x="876" y="347"/>
                </a:cubicBezTo>
                <a:cubicBezTo>
                  <a:pt x="889" y="325"/>
                  <a:pt x="913" y="308"/>
                  <a:pt x="913" y="308"/>
                </a:cubicBezTo>
                <a:cubicBezTo>
                  <a:pt x="914" y="308"/>
                  <a:pt x="915" y="347"/>
                  <a:pt x="899" y="371"/>
                </a:cubicBezTo>
                <a:close/>
                <a:moveTo>
                  <a:pt x="759" y="536"/>
                </a:moveTo>
                <a:cubicBezTo>
                  <a:pt x="754" y="554"/>
                  <a:pt x="761" y="564"/>
                  <a:pt x="767" y="565"/>
                </a:cubicBezTo>
                <a:cubicBezTo>
                  <a:pt x="773" y="565"/>
                  <a:pt x="787" y="556"/>
                  <a:pt x="791" y="536"/>
                </a:cubicBezTo>
                <a:cubicBezTo>
                  <a:pt x="797" y="510"/>
                  <a:pt x="782" y="486"/>
                  <a:pt x="783" y="486"/>
                </a:cubicBezTo>
                <a:cubicBezTo>
                  <a:pt x="783" y="486"/>
                  <a:pt x="765" y="511"/>
                  <a:pt x="759" y="536"/>
                </a:cubicBezTo>
                <a:close/>
                <a:moveTo>
                  <a:pt x="807" y="576"/>
                </a:moveTo>
                <a:cubicBezTo>
                  <a:pt x="788" y="586"/>
                  <a:pt x="777" y="579"/>
                  <a:pt x="776" y="573"/>
                </a:cubicBezTo>
                <a:cubicBezTo>
                  <a:pt x="775" y="567"/>
                  <a:pt x="783" y="553"/>
                  <a:pt x="800" y="543"/>
                </a:cubicBezTo>
                <a:cubicBezTo>
                  <a:pt x="824" y="530"/>
                  <a:pt x="853" y="528"/>
                  <a:pt x="853" y="528"/>
                </a:cubicBezTo>
                <a:cubicBezTo>
                  <a:pt x="854" y="528"/>
                  <a:pt x="834" y="563"/>
                  <a:pt x="807" y="576"/>
                </a:cubicBezTo>
                <a:close/>
                <a:moveTo>
                  <a:pt x="710" y="583"/>
                </a:moveTo>
                <a:cubicBezTo>
                  <a:pt x="702" y="600"/>
                  <a:pt x="706" y="612"/>
                  <a:pt x="712" y="614"/>
                </a:cubicBezTo>
                <a:cubicBezTo>
                  <a:pt x="718" y="615"/>
                  <a:pt x="734" y="608"/>
                  <a:pt x="743" y="589"/>
                </a:cubicBezTo>
                <a:cubicBezTo>
                  <a:pt x="754" y="564"/>
                  <a:pt x="744" y="537"/>
                  <a:pt x="745" y="537"/>
                </a:cubicBezTo>
                <a:cubicBezTo>
                  <a:pt x="745" y="538"/>
                  <a:pt x="722" y="560"/>
                  <a:pt x="710" y="583"/>
                </a:cubicBezTo>
                <a:close/>
                <a:moveTo>
                  <a:pt x="750" y="632"/>
                </a:moveTo>
                <a:cubicBezTo>
                  <a:pt x="729" y="639"/>
                  <a:pt x="719" y="630"/>
                  <a:pt x="719" y="624"/>
                </a:cubicBezTo>
                <a:cubicBezTo>
                  <a:pt x="720" y="617"/>
                  <a:pt x="731" y="604"/>
                  <a:pt x="750" y="598"/>
                </a:cubicBezTo>
                <a:cubicBezTo>
                  <a:pt x="777" y="589"/>
                  <a:pt x="806" y="592"/>
                  <a:pt x="806" y="592"/>
                </a:cubicBezTo>
                <a:cubicBezTo>
                  <a:pt x="807" y="592"/>
                  <a:pt x="780" y="624"/>
                  <a:pt x="750" y="632"/>
                </a:cubicBezTo>
                <a:close/>
                <a:moveTo>
                  <a:pt x="772" y="30"/>
                </a:moveTo>
                <a:cubicBezTo>
                  <a:pt x="788" y="46"/>
                  <a:pt x="787" y="61"/>
                  <a:pt x="783" y="65"/>
                </a:cubicBezTo>
                <a:cubicBezTo>
                  <a:pt x="778" y="68"/>
                  <a:pt x="764" y="66"/>
                  <a:pt x="750" y="51"/>
                </a:cubicBezTo>
                <a:cubicBezTo>
                  <a:pt x="731" y="31"/>
                  <a:pt x="715" y="1"/>
                  <a:pt x="715" y="1"/>
                </a:cubicBezTo>
                <a:cubicBezTo>
                  <a:pt x="714" y="0"/>
                  <a:pt x="750" y="8"/>
                  <a:pt x="772" y="3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2" name="Freeform 43"/>
          <p:cNvSpPr>
            <a:spLocks noEditPoints="1"/>
          </p:cNvSpPr>
          <p:nvPr/>
        </p:nvSpPr>
        <p:spPr bwMode="auto">
          <a:xfrm>
            <a:off x="8142114" y="2301884"/>
            <a:ext cx="347398" cy="347398"/>
          </a:xfrm>
          <a:custGeom>
            <a:avLst/>
            <a:gdLst>
              <a:gd name="T0" fmla="*/ 468 w 487"/>
              <a:gd name="T1" fmla="*/ 389 h 486"/>
              <a:gd name="T2" fmla="*/ 311 w 487"/>
              <a:gd name="T3" fmla="*/ 233 h 486"/>
              <a:gd name="T4" fmla="*/ 327 w 487"/>
              <a:gd name="T5" fmla="*/ 164 h 486"/>
              <a:gd name="T6" fmla="*/ 163 w 487"/>
              <a:gd name="T7" fmla="*/ 0 h 486"/>
              <a:gd name="T8" fmla="*/ 120 w 487"/>
              <a:gd name="T9" fmla="*/ 6 h 486"/>
              <a:gd name="T10" fmla="*/ 189 w 487"/>
              <a:gd name="T11" fmla="*/ 76 h 486"/>
              <a:gd name="T12" fmla="*/ 185 w 487"/>
              <a:gd name="T13" fmla="*/ 185 h 486"/>
              <a:gd name="T14" fmla="*/ 76 w 487"/>
              <a:gd name="T15" fmla="*/ 189 h 486"/>
              <a:gd name="T16" fmla="*/ 6 w 487"/>
              <a:gd name="T17" fmla="*/ 120 h 486"/>
              <a:gd name="T18" fmla="*/ 0 w 487"/>
              <a:gd name="T19" fmla="*/ 164 h 486"/>
              <a:gd name="T20" fmla="*/ 163 w 487"/>
              <a:gd name="T21" fmla="*/ 327 h 486"/>
              <a:gd name="T22" fmla="*/ 233 w 487"/>
              <a:gd name="T23" fmla="*/ 311 h 486"/>
              <a:gd name="T24" fmla="*/ 390 w 487"/>
              <a:gd name="T25" fmla="*/ 466 h 486"/>
              <a:gd name="T26" fmla="*/ 464 w 487"/>
              <a:gd name="T27" fmla="*/ 463 h 486"/>
              <a:gd name="T28" fmla="*/ 468 w 487"/>
              <a:gd name="T29" fmla="*/ 389 h 486"/>
              <a:gd name="T30" fmla="*/ 426 w 487"/>
              <a:gd name="T31" fmla="*/ 452 h 486"/>
              <a:gd name="T32" fmla="*/ 426 w 487"/>
              <a:gd name="T33" fmla="*/ 452 h 486"/>
              <a:gd name="T34" fmla="*/ 398 w 487"/>
              <a:gd name="T35" fmla="*/ 424 h 486"/>
              <a:gd name="T36" fmla="*/ 426 w 487"/>
              <a:gd name="T37" fmla="*/ 397 h 486"/>
              <a:gd name="T38" fmla="*/ 453 w 487"/>
              <a:gd name="T39" fmla="*/ 424 h 486"/>
              <a:gd name="T40" fmla="*/ 426 w 487"/>
              <a:gd name="T41" fmla="*/ 45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7" h="486">
                <a:moveTo>
                  <a:pt x="468" y="389"/>
                </a:moveTo>
                <a:lnTo>
                  <a:pt x="311" y="233"/>
                </a:lnTo>
                <a:cubicBezTo>
                  <a:pt x="321" y="212"/>
                  <a:pt x="327" y="189"/>
                  <a:pt x="327" y="164"/>
                </a:cubicBezTo>
                <a:cubicBezTo>
                  <a:pt x="327" y="73"/>
                  <a:pt x="254" y="0"/>
                  <a:pt x="163" y="0"/>
                </a:cubicBezTo>
                <a:cubicBezTo>
                  <a:pt x="148" y="0"/>
                  <a:pt x="134" y="3"/>
                  <a:pt x="120" y="6"/>
                </a:cubicBezTo>
                <a:lnTo>
                  <a:pt x="189" y="76"/>
                </a:lnTo>
                <a:cubicBezTo>
                  <a:pt x="218" y="105"/>
                  <a:pt x="216" y="154"/>
                  <a:pt x="185" y="185"/>
                </a:cubicBezTo>
                <a:cubicBezTo>
                  <a:pt x="153" y="216"/>
                  <a:pt x="105" y="218"/>
                  <a:pt x="76" y="189"/>
                </a:cubicBezTo>
                <a:lnTo>
                  <a:pt x="6" y="120"/>
                </a:lnTo>
                <a:cubicBezTo>
                  <a:pt x="3" y="134"/>
                  <a:pt x="0" y="148"/>
                  <a:pt x="0" y="164"/>
                </a:cubicBezTo>
                <a:cubicBezTo>
                  <a:pt x="0" y="254"/>
                  <a:pt x="73" y="327"/>
                  <a:pt x="163" y="327"/>
                </a:cubicBezTo>
                <a:cubicBezTo>
                  <a:pt x="188" y="327"/>
                  <a:pt x="212" y="321"/>
                  <a:pt x="233" y="311"/>
                </a:cubicBezTo>
                <a:lnTo>
                  <a:pt x="390" y="466"/>
                </a:lnTo>
                <a:cubicBezTo>
                  <a:pt x="410" y="486"/>
                  <a:pt x="443" y="485"/>
                  <a:pt x="464" y="463"/>
                </a:cubicBezTo>
                <a:cubicBezTo>
                  <a:pt x="486" y="442"/>
                  <a:pt x="487" y="408"/>
                  <a:pt x="468" y="389"/>
                </a:cubicBezTo>
                <a:close/>
                <a:moveTo>
                  <a:pt x="426" y="452"/>
                </a:moveTo>
                <a:lnTo>
                  <a:pt x="426" y="452"/>
                </a:lnTo>
                <a:cubicBezTo>
                  <a:pt x="410" y="452"/>
                  <a:pt x="398" y="440"/>
                  <a:pt x="398" y="424"/>
                </a:cubicBezTo>
                <a:cubicBezTo>
                  <a:pt x="398" y="409"/>
                  <a:pt x="410" y="397"/>
                  <a:pt x="426" y="397"/>
                </a:cubicBezTo>
                <a:cubicBezTo>
                  <a:pt x="441" y="397"/>
                  <a:pt x="453" y="409"/>
                  <a:pt x="453" y="424"/>
                </a:cubicBezTo>
                <a:cubicBezTo>
                  <a:pt x="453" y="440"/>
                  <a:pt x="441" y="452"/>
                  <a:pt x="426" y="45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3" name="Freeform 44"/>
          <p:cNvSpPr/>
          <p:nvPr/>
        </p:nvSpPr>
        <p:spPr bwMode="auto">
          <a:xfrm>
            <a:off x="7979502" y="2139272"/>
            <a:ext cx="556207" cy="558054"/>
          </a:xfrm>
          <a:custGeom>
            <a:avLst/>
            <a:gdLst>
              <a:gd name="T0" fmla="*/ 680 w 782"/>
              <a:gd name="T1" fmla="*/ 319 h 782"/>
              <a:gd name="T2" fmla="*/ 637 w 782"/>
              <a:gd name="T3" fmla="*/ 270 h 782"/>
              <a:gd name="T4" fmla="*/ 656 w 782"/>
              <a:gd name="T5" fmla="*/ 232 h 782"/>
              <a:gd name="T6" fmla="*/ 685 w 782"/>
              <a:gd name="T7" fmla="*/ 132 h 782"/>
              <a:gd name="T8" fmla="*/ 571 w 782"/>
              <a:gd name="T9" fmla="*/ 110 h 782"/>
              <a:gd name="T10" fmla="*/ 494 w 782"/>
              <a:gd name="T11" fmla="*/ 142 h 782"/>
              <a:gd name="T12" fmla="*/ 465 w 782"/>
              <a:gd name="T13" fmla="*/ 92 h 782"/>
              <a:gd name="T14" fmla="*/ 415 w 782"/>
              <a:gd name="T15" fmla="*/ 1 h 782"/>
              <a:gd name="T16" fmla="*/ 319 w 782"/>
              <a:gd name="T17" fmla="*/ 65 h 782"/>
              <a:gd name="T18" fmla="*/ 319 w 782"/>
              <a:gd name="T19" fmla="*/ 103 h 782"/>
              <a:gd name="T20" fmla="*/ 318 w 782"/>
              <a:gd name="T21" fmla="*/ 107 h 782"/>
              <a:gd name="T22" fmla="*/ 316 w 782"/>
              <a:gd name="T23" fmla="*/ 115 h 782"/>
              <a:gd name="T24" fmla="*/ 314 w 782"/>
              <a:gd name="T25" fmla="*/ 120 h 782"/>
              <a:gd name="T26" fmla="*/ 240 w 782"/>
              <a:gd name="T27" fmla="*/ 135 h 782"/>
              <a:gd name="T28" fmla="*/ 202 w 782"/>
              <a:gd name="T29" fmla="*/ 98 h 782"/>
              <a:gd name="T30" fmla="*/ 98 w 782"/>
              <a:gd name="T31" fmla="*/ 201 h 782"/>
              <a:gd name="T32" fmla="*/ 137 w 782"/>
              <a:gd name="T33" fmla="*/ 240 h 782"/>
              <a:gd name="T34" fmla="*/ 141 w 782"/>
              <a:gd name="T35" fmla="*/ 246 h 782"/>
              <a:gd name="T36" fmla="*/ 144 w 782"/>
              <a:gd name="T37" fmla="*/ 253 h 782"/>
              <a:gd name="T38" fmla="*/ 145 w 782"/>
              <a:gd name="T39" fmla="*/ 258 h 782"/>
              <a:gd name="T40" fmla="*/ 132 w 782"/>
              <a:gd name="T41" fmla="*/ 303 h 782"/>
              <a:gd name="T42" fmla="*/ 66 w 782"/>
              <a:gd name="T43" fmla="*/ 317 h 782"/>
              <a:gd name="T44" fmla="*/ 0 w 782"/>
              <a:gd name="T45" fmla="*/ 413 h 782"/>
              <a:gd name="T46" fmla="*/ 102 w 782"/>
              <a:gd name="T47" fmla="*/ 464 h 782"/>
              <a:gd name="T48" fmla="*/ 111 w 782"/>
              <a:gd name="T49" fmla="*/ 466 h 782"/>
              <a:gd name="T50" fmla="*/ 135 w 782"/>
              <a:gd name="T51" fmla="*/ 543 h 782"/>
              <a:gd name="T52" fmla="*/ 109 w 782"/>
              <a:gd name="T53" fmla="*/ 569 h 782"/>
              <a:gd name="T54" fmla="*/ 130 w 782"/>
              <a:gd name="T55" fmla="*/ 683 h 782"/>
              <a:gd name="T56" fmla="*/ 238 w 782"/>
              <a:gd name="T57" fmla="*/ 647 h 782"/>
              <a:gd name="T58" fmla="*/ 242 w 782"/>
              <a:gd name="T59" fmla="*/ 644 h 782"/>
              <a:gd name="T60" fmla="*/ 249 w 782"/>
              <a:gd name="T61" fmla="*/ 641 h 782"/>
              <a:gd name="T62" fmla="*/ 254 w 782"/>
              <a:gd name="T63" fmla="*/ 639 h 782"/>
              <a:gd name="T64" fmla="*/ 258 w 782"/>
              <a:gd name="T65" fmla="*/ 637 h 782"/>
              <a:gd name="T66" fmla="*/ 266 w 782"/>
              <a:gd name="T67" fmla="*/ 636 h 782"/>
              <a:gd name="T68" fmla="*/ 317 w 782"/>
              <a:gd name="T69" fmla="*/ 691 h 782"/>
              <a:gd name="T70" fmla="*/ 367 w 782"/>
              <a:gd name="T71" fmla="*/ 782 h 782"/>
              <a:gd name="T72" fmla="*/ 464 w 782"/>
              <a:gd name="T73" fmla="*/ 718 h 782"/>
              <a:gd name="T74" fmla="*/ 464 w 782"/>
              <a:gd name="T75" fmla="*/ 680 h 782"/>
              <a:gd name="T76" fmla="*/ 477 w 782"/>
              <a:gd name="T77" fmla="*/ 653 h 782"/>
              <a:gd name="T78" fmla="*/ 490 w 782"/>
              <a:gd name="T79" fmla="*/ 643 h 782"/>
              <a:gd name="T80" fmla="*/ 494 w 782"/>
              <a:gd name="T81" fmla="*/ 641 h 782"/>
              <a:gd name="T82" fmla="*/ 177 w 782"/>
              <a:gd name="T83" fmla="*/ 391 h 782"/>
              <a:gd name="T84" fmla="*/ 597 w 782"/>
              <a:gd name="T85" fmla="*/ 450 h 782"/>
              <a:gd name="T86" fmla="*/ 667 w 782"/>
              <a:gd name="T87" fmla="*/ 469 h 782"/>
              <a:gd name="T88" fmla="*/ 717 w 782"/>
              <a:gd name="T89" fmla="*/ 466 h 782"/>
              <a:gd name="T90" fmla="*/ 782 w 782"/>
              <a:gd name="T91" fmla="*/ 37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2" h="782">
                <a:moveTo>
                  <a:pt x="733" y="319"/>
                </a:moveTo>
                <a:lnTo>
                  <a:pt x="717" y="319"/>
                </a:lnTo>
                <a:lnTo>
                  <a:pt x="680" y="319"/>
                </a:lnTo>
                <a:cubicBezTo>
                  <a:pt x="673" y="318"/>
                  <a:pt x="666" y="315"/>
                  <a:pt x="659" y="311"/>
                </a:cubicBezTo>
                <a:cubicBezTo>
                  <a:pt x="659" y="311"/>
                  <a:pt x="659" y="311"/>
                  <a:pt x="659" y="311"/>
                </a:cubicBezTo>
                <a:cubicBezTo>
                  <a:pt x="646" y="302"/>
                  <a:pt x="637" y="287"/>
                  <a:pt x="637" y="270"/>
                </a:cubicBezTo>
                <a:cubicBezTo>
                  <a:pt x="637" y="265"/>
                  <a:pt x="638" y="260"/>
                  <a:pt x="639" y="255"/>
                </a:cubicBezTo>
                <a:cubicBezTo>
                  <a:pt x="641" y="249"/>
                  <a:pt x="644" y="244"/>
                  <a:pt x="647" y="240"/>
                </a:cubicBezTo>
                <a:lnTo>
                  <a:pt x="656" y="232"/>
                </a:lnTo>
                <a:lnTo>
                  <a:pt x="674" y="214"/>
                </a:lnTo>
                <a:lnTo>
                  <a:pt x="685" y="202"/>
                </a:lnTo>
                <a:cubicBezTo>
                  <a:pt x="701" y="182"/>
                  <a:pt x="701" y="153"/>
                  <a:pt x="685" y="132"/>
                </a:cubicBezTo>
                <a:lnTo>
                  <a:pt x="652" y="99"/>
                </a:lnTo>
                <a:cubicBezTo>
                  <a:pt x="632" y="83"/>
                  <a:pt x="603" y="83"/>
                  <a:pt x="582" y="99"/>
                </a:cubicBezTo>
                <a:lnTo>
                  <a:pt x="571" y="110"/>
                </a:lnTo>
                <a:lnTo>
                  <a:pt x="544" y="136"/>
                </a:lnTo>
                <a:lnTo>
                  <a:pt x="544" y="136"/>
                </a:lnTo>
                <a:cubicBezTo>
                  <a:pt x="530" y="147"/>
                  <a:pt x="511" y="150"/>
                  <a:pt x="494" y="142"/>
                </a:cubicBezTo>
                <a:cubicBezTo>
                  <a:pt x="489" y="140"/>
                  <a:pt x="484" y="137"/>
                  <a:pt x="479" y="132"/>
                </a:cubicBezTo>
                <a:cubicBezTo>
                  <a:pt x="471" y="124"/>
                  <a:pt x="467" y="114"/>
                  <a:pt x="465" y="103"/>
                </a:cubicBezTo>
                <a:lnTo>
                  <a:pt x="465" y="92"/>
                </a:lnTo>
                <a:lnTo>
                  <a:pt x="466" y="66"/>
                </a:lnTo>
                <a:lnTo>
                  <a:pt x="466" y="50"/>
                </a:lnTo>
                <a:cubicBezTo>
                  <a:pt x="462" y="24"/>
                  <a:pt x="441" y="4"/>
                  <a:pt x="415" y="1"/>
                </a:cubicBezTo>
                <a:lnTo>
                  <a:pt x="369" y="0"/>
                </a:lnTo>
                <a:cubicBezTo>
                  <a:pt x="343" y="3"/>
                  <a:pt x="323" y="24"/>
                  <a:pt x="319" y="50"/>
                </a:cubicBezTo>
                <a:lnTo>
                  <a:pt x="319" y="65"/>
                </a:lnTo>
                <a:lnTo>
                  <a:pt x="319" y="92"/>
                </a:lnTo>
                <a:lnTo>
                  <a:pt x="319" y="102"/>
                </a:lnTo>
                <a:lnTo>
                  <a:pt x="319" y="103"/>
                </a:lnTo>
                <a:lnTo>
                  <a:pt x="319" y="103"/>
                </a:lnTo>
                <a:cubicBezTo>
                  <a:pt x="319" y="104"/>
                  <a:pt x="318" y="105"/>
                  <a:pt x="318" y="107"/>
                </a:cubicBezTo>
                <a:cubicBezTo>
                  <a:pt x="318" y="107"/>
                  <a:pt x="318" y="107"/>
                  <a:pt x="318" y="107"/>
                </a:cubicBezTo>
                <a:cubicBezTo>
                  <a:pt x="318" y="108"/>
                  <a:pt x="317" y="110"/>
                  <a:pt x="317" y="111"/>
                </a:cubicBezTo>
                <a:cubicBezTo>
                  <a:pt x="317" y="111"/>
                  <a:pt x="317" y="111"/>
                  <a:pt x="317" y="111"/>
                </a:cubicBezTo>
                <a:cubicBezTo>
                  <a:pt x="317" y="113"/>
                  <a:pt x="316" y="114"/>
                  <a:pt x="316" y="115"/>
                </a:cubicBezTo>
                <a:cubicBezTo>
                  <a:pt x="316" y="115"/>
                  <a:pt x="316" y="115"/>
                  <a:pt x="316" y="116"/>
                </a:cubicBezTo>
                <a:cubicBezTo>
                  <a:pt x="315" y="117"/>
                  <a:pt x="314" y="118"/>
                  <a:pt x="314" y="119"/>
                </a:cubicBezTo>
                <a:cubicBezTo>
                  <a:pt x="314" y="119"/>
                  <a:pt x="314" y="120"/>
                  <a:pt x="314" y="120"/>
                </a:cubicBezTo>
                <a:cubicBezTo>
                  <a:pt x="311" y="125"/>
                  <a:pt x="307" y="130"/>
                  <a:pt x="302" y="134"/>
                </a:cubicBezTo>
                <a:cubicBezTo>
                  <a:pt x="293" y="141"/>
                  <a:pt x="282" y="146"/>
                  <a:pt x="270" y="146"/>
                </a:cubicBezTo>
                <a:cubicBezTo>
                  <a:pt x="259" y="146"/>
                  <a:pt x="248" y="142"/>
                  <a:pt x="240" y="135"/>
                </a:cubicBezTo>
                <a:lnTo>
                  <a:pt x="232" y="127"/>
                </a:lnTo>
                <a:lnTo>
                  <a:pt x="213" y="109"/>
                </a:lnTo>
                <a:lnTo>
                  <a:pt x="202" y="98"/>
                </a:lnTo>
                <a:cubicBezTo>
                  <a:pt x="182" y="82"/>
                  <a:pt x="152" y="82"/>
                  <a:pt x="132" y="98"/>
                </a:cubicBezTo>
                <a:lnTo>
                  <a:pt x="100" y="130"/>
                </a:lnTo>
                <a:cubicBezTo>
                  <a:pt x="83" y="151"/>
                  <a:pt x="83" y="180"/>
                  <a:pt x="98" y="201"/>
                </a:cubicBezTo>
                <a:lnTo>
                  <a:pt x="110" y="212"/>
                </a:lnTo>
                <a:lnTo>
                  <a:pt x="136" y="238"/>
                </a:lnTo>
                <a:cubicBezTo>
                  <a:pt x="136" y="239"/>
                  <a:pt x="137" y="240"/>
                  <a:pt x="137" y="240"/>
                </a:cubicBezTo>
                <a:cubicBezTo>
                  <a:pt x="138" y="241"/>
                  <a:pt x="138" y="242"/>
                  <a:pt x="139" y="242"/>
                </a:cubicBezTo>
                <a:cubicBezTo>
                  <a:pt x="139" y="243"/>
                  <a:pt x="139" y="244"/>
                  <a:pt x="140" y="244"/>
                </a:cubicBezTo>
                <a:cubicBezTo>
                  <a:pt x="140" y="245"/>
                  <a:pt x="140" y="245"/>
                  <a:pt x="141" y="246"/>
                </a:cubicBezTo>
                <a:cubicBezTo>
                  <a:pt x="141" y="247"/>
                  <a:pt x="142" y="248"/>
                  <a:pt x="142" y="249"/>
                </a:cubicBezTo>
                <a:cubicBezTo>
                  <a:pt x="142" y="249"/>
                  <a:pt x="142" y="250"/>
                  <a:pt x="143" y="250"/>
                </a:cubicBezTo>
                <a:cubicBezTo>
                  <a:pt x="143" y="251"/>
                  <a:pt x="143" y="252"/>
                  <a:pt x="144" y="253"/>
                </a:cubicBezTo>
                <a:cubicBezTo>
                  <a:pt x="144" y="253"/>
                  <a:pt x="144" y="254"/>
                  <a:pt x="144" y="254"/>
                </a:cubicBezTo>
                <a:cubicBezTo>
                  <a:pt x="145" y="256"/>
                  <a:pt x="145" y="257"/>
                  <a:pt x="145" y="258"/>
                </a:cubicBezTo>
                <a:cubicBezTo>
                  <a:pt x="145" y="258"/>
                  <a:pt x="145" y="258"/>
                  <a:pt x="145" y="258"/>
                </a:cubicBezTo>
                <a:cubicBezTo>
                  <a:pt x="146" y="260"/>
                  <a:pt x="146" y="261"/>
                  <a:pt x="146" y="263"/>
                </a:cubicBezTo>
                <a:cubicBezTo>
                  <a:pt x="146" y="263"/>
                  <a:pt x="146" y="263"/>
                  <a:pt x="146" y="263"/>
                </a:cubicBezTo>
                <a:cubicBezTo>
                  <a:pt x="148" y="277"/>
                  <a:pt x="143" y="292"/>
                  <a:pt x="132" y="303"/>
                </a:cubicBezTo>
                <a:cubicBezTo>
                  <a:pt x="124" y="312"/>
                  <a:pt x="114" y="316"/>
                  <a:pt x="103" y="317"/>
                </a:cubicBezTo>
                <a:lnTo>
                  <a:pt x="92" y="317"/>
                </a:lnTo>
                <a:lnTo>
                  <a:pt x="66" y="317"/>
                </a:lnTo>
                <a:lnTo>
                  <a:pt x="50" y="317"/>
                </a:lnTo>
                <a:cubicBezTo>
                  <a:pt x="24" y="321"/>
                  <a:pt x="4" y="341"/>
                  <a:pt x="1" y="367"/>
                </a:cubicBezTo>
                <a:lnTo>
                  <a:pt x="0" y="413"/>
                </a:lnTo>
                <a:cubicBezTo>
                  <a:pt x="3" y="439"/>
                  <a:pt x="24" y="460"/>
                  <a:pt x="49" y="464"/>
                </a:cubicBezTo>
                <a:lnTo>
                  <a:pt x="65" y="464"/>
                </a:lnTo>
                <a:lnTo>
                  <a:pt x="102" y="464"/>
                </a:lnTo>
                <a:cubicBezTo>
                  <a:pt x="104" y="464"/>
                  <a:pt x="106" y="464"/>
                  <a:pt x="107" y="465"/>
                </a:cubicBezTo>
                <a:cubicBezTo>
                  <a:pt x="107" y="465"/>
                  <a:pt x="108" y="465"/>
                  <a:pt x="108" y="465"/>
                </a:cubicBezTo>
                <a:cubicBezTo>
                  <a:pt x="109" y="465"/>
                  <a:pt x="110" y="465"/>
                  <a:pt x="111" y="466"/>
                </a:cubicBezTo>
                <a:cubicBezTo>
                  <a:pt x="131" y="472"/>
                  <a:pt x="146" y="491"/>
                  <a:pt x="146" y="513"/>
                </a:cubicBezTo>
                <a:lnTo>
                  <a:pt x="146" y="513"/>
                </a:lnTo>
                <a:cubicBezTo>
                  <a:pt x="146" y="524"/>
                  <a:pt x="142" y="535"/>
                  <a:pt x="135" y="543"/>
                </a:cubicBezTo>
                <a:lnTo>
                  <a:pt x="127" y="551"/>
                </a:lnTo>
                <a:lnTo>
                  <a:pt x="127" y="551"/>
                </a:lnTo>
                <a:lnTo>
                  <a:pt x="109" y="569"/>
                </a:lnTo>
                <a:lnTo>
                  <a:pt x="97" y="580"/>
                </a:lnTo>
                <a:cubicBezTo>
                  <a:pt x="82" y="601"/>
                  <a:pt x="82" y="630"/>
                  <a:pt x="98" y="651"/>
                </a:cubicBezTo>
                <a:lnTo>
                  <a:pt x="130" y="683"/>
                </a:lnTo>
                <a:cubicBezTo>
                  <a:pt x="151" y="700"/>
                  <a:pt x="180" y="700"/>
                  <a:pt x="201" y="684"/>
                </a:cubicBezTo>
                <a:lnTo>
                  <a:pt x="212" y="673"/>
                </a:lnTo>
                <a:lnTo>
                  <a:pt x="238" y="647"/>
                </a:lnTo>
                <a:lnTo>
                  <a:pt x="238" y="647"/>
                </a:lnTo>
                <a:cubicBezTo>
                  <a:pt x="239" y="647"/>
                  <a:pt x="239" y="647"/>
                  <a:pt x="239" y="647"/>
                </a:cubicBezTo>
                <a:cubicBezTo>
                  <a:pt x="240" y="646"/>
                  <a:pt x="241" y="645"/>
                  <a:pt x="242" y="644"/>
                </a:cubicBezTo>
                <a:cubicBezTo>
                  <a:pt x="243" y="644"/>
                  <a:pt x="243" y="644"/>
                  <a:pt x="244" y="643"/>
                </a:cubicBezTo>
                <a:cubicBezTo>
                  <a:pt x="244" y="643"/>
                  <a:pt x="245" y="642"/>
                  <a:pt x="246" y="642"/>
                </a:cubicBezTo>
                <a:cubicBezTo>
                  <a:pt x="247" y="642"/>
                  <a:pt x="248" y="641"/>
                  <a:pt x="249" y="641"/>
                </a:cubicBezTo>
                <a:cubicBezTo>
                  <a:pt x="249" y="641"/>
                  <a:pt x="250" y="640"/>
                  <a:pt x="250" y="640"/>
                </a:cubicBezTo>
                <a:cubicBezTo>
                  <a:pt x="251" y="640"/>
                  <a:pt x="253" y="639"/>
                  <a:pt x="254" y="639"/>
                </a:cubicBezTo>
                <a:cubicBezTo>
                  <a:pt x="254" y="639"/>
                  <a:pt x="254" y="639"/>
                  <a:pt x="254" y="639"/>
                </a:cubicBezTo>
                <a:cubicBezTo>
                  <a:pt x="254" y="639"/>
                  <a:pt x="254" y="639"/>
                  <a:pt x="254" y="639"/>
                </a:cubicBezTo>
                <a:cubicBezTo>
                  <a:pt x="255" y="638"/>
                  <a:pt x="257" y="638"/>
                  <a:pt x="258" y="638"/>
                </a:cubicBezTo>
                <a:cubicBezTo>
                  <a:pt x="258" y="638"/>
                  <a:pt x="258" y="638"/>
                  <a:pt x="258" y="637"/>
                </a:cubicBezTo>
                <a:cubicBezTo>
                  <a:pt x="260" y="637"/>
                  <a:pt x="261" y="637"/>
                  <a:pt x="262" y="637"/>
                </a:cubicBezTo>
                <a:cubicBezTo>
                  <a:pt x="262" y="637"/>
                  <a:pt x="262" y="637"/>
                  <a:pt x="263" y="637"/>
                </a:cubicBezTo>
                <a:cubicBezTo>
                  <a:pt x="264" y="637"/>
                  <a:pt x="265" y="637"/>
                  <a:pt x="266" y="636"/>
                </a:cubicBezTo>
                <a:cubicBezTo>
                  <a:pt x="280" y="636"/>
                  <a:pt x="293" y="640"/>
                  <a:pt x="303" y="651"/>
                </a:cubicBezTo>
                <a:cubicBezTo>
                  <a:pt x="312" y="659"/>
                  <a:pt x="316" y="669"/>
                  <a:pt x="317" y="680"/>
                </a:cubicBezTo>
                <a:lnTo>
                  <a:pt x="317" y="691"/>
                </a:lnTo>
                <a:lnTo>
                  <a:pt x="317" y="717"/>
                </a:lnTo>
                <a:lnTo>
                  <a:pt x="317" y="733"/>
                </a:lnTo>
                <a:cubicBezTo>
                  <a:pt x="321" y="759"/>
                  <a:pt x="341" y="779"/>
                  <a:pt x="367" y="782"/>
                </a:cubicBezTo>
                <a:lnTo>
                  <a:pt x="413" y="782"/>
                </a:lnTo>
                <a:cubicBezTo>
                  <a:pt x="439" y="780"/>
                  <a:pt x="460" y="759"/>
                  <a:pt x="464" y="733"/>
                </a:cubicBezTo>
                <a:lnTo>
                  <a:pt x="464" y="718"/>
                </a:lnTo>
                <a:lnTo>
                  <a:pt x="464" y="691"/>
                </a:lnTo>
                <a:lnTo>
                  <a:pt x="464" y="680"/>
                </a:lnTo>
                <a:lnTo>
                  <a:pt x="464" y="680"/>
                </a:lnTo>
                <a:cubicBezTo>
                  <a:pt x="465" y="671"/>
                  <a:pt x="469" y="663"/>
                  <a:pt x="474" y="656"/>
                </a:cubicBezTo>
                <a:cubicBezTo>
                  <a:pt x="474" y="655"/>
                  <a:pt x="475" y="655"/>
                  <a:pt x="475" y="654"/>
                </a:cubicBezTo>
                <a:cubicBezTo>
                  <a:pt x="476" y="654"/>
                  <a:pt x="476" y="653"/>
                  <a:pt x="477" y="653"/>
                </a:cubicBezTo>
                <a:cubicBezTo>
                  <a:pt x="480" y="649"/>
                  <a:pt x="483" y="647"/>
                  <a:pt x="487" y="644"/>
                </a:cubicBezTo>
                <a:lnTo>
                  <a:pt x="487" y="644"/>
                </a:lnTo>
                <a:cubicBezTo>
                  <a:pt x="488" y="644"/>
                  <a:pt x="489" y="643"/>
                  <a:pt x="490" y="643"/>
                </a:cubicBezTo>
                <a:cubicBezTo>
                  <a:pt x="490" y="642"/>
                  <a:pt x="490" y="642"/>
                  <a:pt x="491" y="642"/>
                </a:cubicBezTo>
                <a:cubicBezTo>
                  <a:pt x="491" y="642"/>
                  <a:pt x="491" y="642"/>
                  <a:pt x="492" y="642"/>
                </a:cubicBezTo>
                <a:cubicBezTo>
                  <a:pt x="492" y="641"/>
                  <a:pt x="493" y="641"/>
                  <a:pt x="494" y="641"/>
                </a:cubicBezTo>
                <a:lnTo>
                  <a:pt x="450" y="597"/>
                </a:lnTo>
                <a:cubicBezTo>
                  <a:pt x="431" y="603"/>
                  <a:pt x="412" y="606"/>
                  <a:pt x="391" y="606"/>
                </a:cubicBezTo>
                <a:cubicBezTo>
                  <a:pt x="273" y="605"/>
                  <a:pt x="177" y="509"/>
                  <a:pt x="177" y="391"/>
                </a:cubicBezTo>
                <a:cubicBezTo>
                  <a:pt x="178" y="273"/>
                  <a:pt x="274" y="177"/>
                  <a:pt x="392" y="177"/>
                </a:cubicBezTo>
                <a:cubicBezTo>
                  <a:pt x="510" y="178"/>
                  <a:pt x="606" y="274"/>
                  <a:pt x="606" y="392"/>
                </a:cubicBezTo>
                <a:cubicBezTo>
                  <a:pt x="605" y="412"/>
                  <a:pt x="603" y="432"/>
                  <a:pt x="597" y="450"/>
                </a:cubicBezTo>
                <a:lnTo>
                  <a:pt x="641" y="493"/>
                </a:lnTo>
                <a:cubicBezTo>
                  <a:pt x="643" y="488"/>
                  <a:pt x="646" y="484"/>
                  <a:pt x="651" y="479"/>
                </a:cubicBezTo>
                <a:cubicBezTo>
                  <a:pt x="655" y="475"/>
                  <a:pt x="661" y="471"/>
                  <a:pt x="667" y="469"/>
                </a:cubicBezTo>
                <a:cubicBezTo>
                  <a:pt x="671" y="467"/>
                  <a:pt x="675" y="466"/>
                  <a:pt x="680" y="465"/>
                </a:cubicBezTo>
                <a:lnTo>
                  <a:pt x="691" y="466"/>
                </a:lnTo>
                <a:lnTo>
                  <a:pt x="717" y="466"/>
                </a:lnTo>
                <a:lnTo>
                  <a:pt x="733" y="466"/>
                </a:lnTo>
                <a:cubicBezTo>
                  <a:pt x="759" y="462"/>
                  <a:pt x="779" y="441"/>
                  <a:pt x="782" y="415"/>
                </a:cubicBezTo>
                <a:lnTo>
                  <a:pt x="782" y="370"/>
                </a:lnTo>
                <a:cubicBezTo>
                  <a:pt x="780" y="343"/>
                  <a:pt x="759" y="323"/>
                  <a:pt x="733" y="31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4" name="Freeform 45"/>
          <p:cNvSpPr>
            <a:spLocks noEditPoints="1"/>
          </p:cNvSpPr>
          <p:nvPr/>
        </p:nvSpPr>
        <p:spPr bwMode="auto">
          <a:xfrm>
            <a:off x="8040482" y="2894961"/>
            <a:ext cx="364029" cy="585773"/>
          </a:xfrm>
          <a:custGeom>
            <a:avLst/>
            <a:gdLst>
              <a:gd name="T0" fmla="*/ 472 w 511"/>
              <a:gd name="T1" fmla="*/ 0 h 819"/>
              <a:gd name="T2" fmla="*/ 38 w 511"/>
              <a:gd name="T3" fmla="*/ 0 h 819"/>
              <a:gd name="T4" fmla="*/ 0 w 511"/>
              <a:gd name="T5" fmla="*/ 37 h 819"/>
              <a:gd name="T6" fmla="*/ 0 w 511"/>
              <a:gd name="T7" fmla="*/ 782 h 819"/>
              <a:gd name="T8" fmla="*/ 38 w 511"/>
              <a:gd name="T9" fmla="*/ 819 h 819"/>
              <a:gd name="T10" fmla="*/ 472 w 511"/>
              <a:gd name="T11" fmla="*/ 819 h 819"/>
              <a:gd name="T12" fmla="*/ 511 w 511"/>
              <a:gd name="T13" fmla="*/ 782 h 819"/>
              <a:gd name="T14" fmla="*/ 511 w 511"/>
              <a:gd name="T15" fmla="*/ 37 h 819"/>
              <a:gd name="T16" fmla="*/ 472 w 511"/>
              <a:gd name="T17" fmla="*/ 0 h 819"/>
              <a:gd name="T18" fmla="*/ 206 w 511"/>
              <a:gd name="T19" fmla="*/ 19 h 819"/>
              <a:gd name="T20" fmla="*/ 206 w 511"/>
              <a:gd name="T21" fmla="*/ 19 h 819"/>
              <a:gd name="T22" fmla="*/ 297 w 511"/>
              <a:gd name="T23" fmla="*/ 19 h 819"/>
              <a:gd name="T24" fmla="*/ 310 w 511"/>
              <a:gd name="T25" fmla="*/ 32 h 819"/>
              <a:gd name="T26" fmla="*/ 297 w 511"/>
              <a:gd name="T27" fmla="*/ 45 h 819"/>
              <a:gd name="T28" fmla="*/ 206 w 511"/>
              <a:gd name="T29" fmla="*/ 45 h 819"/>
              <a:gd name="T30" fmla="*/ 193 w 511"/>
              <a:gd name="T31" fmla="*/ 32 h 819"/>
              <a:gd name="T32" fmla="*/ 206 w 511"/>
              <a:gd name="T33" fmla="*/ 19 h 819"/>
              <a:gd name="T34" fmla="*/ 388 w 511"/>
              <a:gd name="T35" fmla="*/ 759 h 819"/>
              <a:gd name="T36" fmla="*/ 388 w 511"/>
              <a:gd name="T37" fmla="*/ 759 h 819"/>
              <a:gd name="T38" fmla="*/ 372 w 511"/>
              <a:gd name="T39" fmla="*/ 774 h 819"/>
              <a:gd name="T40" fmla="*/ 109 w 511"/>
              <a:gd name="T41" fmla="*/ 774 h 819"/>
              <a:gd name="T42" fmla="*/ 93 w 511"/>
              <a:gd name="T43" fmla="*/ 759 h 819"/>
              <a:gd name="T44" fmla="*/ 93 w 511"/>
              <a:gd name="T45" fmla="*/ 758 h 819"/>
              <a:gd name="T46" fmla="*/ 109 w 511"/>
              <a:gd name="T47" fmla="*/ 742 h 819"/>
              <a:gd name="T48" fmla="*/ 372 w 511"/>
              <a:gd name="T49" fmla="*/ 742 h 819"/>
              <a:gd name="T50" fmla="*/ 388 w 511"/>
              <a:gd name="T51" fmla="*/ 758 h 819"/>
              <a:gd name="T52" fmla="*/ 388 w 511"/>
              <a:gd name="T53" fmla="*/ 759 h 819"/>
              <a:gd name="T54" fmla="*/ 446 w 511"/>
              <a:gd name="T55" fmla="*/ 774 h 819"/>
              <a:gd name="T56" fmla="*/ 446 w 511"/>
              <a:gd name="T57" fmla="*/ 774 h 819"/>
              <a:gd name="T58" fmla="*/ 430 w 511"/>
              <a:gd name="T59" fmla="*/ 758 h 819"/>
              <a:gd name="T60" fmla="*/ 446 w 511"/>
              <a:gd name="T61" fmla="*/ 742 h 819"/>
              <a:gd name="T62" fmla="*/ 463 w 511"/>
              <a:gd name="T63" fmla="*/ 758 h 819"/>
              <a:gd name="T64" fmla="*/ 446 w 511"/>
              <a:gd name="T65" fmla="*/ 774 h 819"/>
              <a:gd name="T66" fmla="*/ 465 w 511"/>
              <a:gd name="T67" fmla="*/ 695 h 819"/>
              <a:gd name="T68" fmla="*/ 465 w 511"/>
              <a:gd name="T69" fmla="*/ 695 h 819"/>
              <a:gd name="T70" fmla="*/ 45 w 511"/>
              <a:gd name="T71" fmla="*/ 695 h 819"/>
              <a:gd name="T72" fmla="*/ 45 w 511"/>
              <a:gd name="T73" fmla="*/ 73 h 819"/>
              <a:gd name="T74" fmla="*/ 465 w 511"/>
              <a:gd name="T75" fmla="*/ 73 h 819"/>
              <a:gd name="T76" fmla="*/ 465 w 511"/>
              <a:gd name="T77" fmla="*/ 695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1" h="819">
                <a:moveTo>
                  <a:pt x="472" y="0"/>
                </a:moveTo>
                <a:lnTo>
                  <a:pt x="38" y="0"/>
                </a:lnTo>
                <a:cubicBezTo>
                  <a:pt x="17" y="0"/>
                  <a:pt x="0" y="16"/>
                  <a:pt x="0" y="37"/>
                </a:cubicBezTo>
                <a:lnTo>
                  <a:pt x="0" y="782"/>
                </a:lnTo>
                <a:cubicBezTo>
                  <a:pt x="0" y="802"/>
                  <a:pt x="17" y="819"/>
                  <a:pt x="38" y="819"/>
                </a:cubicBezTo>
                <a:lnTo>
                  <a:pt x="472" y="819"/>
                </a:lnTo>
                <a:cubicBezTo>
                  <a:pt x="493" y="819"/>
                  <a:pt x="511" y="802"/>
                  <a:pt x="511" y="782"/>
                </a:cubicBezTo>
                <a:lnTo>
                  <a:pt x="511" y="37"/>
                </a:lnTo>
                <a:cubicBezTo>
                  <a:pt x="511" y="16"/>
                  <a:pt x="493" y="0"/>
                  <a:pt x="472" y="0"/>
                </a:cubicBezTo>
                <a:close/>
                <a:moveTo>
                  <a:pt x="206" y="19"/>
                </a:moveTo>
                <a:lnTo>
                  <a:pt x="206" y="19"/>
                </a:lnTo>
                <a:lnTo>
                  <a:pt x="297" y="19"/>
                </a:lnTo>
                <a:cubicBezTo>
                  <a:pt x="304" y="19"/>
                  <a:pt x="310" y="25"/>
                  <a:pt x="310" y="32"/>
                </a:cubicBezTo>
                <a:cubicBezTo>
                  <a:pt x="310" y="39"/>
                  <a:pt x="304" y="45"/>
                  <a:pt x="297" y="45"/>
                </a:cubicBezTo>
                <a:lnTo>
                  <a:pt x="206" y="45"/>
                </a:lnTo>
                <a:cubicBezTo>
                  <a:pt x="199" y="45"/>
                  <a:pt x="193" y="39"/>
                  <a:pt x="193" y="32"/>
                </a:cubicBezTo>
                <a:cubicBezTo>
                  <a:pt x="193" y="25"/>
                  <a:pt x="199" y="19"/>
                  <a:pt x="206" y="19"/>
                </a:cubicBezTo>
                <a:close/>
                <a:moveTo>
                  <a:pt x="388" y="759"/>
                </a:moveTo>
                <a:lnTo>
                  <a:pt x="388" y="759"/>
                </a:lnTo>
                <a:cubicBezTo>
                  <a:pt x="388" y="767"/>
                  <a:pt x="381" y="774"/>
                  <a:pt x="372" y="774"/>
                </a:cubicBezTo>
                <a:lnTo>
                  <a:pt x="109" y="774"/>
                </a:lnTo>
                <a:cubicBezTo>
                  <a:pt x="100" y="774"/>
                  <a:pt x="93" y="767"/>
                  <a:pt x="93" y="759"/>
                </a:cubicBezTo>
                <a:lnTo>
                  <a:pt x="93" y="758"/>
                </a:lnTo>
                <a:cubicBezTo>
                  <a:pt x="93" y="749"/>
                  <a:pt x="100" y="742"/>
                  <a:pt x="109" y="742"/>
                </a:cubicBezTo>
                <a:lnTo>
                  <a:pt x="372" y="742"/>
                </a:lnTo>
                <a:cubicBezTo>
                  <a:pt x="381" y="742"/>
                  <a:pt x="388" y="749"/>
                  <a:pt x="388" y="758"/>
                </a:cubicBezTo>
                <a:lnTo>
                  <a:pt x="388" y="759"/>
                </a:lnTo>
                <a:close/>
                <a:moveTo>
                  <a:pt x="446" y="774"/>
                </a:moveTo>
                <a:lnTo>
                  <a:pt x="446" y="774"/>
                </a:lnTo>
                <a:cubicBezTo>
                  <a:pt x="437" y="774"/>
                  <a:pt x="430" y="767"/>
                  <a:pt x="430" y="758"/>
                </a:cubicBezTo>
                <a:cubicBezTo>
                  <a:pt x="430" y="749"/>
                  <a:pt x="437" y="742"/>
                  <a:pt x="446" y="742"/>
                </a:cubicBezTo>
                <a:cubicBezTo>
                  <a:pt x="455" y="742"/>
                  <a:pt x="463" y="749"/>
                  <a:pt x="463" y="758"/>
                </a:cubicBezTo>
                <a:cubicBezTo>
                  <a:pt x="463" y="767"/>
                  <a:pt x="455" y="774"/>
                  <a:pt x="446" y="774"/>
                </a:cubicBezTo>
                <a:close/>
                <a:moveTo>
                  <a:pt x="465" y="695"/>
                </a:moveTo>
                <a:lnTo>
                  <a:pt x="465" y="695"/>
                </a:lnTo>
                <a:lnTo>
                  <a:pt x="45" y="695"/>
                </a:lnTo>
                <a:lnTo>
                  <a:pt x="45" y="73"/>
                </a:lnTo>
                <a:lnTo>
                  <a:pt x="465" y="73"/>
                </a:lnTo>
                <a:lnTo>
                  <a:pt x="465" y="695"/>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5" name="Freeform 46"/>
          <p:cNvSpPr>
            <a:spLocks noEditPoints="1"/>
          </p:cNvSpPr>
          <p:nvPr/>
        </p:nvSpPr>
        <p:spPr bwMode="auto">
          <a:xfrm>
            <a:off x="7951784" y="3762415"/>
            <a:ext cx="670774" cy="539576"/>
          </a:xfrm>
          <a:custGeom>
            <a:avLst/>
            <a:gdLst>
              <a:gd name="T0" fmla="*/ 341 w 941"/>
              <a:gd name="T1" fmla="*/ 500 h 754"/>
              <a:gd name="T2" fmla="*/ 150 w 941"/>
              <a:gd name="T3" fmla="*/ 455 h 754"/>
              <a:gd name="T4" fmla="*/ 157 w 941"/>
              <a:gd name="T5" fmla="*/ 477 h 754"/>
              <a:gd name="T6" fmla="*/ 250 w 941"/>
              <a:gd name="T7" fmla="*/ 689 h 754"/>
              <a:gd name="T8" fmla="*/ 355 w 941"/>
              <a:gd name="T9" fmla="*/ 737 h 754"/>
              <a:gd name="T10" fmla="*/ 361 w 941"/>
              <a:gd name="T11" fmla="*/ 735 h 754"/>
              <a:gd name="T12" fmla="*/ 396 w 941"/>
              <a:gd name="T13" fmla="*/ 624 h 754"/>
              <a:gd name="T14" fmla="*/ 341 w 941"/>
              <a:gd name="T15" fmla="*/ 500 h 754"/>
              <a:gd name="T16" fmla="*/ 840 w 941"/>
              <a:gd name="T17" fmla="*/ 159 h 754"/>
              <a:gd name="T18" fmla="*/ 840 w 941"/>
              <a:gd name="T19" fmla="*/ 407 h 754"/>
              <a:gd name="T20" fmla="*/ 941 w 941"/>
              <a:gd name="T21" fmla="*/ 283 h 754"/>
              <a:gd name="T22" fmla="*/ 840 w 941"/>
              <a:gd name="T23" fmla="*/ 159 h 754"/>
              <a:gd name="T24" fmla="*/ 765 w 941"/>
              <a:gd name="T25" fmla="*/ 6 h 754"/>
              <a:gd name="T26" fmla="*/ 156 w 941"/>
              <a:gd name="T27" fmla="*/ 153 h 754"/>
              <a:gd name="T28" fmla="*/ 56 w 941"/>
              <a:gd name="T29" fmla="*/ 153 h 754"/>
              <a:gd name="T30" fmla="*/ 0 w 941"/>
              <a:gd name="T31" fmla="*/ 209 h 754"/>
              <a:gd name="T32" fmla="*/ 0 w 941"/>
              <a:gd name="T33" fmla="*/ 368 h 754"/>
              <a:gd name="T34" fmla="*/ 56 w 941"/>
              <a:gd name="T35" fmla="*/ 424 h 754"/>
              <a:gd name="T36" fmla="*/ 135 w 941"/>
              <a:gd name="T37" fmla="*/ 424 h 754"/>
              <a:gd name="T38" fmla="*/ 138 w 941"/>
              <a:gd name="T39" fmla="*/ 425 h 754"/>
              <a:gd name="T40" fmla="*/ 765 w 941"/>
              <a:gd name="T41" fmla="*/ 570 h 754"/>
              <a:gd name="T42" fmla="*/ 812 w 941"/>
              <a:gd name="T43" fmla="*/ 534 h 754"/>
              <a:gd name="T44" fmla="*/ 812 w 941"/>
              <a:gd name="T45" fmla="*/ 42 h 754"/>
              <a:gd name="T46" fmla="*/ 765 w 941"/>
              <a:gd name="T47" fmla="*/ 6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41" h="754">
                <a:moveTo>
                  <a:pt x="341" y="500"/>
                </a:moveTo>
                <a:lnTo>
                  <a:pt x="150" y="455"/>
                </a:lnTo>
                <a:cubicBezTo>
                  <a:pt x="152" y="462"/>
                  <a:pt x="154" y="469"/>
                  <a:pt x="157" y="477"/>
                </a:cubicBezTo>
                <a:lnTo>
                  <a:pt x="250" y="689"/>
                </a:lnTo>
                <a:cubicBezTo>
                  <a:pt x="269" y="732"/>
                  <a:pt x="316" y="754"/>
                  <a:pt x="355" y="737"/>
                </a:cubicBezTo>
                <a:lnTo>
                  <a:pt x="361" y="735"/>
                </a:lnTo>
                <a:cubicBezTo>
                  <a:pt x="400" y="718"/>
                  <a:pt x="415" y="668"/>
                  <a:pt x="396" y="624"/>
                </a:cubicBezTo>
                <a:lnTo>
                  <a:pt x="341" y="500"/>
                </a:lnTo>
                <a:close/>
                <a:moveTo>
                  <a:pt x="840" y="159"/>
                </a:moveTo>
                <a:lnTo>
                  <a:pt x="840" y="407"/>
                </a:lnTo>
                <a:cubicBezTo>
                  <a:pt x="898" y="394"/>
                  <a:pt x="941" y="344"/>
                  <a:pt x="941" y="283"/>
                </a:cubicBezTo>
                <a:cubicBezTo>
                  <a:pt x="941" y="222"/>
                  <a:pt x="898" y="171"/>
                  <a:pt x="840" y="159"/>
                </a:cubicBezTo>
                <a:close/>
                <a:moveTo>
                  <a:pt x="765" y="6"/>
                </a:moveTo>
                <a:lnTo>
                  <a:pt x="156" y="153"/>
                </a:lnTo>
                <a:lnTo>
                  <a:pt x="56" y="153"/>
                </a:lnTo>
                <a:cubicBezTo>
                  <a:pt x="25" y="153"/>
                  <a:pt x="0" y="178"/>
                  <a:pt x="0" y="209"/>
                </a:cubicBezTo>
                <a:lnTo>
                  <a:pt x="0" y="368"/>
                </a:lnTo>
                <a:cubicBezTo>
                  <a:pt x="0" y="399"/>
                  <a:pt x="25" y="424"/>
                  <a:pt x="56" y="424"/>
                </a:cubicBezTo>
                <a:lnTo>
                  <a:pt x="135" y="424"/>
                </a:lnTo>
                <a:cubicBezTo>
                  <a:pt x="136" y="424"/>
                  <a:pt x="137" y="425"/>
                  <a:pt x="138" y="425"/>
                </a:cubicBezTo>
                <a:lnTo>
                  <a:pt x="765" y="570"/>
                </a:lnTo>
                <a:cubicBezTo>
                  <a:pt x="790" y="576"/>
                  <a:pt x="812" y="560"/>
                  <a:pt x="812" y="534"/>
                </a:cubicBezTo>
                <a:lnTo>
                  <a:pt x="812" y="42"/>
                </a:lnTo>
                <a:cubicBezTo>
                  <a:pt x="812" y="16"/>
                  <a:pt x="790" y="0"/>
                  <a:pt x="765" y="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6" name="Freeform 47"/>
          <p:cNvSpPr>
            <a:spLocks noEditPoints="1"/>
          </p:cNvSpPr>
          <p:nvPr/>
        </p:nvSpPr>
        <p:spPr bwMode="auto">
          <a:xfrm>
            <a:off x="8014612" y="4609512"/>
            <a:ext cx="502618" cy="652296"/>
          </a:xfrm>
          <a:custGeom>
            <a:avLst/>
            <a:gdLst>
              <a:gd name="T0" fmla="*/ 588 w 706"/>
              <a:gd name="T1" fmla="*/ 49 h 913"/>
              <a:gd name="T2" fmla="*/ 411 w 706"/>
              <a:gd name="T3" fmla="*/ 416 h 913"/>
              <a:gd name="T4" fmla="*/ 302 w 706"/>
              <a:gd name="T5" fmla="*/ 509 h 913"/>
              <a:gd name="T6" fmla="*/ 187 w 706"/>
              <a:gd name="T7" fmla="*/ 416 h 913"/>
              <a:gd name="T8" fmla="*/ 361 w 706"/>
              <a:gd name="T9" fmla="*/ 832 h 913"/>
              <a:gd name="T10" fmla="*/ 399 w 706"/>
              <a:gd name="T11" fmla="*/ 872 h 913"/>
              <a:gd name="T12" fmla="*/ 318 w 706"/>
              <a:gd name="T13" fmla="*/ 872 h 913"/>
              <a:gd name="T14" fmla="*/ 355 w 706"/>
              <a:gd name="T15" fmla="*/ 832 h 913"/>
              <a:gd name="T16" fmla="*/ 197 w 706"/>
              <a:gd name="T17" fmla="*/ 872 h 913"/>
              <a:gd name="T18" fmla="*/ 116 w 706"/>
              <a:gd name="T19" fmla="*/ 872 h 913"/>
              <a:gd name="T20" fmla="*/ 131 w 706"/>
              <a:gd name="T21" fmla="*/ 821 h 913"/>
              <a:gd name="T22" fmla="*/ 319 w 706"/>
              <a:gd name="T23" fmla="*/ 640 h 913"/>
              <a:gd name="T24" fmla="*/ 172 w 706"/>
              <a:gd name="T25" fmla="*/ 555 h 913"/>
              <a:gd name="T26" fmla="*/ 537 w 706"/>
              <a:gd name="T27" fmla="*/ 620 h 913"/>
              <a:gd name="T28" fmla="*/ 391 w 706"/>
              <a:gd name="T29" fmla="*/ 777 h 913"/>
              <a:gd name="T30" fmla="*/ 591 w 706"/>
              <a:gd name="T31" fmla="*/ 839 h 913"/>
              <a:gd name="T32" fmla="*/ 569 w 706"/>
              <a:gd name="T33" fmla="*/ 913 h 913"/>
              <a:gd name="T34" fmla="*/ 531 w 706"/>
              <a:gd name="T35" fmla="*/ 858 h 913"/>
              <a:gd name="T36" fmla="*/ 620 w 706"/>
              <a:gd name="T37" fmla="*/ 434 h 913"/>
              <a:gd name="T38" fmla="*/ 603 w 706"/>
              <a:gd name="T39" fmla="*/ 515 h 913"/>
              <a:gd name="T40" fmla="*/ 593 w 706"/>
              <a:gd name="T41" fmla="*/ 605 h 913"/>
              <a:gd name="T42" fmla="*/ 663 w 706"/>
              <a:gd name="T43" fmla="*/ 434 h 913"/>
              <a:gd name="T44" fmla="*/ 582 w 706"/>
              <a:gd name="T45" fmla="*/ 389 h 913"/>
              <a:gd name="T46" fmla="*/ 86 w 706"/>
              <a:gd name="T47" fmla="*/ 434 h 913"/>
              <a:gd name="T48" fmla="*/ 124 w 706"/>
              <a:gd name="T49" fmla="*/ 389 h 913"/>
              <a:gd name="T50" fmla="*/ 44 w 706"/>
              <a:gd name="T51" fmla="*/ 434 h 913"/>
              <a:gd name="T52" fmla="*/ 113 w 706"/>
              <a:gd name="T53" fmla="*/ 605 h 913"/>
              <a:gd name="T54" fmla="*/ 103 w 706"/>
              <a:gd name="T55" fmla="*/ 515 h 913"/>
              <a:gd name="T56" fmla="*/ 218 w 706"/>
              <a:gd name="T57" fmla="*/ 109 h 913"/>
              <a:gd name="T58" fmla="*/ 218 w 706"/>
              <a:gd name="T59" fmla="*/ 141 h 913"/>
              <a:gd name="T60" fmla="*/ 505 w 706"/>
              <a:gd name="T61" fmla="*/ 109 h 913"/>
              <a:gd name="T62" fmla="*/ 260 w 706"/>
              <a:gd name="T63" fmla="*/ 285 h 913"/>
              <a:gd name="T64" fmla="*/ 260 w 706"/>
              <a:gd name="T65" fmla="*/ 318 h 913"/>
              <a:gd name="T66" fmla="*/ 463 w 706"/>
              <a:gd name="T67" fmla="*/ 285 h 913"/>
              <a:gd name="T68" fmla="*/ 237 w 706"/>
              <a:gd name="T69" fmla="*/ 193 h 913"/>
              <a:gd name="T70" fmla="*/ 237 w 706"/>
              <a:gd name="T71" fmla="*/ 226 h 913"/>
              <a:gd name="T72" fmla="*/ 486 w 706"/>
              <a:gd name="T73" fmla="*/ 193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06" h="913">
                <a:moveTo>
                  <a:pt x="116" y="49"/>
                </a:moveTo>
                <a:cubicBezTo>
                  <a:pt x="272" y="3"/>
                  <a:pt x="429" y="0"/>
                  <a:pt x="588" y="49"/>
                </a:cubicBezTo>
                <a:cubicBezTo>
                  <a:pt x="579" y="191"/>
                  <a:pt x="558" y="314"/>
                  <a:pt x="525" y="416"/>
                </a:cubicBezTo>
                <a:lnTo>
                  <a:pt x="411" y="416"/>
                </a:lnTo>
                <a:lnTo>
                  <a:pt x="411" y="509"/>
                </a:lnTo>
                <a:lnTo>
                  <a:pt x="302" y="509"/>
                </a:lnTo>
                <a:lnTo>
                  <a:pt x="302" y="416"/>
                </a:lnTo>
                <a:lnTo>
                  <a:pt x="187" y="416"/>
                </a:lnTo>
                <a:cubicBezTo>
                  <a:pt x="155" y="314"/>
                  <a:pt x="128" y="199"/>
                  <a:pt x="116" y="49"/>
                </a:cubicBezTo>
                <a:close/>
                <a:moveTo>
                  <a:pt x="361" y="832"/>
                </a:moveTo>
                <a:lnTo>
                  <a:pt x="361" y="832"/>
                </a:lnTo>
                <a:cubicBezTo>
                  <a:pt x="382" y="833"/>
                  <a:pt x="399" y="851"/>
                  <a:pt x="399" y="872"/>
                </a:cubicBezTo>
                <a:cubicBezTo>
                  <a:pt x="399" y="895"/>
                  <a:pt x="381" y="913"/>
                  <a:pt x="358" y="913"/>
                </a:cubicBezTo>
                <a:cubicBezTo>
                  <a:pt x="336" y="913"/>
                  <a:pt x="318" y="895"/>
                  <a:pt x="318" y="872"/>
                </a:cubicBezTo>
                <a:cubicBezTo>
                  <a:pt x="318" y="851"/>
                  <a:pt x="335" y="833"/>
                  <a:pt x="356" y="832"/>
                </a:cubicBezTo>
                <a:lnTo>
                  <a:pt x="355" y="832"/>
                </a:lnTo>
                <a:cubicBezTo>
                  <a:pt x="299" y="832"/>
                  <a:pt x="246" y="841"/>
                  <a:pt x="194" y="858"/>
                </a:cubicBezTo>
                <a:cubicBezTo>
                  <a:pt x="196" y="862"/>
                  <a:pt x="197" y="867"/>
                  <a:pt x="197" y="872"/>
                </a:cubicBezTo>
                <a:cubicBezTo>
                  <a:pt x="197" y="895"/>
                  <a:pt x="179" y="913"/>
                  <a:pt x="157" y="913"/>
                </a:cubicBezTo>
                <a:cubicBezTo>
                  <a:pt x="134" y="913"/>
                  <a:pt x="116" y="895"/>
                  <a:pt x="116" y="872"/>
                </a:cubicBezTo>
                <a:cubicBezTo>
                  <a:pt x="116" y="857"/>
                  <a:pt x="125" y="844"/>
                  <a:pt x="138" y="837"/>
                </a:cubicBezTo>
                <a:lnTo>
                  <a:pt x="131" y="821"/>
                </a:lnTo>
                <a:cubicBezTo>
                  <a:pt x="191" y="796"/>
                  <a:pt x="254" y="781"/>
                  <a:pt x="319" y="777"/>
                </a:cubicBezTo>
                <a:lnTo>
                  <a:pt x="319" y="640"/>
                </a:lnTo>
                <a:cubicBezTo>
                  <a:pt x="270" y="638"/>
                  <a:pt x="221" y="631"/>
                  <a:pt x="172" y="620"/>
                </a:cubicBezTo>
                <a:cubicBezTo>
                  <a:pt x="172" y="593"/>
                  <a:pt x="172" y="581"/>
                  <a:pt x="172" y="555"/>
                </a:cubicBezTo>
                <a:cubicBezTo>
                  <a:pt x="294" y="555"/>
                  <a:pt x="416" y="555"/>
                  <a:pt x="537" y="555"/>
                </a:cubicBezTo>
                <a:cubicBezTo>
                  <a:pt x="537" y="581"/>
                  <a:pt x="537" y="593"/>
                  <a:pt x="537" y="620"/>
                </a:cubicBezTo>
                <a:cubicBezTo>
                  <a:pt x="488" y="631"/>
                  <a:pt x="440" y="637"/>
                  <a:pt x="391" y="640"/>
                </a:cubicBezTo>
                <a:lnTo>
                  <a:pt x="391" y="777"/>
                </a:lnTo>
                <a:cubicBezTo>
                  <a:pt x="458" y="781"/>
                  <a:pt x="526" y="795"/>
                  <a:pt x="598" y="821"/>
                </a:cubicBezTo>
                <a:lnTo>
                  <a:pt x="591" y="839"/>
                </a:lnTo>
                <a:cubicBezTo>
                  <a:pt x="602" y="846"/>
                  <a:pt x="609" y="858"/>
                  <a:pt x="609" y="872"/>
                </a:cubicBezTo>
                <a:cubicBezTo>
                  <a:pt x="609" y="895"/>
                  <a:pt x="591" y="913"/>
                  <a:pt x="569" y="913"/>
                </a:cubicBezTo>
                <a:cubicBezTo>
                  <a:pt x="547" y="913"/>
                  <a:pt x="528" y="895"/>
                  <a:pt x="528" y="872"/>
                </a:cubicBezTo>
                <a:cubicBezTo>
                  <a:pt x="528" y="867"/>
                  <a:pt x="529" y="863"/>
                  <a:pt x="531" y="858"/>
                </a:cubicBezTo>
                <a:cubicBezTo>
                  <a:pt x="472" y="841"/>
                  <a:pt x="415" y="833"/>
                  <a:pt x="361" y="832"/>
                </a:cubicBezTo>
                <a:close/>
                <a:moveTo>
                  <a:pt x="620" y="434"/>
                </a:moveTo>
                <a:lnTo>
                  <a:pt x="620" y="434"/>
                </a:lnTo>
                <a:cubicBezTo>
                  <a:pt x="618" y="466"/>
                  <a:pt x="612" y="492"/>
                  <a:pt x="603" y="515"/>
                </a:cubicBezTo>
                <a:cubicBezTo>
                  <a:pt x="594" y="539"/>
                  <a:pt x="580" y="559"/>
                  <a:pt x="564" y="575"/>
                </a:cubicBezTo>
                <a:lnTo>
                  <a:pt x="593" y="605"/>
                </a:lnTo>
                <a:cubicBezTo>
                  <a:pt x="614" y="585"/>
                  <a:pt x="630" y="561"/>
                  <a:pt x="643" y="531"/>
                </a:cubicBezTo>
                <a:cubicBezTo>
                  <a:pt x="653" y="504"/>
                  <a:pt x="660" y="472"/>
                  <a:pt x="663" y="434"/>
                </a:cubicBezTo>
                <a:cubicBezTo>
                  <a:pt x="686" y="428"/>
                  <a:pt x="705" y="413"/>
                  <a:pt x="706" y="389"/>
                </a:cubicBezTo>
                <a:lnTo>
                  <a:pt x="582" y="389"/>
                </a:lnTo>
                <a:cubicBezTo>
                  <a:pt x="581" y="413"/>
                  <a:pt x="598" y="428"/>
                  <a:pt x="620" y="434"/>
                </a:cubicBezTo>
                <a:close/>
                <a:moveTo>
                  <a:pt x="86" y="434"/>
                </a:moveTo>
                <a:lnTo>
                  <a:pt x="86" y="434"/>
                </a:lnTo>
                <a:cubicBezTo>
                  <a:pt x="108" y="428"/>
                  <a:pt x="126" y="413"/>
                  <a:pt x="124" y="389"/>
                </a:cubicBezTo>
                <a:lnTo>
                  <a:pt x="0" y="389"/>
                </a:lnTo>
                <a:cubicBezTo>
                  <a:pt x="2" y="413"/>
                  <a:pt x="21" y="428"/>
                  <a:pt x="44" y="434"/>
                </a:cubicBezTo>
                <a:cubicBezTo>
                  <a:pt x="46" y="472"/>
                  <a:pt x="53" y="504"/>
                  <a:pt x="64" y="531"/>
                </a:cubicBezTo>
                <a:cubicBezTo>
                  <a:pt x="76" y="561"/>
                  <a:pt x="93" y="585"/>
                  <a:pt x="113" y="605"/>
                </a:cubicBezTo>
                <a:lnTo>
                  <a:pt x="143" y="575"/>
                </a:lnTo>
                <a:cubicBezTo>
                  <a:pt x="126" y="559"/>
                  <a:pt x="113" y="539"/>
                  <a:pt x="103" y="515"/>
                </a:cubicBezTo>
                <a:cubicBezTo>
                  <a:pt x="94" y="492"/>
                  <a:pt x="88" y="466"/>
                  <a:pt x="86" y="434"/>
                </a:cubicBezTo>
                <a:close/>
                <a:moveTo>
                  <a:pt x="218" y="109"/>
                </a:moveTo>
                <a:lnTo>
                  <a:pt x="218" y="109"/>
                </a:lnTo>
                <a:lnTo>
                  <a:pt x="218" y="141"/>
                </a:lnTo>
                <a:lnTo>
                  <a:pt x="505" y="141"/>
                </a:lnTo>
                <a:lnTo>
                  <a:pt x="505" y="109"/>
                </a:lnTo>
                <a:lnTo>
                  <a:pt x="218" y="109"/>
                </a:lnTo>
                <a:close/>
                <a:moveTo>
                  <a:pt x="260" y="285"/>
                </a:moveTo>
                <a:lnTo>
                  <a:pt x="260" y="285"/>
                </a:lnTo>
                <a:lnTo>
                  <a:pt x="260" y="318"/>
                </a:lnTo>
                <a:lnTo>
                  <a:pt x="463" y="318"/>
                </a:lnTo>
                <a:lnTo>
                  <a:pt x="463" y="285"/>
                </a:lnTo>
                <a:lnTo>
                  <a:pt x="260" y="285"/>
                </a:lnTo>
                <a:close/>
                <a:moveTo>
                  <a:pt x="237" y="193"/>
                </a:moveTo>
                <a:lnTo>
                  <a:pt x="237" y="193"/>
                </a:lnTo>
                <a:lnTo>
                  <a:pt x="237" y="226"/>
                </a:lnTo>
                <a:lnTo>
                  <a:pt x="486" y="226"/>
                </a:lnTo>
                <a:lnTo>
                  <a:pt x="486" y="193"/>
                </a:lnTo>
                <a:lnTo>
                  <a:pt x="237" y="193"/>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7" name="Freeform 48"/>
          <p:cNvSpPr>
            <a:spLocks noEditPoints="1"/>
          </p:cNvSpPr>
          <p:nvPr/>
        </p:nvSpPr>
        <p:spPr bwMode="auto">
          <a:xfrm>
            <a:off x="4629329" y="2091227"/>
            <a:ext cx="650447" cy="500771"/>
          </a:xfrm>
          <a:custGeom>
            <a:avLst/>
            <a:gdLst>
              <a:gd name="T0" fmla="*/ 42 w 910"/>
              <a:gd name="T1" fmla="*/ 459 h 701"/>
              <a:gd name="T2" fmla="*/ 0 w 910"/>
              <a:gd name="T3" fmla="*/ 660 h 701"/>
              <a:gd name="T4" fmla="*/ 200 w 910"/>
              <a:gd name="T5" fmla="*/ 701 h 701"/>
              <a:gd name="T6" fmla="*/ 242 w 910"/>
              <a:gd name="T7" fmla="*/ 501 h 701"/>
              <a:gd name="T8" fmla="*/ 534 w 910"/>
              <a:gd name="T9" fmla="*/ 459 h 701"/>
              <a:gd name="T10" fmla="*/ 376 w 910"/>
              <a:gd name="T11" fmla="*/ 459 h 701"/>
              <a:gd name="T12" fmla="*/ 334 w 910"/>
              <a:gd name="T13" fmla="*/ 660 h 701"/>
              <a:gd name="T14" fmla="*/ 534 w 910"/>
              <a:gd name="T15" fmla="*/ 701 h 701"/>
              <a:gd name="T16" fmla="*/ 576 w 910"/>
              <a:gd name="T17" fmla="*/ 501 h 701"/>
              <a:gd name="T18" fmla="*/ 868 w 910"/>
              <a:gd name="T19" fmla="*/ 459 h 701"/>
              <a:gd name="T20" fmla="*/ 710 w 910"/>
              <a:gd name="T21" fmla="*/ 459 h 701"/>
              <a:gd name="T22" fmla="*/ 668 w 910"/>
              <a:gd name="T23" fmla="*/ 660 h 701"/>
              <a:gd name="T24" fmla="*/ 868 w 910"/>
              <a:gd name="T25" fmla="*/ 701 h 701"/>
              <a:gd name="T26" fmla="*/ 910 w 910"/>
              <a:gd name="T27" fmla="*/ 501 h 701"/>
              <a:gd name="T28" fmla="*/ 534 w 910"/>
              <a:gd name="T29" fmla="*/ 267 h 701"/>
              <a:gd name="T30" fmla="*/ 702 w 910"/>
              <a:gd name="T31" fmla="*/ 435 h 701"/>
              <a:gd name="T32" fmla="*/ 777 w 910"/>
              <a:gd name="T33" fmla="*/ 434 h 701"/>
              <a:gd name="T34" fmla="*/ 534 w 910"/>
              <a:gd name="T35" fmla="*/ 267 h 701"/>
              <a:gd name="T36" fmla="*/ 339 w 910"/>
              <a:gd name="T37" fmla="*/ 220 h 701"/>
              <a:gd name="T38" fmla="*/ 343 w 910"/>
              <a:gd name="T39" fmla="*/ 226 h 701"/>
              <a:gd name="T40" fmla="*/ 352 w 910"/>
              <a:gd name="T41" fmla="*/ 234 h 701"/>
              <a:gd name="T42" fmla="*/ 358 w 910"/>
              <a:gd name="T43" fmla="*/ 238 h 701"/>
              <a:gd name="T44" fmla="*/ 366 w 910"/>
              <a:gd name="T45" fmla="*/ 241 h 701"/>
              <a:gd name="T46" fmla="*/ 376 w 910"/>
              <a:gd name="T47" fmla="*/ 242 h 701"/>
              <a:gd name="T48" fmla="*/ 544 w 910"/>
              <a:gd name="T49" fmla="*/ 241 h 701"/>
              <a:gd name="T50" fmla="*/ 552 w 910"/>
              <a:gd name="T51" fmla="*/ 238 h 701"/>
              <a:gd name="T52" fmla="*/ 561 w 910"/>
              <a:gd name="T53" fmla="*/ 233 h 701"/>
              <a:gd name="T54" fmla="*/ 568 w 910"/>
              <a:gd name="T55" fmla="*/ 225 h 701"/>
              <a:gd name="T56" fmla="*/ 576 w 910"/>
              <a:gd name="T57" fmla="*/ 200 h 701"/>
              <a:gd name="T58" fmla="*/ 534 w 910"/>
              <a:gd name="T59" fmla="*/ 0 h 701"/>
              <a:gd name="T60" fmla="*/ 334 w 910"/>
              <a:gd name="T61" fmla="*/ 42 h 701"/>
              <a:gd name="T62" fmla="*/ 339 w 910"/>
              <a:gd name="T63" fmla="*/ 220 h 701"/>
              <a:gd name="T64" fmla="*/ 361 w 910"/>
              <a:gd name="T65" fmla="*/ 265 h 701"/>
              <a:gd name="T66" fmla="*/ 318 w 910"/>
              <a:gd name="T67" fmla="*/ 233 h 701"/>
              <a:gd name="T68" fmla="*/ 192 w 910"/>
              <a:gd name="T69" fmla="*/ 434 h 701"/>
              <a:gd name="T70" fmla="*/ 485 w 910"/>
              <a:gd name="T71" fmla="*/ 434 h 701"/>
              <a:gd name="T72" fmla="*/ 485 w 910"/>
              <a:gd name="T73" fmla="*/ 267 h 701"/>
              <a:gd name="T74" fmla="*/ 425 w 910"/>
              <a:gd name="T75" fmla="*/ 434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0" h="701">
                <a:moveTo>
                  <a:pt x="200" y="459"/>
                </a:moveTo>
                <a:lnTo>
                  <a:pt x="42" y="459"/>
                </a:lnTo>
                <a:cubicBezTo>
                  <a:pt x="19" y="459"/>
                  <a:pt x="0" y="478"/>
                  <a:pt x="0" y="501"/>
                </a:cubicBezTo>
                <a:lnTo>
                  <a:pt x="0" y="660"/>
                </a:lnTo>
                <a:cubicBezTo>
                  <a:pt x="0" y="683"/>
                  <a:pt x="19" y="701"/>
                  <a:pt x="42" y="701"/>
                </a:cubicBezTo>
                <a:lnTo>
                  <a:pt x="200" y="701"/>
                </a:lnTo>
                <a:cubicBezTo>
                  <a:pt x="223" y="701"/>
                  <a:pt x="242" y="683"/>
                  <a:pt x="242" y="660"/>
                </a:cubicBezTo>
                <a:lnTo>
                  <a:pt x="242" y="501"/>
                </a:lnTo>
                <a:cubicBezTo>
                  <a:pt x="242" y="478"/>
                  <a:pt x="223" y="459"/>
                  <a:pt x="200" y="459"/>
                </a:cubicBezTo>
                <a:close/>
                <a:moveTo>
                  <a:pt x="534" y="459"/>
                </a:moveTo>
                <a:lnTo>
                  <a:pt x="534" y="459"/>
                </a:lnTo>
                <a:lnTo>
                  <a:pt x="376" y="459"/>
                </a:lnTo>
                <a:cubicBezTo>
                  <a:pt x="353" y="459"/>
                  <a:pt x="334" y="478"/>
                  <a:pt x="334" y="501"/>
                </a:cubicBezTo>
                <a:lnTo>
                  <a:pt x="334" y="660"/>
                </a:lnTo>
                <a:cubicBezTo>
                  <a:pt x="334" y="683"/>
                  <a:pt x="353" y="701"/>
                  <a:pt x="376" y="701"/>
                </a:cubicBezTo>
                <a:lnTo>
                  <a:pt x="534" y="701"/>
                </a:lnTo>
                <a:cubicBezTo>
                  <a:pt x="557" y="701"/>
                  <a:pt x="576" y="683"/>
                  <a:pt x="576" y="660"/>
                </a:cubicBezTo>
                <a:lnTo>
                  <a:pt x="576" y="501"/>
                </a:lnTo>
                <a:cubicBezTo>
                  <a:pt x="576" y="478"/>
                  <a:pt x="557" y="459"/>
                  <a:pt x="534" y="459"/>
                </a:cubicBezTo>
                <a:close/>
                <a:moveTo>
                  <a:pt x="868" y="459"/>
                </a:moveTo>
                <a:lnTo>
                  <a:pt x="868" y="459"/>
                </a:lnTo>
                <a:lnTo>
                  <a:pt x="710" y="459"/>
                </a:lnTo>
                <a:cubicBezTo>
                  <a:pt x="687" y="459"/>
                  <a:pt x="668" y="478"/>
                  <a:pt x="668" y="501"/>
                </a:cubicBezTo>
                <a:lnTo>
                  <a:pt x="668" y="660"/>
                </a:lnTo>
                <a:cubicBezTo>
                  <a:pt x="668" y="683"/>
                  <a:pt x="687" y="701"/>
                  <a:pt x="710" y="701"/>
                </a:cubicBezTo>
                <a:lnTo>
                  <a:pt x="868" y="701"/>
                </a:lnTo>
                <a:cubicBezTo>
                  <a:pt x="891" y="701"/>
                  <a:pt x="910" y="683"/>
                  <a:pt x="910" y="660"/>
                </a:cubicBezTo>
                <a:lnTo>
                  <a:pt x="910" y="501"/>
                </a:lnTo>
                <a:cubicBezTo>
                  <a:pt x="910" y="478"/>
                  <a:pt x="891" y="459"/>
                  <a:pt x="868" y="459"/>
                </a:cubicBezTo>
                <a:close/>
                <a:moveTo>
                  <a:pt x="534" y="267"/>
                </a:moveTo>
                <a:lnTo>
                  <a:pt x="534" y="267"/>
                </a:lnTo>
                <a:lnTo>
                  <a:pt x="702" y="435"/>
                </a:lnTo>
                <a:cubicBezTo>
                  <a:pt x="704" y="435"/>
                  <a:pt x="707" y="434"/>
                  <a:pt x="710" y="434"/>
                </a:cubicBezTo>
                <a:lnTo>
                  <a:pt x="777" y="434"/>
                </a:lnTo>
                <a:lnTo>
                  <a:pt x="585" y="243"/>
                </a:lnTo>
                <a:cubicBezTo>
                  <a:pt x="573" y="258"/>
                  <a:pt x="555" y="267"/>
                  <a:pt x="534" y="267"/>
                </a:cubicBezTo>
                <a:close/>
                <a:moveTo>
                  <a:pt x="339" y="220"/>
                </a:moveTo>
                <a:lnTo>
                  <a:pt x="339" y="220"/>
                </a:lnTo>
                <a:cubicBezTo>
                  <a:pt x="340" y="222"/>
                  <a:pt x="341" y="224"/>
                  <a:pt x="342" y="225"/>
                </a:cubicBezTo>
                <a:cubicBezTo>
                  <a:pt x="343" y="225"/>
                  <a:pt x="343" y="226"/>
                  <a:pt x="343" y="226"/>
                </a:cubicBezTo>
                <a:cubicBezTo>
                  <a:pt x="345" y="229"/>
                  <a:pt x="348" y="231"/>
                  <a:pt x="350" y="233"/>
                </a:cubicBezTo>
                <a:cubicBezTo>
                  <a:pt x="351" y="234"/>
                  <a:pt x="351" y="234"/>
                  <a:pt x="352" y="234"/>
                </a:cubicBezTo>
                <a:cubicBezTo>
                  <a:pt x="353" y="235"/>
                  <a:pt x="354" y="236"/>
                  <a:pt x="355" y="236"/>
                </a:cubicBezTo>
                <a:cubicBezTo>
                  <a:pt x="356" y="237"/>
                  <a:pt x="357" y="238"/>
                  <a:pt x="358" y="238"/>
                </a:cubicBezTo>
                <a:cubicBezTo>
                  <a:pt x="359" y="239"/>
                  <a:pt x="360" y="239"/>
                  <a:pt x="361" y="239"/>
                </a:cubicBezTo>
                <a:cubicBezTo>
                  <a:pt x="363" y="240"/>
                  <a:pt x="364" y="240"/>
                  <a:pt x="366" y="241"/>
                </a:cubicBezTo>
                <a:cubicBezTo>
                  <a:pt x="366" y="241"/>
                  <a:pt x="367" y="241"/>
                  <a:pt x="368" y="241"/>
                </a:cubicBezTo>
                <a:cubicBezTo>
                  <a:pt x="371" y="242"/>
                  <a:pt x="373" y="242"/>
                  <a:pt x="376" y="242"/>
                </a:cubicBezTo>
                <a:lnTo>
                  <a:pt x="534" y="242"/>
                </a:lnTo>
                <a:cubicBezTo>
                  <a:pt x="538" y="242"/>
                  <a:pt x="541" y="242"/>
                  <a:pt x="544" y="241"/>
                </a:cubicBezTo>
                <a:cubicBezTo>
                  <a:pt x="544" y="241"/>
                  <a:pt x="545" y="241"/>
                  <a:pt x="546" y="240"/>
                </a:cubicBezTo>
                <a:cubicBezTo>
                  <a:pt x="548" y="240"/>
                  <a:pt x="550" y="239"/>
                  <a:pt x="552" y="238"/>
                </a:cubicBezTo>
                <a:cubicBezTo>
                  <a:pt x="553" y="237"/>
                  <a:pt x="554" y="237"/>
                  <a:pt x="554" y="237"/>
                </a:cubicBezTo>
                <a:cubicBezTo>
                  <a:pt x="557" y="236"/>
                  <a:pt x="559" y="234"/>
                  <a:pt x="561" y="233"/>
                </a:cubicBezTo>
                <a:cubicBezTo>
                  <a:pt x="561" y="232"/>
                  <a:pt x="561" y="232"/>
                  <a:pt x="562" y="232"/>
                </a:cubicBezTo>
                <a:cubicBezTo>
                  <a:pt x="564" y="230"/>
                  <a:pt x="566" y="228"/>
                  <a:pt x="568" y="225"/>
                </a:cubicBezTo>
                <a:lnTo>
                  <a:pt x="568" y="225"/>
                </a:lnTo>
                <a:cubicBezTo>
                  <a:pt x="573" y="218"/>
                  <a:pt x="576" y="210"/>
                  <a:pt x="576" y="200"/>
                </a:cubicBezTo>
                <a:lnTo>
                  <a:pt x="576" y="42"/>
                </a:lnTo>
                <a:cubicBezTo>
                  <a:pt x="576" y="19"/>
                  <a:pt x="557" y="0"/>
                  <a:pt x="534" y="0"/>
                </a:cubicBezTo>
                <a:lnTo>
                  <a:pt x="376" y="0"/>
                </a:lnTo>
                <a:cubicBezTo>
                  <a:pt x="353" y="0"/>
                  <a:pt x="334" y="19"/>
                  <a:pt x="334" y="42"/>
                </a:cubicBezTo>
                <a:lnTo>
                  <a:pt x="334" y="200"/>
                </a:lnTo>
                <a:cubicBezTo>
                  <a:pt x="334" y="207"/>
                  <a:pt x="336" y="214"/>
                  <a:pt x="339" y="220"/>
                </a:cubicBezTo>
                <a:cubicBezTo>
                  <a:pt x="339" y="220"/>
                  <a:pt x="339" y="220"/>
                  <a:pt x="339" y="220"/>
                </a:cubicBezTo>
                <a:close/>
                <a:moveTo>
                  <a:pt x="361" y="265"/>
                </a:moveTo>
                <a:lnTo>
                  <a:pt x="361" y="265"/>
                </a:lnTo>
                <a:cubicBezTo>
                  <a:pt x="342" y="261"/>
                  <a:pt x="327" y="249"/>
                  <a:pt x="318" y="233"/>
                </a:cubicBezTo>
                <a:lnTo>
                  <a:pt x="117" y="434"/>
                </a:lnTo>
                <a:lnTo>
                  <a:pt x="192" y="434"/>
                </a:lnTo>
                <a:lnTo>
                  <a:pt x="361" y="265"/>
                </a:lnTo>
                <a:close/>
                <a:moveTo>
                  <a:pt x="485" y="434"/>
                </a:moveTo>
                <a:lnTo>
                  <a:pt x="485" y="434"/>
                </a:lnTo>
                <a:lnTo>
                  <a:pt x="485" y="267"/>
                </a:lnTo>
                <a:lnTo>
                  <a:pt x="425" y="267"/>
                </a:lnTo>
                <a:lnTo>
                  <a:pt x="425" y="434"/>
                </a:lnTo>
                <a:lnTo>
                  <a:pt x="485" y="43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8" name="Freeform 49"/>
          <p:cNvSpPr>
            <a:spLocks noEditPoints="1"/>
          </p:cNvSpPr>
          <p:nvPr/>
        </p:nvSpPr>
        <p:spPr bwMode="auto">
          <a:xfrm>
            <a:off x="7964719" y="5668240"/>
            <a:ext cx="602403" cy="456422"/>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69" name="Freeform 50"/>
          <p:cNvSpPr>
            <a:spLocks noEditPoints="1"/>
          </p:cNvSpPr>
          <p:nvPr/>
        </p:nvSpPr>
        <p:spPr bwMode="auto">
          <a:xfrm>
            <a:off x="2532005" y="1972964"/>
            <a:ext cx="360334" cy="681862"/>
          </a:xfrm>
          <a:custGeom>
            <a:avLst/>
            <a:gdLst>
              <a:gd name="T0" fmla="*/ 255 w 504"/>
              <a:gd name="T1" fmla="*/ 0 h 955"/>
              <a:gd name="T2" fmla="*/ 87 w 504"/>
              <a:gd name="T3" fmla="*/ 349 h 955"/>
              <a:gd name="T4" fmla="*/ 423 w 504"/>
              <a:gd name="T5" fmla="*/ 168 h 955"/>
              <a:gd name="T6" fmla="*/ 460 w 504"/>
              <a:gd name="T7" fmla="*/ 393 h 955"/>
              <a:gd name="T8" fmla="*/ 294 w 504"/>
              <a:gd name="T9" fmla="*/ 685 h 955"/>
              <a:gd name="T10" fmla="*/ 214 w 504"/>
              <a:gd name="T11" fmla="*/ 683 h 955"/>
              <a:gd name="T12" fmla="*/ 44 w 504"/>
              <a:gd name="T13" fmla="*/ 393 h 955"/>
              <a:gd name="T14" fmla="*/ 0 w 504"/>
              <a:gd name="T15" fmla="*/ 481 h 955"/>
              <a:gd name="T16" fmla="*/ 201 w 504"/>
              <a:gd name="T17" fmla="*/ 726 h 955"/>
              <a:gd name="T18" fmla="*/ 201 w 504"/>
              <a:gd name="T19" fmla="*/ 726 h 955"/>
              <a:gd name="T20" fmla="*/ 201 w 504"/>
              <a:gd name="T21" fmla="*/ 726 h 955"/>
              <a:gd name="T22" fmla="*/ 211 w 504"/>
              <a:gd name="T23" fmla="*/ 738 h 955"/>
              <a:gd name="T24" fmla="*/ 211 w 504"/>
              <a:gd name="T25" fmla="*/ 824 h 955"/>
              <a:gd name="T26" fmla="*/ 103 w 504"/>
              <a:gd name="T27" fmla="*/ 839 h 955"/>
              <a:gd name="T28" fmla="*/ 103 w 504"/>
              <a:gd name="T29" fmla="*/ 955 h 955"/>
              <a:gd name="T30" fmla="*/ 465 w 504"/>
              <a:gd name="T31" fmla="*/ 897 h 955"/>
              <a:gd name="T32" fmla="*/ 311 w 504"/>
              <a:gd name="T33" fmla="*/ 839 h 955"/>
              <a:gd name="T34" fmla="*/ 296 w 504"/>
              <a:gd name="T35" fmla="*/ 821 h 955"/>
              <a:gd name="T36" fmla="*/ 296 w 504"/>
              <a:gd name="T37" fmla="*/ 740 h 955"/>
              <a:gd name="T38" fmla="*/ 309 w 504"/>
              <a:gd name="T39" fmla="*/ 727 h 955"/>
              <a:gd name="T40" fmla="*/ 504 w 504"/>
              <a:gd name="T41" fmla="*/ 481 h 955"/>
              <a:gd name="T42" fmla="*/ 504 w 504"/>
              <a:gd name="T43" fmla="*/ 392 h 955"/>
              <a:gd name="T44" fmla="*/ 305 w 504"/>
              <a:gd name="T45" fmla="*/ 728 h 955"/>
              <a:gd name="T46" fmla="*/ 296 w 504"/>
              <a:gd name="T47" fmla="*/ 740 h 955"/>
              <a:gd name="T48" fmla="*/ 211 w 504"/>
              <a:gd name="T49" fmla="*/ 728 h 955"/>
              <a:gd name="T50" fmla="*/ 87 w 504"/>
              <a:gd name="T51" fmla="*/ 472 h 955"/>
              <a:gd name="T52" fmla="*/ 423 w 504"/>
              <a:gd name="T53" fmla="*/ 472 h 955"/>
              <a:gd name="T54" fmla="*/ 87 w 504"/>
              <a:gd name="T55" fmla="*/ 393 h 955"/>
              <a:gd name="T56" fmla="*/ 333 w 504"/>
              <a:gd name="T57" fmla="*/ 93 h 955"/>
              <a:gd name="T58" fmla="*/ 355 w 504"/>
              <a:gd name="T59" fmla="*/ 115 h 955"/>
              <a:gd name="T60" fmla="*/ 311 w 504"/>
              <a:gd name="T61" fmla="*/ 115 h 955"/>
              <a:gd name="T62" fmla="*/ 170 w 504"/>
              <a:gd name="T63" fmla="*/ 301 h 955"/>
              <a:gd name="T64" fmla="*/ 141 w 504"/>
              <a:gd name="T65" fmla="*/ 272 h 955"/>
              <a:gd name="T66" fmla="*/ 199 w 504"/>
              <a:gd name="T67" fmla="*/ 272 h 955"/>
              <a:gd name="T68" fmla="*/ 170 w 504"/>
              <a:gd name="T69" fmla="*/ 219 h 955"/>
              <a:gd name="T70" fmla="*/ 141 w 504"/>
              <a:gd name="T71" fmla="*/ 190 h 955"/>
              <a:gd name="T72" fmla="*/ 199 w 504"/>
              <a:gd name="T73" fmla="*/ 190 h 955"/>
              <a:gd name="T74" fmla="*/ 177 w 504"/>
              <a:gd name="T75" fmla="*/ 137 h 955"/>
              <a:gd name="T76" fmla="*/ 155 w 504"/>
              <a:gd name="T77" fmla="*/ 115 h 955"/>
              <a:gd name="T78" fmla="*/ 199 w 504"/>
              <a:gd name="T79" fmla="*/ 115 h 955"/>
              <a:gd name="T80" fmla="*/ 255 w 504"/>
              <a:gd name="T81" fmla="*/ 301 h 955"/>
              <a:gd name="T82" fmla="*/ 226 w 504"/>
              <a:gd name="T83" fmla="*/ 272 h 955"/>
              <a:gd name="T84" fmla="*/ 284 w 504"/>
              <a:gd name="T85" fmla="*/ 272 h 955"/>
              <a:gd name="T86" fmla="*/ 255 w 504"/>
              <a:gd name="T87" fmla="*/ 208 h 955"/>
              <a:gd name="T88" fmla="*/ 226 w 504"/>
              <a:gd name="T89" fmla="*/ 179 h 955"/>
              <a:gd name="T90" fmla="*/ 284 w 504"/>
              <a:gd name="T91" fmla="*/ 179 h 955"/>
              <a:gd name="T92" fmla="*/ 255 w 504"/>
              <a:gd name="T93" fmla="*/ 121 h 955"/>
              <a:gd name="T94" fmla="*/ 226 w 504"/>
              <a:gd name="T95" fmla="*/ 92 h 955"/>
              <a:gd name="T96" fmla="*/ 284 w 504"/>
              <a:gd name="T97" fmla="*/ 92 h 955"/>
              <a:gd name="T98" fmla="*/ 340 w 504"/>
              <a:gd name="T99" fmla="*/ 301 h 955"/>
              <a:gd name="T100" fmla="*/ 311 w 504"/>
              <a:gd name="T101" fmla="*/ 272 h 955"/>
              <a:gd name="T102" fmla="*/ 369 w 504"/>
              <a:gd name="T103" fmla="*/ 272 h 955"/>
              <a:gd name="T104" fmla="*/ 340 w 504"/>
              <a:gd name="T105" fmla="*/ 219 h 955"/>
              <a:gd name="T106" fmla="*/ 311 w 504"/>
              <a:gd name="T107" fmla="*/ 190 h 955"/>
              <a:gd name="T108" fmla="*/ 369 w 504"/>
              <a:gd name="T109" fmla="*/ 190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4" h="955">
                <a:moveTo>
                  <a:pt x="423" y="168"/>
                </a:moveTo>
                <a:cubicBezTo>
                  <a:pt x="423" y="75"/>
                  <a:pt x="348" y="0"/>
                  <a:pt x="255" y="0"/>
                </a:cubicBezTo>
                <a:cubicBezTo>
                  <a:pt x="163" y="0"/>
                  <a:pt x="87" y="75"/>
                  <a:pt x="87" y="168"/>
                </a:cubicBezTo>
                <a:lnTo>
                  <a:pt x="87" y="349"/>
                </a:lnTo>
                <a:lnTo>
                  <a:pt x="423" y="349"/>
                </a:lnTo>
                <a:lnTo>
                  <a:pt x="423" y="168"/>
                </a:lnTo>
                <a:close/>
                <a:moveTo>
                  <a:pt x="460" y="392"/>
                </a:moveTo>
                <a:lnTo>
                  <a:pt x="460" y="393"/>
                </a:lnTo>
                <a:lnTo>
                  <a:pt x="460" y="481"/>
                </a:lnTo>
                <a:cubicBezTo>
                  <a:pt x="460" y="585"/>
                  <a:pt x="389" y="669"/>
                  <a:pt x="294" y="685"/>
                </a:cubicBezTo>
                <a:cubicBezTo>
                  <a:pt x="283" y="687"/>
                  <a:pt x="271" y="688"/>
                  <a:pt x="259" y="688"/>
                </a:cubicBezTo>
                <a:cubicBezTo>
                  <a:pt x="244" y="688"/>
                  <a:pt x="228" y="687"/>
                  <a:pt x="214" y="683"/>
                </a:cubicBezTo>
                <a:cubicBezTo>
                  <a:pt x="118" y="663"/>
                  <a:pt x="44" y="578"/>
                  <a:pt x="44" y="481"/>
                </a:cubicBezTo>
                <a:lnTo>
                  <a:pt x="44" y="393"/>
                </a:lnTo>
                <a:lnTo>
                  <a:pt x="0" y="393"/>
                </a:lnTo>
                <a:lnTo>
                  <a:pt x="0" y="481"/>
                </a:lnTo>
                <a:cubicBezTo>
                  <a:pt x="0" y="598"/>
                  <a:pt x="87" y="699"/>
                  <a:pt x="200" y="726"/>
                </a:cubicBezTo>
                <a:cubicBezTo>
                  <a:pt x="200" y="726"/>
                  <a:pt x="200" y="726"/>
                  <a:pt x="201" y="726"/>
                </a:cubicBezTo>
                <a:lnTo>
                  <a:pt x="201" y="726"/>
                </a:lnTo>
                <a:lnTo>
                  <a:pt x="201" y="726"/>
                </a:lnTo>
                <a:lnTo>
                  <a:pt x="201" y="726"/>
                </a:lnTo>
                <a:lnTo>
                  <a:pt x="201" y="726"/>
                </a:lnTo>
                <a:lnTo>
                  <a:pt x="201" y="726"/>
                </a:lnTo>
                <a:cubicBezTo>
                  <a:pt x="207" y="727"/>
                  <a:pt x="211" y="732"/>
                  <a:pt x="211" y="738"/>
                </a:cubicBezTo>
                <a:lnTo>
                  <a:pt x="211" y="821"/>
                </a:lnTo>
                <a:lnTo>
                  <a:pt x="211" y="824"/>
                </a:lnTo>
                <a:cubicBezTo>
                  <a:pt x="211" y="832"/>
                  <a:pt x="204" y="839"/>
                  <a:pt x="195" y="839"/>
                </a:cubicBezTo>
                <a:lnTo>
                  <a:pt x="103" y="839"/>
                </a:lnTo>
                <a:cubicBezTo>
                  <a:pt x="71" y="839"/>
                  <a:pt x="45" y="865"/>
                  <a:pt x="45" y="897"/>
                </a:cubicBezTo>
                <a:cubicBezTo>
                  <a:pt x="45" y="929"/>
                  <a:pt x="71" y="955"/>
                  <a:pt x="103" y="955"/>
                </a:cubicBezTo>
                <a:lnTo>
                  <a:pt x="407" y="955"/>
                </a:lnTo>
                <a:cubicBezTo>
                  <a:pt x="439" y="955"/>
                  <a:pt x="465" y="929"/>
                  <a:pt x="465" y="897"/>
                </a:cubicBezTo>
                <a:cubicBezTo>
                  <a:pt x="465" y="865"/>
                  <a:pt x="439" y="839"/>
                  <a:pt x="407" y="839"/>
                </a:cubicBezTo>
                <a:lnTo>
                  <a:pt x="311" y="839"/>
                </a:lnTo>
                <a:cubicBezTo>
                  <a:pt x="303" y="839"/>
                  <a:pt x="296" y="832"/>
                  <a:pt x="296" y="824"/>
                </a:cubicBezTo>
                <a:lnTo>
                  <a:pt x="296" y="821"/>
                </a:lnTo>
                <a:lnTo>
                  <a:pt x="296" y="740"/>
                </a:lnTo>
                <a:lnTo>
                  <a:pt x="296" y="740"/>
                </a:lnTo>
                <a:cubicBezTo>
                  <a:pt x="296" y="735"/>
                  <a:pt x="300" y="730"/>
                  <a:pt x="305" y="728"/>
                </a:cubicBezTo>
                <a:cubicBezTo>
                  <a:pt x="306" y="728"/>
                  <a:pt x="307" y="727"/>
                  <a:pt x="309" y="727"/>
                </a:cubicBezTo>
                <a:cubicBezTo>
                  <a:pt x="309" y="727"/>
                  <a:pt x="309" y="727"/>
                  <a:pt x="309" y="727"/>
                </a:cubicBezTo>
                <a:cubicBezTo>
                  <a:pt x="421" y="704"/>
                  <a:pt x="504" y="604"/>
                  <a:pt x="504" y="481"/>
                </a:cubicBezTo>
                <a:lnTo>
                  <a:pt x="504" y="393"/>
                </a:lnTo>
                <a:lnTo>
                  <a:pt x="504" y="392"/>
                </a:lnTo>
                <a:lnTo>
                  <a:pt x="460" y="392"/>
                </a:lnTo>
                <a:close/>
                <a:moveTo>
                  <a:pt x="305" y="728"/>
                </a:moveTo>
                <a:cubicBezTo>
                  <a:pt x="302" y="729"/>
                  <a:pt x="299" y="729"/>
                  <a:pt x="296" y="730"/>
                </a:cubicBezTo>
                <a:lnTo>
                  <a:pt x="296" y="740"/>
                </a:lnTo>
                <a:moveTo>
                  <a:pt x="211" y="738"/>
                </a:moveTo>
                <a:lnTo>
                  <a:pt x="211" y="728"/>
                </a:lnTo>
                <a:cubicBezTo>
                  <a:pt x="207" y="727"/>
                  <a:pt x="204" y="726"/>
                  <a:pt x="201" y="726"/>
                </a:cubicBezTo>
                <a:moveTo>
                  <a:pt x="87" y="472"/>
                </a:moveTo>
                <a:cubicBezTo>
                  <a:pt x="87" y="565"/>
                  <a:pt x="163" y="640"/>
                  <a:pt x="255" y="640"/>
                </a:cubicBezTo>
                <a:cubicBezTo>
                  <a:pt x="348" y="640"/>
                  <a:pt x="423" y="565"/>
                  <a:pt x="423" y="472"/>
                </a:cubicBezTo>
                <a:lnTo>
                  <a:pt x="423" y="393"/>
                </a:lnTo>
                <a:lnTo>
                  <a:pt x="87" y="393"/>
                </a:lnTo>
                <a:lnTo>
                  <a:pt x="87" y="472"/>
                </a:lnTo>
                <a:close/>
                <a:moveTo>
                  <a:pt x="333" y="93"/>
                </a:moveTo>
                <a:lnTo>
                  <a:pt x="333" y="93"/>
                </a:lnTo>
                <a:cubicBezTo>
                  <a:pt x="346" y="93"/>
                  <a:pt x="355" y="103"/>
                  <a:pt x="355" y="115"/>
                </a:cubicBezTo>
                <a:cubicBezTo>
                  <a:pt x="355" y="127"/>
                  <a:pt x="346" y="137"/>
                  <a:pt x="333" y="137"/>
                </a:cubicBezTo>
                <a:cubicBezTo>
                  <a:pt x="321" y="137"/>
                  <a:pt x="311" y="127"/>
                  <a:pt x="311" y="115"/>
                </a:cubicBezTo>
                <a:cubicBezTo>
                  <a:pt x="311" y="103"/>
                  <a:pt x="321" y="93"/>
                  <a:pt x="333" y="93"/>
                </a:cubicBezTo>
                <a:close/>
                <a:moveTo>
                  <a:pt x="170" y="301"/>
                </a:moveTo>
                <a:lnTo>
                  <a:pt x="170" y="301"/>
                </a:lnTo>
                <a:cubicBezTo>
                  <a:pt x="154" y="301"/>
                  <a:pt x="141" y="288"/>
                  <a:pt x="141" y="272"/>
                </a:cubicBezTo>
                <a:cubicBezTo>
                  <a:pt x="141" y="256"/>
                  <a:pt x="154" y="243"/>
                  <a:pt x="170" y="243"/>
                </a:cubicBezTo>
                <a:cubicBezTo>
                  <a:pt x="186" y="243"/>
                  <a:pt x="199" y="256"/>
                  <a:pt x="199" y="272"/>
                </a:cubicBezTo>
                <a:cubicBezTo>
                  <a:pt x="199" y="288"/>
                  <a:pt x="186" y="301"/>
                  <a:pt x="170" y="301"/>
                </a:cubicBezTo>
                <a:close/>
                <a:moveTo>
                  <a:pt x="170" y="219"/>
                </a:moveTo>
                <a:lnTo>
                  <a:pt x="170" y="219"/>
                </a:lnTo>
                <a:cubicBezTo>
                  <a:pt x="154" y="219"/>
                  <a:pt x="141" y="206"/>
                  <a:pt x="141" y="190"/>
                </a:cubicBezTo>
                <a:cubicBezTo>
                  <a:pt x="141" y="174"/>
                  <a:pt x="154" y="161"/>
                  <a:pt x="170" y="161"/>
                </a:cubicBezTo>
                <a:cubicBezTo>
                  <a:pt x="186" y="161"/>
                  <a:pt x="199" y="174"/>
                  <a:pt x="199" y="190"/>
                </a:cubicBezTo>
                <a:cubicBezTo>
                  <a:pt x="199" y="206"/>
                  <a:pt x="186" y="219"/>
                  <a:pt x="170" y="219"/>
                </a:cubicBezTo>
                <a:close/>
                <a:moveTo>
                  <a:pt x="177" y="137"/>
                </a:moveTo>
                <a:lnTo>
                  <a:pt x="177" y="137"/>
                </a:lnTo>
                <a:cubicBezTo>
                  <a:pt x="165" y="137"/>
                  <a:pt x="155" y="127"/>
                  <a:pt x="155" y="115"/>
                </a:cubicBezTo>
                <a:cubicBezTo>
                  <a:pt x="155" y="103"/>
                  <a:pt x="165" y="93"/>
                  <a:pt x="177" y="93"/>
                </a:cubicBezTo>
                <a:cubicBezTo>
                  <a:pt x="189" y="93"/>
                  <a:pt x="199" y="103"/>
                  <a:pt x="199" y="115"/>
                </a:cubicBezTo>
                <a:cubicBezTo>
                  <a:pt x="199" y="127"/>
                  <a:pt x="189" y="137"/>
                  <a:pt x="177" y="137"/>
                </a:cubicBezTo>
                <a:close/>
                <a:moveTo>
                  <a:pt x="255" y="301"/>
                </a:moveTo>
                <a:lnTo>
                  <a:pt x="255" y="301"/>
                </a:lnTo>
                <a:cubicBezTo>
                  <a:pt x="239" y="301"/>
                  <a:pt x="226" y="288"/>
                  <a:pt x="226" y="272"/>
                </a:cubicBezTo>
                <a:cubicBezTo>
                  <a:pt x="226" y="256"/>
                  <a:pt x="239" y="243"/>
                  <a:pt x="255" y="243"/>
                </a:cubicBezTo>
                <a:cubicBezTo>
                  <a:pt x="271" y="243"/>
                  <a:pt x="284" y="256"/>
                  <a:pt x="284" y="272"/>
                </a:cubicBezTo>
                <a:cubicBezTo>
                  <a:pt x="284" y="288"/>
                  <a:pt x="271" y="301"/>
                  <a:pt x="255" y="301"/>
                </a:cubicBezTo>
                <a:close/>
                <a:moveTo>
                  <a:pt x="255" y="208"/>
                </a:moveTo>
                <a:lnTo>
                  <a:pt x="255" y="208"/>
                </a:lnTo>
                <a:cubicBezTo>
                  <a:pt x="239" y="208"/>
                  <a:pt x="226" y="195"/>
                  <a:pt x="226" y="179"/>
                </a:cubicBezTo>
                <a:cubicBezTo>
                  <a:pt x="226" y="163"/>
                  <a:pt x="239" y="150"/>
                  <a:pt x="255" y="150"/>
                </a:cubicBezTo>
                <a:cubicBezTo>
                  <a:pt x="271" y="150"/>
                  <a:pt x="284" y="163"/>
                  <a:pt x="284" y="179"/>
                </a:cubicBezTo>
                <a:cubicBezTo>
                  <a:pt x="284" y="195"/>
                  <a:pt x="271" y="208"/>
                  <a:pt x="255" y="208"/>
                </a:cubicBezTo>
                <a:close/>
                <a:moveTo>
                  <a:pt x="255" y="121"/>
                </a:moveTo>
                <a:lnTo>
                  <a:pt x="255" y="121"/>
                </a:lnTo>
                <a:cubicBezTo>
                  <a:pt x="239" y="121"/>
                  <a:pt x="226" y="108"/>
                  <a:pt x="226" y="92"/>
                </a:cubicBezTo>
                <a:cubicBezTo>
                  <a:pt x="226" y="76"/>
                  <a:pt x="239" y="63"/>
                  <a:pt x="255" y="63"/>
                </a:cubicBezTo>
                <a:cubicBezTo>
                  <a:pt x="271" y="63"/>
                  <a:pt x="284" y="76"/>
                  <a:pt x="284" y="92"/>
                </a:cubicBezTo>
                <a:cubicBezTo>
                  <a:pt x="284" y="108"/>
                  <a:pt x="271" y="121"/>
                  <a:pt x="255" y="121"/>
                </a:cubicBezTo>
                <a:close/>
                <a:moveTo>
                  <a:pt x="340" y="301"/>
                </a:moveTo>
                <a:lnTo>
                  <a:pt x="340" y="301"/>
                </a:lnTo>
                <a:cubicBezTo>
                  <a:pt x="324" y="301"/>
                  <a:pt x="311" y="288"/>
                  <a:pt x="311" y="272"/>
                </a:cubicBezTo>
                <a:cubicBezTo>
                  <a:pt x="311" y="256"/>
                  <a:pt x="324" y="243"/>
                  <a:pt x="340" y="243"/>
                </a:cubicBezTo>
                <a:cubicBezTo>
                  <a:pt x="356" y="243"/>
                  <a:pt x="369" y="256"/>
                  <a:pt x="369" y="272"/>
                </a:cubicBezTo>
                <a:cubicBezTo>
                  <a:pt x="369" y="288"/>
                  <a:pt x="356" y="301"/>
                  <a:pt x="340" y="301"/>
                </a:cubicBezTo>
                <a:close/>
                <a:moveTo>
                  <a:pt x="340" y="219"/>
                </a:moveTo>
                <a:lnTo>
                  <a:pt x="340" y="219"/>
                </a:lnTo>
                <a:cubicBezTo>
                  <a:pt x="324" y="219"/>
                  <a:pt x="311" y="206"/>
                  <a:pt x="311" y="190"/>
                </a:cubicBezTo>
                <a:cubicBezTo>
                  <a:pt x="311" y="174"/>
                  <a:pt x="324" y="161"/>
                  <a:pt x="340" y="161"/>
                </a:cubicBezTo>
                <a:cubicBezTo>
                  <a:pt x="356" y="161"/>
                  <a:pt x="369" y="174"/>
                  <a:pt x="369" y="190"/>
                </a:cubicBezTo>
                <a:cubicBezTo>
                  <a:pt x="369" y="206"/>
                  <a:pt x="356" y="219"/>
                  <a:pt x="340" y="21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0" name="Freeform 13"/>
          <p:cNvSpPr>
            <a:spLocks noEditPoints="1"/>
          </p:cNvSpPr>
          <p:nvPr/>
        </p:nvSpPr>
        <p:spPr bwMode="auto">
          <a:xfrm>
            <a:off x="10315143" y="3805548"/>
            <a:ext cx="687750" cy="540221"/>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1" name="Freeform 19"/>
          <p:cNvSpPr>
            <a:spLocks noEditPoints="1"/>
          </p:cNvSpPr>
          <p:nvPr/>
        </p:nvSpPr>
        <p:spPr bwMode="auto">
          <a:xfrm>
            <a:off x="9225886" y="2022692"/>
            <a:ext cx="615021" cy="58240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2" name="Freeform 21"/>
          <p:cNvSpPr>
            <a:spLocks noEditPoints="1"/>
          </p:cNvSpPr>
          <p:nvPr/>
        </p:nvSpPr>
        <p:spPr bwMode="auto">
          <a:xfrm>
            <a:off x="10435903" y="4487500"/>
            <a:ext cx="510060" cy="774308"/>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3" name="Freeform 26"/>
          <p:cNvSpPr>
            <a:spLocks noEditPoints="1"/>
          </p:cNvSpPr>
          <p:nvPr/>
        </p:nvSpPr>
        <p:spPr bwMode="auto">
          <a:xfrm>
            <a:off x="9225886" y="1259169"/>
            <a:ext cx="652294" cy="605702"/>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4" name="Freeform 27"/>
          <p:cNvSpPr>
            <a:spLocks noEditPoints="1"/>
          </p:cNvSpPr>
          <p:nvPr/>
        </p:nvSpPr>
        <p:spPr bwMode="auto">
          <a:xfrm>
            <a:off x="9092191" y="3649321"/>
            <a:ext cx="656953" cy="580076"/>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5" name="Freeform 28"/>
          <p:cNvSpPr>
            <a:spLocks noEditPoints="1"/>
          </p:cNvSpPr>
          <p:nvPr/>
        </p:nvSpPr>
        <p:spPr bwMode="auto">
          <a:xfrm>
            <a:off x="10450961" y="2092148"/>
            <a:ext cx="568429" cy="570758"/>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p:spPr>
        <p:txBody>
          <a:bodyPr vert="horz" wrap="square" lIns="91440" tIns="45720" rIns="91440" bIns="45720" numCol="1" anchor="t" anchorCtr="0" compatLnSpc="1"/>
          <a:lstStyle/>
          <a:p>
            <a:endParaRPr lang="zh-CN" altLang="en-US" dirty="0">
              <a:solidFill>
                <a:schemeClr val="accent1"/>
              </a:solidFill>
            </a:endParaRPr>
          </a:p>
        </p:txBody>
      </p:sp>
      <p:sp>
        <p:nvSpPr>
          <p:cNvPr id="76" name="Freeform 35"/>
          <p:cNvSpPr>
            <a:spLocks noEditPoints="1"/>
          </p:cNvSpPr>
          <p:nvPr/>
        </p:nvSpPr>
        <p:spPr bwMode="auto">
          <a:xfrm>
            <a:off x="10435903" y="5520353"/>
            <a:ext cx="468253" cy="575418"/>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7" name="Freeform 37"/>
          <p:cNvSpPr>
            <a:spLocks noEditPoints="1"/>
          </p:cNvSpPr>
          <p:nvPr/>
        </p:nvSpPr>
        <p:spPr bwMode="auto">
          <a:xfrm>
            <a:off x="9182001" y="2932642"/>
            <a:ext cx="545131" cy="591724"/>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8" name="Freeform 40"/>
          <p:cNvSpPr/>
          <p:nvPr/>
        </p:nvSpPr>
        <p:spPr bwMode="auto">
          <a:xfrm>
            <a:off x="10435903" y="1344897"/>
            <a:ext cx="571967" cy="526981"/>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79" name="Freeform 42"/>
          <p:cNvSpPr>
            <a:spLocks noEditPoints="1"/>
          </p:cNvSpPr>
          <p:nvPr/>
        </p:nvSpPr>
        <p:spPr bwMode="auto">
          <a:xfrm>
            <a:off x="10469772" y="2978778"/>
            <a:ext cx="558759" cy="547402"/>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grpSp>
        <p:nvGrpSpPr>
          <p:cNvPr id="80" name="组合 79"/>
          <p:cNvGrpSpPr/>
          <p:nvPr/>
        </p:nvGrpSpPr>
        <p:grpSpPr>
          <a:xfrm>
            <a:off x="9044554" y="4562945"/>
            <a:ext cx="682579" cy="631329"/>
            <a:chOff x="2438399" y="4906963"/>
            <a:chExt cx="465137" cy="430213"/>
          </a:xfrm>
          <a:solidFill>
            <a:schemeClr val="tx1"/>
          </a:solidFill>
        </p:grpSpPr>
        <p:sp>
          <p:nvSpPr>
            <p:cNvPr id="81"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82"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83"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84" name="Freeform 46"/>
          <p:cNvSpPr>
            <a:spLocks noEditPoints="1"/>
          </p:cNvSpPr>
          <p:nvPr/>
        </p:nvSpPr>
        <p:spPr bwMode="auto">
          <a:xfrm>
            <a:off x="9293416" y="5409496"/>
            <a:ext cx="507858" cy="654624"/>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5" name="Freeform 7"/>
          <p:cNvSpPr>
            <a:spLocks noEditPoints="1"/>
          </p:cNvSpPr>
          <p:nvPr/>
        </p:nvSpPr>
        <p:spPr bwMode="auto">
          <a:xfrm>
            <a:off x="2490971" y="1269806"/>
            <a:ext cx="492709" cy="492709"/>
          </a:xfrm>
          <a:custGeom>
            <a:avLst/>
            <a:gdLst>
              <a:gd name="T0" fmla="*/ 948 w 948"/>
              <a:gd name="T1" fmla="*/ 787 h 933"/>
              <a:gd name="T2" fmla="*/ 0 w 948"/>
              <a:gd name="T3" fmla="*/ 787 h 933"/>
              <a:gd name="T4" fmla="*/ 77 w 948"/>
              <a:gd name="T5" fmla="*/ 730 h 933"/>
              <a:gd name="T6" fmla="*/ 871 w 948"/>
              <a:gd name="T7" fmla="*/ 730 h 933"/>
              <a:gd name="T8" fmla="*/ 241 w 948"/>
              <a:gd name="T9" fmla="*/ 32 h 933"/>
              <a:gd name="T10" fmla="*/ 328 w 948"/>
              <a:gd name="T11" fmla="*/ 118 h 933"/>
              <a:gd name="T12" fmla="*/ 155 w 948"/>
              <a:gd name="T13" fmla="*/ 118 h 933"/>
              <a:gd name="T14" fmla="*/ 706 w 948"/>
              <a:gd name="T15" fmla="*/ 32 h 933"/>
              <a:gd name="T16" fmla="*/ 620 w 948"/>
              <a:gd name="T17" fmla="*/ 118 h 933"/>
              <a:gd name="T18" fmla="*/ 792 w 948"/>
              <a:gd name="T19" fmla="*/ 118 h 933"/>
              <a:gd name="T20" fmla="*/ 621 w 948"/>
              <a:gd name="T21" fmla="*/ 528 h 933"/>
              <a:gd name="T22" fmla="*/ 621 w 948"/>
              <a:gd name="T23" fmla="*/ 755 h 933"/>
              <a:gd name="T24" fmla="*/ 706 w 948"/>
              <a:gd name="T25" fmla="*/ 596 h 933"/>
              <a:gd name="T26" fmla="*/ 796 w 948"/>
              <a:gd name="T27" fmla="*/ 755 h 933"/>
              <a:gd name="T28" fmla="*/ 840 w 948"/>
              <a:gd name="T29" fmla="*/ 431 h 933"/>
              <a:gd name="T30" fmla="*/ 759 w 948"/>
              <a:gd name="T31" fmla="*/ 220 h 933"/>
              <a:gd name="T32" fmla="*/ 639 w 948"/>
              <a:gd name="T33" fmla="*/ 222 h 933"/>
              <a:gd name="T34" fmla="*/ 660 w 948"/>
              <a:gd name="T35" fmla="*/ 434 h 933"/>
              <a:gd name="T36" fmla="*/ 476 w 948"/>
              <a:gd name="T37" fmla="*/ 0 h 933"/>
              <a:gd name="T38" fmla="*/ 569 w 948"/>
              <a:gd name="T39" fmla="*/ 94 h 933"/>
              <a:gd name="T40" fmla="*/ 382 w 948"/>
              <a:gd name="T41" fmla="*/ 94 h 933"/>
              <a:gd name="T42" fmla="*/ 568 w 948"/>
              <a:gd name="T43" fmla="*/ 513 h 933"/>
              <a:gd name="T44" fmla="*/ 617 w 948"/>
              <a:gd name="T45" fmla="*/ 434 h 933"/>
              <a:gd name="T46" fmla="*/ 528 w 948"/>
              <a:gd name="T47" fmla="*/ 205 h 933"/>
              <a:gd name="T48" fmla="*/ 329 w 948"/>
              <a:gd name="T49" fmla="*/ 294 h 933"/>
              <a:gd name="T50" fmla="*/ 377 w 948"/>
              <a:gd name="T51" fmla="*/ 513 h 933"/>
              <a:gd name="T52" fmla="*/ 449 w 948"/>
              <a:gd name="T53" fmla="*/ 787 h 933"/>
              <a:gd name="T54" fmla="*/ 502 w 948"/>
              <a:gd name="T55" fmla="*/ 787 h 933"/>
              <a:gd name="T56" fmla="*/ 568 w 948"/>
              <a:gd name="T57" fmla="*/ 513 h 933"/>
              <a:gd name="T58" fmla="*/ 327 w 948"/>
              <a:gd name="T59" fmla="*/ 528 h 933"/>
              <a:gd name="T60" fmla="*/ 287 w 948"/>
              <a:gd name="T61" fmla="*/ 294 h 933"/>
              <a:gd name="T62" fmla="*/ 289 w 948"/>
              <a:gd name="T63" fmla="*/ 220 h 933"/>
              <a:gd name="T64" fmla="*/ 107 w 948"/>
              <a:gd name="T65" fmla="*/ 302 h 933"/>
              <a:gd name="T66" fmla="*/ 151 w 948"/>
              <a:gd name="T67" fmla="*/ 503 h 933"/>
              <a:gd name="T68" fmla="*/ 217 w 948"/>
              <a:gd name="T69" fmla="*/ 755 h 933"/>
              <a:gd name="T70" fmla="*/ 266 w 948"/>
              <a:gd name="T71" fmla="*/ 755 h 933"/>
              <a:gd name="T72" fmla="*/ 327 w 948"/>
              <a:gd name="T73" fmla="*/ 528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8" h="933">
                <a:moveTo>
                  <a:pt x="848" y="697"/>
                </a:moveTo>
                <a:cubicBezTo>
                  <a:pt x="911" y="721"/>
                  <a:pt x="948" y="753"/>
                  <a:pt x="948" y="787"/>
                </a:cubicBezTo>
                <a:cubicBezTo>
                  <a:pt x="948" y="867"/>
                  <a:pt x="736" y="933"/>
                  <a:pt x="474" y="933"/>
                </a:cubicBezTo>
                <a:cubicBezTo>
                  <a:pt x="212" y="933"/>
                  <a:pt x="0" y="867"/>
                  <a:pt x="0" y="787"/>
                </a:cubicBezTo>
                <a:cubicBezTo>
                  <a:pt x="0" y="753"/>
                  <a:pt x="38" y="721"/>
                  <a:pt x="101" y="697"/>
                </a:cubicBezTo>
                <a:cubicBezTo>
                  <a:pt x="86" y="707"/>
                  <a:pt x="77" y="718"/>
                  <a:pt x="77" y="730"/>
                </a:cubicBezTo>
                <a:cubicBezTo>
                  <a:pt x="77" y="785"/>
                  <a:pt x="255" y="829"/>
                  <a:pt x="474" y="829"/>
                </a:cubicBezTo>
                <a:cubicBezTo>
                  <a:pt x="694" y="829"/>
                  <a:pt x="871" y="785"/>
                  <a:pt x="871" y="730"/>
                </a:cubicBezTo>
                <a:cubicBezTo>
                  <a:pt x="871" y="718"/>
                  <a:pt x="863" y="707"/>
                  <a:pt x="848" y="697"/>
                </a:cubicBezTo>
                <a:close/>
                <a:moveTo>
                  <a:pt x="241" y="32"/>
                </a:moveTo>
                <a:lnTo>
                  <a:pt x="241" y="32"/>
                </a:lnTo>
                <a:cubicBezTo>
                  <a:pt x="289" y="32"/>
                  <a:pt x="328" y="71"/>
                  <a:pt x="328" y="118"/>
                </a:cubicBezTo>
                <a:cubicBezTo>
                  <a:pt x="328" y="166"/>
                  <a:pt x="289" y="204"/>
                  <a:pt x="241" y="204"/>
                </a:cubicBezTo>
                <a:cubicBezTo>
                  <a:pt x="194" y="204"/>
                  <a:pt x="155" y="166"/>
                  <a:pt x="155" y="118"/>
                </a:cubicBezTo>
                <a:cubicBezTo>
                  <a:pt x="155" y="71"/>
                  <a:pt x="194" y="32"/>
                  <a:pt x="241" y="32"/>
                </a:cubicBezTo>
                <a:close/>
                <a:moveTo>
                  <a:pt x="706" y="32"/>
                </a:moveTo>
                <a:lnTo>
                  <a:pt x="706" y="32"/>
                </a:lnTo>
                <a:cubicBezTo>
                  <a:pt x="658" y="32"/>
                  <a:pt x="620" y="71"/>
                  <a:pt x="620" y="118"/>
                </a:cubicBezTo>
                <a:cubicBezTo>
                  <a:pt x="620" y="166"/>
                  <a:pt x="658" y="204"/>
                  <a:pt x="706" y="204"/>
                </a:cubicBezTo>
                <a:cubicBezTo>
                  <a:pt x="753" y="204"/>
                  <a:pt x="792" y="166"/>
                  <a:pt x="792" y="118"/>
                </a:cubicBezTo>
                <a:cubicBezTo>
                  <a:pt x="792" y="71"/>
                  <a:pt x="753" y="32"/>
                  <a:pt x="706" y="32"/>
                </a:cubicBezTo>
                <a:close/>
                <a:moveTo>
                  <a:pt x="621" y="528"/>
                </a:moveTo>
                <a:lnTo>
                  <a:pt x="621" y="528"/>
                </a:lnTo>
                <a:lnTo>
                  <a:pt x="621" y="755"/>
                </a:lnTo>
                <a:lnTo>
                  <a:pt x="681" y="755"/>
                </a:lnTo>
                <a:lnTo>
                  <a:pt x="706" y="596"/>
                </a:lnTo>
                <a:lnTo>
                  <a:pt x="730" y="755"/>
                </a:lnTo>
                <a:lnTo>
                  <a:pt x="796" y="755"/>
                </a:lnTo>
                <a:lnTo>
                  <a:pt x="796" y="503"/>
                </a:lnTo>
                <a:cubicBezTo>
                  <a:pt x="822" y="490"/>
                  <a:pt x="840" y="462"/>
                  <a:pt x="840" y="431"/>
                </a:cubicBezTo>
                <a:lnTo>
                  <a:pt x="840" y="302"/>
                </a:lnTo>
                <a:cubicBezTo>
                  <a:pt x="840" y="257"/>
                  <a:pt x="804" y="220"/>
                  <a:pt x="759" y="220"/>
                </a:cubicBezTo>
                <a:lnTo>
                  <a:pt x="658" y="220"/>
                </a:lnTo>
                <a:cubicBezTo>
                  <a:pt x="651" y="220"/>
                  <a:pt x="645" y="221"/>
                  <a:pt x="639" y="222"/>
                </a:cubicBezTo>
                <a:cubicBezTo>
                  <a:pt x="652" y="243"/>
                  <a:pt x="660" y="268"/>
                  <a:pt x="660" y="294"/>
                </a:cubicBezTo>
                <a:lnTo>
                  <a:pt x="660" y="434"/>
                </a:lnTo>
                <a:cubicBezTo>
                  <a:pt x="660" y="470"/>
                  <a:pt x="645" y="504"/>
                  <a:pt x="621" y="528"/>
                </a:cubicBezTo>
                <a:close/>
                <a:moveTo>
                  <a:pt x="476" y="0"/>
                </a:moveTo>
                <a:lnTo>
                  <a:pt x="476" y="0"/>
                </a:lnTo>
                <a:cubicBezTo>
                  <a:pt x="528" y="0"/>
                  <a:pt x="569" y="42"/>
                  <a:pt x="569" y="94"/>
                </a:cubicBezTo>
                <a:cubicBezTo>
                  <a:pt x="569" y="146"/>
                  <a:pt x="528" y="188"/>
                  <a:pt x="476" y="188"/>
                </a:cubicBezTo>
                <a:cubicBezTo>
                  <a:pt x="424" y="188"/>
                  <a:pt x="382" y="146"/>
                  <a:pt x="382" y="94"/>
                </a:cubicBezTo>
                <a:cubicBezTo>
                  <a:pt x="382" y="42"/>
                  <a:pt x="424" y="0"/>
                  <a:pt x="476" y="0"/>
                </a:cubicBezTo>
                <a:close/>
                <a:moveTo>
                  <a:pt x="568" y="513"/>
                </a:moveTo>
                <a:lnTo>
                  <a:pt x="568" y="513"/>
                </a:lnTo>
                <a:cubicBezTo>
                  <a:pt x="597" y="498"/>
                  <a:pt x="617" y="468"/>
                  <a:pt x="617" y="434"/>
                </a:cubicBezTo>
                <a:lnTo>
                  <a:pt x="617" y="294"/>
                </a:lnTo>
                <a:cubicBezTo>
                  <a:pt x="617" y="245"/>
                  <a:pt x="577" y="205"/>
                  <a:pt x="528" y="205"/>
                </a:cubicBezTo>
                <a:lnTo>
                  <a:pt x="418" y="205"/>
                </a:lnTo>
                <a:cubicBezTo>
                  <a:pt x="369" y="205"/>
                  <a:pt x="329" y="245"/>
                  <a:pt x="329" y="294"/>
                </a:cubicBezTo>
                <a:lnTo>
                  <a:pt x="329" y="434"/>
                </a:lnTo>
                <a:cubicBezTo>
                  <a:pt x="329" y="468"/>
                  <a:pt x="349" y="498"/>
                  <a:pt x="377" y="513"/>
                </a:cubicBezTo>
                <a:lnTo>
                  <a:pt x="377" y="787"/>
                </a:lnTo>
                <a:lnTo>
                  <a:pt x="449" y="787"/>
                </a:lnTo>
                <a:lnTo>
                  <a:pt x="476" y="614"/>
                </a:lnTo>
                <a:lnTo>
                  <a:pt x="502" y="787"/>
                </a:lnTo>
                <a:lnTo>
                  <a:pt x="568" y="787"/>
                </a:lnTo>
                <a:lnTo>
                  <a:pt x="568" y="513"/>
                </a:lnTo>
                <a:close/>
                <a:moveTo>
                  <a:pt x="327" y="528"/>
                </a:moveTo>
                <a:lnTo>
                  <a:pt x="327" y="528"/>
                </a:lnTo>
                <a:cubicBezTo>
                  <a:pt x="302" y="504"/>
                  <a:pt x="287" y="470"/>
                  <a:pt x="287" y="434"/>
                </a:cubicBezTo>
                <a:lnTo>
                  <a:pt x="287" y="294"/>
                </a:lnTo>
                <a:cubicBezTo>
                  <a:pt x="287" y="268"/>
                  <a:pt x="295" y="243"/>
                  <a:pt x="308" y="222"/>
                </a:cubicBezTo>
                <a:cubicBezTo>
                  <a:pt x="302" y="221"/>
                  <a:pt x="296" y="220"/>
                  <a:pt x="289" y="220"/>
                </a:cubicBezTo>
                <a:lnTo>
                  <a:pt x="189" y="220"/>
                </a:lnTo>
                <a:cubicBezTo>
                  <a:pt x="144" y="220"/>
                  <a:pt x="107" y="257"/>
                  <a:pt x="107" y="302"/>
                </a:cubicBezTo>
                <a:lnTo>
                  <a:pt x="107" y="431"/>
                </a:lnTo>
                <a:cubicBezTo>
                  <a:pt x="107" y="462"/>
                  <a:pt x="125" y="490"/>
                  <a:pt x="151" y="503"/>
                </a:cubicBezTo>
                <a:lnTo>
                  <a:pt x="151" y="755"/>
                </a:lnTo>
                <a:lnTo>
                  <a:pt x="217" y="755"/>
                </a:lnTo>
                <a:lnTo>
                  <a:pt x="242" y="596"/>
                </a:lnTo>
                <a:lnTo>
                  <a:pt x="266" y="755"/>
                </a:lnTo>
                <a:lnTo>
                  <a:pt x="327" y="755"/>
                </a:lnTo>
                <a:lnTo>
                  <a:pt x="327" y="528"/>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6" name="Freeform 8"/>
          <p:cNvSpPr>
            <a:spLocks noEditPoints="1"/>
          </p:cNvSpPr>
          <p:nvPr/>
        </p:nvSpPr>
        <p:spPr bwMode="auto">
          <a:xfrm>
            <a:off x="5869198" y="1326419"/>
            <a:ext cx="449369" cy="531487"/>
          </a:xfrm>
          <a:custGeom>
            <a:avLst/>
            <a:gdLst>
              <a:gd name="T0" fmla="*/ 121 w 865"/>
              <a:gd name="T1" fmla="*/ 572 h 1009"/>
              <a:gd name="T2" fmla="*/ 213 w 865"/>
              <a:gd name="T3" fmla="*/ 571 h 1009"/>
              <a:gd name="T4" fmla="*/ 277 w 865"/>
              <a:gd name="T5" fmla="*/ 550 h 1009"/>
              <a:gd name="T6" fmla="*/ 393 w 865"/>
              <a:gd name="T7" fmla="*/ 793 h 1009"/>
              <a:gd name="T8" fmla="*/ 420 w 865"/>
              <a:gd name="T9" fmla="*/ 640 h 1009"/>
              <a:gd name="T10" fmla="*/ 401 w 865"/>
              <a:gd name="T11" fmla="*/ 631 h 1009"/>
              <a:gd name="T12" fmla="*/ 401 w 865"/>
              <a:gd name="T13" fmla="*/ 610 h 1009"/>
              <a:gd name="T14" fmla="*/ 485 w 865"/>
              <a:gd name="T15" fmla="*/ 610 h 1009"/>
              <a:gd name="T16" fmla="*/ 486 w 865"/>
              <a:gd name="T17" fmla="*/ 631 h 1009"/>
              <a:gd name="T18" fmla="*/ 466 w 865"/>
              <a:gd name="T19" fmla="*/ 640 h 1009"/>
              <a:gd name="T20" fmla="*/ 493 w 865"/>
              <a:gd name="T21" fmla="*/ 787 h 1009"/>
              <a:gd name="T22" fmla="*/ 592 w 865"/>
              <a:gd name="T23" fmla="*/ 559 h 1009"/>
              <a:gd name="T24" fmla="*/ 650 w 865"/>
              <a:gd name="T25" fmla="*/ 567 h 1009"/>
              <a:gd name="T26" fmla="*/ 736 w 865"/>
              <a:gd name="T27" fmla="*/ 567 h 1009"/>
              <a:gd name="T28" fmla="*/ 853 w 865"/>
              <a:gd name="T29" fmla="*/ 932 h 1009"/>
              <a:gd name="T30" fmla="*/ 734 w 865"/>
              <a:gd name="T31" fmla="*/ 974 h 1009"/>
              <a:gd name="T32" fmla="*/ 717 w 865"/>
              <a:gd name="T33" fmla="*/ 919 h 1009"/>
              <a:gd name="T34" fmla="*/ 680 w 865"/>
              <a:gd name="T35" fmla="*/ 984 h 1009"/>
              <a:gd name="T36" fmla="*/ 165 w 865"/>
              <a:gd name="T37" fmla="*/ 987 h 1009"/>
              <a:gd name="T38" fmla="*/ 127 w 865"/>
              <a:gd name="T39" fmla="*/ 919 h 1009"/>
              <a:gd name="T40" fmla="*/ 109 w 865"/>
              <a:gd name="T41" fmla="*/ 977 h 1009"/>
              <a:gd name="T42" fmla="*/ 0 w 865"/>
              <a:gd name="T43" fmla="*/ 932 h 1009"/>
              <a:gd name="T44" fmla="*/ 121 w 865"/>
              <a:gd name="T45" fmla="*/ 572 h 1009"/>
              <a:gd name="T46" fmla="*/ 249 w 865"/>
              <a:gd name="T47" fmla="*/ 390 h 1009"/>
              <a:gd name="T48" fmla="*/ 249 w 865"/>
              <a:gd name="T49" fmla="*/ 390 h 1009"/>
              <a:gd name="T50" fmla="*/ 219 w 865"/>
              <a:gd name="T51" fmla="*/ 355 h 1009"/>
              <a:gd name="T52" fmla="*/ 209 w 865"/>
              <a:gd name="T53" fmla="*/ 288 h 1009"/>
              <a:gd name="T54" fmla="*/ 209 w 865"/>
              <a:gd name="T55" fmla="*/ 280 h 1009"/>
              <a:gd name="T56" fmla="*/ 216 w 865"/>
              <a:gd name="T57" fmla="*/ 275 h 1009"/>
              <a:gd name="T58" fmla="*/ 220 w 865"/>
              <a:gd name="T59" fmla="*/ 272 h 1009"/>
              <a:gd name="T60" fmla="*/ 268 w 865"/>
              <a:gd name="T61" fmla="*/ 64 h 1009"/>
              <a:gd name="T62" fmla="*/ 571 w 865"/>
              <a:gd name="T63" fmla="*/ 57 h 1009"/>
              <a:gd name="T64" fmla="*/ 629 w 865"/>
              <a:gd name="T65" fmla="*/ 270 h 1009"/>
              <a:gd name="T66" fmla="*/ 637 w 865"/>
              <a:gd name="T67" fmla="*/ 275 h 1009"/>
              <a:gd name="T68" fmla="*/ 644 w 865"/>
              <a:gd name="T69" fmla="*/ 280 h 1009"/>
              <a:gd name="T70" fmla="*/ 645 w 865"/>
              <a:gd name="T71" fmla="*/ 288 h 1009"/>
              <a:gd name="T72" fmla="*/ 635 w 865"/>
              <a:gd name="T73" fmla="*/ 354 h 1009"/>
              <a:gd name="T74" fmla="*/ 606 w 865"/>
              <a:gd name="T75" fmla="*/ 389 h 1009"/>
              <a:gd name="T76" fmla="*/ 443 w 865"/>
              <a:gd name="T77" fmla="*/ 536 h 1009"/>
              <a:gd name="T78" fmla="*/ 403 w 865"/>
              <a:gd name="T79" fmla="*/ 532 h 1009"/>
              <a:gd name="T80" fmla="*/ 249 w 865"/>
              <a:gd name="T81" fmla="*/ 39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5" h="1009">
                <a:moveTo>
                  <a:pt x="121" y="572"/>
                </a:moveTo>
                <a:cubicBezTo>
                  <a:pt x="154" y="572"/>
                  <a:pt x="185" y="571"/>
                  <a:pt x="213" y="571"/>
                </a:cubicBezTo>
                <a:cubicBezTo>
                  <a:pt x="240" y="574"/>
                  <a:pt x="262" y="567"/>
                  <a:pt x="277" y="550"/>
                </a:cubicBezTo>
                <a:lnTo>
                  <a:pt x="393" y="793"/>
                </a:lnTo>
                <a:lnTo>
                  <a:pt x="420" y="640"/>
                </a:lnTo>
                <a:lnTo>
                  <a:pt x="401" y="631"/>
                </a:lnTo>
                <a:lnTo>
                  <a:pt x="401" y="610"/>
                </a:lnTo>
                <a:lnTo>
                  <a:pt x="485" y="610"/>
                </a:lnTo>
                <a:lnTo>
                  <a:pt x="486" y="631"/>
                </a:lnTo>
                <a:lnTo>
                  <a:pt x="466" y="640"/>
                </a:lnTo>
                <a:lnTo>
                  <a:pt x="493" y="787"/>
                </a:lnTo>
                <a:lnTo>
                  <a:pt x="592" y="559"/>
                </a:lnTo>
                <a:cubicBezTo>
                  <a:pt x="607" y="567"/>
                  <a:pt x="627" y="569"/>
                  <a:pt x="650" y="567"/>
                </a:cubicBezTo>
                <a:cubicBezTo>
                  <a:pt x="677" y="567"/>
                  <a:pt x="705" y="567"/>
                  <a:pt x="736" y="567"/>
                </a:cubicBezTo>
                <a:cubicBezTo>
                  <a:pt x="815" y="641"/>
                  <a:pt x="865" y="818"/>
                  <a:pt x="853" y="932"/>
                </a:cubicBezTo>
                <a:cubicBezTo>
                  <a:pt x="828" y="949"/>
                  <a:pt x="786" y="963"/>
                  <a:pt x="734" y="974"/>
                </a:cubicBezTo>
                <a:lnTo>
                  <a:pt x="717" y="919"/>
                </a:lnTo>
                <a:lnTo>
                  <a:pt x="680" y="984"/>
                </a:lnTo>
                <a:cubicBezTo>
                  <a:pt x="527" y="1007"/>
                  <a:pt x="314" y="1009"/>
                  <a:pt x="165" y="987"/>
                </a:cubicBezTo>
                <a:lnTo>
                  <a:pt x="127" y="919"/>
                </a:lnTo>
                <a:lnTo>
                  <a:pt x="109" y="977"/>
                </a:lnTo>
                <a:cubicBezTo>
                  <a:pt x="58" y="966"/>
                  <a:pt x="19" y="951"/>
                  <a:pt x="0" y="932"/>
                </a:cubicBezTo>
                <a:cubicBezTo>
                  <a:pt x="2" y="832"/>
                  <a:pt x="20" y="659"/>
                  <a:pt x="121" y="572"/>
                </a:cubicBezTo>
                <a:close/>
                <a:moveTo>
                  <a:pt x="249" y="390"/>
                </a:moveTo>
                <a:lnTo>
                  <a:pt x="249" y="390"/>
                </a:lnTo>
                <a:cubicBezTo>
                  <a:pt x="236" y="383"/>
                  <a:pt x="226" y="371"/>
                  <a:pt x="219" y="355"/>
                </a:cubicBezTo>
                <a:cubicBezTo>
                  <a:pt x="212" y="338"/>
                  <a:pt x="209" y="315"/>
                  <a:pt x="209" y="288"/>
                </a:cubicBezTo>
                <a:lnTo>
                  <a:pt x="209" y="280"/>
                </a:lnTo>
                <a:lnTo>
                  <a:pt x="216" y="275"/>
                </a:lnTo>
                <a:cubicBezTo>
                  <a:pt x="218" y="274"/>
                  <a:pt x="219" y="273"/>
                  <a:pt x="220" y="272"/>
                </a:cubicBezTo>
                <a:cubicBezTo>
                  <a:pt x="205" y="158"/>
                  <a:pt x="218" y="105"/>
                  <a:pt x="268" y="64"/>
                </a:cubicBezTo>
                <a:cubicBezTo>
                  <a:pt x="345" y="0"/>
                  <a:pt x="492" y="0"/>
                  <a:pt x="571" y="57"/>
                </a:cubicBezTo>
                <a:cubicBezTo>
                  <a:pt x="624" y="96"/>
                  <a:pt x="643" y="166"/>
                  <a:pt x="629" y="270"/>
                </a:cubicBezTo>
                <a:cubicBezTo>
                  <a:pt x="632" y="271"/>
                  <a:pt x="635" y="273"/>
                  <a:pt x="637" y="275"/>
                </a:cubicBezTo>
                <a:lnTo>
                  <a:pt x="644" y="280"/>
                </a:lnTo>
                <a:lnTo>
                  <a:pt x="645" y="288"/>
                </a:lnTo>
                <a:cubicBezTo>
                  <a:pt x="645" y="315"/>
                  <a:pt x="642" y="337"/>
                  <a:pt x="635" y="354"/>
                </a:cubicBezTo>
                <a:cubicBezTo>
                  <a:pt x="628" y="370"/>
                  <a:pt x="619" y="382"/>
                  <a:pt x="606" y="389"/>
                </a:cubicBezTo>
                <a:cubicBezTo>
                  <a:pt x="585" y="456"/>
                  <a:pt x="515" y="528"/>
                  <a:pt x="443" y="536"/>
                </a:cubicBezTo>
                <a:cubicBezTo>
                  <a:pt x="430" y="537"/>
                  <a:pt x="415" y="537"/>
                  <a:pt x="403" y="532"/>
                </a:cubicBezTo>
                <a:cubicBezTo>
                  <a:pt x="324" y="504"/>
                  <a:pt x="274" y="472"/>
                  <a:pt x="249" y="39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7" name="Freeform 9"/>
          <p:cNvSpPr>
            <a:spLocks noEditPoints="1"/>
          </p:cNvSpPr>
          <p:nvPr/>
        </p:nvSpPr>
        <p:spPr bwMode="auto">
          <a:xfrm>
            <a:off x="6863393" y="1230736"/>
            <a:ext cx="488146" cy="634135"/>
          </a:xfrm>
          <a:custGeom>
            <a:avLst/>
            <a:gdLst>
              <a:gd name="T0" fmla="*/ 737 w 941"/>
              <a:gd name="T1" fmla="*/ 582 h 1206"/>
              <a:gd name="T2" fmla="*/ 571 w 941"/>
              <a:gd name="T3" fmla="*/ 725 h 1206"/>
              <a:gd name="T4" fmla="*/ 791 w 941"/>
              <a:gd name="T5" fmla="*/ 759 h 1206"/>
              <a:gd name="T6" fmla="*/ 796 w 941"/>
              <a:gd name="T7" fmla="*/ 577 h 1206"/>
              <a:gd name="T8" fmla="*/ 941 w 941"/>
              <a:gd name="T9" fmla="*/ 497 h 1206"/>
              <a:gd name="T10" fmla="*/ 886 w 941"/>
              <a:gd name="T11" fmla="*/ 577 h 1206"/>
              <a:gd name="T12" fmla="*/ 845 w 941"/>
              <a:gd name="T13" fmla="*/ 805 h 1206"/>
              <a:gd name="T14" fmla="*/ 748 w 941"/>
              <a:gd name="T15" fmla="*/ 840 h 1206"/>
              <a:gd name="T16" fmla="*/ 524 w 941"/>
              <a:gd name="T17" fmla="*/ 852 h 1206"/>
              <a:gd name="T18" fmla="*/ 743 w 941"/>
              <a:gd name="T19" fmla="*/ 1079 h 1206"/>
              <a:gd name="T20" fmla="*/ 782 w 941"/>
              <a:gd name="T21" fmla="*/ 1150 h 1206"/>
              <a:gd name="T22" fmla="*/ 670 w 941"/>
              <a:gd name="T23" fmla="*/ 1150 h 1206"/>
              <a:gd name="T24" fmla="*/ 507 w 941"/>
              <a:gd name="T25" fmla="*/ 1074 h 1206"/>
              <a:gd name="T26" fmla="*/ 540 w 941"/>
              <a:gd name="T27" fmla="*/ 1150 h 1206"/>
              <a:gd name="T28" fmla="*/ 429 w 941"/>
              <a:gd name="T29" fmla="*/ 1150 h 1206"/>
              <a:gd name="T30" fmla="*/ 452 w 941"/>
              <a:gd name="T31" fmla="*/ 1072 h 1206"/>
              <a:gd name="T32" fmla="*/ 288 w 941"/>
              <a:gd name="T33" fmla="*/ 1150 h 1206"/>
              <a:gd name="T34" fmla="*/ 176 w 941"/>
              <a:gd name="T35" fmla="*/ 1150 h 1206"/>
              <a:gd name="T36" fmla="*/ 206 w 941"/>
              <a:gd name="T37" fmla="*/ 1079 h 1206"/>
              <a:gd name="T38" fmla="*/ 411 w 941"/>
              <a:gd name="T39" fmla="*/ 852 h 1206"/>
              <a:gd name="T40" fmla="*/ 182 w 941"/>
              <a:gd name="T41" fmla="*/ 836 h 1206"/>
              <a:gd name="T42" fmla="*/ 97 w 941"/>
              <a:gd name="T43" fmla="*/ 805 h 1206"/>
              <a:gd name="T44" fmla="*/ 56 w 941"/>
              <a:gd name="T45" fmla="*/ 577 h 1206"/>
              <a:gd name="T46" fmla="*/ 0 w 941"/>
              <a:gd name="T47" fmla="*/ 497 h 1206"/>
              <a:gd name="T48" fmla="*/ 145 w 941"/>
              <a:gd name="T49" fmla="*/ 577 h 1206"/>
              <a:gd name="T50" fmla="*/ 151 w 941"/>
              <a:gd name="T51" fmla="*/ 759 h 1206"/>
              <a:gd name="T52" fmla="*/ 375 w 941"/>
              <a:gd name="T53" fmla="*/ 724 h 1206"/>
              <a:gd name="T54" fmla="*/ 199 w 941"/>
              <a:gd name="T55" fmla="*/ 582 h 1206"/>
              <a:gd name="T56" fmla="*/ 700 w 941"/>
              <a:gd name="T57" fmla="*/ 150 h 1206"/>
              <a:gd name="T58" fmla="*/ 586 w 941"/>
              <a:gd name="T59" fmla="*/ 198 h 1206"/>
              <a:gd name="T60" fmla="*/ 352 w 941"/>
              <a:gd name="T61" fmla="*/ 229 h 1206"/>
              <a:gd name="T62" fmla="*/ 340 w 941"/>
              <a:gd name="T63" fmla="*/ 323 h 1206"/>
              <a:gd name="T64" fmla="*/ 597 w 941"/>
              <a:gd name="T65" fmla="*/ 354 h 1206"/>
              <a:gd name="T66" fmla="*/ 340 w 941"/>
              <a:gd name="T67" fmla="*/ 323 h 1206"/>
              <a:gd name="T68" fmla="*/ 609 w 941"/>
              <a:gd name="T69" fmla="*/ 454 h 1206"/>
              <a:gd name="T70" fmla="*/ 328 w 941"/>
              <a:gd name="T71" fmla="*/ 484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41" h="1206">
                <a:moveTo>
                  <a:pt x="700" y="150"/>
                </a:moveTo>
                <a:cubicBezTo>
                  <a:pt x="713" y="294"/>
                  <a:pt x="725" y="438"/>
                  <a:pt x="737" y="582"/>
                </a:cubicBezTo>
                <a:cubicBezTo>
                  <a:pt x="719" y="614"/>
                  <a:pt x="652" y="635"/>
                  <a:pt x="571" y="644"/>
                </a:cubicBezTo>
                <a:lnTo>
                  <a:pt x="571" y="725"/>
                </a:lnTo>
                <a:cubicBezTo>
                  <a:pt x="650" y="733"/>
                  <a:pt x="717" y="751"/>
                  <a:pt x="739" y="778"/>
                </a:cubicBezTo>
                <a:lnTo>
                  <a:pt x="791" y="759"/>
                </a:lnTo>
                <a:lnTo>
                  <a:pt x="823" y="577"/>
                </a:lnTo>
                <a:lnTo>
                  <a:pt x="796" y="577"/>
                </a:lnTo>
                <a:lnTo>
                  <a:pt x="776" y="497"/>
                </a:lnTo>
                <a:lnTo>
                  <a:pt x="941" y="497"/>
                </a:lnTo>
                <a:lnTo>
                  <a:pt x="920" y="577"/>
                </a:lnTo>
                <a:lnTo>
                  <a:pt x="886" y="577"/>
                </a:lnTo>
                <a:lnTo>
                  <a:pt x="848" y="787"/>
                </a:lnTo>
                <a:lnTo>
                  <a:pt x="845" y="805"/>
                </a:lnTo>
                <a:lnTo>
                  <a:pt x="828" y="811"/>
                </a:lnTo>
                <a:lnTo>
                  <a:pt x="748" y="840"/>
                </a:lnTo>
                <a:lnTo>
                  <a:pt x="748" y="852"/>
                </a:lnTo>
                <a:lnTo>
                  <a:pt x="524" y="852"/>
                </a:lnTo>
                <a:lnTo>
                  <a:pt x="524" y="1026"/>
                </a:lnTo>
                <a:cubicBezTo>
                  <a:pt x="597" y="1032"/>
                  <a:pt x="670" y="1050"/>
                  <a:pt x="743" y="1079"/>
                </a:cubicBezTo>
                <a:lnTo>
                  <a:pt x="737" y="1095"/>
                </a:lnTo>
                <a:cubicBezTo>
                  <a:pt x="762" y="1100"/>
                  <a:pt x="782" y="1123"/>
                  <a:pt x="782" y="1150"/>
                </a:cubicBezTo>
                <a:cubicBezTo>
                  <a:pt x="782" y="1181"/>
                  <a:pt x="757" y="1206"/>
                  <a:pt x="726" y="1206"/>
                </a:cubicBezTo>
                <a:cubicBezTo>
                  <a:pt x="695" y="1206"/>
                  <a:pt x="670" y="1181"/>
                  <a:pt x="670" y="1150"/>
                </a:cubicBezTo>
                <a:cubicBezTo>
                  <a:pt x="670" y="1135"/>
                  <a:pt x="676" y="1121"/>
                  <a:pt x="687" y="1111"/>
                </a:cubicBezTo>
                <a:cubicBezTo>
                  <a:pt x="627" y="1090"/>
                  <a:pt x="567" y="1077"/>
                  <a:pt x="507" y="1074"/>
                </a:cubicBezTo>
                <a:lnTo>
                  <a:pt x="510" y="1101"/>
                </a:lnTo>
                <a:cubicBezTo>
                  <a:pt x="528" y="1110"/>
                  <a:pt x="540" y="1129"/>
                  <a:pt x="540" y="1150"/>
                </a:cubicBezTo>
                <a:cubicBezTo>
                  <a:pt x="540" y="1181"/>
                  <a:pt x="515" y="1206"/>
                  <a:pt x="484" y="1206"/>
                </a:cubicBezTo>
                <a:cubicBezTo>
                  <a:pt x="454" y="1206"/>
                  <a:pt x="429" y="1181"/>
                  <a:pt x="429" y="1150"/>
                </a:cubicBezTo>
                <a:cubicBezTo>
                  <a:pt x="429" y="1131"/>
                  <a:pt x="439" y="1113"/>
                  <a:pt x="454" y="1103"/>
                </a:cubicBezTo>
                <a:lnTo>
                  <a:pt x="452" y="1072"/>
                </a:lnTo>
                <a:cubicBezTo>
                  <a:pt x="391" y="1074"/>
                  <a:pt x="329" y="1085"/>
                  <a:pt x="268" y="1107"/>
                </a:cubicBezTo>
                <a:cubicBezTo>
                  <a:pt x="280" y="1118"/>
                  <a:pt x="288" y="1133"/>
                  <a:pt x="288" y="1150"/>
                </a:cubicBezTo>
                <a:cubicBezTo>
                  <a:pt x="288" y="1181"/>
                  <a:pt x="263" y="1206"/>
                  <a:pt x="232" y="1206"/>
                </a:cubicBezTo>
                <a:cubicBezTo>
                  <a:pt x="201" y="1206"/>
                  <a:pt x="176" y="1181"/>
                  <a:pt x="176" y="1150"/>
                </a:cubicBezTo>
                <a:cubicBezTo>
                  <a:pt x="176" y="1126"/>
                  <a:pt x="192" y="1105"/>
                  <a:pt x="213" y="1098"/>
                </a:cubicBezTo>
                <a:lnTo>
                  <a:pt x="206" y="1079"/>
                </a:lnTo>
                <a:cubicBezTo>
                  <a:pt x="274" y="1049"/>
                  <a:pt x="342" y="1032"/>
                  <a:pt x="411" y="1026"/>
                </a:cubicBezTo>
                <a:lnTo>
                  <a:pt x="411" y="852"/>
                </a:lnTo>
                <a:lnTo>
                  <a:pt x="182" y="852"/>
                </a:lnTo>
                <a:lnTo>
                  <a:pt x="182" y="836"/>
                </a:lnTo>
                <a:lnTo>
                  <a:pt x="113" y="811"/>
                </a:lnTo>
                <a:lnTo>
                  <a:pt x="97" y="805"/>
                </a:lnTo>
                <a:lnTo>
                  <a:pt x="93" y="787"/>
                </a:lnTo>
                <a:lnTo>
                  <a:pt x="56" y="577"/>
                </a:lnTo>
                <a:lnTo>
                  <a:pt x="21" y="577"/>
                </a:lnTo>
                <a:lnTo>
                  <a:pt x="0" y="497"/>
                </a:lnTo>
                <a:lnTo>
                  <a:pt x="166" y="497"/>
                </a:lnTo>
                <a:lnTo>
                  <a:pt x="145" y="577"/>
                </a:lnTo>
                <a:lnTo>
                  <a:pt x="118" y="577"/>
                </a:lnTo>
                <a:lnTo>
                  <a:pt x="151" y="759"/>
                </a:lnTo>
                <a:lnTo>
                  <a:pt x="194" y="775"/>
                </a:lnTo>
                <a:cubicBezTo>
                  <a:pt x="221" y="748"/>
                  <a:pt x="292" y="731"/>
                  <a:pt x="375" y="724"/>
                </a:cubicBezTo>
                <a:lnTo>
                  <a:pt x="375" y="646"/>
                </a:lnTo>
                <a:cubicBezTo>
                  <a:pt x="285" y="638"/>
                  <a:pt x="211" y="616"/>
                  <a:pt x="199" y="582"/>
                </a:cubicBezTo>
                <a:cubicBezTo>
                  <a:pt x="212" y="438"/>
                  <a:pt x="224" y="294"/>
                  <a:pt x="236" y="150"/>
                </a:cubicBezTo>
                <a:cubicBezTo>
                  <a:pt x="260" y="7"/>
                  <a:pt x="666" y="0"/>
                  <a:pt x="700" y="150"/>
                </a:cubicBezTo>
                <a:close/>
                <a:moveTo>
                  <a:pt x="352" y="198"/>
                </a:moveTo>
                <a:lnTo>
                  <a:pt x="586" y="198"/>
                </a:lnTo>
                <a:lnTo>
                  <a:pt x="586" y="229"/>
                </a:lnTo>
                <a:lnTo>
                  <a:pt x="352" y="229"/>
                </a:lnTo>
                <a:lnTo>
                  <a:pt x="352" y="198"/>
                </a:lnTo>
                <a:close/>
                <a:moveTo>
                  <a:pt x="340" y="323"/>
                </a:moveTo>
                <a:lnTo>
                  <a:pt x="597" y="323"/>
                </a:lnTo>
                <a:lnTo>
                  <a:pt x="597" y="354"/>
                </a:lnTo>
                <a:lnTo>
                  <a:pt x="340" y="354"/>
                </a:lnTo>
                <a:lnTo>
                  <a:pt x="340" y="323"/>
                </a:lnTo>
                <a:close/>
                <a:moveTo>
                  <a:pt x="328" y="454"/>
                </a:moveTo>
                <a:lnTo>
                  <a:pt x="609" y="454"/>
                </a:lnTo>
                <a:lnTo>
                  <a:pt x="609" y="484"/>
                </a:lnTo>
                <a:lnTo>
                  <a:pt x="328" y="484"/>
                </a:lnTo>
                <a:lnTo>
                  <a:pt x="328" y="454"/>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88" name="Freeform 10"/>
          <p:cNvSpPr>
            <a:spLocks noEditPoints="1"/>
          </p:cNvSpPr>
          <p:nvPr/>
        </p:nvSpPr>
        <p:spPr bwMode="auto">
          <a:xfrm>
            <a:off x="1118682" y="1230895"/>
            <a:ext cx="658130" cy="702004"/>
          </a:xfrm>
          <a:custGeom>
            <a:avLst/>
            <a:gdLst>
              <a:gd name="T0" fmla="*/ 517 w 920"/>
              <a:gd name="T1" fmla="*/ 164 h 968"/>
              <a:gd name="T2" fmla="*/ 561 w 920"/>
              <a:gd name="T3" fmla="*/ 180 h 968"/>
              <a:gd name="T4" fmla="*/ 712 w 920"/>
              <a:gd name="T5" fmla="*/ 322 h 968"/>
              <a:gd name="T6" fmla="*/ 723 w 920"/>
              <a:gd name="T7" fmla="*/ 513 h 968"/>
              <a:gd name="T8" fmla="*/ 709 w 920"/>
              <a:gd name="T9" fmla="*/ 558 h 968"/>
              <a:gd name="T10" fmla="*/ 630 w 920"/>
              <a:gd name="T11" fmla="*/ 533 h 968"/>
              <a:gd name="T12" fmla="*/ 644 w 920"/>
              <a:gd name="T13" fmla="*/ 493 h 968"/>
              <a:gd name="T14" fmla="*/ 636 w 920"/>
              <a:gd name="T15" fmla="*/ 355 h 968"/>
              <a:gd name="T16" fmla="*/ 529 w 920"/>
              <a:gd name="T17" fmla="*/ 256 h 968"/>
              <a:gd name="T18" fmla="*/ 492 w 920"/>
              <a:gd name="T19" fmla="*/ 243 h 968"/>
              <a:gd name="T20" fmla="*/ 517 w 920"/>
              <a:gd name="T21" fmla="*/ 164 h 968"/>
              <a:gd name="T22" fmla="*/ 604 w 920"/>
              <a:gd name="T23" fmla="*/ 892 h 968"/>
              <a:gd name="T24" fmla="*/ 604 w 920"/>
              <a:gd name="T25" fmla="*/ 892 h 968"/>
              <a:gd name="T26" fmla="*/ 650 w 920"/>
              <a:gd name="T27" fmla="*/ 868 h 968"/>
              <a:gd name="T28" fmla="*/ 489 w 920"/>
              <a:gd name="T29" fmla="*/ 605 h 968"/>
              <a:gd name="T30" fmla="*/ 465 w 920"/>
              <a:gd name="T31" fmla="*/ 618 h 968"/>
              <a:gd name="T32" fmla="*/ 441 w 920"/>
              <a:gd name="T33" fmla="*/ 630 h 968"/>
              <a:gd name="T34" fmla="*/ 405 w 920"/>
              <a:gd name="T35" fmla="*/ 648 h 968"/>
              <a:gd name="T36" fmla="*/ 398 w 920"/>
              <a:gd name="T37" fmla="*/ 652 h 968"/>
              <a:gd name="T38" fmla="*/ 342 w 920"/>
              <a:gd name="T39" fmla="*/ 681 h 968"/>
              <a:gd name="T40" fmla="*/ 199 w 920"/>
              <a:gd name="T41" fmla="*/ 386 h 968"/>
              <a:gd name="T42" fmla="*/ 248 w 920"/>
              <a:gd name="T43" fmla="*/ 361 h 968"/>
              <a:gd name="T44" fmla="*/ 319 w 920"/>
              <a:gd name="T45" fmla="*/ 325 h 968"/>
              <a:gd name="T46" fmla="*/ 340 w 920"/>
              <a:gd name="T47" fmla="*/ 314 h 968"/>
              <a:gd name="T48" fmla="*/ 224 w 920"/>
              <a:gd name="T49" fmla="*/ 29 h 968"/>
              <a:gd name="T50" fmla="*/ 183 w 920"/>
              <a:gd name="T51" fmla="*/ 50 h 968"/>
              <a:gd name="T52" fmla="*/ 146 w 920"/>
              <a:gd name="T53" fmla="*/ 68 h 968"/>
              <a:gd name="T54" fmla="*/ 125 w 920"/>
              <a:gd name="T55" fmla="*/ 79 h 968"/>
              <a:gd name="T56" fmla="*/ 104 w 920"/>
              <a:gd name="T57" fmla="*/ 90 h 968"/>
              <a:gd name="T58" fmla="*/ 8 w 920"/>
              <a:gd name="T59" fmla="*/ 239 h 968"/>
              <a:gd name="T60" fmla="*/ 9 w 920"/>
              <a:gd name="T61" fmla="*/ 242 h 968"/>
              <a:gd name="T62" fmla="*/ 9 w 920"/>
              <a:gd name="T63" fmla="*/ 242 h 968"/>
              <a:gd name="T64" fmla="*/ 348 w 920"/>
              <a:gd name="T65" fmla="*/ 922 h 968"/>
              <a:gd name="T66" fmla="*/ 525 w 920"/>
              <a:gd name="T67" fmla="*/ 932 h 968"/>
              <a:gd name="T68" fmla="*/ 553 w 920"/>
              <a:gd name="T69" fmla="*/ 918 h 968"/>
              <a:gd name="T70" fmla="*/ 604 w 920"/>
              <a:gd name="T71" fmla="*/ 892 h 968"/>
              <a:gd name="T72" fmla="*/ 500 w 920"/>
              <a:gd name="T73" fmla="*/ 361 h 968"/>
              <a:gd name="T74" fmla="*/ 500 w 920"/>
              <a:gd name="T75" fmla="*/ 361 h 968"/>
              <a:gd name="T76" fmla="*/ 403 w 920"/>
              <a:gd name="T77" fmla="*/ 411 h 968"/>
              <a:gd name="T78" fmla="*/ 453 w 920"/>
              <a:gd name="T79" fmla="*/ 508 h 968"/>
              <a:gd name="T80" fmla="*/ 550 w 920"/>
              <a:gd name="T81" fmla="*/ 457 h 968"/>
              <a:gd name="T82" fmla="*/ 500 w 920"/>
              <a:gd name="T83" fmla="*/ 361 h 968"/>
              <a:gd name="T84" fmla="*/ 569 w 920"/>
              <a:gd name="T85" fmla="*/ 0 h 968"/>
              <a:gd name="T86" fmla="*/ 569 w 920"/>
              <a:gd name="T87" fmla="*/ 0 h 968"/>
              <a:gd name="T88" fmla="*/ 544 w 920"/>
              <a:gd name="T89" fmla="*/ 78 h 968"/>
              <a:gd name="T90" fmla="*/ 590 w 920"/>
              <a:gd name="T91" fmla="*/ 92 h 968"/>
              <a:gd name="T92" fmla="*/ 776 w 920"/>
              <a:gd name="T93" fmla="*/ 251 h 968"/>
              <a:gd name="T94" fmla="*/ 813 w 920"/>
              <a:gd name="T95" fmla="*/ 519 h 968"/>
              <a:gd name="T96" fmla="*/ 794 w 920"/>
              <a:gd name="T97" fmla="*/ 585 h 968"/>
              <a:gd name="T98" fmla="*/ 873 w 920"/>
              <a:gd name="T99" fmla="*/ 610 h 968"/>
              <a:gd name="T100" fmla="*/ 893 w 920"/>
              <a:gd name="T101" fmla="*/ 537 h 968"/>
              <a:gd name="T102" fmla="*/ 848 w 920"/>
              <a:gd name="T103" fmla="*/ 210 h 968"/>
              <a:gd name="T104" fmla="*/ 619 w 920"/>
              <a:gd name="T105" fmla="*/ 15 h 968"/>
              <a:gd name="T106" fmla="*/ 569 w 920"/>
              <a:gd name="T107"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0" h="968">
                <a:moveTo>
                  <a:pt x="517" y="164"/>
                </a:moveTo>
                <a:cubicBezTo>
                  <a:pt x="532" y="169"/>
                  <a:pt x="547" y="174"/>
                  <a:pt x="561" y="180"/>
                </a:cubicBezTo>
                <a:cubicBezTo>
                  <a:pt x="637" y="212"/>
                  <a:pt x="686" y="262"/>
                  <a:pt x="712" y="322"/>
                </a:cubicBezTo>
                <a:cubicBezTo>
                  <a:pt x="738" y="381"/>
                  <a:pt x="740" y="447"/>
                  <a:pt x="723" y="513"/>
                </a:cubicBezTo>
                <a:cubicBezTo>
                  <a:pt x="720" y="528"/>
                  <a:pt x="715" y="543"/>
                  <a:pt x="709" y="558"/>
                </a:cubicBezTo>
                <a:lnTo>
                  <a:pt x="630" y="533"/>
                </a:lnTo>
                <a:cubicBezTo>
                  <a:pt x="636" y="520"/>
                  <a:pt x="640" y="507"/>
                  <a:pt x="644" y="493"/>
                </a:cubicBezTo>
                <a:cubicBezTo>
                  <a:pt x="656" y="445"/>
                  <a:pt x="654" y="396"/>
                  <a:pt x="636" y="355"/>
                </a:cubicBezTo>
                <a:cubicBezTo>
                  <a:pt x="619" y="314"/>
                  <a:pt x="584" y="279"/>
                  <a:pt x="529" y="256"/>
                </a:cubicBezTo>
                <a:cubicBezTo>
                  <a:pt x="518" y="251"/>
                  <a:pt x="505" y="247"/>
                  <a:pt x="492" y="243"/>
                </a:cubicBezTo>
                <a:lnTo>
                  <a:pt x="517" y="164"/>
                </a:lnTo>
                <a:close/>
                <a:moveTo>
                  <a:pt x="604" y="892"/>
                </a:moveTo>
                <a:lnTo>
                  <a:pt x="604" y="892"/>
                </a:lnTo>
                <a:lnTo>
                  <a:pt x="650" y="868"/>
                </a:lnTo>
                <a:cubicBezTo>
                  <a:pt x="624" y="749"/>
                  <a:pt x="513" y="612"/>
                  <a:pt x="489" y="605"/>
                </a:cubicBezTo>
                <a:lnTo>
                  <a:pt x="465" y="618"/>
                </a:lnTo>
                <a:lnTo>
                  <a:pt x="441" y="630"/>
                </a:lnTo>
                <a:lnTo>
                  <a:pt x="405" y="648"/>
                </a:lnTo>
                <a:lnTo>
                  <a:pt x="398" y="652"/>
                </a:lnTo>
                <a:lnTo>
                  <a:pt x="342" y="681"/>
                </a:lnTo>
                <a:cubicBezTo>
                  <a:pt x="264" y="563"/>
                  <a:pt x="250" y="522"/>
                  <a:pt x="199" y="386"/>
                </a:cubicBezTo>
                <a:lnTo>
                  <a:pt x="248" y="361"/>
                </a:lnTo>
                <a:lnTo>
                  <a:pt x="319" y="325"/>
                </a:lnTo>
                <a:lnTo>
                  <a:pt x="340" y="314"/>
                </a:lnTo>
                <a:cubicBezTo>
                  <a:pt x="350" y="271"/>
                  <a:pt x="278" y="75"/>
                  <a:pt x="224" y="29"/>
                </a:cubicBezTo>
                <a:lnTo>
                  <a:pt x="183" y="50"/>
                </a:lnTo>
                <a:lnTo>
                  <a:pt x="146" y="68"/>
                </a:lnTo>
                <a:lnTo>
                  <a:pt x="125" y="79"/>
                </a:lnTo>
                <a:lnTo>
                  <a:pt x="104" y="90"/>
                </a:lnTo>
                <a:cubicBezTo>
                  <a:pt x="32" y="128"/>
                  <a:pt x="0" y="178"/>
                  <a:pt x="8" y="239"/>
                </a:cubicBezTo>
                <a:lnTo>
                  <a:pt x="9" y="242"/>
                </a:lnTo>
                <a:lnTo>
                  <a:pt x="9" y="242"/>
                </a:lnTo>
                <a:cubicBezTo>
                  <a:pt x="61" y="510"/>
                  <a:pt x="164" y="723"/>
                  <a:pt x="348" y="922"/>
                </a:cubicBezTo>
                <a:cubicBezTo>
                  <a:pt x="392" y="965"/>
                  <a:pt x="451" y="968"/>
                  <a:pt x="525" y="932"/>
                </a:cubicBezTo>
                <a:lnTo>
                  <a:pt x="553" y="918"/>
                </a:lnTo>
                <a:lnTo>
                  <a:pt x="604" y="892"/>
                </a:lnTo>
                <a:close/>
                <a:moveTo>
                  <a:pt x="500" y="361"/>
                </a:moveTo>
                <a:lnTo>
                  <a:pt x="500" y="361"/>
                </a:lnTo>
                <a:cubicBezTo>
                  <a:pt x="459" y="348"/>
                  <a:pt x="416" y="371"/>
                  <a:pt x="403" y="411"/>
                </a:cubicBezTo>
                <a:cubicBezTo>
                  <a:pt x="391" y="451"/>
                  <a:pt x="413" y="495"/>
                  <a:pt x="453" y="508"/>
                </a:cubicBezTo>
                <a:cubicBezTo>
                  <a:pt x="494" y="520"/>
                  <a:pt x="537" y="498"/>
                  <a:pt x="550" y="457"/>
                </a:cubicBezTo>
                <a:cubicBezTo>
                  <a:pt x="563" y="417"/>
                  <a:pt x="541" y="374"/>
                  <a:pt x="500" y="361"/>
                </a:cubicBezTo>
                <a:close/>
                <a:moveTo>
                  <a:pt x="569" y="0"/>
                </a:moveTo>
                <a:lnTo>
                  <a:pt x="569" y="0"/>
                </a:lnTo>
                <a:lnTo>
                  <a:pt x="544" y="78"/>
                </a:lnTo>
                <a:cubicBezTo>
                  <a:pt x="560" y="82"/>
                  <a:pt x="575" y="87"/>
                  <a:pt x="590" y="92"/>
                </a:cubicBezTo>
                <a:cubicBezTo>
                  <a:pt x="668" y="122"/>
                  <a:pt x="734" y="178"/>
                  <a:pt x="776" y="251"/>
                </a:cubicBezTo>
                <a:cubicBezTo>
                  <a:pt x="818" y="325"/>
                  <a:pt x="835" y="417"/>
                  <a:pt x="813" y="519"/>
                </a:cubicBezTo>
                <a:cubicBezTo>
                  <a:pt x="808" y="541"/>
                  <a:pt x="802" y="562"/>
                  <a:pt x="794" y="585"/>
                </a:cubicBezTo>
                <a:lnTo>
                  <a:pt x="873" y="610"/>
                </a:lnTo>
                <a:cubicBezTo>
                  <a:pt x="881" y="585"/>
                  <a:pt x="888" y="561"/>
                  <a:pt x="893" y="537"/>
                </a:cubicBezTo>
                <a:cubicBezTo>
                  <a:pt x="920" y="413"/>
                  <a:pt x="899" y="301"/>
                  <a:pt x="848" y="210"/>
                </a:cubicBezTo>
                <a:cubicBezTo>
                  <a:pt x="796" y="120"/>
                  <a:pt x="715" y="51"/>
                  <a:pt x="619" y="15"/>
                </a:cubicBezTo>
                <a:cubicBezTo>
                  <a:pt x="603" y="9"/>
                  <a:pt x="586" y="4"/>
                  <a:pt x="569" y="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p:transition spd="slow" advTm="2534">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0" name="Freeform 5"/>
          <p:cNvSpPr/>
          <p:nvPr/>
        </p:nvSpPr>
        <p:spPr bwMode="auto">
          <a:xfrm>
            <a:off x="0" y="3132138"/>
            <a:ext cx="9267825" cy="3725862"/>
          </a:xfrm>
          <a:custGeom>
            <a:avLst/>
            <a:gdLst>
              <a:gd name="T0" fmla="*/ 0 w 12157"/>
              <a:gd name="T1" fmla="*/ 0 h 4877"/>
              <a:gd name="T2" fmla="*/ 10317 w 12157"/>
              <a:gd name="T3" fmla="*/ 0 h 4877"/>
              <a:gd name="T4" fmla="*/ 10947 w 12157"/>
              <a:gd name="T5" fmla="*/ 484 h 4877"/>
              <a:gd name="T6" fmla="*/ 12157 w 12157"/>
              <a:gd name="T7" fmla="*/ 4877 h 4877"/>
              <a:gd name="T8" fmla="*/ 0 w 12157"/>
              <a:gd name="T9" fmla="*/ 4877 h 4877"/>
              <a:gd name="T10" fmla="*/ 0 w 12157"/>
              <a:gd name="T11" fmla="*/ 0 h 4877"/>
            </a:gdLst>
            <a:ahLst/>
            <a:cxnLst>
              <a:cxn ang="0">
                <a:pos x="T0" y="T1"/>
              </a:cxn>
              <a:cxn ang="0">
                <a:pos x="T2" y="T3"/>
              </a:cxn>
              <a:cxn ang="0">
                <a:pos x="T4" y="T5"/>
              </a:cxn>
              <a:cxn ang="0">
                <a:pos x="T6" y="T7"/>
              </a:cxn>
              <a:cxn ang="0">
                <a:pos x="T8" y="T9"/>
              </a:cxn>
              <a:cxn ang="0">
                <a:pos x="T10" y="T11"/>
              </a:cxn>
            </a:cxnLst>
            <a:rect l="0" t="0" r="r" b="b"/>
            <a:pathLst>
              <a:path w="12157" h="4877">
                <a:moveTo>
                  <a:pt x="0" y="0"/>
                </a:moveTo>
                <a:lnTo>
                  <a:pt x="10317" y="0"/>
                </a:lnTo>
                <a:cubicBezTo>
                  <a:pt x="10583" y="0"/>
                  <a:pt x="10874" y="216"/>
                  <a:pt x="10947" y="484"/>
                </a:cubicBezTo>
                <a:lnTo>
                  <a:pt x="12157" y="4877"/>
                </a:lnTo>
                <a:lnTo>
                  <a:pt x="0" y="4877"/>
                </a:lnTo>
                <a:lnTo>
                  <a:pt x="0" y="0"/>
                </a:lnTo>
                <a:close/>
              </a:path>
            </a:pathLst>
          </a:custGeom>
          <a:solidFill>
            <a:srgbClr val="D6D6D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1" name="Freeform 6"/>
          <p:cNvSpPr/>
          <p:nvPr/>
        </p:nvSpPr>
        <p:spPr bwMode="auto">
          <a:xfrm>
            <a:off x="0" y="3270250"/>
            <a:ext cx="9694863" cy="3587750"/>
          </a:xfrm>
          <a:custGeom>
            <a:avLst/>
            <a:gdLst>
              <a:gd name="T0" fmla="*/ 0 w 12718"/>
              <a:gd name="T1" fmla="*/ 0 h 4695"/>
              <a:gd name="T2" fmla="*/ 10933 w 12718"/>
              <a:gd name="T3" fmla="*/ 0 h 4695"/>
              <a:gd name="T4" fmla="*/ 11564 w 12718"/>
              <a:gd name="T5" fmla="*/ 483 h 4695"/>
              <a:gd name="T6" fmla="*/ 12718 w 12718"/>
              <a:gd name="T7" fmla="*/ 4695 h 4695"/>
              <a:gd name="T8" fmla="*/ 0 w 12718"/>
              <a:gd name="T9" fmla="*/ 4695 h 4695"/>
              <a:gd name="T10" fmla="*/ 0 w 12718"/>
              <a:gd name="T11" fmla="*/ 0 h 4695"/>
            </a:gdLst>
            <a:ahLst/>
            <a:cxnLst>
              <a:cxn ang="0">
                <a:pos x="T0" y="T1"/>
              </a:cxn>
              <a:cxn ang="0">
                <a:pos x="T2" y="T3"/>
              </a:cxn>
              <a:cxn ang="0">
                <a:pos x="T4" y="T5"/>
              </a:cxn>
              <a:cxn ang="0">
                <a:pos x="T6" y="T7"/>
              </a:cxn>
              <a:cxn ang="0">
                <a:pos x="T8" y="T9"/>
              </a:cxn>
              <a:cxn ang="0">
                <a:pos x="T10" y="T11"/>
              </a:cxn>
            </a:cxnLst>
            <a:rect l="0" t="0" r="r" b="b"/>
            <a:pathLst>
              <a:path w="12718" h="4695">
                <a:moveTo>
                  <a:pt x="0" y="0"/>
                </a:moveTo>
                <a:lnTo>
                  <a:pt x="10933" y="0"/>
                </a:lnTo>
                <a:cubicBezTo>
                  <a:pt x="11199" y="0"/>
                  <a:pt x="11490" y="215"/>
                  <a:pt x="11564" y="483"/>
                </a:cubicBezTo>
                <a:lnTo>
                  <a:pt x="12718" y="4695"/>
                </a:lnTo>
                <a:lnTo>
                  <a:pt x="0" y="4695"/>
                </a:lnTo>
                <a:lnTo>
                  <a:pt x="0" y="0"/>
                </a:lnTo>
                <a:close/>
              </a:path>
            </a:pathLst>
          </a:custGeom>
          <a:solidFill>
            <a:srgbClr val="137A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2" name="Freeform 7"/>
          <p:cNvSpPr/>
          <p:nvPr/>
        </p:nvSpPr>
        <p:spPr bwMode="auto">
          <a:xfrm>
            <a:off x="9455150" y="4329113"/>
            <a:ext cx="2741613" cy="2528887"/>
          </a:xfrm>
          <a:custGeom>
            <a:avLst/>
            <a:gdLst>
              <a:gd name="T0" fmla="*/ 741 w 3596"/>
              <a:gd name="T1" fmla="*/ 3310 h 3310"/>
              <a:gd name="T2" fmla="*/ 52 w 3596"/>
              <a:gd name="T3" fmla="*/ 562 h 3310"/>
              <a:gd name="T4" fmla="*/ 478 w 3596"/>
              <a:gd name="T5" fmla="*/ 0 h 3310"/>
              <a:gd name="T6" fmla="*/ 3596 w 3596"/>
              <a:gd name="T7" fmla="*/ 0 h 3310"/>
              <a:gd name="T8" fmla="*/ 3596 w 3596"/>
              <a:gd name="T9" fmla="*/ 3310 h 3310"/>
              <a:gd name="T10" fmla="*/ 741 w 3596"/>
              <a:gd name="T11" fmla="*/ 3310 h 3310"/>
            </a:gdLst>
            <a:ahLst/>
            <a:cxnLst>
              <a:cxn ang="0">
                <a:pos x="T0" y="T1"/>
              </a:cxn>
              <a:cxn ang="0">
                <a:pos x="T2" y="T3"/>
              </a:cxn>
              <a:cxn ang="0">
                <a:pos x="T4" y="T5"/>
              </a:cxn>
              <a:cxn ang="0">
                <a:pos x="T6" y="T7"/>
              </a:cxn>
              <a:cxn ang="0">
                <a:pos x="T8" y="T9"/>
              </a:cxn>
              <a:cxn ang="0">
                <a:pos x="T10" y="T11"/>
              </a:cxn>
            </a:cxnLst>
            <a:rect l="0" t="0" r="r" b="b"/>
            <a:pathLst>
              <a:path w="3596" h="3310">
                <a:moveTo>
                  <a:pt x="741" y="3310"/>
                </a:moveTo>
                <a:lnTo>
                  <a:pt x="52" y="562"/>
                </a:lnTo>
                <a:cubicBezTo>
                  <a:pt x="0" y="365"/>
                  <a:pt x="160" y="8"/>
                  <a:pt x="478" y="0"/>
                </a:cubicBezTo>
                <a:lnTo>
                  <a:pt x="3596" y="0"/>
                </a:lnTo>
                <a:lnTo>
                  <a:pt x="3596" y="3310"/>
                </a:lnTo>
                <a:lnTo>
                  <a:pt x="741" y="3310"/>
                </a:lnTo>
                <a:close/>
              </a:path>
            </a:pathLst>
          </a:custGeom>
          <a:solidFill>
            <a:srgbClr val="433E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4" name="Freeform 8"/>
          <p:cNvSpPr/>
          <p:nvPr/>
        </p:nvSpPr>
        <p:spPr bwMode="auto">
          <a:xfrm>
            <a:off x="637142" y="2327920"/>
            <a:ext cx="1087438" cy="625475"/>
          </a:xfrm>
          <a:custGeom>
            <a:avLst/>
            <a:gdLst>
              <a:gd name="T0" fmla="*/ 90 w 1426"/>
              <a:gd name="T1" fmla="*/ 0 h 818"/>
              <a:gd name="T2" fmla="*/ 1336 w 1426"/>
              <a:gd name="T3" fmla="*/ 0 h 818"/>
              <a:gd name="T4" fmla="*/ 1426 w 1426"/>
              <a:gd name="T5" fmla="*/ 90 h 818"/>
              <a:gd name="T6" fmla="*/ 1426 w 1426"/>
              <a:gd name="T7" fmla="*/ 728 h 818"/>
              <a:gd name="T8" fmla="*/ 1336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6" y="0"/>
                </a:lnTo>
                <a:cubicBezTo>
                  <a:pt x="1386" y="0"/>
                  <a:pt x="1426" y="40"/>
                  <a:pt x="1426" y="90"/>
                </a:cubicBezTo>
                <a:lnTo>
                  <a:pt x="1426" y="728"/>
                </a:lnTo>
                <a:cubicBezTo>
                  <a:pt x="1426" y="777"/>
                  <a:pt x="1386" y="818"/>
                  <a:pt x="1336" y="818"/>
                </a:cubicBezTo>
                <a:lnTo>
                  <a:pt x="90" y="818"/>
                </a:lnTo>
                <a:cubicBezTo>
                  <a:pt x="41" y="818"/>
                  <a:pt x="0" y="777"/>
                  <a:pt x="0" y="728"/>
                </a:cubicBezTo>
                <a:lnTo>
                  <a:pt x="0" y="90"/>
                </a:lnTo>
                <a:cubicBezTo>
                  <a:pt x="0" y="40"/>
                  <a:pt x="41" y="0"/>
                  <a:pt x="90" y="0"/>
                </a:cubicBezTo>
                <a:close/>
              </a:path>
            </a:pathLst>
          </a:custGeom>
          <a:blipFill>
            <a:blip r:embed="rId2"/>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5" name="Freeform 9"/>
          <p:cNvSpPr/>
          <p:nvPr/>
        </p:nvSpPr>
        <p:spPr bwMode="auto">
          <a:xfrm>
            <a:off x="1918255" y="2327920"/>
            <a:ext cx="1087438" cy="625475"/>
          </a:xfrm>
          <a:custGeom>
            <a:avLst/>
            <a:gdLst>
              <a:gd name="T0" fmla="*/ 90 w 1426"/>
              <a:gd name="T1" fmla="*/ 0 h 818"/>
              <a:gd name="T2" fmla="*/ 1337 w 1426"/>
              <a:gd name="T3" fmla="*/ 0 h 818"/>
              <a:gd name="T4" fmla="*/ 1426 w 1426"/>
              <a:gd name="T5" fmla="*/ 90 h 818"/>
              <a:gd name="T6" fmla="*/ 1426 w 1426"/>
              <a:gd name="T7" fmla="*/ 728 h 818"/>
              <a:gd name="T8" fmla="*/ 1337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7" y="0"/>
                </a:lnTo>
                <a:cubicBezTo>
                  <a:pt x="1386" y="0"/>
                  <a:pt x="1426" y="40"/>
                  <a:pt x="1426" y="90"/>
                </a:cubicBezTo>
                <a:lnTo>
                  <a:pt x="1426" y="728"/>
                </a:lnTo>
                <a:cubicBezTo>
                  <a:pt x="1426" y="777"/>
                  <a:pt x="1386" y="818"/>
                  <a:pt x="1337" y="818"/>
                </a:cubicBezTo>
                <a:lnTo>
                  <a:pt x="90" y="818"/>
                </a:lnTo>
                <a:cubicBezTo>
                  <a:pt x="41" y="818"/>
                  <a:pt x="0" y="777"/>
                  <a:pt x="0" y="728"/>
                </a:cubicBezTo>
                <a:lnTo>
                  <a:pt x="0" y="90"/>
                </a:lnTo>
                <a:cubicBezTo>
                  <a:pt x="0" y="40"/>
                  <a:pt x="41" y="0"/>
                  <a:pt x="90" y="0"/>
                </a:cubicBezTo>
                <a:close/>
              </a:path>
            </a:pathLst>
          </a:custGeom>
          <a:blipFill>
            <a:blip r:embed="rId3"/>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6" name="Freeform 10"/>
          <p:cNvSpPr/>
          <p:nvPr/>
        </p:nvSpPr>
        <p:spPr bwMode="auto">
          <a:xfrm>
            <a:off x="3197780" y="2327920"/>
            <a:ext cx="1087438" cy="625475"/>
          </a:xfrm>
          <a:custGeom>
            <a:avLst/>
            <a:gdLst>
              <a:gd name="T0" fmla="*/ 90 w 1426"/>
              <a:gd name="T1" fmla="*/ 0 h 818"/>
              <a:gd name="T2" fmla="*/ 1337 w 1426"/>
              <a:gd name="T3" fmla="*/ 0 h 818"/>
              <a:gd name="T4" fmla="*/ 1426 w 1426"/>
              <a:gd name="T5" fmla="*/ 90 h 818"/>
              <a:gd name="T6" fmla="*/ 1426 w 1426"/>
              <a:gd name="T7" fmla="*/ 728 h 818"/>
              <a:gd name="T8" fmla="*/ 1337 w 1426"/>
              <a:gd name="T9" fmla="*/ 818 h 818"/>
              <a:gd name="T10" fmla="*/ 90 w 1426"/>
              <a:gd name="T11" fmla="*/ 818 h 818"/>
              <a:gd name="T12" fmla="*/ 0 w 1426"/>
              <a:gd name="T13" fmla="*/ 728 h 818"/>
              <a:gd name="T14" fmla="*/ 0 w 1426"/>
              <a:gd name="T15" fmla="*/ 90 h 818"/>
              <a:gd name="T16" fmla="*/ 90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90" y="0"/>
                </a:moveTo>
                <a:lnTo>
                  <a:pt x="1337" y="0"/>
                </a:lnTo>
                <a:cubicBezTo>
                  <a:pt x="1386" y="0"/>
                  <a:pt x="1426" y="40"/>
                  <a:pt x="1426" y="90"/>
                </a:cubicBezTo>
                <a:lnTo>
                  <a:pt x="1426" y="728"/>
                </a:lnTo>
                <a:cubicBezTo>
                  <a:pt x="1426" y="777"/>
                  <a:pt x="1386" y="818"/>
                  <a:pt x="1337" y="818"/>
                </a:cubicBezTo>
                <a:lnTo>
                  <a:pt x="90" y="818"/>
                </a:lnTo>
                <a:cubicBezTo>
                  <a:pt x="41" y="818"/>
                  <a:pt x="0" y="777"/>
                  <a:pt x="0" y="728"/>
                </a:cubicBezTo>
                <a:lnTo>
                  <a:pt x="0" y="90"/>
                </a:lnTo>
                <a:cubicBezTo>
                  <a:pt x="0" y="40"/>
                  <a:pt x="41" y="0"/>
                  <a:pt x="90" y="0"/>
                </a:cubicBezTo>
                <a:close/>
              </a:path>
            </a:pathLst>
          </a:custGeom>
          <a:blipFill>
            <a:blip r:embed="rId4"/>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27" name="Freeform 11"/>
          <p:cNvSpPr/>
          <p:nvPr/>
        </p:nvSpPr>
        <p:spPr bwMode="auto">
          <a:xfrm>
            <a:off x="4480480" y="2327920"/>
            <a:ext cx="1085850" cy="625475"/>
          </a:xfrm>
          <a:custGeom>
            <a:avLst/>
            <a:gdLst>
              <a:gd name="T0" fmla="*/ 89 w 1426"/>
              <a:gd name="T1" fmla="*/ 0 h 818"/>
              <a:gd name="T2" fmla="*/ 1336 w 1426"/>
              <a:gd name="T3" fmla="*/ 0 h 818"/>
              <a:gd name="T4" fmla="*/ 1426 w 1426"/>
              <a:gd name="T5" fmla="*/ 90 h 818"/>
              <a:gd name="T6" fmla="*/ 1426 w 1426"/>
              <a:gd name="T7" fmla="*/ 728 h 818"/>
              <a:gd name="T8" fmla="*/ 1336 w 1426"/>
              <a:gd name="T9" fmla="*/ 818 h 818"/>
              <a:gd name="T10" fmla="*/ 89 w 1426"/>
              <a:gd name="T11" fmla="*/ 818 h 818"/>
              <a:gd name="T12" fmla="*/ 0 w 1426"/>
              <a:gd name="T13" fmla="*/ 728 h 818"/>
              <a:gd name="T14" fmla="*/ 0 w 1426"/>
              <a:gd name="T15" fmla="*/ 90 h 818"/>
              <a:gd name="T16" fmla="*/ 89 w 1426"/>
              <a:gd name="T1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6" h="818">
                <a:moveTo>
                  <a:pt x="89" y="0"/>
                </a:moveTo>
                <a:lnTo>
                  <a:pt x="1336" y="0"/>
                </a:lnTo>
                <a:cubicBezTo>
                  <a:pt x="1385" y="0"/>
                  <a:pt x="1426" y="40"/>
                  <a:pt x="1426" y="90"/>
                </a:cubicBezTo>
                <a:lnTo>
                  <a:pt x="1426" y="728"/>
                </a:lnTo>
                <a:cubicBezTo>
                  <a:pt x="1426" y="777"/>
                  <a:pt x="1385" y="818"/>
                  <a:pt x="1336" y="818"/>
                </a:cubicBezTo>
                <a:lnTo>
                  <a:pt x="89" y="818"/>
                </a:lnTo>
                <a:cubicBezTo>
                  <a:pt x="40" y="818"/>
                  <a:pt x="0" y="777"/>
                  <a:pt x="0" y="728"/>
                </a:cubicBezTo>
                <a:lnTo>
                  <a:pt x="0" y="90"/>
                </a:lnTo>
                <a:cubicBezTo>
                  <a:pt x="0" y="40"/>
                  <a:pt x="40" y="0"/>
                  <a:pt x="89" y="0"/>
                </a:cubicBezTo>
                <a:close/>
              </a:path>
            </a:pathLst>
          </a:custGeom>
          <a:blipFill>
            <a:blip r:embed="rId5"/>
            <a:stretch>
              <a:fillRect/>
            </a:stretch>
          </a:blipFill>
          <a:ln w="28575" cap="flat">
            <a:solidFill>
              <a:srgbClr val="FEFEFE"/>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34" name="Freeform 16"/>
          <p:cNvSpPr>
            <a:spLocks noEditPoints="1"/>
          </p:cNvSpPr>
          <p:nvPr/>
        </p:nvSpPr>
        <p:spPr bwMode="auto">
          <a:xfrm>
            <a:off x="584930" y="332656"/>
            <a:ext cx="1446213" cy="742950"/>
          </a:xfrm>
          <a:custGeom>
            <a:avLst/>
            <a:gdLst>
              <a:gd name="T0" fmla="*/ 1365 w 1868"/>
              <a:gd name="T1" fmla="*/ 133 h 958"/>
              <a:gd name="T2" fmla="*/ 193 w 1868"/>
              <a:gd name="T3" fmla="*/ 955 h 958"/>
              <a:gd name="T4" fmla="*/ 182 w 1868"/>
              <a:gd name="T5" fmla="*/ 825 h 958"/>
              <a:gd name="T6" fmla="*/ 197 w 1868"/>
              <a:gd name="T7" fmla="*/ 772 h 958"/>
              <a:gd name="T8" fmla="*/ 197 w 1868"/>
              <a:gd name="T9" fmla="*/ 838 h 958"/>
              <a:gd name="T10" fmla="*/ 95 w 1868"/>
              <a:gd name="T11" fmla="*/ 922 h 958"/>
              <a:gd name="T12" fmla="*/ 152 w 1868"/>
              <a:gd name="T13" fmla="*/ 886 h 958"/>
              <a:gd name="T14" fmla="*/ 121 w 1868"/>
              <a:gd name="T15" fmla="*/ 807 h 958"/>
              <a:gd name="T16" fmla="*/ 315 w 1868"/>
              <a:gd name="T17" fmla="*/ 948 h 958"/>
              <a:gd name="T18" fmla="*/ 403 w 1868"/>
              <a:gd name="T19" fmla="*/ 793 h 958"/>
              <a:gd name="T20" fmla="*/ 456 w 1868"/>
              <a:gd name="T21" fmla="*/ 834 h 958"/>
              <a:gd name="T22" fmla="*/ 369 w 1868"/>
              <a:gd name="T23" fmla="*/ 822 h 958"/>
              <a:gd name="T24" fmla="*/ 335 w 1868"/>
              <a:gd name="T25" fmla="*/ 793 h 958"/>
              <a:gd name="T26" fmla="*/ 362 w 1868"/>
              <a:gd name="T27" fmla="*/ 859 h 958"/>
              <a:gd name="T28" fmla="*/ 421 w 1868"/>
              <a:gd name="T29" fmla="*/ 935 h 958"/>
              <a:gd name="T30" fmla="*/ 530 w 1868"/>
              <a:gd name="T31" fmla="*/ 888 h 958"/>
              <a:gd name="T32" fmla="*/ 615 w 1868"/>
              <a:gd name="T33" fmla="*/ 831 h 958"/>
              <a:gd name="T34" fmla="*/ 534 w 1868"/>
              <a:gd name="T35" fmla="*/ 958 h 958"/>
              <a:gd name="T36" fmla="*/ 479 w 1868"/>
              <a:gd name="T37" fmla="*/ 809 h 958"/>
              <a:gd name="T38" fmla="*/ 534 w 1868"/>
              <a:gd name="T39" fmla="*/ 853 h 958"/>
              <a:gd name="T40" fmla="*/ 501 w 1868"/>
              <a:gd name="T41" fmla="*/ 880 h 958"/>
              <a:gd name="T42" fmla="*/ 589 w 1868"/>
              <a:gd name="T43" fmla="*/ 888 h 958"/>
              <a:gd name="T44" fmla="*/ 759 w 1868"/>
              <a:gd name="T45" fmla="*/ 943 h 958"/>
              <a:gd name="T46" fmla="*/ 717 w 1868"/>
              <a:gd name="T47" fmla="*/ 918 h 958"/>
              <a:gd name="T48" fmla="*/ 785 w 1868"/>
              <a:gd name="T49" fmla="*/ 806 h 958"/>
              <a:gd name="T50" fmla="*/ 854 w 1868"/>
              <a:gd name="T51" fmla="*/ 846 h 958"/>
              <a:gd name="T52" fmla="*/ 804 w 1868"/>
              <a:gd name="T53" fmla="*/ 924 h 958"/>
              <a:gd name="T54" fmla="*/ 970 w 1868"/>
              <a:gd name="T55" fmla="*/ 773 h 958"/>
              <a:gd name="T56" fmla="*/ 946 w 1868"/>
              <a:gd name="T57" fmla="*/ 836 h 958"/>
              <a:gd name="T58" fmla="*/ 1030 w 1868"/>
              <a:gd name="T59" fmla="*/ 912 h 958"/>
              <a:gd name="T60" fmla="*/ 922 w 1868"/>
              <a:gd name="T61" fmla="*/ 886 h 958"/>
              <a:gd name="T62" fmla="*/ 989 w 1868"/>
              <a:gd name="T63" fmla="*/ 884 h 958"/>
              <a:gd name="T64" fmla="*/ 1057 w 1868"/>
              <a:gd name="T65" fmla="*/ 879 h 958"/>
              <a:gd name="T66" fmla="*/ 1070 w 1868"/>
              <a:gd name="T67" fmla="*/ 927 h 958"/>
              <a:gd name="T68" fmla="*/ 967 w 1868"/>
              <a:gd name="T69" fmla="*/ 887 h 958"/>
              <a:gd name="T70" fmla="*/ 1165 w 1868"/>
              <a:gd name="T71" fmla="*/ 804 h 958"/>
              <a:gd name="T72" fmla="*/ 1198 w 1868"/>
              <a:gd name="T73" fmla="*/ 773 h 958"/>
              <a:gd name="T74" fmla="*/ 1226 w 1868"/>
              <a:gd name="T75" fmla="*/ 939 h 958"/>
              <a:gd name="T76" fmla="*/ 1108 w 1868"/>
              <a:gd name="T77" fmla="*/ 877 h 958"/>
              <a:gd name="T78" fmla="*/ 1229 w 1868"/>
              <a:gd name="T79" fmla="*/ 889 h 958"/>
              <a:gd name="T80" fmla="*/ 1369 w 1868"/>
              <a:gd name="T81" fmla="*/ 933 h 958"/>
              <a:gd name="T82" fmla="*/ 1386 w 1868"/>
              <a:gd name="T83" fmla="*/ 862 h 958"/>
              <a:gd name="T84" fmla="*/ 1405 w 1868"/>
              <a:gd name="T85" fmla="*/ 860 h 958"/>
              <a:gd name="T86" fmla="*/ 1627 w 1868"/>
              <a:gd name="T87" fmla="*/ 802 h 958"/>
              <a:gd name="T88" fmla="*/ 1672 w 1868"/>
              <a:gd name="T89" fmla="*/ 856 h 958"/>
              <a:gd name="T90" fmla="*/ 1725 w 1868"/>
              <a:gd name="T91" fmla="*/ 915 h 958"/>
              <a:gd name="T92" fmla="*/ 1740 w 1868"/>
              <a:gd name="T93" fmla="*/ 818 h 958"/>
              <a:gd name="T94" fmla="*/ 724 w 1868"/>
              <a:gd name="T95" fmla="*/ 68 h 958"/>
              <a:gd name="T96" fmla="*/ 721 w 1868"/>
              <a:gd name="T97" fmla="*/ 404 h 958"/>
              <a:gd name="T98" fmla="*/ 1266 w 1868"/>
              <a:gd name="T99" fmla="*/ 570 h 958"/>
              <a:gd name="T100" fmla="*/ 1246 w 1868"/>
              <a:gd name="T101" fmla="*/ 331 h 958"/>
              <a:gd name="T102" fmla="*/ 1157 w 1868"/>
              <a:gd name="T103" fmla="*/ 404 h 958"/>
              <a:gd name="T104" fmla="*/ 1591 w 1868"/>
              <a:gd name="T105" fmla="*/ 376 h 958"/>
              <a:gd name="T106" fmla="*/ 554 w 1868"/>
              <a:gd name="T107" fmla="*/ 546 h 958"/>
              <a:gd name="T108" fmla="*/ 546 w 1868"/>
              <a:gd name="T109" fmla="*/ 142 h 958"/>
              <a:gd name="T110" fmla="*/ 992 w 1868"/>
              <a:gd name="T111" fmla="*/ 142 h 958"/>
              <a:gd name="T112" fmla="*/ 992 w 1868"/>
              <a:gd name="T113" fmla="*/ 185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68" h="958">
                <a:moveTo>
                  <a:pt x="1322" y="0"/>
                </a:moveTo>
                <a:lnTo>
                  <a:pt x="1868" y="0"/>
                </a:lnTo>
                <a:lnTo>
                  <a:pt x="1868" y="546"/>
                </a:lnTo>
                <a:lnTo>
                  <a:pt x="1441" y="546"/>
                </a:lnTo>
                <a:lnTo>
                  <a:pt x="1441" y="503"/>
                </a:lnTo>
                <a:lnTo>
                  <a:pt x="1826" y="503"/>
                </a:lnTo>
                <a:lnTo>
                  <a:pt x="1826" y="42"/>
                </a:lnTo>
                <a:lnTo>
                  <a:pt x="1365" y="42"/>
                </a:lnTo>
                <a:lnTo>
                  <a:pt x="1365" y="133"/>
                </a:lnTo>
                <a:lnTo>
                  <a:pt x="1322" y="133"/>
                </a:lnTo>
                <a:lnTo>
                  <a:pt x="1322" y="0"/>
                </a:lnTo>
                <a:close/>
                <a:moveTo>
                  <a:pt x="152" y="956"/>
                </a:moveTo>
                <a:lnTo>
                  <a:pt x="138" y="956"/>
                </a:lnTo>
                <a:lnTo>
                  <a:pt x="138" y="861"/>
                </a:lnTo>
                <a:lnTo>
                  <a:pt x="242" y="861"/>
                </a:lnTo>
                <a:lnTo>
                  <a:pt x="242" y="934"/>
                </a:lnTo>
                <a:cubicBezTo>
                  <a:pt x="242" y="948"/>
                  <a:pt x="235" y="954"/>
                  <a:pt x="221" y="954"/>
                </a:cubicBezTo>
                <a:cubicBezTo>
                  <a:pt x="214" y="955"/>
                  <a:pt x="204" y="955"/>
                  <a:pt x="193" y="955"/>
                </a:cubicBezTo>
                <a:cubicBezTo>
                  <a:pt x="192" y="951"/>
                  <a:pt x="191" y="946"/>
                  <a:pt x="190" y="940"/>
                </a:cubicBezTo>
                <a:cubicBezTo>
                  <a:pt x="201" y="941"/>
                  <a:pt x="210" y="941"/>
                  <a:pt x="217" y="941"/>
                </a:cubicBezTo>
                <a:cubicBezTo>
                  <a:pt x="224" y="941"/>
                  <a:pt x="227" y="938"/>
                  <a:pt x="227" y="932"/>
                </a:cubicBezTo>
                <a:lnTo>
                  <a:pt x="227" y="922"/>
                </a:lnTo>
                <a:lnTo>
                  <a:pt x="152" y="922"/>
                </a:lnTo>
                <a:lnTo>
                  <a:pt x="152" y="956"/>
                </a:lnTo>
                <a:close/>
                <a:moveTo>
                  <a:pt x="121" y="838"/>
                </a:moveTo>
                <a:lnTo>
                  <a:pt x="182" y="838"/>
                </a:lnTo>
                <a:lnTo>
                  <a:pt x="182" y="825"/>
                </a:lnTo>
                <a:lnTo>
                  <a:pt x="134" y="825"/>
                </a:lnTo>
                <a:lnTo>
                  <a:pt x="134" y="814"/>
                </a:lnTo>
                <a:lnTo>
                  <a:pt x="182" y="814"/>
                </a:lnTo>
                <a:lnTo>
                  <a:pt x="182" y="801"/>
                </a:lnTo>
                <a:lnTo>
                  <a:pt x="127" y="801"/>
                </a:lnTo>
                <a:lnTo>
                  <a:pt x="127" y="789"/>
                </a:lnTo>
                <a:lnTo>
                  <a:pt x="182" y="789"/>
                </a:lnTo>
                <a:lnTo>
                  <a:pt x="182" y="772"/>
                </a:lnTo>
                <a:lnTo>
                  <a:pt x="197" y="772"/>
                </a:lnTo>
                <a:lnTo>
                  <a:pt x="197" y="789"/>
                </a:lnTo>
                <a:lnTo>
                  <a:pt x="254" y="789"/>
                </a:lnTo>
                <a:lnTo>
                  <a:pt x="254" y="801"/>
                </a:lnTo>
                <a:lnTo>
                  <a:pt x="197" y="801"/>
                </a:lnTo>
                <a:lnTo>
                  <a:pt x="197" y="814"/>
                </a:lnTo>
                <a:lnTo>
                  <a:pt x="249" y="814"/>
                </a:lnTo>
                <a:lnTo>
                  <a:pt x="249" y="825"/>
                </a:lnTo>
                <a:lnTo>
                  <a:pt x="197" y="825"/>
                </a:lnTo>
                <a:lnTo>
                  <a:pt x="197" y="838"/>
                </a:lnTo>
                <a:lnTo>
                  <a:pt x="258" y="838"/>
                </a:lnTo>
                <a:lnTo>
                  <a:pt x="258" y="850"/>
                </a:lnTo>
                <a:lnTo>
                  <a:pt x="121" y="850"/>
                </a:lnTo>
                <a:lnTo>
                  <a:pt x="121" y="838"/>
                </a:lnTo>
                <a:close/>
                <a:moveTo>
                  <a:pt x="131" y="910"/>
                </a:moveTo>
                <a:cubicBezTo>
                  <a:pt x="131" y="916"/>
                  <a:pt x="131" y="922"/>
                  <a:pt x="132" y="926"/>
                </a:cubicBezTo>
                <a:cubicBezTo>
                  <a:pt x="118" y="935"/>
                  <a:pt x="107" y="943"/>
                  <a:pt x="98" y="951"/>
                </a:cubicBezTo>
                <a:lnTo>
                  <a:pt x="89" y="938"/>
                </a:lnTo>
                <a:cubicBezTo>
                  <a:pt x="93" y="934"/>
                  <a:pt x="95" y="929"/>
                  <a:pt x="95" y="922"/>
                </a:cubicBezTo>
                <a:lnTo>
                  <a:pt x="95" y="851"/>
                </a:lnTo>
                <a:lnTo>
                  <a:pt x="73" y="851"/>
                </a:lnTo>
                <a:lnTo>
                  <a:pt x="73" y="838"/>
                </a:lnTo>
                <a:lnTo>
                  <a:pt x="110" y="838"/>
                </a:lnTo>
                <a:lnTo>
                  <a:pt x="110" y="925"/>
                </a:lnTo>
                <a:cubicBezTo>
                  <a:pt x="117" y="920"/>
                  <a:pt x="124" y="915"/>
                  <a:pt x="131" y="910"/>
                </a:cubicBezTo>
                <a:close/>
                <a:moveTo>
                  <a:pt x="227" y="873"/>
                </a:moveTo>
                <a:lnTo>
                  <a:pt x="152" y="873"/>
                </a:lnTo>
                <a:lnTo>
                  <a:pt x="152" y="886"/>
                </a:lnTo>
                <a:lnTo>
                  <a:pt x="227" y="886"/>
                </a:lnTo>
                <a:lnTo>
                  <a:pt x="227" y="873"/>
                </a:lnTo>
                <a:close/>
                <a:moveTo>
                  <a:pt x="152" y="911"/>
                </a:moveTo>
                <a:lnTo>
                  <a:pt x="227" y="911"/>
                </a:lnTo>
                <a:lnTo>
                  <a:pt x="227" y="898"/>
                </a:lnTo>
                <a:lnTo>
                  <a:pt x="152" y="898"/>
                </a:lnTo>
                <a:lnTo>
                  <a:pt x="152" y="911"/>
                </a:lnTo>
                <a:close/>
                <a:moveTo>
                  <a:pt x="94" y="779"/>
                </a:moveTo>
                <a:cubicBezTo>
                  <a:pt x="104" y="789"/>
                  <a:pt x="113" y="798"/>
                  <a:pt x="121" y="807"/>
                </a:cubicBezTo>
                <a:lnTo>
                  <a:pt x="108" y="818"/>
                </a:lnTo>
                <a:cubicBezTo>
                  <a:pt x="99" y="807"/>
                  <a:pt x="91" y="797"/>
                  <a:pt x="83" y="788"/>
                </a:cubicBezTo>
                <a:lnTo>
                  <a:pt x="94" y="779"/>
                </a:lnTo>
                <a:close/>
                <a:moveTo>
                  <a:pt x="301" y="873"/>
                </a:moveTo>
                <a:lnTo>
                  <a:pt x="434" y="873"/>
                </a:lnTo>
                <a:lnTo>
                  <a:pt x="434" y="958"/>
                </a:lnTo>
                <a:lnTo>
                  <a:pt x="421" y="958"/>
                </a:lnTo>
                <a:lnTo>
                  <a:pt x="421" y="948"/>
                </a:lnTo>
                <a:lnTo>
                  <a:pt x="315" y="948"/>
                </a:lnTo>
                <a:lnTo>
                  <a:pt x="315" y="958"/>
                </a:lnTo>
                <a:lnTo>
                  <a:pt x="301" y="958"/>
                </a:lnTo>
                <a:lnTo>
                  <a:pt x="301" y="873"/>
                </a:lnTo>
                <a:close/>
                <a:moveTo>
                  <a:pt x="369" y="822"/>
                </a:moveTo>
                <a:lnTo>
                  <a:pt x="401" y="822"/>
                </a:lnTo>
                <a:cubicBezTo>
                  <a:pt x="402" y="817"/>
                  <a:pt x="403" y="812"/>
                  <a:pt x="403" y="805"/>
                </a:cubicBezTo>
                <a:lnTo>
                  <a:pt x="371" y="805"/>
                </a:lnTo>
                <a:lnTo>
                  <a:pt x="371" y="793"/>
                </a:lnTo>
                <a:lnTo>
                  <a:pt x="403" y="793"/>
                </a:lnTo>
                <a:lnTo>
                  <a:pt x="403" y="774"/>
                </a:lnTo>
                <a:lnTo>
                  <a:pt x="416" y="774"/>
                </a:lnTo>
                <a:lnTo>
                  <a:pt x="416" y="793"/>
                </a:lnTo>
                <a:lnTo>
                  <a:pt x="453" y="793"/>
                </a:lnTo>
                <a:lnTo>
                  <a:pt x="453" y="805"/>
                </a:lnTo>
                <a:lnTo>
                  <a:pt x="416" y="805"/>
                </a:lnTo>
                <a:cubicBezTo>
                  <a:pt x="415" y="811"/>
                  <a:pt x="415" y="817"/>
                  <a:pt x="414" y="822"/>
                </a:cubicBezTo>
                <a:lnTo>
                  <a:pt x="456" y="822"/>
                </a:lnTo>
                <a:lnTo>
                  <a:pt x="456" y="834"/>
                </a:lnTo>
                <a:lnTo>
                  <a:pt x="416" y="834"/>
                </a:lnTo>
                <a:cubicBezTo>
                  <a:pt x="425" y="850"/>
                  <a:pt x="440" y="861"/>
                  <a:pt x="461" y="867"/>
                </a:cubicBezTo>
                <a:cubicBezTo>
                  <a:pt x="457" y="871"/>
                  <a:pt x="454" y="874"/>
                  <a:pt x="451" y="879"/>
                </a:cubicBezTo>
                <a:cubicBezTo>
                  <a:pt x="432" y="871"/>
                  <a:pt x="417" y="859"/>
                  <a:pt x="408" y="842"/>
                </a:cubicBezTo>
                <a:cubicBezTo>
                  <a:pt x="402" y="852"/>
                  <a:pt x="390" y="861"/>
                  <a:pt x="372" y="870"/>
                </a:cubicBezTo>
                <a:cubicBezTo>
                  <a:pt x="370" y="866"/>
                  <a:pt x="367" y="863"/>
                  <a:pt x="364" y="859"/>
                </a:cubicBezTo>
                <a:cubicBezTo>
                  <a:pt x="382" y="852"/>
                  <a:pt x="393" y="844"/>
                  <a:pt x="398" y="834"/>
                </a:cubicBezTo>
                <a:lnTo>
                  <a:pt x="369" y="834"/>
                </a:lnTo>
                <a:lnTo>
                  <a:pt x="369" y="822"/>
                </a:lnTo>
                <a:close/>
                <a:moveTo>
                  <a:pt x="277" y="822"/>
                </a:moveTo>
                <a:lnTo>
                  <a:pt x="320" y="822"/>
                </a:lnTo>
                <a:cubicBezTo>
                  <a:pt x="321" y="817"/>
                  <a:pt x="322" y="811"/>
                  <a:pt x="322" y="805"/>
                </a:cubicBezTo>
                <a:lnTo>
                  <a:pt x="282" y="805"/>
                </a:lnTo>
                <a:lnTo>
                  <a:pt x="282" y="793"/>
                </a:lnTo>
                <a:lnTo>
                  <a:pt x="322" y="793"/>
                </a:lnTo>
                <a:lnTo>
                  <a:pt x="322" y="774"/>
                </a:lnTo>
                <a:lnTo>
                  <a:pt x="335" y="774"/>
                </a:lnTo>
                <a:lnTo>
                  <a:pt x="335" y="793"/>
                </a:lnTo>
                <a:lnTo>
                  <a:pt x="364" y="793"/>
                </a:lnTo>
                <a:lnTo>
                  <a:pt x="364" y="805"/>
                </a:lnTo>
                <a:lnTo>
                  <a:pt x="334" y="805"/>
                </a:lnTo>
                <a:cubicBezTo>
                  <a:pt x="334" y="811"/>
                  <a:pt x="334" y="817"/>
                  <a:pt x="333" y="822"/>
                </a:cubicBezTo>
                <a:lnTo>
                  <a:pt x="365" y="822"/>
                </a:lnTo>
                <a:lnTo>
                  <a:pt x="365" y="834"/>
                </a:lnTo>
                <a:lnTo>
                  <a:pt x="331" y="834"/>
                </a:lnTo>
                <a:cubicBezTo>
                  <a:pt x="331" y="836"/>
                  <a:pt x="330" y="837"/>
                  <a:pt x="330" y="839"/>
                </a:cubicBezTo>
                <a:cubicBezTo>
                  <a:pt x="341" y="845"/>
                  <a:pt x="351" y="852"/>
                  <a:pt x="362" y="859"/>
                </a:cubicBezTo>
                <a:lnTo>
                  <a:pt x="354" y="869"/>
                </a:lnTo>
                <a:cubicBezTo>
                  <a:pt x="344" y="862"/>
                  <a:pt x="335" y="855"/>
                  <a:pt x="325" y="849"/>
                </a:cubicBezTo>
                <a:cubicBezTo>
                  <a:pt x="317" y="862"/>
                  <a:pt x="304" y="873"/>
                  <a:pt x="284" y="882"/>
                </a:cubicBezTo>
                <a:cubicBezTo>
                  <a:pt x="281" y="879"/>
                  <a:pt x="278" y="875"/>
                  <a:pt x="274" y="870"/>
                </a:cubicBezTo>
                <a:cubicBezTo>
                  <a:pt x="299" y="860"/>
                  <a:pt x="314" y="848"/>
                  <a:pt x="318" y="834"/>
                </a:cubicBezTo>
                <a:lnTo>
                  <a:pt x="277" y="834"/>
                </a:lnTo>
                <a:lnTo>
                  <a:pt x="277" y="822"/>
                </a:lnTo>
                <a:close/>
                <a:moveTo>
                  <a:pt x="315" y="935"/>
                </a:moveTo>
                <a:lnTo>
                  <a:pt x="421" y="935"/>
                </a:lnTo>
                <a:lnTo>
                  <a:pt x="421" y="916"/>
                </a:lnTo>
                <a:lnTo>
                  <a:pt x="315" y="916"/>
                </a:lnTo>
                <a:lnTo>
                  <a:pt x="315" y="935"/>
                </a:lnTo>
                <a:close/>
                <a:moveTo>
                  <a:pt x="421" y="886"/>
                </a:moveTo>
                <a:lnTo>
                  <a:pt x="315" y="886"/>
                </a:lnTo>
                <a:lnTo>
                  <a:pt x="315" y="904"/>
                </a:lnTo>
                <a:lnTo>
                  <a:pt x="421" y="904"/>
                </a:lnTo>
                <a:lnTo>
                  <a:pt x="421" y="886"/>
                </a:lnTo>
                <a:close/>
                <a:moveTo>
                  <a:pt x="530" y="888"/>
                </a:moveTo>
                <a:lnTo>
                  <a:pt x="546" y="888"/>
                </a:lnTo>
                <a:lnTo>
                  <a:pt x="546" y="837"/>
                </a:lnTo>
                <a:cubicBezTo>
                  <a:pt x="543" y="835"/>
                  <a:pt x="540" y="832"/>
                  <a:pt x="535" y="829"/>
                </a:cubicBezTo>
                <a:cubicBezTo>
                  <a:pt x="552" y="812"/>
                  <a:pt x="565" y="793"/>
                  <a:pt x="575" y="772"/>
                </a:cubicBezTo>
                <a:lnTo>
                  <a:pt x="590" y="775"/>
                </a:lnTo>
                <a:cubicBezTo>
                  <a:pt x="587" y="781"/>
                  <a:pt x="584" y="787"/>
                  <a:pt x="580" y="792"/>
                </a:cubicBezTo>
                <a:lnTo>
                  <a:pt x="637" y="792"/>
                </a:lnTo>
                <a:lnTo>
                  <a:pt x="637" y="805"/>
                </a:lnTo>
                <a:cubicBezTo>
                  <a:pt x="632" y="811"/>
                  <a:pt x="625" y="820"/>
                  <a:pt x="615" y="831"/>
                </a:cubicBezTo>
                <a:lnTo>
                  <a:pt x="648" y="831"/>
                </a:lnTo>
                <a:lnTo>
                  <a:pt x="648" y="888"/>
                </a:lnTo>
                <a:lnTo>
                  <a:pt x="663" y="888"/>
                </a:lnTo>
                <a:lnTo>
                  <a:pt x="663" y="900"/>
                </a:lnTo>
                <a:lnTo>
                  <a:pt x="605" y="900"/>
                </a:lnTo>
                <a:cubicBezTo>
                  <a:pt x="615" y="922"/>
                  <a:pt x="634" y="936"/>
                  <a:pt x="662" y="942"/>
                </a:cubicBezTo>
                <a:cubicBezTo>
                  <a:pt x="658" y="947"/>
                  <a:pt x="654" y="952"/>
                  <a:pt x="651" y="957"/>
                </a:cubicBezTo>
                <a:cubicBezTo>
                  <a:pt x="625" y="948"/>
                  <a:pt x="607" y="933"/>
                  <a:pt x="597" y="910"/>
                </a:cubicBezTo>
                <a:cubicBezTo>
                  <a:pt x="590" y="929"/>
                  <a:pt x="569" y="945"/>
                  <a:pt x="534" y="958"/>
                </a:cubicBezTo>
                <a:cubicBezTo>
                  <a:pt x="532" y="954"/>
                  <a:pt x="528" y="949"/>
                  <a:pt x="524" y="945"/>
                </a:cubicBezTo>
                <a:cubicBezTo>
                  <a:pt x="560" y="934"/>
                  <a:pt x="580" y="919"/>
                  <a:pt x="586" y="900"/>
                </a:cubicBezTo>
                <a:lnTo>
                  <a:pt x="530" y="900"/>
                </a:lnTo>
                <a:lnTo>
                  <a:pt x="530" y="888"/>
                </a:lnTo>
                <a:close/>
                <a:moveTo>
                  <a:pt x="477" y="873"/>
                </a:moveTo>
                <a:cubicBezTo>
                  <a:pt x="485" y="870"/>
                  <a:pt x="492" y="868"/>
                  <a:pt x="501" y="865"/>
                </a:cubicBezTo>
                <a:lnTo>
                  <a:pt x="501" y="822"/>
                </a:lnTo>
                <a:lnTo>
                  <a:pt x="479" y="822"/>
                </a:lnTo>
                <a:lnTo>
                  <a:pt x="479" y="809"/>
                </a:lnTo>
                <a:lnTo>
                  <a:pt x="501" y="809"/>
                </a:lnTo>
                <a:lnTo>
                  <a:pt x="501" y="775"/>
                </a:lnTo>
                <a:lnTo>
                  <a:pt x="515" y="775"/>
                </a:lnTo>
                <a:lnTo>
                  <a:pt x="515" y="809"/>
                </a:lnTo>
                <a:lnTo>
                  <a:pt x="536" y="809"/>
                </a:lnTo>
                <a:lnTo>
                  <a:pt x="536" y="822"/>
                </a:lnTo>
                <a:lnTo>
                  <a:pt x="515" y="822"/>
                </a:lnTo>
                <a:lnTo>
                  <a:pt x="515" y="860"/>
                </a:lnTo>
                <a:cubicBezTo>
                  <a:pt x="521" y="858"/>
                  <a:pt x="528" y="856"/>
                  <a:pt x="534" y="853"/>
                </a:cubicBezTo>
                <a:cubicBezTo>
                  <a:pt x="534" y="859"/>
                  <a:pt x="535" y="864"/>
                  <a:pt x="535" y="868"/>
                </a:cubicBezTo>
                <a:cubicBezTo>
                  <a:pt x="534" y="868"/>
                  <a:pt x="527" y="871"/>
                  <a:pt x="515" y="875"/>
                </a:cubicBezTo>
                <a:lnTo>
                  <a:pt x="515" y="935"/>
                </a:lnTo>
                <a:cubicBezTo>
                  <a:pt x="515" y="948"/>
                  <a:pt x="509" y="955"/>
                  <a:pt x="498" y="955"/>
                </a:cubicBezTo>
                <a:cubicBezTo>
                  <a:pt x="492" y="955"/>
                  <a:pt x="486" y="956"/>
                  <a:pt x="479" y="955"/>
                </a:cubicBezTo>
                <a:cubicBezTo>
                  <a:pt x="478" y="950"/>
                  <a:pt x="478" y="945"/>
                  <a:pt x="477" y="940"/>
                </a:cubicBezTo>
                <a:cubicBezTo>
                  <a:pt x="484" y="941"/>
                  <a:pt x="489" y="941"/>
                  <a:pt x="494" y="941"/>
                </a:cubicBezTo>
                <a:cubicBezTo>
                  <a:pt x="498" y="941"/>
                  <a:pt x="501" y="938"/>
                  <a:pt x="501" y="933"/>
                </a:cubicBezTo>
                <a:lnTo>
                  <a:pt x="501" y="880"/>
                </a:lnTo>
                <a:cubicBezTo>
                  <a:pt x="494" y="883"/>
                  <a:pt x="487" y="885"/>
                  <a:pt x="479" y="888"/>
                </a:cubicBezTo>
                <a:lnTo>
                  <a:pt x="477" y="873"/>
                </a:lnTo>
                <a:close/>
                <a:moveTo>
                  <a:pt x="635" y="844"/>
                </a:moveTo>
                <a:lnTo>
                  <a:pt x="603" y="844"/>
                </a:lnTo>
                <a:cubicBezTo>
                  <a:pt x="603" y="860"/>
                  <a:pt x="603" y="874"/>
                  <a:pt x="602" y="888"/>
                </a:cubicBezTo>
                <a:lnTo>
                  <a:pt x="635" y="888"/>
                </a:lnTo>
                <a:lnTo>
                  <a:pt x="635" y="844"/>
                </a:lnTo>
                <a:close/>
                <a:moveTo>
                  <a:pt x="560" y="888"/>
                </a:moveTo>
                <a:lnTo>
                  <a:pt x="589" y="888"/>
                </a:lnTo>
                <a:cubicBezTo>
                  <a:pt x="590" y="881"/>
                  <a:pt x="590" y="867"/>
                  <a:pt x="590" y="844"/>
                </a:cubicBezTo>
                <a:lnTo>
                  <a:pt x="560" y="844"/>
                </a:lnTo>
                <a:lnTo>
                  <a:pt x="560" y="888"/>
                </a:lnTo>
                <a:close/>
                <a:moveTo>
                  <a:pt x="620" y="805"/>
                </a:moveTo>
                <a:lnTo>
                  <a:pt x="572" y="805"/>
                </a:lnTo>
                <a:cubicBezTo>
                  <a:pt x="566" y="814"/>
                  <a:pt x="559" y="823"/>
                  <a:pt x="552" y="831"/>
                </a:cubicBezTo>
                <a:lnTo>
                  <a:pt x="599" y="831"/>
                </a:lnTo>
                <a:cubicBezTo>
                  <a:pt x="607" y="821"/>
                  <a:pt x="614" y="812"/>
                  <a:pt x="620" y="805"/>
                </a:cubicBezTo>
                <a:close/>
                <a:moveTo>
                  <a:pt x="759" y="943"/>
                </a:moveTo>
                <a:cubicBezTo>
                  <a:pt x="774" y="933"/>
                  <a:pt x="787" y="922"/>
                  <a:pt x="798" y="909"/>
                </a:cubicBezTo>
                <a:cubicBezTo>
                  <a:pt x="791" y="891"/>
                  <a:pt x="786" y="861"/>
                  <a:pt x="785" y="820"/>
                </a:cubicBezTo>
                <a:lnTo>
                  <a:pt x="715" y="820"/>
                </a:lnTo>
                <a:lnTo>
                  <a:pt x="715" y="848"/>
                </a:lnTo>
                <a:lnTo>
                  <a:pt x="768" y="848"/>
                </a:lnTo>
                <a:cubicBezTo>
                  <a:pt x="768" y="872"/>
                  <a:pt x="767" y="892"/>
                  <a:pt x="765" y="908"/>
                </a:cubicBezTo>
                <a:cubicBezTo>
                  <a:pt x="764" y="926"/>
                  <a:pt x="756" y="934"/>
                  <a:pt x="740" y="934"/>
                </a:cubicBezTo>
                <a:cubicBezTo>
                  <a:pt x="735" y="934"/>
                  <a:pt x="728" y="934"/>
                  <a:pt x="720" y="934"/>
                </a:cubicBezTo>
                <a:cubicBezTo>
                  <a:pt x="719" y="929"/>
                  <a:pt x="718" y="924"/>
                  <a:pt x="717" y="918"/>
                </a:cubicBezTo>
                <a:cubicBezTo>
                  <a:pt x="726" y="919"/>
                  <a:pt x="733" y="920"/>
                  <a:pt x="739" y="920"/>
                </a:cubicBezTo>
                <a:cubicBezTo>
                  <a:pt x="746" y="920"/>
                  <a:pt x="750" y="915"/>
                  <a:pt x="751" y="905"/>
                </a:cubicBezTo>
                <a:cubicBezTo>
                  <a:pt x="752" y="893"/>
                  <a:pt x="753" y="879"/>
                  <a:pt x="753" y="862"/>
                </a:cubicBezTo>
                <a:lnTo>
                  <a:pt x="715" y="862"/>
                </a:lnTo>
                <a:cubicBezTo>
                  <a:pt x="714" y="906"/>
                  <a:pt x="705" y="938"/>
                  <a:pt x="688" y="958"/>
                </a:cubicBezTo>
                <a:cubicBezTo>
                  <a:pt x="685" y="954"/>
                  <a:pt x="682" y="950"/>
                  <a:pt x="679" y="945"/>
                </a:cubicBezTo>
                <a:cubicBezTo>
                  <a:pt x="693" y="927"/>
                  <a:pt x="700" y="897"/>
                  <a:pt x="700" y="857"/>
                </a:cubicBezTo>
                <a:lnTo>
                  <a:pt x="700" y="806"/>
                </a:lnTo>
                <a:lnTo>
                  <a:pt x="785" y="806"/>
                </a:lnTo>
                <a:cubicBezTo>
                  <a:pt x="784" y="796"/>
                  <a:pt x="784" y="786"/>
                  <a:pt x="783" y="774"/>
                </a:cubicBezTo>
                <a:lnTo>
                  <a:pt x="799" y="774"/>
                </a:lnTo>
                <a:cubicBezTo>
                  <a:pt x="799" y="783"/>
                  <a:pt x="799" y="794"/>
                  <a:pt x="799" y="806"/>
                </a:cubicBezTo>
                <a:lnTo>
                  <a:pt x="864" y="806"/>
                </a:lnTo>
                <a:lnTo>
                  <a:pt x="864" y="820"/>
                </a:lnTo>
                <a:lnTo>
                  <a:pt x="800" y="820"/>
                </a:lnTo>
                <a:cubicBezTo>
                  <a:pt x="801" y="854"/>
                  <a:pt x="804" y="879"/>
                  <a:pt x="809" y="895"/>
                </a:cubicBezTo>
                <a:cubicBezTo>
                  <a:pt x="821" y="879"/>
                  <a:pt x="831" y="860"/>
                  <a:pt x="839" y="840"/>
                </a:cubicBezTo>
                <a:lnTo>
                  <a:pt x="854" y="846"/>
                </a:lnTo>
                <a:cubicBezTo>
                  <a:pt x="843" y="871"/>
                  <a:pt x="830" y="893"/>
                  <a:pt x="815" y="912"/>
                </a:cubicBezTo>
                <a:cubicBezTo>
                  <a:pt x="824" y="930"/>
                  <a:pt x="833" y="940"/>
                  <a:pt x="842" y="940"/>
                </a:cubicBezTo>
                <a:cubicBezTo>
                  <a:pt x="845" y="940"/>
                  <a:pt x="847" y="937"/>
                  <a:pt x="849" y="931"/>
                </a:cubicBezTo>
                <a:cubicBezTo>
                  <a:pt x="851" y="922"/>
                  <a:pt x="852" y="913"/>
                  <a:pt x="853" y="903"/>
                </a:cubicBezTo>
                <a:cubicBezTo>
                  <a:pt x="859" y="905"/>
                  <a:pt x="863" y="907"/>
                  <a:pt x="867" y="908"/>
                </a:cubicBezTo>
                <a:cubicBezTo>
                  <a:pt x="866" y="922"/>
                  <a:pt x="864" y="933"/>
                  <a:pt x="861" y="941"/>
                </a:cubicBezTo>
                <a:cubicBezTo>
                  <a:pt x="859" y="950"/>
                  <a:pt x="854" y="955"/>
                  <a:pt x="846" y="956"/>
                </a:cubicBezTo>
                <a:cubicBezTo>
                  <a:pt x="838" y="956"/>
                  <a:pt x="831" y="954"/>
                  <a:pt x="824" y="948"/>
                </a:cubicBezTo>
                <a:cubicBezTo>
                  <a:pt x="816" y="942"/>
                  <a:pt x="810" y="934"/>
                  <a:pt x="804" y="924"/>
                </a:cubicBezTo>
                <a:cubicBezTo>
                  <a:pt x="794" y="936"/>
                  <a:pt x="782" y="945"/>
                  <a:pt x="770" y="954"/>
                </a:cubicBezTo>
                <a:cubicBezTo>
                  <a:pt x="767" y="950"/>
                  <a:pt x="763" y="947"/>
                  <a:pt x="759" y="943"/>
                </a:cubicBezTo>
                <a:close/>
                <a:moveTo>
                  <a:pt x="813" y="783"/>
                </a:moveTo>
                <a:lnTo>
                  <a:pt x="821" y="774"/>
                </a:lnTo>
                <a:cubicBezTo>
                  <a:pt x="831" y="780"/>
                  <a:pt x="841" y="786"/>
                  <a:pt x="850" y="792"/>
                </a:cubicBezTo>
                <a:lnTo>
                  <a:pt x="841" y="804"/>
                </a:lnTo>
                <a:cubicBezTo>
                  <a:pt x="832" y="797"/>
                  <a:pt x="823" y="790"/>
                  <a:pt x="813" y="783"/>
                </a:cubicBezTo>
                <a:close/>
                <a:moveTo>
                  <a:pt x="934" y="828"/>
                </a:moveTo>
                <a:cubicBezTo>
                  <a:pt x="948" y="812"/>
                  <a:pt x="960" y="794"/>
                  <a:pt x="970" y="773"/>
                </a:cubicBezTo>
                <a:lnTo>
                  <a:pt x="984" y="777"/>
                </a:lnTo>
                <a:cubicBezTo>
                  <a:pt x="982" y="782"/>
                  <a:pt x="979" y="788"/>
                  <a:pt x="976" y="793"/>
                </a:cubicBezTo>
                <a:lnTo>
                  <a:pt x="1061" y="793"/>
                </a:lnTo>
                <a:lnTo>
                  <a:pt x="1061" y="806"/>
                </a:lnTo>
                <a:lnTo>
                  <a:pt x="1048" y="832"/>
                </a:lnTo>
                <a:cubicBezTo>
                  <a:pt x="1043" y="830"/>
                  <a:pt x="1039" y="828"/>
                  <a:pt x="1035" y="826"/>
                </a:cubicBezTo>
                <a:lnTo>
                  <a:pt x="1044" y="806"/>
                </a:lnTo>
                <a:lnTo>
                  <a:pt x="968" y="806"/>
                </a:lnTo>
                <a:cubicBezTo>
                  <a:pt x="961" y="817"/>
                  <a:pt x="954" y="827"/>
                  <a:pt x="946" y="836"/>
                </a:cubicBezTo>
                <a:cubicBezTo>
                  <a:pt x="942" y="834"/>
                  <a:pt x="938" y="831"/>
                  <a:pt x="934" y="828"/>
                </a:cubicBezTo>
                <a:close/>
                <a:moveTo>
                  <a:pt x="928" y="896"/>
                </a:moveTo>
                <a:lnTo>
                  <a:pt x="942" y="896"/>
                </a:lnTo>
                <a:lnTo>
                  <a:pt x="942" y="927"/>
                </a:lnTo>
                <a:cubicBezTo>
                  <a:pt x="942" y="935"/>
                  <a:pt x="946" y="939"/>
                  <a:pt x="955" y="939"/>
                </a:cubicBezTo>
                <a:lnTo>
                  <a:pt x="995" y="939"/>
                </a:lnTo>
                <a:cubicBezTo>
                  <a:pt x="1004" y="939"/>
                  <a:pt x="1010" y="935"/>
                  <a:pt x="1011" y="928"/>
                </a:cubicBezTo>
                <a:cubicBezTo>
                  <a:pt x="1013" y="922"/>
                  <a:pt x="1014" y="915"/>
                  <a:pt x="1015" y="907"/>
                </a:cubicBezTo>
                <a:cubicBezTo>
                  <a:pt x="1020" y="908"/>
                  <a:pt x="1025" y="910"/>
                  <a:pt x="1030" y="912"/>
                </a:cubicBezTo>
                <a:cubicBezTo>
                  <a:pt x="1028" y="921"/>
                  <a:pt x="1027" y="928"/>
                  <a:pt x="1025" y="933"/>
                </a:cubicBezTo>
                <a:cubicBezTo>
                  <a:pt x="1022" y="946"/>
                  <a:pt x="1013" y="952"/>
                  <a:pt x="998" y="952"/>
                </a:cubicBezTo>
                <a:lnTo>
                  <a:pt x="952" y="952"/>
                </a:lnTo>
                <a:cubicBezTo>
                  <a:pt x="936" y="952"/>
                  <a:pt x="928" y="945"/>
                  <a:pt x="928" y="929"/>
                </a:cubicBezTo>
                <a:lnTo>
                  <a:pt x="928" y="896"/>
                </a:lnTo>
                <a:close/>
                <a:moveTo>
                  <a:pt x="924" y="772"/>
                </a:moveTo>
                <a:lnTo>
                  <a:pt x="938" y="778"/>
                </a:lnTo>
                <a:cubicBezTo>
                  <a:pt x="933" y="787"/>
                  <a:pt x="927" y="795"/>
                  <a:pt x="922" y="803"/>
                </a:cubicBezTo>
                <a:lnTo>
                  <a:pt x="922" y="886"/>
                </a:lnTo>
                <a:lnTo>
                  <a:pt x="908" y="886"/>
                </a:lnTo>
                <a:lnTo>
                  <a:pt x="908" y="823"/>
                </a:lnTo>
                <a:cubicBezTo>
                  <a:pt x="903" y="830"/>
                  <a:pt x="898" y="837"/>
                  <a:pt x="892" y="843"/>
                </a:cubicBezTo>
                <a:cubicBezTo>
                  <a:pt x="889" y="839"/>
                  <a:pt x="886" y="836"/>
                  <a:pt x="882" y="832"/>
                </a:cubicBezTo>
                <a:cubicBezTo>
                  <a:pt x="898" y="814"/>
                  <a:pt x="912" y="794"/>
                  <a:pt x="924" y="772"/>
                </a:cubicBezTo>
                <a:close/>
                <a:moveTo>
                  <a:pt x="997" y="817"/>
                </a:moveTo>
                <a:lnTo>
                  <a:pt x="1011" y="817"/>
                </a:lnTo>
                <a:lnTo>
                  <a:pt x="1011" y="862"/>
                </a:lnTo>
                <a:cubicBezTo>
                  <a:pt x="1011" y="877"/>
                  <a:pt x="1004" y="884"/>
                  <a:pt x="989" y="884"/>
                </a:cubicBezTo>
                <a:cubicBezTo>
                  <a:pt x="984" y="884"/>
                  <a:pt x="978" y="884"/>
                  <a:pt x="970" y="884"/>
                </a:cubicBezTo>
                <a:cubicBezTo>
                  <a:pt x="970" y="880"/>
                  <a:pt x="969" y="875"/>
                  <a:pt x="968" y="869"/>
                </a:cubicBezTo>
                <a:cubicBezTo>
                  <a:pt x="974" y="870"/>
                  <a:pt x="980" y="870"/>
                  <a:pt x="985" y="870"/>
                </a:cubicBezTo>
                <a:cubicBezTo>
                  <a:pt x="993" y="870"/>
                  <a:pt x="997" y="866"/>
                  <a:pt x="997" y="858"/>
                </a:cubicBezTo>
                <a:lnTo>
                  <a:pt x="997" y="817"/>
                </a:lnTo>
                <a:close/>
                <a:moveTo>
                  <a:pt x="1020" y="845"/>
                </a:moveTo>
                <a:lnTo>
                  <a:pt x="1029" y="835"/>
                </a:lnTo>
                <a:cubicBezTo>
                  <a:pt x="1042" y="845"/>
                  <a:pt x="1054" y="855"/>
                  <a:pt x="1067" y="867"/>
                </a:cubicBezTo>
                <a:lnTo>
                  <a:pt x="1057" y="879"/>
                </a:lnTo>
                <a:cubicBezTo>
                  <a:pt x="1044" y="866"/>
                  <a:pt x="1032" y="855"/>
                  <a:pt x="1020" y="845"/>
                </a:cubicBezTo>
                <a:close/>
                <a:moveTo>
                  <a:pt x="969" y="832"/>
                </a:moveTo>
                <a:lnTo>
                  <a:pt x="980" y="840"/>
                </a:lnTo>
                <a:cubicBezTo>
                  <a:pt x="969" y="853"/>
                  <a:pt x="957" y="865"/>
                  <a:pt x="943" y="878"/>
                </a:cubicBezTo>
                <a:cubicBezTo>
                  <a:pt x="940" y="875"/>
                  <a:pt x="937" y="872"/>
                  <a:pt x="933" y="869"/>
                </a:cubicBezTo>
                <a:cubicBezTo>
                  <a:pt x="945" y="858"/>
                  <a:pt x="957" y="845"/>
                  <a:pt x="969" y="832"/>
                </a:cubicBezTo>
                <a:close/>
                <a:moveTo>
                  <a:pt x="1027" y="897"/>
                </a:moveTo>
                <a:lnTo>
                  <a:pt x="1038" y="888"/>
                </a:lnTo>
                <a:cubicBezTo>
                  <a:pt x="1050" y="902"/>
                  <a:pt x="1060" y="914"/>
                  <a:pt x="1070" y="927"/>
                </a:cubicBezTo>
                <a:lnTo>
                  <a:pt x="1058" y="936"/>
                </a:lnTo>
                <a:cubicBezTo>
                  <a:pt x="1048" y="922"/>
                  <a:pt x="1037" y="909"/>
                  <a:pt x="1027" y="897"/>
                </a:cubicBezTo>
                <a:close/>
                <a:moveTo>
                  <a:pt x="903" y="895"/>
                </a:moveTo>
                <a:lnTo>
                  <a:pt x="917" y="900"/>
                </a:lnTo>
                <a:cubicBezTo>
                  <a:pt x="911" y="916"/>
                  <a:pt x="905" y="931"/>
                  <a:pt x="899" y="944"/>
                </a:cubicBezTo>
                <a:cubicBezTo>
                  <a:pt x="895" y="942"/>
                  <a:pt x="890" y="940"/>
                  <a:pt x="885" y="938"/>
                </a:cubicBezTo>
                <a:cubicBezTo>
                  <a:pt x="893" y="924"/>
                  <a:pt x="899" y="909"/>
                  <a:pt x="903" y="895"/>
                </a:cubicBezTo>
                <a:close/>
                <a:moveTo>
                  <a:pt x="958" y="896"/>
                </a:moveTo>
                <a:lnTo>
                  <a:pt x="967" y="887"/>
                </a:lnTo>
                <a:cubicBezTo>
                  <a:pt x="978" y="895"/>
                  <a:pt x="987" y="903"/>
                  <a:pt x="996" y="912"/>
                </a:cubicBezTo>
                <a:lnTo>
                  <a:pt x="986" y="922"/>
                </a:lnTo>
                <a:cubicBezTo>
                  <a:pt x="977" y="913"/>
                  <a:pt x="968" y="904"/>
                  <a:pt x="958" y="896"/>
                </a:cubicBezTo>
                <a:close/>
                <a:moveTo>
                  <a:pt x="1093" y="804"/>
                </a:moveTo>
                <a:lnTo>
                  <a:pt x="1112" y="804"/>
                </a:lnTo>
                <a:cubicBezTo>
                  <a:pt x="1117" y="793"/>
                  <a:pt x="1121" y="783"/>
                  <a:pt x="1124" y="773"/>
                </a:cubicBezTo>
                <a:lnTo>
                  <a:pt x="1139" y="778"/>
                </a:lnTo>
                <a:cubicBezTo>
                  <a:pt x="1135" y="787"/>
                  <a:pt x="1131" y="796"/>
                  <a:pt x="1128" y="804"/>
                </a:cubicBezTo>
                <a:lnTo>
                  <a:pt x="1165" y="804"/>
                </a:lnTo>
                <a:lnTo>
                  <a:pt x="1165" y="953"/>
                </a:lnTo>
                <a:lnTo>
                  <a:pt x="1150" y="953"/>
                </a:lnTo>
                <a:lnTo>
                  <a:pt x="1150" y="939"/>
                </a:lnTo>
                <a:lnTo>
                  <a:pt x="1108" y="939"/>
                </a:lnTo>
                <a:lnTo>
                  <a:pt x="1108" y="954"/>
                </a:lnTo>
                <a:lnTo>
                  <a:pt x="1093" y="954"/>
                </a:lnTo>
                <a:lnTo>
                  <a:pt x="1093" y="804"/>
                </a:lnTo>
                <a:close/>
                <a:moveTo>
                  <a:pt x="1168" y="843"/>
                </a:moveTo>
                <a:cubicBezTo>
                  <a:pt x="1180" y="824"/>
                  <a:pt x="1190" y="801"/>
                  <a:pt x="1198" y="773"/>
                </a:cubicBezTo>
                <a:lnTo>
                  <a:pt x="1213" y="777"/>
                </a:lnTo>
                <a:cubicBezTo>
                  <a:pt x="1210" y="787"/>
                  <a:pt x="1207" y="796"/>
                  <a:pt x="1204" y="804"/>
                </a:cubicBezTo>
                <a:lnTo>
                  <a:pt x="1264" y="804"/>
                </a:lnTo>
                <a:cubicBezTo>
                  <a:pt x="1262" y="868"/>
                  <a:pt x="1261" y="908"/>
                  <a:pt x="1260" y="925"/>
                </a:cubicBezTo>
                <a:cubicBezTo>
                  <a:pt x="1259" y="944"/>
                  <a:pt x="1249" y="954"/>
                  <a:pt x="1229" y="954"/>
                </a:cubicBezTo>
                <a:cubicBezTo>
                  <a:pt x="1218" y="954"/>
                  <a:pt x="1206" y="954"/>
                  <a:pt x="1195" y="953"/>
                </a:cubicBezTo>
                <a:cubicBezTo>
                  <a:pt x="1194" y="947"/>
                  <a:pt x="1193" y="941"/>
                  <a:pt x="1192" y="936"/>
                </a:cubicBezTo>
                <a:lnTo>
                  <a:pt x="1192" y="936"/>
                </a:lnTo>
                <a:cubicBezTo>
                  <a:pt x="1205" y="938"/>
                  <a:pt x="1216" y="939"/>
                  <a:pt x="1226" y="939"/>
                </a:cubicBezTo>
                <a:cubicBezTo>
                  <a:pt x="1238" y="939"/>
                  <a:pt x="1244" y="933"/>
                  <a:pt x="1245" y="921"/>
                </a:cubicBezTo>
                <a:cubicBezTo>
                  <a:pt x="1246" y="902"/>
                  <a:pt x="1247" y="868"/>
                  <a:pt x="1248" y="818"/>
                </a:cubicBezTo>
                <a:lnTo>
                  <a:pt x="1198" y="818"/>
                </a:lnTo>
                <a:cubicBezTo>
                  <a:pt x="1192" y="830"/>
                  <a:pt x="1187" y="840"/>
                  <a:pt x="1181" y="850"/>
                </a:cubicBezTo>
                <a:cubicBezTo>
                  <a:pt x="1178" y="847"/>
                  <a:pt x="1173" y="845"/>
                  <a:pt x="1168" y="843"/>
                </a:cubicBezTo>
                <a:close/>
                <a:moveTo>
                  <a:pt x="1108" y="925"/>
                </a:moveTo>
                <a:lnTo>
                  <a:pt x="1150" y="925"/>
                </a:lnTo>
                <a:lnTo>
                  <a:pt x="1150" y="877"/>
                </a:lnTo>
                <a:lnTo>
                  <a:pt x="1108" y="877"/>
                </a:lnTo>
                <a:lnTo>
                  <a:pt x="1108" y="925"/>
                </a:lnTo>
                <a:close/>
                <a:moveTo>
                  <a:pt x="1150" y="818"/>
                </a:moveTo>
                <a:lnTo>
                  <a:pt x="1108" y="818"/>
                </a:lnTo>
                <a:lnTo>
                  <a:pt x="1108" y="864"/>
                </a:lnTo>
                <a:lnTo>
                  <a:pt x="1150" y="864"/>
                </a:lnTo>
                <a:lnTo>
                  <a:pt x="1150" y="818"/>
                </a:lnTo>
                <a:close/>
                <a:moveTo>
                  <a:pt x="1184" y="855"/>
                </a:moveTo>
                <a:lnTo>
                  <a:pt x="1196" y="847"/>
                </a:lnTo>
                <a:cubicBezTo>
                  <a:pt x="1210" y="863"/>
                  <a:pt x="1221" y="877"/>
                  <a:pt x="1229" y="889"/>
                </a:cubicBezTo>
                <a:lnTo>
                  <a:pt x="1215" y="899"/>
                </a:lnTo>
                <a:cubicBezTo>
                  <a:pt x="1206" y="885"/>
                  <a:pt x="1196" y="870"/>
                  <a:pt x="1184" y="855"/>
                </a:cubicBezTo>
                <a:close/>
                <a:moveTo>
                  <a:pt x="1369" y="933"/>
                </a:moveTo>
                <a:lnTo>
                  <a:pt x="1293" y="933"/>
                </a:lnTo>
                <a:lnTo>
                  <a:pt x="1293" y="788"/>
                </a:lnTo>
                <a:lnTo>
                  <a:pt x="1311" y="788"/>
                </a:lnTo>
                <a:lnTo>
                  <a:pt x="1311" y="916"/>
                </a:lnTo>
                <a:lnTo>
                  <a:pt x="1369" y="916"/>
                </a:lnTo>
                <a:lnTo>
                  <a:pt x="1369" y="933"/>
                </a:lnTo>
                <a:close/>
                <a:moveTo>
                  <a:pt x="1386" y="862"/>
                </a:moveTo>
                <a:cubicBezTo>
                  <a:pt x="1386" y="839"/>
                  <a:pt x="1392" y="820"/>
                  <a:pt x="1405" y="806"/>
                </a:cubicBezTo>
                <a:cubicBezTo>
                  <a:pt x="1417" y="792"/>
                  <a:pt x="1434" y="785"/>
                  <a:pt x="1456" y="785"/>
                </a:cubicBezTo>
                <a:cubicBezTo>
                  <a:pt x="1476" y="785"/>
                  <a:pt x="1492" y="792"/>
                  <a:pt x="1505" y="806"/>
                </a:cubicBezTo>
                <a:cubicBezTo>
                  <a:pt x="1517" y="819"/>
                  <a:pt x="1523" y="837"/>
                  <a:pt x="1523" y="858"/>
                </a:cubicBezTo>
                <a:cubicBezTo>
                  <a:pt x="1523" y="882"/>
                  <a:pt x="1517" y="901"/>
                  <a:pt x="1504" y="914"/>
                </a:cubicBezTo>
                <a:cubicBezTo>
                  <a:pt x="1492" y="928"/>
                  <a:pt x="1475" y="935"/>
                  <a:pt x="1454" y="935"/>
                </a:cubicBezTo>
                <a:cubicBezTo>
                  <a:pt x="1433" y="935"/>
                  <a:pt x="1417" y="928"/>
                  <a:pt x="1404" y="915"/>
                </a:cubicBezTo>
                <a:cubicBezTo>
                  <a:pt x="1392" y="901"/>
                  <a:pt x="1386" y="884"/>
                  <a:pt x="1386" y="862"/>
                </a:cubicBezTo>
                <a:close/>
                <a:moveTo>
                  <a:pt x="1405" y="860"/>
                </a:moveTo>
                <a:cubicBezTo>
                  <a:pt x="1405" y="878"/>
                  <a:pt x="1410" y="892"/>
                  <a:pt x="1419" y="902"/>
                </a:cubicBezTo>
                <a:cubicBezTo>
                  <a:pt x="1428" y="913"/>
                  <a:pt x="1439" y="918"/>
                  <a:pt x="1454" y="918"/>
                </a:cubicBezTo>
                <a:cubicBezTo>
                  <a:pt x="1469" y="918"/>
                  <a:pt x="1481" y="913"/>
                  <a:pt x="1490" y="903"/>
                </a:cubicBezTo>
                <a:cubicBezTo>
                  <a:pt x="1499" y="893"/>
                  <a:pt x="1503" y="879"/>
                  <a:pt x="1503" y="861"/>
                </a:cubicBezTo>
                <a:cubicBezTo>
                  <a:pt x="1503" y="842"/>
                  <a:pt x="1499" y="828"/>
                  <a:pt x="1490" y="817"/>
                </a:cubicBezTo>
                <a:cubicBezTo>
                  <a:pt x="1482" y="807"/>
                  <a:pt x="1470" y="802"/>
                  <a:pt x="1455" y="802"/>
                </a:cubicBezTo>
                <a:cubicBezTo>
                  <a:pt x="1440" y="802"/>
                  <a:pt x="1428" y="808"/>
                  <a:pt x="1419" y="818"/>
                </a:cubicBezTo>
                <a:cubicBezTo>
                  <a:pt x="1410" y="829"/>
                  <a:pt x="1405" y="843"/>
                  <a:pt x="1405" y="860"/>
                </a:cubicBezTo>
                <a:close/>
                <a:moveTo>
                  <a:pt x="1672" y="923"/>
                </a:moveTo>
                <a:cubicBezTo>
                  <a:pt x="1657" y="931"/>
                  <a:pt x="1641" y="935"/>
                  <a:pt x="1623" y="935"/>
                </a:cubicBezTo>
                <a:cubicBezTo>
                  <a:pt x="1602" y="935"/>
                  <a:pt x="1585" y="928"/>
                  <a:pt x="1572" y="915"/>
                </a:cubicBezTo>
                <a:cubicBezTo>
                  <a:pt x="1559" y="902"/>
                  <a:pt x="1553" y="884"/>
                  <a:pt x="1553" y="862"/>
                </a:cubicBezTo>
                <a:cubicBezTo>
                  <a:pt x="1553" y="840"/>
                  <a:pt x="1560" y="821"/>
                  <a:pt x="1574" y="807"/>
                </a:cubicBezTo>
                <a:cubicBezTo>
                  <a:pt x="1588" y="793"/>
                  <a:pt x="1606" y="785"/>
                  <a:pt x="1629" y="785"/>
                </a:cubicBezTo>
                <a:cubicBezTo>
                  <a:pt x="1644" y="785"/>
                  <a:pt x="1657" y="788"/>
                  <a:pt x="1668" y="793"/>
                </a:cubicBezTo>
                <a:lnTo>
                  <a:pt x="1668" y="813"/>
                </a:lnTo>
                <a:cubicBezTo>
                  <a:pt x="1657" y="806"/>
                  <a:pt x="1643" y="802"/>
                  <a:pt x="1627" y="802"/>
                </a:cubicBezTo>
                <a:cubicBezTo>
                  <a:pt x="1611" y="802"/>
                  <a:pt x="1598" y="807"/>
                  <a:pt x="1588" y="818"/>
                </a:cubicBezTo>
                <a:cubicBezTo>
                  <a:pt x="1578" y="829"/>
                  <a:pt x="1573" y="843"/>
                  <a:pt x="1573" y="861"/>
                </a:cubicBezTo>
                <a:cubicBezTo>
                  <a:pt x="1573" y="879"/>
                  <a:pt x="1577" y="893"/>
                  <a:pt x="1587" y="903"/>
                </a:cubicBezTo>
                <a:cubicBezTo>
                  <a:pt x="1596" y="913"/>
                  <a:pt x="1609" y="918"/>
                  <a:pt x="1625" y="918"/>
                </a:cubicBezTo>
                <a:cubicBezTo>
                  <a:pt x="1636" y="918"/>
                  <a:pt x="1645" y="916"/>
                  <a:pt x="1653" y="912"/>
                </a:cubicBezTo>
                <a:lnTo>
                  <a:pt x="1653" y="873"/>
                </a:lnTo>
                <a:lnTo>
                  <a:pt x="1622" y="873"/>
                </a:lnTo>
                <a:lnTo>
                  <a:pt x="1622" y="856"/>
                </a:lnTo>
                <a:lnTo>
                  <a:pt x="1672" y="856"/>
                </a:lnTo>
                <a:lnTo>
                  <a:pt x="1672" y="923"/>
                </a:lnTo>
                <a:close/>
                <a:moveTo>
                  <a:pt x="1707" y="862"/>
                </a:moveTo>
                <a:cubicBezTo>
                  <a:pt x="1707" y="839"/>
                  <a:pt x="1713" y="820"/>
                  <a:pt x="1726" y="806"/>
                </a:cubicBezTo>
                <a:cubicBezTo>
                  <a:pt x="1738" y="792"/>
                  <a:pt x="1755" y="785"/>
                  <a:pt x="1777" y="785"/>
                </a:cubicBezTo>
                <a:cubicBezTo>
                  <a:pt x="1797" y="785"/>
                  <a:pt x="1813" y="792"/>
                  <a:pt x="1826" y="806"/>
                </a:cubicBezTo>
                <a:cubicBezTo>
                  <a:pt x="1838" y="819"/>
                  <a:pt x="1844" y="837"/>
                  <a:pt x="1844" y="858"/>
                </a:cubicBezTo>
                <a:cubicBezTo>
                  <a:pt x="1844" y="882"/>
                  <a:pt x="1838" y="901"/>
                  <a:pt x="1825" y="914"/>
                </a:cubicBezTo>
                <a:cubicBezTo>
                  <a:pt x="1813" y="928"/>
                  <a:pt x="1796" y="935"/>
                  <a:pt x="1775" y="935"/>
                </a:cubicBezTo>
                <a:cubicBezTo>
                  <a:pt x="1754" y="935"/>
                  <a:pt x="1738" y="928"/>
                  <a:pt x="1725" y="915"/>
                </a:cubicBezTo>
                <a:cubicBezTo>
                  <a:pt x="1713" y="901"/>
                  <a:pt x="1707" y="884"/>
                  <a:pt x="1707" y="862"/>
                </a:cubicBezTo>
                <a:close/>
                <a:moveTo>
                  <a:pt x="1726" y="860"/>
                </a:moveTo>
                <a:cubicBezTo>
                  <a:pt x="1726" y="878"/>
                  <a:pt x="1731" y="892"/>
                  <a:pt x="1740" y="902"/>
                </a:cubicBezTo>
                <a:cubicBezTo>
                  <a:pt x="1749" y="913"/>
                  <a:pt x="1760" y="918"/>
                  <a:pt x="1775" y="918"/>
                </a:cubicBezTo>
                <a:cubicBezTo>
                  <a:pt x="1790" y="918"/>
                  <a:pt x="1802" y="913"/>
                  <a:pt x="1811" y="903"/>
                </a:cubicBezTo>
                <a:cubicBezTo>
                  <a:pt x="1820" y="893"/>
                  <a:pt x="1824" y="879"/>
                  <a:pt x="1824" y="861"/>
                </a:cubicBezTo>
                <a:cubicBezTo>
                  <a:pt x="1824" y="842"/>
                  <a:pt x="1820" y="828"/>
                  <a:pt x="1811" y="817"/>
                </a:cubicBezTo>
                <a:cubicBezTo>
                  <a:pt x="1803" y="807"/>
                  <a:pt x="1791" y="802"/>
                  <a:pt x="1776" y="802"/>
                </a:cubicBezTo>
                <a:cubicBezTo>
                  <a:pt x="1761" y="802"/>
                  <a:pt x="1749" y="808"/>
                  <a:pt x="1740" y="818"/>
                </a:cubicBezTo>
                <a:cubicBezTo>
                  <a:pt x="1731" y="829"/>
                  <a:pt x="1726" y="843"/>
                  <a:pt x="1726" y="860"/>
                </a:cubicBezTo>
                <a:close/>
                <a:moveTo>
                  <a:pt x="254" y="237"/>
                </a:moveTo>
                <a:lnTo>
                  <a:pt x="254" y="553"/>
                </a:lnTo>
                <a:lnTo>
                  <a:pt x="409" y="553"/>
                </a:lnTo>
                <a:lnTo>
                  <a:pt x="409" y="589"/>
                </a:lnTo>
                <a:lnTo>
                  <a:pt x="145" y="589"/>
                </a:lnTo>
                <a:lnTo>
                  <a:pt x="145" y="237"/>
                </a:lnTo>
                <a:lnTo>
                  <a:pt x="254" y="237"/>
                </a:lnTo>
                <a:close/>
                <a:moveTo>
                  <a:pt x="724" y="68"/>
                </a:moveTo>
                <a:cubicBezTo>
                  <a:pt x="834" y="68"/>
                  <a:pt x="888" y="129"/>
                  <a:pt x="888" y="250"/>
                </a:cubicBezTo>
                <a:cubicBezTo>
                  <a:pt x="888" y="371"/>
                  <a:pt x="833" y="432"/>
                  <a:pt x="721" y="432"/>
                </a:cubicBezTo>
                <a:cubicBezTo>
                  <a:pt x="609" y="432"/>
                  <a:pt x="553" y="370"/>
                  <a:pt x="553" y="246"/>
                </a:cubicBezTo>
                <a:cubicBezTo>
                  <a:pt x="553" y="127"/>
                  <a:pt x="610" y="68"/>
                  <a:pt x="724" y="68"/>
                </a:cubicBezTo>
                <a:close/>
                <a:moveTo>
                  <a:pt x="721" y="96"/>
                </a:moveTo>
                <a:cubicBezTo>
                  <a:pt x="700" y="96"/>
                  <a:pt x="686" y="107"/>
                  <a:pt x="679" y="128"/>
                </a:cubicBezTo>
                <a:cubicBezTo>
                  <a:pt x="672" y="149"/>
                  <a:pt x="668" y="190"/>
                  <a:pt x="668" y="250"/>
                </a:cubicBezTo>
                <a:cubicBezTo>
                  <a:pt x="668" y="310"/>
                  <a:pt x="672" y="351"/>
                  <a:pt x="679" y="372"/>
                </a:cubicBezTo>
                <a:cubicBezTo>
                  <a:pt x="686" y="393"/>
                  <a:pt x="700" y="404"/>
                  <a:pt x="721" y="404"/>
                </a:cubicBezTo>
                <a:cubicBezTo>
                  <a:pt x="741" y="404"/>
                  <a:pt x="755" y="393"/>
                  <a:pt x="763" y="372"/>
                </a:cubicBezTo>
                <a:cubicBezTo>
                  <a:pt x="770" y="351"/>
                  <a:pt x="774" y="310"/>
                  <a:pt x="774" y="250"/>
                </a:cubicBezTo>
                <a:cubicBezTo>
                  <a:pt x="774" y="190"/>
                  <a:pt x="770" y="149"/>
                  <a:pt x="763" y="128"/>
                </a:cubicBezTo>
                <a:cubicBezTo>
                  <a:pt x="755" y="107"/>
                  <a:pt x="741" y="96"/>
                  <a:pt x="721" y="96"/>
                </a:cubicBezTo>
                <a:close/>
                <a:moveTo>
                  <a:pt x="1157" y="404"/>
                </a:moveTo>
                <a:lnTo>
                  <a:pt x="1313" y="404"/>
                </a:lnTo>
                <a:lnTo>
                  <a:pt x="1313" y="594"/>
                </a:lnTo>
                <a:lnTo>
                  <a:pt x="1278" y="594"/>
                </a:lnTo>
                <a:lnTo>
                  <a:pt x="1266" y="570"/>
                </a:lnTo>
                <a:cubicBezTo>
                  <a:pt x="1236" y="590"/>
                  <a:pt x="1203" y="600"/>
                  <a:pt x="1170" y="600"/>
                </a:cubicBezTo>
                <a:cubicBezTo>
                  <a:pt x="1114" y="600"/>
                  <a:pt x="1070" y="585"/>
                  <a:pt x="1039" y="553"/>
                </a:cubicBezTo>
                <a:cubicBezTo>
                  <a:pt x="1009" y="522"/>
                  <a:pt x="993" y="478"/>
                  <a:pt x="993" y="422"/>
                </a:cubicBezTo>
                <a:cubicBezTo>
                  <a:pt x="993" y="367"/>
                  <a:pt x="1009" y="322"/>
                  <a:pt x="1042" y="288"/>
                </a:cubicBezTo>
                <a:cubicBezTo>
                  <a:pt x="1075" y="254"/>
                  <a:pt x="1118" y="237"/>
                  <a:pt x="1171" y="237"/>
                </a:cubicBezTo>
                <a:cubicBezTo>
                  <a:pt x="1240" y="237"/>
                  <a:pt x="1283" y="270"/>
                  <a:pt x="1298" y="336"/>
                </a:cubicBezTo>
                <a:lnTo>
                  <a:pt x="1246" y="358"/>
                </a:lnTo>
                <a:lnTo>
                  <a:pt x="1246" y="350"/>
                </a:lnTo>
                <a:lnTo>
                  <a:pt x="1246" y="331"/>
                </a:lnTo>
                <a:cubicBezTo>
                  <a:pt x="1242" y="289"/>
                  <a:pt x="1221" y="268"/>
                  <a:pt x="1184" y="268"/>
                </a:cubicBezTo>
                <a:cubicBezTo>
                  <a:pt x="1156" y="268"/>
                  <a:pt x="1137" y="279"/>
                  <a:pt x="1127" y="301"/>
                </a:cubicBezTo>
                <a:cubicBezTo>
                  <a:pt x="1117" y="323"/>
                  <a:pt x="1112" y="364"/>
                  <a:pt x="1112" y="424"/>
                </a:cubicBezTo>
                <a:cubicBezTo>
                  <a:pt x="1112" y="480"/>
                  <a:pt x="1116" y="518"/>
                  <a:pt x="1124" y="538"/>
                </a:cubicBezTo>
                <a:cubicBezTo>
                  <a:pt x="1132" y="559"/>
                  <a:pt x="1148" y="569"/>
                  <a:pt x="1171" y="569"/>
                </a:cubicBezTo>
                <a:cubicBezTo>
                  <a:pt x="1198" y="569"/>
                  <a:pt x="1212" y="555"/>
                  <a:pt x="1212" y="526"/>
                </a:cubicBezTo>
                <a:lnTo>
                  <a:pt x="1212" y="440"/>
                </a:lnTo>
                <a:lnTo>
                  <a:pt x="1157" y="440"/>
                </a:lnTo>
                <a:lnTo>
                  <a:pt x="1157" y="404"/>
                </a:lnTo>
                <a:close/>
                <a:moveTo>
                  <a:pt x="1636" y="73"/>
                </a:moveTo>
                <a:cubicBezTo>
                  <a:pt x="1745" y="73"/>
                  <a:pt x="1800" y="133"/>
                  <a:pt x="1800" y="255"/>
                </a:cubicBezTo>
                <a:cubicBezTo>
                  <a:pt x="1800" y="376"/>
                  <a:pt x="1744" y="436"/>
                  <a:pt x="1632" y="436"/>
                </a:cubicBezTo>
                <a:cubicBezTo>
                  <a:pt x="1521" y="436"/>
                  <a:pt x="1465" y="374"/>
                  <a:pt x="1465" y="250"/>
                </a:cubicBezTo>
                <a:cubicBezTo>
                  <a:pt x="1465" y="132"/>
                  <a:pt x="1522" y="73"/>
                  <a:pt x="1636" y="73"/>
                </a:cubicBezTo>
                <a:close/>
                <a:moveTo>
                  <a:pt x="1632" y="101"/>
                </a:moveTo>
                <a:cubicBezTo>
                  <a:pt x="1612" y="101"/>
                  <a:pt x="1598" y="111"/>
                  <a:pt x="1591" y="133"/>
                </a:cubicBezTo>
                <a:cubicBezTo>
                  <a:pt x="1583" y="154"/>
                  <a:pt x="1580" y="194"/>
                  <a:pt x="1580" y="255"/>
                </a:cubicBezTo>
                <a:cubicBezTo>
                  <a:pt x="1580" y="315"/>
                  <a:pt x="1583" y="355"/>
                  <a:pt x="1591" y="376"/>
                </a:cubicBezTo>
                <a:cubicBezTo>
                  <a:pt x="1598" y="398"/>
                  <a:pt x="1612" y="408"/>
                  <a:pt x="1632" y="408"/>
                </a:cubicBezTo>
                <a:cubicBezTo>
                  <a:pt x="1653" y="408"/>
                  <a:pt x="1667" y="398"/>
                  <a:pt x="1674" y="376"/>
                </a:cubicBezTo>
                <a:cubicBezTo>
                  <a:pt x="1682" y="355"/>
                  <a:pt x="1685" y="315"/>
                  <a:pt x="1685" y="255"/>
                </a:cubicBezTo>
                <a:cubicBezTo>
                  <a:pt x="1685" y="195"/>
                  <a:pt x="1682" y="154"/>
                  <a:pt x="1674" y="133"/>
                </a:cubicBezTo>
                <a:cubicBezTo>
                  <a:pt x="1667" y="111"/>
                  <a:pt x="1653" y="101"/>
                  <a:pt x="1632" y="101"/>
                </a:cubicBezTo>
                <a:close/>
                <a:moveTo>
                  <a:pt x="437" y="0"/>
                </a:moveTo>
                <a:lnTo>
                  <a:pt x="983" y="0"/>
                </a:lnTo>
                <a:lnTo>
                  <a:pt x="983" y="546"/>
                </a:lnTo>
                <a:lnTo>
                  <a:pt x="554" y="546"/>
                </a:lnTo>
                <a:lnTo>
                  <a:pt x="554" y="503"/>
                </a:lnTo>
                <a:lnTo>
                  <a:pt x="940" y="503"/>
                </a:lnTo>
                <a:lnTo>
                  <a:pt x="940" y="42"/>
                </a:lnTo>
                <a:lnTo>
                  <a:pt x="479" y="42"/>
                </a:lnTo>
                <a:lnTo>
                  <a:pt x="479" y="135"/>
                </a:lnTo>
                <a:lnTo>
                  <a:pt x="437" y="135"/>
                </a:lnTo>
                <a:lnTo>
                  <a:pt x="437" y="0"/>
                </a:lnTo>
                <a:close/>
                <a:moveTo>
                  <a:pt x="0" y="142"/>
                </a:moveTo>
                <a:lnTo>
                  <a:pt x="546" y="142"/>
                </a:lnTo>
                <a:lnTo>
                  <a:pt x="546" y="688"/>
                </a:lnTo>
                <a:lnTo>
                  <a:pt x="0" y="688"/>
                </a:lnTo>
                <a:lnTo>
                  <a:pt x="0" y="142"/>
                </a:lnTo>
                <a:close/>
                <a:moveTo>
                  <a:pt x="42" y="185"/>
                </a:moveTo>
                <a:lnTo>
                  <a:pt x="504" y="185"/>
                </a:lnTo>
                <a:lnTo>
                  <a:pt x="504" y="646"/>
                </a:lnTo>
                <a:lnTo>
                  <a:pt x="42" y="646"/>
                </a:lnTo>
                <a:lnTo>
                  <a:pt x="42" y="185"/>
                </a:lnTo>
                <a:close/>
                <a:moveTo>
                  <a:pt x="992" y="142"/>
                </a:moveTo>
                <a:lnTo>
                  <a:pt x="1432" y="142"/>
                </a:lnTo>
                <a:lnTo>
                  <a:pt x="1432" y="688"/>
                </a:lnTo>
                <a:lnTo>
                  <a:pt x="886" y="688"/>
                </a:lnTo>
                <a:lnTo>
                  <a:pt x="886" y="556"/>
                </a:lnTo>
                <a:lnTo>
                  <a:pt x="928" y="556"/>
                </a:lnTo>
                <a:lnTo>
                  <a:pt x="928" y="646"/>
                </a:lnTo>
                <a:lnTo>
                  <a:pt x="1389" y="646"/>
                </a:lnTo>
                <a:lnTo>
                  <a:pt x="1389" y="185"/>
                </a:lnTo>
                <a:lnTo>
                  <a:pt x="992" y="185"/>
                </a:lnTo>
                <a:lnTo>
                  <a:pt x="992" y="142"/>
                </a:ln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294A5A"/>
              </a:solidFill>
              <a:effectLst/>
              <a:uLnTx/>
              <a:uFillTx/>
              <a:latin typeface="Arial" panose="020B0604020202020204" pitchFamily="34" charset="0"/>
              <a:ea typeface="宋体" panose="02010600030101010101" pitchFamily="2" charset="-122"/>
              <a:cs typeface="+mn-cs"/>
            </a:endParaRPr>
          </a:p>
        </p:txBody>
      </p:sp>
      <p:sp>
        <p:nvSpPr>
          <p:cNvPr id="35" name="Rectangle 3"/>
          <p:cNvSpPr txBox="1">
            <a:spLocks noChangeArrowheads="1"/>
          </p:cNvSpPr>
          <p:nvPr/>
        </p:nvSpPr>
        <p:spPr bwMode="auto">
          <a:xfrm>
            <a:off x="528254" y="3736631"/>
            <a:ext cx="8211316" cy="9381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lvl="0">
              <a:defRPr/>
            </a:pPr>
            <a:r>
              <a:rPr lang="zh-CN" altLang="en-US" sz="8000" b="1" dirty="0">
                <a:latin typeface="微软雅黑" panose="020B0503020204020204" pitchFamily="34" charset="-122"/>
              </a:rPr>
              <a:t>感谢聆听</a:t>
            </a:r>
            <a:endParaRPr lang="zh-CN" altLang="zh-CN" sz="8000" b="1" dirty="0">
              <a:latin typeface="微软雅黑" panose="020B0503020204020204" pitchFamily="34" charset="-122"/>
            </a:endParaRPr>
          </a:p>
        </p:txBody>
      </p:sp>
      <p:sp>
        <p:nvSpPr>
          <p:cNvPr id="36" name="TextBox 35"/>
          <p:cNvSpPr txBox="1"/>
          <p:nvPr/>
        </p:nvSpPr>
        <p:spPr>
          <a:xfrm>
            <a:off x="598986" y="6023840"/>
            <a:ext cx="5760640" cy="46166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这里输入您的公司</a:t>
            </a: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机构名称</a:t>
            </a:r>
            <a:endPar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7" name="TextBox 16"/>
          <p:cNvSpPr txBox="1"/>
          <p:nvPr/>
        </p:nvSpPr>
        <p:spPr>
          <a:xfrm>
            <a:off x="689719" y="4891919"/>
            <a:ext cx="1256357" cy="400110"/>
          </a:xfrm>
          <a:prstGeom prst="rect">
            <a:avLst/>
          </a:prstGeom>
          <a:solidFill>
            <a:schemeClr val="bg2"/>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代用名</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8" name="TextBox 17"/>
          <p:cNvSpPr txBox="1"/>
          <p:nvPr/>
        </p:nvSpPr>
        <p:spPr>
          <a:xfrm>
            <a:off x="2039094" y="4891919"/>
            <a:ext cx="1610651" cy="398780"/>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2018/12</a:t>
            </a:r>
            <a:endPar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advTm="9432">
        <p:blinds dir="vert"/>
      </p:transition>
    </mc:Choice>
    <mc:Fallback>
      <p:transition spd="slow" advTm="9432">
        <p:blinds dir="vert"/>
      </p:transition>
    </mc:Fallback>
  </mc:AlternateContent>
</p:sld>
</file>

<file path=ppt/tags/tag1.xml><?xml version="1.0" encoding="utf-8"?>
<p:tagLst xmlns:p="http://schemas.openxmlformats.org/presentationml/2006/main">
  <p:tag name="TIMING" val="|6.8"/>
</p:tagLst>
</file>

<file path=ppt/tags/tag2.xml><?xml version="1.0" encoding="utf-8"?>
<p:tagLst xmlns:p="http://schemas.openxmlformats.org/presentationml/2006/main">
  <p:tag name="TIMING" val="|14.1|2.4"/>
</p:tagLst>
</file>

<file path=ppt/tags/tag3.xml><?xml version="1.0" encoding="utf-8"?>
<p:tagLst xmlns:p="http://schemas.openxmlformats.org/presentationml/2006/main">
  <p:tag name="TIMING" val="|3.5|1.6|0.9|1.5"/>
</p:tagLst>
</file>

<file path=ppt/tags/tag4.xml><?xml version="1.0" encoding="utf-8"?>
<p:tagLst xmlns:p="http://schemas.openxmlformats.org/presentationml/2006/main">
  <p:tag name="TIMING" val="|7|2.6"/>
</p:tagLst>
</file>

<file path=ppt/tags/tag5.xml><?xml version="1.0" encoding="utf-8"?>
<p:tagLst xmlns:p="http://schemas.openxmlformats.org/presentationml/2006/main">
  <p:tag name="TIMING" val="|5.3"/>
</p:tagLst>
</file>

<file path=ppt/theme/theme1.xml><?xml version="1.0" encoding="utf-8"?>
<a:theme xmlns:a="http://schemas.openxmlformats.org/drawingml/2006/main" name="1_默认设计模板">
  <a:themeElements>
    <a:clrScheme name="自定义 1">
      <a:dk1>
        <a:srgbClr val="294A5A"/>
      </a:dk1>
      <a:lt1>
        <a:srgbClr val="7AAE39"/>
      </a:lt1>
      <a:dk2>
        <a:srgbClr val="F9C900"/>
      </a:dk2>
      <a:lt2>
        <a:srgbClr val="ED5A00"/>
      </a:lt2>
      <a:accent1>
        <a:srgbClr val="484849"/>
      </a:accent1>
      <a:accent2>
        <a:srgbClr val="FFFFFF"/>
      </a:accent2>
      <a:accent3>
        <a:srgbClr val="969696"/>
      </a:accent3>
      <a:accent4>
        <a:srgbClr val="00AAA2"/>
      </a:accent4>
      <a:accent5>
        <a:srgbClr val="7AAE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4813</Words>
  <Application>WPS 演示</Application>
  <PresentationFormat>自定义</PresentationFormat>
  <Paragraphs>777</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vt:lpstr>
      <vt:lpstr>宋体</vt:lpstr>
      <vt:lpstr>Wingdings</vt:lpstr>
      <vt:lpstr>微软雅黑</vt:lpstr>
      <vt:lpstr>仿宋_GB2312</vt:lpstr>
      <vt:lpstr>Calibri</vt:lpstr>
      <vt:lpstr>Verdana</vt:lpstr>
      <vt:lpstr>Times New Roman</vt:lpstr>
      <vt:lpstr>Arial Unicode MS</vt:lpstr>
      <vt:lpstr>仿宋</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导出</dc:title>
  <dc:creator>Administrator</dc:creator>
  <cp:lastModifiedBy>拉普耶鲁</cp:lastModifiedBy>
  <cp:revision>1104</cp:revision>
  <dcterms:created xsi:type="dcterms:W3CDTF">2013-01-25T01:44:00Z</dcterms:created>
  <dcterms:modified xsi:type="dcterms:W3CDTF">2018-06-13T06:33:17Z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