
<file path=[Content_Types].xml><?xml version="1.0" encoding="utf-8"?>
<Types xmlns="http://schemas.openxmlformats.org/package/2006/content-types">
  <Default Extension="png" ContentType="image/png"/>
  <Default Extension="mp3" ContentType="audio/mpe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59" r:id="rId9"/>
    <p:sldId id="266" r:id="rId10"/>
    <p:sldId id="267" r:id="rId11"/>
    <p:sldId id="268" r:id="rId12"/>
    <p:sldId id="260" r:id="rId13"/>
    <p:sldId id="269" r:id="rId14"/>
    <p:sldId id="270" r:id="rId15"/>
    <p:sldId id="271" r:id="rId16"/>
    <p:sldId id="272" r:id="rId17"/>
    <p:sldId id="273" r:id="rId18"/>
    <p:sldId id="274" r:id="rId19"/>
    <p:sldId id="282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61" r:id="rId41"/>
  </p:sldIdLst>
  <p:sldSz cx="12192000" cy="6858000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D160"/>
    <a:srgbClr val="5CA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63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6D160"/>
            </a:solidFill>
          </c:spPr>
          <c:dPt>
            <c:idx val="0"/>
            <c:bubble3D val="0"/>
            <c:spPr>
              <a:solidFill>
                <a:srgbClr val="F6D16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273-40CC-8F1B-3541951ADB76}"/>
              </c:ext>
            </c:extLst>
          </c:dPt>
          <c:dPt>
            <c:idx val="1"/>
            <c:bubble3D val="0"/>
            <c:spPr>
              <a:solidFill>
                <a:srgbClr val="F6D16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273-40CC-8F1B-3541951ADB76}"/>
              </c:ext>
            </c:extLst>
          </c:dPt>
          <c:dPt>
            <c:idx val="2"/>
            <c:bubble3D val="0"/>
            <c:spPr>
              <a:solidFill>
                <a:srgbClr val="F6D16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273-40CC-8F1B-3541951ADB76}"/>
              </c:ext>
            </c:extLst>
          </c:dPt>
          <c:dPt>
            <c:idx val="3"/>
            <c:bubble3D val="0"/>
            <c:spPr>
              <a:solidFill>
                <a:srgbClr val="F6D16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273-40CC-8F1B-3541951ADB76}"/>
              </c:ext>
            </c:extLst>
          </c:dPt>
          <c:dPt>
            <c:idx val="4"/>
            <c:bubble3D val="0"/>
            <c:spPr>
              <a:solidFill>
                <a:srgbClr val="F6D16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273-40CC-8F1B-3541951ADB76}"/>
              </c:ext>
            </c:extLst>
          </c:dPt>
          <c:dPt>
            <c:idx val="5"/>
            <c:bubble3D val="0"/>
            <c:spPr>
              <a:solidFill>
                <a:srgbClr val="F6D16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273-40CC-8F1B-3541951ADB76}"/>
              </c:ext>
            </c:extLst>
          </c:dPt>
          <c:cat>
            <c:strRef>
              <c:f>Sheet1!$A$2:$A$7</c:f>
              <c:strCache>
                <c:ptCount val="6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  <c:pt idx="4">
                  <c:v>第五季度</c:v>
                </c:pt>
                <c:pt idx="5">
                  <c:v>第六季度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16.600000000000001</c:v>
                </c:pt>
                <c:pt idx="1">
                  <c:v>16.600000000000001</c:v>
                </c:pt>
                <c:pt idx="2">
                  <c:v>16.600000000000001</c:v>
                </c:pt>
                <c:pt idx="3">
                  <c:v>16.600000000000001</c:v>
                </c:pt>
                <c:pt idx="4">
                  <c:v>16.600000000000001</c:v>
                </c:pt>
                <c:pt idx="5">
                  <c:v>16.600000000000001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24C-4A89-A523-9C394BDE2C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766A32-20C5-4B63-8398-BA395780FDE7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0513D3-9CF5-47B3-B60C-5264C5481C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9243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747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3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29751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3445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67276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33247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66416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805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96193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85867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31295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22839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93232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78517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9566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11092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89316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00550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1178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75625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46230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78722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50997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38041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72917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05433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30672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1417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289773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33276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90447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145186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82050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486810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18112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622019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275217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455999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279055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513D3-9CF5-47B3-B60C-5264C5481CC5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9093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22847A1-037B-431D-9956-7A0D3894B0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B44814C3-31CC-445C-BBA1-80CF1514CD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3F5C2E1-E36E-4438-BB41-CBF4B5B8B9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03F202-5A65-4A41-AC4A-0AD5F0A2D344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E8B1FD9-20CD-4052-8D06-FEA897575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F16B504-DDA3-471F-ADF8-AABB8333E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16E89A-7825-4901-976C-9BA4C7F827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525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9A94B45-DFA4-46D1-9D04-4470D3543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48D7A636-F191-48F6-8850-6A039E39C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6AA186D-6225-49FD-AE8C-F93B1EBFD2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03F202-5A65-4A41-AC4A-0AD5F0A2D344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C66CD96-8462-4F55-8ECE-8216A877C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E729F47-FAC9-408D-9309-9B91426DE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16E89A-7825-4901-976C-9BA4C7F827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089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43394FE-963E-454C-8910-4F771C4B5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2C195EC5-7D60-4735-865A-AF396BD4F1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C114FFA-F995-4F38-A837-4BAD99BE22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03F202-5A65-4A41-AC4A-0AD5F0A2D344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C6804F9-BC83-4742-A4CF-08530AA88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00C132B-CF7A-4D1D-83BE-29646C011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16E89A-7825-4901-976C-9BA4C7F827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163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7C3CE37-6064-42AE-9A92-F077D43B6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320DB941-E694-4B05-B1EB-663B7646A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A5A2E1FB-7EE2-4A93-8787-FE200A928E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034DFFFE-692E-48A6-8EEC-1EED3F0193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03F202-5A65-4A41-AC4A-0AD5F0A2D344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219109D9-6EBA-4DF5-A859-6D443F263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24DC5C77-9C01-4940-9E35-59FA3C45B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16E89A-7825-4901-976C-9BA4C7F827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14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F1701D1-7CD4-426F-8AF6-5FA464BB0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89C2B04A-4F65-42FB-920B-FE6C7285F9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74BF1002-9C3D-41CD-8B29-412E6E26D6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F5CC7A67-8632-4BE1-AFA0-A0CCA858DE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2F5C3D0D-9C71-468E-834D-2E934EB989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956C51AD-92D9-41C0-94A2-2C1032E744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03F202-5A65-4A41-AC4A-0AD5F0A2D344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14476D27-E7EB-4DA7-A994-2B7499A5B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2CD8756C-B203-4468-952D-21DF1F242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16E89A-7825-4901-976C-9BA4C7F827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1327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0887400-6804-41E2-BCF3-94C10668A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9E0FD896-2C12-4B54-9C47-3CCCA31FB8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03F202-5A65-4A41-AC4A-0AD5F0A2D344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62C123CA-AF54-4BD2-9D76-47BF78898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3681DD10-ED04-4AF8-B725-5E2814447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16E89A-7825-4901-976C-9BA4C7F827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2522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B152E42C-C02C-4F4F-B213-11008C4D9A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03F202-5A65-4A41-AC4A-0AD5F0A2D344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3A367A5C-B67B-40CD-AAE4-9318A3F85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00EC97C2-113C-400B-A1F9-D02CB204F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16E89A-7825-4901-976C-9BA4C7F827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30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1038C80-0E45-4A02-827A-90C6D74C9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50D055AB-0822-400F-8D5C-04AF78F18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CC6478CC-EA0B-4BF5-B3D7-928B23CC61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5B40F814-16F2-495D-B16B-CDE073656E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03F202-5A65-4A41-AC4A-0AD5F0A2D344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D07EBC84-E92D-46AA-9A85-C2C48BF0B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FED9064A-0C72-4EED-816B-C66552CC4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16E89A-7825-4901-976C-9BA4C7F827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527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4C81EAF-BAB6-4AF3-B4DA-803CE617E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9F2F26D2-F716-47CD-AF61-C0BCC1399C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6B2A7591-C818-4C30-9540-C76BAE0483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F06FC011-8354-44B0-AF91-BCCF31D7CA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03F202-5A65-4A41-AC4A-0AD5F0A2D344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F5CE74E8-5328-4761-B480-623B72897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D1F2D95E-9F0E-4DC9-8F83-471D84D8D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16E89A-7825-4901-976C-9BA4C7F827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198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89D5E42-6B46-4B55-ABDA-70BDD9202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A03986FB-D78D-42D9-9607-C2BE8DB9C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5530E35E-9C2B-4782-B238-42276D0E8E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03F202-5A65-4A41-AC4A-0AD5F0A2D344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C8AF2D5-DDE6-41CC-B6C9-97C2D0F24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143A4BF-6ADA-43B1-997D-DAE09BCAC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16E89A-7825-4901-976C-9BA4C7F827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9654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948F6BC4-7425-4EB9-AD86-D0BBE9411A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6D063E2C-A307-44DA-B183-8650222FC4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29F94E0-9DEC-4291-BED1-AFE489526E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03F202-5A65-4A41-AC4A-0AD5F0A2D344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451AD3DE-699B-44AC-8754-8146C8DFD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3F8140A-1D8E-4393-BC46-1CE8A5BE9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16E89A-7825-4901-976C-9BA4C7F827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25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7922DF17-1927-4E49-8517-6B34F6EA677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5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emf"/><Relationship Id="rId11" Type="http://schemas.openxmlformats.org/officeDocument/2006/relationships/image" Target="../media/image25.jpe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24.png"/><Relationship Id="rId4" Type="http://schemas.openxmlformats.org/officeDocument/2006/relationships/image" Target="../media/image5.png"/><Relationship Id="rId9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01BF77E1-94C0-4BC8-88E6-3C1CCE171C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89" y="1069470"/>
            <a:ext cx="4719060" cy="4719060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398D8FED-6AD8-4685-A52E-B092662BF47C}"/>
              </a:ext>
            </a:extLst>
          </p:cNvPr>
          <p:cNvSpPr/>
          <p:nvPr/>
        </p:nvSpPr>
        <p:spPr>
          <a:xfrm>
            <a:off x="6122376" y="2496932"/>
            <a:ext cx="56829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F6D1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岗位流程介绍</a:t>
            </a:r>
            <a:r>
              <a:rPr lang="en-US" altLang="zh-CN" sz="4400" b="1" dirty="0" err="1">
                <a:solidFill>
                  <a:srgbClr val="F6D1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>
                <a:solidFill>
                  <a:srgbClr val="F6D1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400" dirty="0">
              <a:solidFill>
                <a:srgbClr val="F6D160"/>
              </a:solidFill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07A3B358-6B12-4040-8611-9CEF599B423A}"/>
              </a:ext>
            </a:extLst>
          </p:cNvPr>
          <p:cNvGrpSpPr/>
          <p:nvPr/>
        </p:nvGrpSpPr>
        <p:grpSpPr>
          <a:xfrm>
            <a:off x="6096000" y="2303584"/>
            <a:ext cx="5205046" cy="1433147"/>
            <a:chOff x="6096000" y="2303584"/>
            <a:chExt cx="5205046" cy="1433147"/>
          </a:xfrm>
        </p:grpSpPr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xmlns="" id="{88EFB38D-B9A2-4A48-99F7-C100246F6B9F}"/>
                </a:ext>
              </a:extLst>
            </p:cNvPr>
            <p:cNvCxnSpPr/>
            <p:nvPr/>
          </p:nvCxnSpPr>
          <p:spPr>
            <a:xfrm>
              <a:off x="6096000" y="2303584"/>
              <a:ext cx="5205046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xmlns="" id="{0E0E2E03-5BBD-4D75-B6D4-24BAEA665A23}"/>
                </a:ext>
              </a:extLst>
            </p:cNvPr>
            <p:cNvCxnSpPr/>
            <p:nvPr/>
          </p:nvCxnSpPr>
          <p:spPr>
            <a:xfrm>
              <a:off x="6096000" y="3736731"/>
              <a:ext cx="5205046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69CD346E-8103-48BE-AED7-516D27AD09B3}"/>
              </a:ext>
            </a:extLst>
          </p:cNvPr>
          <p:cNvGrpSpPr/>
          <p:nvPr/>
        </p:nvGrpSpPr>
        <p:grpSpPr>
          <a:xfrm>
            <a:off x="6408833" y="4308231"/>
            <a:ext cx="4635306" cy="400110"/>
            <a:chOff x="6408833" y="4308231"/>
            <a:chExt cx="4635306" cy="400110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C69A1565-1B6A-432C-B1B6-F710ADDD09B1}"/>
                </a:ext>
              </a:extLst>
            </p:cNvPr>
            <p:cNvSpPr txBox="1"/>
            <p:nvPr/>
          </p:nvSpPr>
          <p:spPr>
            <a:xfrm>
              <a:off x="6408833" y="4308231"/>
              <a:ext cx="174919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汇报人：</a:t>
              </a:r>
              <a:r>
                <a:rPr lang="en-US" altLang="zh-CN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6D0F49FE-179B-42C4-9EAF-B291646C5E6C}"/>
                </a:ext>
              </a:extLst>
            </p:cNvPr>
            <p:cNvSpPr txBox="1"/>
            <p:nvPr/>
          </p:nvSpPr>
          <p:spPr>
            <a:xfrm>
              <a:off x="9243646" y="4308231"/>
              <a:ext cx="180049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时    间：</a:t>
              </a:r>
              <a:r>
                <a:rPr lang="en-US" altLang="zh-CN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0" name="【Audiojungle】because-we-are-young.mp3">
            <a:hlinkClick r:id="" action="ppaction://media"/>
            <a:extLst>
              <a:ext uri="{FF2B5EF4-FFF2-40B4-BE49-F238E27FC236}">
                <a16:creationId xmlns:a16="http://schemas.microsoft.com/office/drawing/2014/main" xmlns="" id="{1EFBB301-05B3-484A-BB07-D59CF1D034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43207" y="-70456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67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CD0D05B3-14EE-4389-A88F-F1229F6DFF96}"/>
              </a:ext>
            </a:extLst>
          </p:cNvPr>
          <p:cNvGrpSpPr/>
          <p:nvPr/>
        </p:nvGrpSpPr>
        <p:grpSpPr>
          <a:xfrm>
            <a:off x="6302758" y="1860749"/>
            <a:ext cx="4922359" cy="830997"/>
            <a:chOff x="6302758" y="1860749"/>
            <a:chExt cx="4922359" cy="830997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21298063-6D04-4CFA-9A00-2D95C9CC170E}"/>
                </a:ext>
              </a:extLst>
            </p:cNvPr>
            <p:cNvSpPr txBox="1"/>
            <p:nvPr/>
          </p:nvSpPr>
          <p:spPr>
            <a:xfrm>
              <a:off x="7431472" y="1987121"/>
              <a:ext cx="3793645" cy="525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09585">
                <a:lnSpc>
                  <a:spcPct val="130000"/>
                </a:lnSpc>
              </a:pPr>
              <a:r>
                <a:rPr lang="en-US" altLang="zh-CN" sz="2133" b="1">
                  <a:solidFill>
                    <a:srgbClr val="FFFFFF"/>
                  </a:solidFill>
                  <a:latin typeface="Century Gothic"/>
                  <a:ea typeface="微软雅黑" panose="020B0503020204020204" pitchFamily="34" charset="-122"/>
                </a:rPr>
                <a:t>PART</a:t>
              </a:r>
              <a:r>
                <a:rPr lang="zh-CN" altLang="en-US" sz="2133" b="1">
                  <a:solidFill>
                    <a:srgbClr val="FFFFFF"/>
                  </a:solidFill>
                  <a:latin typeface="Century Gothic"/>
                  <a:ea typeface="微软雅黑" panose="020B0503020204020204" pitchFamily="34" charset="-122"/>
                </a:rPr>
                <a:t> </a:t>
              </a:r>
              <a:r>
                <a:rPr lang="en-US" altLang="zh-CN" sz="2133" b="1">
                  <a:solidFill>
                    <a:srgbClr val="FFFFFF"/>
                  </a:solidFill>
                  <a:latin typeface="Century Gothic"/>
                  <a:ea typeface="微软雅黑" panose="020B0503020204020204" pitchFamily="34" charset="-122"/>
                </a:rPr>
                <a:t>ONE    </a:t>
              </a:r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项目管理简介</a:t>
              </a:r>
              <a:endParaRPr kumimoji="1" lang="zh-CN" altLang="en-US" sz="2133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C04E4A76-EA2E-42E5-A9F2-91F346C1AFAA}"/>
                </a:ext>
              </a:extLst>
            </p:cNvPr>
            <p:cNvSpPr txBox="1"/>
            <p:nvPr/>
          </p:nvSpPr>
          <p:spPr>
            <a:xfrm>
              <a:off x="6302758" y="1860749"/>
              <a:ext cx="115768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09585"/>
              <a:r>
                <a:rPr kumimoji="1" lang="en-US" altLang="zh-CN" sz="4800" b="1">
                  <a:solidFill>
                    <a:srgbClr val="F6D160"/>
                  </a:solidFill>
                  <a:latin typeface="Century Gothic"/>
                  <a:ea typeface="微软雅黑" panose="020B0503020204020204" pitchFamily="34" charset="-122"/>
                </a:rPr>
                <a:t>01/</a:t>
              </a:r>
              <a:endParaRPr kumimoji="1" lang="zh-CN" altLang="en-US" sz="4800" b="1" dirty="0">
                <a:solidFill>
                  <a:srgbClr val="F6D160"/>
                </a:solidFill>
                <a:latin typeface="Century Gothic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4B0ABB81-7105-4312-BF4B-8E183380ED93}"/>
              </a:ext>
            </a:extLst>
          </p:cNvPr>
          <p:cNvGrpSpPr/>
          <p:nvPr/>
        </p:nvGrpSpPr>
        <p:grpSpPr>
          <a:xfrm>
            <a:off x="6302757" y="2989658"/>
            <a:ext cx="4888088" cy="830997"/>
            <a:chOff x="6302757" y="2989658"/>
            <a:chExt cx="4888088" cy="830997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58867D9D-536B-47AB-84B4-53B8884C3C09}"/>
                </a:ext>
              </a:extLst>
            </p:cNvPr>
            <p:cNvSpPr txBox="1"/>
            <p:nvPr/>
          </p:nvSpPr>
          <p:spPr>
            <a:xfrm>
              <a:off x="7439606" y="3115200"/>
              <a:ext cx="3751239" cy="524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09585">
                <a:lnSpc>
                  <a:spcPct val="130000"/>
                </a:lnSpc>
              </a:pPr>
              <a:r>
                <a:rPr lang="en-US" altLang="zh-CN" sz="2133" b="1" dirty="0">
                  <a:solidFill>
                    <a:srgbClr val="FFFFFF"/>
                  </a:solidFill>
                  <a:latin typeface="Century Gothic"/>
                  <a:ea typeface="微软雅黑" panose="020B0503020204020204" pitchFamily="34" charset="-122"/>
                </a:rPr>
                <a:t>PART</a:t>
              </a:r>
              <a:r>
                <a:rPr lang="zh-CN" altLang="en-US" sz="2133" b="1" dirty="0">
                  <a:solidFill>
                    <a:srgbClr val="FFFFFF"/>
                  </a:solidFill>
                  <a:latin typeface="Century Gothic"/>
                  <a:ea typeface="微软雅黑" panose="020B0503020204020204" pitchFamily="34" charset="-122"/>
                </a:rPr>
                <a:t> </a:t>
              </a:r>
              <a:r>
                <a:rPr lang="en-US" altLang="zh-CN" sz="2133" b="1">
                  <a:solidFill>
                    <a:srgbClr val="FFFFFF"/>
                  </a:solidFill>
                  <a:latin typeface="Century Gothic"/>
                  <a:ea typeface="微软雅黑" panose="020B0503020204020204" pitchFamily="34" charset="-122"/>
                </a:rPr>
                <a:t>TWO</a:t>
              </a:r>
              <a:r>
                <a:rPr lang="zh-CN" altLang="en-US" sz="2133" b="1">
                  <a:solidFill>
                    <a:srgbClr val="FFFFFF"/>
                  </a:solidFill>
                  <a:latin typeface="Century Gothic"/>
                  <a:ea typeface="微软雅黑" panose="020B0503020204020204" pitchFamily="34" charset="-122"/>
                </a:rPr>
                <a:t>    </a:t>
              </a:r>
              <a:r>
                <a:rPr lang="zh-CN" altLang="en-US" sz="2400" b="1">
                  <a:solidFill>
                    <a:srgbClr val="FFFFFF"/>
                  </a:solidFill>
                  <a:latin typeface="Century Gothic"/>
                  <a:ea typeface="微软雅黑" panose="020B0503020204020204" pitchFamily="34" charset="-122"/>
                </a:rPr>
                <a:t>项目经理技能</a:t>
              </a:r>
              <a:endParaRPr kumimoji="1" lang="zh-CN" altLang="en-US" sz="2133" b="1" dirty="0">
                <a:solidFill>
                  <a:srgbClr val="FFFFFF"/>
                </a:solidFill>
                <a:latin typeface="Century Gothic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D326E901-D017-4E6D-AE6B-F415D9112BE1}"/>
                </a:ext>
              </a:extLst>
            </p:cNvPr>
            <p:cNvSpPr txBox="1"/>
            <p:nvPr/>
          </p:nvSpPr>
          <p:spPr>
            <a:xfrm>
              <a:off x="6302757" y="2989658"/>
              <a:ext cx="115768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09585"/>
              <a:r>
                <a:rPr kumimoji="1" lang="en-US" altLang="zh-CN" sz="4800" b="1">
                  <a:solidFill>
                    <a:srgbClr val="F6D160"/>
                  </a:solidFill>
                  <a:latin typeface="Century Gothic"/>
                  <a:ea typeface="微软雅黑" panose="020B0503020204020204" pitchFamily="34" charset="-122"/>
                </a:rPr>
                <a:t>02/</a:t>
              </a:r>
              <a:endParaRPr kumimoji="1" lang="zh-CN" altLang="en-US" sz="4800" b="1" dirty="0">
                <a:solidFill>
                  <a:srgbClr val="F6D160"/>
                </a:solidFill>
                <a:latin typeface="Century Gothic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985B4A78-69E2-493B-AA6F-F2C124710AF8}"/>
              </a:ext>
            </a:extLst>
          </p:cNvPr>
          <p:cNvGrpSpPr/>
          <p:nvPr/>
        </p:nvGrpSpPr>
        <p:grpSpPr>
          <a:xfrm>
            <a:off x="6308474" y="4114023"/>
            <a:ext cx="4769834" cy="830997"/>
            <a:chOff x="6308474" y="4114023"/>
            <a:chExt cx="4769834" cy="830997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A0E0CF07-992A-4FDA-B72E-B860140CBB71}"/>
                </a:ext>
              </a:extLst>
            </p:cNvPr>
            <p:cNvSpPr txBox="1"/>
            <p:nvPr/>
          </p:nvSpPr>
          <p:spPr>
            <a:xfrm>
              <a:off x="7439606" y="4242061"/>
              <a:ext cx="3638702" cy="524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09585">
                <a:lnSpc>
                  <a:spcPct val="130000"/>
                </a:lnSpc>
              </a:pPr>
              <a:r>
                <a:rPr lang="en-US" altLang="zh-CN" sz="2133" b="1" dirty="0">
                  <a:solidFill>
                    <a:srgbClr val="FFFFFF"/>
                  </a:solidFill>
                  <a:latin typeface="Century Gothic"/>
                  <a:ea typeface="微软雅黑" panose="020B0503020204020204" pitchFamily="34" charset="-122"/>
                </a:rPr>
                <a:t>PART</a:t>
              </a:r>
              <a:r>
                <a:rPr lang="zh-CN" altLang="en-US" sz="2133" b="1" dirty="0">
                  <a:solidFill>
                    <a:srgbClr val="FFFFFF"/>
                  </a:solidFill>
                  <a:latin typeface="Century Gothic"/>
                  <a:ea typeface="微软雅黑" panose="020B0503020204020204" pitchFamily="34" charset="-122"/>
                </a:rPr>
                <a:t> </a:t>
              </a:r>
              <a:r>
                <a:rPr lang="en-US" altLang="zh-CN" sz="2133" b="1">
                  <a:solidFill>
                    <a:srgbClr val="FFFFFF"/>
                  </a:solidFill>
                  <a:latin typeface="Century Gothic"/>
                  <a:ea typeface="微软雅黑" panose="020B0503020204020204" pitchFamily="34" charset="-122"/>
                </a:rPr>
                <a:t>THREE</a:t>
              </a:r>
              <a:r>
                <a:rPr lang="zh-CN" altLang="en-US" sz="2133" b="1">
                  <a:solidFill>
                    <a:srgbClr val="FFFFFF"/>
                  </a:solidFill>
                  <a:latin typeface="Century Gothic"/>
                  <a:ea typeface="微软雅黑" panose="020B0503020204020204" pitchFamily="34" charset="-122"/>
                </a:rPr>
                <a:t>  </a:t>
              </a:r>
              <a:r>
                <a:rPr lang="zh-CN" altLang="en-US" sz="2400" b="1">
                  <a:solidFill>
                    <a:srgbClr val="FFFFFF"/>
                  </a:solidFill>
                  <a:latin typeface="Century Gothic"/>
                  <a:ea typeface="微软雅黑" panose="020B0503020204020204" pitchFamily="34" charset="-122"/>
                </a:rPr>
                <a:t>项目管理流程</a:t>
              </a:r>
              <a:endParaRPr kumimoji="1" lang="zh-CN" altLang="en-US" sz="2133" b="1" dirty="0">
                <a:solidFill>
                  <a:srgbClr val="FFFFFF"/>
                </a:solidFill>
                <a:latin typeface="Century Gothic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66D379F4-58C1-4227-BB21-C45070C4339B}"/>
                </a:ext>
              </a:extLst>
            </p:cNvPr>
            <p:cNvSpPr txBox="1"/>
            <p:nvPr/>
          </p:nvSpPr>
          <p:spPr>
            <a:xfrm>
              <a:off x="6308474" y="4114023"/>
              <a:ext cx="115768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09585"/>
              <a:r>
                <a:rPr kumimoji="1" lang="en-US" altLang="zh-CN" sz="4800" b="1">
                  <a:solidFill>
                    <a:srgbClr val="F6D160"/>
                  </a:solidFill>
                  <a:latin typeface="Century Gothic"/>
                  <a:ea typeface="微软雅黑" panose="020B0503020204020204" pitchFamily="34" charset="-122"/>
                </a:rPr>
                <a:t>03/</a:t>
              </a:r>
              <a:endParaRPr kumimoji="1" lang="zh-CN" altLang="en-US" sz="4800" b="1" dirty="0">
                <a:solidFill>
                  <a:srgbClr val="F6D160"/>
                </a:solidFill>
                <a:latin typeface="Century Gothic"/>
                <a:ea typeface="微软雅黑" panose="020B0503020204020204" pitchFamily="34" charset="-122"/>
              </a:endParaRPr>
            </a:p>
          </p:txBody>
        </p:sp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CF97FD87-781A-499E-85B9-C4D0CB25DE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294" y="2419253"/>
            <a:ext cx="2929007" cy="3000531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EE13271B-0286-4C87-9542-49C40ADFFDE5}"/>
              </a:ext>
            </a:extLst>
          </p:cNvPr>
          <p:cNvGrpSpPr/>
          <p:nvPr/>
        </p:nvGrpSpPr>
        <p:grpSpPr>
          <a:xfrm>
            <a:off x="1300093" y="1112471"/>
            <a:ext cx="3973689" cy="1706718"/>
            <a:chOff x="1300093" y="1112471"/>
            <a:chExt cx="3973689" cy="1706718"/>
          </a:xfrm>
        </p:grpSpPr>
        <p:cxnSp>
          <p:nvCxnSpPr>
            <p:cNvPr id="21" name="直线连接符 3">
              <a:extLst>
                <a:ext uri="{FF2B5EF4-FFF2-40B4-BE49-F238E27FC236}">
                  <a16:creationId xmlns:a16="http://schemas.microsoft.com/office/drawing/2014/main" xmlns="" id="{AA7DB85F-FEA6-4F60-AC2C-04BE42F2C7F3}"/>
                </a:ext>
              </a:extLst>
            </p:cNvPr>
            <p:cNvCxnSpPr/>
            <p:nvPr/>
          </p:nvCxnSpPr>
          <p:spPr>
            <a:xfrm>
              <a:off x="1300093" y="2819189"/>
              <a:ext cx="3973689" cy="0"/>
            </a:xfrm>
            <a:prstGeom prst="line">
              <a:avLst/>
            </a:prstGeom>
            <a:ln w="12700" cmpd="sng">
              <a:solidFill>
                <a:srgbClr val="F6D160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9704E7FE-3CAE-4CC4-91B3-CB6EC4C2D4EC}"/>
                </a:ext>
              </a:extLst>
            </p:cNvPr>
            <p:cNvSpPr txBox="1"/>
            <p:nvPr/>
          </p:nvSpPr>
          <p:spPr>
            <a:xfrm>
              <a:off x="1822433" y="1112471"/>
              <a:ext cx="2929007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609585"/>
              <a:r>
                <a:rPr kumimoji="1" lang="zh-CN" altLang="en-US" sz="4800" b="1" dirty="0">
                  <a:solidFill>
                    <a:srgbClr val="F6D1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kumimoji="1" lang="en-US" altLang="zh-CN" sz="4800" b="1" dirty="0">
                <a:solidFill>
                  <a:srgbClr val="F6D1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609585"/>
              <a:r>
                <a:rPr kumimoji="1" lang="en-US" altLang="zh-CN" sz="4800" b="1" dirty="0">
                  <a:solidFill>
                    <a:srgbClr val="F6D160"/>
                  </a:solidFill>
                  <a:latin typeface="Century Gothic"/>
                  <a:ea typeface="宋体"/>
                </a:rPr>
                <a:t>CONTENT</a:t>
              </a:r>
              <a:endParaRPr kumimoji="1" lang="zh-CN" altLang="en-US" sz="4800" b="1" dirty="0">
                <a:solidFill>
                  <a:srgbClr val="F6D160"/>
                </a:solidFill>
                <a:latin typeface="Century Gothic"/>
                <a:ea typeface="宋体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6456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:a16="http://schemas.microsoft.com/office/drawing/2014/main" xmlns="" id="{1A694EF5-1422-41EB-8179-23E1A03CD6A1}"/>
              </a:ext>
            </a:extLst>
          </p:cNvPr>
          <p:cNvSpPr/>
          <p:nvPr/>
        </p:nvSpPr>
        <p:spPr>
          <a:xfrm>
            <a:off x="5130011" y="1357978"/>
            <a:ext cx="1711749" cy="1711749"/>
          </a:xfrm>
          <a:prstGeom prst="ellipse">
            <a:avLst/>
          </a:prstGeom>
          <a:solidFill>
            <a:srgbClr val="F6D160">
              <a:alpha val="78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kumimoji="1" lang="zh-CN" altLang="en-US" sz="12000" dirty="0">
              <a:solidFill>
                <a:srgbClr val="FFFFFF"/>
              </a:solidFill>
              <a:latin typeface="Century Gothic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EFEE915B-8378-4BD0-BCE6-3089630F5025}"/>
              </a:ext>
            </a:extLst>
          </p:cNvPr>
          <p:cNvSpPr txBox="1"/>
          <p:nvPr/>
        </p:nvSpPr>
        <p:spPr>
          <a:xfrm>
            <a:off x="3590304" y="3314255"/>
            <a:ext cx="47981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09585"/>
            <a:r>
              <a:rPr kumimoji="1" lang="en-US" altLang="zh-CN" sz="3200" b="1" dirty="0">
                <a:solidFill>
                  <a:srgbClr val="FFFFFF"/>
                </a:solidFill>
                <a:latin typeface="Century Gothic"/>
                <a:ea typeface="微软雅黑" panose="020B0503020204020204" pitchFamily="34" charset="-122"/>
              </a:rPr>
              <a:t>PART </a:t>
            </a:r>
            <a:r>
              <a:rPr kumimoji="1" lang="en-US" altLang="zh-CN" sz="3200" b="1">
                <a:solidFill>
                  <a:srgbClr val="FFFFFF"/>
                </a:solidFill>
                <a:latin typeface="Century Gothic"/>
                <a:ea typeface="微软雅黑" panose="020B0503020204020204" pitchFamily="34" charset="-122"/>
              </a:rPr>
              <a:t>ONE  </a:t>
            </a:r>
            <a:r>
              <a:rPr kumimoji="1" lang="zh-CN" altLang="en-US" sz="3200" b="1">
                <a:solidFill>
                  <a:srgbClr val="FFFFFF"/>
                </a:solidFill>
                <a:latin typeface="Century Gothic"/>
                <a:ea typeface="微软雅黑" panose="020B0503020204020204" pitchFamily="34" charset="-122"/>
              </a:rPr>
              <a:t>项目管理简介</a:t>
            </a:r>
            <a:endParaRPr kumimoji="1" lang="zh-CN" altLang="en-US" sz="3200" b="1" dirty="0">
              <a:solidFill>
                <a:srgbClr val="FFFFFF"/>
              </a:solidFill>
              <a:latin typeface="Century Gothic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EBEE0080-2287-4276-B2FE-24BFB4B4649A}"/>
              </a:ext>
            </a:extLst>
          </p:cNvPr>
          <p:cNvSpPr txBox="1"/>
          <p:nvPr/>
        </p:nvSpPr>
        <p:spPr>
          <a:xfrm>
            <a:off x="3941082" y="4071492"/>
            <a:ext cx="4116150" cy="113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09585">
              <a:lnSpc>
                <a:spcPct val="130000"/>
              </a:lnSpc>
            </a:pPr>
            <a:r>
              <a:rPr lang="zh-CN" altLang="en-US" sz="1333" dirty="0">
                <a:solidFill>
                  <a:srgbClr val="FFFFFF"/>
                </a:solidFill>
                <a:latin typeface="Century Gothic"/>
                <a:ea typeface="微软雅黑" panose="020B0503020204020204" pitchFamily="34" charset="-122"/>
              </a:rPr>
              <a:t>点击此处添加文本信息。</a:t>
            </a:r>
          </a:p>
          <a:p>
            <a:pPr algn="just" defTabSz="609585">
              <a:lnSpc>
                <a:spcPct val="130000"/>
              </a:lnSpc>
            </a:pPr>
            <a:r>
              <a:rPr lang="zh-CN" altLang="en-US" sz="1333" dirty="0">
                <a:solidFill>
                  <a:srgbClr val="FFFFFF"/>
                </a:solidFill>
                <a:latin typeface="Century Gothic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srgbClr val="FFFFFF"/>
                </a:solidFill>
                <a:latin typeface="Century Gothic"/>
                <a:ea typeface="微软雅黑" panose="020B0503020204020204" pitchFamily="34" charset="-122"/>
              </a:rPr>
              <a:t>10</a:t>
            </a:r>
            <a:r>
              <a:rPr lang="zh-CN" altLang="en-US" sz="1333" dirty="0">
                <a:solidFill>
                  <a:srgbClr val="FFFFFF"/>
                </a:solidFill>
                <a:latin typeface="Century Gothic"/>
                <a:ea typeface="微软雅黑" panose="020B0503020204020204" pitchFamily="34" charset="-122"/>
              </a:rPr>
              <a:t>号字，</a:t>
            </a:r>
            <a:r>
              <a:rPr lang="en-US" altLang="zh-CN" sz="1333" dirty="0">
                <a:solidFill>
                  <a:srgbClr val="FFFFFF"/>
                </a:solidFill>
                <a:latin typeface="Century Gothic"/>
                <a:ea typeface="微软雅黑" panose="020B0503020204020204" pitchFamily="34" charset="-122"/>
              </a:rPr>
              <a:t>1.3</a:t>
            </a:r>
            <a:r>
              <a:rPr lang="zh-CN" altLang="en-US" sz="1333" dirty="0">
                <a:solidFill>
                  <a:srgbClr val="FFFFFF"/>
                </a:solidFill>
                <a:latin typeface="Century Gothic"/>
                <a:ea typeface="微软雅黑" panose="020B0503020204020204" pitchFamily="34" charset="-122"/>
              </a:rPr>
              <a:t>倍字间距。</a:t>
            </a:r>
            <a:endParaRPr kumimoji="1" lang="zh-CN" altLang="en-US" sz="1333" dirty="0">
              <a:solidFill>
                <a:srgbClr val="FFFFFF"/>
              </a:solidFill>
              <a:latin typeface="Century Gothic"/>
              <a:ea typeface="微软雅黑" panose="020B0503020204020204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5714B163-58D7-4B2E-BBC7-4815195C3033}"/>
              </a:ext>
            </a:extLst>
          </p:cNvPr>
          <p:cNvSpPr/>
          <p:nvPr/>
        </p:nvSpPr>
        <p:spPr>
          <a:xfrm>
            <a:off x="5480426" y="1202801"/>
            <a:ext cx="1037463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85"/>
            <a:r>
              <a:rPr kumimoji="1" lang="en-US" altLang="zh-CN" sz="12000" b="1" dirty="0">
                <a:solidFill>
                  <a:srgbClr val="FFFFFF"/>
                </a:solidFill>
                <a:latin typeface="Century Gothic"/>
                <a:ea typeface="微软雅黑" panose="020B0503020204020204" pitchFamily="34" charset="-122"/>
              </a:rPr>
              <a:t>1</a:t>
            </a:r>
            <a:endParaRPr kumimoji="1" lang="zh-CN" altLang="en-US" sz="12000" b="1" dirty="0">
              <a:solidFill>
                <a:srgbClr val="FFFFFF"/>
              </a:solidFill>
              <a:latin typeface="Century Gothic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98750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54A4A854-02E4-43CF-874A-095B1B3BB609}"/>
              </a:ext>
            </a:extLst>
          </p:cNvPr>
          <p:cNvGrpSpPr/>
          <p:nvPr/>
        </p:nvGrpSpPr>
        <p:grpSpPr>
          <a:xfrm>
            <a:off x="246801" y="276926"/>
            <a:ext cx="2866595" cy="647745"/>
            <a:chOff x="246801" y="276926"/>
            <a:chExt cx="2866595" cy="647745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597EBC78-5F9A-4AC8-814B-4C6A757D53D1}"/>
                </a:ext>
              </a:extLst>
            </p:cNvPr>
            <p:cNvSpPr/>
            <p:nvPr/>
          </p:nvSpPr>
          <p:spPr>
            <a:xfrm>
              <a:off x="1082071" y="369965"/>
              <a:ext cx="20313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什么是项目？</a:t>
              </a:r>
              <a:endParaRPr lang="zh-CN" altLang="en-US" sz="2400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3597D5B3-1A23-443A-8286-5C70DF649F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6BF2B9B7-877B-478F-8E54-589E3C6A744B}"/>
              </a:ext>
            </a:extLst>
          </p:cNvPr>
          <p:cNvSpPr/>
          <p:nvPr/>
        </p:nvSpPr>
        <p:spPr>
          <a:xfrm>
            <a:off x="1082071" y="1309142"/>
            <a:ext cx="6839798" cy="1230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zh-CN" altLang="en-US" sz="20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项目是为了提供一个独特的产品或服务而暂时承担的任务。    </a:t>
            </a:r>
            <a:endParaRPr lang="en-US" altLang="x-none" sz="2000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defRPr/>
            </a:pPr>
            <a:r>
              <a:rPr lang="zh-CN" altLang="en-US" sz="20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项目的特征是</a:t>
            </a:r>
            <a:r>
              <a:rPr lang="zh-CN" altLang="en-US" sz="2000" noProof="1">
                <a:solidFill>
                  <a:srgbClr val="F6D1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临时性</a:t>
            </a:r>
            <a:r>
              <a:rPr lang="zh-CN" altLang="en-US" sz="20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000" noProof="1">
                <a:solidFill>
                  <a:srgbClr val="F6D1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唯一性</a:t>
            </a:r>
            <a:r>
              <a:rPr lang="zh-CN" altLang="en-US" sz="20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01140E56-37A2-402D-9A9F-C2B1B2729E45}"/>
              </a:ext>
            </a:extLst>
          </p:cNvPr>
          <p:cNvGrpSpPr/>
          <p:nvPr/>
        </p:nvGrpSpPr>
        <p:grpSpPr>
          <a:xfrm>
            <a:off x="2181034" y="3349693"/>
            <a:ext cx="1679331" cy="2391352"/>
            <a:chOff x="2181034" y="3349693"/>
            <a:chExt cx="1679331" cy="2391352"/>
          </a:xfrm>
        </p:grpSpPr>
        <p:sp>
          <p:nvSpPr>
            <p:cNvPr id="15" name="平行四边形 14">
              <a:extLst>
                <a:ext uri="{FF2B5EF4-FFF2-40B4-BE49-F238E27FC236}">
                  <a16:creationId xmlns:a16="http://schemas.microsoft.com/office/drawing/2014/main" xmlns="" id="{1BE3EF90-5CC6-4DFA-A2FF-35853B961EAC}"/>
                </a:ext>
              </a:extLst>
            </p:cNvPr>
            <p:cNvSpPr/>
            <p:nvPr/>
          </p:nvSpPr>
          <p:spPr>
            <a:xfrm>
              <a:off x="2181034" y="3349693"/>
              <a:ext cx="1679331" cy="2391352"/>
            </a:xfrm>
            <a:prstGeom prst="parallelogram">
              <a:avLst/>
            </a:prstGeom>
            <a:solidFill>
              <a:srgbClr val="F6D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A4D13E08-E7C9-4EA8-8CCF-7B5696AF70AC}"/>
                </a:ext>
              </a:extLst>
            </p:cNvPr>
            <p:cNvSpPr/>
            <p:nvPr/>
          </p:nvSpPr>
          <p:spPr>
            <a:xfrm rot="448078">
              <a:off x="2769189" y="3603060"/>
              <a:ext cx="394424" cy="18846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目标导向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B6BF1CEC-4981-49CB-BBDD-6ACB3DD8AAD1}"/>
              </a:ext>
            </a:extLst>
          </p:cNvPr>
          <p:cNvGrpSpPr/>
          <p:nvPr/>
        </p:nvGrpSpPr>
        <p:grpSpPr>
          <a:xfrm>
            <a:off x="4230371" y="3349693"/>
            <a:ext cx="1679331" cy="2391352"/>
            <a:chOff x="4230371" y="3349693"/>
            <a:chExt cx="1679331" cy="2391352"/>
          </a:xfrm>
        </p:grpSpPr>
        <p:sp>
          <p:nvSpPr>
            <p:cNvPr id="16" name="平行四边形 15">
              <a:extLst>
                <a:ext uri="{FF2B5EF4-FFF2-40B4-BE49-F238E27FC236}">
                  <a16:creationId xmlns:a16="http://schemas.microsoft.com/office/drawing/2014/main" xmlns="" id="{93D13EDE-75D1-4285-B825-C549D6E85498}"/>
                </a:ext>
              </a:extLst>
            </p:cNvPr>
            <p:cNvSpPr/>
            <p:nvPr/>
          </p:nvSpPr>
          <p:spPr>
            <a:xfrm>
              <a:off x="4230371" y="3349693"/>
              <a:ext cx="1679331" cy="2391352"/>
            </a:xfrm>
            <a:prstGeom prst="parallelogram">
              <a:avLst/>
            </a:prstGeom>
            <a:solidFill>
              <a:srgbClr val="F6D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1E26CBEB-33E6-4469-914B-1BEFA8A714B5}"/>
                </a:ext>
              </a:extLst>
            </p:cNvPr>
            <p:cNvSpPr/>
            <p:nvPr/>
          </p:nvSpPr>
          <p:spPr>
            <a:xfrm rot="541618">
              <a:off x="4698972" y="3603060"/>
              <a:ext cx="816539" cy="18846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2000" spc="300">
                  <a:latin typeface="微软雅黑" panose="020B0503020204020204" pitchFamily="34" charset="-122"/>
                  <a:ea typeface="微软雅黑" panose="020B0503020204020204" pitchFamily="34" charset="-122"/>
                </a:rPr>
                <a:t>合作完成相关活动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460112F2-D122-4FDE-95A1-CF584091938A}"/>
              </a:ext>
            </a:extLst>
          </p:cNvPr>
          <p:cNvGrpSpPr/>
          <p:nvPr/>
        </p:nvGrpSpPr>
        <p:grpSpPr>
          <a:xfrm>
            <a:off x="6279708" y="3337488"/>
            <a:ext cx="1679331" cy="2403557"/>
            <a:chOff x="6279708" y="3337488"/>
            <a:chExt cx="1679331" cy="2403557"/>
          </a:xfrm>
        </p:grpSpPr>
        <p:sp>
          <p:nvSpPr>
            <p:cNvPr id="17" name="平行四边形 16">
              <a:extLst>
                <a:ext uri="{FF2B5EF4-FFF2-40B4-BE49-F238E27FC236}">
                  <a16:creationId xmlns:a16="http://schemas.microsoft.com/office/drawing/2014/main" xmlns="" id="{E8B4A275-EE8B-493C-B0E9-F3E042FDC030}"/>
                </a:ext>
              </a:extLst>
            </p:cNvPr>
            <p:cNvSpPr/>
            <p:nvPr/>
          </p:nvSpPr>
          <p:spPr>
            <a:xfrm>
              <a:off x="6279708" y="3349693"/>
              <a:ext cx="1679331" cy="2391352"/>
            </a:xfrm>
            <a:prstGeom prst="parallelogram">
              <a:avLst/>
            </a:prstGeom>
            <a:solidFill>
              <a:srgbClr val="F6D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B78698A8-E580-40A3-8F1B-F49F5C21D636}"/>
                </a:ext>
              </a:extLst>
            </p:cNvPr>
            <p:cNvSpPr/>
            <p:nvPr/>
          </p:nvSpPr>
          <p:spPr>
            <a:xfrm rot="568074">
              <a:off x="6870922" y="3337488"/>
              <a:ext cx="569884" cy="23462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限定的期限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F2D34A75-1B7D-4443-911A-AF31E50CB160}"/>
              </a:ext>
            </a:extLst>
          </p:cNvPr>
          <p:cNvGrpSpPr/>
          <p:nvPr/>
        </p:nvGrpSpPr>
        <p:grpSpPr>
          <a:xfrm>
            <a:off x="8335108" y="3349869"/>
            <a:ext cx="1679331" cy="2391352"/>
            <a:chOff x="8335108" y="3349869"/>
            <a:chExt cx="1679331" cy="2391352"/>
          </a:xfrm>
        </p:grpSpPr>
        <p:sp>
          <p:nvSpPr>
            <p:cNvPr id="18" name="平行四边形 17">
              <a:extLst>
                <a:ext uri="{FF2B5EF4-FFF2-40B4-BE49-F238E27FC236}">
                  <a16:creationId xmlns:a16="http://schemas.microsoft.com/office/drawing/2014/main" xmlns="" id="{3D351916-AFB8-4999-B488-972D8329D264}"/>
                </a:ext>
              </a:extLst>
            </p:cNvPr>
            <p:cNvSpPr/>
            <p:nvPr/>
          </p:nvSpPr>
          <p:spPr>
            <a:xfrm>
              <a:off x="8335108" y="3349869"/>
              <a:ext cx="1679331" cy="2391352"/>
            </a:xfrm>
            <a:prstGeom prst="parallelogram">
              <a:avLst/>
            </a:prstGeom>
            <a:solidFill>
              <a:srgbClr val="F6D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AC9213CA-E66A-41DD-BF86-9F2FECCF5263}"/>
                </a:ext>
              </a:extLst>
            </p:cNvPr>
            <p:cNvSpPr/>
            <p:nvPr/>
          </p:nvSpPr>
          <p:spPr>
            <a:xfrm rot="533224">
              <a:off x="8824034" y="3372228"/>
              <a:ext cx="843708" cy="23462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2000" spc="30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一定程度上的唯一性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288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B3C14D21-289B-451E-9B1C-F23807863AAA}"/>
              </a:ext>
            </a:extLst>
          </p:cNvPr>
          <p:cNvGrpSpPr/>
          <p:nvPr/>
        </p:nvGrpSpPr>
        <p:grpSpPr>
          <a:xfrm>
            <a:off x="246801" y="276926"/>
            <a:ext cx="3789925" cy="647745"/>
            <a:chOff x="246801" y="276926"/>
            <a:chExt cx="3789925" cy="64774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9CC4AEDD-C3A0-4BC3-AA8C-B4E27B16D005}"/>
                </a:ext>
              </a:extLst>
            </p:cNvPr>
            <p:cNvSpPr/>
            <p:nvPr/>
          </p:nvSpPr>
          <p:spPr>
            <a:xfrm>
              <a:off x="1082071" y="369965"/>
              <a:ext cx="29546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什么是成功的项目？</a:t>
              </a:r>
              <a:endParaRPr lang="zh-CN" altLang="en-US" sz="2400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49542CEE-7574-4FF1-BD0B-8499378464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AD0F00D7-366F-471E-B558-A711351DDD81}"/>
              </a:ext>
            </a:extLst>
          </p:cNvPr>
          <p:cNvGrpSpPr/>
          <p:nvPr/>
        </p:nvGrpSpPr>
        <p:grpSpPr>
          <a:xfrm>
            <a:off x="5660163" y="1005278"/>
            <a:ext cx="5334618" cy="5240245"/>
            <a:chOff x="5660163" y="1005278"/>
            <a:chExt cx="5334618" cy="5240245"/>
          </a:xfrm>
        </p:grpSpPr>
        <p:cxnSp>
          <p:nvCxnSpPr>
            <p:cNvPr id="7" name="直接连接符 62">
              <a:extLst>
                <a:ext uri="{FF2B5EF4-FFF2-40B4-BE49-F238E27FC236}">
                  <a16:creationId xmlns:a16="http://schemas.microsoft.com/office/drawing/2014/main" xmlns="" id="{C95A892B-BDBA-4A04-B37B-5DC9F245C10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>
              <a:off x="8923094" y="4359886"/>
              <a:ext cx="500062" cy="357187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>
              <a:outerShdw dist="20000" dir="5400000" algn="ctr" rotWithShape="0">
                <a:srgbClr val="000000">
                  <a:alpha val="37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" name="Text Box 8">
              <a:extLst>
                <a:ext uri="{FF2B5EF4-FFF2-40B4-BE49-F238E27FC236}">
                  <a16:creationId xmlns:a16="http://schemas.microsoft.com/office/drawing/2014/main" xmlns="" id="{7A2A58F9-3EE0-45B7-9F72-305C538651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9269" y="1005278"/>
              <a:ext cx="17145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时间，计划表</a:t>
              </a:r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Text Box 9">
              <a:extLst>
                <a:ext uri="{FF2B5EF4-FFF2-40B4-BE49-F238E27FC236}">
                  <a16:creationId xmlns:a16="http://schemas.microsoft.com/office/drawing/2014/main" xmlns="" id="{F2A0AB8E-8321-4753-B374-7EDAAFD7A6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60163" y="5876191"/>
              <a:ext cx="216108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质量，目的，需求</a:t>
              </a:r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</a:p>
          </p:txBody>
        </p:sp>
        <p:sp>
          <p:nvSpPr>
            <p:cNvPr id="10" name="Text Box 11">
              <a:extLst>
                <a:ext uri="{FF2B5EF4-FFF2-40B4-BE49-F238E27FC236}">
                  <a16:creationId xmlns:a16="http://schemas.microsoft.com/office/drawing/2014/main" xmlns="" id="{E111D452-066A-4A44-B285-4C1F0B7630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51719" y="5876191"/>
              <a:ext cx="164306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人力，资金</a:t>
              </a:r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</a:p>
          </p:txBody>
        </p:sp>
        <p:sp>
          <p:nvSpPr>
            <p:cNvPr id="11" name="椭圆 52">
              <a:extLst>
                <a:ext uri="{FF2B5EF4-FFF2-40B4-BE49-F238E27FC236}">
                  <a16:creationId xmlns:a16="http://schemas.microsoft.com/office/drawing/2014/main" xmlns="" id="{236C8BCF-A6D2-4655-BF4A-23C2685E70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08656" y="3359761"/>
              <a:ext cx="1357313" cy="1357312"/>
            </a:xfrm>
            <a:prstGeom prst="ellipse">
              <a:avLst/>
            </a:prstGeom>
            <a:solidFill>
              <a:srgbClr val="F6D160"/>
            </a:solidFill>
            <a:ln w="9525">
              <a:solidFill>
                <a:srgbClr val="BE4B48"/>
              </a:solidFill>
              <a:round/>
              <a:headEnd/>
              <a:tailEnd/>
            </a:ln>
            <a:effectLst>
              <a:outerShdw dist="23000" dir="5400000" algn="ctr" rotWithShape="0">
                <a:srgbClr val="000000">
                  <a:alpha val="34000"/>
                </a:srgbClr>
              </a:outerShdw>
            </a:effec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目标</a:t>
              </a:r>
            </a:p>
          </p:txBody>
        </p:sp>
        <p:sp>
          <p:nvSpPr>
            <p:cNvPr id="12" name="椭圆 53">
              <a:extLst>
                <a:ext uri="{FF2B5EF4-FFF2-40B4-BE49-F238E27FC236}">
                  <a16:creationId xmlns:a16="http://schemas.microsoft.com/office/drawing/2014/main" xmlns="" id="{B1B696A0-E3A3-403C-B8CA-CAFA21EC3A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08656" y="1573823"/>
              <a:ext cx="1357313" cy="1357313"/>
            </a:xfrm>
            <a:prstGeom prst="ellipse">
              <a:avLst/>
            </a:prstGeom>
            <a:solidFill>
              <a:srgbClr val="F6D160"/>
            </a:soli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dist="23000" dir="5400000" algn="ctr" rotWithShape="0">
                <a:srgbClr val="000000">
                  <a:alpha val="34000"/>
                </a:srgbClr>
              </a:outerShdw>
            </a:effec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rPr>
                <a:t>时间</a:t>
              </a:r>
            </a:p>
          </p:txBody>
        </p:sp>
        <p:sp>
          <p:nvSpPr>
            <p:cNvPr id="13" name="椭圆 54">
              <a:extLst>
                <a:ext uri="{FF2B5EF4-FFF2-40B4-BE49-F238E27FC236}">
                  <a16:creationId xmlns:a16="http://schemas.microsoft.com/office/drawing/2014/main" xmlns="" id="{2EB612AA-A5C6-4B00-8DB5-8F882D306F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7031" y="4359886"/>
              <a:ext cx="1357313" cy="1357312"/>
            </a:xfrm>
            <a:prstGeom prst="ellipse">
              <a:avLst/>
            </a:prstGeom>
            <a:solidFill>
              <a:srgbClr val="F6D160"/>
            </a:solidFill>
            <a:ln w="9525">
              <a:solidFill>
                <a:srgbClr val="7D60A0"/>
              </a:solidFill>
              <a:round/>
              <a:headEnd/>
              <a:tailEnd/>
            </a:ln>
            <a:effectLst>
              <a:outerShdw dist="23000" dir="5400000" algn="ctr" rotWithShape="0">
                <a:srgbClr val="000000">
                  <a:alpha val="34000"/>
                </a:srgbClr>
              </a:outerShdw>
            </a:effec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rPr>
                <a:t>质量</a:t>
              </a:r>
            </a:p>
          </p:txBody>
        </p:sp>
        <p:sp>
          <p:nvSpPr>
            <p:cNvPr id="14" name="椭圆 55">
              <a:extLst>
                <a:ext uri="{FF2B5EF4-FFF2-40B4-BE49-F238E27FC236}">
                  <a16:creationId xmlns:a16="http://schemas.microsoft.com/office/drawing/2014/main" xmlns="" id="{2DA370B8-B09D-4DAC-B39D-FE6148731E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51719" y="4359886"/>
              <a:ext cx="1357312" cy="1357312"/>
            </a:xfrm>
            <a:prstGeom prst="ellipse">
              <a:avLst/>
            </a:prstGeom>
            <a:solidFill>
              <a:srgbClr val="F6D160"/>
            </a:solidFill>
            <a:ln w="9525">
              <a:solidFill>
                <a:srgbClr val="46AAC5"/>
              </a:solidFill>
              <a:round/>
              <a:headEnd/>
              <a:tailEnd/>
            </a:ln>
            <a:effectLst>
              <a:outerShdw dist="23000" dir="5400000" algn="ctr" rotWithShape="0">
                <a:srgbClr val="000000">
                  <a:alpha val="34000"/>
                </a:srgbClr>
              </a:outerShdw>
            </a:effec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rPr>
                <a:t>成本</a:t>
              </a:r>
            </a:p>
          </p:txBody>
        </p:sp>
        <p:cxnSp>
          <p:nvCxnSpPr>
            <p:cNvPr id="15" name="直接连接符 57">
              <a:extLst>
                <a:ext uri="{FF2B5EF4-FFF2-40B4-BE49-F238E27FC236}">
                  <a16:creationId xmlns:a16="http://schemas.microsoft.com/office/drawing/2014/main" xmlns="" id="{CBC7EA8C-2E49-4D41-86E0-7D86893BF5A5}"/>
                </a:ext>
              </a:extLst>
            </p:cNvPr>
            <p:cNvCxnSpPr>
              <a:cxnSpLocks noChangeShapeType="1"/>
              <a:stCxn id="12" idx="4"/>
              <a:endCxn id="11" idx="0"/>
            </p:cNvCxnSpPr>
            <p:nvPr/>
          </p:nvCxnSpPr>
          <p:spPr bwMode="auto">
            <a:xfrm rot="5400000">
              <a:off x="8172207" y="3145448"/>
              <a:ext cx="430212" cy="1587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>
              <a:outerShdw dist="20000" dir="5400000" algn="ctr" rotWithShape="0">
                <a:srgbClr val="000000">
                  <a:alpha val="37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直接连接符 60">
              <a:extLst>
                <a:ext uri="{FF2B5EF4-FFF2-40B4-BE49-F238E27FC236}">
                  <a16:creationId xmlns:a16="http://schemas.microsoft.com/office/drawing/2014/main" xmlns="" id="{8E9FD443-9CD7-4B12-B246-9B971A24C18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 flipV="1">
              <a:off x="7422906" y="4431323"/>
              <a:ext cx="430213" cy="28575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>
              <a:outerShdw dist="20000" dir="5400000" algn="ctr" rotWithShape="0">
                <a:srgbClr val="000000">
                  <a:alpha val="37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19953D7A-7526-42F6-9772-EF6DC86A646A}"/>
              </a:ext>
            </a:extLst>
          </p:cNvPr>
          <p:cNvSpPr/>
          <p:nvPr/>
        </p:nvSpPr>
        <p:spPr>
          <a:xfrm>
            <a:off x="1082071" y="1573823"/>
            <a:ext cx="3743332" cy="5810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n"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项目成功的定义</a:t>
            </a:r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三要素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F47B6AA1-820F-4CAE-B9DC-75EF90FAD745}"/>
              </a:ext>
            </a:extLst>
          </p:cNvPr>
          <p:cNvSpPr/>
          <p:nvPr/>
        </p:nvSpPr>
        <p:spPr>
          <a:xfrm>
            <a:off x="1082071" y="2419927"/>
            <a:ext cx="3095148" cy="1546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按时完成</a:t>
            </a:r>
          </a:p>
          <a:p>
            <a:pPr marL="800100" lvl="1" indent="-34290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质量符合预期要求</a:t>
            </a:r>
            <a:endParaRPr lang="en-US" altLang="zh-CN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高效率</a:t>
            </a:r>
          </a:p>
        </p:txBody>
      </p:sp>
    </p:spTree>
    <p:extLst>
      <p:ext uri="{BB962C8B-B14F-4D97-AF65-F5344CB8AC3E}">
        <p14:creationId xmlns:p14="http://schemas.microsoft.com/office/powerpoint/2010/main" val="302976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5AC6D4CF-A4CF-4925-AC7C-F8D1A01689EE}"/>
              </a:ext>
            </a:extLst>
          </p:cNvPr>
          <p:cNvGrpSpPr/>
          <p:nvPr/>
        </p:nvGrpSpPr>
        <p:grpSpPr>
          <a:xfrm>
            <a:off x="246801" y="276926"/>
            <a:ext cx="3482148" cy="647745"/>
            <a:chOff x="246801" y="276926"/>
            <a:chExt cx="3482148" cy="64774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7D1868EB-C88E-409E-B1C3-F53B7271B344}"/>
                </a:ext>
              </a:extLst>
            </p:cNvPr>
            <p:cNvSpPr/>
            <p:nvPr/>
          </p:nvSpPr>
          <p:spPr>
            <a:xfrm>
              <a:off x="1082071" y="369965"/>
              <a:ext cx="264687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什么是项目管理？</a:t>
              </a:r>
              <a:endParaRPr lang="zh-CN" altLang="en-US" sz="2400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923BB398-E09C-4CBC-A957-E81650F0DB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07087950-28FD-463F-9B58-389DFFFBD95E}"/>
              </a:ext>
            </a:extLst>
          </p:cNvPr>
          <p:cNvGrpSpPr/>
          <p:nvPr/>
        </p:nvGrpSpPr>
        <p:grpSpPr>
          <a:xfrm>
            <a:off x="1082071" y="1176971"/>
            <a:ext cx="10189667" cy="1519710"/>
            <a:chOff x="1082071" y="1176971"/>
            <a:chExt cx="10189667" cy="151971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0DCE175E-E3B0-4F2C-B9A5-2AB5E6EBA6E8}"/>
                </a:ext>
              </a:extLst>
            </p:cNvPr>
            <p:cNvSpPr/>
            <p:nvPr/>
          </p:nvSpPr>
          <p:spPr>
            <a:xfrm>
              <a:off x="1082071" y="1176971"/>
              <a:ext cx="8891954" cy="4589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n"/>
              </a:pPr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项目管理就是对有关项目活动的知识、技能、工具和技术的运用，以达到项目需求。</a:t>
              </a:r>
              <a:endPara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DE84DA6E-1E20-4B1C-97E9-C47EF8914340}"/>
                </a:ext>
              </a:extLst>
            </p:cNvPr>
            <p:cNvSpPr/>
            <p:nvPr/>
          </p:nvSpPr>
          <p:spPr>
            <a:xfrm>
              <a:off x="1082071" y="1817017"/>
              <a:ext cx="10189667" cy="879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n"/>
              </a:pPr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通过运用一定的知识、技能、工具和技术等使具体项目能够在计划时间内按照实际需求，高质量、高效率的完成项目内容。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480BBA33-12E8-4653-A119-73D9C557D025}"/>
              </a:ext>
            </a:extLst>
          </p:cNvPr>
          <p:cNvSpPr/>
          <p:nvPr/>
        </p:nvSpPr>
        <p:spPr>
          <a:xfrm>
            <a:off x="1348461" y="3489995"/>
            <a:ext cx="9495077" cy="2287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项目管理是集成的努力和活动。如果某一活动失败，这一部分通常会影响其他的部分；</a:t>
            </a: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这些交互作用常常在项目目标之间取得平衡，一部分绩效的提高可能需要牺牲另一部分绩效为代价；</a:t>
            </a: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成功的项目管理，需要主动地管理这些交互的活动，以提高整个项目的绩效；</a:t>
            </a: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项目管理通过使用启动、计划、实施、控制、收尾等过程完成；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8F2D00CE-BA75-48E4-8E58-9A680D6C2CF2}"/>
              </a:ext>
            </a:extLst>
          </p:cNvPr>
          <p:cNvSpPr/>
          <p:nvPr/>
        </p:nvSpPr>
        <p:spPr>
          <a:xfrm>
            <a:off x="1151792" y="3042138"/>
            <a:ext cx="10119946" cy="3182816"/>
          </a:xfrm>
          <a:prstGeom prst="rect">
            <a:avLst/>
          </a:prstGeom>
          <a:noFill/>
          <a:ln w="28575">
            <a:solidFill>
              <a:srgbClr val="F6D1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362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3312E725-B187-4719-BFF6-21B83C0F3473}"/>
              </a:ext>
            </a:extLst>
          </p:cNvPr>
          <p:cNvGrpSpPr/>
          <p:nvPr/>
        </p:nvGrpSpPr>
        <p:grpSpPr>
          <a:xfrm>
            <a:off x="246801" y="276926"/>
            <a:ext cx="4097702" cy="647745"/>
            <a:chOff x="246801" y="276926"/>
            <a:chExt cx="4097702" cy="64774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88E40510-C1A5-471E-AB8C-40FD54A03B5F}"/>
                </a:ext>
              </a:extLst>
            </p:cNvPr>
            <p:cNvSpPr/>
            <p:nvPr/>
          </p:nvSpPr>
          <p:spPr>
            <a:xfrm>
              <a:off x="1082071" y="369965"/>
              <a:ext cx="32624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实际项目管理中的挑战</a:t>
              </a:r>
              <a:endParaRPr lang="zh-CN" altLang="en-US" sz="2400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A07E79B2-76CF-4C37-A9EB-97E74CB937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4FFF5AC2-3CE9-4AF5-9850-32366E654030}"/>
              </a:ext>
            </a:extLst>
          </p:cNvPr>
          <p:cNvGrpSpPr/>
          <p:nvPr/>
        </p:nvGrpSpPr>
        <p:grpSpPr>
          <a:xfrm>
            <a:off x="988219" y="1519604"/>
            <a:ext cx="10215562" cy="4390537"/>
            <a:chOff x="988219" y="1519604"/>
            <a:chExt cx="10215562" cy="4390537"/>
          </a:xfrm>
        </p:grpSpPr>
        <p:sp>
          <p:nvSpPr>
            <p:cNvPr id="7" name="矩形 12">
              <a:extLst>
                <a:ext uri="{FF2B5EF4-FFF2-40B4-BE49-F238E27FC236}">
                  <a16:creationId xmlns:a16="http://schemas.microsoft.com/office/drawing/2014/main" xmlns="" id="{25461AF2-4B43-44D3-8C49-7218EA7154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8219" y="5800604"/>
              <a:ext cx="10215562" cy="109537"/>
            </a:xfrm>
            <a:prstGeom prst="rect">
              <a:avLst/>
            </a:prstGeom>
            <a:solidFill>
              <a:srgbClr val="F6D16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" name="矩形 13">
              <a:extLst>
                <a:ext uri="{FF2B5EF4-FFF2-40B4-BE49-F238E27FC236}">
                  <a16:creationId xmlns:a16="http://schemas.microsoft.com/office/drawing/2014/main" xmlns="" id="{72766011-A4C1-436E-B6A4-6F222D7612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8219" y="1519604"/>
              <a:ext cx="10215562" cy="111125"/>
            </a:xfrm>
            <a:prstGeom prst="rect">
              <a:avLst/>
            </a:prstGeom>
            <a:solidFill>
              <a:srgbClr val="F6D16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00476051-F338-4873-B70E-9AABD2C81FFE}"/>
              </a:ext>
            </a:extLst>
          </p:cNvPr>
          <p:cNvSpPr/>
          <p:nvPr/>
        </p:nvSpPr>
        <p:spPr>
          <a:xfrm>
            <a:off x="6602956" y="2070889"/>
            <a:ext cx="4399085" cy="3289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领导对项目的重视程度</a:t>
            </a:r>
          </a:p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组织结构</a:t>
            </a:r>
          </a:p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项目经理的授权（人力、金钱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责、权、利的平衡</a:t>
            </a:r>
          </a:p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实施与控制</a:t>
            </a:r>
          </a:p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工作绩效的评估</a:t>
            </a:r>
          </a:p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沟通、沟通、沟通</a:t>
            </a:r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24FFC68C-2067-43B1-BECC-6E092955AE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118" y="2278958"/>
            <a:ext cx="4198927" cy="28734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16105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EFEE915B-8378-4BD0-BCE6-3089630F5025}"/>
              </a:ext>
            </a:extLst>
          </p:cNvPr>
          <p:cNvSpPr txBox="1"/>
          <p:nvPr/>
        </p:nvSpPr>
        <p:spPr>
          <a:xfrm>
            <a:off x="3590303" y="3314255"/>
            <a:ext cx="47981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  <a:cs typeface="+mn-cs"/>
              </a:rPr>
              <a:t>PART </a:t>
            </a: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  <a:cs typeface="+mn-cs"/>
              </a:rPr>
              <a:t>ONE  </a:t>
            </a: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  <a:cs typeface="+mn-cs"/>
              </a:rPr>
              <a:t>项目经理技能</a:t>
            </a:r>
            <a:endParaRPr kumimoji="1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EBEE0080-2287-4276-B2FE-24BFB4B4649A}"/>
              </a:ext>
            </a:extLst>
          </p:cNvPr>
          <p:cNvSpPr txBox="1"/>
          <p:nvPr/>
        </p:nvSpPr>
        <p:spPr>
          <a:xfrm>
            <a:off x="3941082" y="4071492"/>
            <a:ext cx="4116150" cy="113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60958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  <a:cs typeface="+mn-cs"/>
              </a:rPr>
              <a:t>点击此处添加文本信息。</a:t>
            </a:r>
          </a:p>
          <a:p>
            <a:pPr marL="0" marR="0" lvl="0" indent="0" algn="just" defTabSz="60958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  <a:cs typeface="+mn-cs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  <a:cs typeface="+mn-cs"/>
              </a:rPr>
              <a:t>10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  <a:cs typeface="+mn-cs"/>
              </a:rPr>
              <a:t>号字，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  <a:cs typeface="+mn-cs"/>
              </a:rPr>
              <a:t>1.3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  <a:cs typeface="+mn-cs"/>
              </a:rPr>
              <a:t>倍字间距。</a:t>
            </a:r>
            <a:endParaRPr kumimoji="1" lang="zh-CN" altLang="en-US" sz="13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75C6B2CA-B0F2-48C9-9BEC-F5D60679E197}"/>
              </a:ext>
            </a:extLst>
          </p:cNvPr>
          <p:cNvGrpSpPr/>
          <p:nvPr/>
        </p:nvGrpSpPr>
        <p:grpSpPr>
          <a:xfrm>
            <a:off x="5130011" y="1202801"/>
            <a:ext cx="1711749" cy="1938992"/>
            <a:chOff x="5130011" y="1202801"/>
            <a:chExt cx="1711749" cy="1938992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1A694EF5-1422-41EB-8179-23E1A03CD6A1}"/>
                </a:ext>
              </a:extLst>
            </p:cNvPr>
            <p:cNvSpPr/>
            <p:nvPr/>
          </p:nvSpPr>
          <p:spPr>
            <a:xfrm>
              <a:off x="5130011" y="1357978"/>
              <a:ext cx="1711749" cy="1711749"/>
            </a:xfrm>
            <a:prstGeom prst="ellipse">
              <a:avLst/>
            </a:prstGeom>
            <a:solidFill>
              <a:srgbClr val="F6D160">
                <a:alpha val="78000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5714B163-58D7-4B2E-BBC7-4815195C3033}"/>
                </a:ext>
              </a:extLst>
            </p:cNvPr>
            <p:cNvSpPr/>
            <p:nvPr/>
          </p:nvSpPr>
          <p:spPr>
            <a:xfrm>
              <a:off x="5475616" y="1202801"/>
              <a:ext cx="1047082" cy="19389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2000" b="1" dirty="0">
                  <a:solidFill>
                    <a:srgbClr val="FFFFFF"/>
                  </a:solidFill>
                  <a:latin typeface="Century Gothic"/>
                  <a:ea typeface="微软雅黑" panose="020B0503020204020204" pitchFamily="34" charset="-122"/>
                </a:rPr>
                <a:t>2</a:t>
              </a:r>
              <a:endParaRPr kumimoji="1" lang="zh-CN" altLang="en-US" sz="1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108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B16CC121-2BBA-41E0-BDE3-3FFF9F06DA75}"/>
              </a:ext>
            </a:extLst>
          </p:cNvPr>
          <p:cNvGrpSpPr/>
          <p:nvPr/>
        </p:nvGrpSpPr>
        <p:grpSpPr>
          <a:xfrm>
            <a:off x="246801" y="276926"/>
            <a:ext cx="2251042" cy="647745"/>
            <a:chOff x="246801" y="276926"/>
            <a:chExt cx="2251042" cy="64774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47303D35-F724-481C-B049-064376C6AADE}"/>
                </a:ext>
              </a:extLst>
            </p:cNvPr>
            <p:cNvSpPr/>
            <p:nvPr/>
          </p:nvSpPr>
          <p:spPr>
            <a:xfrm>
              <a:off x="1082071" y="369965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项目经理</a:t>
              </a:r>
              <a:endParaRPr lang="zh-CN" altLang="en-US" sz="2400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5B91FBF7-058F-4B26-A396-CC3DF25CFC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8A62E58E-386A-4CD1-BF50-9440600BEEF4}"/>
              </a:ext>
            </a:extLst>
          </p:cNvPr>
          <p:cNvSpPr/>
          <p:nvPr/>
        </p:nvSpPr>
        <p:spPr>
          <a:xfrm>
            <a:off x="1082071" y="1212485"/>
            <a:ext cx="3294492" cy="4996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n"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负责实现项目目标的个人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F1B12E20-DE00-490B-A182-46A6E0905291}"/>
              </a:ext>
            </a:extLst>
          </p:cNvPr>
          <p:cNvSpPr/>
          <p:nvPr/>
        </p:nvSpPr>
        <p:spPr>
          <a:xfrm>
            <a:off x="967769" y="1904226"/>
            <a:ext cx="9864354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PM is the person responsible for accomplishing the project objectives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447AE510-BCAF-44F0-BA52-DEF0DD358B74}"/>
              </a:ext>
            </a:extLst>
          </p:cNvPr>
          <p:cNvSpPr/>
          <p:nvPr/>
        </p:nvSpPr>
        <p:spPr>
          <a:xfrm>
            <a:off x="1082071" y="2555251"/>
            <a:ext cx="2525050" cy="4996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n"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管理一个项目包括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26713268-E0EB-4E5A-BB82-BE77D49E5DC9}"/>
              </a:ext>
            </a:extLst>
          </p:cNvPr>
          <p:cNvGrpSpPr/>
          <p:nvPr/>
        </p:nvGrpSpPr>
        <p:grpSpPr>
          <a:xfrm>
            <a:off x="1592893" y="3435730"/>
            <a:ext cx="1569660" cy="1585572"/>
            <a:chOff x="1592893" y="3435730"/>
            <a:chExt cx="1569660" cy="1585572"/>
          </a:xfrm>
        </p:grpSpPr>
        <p:sp>
          <p:nvSpPr>
            <p:cNvPr id="47" name="Freeform 274">
              <a:extLst>
                <a:ext uri="{FF2B5EF4-FFF2-40B4-BE49-F238E27FC236}">
                  <a16:creationId xmlns:a16="http://schemas.microsoft.com/office/drawing/2014/main" xmlns="" id="{7F7DC0C7-38C6-4AA0-AB95-EB6BF3C35D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4047" y="3435730"/>
              <a:ext cx="800971" cy="798199"/>
            </a:xfrm>
            <a:custGeom>
              <a:avLst/>
              <a:gdLst>
                <a:gd name="T0" fmla="*/ 183 w 367"/>
                <a:gd name="T1" fmla="*/ 0 h 366"/>
                <a:gd name="T2" fmla="*/ 0 w 367"/>
                <a:gd name="T3" fmla="*/ 183 h 366"/>
                <a:gd name="T4" fmla="*/ 183 w 367"/>
                <a:gd name="T5" fmla="*/ 366 h 366"/>
                <a:gd name="T6" fmla="*/ 367 w 367"/>
                <a:gd name="T7" fmla="*/ 183 h 366"/>
                <a:gd name="T8" fmla="*/ 367 w 367"/>
                <a:gd name="T9" fmla="*/ 0 h 366"/>
                <a:gd name="T10" fmla="*/ 183 w 367"/>
                <a:gd name="T11" fmla="*/ 0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7" h="366">
                  <a:moveTo>
                    <a:pt x="183" y="0"/>
                  </a:moveTo>
                  <a:cubicBezTo>
                    <a:pt x="82" y="0"/>
                    <a:pt x="0" y="82"/>
                    <a:pt x="0" y="183"/>
                  </a:cubicBezTo>
                  <a:cubicBezTo>
                    <a:pt x="0" y="284"/>
                    <a:pt x="82" y="366"/>
                    <a:pt x="183" y="366"/>
                  </a:cubicBezTo>
                  <a:cubicBezTo>
                    <a:pt x="285" y="366"/>
                    <a:pt x="367" y="284"/>
                    <a:pt x="367" y="183"/>
                  </a:cubicBezTo>
                  <a:cubicBezTo>
                    <a:pt x="367" y="0"/>
                    <a:pt x="367" y="0"/>
                    <a:pt x="367" y="0"/>
                  </a:cubicBezTo>
                  <a:lnTo>
                    <a:pt x="183" y="0"/>
                  </a:lnTo>
                  <a:close/>
                </a:path>
              </a:pathLst>
            </a:custGeom>
            <a:solidFill>
              <a:srgbClr val="F6D16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62" name="矩形 61">
              <a:extLst>
                <a:ext uri="{FF2B5EF4-FFF2-40B4-BE49-F238E27FC236}">
                  <a16:creationId xmlns:a16="http://schemas.microsoft.com/office/drawing/2014/main" xmlns="" id="{39BC4429-7EB5-49EF-8C4B-A2104F64E8CC}"/>
                </a:ext>
              </a:extLst>
            </p:cNvPr>
            <p:cNvSpPr/>
            <p:nvPr/>
          </p:nvSpPr>
          <p:spPr>
            <a:xfrm>
              <a:off x="1592893" y="4562394"/>
              <a:ext cx="1569660" cy="4589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1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识别要求</a:t>
              </a:r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xmlns="" id="{CA0F9A2E-A999-4F73-BAEA-D1416ACF33A9}"/>
                </a:ext>
              </a:extLst>
            </p:cNvPr>
            <p:cNvSpPr txBox="1"/>
            <p:nvPr/>
          </p:nvSpPr>
          <p:spPr>
            <a:xfrm>
              <a:off x="2403338" y="3542441"/>
              <a:ext cx="4251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A7A7B306-BB13-4473-9722-7544AA764C98}"/>
              </a:ext>
            </a:extLst>
          </p:cNvPr>
          <p:cNvGrpSpPr/>
          <p:nvPr/>
        </p:nvGrpSpPr>
        <p:grpSpPr>
          <a:xfrm>
            <a:off x="3483654" y="3435730"/>
            <a:ext cx="2207849" cy="1985079"/>
            <a:chOff x="3483654" y="3435730"/>
            <a:chExt cx="2207849" cy="1985079"/>
          </a:xfrm>
        </p:grpSpPr>
        <p:sp>
          <p:nvSpPr>
            <p:cNvPr id="51" name="Freeform 274">
              <a:extLst>
                <a:ext uri="{FF2B5EF4-FFF2-40B4-BE49-F238E27FC236}">
                  <a16:creationId xmlns:a16="http://schemas.microsoft.com/office/drawing/2014/main" xmlns="" id="{71BFA7A4-417C-4D8F-82F0-18FB72B210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0298" y="3435730"/>
              <a:ext cx="800971" cy="798199"/>
            </a:xfrm>
            <a:custGeom>
              <a:avLst/>
              <a:gdLst>
                <a:gd name="T0" fmla="*/ 183 w 367"/>
                <a:gd name="T1" fmla="*/ 0 h 366"/>
                <a:gd name="T2" fmla="*/ 0 w 367"/>
                <a:gd name="T3" fmla="*/ 183 h 366"/>
                <a:gd name="T4" fmla="*/ 183 w 367"/>
                <a:gd name="T5" fmla="*/ 366 h 366"/>
                <a:gd name="T6" fmla="*/ 367 w 367"/>
                <a:gd name="T7" fmla="*/ 183 h 366"/>
                <a:gd name="T8" fmla="*/ 367 w 367"/>
                <a:gd name="T9" fmla="*/ 0 h 366"/>
                <a:gd name="T10" fmla="*/ 183 w 367"/>
                <a:gd name="T11" fmla="*/ 0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7" h="366">
                  <a:moveTo>
                    <a:pt x="183" y="0"/>
                  </a:moveTo>
                  <a:cubicBezTo>
                    <a:pt x="82" y="0"/>
                    <a:pt x="0" y="82"/>
                    <a:pt x="0" y="183"/>
                  </a:cubicBezTo>
                  <a:cubicBezTo>
                    <a:pt x="0" y="284"/>
                    <a:pt x="82" y="366"/>
                    <a:pt x="183" y="366"/>
                  </a:cubicBezTo>
                  <a:cubicBezTo>
                    <a:pt x="285" y="366"/>
                    <a:pt x="367" y="284"/>
                    <a:pt x="367" y="183"/>
                  </a:cubicBezTo>
                  <a:cubicBezTo>
                    <a:pt x="367" y="0"/>
                    <a:pt x="367" y="0"/>
                    <a:pt x="367" y="0"/>
                  </a:cubicBezTo>
                  <a:lnTo>
                    <a:pt x="183" y="0"/>
                  </a:lnTo>
                  <a:close/>
                </a:path>
              </a:pathLst>
            </a:custGeom>
            <a:solidFill>
              <a:srgbClr val="F6D16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xmlns="" id="{09CCB02A-8E98-432C-87D7-9372A27F7E5A}"/>
                </a:ext>
              </a:extLst>
            </p:cNvPr>
            <p:cNvSpPr/>
            <p:nvPr/>
          </p:nvSpPr>
          <p:spPr>
            <a:xfrm>
              <a:off x="3483654" y="4546402"/>
              <a:ext cx="2207849" cy="8744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1" algn="ctr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确定清晰而能实现的目标</a:t>
              </a:r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xmlns="" id="{0490A670-182A-4AD1-8627-220B515F4088}"/>
                </a:ext>
              </a:extLst>
            </p:cNvPr>
            <p:cNvSpPr txBox="1"/>
            <p:nvPr/>
          </p:nvSpPr>
          <p:spPr>
            <a:xfrm>
              <a:off x="4638225" y="3562273"/>
              <a:ext cx="4251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3F0B3DC8-26F7-4714-9D71-5FC2930C6040}"/>
              </a:ext>
            </a:extLst>
          </p:cNvPr>
          <p:cNvGrpSpPr/>
          <p:nvPr/>
        </p:nvGrpSpPr>
        <p:grpSpPr>
          <a:xfrm>
            <a:off x="5818606" y="3435730"/>
            <a:ext cx="2207849" cy="2816075"/>
            <a:chOff x="5818606" y="3435730"/>
            <a:chExt cx="2207849" cy="2816075"/>
          </a:xfrm>
        </p:grpSpPr>
        <p:sp>
          <p:nvSpPr>
            <p:cNvPr id="64" name="矩形 63">
              <a:extLst>
                <a:ext uri="{FF2B5EF4-FFF2-40B4-BE49-F238E27FC236}">
                  <a16:creationId xmlns:a16="http://schemas.microsoft.com/office/drawing/2014/main" xmlns="" id="{EAC29CEC-F084-4AE4-B818-EFBC2C456BCC}"/>
                </a:ext>
              </a:extLst>
            </p:cNvPr>
            <p:cNvSpPr/>
            <p:nvPr/>
          </p:nvSpPr>
          <p:spPr>
            <a:xfrm>
              <a:off x="5818606" y="4546402"/>
              <a:ext cx="2207849" cy="17054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1" algn="ctr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平衡质量、范围、时间和成本四方面互不相让的要求</a:t>
              </a: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40E18DDE-BD48-433B-B4D8-4B744D43E437}"/>
                </a:ext>
              </a:extLst>
            </p:cNvPr>
            <p:cNvGrpSpPr/>
            <p:nvPr/>
          </p:nvGrpSpPr>
          <p:grpSpPr>
            <a:xfrm>
              <a:off x="6706549" y="3435730"/>
              <a:ext cx="800971" cy="798199"/>
              <a:chOff x="6706549" y="3435730"/>
              <a:chExt cx="800971" cy="798199"/>
            </a:xfrm>
          </p:grpSpPr>
          <p:sp>
            <p:nvSpPr>
              <p:cNvPr id="55" name="Freeform 274">
                <a:extLst>
                  <a:ext uri="{FF2B5EF4-FFF2-40B4-BE49-F238E27FC236}">
                    <a16:creationId xmlns:a16="http://schemas.microsoft.com/office/drawing/2014/main" xmlns="" id="{DAC6E4FE-B50B-4E3E-A5A7-2E041165C9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06549" y="3435730"/>
                <a:ext cx="800971" cy="798199"/>
              </a:xfrm>
              <a:custGeom>
                <a:avLst/>
                <a:gdLst>
                  <a:gd name="T0" fmla="*/ 183 w 367"/>
                  <a:gd name="T1" fmla="*/ 0 h 366"/>
                  <a:gd name="T2" fmla="*/ 0 w 367"/>
                  <a:gd name="T3" fmla="*/ 183 h 366"/>
                  <a:gd name="T4" fmla="*/ 183 w 367"/>
                  <a:gd name="T5" fmla="*/ 366 h 366"/>
                  <a:gd name="T6" fmla="*/ 367 w 367"/>
                  <a:gd name="T7" fmla="*/ 183 h 366"/>
                  <a:gd name="T8" fmla="*/ 367 w 367"/>
                  <a:gd name="T9" fmla="*/ 0 h 366"/>
                  <a:gd name="T10" fmla="*/ 183 w 367"/>
                  <a:gd name="T11" fmla="*/ 0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7" h="366">
                    <a:moveTo>
                      <a:pt x="183" y="0"/>
                    </a:moveTo>
                    <a:cubicBezTo>
                      <a:pt x="82" y="0"/>
                      <a:pt x="0" y="82"/>
                      <a:pt x="0" y="183"/>
                    </a:cubicBezTo>
                    <a:cubicBezTo>
                      <a:pt x="0" y="284"/>
                      <a:pt x="82" y="366"/>
                      <a:pt x="183" y="366"/>
                    </a:cubicBezTo>
                    <a:cubicBezTo>
                      <a:pt x="285" y="366"/>
                      <a:pt x="367" y="284"/>
                      <a:pt x="367" y="183"/>
                    </a:cubicBezTo>
                    <a:cubicBezTo>
                      <a:pt x="367" y="0"/>
                      <a:pt x="367" y="0"/>
                      <a:pt x="367" y="0"/>
                    </a:cubicBez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F6D160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xmlns="" id="{3DE50761-C9B4-4D93-884F-245F0A4701EC}"/>
                  </a:ext>
                </a:extLst>
              </p:cNvPr>
              <p:cNvSpPr txBox="1"/>
              <p:nvPr/>
            </p:nvSpPr>
            <p:spPr>
              <a:xfrm>
                <a:off x="6926000" y="3546065"/>
                <a:ext cx="42511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994BC6A5-47E1-481B-834A-D33D67598009}"/>
              </a:ext>
            </a:extLst>
          </p:cNvPr>
          <p:cNvGrpSpPr/>
          <p:nvPr/>
        </p:nvGrpSpPr>
        <p:grpSpPr>
          <a:xfrm>
            <a:off x="8026455" y="3435730"/>
            <a:ext cx="2499947" cy="2816074"/>
            <a:chOff x="8026455" y="3435730"/>
            <a:chExt cx="2499947" cy="2816074"/>
          </a:xfrm>
        </p:grpSpPr>
        <p:sp>
          <p:nvSpPr>
            <p:cNvPr id="65" name="矩形 64">
              <a:extLst>
                <a:ext uri="{FF2B5EF4-FFF2-40B4-BE49-F238E27FC236}">
                  <a16:creationId xmlns:a16="http://schemas.microsoft.com/office/drawing/2014/main" xmlns="" id="{39FB5C9A-2350-489C-A482-CD01121C458F}"/>
                </a:ext>
              </a:extLst>
            </p:cNvPr>
            <p:cNvSpPr/>
            <p:nvPr/>
          </p:nvSpPr>
          <p:spPr>
            <a:xfrm>
              <a:off x="8026455" y="4546401"/>
              <a:ext cx="2499947" cy="17054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1" algn="ctr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使具体任务、计划和方法适用于各个项目干系人不同的需求与期望</a:t>
              </a: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2AE047C6-463A-4B96-9CF9-078DF8905E32}"/>
                </a:ext>
              </a:extLst>
            </p:cNvPr>
            <p:cNvGrpSpPr/>
            <p:nvPr/>
          </p:nvGrpSpPr>
          <p:grpSpPr>
            <a:xfrm>
              <a:off x="8962799" y="3435730"/>
              <a:ext cx="800971" cy="798199"/>
              <a:chOff x="8962799" y="3435730"/>
              <a:chExt cx="800971" cy="798199"/>
            </a:xfrm>
          </p:grpSpPr>
          <p:sp>
            <p:nvSpPr>
              <p:cNvPr id="59" name="Freeform 274">
                <a:extLst>
                  <a:ext uri="{FF2B5EF4-FFF2-40B4-BE49-F238E27FC236}">
                    <a16:creationId xmlns:a16="http://schemas.microsoft.com/office/drawing/2014/main" xmlns="" id="{F03E8BD5-75E5-4206-9D35-7304C00271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62799" y="3435730"/>
                <a:ext cx="800971" cy="798199"/>
              </a:xfrm>
              <a:custGeom>
                <a:avLst/>
                <a:gdLst>
                  <a:gd name="T0" fmla="*/ 183 w 367"/>
                  <a:gd name="T1" fmla="*/ 0 h 366"/>
                  <a:gd name="T2" fmla="*/ 0 w 367"/>
                  <a:gd name="T3" fmla="*/ 183 h 366"/>
                  <a:gd name="T4" fmla="*/ 183 w 367"/>
                  <a:gd name="T5" fmla="*/ 366 h 366"/>
                  <a:gd name="T6" fmla="*/ 367 w 367"/>
                  <a:gd name="T7" fmla="*/ 183 h 366"/>
                  <a:gd name="T8" fmla="*/ 367 w 367"/>
                  <a:gd name="T9" fmla="*/ 0 h 366"/>
                  <a:gd name="T10" fmla="*/ 183 w 367"/>
                  <a:gd name="T11" fmla="*/ 0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7" h="366">
                    <a:moveTo>
                      <a:pt x="183" y="0"/>
                    </a:moveTo>
                    <a:cubicBezTo>
                      <a:pt x="82" y="0"/>
                      <a:pt x="0" y="82"/>
                      <a:pt x="0" y="183"/>
                    </a:cubicBezTo>
                    <a:cubicBezTo>
                      <a:pt x="0" y="284"/>
                      <a:pt x="82" y="366"/>
                      <a:pt x="183" y="366"/>
                    </a:cubicBezTo>
                    <a:cubicBezTo>
                      <a:pt x="285" y="366"/>
                      <a:pt x="367" y="284"/>
                      <a:pt x="367" y="183"/>
                    </a:cubicBezTo>
                    <a:cubicBezTo>
                      <a:pt x="367" y="0"/>
                      <a:pt x="367" y="0"/>
                      <a:pt x="367" y="0"/>
                    </a:cubicBez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F6D160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xmlns="" id="{C564F9DF-0E26-498F-BE1F-F164C98533DD}"/>
                  </a:ext>
                </a:extLst>
              </p:cNvPr>
              <p:cNvSpPr txBox="1"/>
              <p:nvPr/>
            </p:nvSpPr>
            <p:spPr>
              <a:xfrm>
                <a:off x="9150726" y="3546065"/>
                <a:ext cx="42511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</a:t>
                </a:r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53789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5603C0F9-ED5B-43EE-A7E6-CCAD4945D689}"/>
              </a:ext>
            </a:extLst>
          </p:cNvPr>
          <p:cNvGrpSpPr/>
          <p:nvPr/>
        </p:nvGrpSpPr>
        <p:grpSpPr>
          <a:xfrm>
            <a:off x="-124085" y="1230632"/>
            <a:ext cx="6470162" cy="4313442"/>
            <a:chOff x="0" y="1272279"/>
            <a:chExt cx="6470162" cy="4313442"/>
          </a:xfrm>
        </p:grpSpPr>
        <p:graphicFrame>
          <p:nvGraphicFramePr>
            <p:cNvPr id="25" name="图表 24">
              <a:extLst>
                <a:ext uri="{FF2B5EF4-FFF2-40B4-BE49-F238E27FC236}">
                  <a16:creationId xmlns:a16="http://schemas.microsoft.com/office/drawing/2014/main" xmlns="" id="{3CDEBDBD-99C4-4F4D-AF66-C528936CD9D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910210750"/>
                </p:ext>
              </p:extLst>
            </p:nvPr>
          </p:nvGraphicFramePr>
          <p:xfrm>
            <a:off x="0" y="1272279"/>
            <a:ext cx="6470162" cy="43134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="" id="{BD4A0AD5-7945-4F75-9ECF-50C659B8BA49}"/>
                </a:ext>
              </a:extLst>
            </p:cNvPr>
            <p:cNvSpPr/>
            <p:nvPr/>
          </p:nvSpPr>
          <p:spPr>
            <a:xfrm>
              <a:off x="1982095" y="1899111"/>
              <a:ext cx="1200719" cy="9320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组织精干的项目管理班子</a:t>
              </a:r>
              <a:endParaRPr lang="en-US" altLang="zh-CN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E2A4432E-D621-4ECD-AF14-6CEAC95624F9}"/>
                </a:ext>
              </a:extLst>
            </p:cNvPr>
            <p:cNvSpPr/>
            <p:nvPr/>
          </p:nvSpPr>
          <p:spPr>
            <a:xfrm>
              <a:off x="3440641" y="2180452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及时决策</a:t>
              </a:r>
              <a:endParaRPr lang="en-US" altLang="zh-CN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BAC59B34-E18A-4280-9357-78B811B7C511}"/>
                </a:ext>
              </a:extLst>
            </p:cNvPr>
            <p:cNvSpPr/>
            <p:nvPr/>
          </p:nvSpPr>
          <p:spPr>
            <a:xfrm>
              <a:off x="3796016" y="3134791"/>
              <a:ext cx="150524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如实向上级反映情况</a:t>
              </a:r>
              <a:endParaRPr lang="en-US" altLang="zh-CN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7FA44C40-80FB-406A-A69F-842F1BC49327}"/>
                </a:ext>
              </a:extLst>
            </p:cNvPr>
            <p:cNvSpPr/>
            <p:nvPr/>
          </p:nvSpPr>
          <p:spPr>
            <a:xfrm>
              <a:off x="3182814" y="4123564"/>
              <a:ext cx="1505241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履行合同义务，监督合同执行</a:t>
              </a:r>
              <a:endParaRPr lang="en-US" altLang="zh-CN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6749CBBD-EEFD-40A3-958B-CEFE9EAC39F9}"/>
                </a:ext>
              </a:extLst>
            </p:cNvPr>
            <p:cNvSpPr/>
            <p:nvPr/>
          </p:nvSpPr>
          <p:spPr>
            <a:xfrm>
              <a:off x="2104699" y="4026876"/>
              <a:ext cx="12007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确保项目目标实现，保证业主满意</a:t>
              </a:r>
              <a:endParaRPr lang="en-US" altLang="zh-CN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5E34BFCD-D4D3-4407-B6A6-80A8F1B2E5D1}"/>
                </a:ext>
              </a:extLst>
            </p:cNvPr>
            <p:cNvSpPr/>
            <p:nvPr/>
          </p:nvSpPr>
          <p:spPr>
            <a:xfrm>
              <a:off x="1229474" y="2996291"/>
              <a:ext cx="1505241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制定阶段性目标和总体控制计划</a:t>
              </a:r>
              <a:endParaRPr lang="en-US" altLang="zh-CN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931A2E53-BBA1-458B-B527-66209A007731}"/>
              </a:ext>
            </a:extLst>
          </p:cNvPr>
          <p:cNvSpPr/>
          <p:nvPr/>
        </p:nvSpPr>
        <p:spPr>
          <a:xfrm>
            <a:off x="2555359" y="5727326"/>
            <a:ext cx="11272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3200" b="1" noProof="1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  <a:cs typeface="+mn-ea"/>
              </a:rPr>
              <a:t>职 责</a:t>
            </a:r>
            <a:endParaRPr lang="zh-CN" altLang="en-US" sz="3200" b="1" noProof="1">
              <a:solidFill>
                <a:schemeClr val="bg1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3577761-B92D-4673-A810-6F6AF2B6C8DF}"/>
              </a:ext>
            </a:extLst>
          </p:cNvPr>
          <p:cNvGrpSpPr/>
          <p:nvPr/>
        </p:nvGrpSpPr>
        <p:grpSpPr>
          <a:xfrm>
            <a:off x="5834185" y="2650921"/>
            <a:ext cx="1281611" cy="1362987"/>
            <a:chOff x="5834185" y="2650921"/>
            <a:chExt cx="1281611" cy="1362987"/>
          </a:xfrm>
        </p:grpSpPr>
        <p:grpSp>
          <p:nvGrpSpPr>
            <p:cNvPr id="35" name="组合 10277">
              <a:extLst>
                <a:ext uri="{FF2B5EF4-FFF2-40B4-BE49-F238E27FC236}">
                  <a16:creationId xmlns:a16="http://schemas.microsoft.com/office/drawing/2014/main" xmlns="" id="{F3D9AE03-CAB4-4ED0-9A4A-15711293C2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34185" y="3580663"/>
              <a:ext cx="1281611" cy="433245"/>
              <a:chOff x="6634" y="0"/>
              <a:chExt cx="1993976" cy="1059051"/>
            </a:xfrm>
          </p:grpSpPr>
          <p:grpSp>
            <p:nvGrpSpPr>
              <p:cNvPr id="37" name="组合 10279">
                <a:extLst>
                  <a:ext uri="{FF2B5EF4-FFF2-40B4-BE49-F238E27FC236}">
                    <a16:creationId xmlns:a16="http://schemas.microsoft.com/office/drawing/2014/main" xmlns="" id="{88223C93-6C21-461C-AB06-99E642797E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634" y="440638"/>
                <a:ext cx="1056750" cy="618413"/>
                <a:chOff x="0" y="0"/>
                <a:chExt cx="708" cy="189"/>
              </a:xfrm>
            </p:grpSpPr>
            <p:sp>
              <p:nvSpPr>
                <p:cNvPr id="45" name="Freeform 402">
                  <a:extLst>
                    <a:ext uri="{FF2B5EF4-FFF2-40B4-BE49-F238E27FC236}">
                      <a16:creationId xmlns:a16="http://schemas.microsoft.com/office/drawing/2014/main" xmlns="" id="{FF489494-BE91-44C9-A3B0-08144DB9FB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" y="0"/>
                  <a:ext cx="705" cy="141"/>
                </a:xfrm>
                <a:custGeom>
                  <a:avLst/>
                  <a:gdLst>
                    <a:gd name="T0" fmla="*/ 0 w 705"/>
                    <a:gd name="T1" fmla="*/ 46 h 141"/>
                    <a:gd name="T2" fmla="*/ 202 w 705"/>
                    <a:gd name="T3" fmla="*/ 141 h 141"/>
                    <a:gd name="T4" fmla="*/ 705 w 705"/>
                    <a:gd name="T5" fmla="*/ 94 h 141"/>
                    <a:gd name="T6" fmla="*/ 502 w 705"/>
                    <a:gd name="T7" fmla="*/ 0 h 141"/>
                    <a:gd name="T8" fmla="*/ 0 w 705"/>
                    <a:gd name="T9" fmla="*/ 46 h 14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05" h="141">
                      <a:moveTo>
                        <a:pt x="0" y="46"/>
                      </a:moveTo>
                      <a:lnTo>
                        <a:pt x="202" y="141"/>
                      </a:lnTo>
                      <a:lnTo>
                        <a:pt x="705" y="94"/>
                      </a:lnTo>
                      <a:lnTo>
                        <a:pt x="502" y="0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rgbClr val="F6D1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6" name="Freeform 403">
                  <a:extLst>
                    <a:ext uri="{FF2B5EF4-FFF2-40B4-BE49-F238E27FC236}">
                      <a16:creationId xmlns:a16="http://schemas.microsoft.com/office/drawing/2014/main" xmlns="" id="{31CA6396-5ED8-472F-8B54-B33BFE0F93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45"/>
                  <a:ext cx="206" cy="144"/>
                </a:xfrm>
                <a:custGeom>
                  <a:avLst/>
                  <a:gdLst>
                    <a:gd name="T0" fmla="*/ 0 w 206"/>
                    <a:gd name="T1" fmla="*/ 0 h 144"/>
                    <a:gd name="T2" fmla="*/ 0 w 206"/>
                    <a:gd name="T3" fmla="*/ 48 h 144"/>
                    <a:gd name="T4" fmla="*/ 206 w 206"/>
                    <a:gd name="T5" fmla="*/ 144 h 144"/>
                    <a:gd name="T6" fmla="*/ 206 w 206"/>
                    <a:gd name="T7" fmla="*/ 96 h 144"/>
                    <a:gd name="T8" fmla="*/ 0 w 206"/>
                    <a:gd name="T9" fmla="*/ 0 h 1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06" h="144">
                      <a:moveTo>
                        <a:pt x="0" y="0"/>
                      </a:moveTo>
                      <a:lnTo>
                        <a:pt x="0" y="48"/>
                      </a:lnTo>
                      <a:lnTo>
                        <a:pt x="206" y="144"/>
                      </a:lnTo>
                      <a:lnTo>
                        <a:pt x="206" y="9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6D1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" name="Freeform 404">
                  <a:extLst>
                    <a:ext uri="{FF2B5EF4-FFF2-40B4-BE49-F238E27FC236}">
                      <a16:creationId xmlns:a16="http://schemas.microsoft.com/office/drawing/2014/main" xmlns="" id="{BBA4F36E-234B-4572-9707-0BD59E50C7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6" y="94"/>
                  <a:ext cx="502" cy="95"/>
                </a:xfrm>
                <a:custGeom>
                  <a:avLst/>
                  <a:gdLst>
                    <a:gd name="T0" fmla="*/ 0 w 502"/>
                    <a:gd name="T1" fmla="*/ 47 h 95"/>
                    <a:gd name="T2" fmla="*/ 0 w 502"/>
                    <a:gd name="T3" fmla="*/ 95 h 95"/>
                    <a:gd name="T4" fmla="*/ 502 w 502"/>
                    <a:gd name="T5" fmla="*/ 47 h 95"/>
                    <a:gd name="T6" fmla="*/ 501 w 502"/>
                    <a:gd name="T7" fmla="*/ 0 h 95"/>
                    <a:gd name="T8" fmla="*/ 0 w 502"/>
                    <a:gd name="T9" fmla="*/ 47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02" h="95">
                      <a:moveTo>
                        <a:pt x="0" y="47"/>
                      </a:moveTo>
                      <a:lnTo>
                        <a:pt x="0" y="95"/>
                      </a:lnTo>
                      <a:lnTo>
                        <a:pt x="502" y="47"/>
                      </a:lnTo>
                      <a:lnTo>
                        <a:pt x="501" y="0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F6D1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38" name="Freeform 405">
                <a:extLst>
                  <a:ext uri="{FF2B5EF4-FFF2-40B4-BE49-F238E27FC236}">
                    <a16:creationId xmlns:a16="http://schemas.microsoft.com/office/drawing/2014/main" xmlns="" id="{7DE41D2D-DF67-4AB6-8470-C17FA02072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0461" y="2279"/>
                <a:ext cx="1080149" cy="582706"/>
              </a:xfrm>
              <a:custGeom>
                <a:avLst/>
                <a:gdLst>
                  <a:gd name="T0" fmla="*/ 0 w 724"/>
                  <a:gd name="T1" fmla="*/ 229154 h 178"/>
                  <a:gd name="T2" fmla="*/ 301368 w 724"/>
                  <a:gd name="T3" fmla="*/ 540149 h 178"/>
                  <a:gd name="T4" fmla="*/ 881724 w 724"/>
                  <a:gd name="T5" fmla="*/ 425572 h 178"/>
                  <a:gd name="T6" fmla="*/ 1035391 w 724"/>
                  <a:gd name="T7" fmla="*/ 582706 h 178"/>
                  <a:gd name="T8" fmla="*/ 1080149 w 724"/>
                  <a:gd name="T9" fmla="*/ 140766 h 178"/>
                  <a:gd name="T10" fmla="*/ 458019 w 724"/>
                  <a:gd name="T11" fmla="*/ 0 h 178"/>
                  <a:gd name="T12" fmla="*/ 569913 w 724"/>
                  <a:gd name="T13" fmla="*/ 111303 h 178"/>
                  <a:gd name="T14" fmla="*/ 0 w 724"/>
                  <a:gd name="T15" fmla="*/ 229154 h 17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724" h="178">
                    <a:moveTo>
                      <a:pt x="0" y="70"/>
                    </a:moveTo>
                    <a:lnTo>
                      <a:pt x="202" y="165"/>
                    </a:lnTo>
                    <a:lnTo>
                      <a:pt x="591" y="130"/>
                    </a:lnTo>
                    <a:lnTo>
                      <a:pt x="694" y="178"/>
                    </a:lnTo>
                    <a:lnTo>
                      <a:pt x="724" y="43"/>
                    </a:lnTo>
                    <a:lnTo>
                      <a:pt x="307" y="0"/>
                    </a:lnTo>
                    <a:lnTo>
                      <a:pt x="382" y="34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F6D1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" name="Freeform 406">
                <a:extLst>
                  <a:ext uri="{FF2B5EF4-FFF2-40B4-BE49-F238E27FC236}">
                    <a16:creationId xmlns:a16="http://schemas.microsoft.com/office/drawing/2014/main" xmlns="" id="{80F01BD4-4C31-4737-840A-4FF7DDBED1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7299" y="227916"/>
                <a:ext cx="307349" cy="471027"/>
              </a:xfrm>
              <a:custGeom>
                <a:avLst/>
                <a:gdLst>
                  <a:gd name="T0" fmla="*/ 0 w 206"/>
                  <a:gd name="T1" fmla="*/ 0 h 144"/>
                  <a:gd name="T2" fmla="*/ 0 w 206"/>
                  <a:gd name="T3" fmla="*/ 157009 h 144"/>
                  <a:gd name="T4" fmla="*/ 307349 w 206"/>
                  <a:gd name="T5" fmla="*/ 471027 h 144"/>
                  <a:gd name="T6" fmla="*/ 307349 w 206"/>
                  <a:gd name="T7" fmla="*/ 314018 h 144"/>
                  <a:gd name="T8" fmla="*/ 0 w 206"/>
                  <a:gd name="T9" fmla="*/ 0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6" h="144">
                    <a:moveTo>
                      <a:pt x="0" y="0"/>
                    </a:moveTo>
                    <a:lnTo>
                      <a:pt x="0" y="48"/>
                    </a:lnTo>
                    <a:lnTo>
                      <a:pt x="206" y="144"/>
                    </a:lnTo>
                    <a:lnTo>
                      <a:pt x="206" y="9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C6838"/>
                  </a:gs>
                  <a:gs pos="100000">
                    <a:srgbClr val="5A442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" name="Freeform 407">
                <a:extLst>
                  <a:ext uri="{FF2B5EF4-FFF2-40B4-BE49-F238E27FC236}">
                    <a16:creationId xmlns:a16="http://schemas.microsoft.com/office/drawing/2014/main" xmlns="" id="{FFA0B1C6-DC2E-4071-AE37-5A9E57B6CA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24648" y="427723"/>
                <a:ext cx="583711" cy="271220"/>
              </a:xfrm>
              <a:custGeom>
                <a:avLst/>
                <a:gdLst>
                  <a:gd name="T0" fmla="*/ 0 w 391"/>
                  <a:gd name="T1" fmla="*/ 114370 h 83"/>
                  <a:gd name="T2" fmla="*/ 0 w 391"/>
                  <a:gd name="T3" fmla="*/ 271220 h 83"/>
                  <a:gd name="T4" fmla="*/ 583711 w 391"/>
                  <a:gd name="T5" fmla="*/ 153582 h 83"/>
                  <a:gd name="T6" fmla="*/ 582218 w 391"/>
                  <a:gd name="T7" fmla="*/ 0 h 83"/>
                  <a:gd name="T8" fmla="*/ 0 w 391"/>
                  <a:gd name="T9" fmla="*/ 114370 h 8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91" h="83">
                    <a:moveTo>
                      <a:pt x="0" y="35"/>
                    </a:moveTo>
                    <a:lnTo>
                      <a:pt x="0" y="83"/>
                    </a:lnTo>
                    <a:lnTo>
                      <a:pt x="391" y="47"/>
                    </a:lnTo>
                    <a:lnTo>
                      <a:pt x="390" y="0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F6D1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" name="Freeform 408">
                <a:extLst>
                  <a:ext uri="{FF2B5EF4-FFF2-40B4-BE49-F238E27FC236}">
                    <a16:creationId xmlns:a16="http://schemas.microsoft.com/office/drawing/2014/main" xmlns="" id="{74DF0756-6C2E-47BE-A814-3D6E6FB6A6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4444" y="142068"/>
                <a:ext cx="44268" cy="594102"/>
              </a:xfrm>
              <a:custGeom>
                <a:avLst/>
                <a:gdLst>
                  <a:gd name="T0" fmla="*/ 41738 w 70"/>
                  <a:gd name="T1" fmla="*/ 0 h 782"/>
                  <a:gd name="T2" fmla="*/ 0 w 70"/>
                  <a:gd name="T3" fmla="*/ 452794 h 782"/>
                  <a:gd name="T4" fmla="*/ 5059 w 70"/>
                  <a:gd name="T5" fmla="*/ 594102 h 782"/>
                  <a:gd name="T6" fmla="*/ 44268 w 70"/>
                  <a:gd name="T7" fmla="*/ 174736 h 782"/>
                  <a:gd name="T8" fmla="*/ 41738 w 70"/>
                  <a:gd name="T9" fmla="*/ 0 h 7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0" h="782">
                    <a:moveTo>
                      <a:pt x="66" y="0"/>
                    </a:moveTo>
                    <a:lnTo>
                      <a:pt x="0" y="596"/>
                    </a:lnTo>
                    <a:lnTo>
                      <a:pt x="8" y="782"/>
                    </a:lnTo>
                    <a:lnTo>
                      <a:pt x="70" y="230"/>
                    </a:lnTo>
                    <a:lnTo>
                      <a:pt x="6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AB8C4F"/>
                  </a:gs>
                  <a:gs pos="100000">
                    <a:srgbClr val="AF9155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" name="Freeform 409">
                <a:extLst>
                  <a:ext uri="{FF2B5EF4-FFF2-40B4-BE49-F238E27FC236}">
                    <a16:creationId xmlns:a16="http://schemas.microsoft.com/office/drawing/2014/main" xmlns="" id="{A9047FC5-3B65-4BEC-B0DE-3EFCD16364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9587" y="0"/>
                <a:ext cx="112568" cy="138269"/>
              </a:xfrm>
              <a:custGeom>
                <a:avLst/>
                <a:gdLst>
                  <a:gd name="T0" fmla="*/ 0 w 178"/>
                  <a:gd name="T1" fmla="*/ 0 h 182"/>
                  <a:gd name="T2" fmla="*/ 0 w 178"/>
                  <a:gd name="T3" fmla="*/ 138269 h 182"/>
                  <a:gd name="T4" fmla="*/ 112568 w 178"/>
                  <a:gd name="T5" fmla="*/ 112439 h 182"/>
                  <a:gd name="T6" fmla="*/ 0 w 178"/>
                  <a:gd name="T7" fmla="*/ 0 h 18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8" h="182">
                    <a:moveTo>
                      <a:pt x="0" y="0"/>
                    </a:moveTo>
                    <a:lnTo>
                      <a:pt x="0" y="182"/>
                    </a:lnTo>
                    <a:lnTo>
                      <a:pt x="178" y="14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6B4E1F"/>
                  </a:gs>
                  <a:gs pos="100000">
                    <a:srgbClr val="795F2C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" name="Freeform 410">
                <a:extLst>
                  <a:ext uri="{FF2B5EF4-FFF2-40B4-BE49-F238E27FC236}">
                    <a16:creationId xmlns:a16="http://schemas.microsoft.com/office/drawing/2014/main" xmlns="" id="{F1989C75-7CC1-465A-9503-FE83D18F8B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4564" y="430002"/>
                <a:ext cx="154307" cy="308447"/>
              </a:xfrm>
              <a:custGeom>
                <a:avLst/>
                <a:gdLst>
                  <a:gd name="T0" fmla="*/ 0 w 244"/>
                  <a:gd name="T1" fmla="*/ 0 h 406"/>
                  <a:gd name="T2" fmla="*/ 3162 w 244"/>
                  <a:gd name="T3" fmla="*/ 149665 h 406"/>
                  <a:gd name="T4" fmla="*/ 154307 w 244"/>
                  <a:gd name="T5" fmla="*/ 308447 h 406"/>
                  <a:gd name="T6" fmla="*/ 149880 w 244"/>
                  <a:gd name="T7" fmla="*/ 154983 h 406"/>
                  <a:gd name="T8" fmla="*/ 0 w 244"/>
                  <a:gd name="T9" fmla="*/ 0 h 4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4" h="406">
                    <a:moveTo>
                      <a:pt x="0" y="0"/>
                    </a:moveTo>
                    <a:lnTo>
                      <a:pt x="5" y="197"/>
                    </a:lnTo>
                    <a:lnTo>
                      <a:pt x="244" y="406"/>
                    </a:lnTo>
                    <a:lnTo>
                      <a:pt x="237" y="20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6D1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4" name="Freeform 412">
                <a:extLst>
                  <a:ext uri="{FF2B5EF4-FFF2-40B4-BE49-F238E27FC236}">
                    <a16:creationId xmlns:a16="http://schemas.microsoft.com/office/drawing/2014/main" xmlns="" id="{8FD4DEDF-A8D1-4735-B0B6-89B9F4771E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6035" y="230955"/>
                <a:ext cx="468613" cy="514331"/>
              </a:xfrm>
              <a:custGeom>
                <a:avLst/>
                <a:gdLst>
                  <a:gd name="T0" fmla="*/ 0 w 741"/>
                  <a:gd name="T1" fmla="*/ 206644 h 677"/>
                  <a:gd name="T2" fmla="*/ 301658 w 741"/>
                  <a:gd name="T3" fmla="*/ 514331 h 677"/>
                  <a:gd name="T4" fmla="*/ 468613 w 741"/>
                  <a:gd name="T5" fmla="*/ 312245 h 677"/>
                  <a:gd name="T6" fmla="*/ 166955 w 741"/>
                  <a:gd name="T7" fmla="*/ 0 h 677"/>
                  <a:gd name="T8" fmla="*/ 0 w 741"/>
                  <a:gd name="T9" fmla="*/ 206644 h 67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41" h="677">
                    <a:moveTo>
                      <a:pt x="0" y="272"/>
                    </a:moveTo>
                    <a:lnTo>
                      <a:pt x="477" y="677"/>
                    </a:lnTo>
                    <a:lnTo>
                      <a:pt x="741" y="411"/>
                    </a:lnTo>
                    <a:lnTo>
                      <a:pt x="264" y="0"/>
                    </a:lnTo>
                    <a:lnTo>
                      <a:pt x="0" y="272"/>
                    </a:lnTo>
                    <a:close/>
                  </a:path>
                </a:pathLst>
              </a:custGeom>
              <a:solidFill>
                <a:srgbClr val="F6D1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xmlns="" id="{6686EB1F-F702-42EF-AFDD-F22FFA1F2055}"/>
                </a:ext>
              </a:extLst>
            </p:cNvPr>
            <p:cNvSpPr txBox="1"/>
            <p:nvPr/>
          </p:nvSpPr>
          <p:spPr>
            <a:xfrm>
              <a:off x="6115905" y="2650921"/>
              <a:ext cx="83058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能力要求</a:t>
              </a:r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xmlns="" id="{A40365EB-A102-4280-8562-90A3E0ED1D6C}"/>
              </a:ext>
            </a:extLst>
          </p:cNvPr>
          <p:cNvGrpSpPr/>
          <p:nvPr/>
        </p:nvGrpSpPr>
        <p:grpSpPr>
          <a:xfrm>
            <a:off x="246801" y="276926"/>
            <a:ext cx="3789925" cy="647745"/>
            <a:chOff x="246801" y="276926"/>
            <a:chExt cx="3789925" cy="647745"/>
          </a:xfrm>
        </p:grpSpPr>
        <p:sp>
          <p:nvSpPr>
            <p:cNvPr id="67" name="矩形 66">
              <a:extLst>
                <a:ext uri="{FF2B5EF4-FFF2-40B4-BE49-F238E27FC236}">
                  <a16:creationId xmlns:a16="http://schemas.microsoft.com/office/drawing/2014/main" xmlns="" id="{CE4847FB-7490-4CA2-BB34-E7F7D9E61578}"/>
                </a:ext>
              </a:extLst>
            </p:cNvPr>
            <p:cNvSpPr/>
            <p:nvPr/>
          </p:nvSpPr>
          <p:spPr>
            <a:xfrm>
              <a:off x="1082071" y="369965"/>
              <a:ext cx="29546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项目经理职责与能力</a:t>
              </a:r>
              <a:endParaRPr lang="zh-CN" altLang="en-US" sz="2400"/>
            </a:p>
          </p:txBody>
        </p:sp>
        <p:pic>
          <p:nvPicPr>
            <p:cNvPr id="68" name="图片 67">
              <a:extLst>
                <a:ext uri="{FF2B5EF4-FFF2-40B4-BE49-F238E27FC236}">
                  <a16:creationId xmlns:a16="http://schemas.microsoft.com/office/drawing/2014/main" xmlns="" id="{AE08727B-CD4E-4161-85D1-631ACD58C4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  <p:sp>
        <p:nvSpPr>
          <p:cNvPr id="69" name="文本框 68">
            <a:extLst>
              <a:ext uri="{FF2B5EF4-FFF2-40B4-BE49-F238E27FC236}">
                <a16:creationId xmlns:a16="http://schemas.microsoft.com/office/drawing/2014/main" xmlns="" id="{8EE10B00-F60E-4106-892E-2F26FA39CD2F}"/>
              </a:ext>
            </a:extLst>
          </p:cNvPr>
          <p:cNvSpPr txBox="1"/>
          <p:nvPr/>
        </p:nvSpPr>
        <p:spPr>
          <a:xfrm>
            <a:off x="8069245" y="1857464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领导力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xmlns="" id="{81AA12D8-644E-4B40-B29D-AF0B1CFF835C}"/>
              </a:ext>
            </a:extLst>
          </p:cNvPr>
          <p:cNvSpPr txBox="1"/>
          <p:nvPr/>
        </p:nvSpPr>
        <p:spPr>
          <a:xfrm>
            <a:off x="8069245" y="2401069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号召力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xmlns="" id="{3F8968E2-AF0C-4F4A-B9BC-07FF9ADB786B}"/>
              </a:ext>
            </a:extLst>
          </p:cNvPr>
          <p:cNvSpPr txBox="1"/>
          <p:nvPr/>
        </p:nvSpPr>
        <p:spPr>
          <a:xfrm>
            <a:off x="8069245" y="2944481"/>
            <a:ext cx="1858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人员开发能力</a:t>
            </a: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xmlns="" id="{16B01E4D-5A6B-4B5E-AE21-F5F57B338B50}"/>
              </a:ext>
            </a:extLst>
          </p:cNvPr>
          <p:cNvSpPr txBox="1"/>
          <p:nvPr/>
        </p:nvSpPr>
        <p:spPr>
          <a:xfrm>
            <a:off x="8069245" y="3488086"/>
            <a:ext cx="1396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交流能力</a:t>
            </a: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xmlns="" id="{CB5DA149-DD75-4760-A52A-77EB7E85BEC9}"/>
              </a:ext>
            </a:extLst>
          </p:cNvPr>
          <p:cNvSpPr txBox="1"/>
          <p:nvPr/>
        </p:nvSpPr>
        <p:spPr>
          <a:xfrm>
            <a:off x="8069245" y="4031306"/>
            <a:ext cx="2550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处理矛盾冲突的能力</a:t>
            </a: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xmlns="" id="{E3782A0C-57DA-475E-B4C3-8CC8C0BB0FF5}"/>
              </a:ext>
            </a:extLst>
          </p:cNvPr>
          <p:cNvSpPr txBox="1"/>
          <p:nvPr/>
        </p:nvSpPr>
        <p:spPr>
          <a:xfrm>
            <a:off x="8069245" y="4574526"/>
            <a:ext cx="1396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性格要求</a:t>
            </a: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xmlns="" id="{ED89881C-263D-4C0D-BDEA-1CCDE3D48E4C}"/>
              </a:ext>
            </a:extLst>
          </p:cNvPr>
          <p:cNvSpPr txBox="1"/>
          <p:nvPr/>
        </p:nvSpPr>
        <p:spPr>
          <a:xfrm>
            <a:off x="8069245" y="5117746"/>
            <a:ext cx="2089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解决问题的能力</a:t>
            </a:r>
          </a:p>
        </p:txBody>
      </p:sp>
    </p:spTree>
    <p:extLst>
      <p:ext uri="{BB962C8B-B14F-4D97-AF65-F5344CB8AC3E}">
        <p14:creationId xmlns:p14="http://schemas.microsoft.com/office/powerpoint/2010/main" val="8371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69" grpId="0"/>
      <p:bldP spid="70" grpId="0"/>
      <p:bldP spid="71" grpId="0"/>
      <p:bldP spid="72" grpId="0"/>
      <p:bldP spid="73" grpId="0"/>
      <p:bldP spid="74" grpId="0"/>
      <p:bldP spid="7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2F81E9DE-1D48-4708-BF94-776CA52C6F51}"/>
              </a:ext>
            </a:extLst>
          </p:cNvPr>
          <p:cNvGrpSpPr/>
          <p:nvPr/>
        </p:nvGrpSpPr>
        <p:grpSpPr>
          <a:xfrm>
            <a:off x="246801" y="276926"/>
            <a:ext cx="3789925" cy="647745"/>
            <a:chOff x="246801" y="276926"/>
            <a:chExt cx="3789925" cy="64774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EA2D772C-4825-4005-84F3-B0C38F80C01F}"/>
                </a:ext>
              </a:extLst>
            </p:cNvPr>
            <p:cNvSpPr/>
            <p:nvPr/>
          </p:nvSpPr>
          <p:spPr>
            <a:xfrm>
              <a:off x="1082071" y="369965"/>
              <a:ext cx="29546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项目经理职责与能力</a:t>
              </a:r>
              <a:endParaRPr lang="zh-CN" altLang="en-US" sz="2400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7E54FF4D-8E85-408D-8D95-5188345275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E3DB3BE2-BF98-485C-862D-A2B2BE70AAC8}"/>
              </a:ext>
            </a:extLst>
          </p:cNvPr>
          <p:cNvSpPr/>
          <p:nvPr/>
        </p:nvSpPr>
        <p:spPr>
          <a:xfrm>
            <a:off x="832552" y="2407622"/>
            <a:ext cx="6096000" cy="295715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领悟能力，弄清上司希望你做什么；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分析判断能力，有助于管理者把握全局；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计划能力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 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有计划执行更有力；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写作能力，擅长撰写计划、总结、调研分析之类的文档；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指挥能力，包括工作的分配、协调、应急事件处理能力；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授权能力；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检查纠偏能力。</a:t>
            </a:r>
          </a:p>
        </p:txBody>
      </p:sp>
      <p:sp>
        <p:nvSpPr>
          <p:cNvPr id="8" name="矩形 54">
            <a:extLst>
              <a:ext uri="{FF2B5EF4-FFF2-40B4-BE49-F238E27FC236}">
                <a16:creationId xmlns:a16="http://schemas.microsoft.com/office/drawing/2014/main" xmlns="" id="{17CB9F77-48A1-4B09-9AE6-E66475D7BD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285" y="1716699"/>
            <a:ext cx="3405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rgbClr val="F6D1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000" b="1">
                <a:solidFill>
                  <a:srgbClr val="F6D1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优秀中层必备的</a:t>
            </a:r>
            <a:r>
              <a:rPr lang="en-US" altLang="zh-CN" sz="2000" b="1">
                <a:solidFill>
                  <a:srgbClr val="F6D1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2000" b="1">
                <a:solidFill>
                  <a:srgbClr val="F6D1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大能力</a:t>
            </a:r>
            <a:r>
              <a:rPr lang="en-US" altLang="zh-CN" sz="2000" b="1">
                <a:solidFill>
                  <a:srgbClr val="F6D1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2000" b="1">
              <a:solidFill>
                <a:srgbClr val="F6D1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47367E3C-03C0-4169-8BE2-41847E4D82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792" y="1813415"/>
            <a:ext cx="3931858" cy="36480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2715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EFEE915B-8378-4BD0-BCE6-3089630F5025}"/>
              </a:ext>
            </a:extLst>
          </p:cNvPr>
          <p:cNvSpPr txBox="1"/>
          <p:nvPr/>
        </p:nvSpPr>
        <p:spPr>
          <a:xfrm>
            <a:off x="3590304" y="3314255"/>
            <a:ext cx="47981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  <a:cs typeface="+mn-cs"/>
              </a:rPr>
              <a:t>PART </a:t>
            </a: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  <a:cs typeface="+mn-cs"/>
              </a:rPr>
              <a:t>ONE  </a:t>
            </a: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  <a:cs typeface="+mn-cs"/>
              </a:rPr>
              <a:t>项目管理流程</a:t>
            </a:r>
            <a:endParaRPr kumimoji="1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EBEE0080-2287-4276-B2FE-24BFB4B4649A}"/>
              </a:ext>
            </a:extLst>
          </p:cNvPr>
          <p:cNvSpPr txBox="1"/>
          <p:nvPr/>
        </p:nvSpPr>
        <p:spPr>
          <a:xfrm>
            <a:off x="3941082" y="4071492"/>
            <a:ext cx="4116150" cy="113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60958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  <a:cs typeface="+mn-cs"/>
              </a:rPr>
              <a:t>点击此处添加文本信息。</a:t>
            </a:r>
          </a:p>
          <a:p>
            <a:pPr marL="0" marR="0" lvl="0" indent="0" algn="just" defTabSz="60958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  <a:cs typeface="+mn-cs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  <a:cs typeface="+mn-cs"/>
              </a:rPr>
              <a:t>10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  <a:cs typeface="+mn-cs"/>
              </a:rPr>
              <a:t>号字，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  <a:cs typeface="+mn-cs"/>
              </a:rPr>
              <a:t>1.3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  <a:cs typeface="+mn-cs"/>
              </a:rPr>
              <a:t>倍字间距。</a:t>
            </a:r>
            <a:endParaRPr kumimoji="1" lang="zh-CN" altLang="en-US" sz="13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2B0A0074-5157-41A3-BC4D-3D8B81E292AB}"/>
              </a:ext>
            </a:extLst>
          </p:cNvPr>
          <p:cNvGrpSpPr/>
          <p:nvPr/>
        </p:nvGrpSpPr>
        <p:grpSpPr>
          <a:xfrm>
            <a:off x="5130011" y="1202801"/>
            <a:ext cx="1711749" cy="1938992"/>
            <a:chOff x="5130011" y="1202801"/>
            <a:chExt cx="1711749" cy="1938992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1A694EF5-1422-41EB-8179-23E1A03CD6A1}"/>
                </a:ext>
              </a:extLst>
            </p:cNvPr>
            <p:cNvSpPr/>
            <p:nvPr/>
          </p:nvSpPr>
          <p:spPr>
            <a:xfrm>
              <a:off x="5130011" y="1357978"/>
              <a:ext cx="1711749" cy="1711749"/>
            </a:xfrm>
            <a:prstGeom prst="ellipse">
              <a:avLst/>
            </a:prstGeom>
            <a:solidFill>
              <a:srgbClr val="F6D160">
                <a:alpha val="78000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5714B163-58D7-4B2E-BBC7-4815195C3033}"/>
                </a:ext>
              </a:extLst>
            </p:cNvPr>
            <p:cNvSpPr/>
            <p:nvPr/>
          </p:nvSpPr>
          <p:spPr>
            <a:xfrm>
              <a:off x="5475616" y="1202801"/>
              <a:ext cx="1047082" cy="19389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2000" b="1" dirty="0">
                  <a:solidFill>
                    <a:srgbClr val="FFFFFF"/>
                  </a:solidFill>
                  <a:latin typeface="Century Gothic"/>
                  <a:ea typeface="微软雅黑" panose="020B0503020204020204" pitchFamily="34" charset="-122"/>
                </a:rPr>
                <a:t>3</a:t>
              </a:r>
              <a:endParaRPr kumimoji="1" lang="zh-CN" altLang="en-US" sz="1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微软雅黑" panose="020B0503020204020204" pitchFamily="34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396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31B10CBD-3370-4895-BDFE-AE4D979A2F40}"/>
              </a:ext>
            </a:extLst>
          </p:cNvPr>
          <p:cNvGrpSpPr/>
          <p:nvPr/>
        </p:nvGrpSpPr>
        <p:grpSpPr>
          <a:xfrm>
            <a:off x="246801" y="276926"/>
            <a:ext cx="2866595" cy="647745"/>
            <a:chOff x="246801" y="276926"/>
            <a:chExt cx="2866595" cy="647745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xmlns="" id="{6AEFA5EF-D724-416C-BBF0-921E128D7252}"/>
                </a:ext>
              </a:extLst>
            </p:cNvPr>
            <p:cNvSpPr/>
            <p:nvPr/>
          </p:nvSpPr>
          <p:spPr>
            <a:xfrm>
              <a:off x="1082071" y="369965"/>
              <a:ext cx="20313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项目基本流程</a:t>
              </a:r>
              <a:endParaRPr lang="zh-CN" altLang="en-US" sz="2400"/>
            </a:p>
          </p:txBody>
        </p:sp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xmlns="" id="{83741005-5E72-407B-9A98-B9E742C4D3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5BB356C-0B27-4FED-9287-48BB10CBCE6B}"/>
              </a:ext>
            </a:extLst>
          </p:cNvPr>
          <p:cNvGrpSpPr/>
          <p:nvPr/>
        </p:nvGrpSpPr>
        <p:grpSpPr>
          <a:xfrm>
            <a:off x="1640337" y="1419471"/>
            <a:ext cx="8547627" cy="4444266"/>
            <a:chOff x="1640337" y="1419471"/>
            <a:chExt cx="8547627" cy="4444266"/>
          </a:xfrm>
        </p:grpSpPr>
        <p:sp>
          <p:nvSpPr>
            <p:cNvPr id="4" name="Rectangle 33">
              <a:extLst>
                <a:ext uri="{FF2B5EF4-FFF2-40B4-BE49-F238E27FC236}">
                  <a16:creationId xmlns:a16="http://schemas.microsoft.com/office/drawing/2014/main" xmlns="" id="{2F9CA3E6-76AB-436F-A896-34F7720CA7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8139" y="1615587"/>
              <a:ext cx="4392612" cy="424815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xmlns="" id="{9E05ABCD-4ED9-4875-A3B0-5FF2282BF9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55701" y="1831487"/>
              <a:ext cx="1944688" cy="358775"/>
            </a:xfrm>
            <a:prstGeom prst="rect">
              <a:avLst/>
            </a:prstGeom>
            <a:solidFill>
              <a:srgbClr val="F6D160"/>
            </a:solidFill>
            <a:ln>
              <a:noFill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启动  明确人员 组织</a:t>
              </a:r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xmlns="" id="{2862C6B3-B07B-47EE-9E56-B81189FD8E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55701" y="2685562"/>
              <a:ext cx="1944688" cy="358775"/>
            </a:xfrm>
            <a:prstGeom prst="rect">
              <a:avLst/>
            </a:prstGeom>
            <a:solidFill>
              <a:srgbClr val="F6D160"/>
            </a:solidFill>
            <a:ln>
              <a:noFill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制定项目实施计划</a:t>
              </a:r>
            </a:p>
          </p:txBody>
        </p:sp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xmlns="" id="{29538BD5-BD2C-4A92-B24D-8BAA59954A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55701" y="3257062"/>
              <a:ext cx="1944688" cy="358775"/>
            </a:xfrm>
            <a:prstGeom prst="rect">
              <a:avLst/>
            </a:prstGeom>
            <a:solidFill>
              <a:srgbClr val="F6D160"/>
            </a:solidFill>
            <a:ln>
              <a:noFill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明确项目管理计划</a:t>
              </a:r>
            </a:p>
          </p:txBody>
        </p:sp>
        <p:sp>
          <p:nvSpPr>
            <p:cNvPr id="8" name="Rectangle 8">
              <a:extLst>
                <a:ext uri="{FF2B5EF4-FFF2-40B4-BE49-F238E27FC236}">
                  <a16:creationId xmlns:a16="http://schemas.microsoft.com/office/drawing/2014/main" xmlns="" id="{2F280C8B-5714-4073-B482-338DAF3DCA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55701" y="4207975"/>
              <a:ext cx="1944688" cy="358775"/>
            </a:xfrm>
            <a:prstGeom prst="rect">
              <a:avLst/>
            </a:prstGeom>
            <a:solidFill>
              <a:srgbClr val="F6D160"/>
            </a:solidFill>
            <a:ln>
              <a:noFill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指导和管理项目执行</a:t>
              </a:r>
            </a:p>
          </p:txBody>
        </p:sp>
        <p:sp>
          <p:nvSpPr>
            <p:cNvPr id="9" name="Rectangle 9">
              <a:extLst>
                <a:ext uri="{FF2B5EF4-FFF2-40B4-BE49-F238E27FC236}">
                  <a16:creationId xmlns:a16="http://schemas.microsoft.com/office/drawing/2014/main" xmlns="" id="{1D2E599E-3EE9-463B-962F-49CDC41E79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2451" y="3257062"/>
              <a:ext cx="1512888" cy="358775"/>
            </a:xfrm>
            <a:prstGeom prst="rect">
              <a:avLst/>
            </a:prstGeom>
            <a:solidFill>
              <a:srgbClr val="F6D160"/>
            </a:solidFill>
            <a:ln>
              <a:noFill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监控项目工作</a:t>
              </a:r>
            </a:p>
          </p:txBody>
        </p:sp>
        <p:sp>
          <p:nvSpPr>
            <p:cNvPr id="10" name="Rectangle 10">
              <a:extLst>
                <a:ext uri="{FF2B5EF4-FFF2-40B4-BE49-F238E27FC236}">
                  <a16:creationId xmlns:a16="http://schemas.microsoft.com/office/drawing/2014/main" xmlns="" id="{E7DABBC6-E320-4BAE-A7CA-C76131D3D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2451" y="4207975"/>
              <a:ext cx="1511300" cy="358775"/>
            </a:xfrm>
            <a:prstGeom prst="rect">
              <a:avLst/>
            </a:prstGeom>
            <a:solidFill>
              <a:srgbClr val="F6D160"/>
            </a:solidFill>
            <a:ln>
              <a:noFill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整体变更控制</a:t>
              </a:r>
            </a:p>
          </p:txBody>
        </p:sp>
        <p:sp>
          <p:nvSpPr>
            <p:cNvPr id="11" name="Rectangle 11">
              <a:extLst>
                <a:ext uri="{FF2B5EF4-FFF2-40B4-BE49-F238E27FC236}">
                  <a16:creationId xmlns:a16="http://schemas.microsoft.com/office/drawing/2014/main" xmlns="" id="{3A6BBC03-FAEC-4CEC-8086-F002EB5F3C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55701" y="5287475"/>
              <a:ext cx="1944688" cy="358775"/>
            </a:xfrm>
            <a:prstGeom prst="rect">
              <a:avLst/>
            </a:prstGeom>
            <a:solidFill>
              <a:srgbClr val="F6D160"/>
            </a:solidFill>
            <a:ln>
              <a:noFill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项目收尾</a:t>
              </a:r>
            </a:p>
          </p:txBody>
        </p:sp>
        <p:sp>
          <p:nvSpPr>
            <p:cNvPr id="12" name="Rectangle 12">
              <a:extLst>
                <a:ext uri="{FF2B5EF4-FFF2-40B4-BE49-F238E27FC236}">
                  <a16:creationId xmlns:a16="http://schemas.microsoft.com/office/drawing/2014/main" xmlns="" id="{E0FEFD0C-2808-4252-BA3F-BD5B0DA33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5576" y="1801325"/>
              <a:ext cx="1304925" cy="358775"/>
            </a:xfrm>
            <a:prstGeom prst="rect">
              <a:avLst/>
            </a:prstGeom>
            <a:solidFill>
              <a:srgbClr val="F6D160"/>
            </a:solidFill>
            <a:ln>
              <a:noFill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合同签订</a:t>
              </a:r>
            </a:p>
          </p:txBody>
        </p:sp>
        <p:cxnSp>
          <p:nvCxnSpPr>
            <p:cNvPr id="13" name="AutoShape 13">
              <a:extLst>
                <a:ext uri="{FF2B5EF4-FFF2-40B4-BE49-F238E27FC236}">
                  <a16:creationId xmlns:a16="http://schemas.microsoft.com/office/drawing/2014/main" xmlns="" id="{0FC85F21-ED68-4D6B-9F53-1E7C924A45FC}"/>
                </a:ext>
              </a:extLst>
            </p:cNvPr>
            <p:cNvCxnSpPr>
              <a:cxnSpLocks noChangeShapeType="1"/>
              <a:stCxn id="5" idx="2"/>
              <a:endCxn id="6" idx="0"/>
            </p:cNvCxnSpPr>
            <p:nvPr/>
          </p:nvCxnSpPr>
          <p:spPr bwMode="auto">
            <a:xfrm rot="5400000">
              <a:off x="6778808" y="2435531"/>
              <a:ext cx="495300" cy="1587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AutoShape 14">
              <a:extLst>
                <a:ext uri="{FF2B5EF4-FFF2-40B4-BE49-F238E27FC236}">
                  <a16:creationId xmlns:a16="http://schemas.microsoft.com/office/drawing/2014/main" xmlns="" id="{195B512E-9D0E-4008-AF34-76F18D88927C}"/>
                </a:ext>
              </a:extLst>
            </p:cNvPr>
            <p:cNvCxnSpPr>
              <a:cxnSpLocks noChangeShapeType="1"/>
              <a:endCxn id="12" idx="1"/>
            </p:cNvCxnSpPr>
            <p:nvPr/>
          </p:nvCxnSpPr>
          <p:spPr bwMode="auto">
            <a:xfrm>
              <a:off x="8000389" y="1980712"/>
              <a:ext cx="865187" cy="1588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AutoShape 17">
              <a:extLst>
                <a:ext uri="{FF2B5EF4-FFF2-40B4-BE49-F238E27FC236}">
                  <a16:creationId xmlns:a16="http://schemas.microsoft.com/office/drawing/2014/main" xmlns="" id="{A34249B0-B405-471D-8364-FBBE11C92D30}"/>
                </a:ext>
              </a:extLst>
            </p:cNvPr>
            <p:cNvCxnSpPr>
              <a:cxnSpLocks noChangeShapeType="1"/>
              <a:stCxn id="6" idx="2"/>
              <a:endCxn id="7" idx="0"/>
            </p:cNvCxnSpPr>
            <p:nvPr/>
          </p:nvCxnSpPr>
          <p:spPr bwMode="auto">
            <a:xfrm rot="5400000">
              <a:off x="6920888" y="3150700"/>
              <a:ext cx="214313" cy="1588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19">
              <a:extLst>
                <a:ext uri="{FF2B5EF4-FFF2-40B4-BE49-F238E27FC236}">
                  <a16:creationId xmlns:a16="http://schemas.microsoft.com/office/drawing/2014/main" xmlns="" id="{2455AB00-ECFC-420E-9177-02FC5D00C108}"/>
                </a:ext>
              </a:extLst>
            </p:cNvPr>
            <p:cNvCxnSpPr>
              <a:cxnSpLocks noChangeShapeType="1"/>
              <a:stCxn id="7" idx="2"/>
              <a:endCxn id="8" idx="0"/>
            </p:cNvCxnSpPr>
            <p:nvPr/>
          </p:nvCxnSpPr>
          <p:spPr bwMode="auto">
            <a:xfrm rot="5400000">
              <a:off x="6731977" y="3911112"/>
              <a:ext cx="590550" cy="3175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" name="Rectangle 20">
              <a:extLst>
                <a:ext uri="{FF2B5EF4-FFF2-40B4-BE49-F238E27FC236}">
                  <a16:creationId xmlns:a16="http://schemas.microsoft.com/office/drawing/2014/main" xmlns="" id="{160DC7C5-0D41-4C34-976A-1D2C2E91B1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84626" y="2258525"/>
              <a:ext cx="1303338" cy="358775"/>
            </a:xfrm>
            <a:prstGeom prst="rect">
              <a:avLst/>
            </a:prstGeom>
            <a:solidFill>
              <a:srgbClr val="F6D160"/>
            </a:solidFill>
            <a:ln>
              <a:noFill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需求阐述</a:t>
              </a:r>
            </a:p>
          </p:txBody>
        </p:sp>
        <p:cxnSp>
          <p:nvCxnSpPr>
            <p:cNvPr id="18" name="AutoShape 24">
              <a:extLst>
                <a:ext uri="{FF2B5EF4-FFF2-40B4-BE49-F238E27FC236}">
                  <a16:creationId xmlns:a16="http://schemas.microsoft.com/office/drawing/2014/main" xmlns="" id="{1D7C56E5-D1F4-490A-9609-B70E1F5BF747}"/>
                </a:ext>
              </a:extLst>
            </p:cNvPr>
            <p:cNvCxnSpPr>
              <a:cxnSpLocks noChangeShapeType="1"/>
              <a:stCxn id="7" idx="1"/>
              <a:endCxn id="9" idx="3"/>
            </p:cNvCxnSpPr>
            <p:nvPr/>
          </p:nvCxnSpPr>
          <p:spPr bwMode="auto">
            <a:xfrm rot="10800000">
              <a:off x="5695339" y="3436450"/>
              <a:ext cx="360362" cy="1587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AutoShape 25">
              <a:extLst>
                <a:ext uri="{FF2B5EF4-FFF2-40B4-BE49-F238E27FC236}">
                  <a16:creationId xmlns:a16="http://schemas.microsoft.com/office/drawing/2014/main" xmlns="" id="{3AFB523E-F34F-4834-AA4C-D665B25953DE}"/>
                </a:ext>
              </a:extLst>
            </p:cNvPr>
            <p:cNvCxnSpPr>
              <a:cxnSpLocks noChangeShapeType="1"/>
              <a:stCxn id="9" idx="2"/>
              <a:endCxn id="10" idx="0"/>
            </p:cNvCxnSpPr>
            <p:nvPr/>
          </p:nvCxnSpPr>
          <p:spPr bwMode="auto">
            <a:xfrm rot="5400000">
              <a:off x="4642826" y="3911112"/>
              <a:ext cx="592138" cy="1588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AutoShape 26">
              <a:extLst>
                <a:ext uri="{FF2B5EF4-FFF2-40B4-BE49-F238E27FC236}">
                  <a16:creationId xmlns:a16="http://schemas.microsoft.com/office/drawing/2014/main" xmlns="" id="{65572912-0CA2-4067-8D94-603445FC2218}"/>
                </a:ext>
              </a:extLst>
            </p:cNvPr>
            <p:cNvCxnSpPr>
              <a:cxnSpLocks noChangeShapeType="1"/>
              <a:stCxn id="10" idx="3"/>
              <a:endCxn id="8" idx="1"/>
            </p:cNvCxnSpPr>
            <p:nvPr/>
          </p:nvCxnSpPr>
          <p:spPr bwMode="auto">
            <a:xfrm>
              <a:off x="5693751" y="4387362"/>
              <a:ext cx="361950" cy="0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AutoShape 27">
              <a:extLst>
                <a:ext uri="{FF2B5EF4-FFF2-40B4-BE49-F238E27FC236}">
                  <a16:creationId xmlns:a16="http://schemas.microsoft.com/office/drawing/2014/main" xmlns="" id="{D1DE2653-7484-4E1D-825F-652C063043F7}"/>
                </a:ext>
              </a:extLst>
            </p:cNvPr>
            <p:cNvCxnSpPr>
              <a:cxnSpLocks noChangeShapeType="1"/>
              <a:stCxn id="8" idx="2"/>
              <a:endCxn id="11" idx="0"/>
            </p:cNvCxnSpPr>
            <p:nvPr/>
          </p:nvCxnSpPr>
          <p:spPr bwMode="auto">
            <a:xfrm>
              <a:off x="7028839" y="4566750"/>
              <a:ext cx="0" cy="720725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" name="Rectangle 29">
              <a:extLst>
                <a:ext uri="{FF2B5EF4-FFF2-40B4-BE49-F238E27FC236}">
                  <a16:creationId xmlns:a16="http://schemas.microsoft.com/office/drawing/2014/main" xmlns="" id="{C2B3D84E-508C-4D7E-8B0C-83CFEC1129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7164" y="5287475"/>
              <a:ext cx="1303337" cy="358775"/>
            </a:xfrm>
            <a:prstGeom prst="rect">
              <a:avLst/>
            </a:prstGeom>
            <a:solidFill>
              <a:srgbClr val="F6D160"/>
            </a:solidFill>
            <a:ln>
              <a:noFill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合同收尾</a:t>
              </a:r>
            </a:p>
          </p:txBody>
        </p:sp>
        <p:cxnSp>
          <p:nvCxnSpPr>
            <p:cNvPr id="23" name="AutoShape 30">
              <a:extLst>
                <a:ext uri="{FF2B5EF4-FFF2-40B4-BE49-F238E27FC236}">
                  <a16:creationId xmlns:a16="http://schemas.microsoft.com/office/drawing/2014/main" xmlns="" id="{BA5F254D-4742-411E-ABCE-AC0FF0239FBA}"/>
                </a:ext>
              </a:extLst>
            </p:cNvPr>
            <p:cNvCxnSpPr>
              <a:cxnSpLocks noChangeShapeType="1"/>
              <a:stCxn id="11" idx="3"/>
              <a:endCxn id="22" idx="1"/>
            </p:cNvCxnSpPr>
            <p:nvPr/>
          </p:nvCxnSpPr>
          <p:spPr bwMode="auto">
            <a:xfrm>
              <a:off x="8000389" y="5466862"/>
              <a:ext cx="866775" cy="1588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" name="Rectangle 31">
              <a:extLst>
                <a:ext uri="{FF2B5EF4-FFF2-40B4-BE49-F238E27FC236}">
                  <a16:creationId xmlns:a16="http://schemas.microsoft.com/office/drawing/2014/main" xmlns="" id="{DE0A2E9A-2A9B-48C3-9C29-D39FE0F6B8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5576" y="4711212"/>
              <a:ext cx="1303338" cy="358775"/>
            </a:xfrm>
            <a:prstGeom prst="rect">
              <a:avLst/>
            </a:prstGeom>
            <a:solidFill>
              <a:srgbClr val="F6D160"/>
            </a:solidFill>
            <a:ln>
              <a:noFill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审核确认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5" name="AutoShape 35">
              <a:extLst>
                <a:ext uri="{FF2B5EF4-FFF2-40B4-BE49-F238E27FC236}">
                  <a16:creationId xmlns:a16="http://schemas.microsoft.com/office/drawing/2014/main" xmlns="" id="{527ABC43-12A7-46B4-9235-A10056C4860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>
              <a:off x="7170126" y="2158512"/>
              <a:ext cx="1692275" cy="285750"/>
            </a:xfrm>
            <a:prstGeom prst="bentConnector3">
              <a:avLst>
                <a:gd name="adj1" fmla="val 100602"/>
              </a:avLst>
            </a:prstGeom>
            <a:noFill/>
            <a:ln w="9525">
              <a:solidFill>
                <a:schemeClr val="bg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AutoShape 36">
              <a:extLst>
                <a:ext uri="{FF2B5EF4-FFF2-40B4-BE49-F238E27FC236}">
                  <a16:creationId xmlns:a16="http://schemas.microsoft.com/office/drawing/2014/main" xmlns="" id="{573382D2-900F-4408-960C-E08705BC8F9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 flipV="1">
              <a:off x="7174889" y="4890600"/>
              <a:ext cx="1690687" cy="396875"/>
            </a:xfrm>
            <a:prstGeom prst="bentConnector2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27" name="Picture 37" descr="meet">
              <a:extLst>
                <a:ext uri="{FF2B5EF4-FFF2-40B4-BE49-F238E27FC236}">
                  <a16:creationId xmlns:a16="http://schemas.microsoft.com/office/drawing/2014/main" xmlns="" id="{02CEA6BC-C421-4EE1-B04B-2B7B9D5A12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0337" y="1419471"/>
              <a:ext cx="1676927" cy="1264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AutoShape 39">
              <a:extLst>
                <a:ext uri="{FF2B5EF4-FFF2-40B4-BE49-F238E27FC236}">
                  <a16:creationId xmlns:a16="http://schemas.microsoft.com/office/drawing/2014/main" xmlns="" id="{CC966299-D3F8-45CF-B0D2-20721CC447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0801" y="1902925"/>
              <a:ext cx="2303463" cy="287337"/>
            </a:xfrm>
            <a:prstGeom prst="rightArrow">
              <a:avLst>
                <a:gd name="adj1" fmla="val 50278"/>
                <a:gd name="adj2" fmla="val 107556"/>
              </a:avLst>
            </a:prstGeom>
            <a:solidFill>
              <a:srgbClr val="F6D160"/>
            </a:solidFill>
            <a:ln>
              <a:noFill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AutoShape 45">
              <a:extLst>
                <a:ext uri="{FF2B5EF4-FFF2-40B4-BE49-F238E27FC236}">
                  <a16:creationId xmlns:a16="http://schemas.microsoft.com/office/drawing/2014/main" xmlns="" id="{6778216D-7C9A-45C0-B2E7-12393DBAD8F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752239" y="5287475"/>
              <a:ext cx="2232025" cy="287337"/>
            </a:xfrm>
            <a:prstGeom prst="rightArrow">
              <a:avLst>
                <a:gd name="adj1" fmla="val 50278"/>
                <a:gd name="adj2" fmla="val 104220"/>
              </a:avLst>
            </a:prstGeom>
            <a:solidFill>
              <a:srgbClr val="F6D160"/>
            </a:solidFill>
            <a:ln>
              <a:noFill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AutoShape 46">
              <a:extLst>
                <a:ext uri="{FF2B5EF4-FFF2-40B4-BE49-F238E27FC236}">
                  <a16:creationId xmlns:a16="http://schemas.microsoft.com/office/drawing/2014/main" xmlns="" id="{199BF293-6138-4F4F-8607-7EDF71EEDD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7302" y="2864949"/>
              <a:ext cx="288925" cy="1944687"/>
            </a:xfrm>
            <a:prstGeom prst="upArrow">
              <a:avLst>
                <a:gd name="adj1" fmla="val 58241"/>
                <a:gd name="adj2" fmla="val 103267"/>
              </a:avLst>
            </a:prstGeom>
            <a:solidFill>
              <a:srgbClr val="F6D160"/>
            </a:solidFill>
            <a:ln>
              <a:noFill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xmlns="" id="{0EB9167E-378E-4740-85D1-402D1ABD893F}"/>
                </a:ext>
              </a:extLst>
            </p:cNvPr>
            <p:cNvSpPr/>
            <p:nvPr/>
          </p:nvSpPr>
          <p:spPr>
            <a:xfrm>
              <a:off x="1712494" y="5205481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项目基本流程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357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9B31D1C2-A097-420B-9EB9-0769290E53AD}"/>
              </a:ext>
            </a:extLst>
          </p:cNvPr>
          <p:cNvGrpSpPr/>
          <p:nvPr/>
        </p:nvGrpSpPr>
        <p:grpSpPr>
          <a:xfrm>
            <a:off x="246801" y="276926"/>
            <a:ext cx="2866595" cy="647745"/>
            <a:chOff x="246801" y="276926"/>
            <a:chExt cx="2866595" cy="64774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D63A2E34-160C-4AC3-B16E-082632D85604}"/>
                </a:ext>
              </a:extLst>
            </p:cNvPr>
            <p:cNvSpPr/>
            <p:nvPr/>
          </p:nvSpPr>
          <p:spPr>
            <a:xfrm>
              <a:off x="1082071" y="369965"/>
              <a:ext cx="20313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项目基本流程</a:t>
              </a:r>
              <a:endParaRPr lang="zh-CN" altLang="en-US" sz="2400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A4AE2C4F-D646-4834-BDAA-3EB81D2EE5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3CCF2611-C4F4-48AA-B975-5452AB2C8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8704" y="3555773"/>
            <a:ext cx="7000875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启动</a:t>
            </a:r>
            <a:r>
              <a: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制定项目章程并确定初步范围</a:t>
            </a:r>
          </a:p>
          <a:p>
            <a:pPr marL="342900" indent="-34290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计划</a:t>
            </a:r>
            <a:r>
              <a: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制定项目管理计划</a:t>
            </a:r>
          </a:p>
          <a:p>
            <a:pPr marL="342900" indent="-34290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执行</a:t>
            </a:r>
            <a:r>
              <a: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制导和管理项目的执行活动</a:t>
            </a:r>
          </a:p>
          <a:p>
            <a:pPr marL="342900" indent="-34290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监控</a:t>
            </a:r>
            <a:r>
              <a: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监控项目执行并进行整体变更控制</a:t>
            </a:r>
          </a:p>
          <a:p>
            <a:pPr marL="342900" indent="-34290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收尾</a:t>
            </a:r>
            <a:r>
              <a: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项目收尾和结束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3B316BC0-C4B8-4539-B88B-840BE1333352}"/>
              </a:ext>
            </a:extLst>
          </p:cNvPr>
          <p:cNvGrpSpPr/>
          <p:nvPr/>
        </p:nvGrpSpPr>
        <p:grpSpPr>
          <a:xfrm>
            <a:off x="2028704" y="924671"/>
            <a:ext cx="7897812" cy="1957388"/>
            <a:chOff x="2028704" y="924671"/>
            <a:chExt cx="7897812" cy="1957388"/>
          </a:xfrm>
        </p:grpSpPr>
        <p:sp>
          <p:nvSpPr>
            <p:cNvPr id="8" name="椭圆 15">
              <a:extLst>
                <a:ext uri="{FF2B5EF4-FFF2-40B4-BE49-F238E27FC236}">
                  <a16:creationId xmlns:a16="http://schemas.microsoft.com/office/drawing/2014/main" xmlns="" id="{FDBA0514-EEDE-49AB-9F49-9C0B45BD02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8704" y="2167684"/>
              <a:ext cx="1500187" cy="714375"/>
            </a:xfrm>
            <a:prstGeom prst="ellipse">
              <a:avLst/>
            </a:prstGeom>
            <a:solidFill>
              <a:srgbClr val="F6D160"/>
            </a:solidFill>
            <a:ln w="9525">
              <a:solidFill>
                <a:srgbClr val="98B954"/>
              </a:solidFill>
              <a:round/>
              <a:headEnd/>
              <a:tailEnd/>
            </a:ln>
            <a:effectLst>
              <a:outerShdw dist="23000" dir="5400000" algn="ctr" rotWithShape="0">
                <a:srgbClr val="000000">
                  <a:alpha val="34000"/>
                </a:srgbClr>
              </a:outerShdw>
            </a:effec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启动</a:t>
              </a:r>
            </a:p>
          </p:txBody>
        </p:sp>
        <p:sp>
          <p:nvSpPr>
            <p:cNvPr id="9" name="椭圆 16">
              <a:extLst>
                <a:ext uri="{FF2B5EF4-FFF2-40B4-BE49-F238E27FC236}">
                  <a16:creationId xmlns:a16="http://schemas.microsoft.com/office/drawing/2014/main" xmlns="" id="{5F296C9A-FC1D-4A6A-A1E1-A521EBB781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0391" y="2167684"/>
              <a:ext cx="1500188" cy="714375"/>
            </a:xfrm>
            <a:prstGeom prst="ellipse">
              <a:avLst/>
            </a:prstGeom>
            <a:solidFill>
              <a:srgbClr val="F6D160"/>
            </a:solidFill>
            <a:ln w="9525">
              <a:solidFill>
                <a:srgbClr val="F69240"/>
              </a:solidFill>
              <a:round/>
              <a:headEnd/>
              <a:tailEnd/>
            </a:ln>
            <a:effectLst>
              <a:outerShdw dist="23000" dir="5400000" algn="ctr" rotWithShape="0">
                <a:srgbClr val="000000">
                  <a:alpha val="34000"/>
                </a:srgbClr>
              </a:outerShdw>
            </a:effec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计划</a:t>
              </a:r>
            </a:p>
          </p:txBody>
        </p:sp>
        <p:sp>
          <p:nvSpPr>
            <p:cNvPr id="10" name="椭圆 30">
              <a:extLst>
                <a:ext uri="{FF2B5EF4-FFF2-40B4-BE49-F238E27FC236}">
                  <a16:creationId xmlns:a16="http://schemas.microsoft.com/office/drawing/2014/main" xmlns="" id="{F0EC4C4F-6CBA-453B-B93B-ACF4BC209A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9866" y="2167684"/>
              <a:ext cx="1500188" cy="714375"/>
            </a:xfrm>
            <a:prstGeom prst="ellipse">
              <a:avLst/>
            </a:prstGeom>
            <a:solidFill>
              <a:srgbClr val="F6D160"/>
            </a:solidFill>
            <a:ln w="9525">
              <a:solidFill>
                <a:srgbClr val="7D60A0"/>
              </a:solidFill>
              <a:round/>
              <a:headEnd/>
              <a:tailEnd/>
            </a:ln>
            <a:effectLst>
              <a:outerShdw dist="23000" dir="5400000" algn="ctr" rotWithShape="0">
                <a:srgbClr val="000000">
                  <a:alpha val="34000"/>
                </a:srgbClr>
              </a:outerShdw>
            </a:effec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实施</a:t>
              </a:r>
            </a:p>
          </p:txBody>
        </p:sp>
        <p:sp>
          <p:nvSpPr>
            <p:cNvPr id="11" name="椭圆 31">
              <a:extLst>
                <a:ext uri="{FF2B5EF4-FFF2-40B4-BE49-F238E27FC236}">
                  <a16:creationId xmlns:a16="http://schemas.microsoft.com/office/drawing/2014/main" xmlns="" id="{5F2BA20D-46F2-490B-B63B-A115E295C6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26329" y="2167684"/>
              <a:ext cx="1500187" cy="714375"/>
            </a:xfrm>
            <a:prstGeom prst="ellipse">
              <a:avLst/>
            </a:prstGeom>
            <a:solidFill>
              <a:srgbClr val="F6D160"/>
            </a:solidFill>
            <a:ln w="9525">
              <a:solidFill>
                <a:srgbClr val="BE4B48"/>
              </a:solidFill>
              <a:round/>
              <a:headEnd/>
              <a:tailEnd/>
            </a:ln>
            <a:effectLst>
              <a:outerShdw dist="23000" dir="5400000" algn="ctr" rotWithShape="0">
                <a:srgbClr val="000000">
                  <a:alpha val="34000"/>
                </a:srgbClr>
              </a:outerShdw>
            </a:effec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收尾</a:t>
              </a:r>
            </a:p>
          </p:txBody>
        </p:sp>
        <p:sp>
          <p:nvSpPr>
            <p:cNvPr id="12" name="椭圆 32">
              <a:extLst>
                <a:ext uri="{FF2B5EF4-FFF2-40B4-BE49-F238E27FC236}">
                  <a16:creationId xmlns:a16="http://schemas.microsoft.com/office/drawing/2014/main" xmlns="" id="{25A999C8-077D-433F-B4FA-1C97D1CD5D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4629" y="924671"/>
              <a:ext cx="1500187" cy="714375"/>
            </a:xfrm>
            <a:prstGeom prst="ellipse">
              <a:avLst/>
            </a:prstGeom>
            <a:solidFill>
              <a:srgbClr val="F6D160"/>
            </a:solidFill>
            <a:ln w="9525">
              <a:solidFill>
                <a:srgbClr val="46AAC5"/>
              </a:solidFill>
              <a:round/>
              <a:headEnd/>
              <a:tailEnd/>
            </a:ln>
            <a:effectLst>
              <a:outerShdw dist="23000" dir="5400000" algn="ctr" rotWithShape="0">
                <a:srgbClr val="000000">
                  <a:alpha val="34000"/>
                </a:srgbClr>
              </a:outerShdw>
            </a:effec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监控</a:t>
              </a:r>
            </a:p>
          </p:txBody>
        </p:sp>
        <p:cxnSp>
          <p:nvCxnSpPr>
            <p:cNvPr id="13" name="直接箭头连接符 34">
              <a:extLst>
                <a:ext uri="{FF2B5EF4-FFF2-40B4-BE49-F238E27FC236}">
                  <a16:creationId xmlns:a16="http://schemas.microsoft.com/office/drawing/2014/main" xmlns="" id="{7C43A5A3-A125-4228-8616-EF5C96626B6E}"/>
                </a:ext>
              </a:extLst>
            </p:cNvPr>
            <p:cNvCxnSpPr>
              <a:cxnSpLocks noChangeShapeType="1"/>
              <a:stCxn id="8" idx="6"/>
              <a:endCxn id="9" idx="2"/>
            </p:cNvCxnSpPr>
            <p:nvPr/>
          </p:nvCxnSpPr>
          <p:spPr bwMode="auto">
            <a:xfrm>
              <a:off x="3528891" y="2524871"/>
              <a:ext cx="571500" cy="1588"/>
            </a:xfrm>
            <a:prstGeom prst="straightConnector1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 type="arrow" w="med" len="med"/>
            </a:ln>
            <a:effectLst>
              <a:outerShdw dist="20000" dir="5400000" algn="ctr" rotWithShape="0">
                <a:srgbClr val="000000">
                  <a:alpha val="37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直接箭头连接符 36">
              <a:extLst>
                <a:ext uri="{FF2B5EF4-FFF2-40B4-BE49-F238E27FC236}">
                  <a16:creationId xmlns:a16="http://schemas.microsoft.com/office/drawing/2014/main" xmlns="" id="{649BE087-4464-4E0C-92D3-9C6A0291C4C4}"/>
                </a:ext>
              </a:extLst>
            </p:cNvPr>
            <p:cNvCxnSpPr>
              <a:cxnSpLocks noChangeShapeType="1"/>
              <a:stCxn id="9" idx="6"/>
              <a:endCxn id="10" idx="2"/>
            </p:cNvCxnSpPr>
            <p:nvPr/>
          </p:nvCxnSpPr>
          <p:spPr bwMode="auto">
            <a:xfrm>
              <a:off x="5600579" y="2524871"/>
              <a:ext cx="649287" cy="1588"/>
            </a:xfrm>
            <a:prstGeom prst="straightConnector1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 type="arrow" w="med" len="med"/>
            </a:ln>
            <a:effectLst>
              <a:outerShdw dist="20000" dir="5400000" algn="ctr" rotWithShape="0">
                <a:srgbClr val="000000">
                  <a:alpha val="37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直接箭头连接符 38">
              <a:extLst>
                <a:ext uri="{FF2B5EF4-FFF2-40B4-BE49-F238E27FC236}">
                  <a16:creationId xmlns:a16="http://schemas.microsoft.com/office/drawing/2014/main" xmlns="" id="{875570AB-49D8-4E6D-893D-9F807C8B9E8D}"/>
                </a:ext>
              </a:extLst>
            </p:cNvPr>
            <p:cNvCxnSpPr>
              <a:cxnSpLocks noChangeShapeType="1"/>
              <a:stCxn id="10" idx="6"/>
              <a:endCxn id="11" idx="2"/>
            </p:cNvCxnSpPr>
            <p:nvPr/>
          </p:nvCxnSpPr>
          <p:spPr bwMode="auto">
            <a:xfrm>
              <a:off x="7750054" y="2524871"/>
              <a:ext cx="676275" cy="1588"/>
            </a:xfrm>
            <a:prstGeom prst="straightConnector1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 type="arrow" w="med" len="med"/>
            </a:ln>
            <a:effectLst>
              <a:outerShdw dist="20000" dir="5400000" algn="ctr" rotWithShape="0">
                <a:srgbClr val="000000">
                  <a:alpha val="37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肘形连接符 42">
              <a:extLst>
                <a:ext uri="{FF2B5EF4-FFF2-40B4-BE49-F238E27FC236}">
                  <a16:creationId xmlns:a16="http://schemas.microsoft.com/office/drawing/2014/main" xmlns="" id="{18C494B5-2FFF-4715-B90F-D302A1B6D38B}"/>
                </a:ext>
              </a:extLst>
            </p:cNvPr>
            <p:cNvCxnSpPr>
              <a:cxnSpLocks noChangeShapeType="1"/>
              <a:stCxn id="12" idx="2"/>
              <a:endCxn id="8" idx="0"/>
            </p:cNvCxnSpPr>
            <p:nvPr/>
          </p:nvCxnSpPr>
          <p:spPr bwMode="auto">
            <a:xfrm rot="10800000" flipV="1">
              <a:off x="2779591" y="1281859"/>
              <a:ext cx="3475038" cy="885825"/>
            </a:xfrm>
            <a:prstGeom prst="bentConnector2">
              <a:avLst/>
            </a:prstGeom>
            <a:noFill/>
            <a:ln w="25400">
              <a:solidFill>
                <a:schemeClr val="bg1"/>
              </a:solidFill>
              <a:miter lim="800000"/>
              <a:headEnd/>
              <a:tailEnd type="arrow" w="med" len="med"/>
            </a:ln>
            <a:effectLst>
              <a:outerShdw dist="20000" dir="5400000" algn="ctr" rotWithShape="0">
                <a:srgbClr val="000000">
                  <a:alpha val="37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直接箭头连接符 46">
              <a:extLst>
                <a:ext uri="{FF2B5EF4-FFF2-40B4-BE49-F238E27FC236}">
                  <a16:creationId xmlns:a16="http://schemas.microsoft.com/office/drawing/2014/main" xmlns="" id="{5E7D894C-5470-42D7-8C75-AC18CAE48A00}"/>
                </a:ext>
              </a:extLst>
            </p:cNvPr>
            <p:cNvCxnSpPr>
              <a:cxnSpLocks noChangeShapeType="1"/>
              <a:endCxn id="9" idx="0"/>
            </p:cNvCxnSpPr>
            <p:nvPr/>
          </p:nvCxnSpPr>
          <p:spPr bwMode="auto">
            <a:xfrm rot="5400000">
              <a:off x="4424242" y="1737471"/>
              <a:ext cx="857250" cy="3175"/>
            </a:xfrm>
            <a:prstGeom prst="straightConnector1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 type="arrow" w="med" len="med"/>
            </a:ln>
            <a:effectLst>
              <a:outerShdw dist="20000" dir="5400000" algn="ctr" rotWithShape="0">
                <a:srgbClr val="000000">
                  <a:alpha val="37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直接箭头连接符 48">
              <a:extLst>
                <a:ext uri="{FF2B5EF4-FFF2-40B4-BE49-F238E27FC236}">
                  <a16:creationId xmlns:a16="http://schemas.microsoft.com/office/drawing/2014/main" xmlns="" id="{1D78C062-B047-428E-A4BF-4D3DBB2B2C99}"/>
                </a:ext>
              </a:extLst>
            </p:cNvPr>
            <p:cNvCxnSpPr>
              <a:cxnSpLocks noChangeShapeType="1"/>
              <a:stCxn id="10" idx="0"/>
              <a:endCxn id="12" idx="4"/>
            </p:cNvCxnSpPr>
            <p:nvPr/>
          </p:nvCxnSpPr>
          <p:spPr bwMode="auto">
            <a:xfrm rot="5400000" flipH="1" flipV="1">
              <a:off x="6737229" y="1900983"/>
              <a:ext cx="528638" cy="4763"/>
            </a:xfrm>
            <a:prstGeom prst="straightConnector1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 type="arrow" w="med" len="med"/>
            </a:ln>
            <a:effectLst>
              <a:outerShdw dist="20000" dir="5400000" algn="ctr" rotWithShape="0">
                <a:srgbClr val="000000">
                  <a:alpha val="37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直接箭头连接符 14">
              <a:extLst>
                <a:ext uri="{FF2B5EF4-FFF2-40B4-BE49-F238E27FC236}">
                  <a16:creationId xmlns:a16="http://schemas.microsoft.com/office/drawing/2014/main" xmlns="" id="{F8EF3D24-2916-4759-9586-15F5F8AA801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569079" y="1524746"/>
              <a:ext cx="1211262" cy="714375"/>
            </a:xfrm>
            <a:prstGeom prst="straightConnector1">
              <a:avLst/>
            </a:prstGeom>
            <a:noFill/>
            <a:ln w="25400">
              <a:solidFill>
                <a:schemeClr val="bg1"/>
              </a:solidFill>
              <a:prstDash val="dashDot"/>
              <a:round/>
              <a:headEnd/>
              <a:tailEnd type="arrow" w="med" len="med"/>
            </a:ln>
            <a:effectLst>
              <a:outerShdw dist="20000" dir="5400000" algn="ctr" rotWithShape="0">
                <a:srgbClr val="000000">
                  <a:alpha val="37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52083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D7716684-C365-4FBB-9D6F-CBCD9FEC15C2}"/>
              </a:ext>
            </a:extLst>
          </p:cNvPr>
          <p:cNvGrpSpPr/>
          <p:nvPr/>
        </p:nvGrpSpPr>
        <p:grpSpPr>
          <a:xfrm>
            <a:off x="1647459" y="1303460"/>
            <a:ext cx="8183562" cy="2214563"/>
            <a:chOff x="1647459" y="1303460"/>
            <a:chExt cx="8183562" cy="2214563"/>
          </a:xfrm>
        </p:grpSpPr>
        <p:grpSp>
          <p:nvGrpSpPr>
            <p:cNvPr id="4" name="组合 14338">
              <a:extLst>
                <a:ext uri="{FF2B5EF4-FFF2-40B4-BE49-F238E27FC236}">
                  <a16:creationId xmlns:a16="http://schemas.microsoft.com/office/drawing/2014/main" xmlns="" id="{3ED3C4A5-A335-47EE-99D3-3AF69A7D96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33209" y="1303460"/>
              <a:ext cx="7897812" cy="1957388"/>
              <a:chOff x="0" y="0"/>
              <a:chExt cx="7897157" cy="1957855"/>
            </a:xfrm>
          </p:grpSpPr>
          <p:sp>
            <p:nvSpPr>
              <p:cNvPr id="5" name="椭圆 15">
                <a:extLst>
                  <a:ext uri="{FF2B5EF4-FFF2-40B4-BE49-F238E27FC236}">
                    <a16:creationId xmlns:a16="http://schemas.microsoft.com/office/drawing/2014/main" xmlns="" id="{47065A0E-2356-4DF1-9384-04A910D935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1243310"/>
                <a:ext cx="1500063" cy="714545"/>
              </a:xfrm>
              <a:prstGeom prst="ellipse">
                <a:avLst/>
              </a:prstGeom>
              <a:solidFill>
                <a:srgbClr val="F6D160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>
                <a:outerShdw dist="23000" dir="5400000" algn="ctr" rotWithShape="0">
                  <a:srgbClr val="000000">
                    <a:alpha val="34000"/>
                  </a:srgbClr>
                </a:outerShdw>
              </a:effec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启动</a:t>
                </a:r>
              </a:p>
            </p:txBody>
          </p:sp>
          <p:sp>
            <p:nvSpPr>
              <p:cNvPr id="6" name="椭圆 16">
                <a:extLst>
                  <a:ext uri="{FF2B5EF4-FFF2-40B4-BE49-F238E27FC236}">
                    <a16:creationId xmlns:a16="http://schemas.microsoft.com/office/drawing/2014/main" xmlns="" id="{4F8E4FA0-530C-48CF-A1A1-67DAFEE96A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1515" y="1243310"/>
                <a:ext cx="1500064" cy="714545"/>
              </a:xfrm>
              <a:prstGeom prst="ellipse">
                <a:avLst/>
              </a:prstGeom>
              <a:solidFill>
                <a:srgbClr val="F6D160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>
                <a:outerShdw dist="23000" dir="5400000" algn="ctr" rotWithShape="0">
                  <a:srgbClr val="000000">
                    <a:alpha val="34000"/>
                  </a:srgbClr>
                </a:outerShdw>
              </a:effec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计划</a:t>
                </a:r>
              </a:p>
            </p:txBody>
          </p:sp>
          <p:sp>
            <p:nvSpPr>
              <p:cNvPr id="7" name="椭圆 30">
                <a:extLst>
                  <a:ext uri="{FF2B5EF4-FFF2-40B4-BE49-F238E27FC236}">
                    <a16:creationId xmlns:a16="http://schemas.microsoft.com/office/drawing/2014/main" xmlns="" id="{EDE568E8-20B7-4A2B-9942-6C661B85A4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9225" y="1243310"/>
                <a:ext cx="1500063" cy="714545"/>
              </a:xfrm>
              <a:prstGeom prst="ellipse">
                <a:avLst/>
              </a:prstGeom>
              <a:solidFill>
                <a:srgbClr val="F6D160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>
                <a:outerShdw dist="23000" dir="5400000" algn="ctr" rotWithShape="0">
                  <a:srgbClr val="000000">
                    <a:alpha val="34000"/>
                  </a:srgbClr>
                </a:outerShdw>
              </a:effec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实施</a:t>
                </a:r>
              </a:p>
            </p:txBody>
          </p:sp>
          <p:sp>
            <p:nvSpPr>
              <p:cNvPr id="8" name="椭圆 31">
                <a:extLst>
                  <a:ext uri="{FF2B5EF4-FFF2-40B4-BE49-F238E27FC236}">
                    <a16:creationId xmlns:a16="http://schemas.microsoft.com/office/drawing/2014/main" xmlns="" id="{9E7F9A2D-4788-4299-9386-C98B7E9065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97094" y="1243310"/>
                <a:ext cx="1500063" cy="714545"/>
              </a:xfrm>
              <a:prstGeom prst="ellipse">
                <a:avLst/>
              </a:prstGeom>
              <a:solidFill>
                <a:srgbClr val="F6D160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>
                <a:outerShdw dist="23000" dir="5400000" algn="ctr" rotWithShape="0">
                  <a:srgbClr val="000000">
                    <a:alpha val="34000"/>
                  </a:srgbClr>
                </a:outerShdw>
              </a:effec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收尾</a:t>
                </a:r>
              </a:p>
            </p:txBody>
          </p:sp>
          <p:sp>
            <p:nvSpPr>
              <p:cNvPr id="9" name="椭圆 32">
                <a:extLst>
                  <a:ext uri="{FF2B5EF4-FFF2-40B4-BE49-F238E27FC236}">
                    <a16:creationId xmlns:a16="http://schemas.microsoft.com/office/drawing/2014/main" xmlns="" id="{42F36115-5432-4D8E-8A44-D2E0C5EB26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5575" y="0"/>
                <a:ext cx="1500063" cy="714545"/>
              </a:xfrm>
              <a:prstGeom prst="ellipse">
                <a:avLst/>
              </a:prstGeom>
              <a:solidFill>
                <a:srgbClr val="F6D160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>
                <a:outerShdw dist="23000" dir="5400000" algn="ctr" rotWithShape="0">
                  <a:srgbClr val="000000">
                    <a:alpha val="34000"/>
                  </a:srgbClr>
                </a:outerShdw>
              </a:effec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监控</a:t>
                </a:r>
              </a:p>
            </p:txBody>
          </p:sp>
          <p:cxnSp>
            <p:nvCxnSpPr>
              <p:cNvPr id="10" name="直接箭头连接符 34">
                <a:extLst>
                  <a:ext uri="{FF2B5EF4-FFF2-40B4-BE49-F238E27FC236}">
                    <a16:creationId xmlns:a16="http://schemas.microsoft.com/office/drawing/2014/main" xmlns="" id="{673916DD-0C4C-45F2-9C17-B6157C0693A8}"/>
                  </a:ext>
                </a:extLst>
              </p:cNvPr>
              <p:cNvCxnSpPr>
                <a:cxnSpLocks noChangeShapeType="1"/>
                <a:stCxn id="5" idx="6"/>
                <a:endCxn id="6" idx="2"/>
              </p:cNvCxnSpPr>
              <p:nvPr/>
            </p:nvCxnSpPr>
            <p:spPr bwMode="auto">
              <a:xfrm>
                <a:off x="1500063" y="1600582"/>
                <a:ext cx="571453" cy="1588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" name="直接箭头连接符 36">
                <a:extLst>
                  <a:ext uri="{FF2B5EF4-FFF2-40B4-BE49-F238E27FC236}">
                    <a16:creationId xmlns:a16="http://schemas.microsoft.com/office/drawing/2014/main" xmlns="" id="{B6C84F4F-7C75-4321-907A-357AD1B17C97}"/>
                  </a:ext>
                </a:extLst>
              </p:cNvPr>
              <p:cNvCxnSpPr>
                <a:cxnSpLocks noChangeShapeType="1"/>
                <a:stCxn id="6" idx="6"/>
                <a:endCxn id="7" idx="2"/>
              </p:cNvCxnSpPr>
              <p:nvPr/>
            </p:nvCxnSpPr>
            <p:spPr bwMode="auto">
              <a:xfrm>
                <a:off x="3571579" y="1600582"/>
                <a:ext cx="647646" cy="1588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2" name="直接箭头连接符 38">
                <a:extLst>
                  <a:ext uri="{FF2B5EF4-FFF2-40B4-BE49-F238E27FC236}">
                    <a16:creationId xmlns:a16="http://schemas.microsoft.com/office/drawing/2014/main" xmlns="" id="{683D7887-1276-44C9-96E0-5AB3162689EF}"/>
                  </a:ext>
                </a:extLst>
              </p:cNvPr>
              <p:cNvCxnSpPr>
                <a:cxnSpLocks noChangeShapeType="1"/>
                <a:stCxn id="7" idx="6"/>
                <a:endCxn id="8" idx="2"/>
              </p:cNvCxnSpPr>
              <p:nvPr/>
            </p:nvCxnSpPr>
            <p:spPr bwMode="auto">
              <a:xfrm>
                <a:off x="5719288" y="1600582"/>
                <a:ext cx="677807" cy="1588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3" name="肘形连接符 42">
                <a:extLst>
                  <a:ext uri="{FF2B5EF4-FFF2-40B4-BE49-F238E27FC236}">
                    <a16:creationId xmlns:a16="http://schemas.microsoft.com/office/drawing/2014/main" xmlns="" id="{633CC7E3-5F25-4784-9F7E-D34267C695C9}"/>
                  </a:ext>
                </a:extLst>
              </p:cNvPr>
              <p:cNvCxnSpPr>
                <a:cxnSpLocks noChangeShapeType="1"/>
                <a:stCxn id="9" idx="2"/>
                <a:endCxn id="5" idx="0"/>
              </p:cNvCxnSpPr>
              <p:nvPr/>
            </p:nvCxnSpPr>
            <p:spPr bwMode="auto">
              <a:xfrm rot="10800000" flipV="1">
                <a:off x="750825" y="357273"/>
                <a:ext cx="3474750" cy="886036"/>
              </a:xfrm>
              <a:prstGeom prst="bentConnector2">
                <a:avLst/>
              </a:prstGeom>
              <a:noFill/>
              <a:ln w="25400">
                <a:solidFill>
                  <a:schemeClr val="bg1"/>
                </a:solidFill>
                <a:miter lim="800000"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" name="直接箭头连接符 46">
                <a:extLst>
                  <a:ext uri="{FF2B5EF4-FFF2-40B4-BE49-F238E27FC236}">
                    <a16:creationId xmlns:a16="http://schemas.microsoft.com/office/drawing/2014/main" xmlns="" id="{A6AA41C3-54FF-4A40-B678-55E211462C02}"/>
                  </a:ext>
                </a:extLst>
              </p:cNvPr>
              <p:cNvCxnSpPr>
                <a:cxnSpLocks noChangeShapeType="1"/>
                <a:endCxn id="6" idx="0"/>
              </p:cNvCxnSpPr>
              <p:nvPr/>
            </p:nvCxnSpPr>
            <p:spPr bwMode="auto">
              <a:xfrm rot="5400000">
                <a:off x="2395200" y="812992"/>
                <a:ext cx="857455" cy="3175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" name="直接箭头连接符 48">
                <a:extLst>
                  <a:ext uri="{FF2B5EF4-FFF2-40B4-BE49-F238E27FC236}">
                    <a16:creationId xmlns:a16="http://schemas.microsoft.com/office/drawing/2014/main" xmlns="" id="{5B177D2B-49F8-45CF-8FF2-A8DD438BD7D0}"/>
                  </a:ext>
                </a:extLst>
              </p:cNvPr>
              <p:cNvCxnSpPr>
                <a:cxnSpLocks noChangeShapeType="1"/>
                <a:stCxn id="7" idx="0"/>
                <a:endCxn id="9" idx="4"/>
              </p:cNvCxnSpPr>
              <p:nvPr/>
            </p:nvCxnSpPr>
            <p:spPr bwMode="auto">
              <a:xfrm rot="5400000" flipH="1" flipV="1">
                <a:off x="4708048" y="976544"/>
                <a:ext cx="528764" cy="4763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6" name="椭圆 18">
              <a:extLst>
                <a:ext uri="{FF2B5EF4-FFF2-40B4-BE49-F238E27FC236}">
                  <a16:creationId xmlns:a16="http://schemas.microsoft.com/office/drawing/2014/main" xmlns="" id="{1AFB4ED7-952C-44A2-881E-ECE6FF5956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7459" y="2303585"/>
              <a:ext cx="2071687" cy="1214438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C565B772-1746-46FE-BAA4-2478487B44BE}"/>
              </a:ext>
            </a:extLst>
          </p:cNvPr>
          <p:cNvGrpSpPr/>
          <p:nvPr/>
        </p:nvGrpSpPr>
        <p:grpSpPr>
          <a:xfrm>
            <a:off x="2041159" y="3875210"/>
            <a:ext cx="7964487" cy="2714625"/>
            <a:chOff x="2041159" y="3875210"/>
            <a:chExt cx="7964487" cy="2714625"/>
          </a:xfrm>
        </p:grpSpPr>
        <p:sp>
          <p:nvSpPr>
            <p:cNvPr id="17" name="Rectangle 3">
              <a:extLst>
                <a:ext uri="{FF2B5EF4-FFF2-40B4-BE49-F238E27FC236}">
                  <a16:creationId xmlns:a16="http://schemas.microsoft.com/office/drawing/2014/main" xmlns="" id="{0D12851F-258E-45F1-927F-B95417F3EF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1159" y="3875210"/>
              <a:ext cx="4606925" cy="2714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285750" indent="-285750">
                <a:lnSpc>
                  <a:spcPct val="150000"/>
                </a:lnSpc>
                <a:spcBef>
                  <a:spcPct val="20000"/>
                </a:spcBef>
                <a:buFont typeface="Wingdings" panose="05000000000000000000" pitchFamily="2" charset="2"/>
                <a:buChar char="Ø"/>
              </a:pPr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明确项目的需求</a:t>
              </a:r>
            </a:p>
            <a:p>
              <a:pPr marL="285750" indent="-285750">
                <a:lnSpc>
                  <a:spcPct val="150000"/>
                </a:lnSpc>
                <a:spcBef>
                  <a:spcPct val="20000"/>
                </a:spcBef>
                <a:buFont typeface="Wingdings" panose="05000000000000000000" pitchFamily="2" charset="2"/>
                <a:buChar char="Ø"/>
              </a:pPr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确定项目的目标</a:t>
              </a:r>
            </a:p>
            <a:p>
              <a:pPr marL="285750" indent="-285750">
                <a:lnSpc>
                  <a:spcPct val="150000"/>
                </a:lnSpc>
                <a:spcBef>
                  <a:spcPct val="20000"/>
                </a:spcBef>
                <a:buFont typeface="Wingdings" panose="05000000000000000000" pitchFamily="2" charset="2"/>
                <a:buChar char="Ø"/>
              </a:pPr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定义项目干系人的期望值</a:t>
              </a:r>
            </a:p>
            <a:p>
              <a:pPr marL="285750" indent="-285750">
                <a:lnSpc>
                  <a:spcPct val="150000"/>
                </a:lnSpc>
                <a:spcBef>
                  <a:spcPct val="20000"/>
                </a:spcBef>
                <a:buFont typeface="Wingdings" panose="05000000000000000000" pitchFamily="2" charset="2"/>
                <a:buChar char="Ø"/>
              </a:pPr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描述基本的项目范围</a:t>
              </a:r>
            </a:p>
            <a:p>
              <a:pPr marL="285750" indent="-285750">
                <a:lnSpc>
                  <a:spcPct val="150000"/>
                </a:lnSpc>
                <a:spcBef>
                  <a:spcPct val="20000"/>
                </a:spcBef>
                <a:buFont typeface="Wingdings" panose="05000000000000000000" pitchFamily="2" charset="2"/>
                <a:buChar char="Ø"/>
              </a:pPr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选择基本的项目组成员</a:t>
              </a:r>
            </a:p>
          </p:txBody>
        </p:sp>
        <p:sp>
          <p:nvSpPr>
            <p:cNvPr id="18" name="Rectangle 3">
              <a:extLst>
                <a:ext uri="{FF2B5EF4-FFF2-40B4-BE49-F238E27FC236}">
                  <a16:creationId xmlns:a16="http://schemas.microsoft.com/office/drawing/2014/main" xmlns="" id="{8ADDDB97-756E-4D9F-AE2A-D040373D58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92434" y="3884735"/>
              <a:ext cx="4113212" cy="2490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285750" indent="-285750">
                <a:lnSpc>
                  <a:spcPct val="150000"/>
                </a:lnSpc>
                <a:spcBef>
                  <a:spcPct val="20000"/>
                </a:spcBef>
                <a:buFont typeface="Wingdings" panose="05000000000000000000" pitchFamily="2" charset="2"/>
                <a:buChar char="Ø"/>
              </a:pPr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明确项目经理</a:t>
              </a:r>
            </a:p>
            <a:p>
              <a:pPr marL="285750" indent="-285750">
                <a:lnSpc>
                  <a:spcPct val="150000"/>
                </a:lnSpc>
                <a:spcBef>
                  <a:spcPct val="20000"/>
                </a:spcBef>
                <a:buFont typeface="Wingdings" panose="05000000000000000000" pitchFamily="2" charset="2"/>
                <a:buChar char="Ø"/>
              </a:pPr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确认需要交付的文档</a:t>
              </a:r>
            </a:p>
            <a:p>
              <a:pPr marL="285750" indent="-285750">
                <a:lnSpc>
                  <a:spcPct val="150000"/>
                </a:lnSpc>
                <a:spcBef>
                  <a:spcPct val="20000"/>
                </a:spcBef>
                <a:buFont typeface="Wingdings" panose="05000000000000000000" pitchFamily="2" charset="2"/>
                <a:buChar char="Ø"/>
              </a:pPr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由管理层、班委会、项目经理确认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82FCE1BA-B35D-449A-8EDA-C5912B1D0B7B}"/>
              </a:ext>
            </a:extLst>
          </p:cNvPr>
          <p:cNvGrpSpPr/>
          <p:nvPr/>
        </p:nvGrpSpPr>
        <p:grpSpPr>
          <a:xfrm>
            <a:off x="246801" y="276926"/>
            <a:ext cx="2866595" cy="647745"/>
            <a:chOff x="246801" y="276926"/>
            <a:chExt cx="2866595" cy="647745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56D4F7A3-9A78-45B1-8571-4C72B3775A5E}"/>
                </a:ext>
              </a:extLst>
            </p:cNvPr>
            <p:cNvSpPr/>
            <p:nvPr/>
          </p:nvSpPr>
          <p:spPr>
            <a:xfrm>
              <a:off x="1082071" y="369965"/>
              <a:ext cx="20313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项目基本流程</a:t>
              </a:r>
              <a:endParaRPr lang="zh-CN" altLang="en-US" sz="2400"/>
            </a:p>
          </p:txBody>
        </p:sp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xmlns="" id="{C3874D29-F964-45D2-880D-3085A5D5EA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714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BA1C9FE-EED5-47D0-9D7E-3BB348AACB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071" y="2555264"/>
            <a:ext cx="6094168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与客户方沟通协商，明确项目需求和所需资源等</a:t>
            </a:r>
            <a:endParaRPr lang="en-US" altLang="zh-CN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挑选项目组成员，得到项目组的支持</a:t>
            </a: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在项目实施过程中不断了解客户需求</a:t>
            </a:r>
            <a:endParaRPr lang="en-US" altLang="zh-CN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在项目计划过程中领导和指导项目组成员</a:t>
            </a:r>
            <a:endParaRPr lang="en-US" altLang="zh-CN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保证与项目相关人的沟通并汇报项目进程</a:t>
            </a:r>
            <a:endParaRPr lang="en-US" altLang="zh-CN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监控项目的进程，保证项目按时间计划执行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E5D9E09F-ECC7-4A75-8410-B78CDBC5BE92}"/>
              </a:ext>
            </a:extLst>
          </p:cNvPr>
          <p:cNvGrpSpPr/>
          <p:nvPr/>
        </p:nvGrpSpPr>
        <p:grpSpPr>
          <a:xfrm>
            <a:off x="246801" y="276926"/>
            <a:ext cx="3813971" cy="647745"/>
            <a:chOff x="246801" y="276926"/>
            <a:chExt cx="3813971" cy="647745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65B66B4A-249E-4E56-9662-3858471FAA4E}"/>
                </a:ext>
              </a:extLst>
            </p:cNvPr>
            <p:cNvSpPr/>
            <p:nvPr/>
          </p:nvSpPr>
          <p:spPr>
            <a:xfrm>
              <a:off x="1082071" y="369965"/>
              <a:ext cx="29787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项目管理流程</a:t>
              </a:r>
              <a:r>
                <a:rPr lang="en-US" altLang="zh-CN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启动</a:t>
              </a:r>
              <a:endParaRPr lang="zh-CN" altLang="en-US" sz="2400"/>
            </a:p>
          </p:txBody>
        </p: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A8C89C81-6D43-49E7-B160-F1A85454BF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0CF92583-46A7-4385-8358-7DCF2AF5CACC}"/>
              </a:ext>
            </a:extLst>
          </p:cNvPr>
          <p:cNvGrpSpPr/>
          <p:nvPr/>
        </p:nvGrpSpPr>
        <p:grpSpPr>
          <a:xfrm>
            <a:off x="1082071" y="1660445"/>
            <a:ext cx="2339102" cy="461665"/>
            <a:chOff x="1082071" y="1660445"/>
            <a:chExt cx="2339102" cy="461665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E9258FC1-A4CD-4CAF-AD88-60A38DC0EC1D}"/>
                </a:ext>
              </a:extLst>
            </p:cNvPr>
            <p:cNvSpPr/>
            <p:nvPr/>
          </p:nvSpPr>
          <p:spPr>
            <a:xfrm>
              <a:off x="1082071" y="1660445"/>
              <a:ext cx="2339102" cy="461658"/>
            </a:xfrm>
            <a:prstGeom prst="rect">
              <a:avLst/>
            </a:prstGeom>
            <a:solidFill>
              <a:srgbClr val="F6D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E31ED994-066F-4C6F-88A9-76B0D6158CD8}"/>
                </a:ext>
              </a:extLst>
            </p:cNvPr>
            <p:cNvSpPr/>
            <p:nvPr/>
          </p:nvSpPr>
          <p:spPr>
            <a:xfrm>
              <a:off x="1082071" y="1660445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项目经理的责任</a:t>
              </a: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6E5569C0-4387-4AF4-8F0F-578067DE3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822" y="1465069"/>
            <a:ext cx="3790357" cy="47126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8188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DDEA59E4-1BA8-4EE1-B041-651DFAFA8604}"/>
              </a:ext>
            </a:extLst>
          </p:cNvPr>
          <p:cNvGrpSpPr/>
          <p:nvPr/>
        </p:nvGrpSpPr>
        <p:grpSpPr>
          <a:xfrm>
            <a:off x="246801" y="276926"/>
            <a:ext cx="3813971" cy="647745"/>
            <a:chOff x="246801" y="276926"/>
            <a:chExt cx="3813971" cy="64774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8E3F1CB7-95D5-4E6D-A82C-3CB934FE672F}"/>
                </a:ext>
              </a:extLst>
            </p:cNvPr>
            <p:cNvSpPr/>
            <p:nvPr/>
          </p:nvSpPr>
          <p:spPr>
            <a:xfrm>
              <a:off x="1082071" y="369965"/>
              <a:ext cx="29787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项目管理流程</a:t>
              </a:r>
              <a:r>
                <a:rPr lang="en-US" altLang="zh-CN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启动</a:t>
              </a:r>
              <a:endParaRPr lang="zh-CN" altLang="en-US" sz="2400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B89DC19C-7E4F-4271-A89B-C09F89493B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6938907A-BEE8-412F-B0A4-D5743B9EAF48}"/>
              </a:ext>
            </a:extLst>
          </p:cNvPr>
          <p:cNvGrpSpPr/>
          <p:nvPr/>
        </p:nvGrpSpPr>
        <p:grpSpPr>
          <a:xfrm>
            <a:off x="5829918" y="2267114"/>
            <a:ext cx="2339102" cy="461665"/>
            <a:chOff x="1082071" y="1660445"/>
            <a:chExt cx="2339102" cy="461665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08C57F6F-7ACB-4E75-8EAA-7ABFDA6936EB}"/>
                </a:ext>
              </a:extLst>
            </p:cNvPr>
            <p:cNvSpPr/>
            <p:nvPr/>
          </p:nvSpPr>
          <p:spPr>
            <a:xfrm>
              <a:off x="1082071" y="1660445"/>
              <a:ext cx="2339102" cy="461658"/>
            </a:xfrm>
            <a:prstGeom prst="rect">
              <a:avLst/>
            </a:prstGeom>
            <a:solidFill>
              <a:srgbClr val="F6D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AAC0C7CA-6A25-4762-9CA8-24145C303E27}"/>
                </a:ext>
              </a:extLst>
            </p:cNvPr>
            <p:cNvSpPr/>
            <p:nvPr/>
          </p:nvSpPr>
          <p:spPr>
            <a:xfrm>
              <a:off x="1082071" y="1660445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项目成员的责任</a:t>
              </a: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69D891E9-4F4B-49FC-BEDF-788ABC8D0D48}"/>
              </a:ext>
            </a:extLst>
          </p:cNvPr>
          <p:cNvSpPr/>
          <p:nvPr/>
        </p:nvSpPr>
        <p:spPr>
          <a:xfrm>
            <a:off x="5829918" y="3135038"/>
            <a:ext cx="6096000" cy="206928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参与项目计划的制定</a:t>
            </a:r>
            <a:endParaRPr lang="en-US" altLang="zh-CN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服从项目经理的智慧，执行计划分配的任务</a:t>
            </a:r>
            <a:endParaRPr lang="en-US" altLang="zh-CN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配合其他小组成员的工作</a:t>
            </a:r>
            <a:endParaRPr lang="en-US" altLang="zh-CN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保持与项目经理的沟通</a:t>
            </a:r>
            <a:endParaRPr lang="en-US" altLang="zh-CN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0125A9B8-B1F2-4331-A329-F14D9BB69D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92"/>
          <a:stretch/>
        </p:blipFill>
        <p:spPr>
          <a:xfrm>
            <a:off x="967769" y="2157787"/>
            <a:ext cx="4067425" cy="29849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7800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3E7388F4-312C-48B7-8C10-DA3DB7E6995D}"/>
              </a:ext>
            </a:extLst>
          </p:cNvPr>
          <p:cNvGrpSpPr/>
          <p:nvPr/>
        </p:nvGrpSpPr>
        <p:grpSpPr>
          <a:xfrm>
            <a:off x="246801" y="276926"/>
            <a:ext cx="3813971" cy="647745"/>
            <a:chOff x="246801" y="276926"/>
            <a:chExt cx="3813971" cy="64774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9B24F3E1-AF43-4E3F-895E-583B0FFFC21B}"/>
                </a:ext>
              </a:extLst>
            </p:cNvPr>
            <p:cNvSpPr/>
            <p:nvPr/>
          </p:nvSpPr>
          <p:spPr>
            <a:xfrm>
              <a:off x="1082071" y="369965"/>
              <a:ext cx="29787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项目管理流程</a:t>
              </a:r>
              <a:r>
                <a:rPr lang="en-US" altLang="zh-CN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启动</a:t>
              </a:r>
              <a:endParaRPr lang="zh-CN" altLang="en-US" sz="2400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88436512-6315-472E-A94E-65FDC9B243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9C40B56C-D1DA-490A-A038-C042F9F4FB81}"/>
              </a:ext>
            </a:extLst>
          </p:cNvPr>
          <p:cNvGrpSpPr/>
          <p:nvPr/>
        </p:nvGrpSpPr>
        <p:grpSpPr>
          <a:xfrm>
            <a:off x="1218044" y="1136600"/>
            <a:ext cx="2880603" cy="581057"/>
            <a:chOff x="1082071" y="1541046"/>
            <a:chExt cx="2880603" cy="581057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6390D727-F1E2-4955-B039-718395BD28A3}"/>
                </a:ext>
              </a:extLst>
            </p:cNvPr>
            <p:cNvSpPr/>
            <p:nvPr/>
          </p:nvSpPr>
          <p:spPr>
            <a:xfrm>
              <a:off x="1082071" y="1660445"/>
              <a:ext cx="2853858" cy="461658"/>
            </a:xfrm>
            <a:prstGeom prst="rect">
              <a:avLst/>
            </a:prstGeom>
            <a:solidFill>
              <a:srgbClr val="F6D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08DFCA3F-C888-4758-A96F-641B1BFD6DC0}"/>
                </a:ext>
              </a:extLst>
            </p:cNvPr>
            <p:cNvSpPr/>
            <p:nvPr/>
          </p:nvSpPr>
          <p:spPr>
            <a:xfrm>
              <a:off x="1108816" y="1541046"/>
              <a:ext cx="2853858" cy="581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项目启动阶段</a:t>
              </a:r>
              <a:r>
                <a:rPr lang="en-US" altLang="zh-CN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TOP3</a:t>
              </a:r>
            </a:p>
          </p:txBody>
        </p:sp>
      </p:grpSp>
      <p:sp>
        <p:nvSpPr>
          <p:cNvPr id="10" name="矩形 29">
            <a:extLst>
              <a:ext uri="{FF2B5EF4-FFF2-40B4-BE49-F238E27FC236}">
                <a16:creationId xmlns:a16="http://schemas.microsoft.com/office/drawing/2014/main" xmlns="" id="{B7BB4366-683C-4C86-885D-AFB79B76BD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8044" y="3849223"/>
            <a:ext cx="9755912" cy="87923"/>
          </a:xfrm>
          <a:prstGeom prst="rect">
            <a:avLst/>
          </a:prstGeom>
          <a:solidFill>
            <a:srgbClr val="F6D160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1B450118-B6AC-475C-94BB-411FD8686DE6}"/>
              </a:ext>
            </a:extLst>
          </p:cNvPr>
          <p:cNvSpPr/>
          <p:nvPr/>
        </p:nvSpPr>
        <p:spPr>
          <a:xfrm>
            <a:off x="1771957" y="1813083"/>
            <a:ext cx="3352200" cy="4996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n"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启动阶段的三个关键点：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6DE8B6C1-E323-40B6-9512-D280E1719332}"/>
              </a:ext>
            </a:extLst>
          </p:cNvPr>
          <p:cNvSpPr/>
          <p:nvPr/>
        </p:nvSpPr>
        <p:spPr>
          <a:xfrm>
            <a:off x="2143548" y="2312707"/>
            <a:ext cx="6096000" cy="140070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与客户、高层间的沟通，明确需求并获得相关支持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明确项目需求和目标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开会讨论，明确团队及执行相关要求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19EAE618-D250-48AE-984A-33C08747F96C}"/>
              </a:ext>
            </a:extLst>
          </p:cNvPr>
          <p:cNvSpPr/>
          <p:nvPr/>
        </p:nvSpPr>
        <p:spPr>
          <a:xfrm>
            <a:off x="6553200" y="4829079"/>
            <a:ext cx="4925467" cy="1400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需求不明确及需求沟通不够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项目组成员选择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为促成项目，过于乐观地分析项目可行性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38EAB848-5F68-47B2-9501-3BBCEAB4CB87}"/>
              </a:ext>
            </a:extLst>
          </p:cNvPr>
          <p:cNvSpPr/>
          <p:nvPr/>
        </p:nvSpPr>
        <p:spPr>
          <a:xfrm>
            <a:off x="6096000" y="4213035"/>
            <a:ext cx="2839239" cy="4996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n"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启动阶段常见问题：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517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/>
      <p:bldP spid="1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AA4364CE-E5E2-4508-972E-84DAD164093A}"/>
              </a:ext>
            </a:extLst>
          </p:cNvPr>
          <p:cNvGrpSpPr/>
          <p:nvPr/>
        </p:nvGrpSpPr>
        <p:grpSpPr>
          <a:xfrm>
            <a:off x="1933209" y="1303460"/>
            <a:ext cx="7897812" cy="2212973"/>
            <a:chOff x="1933209" y="1303460"/>
            <a:chExt cx="7897812" cy="2212973"/>
          </a:xfrm>
        </p:grpSpPr>
        <p:grpSp>
          <p:nvGrpSpPr>
            <p:cNvPr id="4" name="组合 14338">
              <a:extLst>
                <a:ext uri="{FF2B5EF4-FFF2-40B4-BE49-F238E27FC236}">
                  <a16:creationId xmlns:a16="http://schemas.microsoft.com/office/drawing/2014/main" xmlns="" id="{B25CBA08-70FD-4B5A-B328-6F1092B4E1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33209" y="1303460"/>
              <a:ext cx="7897812" cy="1957388"/>
              <a:chOff x="0" y="0"/>
              <a:chExt cx="7897157" cy="1957855"/>
            </a:xfrm>
          </p:grpSpPr>
          <p:sp>
            <p:nvSpPr>
              <p:cNvPr id="5" name="椭圆 15">
                <a:extLst>
                  <a:ext uri="{FF2B5EF4-FFF2-40B4-BE49-F238E27FC236}">
                    <a16:creationId xmlns:a16="http://schemas.microsoft.com/office/drawing/2014/main" xmlns="" id="{9F8E6694-C537-46C2-8706-376D84CDE9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1243310"/>
                <a:ext cx="1500063" cy="714545"/>
              </a:xfrm>
              <a:prstGeom prst="ellipse">
                <a:avLst/>
              </a:prstGeom>
              <a:solidFill>
                <a:srgbClr val="F6D160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>
                <a:outerShdw dist="23000" dir="5400000" algn="ctr" rotWithShape="0">
                  <a:srgbClr val="000000">
                    <a:alpha val="34000"/>
                  </a:srgbClr>
                </a:outerShdw>
              </a:effec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启动</a:t>
                </a:r>
              </a:p>
            </p:txBody>
          </p:sp>
          <p:sp>
            <p:nvSpPr>
              <p:cNvPr id="6" name="椭圆 16">
                <a:extLst>
                  <a:ext uri="{FF2B5EF4-FFF2-40B4-BE49-F238E27FC236}">
                    <a16:creationId xmlns:a16="http://schemas.microsoft.com/office/drawing/2014/main" xmlns="" id="{67FB4E4F-EDF4-4ED8-8381-0CDFCEB02D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1515" y="1243310"/>
                <a:ext cx="1500064" cy="714545"/>
              </a:xfrm>
              <a:prstGeom prst="ellipse">
                <a:avLst/>
              </a:prstGeom>
              <a:solidFill>
                <a:srgbClr val="F6D160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>
                <a:outerShdw dist="23000" dir="5400000" algn="ctr" rotWithShape="0">
                  <a:srgbClr val="000000">
                    <a:alpha val="34000"/>
                  </a:srgbClr>
                </a:outerShdw>
              </a:effec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计划</a:t>
                </a:r>
              </a:p>
            </p:txBody>
          </p:sp>
          <p:sp>
            <p:nvSpPr>
              <p:cNvPr id="7" name="椭圆 30">
                <a:extLst>
                  <a:ext uri="{FF2B5EF4-FFF2-40B4-BE49-F238E27FC236}">
                    <a16:creationId xmlns:a16="http://schemas.microsoft.com/office/drawing/2014/main" xmlns="" id="{71066373-D1DB-406F-9965-8A5D7D8B1D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9225" y="1243310"/>
                <a:ext cx="1500063" cy="714545"/>
              </a:xfrm>
              <a:prstGeom prst="ellipse">
                <a:avLst/>
              </a:prstGeom>
              <a:solidFill>
                <a:srgbClr val="F6D160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>
                <a:outerShdw dist="23000" dir="5400000" algn="ctr" rotWithShape="0">
                  <a:srgbClr val="000000">
                    <a:alpha val="34000"/>
                  </a:srgbClr>
                </a:outerShdw>
              </a:effec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实施</a:t>
                </a:r>
              </a:p>
            </p:txBody>
          </p:sp>
          <p:sp>
            <p:nvSpPr>
              <p:cNvPr id="8" name="椭圆 31">
                <a:extLst>
                  <a:ext uri="{FF2B5EF4-FFF2-40B4-BE49-F238E27FC236}">
                    <a16:creationId xmlns:a16="http://schemas.microsoft.com/office/drawing/2014/main" xmlns="" id="{61F3A4C5-7A4F-422C-82B4-CEBBFA6915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97094" y="1243310"/>
                <a:ext cx="1500063" cy="714545"/>
              </a:xfrm>
              <a:prstGeom prst="ellipse">
                <a:avLst/>
              </a:prstGeom>
              <a:solidFill>
                <a:srgbClr val="F6D160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>
                <a:outerShdw dist="23000" dir="5400000" algn="ctr" rotWithShape="0">
                  <a:srgbClr val="000000">
                    <a:alpha val="34000"/>
                  </a:srgbClr>
                </a:outerShdw>
              </a:effec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收尾</a:t>
                </a:r>
              </a:p>
            </p:txBody>
          </p:sp>
          <p:sp>
            <p:nvSpPr>
              <p:cNvPr id="9" name="椭圆 32">
                <a:extLst>
                  <a:ext uri="{FF2B5EF4-FFF2-40B4-BE49-F238E27FC236}">
                    <a16:creationId xmlns:a16="http://schemas.microsoft.com/office/drawing/2014/main" xmlns="" id="{ADD4DEEC-F043-40A5-AA5D-6ECDF4DFE4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5575" y="0"/>
                <a:ext cx="1500063" cy="714545"/>
              </a:xfrm>
              <a:prstGeom prst="ellipse">
                <a:avLst/>
              </a:prstGeom>
              <a:solidFill>
                <a:srgbClr val="F6D160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>
                <a:outerShdw dist="23000" dir="5400000" algn="ctr" rotWithShape="0">
                  <a:srgbClr val="000000">
                    <a:alpha val="34000"/>
                  </a:srgbClr>
                </a:outerShdw>
              </a:effec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监控</a:t>
                </a:r>
              </a:p>
            </p:txBody>
          </p:sp>
          <p:cxnSp>
            <p:nvCxnSpPr>
              <p:cNvPr id="10" name="直接箭头连接符 34">
                <a:extLst>
                  <a:ext uri="{FF2B5EF4-FFF2-40B4-BE49-F238E27FC236}">
                    <a16:creationId xmlns:a16="http://schemas.microsoft.com/office/drawing/2014/main" xmlns="" id="{338D41D4-EA0E-47FD-B16A-506B028906FC}"/>
                  </a:ext>
                </a:extLst>
              </p:cNvPr>
              <p:cNvCxnSpPr>
                <a:cxnSpLocks noChangeShapeType="1"/>
                <a:stCxn id="5" idx="6"/>
                <a:endCxn id="6" idx="2"/>
              </p:cNvCxnSpPr>
              <p:nvPr/>
            </p:nvCxnSpPr>
            <p:spPr bwMode="auto">
              <a:xfrm>
                <a:off x="1500063" y="1600582"/>
                <a:ext cx="571453" cy="1588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" name="直接箭头连接符 36">
                <a:extLst>
                  <a:ext uri="{FF2B5EF4-FFF2-40B4-BE49-F238E27FC236}">
                    <a16:creationId xmlns:a16="http://schemas.microsoft.com/office/drawing/2014/main" xmlns="" id="{39BD9932-4E52-4D7A-83A5-1D958BF1098A}"/>
                  </a:ext>
                </a:extLst>
              </p:cNvPr>
              <p:cNvCxnSpPr>
                <a:cxnSpLocks noChangeShapeType="1"/>
                <a:stCxn id="6" idx="6"/>
                <a:endCxn id="7" idx="2"/>
              </p:cNvCxnSpPr>
              <p:nvPr/>
            </p:nvCxnSpPr>
            <p:spPr bwMode="auto">
              <a:xfrm>
                <a:off x="3571579" y="1600582"/>
                <a:ext cx="647646" cy="1588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2" name="直接箭头连接符 38">
                <a:extLst>
                  <a:ext uri="{FF2B5EF4-FFF2-40B4-BE49-F238E27FC236}">
                    <a16:creationId xmlns:a16="http://schemas.microsoft.com/office/drawing/2014/main" xmlns="" id="{18888FA9-1AA0-4921-B97C-195510E97D80}"/>
                  </a:ext>
                </a:extLst>
              </p:cNvPr>
              <p:cNvCxnSpPr>
                <a:cxnSpLocks noChangeShapeType="1"/>
                <a:stCxn id="7" idx="6"/>
                <a:endCxn id="8" idx="2"/>
              </p:cNvCxnSpPr>
              <p:nvPr/>
            </p:nvCxnSpPr>
            <p:spPr bwMode="auto">
              <a:xfrm>
                <a:off x="5719288" y="1600582"/>
                <a:ext cx="677807" cy="1588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3" name="肘形连接符 42">
                <a:extLst>
                  <a:ext uri="{FF2B5EF4-FFF2-40B4-BE49-F238E27FC236}">
                    <a16:creationId xmlns:a16="http://schemas.microsoft.com/office/drawing/2014/main" xmlns="" id="{3908718C-5D76-4BD0-A803-818B3594D17C}"/>
                  </a:ext>
                </a:extLst>
              </p:cNvPr>
              <p:cNvCxnSpPr>
                <a:cxnSpLocks noChangeShapeType="1"/>
                <a:stCxn id="9" idx="2"/>
                <a:endCxn id="5" idx="0"/>
              </p:cNvCxnSpPr>
              <p:nvPr/>
            </p:nvCxnSpPr>
            <p:spPr bwMode="auto">
              <a:xfrm rot="10800000" flipV="1">
                <a:off x="750825" y="357273"/>
                <a:ext cx="3474750" cy="886036"/>
              </a:xfrm>
              <a:prstGeom prst="bentConnector2">
                <a:avLst/>
              </a:prstGeom>
              <a:noFill/>
              <a:ln w="25400">
                <a:solidFill>
                  <a:schemeClr val="bg1"/>
                </a:solidFill>
                <a:miter lim="800000"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" name="直接箭头连接符 46">
                <a:extLst>
                  <a:ext uri="{FF2B5EF4-FFF2-40B4-BE49-F238E27FC236}">
                    <a16:creationId xmlns:a16="http://schemas.microsoft.com/office/drawing/2014/main" xmlns="" id="{4128C3D4-CDF4-4135-8BA5-6E775924377A}"/>
                  </a:ext>
                </a:extLst>
              </p:cNvPr>
              <p:cNvCxnSpPr>
                <a:cxnSpLocks noChangeShapeType="1"/>
                <a:endCxn id="6" idx="0"/>
              </p:cNvCxnSpPr>
              <p:nvPr/>
            </p:nvCxnSpPr>
            <p:spPr bwMode="auto">
              <a:xfrm rot="5400000">
                <a:off x="2395200" y="812992"/>
                <a:ext cx="857455" cy="3175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" name="直接箭头连接符 48">
                <a:extLst>
                  <a:ext uri="{FF2B5EF4-FFF2-40B4-BE49-F238E27FC236}">
                    <a16:creationId xmlns:a16="http://schemas.microsoft.com/office/drawing/2014/main" xmlns="" id="{494D2FC0-5907-4F80-933B-D65E6370467B}"/>
                  </a:ext>
                </a:extLst>
              </p:cNvPr>
              <p:cNvCxnSpPr>
                <a:cxnSpLocks noChangeShapeType="1"/>
                <a:stCxn id="7" idx="0"/>
                <a:endCxn id="9" idx="4"/>
              </p:cNvCxnSpPr>
              <p:nvPr/>
            </p:nvCxnSpPr>
            <p:spPr bwMode="auto">
              <a:xfrm rot="5400000" flipH="1" flipV="1">
                <a:off x="4708048" y="976544"/>
                <a:ext cx="528764" cy="4763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6" name="椭圆 18">
              <a:extLst>
                <a:ext uri="{FF2B5EF4-FFF2-40B4-BE49-F238E27FC236}">
                  <a16:creationId xmlns:a16="http://schemas.microsoft.com/office/drawing/2014/main" xmlns="" id="{8E566108-3647-48D2-8939-47FCAC605A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5653" y="2301995"/>
              <a:ext cx="2071687" cy="1214438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2414E1FB-C725-4697-91D5-067488803275}"/>
              </a:ext>
            </a:extLst>
          </p:cNvPr>
          <p:cNvGrpSpPr/>
          <p:nvPr/>
        </p:nvGrpSpPr>
        <p:grpSpPr>
          <a:xfrm>
            <a:off x="246801" y="276926"/>
            <a:ext cx="3813971" cy="647745"/>
            <a:chOff x="246801" y="276926"/>
            <a:chExt cx="3813971" cy="647745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7B3235AA-878F-4D6E-826F-0E6F004AA987}"/>
                </a:ext>
              </a:extLst>
            </p:cNvPr>
            <p:cNvSpPr/>
            <p:nvPr/>
          </p:nvSpPr>
          <p:spPr>
            <a:xfrm>
              <a:off x="1082071" y="369965"/>
              <a:ext cx="29787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项目管理流程</a:t>
              </a:r>
              <a:r>
                <a:rPr lang="en-US" altLang="zh-CN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计划</a:t>
              </a:r>
              <a:endParaRPr lang="zh-CN" altLang="en-US" sz="2400"/>
            </a:p>
          </p:txBody>
        </p:sp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xmlns="" id="{E5635ABE-3C1F-4E6B-B4A9-BB9FA67044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  <p:sp>
        <p:nvSpPr>
          <p:cNvPr id="18" name="Rectangle 3">
            <a:extLst>
              <a:ext uri="{FF2B5EF4-FFF2-40B4-BE49-F238E27FC236}">
                <a16:creationId xmlns:a16="http://schemas.microsoft.com/office/drawing/2014/main" xmlns="" id="{E5820008-E64B-475F-A464-2532AFCF8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7450" y="4044578"/>
            <a:ext cx="3991892" cy="206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在质量，时间和资源中取得平衡，从而进一步明确范围</a:t>
            </a:r>
          </a:p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具体工作任务和执行次序</a:t>
            </a:r>
          </a:p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具体阶段及时间进度表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42CD151-5CEB-4D16-92D2-074628504461}"/>
              </a:ext>
            </a:extLst>
          </p:cNvPr>
          <p:cNvSpPr/>
          <p:nvPr/>
        </p:nvSpPr>
        <p:spPr>
          <a:xfrm>
            <a:off x="6327530" y="4044578"/>
            <a:ext cx="4671647" cy="1400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风险分析</a:t>
            </a:r>
          </a:p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管理计划（时间、范围、风险、沟通等）</a:t>
            </a:r>
          </a:p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得到相应的项目干系人批准的项目计划</a:t>
            </a:r>
          </a:p>
        </p:txBody>
      </p:sp>
    </p:spTree>
    <p:extLst>
      <p:ext uri="{BB962C8B-B14F-4D97-AF65-F5344CB8AC3E}">
        <p14:creationId xmlns:p14="http://schemas.microsoft.com/office/powerpoint/2010/main" val="1913646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E5A5B65-669B-40DA-998A-9F6621CD68C7}"/>
              </a:ext>
            </a:extLst>
          </p:cNvPr>
          <p:cNvGrpSpPr/>
          <p:nvPr/>
        </p:nvGrpSpPr>
        <p:grpSpPr>
          <a:xfrm>
            <a:off x="246801" y="276926"/>
            <a:ext cx="3813971" cy="647745"/>
            <a:chOff x="246801" y="276926"/>
            <a:chExt cx="3813971" cy="64774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D5B0F384-9254-4327-B16E-3AD6CDEADC86}"/>
                </a:ext>
              </a:extLst>
            </p:cNvPr>
            <p:cNvSpPr/>
            <p:nvPr/>
          </p:nvSpPr>
          <p:spPr>
            <a:xfrm>
              <a:off x="1082071" y="369965"/>
              <a:ext cx="29787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项目管理流程</a:t>
              </a:r>
              <a:r>
                <a:rPr lang="en-US" altLang="zh-CN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计划</a:t>
              </a:r>
              <a:endParaRPr lang="zh-CN" altLang="en-US" sz="2400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B1A211D1-89E5-4709-8B99-501B3C23D2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692C5E0B-5D27-4A29-B553-566A0E298A2C}"/>
              </a:ext>
            </a:extLst>
          </p:cNvPr>
          <p:cNvGrpSpPr/>
          <p:nvPr/>
        </p:nvGrpSpPr>
        <p:grpSpPr>
          <a:xfrm>
            <a:off x="1726589" y="1308061"/>
            <a:ext cx="8797672" cy="4741940"/>
            <a:chOff x="1726589" y="1308061"/>
            <a:chExt cx="8797672" cy="4741940"/>
          </a:xfrm>
        </p:grpSpPr>
        <p:sp>
          <p:nvSpPr>
            <p:cNvPr id="26" name="圆角矩形 48">
              <a:extLst>
                <a:ext uri="{FF2B5EF4-FFF2-40B4-BE49-F238E27FC236}">
                  <a16:creationId xmlns:a16="http://schemas.microsoft.com/office/drawing/2014/main" xmlns="" id="{E4CAA49A-35F0-468F-9F28-BB828B0AB9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6589" y="5049876"/>
              <a:ext cx="8797671" cy="1000125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rgbClr val="BFBFB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7" name="上箭头 49">
              <a:extLst>
                <a:ext uri="{FF2B5EF4-FFF2-40B4-BE49-F238E27FC236}">
                  <a16:creationId xmlns:a16="http://schemas.microsoft.com/office/drawing/2014/main" xmlns="" id="{9696A251-C8DC-424A-AB44-748723E920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8536" y="4435227"/>
              <a:ext cx="285750" cy="428625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20000" dir="5400000" algn="ctr" rotWithShape="0">
                <a:srgbClr val="000000">
                  <a:alpha val="37000"/>
                </a:srgbClr>
              </a:outerShdw>
            </a:effec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8" name="上箭头 50">
              <a:extLst>
                <a:ext uri="{FF2B5EF4-FFF2-40B4-BE49-F238E27FC236}">
                  <a16:creationId xmlns:a16="http://schemas.microsoft.com/office/drawing/2014/main" xmlns="" id="{9CDDBF5B-20B1-43E9-9F53-E2ABFCE5E1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8749" y="4435227"/>
              <a:ext cx="285750" cy="428625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20000" dir="5400000" algn="ctr" rotWithShape="0">
                <a:srgbClr val="000000">
                  <a:alpha val="37000"/>
                </a:srgbClr>
              </a:outerShdw>
            </a:effec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9" name="上箭头 51">
              <a:extLst>
                <a:ext uri="{FF2B5EF4-FFF2-40B4-BE49-F238E27FC236}">
                  <a16:creationId xmlns:a16="http://schemas.microsoft.com/office/drawing/2014/main" xmlns="" id="{CBCEFE81-8914-497D-80F8-7CDFDD726D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5786" y="4435227"/>
              <a:ext cx="285750" cy="428625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20000" dir="5400000" algn="ctr" rotWithShape="0">
                <a:srgbClr val="000000">
                  <a:alpha val="37000"/>
                </a:srgbClr>
              </a:outerShdw>
            </a:effec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0" name="上箭头 52">
              <a:extLst>
                <a:ext uri="{FF2B5EF4-FFF2-40B4-BE49-F238E27FC236}">
                  <a16:creationId xmlns:a16="http://schemas.microsoft.com/office/drawing/2014/main" xmlns="" id="{891AAA89-63FC-4363-8803-706B4EEB0B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81552" y="4435227"/>
              <a:ext cx="285750" cy="428625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20000" dir="5400000" algn="ctr" rotWithShape="0">
                <a:srgbClr val="000000">
                  <a:alpha val="37000"/>
                </a:srgbClr>
              </a:outerShdw>
            </a:effec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1" name="上箭头 53">
              <a:extLst>
                <a:ext uri="{FF2B5EF4-FFF2-40B4-BE49-F238E27FC236}">
                  <a16:creationId xmlns:a16="http://schemas.microsoft.com/office/drawing/2014/main" xmlns="" id="{D22D561D-9977-4A8D-ADDF-BC8A6A6E80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765" y="4435227"/>
              <a:ext cx="285750" cy="428625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20000" dir="5400000" algn="ctr" rotWithShape="0">
                <a:srgbClr val="000000">
                  <a:alpha val="37000"/>
                </a:srgbClr>
              </a:outerShdw>
            </a:effec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2" name="上箭头 54">
              <a:extLst>
                <a:ext uri="{FF2B5EF4-FFF2-40B4-BE49-F238E27FC236}">
                  <a16:creationId xmlns:a16="http://schemas.microsoft.com/office/drawing/2014/main" xmlns="" id="{CABA83AD-C40F-4254-953B-3184A0CA6C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38802" y="4435227"/>
              <a:ext cx="285750" cy="428625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dist="20000" dir="5400000" algn="ctr" rotWithShape="0">
                <a:srgbClr val="000000">
                  <a:alpha val="37000"/>
                </a:srgbClr>
              </a:outerShdw>
            </a:effec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3" name="TextBox 58">
              <a:extLst>
                <a:ext uri="{FF2B5EF4-FFF2-40B4-BE49-F238E27FC236}">
                  <a16:creationId xmlns:a16="http://schemas.microsoft.com/office/drawing/2014/main" xmlns="" id="{4348B054-6699-4840-BA53-50AA927757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6727" y="5182651"/>
              <a:ext cx="685800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文档  ：  填写项目统计表                项目基本信息表            项目进程表       </a:t>
              </a:r>
              <a:endPara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endPara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工具  ：  甘特图          里程碑图        网络图       思维导图          </a:t>
              </a:r>
            </a:p>
          </p:txBody>
        </p:sp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xmlns="" id="{9BC04E62-D3A5-40EB-B409-A81F8125F153}"/>
                </a:ext>
              </a:extLst>
            </p:cNvPr>
            <p:cNvGrpSpPr/>
            <p:nvPr/>
          </p:nvGrpSpPr>
          <p:grpSpPr>
            <a:xfrm>
              <a:off x="1726589" y="1308061"/>
              <a:ext cx="2486025" cy="2907729"/>
              <a:chOff x="1726589" y="1308061"/>
              <a:chExt cx="2486025" cy="2907729"/>
            </a:xfrm>
          </p:grpSpPr>
          <p:grpSp>
            <p:nvGrpSpPr>
              <p:cNvPr id="19" name="组合 20494">
                <a:extLst>
                  <a:ext uri="{FF2B5EF4-FFF2-40B4-BE49-F238E27FC236}">
                    <a16:creationId xmlns:a16="http://schemas.microsoft.com/office/drawing/2014/main" xmlns="" id="{B80F9576-0235-4A9E-B3FA-ACC10BDC4D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26589" y="1308061"/>
                <a:ext cx="2486025" cy="2907729"/>
                <a:chOff x="0" y="-37078"/>
                <a:chExt cx="3060000" cy="3449103"/>
              </a:xfrm>
            </p:grpSpPr>
            <p:sp>
              <p:nvSpPr>
                <p:cNvPr id="20" name="矩形 36">
                  <a:extLst>
                    <a:ext uri="{FF2B5EF4-FFF2-40B4-BE49-F238E27FC236}">
                      <a16:creationId xmlns:a16="http://schemas.microsoft.com/office/drawing/2014/main" xmlns="" id="{4741108E-2ADE-40C8-B43F-115EC5C165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363949"/>
                  <a:ext cx="3060000" cy="3048076"/>
                </a:xfrm>
                <a:prstGeom prst="rect">
                  <a:avLst/>
                </a:prstGeom>
                <a:noFill/>
                <a:ln w="25400">
                  <a:solidFill>
                    <a:srgbClr val="D9D9D9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  <a:latin typeface="Calibri" panose="020F0502020204030204" pitchFamily="34" charset="0"/>
                  </a:endParaRPr>
                </a:p>
              </p:txBody>
            </p:sp>
            <p:grpSp>
              <p:nvGrpSpPr>
                <p:cNvPr id="21" name="组合 20496">
                  <a:extLst>
                    <a:ext uri="{FF2B5EF4-FFF2-40B4-BE49-F238E27FC236}">
                      <a16:creationId xmlns:a16="http://schemas.microsoft.com/office/drawing/2014/main" xmlns="" id="{32188DB6-D045-442B-A6A2-7BA8C50BD4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31200" y="-37078"/>
                  <a:ext cx="2588690" cy="509529"/>
                  <a:chOff x="0" y="0"/>
                  <a:chExt cx="2103120" cy="426720"/>
                </a:xfrm>
              </p:grpSpPr>
              <p:pic>
                <p:nvPicPr>
                  <p:cNvPr id="24" name="Freeform 11">
                    <a:extLst>
                      <a:ext uri="{FF2B5EF4-FFF2-40B4-BE49-F238E27FC236}">
                        <a16:creationId xmlns:a16="http://schemas.microsoft.com/office/drawing/2014/main" xmlns="" id="{B7FCFA10-A8AD-4C3F-8A76-246EF78EFCAF}"/>
                      </a:ext>
                    </a:extLst>
                  </p:cNvPr>
                  <p:cNvPicPr>
                    <a:picLocks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2103120" cy="4267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5" name="文本框 20498">
                    <a:extLst>
                      <a:ext uri="{FF2B5EF4-FFF2-40B4-BE49-F238E27FC236}">
                        <a16:creationId xmlns:a16="http://schemas.microsoft.com/office/drawing/2014/main" xmlns="" id="{A2EBEDC0-C011-4F3F-BC73-C5A0B0BC312F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1522" y="31052"/>
                    <a:ext cx="2047315" cy="372930"/>
                  </a:xfrm>
                  <a:prstGeom prst="rect">
                    <a:avLst/>
                  </a:prstGeom>
                  <a:solidFill>
                    <a:srgbClr val="F6D1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ctr">
                      <a:lnSpc>
                        <a:spcPct val="140000"/>
                      </a:lnSpc>
                      <a:buClr>
                        <a:srgbClr val="FF0000"/>
                      </a:buClr>
                      <a:buSzPct val="70000"/>
                    </a:pPr>
                    <a:endParaRPr lang="zh-CN" altLang="en-US" sz="2000">
                      <a:solidFill>
                        <a:srgbClr val="1F497D"/>
                      </a:solidFill>
                      <a:latin typeface="Calibri" panose="020F0502020204030204" pitchFamily="34" charset="0"/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23" name="TextBox 58">
                  <a:extLst>
                    <a:ext uri="{FF2B5EF4-FFF2-40B4-BE49-F238E27FC236}">
                      <a16:creationId xmlns:a16="http://schemas.microsoft.com/office/drawing/2014/main" xmlns="" id="{E230B4D4-5D97-4428-AD6D-072A46B1319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1895" y="583852"/>
                  <a:ext cx="2942759" cy="27562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r>
                    <a:rPr lang="zh-CN" altLang="en-US" sz="160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工作任务分解</a:t>
                  </a:r>
                  <a:endParaRPr lang="en-US" altLang="zh-CN" sz="16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algn="ctr" eaLnBrk="1" hangingPunct="1"/>
                  <a:endParaRPr lang="en-US" altLang="zh-CN" sz="16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algn="ctr" eaLnBrk="1" hangingPunct="1"/>
                  <a:r>
                    <a:rPr lang="zh-CN" altLang="en-US" sz="160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任务工期估算</a:t>
                  </a:r>
                  <a:endParaRPr lang="en-US" altLang="zh-CN" sz="16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algn="ctr" eaLnBrk="1" hangingPunct="1"/>
                  <a:endParaRPr lang="en-US" altLang="zh-CN" sz="16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algn="ctr" eaLnBrk="1" hangingPunct="1"/>
                  <a:r>
                    <a:rPr lang="zh-CN" altLang="en-US" sz="160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时间进度安排</a:t>
                  </a:r>
                  <a:endParaRPr lang="en-US" altLang="zh-CN" sz="16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algn="ctr" eaLnBrk="1" hangingPunct="1"/>
                  <a:endParaRPr lang="en-US" altLang="zh-CN" sz="16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algn="ctr" eaLnBrk="1" hangingPunct="1"/>
                  <a:r>
                    <a:rPr lang="zh-CN" altLang="en-US" sz="160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风险与沟通计划</a:t>
                  </a:r>
                  <a:endParaRPr lang="en-US" altLang="zh-CN" sz="16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algn="ctr" eaLnBrk="1" hangingPunct="1"/>
                  <a:endParaRPr lang="en-US" altLang="zh-CN" sz="16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algn="ctr" eaLnBrk="1" hangingPunct="1"/>
                  <a:r>
                    <a:rPr lang="zh-CN" altLang="en-US" sz="160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项目整体计划</a:t>
                  </a:r>
                </a:p>
              </p:txBody>
            </p:sp>
          </p:grp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xmlns="" id="{47ADF3CC-014E-40E2-8362-79C3FFF7B6DC}"/>
                  </a:ext>
                </a:extLst>
              </p:cNvPr>
              <p:cNvSpPr txBox="1"/>
              <p:nvPr/>
            </p:nvSpPr>
            <p:spPr>
              <a:xfrm>
                <a:off x="1940350" y="1345393"/>
                <a:ext cx="20313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计划阶段主要任务</a:t>
                </a:r>
              </a:p>
            </p:txBody>
          </p:sp>
        </p:grpSp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xmlns="" id="{BEE20EBF-0E37-4ABD-871B-E8C3BFBB8D72}"/>
                </a:ext>
              </a:extLst>
            </p:cNvPr>
            <p:cNvGrpSpPr/>
            <p:nvPr/>
          </p:nvGrpSpPr>
          <p:grpSpPr>
            <a:xfrm>
              <a:off x="8038236" y="1308061"/>
              <a:ext cx="2486025" cy="2907729"/>
              <a:chOff x="8038236" y="1308061"/>
              <a:chExt cx="2486025" cy="2907729"/>
            </a:xfrm>
          </p:grpSpPr>
          <p:grpSp>
            <p:nvGrpSpPr>
              <p:cNvPr id="12" name="组合 20487">
                <a:extLst>
                  <a:ext uri="{FF2B5EF4-FFF2-40B4-BE49-F238E27FC236}">
                    <a16:creationId xmlns:a16="http://schemas.microsoft.com/office/drawing/2014/main" xmlns="" id="{AA189362-3EB6-47EA-953C-494170719C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038236" y="1308061"/>
                <a:ext cx="2486025" cy="2907729"/>
                <a:chOff x="0" y="-39125"/>
                <a:chExt cx="3060000" cy="3472015"/>
              </a:xfrm>
            </p:grpSpPr>
            <p:sp>
              <p:nvSpPr>
                <p:cNvPr id="13" name="矩形 29">
                  <a:extLst>
                    <a:ext uri="{FF2B5EF4-FFF2-40B4-BE49-F238E27FC236}">
                      <a16:creationId xmlns:a16="http://schemas.microsoft.com/office/drawing/2014/main" xmlns="" id="{163D00D0-F999-44F0-9853-F280DEC12B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384803"/>
                  <a:ext cx="3060000" cy="3048087"/>
                </a:xfrm>
                <a:prstGeom prst="rect">
                  <a:avLst/>
                </a:prstGeom>
                <a:noFill/>
                <a:ln w="25400">
                  <a:solidFill>
                    <a:srgbClr val="D9D9D9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  <a:latin typeface="Calibri" panose="020F0502020204030204" pitchFamily="34" charset="0"/>
                  </a:endParaRPr>
                </a:p>
              </p:txBody>
            </p:sp>
            <p:grpSp>
              <p:nvGrpSpPr>
                <p:cNvPr id="14" name="组合 20489">
                  <a:extLst>
                    <a:ext uri="{FF2B5EF4-FFF2-40B4-BE49-F238E27FC236}">
                      <a16:creationId xmlns:a16="http://schemas.microsoft.com/office/drawing/2014/main" xmlns="" id="{EF352498-DB40-4640-9AF7-38929DB1E2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31200" y="-39125"/>
                  <a:ext cx="2588690" cy="538647"/>
                  <a:chOff x="0" y="0"/>
                  <a:chExt cx="2103120" cy="451104"/>
                </a:xfrm>
              </p:grpSpPr>
              <p:pic>
                <p:nvPicPr>
                  <p:cNvPr id="17" name="Freeform 11">
                    <a:extLst>
                      <a:ext uri="{FF2B5EF4-FFF2-40B4-BE49-F238E27FC236}">
                        <a16:creationId xmlns:a16="http://schemas.microsoft.com/office/drawing/2014/main" xmlns="" id="{A4694543-BC2C-4918-8212-A2881758209E}"/>
                      </a:ext>
                    </a:extLst>
                  </p:cNvPr>
                  <p:cNvPicPr>
                    <a:picLocks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2103120" cy="45110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8" name="文本框 20491">
                    <a:extLst>
                      <a:ext uri="{FF2B5EF4-FFF2-40B4-BE49-F238E27FC236}">
                        <a16:creationId xmlns:a16="http://schemas.microsoft.com/office/drawing/2014/main" xmlns="" id="{31FC0B8F-9311-4E49-AFF3-CF04B77A741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1522" y="32767"/>
                    <a:ext cx="2047315" cy="390403"/>
                  </a:xfrm>
                  <a:prstGeom prst="rect">
                    <a:avLst/>
                  </a:prstGeom>
                  <a:solidFill>
                    <a:srgbClr val="F6D1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ctr">
                      <a:lnSpc>
                        <a:spcPct val="140000"/>
                      </a:lnSpc>
                      <a:buClr>
                        <a:srgbClr val="FF0000"/>
                      </a:buClr>
                      <a:buSzPct val="70000"/>
                    </a:pPr>
                    <a:endParaRPr lang="zh-CN" altLang="en-US" sz="2000">
                      <a:solidFill>
                        <a:srgbClr val="1F497D"/>
                      </a:solidFill>
                      <a:latin typeface="Calibri" panose="020F0502020204030204" pitchFamily="34" charset="0"/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16" name="TextBox 51">
                  <a:extLst>
                    <a:ext uri="{FF2B5EF4-FFF2-40B4-BE49-F238E27FC236}">
                      <a16:creationId xmlns:a16="http://schemas.microsoft.com/office/drawing/2014/main" xmlns="" id="{C2E46118-5E74-4937-8D90-2A232A53364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6897" y="816378"/>
                  <a:ext cx="2942759" cy="24622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r>
                    <a:rPr lang="zh-CN" altLang="en-US" sz="160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任务分配计划</a:t>
                  </a:r>
                  <a:endParaRPr lang="en-US" altLang="zh-CN" sz="16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algn="ctr" eaLnBrk="1" hangingPunct="1"/>
                  <a:endParaRPr lang="en-US" altLang="zh-CN" sz="16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algn="ctr" eaLnBrk="1" hangingPunct="1"/>
                  <a:endParaRPr lang="en-US" altLang="zh-CN" sz="16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algn="ctr" eaLnBrk="1" hangingPunct="1"/>
                  <a:r>
                    <a:rPr lang="zh-CN" altLang="en-US" sz="160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时间进度计划</a:t>
                  </a:r>
                  <a:endParaRPr lang="en-US" altLang="zh-CN" sz="16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algn="ctr" eaLnBrk="1" hangingPunct="1"/>
                  <a:endParaRPr lang="en-US" altLang="zh-CN" sz="16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algn="ctr" eaLnBrk="1" hangingPunct="1"/>
                  <a:endParaRPr lang="en-US" altLang="zh-CN" sz="16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algn="ctr" eaLnBrk="1" hangingPunct="1"/>
                  <a:r>
                    <a:rPr lang="zh-CN" altLang="en-US" sz="160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风险与沟通计划</a:t>
                  </a:r>
                  <a:endParaRPr lang="en-US" altLang="zh-CN" sz="16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algn="ctr" eaLnBrk="1" hangingPunct="1"/>
                  <a:endParaRPr lang="zh-CN" altLang="en-US" sz="16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xmlns="" id="{255897E6-6BF6-4C56-AD89-04D7285C51FF}"/>
                  </a:ext>
                </a:extLst>
              </p:cNvPr>
              <p:cNvSpPr txBox="1"/>
              <p:nvPr/>
            </p:nvSpPr>
            <p:spPr>
              <a:xfrm>
                <a:off x="8265585" y="1360808"/>
                <a:ext cx="20313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计划阶段主要成果</a:t>
                </a:r>
              </a:p>
            </p:txBody>
          </p:sp>
        </p:grp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xmlns="" id="{CC3A67B8-8E64-40EB-902C-E5DB9BD666DC}"/>
                </a:ext>
              </a:extLst>
            </p:cNvPr>
            <p:cNvGrpSpPr/>
            <p:nvPr/>
          </p:nvGrpSpPr>
          <p:grpSpPr>
            <a:xfrm>
              <a:off x="4693627" y="2431321"/>
              <a:ext cx="2804746" cy="1248508"/>
              <a:chOff x="4693627" y="2431321"/>
              <a:chExt cx="2804746" cy="1248508"/>
            </a:xfrm>
          </p:grpSpPr>
          <p:sp>
            <p:nvSpPr>
              <p:cNvPr id="36" name="箭头: 左右 35">
                <a:extLst>
                  <a:ext uri="{FF2B5EF4-FFF2-40B4-BE49-F238E27FC236}">
                    <a16:creationId xmlns:a16="http://schemas.microsoft.com/office/drawing/2014/main" xmlns="" id="{2AC0F951-3639-4E9D-B1DD-7335919C745C}"/>
                  </a:ext>
                </a:extLst>
              </p:cNvPr>
              <p:cNvSpPr/>
              <p:nvPr/>
            </p:nvSpPr>
            <p:spPr>
              <a:xfrm>
                <a:off x="4693627" y="2431321"/>
                <a:ext cx="2804746" cy="1248508"/>
              </a:xfrm>
              <a:prstGeom prst="leftRightArrow">
                <a:avLst/>
              </a:prstGeom>
              <a:solidFill>
                <a:srgbClr val="F6D1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xmlns="" id="{99C456EF-0C0E-450E-9C86-08290D6A2905}"/>
                  </a:ext>
                </a:extLst>
              </p:cNvPr>
              <p:cNvSpPr txBox="1"/>
              <p:nvPr/>
            </p:nvSpPr>
            <p:spPr>
              <a:xfrm>
                <a:off x="5490706" y="2855520"/>
                <a:ext cx="12105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计划阶段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93607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6E849087-7967-4592-8B3B-D7668143BE43}"/>
              </a:ext>
            </a:extLst>
          </p:cNvPr>
          <p:cNvGrpSpPr/>
          <p:nvPr/>
        </p:nvGrpSpPr>
        <p:grpSpPr>
          <a:xfrm>
            <a:off x="246801" y="276926"/>
            <a:ext cx="3813971" cy="647745"/>
            <a:chOff x="246801" y="276926"/>
            <a:chExt cx="3813971" cy="64774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CF86B053-04C2-4D2A-BF6D-DC2C5A47E24E}"/>
                </a:ext>
              </a:extLst>
            </p:cNvPr>
            <p:cNvSpPr/>
            <p:nvPr/>
          </p:nvSpPr>
          <p:spPr>
            <a:xfrm>
              <a:off x="1082071" y="369965"/>
              <a:ext cx="29787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项目管理流程</a:t>
              </a:r>
              <a:r>
                <a:rPr lang="en-US" altLang="zh-CN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计划</a:t>
              </a:r>
              <a:endParaRPr lang="zh-CN" altLang="en-US" sz="2400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B409182D-93AA-431B-8AC9-6A9C53EE7C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AB113175-346A-4021-8FA3-0CD1FDFD725C}"/>
              </a:ext>
            </a:extLst>
          </p:cNvPr>
          <p:cNvGrpSpPr/>
          <p:nvPr/>
        </p:nvGrpSpPr>
        <p:grpSpPr>
          <a:xfrm>
            <a:off x="1082071" y="1552270"/>
            <a:ext cx="2058070" cy="581057"/>
            <a:chOff x="1082071" y="1541046"/>
            <a:chExt cx="2058070" cy="581057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5ABE49BC-56F1-4B10-9D32-D29BC63C563B}"/>
                </a:ext>
              </a:extLst>
            </p:cNvPr>
            <p:cNvSpPr/>
            <p:nvPr/>
          </p:nvSpPr>
          <p:spPr>
            <a:xfrm>
              <a:off x="1082071" y="1660445"/>
              <a:ext cx="2058070" cy="461658"/>
            </a:xfrm>
            <a:prstGeom prst="rect">
              <a:avLst/>
            </a:prstGeom>
            <a:solidFill>
              <a:srgbClr val="F6D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BEE8E3BE-06AB-4CAF-8C09-223D340DA9ED}"/>
                </a:ext>
              </a:extLst>
            </p:cNvPr>
            <p:cNvSpPr/>
            <p:nvPr/>
          </p:nvSpPr>
          <p:spPr>
            <a:xfrm>
              <a:off x="1108816" y="1541046"/>
              <a:ext cx="2031325" cy="581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工作任务分解</a:t>
              </a:r>
              <a:endPara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A37A47EF-CD23-43EC-8881-43F6C55FAABD}"/>
              </a:ext>
            </a:extLst>
          </p:cNvPr>
          <p:cNvSpPr/>
          <p:nvPr/>
        </p:nvSpPr>
        <p:spPr>
          <a:xfrm>
            <a:off x="967769" y="3064983"/>
            <a:ext cx="3472344" cy="2674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分解的原则：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完全穷尽，彼此独立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最小颗粒的特征：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一个清晰的任务完成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一个清晰的责任人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能够估算工期和工作量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C4AE885A-4873-4A1F-AF77-8A3747376A98}"/>
              </a:ext>
            </a:extLst>
          </p:cNvPr>
          <p:cNvGrpSpPr/>
          <p:nvPr/>
        </p:nvGrpSpPr>
        <p:grpSpPr>
          <a:xfrm>
            <a:off x="5246077" y="756276"/>
            <a:ext cx="5551654" cy="1993767"/>
            <a:chOff x="5246077" y="756276"/>
            <a:chExt cx="5551654" cy="1993767"/>
          </a:xfrm>
        </p:grpSpPr>
        <p:pic>
          <p:nvPicPr>
            <p:cNvPr id="19" name="Picture 7" descr="http://www.sc126.com/uploads/allimg/c100211/12avc61k020-1t53.jpg">
              <a:extLst>
                <a:ext uri="{FF2B5EF4-FFF2-40B4-BE49-F238E27FC236}">
                  <a16:creationId xmlns:a16="http://schemas.microsoft.com/office/drawing/2014/main" xmlns="" id="{F6F3ACAA-A2A7-4E5B-A0F6-C94ED45A18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6077" y="987571"/>
              <a:ext cx="1902067" cy="176247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22" name="思想气泡: 云 21">
              <a:extLst>
                <a:ext uri="{FF2B5EF4-FFF2-40B4-BE49-F238E27FC236}">
                  <a16:creationId xmlns:a16="http://schemas.microsoft.com/office/drawing/2014/main" xmlns="" id="{CCC9ED93-23E5-4D51-A4BF-F394D353ED06}"/>
                </a:ext>
              </a:extLst>
            </p:cNvPr>
            <p:cNvSpPr/>
            <p:nvPr/>
          </p:nvSpPr>
          <p:spPr>
            <a:xfrm rot="775950">
              <a:off x="7443536" y="756276"/>
              <a:ext cx="3354195" cy="1710354"/>
            </a:xfrm>
            <a:prstGeom prst="cloudCallou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5AC93EBE-A6BA-47D9-9DCE-D0EBB978AE08}"/>
                </a:ext>
              </a:extLst>
            </p:cNvPr>
            <p:cNvSpPr/>
            <p:nvPr/>
          </p:nvSpPr>
          <p:spPr>
            <a:xfrm>
              <a:off x="7813430" y="993025"/>
              <a:ext cx="2623037" cy="12899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“大事化小”分解到可预测、可管理的单个小任务。</a:t>
              </a:r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72453D6C-D8C2-4B0B-AD3B-5406A728A2C2}"/>
              </a:ext>
            </a:extLst>
          </p:cNvPr>
          <p:cNvSpPr/>
          <p:nvPr/>
        </p:nvSpPr>
        <p:spPr>
          <a:xfrm>
            <a:off x="5026269" y="3901430"/>
            <a:ext cx="3335215" cy="18384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分解的方法：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自上而下，头脑风暴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表达的形式：  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图形式   目录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式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5" name="Picture 22">
            <a:extLst>
              <a:ext uri="{FF2B5EF4-FFF2-40B4-BE49-F238E27FC236}">
                <a16:creationId xmlns:a16="http://schemas.microsoft.com/office/drawing/2014/main" xmlns="" id="{BA58AAF6-CFFB-4E13-A197-4AAF2BDC0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2563" y="3731046"/>
            <a:ext cx="2569637" cy="20088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22821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5AFE7EB-5C3E-48EF-8C16-F806865945B2}"/>
              </a:ext>
            </a:extLst>
          </p:cNvPr>
          <p:cNvGrpSpPr/>
          <p:nvPr/>
        </p:nvGrpSpPr>
        <p:grpSpPr>
          <a:xfrm>
            <a:off x="246801" y="276926"/>
            <a:ext cx="3813971" cy="647745"/>
            <a:chOff x="246801" y="276926"/>
            <a:chExt cx="3813971" cy="64774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01D8DA18-A08F-417F-9AC2-F2773AC6DEC0}"/>
                </a:ext>
              </a:extLst>
            </p:cNvPr>
            <p:cNvSpPr/>
            <p:nvPr/>
          </p:nvSpPr>
          <p:spPr>
            <a:xfrm>
              <a:off x="1082071" y="369965"/>
              <a:ext cx="29787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项目管理流程</a:t>
              </a:r>
              <a:r>
                <a:rPr lang="en-US" altLang="zh-CN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计划</a:t>
              </a:r>
              <a:endParaRPr lang="zh-CN" altLang="en-US" sz="2400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DBD2F371-A66A-4915-8F8B-0B26507496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D557C349-B68E-4678-A0B4-22ABF21EB340}"/>
              </a:ext>
            </a:extLst>
          </p:cNvPr>
          <p:cNvGrpSpPr/>
          <p:nvPr/>
        </p:nvGrpSpPr>
        <p:grpSpPr>
          <a:xfrm>
            <a:off x="1082071" y="1507266"/>
            <a:ext cx="1423737" cy="581057"/>
            <a:chOff x="1082071" y="1541046"/>
            <a:chExt cx="1802105" cy="581057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428FC19F-87F0-498E-BB45-BD5EDA2969A0}"/>
                </a:ext>
              </a:extLst>
            </p:cNvPr>
            <p:cNvSpPr/>
            <p:nvPr/>
          </p:nvSpPr>
          <p:spPr>
            <a:xfrm>
              <a:off x="1082071" y="1660445"/>
              <a:ext cx="1802105" cy="461658"/>
            </a:xfrm>
            <a:prstGeom prst="rect">
              <a:avLst/>
            </a:prstGeom>
            <a:solidFill>
              <a:srgbClr val="F6D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1A5F0489-6D72-4010-925C-825271902FDB}"/>
                </a:ext>
              </a:extLst>
            </p:cNvPr>
            <p:cNvSpPr/>
            <p:nvPr/>
          </p:nvSpPr>
          <p:spPr>
            <a:xfrm>
              <a:off x="1108816" y="1541046"/>
              <a:ext cx="1415772" cy="581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进度计划</a:t>
              </a:r>
              <a:endPara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0" name="Picture 6">
            <a:extLst>
              <a:ext uri="{FF2B5EF4-FFF2-40B4-BE49-F238E27FC236}">
                <a16:creationId xmlns:a16="http://schemas.microsoft.com/office/drawing/2014/main" xmlns="" id="{3B6A1EDE-EFA4-4516-BD3E-93E82E574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454" y="2737582"/>
            <a:ext cx="6394030" cy="33575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B2D687E1-CB3F-43AD-8371-35F9F6CBAF21}"/>
              </a:ext>
            </a:extLst>
          </p:cNvPr>
          <p:cNvSpPr/>
          <p:nvPr/>
        </p:nvSpPr>
        <p:spPr>
          <a:xfrm>
            <a:off x="3751384" y="1665420"/>
            <a:ext cx="7680639" cy="387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根据项目任务的执行排序、时间计划及所需资源等进行分析，制定计划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CAF71296-F298-41FC-AD87-429556CDB63E}"/>
              </a:ext>
            </a:extLst>
          </p:cNvPr>
          <p:cNvSpPr/>
          <p:nvPr/>
        </p:nvSpPr>
        <p:spPr>
          <a:xfrm>
            <a:off x="967769" y="2922113"/>
            <a:ext cx="3249608" cy="2286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进度制定的主要工具：  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甘特图    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里程碑计划    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网络图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617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784B0699-D8AE-4D54-84E8-FD9E54FBFBA2}"/>
              </a:ext>
            </a:extLst>
          </p:cNvPr>
          <p:cNvGrpSpPr/>
          <p:nvPr/>
        </p:nvGrpSpPr>
        <p:grpSpPr>
          <a:xfrm>
            <a:off x="246801" y="276926"/>
            <a:ext cx="3813971" cy="647745"/>
            <a:chOff x="246801" y="276926"/>
            <a:chExt cx="3813971" cy="64774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7A7767C6-FF06-4205-BBB2-4B4A241FA417}"/>
                </a:ext>
              </a:extLst>
            </p:cNvPr>
            <p:cNvSpPr/>
            <p:nvPr/>
          </p:nvSpPr>
          <p:spPr>
            <a:xfrm>
              <a:off x="1082071" y="369965"/>
              <a:ext cx="29787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项目管理流程</a:t>
              </a:r>
              <a:r>
                <a:rPr lang="en-US" altLang="zh-CN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计划</a:t>
              </a:r>
              <a:endParaRPr lang="zh-CN" altLang="en-US" sz="2400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101010BC-EED3-4E2C-82EB-18B8D45451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F9124BB9-F815-43C5-8224-6CDF85F13CED}"/>
              </a:ext>
            </a:extLst>
          </p:cNvPr>
          <p:cNvGrpSpPr/>
          <p:nvPr/>
        </p:nvGrpSpPr>
        <p:grpSpPr>
          <a:xfrm>
            <a:off x="1082071" y="1287458"/>
            <a:ext cx="1436901" cy="581057"/>
            <a:chOff x="1082071" y="1541046"/>
            <a:chExt cx="1818768" cy="581057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235DA1F6-BC4C-4C76-A323-081BAB667153}"/>
                </a:ext>
              </a:extLst>
            </p:cNvPr>
            <p:cNvSpPr/>
            <p:nvPr/>
          </p:nvSpPr>
          <p:spPr>
            <a:xfrm>
              <a:off x="1082071" y="1660445"/>
              <a:ext cx="1802105" cy="461658"/>
            </a:xfrm>
            <a:prstGeom prst="rect">
              <a:avLst/>
            </a:prstGeom>
            <a:solidFill>
              <a:srgbClr val="F6D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80471F97-DD9E-44A3-B5FB-487BD777D247}"/>
                </a:ext>
              </a:extLst>
            </p:cNvPr>
            <p:cNvSpPr/>
            <p:nvPr/>
          </p:nvSpPr>
          <p:spPr>
            <a:xfrm>
              <a:off x="1108816" y="1541046"/>
              <a:ext cx="1792023" cy="581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风险计划</a:t>
              </a:r>
              <a:endPara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AA76904F-B724-42F8-B585-A3325F73AECF}"/>
              </a:ext>
            </a:extLst>
          </p:cNvPr>
          <p:cNvSpPr/>
          <p:nvPr/>
        </p:nvSpPr>
        <p:spPr>
          <a:xfrm>
            <a:off x="967769" y="2130475"/>
            <a:ext cx="7636353" cy="387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根据项目任务的执行排序、时间计划及所需资源等进行分析，制定计划。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DC0C808E-907A-47BF-8E06-2F37494D98F0}"/>
              </a:ext>
            </a:extLst>
          </p:cNvPr>
          <p:cNvSpPr/>
          <p:nvPr/>
        </p:nvSpPr>
        <p:spPr>
          <a:xfrm>
            <a:off x="1103201" y="2929376"/>
            <a:ext cx="2326278" cy="4996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风险计划要点：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2D1C8C4B-EE7E-46BF-867C-363FE40DE6E2}"/>
              </a:ext>
            </a:extLst>
          </p:cNvPr>
          <p:cNvSpPr/>
          <p:nvPr/>
        </p:nvSpPr>
        <p:spPr>
          <a:xfrm>
            <a:off x="1560826" y="3627236"/>
            <a:ext cx="2499946" cy="1289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识别风险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评估风险等级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明确风险响应计划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29">
            <a:extLst>
              <a:ext uri="{FF2B5EF4-FFF2-40B4-BE49-F238E27FC236}">
                <a16:creationId xmlns:a16="http://schemas.microsoft.com/office/drawing/2014/main" xmlns="" id="{771CF5AB-37F4-4967-A8B5-28093886FD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201" y="5642854"/>
            <a:ext cx="9755912" cy="87923"/>
          </a:xfrm>
          <a:prstGeom prst="rect">
            <a:avLst/>
          </a:prstGeom>
          <a:solidFill>
            <a:srgbClr val="F6D160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F292C93-D87C-4C72-B5AA-643ADED7DEF3}"/>
              </a:ext>
            </a:extLst>
          </p:cNvPr>
          <p:cNvGrpSpPr/>
          <p:nvPr/>
        </p:nvGrpSpPr>
        <p:grpSpPr>
          <a:xfrm>
            <a:off x="5981157" y="2929376"/>
            <a:ext cx="4147581" cy="2134993"/>
            <a:chOff x="5981157" y="2929376"/>
            <a:chExt cx="4147581" cy="213499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1C113290-E237-419E-ABB8-AB059C2D0A18}"/>
                </a:ext>
              </a:extLst>
            </p:cNvPr>
            <p:cNvSpPr/>
            <p:nvPr/>
          </p:nvSpPr>
          <p:spPr>
            <a:xfrm>
              <a:off x="6267022" y="3144170"/>
              <a:ext cx="3728415" cy="17054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假设所列计划中有可能出现的风险</a:t>
              </a:r>
              <a:endPara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分析任务执行中哪里会出现问题？</a:t>
              </a:r>
              <a:endPara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与项目组成员一同头脑风暴</a:t>
              </a:r>
              <a:endPara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回顾以往项目中曾出现的问题</a:t>
              </a:r>
              <a:endPara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E715E14C-0E2E-4AA5-BD15-68CD9B511D22}"/>
                </a:ext>
              </a:extLst>
            </p:cNvPr>
            <p:cNvSpPr/>
            <p:nvPr/>
          </p:nvSpPr>
          <p:spPr>
            <a:xfrm>
              <a:off x="5981157" y="2929376"/>
              <a:ext cx="4147581" cy="2134993"/>
            </a:xfrm>
            <a:prstGeom prst="rect">
              <a:avLst/>
            </a:prstGeom>
            <a:noFill/>
            <a:ln w="28575">
              <a:solidFill>
                <a:srgbClr val="F6D1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3704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C9F47753-5FFC-4C92-B6D9-B432F06B5535}"/>
              </a:ext>
            </a:extLst>
          </p:cNvPr>
          <p:cNvGrpSpPr/>
          <p:nvPr/>
        </p:nvGrpSpPr>
        <p:grpSpPr>
          <a:xfrm>
            <a:off x="246801" y="276926"/>
            <a:ext cx="3813971" cy="647745"/>
            <a:chOff x="246801" y="276926"/>
            <a:chExt cx="3813971" cy="64774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421007AD-665D-48A3-9472-940F01DD26CA}"/>
                </a:ext>
              </a:extLst>
            </p:cNvPr>
            <p:cNvSpPr/>
            <p:nvPr/>
          </p:nvSpPr>
          <p:spPr>
            <a:xfrm>
              <a:off x="1082071" y="369965"/>
              <a:ext cx="29787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项目管理流程</a:t>
              </a:r>
              <a:r>
                <a:rPr lang="en-US" altLang="zh-CN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计划</a:t>
              </a:r>
              <a:endParaRPr lang="zh-CN" altLang="en-US" sz="2400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3DD64585-E792-48AF-959E-4230133D22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E94E8591-F17A-401D-B342-0E32A4FE1BBB}"/>
              </a:ext>
            </a:extLst>
          </p:cNvPr>
          <p:cNvGrpSpPr/>
          <p:nvPr/>
        </p:nvGrpSpPr>
        <p:grpSpPr>
          <a:xfrm>
            <a:off x="1196373" y="1076442"/>
            <a:ext cx="1436901" cy="581057"/>
            <a:chOff x="1082071" y="1541046"/>
            <a:chExt cx="1818768" cy="581057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828F2E19-6BAE-489A-BD55-72EE1535F43A}"/>
                </a:ext>
              </a:extLst>
            </p:cNvPr>
            <p:cNvSpPr/>
            <p:nvPr/>
          </p:nvSpPr>
          <p:spPr>
            <a:xfrm>
              <a:off x="1082071" y="1660445"/>
              <a:ext cx="1802105" cy="461658"/>
            </a:xfrm>
            <a:prstGeom prst="rect">
              <a:avLst/>
            </a:prstGeom>
            <a:solidFill>
              <a:srgbClr val="F6D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44F2FEB1-C8D8-4D27-A0FE-D27B5E4087B2}"/>
                </a:ext>
              </a:extLst>
            </p:cNvPr>
            <p:cNvSpPr/>
            <p:nvPr/>
          </p:nvSpPr>
          <p:spPr>
            <a:xfrm>
              <a:off x="1108816" y="1541046"/>
              <a:ext cx="1792023" cy="581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沟通计划</a:t>
              </a:r>
              <a:endPara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FA2F8B17-5943-4FF0-A79B-44F1BBFAEA30}"/>
              </a:ext>
            </a:extLst>
          </p:cNvPr>
          <p:cNvSpPr/>
          <p:nvPr/>
        </p:nvSpPr>
        <p:spPr>
          <a:xfrm>
            <a:off x="1082071" y="1929015"/>
            <a:ext cx="7652238" cy="387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根据项目任务的执行排序、时间计划及所需资源等进行分析，制定计划。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86926F0C-036F-43BF-B83C-4F72BF0BF2FF}"/>
              </a:ext>
            </a:extLst>
          </p:cNvPr>
          <p:cNvSpPr/>
          <p:nvPr/>
        </p:nvSpPr>
        <p:spPr>
          <a:xfrm>
            <a:off x="1082071" y="2472317"/>
            <a:ext cx="1813317" cy="4996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四个适当：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359C05B2-79D4-4801-8176-6B77B462C32B}"/>
              </a:ext>
            </a:extLst>
          </p:cNvPr>
          <p:cNvSpPr/>
          <p:nvPr/>
        </p:nvSpPr>
        <p:spPr>
          <a:xfrm>
            <a:off x="1082071" y="3131568"/>
            <a:ext cx="4025220" cy="1295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>
                <a:solidFill>
                  <a:srgbClr val="F6D1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适当的时间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</a:t>
            </a:r>
            <a:r>
              <a:rPr lang="zh-CN" altLang="en-US">
                <a:solidFill>
                  <a:srgbClr val="F6D1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适当的信息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</a:t>
            </a:r>
            <a:r>
              <a:rPr lang="zh-CN" altLang="en-US">
                <a:solidFill>
                  <a:srgbClr val="F6D1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适当的渠道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传达给</a:t>
            </a:r>
            <a:r>
              <a:rPr lang="zh-CN" altLang="en-US">
                <a:solidFill>
                  <a:srgbClr val="F6D1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适当的人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，并确保相关人的正确理解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C4D444B5-5818-464F-9B0A-1685B98BB331}"/>
              </a:ext>
            </a:extLst>
          </p:cNvPr>
          <p:cNvSpPr/>
          <p:nvPr/>
        </p:nvSpPr>
        <p:spPr>
          <a:xfrm>
            <a:off x="6210302" y="2475210"/>
            <a:ext cx="1813317" cy="4996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三大原则：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C860E83F-E7AF-4BDF-9B76-4B26B71E34CE}"/>
              </a:ext>
            </a:extLst>
          </p:cNvPr>
          <p:cNvSpPr/>
          <p:nvPr/>
        </p:nvSpPr>
        <p:spPr>
          <a:xfrm>
            <a:off x="6562965" y="3191876"/>
            <a:ext cx="3389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F6D1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及时      准确       信息恰到好处</a:t>
            </a:r>
            <a:endParaRPr lang="zh-CN" altLang="en-US">
              <a:solidFill>
                <a:srgbClr val="F6D160"/>
              </a:solidFill>
            </a:endParaRPr>
          </a:p>
        </p:txBody>
      </p:sp>
      <p:sp>
        <p:nvSpPr>
          <p:cNvPr id="16" name="矩形 29">
            <a:extLst>
              <a:ext uri="{FF2B5EF4-FFF2-40B4-BE49-F238E27FC236}">
                <a16:creationId xmlns:a16="http://schemas.microsoft.com/office/drawing/2014/main" xmlns="" id="{2AB194D0-0061-46AC-8824-B3D51B192F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071" y="4643773"/>
            <a:ext cx="9755912" cy="45719"/>
          </a:xfrm>
          <a:prstGeom prst="rect">
            <a:avLst/>
          </a:prstGeom>
          <a:solidFill>
            <a:srgbClr val="F6D160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aphicFrame>
        <p:nvGraphicFramePr>
          <p:cNvPr id="17" name="表格 16">
            <a:extLst>
              <a:ext uri="{FF2B5EF4-FFF2-40B4-BE49-F238E27FC236}">
                <a16:creationId xmlns:a16="http://schemas.microsoft.com/office/drawing/2014/main" xmlns="" id="{F8E4D349-B104-4F77-AFDD-4C67A3EAC8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964042"/>
              </p:ext>
            </p:extLst>
          </p:nvPr>
        </p:nvGraphicFramePr>
        <p:xfrm>
          <a:off x="1824034" y="5183480"/>
          <a:ext cx="8128000" cy="94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xmlns="" val="191801783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xmlns="" val="2677225298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xmlns="" val="425828023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xmlns="" val="106483394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xmlns="" val="2531141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利益干系人</a:t>
                      </a:r>
                    </a:p>
                  </a:txBody>
                  <a:tcPr anchor="ctr">
                    <a:solidFill>
                      <a:srgbClr val="F6D1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所属信息</a:t>
                      </a:r>
                    </a:p>
                  </a:txBody>
                  <a:tcPr anchor="ctr">
                    <a:solidFill>
                      <a:srgbClr val="F6D1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频率</a:t>
                      </a:r>
                    </a:p>
                  </a:txBody>
                  <a:tcPr anchor="ctr">
                    <a:solidFill>
                      <a:srgbClr val="F6D1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方法</a:t>
                      </a:r>
                    </a:p>
                  </a:txBody>
                  <a:tcPr anchor="ctr">
                    <a:solidFill>
                      <a:srgbClr val="F6D1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责任人</a:t>
                      </a:r>
                    </a:p>
                  </a:txBody>
                  <a:tcPr anchor="ctr">
                    <a:solidFill>
                      <a:srgbClr val="F6D1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82434930"/>
                  </a:ext>
                </a:extLst>
              </a:tr>
              <a:tr h="45806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高层主管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成本、进度、质量控制、测试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每月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报告会议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项目经理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8703157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1044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5" grpId="0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9BC736DF-56B5-4C0A-B401-15940C8249EC}"/>
              </a:ext>
            </a:extLst>
          </p:cNvPr>
          <p:cNvGrpSpPr/>
          <p:nvPr/>
        </p:nvGrpSpPr>
        <p:grpSpPr>
          <a:xfrm>
            <a:off x="246801" y="276926"/>
            <a:ext cx="3813971" cy="647745"/>
            <a:chOff x="246801" y="276926"/>
            <a:chExt cx="3813971" cy="64774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30356340-321A-4ECB-94C3-3A422464B5B1}"/>
                </a:ext>
              </a:extLst>
            </p:cNvPr>
            <p:cNvSpPr/>
            <p:nvPr/>
          </p:nvSpPr>
          <p:spPr>
            <a:xfrm>
              <a:off x="1082071" y="369965"/>
              <a:ext cx="29787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项目管理流程</a:t>
              </a:r>
              <a:r>
                <a:rPr lang="en-US" altLang="zh-CN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计划</a:t>
              </a:r>
              <a:endParaRPr lang="zh-CN" altLang="en-US" sz="2400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A7567C64-1525-48C0-8821-DC33954F46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C64E6FB1-731E-4B15-8FF4-17BA59841224}"/>
              </a:ext>
            </a:extLst>
          </p:cNvPr>
          <p:cNvGrpSpPr/>
          <p:nvPr/>
        </p:nvGrpSpPr>
        <p:grpSpPr>
          <a:xfrm>
            <a:off x="1218044" y="1136600"/>
            <a:ext cx="2880603" cy="581057"/>
            <a:chOff x="1082071" y="1541046"/>
            <a:chExt cx="2880603" cy="581057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38B68AB2-82FD-49C3-8BD8-D7E5485FF514}"/>
                </a:ext>
              </a:extLst>
            </p:cNvPr>
            <p:cNvSpPr/>
            <p:nvPr/>
          </p:nvSpPr>
          <p:spPr>
            <a:xfrm>
              <a:off x="1082071" y="1660445"/>
              <a:ext cx="2853858" cy="461658"/>
            </a:xfrm>
            <a:prstGeom prst="rect">
              <a:avLst/>
            </a:prstGeom>
            <a:solidFill>
              <a:srgbClr val="F6D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115AA71C-6B7A-4F56-9EE7-14FA64C3D1CC}"/>
                </a:ext>
              </a:extLst>
            </p:cNvPr>
            <p:cNvSpPr/>
            <p:nvPr/>
          </p:nvSpPr>
          <p:spPr>
            <a:xfrm>
              <a:off x="1108816" y="1541046"/>
              <a:ext cx="2853858" cy="581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项目计划阶段</a:t>
              </a:r>
              <a:r>
                <a:rPr lang="en-US" altLang="zh-CN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TOP3</a:t>
              </a: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E7245E0E-F8FE-4632-ABDB-010AB40F6AA4}"/>
              </a:ext>
            </a:extLst>
          </p:cNvPr>
          <p:cNvSpPr/>
          <p:nvPr/>
        </p:nvSpPr>
        <p:spPr>
          <a:xfrm>
            <a:off x="1771957" y="2022627"/>
            <a:ext cx="3352200" cy="4996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n"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计划阶段的三个关键点：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753A69DA-2D4D-4529-801B-09229C611566}"/>
              </a:ext>
            </a:extLst>
          </p:cNvPr>
          <p:cNvSpPr/>
          <p:nvPr/>
        </p:nvSpPr>
        <p:spPr>
          <a:xfrm>
            <a:off x="2143548" y="2522251"/>
            <a:ext cx="6096000" cy="140070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明确项目范围和具体任务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全面的风险认识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各关键人员的识别与沟通计划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E07E0B89-A70E-425F-97DA-C4A10A464FF8}"/>
              </a:ext>
            </a:extLst>
          </p:cNvPr>
          <p:cNvSpPr/>
          <p:nvPr/>
        </p:nvSpPr>
        <p:spPr>
          <a:xfrm>
            <a:off x="2229157" y="4788811"/>
            <a:ext cx="4925467" cy="1400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对工作任务的分解不充分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风险意识不强及没有沟通计划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计划通常由个人制定，项目组没有达成共识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DDB93135-F4D7-491B-BA6E-01D4FA4E626F}"/>
              </a:ext>
            </a:extLst>
          </p:cNvPr>
          <p:cNvSpPr/>
          <p:nvPr/>
        </p:nvSpPr>
        <p:spPr>
          <a:xfrm>
            <a:off x="1771957" y="4172767"/>
            <a:ext cx="2839239" cy="4996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n"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计划阶段常见问题：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16A1794E-00B7-4624-8DA9-736ECC3D23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822" y="1465069"/>
            <a:ext cx="3790357" cy="47126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0166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2D9A35E3-52EF-4063-9BD6-FE1AE4BEF145}"/>
              </a:ext>
            </a:extLst>
          </p:cNvPr>
          <p:cNvGrpSpPr/>
          <p:nvPr/>
        </p:nvGrpSpPr>
        <p:grpSpPr>
          <a:xfrm>
            <a:off x="1933209" y="1303460"/>
            <a:ext cx="7897812" cy="2207420"/>
            <a:chOff x="1933209" y="1303460"/>
            <a:chExt cx="7897812" cy="2207420"/>
          </a:xfrm>
        </p:grpSpPr>
        <p:grpSp>
          <p:nvGrpSpPr>
            <p:cNvPr id="4" name="组合 14338">
              <a:extLst>
                <a:ext uri="{FF2B5EF4-FFF2-40B4-BE49-F238E27FC236}">
                  <a16:creationId xmlns:a16="http://schemas.microsoft.com/office/drawing/2014/main" xmlns="" id="{9DD09791-8FBE-4FE5-9DA0-9B0F61F6F6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33209" y="1303460"/>
              <a:ext cx="7897812" cy="1957388"/>
              <a:chOff x="0" y="0"/>
              <a:chExt cx="7897157" cy="1957855"/>
            </a:xfrm>
          </p:grpSpPr>
          <p:sp>
            <p:nvSpPr>
              <p:cNvPr id="5" name="椭圆 15">
                <a:extLst>
                  <a:ext uri="{FF2B5EF4-FFF2-40B4-BE49-F238E27FC236}">
                    <a16:creationId xmlns:a16="http://schemas.microsoft.com/office/drawing/2014/main" xmlns="" id="{44DE26F0-D1E9-44B9-A5E0-CB3C48D86E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1243310"/>
                <a:ext cx="1500063" cy="714545"/>
              </a:xfrm>
              <a:prstGeom prst="ellipse">
                <a:avLst/>
              </a:prstGeom>
              <a:solidFill>
                <a:srgbClr val="F6D160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>
                <a:outerShdw dist="23000" dir="5400000" algn="ctr" rotWithShape="0">
                  <a:srgbClr val="000000">
                    <a:alpha val="34000"/>
                  </a:srgbClr>
                </a:outerShdw>
              </a:effec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启动</a:t>
                </a:r>
              </a:p>
            </p:txBody>
          </p:sp>
          <p:sp>
            <p:nvSpPr>
              <p:cNvPr id="6" name="椭圆 16">
                <a:extLst>
                  <a:ext uri="{FF2B5EF4-FFF2-40B4-BE49-F238E27FC236}">
                    <a16:creationId xmlns:a16="http://schemas.microsoft.com/office/drawing/2014/main" xmlns="" id="{FD64DD7B-09F1-41FC-BCDF-0D34A427E3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1515" y="1243310"/>
                <a:ext cx="1500064" cy="714545"/>
              </a:xfrm>
              <a:prstGeom prst="ellipse">
                <a:avLst/>
              </a:prstGeom>
              <a:solidFill>
                <a:srgbClr val="F6D160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>
                <a:outerShdw dist="23000" dir="5400000" algn="ctr" rotWithShape="0">
                  <a:srgbClr val="000000">
                    <a:alpha val="34000"/>
                  </a:srgbClr>
                </a:outerShdw>
              </a:effec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计划</a:t>
                </a:r>
              </a:p>
            </p:txBody>
          </p:sp>
          <p:sp>
            <p:nvSpPr>
              <p:cNvPr id="7" name="椭圆 30">
                <a:extLst>
                  <a:ext uri="{FF2B5EF4-FFF2-40B4-BE49-F238E27FC236}">
                    <a16:creationId xmlns:a16="http://schemas.microsoft.com/office/drawing/2014/main" xmlns="" id="{FC59C426-BB62-40F3-A410-FE035DF730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9225" y="1243310"/>
                <a:ext cx="1500063" cy="714545"/>
              </a:xfrm>
              <a:prstGeom prst="ellipse">
                <a:avLst/>
              </a:prstGeom>
              <a:solidFill>
                <a:srgbClr val="F6D160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>
                <a:outerShdw dist="23000" dir="5400000" algn="ctr" rotWithShape="0">
                  <a:srgbClr val="000000">
                    <a:alpha val="34000"/>
                  </a:srgbClr>
                </a:outerShdw>
              </a:effec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实施</a:t>
                </a:r>
              </a:p>
            </p:txBody>
          </p:sp>
          <p:sp>
            <p:nvSpPr>
              <p:cNvPr id="8" name="椭圆 31">
                <a:extLst>
                  <a:ext uri="{FF2B5EF4-FFF2-40B4-BE49-F238E27FC236}">
                    <a16:creationId xmlns:a16="http://schemas.microsoft.com/office/drawing/2014/main" xmlns="" id="{D86CCA82-5B8C-46EB-A8BB-EEF34C6388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97094" y="1243310"/>
                <a:ext cx="1500063" cy="714545"/>
              </a:xfrm>
              <a:prstGeom prst="ellipse">
                <a:avLst/>
              </a:prstGeom>
              <a:solidFill>
                <a:srgbClr val="F6D160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>
                <a:outerShdw dist="23000" dir="5400000" algn="ctr" rotWithShape="0">
                  <a:srgbClr val="000000">
                    <a:alpha val="34000"/>
                  </a:srgbClr>
                </a:outerShdw>
              </a:effec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收尾</a:t>
                </a:r>
              </a:p>
            </p:txBody>
          </p:sp>
          <p:sp>
            <p:nvSpPr>
              <p:cNvPr id="9" name="椭圆 32">
                <a:extLst>
                  <a:ext uri="{FF2B5EF4-FFF2-40B4-BE49-F238E27FC236}">
                    <a16:creationId xmlns:a16="http://schemas.microsoft.com/office/drawing/2014/main" xmlns="" id="{20CC3612-4890-4BC6-842E-7D108C4787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5575" y="0"/>
                <a:ext cx="1500063" cy="714545"/>
              </a:xfrm>
              <a:prstGeom prst="ellipse">
                <a:avLst/>
              </a:prstGeom>
              <a:solidFill>
                <a:srgbClr val="F6D160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>
                <a:outerShdw dist="23000" dir="5400000" algn="ctr" rotWithShape="0">
                  <a:srgbClr val="000000">
                    <a:alpha val="34000"/>
                  </a:srgbClr>
                </a:outerShdw>
              </a:effec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监控</a:t>
                </a:r>
              </a:p>
            </p:txBody>
          </p:sp>
          <p:cxnSp>
            <p:nvCxnSpPr>
              <p:cNvPr id="10" name="直接箭头连接符 34">
                <a:extLst>
                  <a:ext uri="{FF2B5EF4-FFF2-40B4-BE49-F238E27FC236}">
                    <a16:creationId xmlns:a16="http://schemas.microsoft.com/office/drawing/2014/main" xmlns="" id="{E4D0884A-302E-478F-AB37-6800EB728070}"/>
                  </a:ext>
                </a:extLst>
              </p:cNvPr>
              <p:cNvCxnSpPr>
                <a:cxnSpLocks noChangeShapeType="1"/>
                <a:stCxn id="5" idx="6"/>
                <a:endCxn id="6" idx="2"/>
              </p:cNvCxnSpPr>
              <p:nvPr/>
            </p:nvCxnSpPr>
            <p:spPr bwMode="auto">
              <a:xfrm>
                <a:off x="1500063" y="1600582"/>
                <a:ext cx="571453" cy="1588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" name="直接箭头连接符 36">
                <a:extLst>
                  <a:ext uri="{FF2B5EF4-FFF2-40B4-BE49-F238E27FC236}">
                    <a16:creationId xmlns:a16="http://schemas.microsoft.com/office/drawing/2014/main" xmlns="" id="{F96E0B42-6D71-4BAF-90C5-2DE3E97B909F}"/>
                  </a:ext>
                </a:extLst>
              </p:cNvPr>
              <p:cNvCxnSpPr>
                <a:cxnSpLocks noChangeShapeType="1"/>
                <a:stCxn id="6" idx="6"/>
                <a:endCxn id="7" idx="2"/>
              </p:cNvCxnSpPr>
              <p:nvPr/>
            </p:nvCxnSpPr>
            <p:spPr bwMode="auto">
              <a:xfrm>
                <a:off x="3571579" y="1600582"/>
                <a:ext cx="647646" cy="1588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2" name="直接箭头连接符 38">
                <a:extLst>
                  <a:ext uri="{FF2B5EF4-FFF2-40B4-BE49-F238E27FC236}">
                    <a16:creationId xmlns:a16="http://schemas.microsoft.com/office/drawing/2014/main" xmlns="" id="{8DACD89F-D4DE-4C9E-87DE-B3F0B6F6E078}"/>
                  </a:ext>
                </a:extLst>
              </p:cNvPr>
              <p:cNvCxnSpPr>
                <a:cxnSpLocks noChangeShapeType="1"/>
                <a:stCxn id="7" idx="6"/>
                <a:endCxn id="8" idx="2"/>
              </p:cNvCxnSpPr>
              <p:nvPr/>
            </p:nvCxnSpPr>
            <p:spPr bwMode="auto">
              <a:xfrm>
                <a:off x="5719288" y="1600582"/>
                <a:ext cx="677807" cy="1588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3" name="肘形连接符 42">
                <a:extLst>
                  <a:ext uri="{FF2B5EF4-FFF2-40B4-BE49-F238E27FC236}">
                    <a16:creationId xmlns:a16="http://schemas.microsoft.com/office/drawing/2014/main" xmlns="" id="{F09A63D7-F103-44B3-A128-3E5824D0DF75}"/>
                  </a:ext>
                </a:extLst>
              </p:cNvPr>
              <p:cNvCxnSpPr>
                <a:cxnSpLocks noChangeShapeType="1"/>
                <a:stCxn id="9" idx="2"/>
                <a:endCxn id="5" idx="0"/>
              </p:cNvCxnSpPr>
              <p:nvPr/>
            </p:nvCxnSpPr>
            <p:spPr bwMode="auto">
              <a:xfrm rot="10800000" flipV="1">
                <a:off x="750825" y="357273"/>
                <a:ext cx="3474750" cy="886036"/>
              </a:xfrm>
              <a:prstGeom prst="bentConnector2">
                <a:avLst/>
              </a:prstGeom>
              <a:noFill/>
              <a:ln w="25400">
                <a:solidFill>
                  <a:schemeClr val="bg1"/>
                </a:solidFill>
                <a:miter lim="800000"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" name="直接箭头连接符 46">
                <a:extLst>
                  <a:ext uri="{FF2B5EF4-FFF2-40B4-BE49-F238E27FC236}">
                    <a16:creationId xmlns:a16="http://schemas.microsoft.com/office/drawing/2014/main" xmlns="" id="{C419B796-52E1-4A9E-9341-960C9C923184}"/>
                  </a:ext>
                </a:extLst>
              </p:cNvPr>
              <p:cNvCxnSpPr>
                <a:cxnSpLocks noChangeShapeType="1"/>
                <a:endCxn id="6" idx="0"/>
              </p:cNvCxnSpPr>
              <p:nvPr/>
            </p:nvCxnSpPr>
            <p:spPr bwMode="auto">
              <a:xfrm rot="5400000">
                <a:off x="2395200" y="812992"/>
                <a:ext cx="857455" cy="3175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" name="直接箭头连接符 48">
                <a:extLst>
                  <a:ext uri="{FF2B5EF4-FFF2-40B4-BE49-F238E27FC236}">
                    <a16:creationId xmlns:a16="http://schemas.microsoft.com/office/drawing/2014/main" xmlns="" id="{E194AEA3-9995-4D0B-8C07-4C1AA1D954B7}"/>
                  </a:ext>
                </a:extLst>
              </p:cNvPr>
              <p:cNvCxnSpPr>
                <a:cxnSpLocks noChangeShapeType="1"/>
                <a:stCxn id="7" idx="0"/>
                <a:endCxn id="9" idx="4"/>
              </p:cNvCxnSpPr>
              <p:nvPr/>
            </p:nvCxnSpPr>
            <p:spPr bwMode="auto">
              <a:xfrm rot="5400000" flipH="1" flipV="1">
                <a:off x="4708048" y="976544"/>
                <a:ext cx="528764" cy="4763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6" name="椭圆 18">
              <a:extLst>
                <a:ext uri="{FF2B5EF4-FFF2-40B4-BE49-F238E27FC236}">
                  <a16:creationId xmlns:a16="http://schemas.microsoft.com/office/drawing/2014/main" xmlns="" id="{31C3A1C2-401C-4FDF-9F8E-B07EDE879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3384" y="2296442"/>
              <a:ext cx="2071687" cy="1214438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0081FF24-2099-4A42-A5FF-6E98623AA5C8}"/>
              </a:ext>
            </a:extLst>
          </p:cNvPr>
          <p:cNvGrpSpPr/>
          <p:nvPr/>
        </p:nvGrpSpPr>
        <p:grpSpPr>
          <a:xfrm>
            <a:off x="246801" y="276926"/>
            <a:ext cx="3813971" cy="647745"/>
            <a:chOff x="246801" y="276926"/>
            <a:chExt cx="3813971" cy="647745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B0198914-4BB0-44DA-BA02-C4F25D2524E8}"/>
                </a:ext>
              </a:extLst>
            </p:cNvPr>
            <p:cNvSpPr/>
            <p:nvPr/>
          </p:nvSpPr>
          <p:spPr>
            <a:xfrm>
              <a:off x="1082071" y="369965"/>
              <a:ext cx="29787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项目管理流程</a:t>
              </a:r>
              <a:r>
                <a:rPr lang="en-US" altLang="zh-CN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实施</a:t>
              </a:r>
              <a:endParaRPr lang="zh-CN" altLang="en-US" sz="2400"/>
            </a:p>
          </p:txBody>
        </p:sp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xmlns="" id="{2D904FB4-A688-432D-8B6E-71E0F402EE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  <p:sp>
        <p:nvSpPr>
          <p:cNvPr id="20" name="Rectangle 3">
            <a:extLst>
              <a:ext uri="{FF2B5EF4-FFF2-40B4-BE49-F238E27FC236}">
                <a16:creationId xmlns:a16="http://schemas.microsoft.com/office/drawing/2014/main" xmlns="" id="{EB4C248F-9CDB-4855-8BA9-E423F1D0C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4289" y="4345941"/>
            <a:ext cx="3131160" cy="1448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保证执行计划所需的资源</a:t>
            </a:r>
          </a:p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领导团队</a:t>
            </a:r>
          </a:p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和团队成员开会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213E1CC3-5F40-4C58-BC88-59E156C2CA2B}"/>
              </a:ext>
            </a:extLst>
          </p:cNvPr>
          <p:cNvSpPr/>
          <p:nvPr/>
        </p:nvSpPr>
        <p:spPr>
          <a:xfrm>
            <a:off x="7082266" y="4345941"/>
            <a:ext cx="3131160" cy="1400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识别并解决问题</a:t>
            </a:r>
          </a:p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化解冲突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与项目干系人沟通</a:t>
            </a:r>
          </a:p>
        </p:txBody>
      </p:sp>
    </p:spTree>
    <p:extLst>
      <p:ext uri="{BB962C8B-B14F-4D97-AF65-F5344CB8AC3E}">
        <p14:creationId xmlns:p14="http://schemas.microsoft.com/office/powerpoint/2010/main" val="98523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758903A5-6FA2-4099-B5CE-53DDCE672EE3}"/>
              </a:ext>
            </a:extLst>
          </p:cNvPr>
          <p:cNvGrpSpPr/>
          <p:nvPr/>
        </p:nvGrpSpPr>
        <p:grpSpPr>
          <a:xfrm>
            <a:off x="246801" y="276926"/>
            <a:ext cx="3813971" cy="647745"/>
            <a:chOff x="246801" y="276926"/>
            <a:chExt cx="3813971" cy="64774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04E8831C-47B4-4FFD-99BA-6F3D25E86A66}"/>
                </a:ext>
              </a:extLst>
            </p:cNvPr>
            <p:cNvSpPr/>
            <p:nvPr/>
          </p:nvSpPr>
          <p:spPr>
            <a:xfrm>
              <a:off x="1082071" y="369965"/>
              <a:ext cx="29787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项目管理流程</a:t>
              </a:r>
              <a:r>
                <a:rPr lang="en-US" altLang="zh-CN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实施</a:t>
              </a:r>
              <a:endParaRPr lang="zh-CN" altLang="en-US" sz="2400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2CF815D0-E6FD-43FA-B79D-48A63003DC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B848B03D-C317-4A55-8CFC-902CFA993858}"/>
              </a:ext>
            </a:extLst>
          </p:cNvPr>
          <p:cNvGrpSpPr/>
          <p:nvPr/>
        </p:nvGrpSpPr>
        <p:grpSpPr>
          <a:xfrm>
            <a:off x="6096000" y="1004994"/>
            <a:ext cx="4495652" cy="5326718"/>
            <a:chOff x="6096000" y="1004994"/>
            <a:chExt cx="4495652" cy="5326718"/>
          </a:xfrm>
        </p:grpSpPr>
        <p:pic>
          <p:nvPicPr>
            <p:cNvPr id="10" name="Picture 18" descr="http://pic9.nipic.com/20100825/2457331_073425311314_2.jpg">
              <a:extLst>
                <a:ext uri="{FF2B5EF4-FFF2-40B4-BE49-F238E27FC236}">
                  <a16:creationId xmlns:a16="http://schemas.microsoft.com/office/drawing/2014/main" xmlns="" id="{1F0DA3A4-07F7-406C-8A68-A9D9DF39E8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3914" y="1499792"/>
              <a:ext cx="1358655" cy="11884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20">
              <a:extLst>
                <a:ext uri="{FF2B5EF4-FFF2-40B4-BE49-F238E27FC236}">
                  <a16:creationId xmlns:a16="http://schemas.microsoft.com/office/drawing/2014/main" xmlns="" id="{6EB923A9-BA5D-45D3-B987-3BB0ECB694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91108" y="1004994"/>
              <a:ext cx="84830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F6D1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  户</a:t>
              </a:r>
            </a:p>
          </p:txBody>
        </p:sp>
        <p:sp>
          <p:nvSpPr>
            <p:cNvPr id="12" name="TextBox 21">
              <a:extLst>
                <a:ext uri="{FF2B5EF4-FFF2-40B4-BE49-F238E27FC236}">
                  <a16:creationId xmlns:a16="http://schemas.microsoft.com/office/drawing/2014/main" xmlns="" id="{7004D8CA-ADD1-4343-BC58-6A98EF9351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79064" y="5931602"/>
              <a:ext cx="84830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F6D1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高  层</a:t>
              </a:r>
            </a:p>
          </p:txBody>
        </p:sp>
        <p:sp>
          <p:nvSpPr>
            <p:cNvPr id="13" name="TextBox 22">
              <a:extLst>
                <a:ext uri="{FF2B5EF4-FFF2-40B4-BE49-F238E27FC236}">
                  <a16:creationId xmlns:a16="http://schemas.microsoft.com/office/drawing/2014/main" xmlns="" id="{758D0638-554C-4EFD-B61F-5AAE356F0F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61866" y="5931602"/>
              <a:ext cx="84830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F6D1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  管</a:t>
              </a:r>
            </a:p>
          </p:txBody>
        </p:sp>
        <p:cxnSp>
          <p:nvCxnSpPr>
            <p:cNvPr id="14" name="直接连接符 24">
              <a:extLst>
                <a:ext uri="{FF2B5EF4-FFF2-40B4-BE49-F238E27FC236}">
                  <a16:creationId xmlns:a16="http://schemas.microsoft.com/office/drawing/2014/main" xmlns="" id="{3CCA0764-C4A6-4954-BDB4-6B405B91782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8129514" y="2973999"/>
              <a:ext cx="573088" cy="1587"/>
            </a:xfrm>
            <a:prstGeom prst="line">
              <a:avLst/>
            </a:prstGeom>
            <a:noFill/>
            <a:ln w="28575">
              <a:solidFill>
                <a:srgbClr val="BFBFB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直接连接符 25">
              <a:extLst>
                <a:ext uri="{FF2B5EF4-FFF2-40B4-BE49-F238E27FC236}">
                  <a16:creationId xmlns:a16="http://schemas.microsoft.com/office/drawing/2014/main" xmlns="" id="{71F3AD25-BE49-4EC8-A23D-172BC45CB29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7129389" y="4259874"/>
              <a:ext cx="644525" cy="536575"/>
            </a:xfrm>
            <a:prstGeom prst="line">
              <a:avLst/>
            </a:prstGeom>
            <a:noFill/>
            <a:ln w="28575">
              <a:solidFill>
                <a:srgbClr val="BFBFB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直接连接符 27">
              <a:extLst>
                <a:ext uri="{FF2B5EF4-FFF2-40B4-BE49-F238E27FC236}">
                  <a16:creationId xmlns:a16="http://schemas.microsoft.com/office/drawing/2014/main" xmlns="" id="{2BE47BA7-9829-49C3-9C08-99A1B629076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>
              <a:off x="8916914" y="4422093"/>
              <a:ext cx="855662" cy="500062"/>
            </a:xfrm>
            <a:prstGeom prst="line">
              <a:avLst/>
            </a:prstGeom>
            <a:noFill/>
            <a:ln w="28575">
              <a:solidFill>
                <a:srgbClr val="BFBFB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7" name="Picture 10" descr="http://down.tutu001.com/d/file/20100518/80b98ec45d881f735460510cab_560.jpg">
              <a:extLst>
                <a:ext uri="{FF2B5EF4-FFF2-40B4-BE49-F238E27FC236}">
                  <a16:creationId xmlns:a16="http://schemas.microsoft.com/office/drawing/2014/main" xmlns="" id="{49FF5AC4-9BA9-4E90-982E-B643604CB9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8958" y="3084416"/>
              <a:ext cx="1855787" cy="1355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2" descr="http://pic2.ooopic.com/01/03/91/92bOOOPIC54.jpg">
              <a:extLst>
                <a:ext uri="{FF2B5EF4-FFF2-40B4-BE49-F238E27FC236}">
                  <a16:creationId xmlns:a16="http://schemas.microsoft.com/office/drawing/2014/main" xmlns="" id="{F20C0148-DC3C-4496-A500-5A13D5B7D7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0" y="4588547"/>
              <a:ext cx="1214438" cy="1214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4" descr="http://picapi.ooopic.com/00/92/53/80b1OOOPIC64.jpg">
              <a:extLst>
                <a:ext uri="{FF2B5EF4-FFF2-40B4-BE49-F238E27FC236}">
                  <a16:creationId xmlns:a16="http://schemas.microsoft.com/office/drawing/2014/main" xmlns="" id="{5870E9B0-952C-4039-98E6-42903466B8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80390" y="4588547"/>
              <a:ext cx="1211262" cy="1214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AA034FC3-76E3-4491-B1B8-13FF49E59B65}"/>
              </a:ext>
            </a:extLst>
          </p:cNvPr>
          <p:cNvGrpSpPr/>
          <p:nvPr/>
        </p:nvGrpSpPr>
        <p:grpSpPr>
          <a:xfrm>
            <a:off x="1196373" y="1076442"/>
            <a:ext cx="1436901" cy="581057"/>
            <a:chOff x="1082071" y="1541046"/>
            <a:chExt cx="1818768" cy="581057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E6A9FFFF-6E53-421E-A10A-2BF67772772E}"/>
                </a:ext>
              </a:extLst>
            </p:cNvPr>
            <p:cNvSpPr/>
            <p:nvPr/>
          </p:nvSpPr>
          <p:spPr>
            <a:xfrm>
              <a:off x="1082071" y="1660445"/>
              <a:ext cx="1802105" cy="461658"/>
            </a:xfrm>
            <a:prstGeom prst="rect">
              <a:avLst/>
            </a:prstGeom>
            <a:solidFill>
              <a:srgbClr val="F6D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CF86E6B0-0B09-419C-AA6E-BAF650EE3800}"/>
                </a:ext>
              </a:extLst>
            </p:cNvPr>
            <p:cNvSpPr/>
            <p:nvPr/>
          </p:nvSpPr>
          <p:spPr>
            <a:xfrm>
              <a:off x="1108816" y="1541046"/>
              <a:ext cx="1792023" cy="581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项目沟通</a:t>
              </a:r>
              <a:endPara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417B33A9-44C9-407B-8151-E548306DD3A8}"/>
              </a:ext>
            </a:extLst>
          </p:cNvPr>
          <p:cNvSpPr/>
          <p:nvPr/>
        </p:nvSpPr>
        <p:spPr>
          <a:xfrm>
            <a:off x="1449407" y="2081823"/>
            <a:ext cx="3875191" cy="2167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项目沟通要点：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项目组成员对目标达成共识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项目沟通计划、规章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相互尊重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主动倾听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7057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58B75658-E6F9-4897-9570-BABE4D1580D0}"/>
              </a:ext>
            </a:extLst>
          </p:cNvPr>
          <p:cNvGrpSpPr/>
          <p:nvPr/>
        </p:nvGrpSpPr>
        <p:grpSpPr>
          <a:xfrm>
            <a:off x="1310418" y="1743378"/>
            <a:ext cx="4439751" cy="4001907"/>
            <a:chOff x="1310418" y="1743378"/>
            <a:chExt cx="4439751" cy="4001907"/>
          </a:xfrm>
        </p:grpSpPr>
        <p:sp>
          <p:nvSpPr>
            <p:cNvPr id="7" name="Rectangle 75">
              <a:extLst>
                <a:ext uri="{FF2B5EF4-FFF2-40B4-BE49-F238E27FC236}">
                  <a16:creationId xmlns:a16="http://schemas.microsoft.com/office/drawing/2014/main" xmlns="" id="{F7511A89-49AC-4F68-96A6-C852C3FF37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0418" y="1932110"/>
              <a:ext cx="4439751" cy="3813175"/>
            </a:xfrm>
            <a:prstGeom prst="rect">
              <a:avLst/>
            </a:prstGeom>
            <a:noFill/>
            <a:ln w="28575">
              <a:solidFill>
                <a:srgbClr val="FFFFFF"/>
              </a:solidFill>
              <a:miter lim="800000"/>
              <a:headEnd/>
              <a:tailEnd/>
            </a:ln>
            <a:effectLst>
              <a:outerShdw dist="38100" dir="2700000" algn="ctr" rotWithShape="0">
                <a:srgbClr val="000000">
                  <a:alpha val="39000"/>
                </a:srgbClr>
              </a:outerShdw>
            </a:effectLst>
          </p:spPr>
          <p:txBody>
            <a:bodyPr wrap="none" lIns="87271" tIns="43636" rIns="87271" bIns="43636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endParaRPr lang="zh-CN" altLang="en-US" sz="1500">
                <a:latin typeface="Calibri" panose="020F0502020204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" name="Rectangle 76">
              <a:extLst>
                <a:ext uri="{FF2B5EF4-FFF2-40B4-BE49-F238E27FC236}">
                  <a16:creationId xmlns:a16="http://schemas.microsoft.com/office/drawing/2014/main" xmlns="" id="{4934359D-34F4-4181-956F-8D87E8B981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0227" y="1746373"/>
              <a:ext cx="3963988" cy="371475"/>
            </a:xfrm>
            <a:prstGeom prst="rect">
              <a:avLst/>
            </a:prstGeom>
            <a:solidFill>
              <a:srgbClr val="F6D160"/>
            </a:solidFill>
            <a:ln w="9525">
              <a:noFill/>
              <a:miter lim="800000"/>
              <a:headEnd/>
              <a:tailEnd/>
            </a:ln>
            <a:effectLst>
              <a:outerShdw dist="23000" dir="5400000" algn="ctr" rotWithShape="0">
                <a:srgbClr val="000000">
                  <a:alpha val="34000"/>
                </a:srgbClr>
              </a:outerShdw>
            </a:effectLst>
          </p:spPr>
          <p:txBody>
            <a:bodyPr wrap="none" lIns="87271" tIns="43636" rIns="87271" bIns="43636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endParaRPr lang="zh-CN" altLang="en-US" sz="1500">
                <a:solidFill>
                  <a:srgbClr val="FFFFFF"/>
                </a:solidFill>
                <a:latin typeface="Calibri" panose="020F0502020204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0" name="Rectangle 78">
              <a:extLst>
                <a:ext uri="{FF2B5EF4-FFF2-40B4-BE49-F238E27FC236}">
                  <a16:creationId xmlns:a16="http://schemas.microsoft.com/office/drawing/2014/main" xmlns="" id="{E789378B-EC4B-4B3A-9784-A14EA8328F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3577" y="2346448"/>
              <a:ext cx="3921125" cy="3230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7271" tIns="43636" rIns="87271" bIns="43636">
              <a:spAutoFit/>
            </a:bodyPr>
            <a:lstStyle>
              <a:lvl1pPr marL="142875" indent="-142875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342900" indent="-342900" eaLnBrk="1" hangingPunct="1">
                <a:lnSpc>
                  <a:spcPct val="150000"/>
                </a:lnSpc>
                <a:buFont typeface="Wingdings" panose="05000000000000000000" pitchFamily="2" charset="2"/>
                <a:buChar char="n"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四个主要沟通需求：</a:t>
              </a:r>
              <a:endPara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50000"/>
                </a:lnSpc>
              </a:pP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</a:t>
              </a:r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职责      授权    协调      状态</a:t>
              </a:r>
              <a:endPara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50000"/>
                </a:lnSpc>
              </a:pPr>
              <a:endPara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342900" indent="-342900" eaLnBrk="1" hangingPunct="1">
                <a:lnSpc>
                  <a:spcPct val="150000"/>
                </a:lnSpc>
                <a:buFont typeface="Wingdings" panose="05000000000000000000" pitchFamily="2" charset="2"/>
                <a:buChar char="n"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会议：</a:t>
              </a:r>
              <a:endPara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885825" lvl="1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项目讨论会</a:t>
              </a:r>
              <a:endPara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885825" lvl="1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成员进度汇报</a:t>
              </a:r>
              <a:endPara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885825" lvl="1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项目例会</a:t>
              </a:r>
              <a:endPara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885825" lvl="1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及时、公开、恰到好处</a:t>
              </a:r>
              <a:endPara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Rectangle 79">
              <a:extLst>
                <a:ext uri="{FF2B5EF4-FFF2-40B4-BE49-F238E27FC236}">
                  <a16:creationId xmlns:a16="http://schemas.microsoft.com/office/drawing/2014/main" xmlns="" id="{C3329139-ED2F-4E47-BD18-D413307DE8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9551" y="1743378"/>
              <a:ext cx="2289175" cy="3959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7271" tIns="43636" rIns="87271" bIns="43636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>
                  <a:srgbClr val="1F3F5F"/>
                </a:buClr>
              </a:pP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项目组内的沟通</a:t>
              </a:r>
              <a:endPara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EEB2DCCD-4B18-4A4F-9F38-E0E834CC0118}"/>
              </a:ext>
            </a:extLst>
          </p:cNvPr>
          <p:cNvGrpSpPr/>
          <p:nvPr/>
        </p:nvGrpSpPr>
        <p:grpSpPr>
          <a:xfrm>
            <a:off x="6445492" y="1733062"/>
            <a:ext cx="4439751" cy="4011125"/>
            <a:chOff x="6445492" y="1733062"/>
            <a:chExt cx="4439751" cy="4011125"/>
          </a:xfrm>
        </p:grpSpPr>
        <p:sp>
          <p:nvSpPr>
            <p:cNvPr id="17" name="Rectangle 75">
              <a:extLst>
                <a:ext uri="{FF2B5EF4-FFF2-40B4-BE49-F238E27FC236}">
                  <a16:creationId xmlns:a16="http://schemas.microsoft.com/office/drawing/2014/main" xmlns="" id="{26667EC2-39F7-4D5A-93CA-5D4DD23D04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5492" y="1931012"/>
              <a:ext cx="4439751" cy="3813175"/>
            </a:xfrm>
            <a:prstGeom prst="rect">
              <a:avLst/>
            </a:prstGeom>
            <a:noFill/>
            <a:ln w="28575">
              <a:solidFill>
                <a:srgbClr val="FFFFFF"/>
              </a:solidFill>
              <a:miter lim="800000"/>
              <a:headEnd/>
              <a:tailEnd/>
            </a:ln>
            <a:effectLst>
              <a:outerShdw dist="38100" dir="2700000" algn="ctr" rotWithShape="0">
                <a:srgbClr val="000000">
                  <a:alpha val="39000"/>
                </a:srgbClr>
              </a:outerShdw>
            </a:effectLst>
          </p:spPr>
          <p:txBody>
            <a:bodyPr wrap="none" lIns="87271" tIns="43636" rIns="87271" bIns="43636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endParaRPr lang="zh-CN" altLang="en-US" sz="1500">
                <a:latin typeface="Calibri" panose="020F0502020204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3" name="Rectangle 82">
              <a:extLst>
                <a:ext uri="{FF2B5EF4-FFF2-40B4-BE49-F238E27FC236}">
                  <a16:creationId xmlns:a16="http://schemas.microsoft.com/office/drawing/2014/main" xmlns="" id="{2A4F21A2-2DC3-4082-9B01-E99C2B9FEC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54799" y="1746373"/>
              <a:ext cx="3962400" cy="371475"/>
            </a:xfrm>
            <a:prstGeom prst="rect">
              <a:avLst/>
            </a:prstGeom>
            <a:solidFill>
              <a:srgbClr val="F6D160"/>
            </a:solidFill>
            <a:ln w="9525">
              <a:noFill/>
              <a:miter lim="800000"/>
              <a:headEnd/>
              <a:tailEnd/>
            </a:ln>
            <a:effectLst>
              <a:outerShdw dist="23000" dir="5400000" algn="ctr" rotWithShape="0">
                <a:srgbClr val="000000">
                  <a:alpha val="34000"/>
                </a:srgbClr>
              </a:outerShdw>
            </a:effectLst>
          </p:spPr>
          <p:txBody>
            <a:bodyPr wrap="none" lIns="87271" tIns="43636" rIns="87271" bIns="43636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endParaRPr lang="zh-CN" altLang="en-US" sz="1500">
                <a:solidFill>
                  <a:srgbClr val="FFFFFF"/>
                </a:solidFill>
                <a:latin typeface="Calibri" panose="020F0502020204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" name="Rectangle 84">
              <a:extLst>
                <a:ext uri="{FF2B5EF4-FFF2-40B4-BE49-F238E27FC236}">
                  <a16:creationId xmlns:a16="http://schemas.microsoft.com/office/drawing/2014/main" xmlns="" id="{E09A5C2E-945A-4689-995C-40FCE2D1B6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86561" y="2428143"/>
              <a:ext cx="3757612" cy="2532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7271" tIns="43636" rIns="87271" bIns="43636">
              <a:spAutoFit/>
            </a:bodyPr>
            <a:lstStyle>
              <a:lvl1pPr marL="142875" indent="-142875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285750" indent="-285750" eaLnBrk="1" hangingPunct="1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谁，为什么需要信息？</a:t>
              </a:r>
              <a:endPara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 eaLnBrk="1" hangingPunct="1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他们需要什么类型的信息？何 </a:t>
              </a:r>
              <a:endPara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 eaLnBrk="1" hangingPunct="1">
                <a:lnSpc>
                  <a:spcPct val="150000"/>
                </a:lnSpc>
              </a:pPr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</a:t>
              </a:r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种详尽程度？频率？   </a:t>
              </a:r>
              <a:endPara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 eaLnBrk="1" hangingPunct="1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当你和高层及客户沟通时，你  </a:t>
              </a:r>
              <a:endPara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 eaLnBrk="1" hangingPunct="1">
                <a:lnSpc>
                  <a:spcPct val="150000"/>
                </a:lnSpc>
              </a:pPr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</a:t>
              </a:r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的目标是什么？采用什么样的 </a:t>
              </a:r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</a:p>
            <a:p>
              <a:pPr marL="0" indent="0" eaLnBrk="1" hangingPunct="1">
                <a:lnSpc>
                  <a:spcPct val="150000"/>
                </a:lnSpc>
              </a:pPr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</a:t>
              </a:r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方法来完成沟通？</a:t>
              </a:r>
            </a:p>
          </p:txBody>
        </p:sp>
        <p:sp>
          <p:nvSpPr>
            <p:cNvPr id="16" name="Rectangle 85">
              <a:extLst>
                <a:ext uri="{FF2B5EF4-FFF2-40B4-BE49-F238E27FC236}">
                  <a16:creationId xmlns:a16="http://schemas.microsoft.com/office/drawing/2014/main" xmlns="" id="{52745CF2-60DE-4389-AE1D-757685F94E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66550" y="1733062"/>
              <a:ext cx="3293941" cy="3959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7271" tIns="43636" rIns="87271" bIns="43636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>
                  <a:srgbClr val="1F3F5F"/>
                </a:buClr>
              </a:pP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与高层、客户的沟通</a:t>
              </a:r>
              <a:endPara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6C437CE1-7771-48FB-A696-BCEEE70878FB}"/>
              </a:ext>
            </a:extLst>
          </p:cNvPr>
          <p:cNvGrpSpPr/>
          <p:nvPr/>
        </p:nvGrpSpPr>
        <p:grpSpPr>
          <a:xfrm>
            <a:off x="246801" y="276926"/>
            <a:ext cx="3813971" cy="647745"/>
            <a:chOff x="246801" y="276926"/>
            <a:chExt cx="3813971" cy="647745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DE0C55F3-57B0-4B48-8873-FA71BB94F268}"/>
                </a:ext>
              </a:extLst>
            </p:cNvPr>
            <p:cNvSpPr/>
            <p:nvPr/>
          </p:nvSpPr>
          <p:spPr>
            <a:xfrm>
              <a:off x="1082071" y="369965"/>
              <a:ext cx="29787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项目管理流程</a:t>
              </a:r>
              <a:r>
                <a:rPr lang="en-US" altLang="zh-CN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实施</a:t>
              </a:r>
              <a:endParaRPr lang="zh-CN" altLang="en-US" sz="2400"/>
            </a:p>
          </p:txBody>
        </p:sp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xmlns="" id="{2DC38C80-6C3C-482B-8C6D-692ABA274E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67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766D085C-59F2-44DE-951A-4BCA6A114313}"/>
              </a:ext>
            </a:extLst>
          </p:cNvPr>
          <p:cNvGrpSpPr/>
          <p:nvPr/>
        </p:nvGrpSpPr>
        <p:grpSpPr>
          <a:xfrm>
            <a:off x="246801" y="276926"/>
            <a:ext cx="3813971" cy="647745"/>
            <a:chOff x="246801" y="276926"/>
            <a:chExt cx="3813971" cy="64774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D8322DE2-522A-4A68-8A51-4FFFB75B87CF}"/>
                </a:ext>
              </a:extLst>
            </p:cNvPr>
            <p:cNvSpPr/>
            <p:nvPr/>
          </p:nvSpPr>
          <p:spPr>
            <a:xfrm>
              <a:off x="1082071" y="369965"/>
              <a:ext cx="29787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项目管理流程</a:t>
              </a:r>
              <a:r>
                <a:rPr lang="en-US" altLang="zh-CN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实施</a:t>
              </a:r>
              <a:endParaRPr lang="zh-CN" altLang="en-US" sz="2400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09229F74-D145-4A3F-AF4D-5E7CD0275F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4C59B709-D2AC-40EB-8BDC-A6BC8E0E1D93}"/>
              </a:ext>
            </a:extLst>
          </p:cNvPr>
          <p:cNvSpPr txBox="1"/>
          <p:nvPr/>
        </p:nvSpPr>
        <p:spPr>
          <a:xfrm>
            <a:off x="4366320" y="1217578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rgbClr val="F6D1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有效沟通的关键要素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6F8072EC-5AA8-4C25-ABFC-8CF76359794F}"/>
              </a:ext>
            </a:extLst>
          </p:cNvPr>
          <p:cNvGrpSpPr/>
          <p:nvPr/>
        </p:nvGrpSpPr>
        <p:grpSpPr>
          <a:xfrm>
            <a:off x="1152407" y="2175162"/>
            <a:ext cx="2697714" cy="3699487"/>
            <a:chOff x="1152407" y="2175162"/>
            <a:chExt cx="2697714" cy="3699487"/>
          </a:xfrm>
        </p:grpSpPr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xmlns="" id="{7962D4B4-635E-4683-837E-12D9C031AE38}"/>
                </a:ext>
              </a:extLst>
            </p:cNvPr>
            <p:cNvGrpSpPr/>
            <p:nvPr/>
          </p:nvGrpSpPr>
          <p:grpSpPr>
            <a:xfrm>
              <a:off x="1152407" y="2175162"/>
              <a:ext cx="2697714" cy="3699487"/>
              <a:chOff x="967769" y="2183954"/>
              <a:chExt cx="2697714" cy="3699487"/>
            </a:xfrm>
          </p:grpSpPr>
          <p:sp>
            <p:nvSpPr>
              <p:cNvPr id="34" name="Rectangle 75">
                <a:extLst>
                  <a:ext uri="{FF2B5EF4-FFF2-40B4-BE49-F238E27FC236}">
                    <a16:creationId xmlns:a16="http://schemas.microsoft.com/office/drawing/2014/main" xmlns="" id="{F9F019E6-DB86-4DF3-BD45-4F01B9515C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7769" y="2381904"/>
                <a:ext cx="2697714" cy="3501537"/>
              </a:xfrm>
              <a:prstGeom prst="rect">
                <a:avLst/>
              </a:prstGeom>
              <a:noFill/>
              <a:ln w="28575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dist="38100" dir="27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 wrap="none" lIns="87271" tIns="43636" rIns="87271" bIns="43636"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zh-CN" altLang="en-US" sz="1500">
                  <a:latin typeface="Calibri" panose="020F050202020403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Rectangle 76">
                <a:extLst>
                  <a:ext uri="{FF2B5EF4-FFF2-40B4-BE49-F238E27FC236}">
                    <a16:creationId xmlns:a16="http://schemas.microsoft.com/office/drawing/2014/main" xmlns="" id="{58183C3F-4377-47A8-8203-1B242CB95E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7897" y="2196168"/>
                <a:ext cx="1125050" cy="371475"/>
              </a:xfrm>
              <a:prstGeom prst="rect">
                <a:avLst/>
              </a:prstGeom>
              <a:solidFill>
                <a:srgbClr val="F6D16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algn="ctr" rotWithShape="0">
                  <a:srgbClr val="000000">
                    <a:alpha val="34000"/>
                  </a:srgbClr>
                </a:outerShdw>
              </a:effectLst>
            </p:spPr>
            <p:txBody>
              <a:bodyPr wrap="none" lIns="87271" tIns="43636" rIns="87271" bIns="43636"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zh-CN" altLang="en-US" sz="1500">
                  <a:solidFill>
                    <a:srgbClr val="FFFFFF"/>
                  </a:solidFill>
                  <a:latin typeface="Calibri" panose="020F050202020403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Rectangle 79">
                <a:extLst>
                  <a:ext uri="{FF2B5EF4-FFF2-40B4-BE49-F238E27FC236}">
                    <a16:creationId xmlns:a16="http://schemas.microsoft.com/office/drawing/2014/main" xmlns="" id="{8B93AFE8-BAD0-422D-8ED5-9BCDC07F47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1123" y="2183954"/>
                <a:ext cx="757726" cy="395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87271" tIns="43636" rIns="87271" bIns="43636"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>
                    <a:srgbClr val="1F3F5F"/>
                  </a:buClr>
                </a:pPr>
                <a:r>
                  <a: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会前</a:t>
                </a:r>
                <a:endParaRPr lang="en-US" altLang="zh-CN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xmlns="" id="{5578AA51-D20D-452F-B25F-455660CD36C4}"/>
                </a:ext>
              </a:extLst>
            </p:cNvPr>
            <p:cNvSpPr/>
            <p:nvPr/>
          </p:nvSpPr>
          <p:spPr>
            <a:xfrm>
              <a:off x="1274682" y="2588749"/>
              <a:ext cx="2419883" cy="32859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事先明确为什么开会，以及预期要取得什么效果</a:t>
              </a:r>
              <a:endPara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考虑是否可以取消会议</a:t>
              </a:r>
              <a:endPara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确定需要参加的最少人数</a:t>
              </a:r>
              <a:endPara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确认会议室</a:t>
              </a:r>
              <a:endPara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会前和关键与会者就会议议题及持续时间进行沟通</a:t>
              </a:r>
              <a:endPara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3330248F-5AFB-432B-93A5-8E28E6346D66}"/>
              </a:ext>
            </a:extLst>
          </p:cNvPr>
          <p:cNvGrpSpPr/>
          <p:nvPr/>
        </p:nvGrpSpPr>
        <p:grpSpPr>
          <a:xfrm>
            <a:off x="4640155" y="2187376"/>
            <a:ext cx="2697714" cy="3699487"/>
            <a:chOff x="4640155" y="2187376"/>
            <a:chExt cx="2697714" cy="3699487"/>
          </a:xfrm>
        </p:grpSpPr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xmlns="" id="{EFB9E82E-C316-4CA0-9533-69287447DBCC}"/>
                </a:ext>
              </a:extLst>
            </p:cNvPr>
            <p:cNvGrpSpPr/>
            <p:nvPr/>
          </p:nvGrpSpPr>
          <p:grpSpPr>
            <a:xfrm>
              <a:off x="4640155" y="2187376"/>
              <a:ext cx="2697714" cy="3699487"/>
              <a:chOff x="967769" y="2183954"/>
              <a:chExt cx="2697714" cy="3699487"/>
            </a:xfrm>
          </p:grpSpPr>
          <p:sp>
            <p:nvSpPr>
              <p:cNvPr id="40" name="Rectangle 75">
                <a:extLst>
                  <a:ext uri="{FF2B5EF4-FFF2-40B4-BE49-F238E27FC236}">
                    <a16:creationId xmlns:a16="http://schemas.microsoft.com/office/drawing/2014/main" xmlns="" id="{017D0697-1ADB-4D65-ACD6-8B457CA678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7769" y="2381904"/>
                <a:ext cx="2697714" cy="3501537"/>
              </a:xfrm>
              <a:prstGeom prst="rect">
                <a:avLst/>
              </a:prstGeom>
              <a:noFill/>
              <a:ln w="28575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dist="38100" dir="27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 wrap="none" lIns="87271" tIns="43636" rIns="87271" bIns="43636"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zh-CN" altLang="en-US" sz="1500">
                  <a:latin typeface="Calibri" panose="020F050202020403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Rectangle 76">
                <a:extLst>
                  <a:ext uri="{FF2B5EF4-FFF2-40B4-BE49-F238E27FC236}">
                    <a16:creationId xmlns:a16="http://schemas.microsoft.com/office/drawing/2014/main" xmlns="" id="{CED387B1-0422-474E-B1B7-B24108F515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7897" y="2196168"/>
                <a:ext cx="1125050" cy="371475"/>
              </a:xfrm>
              <a:prstGeom prst="rect">
                <a:avLst/>
              </a:prstGeom>
              <a:solidFill>
                <a:srgbClr val="F6D16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algn="ctr" rotWithShape="0">
                  <a:srgbClr val="000000">
                    <a:alpha val="34000"/>
                  </a:srgbClr>
                </a:outerShdw>
              </a:effectLst>
            </p:spPr>
            <p:txBody>
              <a:bodyPr wrap="none" lIns="87271" tIns="43636" rIns="87271" bIns="43636"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zh-CN" altLang="en-US" sz="1500">
                  <a:solidFill>
                    <a:srgbClr val="FFFFFF"/>
                  </a:solidFill>
                  <a:latin typeface="Calibri" panose="020F050202020403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Rectangle 79">
                <a:extLst>
                  <a:ext uri="{FF2B5EF4-FFF2-40B4-BE49-F238E27FC236}">
                    <a16:creationId xmlns:a16="http://schemas.microsoft.com/office/drawing/2014/main" xmlns="" id="{0875FFBB-95F9-4CE7-ABFF-AE6D915B1D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1123" y="2183954"/>
                <a:ext cx="757726" cy="395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87271" tIns="43636" rIns="87271" bIns="43636"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>
                    <a:srgbClr val="1F3F5F"/>
                  </a:buClr>
                </a:pPr>
                <a:r>
                  <a: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会中</a:t>
                </a:r>
                <a:endParaRPr lang="en-US" altLang="zh-CN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xmlns="" id="{AA61403D-DE82-4501-8EB5-C15CAAFCE56B}"/>
                </a:ext>
              </a:extLst>
            </p:cNvPr>
            <p:cNvSpPr/>
            <p:nvPr/>
          </p:nvSpPr>
          <p:spPr>
            <a:xfrm>
              <a:off x="4819906" y="2595491"/>
              <a:ext cx="2220551" cy="23712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做好准备，按时开始，并首先说明会议的目的和议题议程</a:t>
              </a:r>
              <a:endPara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每位与会者都有发言机会</a:t>
              </a:r>
              <a:endPara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对会议内容进行口头总结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E5A193FA-976A-4982-8375-F8904628FE43}"/>
              </a:ext>
            </a:extLst>
          </p:cNvPr>
          <p:cNvGrpSpPr/>
          <p:nvPr/>
        </p:nvGrpSpPr>
        <p:grpSpPr>
          <a:xfrm>
            <a:off x="8240312" y="2175162"/>
            <a:ext cx="2697714" cy="3699487"/>
            <a:chOff x="8240312" y="2175162"/>
            <a:chExt cx="2697714" cy="3699487"/>
          </a:xfrm>
        </p:grpSpPr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xmlns="" id="{7AB918A4-6508-429C-A140-83F3B9806979}"/>
                </a:ext>
              </a:extLst>
            </p:cNvPr>
            <p:cNvGrpSpPr/>
            <p:nvPr/>
          </p:nvGrpSpPr>
          <p:grpSpPr>
            <a:xfrm>
              <a:off x="8240312" y="2175162"/>
              <a:ext cx="2697714" cy="3699487"/>
              <a:chOff x="967769" y="2183954"/>
              <a:chExt cx="2697714" cy="3699487"/>
            </a:xfrm>
          </p:grpSpPr>
          <p:sp>
            <p:nvSpPr>
              <p:cNvPr id="44" name="Rectangle 75">
                <a:extLst>
                  <a:ext uri="{FF2B5EF4-FFF2-40B4-BE49-F238E27FC236}">
                    <a16:creationId xmlns:a16="http://schemas.microsoft.com/office/drawing/2014/main" xmlns="" id="{E8D74914-0188-4CF5-A853-1C725F15ED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7769" y="2381904"/>
                <a:ext cx="2697714" cy="3501537"/>
              </a:xfrm>
              <a:prstGeom prst="rect">
                <a:avLst/>
              </a:prstGeom>
              <a:noFill/>
              <a:ln w="28575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dist="38100" dir="27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 wrap="none" lIns="87271" tIns="43636" rIns="87271" bIns="43636"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zh-CN" altLang="en-US" sz="1500">
                  <a:latin typeface="Calibri" panose="020F050202020403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Rectangle 76">
                <a:extLst>
                  <a:ext uri="{FF2B5EF4-FFF2-40B4-BE49-F238E27FC236}">
                    <a16:creationId xmlns:a16="http://schemas.microsoft.com/office/drawing/2014/main" xmlns="" id="{3166E0BE-C119-4B51-8B81-00D60CE0D9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7897" y="2196168"/>
                <a:ext cx="1125050" cy="371475"/>
              </a:xfrm>
              <a:prstGeom prst="rect">
                <a:avLst/>
              </a:prstGeom>
              <a:solidFill>
                <a:srgbClr val="F6D160"/>
              </a:solidFill>
              <a:ln w="9525">
                <a:noFill/>
                <a:miter lim="800000"/>
                <a:headEnd/>
                <a:tailEnd/>
              </a:ln>
              <a:effectLst>
                <a:outerShdw dist="23000" dir="5400000" algn="ctr" rotWithShape="0">
                  <a:srgbClr val="000000">
                    <a:alpha val="34000"/>
                  </a:srgbClr>
                </a:outerShdw>
              </a:effectLst>
            </p:spPr>
            <p:txBody>
              <a:bodyPr wrap="none" lIns="87271" tIns="43636" rIns="87271" bIns="43636"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zh-CN" altLang="en-US" sz="1500">
                  <a:solidFill>
                    <a:srgbClr val="FFFFFF"/>
                  </a:solidFill>
                  <a:latin typeface="Calibri" panose="020F050202020403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Rectangle 79">
                <a:extLst>
                  <a:ext uri="{FF2B5EF4-FFF2-40B4-BE49-F238E27FC236}">
                    <a16:creationId xmlns:a16="http://schemas.microsoft.com/office/drawing/2014/main" xmlns="" id="{D697219D-33FF-4712-8B01-CE206B5BD9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1123" y="2183954"/>
                <a:ext cx="757726" cy="395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87271" tIns="43636" rIns="87271" bIns="43636"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>
                    <a:srgbClr val="1F3F5F"/>
                  </a:buClr>
                </a:pPr>
                <a:r>
                  <a: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会后</a:t>
                </a:r>
                <a:endParaRPr lang="en-US" altLang="zh-CN" sz="2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" name="矩形 1">
              <a:extLst>
                <a:ext uri="{FF2B5EF4-FFF2-40B4-BE49-F238E27FC236}">
                  <a16:creationId xmlns:a16="http://schemas.microsoft.com/office/drawing/2014/main" xmlns="" id="{9F6B5081-8B7F-45D4-856D-BF3A5AF0E9F5}"/>
                </a:ext>
              </a:extLst>
            </p:cNvPr>
            <p:cNvSpPr/>
            <p:nvPr/>
          </p:nvSpPr>
          <p:spPr>
            <a:xfrm>
              <a:off x="8420065" y="2595491"/>
              <a:ext cx="2227419" cy="19765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会后发布会议纪要给每位参会者</a:t>
              </a:r>
              <a:endPara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会议必须产生明确的决定</a:t>
              </a:r>
              <a:endPara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所有决定必须立即付诸行动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475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6E5546E3-EA49-4A51-99EF-F607B7FE2382}"/>
              </a:ext>
            </a:extLst>
          </p:cNvPr>
          <p:cNvGrpSpPr/>
          <p:nvPr/>
        </p:nvGrpSpPr>
        <p:grpSpPr>
          <a:xfrm>
            <a:off x="1933209" y="1082001"/>
            <a:ext cx="7897812" cy="2178847"/>
            <a:chOff x="1933209" y="1082001"/>
            <a:chExt cx="7897812" cy="2178847"/>
          </a:xfrm>
        </p:grpSpPr>
        <p:grpSp>
          <p:nvGrpSpPr>
            <p:cNvPr id="4" name="组合 14338">
              <a:extLst>
                <a:ext uri="{FF2B5EF4-FFF2-40B4-BE49-F238E27FC236}">
                  <a16:creationId xmlns:a16="http://schemas.microsoft.com/office/drawing/2014/main" xmlns="" id="{0C0AC384-7CF3-4B4B-8E82-E333030BB5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33209" y="1303460"/>
              <a:ext cx="7897812" cy="1957388"/>
              <a:chOff x="0" y="0"/>
              <a:chExt cx="7897157" cy="1957855"/>
            </a:xfrm>
          </p:grpSpPr>
          <p:sp>
            <p:nvSpPr>
              <p:cNvPr id="5" name="椭圆 15">
                <a:extLst>
                  <a:ext uri="{FF2B5EF4-FFF2-40B4-BE49-F238E27FC236}">
                    <a16:creationId xmlns:a16="http://schemas.microsoft.com/office/drawing/2014/main" xmlns="" id="{DBDAC221-80F0-4676-8EEB-C122541AE3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1243310"/>
                <a:ext cx="1500063" cy="714545"/>
              </a:xfrm>
              <a:prstGeom prst="ellipse">
                <a:avLst/>
              </a:prstGeom>
              <a:solidFill>
                <a:srgbClr val="F6D160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>
                <a:outerShdw dist="23000" dir="5400000" algn="ctr" rotWithShape="0">
                  <a:srgbClr val="000000">
                    <a:alpha val="34000"/>
                  </a:srgbClr>
                </a:outerShdw>
              </a:effec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启动</a:t>
                </a:r>
              </a:p>
            </p:txBody>
          </p:sp>
          <p:sp>
            <p:nvSpPr>
              <p:cNvPr id="6" name="椭圆 16">
                <a:extLst>
                  <a:ext uri="{FF2B5EF4-FFF2-40B4-BE49-F238E27FC236}">
                    <a16:creationId xmlns:a16="http://schemas.microsoft.com/office/drawing/2014/main" xmlns="" id="{7EE743ED-ACEC-4CC6-98F7-B597B01C48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1515" y="1243310"/>
                <a:ext cx="1500064" cy="714545"/>
              </a:xfrm>
              <a:prstGeom prst="ellipse">
                <a:avLst/>
              </a:prstGeom>
              <a:solidFill>
                <a:srgbClr val="F6D160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>
                <a:outerShdw dist="23000" dir="5400000" algn="ctr" rotWithShape="0">
                  <a:srgbClr val="000000">
                    <a:alpha val="34000"/>
                  </a:srgbClr>
                </a:outerShdw>
              </a:effec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计划</a:t>
                </a:r>
              </a:p>
            </p:txBody>
          </p:sp>
          <p:sp>
            <p:nvSpPr>
              <p:cNvPr id="7" name="椭圆 30">
                <a:extLst>
                  <a:ext uri="{FF2B5EF4-FFF2-40B4-BE49-F238E27FC236}">
                    <a16:creationId xmlns:a16="http://schemas.microsoft.com/office/drawing/2014/main" xmlns="" id="{90791E6A-4D72-4AD1-B631-B40E46BDAD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9225" y="1243310"/>
                <a:ext cx="1500063" cy="714545"/>
              </a:xfrm>
              <a:prstGeom prst="ellipse">
                <a:avLst/>
              </a:prstGeom>
              <a:solidFill>
                <a:srgbClr val="F6D160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>
                <a:outerShdw dist="23000" dir="5400000" algn="ctr" rotWithShape="0">
                  <a:srgbClr val="000000">
                    <a:alpha val="34000"/>
                  </a:srgbClr>
                </a:outerShdw>
              </a:effec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实施</a:t>
                </a:r>
              </a:p>
            </p:txBody>
          </p:sp>
          <p:sp>
            <p:nvSpPr>
              <p:cNvPr id="8" name="椭圆 31">
                <a:extLst>
                  <a:ext uri="{FF2B5EF4-FFF2-40B4-BE49-F238E27FC236}">
                    <a16:creationId xmlns:a16="http://schemas.microsoft.com/office/drawing/2014/main" xmlns="" id="{14CB4E73-5EB1-4FAA-B9DA-A14A4CB205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97094" y="1243310"/>
                <a:ext cx="1500063" cy="714545"/>
              </a:xfrm>
              <a:prstGeom prst="ellipse">
                <a:avLst/>
              </a:prstGeom>
              <a:solidFill>
                <a:srgbClr val="F6D160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>
                <a:outerShdw dist="23000" dir="5400000" algn="ctr" rotWithShape="0">
                  <a:srgbClr val="000000">
                    <a:alpha val="34000"/>
                  </a:srgbClr>
                </a:outerShdw>
              </a:effec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收尾</a:t>
                </a:r>
              </a:p>
            </p:txBody>
          </p:sp>
          <p:sp>
            <p:nvSpPr>
              <p:cNvPr id="9" name="椭圆 32">
                <a:extLst>
                  <a:ext uri="{FF2B5EF4-FFF2-40B4-BE49-F238E27FC236}">
                    <a16:creationId xmlns:a16="http://schemas.microsoft.com/office/drawing/2014/main" xmlns="" id="{9147D046-16A6-47FD-9E9D-61CB8F1045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5575" y="0"/>
                <a:ext cx="1500063" cy="714545"/>
              </a:xfrm>
              <a:prstGeom prst="ellipse">
                <a:avLst/>
              </a:prstGeom>
              <a:solidFill>
                <a:srgbClr val="F6D160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>
                <a:outerShdw dist="23000" dir="5400000" algn="ctr" rotWithShape="0">
                  <a:srgbClr val="000000">
                    <a:alpha val="34000"/>
                  </a:srgbClr>
                </a:outerShdw>
              </a:effec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监控</a:t>
                </a:r>
              </a:p>
            </p:txBody>
          </p:sp>
          <p:cxnSp>
            <p:nvCxnSpPr>
              <p:cNvPr id="10" name="直接箭头连接符 34">
                <a:extLst>
                  <a:ext uri="{FF2B5EF4-FFF2-40B4-BE49-F238E27FC236}">
                    <a16:creationId xmlns:a16="http://schemas.microsoft.com/office/drawing/2014/main" xmlns="" id="{60882160-622A-435D-9E60-055FA52691CC}"/>
                  </a:ext>
                </a:extLst>
              </p:cNvPr>
              <p:cNvCxnSpPr>
                <a:cxnSpLocks noChangeShapeType="1"/>
                <a:stCxn id="5" idx="6"/>
                <a:endCxn id="6" idx="2"/>
              </p:cNvCxnSpPr>
              <p:nvPr/>
            </p:nvCxnSpPr>
            <p:spPr bwMode="auto">
              <a:xfrm>
                <a:off x="1500063" y="1600582"/>
                <a:ext cx="571453" cy="1588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" name="直接箭头连接符 36">
                <a:extLst>
                  <a:ext uri="{FF2B5EF4-FFF2-40B4-BE49-F238E27FC236}">
                    <a16:creationId xmlns:a16="http://schemas.microsoft.com/office/drawing/2014/main" xmlns="" id="{7CF2E1CB-8284-44B1-9C5A-7A0F56923726}"/>
                  </a:ext>
                </a:extLst>
              </p:cNvPr>
              <p:cNvCxnSpPr>
                <a:cxnSpLocks noChangeShapeType="1"/>
                <a:stCxn id="6" idx="6"/>
                <a:endCxn id="7" idx="2"/>
              </p:cNvCxnSpPr>
              <p:nvPr/>
            </p:nvCxnSpPr>
            <p:spPr bwMode="auto">
              <a:xfrm>
                <a:off x="3571579" y="1600582"/>
                <a:ext cx="647646" cy="1588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2" name="直接箭头连接符 38">
                <a:extLst>
                  <a:ext uri="{FF2B5EF4-FFF2-40B4-BE49-F238E27FC236}">
                    <a16:creationId xmlns:a16="http://schemas.microsoft.com/office/drawing/2014/main" xmlns="" id="{99EDEC81-2286-4690-93F9-14259E494E5D}"/>
                  </a:ext>
                </a:extLst>
              </p:cNvPr>
              <p:cNvCxnSpPr>
                <a:cxnSpLocks noChangeShapeType="1"/>
                <a:stCxn id="7" idx="6"/>
                <a:endCxn id="8" idx="2"/>
              </p:cNvCxnSpPr>
              <p:nvPr/>
            </p:nvCxnSpPr>
            <p:spPr bwMode="auto">
              <a:xfrm>
                <a:off x="5719288" y="1600582"/>
                <a:ext cx="677807" cy="1588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3" name="肘形连接符 42">
                <a:extLst>
                  <a:ext uri="{FF2B5EF4-FFF2-40B4-BE49-F238E27FC236}">
                    <a16:creationId xmlns:a16="http://schemas.microsoft.com/office/drawing/2014/main" xmlns="" id="{F096F2BF-0643-4EC3-91E1-1F3B550333C3}"/>
                  </a:ext>
                </a:extLst>
              </p:cNvPr>
              <p:cNvCxnSpPr>
                <a:cxnSpLocks noChangeShapeType="1"/>
                <a:stCxn id="9" idx="2"/>
                <a:endCxn id="5" idx="0"/>
              </p:cNvCxnSpPr>
              <p:nvPr/>
            </p:nvCxnSpPr>
            <p:spPr bwMode="auto">
              <a:xfrm rot="10800000" flipV="1">
                <a:off x="750825" y="357273"/>
                <a:ext cx="3474750" cy="886036"/>
              </a:xfrm>
              <a:prstGeom prst="bentConnector2">
                <a:avLst/>
              </a:prstGeom>
              <a:noFill/>
              <a:ln w="25400">
                <a:solidFill>
                  <a:schemeClr val="bg1"/>
                </a:solidFill>
                <a:miter lim="800000"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" name="直接箭头连接符 46">
                <a:extLst>
                  <a:ext uri="{FF2B5EF4-FFF2-40B4-BE49-F238E27FC236}">
                    <a16:creationId xmlns:a16="http://schemas.microsoft.com/office/drawing/2014/main" xmlns="" id="{20E23D9F-B3D6-4A10-93AD-F0E4461FD2DA}"/>
                  </a:ext>
                </a:extLst>
              </p:cNvPr>
              <p:cNvCxnSpPr>
                <a:cxnSpLocks noChangeShapeType="1"/>
                <a:endCxn id="6" idx="0"/>
              </p:cNvCxnSpPr>
              <p:nvPr/>
            </p:nvCxnSpPr>
            <p:spPr bwMode="auto">
              <a:xfrm rot="5400000">
                <a:off x="2395200" y="812992"/>
                <a:ext cx="857455" cy="3175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" name="直接箭头连接符 48">
                <a:extLst>
                  <a:ext uri="{FF2B5EF4-FFF2-40B4-BE49-F238E27FC236}">
                    <a16:creationId xmlns:a16="http://schemas.microsoft.com/office/drawing/2014/main" xmlns="" id="{B3799965-E382-4A64-A73F-0EC087B7B0FB}"/>
                  </a:ext>
                </a:extLst>
              </p:cNvPr>
              <p:cNvCxnSpPr>
                <a:cxnSpLocks noChangeShapeType="1"/>
                <a:stCxn id="7" idx="0"/>
                <a:endCxn id="9" idx="4"/>
              </p:cNvCxnSpPr>
              <p:nvPr/>
            </p:nvCxnSpPr>
            <p:spPr bwMode="auto">
              <a:xfrm rot="5400000" flipH="1" flipV="1">
                <a:off x="4708048" y="976544"/>
                <a:ext cx="528764" cy="4763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6" name="椭圆 18">
              <a:extLst>
                <a:ext uri="{FF2B5EF4-FFF2-40B4-BE49-F238E27FC236}">
                  <a16:creationId xmlns:a16="http://schemas.microsoft.com/office/drawing/2014/main" xmlns="" id="{CDBA2054-DF60-4A4E-B0C9-A7D4A11130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7033" y="1082001"/>
              <a:ext cx="2071687" cy="1214438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4765B581-4DA8-4E19-8B52-84A82594751E}"/>
              </a:ext>
            </a:extLst>
          </p:cNvPr>
          <p:cNvGrpSpPr/>
          <p:nvPr/>
        </p:nvGrpSpPr>
        <p:grpSpPr>
          <a:xfrm>
            <a:off x="246801" y="276926"/>
            <a:ext cx="3813971" cy="647745"/>
            <a:chOff x="246801" y="276926"/>
            <a:chExt cx="3813971" cy="647745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7C83521A-B47A-4AF2-ABC0-EFB8787576D0}"/>
                </a:ext>
              </a:extLst>
            </p:cNvPr>
            <p:cNvSpPr/>
            <p:nvPr/>
          </p:nvSpPr>
          <p:spPr>
            <a:xfrm>
              <a:off x="1082071" y="369965"/>
              <a:ext cx="29787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项目管理流程</a:t>
              </a:r>
              <a:r>
                <a:rPr lang="en-US" altLang="zh-CN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监控</a:t>
              </a:r>
              <a:endParaRPr lang="zh-CN" altLang="en-US" sz="2400"/>
            </a:p>
          </p:txBody>
        </p:sp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xmlns="" id="{679DD7A9-BDF2-4264-821D-774DFC6187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F4FC9933-856C-4AB5-85DE-4B683997113F}"/>
              </a:ext>
            </a:extLst>
          </p:cNvPr>
          <p:cNvSpPr/>
          <p:nvPr/>
        </p:nvSpPr>
        <p:spPr>
          <a:xfrm>
            <a:off x="671146" y="4086170"/>
            <a:ext cx="6096000" cy="187160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识别计划的偏离</a:t>
            </a:r>
          </a:p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采取矫正措施以使实际进展与计划保持一致</a:t>
            </a:r>
          </a:p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接受和评估来自项目干系人的项目变更请求</a:t>
            </a:r>
          </a:p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必要时重新调整项目活动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B616CEF3-D259-4556-B38C-7C4FE59B0CD6}"/>
              </a:ext>
            </a:extLst>
          </p:cNvPr>
          <p:cNvSpPr/>
          <p:nvPr/>
        </p:nvSpPr>
        <p:spPr>
          <a:xfrm>
            <a:off x="6292300" y="4086170"/>
            <a:ext cx="5577254" cy="1400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必要时调整资源水平</a:t>
            </a:r>
          </a:p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得到授权者批准后，变更项目范围、调整项目目标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监控项目进展，把控项目实施进程</a:t>
            </a:r>
          </a:p>
        </p:txBody>
      </p:sp>
    </p:spTree>
    <p:extLst>
      <p:ext uri="{BB962C8B-B14F-4D97-AF65-F5344CB8AC3E}">
        <p14:creationId xmlns:p14="http://schemas.microsoft.com/office/powerpoint/2010/main" val="199462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5">
            <a:extLst>
              <a:ext uri="{FF2B5EF4-FFF2-40B4-BE49-F238E27FC236}">
                <a16:creationId xmlns:a16="http://schemas.microsoft.com/office/drawing/2014/main" xmlns="" id="{4A770593-33B9-4EAD-BD1C-625F10E369D6}"/>
              </a:ext>
            </a:extLst>
          </p:cNvPr>
          <p:cNvCxnSpPr/>
          <p:nvPr/>
        </p:nvCxnSpPr>
        <p:spPr>
          <a:xfrm>
            <a:off x="3874853" y="5292332"/>
            <a:ext cx="1709736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64">
            <a:extLst>
              <a:ext uri="{FF2B5EF4-FFF2-40B4-BE49-F238E27FC236}">
                <a16:creationId xmlns:a16="http://schemas.microsoft.com/office/drawing/2014/main" xmlns="" id="{B4528CC6-1246-49CB-8F87-1A802D85D103}"/>
              </a:ext>
            </a:extLst>
          </p:cNvPr>
          <p:cNvCxnSpPr/>
          <p:nvPr/>
        </p:nvCxnSpPr>
        <p:spPr>
          <a:xfrm>
            <a:off x="4473580" y="4232788"/>
            <a:ext cx="2051685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63">
            <a:extLst>
              <a:ext uri="{FF2B5EF4-FFF2-40B4-BE49-F238E27FC236}">
                <a16:creationId xmlns:a16="http://schemas.microsoft.com/office/drawing/2014/main" xmlns="" id="{58451D1D-D225-4552-BF5E-24617734068F}"/>
              </a:ext>
            </a:extLst>
          </p:cNvPr>
          <p:cNvCxnSpPr/>
          <p:nvPr/>
        </p:nvCxnSpPr>
        <p:spPr>
          <a:xfrm>
            <a:off x="3969423" y="3191851"/>
            <a:ext cx="1709736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2">
            <a:extLst>
              <a:ext uri="{FF2B5EF4-FFF2-40B4-BE49-F238E27FC236}">
                <a16:creationId xmlns:a16="http://schemas.microsoft.com/office/drawing/2014/main" xmlns="" id="{435E5C67-E2BD-4458-950A-174026331282}"/>
              </a:ext>
            </a:extLst>
          </p:cNvPr>
          <p:cNvCxnSpPr/>
          <p:nvPr/>
        </p:nvCxnSpPr>
        <p:spPr>
          <a:xfrm>
            <a:off x="3378624" y="2056144"/>
            <a:ext cx="1709736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4">
            <a:extLst>
              <a:ext uri="{FF2B5EF4-FFF2-40B4-BE49-F238E27FC236}">
                <a16:creationId xmlns:a16="http://schemas.microsoft.com/office/drawing/2014/main" xmlns="" id="{63F7F83F-F3D4-4B61-8EDD-1535109D289F}"/>
              </a:ext>
            </a:extLst>
          </p:cNvPr>
          <p:cNvGrpSpPr/>
          <p:nvPr/>
        </p:nvGrpSpPr>
        <p:grpSpPr>
          <a:xfrm>
            <a:off x="3208004" y="4859837"/>
            <a:ext cx="1132862" cy="1066264"/>
            <a:chOff x="6139503" y="4871969"/>
            <a:chExt cx="1192668" cy="1122553"/>
          </a:xfrm>
          <a:effectLst/>
        </p:grpSpPr>
        <p:sp>
          <p:nvSpPr>
            <p:cNvPr id="9" name="Rounded Rectangle 5">
              <a:extLst>
                <a:ext uri="{FF2B5EF4-FFF2-40B4-BE49-F238E27FC236}">
                  <a16:creationId xmlns:a16="http://schemas.microsoft.com/office/drawing/2014/main" xmlns="" id="{1380AA6A-2449-4F69-AB05-5D2B342936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9503" y="4871969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rgbClr val="F6D160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defTabSz="866943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altLang="id-ID" sz="2635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TextBox 21">
              <a:extLst>
                <a:ext uri="{FF2B5EF4-FFF2-40B4-BE49-F238E27FC236}">
                  <a16:creationId xmlns:a16="http://schemas.microsoft.com/office/drawing/2014/main" xmlns="" id="{39034B2D-68D2-435E-84EB-A3EE3A63E4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56737" y="5179787"/>
              <a:ext cx="771727" cy="60950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defTabSz="866943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nb-NO" altLang="id-ID" sz="2635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</a:p>
          </p:txBody>
        </p:sp>
      </p:grpSp>
      <p:grpSp>
        <p:nvGrpSpPr>
          <p:cNvPr id="11" name="Group 7">
            <a:extLst>
              <a:ext uri="{FF2B5EF4-FFF2-40B4-BE49-F238E27FC236}">
                <a16:creationId xmlns:a16="http://schemas.microsoft.com/office/drawing/2014/main" xmlns="" id="{AA1BC44B-7E05-45BB-935F-C20509C1A049}"/>
              </a:ext>
            </a:extLst>
          </p:cNvPr>
          <p:cNvGrpSpPr/>
          <p:nvPr/>
        </p:nvGrpSpPr>
        <p:grpSpPr>
          <a:xfrm>
            <a:off x="3474558" y="3793579"/>
            <a:ext cx="1132862" cy="1066265"/>
            <a:chOff x="6420131" y="3749417"/>
            <a:chExt cx="1192668" cy="1122553"/>
          </a:xfrm>
          <a:effectLst/>
        </p:grpSpPr>
        <p:sp>
          <p:nvSpPr>
            <p:cNvPr id="12" name="Rounded Rectangle 8">
              <a:extLst>
                <a:ext uri="{FF2B5EF4-FFF2-40B4-BE49-F238E27FC236}">
                  <a16:creationId xmlns:a16="http://schemas.microsoft.com/office/drawing/2014/main" xmlns="" id="{4CE48AA1-543B-47C2-A206-F321E5358C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20131" y="3749417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rgbClr val="F6D160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defTabSz="866943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altLang="id-ID" sz="2635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TextBox 22">
              <a:extLst>
                <a:ext uri="{FF2B5EF4-FFF2-40B4-BE49-F238E27FC236}">
                  <a16:creationId xmlns:a16="http://schemas.microsoft.com/office/drawing/2014/main" xmlns="" id="{2E340212-C13E-480C-B448-F317C32DCD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72041" y="4034885"/>
              <a:ext cx="771727" cy="609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defTabSz="866943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nb-NO" altLang="id-ID" sz="2635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</a:p>
          </p:txBody>
        </p:sp>
      </p:grpSp>
      <p:grpSp>
        <p:nvGrpSpPr>
          <p:cNvPr id="14" name="Group 10">
            <a:extLst>
              <a:ext uri="{FF2B5EF4-FFF2-40B4-BE49-F238E27FC236}">
                <a16:creationId xmlns:a16="http://schemas.microsoft.com/office/drawing/2014/main" xmlns="" id="{D0ED6A5C-3CB8-44F7-A2C6-6BB888FD061A}"/>
              </a:ext>
            </a:extLst>
          </p:cNvPr>
          <p:cNvGrpSpPr/>
          <p:nvPr/>
        </p:nvGrpSpPr>
        <p:grpSpPr>
          <a:xfrm>
            <a:off x="3074726" y="2727328"/>
            <a:ext cx="1132862" cy="1066262"/>
            <a:chOff x="5999190" y="2626865"/>
            <a:chExt cx="1192668" cy="1122553"/>
          </a:xfrm>
          <a:effectLst/>
        </p:grpSpPr>
        <p:sp>
          <p:nvSpPr>
            <p:cNvPr id="15" name="Rounded Rectangle 11">
              <a:extLst>
                <a:ext uri="{FF2B5EF4-FFF2-40B4-BE49-F238E27FC236}">
                  <a16:creationId xmlns:a16="http://schemas.microsoft.com/office/drawing/2014/main" xmlns="" id="{2FA5F904-7B4E-46EB-865D-D1836C0A1A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9190" y="2626865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rgbClr val="F6D160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defTabSz="866943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altLang="id-ID" sz="2635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TextBox 23">
              <a:extLst>
                <a:ext uri="{FF2B5EF4-FFF2-40B4-BE49-F238E27FC236}">
                  <a16:creationId xmlns:a16="http://schemas.microsoft.com/office/drawing/2014/main" xmlns="" id="{96F640EE-3DE9-4812-80E1-4E79647F19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31728" y="2895663"/>
              <a:ext cx="771727" cy="609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defTabSz="866943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nb-NO" altLang="id-ID" sz="2635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</a:p>
          </p:txBody>
        </p:sp>
      </p:grpSp>
      <p:grpSp>
        <p:nvGrpSpPr>
          <p:cNvPr id="17" name="Group 13">
            <a:extLst>
              <a:ext uri="{FF2B5EF4-FFF2-40B4-BE49-F238E27FC236}">
                <a16:creationId xmlns:a16="http://schemas.microsoft.com/office/drawing/2014/main" xmlns="" id="{D9064701-B974-41DA-9EEF-8382CA07B47C}"/>
              </a:ext>
            </a:extLst>
          </p:cNvPr>
          <p:cNvGrpSpPr/>
          <p:nvPr/>
        </p:nvGrpSpPr>
        <p:grpSpPr>
          <a:xfrm>
            <a:off x="2508301" y="1720483"/>
            <a:ext cx="1132862" cy="1066264"/>
            <a:chOff x="5402860" y="1566869"/>
            <a:chExt cx="1192668" cy="1122553"/>
          </a:xfrm>
          <a:solidFill>
            <a:srgbClr val="F6D160"/>
          </a:solidFill>
          <a:effectLst/>
        </p:grpSpPr>
        <p:sp>
          <p:nvSpPr>
            <p:cNvPr id="18" name="Rounded Rectangle 14">
              <a:extLst>
                <a:ext uri="{FF2B5EF4-FFF2-40B4-BE49-F238E27FC236}">
                  <a16:creationId xmlns:a16="http://schemas.microsoft.com/office/drawing/2014/main" xmlns="" id="{30A5ACDA-136B-4592-A5AD-1D611E60E6F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684149">
              <a:off x="5402860" y="1566869"/>
              <a:ext cx="1192668" cy="1122553"/>
            </a:xfrm>
            <a:prstGeom prst="roundRect">
              <a:avLst>
                <a:gd name="adj" fmla="val 9375"/>
              </a:avLst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defTabSz="866943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altLang="id-ID" sz="2635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xmlns="" id="{69131653-2C74-4479-95AC-907112D7C4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0681241">
              <a:off x="5613324" y="1776229"/>
              <a:ext cx="771727" cy="6095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defTabSz="866943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nb-NO" altLang="id-ID" sz="2635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</a:p>
          </p:txBody>
        </p:sp>
      </p:grpSp>
      <p:grpSp>
        <p:nvGrpSpPr>
          <p:cNvPr id="20" name="Group 26">
            <a:extLst>
              <a:ext uri="{FF2B5EF4-FFF2-40B4-BE49-F238E27FC236}">
                <a16:creationId xmlns:a16="http://schemas.microsoft.com/office/drawing/2014/main" xmlns="" id="{C8E3301A-3803-4484-9545-85836A1E8B8F}"/>
              </a:ext>
            </a:extLst>
          </p:cNvPr>
          <p:cNvGrpSpPr>
            <a:grpSpLocks noChangeAspect="1"/>
          </p:cNvGrpSpPr>
          <p:nvPr/>
        </p:nvGrpSpPr>
        <p:grpSpPr>
          <a:xfrm>
            <a:off x="4538300" y="1682944"/>
            <a:ext cx="854869" cy="854869"/>
            <a:chOff x="5385173" y="1917525"/>
            <a:chExt cx="1440000" cy="1440000"/>
          </a:xfrm>
        </p:grpSpPr>
        <p:sp>
          <p:nvSpPr>
            <p:cNvPr id="21" name="Oval 27">
              <a:extLst>
                <a:ext uri="{FF2B5EF4-FFF2-40B4-BE49-F238E27FC236}">
                  <a16:creationId xmlns:a16="http://schemas.microsoft.com/office/drawing/2014/main" xmlns="" id="{58C45BE3-FE83-4012-8048-7B144A99C4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866943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sz="74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Oval 28">
              <a:extLst>
                <a:ext uri="{FF2B5EF4-FFF2-40B4-BE49-F238E27FC236}">
                  <a16:creationId xmlns:a16="http://schemas.microsoft.com/office/drawing/2014/main" xmlns="" id="{DC5615D9-C53C-418D-BC9E-F717346F47BC}"/>
                </a:ext>
              </a:extLst>
            </p:cNvPr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rgbClr val="F6D160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866943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sz="74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9">
            <a:extLst>
              <a:ext uri="{FF2B5EF4-FFF2-40B4-BE49-F238E27FC236}">
                <a16:creationId xmlns:a16="http://schemas.microsoft.com/office/drawing/2014/main" xmlns="" id="{CCB68DD8-A88C-4076-80FD-166FB8CD1F2C}"/>
              </a:ext>
            </a:extLst>
          </p:cNvPr>
          <p:cNvGrpSpPr>
            <a:grpSpLocks noChangeAspect="1"/>
          </p:cNvGrpSpPr>
          <p:nvPr/>
        </p:nvGrpSpPr>
        <p:grpSpPr>
          <a:xfrm>
            <a:off x="5468376" y="4847539"/>
            <a:ext cx="854868" cy="854869"/>
            <a:chOff x="5385173" y="1917525"/>
            <a:chExt cx="1440000" cy="1440000"/>
          </a:xfrm>
        </p:grpSpPr>
        <p:sp>
          <p:nvSpPr>
            <p:cNvPr id="24" name="Oval 30">
              <a:extLst>
                <a:ext uri="{FF2B5EF4-FFF2-40B4-BE49-F238E27FC236}">
                  <a16:creationId xmlns:a16="http://schemas.microsoft.com/office/drawing/2014/main" xmlns="" id="{15C732B1-7FCB-48C1-B2FC-A1158C7518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866943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sz="74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Oval 31">
              <a:extLst>
                <a:ext uri="{FF2B5EF4-FFF2-40B4-BE49-F238E27FC236}">
                  <a16:creationId xmlns:a16="http://schemas.microsoft.com/office/drawing/2014/main" xmlns="" id="{292D6B60-56CF-4FA2-B7EC-78D2EF9E31EB}"/>
                </a:ext>
              </a:extLst>
            </p:cNvPr>
            <p:cNvSpPr/>
            <p:nvPr/>
          </p:nvSpPr>
          <p:spPr>
            <a:xfrm>
              <a:off x="5475175" y="2007525"/>
              <a:ext cx="1260001" cy="1260000"/>
            </a:xfrm>
            <a:prstGeom prst="ellipse">
              <a:avLst/>
            </a:prstGeom>
            <a:solidFill>
              <a:srgbClr val="F6D160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866943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sz="74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32">
            <a:extLst>
              <a:ext uri="{FF2B5EF4-FFF2-40B4-BE49-F238E27FC236}">
                <a16:creationId xmlns:a16="http://schemas.microsoft.com/office/drawing/2014/main" xmlns="" id="{7FD3A389-33B6-49AA-B3FA-C460F9F0F1EA}"/>
              </a:ext>
            </a:extLst>
          </p:cNvPr>
          <p:cNvGrpSpPr>
            <a:grpSpLocks noChangeAspect="1"/>
          </p:cNvGrpSpPr>
          <p:nvPr/>
        </p:nvGrpSpPr>
        <p:grpSpPr>
          <a:xfrm>
            <a:off x="6322585" y="3803593"/>
            <a:ext cx="854869" cy="854869"/>
            <a:chOff x="5385173" y="1917525"/>
            <a:chExt cx="1440000" cy="1440000"/>
          </a:xfrm>
        </p:grpSpPr>
        <p:sp>
          <p:nvSpPr>
            <p:cNvPr id="27" name="Oval 33">
              <a:extLst>
                <a:ext uri="{FF2B5EF4-FFF2-40B4-BE49-F238E27FC236}">
                  <a16:creationId xmlns:a16="http://schemas.microsoft.com/office/drawing/2014/main" xmlns="" id="{905B6ED1-EF17-4D7F-876E-11D48AAA6D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866943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sz="74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Oval 34">
              <a:extLst>
                <a:ext uri="{FF2B5EF4-FFF2-40B4-BE49-F238E27FC236}">
                  <a16:creationId xmlns:a16="http://schemas.microsoft.com/office/drawing/2014/main" xmlns="" id="{78872A63-3312-44A3-939E-641CB24576E7}"/>
                </a:ext>
              </a:extLst>
            </p:cNvPr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rgbClr val="F6D160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866943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sz="74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35">
            <a:extLst>
              <a:ext uri="{FF2B5EF4-FFF2-40B4-BE49-F238E27FC236}">
                <a16:creationId xmlns:a16="http://schemas.microsoft.com/office/drawing/2014/main" xmlns="" id="{897DB605-3AFE-46AE-8374-2C94382FB29C}"/>
              </a:ext>
            </a:extLst>
          </p:cNvPr>
          <p:cNvGrpSpPr>
            <a:grpSpLocks noChangeAspect="1"/>
          </p:cNvGrpSpPr>
          <p:nvPr/>
        </p:nvGrpSpPr>
        <p:grpSpPr>
          <a:xfrm>
            <a:off x="5293211" y="2698441"/>
            <a:ext cx="854869" cy="854869"/>
            <a:chOff x="5385173" y="1917525"/>
            <a:chExt cx="1440000" cy="1440000"/>
          </a:xfrm>
        </p:grpSpPr>
        <p:sp>
          <p:nvSpPr>
            <p:cNvPr id="30" name="Oval 36">
              <a:extLst>
                <a:ext uri="{FF2B5EF4-FFF2-40B4-BE49-F238E27FC236}">
                  <a16:creationId xmlns:a16="http://schemas.microsoft.com/office/drawing/2014/main" xmlns="" id="{249943F1-3F7B-4220-82D2-888BB92CC2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866943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sz="74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Oval 37">
              <a:extLst>
                <a:ext uri="{FF2B5EF4-FFF2-40B4-BE49-F238E27FC236}">
                  <a16:creationId xmlns:a16="http://schemas.microsoft.com/office/drawing/2014/main" xmlns="" id="{EF6C3BEE-6A7A-47E1-B0A8-81ED72401898}"/>
                </a:ext>
              </a:extLst>
            </p:cNvPr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rgbClr val="F6D160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866943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sz="74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8">
            <a:extLst>
              <a:ext uri="{FF2B5EF4-FFF2-40B4-BE49-F238E27FC236}">
                <a16:creationId xmlns:a16="http://schemas.microsoft.com/office/drawing/2014/main" xmlns="" id="{D7C8A6BC-3767-43DB-8302-3D63D3DFF221}"/>
              </a:ext>
            </a:extLst>
          </p:cNvPr>
          <p:cNvGrpSpPr>
            <a:grpSpLocks noChangeAspect="1"/>
          </p:cNvGrpSpPr>
          <p:nvPr/>
        </p:nvGrpSpPr>
        <p:grpSpPr>
          <a:xfrm>
            <a:off x="4730068" y="1869947"/>
            <a:ext cx="463056" cy="463056"/>
            <a:chOff x="-2771775" y="66675"/>
            <a:chExt cx="827087" cy="827088"/>
          </a:xfrm>
          <a:solidFill>
            <a:schemeClr val="bg1"/>
          </a:solidFill>
        </p:grpSpPr>
        <p:sp>
          <p:nvSpPr>
            <p:cNvPr id="33" name="Freeform 19">
              <a:extLst>
                <a:ext uri="{FF2B5EF4-FFF2-40B4-BE49-F238E27FC236}">
                  <a16:creationId xmlns:a16="http://schemas.microsoft.com/office/drawing/2014/main" xmlns="" id="{16EBC37F-D83E-438B-A9FC-8996FBCD2F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771775" y="66675"/>
              <a:ext cx="827087" cy="827088"/>
            </a:xfrm>
            <a:custGeom>
              <a:avLst/>
              <a:gdLst>
                <a:gd name="T0" fmla="*/ 188 w 220"/>
                <a:gd name="T1" fmla="*/ 83 h 220"/>
                <a:gd name="T2" fmla="*/ 196 w 220"/>
                <a:gd name="T3" fmla="*/ 56 h 220"/>
                <a:gd name="T4" fmla="*/ 181 w 220"/>
                <a:gd name="T5" fmla="*/ 26 h 220"/>
                <a:gd name="T6" fmla="*/ 164 w 220"/>
                <a:gd name="T7" fmla="*/ 24 h 220"/>
                <a:gd name="T8" fmla="*/ 137 w 220"/>
                <a:gd name="T9" fmla="*/ 32 h 220"/>
                <a:gd name="T10" fmla="*/ 119 w 220"/>
                <a:gd name="T11" fmla="*/ 0 h 220"/>
                <a:gd name="T12" fmla="*/ 87 w 220"/>
                <a:gd name="T13" fmla="*/ 11 h 220"/>
                <a:gd name="T14" fmla="*/ 74 w 220"/>
                <a:gd name="T15" fmla="*/ 36 h 220"/>
                <a:gd name="T16" fmla="*/ 49 w 220"/>
                <a:gd name="T17" fmla="*/ 22 h 220"/>
                <a:gd name="T18" fmla="*/ 26 w 220"/>
                <a:gd name="T19" fmla="*/ 39 h 220"/>
                <a:gd name="T20" fmla="*/ 36 w 220"/>
                <a:gd name="T21" fmla="*/ 74 h 220"/>
                <a:gd name="T22" fmla="*/ 11 w 220"/>
                <a:gd name="T23" fmla="*/ 87 h 220"/>
                <a:gd name="T24" fmla="*/ 0 w 220"/>
                <a:gd name="T25" fmla="*/ 119 h 220"/>
                <a:gd name="T26" fmla="*/ 32 w 220"/>
                <a:gd name="T27" fmla="*/ 137 h 220"/>
                <a:gd name="T28" fmla="*/ 24 w 220"/>
                <a:gd name="T29" fmla="*/ 164 h 220"/>
                <a:gd name="T30" fmla="*/ 39 w 220"/>
                <a:gd name="T31" fmla="*/ 194 h 220"/>
                <a:gd name="T32" fmla="*/ 56 w 220"/>
                <a:gd name="T33" fmla="*/ 196 h 220"/>
                <a:gd name="T34" fmla="*/ 83 w 220"/>
                <a:gd name="T35" fmla="*/ 188 h 220"/>
                <a:gd name="T36" fmla="*/ 101 w 220"/>
                <a:gd name="T37" fmla="*/ 220 h 220"/>
                <a:gd name="T38" fmla="*/ 133 w 220"/>
                <a:gd name="T39" fmla="*/ 209 h 220"/>
                <a:gd name="T40" fmla="*/ 146 w 220"/>
                <a:gd name="T41" fmla="*/ 184 h 220"/>
                <a:gd name="T42" fmla="*/ 171 w 220"/>
                <a:gd name="T43" fmla="*/ 198 h 220"/>
                <a:gd name="T44" fmla="*/ 194 w 220"/>
                <a:gd name="T45" fmla="*/ 181 h 220"/>
                <a:gd name="T46" fmla="*/ 184 w 220"/>
                <a:gd name="T47" fmla="*/ 146 h 220"/>
                <a:gd name="T48" fmla="*/ 209 w 220"/>
                <a:gd name="T49" fmla="*/ 133 h 220"/>
                <a:gd name="T50" fmla="*/ 220 w 220"/>
                <a:gd name="T51" fmla="*/ 101 h 220"/>
                <a:gd name="T52" fmla="*/ 185 w 220"/>
                <a:gd name="T53" fmla="*/ 124 h 220"/>
                <a:gd name="T54" fmla="*/ 172 w 220"/>
                <a:gd name="T55" fmla="*/ 140 h 220"/>
                <a:gd name="T56" fmla="*/ 185 w 220"/>
                <a:gd name="T57" fmla="*/ 171 h 220"/>
                <a:gd name="T58" fmla="*/ 154 w 220"/>
                <a:gd name="T59" fmla="*/ 173 h 220"/>
                <a:gd name="T60" fmla="*/ 140 w 220"/>
                <a:gd name="T61" fmla="*/ 172 h 220"/>
                <a:gd name="T62" fmla="*/ 124 w 220"/>
                <a:gd name="T63" fmla="*/ 185 h 220"/>
                <a:gd name="T64" fmla="*/ 101 w 220"/>
                <a:gd name="T65" fmla="*/ 206 h 220"/>
                <a:gd name="T66" fmla="*/ 87 w 220"/>
                <a:gd name="T67" fmla="*/ 175 h 220"/>
                <a:gd name="T68" fmla="*/ 74 w 220"/>
                <a:gd name="T69" fmla="*/ 170 h 220"/>
                <a:gd name="T70" fmla="*/ 49 w 220"/>
                <a:gd name="T71" fmla="*/ 185 h 220"/>
                <a:gd name="T72" fmla="*/ 47 w 220"/>
                <a:gd name="T73" fmla="*/ 154 h 220"/>
                <a:gd name="T74" fmla="*/ 45 w 220"/>
                <a:gd name="T75" fmla="*/ 133 h 220"/>
                <a:gd name="T76" fmla="*/ 14 w 220"/>
                <a:gd name="T77" fmla="*/ 119 h 220"/>
                <a:gd name="T78" fmla="*/ 35 w 220"/>
                <a:gd name="T79" fmla="*/ 96 h 220"/>
                <a:gd name="T80" fmla="*/ 48 w 220"/>
                <a:gd name="T81" fmla="*/ 80 h 220"/>
                <a:gd name="T82" fmla="*/ 35 w 220"/>
                <a:gd name="T83" fmla="*/ 49 h 220"/>
                <a:gd name="T84" fmla="*/ 66 w 220"/>
                <a:gd name="T85" fmla="*/ 47 h 220"/>
                <a:gd name="T86" fmla="*/ 80 w 220"/>
                <a:gd name="T87" fmla="*/ 48 h 220"/>
                <a:gd name="T88" fmla="*/ 96 w 220"/>
                <a:gd name="T89" fmla="*/ 35 h 220"/>
                <a:gd name="T90" fmla="*/ 119 w 220"/>
                <a:gd name="T91" fmla="*/ 14 h 220"/>
                <a:gd name="T92" fmla="*/ 133 w 220"/>
                <a:gd name="T93" fmla="*/ 45 h 220"/>
                <a:gd name="T94" fmla="*/ 146 w 220"/>
                <a:gd name="T95" fmla="*/ 50 h 220"/>
                <a:gd name="T96" fmla="*/ 171 w 220"/>
                <a:gd name="T97" fmla="*/ 35 h 220"/>
                <a:gd name="T98" fmla="*/ 173 w 220"/>
                <a:gd name="T99" fmla="*/ 66 h 220"/>
                <a:gd name="T100" fmla="*/ 175 w 220"/>
                <a:gd name="T101" fmla="*/ 87 h 220"/>
                <a:gd name="T102" fmla="*/ 206 w 220"/>
                <a:gd name="T103" fmla="*/ 101 h 220"/>
                <a:gd name="T104" fmla="*/ 185 w 220"/>
                <a:gd name="T105" fmla="*/ 124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0" h="220">
                  <a:moveTo>
                    <a:pt x="209" y="87"/>
                  </a:moveTo>
                  <a:cubicBezTo>
                    <a:pt x="188" y="83"/>
                    <a:pt x="188" y="83"/>
                    <a:pt x="188" y="83"/>
                  </a:cubicBezTo>
                  <a:cubicBezTo>
                    <a:pt x="187" y="80"/>
                    <a:pt x="186" y="77"/>
                    <a:pt x="184" y="74"/>
                  </a:cubicBezTo>
                  <a:cubicBezTo>
                    <a:pt x="196" y="56"/>
                    <a:pt x="196" y="56"/>
                    <a:pt x="196" y="56"/>
                  </a:cubicBezTo>
                  <a:cubicBezTo>
                    <a:pt x="200" y="51"/>
                    <a:pt x="199" y="43"/>
                    <a:pt x="194" y="39"/>
                  </a:cubicBezTo>
                  <a:cubicBezTo>
                    <a:pt x="181" y="26"/>
                    <a:pt x="181" y="26"/>
                    <a:pt x="181" y="26"/>
                  </a:cubicBezTo>
                  <a:cubicBezTo>
                    <a:pt x="179" y="23"/>
                    <a:pt x="175" y="22"/>
                    <a:pt x="171" y="22"/>
                  </a:cubicBezTo>
                  <a:cubicBezTo>
                    <a:pt x="169" y="22"/>
                    <a:pt x="166" y="22"/>
                    <a:pt x="164" y="24"/>
                  </a:cubicBezTo>
                  <a:cubicBezTo>
                    <a:pt x="146" y="36"/>
                    <a:pt x="146" y="36"/>
                    <a:pt x="146" y="36"/>
                  </a:cubicBezTo>
                  <a:cubicBezTo>
                    <a:pt x="143" y="34"/>
                    <a:pt x="140" y="33"/>
                    <a:pt x="137" y="32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2" y="5"/>
                    <a:pt x="126" y="0"/>
                    <a:pt x="119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4" y="0"/>
                    <a:pt x="88" y="5"/>
                    <a:pt x="87" y="11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0" y="33"/>
                    <a:pt x="77" y="34"/>
                    <a:pt x="74" y="36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4" y="22"/>
                    <a:pt x="51" y="22"/>
                    <a:pt x="49" y="22"/>
                  </a:cubicBezTo>
                  <a:cubicBezTo>
                    <a:pt x="45" y="22"/>
                    <a:pt x="41" y="23"/>
                    <a:pt x="39" y="26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1" y="43"/>
                    <a:pt x="20" y="51"/>
                    <a:pt x="24" y="56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4" y="77"/>
                    <a:pt x="33" y="80"/>
                    <a:pt x="32" y="83"/>
                  </a:cubicBezTo>
                  <a:cubicBezTo>
                    <a:pt x="11" y="87"/>
                    <a:pt x="11" y="87"/>
                    <a:pt x="11" y="87"/>
                  </a:cubicBezTo>
                  <a:cubicBezTo>
                    <a:pt x="5" y="88"/>
                    <a:pt x="0" y="94"/>
                    <a:pt x="0" y="101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6"/>
                    <a:pt x="5" y="132"/>
                    <a:pt x="11" y="133"/>
                  </a:cubicBezTo>
                  <a:cubicBezTo>
                    <a:pt x="32" y="137"/>
                    <a:pt x="32" y="137"/>
                    <a:pt x="32" y="137"/>
                  </a:cubicBezTo>
                  <a:cubicBezTo>
                    <a:pt x="33" y="140"/>
                    <a:pt x="34" y="143"/>
                    <a:pt x="36" y="146"/>
                  </a:cubicBezTo>
                  <a:cubicBezTo>
                    <a:pt x="24" y="164"/>
                    <a:pt x="24" y="164"/>
                    <a:pt x="24" y="164"/>
                  </a:cubicBezTo>
                  <a:cubicBezTo>
                    <a:pt x="20" y="169"/>
                    <a:pt x="21" y="177"/>
                    <a:pt x="26" y="181"/>
                  </a:cubicBezTo>
                  <a:cubicBezTo>
                    <a:pt x="39" y="194"/>
                    <a:pt x="39" y="194"/>
                    <a:pt x="39" y="194"/>
                  </a:cubicBezTo>
                  <a:cubicBezTo>
                    <a:pt x="41" y="197"/>
                    <a:pt x="45" y="198"/>
                    <a:pt x="49" y="198"/>
                  </a:cubicBezTo>
                  <a:cubicBezTo>
                    <a:pt x="51" y="198"/>
                    <a:pt x="54" y="198"/>
                    <a:pt x="56" y="196"/>
                  </a:cubicBezTo>
                  <a:cubicBezTo>
                    <a:pt x="74" y="184"/>
                    <a:pt x="74" y="184"/>
                    <a:pt x="74" y="184"/>
                  </a:cubicBezTo>
                  <a:cubicBezTo>
                    <a:pt x="77" y="186"/>
                    <a:pt x="80" y="187"/>
                    <a:pt x="83" y="18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8" y="215"/>
                    <a:pt x="94" y="220"/>
                    <a:pt x="101" y="220"/>
                  </a:cubicBezTo>
                  <a:cubicBezTo>
                    <a:pt x="119" y="220"/>
                    <a:pt x="119" y="220"/>
                    <a:pt x="119" y="220"/>
                  </a:cubicBezTo>
                  <a:cubicBezTo>
                    <a:pt x="126" y="220"/>
                    <a:pt x="132" y="215"/>
                    <a:pt x="133" y="209"/>
                  </a:cubicBezTo>
                  <a:cubicBezTo>
                    <a:pt x="137" y="188"/>
                    <a:pt x="137" y="188"/>
                    <a:pt x="137" y="188"/>
                  </a:cubicBezTo>
                  <a:cubicBezTo>
                    <a:pt x="140" y="187"/>
                    <a:pt x="143" y="186"/>
                    <a:pt x="146" y="184"/>
                  </a:cubicBezTo>
                  <a:cubicBezTo>
                    <a:pt x="164" y="196"/>
                    <a:pt x="164" y="196"/>
                    <a:pt x="164" y="196"/>
                  </a:cubicBezTo>
                  <a:cubicBezTo>
                    <a:pt x="166" y="198"/>
                    <a:pt x="169" y="198"/>
                    <a:pt x="171" y="198"/>
                  </a:cubicBezTo>
                  <a:cubicBezTo>
                    <a:pt x="175" y="198"/>
                    <a:pt x="179" y="197"/>
                    <a:pt x="181" y="194"/>
                  </a:cubicBezTo>
                  <a:cubicBezTo>
                    <a:pt x="194" y="181"/>
                    <a:pt x="194" y="181"/>
                    <a:pt x="194" y="181"/>
                  </a:cubicBezTo>
                  <a:cubicBezTo>
                    <a:pt x="199" y="177"/>
                    <a:pt x="200" y="169"/>
                    <a:pt x="196" y="164"/>
                  </a:cubicBezTo>
                  <a:cubicBezTo>
                    <a:pt x="184" y="146"/>
                    <a:pt x="184" y="146"/>
                    <a:pt x="184" y="146"/>
                  </a:cubicBezTo>
                  <a:cubicBezTo>
                    <a:pt x="186" y="143"/>
                    <a:pt x="187" y="140"/>
                    <a:pt x="188" y="137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15" y="132"/>
                    <a:pt x="220" y="126"/>
                    <a:pt x="220" y="119"/>
                  </a:cubicBezTo>
                  <a:cubicBezTo>
                    <a:pt x="220" y="101"/>
                    <a:pt x="220" y="101"/>
                    <a:pt x="220" y="101"/>
                  </a:cubicBezTo>
                  <a:cubicBezTo>
                    <a:pt x="220" y="94"/>
                    <a:pt x="215" y="88"/>
                    <a:pt x="209" y="87"/>
                  </a:cubicBezTo>
                  <a:close/>
                  <a:moveTo>
                    <a:pt x="185" y="124"/>
                  </a:moveTo>
                  <a:cubicBezTo>
                    <a:pt x="180" y="125"/>
                    <a:pt x="176" y="128"/>
                    <a:pt x="175" y="133"/>
                  </a:cubicBezTo>
                  <a:cubicBezTo>
                    <a:pt x="174" y="135"/>
                    <a:pt x="173" y="138"/>
                    <a:pt x="172" y="140"/>
                  </a:cubicBezTo>
                  <a:cubicBezTo>
                    <a:pt x="170" y="144"/>
                    <a:pt x="170" y="149"/>
                    <a:pt x="173" y="154"/>
                  </a:cubicBezTo>
                  <a:cubicBezTo>
                    <a:pt x="185" y="171"/>
                    <a:pt x="185" y="171"/>
                    <a:pt x="185" y="171"/>
                  </a:cubicBezTo>
                  <a:cubicBezTo>
                    <a:pt x="171" y="185"/>
                    <a:pt x="171" y="185"/>
                    <a:pt x="171" y="185"/>
                  </a:cubicBezTo>
                  <a:cubicBezTo>
                    <a:pt x="154" y="173"/>
                    <a:pt x="154" y="173"/>
                    <a:pt x="154" y="173"/>
                  </a:cubicBezTo>
                  <a:cubicBezTo>
                    <a:pt x="151" y="171"/>
                    <a:pt x="149" y="170"/>
                    <a:pt x="146" y="170"/>
                  </a:cubicBezTo>
                  <a:cubicBezTo>
                    <a:pt x="144" y="170"/>
                    <a:pt x="142" y="171"/>
                    <a:pt x="140" y="172"/>
                  </a:cubicBezTo>
                  <a:cubicBezTo>
                    <a:pt x="138" y="173"/>
                    <a:pt x="135" y="174"/>
                    <a:pt x="133" y="175"/>
                  </a:cubicBezTo>
                  <a:cubicBezTo>
                    <a:pt x="128" y="176"/>
                    <a:pt x="125" y="180"/>
                    <a:pt x="124" y="185"/>
                  </a:cubicBezTo>
                  <a:cubicBezTo>
                    <a:pt x="119" y="206"/>
                    <a:pt x="119" y="206"/>
                    <a:pt x="119" y="206"/>
                  </a:cubicBezTo>
                  <a:cubicBezTo>
                    <a:pt x="101" y="206"/>
                    <a:pt x="101" y="206"/>
                    <a:pt x="101" y="206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95" y="180"/>
                    <a:pt x="92" y="176"/>
                    <a:pt x="87" y="175"/>
                  </a:cubicBezTo>
                  <a:cubicBezTo>
                    <a:pt x="85" y="174"/>
                    <a:pt x="82" y="173"/>
                    <a:pt x="80" y="172"/>
                  </a:cubicBezTo>
                  <a:cubicBezTo>
                    <a:pt x="78" y="171"/>
                    <a:pt x="76" y="170"/>
                    <a:pt x="74" y="170"/>
                  </a:cubicBezTo>
                  <a:cubicBezTo>
                    <a:pt x="71" y="170"/>
                    <a:pt x="69" y="171"/>
                    <a:pt x="66" y="173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47" y="154"/>
                    <a:pt x="47" y="154"/>
                    <a:pt x="47" y="154"/>
                  </a:cubicBezTo>
                  <a:cubicBezTo>
                    <a:pt x="50" y="149"/>
                    <a:pt x="50" y="144"/>
                    <a:pt x="48" y="140"/>
                  </a:cubicBezTo>
                  <a:cubicBezTo>
                    <a:pt x="47" y="138"/>
                    <a:pt x="46" y="135"/>
                    <a:pt x="45" y="133"/>
                  </a:cubicBezTo>
                  <a:cubicBezTo>
                    <a:pt x="44" y="128"/>
                    <a:pt x="40" y="125"/>
                    <a:pt x="35" y="124"/>
                  </a:cubicBezTo>
                  <a:cubicBezTo>
                    <a:pt x="14" y="119"/>
                    <a:pt x="14" y="119"/>
                    <a:pt x="14" y="119"/>
                  </a:cubicBezTo>
                  <a:cubicBezTo>
                    <a:pt x="14" y="101"/>
                    <a:pt x="14" y="101"/>
                    <a:pt x="14" y="101"/>
                  </a:cubicBezTo>
                  <a:cubicBezTo>
                    <a:pt x="35" y="96"/>
                    <a:pt x="35" y="96"/>
                    <a:pt x="35" y="96"/>
                  </a:cubicBezTo>
                  <a:cubicBezTo>
                    <a:pt x="40" y="95"/>
                    <a:pt x="44" y="92"/>
                    <a:pt x="45" y="87"/>
                  </a:cubicBezTo>
                  <a:cubicBezTo>
                    <a:pt x="46" y="85"/>
                    <a:pt x="47" y="82"/>
                    <a:pt x="48" y="80"/>
                  </a:cubicBezTo>
                  <a:cubicBezTo>
                    <a:pt x="50" y="76"/>
                    <a:pt x="50" y="71"/>
                    <a:pt x="47" y="66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69" y="49"/>
                    <a:pt x="71" y="50"/>
                    <a:pt x="74" y="50"/>
                  </a:cubicBezTo>
                  <a:cubicBezTo>
                    <a:pt x="76" y="50"/>
                    <a:pt x="78" y="49"/>
                    <a:pt x="80" y="48"/>
                  </a:cubicBezTo>
                  <a:cubicBezTo>
                    <a:pt x="82" y="47"/>
                    <a:pt x="85" y="46"/>
                    <a:pt x="87" y="45"/>
                  </a:cubicBezTo>
                  <a:cubicBezTo>
                    <a:pt x="92" y="44"/>
                    <a:pt x="95" y="40"/>
                    <a:pt x="96" y="35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19" y="14"/>
                    <a:pt x="119" y="14"/>
                    <a:pt x="119" y="14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25" y="40"/>
                    <a:pt x="128" y="44"/>
                    <a:pt x="133" y="45"/>
                  </a:cubicBezTo>
                  <a:cubicBezTo>
                    <a:pt x="135" y="46"/>
                    <a:pt x="138" y="47"/>
                    <a:pt x="140" y="48"/>
                  </a:cubicBezTo>
                  <a:cubicBezTo>
                    <a:pt x="142" y="49"/>
                    <a:pt x="144" y="50"/>
                    <a:pt x="146" y="50"/>
                  </a:cubicBezTo>
                  <a:cubicBezTo>
                    <a:pt x="149" y="50"/>
                    <a:pt x="151" y="49"/>
                    <a:pt x="154" y="47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85" y="49"/>
                    <a:pt x="185" y="49"/>
                    <a:pt x="185" y="49"/>
                  </a:cubicBezTo>
                  <a:cubicBezTo>
                    <a:pt x="173" y="66"/>
                    <a:pt x="173" y="66"/>
                    <a:pt x="173" y="66"/>
                  </a:cubicBezTo>
                  <a:cubicBezTo>
                    <a:pt x="170" y="71"/>
                    <a:pt x="170" y="76"/>
                    <a:pt x="172" y="80"/>
                  </a:cubicBezTo>
                  <a:cubicBezTo>
                    <a:pt x="173" y="82"/>
                    <a:pt x="174" y="85"/>
                    <a:pt x="175" y="87"/>
                  </a:cubicBezTo>
                  <a:cubicBezTo>
                    <a:pt x="176" y="92"/>
                    <a:pt x="180" y="95"/>
                    <a:pt x="185" y="96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206" y="119"/>
                    <a:pt x="206" y="119"/>
                    <a:pt x="206" y="119"/>
                  </a:cubicBezTo>
                  <a:lnTo>
                    <a:pt x="185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856" tIns="43427" rIns="86856" bIns="43427" numCol="1" anchor="t" anchorCtr="0" compatLnSpc="1">
              <a:prstTxWarp prst="textNoShape">
                <a:avLst/>
              </a:prstTxWarp>
            </a:bodyPr>
            <a:lstStyle/>
            <a:p>
              <a:pPr algn="just" defTabSz="866943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sz="74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xmlns="" id="{5FE560C3-E491-4FDD-8760-14732B81BA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538413" y="300038"/>
              <a:ext cx="360362" cy="360363"/>
            </a:xfrm>
            <a:custGeom>
              <a:avLst/>
              <a:gdLst>
                <a:gd name="T0" fmla="*/ 48 w 96"/>
                <a:gd name="T1" fmla="*/ 0 h 96"/>
                <a:gd name="T2" fmla="*/ 0 w 96"/>
                <a:gd name="T3" fmla="*/ 48 h 96"/>
                <a:gd name="T4" fmla="*/ 48 w 96"/>
                <a:gd name="T5" fmla="*/ 96 h 96"/>
                <a:gd name="T6" fmla="*/ 96 w 96"/>
                <a:gd name="T7" fmla="*/ 48 h 96"/>
                <a:gd name="T8" fmla="*/ 48 w 96"/>
                <a:gd name="T9" fmla="*/ 0 h 96"/>
                <a:gd name="T10" fmla="*/ 48 w 96"/>
                <a:gd name="T11" fmla="*/ 90 h 96"/>
                <a:gd name="T12" fmla="*/ 6 w 96"/>
                <a:gd name="T13" fmla="*/ 48 h 96"/>
                <a:gd name="T14" fmla="*/ 48 w 96"/>
                <a:gd name="T15" fmla="*/ 6 h 96"/>
                <a:gd name="T16" fmla="*/ 90 w 96"/>
                <a:gd name="T17" fmla="*/ 48 h 96"/>
                <a:gd name="T18" fmla="*/ 48 w 96"/>
                <a:gd name="T19" fmla="*/ 9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8" y="0"/>
                  </a:moveTo>
                  <a:cubicBezTo>
                    <a:pt x="21" y="0"/>
                    <a:pt x="0" y="21"/>
                    <a:pt x="0" y="48"/>
                  </a:cubicBezTo>
                  <a:cubicBezTo>
                    <a:pt x="0" y="75"/>
                    <a:pt x="21" y="96"/>
                    <a:pt x="48" y="96"/>
                  </a:cubicBezTo>
                  <a:cubicBezTo>
                    <a:pt x="75" y="96"/>
                    <a:pt x="96" y="75"/>
                    <a:pt x="96" y="48"/>
                  </a:cubicBezTo>
                  <a:cubicBezTo>
                    <a:pt x="96" y="21"/>
                    <a:pt x="75" y="0"/>
                    <a:pt x="48" y="0"/>
                  </a:cubicBezTo>
                  <a:close/>
                  <a:moveTo>
                    <a:pt x="48" y="90"/>
                  </a:moveTo>
                  <a:cubicBezTo>
                    <a:pt x="25" y="90"/>
                    <a:pt x="6" y="71"/>
                    <a:pt x="6" y="48"/>
                  </a:cubicBezTo>
                  <a:cubicBezTo>
                    <a:pt x="6" y="25"/>
                    <a:pt x="25" y="6"/>
                    <a:pt x="48" y="6"/>
                  </a:cubicBezTo>
                  <a:cubicBezTo>
                    <a:pt x="71" y="6"/>
                    <a:pt x="90" y="25"/>
                    <a:pt x="90" y="48"/>
                  </a:cubicBezTo>
                  <a:cubicBezTo>
                    <a:pt x="90" y="71"/>
                    <a:pt x="71" y="90"/>
                    <a:pt x="48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856" tIns="43427" rIns="86856" bIns="43427" numCol="1" anchor="t" anchorCtr="0" compatLnSpc="1">
              <a:prstTxWarp prst="textNoShape">
                <a:avLst/>
              </a:prstTxWarp>
            </a:bodyPr>
            <a:lstStyle/>
            <a:p>
              <a:pPr algn="just" defTabSz="866943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sz="74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21">
              <a:extLst>
                <a:ext uri="{FF2B5EF4-FFF2-40B4-BE49-F238E27FC236}">
                  <a16:creationId xmlns:a16="http://schemas.microsoft.com/office/drawing/2014/main" xmlns="" id="{9376D84D-EC17-49A3-9292-8338E745FA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460625" y="374650"/>
              <a:ext cx="207962" cy="206375"/>
            </a:xfrm>
            <a:custGeom>
              <a:avLst/>
              <a:gdLst>
                <a:gd name="T0" fmla="*/ 27 w 55"/>
                <a:gd name="T1" fmla="*/ 0 h 55"/>
                <a:gd name="T2" fmla="*/ 0 w 55"/>
                <a:gd name="T3" fmla="*/ 28 h 55"/>
                <a:gd name="T4" fmla="*/ 27 w 55"/>
                <a:gd name="T5" fmla="*/ 55 h 55"/>
                <a:gd name="T6" fmla="*/ 55 w 55"/>
                <a:gd name="T7" fmla="*/ 28 h 55"/>
                <a:gd name="T8" fmla="*/ 27 w 55"/>
                <a:gd name="T9" fmla="*/ 0 h 55"/>
                <a:gd name="T10" fmla="*/ 27 w 55"/>
                <a:gd name="T11" fmla="*/ 49 h 55"/>
                <a:gd name="T12" fmla="*/ 6 w 55"/>
                <a:gd name="T13" fmla="*/ 28 h 55"/>
                <a:gd name="T14" fmla="*/ 27 w 55"/>
                <a:gd name="T15" fmla="*/ 7 h 55"/>
                <a:gd name="T16" fmla="*/ 48 w 55"/>
                <a:gd name="T17" fmla="*/ 28 h 55"/>
                <a:gd name="T18" fmla="*/ 27 w 55"/>
                <a:gd name="T19" fmla="*/ 4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55">
                  <a:moveTo>
                    <a:pt x="27" y="0"/>
                  </a:moveTo>
                  <a:cubicBezTo>
                    <a:pt x="12" y="0"/>
                    <a:pt x="0" y="13"/>
                    <a:pt x="0" y="28"/>
                  </a:cubicBezTo>
                  <a:cubicBezTo>
                    <a:pt x="0" y="43"/>
                    <a:pt x="12" y="55"/>
                    <a:pt x="27" y="55"/>
                  </a:cubicBezTo>
                  <a:cubicBezTo>
                    <a:pt x="42" y="55"/>
                    <a:pt x="55" y="43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lose/>
                  <a:moveTo>
                    <a:pt x="27" y="49"/>
                  </a:moveTo>
                  <a:cubicBezTo>
                    <a:pt x="16" y="49"/>
                    <a:pt x="6" y="39"/>
                    <a:pt x="6" y="28"/>
                  </a:cubicBezTo>
                  <a:cubicBezTo>
                    <a:pt x="6" y="17"/>
                    <a:pt x="16" y="7"/>
                    <a:pt x="27" y="7"/>
                  </a:cubicBezTo>
                  <a:cubicBezTo>
                    <a:pt x="38" y="7"/>
                    <a:pt x="48" y="17"/>
                    <a:pt x="48" y="28"/>
                  </a:cubicBezTo>
                  <a:cubicBezTo>
                    <a:pt x="48" y="39"/>
                    <a:pt x="38" y="49"/>
                    <a:pt x="2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856" tIns="43427" rIns="86856" bIns="43427" numCol="1" anchor="t" anchorCtr="0" compatLnSpc="1">
              <a:prstTxWarp prst="textNoShape">
                <a:avLst/>
              </a:prstTxWarp>
            </a:bodyPr>
            <a:lstStyle/>
            <a:p>
              <a:pPr algn="just" defTabSz="866943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sz="74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42">
            <a:extLst>
              <a:ext uri="{FF2B5EF4-FFF2-40B4-BE49-F238E27FC236}">
                <a16:creationId xmlns:a16="http://schemas.microsoft.com/office/drawing/2014/main" xmlns="" id="{4031BAD3-5C42-41D8-9BAC-A5856A3E0FE5}"/>
              </a:ext>
            </a:extLst>
          </p:cNvPr>
          <p:cNvGrpSpPr/>
          <p:nvPr/>
        </p:nvGrpSpPr>
        <p:grpSpPr>
          <a:xfrm>
            <a:off x="5687170" y="5115481"/>
            <a:ext cx="410685" cy="313887"/>
            <a:chOff x="5516563" y="84138"/>
            <a:chExt cx="1414463" cy="1081087"/>
          </a:xfrm>
          <a:solidFill>
            <a:schemeClr val="bg1"/>
          </a:solidFill>
        </p:grpSpPr>
        <p:sp>
          <p:nvSpPr>
            <p:cNvPr id="37" name="Freeform 13">
              <a:extLst>
                <a:ext uri="{FF2B5EF4-FFF2-40B4-BE49-F238E27FC236}">
                  <a16:creationId xmlns:a16="http://schemas.microsoft.com/office/drawing/2014/main" xmlns="" id="{81688B4F-3A8A-40FF-997D-BF86AEFEC5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88013" y="249238"/>
              <a:ext cx="896938" cy="698500"/>
            </a:xfrm>
            <a:custGeom>
              <a:avLst/>
              <a:gdLst>
                <a:gd name="T0" fmla="*/ 214 w 239"/>
                <a:gd name="T1" fmla="*/ 9 h 186"/>
                <a:gd name="T2" fmla="*/ 120 w 239"/>
                <a:gd name="T3" fmla="*/ 0 h 186"/>
                <a:gd name="T4" fmla="*/ 26 w 239"/>
                <a:gd name="T5" fmla="*/ 9 h 186"/>
                <a:gd name="T6" fmla="*/ 17 w 239"/>
                <a:gd name="T7" fmla="*/ 17 h 186"/>
                <a:gd name="T8" fmla="*/ 17 w 239"/>
                <a:gd name="T9" fmla="*/ 169 h 186"/>
                <a:gd name="T10" fmla="*/ 26 w 239"/>
                <a:gd name="T11" fmla="*/ 177 h 186"/>
                <a:gd name="T12" fmla="*/ 120 w 239"/>
                <a:gd name="T13" fmla="*/ 186 h 186"/>
                <a:gd name="T14" fmla="*/ 214 w 239"/>
                <a:gd name="T15" fmla="*/ 177 h 186"/>
                <a:gd name="T16" fmla="*/ 222 w 239"/>
                <a:gd name="T17" fmla="*/ 169 h 186"/>
                <a:gd name="T18" fmla="*/ 222 w 239"/>
                <a:gd name="T19" fmla="*/ 17 h 186"/>
                <a:gd name="T20" fmla="*/ 214 w 239"/>
                <a:gd name="T21" fmla="*/ 9 h 186"/>
                <a:gd name="T22" fmla="*/ 211 w 239"/>
                <a:gd name="T23" fmla="*/ 165 h 186"/>
                <a:gd name="T24" fmla="*/ 28 w 239"/>
                <a:gd name="T25" fmla="*/ 165 h 186"/>
                <a:gd name="T26" fmla="*/ 28 w 239"/>
                <a:gd name="T27" fmla="*/ 21 h 186"/>
                <a:gd name="T28" fmla="*/ 211 w 239"/>
                <a:gd name="T29" fmla="*/ 21 h 186"/>
                <a:gd name="T30" fmla="*/ 211 w 239"/>
                <a:gd name="T31" fmla="*/ 16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9" h="186">
                  <a:moveTo>
                    <a:pt x="214" y="9"/>
                  </a:moveTo>
                  <a:cubicBezTo>
                    <a:pt x="182" y="3"/>
                    <a:pt x="151" y="0"/>
                    <a:pt x="120" y="0"/>
                  </a:cubicBezTo>
                  <a:cubicBezTo>
                    <a:pt x="88" y="0"/>
                    <a:pt x="57" y="3"/>
                    <a:pt x="26" y="9"/>
                  </a:cubicBezTo>
                  <a:cubicBezTo>
                    <a:pt x="22" y="10"/>
                    <a:pt x="18" y="13"/>
                    <a:pt x="17" y="17"/>
                  </a:cubicBezTo>
                  <a:cubicBezTo>
                    <a:pt x="0" y="67"/>
                    <a:pt x="0" y="118"/>
                    <a:pt x="17" y="169"/>
                  </a:cubicBezTo>
                  <a:cubicBezTo>
                    <a:pt x="18" y="173"/>
                    <a:pt x="22" y="176"/>
                    <a:pt x="26" y="177"/>
                  </a:cubicBezTo>
                  <a:cubicBezTo>
                    <a:pt x="57" y="183"/>
                    <a:pt x="88" y="186"/>
                    <a:pt x="120" y="186"/>
                  </a:cubicBezTo>
                  <a:cubicBezTo>
                    <a:pt x="151" y="186"/>
                    <a:pt x="182" y="183"/>
                    <a:pt x="214" y="177"/>
                  </a:cubicBezTo>
                  <a:cubicBezTo>
                    <a:pt x="218" y="176"/>
                    <a:pt x="221" y="173"/>
                    <a:pt x="222" y="169"/>
                  </a:cubicBezTo>
                  <a:cubicBezTo>
                    <a:pt x="239" y="118"/>
                    <a:pt x="239" y="67"/>
                    <a:pt x="222" y="17"/>
                  </a:cubicBezTo>
                  <a:cubicBezTo>
                    <a:pt x="221" y="13"/>
                    <a:pt x="218" y="10"/>
                    <a:pt x="214" y="9"/>
                  </a:cubicBezTo>
                  <a:close/>
                  <a:moveTo>
                    <a:pt x="211" y="165"/>
                  </a:moveTo>
                  <a:cubicBezTo>
                    <a:pt x="150" y="178"/>
                    <a:pt x="89" y="178"/>
                    <a:pt x="28" y="165"/>
                  </a:cubicBezTo>
                  <a:cubicBezTo>
                    <a:pt x="12" y="117"/>
                    <a:pt x="12" y="69"/>
                    <a:pt x="28" y="21"/>
                  </a:cubicBezTo>
                  <a:cubicBezTo>
                    <a:pt x="89" y="8"/>
                    <a:pt x="150" y="8"/>
                    <a:pt x="211" y="21"/>
                  </a:cubicBezTo>
                  <a:cubicBezTo>
                    <a:pt x="227" y="69"/>
                    <a:pt x="227" y="117"/>
                    <a:pt x="211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856" tIns="43427" rIns="86856" bIns="43427" numCol="1" anchor="t" anchorCtr="0" compatLnSpc="1">
              <a:prstTxWarp prst="textNoShape">
                <a:avLst/>
              </a:prstTxWarp>
            </a:bodyPr>
            <a:lstStyle/>
            <a:p>
              <a:pPr algn="just" defTabSz="866943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sz="74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14">
              <a:extLst>
                <a:ext uri="{FF2B5EF4-FFF2-40B4-BE49-F238E27FC236}">
                  <a16:creationId xmlns:a16="http://schemas.microsoft.com/office/drawing/2014/main" xmlns="" id="{7A666ABB-84BB-4B51-9EBF-54D2379B1A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16563" y="84138"/>
              <a:ext cx="1414463" cy="1081087"/>
            </a:xfrm>
            <a:custGeom>
              <a:avLst/>
              <a:gdLst>
                <a:gd name="T0" fmla="*/ 359 w 377"/>
                <a:gd name="T1" fmla="*/ 27 h 288"/>
                <a:gd name="T2" fmla="*/ 340 w 377"/>
                <a:gd name="T3" fmla="*/ 9 h 288"/>
                <a:gd name="T4" fmla="*/ 189 w 377"/>
                <a:gd name="T5" fmla="*/ 0 h 288"/>
                <a:gd name="T6" fmla="*/ 37 w 377"/>
                <a:gd name="T7" fmla="*/ 9 h 288"/>
                <a:gd name="T8" fmla="*/ 18 w 377"/>
                <a:gd name="T9" fmla="*/ 27 h 288"/>
                <a:gd name="T10" fmla="*/ 18 w 377"/>
                <a:gd name="T11" fmla="*/ 250 h 288"/>
                <a:gd name="T12" fmla="*/ 37 w 377"/>
                <a:gd name="T13" fmla="*/ 267 h 288"/>
                <a:gd name="T14" fmla="*/ 110 w 377"/>
                <a:gd name="T15" fmla="*/ 274 h 288"/>
                <a:gd name="T16" fmla="*/ 108 w 377"/>
                <a:gd name="T17" fmla="*/ 276 h 288"/>
                <a:gd name="T18" fmla="*/ 189 w 377"/>
                <a:gd name="T19" fmla="*/ 288 h 288"/>
                <a:gd name="T20" fmla="*/ 269 w 377"/>
                <a:gd name="T21" fmla="*/ 276 h 288"/>
                <a:gd name="T22" fmla="*/ 267 w 377"/>
                <a:gd name="T23" fmla="*/ 274 h 288"/>
                <a:gd name="T24" fmla="*/ 340 w 377"/>
                <a:gd name="T25" fmla="*/ 267 h 288"/>
                <a:gd name="T26" fmla="*/ 359 w 377"/>
                <a:gd name="T27" fmla="*/ 250 h 288"/>
                <a:gd name="T28" fmla="*/ 359 w 377"/>
                <a:gd name="T29" fmla="*/ 27 h 288"/>
                <a:gd name="T30" fmla="*/ 337 w 377"/>
                <a:gd name="T31" fmla="*/ 244 h 288"/>
                <a:gd name="T32" fmla="*/ 40 w 377"/>
                <a:gd name="T33" fmla="*/ 244 h 288"/>
                <a:gd name="T34" fmla="*/ 40 w 377"/>
                <a:gd name="T35" fmla="*/ 32 h 288"/>
                <a:gd name="T36" fmla="*/ 337 w 377"/>
                <a:gd name="T37" fmla="*/ 32 h 288"/>
                <a:gd name="T38" fmla="*/ 337 w 377"/>
                <a:gd name="T39" fmla="*/ 2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7" h="288">
                  <a:moveTo>
                    <a:pt x="359" y="27"/>
                  </a:moveTo>
                  <a:cubicBezTo>
                    <a:pt x="357" y="17"/>
                    <a:pt x="349" y="10"/>
                    <a:pt x="340" y="9"/>
                  </a:cubicBezTo>
                  <a:cubicBezTo>
                    <a:pt x="290" y="3"/>
                    <a:pt x="239" y="0"/>
                    <a:pt x="189" y="0"/>
                  </a:cubicBezTo>
                  <a:cubicBezTo>
                    <a:pt x="138" y="0"/>
                    <a:pt x="87" y="3"/>
                    <a:pt x="37" y="9"/>
                  </a:cubicBezTo>
                  <a:cubicBezTo>
                    <a:pt x="28" y="10"/>
                    <a:pt x="20" y="17"/>
                    <a:pt x="18" y="27"/>
                  </a:cubicBezTo>
                  <a:cubicBezTo>
                    <a:pt x="0" y="101"/>
                    <a:pt x="0" y="176"/>
                    <a:pt x="18" y="250"/>
                  </a:cubicBezTo>
                  <a:cubicBezTo>
                    <a:pt x="20" y="259"/>
                    <a:pt x="28" y="266"/>
                    <a:pt x="37" y="267"/>
                  </a:cubicBezTo>
                  <a:cubicBezTo>
                    <a:pt x="61" y="270"/>
                    <a:pt x="86" y="272"/>
                    <a:pt x="110" y="274"/>
                  </a:cubicBezTo>
                  <a:cubicBezTo>
                    <a:pt x="109" y="275"/>
                    <a:pt x="108" y="275"/>
                    <a:pt x="108" y="276"/>
                  </a:cubicBezTo>
                  <a:cubicBezTo>
                    <a:pt x="108" y="283"/>
                    <a:pt x="144" y="288"/>
                    <a:pt x="189" y="288"/>
                  </a:cubicBezTo>
                  <a:cubicBezTo>
                    <a:pt x="233" y="288"/>
                    <a:pt x="269" y="283"/>
                    <a:pt x="269" y="276"/>
                  </a:cubicBezTo>
                  <a:cubicBezTo>
                    <a:pt x="269" y="275"/>
                    <a:pt x="268" y="275"/>
                    <a:pt x="267" y="274"/>
                  </a:cubicBezTo>
                  <a:cubicBezTo>
                    <a:pt x="291" y="272"/>
                    <a:pt x="316" y="270"/>
                    <a:pt x="340" y="267"/>
                  </a:cubicBezTo>
                  <a:cubicBezTo>
                    <a:pt x="349" y="266"/>
                    <a:pt x="357" y="259"/>
                    <a:pt x="359" y="250"/>
                  </a:cubicBezTo>
                  <a:cubicBezTo>
                    <a:pt x="377" y="176"/>
                    <a:pt x="377" y="101"/>
                    <a:pt x="359" y="27"/>
                  </a:cubicBezTo>
                  <a:close/>
                  <a:moveTo>
                    <a:pt x="337" y="244"/>
                  </a:moveTo>
                  <a:cubicBezTo>
                    <a:pt x="238" y="256"/>
                    <a:pt x="139" y="256"/>
                    <a:pt x="40" y="244"/>
                  </a:cubicBezTo>
                  <a:cubicBezTo>
                    <a:pt x="23" y="174"/>
                    <a:pt x="23" y="103"/>
                    <a:pt x="40" y="32"/>
                  </a:cubicBezTo>
                  <a:cubicBezTo>
                    <a:pt x="139" y="20"/>
                    <a:pt x="238" y="20"/>
                    <a:pt x="337" y="32"/>
                  </a:cubicBezTo>
                  <a:cubicBezTo>
                    <a:pt x="354" y="103"/>
                    <a:pt x="354" y="174"/>
                    <a:pt x="337" y="2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856" tIns="43427" rIns="86856" bIns="43427" numCol="1" anchor="t" anchorCtr="0" compatLnSpc="1">
              <a:prstTxWarp prst="textNoShape">
                <a:avLst/>
              </a:prstTxWarp>
            </a:bodyPr>
            <a:lstStyle/>
            <a:p>
              <a:pPr algn="just" defTabSz="866943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sz="74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15">
              <a:extLst>
                <a:ext uri="{FF2B5EF4-FFF2-40B4-BE49-F238E27FC236}">
                  <a16:creationId xmlns:a16="http://schemas.microsoft.com/office/drawing/2014/main" xmlns="" id="{CB95097E-07E4-42FE-9E66-64AA1BF535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11938" y="301625"/>
              <a:ext cx="131763" cy="128587"/>
            </a:xfrm>
            <a:custGeom>
              <a:avLst/>
              <a:gdLst>
                <a:gd name="T0" fmla="*/ 17 w 35"/>
                <a:gd name="T1" fmla="*/ 34 h 34"/>
                <a:gd name="T2" fmla="*/ 35 w 35"/>
                <a:gd name="T3" fmla="*/ 17 h 34"/>
                <a:gd name="T4" fmla="*/ 17 w 35"/>
                <a:gd name="T5" fmla="*/ 0 h 34"/>
                <a:gd name="T6" fmla="*/ 0 w 35"/>
                <a:gd name="T7" fmla="*/ 17 h 34"/>
                <a:gd name="T8" fmla="*/ 17 w 35"/>
                <a:gd name="T9" fmla="*/ 34 h 34"/>
                <a:gd name="T10" fmla="*/ 17 w 35"/>
                <a:gd name="T11" fmla="*/ 11 h 34"/>
                <a:gd name="T12" fmla="*/ 23 w 35"/>
                <a:gd name="T13" fmla="*/ 17 h 34"/>
                <a:gd name="T14" fmla="*/ 17 w 35"/>
                <a:gd name="T15" fmla="*/ 23 h 34"/>
                <a:gd name="T16" fmla="*/ 12 w 35"/>
                <a:gd name="T17" fmla="*/ 17 h 34"/>
                <a:gd name="T18" fmla="*/ 17 w 35"/>
                <a:gd name="T19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4">
                  <a:moveTo>
                    <a:pt x="17" y="34"/>
                  </a:moveTo>
                  <a:cubicBezTo>
                    <a:pt x="27" y="34"/>
                    <a:pt x="35" y="26"/>
                    <a:pt x="35" y="17"/>
                  </a:cubicBezTo>
                  <a:cubicBezTo>
                    <a:pt x="35" y="7"/>
                    <a:pt x="2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26"/>
                    <a:pt x="8" y="34"/>
                    <a:pt x="17" y="34"/>
                  </a:cubicBezTo>
                  <a:close/>
                  <a:moveTo>
                    <a:pt x="17" y="11"/>
                  </a:moveTo>
                  <a:cubicBezTo>
                    <a:pt x="21" y="11"/>
                    <a:pt x="23" y="14"/>
                    <a:pt x="23" y="17"/>
                  </a:cubicBezTo>
                  <a:cubicBezTo>
                    <a:pt x="23" y="20"/>
                    <a:pt x="21" y="23"/>
                    <a:pt x="17" y="23"/>
                  </a:cubicBezTo>
                  <a:cubicBezTo>
                    <a:pt x="14" y="23"/>
                    <a:pt x="12" y="20"/>
                    <a:pt x="12" y="17"/>
                  </a:cubicBezTo>
                  <a:cubicBezTo>
                    <a:pt x="12" y="14"/>
                    <a:pt x="14" y="11"/>
                    <a:pt x="1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856" tIns="43427" rIns="86856" bIns="43427" numCol="1" anchor="t" anchorCtr="0" compatLnSpc="1">
              <a:prstTxWarp prst="textNoShape">
                <a:avLst/>
              </a:prstTxWarp>
            </a:bodyPr>
            <a:lstStyle/>
            <a:p>
              <a:pPr algn="just" defTabSz="866943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sz="74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xmlns="" id="{AF4B3AE3-FD43-4B44-8C6D-230760738B3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0663" y="860425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5 w 46"/>
                <a:gd name="T3" fmla="*/ 0 h 12"/>
                <a:gd name="T4" fmla="*/ 0 w 46"/>
                <a:gd name="T5" fmla="*/ 6 h 12"/>
                <a:gd name="T6" fmla="*/ 5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5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3" y="12"/>
                    <a:pt x="46" y="9"/>
                    <a:pt x="46" y="6"/>
                  </a:cubicBezTo>
                  <a:cubicBezTo>
                    <a:pt x="46" y="3"/>
                    <a:pt x="43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856" tIns="43427" rIns="86856" bIns="43427" numCol="1" anchor="t" anchorCtr="0" compatLnSpc="1">
              <a:prstTxWarp prst="textNoShape">
                <a:avLst/>
              </a:prstTxWarp>
            </a:bodyPr>
            <a:lstStyle/>
            <a:p>
              <a:pPr algn="just" defTabSz="866943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sz="74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 17">
              <a:extLst>
                <a:ext uri="{FF2B5EF4-FFF2-40B4-BE49-F238E27FC236}">
                  <a16:creationId xmlns:a16="http://schemas.microsoft.com/office/drawing/2014/main" xmlns="" id="{D28F6E58-2CCC-457E-8EA4-6A6DA98F5F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1938" y="733425"/>
              <a:ext cx="173038" cy="41275"/>
            </a:xfrm>
            <a:custGeom>
              <a:avLst/>
              <a:gdLst>
                <a:gd name="T0" fmla="*/ 40 w 46"/>
                <a:gd name="T1" fmla="*/ 0 h 11"/>
                <a:gd name="T2" fmla="*/ 6 w 46"/>
                <a:gd name="T3" fmla="*/ 0 h 11"/>
                <a:gd name="T4" fmla="*/ 0 w 46"/>
                <a:gd name="T5" fmla="*/ 5 h 11"/>
                <a:gd name="T6" fmla="*/ 6 w 46"/>
                <a:gd name="T7" fmla="*/ 11 h 11"/>
                <a:gd name="T8" fmla="*/ 40 w 46"/>
                <a:gd name="T9" fmla="*/ 11 h 11"/>
                <a:gd name="T10" fmla="*/ 46 w 46"/>
                <a:gd name="T11" fmla="*/ 5 h 11"/>
                <a:gd name="T12" fmla="*/ 40 w 46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1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9"/>
                    <a:pt x="3" y="11"/>
                    <a:pt x="6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4" y="11"/>
                    <a:pt x="46" y="9"/>
                    <a:pt x="46" y="5"/>
                  </a:cubicBezTo>
                  <a:cubicBezTo>
                    <a:pt x="46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856" tIns="43427" rIns="86856" bIns="43427" numCol="1" anchor="t" anchorCtr="0" compatLnSpc="1">
              <a:prstTxWarp prst="textNoShape">
                <a:avLst/>
              </a:prstTxWarp>
            </a:bodyPr>
            <a:lstStyle/>
            <a:p>
              <a:pPr algn="just" defTabSz="866943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sz="74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18">
              <a:extLst>
                <a:ext uri="{FF2B5EF4-FFF2-40B4-BE49-F238E27FC236}">
                  <a16:creationId xmlns:a16="http://schemas.microsoft.com/office/drawing/2014/main" xmlns="" id="{043134D5-6BAE-4B4C-9A0C-351AD86BAA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1938" y="601663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6 w 46"/>
                <a:gd name="T3" fmla="*/ 0 h 12"/>
                <a:gd name="T4" fmla="*/ 0 w 46"/>
                <a:gd name="T5" fmla="*/ 6 h 12"/>
                <a:gd name="T6" fmla="*/ 6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4" y="12"/>
                    <a:pt x="46" y="9"/>
                    <a:pt x="46" y="6"/>
                  </a:cubicBezTo>
                  <a:cubicBezTo>
                    <a:pt x="46" y="3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856" tIns="43427" rIns="86856" bIns="43427" numCol="1" anchor="t" anchorCtr="0" compatLnSpc="1">
              <a:prstTxWarp prst="textNoShape">
                <a:avLst/>
              </a:prstTxWarp>
            </a:bodyPr>
            <a:lstStyle/>
            <a:p>
              <a:pPr algn="just" defTabSz="866943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sz="74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19">
              <a:extLst>
                <a:ext uri="{FF2B5EF4-FFF2-40B4-BE49-F238E27FC236}">
                  <a16:creationId xmlns:a16="http://schemas.microsoft.com/office/drawing/2014/main" xmlns="" id="{DB7C126E-94DB-4C0D-9967-9C5EAC11FD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0100" y="422275"/>
              <a:ext cx="258763" cy="179387"/>
            </a:xfrm>
            <a:custGeom>
              <a:avLst/>
              <a:gdLst>
                <a:gd name="T0" fmla="*/ 63 w 69"/>
                <a:gd name="T1" fmla="*/ 0 h 48"/>
                <a:gd name="T2" fmla="*/ 10 w 69"/>
                <a:gd name="T3" fmla="*/ 4 h 48"/>
                <a:gd name="T4" fmla="*/ 3 w 69"/>
                <a:gd name="T5" fmla="*/ 10 h 48"/>
                <a:gd name="T6" fmla="*/ 0 w 69"/>
                <a:gd name="T7" fmla="*/ 42 h 48"/>
                <a:gd name="T8" fmla="*/ 5 w 69"/>
                <a:gd name="T9" fmla="*/ 48 h 48"/>
                <a:gd name="T10" fmla="*/ 11 w 69"/>
                <a:gd name="T11" fmla="*/ 42 h 48"/>
                <a:gd name="T12" fmla="*/ 13 w 69"/>
                <a:gd name="T13" fmla="*/ 21 h 48"/>
                <a:gd name="T14" fmla="*/ 20 w 69"/>
                <a:gd name="T15" fmla="*/ 14 h 48"/>
                <a:gd name="T16" fmla="*/ 63 w 69"/>
                <a:gd name="T17" fmla="*/ 11 h 48"/>
                <a:gd name="T18" fmla="*/ 69 w 69"/>
                <a:gd name="T19" fmla="*/ 5 h 48"/>
                <a:gd name="T20" fmla="*/ 63 w 69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48">
                  <a:moveTo>
                    <a:pt x="63" y="0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7"/>
                    <a:pt x="3" y="1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6"/>
                    <a:pt x="2" y="48"/>
                    <a:pt x="5" y="48"/>
                  </a:cubicBezTo>
                  <a:cubicBezTo>
                    <a:pt x="8" y="48"/>
                    <a:pt x="11" y="46"/>
                    <a:pt x="11" y="4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17"/>
                    <a:pt x="16" y="15"/>
                    <a:pt x="20" y="14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9" y="9"/>
                    <a:pt x="69" y="5"/>
                  </a:cubicBezTo>
                  <a:cubicBezTo>
                    <a:pt x="69" y="2"/>
                    <a:pt x="66" y="0"/>
                    <a:pt x="6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856" tIns="43427" rIns="86856" bIns="43427" numCol="1" anchor="t" anchorCtr="0" compatLnSpc="1">
              <a:prstTxWarp prst="textNoShape">
                <a:avLst/>
              </a:prstTxWarp>
            </a:bodyPr>
            <a:lstStyle/>
            <a:p>
              <a:pPr algn="just" defTabSz="866943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sz="74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50">
            <a:extLst>
              <a:ext uri="{FF2B5EF4-FFF2-40B4-BE49-F238E27FC236}">
                <a16:creationId xmlns:a16="http://schemas.microsoft.com/office/drawing/2014/main" xmlns="" id="{3D0F1448-DA2D-4BAA-8FDD-6FBB0AB5EE26}"/>
              </a:ext>
            </a:extLst>
          </p:cNvPr>
          <p:cNvGrpSpPr/>
          <p:nvPr/>
        </p:nvGrpSpPr>
        <p:grpSpPr>
          <a:xfrm>
            <a:off x="6528841" y="4044833"/>
            <a:ext cx="424969" cy="365972"/>
            <a:chOff x="2727325" y="-39687"/>
            <a:chExt cx="1463675" cy="1260475"/>
          </a:xfrm>
          <a:solidFill>
            <a:schemeClr val="bg1"/>
          </a:solidFill>
        </p:grpSpPr>
        <p:sp>
          <p:nvSpPr>
            <p:cNvPr id="45" name="Freeform 20">
              <a:extLst>
                <a:ext uri="{FF2B5EF4-FFF2-40B4-BE49-F238E27FC236}">
                  <a16:creationId xmlns:a16="http://schemas.microsoft.com/office/drawing/2014/main" xmlns="" id="{3C6E88BF-9C11-4264-960E-AE50518E9B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7325" y="-39687"/>
              <a:ext cx="1463675" cy="1260475"/>
            </a:xfrm>
            <a:custGeom>
              <a:avLst/>
              <a:gdLst>
                <a:gd name="T0" fmla="*/ 347 w 390"/>
                <a:gd name="T1" fmla="*/ 42 h 336"/>
                <a:gd name="T2" fmla="*/ 195 w 390"/>
                <a:gd name="T3" fmla="*/ 38 h 336"/>
                <a:gd name="T4" fmla="*/ 43 w 390"/>
                <a:gd name="T5" fmla="*/ 42 h 336"/>
                <a:gd name="T6" fmla="*/ 43 w 390"/>
                <a:gd name="T7" fmla="*/ 196 h 336"/>
                <a:gd name="T8" fmla="*/ 170 w 390"/>
                <a:gd name="T9" fmla="*/ 322 h 336"/>
                <a:gd name="T10" fmla="*/ 220 w 390"/>
                <a:gd name="T11" fmla="*/ 322 h 336"/>
                <a:gd name="T12" fmla="*/ 347 w 390"/>
                <a:gd name="T13" fmla="*/ 196 h 336"/>
                <a:gd name="T14" fmla="*/ 347 w 390"/>
                <a:gd name="T15" fmla="*/ 42 h 336"/>
                <a:gd name="T16" fmla="*/ 330 w 390"/>
                <a:gd name="T17" fmla="*/ 180 h 336"/>
                <a:gd name="T18" fmla="*/ 203 w 390"/>
                <a:gd name="T19" fmla="*/ 306 h 336"/>
                <a:gd name="T20" fmla="*/ 187 w 390"/>
                <a:gd name="T21" fmla="*/ 306 h 336"/>
                <a:gd name="T22" fmla="*/ 59 w 390"/>
                <a:gd name="T23" fmla="*/ 180 h 336"/>
                <a:gd name="T24" fmla="*/ 59 w 390"/>
                <a:gd name="T25" fmla="*/ 58 h 336"/>
                <a:gd name="T26" fmla="*/ 179 w 390"/>
                <a:gd name="T27" fmla="*/ 55 h 336"/>
                <a:gd name="T28" fmla="*/ 195 w 390"/>
                <a:gd name="T29" fmla="*/ 70 h 336"/>
                <a:gd name="T30" fmla="*/ 210 w 390"/>
                <a:gd name="T31" fmla="*/ 55 h 336"/>
                <a:gd name="T32" fmla="*/ 330 w 390"/>
                <a:gd name="T33" fmla="*/ 58 h 336"/>
                <a:gd name="T34" fmla="*/ 330 w 390"/>
                <a:gd name="T35" fmla="*/ 18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0" h="336">
                  <a:moveTo>
                    <a:pt x="347" y="42"/>
                  </a:moveTo>
                  <a:cubicBezTo>
                    <a:pt x="305" y="0"/>
                    <a:pt x="238" y="0"/>
                    <a:pt x="195" y="38"/>
                  </a:cubicBezTo>
                  <a:cubicBezTo>
                    <a:pt x="152" y="0"/>
                    <a:pt x="85" y="0"/>
                    <a:pt x="43" y="42"/>
                  </a:cubicBezTo>
                  <a:cubicBezTo>
                    <a:pt x="0" y="84"/>
                    <a:pt x="0" y="154"/>
                    <a:pt x="43" y="196"/>
                  </a:cubicBezTo>
                  <a:cubicBezTo>
                    <a:pt x="55" y="208"/>
                    <a:pt x="170" y="322"/>
                    <a:pt x="170" y="322"/>
                  </a:cubicBezTo>
                  <a:cubicBezTo>
                    <a:pt x="184" y="336"/>
                    <a:pt x="206" y="336"/>
                    <a:pt x="220" y="322"/>
                  </a:cubicBezTo>
                  <a:cubicBezTo>
                    <a:pt x="220" y="322"/>
                    <a:pt x="345" y="198"/>
                    <a:pt x="347" y="196"/>
                  </a:cubicBezTo>
                  <a:cubicBezTo>
                    <a:pt x="390" y="154"/>
                    <a:pt x="390" y="84"/>
                    <a:pt x="347" y="42"/>
                  </a:cubicBezTo>
                  <a:close/>
                  <a:moveTo>
                    <a:pt x="330" y="180"/>
                  </a:moveTo>
                  <a:cubicBezTo>
                    <a:pt x="203" y="306"/>
                    <a:pt x="203" y="306"/>
                    <a:pt x="203" y="306"/>
                  </a:cubicBezTo>
                  <a:cubicBezTo>
                    <a:pt x="199" y="310"/>
                    <a:pt x="191" y="310"/>
                    <a:pt x="187" y="306"/>
                  </a:cubicBezTo>
                  <a:cubicBezTo>
                    <a:pt x="59" y="180"/>
                    <a:pt x="59" y="180"/>
                    <a:pt x="59" y="180"/>
                  </a:cubicBezTo>
                  <a:cubicBezTo>
                    <a:pt x="25" y="146"/>
                    <a:pt x="25" y="92"/>
                    <a:pt x="59" y="58"/>
                  </a:cubicBezTo>
                  <a:cubicBezTo>
                    <a:pt x="92" y="26"/>
                    <a:pt x="145" y="25"/>
                    <a:pt x="179" y="55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245" y="25"/>
                    <a:pt x="298" y="26"/>
                    <a:pt x="330" y="58"/>
                  </a:cubicBezTo>
                  <a:cubicBezTo>
                    <a:pt x="364" y="92"/>
                    <a:pt x="364" y="146"/>
                    <a:pt x="330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856" tIns="43427" rIns="86856" bIns="43427" numCol="1" anchor="t" anchorCtr="0" compatLnSpc="1">
              <a:prstTxWarp prst="textNoShape">
                <a:avLst/>
              </a:prstTxWarp>
            </a:bodyPr>
            <a:lstStyle/>
            <a:p>
              <a:pPr algn="just" defTabSz="866943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sz="74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Freeform 21">
              <a:extLst>
                <a:ext uri="{FF2B5EF4-FFF2-40B4-BE49-F238E27FC236}">
                  <a16:creationId xmlns:a16="http://schemas.microsoft.com/office/drawing/2014/main" xmlns="" id="{24C221AA-0E28-4D88-BD1A-26997F095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2913" y="215900"/>
              <a:ext cx="206375" cy="201612"/>
            </a:xfrm>
            <a:custGeom>
              <a:avLst/>
              <a:gdLst>
                <a:gd name="T0" fmla="*/ 49 w 55"/>
                <a:gd name="T1" fmla="*/ 0 h 54"/>
                <a:gd name="T2" fmla="*/ 49 w 55"/>
                <a:gd name="T3" fmla="*/ 0 h 54"/>
                <a:gd name="T4" fmla="*/ 0 w 55"/>
                <a:gd name="T5" fmla="*/ 48 h 54"/>
                <a:gd name="T6" fmla="*/ 0 w 55"/>
                <a:gd name="T7" fmla="*/ 48 h 54"/>
                <a:gd name="T8" fmla="*/ 6 w 55"/>
                <a:gd name="T9" fmla="*/ 54 h 54"/>
                <a:gd name="T10" fmla="*/ 12 w 55"/>
                <a:gd name="T11" fmla="*/ 48 h 54"/>
                <a:gd name="T12" fmla="*/ 12 w 55"/>
                <a:gd name="T13" fmla="*/ 48 h 54"/>
                <a:gd name="T14" fmla="*/ 49 w 55"/>
                <a:gd name="T15" fmla="*/ 11 h 54"/>
                <a:gd name="T16" fmla="*/ 49 w 55"/>
                <a:gd name="T17" fmla="*/ 11 h 54"/>
                <a:gd name="T18" fmla="*/ 55 w 55"/>
                <a:gd name="T19" fmla="*/ 5 h 54"/>
                <a:gd name="T20" fmla="*/ 49 w 55"/>
                <a:gd name="T2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54">
                  <a:moveTo>
                    <a:pt x="49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2"/>
                    <a:pt x="3" y="54"/>
                    <a:pt x="6" y="54"/>
                  </a:cubicBezTo>
                  <a:cubicBezTo>
                    <a:pt x="9" y="54"/>
                    <a:pt x="12" y="52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28"/>
                    <a:pt x="2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2" y="11"/>
                    <a:pt x="55" y="8"/>
                    <a:pt x="55" y="5"/>
                  </a:cubicBezTo>
                  <a:cubicBezTo>
                    <a:pt x="55" y="2"/>
                    <a:pt x="52" y="0"/>
                    <a:pt x="4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856" tIns="43427" rIns="86856" bIns="43427" numCol="1" anchor="t" anchorCtr="0" compatLnSpc="1">
              <a:prstTxWarp prst="textNoShape">
                <a:avLst/>
              </a:prstTxWarp>
            </a:bodyPr>
            <a:lstStyle/>
            <a:p>
              <a:pPr algn="just" defTabSz="866943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sz="74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Freeform 13">
            <a:extLst>
              <a:ext uri="{FF2B5EF4-FFF2-40B4-BE49-F238E27FC236}">
                <a16:creationId xmlns:a16="http://schemas.microsoft.com/office/drawing/2014/main" xmlns="" id="{FBB343AB-6B55-4A3D-B42E-50213FE68E09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533349" y="2912291"/>
            <a:ext cx="402149" cy="391625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6856" tIns="43427" rIns="86856" bIns="43427" numCol="1" anchor="t" anchorCtr="0" compatLnSpc="1">
            <a:prstTxWarp prst="textNoShape">
              <a:avLst/>
            </a:prstTxWarp>
          </a:bodyPr>
          <a:lstStyle/>
          <a:p>
            <a:pPr algn="just" defTabSz="866943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id-ID" sz="74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6" name="组合 55">
            <a:extLst>
              <a:ext uri="{FF2B5EF4-FFF2-40B4-BE49-F238E27FC236}">
                <a16:creationId xmlns:a16="http://schemas.microsoft.com/office/drawing/2014/main" xmlns="" id="{78C0E547-9E53-4C1E-AA7F-8E96A4A03298}"/>
              </a:ext>
            </a:extLst>
          </p:cNvPr>
          <p:cNvGrpSpPr/>
          <p:nvPr/>
        </p:nvGrpSpPr>
        <p:grpSpPr>
          <a:xfrm>
            <a:off x="246801" y="276926"/>
            <a:ext cx="3813971" cy="647745"/>
            <a:chOff x="246801" y="276926"/>
            <a:chExt cx="3813971" cy="647745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xmlns="" id="{1F6A4723-4984-4C48-9AD0-2431F6ABC597}"/>
                </a:ext>
              </a:extLst>
            </p:cNvPr>
            <p:cNvSpPr/>
            <p:nvPr/>
          </p:nvSpPr>
          <p:spPr>
            <a:xfrm>
              <a:off x="1082071" y="369965"/>
              <a:ext cx="29787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项目管理流程</a:t>
              </a:r>
              <a:r>
                <a:rPr lang="en-US" altLang="zh-CN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监控</a:t>
              </a:r>
              <a:endParaRPr lang="zh-CN" altLang="en-US" sz="2400"/>
            </a:p>
          </p:txBody>
        </p:sp>
        <p:pic>
          <p:nvPicPr>
            <p:cNvPr id="58" name="图片 57">
              <a:extLst>
                <a:ext uri="{FF2B5EF4-FFF2-40B4-BE49-F238E27FC236}">
                  <a16:creationId xmlns:a16="http://schemas.microsoft.com/office/drawing/2014/main" xmlns="" id="{C5B1D3F1-E7EF-4341-8F51-EF2B08FA61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  <p:sp>
        <p:nvSpPr>
          <p:cNvPr id="59" name="文本框 58">
            <a:extLst>
              <a:ext uri="{FF2B5EF4-FFF2-40B4-BE49-F238E27FC236}">
                <a16:creationId xmlns:a16="http://schemas.microsoft.com/office/drawing/2014/main" xmlns="" id="{936D3F7D-88C5-4850-8310-8EC1FBB5DDC8}"/>
              </a:ext>
            </a:extLst>
          </p:cNvPr>
          <p:cNvSpPr txBox="1"/>
          <p:nvPr/>
        </p:nvSpPr>
        <p:spPr>
          <a:xfrm>
            <a:off x="6262249" y="1871338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高风险任务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xmlns="" id="{F63590C3-63D8-4BE2-8030-1F97633FF519}"/>
              </a:ext>
            </a:extLst>
          </p:cNvPr>
          <p:cNvSpPr txBox="1"/>
          <p:nvPr/>
        </p:nvSpPr>
        <p:spPr>
          <a:xfrm>
            <a:off x="6953810" y="289504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项目进度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xmlns="" id="{05ADBB8A-1E7F-4326-B1AE-28A65444F16E}"/>
              </a:ext>
            </a:extLst>
          </p:cNvPr>
          <p:cNvSpPr txBox="1"/>
          <p:nvPr/>
        </p:nvSpPr>
        <p:spPr>
          <a:xfrm>
            <a:off x="7815584" y="3965446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资源和费用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xmlns="" id="{17CCFDC1-D23D-4C13-89DB-19DDDB3EC1DE}"/>
              </a:ext>
            </a:extLst>
          </p:cNvPr>
          <p:cNvSpPr txBox="1"/>
          <p:nvPr/>
        </p:nvSpPr>
        <p:spPr>
          <a:xfrm>
            <a:off x="6953809" y="504827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人员表现</a:t>
            </a:r>
          </a:p>
        </p:txBody>
      </p:sp>
    </p:spTree>
    <p:extLst>
      <p:ext uri="{BB962C8B-B14F-4D97-AF65-F5344CB8AC3E}">
        <p14:creationId xmlns:p14="http://schemas.microsoft.com/office/powerpoint/2010/main" val="297862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9" grpId="0"/>
      <p:bldP spid="60" grpId="0"/>
      <p:bldP spid="61" grpId="0"/>
      <p:bldP spid="6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7A1F3B3C-5AA3-416B-9E7E-7D96C18FC299}"/>
              </a:ext>
            </a:extLst>
          </p:cNvPr>
          <p:cNvGrpSpPr/>
          <p:nvPr/>
        </p:nvGrpSpPr>
        <p:grpSpPr>
          <a:xfrm>
            <a:off x="246801" y="276926"/>
            <a:ext cx="3813971" cy="647745"/>
            <a:chOff x="246801" y="276926"/>
            <a:chExt cx="3813971" cy="64774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ADF6827D-2BCC-4AEE-AD03-DEA82064C7E8}"/>
                </a:ext>
              </a:extLst>
            </p:cNvPr>
            <p:cNvSpPr/>
            <p:nvPr/>
          </p:nvSpPr>
          <p:spPr>
            <a:xfrm>
              <a:off x="1082071" y="369965"/>
              <a:ext cx="29787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项目管理流程</a:t>
              </a:r>
              <a:r>
                <a:rPr lang="en-US" altLang="zh-CN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监控</a:t>
              </a:r>
              <a:endParaRPr lang="zh-CN" altLang="en-US" sz="2400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BBDFBA39-DE59-49AA-B3A1-B682E0413D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AAB1C298-4062-48BC-8710-5620C7DAC93E}"/>
              </a:ext>
            </a:extLst>
          </p:cNvPr>
          <p:cNvGrpSpPr/>
          <p:nvPr/>
        </p:nvGrpSpPr>
        <p:grpSpPr>
          <a:xfrm>
            <a:off x="1218044" y="1136600"/>
            <a:ext cx="2673623" cy="581057"/>
            <a:chOff x="1082071" y="1541046"/>
            <a:chExt cx="2673623" cy="581057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1B07F9DF-210F-44E9-89D3-56A8D93E7AF1}"/>
                </a:ext>
              </a:extLst>
            </p:cNvPr>
            <p:cNvSpPr/>
            <p:nvPr/>
          </p:nvSpPr>
          <p:spPr>
            <a:xfrm>
              <a:off x="1082071" y="1660445"/>
              <a:ext cx="2646878" cy="461658"/>
            </a:xfrm>
            <a:prstGeom prst="rect">
              <a:avLst/>
            </a:prstGeom>
            <a:solidFill>
              <a:srgbClr val="F6D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CF17642E-BD87-4CE6-B5F7-340D1F08E9DC}"/>
                </a:ext>
              </a:extLst>
            </p:cNvPr>
            <p:cNvSpPr/>
            <p:nvPr/>
          </p:nvSpPr>
          <p:spPr>
            <a:xfrm>
              <a:off x="1108816" y="1541046"/>
              <a:ext cx="2646878" cy="581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监控的方法和工具</a:t>
              </a:r>
              <a:endPara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336C7887-9F0A-4E69-9EB8-18B4FB986127}"/>
              </a:ext>
            </a:extLst>
          </p:cNvPr>
          <p:cNvSpPr/>
          <p:nvPr/>
        </p:nvSpPr>
        <p:spPr>
          <a:xfrm>
            <a:off x="1650022" y="1951356"/>
            <a:ext cx="2646878" cy="23425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应用项目进度计划表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着急会议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观察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检查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跟踪行动计划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定期反馈及报告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6ED989FA-3BE0-4F10-BB27-970D02761EB3}"/>
              </a:ext>
            </a:extLst>
          </p:cNvPr>
          <p:cNvSpPr/>
          <p:nvPr/>
        </p:nvSpPr>
        <p:spPr>
          <a:xfrm>
            <a:off x="6446419" y="2285973"/>
            <a:ext cx="43781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50000"/>
              </a:spcBef>
              <a:buFont typeface="Wingdings" panose="05000000000000000000" pitchFamily="2" charset="2"/>
              <a:buChar char="n"/>
            </a:pPr>
            <a:r>
              <a:rPr lang="zh-CN" altLang="en-US" sz="2000" b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监控过程中发现进度延误怎么办？</a:t>
            </a:r>
            <a:endParaRPr lang="en-US" altLang="zh-CN" sz="2000" b="1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30E7A508-B515-4E01-B49F-D5A0AE446F17}"/>
              </a:ext>
            </a:extLst>
          </p:cNvPr>
          <p:cNvSpPr/>
          <p:nvPr/>
        </p:nvSpPr>
        <p:spPr>
          <a:xfrm>
            <a:off x="7101254" y="3020051"/>
            <a:ext cx="4056185" cy="2125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现有的人投入更多的时间（加班）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换工作效率更好的人员去做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改进工作方法和工具，提高效率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缩小项目范围或降低活动质量要求</a:t>
            </a:r>
          </a:p>
        </p:txBody>
      </p:sp>
      <p:sp>
        <p:nvSpPr>
          <p:cNvPr id="13" name="矩形 29">
            <a:extLst>
              <a:ext uri="{FF2B5EF4-FFF2-40B4-BE49-F238E27FC236}">
                <a16:creationId xmlns:a16="http://schemas.microsoft.com/office/drawing/2014/main" xmlns="" id="{22C95E7F-01CE-4396-AFAA-AC38675DC67D}"/>
              </a:ext>
            </a:extLst>
          </p:cNvPr>
          <p:cNvSpPr>
            <a:spLocks noChangeArrowheads="1"/>
          </p:cNvSpPr>
          <p:nvPr/>
        </p:nvSpPr>
        <p:spPr bwMode="auto">
          <a:xfrm rot="16200000" flipV="1">
            <a:off x="3470501" y="3912851"/>
            <a:ext cx="4241642" cy="48455"/>
          </a:xfrm>
          <a:prstGeom prst="rect">
            <a:avLst/>
          </a:prstGeom>
          <a:solidFill>
            <a:srgbClr val="F6D160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693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81D050D0-D4F0-424D-9C6A-2F55BBC37A36}"/>
              </a:ext>
            </a:extLst>
          </p:cNvPr>
          <p:cNvGrpSpPr/>
          <p:nvPr/>
        </p:nvGrpSpPr>
        <p:grpSpPr>
          <a:xfrm>
            <a:off x="246801" y="276926"/>
            <a:ext cx="3813971" cy="647745"/>
            <a:chOff x="246801" y="276926"/>
            <a:chExt cx="3813971" cy="64774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76403D6C-4202-4118-9721-3D60C97C323C}"/>
                </a:ext>
              </a:extLst>
            </p:cNvPr>
            <p:cNvSpPr/>
            <p:nvPr/>
          </p:nvSpPr>
          <p:spPr>
            <a:xfrm>
              <a:off x="1082071" y="369965"/>
              <a:ext cx="29787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项目管理流程</a:t>
              </a:r>
              <a:r>
                <a:rPr lang="en-US" altLang="zh-CN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监控</a:t>
              </a:r>
              <a:endParaRPr lang="zh-CN" altLang="en-US" sz="2400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8C5DC5F2-A8EA-4448-9CC2-ACA2F9E577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4AF54616-9130-45A7-A7BC-5AE3EA468305}"/>
              </a:ext>
            </a:extLst>
          </p:cNvPr>
          <p:cNvGrpSpPr>
            <a:grpSpLocks/>
          </p:cNvGrpSpPr>
          <p:nvPr/>
        </p:nvGrpSpPr>
        <p:grpSpPr bwMode="auto">
          <a:xfrm>
            <a:off x="3644082" y="3414635"/>
            <a:ext cx="8135937" cy="3073400"/>
            <a:chOff x="0" y="0"/>
            <a:chExt cx="8135937" cy="3073817"/>
          </a:xfrm>
        </p:grpSpPr>
        <p:graphicFrame>
          <p:nvGraphicFramePr>
            <p:cNvPr id="8" name="Object 2">
              <a:extLst>
                <a:ext uri="{FF2B5EF4-FFF2-40B4-BE49-F238E27FC236}">
                  <a16:creationId xmlns:a16="http://schemas.microsoft.com/office/drawing/2014/main" xmlns="" id="{C6CABCE5-08CB-4497-B08D-AD4056610C6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0" y="504825"/>
            <a:ext cx="1008062" cy="841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9" r:id="rId5" imgW="2608920" imgH="2045160" progId="CorelDRAW.Graphic.9">
                    <p:embed/>
                  </p:oleObj>
                </mc:Choice>
                <mc:Fallback>
                  <p:oleObj r:id="rId5" imgW="2608920" imgH="2045160" progId="CorelDRAW.Graphic.9">
                    <p:embed/>
                    <p:pic>
                      <p:nvPicPr>
                        <p:cNvPr id="37895" name="Object 2">
                          <a:extLst>
                            <a:ext uri="{FF2B5EF4-FFF2-40B4-BE49-F238E27FC236}">
                              <a16:creationId xmlns:a16="http://schemas.microsoft.com/office/drawing/2014/main" xmlns="" id="{C58B7A91-A6C9-4116-8465-8206DE082E4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504825"/>
                          <a:ext cx="1008062" cy="841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9" name="Picture 6" descr="三人-讨论">
              <a:extLst>
                <a:ext uri="{FF2B5EF4-FFF2-40B4-BE49-F238E27FC236}">
                  <a16:creationId xmlns:a16="http://schemas.microsoft.com/office/drawing/2014/main" xmlns="" id="{0C85B974-BE79-45E4-84CF-F05D98C70B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2025" y="461963"/>
              <a:ext cx="1150937" cy="835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13" descr="man-computer">
              <a:extLst>
                <a:ext uri="{FF2B5EF4-FFF2-40B4-BE49-F238E27FC236}">
                  <a16:creationId xmlns:a16="http://schemas.microsoft.com/office/drawing/2014/main" xmlns="" id="{47526930-9F74-4B77-BDC0-9E68838127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7075" y="1168400"/>
              <a:ext cx="792162" cy="704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8" descr="man-computer">
              <a:extLst>
                <a:ext uri="{FF2B5EF4-FFF2-40B4-BE49-F238E27FC236}">
                  <a16:creationId xmlns:a16="http://schemas.microsoft.com/office/drawing/2014/main" xmlns="" id="{5E1FA867-2179-4F68-98A9-11055088E9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7075" y="0"/>
              <a:ext cx="792162" cy="704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 Box 23">
              <a:extLst>
                <a:ext uri="{FF2B5EF4-FFF2-40B4-BE49-F238E27FC236}">
                  <a16:creationId xmlns:a16="http://schemas.microsoft.com/office/drawing/2014/main" xmlns="" id="{C4FDA1A1-A60F-427C-888C-1F4E3A8CAE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462" y="1368425"/>
              <a:ext cx="99695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rgbClr val="F6D1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变更请求</a:t>
              </a:r>
            </a:p>
          </p:txBody>
        </p:sp>
        <p:sp>
          <p:nvSpPr>
            <p:cNvPr id="13" name="Text Box 24">
              <a:extLst>
                <a:ext uri="{FF2B5EF4-FFF2-40B4-BE49-F238E27FC236}">
                  <a16:creationId xmlns:a16="http://schemas.microsoft.com/office/drawing/2014/main" xmlns="" id="{E561C91D-FD8D-431D-A0AA-6BBD711BF2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76487" y="1368425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rgbClr val="F6D1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讨论分析</a:t>
              </a:r>
            </a:p>
          </p:txBody>
        </p:sp>
        <p:sp>
          <p:nvSpPr>
            <p:cNvPr id="14" name="Text Box 25">
              <a:extLst>
                <a:ext uri="{FF2B5EF4-FFF2-40B4-BE49-F238E27FC236}">
                  <a16:creationId xmlns:a16="http://schemas.microsoft.com/office/drawing/2014/main" xmlns="" id="{F93AA7EF-6C63-4C90-B976-8593BDFABC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4050" y="720725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rgbClr val="F6D1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变更执行</a:t>
              </a:r>
            </a:p>
          </p:txBody>
        </p:sp>
        <p:sp>
          <p:nvSpPr>
            <p:cNvPr id="15" name="Text Box 26">
              <a:extLst>
                <a:ext uri="{FF2B5EF4-FFF2-40B4-BE49-F238E27FC236}">
                  <a16:creationId xmlns:a16="http://schemas.microsoft.com/office/drawing/2014/main" xmlns="" id="{36CF384E-0D5E-445E-964C-DC82E7775D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4050" y="1895475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rgbClr val="F6D1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变更执行</a:t>
              </a:r>
            </a:p>
          </p:txBody>
        </p:sp>
        <p:pic>
          <p:nvPicPr>
            <p:cNvPr id="16" name="Picture 27">
              <a:extLst>
                <a:ext uri="{FF2B5EF4-FFF2-40B4-BE49-F238E27FC236}">
                  <a16:creationId xmlns:a16="http://schemas.microsoft.com/office/drawing/2014/main" xmlns="" id="{E278BE5A-1A5F-4A3A-9F48-8DEBAE56DF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8737" y="215900"/>
              <a:ext cx="474663" cy="503238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28">
              <a:extLst>
                <a:ext uri="{FF2B5EF4-FFF2-40B4-BE49-F238E27FC236}">
                  <a16:creationId xmlns:a16="http://schemas.microsoft.com/office/drawing/2014/main" xmlns="" id="{374CD773-A67F-4CEE-ACDC-DBFD686FD6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8737" y="1296988"/>
              <a:ext cx="552450" cy="533400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Line 30">
              <a:extLst>
                <a:ext uri="{FF2B5EF4-FFF2-40B4-BE49-F238E27FC236}">
                  <a16:creationId xmlns:a16="http://schemas.microsoft.com/office/drawing/2014/main" xmlns="" id="{2EE4D0DD-4B3A-4E97-AAD7-84AD979A4E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525" y="936625"/>
              <a:ext cx="935037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6D1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Line 31">
              <a:extLst>
                <a:ext uri="{FF2B5EF4-FFF2-40B4-BE49-F238E27FC236}">
                  <a16:creationId xmlns:a16="http://schemas.microsoft.com/office/drawing/2014/main" xmlns="" id="{5A67D79C-E412-4E29-A8EF-038737A1A5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27425" y="504825"/>
              <a:ext cx="865187" cy="43180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6D1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Line 32">
              <a:extLst>
                <a:ext uri="{FF2B5EF4-FFF2-40B4-BE49-F238E27FC236}">
                  <a16:creationId xmlns:a16="http://schemas.microsoft.com/office/drawing/2014/main" xmlns="" id="{319F5D3B-BECD-4847-9B4C-B411F5FB99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9012" y="1152525"/>
              <a:ext cx="935038" cy="43180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6D1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Line 33">
              <a:extLst>
                <a:ext uri="{FF2B5EF4-FFF2-40B4-BE49-F238E27FC236}">
                  <a16:creationId xmlns:a16="http://schemas.microsoft.com/office/drawing/2014/main" xmlns="" id="{446A0E48-72CA-4756-A7A9-13D4D7E1D7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72112" y="504825"/>
              <a:ext cx="86360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6D1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Line 34">
              <a:extLst>
                <a:ext uri="{FF2B5EF4-FFF2-40B4-BE49-F238E27FC236}">
                  <a16:creationId xmlns:a16="http://schemas.microsoft.com/office/drawing/2014/main" xmlns="" id="{19EAF730-29DF-4379-A4B4-330CBE319A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72112" y="1584325"/>
              <a:ext cx="86360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6D1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3" name="Picture 35" descr="页面2">
              <a:extLst>
                <a:ext uri="{FF2B5EF4-FFF2-40B4-BE49-F238E27FC236}">
                  <a16:creationId xmlns:a16="http://schemas.microsoft.com/office/drawing/2014/main" xmlns="" id="{4FBEB905-1D6F-4B4F-BCBE-F7392B80CD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27875" y="2087563"/>
              <a:ext cx="1008062" cy="720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4" name="AutoShape 36">
              <a:extLst>
                <a:ext uri="{FF2B5EF4-FFF2-40B4-BE49-F238E27FC236}">
                  <a16:creationId xmlns:a16="http://schemas.microsoft.com/office/drawing/2014/main" xmlns="" id="{FA8186E1-208E-42F0-9472-59F4D53F9D2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883400" y="468313"/>
              <a:ext cx="749300" cy="1619250"/>
            </a:xfrm>
            <a:prstGeom prst="bentConnector2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AutoShape 37">
              <a:extLst>
                <a:ext uri="{FF2B5EF4-FFF2-40B4-BE49-F238E27FC236}">
                  <a16:creationId xmlns:a16="http://schemas.microsoft.com/office/drawing/2014/main" xmlns="" id="{8BEB8455-147B-488A-B42E-2F83216833C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6597648" y="1917698"/>
              <a:ext cx="617537" cy="442913"/>
            </a:xfrm>
            <a:prstGeom prst="bentConnector2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" name="Text Box 38">
              <a:extLst>
                <a:ext uri="{FF2B5EF4-FFF2-40B4-BE49-F238E27FC236}">
                  <a16:creationId xmlns:a16="http://schemas.microsoft.com/office/drawing/2014/main" xmlns="" id="{0BED3D32-9640-4E55-814A-5E80A1DCEC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80175" y="2735263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rgbClr val="F6D1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最终成果</a:t>
              </a:r>
            </a:p>
          </p:txBody>
        </p:sp>
        <p:pic>
          <p:nvPicPr>
            <p:cNvPr id="27" name="Picture 39">
              <a:extLst>
                <a:ext uri="{FF2B5EF4-FFF2-40B4-BE49-F238E27FC236}">
                  <a16:creationId xmlns:a16="http://schemas.microsoft.com/office/drawing/2014/main" xmlns="" id="{6DE7AB81-F27F-4034-8F22-C1AB3F5E0D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3325" y="431800"/>
              <a:ext cx="474662" cy="503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Text Box 40">
              <a:extLst>
                <a:ext uri="{FF2B5EF4-FFF2-40B4-BE49-F238E27FC236}">
                  <a16:creationId xmlns:a16="http://schemas.microsoft.com/office/drawing/2014/main" xmlns="" id="{318A13E5-50DF-44CA-BAC1-C31675358F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4637" y="431800"/>
              <a:ext cx="410690" cy="369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F6D1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</a:t>
              </a:r>
            </a:p>
          </p:txBody>
        </p:sp>
        <p:pic>
          <p:nvPicPr>
            <p:cNvPr id="29" name="Picture 41">
              <a:extLst>
                <a:ext uri="{FF2B5EF4-FFF2-40B4-BE49-F238E27FC236}">
                  <a16:creationId xmlns:a16="http://schemas.microsoft.com/office/drawing/2014/main" xmlns="" id="{AD5D9999-D9E0-455B-AFB9-D2D0F83381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5700" y="1081088"/>
              <a:ext cx="552450" cy="53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 Box 42">
              <a:extLst>
                <a:ext uri="{FF2B5EF4-FFF2-40B4-BE49-F238E27FC236}">
                  <a16:creationId xmlns:a16="http://schemas.microsoft.com/office/drawing/2014/main" xmlns="" id="{06530531-4C5B-49E7-B9A0-B748C5DAF2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4637" y="1512888"/>
              <a:ext cx="410690" cy="369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F6D1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</a:t>
              </a:r>
            </a:p>
          </p:txBody>
        </p:sp>
        <p:sp>
          <p:nvSpPr>
            <p:cNvPr id="31" name="Text Box 43">
              <a:extLst>
                <a:ext uri="{FF2B5EF4-FFF2-40B4-BE49-F238E27FC236}">
                  <a16:creationId xmlns:a16="http://schemas.microsoft.com/office/drawing/2014/main" xmlns="" id="{653561AB-4A44-4D81-A8E9-D51237782E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19812" y="720725"/>
              <a:ext cx="121058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rgbClr val="F6D1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修改后成果</a:t>
              </a:r>
            </a:p>
          </p:txBody>
        </p:sp>
        <p:cxnSp>
          <p:nvCxnSpPr>
            <p:cNvPr id="32" name="AutoShape 44">
              <a:extLst>
                <a:ext uri="{FF2B5EF4-FFF2-40B4-BE49-F238E27FC236}">
                  <a16:creationId xmlns:a16="http://schemas.microsoft.com/office/drawing/2014/main" xmlns="" id="{4BF91FEF-BCF1-407C-AB8E-E75FA3ADE8C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V="1">
              <a:off x="3270248" y="-1476377"/>
              <a:ext cx="1728787" cy="6983413"/>
            </a:xfrm>
            <a:prstGeom prst="bentConnector3">
              <a:avLst>
                <a:gd name="adj1" fmla="val -13222"/>
              </a:avLst>
            </a:prstGeom>
            <a:noFill/>
            <a:ln w="38100">
              <a:solidFill>
                <a:schemeClr val="bg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" name="Text Box 45">
              <a:extLst>
                <a:ext uri="{FF2B5EF4-FFF2-40B4-BE49-F238E27FC236}">
                  <a16:creationId xmlns:a16="http://schemas.microsoft.com/office/drawing/2014/main" xmlns="" id="{71112169-6E2B-40FB-8E6A-6ABE39B6AD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2962" y="2687638"/>
              <a:ext cx="120015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rgbClr val="F6D1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验证和确认</a:t>
              </a:r>
            </a:p>
          </p:txBody>
        </p:sp>
      </p:grpSp>
      <p:sp>
        <p:nvSpPr>
          <p:cNvPr id="34" name="矩形 33">
            <a:extLst>
              <a:ext uri="{FF2B5EF4-FFF2-40B4-BE49-F238E27FC236}">
                <a16:creationId xmlns:a16="http://schemas.microsoft.com/office/drawing/2014/main" xmlns="" id="{C3E9F812-F753-4929-BAF3-67F26CB5CC35}"/>
              </a:ext>
            </a:extLst>
          </p:cNvPr>
          <p:cNvSpPr/>
          <p:nvPr/>
        </p:nvSpPr>
        <p:spPr>
          <a:xfrm>
            <a:off x="1154472" y="1837056"/>
            <a:ext cx="2069797" cy="4996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n"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变更的源头：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0F2D6A7F-7774-4F54-A9E2-7F215158C8A0}"/>
              </a:ext>
            </a:extLst>
          </p:cNvPr>
          <p:cNvGrpSpPr/>
          <p:nvPr/>
        </p:nvGrpSpPr>
        <p:grpSpPr>
          <a:xfrm>
            <a:off x="1218044" y="1136600"/>
            <a:ext cx="1442517" cy="581057"/>
            <a:chOff x="1082071" y="1541046"/>
            <a:chExt cx="1442517" cy="581057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xmlns="" id="{768C45A7-0044-4413-8D53-A60FD1333F71}"/>
                </a:ext>
              </a:extLst>
            </p:cNvPr>
            <p:cNvSpPr/>
            <p:nvPr/>
          </p:nvSpPr>
          <p:spPr>
            <a:xfrm>
              <a:off x="1082071" y="1660445"/>
              <a:ext cx="1442517" cy="461658"/>
            </a:xfrm>
            <a:prstGeom prst="rect">
              <a:avLst/>
            </a:prstGeom>
            <a:solidFill>
              <a:srgbClr val="F6D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xmlns="" id="{A2E8CD65-3C27-474F-B97C-BBD1FDAFC013}"/>
                </a:ext>
              </a:extLst>
            </p:cNvPr>
            <p:cNvSpPr/>
            <p:nvPr/>
          </p:nvSpPr>
          <p:spPr>
            <a:xfrm>
              <a:off x="1108816" y="1541046"/>
              <a:ext cx="1415772" cy="581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变更管理</a:t>
              </a:r>
              <a:endPara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矩形 37">
            <a:extLst>
              <a:ext uri="{FF2B5EF4-FFF2-40B4-BE49-F238E27FC236}">
                <a16:creationId xmlns:a16="http://schemas.microsoft.com/office/drawing/2014/main" xmlns="" id="{4333B00C-B95F-4671-89DD-C7514761EB9E}"/>
              </a:ext>
            </a:extLst>
          </p:cNvPr>
          <p:cNvSpPr/>
          <p:nvPr/>
        </p:nvSpPr>
        <p:spPr>
          <a:xfrm>
            <a:off x="1634819" y="2311164"/>
            <a:ext cx="5164008" cy="1405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客户方 ：不断变化的想法与欲望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项目团队：成员技能与团队冲突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项目优先级：市场变化   资源变化  其他项目</a:t>
            </a:r>
            <a:endParaRPr lang="zh-CN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200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C7F8E2FB-7B56-458C-9B46-6EC180F372F7}"/>
              </a:ext>
            </a:extLst>
          </p:cNvPr>
          <p:cNvGrpSpPr/>
          <p:nvPr/>
        </p:nvGrpSpPr>
        <p:grpSpPr>
          <a:xfrm>
            <a:off x="246801" y="276926"/>
            <a:ext cx="3813971" cy="647745"/>
            <a:chOff x="246801" y="276926"/>
            <a:chExt cx="3813971" cy="64774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2A85D6DF-33F0-4C1B-9E33-AD91580E9CB7}"/>
                </a:ext>
              </a:extLst>
            </p:cNvPr>
            <p:cNvSpPr/>
            <p:nvPr/>
          </p:nvSpPr>
          <p:spPr>
            <a:xfrm>
              <a:off x="1082071" y="369965"/>
              <a:ext cx="29787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项目管理流程</a:t>
              </a:r>
              <a:r>
                <a:rPr lang="en-US" altLang="zh-CN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监控</a:t>
              </a:r>
              <a:endParaRPr lang="zh-CN" altLang="en-US" sz="2400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3E09F7D2-8929-4DEB-A96E-4D0BC646B1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66400D54-1883-4ABF-91C6-D3815B8EF700}"/>
              </a:ext>
            </a:extLst>
          </p:cNvPr>
          <p:cNvGrpSpPr/>
          <p:nvPr/>
        </p:nvGrpSpPr>
        <p:grpSpPr>
          <a:xfrm>
            <a:off x="1218044" y="1136600"/>
            <a:ext cx="2880603" cy="581057"/>
            <a:chOff x="1082071" y="1541046"/>
            <a:chExt cx="2880603" cy="581057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28D7E4FA-CF05-47BE-9042-AD8AF5B6EF9E}"/>
                </a:ext>
              </a:extLst>
            </p:cNvPr>
            <p:cNvSpPr/>
            <p:nvPr/>
          </p:nvSpPr>
          <p:spPr>
            <a:xfrm>
              <a:off x="1082071" y="1660445"/>
              <a:ext cx="2853858" cy="461658"/>
            </a:xfrm>
            <a:prstGeom prst="rect">
              <a:avLst/>
            </a:prstGeom>
            <a:solidFill>
              <a:srgbClr val="F6D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E5AD196F-1CFA-4A77-A6B1-1E66367E4CC5}"/>
                </a:ext>
              </a:extLst>
            </p:cNvPr>
            <p:cNvSpPr/>
            <p:nvPr/>
          </p:nvSpPr>
          <p:spPr>
            <a:xfrm>
              <a:off x="1108816" y="1541046"/>
              <a:ext cx="2853858" cy="581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项目实施阶段</a:t>
              </a:r>
              <a:r>
                <a:rPr lang="en-US" altLang="zh-CN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TOP3</a:t>
              </a: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62615570-8207-4616-BA9B-B723346A0938}"/>
              </a:ext>
            </a:extLst>
          </p:cNvPr>
          <p:cNvSpPr/>
          <p:nvPr/>
        </p:nvSpPr>
        <p:spPr>
          <a:xfrm>
            <a:off x="1244789" y="1897695"/>
            <a:ext cx="4121641" cy="4996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n"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实施与监控阶段的三个关键点：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75CA8BA4-2B1C-4CED-B6AD-4926EA841978}"/>
              </a:ext>
            </a:extLst>
          </p:cNvPr>
          <p:cNvSpPr/>
          <p:nvPr/>
        </p:nvSpPr>
        <p:spPr>
          <a:xfrm>
            <a:off x="1616380" y="2397319"/>
            <a:ext cx="6096000" cy="140070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根据沟通计划，与项目干系人进行良好的沟通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严格监控进度，及时协调解决问题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重点跟踪监控高风险任务，并采取有效的防范措施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99DCB103-403B-4B06-AE73-D0E6318C4821}"/>
              </a:ext>
            </a:extLst>
          </p:cNvPr>
          <p:cNvSpPr/>
          <p:nvPr/>
        </p:nvSpPr>
        <p:spPr>
          <a:xfrm>
            <a:off x="5658157" y="4806397"/>
            <a:ext cx="5947689" cy="1400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需求变更管理不善，导致变更频繁，项目组运作混乱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跨部门项目组成员的绩效考核与激励机制不完善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项目组的沟通和跨部门协作难度比较大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6C02EDFF-C1F4-43C4-9796-5BF4481118F4}"/>
              </a:ext>
            </a:extLst>
          </p:cNvPr>
          <p:cNvSpPr/>
          <p:nvPr/>
        </p:nvSpPr>
        <p:spPr>
          <a:xfrm>
            <a:off x="5200957" y="4190352"/>
            <a:ext cx="3608680" cy="4996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n"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实施与监控阶段常见问题：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29">
            <a:extLst>
              <a:ext uri="{FF2B5EF4-FFF2-40B4-BE49-F238E27FC236}">
                <a16:creationId xmlns:a16="http://schemas.microsoft.com/office/drawing/2014/main" xmlns="" id="{508D1104-4DA2-4222-BEFE-F18A9D6CA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8044" y="4063563"/>
            <a:ext cx="9755912" cy="45719"/>
          </a:xfrm>
          <a:prstGeom prst="rect">
            <a:avLst/>
          </a:prstGeom>
          <a:solidFill>
            <a:srgbClr val="F6D160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904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897B7A4B-F36C-4398-98AB-805A08103584}"/>
              </a:ext>
            </a:extLst>
          </p:cNvPr>
          <p:cNvGrpSpPr/>
          <p:nvPr/>
        </p:nvGrpSpPr>
        <p:grpSpPr>
          <a:xfrm>
            <a:off x="1933209" y="1303460"/>
            <a:ext cx="8183562" cy="2193129"/>
            <a:chOff x="1933209" y="1303460"/>
            <a:chExt cx="8183562" cy="2193129"/>
          </a:xfrm>
        </p:grpSpPr>
        <p:grpSp>
          <p:nvGrpSpPr>
            <p:cNvPr id="4" name="组合 14338">
              <a:extLst>
                <a:ext uri="{FF2B5EF4-FFF2-40B4-BE49-F238E27FC236}">
                  <a16:creationId xmlns:a16="http://schemas.microsoft.com/office/drawing/2014/main" xmlns="" id="{10C9A0F8-02B6-4A93-8336-09B16988E3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33209" y="1303460"/>
              <a:ext cx="7897812" cy="1957388"/>
              <a:chOff x="0" y="0"/>
              <a:chExt cx="7897157" cy="1957855"/>
            </a:xfrm>
          </p:grpSpPr>
          <p:sp>
            <p:nvSpPr>
              <p:cNvPr id="5" name="椭圆 15">
                <a:extLst>
                  <a:ext uri="{FF2B5EF4-FFF2-40B4-BE49-F238E27FC236}">
                    <a16:creationId xmlns:a16="http://schemas.microsoft.com/office/drawing/2014/main" xmlns="" id="{5C991480-787B-459C-8B1B-08EFCD7D22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1243310"/>
                <a:ext cx="1500063" cy="714545"/>
              </a:xfrm>
              <a:prstGeom prst="ellipse">
                <a:avLst/>
              </a:prstGeom>
              <a:solidFill>
                <a:srgbClr val="F6D160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>
                <a:outerShdw dist="23000" dir="5400000" algn="ctr" rotWithShape="0">
                  <a:srgbClr val="000000">
                    <a:alpha val="34000"/>
                  </a:srgbClr>
                </a:outerShdw>
              </a:effec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启动</a:t>
                </a:r>
              </a:p>
            </p:txBody>
          </p:sp>
          <p:sp>
            <p:nvSpPr>
              <p:cNvPr id="6" name="椭圆 16">
                <a:extLst>
                  <a:ext uri="{FF2B5EF4-FFF2-40B4-BE49-F238E27FC236}">
                    <a16:creationId xmlns:a16="http://schemas.microsoft.com/office/drawing/2014/main" xmlns="" id="{AFD8DE57-D89C-450F-B06B-A8CD1C7488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1515" y="1243310"/>
                <a:ext cx="1500064" cy="714545"/>
              </a:xfrm>
              <a:prstGeom prst="ellipse">
                <a:avLst/>
              </a:prstGeom>
              <a:solidFill>
                <a:srgbClr val="F6D160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>
                <a:outerShdw dist="23000" dir="5400000" algn="ctr" rotWithShape="0">
                  <a:srgbClr val="000000">
                    <a:alpha val="34000"/>
                  </a:srgbClr>
                </a:outerShdw>
              </a:effec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计划</a:t>
                </a:r>
              </a:p>
            </p:txBody>
          </p:sp>
          <p:sp>
            <p:nvSpPr>
              <p:cNvPr id="7" name="椭圆 30">
                <a:extLst>
                  <a:ext uri="{FF2B5EF4-FFF2-40B4-BE49-F238E27FC236}">
                    <a16:creationId xmlns:a16="http://schemas.microsoft.com/office/drawing/2014/main" xmlns="" id="{D857F3AB-3EF5-4EED-8F9F-162543AB9D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9225" y="1243310"/>
                <a:ext cx="1500063" cy="714545"/>
              </a:xfrm>
              <a:prstGeom prst="ellipse">
                <a:avLst/>
              </a:prstGeom>
              <a:solidFill>
                <a:srgbClr val="F6D160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>
                <a:outerShdw dist="23000" dir="5400000" algn="ctr" rotWithShape="0">
                  <a:srgbClr val="000000">
                    <a:alpha val="34000"/>
                  </a:srgbClr>
                </a:outerShdw>
              </a:effec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实施</a:t>
                </a:r>
              </a:p>
            </p:txBody>
          </p:sp>
          <p:sp>
            <p:nvSpPr>
              <p:cNvPr id="8" name="椭圆 31">
                <a:extLst>
                  <a:ext uri="{FF2B5EF4-FFF2-40B4-BE49-F238E27FC236}">
                    <a16:creationId xmlns:a16="http://schemas.microsoft.com/office/drawing/2014/main" xmlns="" id="{60B94A6B-F5FE-4C13-8D77-B71E3065F3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97094" y="1243310"/>
                <a:ext cx="1500063" cy="714545"/>
              </a:xfrm>
              <a:prstGeom prst="ellipse">
                <a:avLst/>
              </a:prstGeom>
              <a:solidFill>
                <a:srgbClr val="F6D160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>
                <a:outerShdw dist="23000" dir="5400000" algn="ctr" rotWithShape="0">
                  <a:srgbClr val="000000">
                    <a:alpha val="34000"/>
                  </a:srgbClr>
                </a:outerShdw>
              </a:effec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收尾</a:t>
                </a:r>
              </a:p>
            </p:txBody>
          </p:sp>
          <p:sp>
            <p:nvSpPr>
              <p:cNvPr id="9" name="椭圆 32">
                <a:extLst>
                  <a:ext uri="{FF2B5EF4-FFF2-40B4-BE49-F238E27FC236}">
                    <a16:creationId xmlns:a16="http://schemas.microsoft.com/office/drawing/2014/main" xmlns="" id="{9B30F741-3FB0-480A-B329-29BB0F301F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5575" y="0"/>
                <a:ext cx="1500063" cy="714545"/>
              </a:xfrm>
              <a:prstGeom prst="ellipse">
                <a:avLst/>
              </a:prstGeom>
              <a:solidFill>
                <a:srgbClr val="F6D160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>
                <a:outerShdw dist="23000" dir="5400000" algn="ctr" rotWithShape="0">
                  <a:srgbClr val="000000">
                    <a:alpha val="34000"/>
                  </a:srgbClr>
                </a:outerShdw>
              </a:effec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0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监控</a:t>
                </a:r>
              </a:p>
            </p:txBody>
          </p:sp>
          <p:cxnSp>
            <p:nvCxnSpPr>
              <p:cNvPr id="10" name="直接箭头连接符 34">
                <a:extLst>
                  <a:ext uri="{FF2B5EF4-FFF2-40B4-BE49-F238E27FC236}">
                    <a16:creationId xmlns:a16="http://schemas.microsoft.com/office/drawing/2014/main" xmlns="" id="{93E82BF0-7C86-47F5-AFBF-B72033CDC952}"/>
                  </a:ext>
                </a:extLst>
              </p:cNvPr>
              <p:cNvCxnSpPr>
                <a:cxnSpLocks noChangeShapeType="1"/>
                <a:stCxn id="5" idx="6"/>
                <a:endCxn id="6" idx="2"/>
              </p:cNvCxnSpPr>
              <p:nvPr/>
            </p:nvCxnSpPr>
            <p:spPr bwMode="auto">
              <a:xfrm>
                <a:off x="1500063" y="1600582"/>
                <a:ext cx="571453" cy="1588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" name="直接箭头连接符 36">
                <a:extLst>
                  <a:ext uri="{FF2B5EF4-FFF2-40B4-BE49-F238E27FC236}">
                    <a16:creationId xmlns:a16="http://schemas.microsoft.com/office/drawing/2014/main" xmlns="" id="{37099A79-685A-4DA7-83B9-A2149F8D5B5B}"/>
                  </a:ext>
                </a:extLst>
              </p:cNvPr>
              <p:cNvCxnSpPr>
                <a:cxnSpLocks noChangeShapeType="1"/>
                <a:stCxn id="6" idx="6"/>
                <a:endCxn id="7" idx="2"/>
              </p:cNvCxnSpPr>
              <p:nvPr/>
            </p:nvCxnSpPr>
            <p:spPr bwMode="auto">
              <a:xfrm>
                <a:off x="3571579" y="1600582"/>
                <a:ext cx="647646" cy="1588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2" name="直接箭头连接符 38">
                <a:extLst>
                  <a:ext uri="{FF2B5EF4-FFF2-40B4-BE49-F238E27FC236}">
                    <a16:creationId xmlns:a16="http://schemas.microsoft.com/office/drawing/2014/main" xmlns="" id="{AAA66251-B3FA-4787-978B-20427D3365BB}"/>
                  </a:ext>
                </a:extLst>
              </p:cNvPr>
              <p:cNvCxnSpPr>
                <a:cxnSpLocks noChangeShapeType="1"/>
                <a:stCxn id="7" idx="6"/>
                <a:endCxn id="8" idx="2"/>
              </p:cNvCxnSpPr>
              <p:nvPr/>
            </p:nvCxnSpPr>
            <p:spPr bwMode="auto">
              <a:xfrm>
                <a:off x="5719288" y="1600582"/>
                <a:ext cx="677807" cy="1588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3" name="肘形连接符 42">
                <a:extLst>
                  <a:ext uri="{FF2B5EF4-FFF2-40B4-BE49-F238E27FC236}">
                    <a16:creationId xmlns:a16="http://schemas.microsoft.com/office/drawing/2014/main" xmlns="" id="{7C735E65-1E69-4C17-8A7A-F475A1A2A2F4}"/>
                  </a:ext>
                </a:extLst>
              </p:cNvPr>
              <p:cNvCxnSpPr>
                <a:cxnSpLocks noChangeShapeType="1"/>
                <a:stCxn id="9" idx="2"/>
                <a:endCxn id="5" idx="0"/>
              </p:cNvCxnSpPr>
              <p:nvPr/>
            </p:nvCxnSpPr>
            <p:spPr bwMode="auto">
              <a:xfrm rot="10800000" flipV="1">
                <a:off x="750825" y="357273"/>
                <a:ext cx="3474750" cy="886036"/>
              </a:xfrm>
              <a:prstGeom prst="bentConnector2">
                <a:avLst/>
              </a:prstGeom>
              <a:noFill/>
              <a:ln w="25400">
                <a:solidFill>
                  <a:schemeClr val="bg1"/>
                </a:solidFill>
                <a:miter lim="800000"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" name="直接箭头连接符 46">
                <a:extLst>
                  <a:ext uri="{FF2B5EF4-FFF2-40B4-BE49-F238E27FC236}">
                    <a16:creationId xmlns:a16="http://schemas.microsoft.com/office/drawing/2014/main" xmlns="" id="{9660AF19-1EAB-4024-8A0A-B63A1BA8D8DD}"/>
                  </a:ext>
                </a:extLst>
              </p:cNvPr>
              <p:cNvCxnSpPr>
                <a:cxnSpLocks noChangeShapeType="1"/>
                <a:endCxn id="6" idx="0"/>
              </p:cNvCxnSpPr>
              <p:nvPr/>
            </p:nvCxnSpPr>
            <p:spPr bwMode="auto">
              <a:xfrm rot="5400000">
                <a:off x="2395200" y="812992"/>
                <a:ext cx="857455" cy="3175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" name="直接箭头连接符 48">
                <a:extLst>
                  <a:ext uri="{FF2B5EF4-FFF2-40B4-BE49-F238E27FC236}">
                    <a16:creationId xmlns:a16="http://schemas.microsoft.com/office/drawing/2014/main" xmlns="" id="{0582C8B4-A20A-4F28-85E8-9B19630418C0}"/>
                  </a:ext>
                </a:extLst>
              </p:cNvPr>
              <p:cNvCxnSpPr>
                <a:cxnSpLocks noChangeShapeType="1"/>
                <a:stCxn id="7" idx="0"/>
                <a:endCxn id="9" idx="4"/>
              </p:cNvCxnSpPr>
              <p:nvPr/>
            </p:nvCxnSpPr>
            <p:spPr bwMode="auto">
              <a:xfrm rot="5400000" flipH="1" flipV="1">
                <a:off x="4708048" y="976544"/>
                <a:ext cx="528764" cy="4763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6" name="椭圆 18">
              <a:extLst>
                <a:ext uri="{FF2B5EF4-FFF2-40B4-BE49-F238E27FC236}">
                  <a16:creationId xmlns:a16="http://schemas.microsoft.com/office/drawing/2014/main" xmlns="" id="{3982B63B-7A6C-4DB8-B263-9B5FB77B8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45084" y="2282151"/>
              <a:ext cx="2071687" cy="1214438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FEFBABBB-5F41-4B79-93C8-F5E251D0604C}"/>
              </a:ext>
            </a:extLst>
          </p:cNvPr>
          <p:cNvGrpSpPr/>
          <p:nvPr/>
        </p:nvGrpSpPr>
        <p:grpSpPr>
          <a:xfrm>
            <a:off x="246801" y="276926"/>
            <a:ext cx="3813971" cy="647745"/>
            <a:chOff x="246801" y="276926"/>
            <a:chExt cx="3813971" cy="647745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24EB5C1D-D91A-4173-9058-4D05D850DAE4}"/>
                </a:ext>
              </a:extLst>
            </p:cNvPr>
            <p:cNvSpPr/>
            <p:nvPr/>
          </p:nvSpPr>
          <p:spPr>
            <a:xfrm>
              <a:off x="1082071" y="369965"/>
              <a:ext cx="29787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项目管理流程</a:t>
              </a:r>
              <a:r>
                <a:rPr lang="en-US" altLang="zh-CN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收尾</a:t>
              </a:r>
              <a:endParaRPr lang="zh-CN" altLang="en-US" sz="2400"/>
            </a:p>
          </p:txBody>
        </p:sp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xmlns="" id="{BA22EAD4-A9DD-477A-BFC9-37FDED1C05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303F5488-099B-426F-94D4-467D4BAE9BF4}"/>
              </a:ext>
            </a:extLst>
          </p:cNvPr>
          <p:cNvSpPr/>
          <p:nvPr/>
        </p:nvSpPr>
        <p:spPr>
          <a:xfrm>
            <a:off x="1933209" y="3984137"/>
            <a:ext cx="2561492" cy="1871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评估与验收      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文档归档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项目总结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领导审核并确认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8237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BB07E62F-76E9-453B-ADA6-CFC09187E54C}"/>
              </a:ext>
            </a:extLst>
          </p:cNvPr>
          <p:cNvGrpSpPr/>
          <p:nvPr/>
        </p:nvGrpSpPr>
        <p:grpSpPr>
          <a:xfrm>
            <a:off x="246801" y="276926"/>
            <a:ext cx="3813971" cy="647745"/>
            <a:chOff x="246801" y="276926"/>
            <a:chExt cx="3813971" cy="64774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F76CF1D4-22C7-4A29-8651-D11108BB7517}"/>
                </a:ext>
              </a:extLst>
            </p:cNvPr>
            <p:cNvSpPr/>
            <p:nvPr/>
          </p:nvSpPr>
          <p:spPr>
            <a:xfrm>
              <a:off x="1082071" y="369965"/>
              <a:ext cx="29787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项目管理流程</a:t>
              </a:r>
              <a:r>
                <a:rPr lang="en-US" altLang="zh-CN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收尾</a:t>
              </a:r>
              <a:endParaRPr lang="zh-CN" altLang="en-US" sz="2400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BFF9ED0C-333F-4362-B97C-A6C79D5063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28D2F19D-7DE0-43AB-8177-6236B14702CE}"/>
              </a:ext>
            </a:extLst>
          </p:cNvPr>
          <p:cNvGrpSpPr/>
          <p:nvPr/>
        </p:nvGrpSpPr>
        <p:grpSpPr>
          <a:xfrm>
            <a:off x="1479306" y="1114425"/>
            <a:ext cx="8858250" cy="4929188"/>
            <a:chOff x="1479306" y="1114425"/>
            <a:chExt cx="8858250" cy="4929188"/>
          </a:xfrm>
        </p:grpSpPr>
        <p:sp>
          <p:nvSpPr>
            <p:cNvPr id="7" name="椭圆 3">
              <a:extLst>
                <a:ext uri="{FF2B5EF4-FFF2-40B4-BE49-F238E27FC236}">
                  <a16:creationId xmlns:a16="http://schemas.microsoft.com/office/drawing/2014/main" xmlns="" id="{315CF31B-64EA-441C-8140-328015368C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6869" y="3114675"/>
              <a:ext cx="2214562" cy="1000125"/>
            </a:xfrm>
            <a:prstGeom prst="ellipse">
              <a:avLst/>
            </a:prstGeom>
            <a:noFill/>
            <a:ln w="25400">
              <a:solidFill>
                <a:srgbClr val="BFBFBF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项目结束</a:t>
              </a:r>
            </a:p>
          </p:txBody>
        </p:sp>
        <p:sp>
          <p:nvSpPr>
            <p:cNvPr id="8" name="矩形 4">
              <a:extLst>
                <a:ext uri="{FF2B5EF4-FFF2-40B4-BE49-F238E27FC236}">
                  <a16:creationId xmlns:a16="http://schemas.microsoft.com/office/drawing/2014/main" xmlns="" id="{D32309B9-977D-4918-8B50-BCB1473428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0806" y="1257300"/>
              <a:ext cx="2571750" cy="1071563"/>
            </a:xfrm>
            <a:prstGeom prst="rect">
              <a:avLst/>
            </a:prstGeom>
            <a:solidFill>
              <a:srgbClr val="F6D160"/>
            </a:solidFill>
            <a:ln w="9525">
              <a:noFill/>
              <a:miter lim="800000"/>
              <a:headEnd/>
              <a:tailEnd/>
            </a:ln>
            <a:effectLst>
              <a:outerShdw dist="20000" dir="5400000" algn="ctr" rotWithShape="0">
                <a:srgbClr val="000000">
                  <a:alpha val="37000"/>
                </a:srgbClr>
              </a:outerShdw>
            </a:effec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、财务</a:t>
              </a:r>
              <a:endParaRPr lang="en-US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评估投资回报率，评估实际费用与计划费用</a:t>
              </a:r>
            </a:p>
          </p:txBody>
        </p:sp>
        <p:sp>
          <p:nvSpPr>
            <p:cNvPr id="9" name="矩形 6">
              <a:extLst>
                <a:ext uri="{FF2B5EF4-FFF2-40B4-BE49-F238E27FC236}">
                  <a16:creationId xmlns:a16="http://schemas.microsoft.com/office/drawing/2014/main" xmlns="" id="{B67347B6-A3AD-477C-B8A9-7E30B48D21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8369" y="1114425"/>
              <a:ext cx="1785937" cy="1071563"/>
            </a:xfrm>
            <a:prstGeom prst="rect">
              <a:avLst/>
            </a:prstGeom>
            <a:solidFill>
              <a:srgbClr val="F6D160"/>
            </a:solidFill>
            <a:ln w="9525">
              <a:noFill/>
              <a:miter lim="800000"/>
              <a:headEnd/>
              <a:tailEnd/>
            </a:ln>
            <a:effectLst>
              <a:outerShdw dist="20000" dir="5400000" algn="ctr" rotWithShape="0">
                <a:srgbClr val="000000">
                  <a:alpha val="37000"/>
                </a:srgbClr>
              </a:outerShdw>
            </a:effec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、时间</a:t>
              </a:r>
              <a:endParaRPr lang="en-US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与计划的一致性</a:t>
              </a:r>
            </a:p>
          </p:txBody>
        </p:sp>
        <p:sp>
          <p:nvSpPr>
            <p:cNvPr id="10" name="矩形 7">
              <a:extLst>
                <a:ext uri="{FF2B5EF4-FFF2-40B4-BE49-F238E27FC236}">
                  <a16:creationId xmlns:a16="http://schemas.microsoft.com/office/drawing/2014/main" xmlns="" id="{B5CDAA8A-CB14-47A3-BEC4-8EB5C060AE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9306" y="2900363"/>
              <a:ext cx="2571750" cy="1071562"/>
            </a:xfrm>
            <a:prstGeom prst="rect">
              <a:avLst/>
            </a:prstGeom>
            <a:solidFill>
              <a:srgbClr val="F6D160"/>
            </a:solidFill>
            <a:ln w="9525">
              <a:noFill/>
              <a:miter lim="800000"/>
              <a:headEnd/>
              <a:tailEnd/>
            </a:ln>
            <a:effectLst>
              <a:outerShdw dist="20000" dir="5400000" algn="ctr" rotWithShape="0">
                <a:srgbClr val="000000">
                  <a:alpha val="37000"/>
                </a:srgbClr>
              </a:outerShdw>
            </a:effec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</a:t>
              </a: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、项目控制</a:t>
              </a:r>
              <a:endParaRPr lang="en-US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项目的控制是否为任务重大改进提供了基础</a:t>
              </a:r>
            </a:p>
          </p:txBody>
        </p:sp>
        <p:sp>
          <p:nvSpPr>
            <p:cNvPr id="11" name="矩形 8">
              <a:extLst>
                <a:ext uri="{FF2B5EF4-FFF2-40B4-BE49-F238E27FC236}">
                  <a16:creationId xmlns:a16="http://schemas.microsoft.com/office/drawing/2014/main" xmlns="" id="{B4F46623-5730-44A3-B160-3F66ECC7C1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2244" y="4829175"/>
              <a:ext cx="2571750" cy="1071563"/>
            </a:xfrm>
            <a:prstGeom prst="rect">
              <a:avLst/>
            </a:prstGeom>
            <a:solidFill>
              <a:srgbClr val="F6D160"/>
            </a:solidFill>
            <a:ln w="9525">
              <a:noFill/>
              <a:miter lim="800000"/>
              <a:headEnd/>
              <a:tailEnd/>
            </a:ln>
            <a:effectLst>
              <a:outerShdw dist="20000" dir="5400000" algn="ctr" rotWithShape="0">
                <a:srgbClr val="000000">
                  <a:alpha val="37000"/>
                </a:srgbClr>
              </a:outerShdw>
            </a:effec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、项目计划</a:t>
              </a:r>
              <a:endParaRPr lang="en-US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计划流程的费用评估及适当的管理技术的使用</a:t>
              </a:r>
              <a:endParaRPr lang="en-US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9">
              <a:extLst>
                <a:ext uri="{FF2B5EF4-FFF2-40B4-BE49-F238E27FC236}">
                  <a16:creationId xmlns:a16="http://schemas.microsoft.com/office/drawing/2014/main" xmlns="" id="{4C799F19-3A3B-454D-BD73-7DCA5649A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6994" y="4972050"/>
              <a:ext cx="2571750" cy="1071563"/>
            </a:xfrm>
            <a:prstGeom prst="rect">
              <a:avLst/>
            </a:prstGeom>
            <a:solidFill>
              <a:srgbClr val="F6D160"/>
            </a:solidFill>
            <a:ln w="9525">
              <a:noFill/>
              <a:miter lim="800000"/>
              <a:headEnd/>
              <a:tailEnd/>
            </a:ln>
            <a:effectLst>
              <a:outerShdw dist="20000" dir="5400000" algn="ctr" rotWithShape="0">
                <a:srgbClr val="000000">
                  <a:alpha val="37000"/>
                </a:srgbClr>
              </a:outerShdw>
            </a:effec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、环境</a:t>
              </a:r>
              <a:endParaRPr lang="en-US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r>
                <a:rPr lang="en-US" altLang="zh-CN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环境因素对项目活动的影响</a:t>
              </a:r>
              <a:endParaRPr lang="en-US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0">
              <a:extLst>
                <a:ext uri="{FF2B5EF4-FFF2-40B4-BE49-F238E27FC236}">
                  <a16:creationId xmlns:a16="http://schemas.microsoft.com/office/drawing/2014/main" xmlns="" id="{E0632182-6149-4680-8A90-6E9D28425A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7244" y="3614738"/>
              <a:ext cx="2500312" cy="1071562"/>
            </a:xfrm>
            <a:prstGeom prst="rect">
              <a:avLst/>
            </a:prstGeom>
            <a:solidFill>
              <a:srgbClr val="F6D160"/>
            </a:solidFill>
            <a:ln w="9525">
              <a:noFill/>
              <a:miter lim="800000"/>
              <a:headEnd/>
              <a:tailEnd/>
            </a:ln>
            <a:effectLst>
              <a:outerShdw dist="20000" dir="5400000" algn="ctr" rotWithShape="0">
                <a:srgbClr val="000000">
                  <a:alpha val="37000"/>
                </a:srgbClr>
              </a:outerShdw>
            </a:effec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、人力资源</a:t>
              </a:r>
              <a:endParaRPr lang="en-US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团队精神，激励，态度调查</a:t>
              </a:r>
              <a:endParaRPr lang="en-US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1">
              <a:extLst>
                <a:ext uri="{FF2B5EF4-FFF2-40B4-BE49-F238E27FC236}">
                  <a16:creationId xmlns:a16="http://schemas.microsoft.com/office/drawing/2014/main" xmlns="" id="{1FA08EF6-D508-4DD0-A810-EB7478D3EB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08619" y="1828800"/>
              <a:ext cx="2571750" cy="1071563"/>
            </a:xfrm>
            <a:prstGeom prst="rect">
              <a:avLst/>
            </a:prstGeom>
            <a:solidFill>
              <a:srgbClr val="F6D160"/>
            </a:solidFill>
            <a:ln w="9525">
              <a:noFill/>
              <a:miter lim="800000"/>
              <a:headEnd/>
              <a:tailEnd/>
            </a:ln>
            <a:effectLst>
              <a:outerShdw dist="20000" dir="5400000" algn="ctr" rotWithShape="0">
                <a:srgbClr val="000000">
                  <a:alpha val="37000"/>
                </a:srgbClr>
              </a:outerShdw>
            </a:effec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、质量</a:t>
              </a:r>
              <a:endParaRPr lang="en-US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项目输出的表现水平，客户对质量的感受</a:t>
              </a:r>
              <a:endParaRPr lang="en-US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5" name="肘形连接符 13">
              <a:extLst>
                <a:ext uri="{FF2B5EF4-FFF2-40B4-BE49-F238E27FC236}">
                  <a16:creationId xmlns:a16="http://schemas.microsoft.com/office/drawing/2014/main" xmlns="" id="{3F878E44-5DEA-4E5A-90A5-B6C0508B8A3F}"/>
                </a:ext>
              </a:extLst>
            </p:cNvPr>
            <p:cNvCxnSpPr>
              <a:cxnSpLocks noChangeShapeType="1"/>
              <a:stCxn id="7" idx="0"/>
              <a:endCxn id="9" idx="2"/>
            </p:cNvCxnSpPr>
            <p:nvPr/>
          </p:nvCxnSpPr>
          <p:spPr bwMode="auto">
            <a:xfrm rot="5400000" flipH="1" flipV="1">
              <a:off x="5659194" y="2471738"/>
              <a:ext cx="928687" cy="357187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bg1"/>
              </a:solidFill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肘形连接符 15">
              <a:extLst>
                <a:ext uri="{FF2B5EF4-FFF2-40B4-BE49-F238E27FC236}">
                  <a16:creationId xmlns:a16="http://schemas.microsoft.com/office/drawing/2014/main" xmlns="" id="{2995FAA8-04BC-4A49-813B-23FB469B1F32}"/>
                </a:ext>
              </a:extLst>
            </p:cNvPr>
            <p:cNvCxnSpPr>
              <a:cxnSpLocks noChangeShapeType="1"/>
              <a:stCxn id="7" idx="6"/>
              <a:endCxn id="13" idx="1"/>
            </p:cNvCxnSpPr>
            <p:nvPr/>
          </p:nvCxnSpPr>
          <p:spPr bwMode="auto">
            <a:xfrm>
              <a:off x="7051431" y="3614738"/>
              <a:ext cx="785813" cy="536575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bg1"/>
              </a:solidFill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形状 17">
              <a:extLst>
                <a:ext uri="{FF2B5EF4-FFF2-40B4-BE49-F238E27FC236}">
                  <a16:creationId xmlns:a16="http://schemas.microsoft.com/office/drawing/2014/main" xmlns="" id="{FE3449BA-CCEE-4C27-B10E-2359BF481951}"/>
                </a:ext>
              </a:extLst>
            </p:cNvPr>
            <p:cNvCxnSpPr>
              <a:cxnSpLocks noChangeShapeType="1"/>
              <a:stCxn id="7" idx="7"/>
              <a:endCxn id="14" idx="1"/>
            </p:cNvCxnSpPr>
            <p:nvPr/>
          </p:nvCxnSpPr>
          <p:spPr bwMode="auto">
            <a:xfrm rot="5400000" flipH="1" flipV="1">
              <a:off x="6619631" y="2471738"/>
              <a:ext cx="896937" cy="681038"/>
            </a:xfrm>
            <a:prstGeom prst="bentConnector2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肘形连接符 19">
              <a:extLst>
                <a:ext uri="{FF2B5EF4-FFF2-40B4-BE49-F238E27FC236}">
                  <a16:creationId xmlns:a16="http://schemas.microsoft.com/office/drawing/2014/main" xmlns="" id="{F0AD5F66-8543-4DA3-AA8F-D6C4E4617B5A}"/>
                </a:ext>
              </a:extLst>
            </p:cNvPr>
            <p:cNvCxnSpPr>
              <a:cxnSpLocks noChangeShapeType="1"/>
              <a:stCxn id="7" idx="4"/>
              <a:endCxn id="12" idx="0"/>
            </p:cNvCxnSpPr>
            <p:nvPr/>
          </p:nvCxnSpPr>
          <p:spPr bwMode="auto">
            <a:xfrm rot="16200000" flipH="1">
              <a:off x="6105282" y="3954462"/>
              <a:ext cx="857250" cy="1177925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bg1"/>
              </a:solidFill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肘形连接符 21">
              <a:extLst>
                <a:ext uri="{FF2B5EF4-FFF2-40B4-BE49-F238E27FC236}">
                  <a16:creationId xmlns:a16="http://schemas.microsoft.com/office/drawing/2014/main" xmlns="" id="{86875341-ED60-49BA-B483-EFB54131681B}"/>
                </a:ext>
              </a:extLst>
            </p:cNvPr>
            <p:cNvCxnSpPr>
              <a:cxnSpLocks noChangeShapeType="1"/>
              <a:stCxn id="7" idx="3"/>
              <a:endCxn id="11" idx="0"/>
            </p:cNvCxnSpPr>
            <p:nvPr/>
          </p:nvCxnSpPr>
          <p:spPr bwMode="auto">
            <a:xfrm rot="5400000">
              <a:off x="3854206" y="3522663"/>
              <a:ext cx="860425" cy="175260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bg1"/>
              </a:solidFill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肘形连接符 23">
              <a:extLst>
                <a:ext uri="{FF2B5EF4-FFF2-40B4-BE49-F238E27FC236}">
                  <a16:creationId xmlns:a16="http://schemas.microsoft.com/office/drawing/2014/main" xmlns="" id="{F47CB3EA-53B9-4BFD-899A-BF01288CB302}"/>
                </a:ext>
              </a:extLst>
            </p:cNvPr>
            <p:cNvCxnSpPr>
              <a:cxnSpLocks noChangeShapeType="1"/>
              <a:stCxn id="7" idx="2"/>
              <a:endCxn id="10" idx="3"/>
            </p:cNvCxnSpPr>
            <p:nvPr/>
          </p:nvCxnSpPr>
          <p:spPr bwMode="auto">
            <a:xfrm rot="10800000">
              <a:off x="4051056" y="3436938"/>
              <a:ext cx="785813" cy="17780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bg1"/>
              </a:solidFill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肘形连接符 25">
              <a:extLst>
                <a:ext uri="{FF2B5EF4-FFF2-40B4-BE49-F238E27FC236}">
                  <a16:creationId xmlns:a16="http://schemas.microsoft.com/office/drawing/2014/main" xmlns="" id="{EB35372A-1FDD-4EA9-8598-FEFF9F645C84}"/>
                </a:ext>
              </a:extLst>
            </p:cNvPr>
            <p:cNvCxnSpPr>
              <a:cxnSpLocks noChangeShapeType="1"/>
              <a:stCxn id="7" idx="1"/>
              <a:endCxn id="8" idx="2"/>
            </p:cNvCxnSpPr>
            <p:nvPr/>
          </p:nvCxnSpPr>
          <p:spPr bwMode="auto">
            <a:xfrm rot="16200000" flipV="1">
              <a:off x="3782769" y="1882775"/>
              <a:ext cx="931862" cy="1824038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bg1"/>
              </a:solidFill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1520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AD0D2D1E-7DFD-4170-A06F-1BE3FD2A1FBE}"/>
              </a:ext>
            </a:extLst>
          </p:cNvPr>
          <p:cNvGrpSpPr/>
          <p:nvPr/>
        </p:nvGrpSpPr>
        <p:grpSpPr>
          <a:xfrm>
            <a:off x="246801" y="276926"/>
            <a:ext cx="3813971" cy="647745"/>
            <a:chOff x="246801" y="276926"/>
            <a:chExt cx="3813971" cy="64774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7A2AD2B1-070E-4FCD-ADAF-6D07ED56E63F}"/>
                </a:ext>
              </a:extLst>
            </p:cNvPr>
            <p:cNvSpPr/>
            <p:nvPr/>
          </p:nvSpPr>
          <p:spPr>
            <a:xfrm>
              <a:off x="1082071" y="369965"/>
              <a:ext cx="29787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项目管理流程</a:t>
              </a:r>
              <a:r>
                <a:rPr lang="en-US" altLang="zh-CN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收尾</a:t>
              </a:r>
              <a:endParaRPr lang="zh-CN" altLang="en-US" sz="2400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B048E95C-C56D-4F37-8C40-37BA80BC37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C41A57B6-5FA9-4A9E-8D90-F43762EAB26E}"/>
              </a:ext>
            </a:extLst>
          </p:cNvPr>
          <p:cNvGrpSpPr/>
          <p:nvPr/>
        </p:nvGrpSpPr>
        <p:grpSpPr>
          <a:xfrm>
            <a:off x="1218044" y="1136600"/>
            <a:ext cx="1442517" cy="581057"/>
            <a:chOff x="1082071" y="1541046"/>
            <a:chExt cx="1442517" cy="581057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D3BD96BD-CDDB-40C9-8169-72CAD81E9AEF}"/>
                </a:ext>
              </a:extLst>
            </p:cNvPr>
            <p:cNvSpPr/>
            <p:nvPr/>
          </p:nvSpPr>
          <p:spPr>
            <a:xfrm>
              <a:off x="1082071" y="1660445"/>
              <a:ext cx="1442517" cy="461658"/>
            </a:xfrm>
            <a:prstGeom prst="rect">
              <a:avLst/>
            </a:prstGeom>
            <a:solidFill>
              <a:srgbClr val="F6D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FCD734C2-F6A9-4419-9472-59F9557868BD}"/>
                </a:ext>
              </a:extLst>
            </p:cNvPr>
            <p:cNvSpPr/>
            <p:nvPr/>
          </p:nvSpPr>
          <p:spPr>
            <a:xfrm>
              <a:off x="1108816" y="1541046"/>
              <a:ext cx="1415772" cy="581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项目总结</a:t>
              </a:r>
              <a:endPara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BE589C2A-89F5-45C0-9F13-225E0146C320}"/>
              </a:ext>
            </a:extLst>
          </p:cNvPr>
          <p:cNvGrpSpPr/>
          <p:nvPr/>
        </p:nvGrpSpPr>
        <p:grpSpPr>
          <a:xfrm>
            <a:off x="5374740" y="2750486"/>
            <a:ext cx="1442517" cy="581057"/>
            <a:chOff x="1082071" y="1541046"/>
            <a:chExt cx="1442517" cy="581057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040CF8A3-9727-46BE-87C9-4D300D1A74D8}"/>
                </a:ext>
              </a:extLst>
            </p:cNvPr>
            <p:cNvSpPr/>
            <p:nvPr/>
          </p:nvSpPr>
          <p:spPr>
            <a:xfrm>
              <a:off x="1082071" y="1660445"/>
              <a:ext cx="1442517" cy="461658"/>
            </a:xfrm>
            <a:prstGeom prst="rect">
              <a:avLst/>
            </a:prstGeom>
            <a:solidFill>
              <a:srgbClr val="F6D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5A1C2B44-D74C-4809-81DC-B59482409791}"/>
                </a:ext>
              </a:extLst>
            </p:cNvPr>
            <p:cNvSpPr/>
            <p:nvPr/>
          </p:nvSpPr>
          <p:spPr>
            <a:xfrm>
              <a:off x="1108816" y="1541046"/>
              <a:ext cx="1415772" cy="581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文档归档</a:t>
              </a:r>
              <a:endPara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C3A20FD8-77FE-4332-9B9A-540AD6EA41B1}"/>
              </a:ext>
            </a:extLst>
          </p:cNvPr>
          <p:cNvSpPr/>
          <p:nvPr/>
        </p:nvSpPr>
        <p:spPr>
          <a:xfrm>
            <a:off x="1218044" y="1912572"/>
            <a:ext cx="5032147" cy="4589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项目总结表（项目总结、问题与收获、贡献度）</a:t>
            </a:r>
          </a:p>
        </p:txBody>
      </p:sp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xmlns="" id="{7A75D624-778E-4A85-A270-642E29D3A1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5849843"/>
              </p:ext>
            </p:extLst>
          </p:nvPr>
        </p:nvGraphicFramePr>
        <p:xfrm>
          <a:off x="1689154" y="3710549"/>
          <a:ext cx="8813691" cy="2468562"/>
        </p:xfrm>
        <a:graphic>
          <a:graphicData uri="http://schemas.openxmlformats.org/drawingml/2006/table">
            <a:tbl>
              <a:tblPr/>
              <a:tblGrid>
                <a:gridCol w="17558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05783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54847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1800" b="1" dirty="0"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步骤</a:t>
                      </a:r>
                    </a:p>
                  </a:txBody>
                  <a:tcPr marT="46952" marB="46952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D160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1800" b="1" dirty="0"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归档文档</a:t>
                      </a:r>
                    </a:p>
                  </a:txBody>
                  <a:tcPr marT="46952" marB="46952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D1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9854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1800" dirty="0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启动</a:t>
                      </a:r>
                    </a:p>
                  </a:txBody>
                  <a:tcPr marT="46952" marB="46952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1600" dirty="0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方案    合同     项目基本信息表 </a:t>
                      </a:r>
                    </a:p>
                  </a:txBody>
                  <a:tcPr marT="46952" marB="46952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1484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1800" dirty="0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计划</a:t>
                      </a:r>
                    </a:p>
                  </a:txBody>
                  <a:tcPr marT="46952" marB="46952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1600" dirty="0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阶段时间安排   项目综合计划等</a:t>
                      </a:r>
                    </a:p>
                  </a:txBody>
                  <a:tcPr marT="46952" marB="46952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7327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1800" dirty="0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实施</a:t>
                      </a:r>
                      <a:endParaRPr lang="en-US" altLang="x-none" sz="1800" dirty="0">
                        <a:solidFill>
                          <a:srgbClr val="000000"/>
                        </a:solidFill>
                        <a:latin typeface="微软雅黑" panose="020B0503020204020204" pitchFamily="2" charset="-122"/>
                        <a:ea typeface="微软雅黑" panose="020B0503020204020204" pitchFamily="2" charset="-122"/>
                      </a:endParaRPr>
                    </a:p>
                    <a:p>
                      <a:pPr marL="0" lvl="0" indent="0" algn="ctr" eaLnBrk="1" hangingPunct="1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1800" dirty="0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监控</a:t>
                      </a:r>
                    </a:p>
                  </a:txBody>
                  <a:tcPr marT="46952" marB="46952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1600" dirty="0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项目会议纪要、变更说明、审核记录、阶段性报告、相关文献等</a:t>
                      </a:r>
                    </a:p>
                  </a:txBody>
                  <a:tcPr marT="46952" marB="46952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95050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1800" dirty="0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收尾</a:t>
                      </a:r>
                    </a:p>
                  </a:txBody>
                  <a:tcPr marT="46952" marB="46952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2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1600" dirty="0">
                          <a:solidFill>
                            <a:srgbClr val="000000"/>
                          </a:solidFill>
                          <a:latin typeface="微软雅黑" panose="020B0503020204020204" pitchFamily="2" charset="-122"/>
                          <a:ea typeface="微软雅黑" panose="020B0503020204020204" pitchFamily="2" charset="-122"/>
                        </a:rPr>
                        <a:t>项目结果文档、项目评审验收报告、项目总结报告、项目交付的其他文档</a:t>
                      </a:r>
                    </a:p>
                  </a:txBody>
                  <a:tcPr marT="46952" marB="46952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739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11E8DCE9-C11D-48BD-B7C3-84FD3AC39A6F}"/>
              </a:ext>
            </a:extLst>
          </p:cNvPr>
          <p:cNvGrpSpPr/>
          <p:nvPr/>
        </p:nvGrpSpPr>
        <p:grpSpPr>
          <a:xfrm>
            <a:off x="246801" y="276926"/>
            <a:ext cx="3813971" cy="647745"/>
            <a:chOff x="246801" y="276926"/>
            <a:chExt cx="3813971" cy="64774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60EEEC8E-6A77-4825-B5DB-89A5FD0BDA27}"/>
                </a:ext>
              </a:extLst>
            </p:cNvPr>
            <p:cNvSpPr/>
            <p:nvPr/>
          </p:nvSpPr>
          <p:spPr>
            <a:xfrm>
              <a:off x="1082071" y="369965"/>
              <a:ext cx="29787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项目管理流程</a:t>
              </a:r>
              <a:r>
                <a:rPr lang="en-US" altLang="zh-CN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收尾</a:t>
              </a:r>
              <a:endParaRPr lang="zh-CN" altLang="en-US" sz="2400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B898D34D-DCA7-4FA1-B174-EEEB23183B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3895B224-B87A-452E-A953-8985315D3899}"/>
              </a:ext>
            </a:extLst>
          </p:cNvPr>
          <p:cNvGrpSpPr/>
          <p:nvPr/>
        </p:nvGrpSpPr>
        <p:grpSpPr>
          <a:xfrm>
            <a:off x="1218044" y="1136600"/>
            <a:ext cx="2880603" cy="581057"/>
            <a:chOff x="1082071" y="1541046"/>
            <a:chExt cx="2880603" cy="581057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3C93FD54-DC51-4828-AC88-6744F21B302D}"/>
                </a:ext>
              </a:extLst>
            </p:cNvPr>
            <p:cNvSpPr/>
            <p:nvPr/>
          </p:nvSpPr>
          <p:spPr>
            <a:xfrm>
              <a:off x="1082071" y="1660445"/>
              <a:ext cx="2853858" cy="461658"/>
            </a:xfrm>
            <a:prstGeom prst="rect">
              <a:avLst/>
            </a:prstGeom>
            <a:solidFill>
              <a:srgbClr val="F6D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6CC576D3-225C-4E00-84D3-0C3866CD5D86}"/>
                </a:ext>
              </a:extLst>
            </p:cNvPr>
            <p:cNvSpPr/>
            <p:nvPr/>
          </p:nvSpPr>
          <p:spPr>
            <a:xfrm>
              <a:off x="1108816" y="1541046"/>
              <a:ext cx="2853858" cy="581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项目收尾阶段</a:t>
              </a:r>
              <a:r>
                <a:rPr lang="en-US" altLang="zh-CN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TOP3</a:t>
              </a: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044D0D5C-8353-4674-94F3-C80D6B034428}"/>
              </a:ext>
            </a:extLst>
          </p:cNvPr>
          <p:cNvSpPr/>
          <p:nvPr/>
        </p:nvSpPr>
        <p:spPr>
          <a:xfrm>
            <a:off x="1771957" y="2022627"/>
            <a:ext cx="3865161" cy="4996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n"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项目收尾阶段的三个关键点：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8DAC0CC7-CA6A-4F4F-9BB2-FA10B4F01AD5}"/>
              </a:ext>
            </a:extLst>
          </p:cNvPr>
          <p:cNvSpPr/>
          <p:nvPr/>
        </p:nvSpPr>
        <p:spPr>
          <a:xfrm>
            <a:off x="2143548" y="2522251"/>
            <a:ext cx="6096000" cy="140070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顺利完成项目评估和验收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项目总结，经验总结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完整的项目信息归档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CA5FAFC1-74C8-4FA9-B74A-BC599642DAED}"/>
              </a:ext>
            </a:extLst>
          </p:cNvPr>
          <p:cNvSpPr/>
          <p:nvPr/>
        </p:nvSpPr>
        <p:spPr>
          <a:xfrm>
            <a:off x="2229157" y="4788812"/>
            <a:ext cx="5947689" cy="1400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经验、教训的总结不够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项目组成员对网站的重要性认识不足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项目的移交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B8C5E807-BB49-41E4-A481-BBC5EC2432A8}"/>
              </a:ext>
            </a:extLst>
          </p:cNvPr>
          <p:cNvSpPr/>
          <p:nvPr/>
        </p:nvSpPr>
        <p:spPr>
          <a:xfrm>
            <a:off x="1771957" y="4172767"/>
            <a:ext cx="3608680" cy="4996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n"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实施与监控阶段常见问题：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D63A3EF4-95DE-4C2F-B250-3EE5E2B560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599" y="1427128"/>
            <a:ext cx="3790357" cy="47126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34485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4BE09453-6850-44AC-98B4-A0556DC236A6}"/>
              </a:ext>
            </a:extLst>
          </p:cNvPr>
          <p:cNvGrpSpPr/>
          <p:nvPr/>
        </p:nvGrpSpPr>
        <p:grpSpPr>
          <a:xfrm>
            <a:off x="246801" y="276926"/>
            <a:ext cx="3813971" cy="647745"/>
            <a:chOff x="246801" y="276926"/>
            <a:chExt cx="3813971" cy="64774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A6672094-095E-46AF-85C7-5C61BFA1695D}"/>
                </a:ext>
              </a:extLst>
            </p:cNvPr>
            <p:cNvSpPr/>
            <p:nvPr/>
          </p:nvSpPr>
          <p:spPr>
            <a:xfrm>
              <a:off x="1082071" y="369965"/>
              <a:ext cx="29787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项目管理流程</a:t>
              </a:r>
              <a:r>
                <a:rPr lang="en-US" altLang="zh-CN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收尾</a:t>
              </a:r>
              <a:endParaRPr lang="zh-CN" altLang="en-US" sz="2400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20448D31-9510-4EBE-8062-A774775538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10" r="35246" b="70513"/>
            <a:stretch/>
          </p:blipFill>
          <p:spPr>
            <a:xfrm>
              <a:off x="246801" y="276926"/>
              <a:ext cx="720968" cy="647745"/>
            </a:xfrm>
            <a:prstGeom prst="rect">
              <a:avLst/>
            </a:prstGeom>
          </p:spPr>
        </p:pic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479563E6-BFCD-4B18-95A3-F0C4A116949B}"/>
              </a:ext>
            </a:extLst>
          </p:cNvPr>
          <p:cNvGrpSpPr/>
          <p:nvPr/>
        </p:nvGrpSpPr>
        <p:grpSpPr>
          <a:xfrm>
            <a:off x="2161809" y="1071562"/>
            <a:ext cx="7915275" cy="5286375"/>
            <a:chOff x="2161809" y="1071562"/>
            <a:chExt cx="7915275" cy="5286375"/>
          </a:xfrm>
        </p:grpSpPr>
        <p:sp>
          <p:nvSpPr>
            <p:cNvPr id="7" name="矩形 25">
              <a:extLst>
                <a:ext uri="{FF2B5EF4-FFF2-40B4-BE49-F238E27FC236}">
                  <a16:creationId xmlns:a16="http://schemas.microsoft.com/office/drawing/2014/main" xmlns="" id="{A086B101-091A-42C3-B571-9FFA60E588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6896" y="2714625"/>
              <a:ext cx="1500188" cy="36433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" name="矩形 24">
              <a:extLst>
                <a:ext uri="{FF2B5EF4-FFF2-40B4-BE49-F238E27FC236}">
                  <a16:creationId xmlns:a16="http://schemas.microsoft.com/office/drawing/2014/main" xmlns="" id="{0D2883F0-1000-4C41-B111-FD60550119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5196" y="1428750"/>
              <a:ext cx="1500188" cy="49291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" name="矩形 22">
              <a:extLst>
                <a:ext uri="{FF2B5EF4-FFF2-40B4-BE49-F238E27FC236}">
                  <a16:creationId xmlns:a16="http://schemas.microsoft.com/office/drawing/2014/main" xmlns="" id="{90FE06E8-59AB-4778-9A6D-12F7B3AB66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7784" y="2700337"/>
              <a:ext cx="1500187" cy="3643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" name="矩形 21">
              <a:extLst>
                <a:ext uri="{FF2B5EF4-FFF2-40B4-BE49-F238E27FC236}">
                  <a16:creationId xmlns:a16="http://schemas.microsoft.com/office/drawing/2014/main" xmlns="" id="{78F69F53-98A0-4AED-A966-49EEDFC84D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6096" y="2714625"/>
              <a:ext cx="1500188" cy="36433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11" name="组合 40966">
              <a:extLst>
                <a:ext uri="{FF2B5EF4-FFF2-40B4-BE49-F238E27FC236}">
                  <a16:creationId xmlns:a16="http://schemas.microsoft.com/office/drawing/2014/main" xmlns="" id="{5F306612-D101-42B7-A335-D8DB578D3E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61809" y="1071562"/>
              <a:ext cx="7897812" cy="1957388"/>
              <a:chOff x="0" y="0"/>
              <a:chExt cx="7897157" cy="1957855"/>
            </a:xfrm>
          </p:grpSpPr>
          <p:sp>
            <p:nvSpPr>
              <p:cNvPr id="12" name="椭圆 15">
                <a:extLst>
                  <a:ext uri="{FF2B5EF4-FFF2-40B4-BE49-F238E27FC236}">
                    <a16:creationId xmlns:a16="http://schemas.microsoft.com/office/drawing/2014/main" xmlns="" id="{D6B5464B-B073-42F9-B488-9098878C62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1243310"/>
                <a:ext cx="1500063" cy="714545"/>
              </a:xfrm>
              <a:prstGeom prst="ellipse">
                <a:avLst/>
              </a:prstGeom>
              <a:solidFill>
                <a:srgbClr val="F6D160"/>
              </a:solidFill>
              <a:ln w="9525">
                <a:noFill/>
                <a:round/>
                <a:headEnd/>
                <a:tailEnd/>
              </a:ln>
              <a:effectLst>
                <a:outerShdw dist="23000" dir="5400000" algn="ctr" rotWithShape="0">
                  <a:srgbClr val="000000">
                    <a:alpha val="34000"/>
                  </a:srgbClr>
                </a:outerShdw>
              </a:effec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0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启动</a:t>
                </a:r>
              </a:p>
            </p:txBody>
          </p:sp>
          <p:sp>
            <p:nvSpPr>
              <p:cNvPr id="13" name="椭圆 16">
                <a:extLst>
                  <a:ext uri="{FF2B5EF4-FFF2-40B4-BE49-F238E27FC236}">
                    <a16:creationId xmlns:a16="http://schemas.microsoft.com/office/drawing/2014/main" xmlns="" id="{552237DE-4701-4F76-9447-CF86E349A6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1515" y="1243310"/>
                <a:ext cx="1500064" cy="714545"/>
              </a:xfrm>
              <a:prstGeom prst="ellipse">
                <a:avLst/>
              </a:prstGeom>
              <a:solidFill>
                <a:srgbClr val="F6D160"/>
              </a:solidFill>
              <a:ln w="9525">
                <a:noFill/>
                <a:round/>
                <a:headEnd/>
                <a:tailEnd/>
              </a:ln>
              <a:effectLst>
                <a:outerShdw dist="23000" dir="5400000" algn="ctr" rotWithShape="0">
                  <a:srgbClr val="000000">
                    <a:alpha val="34000"/>
                  </a:srgbClr>
                </a:outerShdw>
              </a:effec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0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计划</a:t>
                </a:r>
              </a:p>
            </p:txBody>
          </p:sp>
          <p:sp>
            <p:nvSpPr>
              <p:cNvPr id="14" name="椭圆 30">
                <a:extLst>
                  <a:ext uri="{FF2B5EF4-FFF2-40B4-BE49-F238E27FC236}">
                    <a16:creationId xmlns:a16="http://schemas.microsoft.com/office/drawing/2014/main" xmlns="" id="{4A27F228-BF4B-492C-948D-2DBAF53C48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9225" y="1243310"/>
                <a:ext cx="1500063" cy="714545"/>
              </a:xfrm>
              <a:prstGeom prst="ellipse">
                <a:avLst/>
              </a:prstGeom>
              <a:solidFill>
                <a:srgbClr val="F6D160"/>
              </a:solidFill>
              <a:ln w="9525">
                <a:noFill/>
                <a:round/>
                <a:headEnd/>
                <a:tailEnd/>
              </a:ln>
              <a:effectLst>
                <a:outerShdw dist="23000" dir="5400000" algn="ctr" rotWithShape="0">
                  <a:srgbClr val="000000">
                    <a:alpha val="34000"/>
                  </a:srgbClr>
                </a:outerShdw>
              </a:effec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0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实施</a:t>
                </a:r>
              </a:p>
            </p:txBody>
          </p:sp>
          <p:sp>
            <p:nvSpPr>
              <p:cNvPr id="15" name="椭圆 31">
                <a:extLst>
                  <a:ext uri="{FF2B5EF4-FFF2-40B4-BE49-F238E27FC236}">
                    <a16:creationId xmlns:a16="http://schemas.microsoft.com/office/drawing/2014/main" xmlns="" id="{5AAB942C-A394-4697-AB75-3D9CEDA524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97094" y="1243310"/>
                <a:ext cx="1500063" cy="714545"/>
              </a:xfrm>
              <a:prstGeom prst="ellipse">
                <a:avLst/>
              </a:prstGeom>
              <a:solidFill>
                <a:srgbClr val="F6D160"/>
              </a:solidFill>
              <a:ln w="9525">
                <a:noFill/>
                <a:round/>
                <a:headEnd/>
                <a:tailEnd/>
              </a:ln>
              <a:effectLst>
                <a:outerShdw dist="23000" dir="5400000" algn="ctr" rotWithShape="0">
                  <a:srgbClr val="000000">
                    <a:alpha val="34000"/>
                  </a:srgbClr>
                </a:outerShdw>
              </a:effec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0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收尾</a:t>
                </a:r>
              </a:p>
            </p:txBody>
          </p:sp>
          <p:sp>
            <p:nvSpPr>
              <p:cNvPr id="16" name="椭圆 32">
                <a:extLst>
                  <a:ext uri="{FF2B5EF4-FFF2-40B4-BE49-F238E27FC236}">
                    <a16:creationId xmlns:a16="http://schemas.microsoft.com/office/drawing/2014/main" xmlns="" id="{39A60051-A39A-4EBF-BBAF-872717094C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5575" y="0"/>
                <a:ext cx="1500063" cy="714545"/>
              </a:xfrm>
              <a:prstGeom prst="ellipse">
                <a:avLst/>
              </a:prstGeom>
              <a:solidFill>
                <a:srgbClr val="F6D160"/>
              </a:solidFill>
              <a:ln w="9525">
                <a:noFill/>
                <a:round/>
                <a:headEnd/>
                <a:tailEnd/>
              </a:ln>
              <a:effectLst>
                <a:outerShdw dist="23000" dir="5400000" algn="ctr" rotWithShape="0">
                  <a:srgbClr val="000000">
                    <a:alpha val="34000"/>
                  </a:srgbClr>
                </a:outerShdw>
              </a:effec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0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监控</a:t>
                </a:r>
              </a:p>
            </p:txBody>
          </p:sp>
          <p:cxnSp>
            <p:nvCxnSpPr>
              <p:cNvPr id="17" name="直接箭头连接符 34">
                <a:extLst>
                  <a:ext uri="{FF2B5EF4-FFF2-40B4-BE49-F238E27FC236}">
                    <a16:creationId xmlns:a16="http://schemas.microsoft.com/office/drawing/2014/main" xmlns="" id="{6F9A5126-A6AA-46A1-890B-5DBFEF42A9DA}"/>
                  </a:ext>
                </a:extLst>
              </p:cNvPr>
              <p:cNvCxnSpPr>
                <a:cxnSpLocks noChangeShapeType="1"/>
                <a:stCxn id="12" idx="6"/>
                <a:endCxn id="13" idx="2"/>
              </p:cNvCxnSpPr>
              <p:nvPr/>
            </p:nvCxnSpPr>
            <p:spPr bwMode="auto">
              <a:xfrm>
                <a:off x="1500063" y="1600582"/>
                <a:ext cx="571453" cy="1588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8" name="直接箭头连接符 36">
                <a:extLst>
                  <a:ext uri="{FF2B5EF4-FFF2-40B4-BE49-F238E27FC236}">
                    <a16:creationId xmlns:a16="http://schemas.microsoft.com/office/drawing/2014/main" xmlns="" id="{406DC648-9794-45C6-AB89-912DF23106A5}"/>
                  </a:ext>
                </a:extLst>
              </p:cNvPr>
              <p:cNvCxnSpPr>
                <a:cxnSpLocks noChangeShapeType="1"/>
                <a:stCxn id="13" idx="6"/>
                <a:endCxn id="14" idx="2"/>
              </p:cNvCxnSpPr>
              <p:nvPr/>
            </p:nvCxnSpPr>
            <p:spPr bwMode="auto">
              <a:xfrm>
                <a:off x="3571579" y="1600582"/>
                <a:ext cx="647646" cy="1588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9" name="直接箭头连接符 38">
                <a:extLst>
                  <a:ext uri="{FF2B5EF4-FFF2-40B4-BE49-F238E27FC236}">
                    <a16:creationId xmlns:a16="http://schemas.microsoft.com/office/drawing/2014/main" xmlns="" id="{FF5BF7DA-E592-4CC1-B0A8-0E7E14B32407}"/>
                  </a:ext>
                </a:extLst>
              </p:cNvPr>
              <p:cNvCxnSpPr>
                <a:cxnSpLocks noChangeShapeType="1"/>
                <a:stCxn id="14" idx="6"/>
                <a:endCxn id="15" idx="2"/>
              </p:cNvCxnSpPr>
              <p:nvPr/>
            </p:nvCxnSpPr>
            <p:spPr bwMode="auto">
              <a:xfrm>
                <a:off x="5719288" y="1600582"/>
                <a:ext cx="677807" cy="1588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0" name="肘形连接符 42">
                <a:extLst>
                  <a:ext uri="{FF2B5EF4-FFF2-40B4-BE49-F238E27FC236}">
                    <a16:creationId xmlns:a16="http://schemas.microsoft.com/office/drawing/2014/main" xmlns="" id="{AA4CE31B-2E02-4434-9F9D-EBE055373E2F}"/>
                  </a:ext>
                </a:extLst>
              </p:cNvPr>
              <p:cNvCxnSpPr>
                <a:cxnSpLocks noChangeShapeType="1"/>
                <a:stCxn id="16" idx="2"/>
                <a:endCxn id="12" idx="0"/>
              </p:cNvCxnSpPr>
              <p:nvPr/>
            </p:nvCxnSpPr>
            <p:spPr bwMode="auto">
              <a:xfrm rot="10800000" flipV="1">
                <a:off x="750825" y="357273"/>
                <a:ext cx="3474750" cy="886036"/>
              </a:xfrm>
              <a:prstGeom prst="bentConnector2">
                <a:avLst/>
              </a:prstGeom>
              <a:noFill/>
              <a:ln w="25400">
                <a:solidFill>
                  <a:schemeClr val="bg1"/>
                </a:solidFill>
                <a:miter lim="800000"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" name="直接箭头连接符 46">
                <a:extLst>
                  <a:ext uri="{FF2B5EF4-FFF2-40B4-BE49-F238E27FC236}">
                    <a16:creationId xmlns:a16="http://schemas.microsoft.com/office/drawing/2014/main" xmlns="" id="{115D7806-6B9F-46F8-A369-15E7323329C4}"/>
                  </a:ext>
                </a:extLst>
              </p:cNvPr>
              <p:cNvCxnSpPr>
                <a:cxnSpLocks noChangeShapeType="1"/>
                <a:endCxn id="13" idx="0"/>
              </p:cNvCxnSpPr>
              <p:nvPr/>
            </p:nvCxnSpPr>
            <p:spPr bwMode="auto">
              <a:xfrm rot="5400000">
                <a:off x="2395200" y="812992"/>
                <a:ext cx="857455" cy="3175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" name="直接箭头连接符 48">
                <a:extLst>
                  <a:ext uri="{FF2B5EF4-FFF2-40B4-BE49-F238E27FC236}">
                    <a16:creationId xmlns:a16="http://schemas.microsoft.com/office/drawing/2014/main" xmlns="" id="{DCB32FD8-E27E-47CF-86A0-9BAFC37BC6BE}"/>
                  </a:ext>
                </a:extLst>
              </p:cNvPr>
              <p:cNvCxnSpPr>
                <a:cxnSpLocks noChangeShapeType="1"/>
                <a:stCxn id="14" idx="0"/>
                <a:endCxn id="16" idx="4"/>
              </p:cNvCxnSpPr>
              <p:nvPr/>
            </p:nvCxnSpPr>
            <p:spPr bwMode="auto">
              <a:xfrm rot="5400000" flipH="1" flipV="1">
                <a:off x="4708048" y="976544"/>
                <a:ext cx="528764" cy="4763"/>
              </a:xfrm>
              <a:prstGeom prst="straightConnector1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 type="arrow" w="med" len="med"/>
              </a:ln>
              <a:effectLst>
                <a:outerShdw dist="20000" dir="5400000" algn="ctr" rotWithShape="0">
                  <a:srgbClr val="000000">
                    <a:alpha val="37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23" name="Rectangle 3">
              <a:extLst>
                <a:ext uri="{FF2B5EF4-FFF2-40B4-BE49-F238E27FC236}">
                  <a16:creationId xmlns:a16="http://schemas.microsoft.com/office/drawing/2014/main" xmlns="" id="{2D337DFF-F0B7-440B-BA2D-CE88258AE0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90384" y="3786187"/>
              <a:ext cx="1428750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需求与目标</a:t>
              </a:r>
              <a:endParaRPr lang="en-US" altLang="zh-CN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范围与成果</a:t>
              </a:r>
              <a:endParaRPr lang="en-US" altLang="zh-CN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明确组成员</a:t>
              </a:r>
              <a:endParaRPr lang="en-US" altLang="zh-CN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Rectangle 3">
              <a:extLst>
                <a:ext uri="{FF2B5EF4-FFF2-40B4-BE49-F238E27FC236}">
                  <a16:creationId xmlns:a16="http://schemas.microsoft.com/office/drawing/2014/main" xmlns="" id="{03C39BD4-64C0-4273-BF39-449D31EB16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7809" y="3786187"/>
              <a:ext cx="1214437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工作分解</a:t>
              </a:r>
              <a:endParaRPr lang="en-US" altLang="zh-CN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进度计划</a:t>
              </a:r>
              <a:endParaRPr lang="en-US" altLang="zh-CN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沟通计划</a:t>
              </a:r>
              <a:endParaRPr lang="en-US" altLang="zh-CN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Rectangle 3">
            <a:extLst>
              <a:ext uri="{FF2B5EF4-FFF2-40B4-BE49-F238E27FC236}">
                <a16:creationId xmlns:a16="http://schemas.microsoft.com/office/drawing/2014/main" xmlns="" id="{448B6EF9-EEE7-49AB-9A55-C4085065CA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0934" y="3786187"/>
            <a:ext cx="1428750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资源调配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领导团队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沟通解决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进展把控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项目变更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endParaRPr lang="en-US" altLang="zh-CN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endParaRPr lang="en-US" altLang="zh-CN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xmlns="" id="{894B4309-C9AA-4959-BDE0-4F4337CA94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34059" y="3786187"/>
            <a:ext cx="1428750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审核确认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评估验收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项目总结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文档归档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endParaRPr lang="en-US" altLang="zh-CN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endParaRPr lang="en-US" altLang="zh-CN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67710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01BF77E1-94C0-4BC8-88E6-3C1CCE171C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89" y="1069470"/>
            <a:ext cx="4719060" cy="4719060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398D8FED-6AD8-4685-A52E-B092662BF47C}"/>
              </a:ext>
            </a:extLst>
          </p:cNvPr>
          <p:cNvSpPr/>
          <p:nvPr/>
        </p:nvSpPr>
        <p:spPr>
          <a:xfrm>
            <a:off x="6122376" y="2496932"/>
            <a:ext cx="526297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600" b="1" i="0" u="none" strike="noStrike" kern="1200" cap="none" spc="0" normalizeH="0" baseline="0" noProof="0">
                <a:ln>
                  <a:noFill/>
                </a:ln>
                <a:solidFill>
                  <a:srgbClr val="F6D1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谢谢大家观看</a:t>
            </a:r>
            <a:endParaRPr kumimoji="0" lang="zh-CN" altLang="en-US" sz="6600" b="0" i="0" u="none" strike="noStrike" kern="1200" cap="none" spc="0" normalizeH="0" baseline="0" noProof="0">
              <a:ln>
                <a:noFill/>
              </a:ln>
              <a:solidFill>
                <a:srgbClr val="F6D16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07A3B358-6B12-4040-8611-9CEF599B423A}"/>
              </a:ext>
            </a:extLst>
          </p:cNvPr>
          <p:cNvGrpSpPr/>
          <p:nvPr/>
        </p:nvGrpSpPr>
        <p:grpSpPr>
          <a:xfrm>
            <a:off x="6096000" y="2303584"/>
            <a:ext cx="5205046" cy="1433147"/>
            <a:chOff x="6096000" y="2303584"/>
            <a:chExt cx="5205046" cy="1433147"/>
          </a:xfrm>
        </p:grpSpPr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xmlns="" id="{88EFB38D-B9A2-4A48-99F7-C100246F6B9F}"/>
                </a:ext>
              </a:extLst>
            </p:cNvPr>
            <p:cNvCxnSpPr/>
            <p:nvPr/>
          </p:nvCxnSpPr>
          <p:spPr>
            <a:xfrm>
              <a:off x="6096000" y="2303584"/>
              <a:ext cx="5205046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xmlns="" id="{0E0E2E03-5BBD-4D75-B6D4-24BAEA665A23}"/>
                </a:ext>
              </a:extLst>
            </p:cNvPr>
            <p:cNvCxnSpPr/>
            <p:nvPr/>
          </p:nvCxnSpPr>
          <p:spPr>
            <a:xfrm>
              <a:off x="6096000" y="3736731"/>
              <a:ext cx="5205046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69CD346E-8103-48BE-AED7-516D27AD09B3}"/>
              </a:ext>
            </a:extLst>
          </p:cNvPr>
          <p:cNvGrpSpPr/>
          <p:nvPr/>
        </p:nvGrpSpPr>
        <p:grpSpPr>
          <a:xfrm>
            <a:off x="6408833" y="4308231"/>
            <a:ext cx="4635306" cy="400110"/>
            <a:chOff x="6408833" y="4308231"/>
            <a:chExt cx="4635306" cy="400110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C69A1565-1B6A-432C-B1B6-F710ADDD09B1}"/>
                </a:ext>
              </a:extLst>
            </p:cNvPr>
            <p:cNvSpPr txBox="1"/>
            <p:nvPr/>
          </p:nvSpPr>
          <p:spPr>
            <a:xfrm>
              <a:off x="6408833" y="4308231"/>
              <a:ext cx="174919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汇报人：</a:t>
              </a: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XXX</a:t>
              </a:r>
              <a:endPara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6D0F49FE-179B-42C4-9EAF-B291646C5E6C}"/>
                </a:ext>
              </a:extLst>
            </p:cNvPr>
            <p:cNvSpPr txBox="1"/>
            <p:nvPr/>
          </p:nvSpPr>
          <p:spPr>
            <a:xfrm>
              <a:off x="9243646" y="4308231"/>
              <a:ext cx="180049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时    间：</a:t>
              </a: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XXX</a:t>
              </a:r>
              <a:endPara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25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785</TotalTime>
  <Words>2325</Words>
  <Application>Microsoft Office PowerPoint</Application>
  <PresentationFormat>宽屏</PresentationFormat>
  <Paragraphs>478</Paragraphs>
  <Slides>40</Slides>
  <Notes>40</Notes>
  <HiddenSlides>0</HiddenSlides>
  <MMClips>1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0" baseType="lpstr">
      <vt:lpstr>等线</vt:lpstr>
      <vt:lpstr>等线 Light</vt:lpstr>
      <vt:lpstr>宋体</vt:lpstr>
      <vt:lpstr>微软雅黑</vt:lpstr>
      <vt:lpstr>Arial</vt:lpstr>
      <vt:lpstr>Calibri</vt:lpstr>
      <vt:lpstr>Century Gothic</vt:lpstr>
      <vt:lpstr>Wingdings</vt:lpstr>
      <vt:lpstr>Office 主题​​</vt:lpstr>
      <vt:lpstr>CorelDRAW.Graphic.9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38</cp:revision>
  <dcterms:created xsi:type="dcterms:W3CDTF">2018-05-09T03:49:36Z</dcterms:created>
  <dcterms:modified xsi:type="dcterms:W3CDTF">2018-11-07T02:48:26Z</dcterms:modified>
</cp:coreProperties>
</file>