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9" r:id="rId2"/>
    <p:sldId id="260" r:id="rId3"/>
    <p:sldId id="265" r:id="rId4"/>
    <p:sldId id="261" r:id="rId5"/>
    <p:sldId id="266" r:id="rId6"/>
    <p:sldId id="267" r:id="rId7"/>
    <p:sldId id="268" r:id="rId8"/>
    <p:sldId id="269" r:id="rId9"/>
    <p:sldId id="262" r:id="rId10"/>
    <p:sldId id="270" r:id="rId11"/>
    <p:sldId id="271" r:id="rId12"/>
    <p:sldId id="272" r:id="rId13"/>
    <p:sldId id="273" r:id="rId14"/>
    <p:sldId id="274" r:id="rId15"/>
    <p:sldId id="263" r:id="rId16"/>
    <p:sldId id="275" r:id="rId17"/>
    <p:sldId id="276" r:id="rId18"/>
    <p:sldId id="277" r:id="rId19"/>
    <p:sldId id="278" r:id="rId20"/>
    <p:sldId id="279" r:id="rId21"/>
    <p:sldId id="264" r:id="rId22"/>
    <p:sldId id="280" r:id="rId23"/>
    <p:sldId id="281" r:id="rId24"/>
    <p:sldId id="282" r:id="rId25"/>
    <p:sldId id="283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572B06"/>
    <a:srgbClr val="F4CFB8"/>
    <a:srgbClr val="FF940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-2910" y="-14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4396D8-DC00-403F-829D-EB41D602A289}" type="datetimeFigureOut">
              <a:rPr lang="zh-CN" altLang="en-US" smtClean="0"/>
              <a:pPr/>
              <a:t>2020/9/10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DAF268-78BA-4665-9536-A81CCAB4EF9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85353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AF268-78BA-4665-9536-A81CCAB4EF99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51331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AF268-78BA-4665-9536-A81CCAB4EF99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94282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AF268-78BA-4665-9536-A81CCAB4EF9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04774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AF268-78BA-4665-9536-A81CCAB4EF99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391888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AF268-78BA-4665-9536-A81CCAB4EF99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567722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AF268-78BA-4665-9536-A81CCAB4EF99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883823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AF268-78BA-4665-9536-A81CCAB4EF99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263309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AF268-78BA-4665-9536-A81CCAB4EF99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156038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AF268-78BA-4665-9536-A81CCAB4EF99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075014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AF268-78BA-4665-9536-A81CCAB4EF99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89137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AF268-78BA-4665-9536-A81CCAB4EF99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083326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AF268-78BA-4665-9536-A81CCAB4EF99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001592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AF268-78BA-4665-9536-A81CCAB4EF99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963409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AF268-78BA-4665-9536-A81CCAB4EF99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734343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AF268-78BA-4665-9536-A81CCAB4EF99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083979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AF268-78BA-4665-9536-A81CCAB4EF99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347976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AF268-78BA-4665-9536-A81CCAB4EF99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713301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AF268-78BA-4665-9536-A81CCAB4EF99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64302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AF268-78BA-4665-9536-A81CCAB4EF99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110893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AF268-78BA-4665-9536-A81CCAB4EF99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984526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AF268-78BA-4665-9536-A81CCAB4EF99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51050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AF268-78BA-4665-9536-A81CCAB4EF99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61973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AF268-78BA-4665-9536-A81CCAB4EF99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911295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AF268-78BA-4665-9536-A81CCAB4EF99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501879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DAF268-78BA-4665-9536-A81CCAB4EF99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47359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3000">
        <p:fade/>
      </p:transition>
    </mc:Choice>
    <mc:Fallback>
      <p:transition spd="slow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05286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3000">
        <p:fade/>
      </p:transition>
    </mc:Choice>
    <mc:Fallback>
      <p:transition spd="slow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70456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3000">
        <p:fade/>
      </p:transition>
    </mc:Choice>
    <mc:Fallback>
      <p:transition spd="slow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17786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3000">
        <p:fade/>
      </p:transition>
    </mc:Choice>
    <mc:Fallback>
      <p:transition spd="slow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模板下载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moban/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hangye/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jieri/  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素材下载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sucai/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背景图片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beijing/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图表下载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tubiao/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下载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xiazai/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powerpoint/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word/              Excel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excel/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资料下载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ziliao/       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课件下载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kejian/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范文下载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fanwen/        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试卷下载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shiti/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教案下载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jiaoan/  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ea typeface="宋体"/>
            </a:endParaRPr>
          </a:p>
          <a:p>
            <a:pPr defTabSz="914400"/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字体下载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ziti/</a:t>
            </a:r>
            <a:endParaRPr lang="en-US" altLang="zh-CN" sz="100" dirty="0">
              <a:solidFill>
                <a:prstClr val="white"/>
              </a:solidFill>
              <a:ea typeface="宋体"/>
            </a:endParaRP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9983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3000">
        <p:fade/>
      </p:transition>
    </mc:Choice>
    <mc:Fallback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DEB88D7F-E052-4876-A073-ABEC2DDFE52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29" y="0"/>
            <a:ext cx="12189541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>
    <mc:Choice xmlns:p14="http://schemas.microsoft.com/office/powerpoint/2010/main" xmlns="" Requires="p14">
      <p:transition spd="slow" p14:dur="2000" advClick="0" advTm="3000">
        <p:fade/>
      </p:transition>
    </mc:Choice>
    <mc:Fallback>
      <p:transition spd="slow" advClick="0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23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6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8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4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0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6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37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8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9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4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40.png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4.png"/><Relationship Id="rId10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D38AC59E-90AE-4754-9220-90B79CE5CAA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200"/>
          <a:stretch/>
        </p:blipFill>
        <p:spPr>
          <a:xfrm>
            <a:off x="6745997" y="5028460"/>
            <a:ext cx="2818512" cy="2171017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="" xmlns:a16="http://schemas.microsoft.com/office/drawing/2014/main" id="{055D7CDA-3F05-4457-A341-9CFFCE42EE9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316454" y="5285972"/>
            <a:ext cx="1019261" cy="1655994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="" xmlns:a16="http://schemas.microsoft.com/office/drawing/2014/main" id="{F34D78DD-D0DF-469B-9E6C-60C513DE908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9349363" y="4608590"/>
            <a:ext cx="1019261" cy="1655994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="" xmlns:a16="http://schemas.microsoft.com/office/drawing/2014/main" id="{51E9B977-6129-4AC1-B755-3FBFBA31E35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200"/>
          <a:stretch/>
        </p:blipFill>
        <p:spPr>
          <a:xfrm>
            <a:off x="5325619" y="4847500"/>
            <a:ext cx="2314074" cy="1782463"/>
          </a:xfrm>
          <a:prstGeom prst="rect">
            <a:avLst/>
          </a:prstGeom>
        </p:spPr>
      </p:pic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DAD07F23-0764-4B68-9D78-AB5122719DEC}"/>
              </a:ext>
            </a:extLst>
          </p:cNvPr>
          <p:cNvGrpSpPr/>
          <p:nvPr/>
        </p:nvGrpSpPr>
        <p:grpSpPr>
          <a:xfrm>
            <a:off x="1044374" y="396374"/>
            <a:ext cx="6891138" cy="5803611"/>
            <a:chOff x="887846" y="208039"/>
            <a:chExt cx="7405206" cy="6236551"/>
          </a:xfrm>
        </p:grpSpPr>
        <p:grpSp>
          <p:nvGrpSpPr>
            <p:cNvPr id="26" name="组合 25">
              <a:extLst>
                <a:ext uri="{FF2B5EF4-FFF2-40B4-BE49-F238E27FC236}">
                  <a16:creationId xmlns="" xmlns:a16="http://schemas.microsoft.com/office/drawing/2014/main" id="{7E1670AB-E115-4F11-A32B-57891A44933B}"/>
                </a:ext>
              </a:extLst>
            </p:cNvPr>
            <p:cNvGrpSpPr/>
            <p:nvPr/>
          </p:nvGrpSpPr>
          <p:grpSpPr>
            <a:xfrm>
              <a:off x="887846" y="208039"/>
              <a:ext cx="7405206" cy="6236551"/>
              <a:chOff x="467139" y="722802"/>
              <a:chExt cx="5538034" cy="4664047"/>
            </a:xfrm>
          </p:grpSpPr>
          <p:grpSp>
            <p:nvGrpSpPr>
              <p:cNvPr id="24" name="组合 23">
                <a:extLst>
                  <a:ext uri="{FF2B5EF4-FFF2-40B4-BE49-F238E27FC236}">
                    <a16:creationId xmlns="" xmlns:a16="http://schemas.microsoft.com/office/drawing/2014/main" id="{B5C63EDC-6FED-445C-AE61-9AC75E62D932}"/>
                  </a:ext>
                </a:extLst>
              </p:cNvPr>
              <p:cNvGrpSpPr/>
              <p:nvPr/>
            </p:nvGrpSpPr>
            <p:grpSpPr>
              <a:xfrm>
                <a:off x="467139" y="722802"/>
                <a:ext cx="5538034" cy="4664047"/>
                <a:chOff x="5712147" y="837392"/>
                <a:chExt cx="5538034" cy="4664047"/>
              </a:xfrm>
            </p:grpSpPr>
            <p:grpSp>
              <p:nvGrpSpPr>
                <p:cNvPr id="20" name="组合 19">
                  <a:extLst>
                    <a:ext uri="{FF2B5EF4-FFF2-40B4-BE49-F238E27FC236}">
                      <a16:creationId xmlns="" xmlns:a16="http://schemas.microsoft.com/office/drawing/2014/main" id="{DF6EC21D-21F3-411F-B77C-D8C5797E778E}"/>
                    </a:ext>
                  </a:extLst>
                </p:cNvPr>
                <p:cNvGrpSpPr/>
                <p:nvPr/>
              </p:nvGrpSpPr>
              <p:grpSpPr>
                <a:xfrm>
                  <a:off x="5712147" y="837392"/>
                  <a:ext cx="5538034" cy="4664047"/>
                  <a:chOff x="1250441" y="451184"/>
                  <a:chExt cx="5780545" cy="4868286"/>
                </a:xfrm>
              </p:grpSpPr>
              <p:pic>
                <p:nvPicPr>
                  <p:cNvPr id="16" name="图片 15">
                    <a:extLst>
                      <a:ext uri="{FF2B5EF4-FFF2-40B4-BE49-F238E27FC236}">
                        <a16:creationId xmlns="" xmlns:a16="http://schemas.microsoft.com/office/drawing/2014/main" id="{225D5E08-939F-49C9-8B7E-C44426527A5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6" cstate="screen">
                    <a:extLst>
                      <a:ext uri="{28A0092B-C50C-407E-A947-70E740481C1C}">
                        <a14:useLocalDpi xmlns:a14="http://schemas.microsoft.com/office/drawing/2010/main" xmlns=""/>
                      </a:ext>
                    </a:extLst>
                  </a:blip>
                  <a:srcRect t="10702" b="33158"/>
                  <a:stretch/>
                </p:blipFill>
                <p:spPr>
                  <a:xfrm>
                    <a:off x="1250441" y="451184"/>
                    <a:ext cx="5780545" cy="4868286"/>
                  </a:xfrm>
                  <a:prstGeom prst="rect">
                    <a:avLst/>
                  </a:prstGeom>
                </p:spPr>
              </p:pic>
              <p:sp>
                <p:nvSpPr>
                  <p:cNvPr id="19" name="椭圆 18">
                    <a:extLst>
                      <a:ext uri="{FF2B5EF4-FFF2-40B4-BE49-F238E27FC236}">
                        <a16:creationId xmlns="" xmlns:a16="http://schemas.microsoft.com/office/drawing/2014/main" id="{384E3E6B-205B-489F-B215-92A4B83C3EB2}"/>
                      </a:ext>
                    </a:extLst>
                  </p:cNvPr>
                  <p:cNvSpPr/>
                  <p:nvPr/>
                </p:nvSpPr>
                <p:spPr>
                  <a:xfrm>
                    <a:off x="2459105" y="843713"/>
                    <a:ext cx="3341774" cy="3341774"/>
                  </a:xfrm>
                  <a:prstGeom prst="ellipse">
                    <a:avLst/>
                  </a:prstGeom>
                  <a:solidFill>
                    <a:srgbClr val="F4CFB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pic>
              <p:nvPicPr>
                <p:cNvPr id="23" name="图片 22">
                  <a:extLst>
                    <a:ext uri="{FF2B5EF4-FFF2-40B4-BE49-F238E27FC236}">
                      <a16:creationId xmlns="" xmlns:a16="http://schemas.microsoft.com/office/drawing/2014/main" id="{C316847C-5A25-4F99-A53E-494A4D56AD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screen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535925" y="1375695"/>
                  <a:ext cx="2050342" cy="2685042"/>
                </a:xfrm>
                <a:prstGeom prst="rect">
                  <a:avLst/>
                </a:prstGeom>
              </p:spPr>
            </p:pic>
          </p:grpSp>
          <p:pic>
            <p:nvPicPr>
              <p:cNvPr id="25" name="图片 24">
                <a:extLst>
                  <a:ext uri="{FF2B5EF4-FFF2-40B4-BE49-F238E27FC236}">
                    <a16:creationId xmlns="" xmlns:a16="http://schemas.microsoft.com/office/drawing/2014/main" id="{C18F9D2B-9778-4E36-B441-A7A35FE8B6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>
                <a:off x="2864655" y="3123379"/>
                <a:ext cx="2050342" cy="1621530"/>
              </a:xfrm>
              <a:prstGeom prst="rect">
                <a:avLst/>
              </a:prstGeom>
            </p:spPr>
          </p:pic>
        </p:grpSp>
        <p:pic>
          <p:nvPicPr>
            <p:cNvPr id="14" name="图片 13">
              <a:extLst>
                <a:ext uri="{FF2B5EF4-FFF2-40B4-BE49-F238E27FC236}">
                  <a16:creationId xmlns="" xmlns:a16="http://schemas.microsoft.com/office/drawing/2014/main" id="{42343E75-C79D-4DCA-8285-8ACEEE007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400734" y="1716932"/>
              <a:ext cx="458328" cy="455975"/>
            </a:xfrm>
            <a:prstGeom prst="rect">
              <a:avLst/>
            </a:prstGeom>
          </p:spPr>
        </p:pic>
      </p:grpSp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FF4D5641-45CC-4CA7-B6D5-92D4F255A4E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200"/>
          <a:stretch/>
        </p:blipFill>
        <p:spPr>
          <a:xfrm>
            <a:off x="985328" y="5029539"/>
            <a:ext cx="2314074" cy="1782463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732027D3-237E-4B22-898F-3078993A3D0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200"/>
          <a:stretch/>
        </p:blipFill>
        <p:spPr>
          <a:xfrm>
            <a:off x="2210089" y="4478944"/>
            <a:ext cx="2818512" cy="2171017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9AE478E6-9CB3-401C-BEE4-1A9D7395C3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487518" y="4885645"/>
            <a:ext cx="1019261" cy="1655994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2B32C843-25D1-443C-9090-F169ADBF432A}"/>
              </a:ext>
            </a:extLst>
          </p:cNvPr>
          <p:cNvSpPr txBox="1"/>
          <p:nvPr/>
        </p:nvSpPr>
        <p:spPr>
          <a:xfrm>
            <a:off x="7526251" y="1507217"/>
            <a:ext cx="923330" cy="43581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4800" dirty="0">
                <a:solidFill>
                  <a:srgbClr val="572B06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中秋主</a:t>
            </a:r>
            <a:r>
              <a:rPr lang="zh-CN" altLang="en-US" sz="4800" dirty="0" smtClean="0">
                <a:solidFill>
                  <a:srgbClr val="572B06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题</a:t>
            </a:r>
            <a:r>
              <a:rPr lang="zh-CN" altLang="en-US" sz="4800" dirty="0">
                <a:solidFill>
                  <a:srgbClr val="572B06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模板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EE7DEDA1-BC2D-4A03-8B85-8FBB001679B8}"/>
              </a:ext>
            </a:extLst>
          </p:cNvPr>
          <p:cNvSpPr txBox="1"/>
          <p:nvPr/>
        </p:nvSpPr>
        <p:spPr>
          <a:xfrm>
            <a:off x="8580222" y="3371850"/>
            <a:ext cx="492443" cy="19123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dirty="0">
                <a:solidFill>
                  <a:srgbClr val="572B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主讲人 </a:t>
            </a:r>
            <a:r>
              <a:rPr lang="en-US" altLang="zh-CN" sz="2000" dirty="0" smtClean="0">
                <a:solidFill>
                  <a:srgbClr val="572B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2000" dirty="0">
              <a:solidFill>
                <a:srgbClr val="572B0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4980FA8B-3E32-4DB0-BB30-DE746F9668DC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0439465" y="4767813"/>
            <a:ext cx="1359843" cy="119684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79480EA8-4F8B-49C8-A846-B9E3321307C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619336" y="5386617"/>
            <a:ext cx="1019261" cy="165599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AD37FCAA-39E0-40E4-87BF-5F0AE1A57C8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200"/>
          <a:stretch/>
        </p:blipFill>
        <p:spPr>
          <a:xfrm>
            <a:off x="-503317" y="4447173"/>
            <a:ext cx="2314074" cy="178246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A1AD3861-C624-43FF-8CD2-804298ECF51F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311"/>
          <a:stretch/>
        </p:blipFill>
        <p:spPr>
          <a:xfrm>
            <a:off x="-48125" y="5733047"/>
            <a:ext cx="12240126" cy="794083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77C0B497-6912-4BF6-8543-0FB23E3F0DD6}"/>
              </a:ext>
            </a:extLst>
          </p:cNvPr>
          <p:cNvGrpSpPr/>
          <p:nvPr/>
        </p:nvGrpSpPr>
        <p:grpSpPr>
          <a:xfrm>
            <a:off x="0" y="6196262"/>
            <a:ext cx="12192000" cy="661737"/>
            <a:chOff x="0" y="3894222"/>
            <a:chExt cx="9897978" cy="914400"/>
          </a:xfrm>
        </p:grpSpPr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30BC7DB3-5FB3-4738-822E-0942A0591B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3894222"/>
              <a:ext cx="4948989" cy="9144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9C8B1FB9-0EF4-4A14-B916-49A1B3766B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 flipH="1">
              <a:off x="4948989" y="3894222"/>
              <a:ext cx="4948989" cy="914400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241AC4C8-5E65-46A9-8DDF-C247974F0308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874086" y="4648850"/>
            <a:ext cx="888650" cy="601578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2A841DDD-889B-46CA-9478-075EDF7DD8DA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44375" y="0"/>
            <a:ext cx="984244" cy="2322355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="" xmlns:a16="http://schemas.microsoft.com/office/drawing/2014/main" id="{B643F96C-952B-4FC3-9079-337817D054A9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641906" y="1"/>
            <a:ext cx="662247" cy="1562594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="" xmlns:a16="http://schemas.microsoft.com/office/drawing/2014/main" id="{FFC1503E-BA32-4BFF-A497-C4A90231B012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304153" y="754341"/>
            <a:ext cx="662247" cy="1562594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="" xmlns:a16="http://schemas.microsoft.com/office/drawing/2014/main" id="{9C0AB7FF-0FBC-42AE-87FB-884C1C382D82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406488" y="-58089"/>
            <a:ext cx="1255672" cy="2078564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="" xmlns:a16="http://schemas.microsoft.com/office/drawing/2014/main" id="{6317A78A-35AC-4283-8D1C-311870403264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2789" y="-3727"/>
            <a:ext cx="566740" cy="133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2568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37618018-5A31-4037-805D-C10A814B34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311"/>
          <a:stretch/>
        </p:blipFill>
        <p:spPr>
          <a:xfrm>
            <a:off x="-48125" y="5733047"/>
            <a:ext cx="12240126" cy="794083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3162CB75-2F3C-4C05-8648-8D42C2E49C86}"/>
              </a:ext>
            </a:extLst>
          </p:cNvPr>
          <p:cNvGrpSpPr/>
          <p:nvPr/>
        </p:nvGrpSpPr>
        <p:grpSpPr>
          <a:xfrm>
            <a:off x="0" y="6196263"/>
            <a:ext cx="12192000" cy="661737"/>
            <a:chOff x="0" y="3894222"/>
            <a:chExt cx="9897978" cy="914400"/>
          </a:xfrm>
        </p:grpSpPr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C4D66939-D44A-4FFD-B107-7CD58438E5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3894222"/>
              <a:ext cx="4948989" cy="9144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679E61DA-084C-4692-B0ED-28836B3231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 flipH="1">
              <a:off x="4948989" y="3894222"/>
              <a:ext cx="4948989" cy="914400"/>
            </a:xfrm>
            <a:prstGeom prst="rect">
              <a:avLst/>
            </a:prstGeom>
          </p:spPr>
        </p:pic>
      </p:grp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D528AC4F-A162-4637-9A1B-D41BA6F3DED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35627" y="1"/>
            <a:ext cx="1149336" cy="190254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534EC55C-FCDB-4A8E-8EF8-E10A9F14DF5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505073" y="1154691"/>
            <a:ext cx="2551301" cy="334107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9B763B67-135B-47CA-8D0E-FA5E67463C8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284543" y="0"/>
            <a:ext cx="801862" cy="132735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66D0521-D22B-418E-A101-6A4E9D4BB31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86814" y="1"/>
            <a:ext cx="801862" cy="1327355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15AF824F-9E8B-4A99-BB52-6FE1FEDC13D3}"/>
              </a:ext>
            </a:extLst>
          </p:cNvPr>
          <p:cNvSpPr/>
          <p:nvPr/>
        </p:nvSpPr>
        <p:spPr>
          <a:xfrm>
            <a:off x="2353424" y="1778530"/>
            <a:ext cx="5724644" cy="359919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572B06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+mn-ea"/>
                <a:sym typeface="+mn-lt"/>
              </a:rPr>
              <a:t>中秋节是我国的传统佳节。根据史籍的记载，中秋一词最早出现在</a:t>
            </a:r>
            <a:r>
              <a:rPr lang="en-US" altLang="zh-CN" sz="2000" dirty="0">
                <a:solidFill>
                  <a:srgbClr val="572B06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+mn-ea"/>
                <a:sym typeface="+mn-lt"/>
              </a:rPr>
              <a:t>《</a:t>
            </a:r>
            <a:r>
              <a:rPr lang="zh-CN" altLang="en-US" sz="2000" dirty="0">
                <a:solidFill>
                  <a:srgbClr val="572B06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+mn-ea"/>
                <a:sym typeface="+mn-lt"/>
              </a:rPr>
              <a:t>周礼</a:t>
            </a:r>
            <a:r>
              <a:rPr lang="en-US" altLang="zh-CN" sz="2000" dirty="0">
                <a:solidFill>
                  <a:srgbClr val="572B06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+mn-ea"/>
                <a:sym typeface="+mn-lt"/>
              </a:rPr>
              <a:t>》</a:t>
            </a:r>
            <a:r>
              <a:rPr lang="zh-CN" altLang="en-US" sz="2000" dirty="0">
                <a:solidFill>
                  <a:srgbClr val="572B06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+mn-ea"/>
                <a:sym typeface="+mn-lt"/>
              </a:rPr>
              <a:t>一书中。到魏晋时，有谕尚书镇牛淆，中秋夕与左右微服泛江的记载。直到唐朝初年，中秋节才成为固定的节日。</a:t>
            </a:r>
            <a:r>
              <a:rPr lang="en-US" altLang="zh-CN" sz="2000" dirty="0">
                <a:solidFill>
                  <a:srgbClr val="572B06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+mn-ea"/>
                <a:sym typeface="+mn-lt"/>
              </a:rPr>
              <a:t>《</a:t>
            </a:r>
            <a:r>
              <a:rPr lang="zh-CN" altLang="en-US" sz="2000" dirty="0">
                <a:solidFill>
                  <a:srgbClr val="572B06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+mn-ea"/>
                <a:sym typeface="+mn-lt"/>
              </a:rPr>
              <a:t>唐书</a:t>
            </a:r>
            <a:r>
              <a:rPr lang="en-US" altLang="zh-CN" sz="2000" dirty="0">
                <a:solidFill>
                  <a:srgbClr val="572B06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+mn-ea"/>
                <a:sym typeface="+mn-lt"/>
              </a:rPr>
              <a:t>·</a:t>
            </a:r>
            <a:r>
              <a:rPr lang="zh-CN" altLang="en-US" sz="2000" dirty="0">
                <a:solidFill>
                  <a:srgbClr val="572B06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+mn-ea"/>
                <a:sym typeface="+mn-lt"/>
              </a:rPr>
              <a:t>太宗记</a:t>
            </a:r>
            <a:r>
              <a:rPr lang="en-US" altLang="zh-CN" sz="2000" dirty="0">
                <a:solidFill>
                  <a:srgbClr val="572B06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+mn-ea"/>
                <a:sym typeface="+mn-lt"/>
              </a:rPr>
              <a:t>》</a:t>
            </a:r>
            <a:r>
              <a:rPr lang="zh-CN" altLang="en-US" sz="2000" dirty="0">
                <a:solidFill>
                  <a:srgbClr val="572B06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+mn-ea"/>
                <a:sym typeface="+mn-lt"/>
              </a:rPr>
              <a:t>记载有八月十五中秋节。中秋节的盛行始于宋朝，至明清时，已与元旦齐名，成为我国的主要节日之一。这也是我国仅次于春节的第二大传统节日。</a:t>
            </a:r>
          </a:p>
        </p:txBody>
      </p:sp>
    </p:spTree>
    <p:extLst>
      <p:ext uri="{BB962C8B-B14F-4D97-AF65-F5344CB8AC3E}">
        <p14:creationId xmlns:p14="http://schemas.microsoft.com/office/powerpoint/2010/main" xmlns="" val="911690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F72F92C4-B181-4B82-AC04-2605086482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9144000" y="4444128"/>
            <a:ext cx="1999223" cy="1759581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B506313D-66F7-4F0D-9F3E-8B0CBB27001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311"/>
          <a:stretch/>
        </p:blipFill>
        <p:spPr>
          <a:xfrm>
            <a:off x="-48125" y="5733047"/>
            <a:ext cx="12240126" cy="794083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04D43FF6-A9B1-42D0-A956-CC5777FE7429}"/>
              </a:ext>
            </a:extLst>
          </p:cNvPr>
          <p:cNvGrpSpPr/>
          <p:nvPr/>
        </p:nvGrpSpPr>
        <p:grpSpPr>
          <a:xfrm>
            <a:off x="0" y="6196263"/>
            <a:ext cx="12192000" cy="661737"/>
            <a:chOff x="0" y="3894222"/>
            <a:chExt cx="9897978" cy="914400"/>
          </a:xfrm>
        </p:grpSpPr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2BFD2397-DAA2-49B6-A201-CB359C6F88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3894222"/>
              <a:ext cx="4948989" cy="9144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8F26B322-15CA-4AFE-9368-5CC921161A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 flipH="1">
              <a:off x="4948989" y="3894222"/>
              <a:ext cx="4948989" cy="914400"/>
            </a:xfrm>
            <a:prstGeom prst="rect">
              <a:avLst/>
            </a:prstGeom>
          </p:spPr>
        </p:pic>
      </p:grp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98D157EC-3DE7-4E40-8DF5-432A188F4DEE}"/>
              </a:ext>
            </a:extLst>
          </p:cNvPr>
          <p:cNvSpPr txBox="1"/>
          <p:nvPr/>
        </p:nvSpPr>
        <p:spPr>
          <a:xfrm>
            <a:off x="7851338" y="1680318"/>
            <a:ext cx="1292662" cy="223456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7200" dirty="0">
                <a:solidFill>
                  <a:srgbClr val="572B06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目录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E5AC1BE4-0923-4446-8083-1674729599E2}"/>
              </a:ext>
            </a:extLst>
          </p:cNvPr>
          <p:cNvSpPr/>
          <p:nvPr/>
        </p:nvSpPr>
        <p:spPr>
          <a:xfrm>
            <a:off x="6230675" y="1836101"/>
            <a:ext cx="615553" cy="3421771"/>
          </a:xfrm>
          <a:prstGeom prst="rect">
            <a:avLst/>
          </a:prstGeom>
        </p:spPr>
        <p:txBody>
          <a:bodyPr vert="eaVert"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dirty="0">
                <a:solidFill>
                  <a:srgbClr val="572B06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楷体" panose="02010609060101010101" charset="-122"/>
                <a:sym typeface="+mn-lt"/>
              </a:rPr>
              <a:t>第一章  班会主题概括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7DB48AD2-A7FB-4573-A850-B2EE2C2CB9A6}"/>
              </a:ext>
            </a:extLst>
          </p:cNvPr>
          <p:cNvSpPr/>
          <p:nvPr/>
        </p:nvSpPr>
        <p:spPr>
          <a:xfrm>
            <a:off x="4900289" y="1836101"/>
            <a:ext cx="615553" cy="3421771"/>
          </a:xfrm>
          <a:prstGeom prst="rect">
            <a:avLst/>
          </a:prstGeom>
        </p:spPr>
        <p:txBody>
          <a:bodyPr vert="eaVert"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dirty="0">
                <a:solidFill>
                  <a:srgbClr val="572B06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楷体" panose="02010609060101010101" charset="-122"/>
                <a:sym typeface="+mn-lt"/>
              </a:rPr>
              <a:t>第二章  活动讲述内容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41EC0B63-3A8B-4D0A-9F5C-7C59AB4313A0}"/>
              </a:ext>
            </a:extLst>
          </p:cNvPr>
          <p:cNvSpPr/>
          <p:nvPr/>
        </p:nvSpPr>
        <p:spPr>
          <a:xfrm>
            <a:off x="3569902" y="1836101"/>
            <a:ext cx="615553" cy="3421771"/>
          </a:xfrm>
          <a:prstGeom prst="rect">
            <a:avLst/>
          </a:prstGeom>
        </p:spPr>
        <p:txBody>
          <a:bodyPr vert="eaVert"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dirty="0">
                <a:solidFill>
                  <a:srgbClr val="572B06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楷体" panose="02010609060101010101" charset="-122"/>
                <a:sym typeface="+mn-lt"/>
              </a:rPr>
              <a:t>第三章  班会互动环节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1A724A2C-250A-4D87-BC39-3E7C817B4AED}"/>
              </a:ext>
            </a:extLst>
          </p:cNvPr>
          <p:cNvSpPr/>
          <p:nvPr/>
        </p:nvSpPr>
        <p:spPr>
          <a:xfrm>
            <a:off x="2239515" y="1836101"/>
            <a:ext cx="615553" cy="3421771"/>
          </a:xfrm>
          <a:prstGeom prst="rect">
            <a:avLst/>
          </a:prstGeom>
        </p:spPr>
        <p:txBody>
          <a:bodyPr vert="eaVert"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dirty="0">
                <a:solidFill>
                  <a:srgbClr val="572B06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楷体" panose="02010609060101010101" charset="-122"/>
                <a:sym typeface="+mn-lt"/>
              </a:rPr>
              <a:t>第四章  主题班会总结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6FE7B81B-58F6-496E-97AB-CC887A2A5DB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042399" y="0"/>
            <a:ext cx="3149601" cy="314960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2F825D0D-0A40-4848-8046-480C2EE2510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34027" r="38715"/>
          <a:stretch/>
        </p:blipFill>
        <p:spPr>
          <a:xfrm flipH="1">
            <a:off x="-48127" y="0"/>
            <a:ext cx="1930223" cy="207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7116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BDE7FAE6-34A7-48F0-AE13-38B92FE72A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10702" b="33158"/>
          <a:stretch/>
        </p:blipFill>
        <p:spPr>
          <a:xfrm>
            <a:off x="2650431" y="783838"/>
            <a:ext cx="6891138" cy="580361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33EF8DC8-143D-4E49-9AF7-1BDA4ADEA87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22558" y="3080270"/>
            <a:ext cx="3297101" cy="2607541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="" xmlns:a16="http://schemas.microsoft.com/office/drawing/2014/main" id="{4B3426CB-38F1-48DD-9F97-55BCCAA50153}"/>
              </a:ext>
            </a:extLst>
          </p:cNvPr>
          <p:cNvSpPr/>
          <p:nvPr/>
        </p:nvSpPr>
        <p:spPr>
          <a:xfrm>
            <a:off x="4613864" y="3410792"/>
            <a:ext cx="2964273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b="1" dirty="0">
                <a:solidFill>
                  <a:srgbClr val="572B06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楷体" panose="02010609060101010101" charset="-122"/>
                <a:sym typeface="+mn-lt"/>
              </a:rPr>
              <a:t>班会主题概括</a:t>
            </a: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345BE85D-6D38-4464-8251-44AEEF5348CA}"/>
              </a:ext>
            </a:extLst>
          </p:cNvPr>
          <p:cNvSpPr/>
          <p:nvPr/>
        </p:nvSpPr>
        <p:spPr>
          <a:xfrm>
            <a:off x="5207794" y="2563659"/>
            <a:ext cx="199285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572B06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楷体" panose="02010609060101010101" charset="-122"/>
                <a:sym typeface="+mn-lt"/>
              </a:rPr>
              <a:t>第一章 </a:t>
            </a:r>
            <a:endParaRPr lang="zh-CN" altLang="en-US" sz="4400" dirty="0">
              <a:solidFill>
                <a:srgbClr val="572B06"/>
              </a:solidFill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A05078F5-646C-471D-BD10-04B25435FB4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38339" y="637951"/>
            <a:ext cx="1334002" cy="1746953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00703541-F6A0-4A2E-903D-EE378BE243C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78137" y="3521796"/>
            <a:ext cx="426511" cy="424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08035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99045A1A-23ED-412B-8C64-37B8450D4A30}"/>
              </a:ext>
            </a:extLst>
          </p:cNvPr>
          <p:cNvGrpSpPr/>
          <p:nvPr/>
        </p:nvGrpSpPr>
        <p:grpSpPr>
          <a:xfrm>
            <a:off x="351390" y="1"/>
            <a:ext cx="4205042" cy="1200522"/>
            <a:chOff x="351390" y="1"/>
            <a:chExt cx="4205042" cy="1200522"/>
          </a:xfrm>
        </p:grpSpPr>
        <p:sp>
          <p:nvSpPr>
            <p:cNvPr id="2" name="文本框 1">
              <a:extLst>
                <a:ext uri="{FF2B5EF4-FFF2-40B4-BE49-F238E27FC236}">
                  <a16:creationId xmlns="" xmlns:a16="http://schemas.microsoft.com/office/drawing/2014/main" id="{211AB253-3A80-4EFC-81B4-EFE7C49673BE}"/>
                </a:ext>
              </a:extLst>
            </p:cNvPr>
            <p:cNvSpPr txBox="1"/>
            <p:nvPr/>
          </p:nvSpPr>
          <p:spPr>
            <a:xfrm>
              <a:off x="1076632" y="600262"/>
              <a:ext cx="3479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</a:rPr>
                <a:t>请在此处输入您的标题</a:t>
              </a:r>
            </a:p>
          </p:txBody>
        </p:sp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75B1C90-6A95-4429-9C07-C3EE3D46E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flipH="1">
              <a:off x="351390" y="1"/>
              <a:ext cx="725242" cy="1200522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64A82B4-9088-4248-B29A-4DE5AD2B4DF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324492" y="5877968"/>
            <a:ext cx="463339" cy="606769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F1427645-D7D8-4AE6-81F0-E252FB43A18D}"/>
              </a:ext>
            </a:extLst>
          </p:cNvPr>
          <p:cNvGrpSpPr/>
          <p:nvPr/>
        </p:nvGrpSpPr>
        <p:grpSpPr>
          <a:xfrm>
            <a:off x="790759" y="1094397"/>
            <a:ext cx="11517027" cy="2728965"/>
            <a:chOff x="790759" y="1094397"/>
            <a:chExt cx="11517027" cy="2728965"/>
          </a:xfrm>
        </p:grpSpPr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F07DDCE0-1010-45A8-ABB2-585597CAA980}"/>
                </a:ext>
              </a:extLst>
            </p:cNvPr>
            <p:cNvSpPr/>
            <p:nvPr/>
          </p:nvSpPr>
          <p:spPr>
            <a:xfrm>
              <a:off x="1177116" y="1584593"/>
              <a:ext cx="8730559" cy="12368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sz="17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《</a:t>
              </a:r>
              <a:r>
                <a:rPr lang="zh-CN" altLang="en-US" sz="17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新唐书</a:t>
              </a:r>
              <a:r>
                <a:rPr lang="en-US" altLang="zh-CN" sz="17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·</a:t>
              </a:r>
              <a:r>
                <a:rPr lang="zh-CN" altLang="en-US" sz="17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卷十五 志第五</a:t>
              </a:r>
              <a:r>
                <a:rPr lang="en-US" altLang="zh-CN" sz="17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·</a:t>
              </a:r>
              <a:r>
                <a:rPr lang="zh-CN" altLang="en-US" sz="17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礼乐五</a:t>
              </a:r>
              <a:r>
                <a:rPr lang="en-US" altLang="zh-CN" sz="17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》</a:t>
              </a:r>
              <a:r>
                <a:rPr lang="zh-CN" altLang="en-US" sz="17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载“其中春、中秋释奠于文宣王、武成王”，及“开元十九年，始置太公尚父庙，以留侯张良配。中春、中秋上戊祭之，牲、乐之制如文”。据史籍记载，古代帝王祭月的节期为农历八月十五，时日恰逢三秋之半，故名“中秋节”。</a:t>
              </a:r>
              <a:endParaRPr lang="zh-CN" altLang="en-US" sz="1700" dirty="0">
                <a:solidFill>
                  <a:srgbClr val="572B06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="" xmlns:a16="http://schemas.microsoft.com/office/drawing/2014/main" id="{7CD42EE0-8E9C-47F3-8A3C-07A8B1EA6883}"/>
                </a:ext>
              </a:extLst>
            </p:cNvPr>
            <p:cNvSpPr/>
            <p:nvPr/>
          </p:nvSpPr>
          <p:spPr>
            <a:xfrm>
              <a:off x="790759" y="1353760"/>
              <a:ext cx="10610481" cy="1761229"/>
            </a:xfrm>
            <a:prstGeom prst="roundRect">
              <a:avLst/>
            </a:prstGeom>
            <a:noFill/>
            <a:ln w="28575">
              <a:solidFill>
                <a:srgbClr val="572B0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2F5793F6-3B96-4A5E-A4E5-0C308FF6E5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751056">
              <a:off x="9578821" y="1094397"/>
              <a:ext cx="2728965" cy="2728965"/>
            </a:xfrm>
            <a:prstGeom prst="rect">
              <a:avLst/>
            </a:prstGeom>
          </p:spPr>
        </p:pic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A6A00B05-D4BF-4022-A7C0-9B58D699DC21}"/>
              </a:ext>
            </a:extLst>
          </p:cNvPr>
          <p:cNvGrpSpPr/>
          <p:nvPr/>
        </p:nvGrpSpPr>
        <p:grpSpPr>
          <a:xfrm>
            <a:off x="-214471" y="3480992"/>
            <a:ext cx="11538963" cy="2728965"/>
            <a:chOff x="-137723" y="858882"/>
            <a:chExt cx="11538963" cy="2728965"/>
          </a:xfrm>
        </p:grpSpPr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ADBC4442-32F4-4CA3-ACA0-72BEC2F4376E}"/>
                </a:ext>
              </a:extLst>
            </p:cNvPr>
            <p:cNvSpPr/>
            <p:nvPr/>
          </p:nvSpPr>
          <p:spPr>
            <a:xfrm>
              <a:off x="2289492" y="1615935"/>
              <a:ext cx="8730559" cy="12368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sz="17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《</a:t>
              </a:r>
              <a:r>
                <a:rPr lang="zh-CN" altLang="en-US" sz="17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新唐书</a:t>
              </a:r>
              <a:r>
                <a:rPr lang="en-US" altLang="zh-CN" sz="17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·</a:t>
              </a:r>
              <a:r>
                <a:rPr lang="zh-CN" altLang="en-US" sz="17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卷十五 志第五</a:t>
              </a:r>
              <a:r>
                <a:rPr lang="en-US" altLang="zh-CN" sz="17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·</a:t>
              </a:r>
              <a:r>
                <a:rPr lang="zh-CN" altLang="en-US" sz="17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礼乐五</a:t>
              </a:r>
              <a:r>
                <a:rPr lang="en-US" altLang="zh-CN" sz="17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》</a:t>
              </a:r>
              <a:r>
                <a:rPr lang="zh-CN" altLang="en-US" sz="17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载“其中春、中秋释奠于文宣王、武成王”，及“开元十九年，始置太公尚父庙，以留侯张良配。中春、中秋上戊祭之，牲、乐之制如文”。据史籍记载，古代帝王祭月的节期为农历八月十五，时日恰逢三秋之半，故名“中秋节”。</a:t>
              </a:r>
              <a:endParaRPr lang="zh-CN" altLang="en-US" sz="1700" dirty="0">
                <a:solidFill>
                  <a:srgbClr val="572B06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endParaRPr>
            </a:p>
          </p:txBody>
        </p:sp>
        <p:sp>
          <p:nvSpPr>
            <p:cNvPr id="13" name="矩形: 圆角 12">
              <a:extLst>
                <a:ext uri="{FF2B5EF4-FFF2-40B4-BE49-F238E27FC236}">
                  <a16:creationId xmlns="" xmlns:a16="http://schemas.microsoft.com/office/drawing/2014/main" id="{957927C7-0855-4DD8-8580-6A21DE61F157}"/>
                </a:ext>
              </a:extLst>
            </p:cNvPr>
            <p:cNvSpPr/>
            <p:nvPr/>
          </p:nvSpPr>
          <p:spPr>
            <a:xfrm>
              <a:off x="790759" y="1353760"/>
              <a:ext cx="10610481" cy="1761229"/>
            </a:xfrm>
            <a:prstGeom prst="roundRect">
              <a:avLst/>
            </a:prstGeom>
            <a:noFill/>
            <a:ln w="28575">
              <a:solidFill>
                <a:srgbClr val="572B0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" name="图片 13">
              <a:extLst>
                <a:ext uri="{FF2B5EF4-FFF2-40B4-BE49-F238E27FC236}">
                  <a16:creationId xmlns="" xmlns:a16="http://schemas.microsoft.com/office/drawing/2014/main" id="{64EA3751-82D4-4B40-A4D4-6D108AD82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751056">
              <a:off x="-137723" y="858882"/>
              <a:ext cx="2728965" cy="27289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863278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1782A219-117E-4E5C-8D6A-7E7F5634DC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168286"/>
            <a:ext cx="12191999" cy="4883699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99045A1A-23ED-412B-8C64-37B8450D4A30}"/>
              </a:ext>
            </a:extLst>
          </p:cNvPr>
          <p:cNvGrpSpPr/>
          <p:nvPr/>
        </p:nvGrpSpPr>
        <p:grpSpPr>
          <a:xfrm>
            <a:off x="351390" y="1"/>
            <a:ext cx="4205042" cy="1200522"/>
            <a:chOff x="351390" y="1"/>
            <a:chExt cx="4205042" cy="1200522"/>
          </a:xfrm>
        </p:grpSpPr>
        <p:sp>
          <p:nvSpPr>
            <p:cNvPr id="2" name="文本框 1">
              <a:extLst>
                <a:ext uri="{FF2B5EF4-FFF2-40B4-BE49-F238E27FC236}">
                  <a16:creationId xmlns="" xmlns:a16="http://schemas.microsoft.com/office/drawing/2014/main" id="{211AB253-3A80-4EFC-81B4-EFE7C49673BE}"/>
                </a:ext>
              </a:extLst>
            </p:cNvPr>
            <p:cNvSpPr txBox="1"/>
            <p:nvPr/>
          </p:nvSpPr>
          <p:spPr>
            <a:xfrm>
              <a:off x="1076632" y="600262"/>
              <a:ext cx="3479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</a:rPr>
                <a:t>请在此处输入您的标题</a:t>
              </a:r>
            </a:p>
          </p:txBody>
        </p:sp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75B1C90-6A95-4429-9C07-C3EE3D46E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flipH="1">
              <a:off x="351390" y="1"/>
              <a:ext cx="725242" cy="1200522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64A82B4-9088-4248-B29A-4DE5AD2B4DF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943304" y="5378780"/>
            <a:ext cx="844527" cy="110595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A9C2ED7F-17D3-4387-A760-DB785027F496}"/>
              </a:ext>
            </a:extLst>
          </p:cNvPr>
          <p:cNvSpPr/>
          <p:nvPr/>
        </p:nvSpPr>
        <p:spPr>
          <a:xfrm>
            <a:off x="1076632" y="2177065"/>
            <a:ext cx="4599381" cy="2966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72B06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+mn-ea"/>
                <a:sym typeface="+mn-lt"/>
              </a:rPr>
              <a:t>因为这个节日在秋季八月，故又称“秋节”“八月节”“八月会”“中秋节”；又有祈求团圆的信仰和相关习俗活动，故亦称“团圆节”“女儿节”。因中秋节的主要活动都是围绕“月”进行的，所以又俗称“月节”“月夕”“追月节”“玩月节”“拜月节”；在唐朝，中秋节还被称为“端正月”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30BD3467-1C44-427F-A97E-64EE4D8B562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9134291" y="2341306"/>
            <a:ext cx="1869559" cy="303747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685E650D-22FB-4EC4-BBAD-1EEC1306DFA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200"/>
          <a:stretch/>
        </p:blipFill>
        <p:spPr>
          <a:xfrm>
            <a:off x="5559600" y="2558082"/>
            <a:ext cx="3850851" cy="296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62622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99045A1A-23ED-412B-8C64-37B8450D4A30}"/>
              </a:ext>
            </a:extLst>
          </p:cNvPr>
          <p:cNvGrpSpPr/>
          <p:nvPr/>
        </p:nvGrpSpPr>
        <p:grpSpPr>
          <a:xfrm>
            <a:off x="351390" y="1"/>
            <a:ext cx="4205042" cy="1200522"/>
            <a:chOff x="351390" y="1"/>
            <a:chExt cx="4205042" cy="1200522"/>
          </a:xfrm>
        </p:grpSpPr>
        <p:sp>
          <p:nvSpPr>
            <p:cNvPr id="2" name="文本框 1">
              <a:extLst>
                <a:ext uri="{FF2B5EF4-FFF2-40B4-BE49-F238E27FC236}">
                  <a16:creationId xmlns="" xmlns:a16="http://schemas.microsoft.com/office/drawing/2014/main" id="{211AB253-3A80-4EFC-81B4-EFE7C49673BE}"/>
                </a:ext>
              </a:extLst>
            </p:cNvPr>
            <p:cNvSpPr txBox="1"/>
            <p:nvPr/>
          </p:nvSpPr>
          <p:spPr>
            <a:xfrm>
              <a:off x="1076632" y="600262"/>
              <a:ext cx="3479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</a:rPr>
                <a:t>请在此处输入您的标题</a:t>
              </a:r>
            </a:p>
          </p:txBody>
        </p:sp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75B1C90-6A95-4429-9C07-C3EE3D46E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flipH="1">
              <a:off x="351390" y="1"/>
              <a:ext cx="725242" cy="1200522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64A82B4-9088-4248-B29A-4DE5AD2B4DF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943304" y="5378780"/>
            <a:ext cx="844527" cy="1105957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DC023506-CB79-4315-9DF5-1181E185A14A}"/>
              </a:ext>
            </a:extLst>
          </p:cNvPr>
          <p:cNvGrpSpPr/>
          <p:nvPr/>
        </p:nvGrpSpPr>
        <p:grpSpPr>
          <a:xfrm>
            <a:off x="5150494" y="1197325"/>
            <a:ext cx="2296031" cy="5118557"/>
            <a:chOff x="2071613" y="1717872"/>
            <a:chExt cx="2296031" cy="5118557"/>
          </a:xfrm>
        </p:grpSpPr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4EAE2A0B-E2F2-4B23-AF31-A4A8D6133BAC}"/>
                </a:ext>
              </a:extLst>
            </p:cNvPr>
            <p:cNvSpPr/>
            <p:nvPr/>
          </p:nvSpPr>
          <p:spPr>
            <a:xfrm>
              <a:off x="2071613" y="1717872"/>
              <a:ext cx="1846659" cy="5118557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其一，中秋节起源于古代帝王的祭祀活动。</a:t>
              </a:r>
              <a:r>
                <a:rPr lang="en-US" altLang="zh-CN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《</a:t>
              </a: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礼记</a:t>
              </a:r>
              <a:r>
                <a:rPr lang="en-US" altLang="zh-CN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》</a:t>
              </a: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上记载：“天子春朝日，秋夕月”，夕月就是祭月亮，说明早在春秋时代，帝王就已开始祭月、拜月了。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E276ABB8-3D82-4DE9-B632-5E667676B4D7}"/>
                </a:ext>
              </a:extLst>
            </p:cNvPr>
            <p:cNvSpPr txBox="1"/>
            <p:nvPr/>
          </p:nvSpPr>
          <p:spPr>
            <a:xfrm>
              <a:off x="3875201" y="1717873"/>
              <a:ext cx="492443" cy="249852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</a:rPr>
                <a:t>请输入标题</a:t>
              </a: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856F987B-082C-4E33-985A-087324D7298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-392364" y="2097952"/>
            <a:ext cx="5041402" cy="5041402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BAD2FF6E-4DAF-4F17-B803-000A1B6D72D9}"/>
              </a:ext>
            </a:extLst>
          </p:cNvPr>
          <p:cNvGrpSpPr/>
          <p:nvPr/>
        </p:nvGrpSpPr>
        <p:grpSpPr>
          <a:xfrm>
            <a:off x="8102097" y="1197325"/>
            <a:ext cx="2296031" cy="5118557"/>
            <a:chOff x="2071613" y="1717872"/>
            <a:chExt cx="2296031" cy="5118557"/>
          </a:xfrm>
        </p:grpSpPr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A2E81D97-75C0-469A-A4E1-E0DA7EA7C372}"/>
                </a:ext>
              </a:extLst>
            </p:cNvPr>
            <p:cNvSpPr/>
            <p:nvPr/>
          </p:nvSpPr>
          <p:spPr>
            <a:xfrm>
              <a:off x="2071613" y="1717872"/>
              <a:ext cx="1846659" cy="5118557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其一，中秋节起源于古代帝王的祭祀活动。</a:t>
              </a:r>
              <a:r>
                <a:rPr lang="en-US" altLang="zh-CN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《</a:t>
              </a: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礼记</a:t>
              </a:r>
              <a:r>
                <a:rPr lang="en-US" altLang="zh-CN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》</a:t>
              </a: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上记载：“天子春朝日，秋夕月”，夕月就是祭月亮，说明早在春秋时代，帝王就已开始祭月、拜月了。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BCE1FC68-9B5C-4D43-A965-D26D8F6CC23E}"/>
                </a:ext>
              </a:extLst>
            </p:cNvPr>
            <p:cNvSpPr txBox="1"/>
            <p:nvPr/>
          </p:nvSpPr>
          <p:spPr>
            <a:xfrm>
              <a:off x="3875201" y="1717873"/>
              <a:ext cx="492443" cy="249852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</a:rPr>
                <a:t>请输入标题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772276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99045A1A-23ED-412B-8C64-37B8450D4A30}"/>
              </a:ext>
            </a:extLst>
          </p:cNvPr>
          <p:cNvGrpSpPr/>
          <p:nvPr/>
        </p:nvGrpSpPr>
        <p:grpSpPr>
          <a:xfrm>
            <a:off x="351390" y="1"/>
            <a:ext cx="4205042" cy="1200522"/>
            <a:chOff x="351390" y="1"/>
            <a:chExt cx="4205042" cy="1200522"/>
          </a:xfrm>
        </p:grpSpPr>
        <p:sp>
          <p:nvSpPr>
            <p:cNvPr id="2" name="文本框 1">
              <a:extLst>
                <a:ext uri="{FF2B5EF4-FFF2-40B4-BE49-F238E27FC236}">
                  <a16:creationId xmlns="" xmlns:a16="http://schemas.microsoft.com/office/drawing/2014/main" id="{211AB253-3A80-4EFC-81B4-EFE7C49673BE}"/>
                </a:ext>
              </a:extLst>
            </p:cNvPr>
            <p:cNvSpPr txBox="1"/>
            <p:nvPr/>
          </p:nvSpPr>
          <p:spPr>
            <a:xfrm>
              <a:off x="1076632" y="600262"/>
              <a:ext cx="3479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</a:rPr>
                <a:t>请在此处输入您的标题</a:t>
              </a:r>
            </a:p>
          </p:txBody>
        </p:sp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75B1C90-6A95-4429-9C07-C3EE3D46E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flipH="1">
              <a:off x="351390" y="1"/>
              <a:ext cx="725242" cy="1200522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64A82B4-9088-4248-B29A-4DE5AD2B4DF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943304" y="5378780"/>
            <a:ext cx="844527" cy="110595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DA0C0212-0BB8-4F75-9079-DBCD742744F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6778628" y="0"/>
            <a:ext cx="5413371" cy="3818374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8E337F01-C5CE-4818-ACAD-FACDAFF525DF}"/>
              </a:ext>
            </a:extLst>
          </p:cNvPr>
          <p:cNvGrpSpPr/>
          <p:nvPr/>
        </p:nvGrpSpPr>
        <p:grpSpPr>
          <a:xfrm>
            <a:off x="1418276" y="1344982"/>
            <a:ext cx="2296031" cy="4334434"/>
            <a:chOff x="2071613" y="1717873"/>
            <a:chExt cx="2296031" cy="4334434"/>
          </a:xfrm>
        </p:grpSpPr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BCC54408-EC75-4BB3-8045-F940AFCB8F41}"/>
                </a:ext>
              </a:extLst>
            </p:cNvPr>
            <p:cNvSpPr/>
            <p:nvPr/>
          </p:nvSpPr>
          <p:spPr>
            <a:xfrm>
              <a:off x="2071613" y="1717873"/>
              <a:ext cx="1846659" cy="4334434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其一，中秋节起源于古代帝王的祭祀活动。</a:t>
              </a:r>
              <a:r>
                <a:rPr lang="en-US" altLang="zh-CN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《</a:t>
              </a: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礼记</a:t>
              </a:r>
              <a:r>
                <a:rPr lang="en-US" altLang="zh-CN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》</a:t>
              </a: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上记载：“天子春朝日，秋夕月”，夕月就是祭月亮，说明早在春秋时代，帝王就已开始祭月、拜月了。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F90F08BE-CB1D-4996-A814-2F6A5CFF9BCA}"/>
                </a:ext>
              </a:extLst>
            </p:cNvPr>
            <p:cNvSpPr txBox="1"/>
            <p:nvPr/>
          </p:nvSpPr>
          <p:spPr>
            <a:xfrm>
              <a:off x="3875201" y="1717873"/>
              <a:ext cx="492443" cy="249852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</a:rPr>
                <a:t>请输入标题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F0BF0087-DEBB-4DFF-A31C-0B3762D271CC}"/>
              </a:ext>
            </a:extLst>
          </p:cNvPr>
          <p:cNvGrpSpPr/>
          <p:nvPr/>
        </p:nvGrpSpPr>
        <p:grpSpPr>
          <a:xfrm>
            <a:off x="4446843" y="1651157"/>
            <a:ext cx="2296031" cy="4334434"/>
            <a:chOff x="2071613" y="1717873"/>
            <a:chExt cx="2296031" cy="4334434"/>
          </a:xfrm>
        </p:grpSpPr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DEEC6D78-7489-4A74-B0D8-335AF859445C}"/>
                </a:ext>
              </a:extLst>
            </p:cNvPr>
            <p:cNvSpPr/>
            <p:nvPr/>
          </p:nvSpPr>
          <p:spPr>
            <a:xfrm>
              <a:off x="2071613" y="1717873"/>
              <a:ext cx="1846659" cy="4334434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其一，中秋节起源于古代帝王的祭祀活动。</a:t>
              </a:r>
              <a:r>
                <a:rPr lang="en-US" altLang="zh-CN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《</a:t>
              </a: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礼记</a:t>
              </a:r>
              <a:r>
                <a:rPr lang="en-US" altLang="zh-CN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》</a:t>
              </a: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上记载：“天子春朝日，秋夕月”，夕月就是祭月亮，说明早在春秋时代，帝王就已开始祭月、拜月了。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55F086C0-4B02-40ED-9610-88041B72976F}"/>
                </a:ext>
              </a:extLst>
            </p:cNvPr>
            <p:cNvSpPr txBox="1"/>
            <p:nvPr/>
          </p:nvSpPr>
          <p:spPr>
            <a:xfrm>
              <a:off x="3875201" y="1717873"/>
              <a:ext cx="492443" cy="249852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</a:rPr>
                <a:t>请输入标题</a:t>
              </a:r>
            </a:p>
          </p:txBody>
        </p:sp>
      </p:grpSp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B7D93D4E-5E74-4ABF-A394-6B2DC435F74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352117" y="5561270"/>
            <a:ext cx="426511" cy="424321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C4FCE796-3D57-4015-A0FA-686EF338BD4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216122" y="5255095"/>
            <a:ext cx="426511" cy="424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42804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BDE7FAE6-34A7-48F0-AE13-38B92FE72A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10702" b="33158"/>
          <a:stretch/>
        </p:blipFill>
        <p:spPr>
          <a:xfrm>
            <a:off x="2650431" y="783838"/>
            <a:ext cx="6891138" cy="580361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33EF8DC8-143D-4E49-9AF7-1BDA4ADEA87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22558" y="3080270"/>
            <a:ext cx="3297101" cy="2607541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="" xmlns:a16="http://schemas.microsoft.com/office/drawing/2014/main" id="{4B3426CB-38F1-48DD-9F97-55BCCAA50153}"/>
              </a:ext>
            </a:extLst>
          </p:cNvPr>
          <p:cNvSpPr/>
          <p:nvPr/>
        </p:nvSpPr>
        <p:spPr>
          <a:xfrm>
            <a:off x="4613863" y="3410792"/>
            <a:ext cx="2964274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b="1" dirty="0">
                <a:solidFill>
                  <a:srgbClr val="572B06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楷体" panose="02010609060101010101" charset="-122"/>
                <a:sym typeface="+mn-lt"/>
              </a:rPr>
              <a:t>活动内容概述</a:t>
            </a: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345BE85D-6D38-4464-8251-44AEEF5348CA}"/>
              </a:ext>
            </a:extLst>
          </p:cNvPr>
          <p:cNvSpPr/>
          <p:nvPr/>
        </p:nvSpPr>
        <p:spPr>
          <a:xfrm>
            <a:off x="5207794" y="2563659"/>
            <a:ext cx="199285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572B06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楷体" panose="02010609060101010101" charset="-122"/>
                <a:sym typeface="+mn-lt"/>
              </a:rPr>
              <a:t>第二章 </a:t>
            </a:r>
            <a:endParaRPr lang="zh-CN" altLang="en-US" sz="4400" dirty="0">
              <a:solidFill>
                <a:srgbClr val="572B06"/>
              </a:solidFill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A05078F5-646C-471D-BD10-04B25435FB4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38339" y="637951"/>
            <a:ext cx="1334002" cy="1746953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00703541-F6A0-4A2E-903D-EE378BE243C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78137" y="3521796"/>
            <a:ext cx="426511" cy="424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52558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99045A1A-23ED-412B-8C64-37B8450D4A30}"/>
              </a:ext>
            </a:extLst>
          </p:cNvPr>
          <p:cNvGrpSpPr/>
          <p:nvPr/>
        </p:nvGrpSpPr>
        <p:grpSpPr>
          <a:xfrm>
            <a:off x="351390" y="1"/>
            <a:ext cx="4205042" cy="1200522"/>
            <a:chOff x="351390" y="1"/>
            <a:chExt cx="4205042" cy="1200522"/>
          </a:xfrm>
        </p:grpSpPr>
        <p:sp>
          <p:nvSpPr>
            <p:cNvPr id="2" name="文本框 1">
              <a:extLst>
                <a:ext uri="{FF2B5EF4-FFF2-40B4-BE49-F238E27FC236}">
                  <a16:creationId xmlns="" xmlns:a16="http://schemas.microsoft.com/office/drawing/2014/main" id="{211AB253-3A80-4EFC-81B4-EFE7C49673BE}"/>
                </a:ext>
              </a:extLst>
            </p:cNvPr>
            <p:cNvSpPr txBox="1"/>
            <p:nvPr/>
          </p:nvSpPr>
          <p:spPr>
            <a:xfrm>
              <a:off x="1076632" y="600262"/>
              <a:ext cx="3479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</a:rPr>
                <a:t>请在此处输入您的标题</a:t>
              </a:r>
            </a:p>
          </p:txBody>
        </p:sp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75B1C90-6A95-4429-9C07-C3EE3D46E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flipH="1">
              <a:off x="351390" y="1"/>
              <a:ext cx="725242" cy="1200522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64A82B4-9088-4248-B29A-4DE5AD2B4DF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943304" y="5378780"/>
            <a:ext cx="844527" cy="1105957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6745D7D0-F287-4058-93B5-7F66CF5DFFDC}"/>
              </a:ext>
            </a:extLst>
          </p:cNvPr>
          <p:cNvGrpSpPr/>
          <p:nvPr/>
        </p:nvGrpSpPr>
        <p:grpSpPr>
          <a:xfrm>
            <a:off x="4343382" y="1696543"/>
            <a:ext cx="6831032" cy="1304203"/>
            <a:chOff x="4333334" y="1682138"/>
            <a:chExt cx="6831032" cy="1304203"/>
          </a:xfrm>
        </p:grpSpPr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234F2731-3EA9-4935-9BEF-1495C96E6782}"/>
                </a:ext>
              </a:extLst>
            </p:cNvPr>
            <p:cNvSpPr/>
            <p:nvPr/>
          </p:nvSpPr>
          <p:spPr>
            <a:xfrm>
              <a:off x="4765631" y="1682138"/>
              <a:ext cx="6398735" cy="13042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相传，远古时候天上有十日同时出现，晒得庄稼枯死，民不聊生，一个名叫后羿的英雄，力大无穷，他同情受苦的百姓。</a:t>
              </a: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　　</a:t>
              </a:r>
            </a:p>
          </p:txBody>
        </p:sp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3B74665A-4C79-41A9-B487-1D3515337C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4333334" y="1817300"/>
              <a:ext cx="446195" cy="724933"/>
            </a:xfrm>
            <a:prstGeom prst="rect">
              <a:avLst/>
            </a:prstGeom>
          </p:spPr>
        </p:pic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23AD6A3D-F234-44B1-B969-0C53D652B0F1}"/>
              </a:ext>
            </a:extLst>
          </p:cNvPr>
          <p:cNvGrpSpPr/>
          <p:nvPr/>
        </p:nvGrpSpPr>
        <p:grpSpPr>
          <a:xfrm>
            <a:off x="4343382" y="3000746"/>
            <a:ext cx="6831032" cy="1304203"/>
            <a:chOff x="4333334" y="1682138"/>
            <a:chExt cx="6831032" cy="1304203"/>
          </a:xfrm>
        </p:grpSpPr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175BDE59-B055-40D4-8580-5E9A7C552F5E}"/>
                </a:ext>
              </a:extLst>
            </p:cNvPr>
            <p:cNvSpPr/>
            <p:nvPr/>
          </p:nvSpPr>
          <p:spPr>
            <a:xfrm>
              <a:off x="4765631" y="1682138"/>
              <a:ext cx="6398735" cy="13042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相传，远古时候天上有十日同时出现，晒得庄稼枯死，民不聊生，一个名叫后羿的英雄，力大无穷，他同情受苦的百姓。</a:t>
              </a: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　　</a:t>
              </a:r>
            </a:p>
          </p:txBody>
        </p:sp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6CFC1D75-F5D5-4DB9-845F-D4A80F850E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4333334" y="1817300"/>
              <a:ext cx="446195" cy="724933"/>
            </a:xfrm>
            <a:prstGeom prst="rect">
              <a:avLst/>
            </a:prstGeom>
          </p:spPr>
        </p:pic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9B797C34-FF09-45FE-B609-FA097485D28A}"/>
              </a:ext>
            </a:extLst>
          </p:cNvPr>
          <p:cNvGrpSpPr/>
          <p:nvPr/>
        </p:nvGrpSpPr>
        <p:grpSpPr>
          <a:xfrm>
            <a:off x="4343382" y="4304949"/>
            <a:ext cx="6831032" cy="1304203"/>
            <a:chOff x="4333334" y="1682138"/>
            <a:chExt cx="6831032" cy="1304203"/>
          </a:xfrm>
        </p:grpSpPr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7310DB41-AF0D-4508-8C5B-C748EBED35E3}"/>
                </a:ext>
              </a:extLst>
            </p:cNvPr>
            <p:cNvSpPr/>
            <p:nvPr/>
          </p:nvSpPr>
          <p:spPr>
            <a:xfrm>
              <a:off x="4765631" y="1682138"/>
              <a:ext cx="6398735" cy="13042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相传，远古时候天上有十日同时出现，晒得庄稼枯死，民不聊生，一个名叫后羿的英雄，力大无穷，他同情受苦的百姓。</a:t>
              </a: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　　</a:t>
              </a:r>
            </a:p>
          </p:txBody>
        </p:sp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BE218B04-A10E-40ED-9827-9E6FEE13B8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4333334" y="1817300"/>
              <a:ext cx="446195" cy="724933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F5B32A17-E5D7-439D-84D2-659338BEC8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835319" y="1662188"/>
            <a:ext cx="7267215" cy="512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68974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99045A1A-23ED-412B-8C64-37B8450D4A30}"/>
              </a:ext>
            </a:extLst>
          </p:cNvPr>
          <p:cNvGrpSpPr/>
          <p:nvPr/>
        </p:nvGrpSpPr>
        <p:grpSpPr>
          <a:xfrm>
            <a:off x="351390" y="1"/>
            <a:ext cx="4205042" cy="1200522"/>
            <a:chOff x="351390" y="1"/>
            <a:chExt cx="4205042" cy="1200522"/>
          </a:xfrm>
        </p:grpSpPr>
        <p:sp>
          <p:nvSpPr>
            <p:cNvPr id="2" name="文本框 1">
              <a:extLst>
                <a:ext uri="{FF2B5EF4-FFF2-40B4-BE49-F238E27FC236}">
                  <a16:creationId xmlns="" xmlns:a16="http://schemas.microsoft.com/office/drawing/2014/main" id="{211AB253-3A80-4EFC-81B4-EFE7C49673BE}"/>
                </a:ext>
              </a:extLst>
            </p:cNvPr>
            <p:cNvSpPr txBox="1"/>
            <p:nvPr/>
          </p:nvSpPr>
          <p:spPr>
            <a:xfrm>
              <a:off x="1076632" y="600262"/>
              <a:ext cx="3479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</a:rPr>
                <a:t>请在此处输入您的标题</a:t>
              </a:r>
            </a:p>
          </p:txBody>
        </p:sp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75B1C90-6A95-4429-9C07-C3EE3D46E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flipH="1">
              <a:off x="351390" y="1"/>
              <a:ext cx="725242" cy="1200522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64A82B4-9088-4248-B29A-4DE5AD2B4DF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943304" y="5378780"/>
            <a:ext cx="844527" cy="110595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995658A2-C69E-4A7D-9B47-05AF31A918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787472" y="0"/>
            <a:ext cx="4404527" cy="4404527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402F0852-3CDC-40DA-B049-1F819771CED6}"/>
              </a:ext>
            </a:extLst>
          </p:cNvPr>
          <p:cNvGrpSpPr/>
          <p:nvPr/>
        </p:nvGrpSpPr>
        <p:grpSpPr>
          <a:xfrm>
            <a:off x="962061" y="1550161"/>
            <a:ext cx="6825411" cy="1304203"/>
            <a:chOff x="4765631" y="1682138"/>
            <a:chExt cx="6825411" cy="1304203"/>
          </a:xfrm>
        </p:grpSpPr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58E49139-B893-4F54-B470-1E76C8160E66}"/>
                </a:ext>
              </a:extLst>
            </p:cNvPr>
            <p:cNvSpPr/>
            <p:nvPr/>
          </p:nvSpPr>
          <p:spPr>
            <a:xfrm>
              <a:off x="4765631" y="1682138"/>
              <a:ext cx="6398735" cy="13042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相传，远古时候天上有十日同时出现，晒得庄稼枯死，民不聊生，一个名叫后羿的英雄，力大无穷，他同情受苦的百姓。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　　</a:t>
              </a:r>
            </a:p>
          </p:txBody>
        </p:sp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D38596BA-D800-4DD4-9E48-F9697E1C84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1144847" y="1817300"/>
              <a:ext cx="446195" cy="724933"/>
            </a:xfrm>
            <a:prstGeom prst="rect">
              <a:avLst/>
            </a:prstGeom>
          </p:spPr>
        </p:pic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CC7BF10E-6FBC-497B-AED6-44589A3F06A1}"/>
              </a:ext>
            </a:extLst>
          </p:cNvPr>
          <p:cNvGrpSpPr/>
          <p:nvPr/>
        </p:nvGrpSpPr>
        <p:grpSpPr>
          <a:xfrm>
            <a:off x="962062" y="3100324"/>
            <a:ext cx="7239068" cy="1304203"/>
            <a:chOff x="4765631" y="1682138"/>
            <a:chExt cx="6825411" cy="1304203"/>
          </a:xfrm>
        </p:grpSpPr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03E64F5F-C7F2-4CD5-B353-D8218A502D34}"/>
                </a:ext>
              </a:extLst>
            </p:cNvPr>
            <p:cNvSpPr/>
            <p:nvPr/>
          </p:nvSpPr>
          <p:spPr>
            <a:xfrm>
              <a:off x="4765631" y="1682138"/>
              <a:ext cx="6398735" cy="13042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相传，远古时候天上有十日同时出现，晒得庄稼枯死，民不聊生，一个名叫后羿的英雄，力大无穷，他同情受苦的百姓。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　　</a:t>
              </a:r>
            </a:p>
          </p:txBody>
        </p:sp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15DF3B41-9EB1-49B8-BC07-E2DBEEABB4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1144847" y="1817300"/>
              <a:ext cx="446195" cy="724933"/>
            </a:xfrm>
            <a:prstGeom prst="rect">
              <a:avLst/>
            </a:prstGeom>
          </p:spPr>
        </p:pic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225BE9B8-4495-4540-978F-0C4EF3A285C1}"/>
              </a:ext>
            </a:extLst>
          </p:cNvPr>
          <p:cNvGrpSpPr/>
          <p:nvPr/>
        </p:nvGrpSpPr>
        <p:grpSpPr>
          <a:xfrm>
            <a:off x="884255" y="4404527"/>
            <a:ext cx="8343481" cy="1304203"/>
            <a:chOff x="3247561" y="1682138"/>
            <a:chExt cx="8343481" cy="1304203"/>
          </a:xfrm>
        </p:grpSpPr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EEC7434A-E42F-4B9D-A3D2-E2DBDBCCB2F5}"/>
                </a:ext>
              </a:extLst>
            </p:cNvPr>
            <p:cNvSpPr/>
            <p:nvPr/>
          </p:nvSpPr>
          <p:spPr>
            <a:xfrm>
              <a:off x="3247561" y="1682138"/>
              <a:ext cx="7916806" cy="13042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相传，远古时候天上有十日同时出现，晒得庄稼枯死，民不聊生，一个名叫后羿的英雄，力大无穷，他同情受苦的百姓。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　　</a:t>
              </a:r>
            </a:p>
          </p:txBody>
        </p:sp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4982CB30-2B07-4268-8FA4-944717686A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1144847" y="1817300"/>
              <a:ext cx="446195" cy="7249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4123949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99045A1A-23ED-412B-8C64-37B8450D4A30}"/>
              </a:ext>
            </a:extLst>
          </p:cNvPr>
          <p:cNvGrpSpPr/>
          <p:nvPr/>
        </p:nvGrpSpPr>
        <p:grpSpPr>
          <a:xfrm>
            <a:off x="351390" y="1"/>
            <a:ext cx="4205042" cy="1200522"/>
            <a:chOff x="351390" y="1"/>
            <a:chExt cx="4205042" cy="1200522"/>
          </a:xfrm>
        </p:grpSpPr>
        <p:sp>
          <p:nvSpPr>
            <p:cNvPr id="2" name="文本框 1">
              <a:extLst>
                <a:ext uri="{FF2B5EF4-FFF2-40B4-BE49-F238E27FC236}">
                  <a16:creationId xmlns="" xmlns:a16="http://schemas.microsoft.com/office/drawing/2014/main" id="{211AB253-3A80-4EFC-81B4-EFE7C49673BE}"/>
                </a:ext>
              </a:extLst>
            </p:cNvPr>
            <p:cNvSpPr txBox="1"/>
            <p:nvPr/>
          </p:nvSpPr>
          <p:spPr>
            <a:xfrm>
              <a:off x="1076632" y="600262"/>
              <a:ext cx="3479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</a:rPr>
                <a:t>请在此处输入您的标题</a:t>
              </a:r>
            </a:p>
          </p:txBody>
        </p:sp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75B1C90-6A95-4429-9C07-C3EE3D46E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flipH="1">
              <a:off x="351390" y="1"/>
              <a:ext cx="725242" cy="1200522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64A82B4-9088-4248-B29A-4DE5AD2B4DF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943304" y="5378780"/>
            <a:ext cx="844527" cy="110595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335B22C8-B993-4FDB-ABE9-A11F5D74731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04169" y="2233373"/>
            <a:ext cx="4024365" cy="4024365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6F18A8F7-2BC9-4F47-BBC5-1643F0655343}"/>
              </a:ext>
            </a:extLst>
          </p:cNvPr>
          <p:cNvGrpSpPr/>
          <p:nvPr/>
        </p:nvGrpSpPr>
        <p:grpSpPr>
          <a:xfrm>
            <a:off x="4092137" y="1293800"/>
            <a:ext cx="3561533" cy="2135200"/>
            <a:chOff x="4343346" y="1682138"/>
            <a:chExt cx="3561533" cy="2135200"/>
          </a:xfrm>
        </p:grpSpPr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91903118-43B1-48BF-8B2A-67C0F71B4A57}"/>
                </a:ext>
              </a:extLst>
            </p:cNvPr>
            <p:cNvSpPr/>
            <p:nvPr/>
          </p:nvSpPr>
          <p:spPr>
            <a:xfrm>
              <a:off x="4765632" y="1682138"/>
              <a:ext cx="3139247" cy="21352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相传，远古时候天上有十日同时出现，晒得庄稼枯死，民不聊生，一个名叫后羿的英雄，他同情受苦的百姓。</a:t>
              </a:r>
            </a:p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　　</a:t>
              </a:r>
            </a:p>
          </p:txBody>
        </p:sp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02D870C8-7966-459C-ADF1-558D67A34B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4343346" y="1717905"/>
              <a:ext cx="446195" cy="724933"/>
            </a:xfrm>
            <a:prstGeom prst="rect">
              <a:avLst/>
            </a:prstGeom>
          </p:spPr>
        </p:pic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118A6CC3-880F-4E64-8689-97D773AAA00B}"/>
              </a:ext>
            </a:extLst>
          </p:cNvPr>
          <p:cNvGrpSpPr/>
          <p:nvPr/>
        </p:nvGrpSpPr>
        <p:grpSpPr>
          <a:xfrm>
            <a:off x="7902137" y="1329567"/>
            <a:ext cx="3561533" cy="2135200"/>
            <a:chOff x="4343346" y="1682138"/>
            <a:chExt cx="3561533" cy="2135200"/>
          </a:xfrm>
        </p:grpSpPr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FCDF9653-E967-4C93-AE5C-BC6ECDDE4AFD}"/>
                </a:ext>
              </a:extLst>
            </p:cNvPr>
            <p:cNvSpPr/>
            <p:nvPr/>
          </p:nvSpPr>
          <p:spPr>
            <a:xfrm>
              <a:off x="4765632" y="1682138"/>
              <a:ext cx="3139247" cy="21352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相传，远古时候天上有十日同时出现，晒得庄稼枯死，民不聊生，一个名叫后羿的英雄，他同情受苦的百姓。</a:t>
              </a:r>
            </a:p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　　</a:t>
              </a:r>
            </a:p>
          </p:txBody>
        </p:sp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CBA191BB-7849-4BC1-B51F-EA40608062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4343346" y="1717905"/>
              <a:ext cx="446195" cy="724933"/>
            </a:xfrm>
            <a:prstGeom prst="rect">
              <a:avLst/>
            </a:prstGeom>
          </p:spPr>
        </p:pic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939511CB-4719-46B1-A652-E594A1743315}"/>
              </a:ext>
            </a:extLst>
          </p:cNvPr>
          <p:cNvGrpSpPr/>
          <p:nvPr/>
        </p:nvGrpSpPr>
        <p:grpSpPr>
          <a:xfrm>
            <a:off x="4092137" y="3913668"/>
            <a:ext cx="3561533" cy="2135200"/>
            <a:chOff x="4343346" y="1682138"/>
            <a:chExt cx="3561533" cy="2135200"/>
          </a:xfrm>
        </p:grpSpPr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2F8C3652-C1DD-49F6-A9E8-5070F2698546}"/>
                </a:ext>
              </a:extLst>
            </p:cNvPr>
            <p:cNvSpPr/>
            <p:nvPr/>
          </p:nvSpPr>
          <p:spPr>
            <a:xfrm>
              <a:off x="4765632" y="1682138"/>
              <a:ext cx="3139247" cy="21352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相传，远古时候天上有十日同时出现，晒得庄稼枯死，民不聊生，一个名叫后羿的英雄，他同情受苦的百姓。</a:t>
              </a:r>
            </a:p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　　</a:t>
              </a:r>
            </a:p>
          </p:txBody>
        </p:sp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08BBC11A-30F8-4662-AF8C-C763F1427C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4343346" y="1717905"/>
              <a:ext cx="446195" cy="724933"/>
            </a:xfrm>
            <a:prstGeom prst="rect">
              <a:avLst/>
            </a:prstGeom>
          </p:spPr>
        </p:pic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524FC1DE-F2D6-4B38-A664-9A46460D9248}"/>
              </a:ext>
            </a:extLst>
          </p:cNvPr>
          <p:cNvGrpSpPr/>
          <p:nvPr/>
        </p:nvGrpSpPr>
        <p:grpSpPr>
          <a:xfrm>
            <a:off x="7902137" y="3898431"/>
            <a:ext cx="3561533" cy="2135200"/>
            <a:chOff x="4343346" y="1682138"/>
            <a:chExt cx="3561533" cy="2135200"/>
          </a:xfrm>
        </p:grpSpPr>
        <p:sp>
          <p:nvSpPr>
            <p:cNvPr id="18" name="矩形 17">
              <a:extLst>
                <a:ext uri="{FF2B5EF4-FFF2-40B4-BE49-F238E27FC236}">
                  <a16:creationId xmlns="" xmlns:a16="http://schemas.microsoft.com/office/drawing/2014/main" id="{3AFC0B20-5219-4DD7-B17A-E9629243955A}"/>
                </a:ext>
              </a:extLst>
            </p:cNvPr>
            <p:cNvSpPr/>
            <p:nvPr/>
          </p:nvSpPr>
          <p:spPr>
            <a:xfrm>
              <a:off x="4765632" y="1682138"/>
              <a:ext cx="3139247" cy="21352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相传，远古时候天上有十日同时出现，晒得庄稼枯死，民不聊生，一个名叫后羿的英雄，他同情受苦的百姓。</a:t>
              </a:r>
            </a:p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　　</a:t>
              </a:r>
            </a:p>
          </p:txBody>
        </p:sp>
        <p:pic>
          <p:nvPicPr>
            <p:cNvPr id="19" name="图片 18">
              <a:extLst>
                <a:ext uri="{FF2B5EF4-FFF2-40B4-BE49-F238E27FC236}">
                  <a16:creationId xmlns="" xmlns:a16="http://schemas.microsoft.com/office/drawing/2014/main" id="{1A6AC39E-65BD-4CE6-A7C9-2A82CE5006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4343346" y="1717905"/>
              <a:ext cx="446195" cy="7249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4061152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99045A1A-23ED-412B-8C64-37B8450D4A30}"/>
              </a:ext>
            </a:extLst>
          </p:cNvPr>
          <p:cNvGrpSpPr/>
          <p:nvPr/>
        </p:nvGrpSpPr>
        <p:grpSpPr>
          <a:xfrm>
            <a:off x="351390" y="1"/>
            <a:ext cx="4205042" cy="1200522"/>
            <a:chOff x="351390" y="1"/>
            <a:chExt cx="4205042" cy="1200522"/>
          </a:xfrm>
        </p:grpSpPr>
        <p:sp>
          <p:nvSpPr>
            <p:cNvPr id="2" name="文本框 1">
              <a:extLst>
                <a:ext uri="{FF2B5EF4-FFF2-40B4-BE49-F238E27FC236}">
                  <a16:creationId xmlns="" xmlns:a16="http://schemas.microsoft.com/office/drawing/2014/main" id="{211AB253-3A80-4EFC-81B4-EFE7C49673BE}"/>
                </a:ext>
              </a:extLst>
            </p:cNvPr>
            <p:cNvSpPr txBox="1"/>
            <p:nvPr/>
          </p:nvSpPr>
          <p:spPr>
            <a:xfrm>
              <a:off x="1076632" y="600262"/>
              <a:ext cx="3479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</a:rPr>
                <a:t>请在此处输入您的标题</a:t>
              </a:r>
            </a:p>
          </p:txBody>
        </p:sp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75B1C90-6A95-4429-9C07-C3EE3D46E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flipH="1">
              <a:off x="351390" y="1"/>
              <a:ext cx="725242" cy="1200522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64A82B4-9088-4248-B29A-4DE5AD2B4DF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943304" y="5378780"/>
            <a:ext cx="844527" cy="1105957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23F67F9A-A447-447D-8E7A-07843CA2915E}"/>
              </a:ext>
            </a:extLst>
          </p:cNvPr>
          <p:cNvGrpSpPr/>
          <p:nvPr/>
        </p:nvGrpSpPr>
        <p:grpSpPr>
          <a:xfrm>
            <a:off x="1418276" y="1344982"/>
            <a:ext cx="2296031" cy="4334434"/>
            <a:chOff x="2071613" y="1717873"/>
            <a:chExt cx="2296031" cy="4334434"/>
          </a:xfrm>
        </p:grpSpPr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4341967F-289B-47DD-9802-AC3B794C6E51}"/>
                </a:ext>
              </a:extLst>
            </p:cNvPr>
            <p:cNvSpPr/>
            <p:nvPr/>
          </p:nvSpPr>
          <p:spPr>
            <a:xfrm>
              <a:off x="2071613" y="1717873"/>
              <a:ext cx="1846659" cy="4334434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其一，中秋节起源于古代帝王的祭祀活动。</a:t>
              </a:r>
              <a:r>
                <a:rPr lang="en-US" altLang="zh-CN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《</a:t>
              </a: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礼记</a:t>
              </a:r>
              <a:r>
                <a:rPr lang="en-US" altLang="zh-CN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》</a:t>
              </a: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上记载：“天子春朝日，秋夕月”，夕月就是祭月亮，说明早在春秋时代，帝王就已开始祭月、拜月了。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803D2AB8-76B4-46FF-9C21-F5173E173723}"/>
                </a:ext>
              </a:extLst>
            </p:cNvPr>
            <p:cNvSpPr txBox="1"/>
            <p:nvPr/>
          </p:nvSpPr>
          <p:spPr>
            <a:xfrm>
              <a:off x="3875201" y="1717873"/>
              <a:ext cx="492443" cy="249852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</a:rPr>
                <a:t>请输入标题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80FB454A-693E-4CAA-AE49-66FF86333F07}"/>
              </a:ext>
            </a:extLst>
          </p:cNvPr>
          <p:cNvGrpSpPr/>
          <p:nvPr/>
        </p:nvGrpSpPr>
        <p:grpSpPr>
          <a:xfrm>
            <a:off x="8647273" y="769307"/>
            <a:ext cx="2296031" cy="4334434"/>
            <a:chOff x="2071613" y="1717873"/>
            <a:chExt cx="2296031" cy="4334434"/>
          </a:xfrm>
        </p:grpSpPr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F6330418-50B8-4ADD-B588-E642C14FBC4E}"/>
                </a:ext>
              </a:extLst>
            </p:cNvPr>
            <p:cNvSpPr/>
            <p:nvPr/>
          </p:nvSpPr>
          <p:spPr>
            <a:xfrm>
              <a:off x="2071613" y="1717873"/>
              <a:ext cx="1846659" cy="4334434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其一，中秋节起源于古代帝王的祭祀活动。</a:t>
              </a:r>
              <a:r>
                <a:rPr lang="en-US" altLang="zh-CN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《</a:t>
              </a: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礼记</a:t>
              </a:r>
              <a:r>
                <a:rPr lang="en-US" altLang="zh-CN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》</a:t>
              </a: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上记载：“天子春朝日，秋夕月”，夕月就是祭月亮，说明早在春秋时代，帝王就已开始祭月、拜月了。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26FCADD7-4E91-4052-981A-6949FBB59EB2}"/>
                </a:ext>
              </a:extLst>
            </p:cNvPr>
            <p:cNvSpPr txBox="1"/>
            <p:nvPr/>
          </p:nvSpPr>
          <p:spPr>
            <a:xfrm>
              <a:off x="3875201" y="1717873"/>
              <a:ext cx="492443" cy="249852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</a:rPr>
                <a:t>请输入标题</a:t>
              </a: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4A209165-81D4-4A65-ACF1-908F71D3C7C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629394" y="0"/>
            <a:ext cx="48483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78736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99045A1A-23ED-412B-8C64-37B8450D4A30}"/>
              </a:ext>
            </a:extLst>
          </p:cNvPr>
          <p:cNvGrpSpPr/>
          <p:nvPr/>
        </p:nvGrpSpPr>
        <p:grpSpPr>
          <a:xfrm>
            <a:off x="351390" y="1"/>
            <a:ext cx="4205042" cy="1200522"/>
            <a:chOff x="351390" y="1"/>
            <a:chExt cx="4205042" cy="1200522"/>
          </a:xfrm>
        </p:grpSpPr>
        <p:sp>
          <p:nvSpPr>
            <p:cNvPr id="2" name="文本框 1">
              <a:extLst>
                <a:ext uri="{FF2B5EF4-FFF2-40B4-BE49-F238E27FC236}">
                  <a16:creationId xmlns="" xmlns:a16="http://schemas.microsoft.com/office/drawing/2014/main" id="{211AB253-3A80-4EFC-81B4-EFE7C49673BE}"/>
                </a:ext>
              </a:extLst>
            </p:cNvPr>
            <p:cNvSpPr txBox="1"/>
            <p:nvPr/>
          </p:nvSpPr>
          <p:spPr>
            <a:xfrm>
              <a:off x="1076632" y="600262"/>
              <a:ext cx="3479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</a:rPr>
                <a:t>请在此处输入您的标题</a:t>
              </a:r>
            </a:p>
          </p:txBody>
        </p:sp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75B1C90-6A95-4429-9C07-C3EE3D46E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flipH="1">
              <a:off x="351390" y="1"/>
              <a:ext cx="725242" cy="1200522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64A82B4-9088-4248-B29A-4DE5AD2B4DF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943304" y="5378780"/>
            <a:ext cx="844527" cy="110595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76B903FC-B72F-4BC2-8E26-409E8E88513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576080" y="254392"/>
            <a:ext cx="2030648" cy="288684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133FA8F2-DC86-4DB3-BB49-1268B7BAD40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626092" y="2237642"/>
            <a:ext cx="2325823" cy="1839397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8C446E26-0151-4A12-BD98-66382352DBA0}"/>
              </a:ext>
            </a:extLst>
          </p:cNvPr>
          <p:cNvGrpSpPr/>
          <p:nvPr/>
        </p:nvGrpSpPr>
        <p:grpSpPr>
          <a:xfrm>
            <a:off x="787092" y="1853138"/>
            <a:ext cx="6825411" cy="1304203"/>
            <a:chOff x="4765631" y="1682138"/>
            <a:chExt cx="6825411" cy="1304203"/>
          </a:xfrm>
        </p:grpSpPr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AD41F2D8-ED42-4CFD-8476-7D832403C165}"/>
                </a:ext>
              </a:extLst>
            </p:cNvPr>
            <p:cNvSpPr/>
            <p:nvPr/>
          </p:nvSpPr>
          <p:spPr>
            <a:xfrm>
              <a:off x="4765631" y="1682138"/>
              <a:ext cx="6398735" cy="13042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相传，远古时候天上有十日同时出现，晒得庄稼枯死，民不聊生，一个名叫后羿的英雄，力大无穷，他同情受苦的百姓。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　　</a:t>
              </a:r>
            </a:p>
          </p:txBody>
        </p:sp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E923C254-BC54-4A52-BB73-FDA57D1C32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1144847" y="1817300"/>
              <a:ext cx="446195" cy="724933"/>
            </a:xfrm>
            <a:prstGeom prst="rect">
              <a:avLst/>
            </a:prstGeom>
          </p:spPr>
        </p:pic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87310B6C-4671-44A3-9F6B-2A7181F4F44E}"/>
              </a:ext>
            </a:extLst>
          </p:cNvPr>
          <p:cNvGrpSpPr/>
          <p:nvPr/>
        </p:nvGrpSpPr>
        <p:grpSpPr>
          <a:xfrm>
            <a:off x="787093" y="3403301"/>
            <a:ext cx="7239068" cy="1304203"/>
            <a:chOff x="4765631" y="1682138"/>
            <a:chExt cx="6825411" cy="1304203"/>
          </a:xfrm>
        </p:grpSpPr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4CE832DE-2CD2-4FE5-B4CB-D6BBB6CADFDE}"/>
                </a:ext>
              </a:extLst>
            </p:cNvPr>
            <p:cNvSpPr/>
            <p:nvPr/>
          </p:nvSpPr>
          <p:spPr>
            <a:xfrm>
              <a:off x="4765631" y="1682138"/>
              <a:ext cx="6398735" cy="13042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相传，远古时候天上有十日同时出现，晒得庄稼枯死，民不聊生，一个名叫后羿的英雄，力大无穷，他同情受苦的百姓。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　　</a:t>
              </a:r>
            </a:p>
          </p:txBody>
        </p:sp>
        <p:pic>
          <p:nvPicPr>
            <p:cNvPr id="14" name="图片 13">
              <a:extLst>
                <a:ext uri="{FF2B5EF4-FFF2-40B4-BE49-F238E27FC236}">
                  <a16:creationId xmlns="" xmlns:a16="http://schemas.microsoft.com/office/drawing/2014/main" id="{0F62C4F8-0E9A-4E6C-A7F7-11FF173CB5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1144847" y="1817300"/>
              <a:ext cx="446195" cy="724933"/>
            </a:xfrm>
            <a:prstGeom prst="rect">
              <a:avLst/>
            </a:prstGeom>
          </p:spPr>
        </p:pic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78F4D8E5-0BCE-4CE3-99D7-6195B3163274}"/>
              </a:ext>
            </a:extLst>
          </p:cNvPr>
          <p:cNvGrpSpPr/>
          <p:nvPr/>
        </p:nvGrpSpPr>
        <p:grpSpPr>
          <a:xfrm>
            <a:off x="709286" y="4707504"/>
            <a:ext cx="8343481" cy="1304203"/>
            <a:chOff x="3247561" y="1682138"/>
            <a:chExt cx="8343481" cy="1304203"/>
          </a:xfrm>
        </p:grpSpPr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FA8C2BAD-7CD6-489B-886A-1CD1FB446F9F}"/>
                </a:ext>
              </a:extLst>
            </p:cNvPr>
            <p:cNvSpPr/>
            <p:nvPr/>
          </p:nvSpPr>
          <p:spPr>
            <a:xfrm>
              <a:off x="3247561" y="1682138"/>
              <a:ext cx="7916806" cy="13042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相传，远古时候天上有十日同时出现，晒得庄稼枯死，民不聊生，一个名叫后羿的英雄，力大无穷，他同情受苦的百姓。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　　</a:t>
              </a:r>
            </a:p>
          </p:txBody>
        </p:sp>
        <p:pic>
          <p:nvPicPr>
            <p:cNvPr id="17" name="图片 16">
              <a:extLst>
                <a:ext uri="{FF2B5EF4-FFF2-40B4-BE49-F238E27FC236}">
                  <a16:creationId xmlns="" xmlns:a16="http://schemas.microsoft.com/office/drawing/2014/main" id="{BDD7EB9E-9A6B-438B-957F-703C188C6E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1144847" y="1817300"/>
              <a:ext cx="446195" cy="7249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359423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BDE7FAE6-34A7-48F0-AE13-38B92FE72A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10702" b="33158"/>
          <a:stretch/>
        </p:blipFill>
        <p:spPr>
          <a:xfrm>
            <a:off x="2650431" y="783838"/>
            <a:ext cx="6891138" cy="580361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33EF8DC8-143D-4E49-9AF7-1BDA4ADEA87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22558" y="3080270"/>
            <a:ext cx="3297101" cy="2607541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="" xmlns:a16="http://schemas.microsoft.com/office/drawing/2014/main" id="{4B3426CB-38F1-48DD-9F97-55BCCAA50153}"/>
              </a:ext>
            </a:extLst>
          </p:cNvPr>
          <p:cNvSpPr/>
          <p:nvPr/>
        </p:nvSpPr>
        <p:spPr>
          <a:xfrm>
            <a:off x="4613863" y="3410792"/>
            <a:ext cx="2964274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b="1" dirty="0">
                <a:solidFill>
                  <a:srgbClr val="572B06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楷体" panose="02010609060101010101" charset="-122"/>
                <a:sym typeface="+mn-lt"/>
              </a:rPr>
              <a:t>班会互动环节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345BE85D-6D38-4464-8251-44AEEF5348CA}"/>
              </a:ext>
            </a:extLst>
          </p:cNvPr>
          <p:cNvSpPr/>
          <p:nvPr/>
        </p:nvSpPr>
        <p:spPr>
          <a:xfrm>
            <a:off x="5207794" y="2563659"/>
            <a:ext cx="199285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572B06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楷体" panose="02010609060101010101" charset="-122"/>
                <a:sym typeface="+mn-lt"/>
              </a:rPr>
              <a:t>第三章 </a:t>
            </a:r>
            <a:endParaRPr lang="zh-CN" altLang="en-US" sz="4400" dirty="0">
              <a:solidFill>
                <a:srgbClr val="572B06"/>
              </a:solidFill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A05078F5-646C-471D-BD10-04B25435FB4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38339" y="637951"/>
            <a:ext cx="1334002" cy="1746953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00703541-F6A0-4A2E-903D-EE378BE243C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78137" y="3521796"/>
            <a:ext cx="426511" cy="424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84375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99045A1A-23ED-412B-8C64-37B8450D4A30}"/>
              </a:ext>
            </a:extLst>
          </p:cNvPr>
          <p:cNvGrpSpPr/>
          <p:nvPr/>
        </p:nvGrpSpPr>
        <p:grpSpPr>
          <a:xfrm>
            <a:off x="351390" y="1"/>
            <a:ext cx="4205042" cy="1200522"/>
            <a:chOff x="351390" y="1"/>
            <a:chExt cx="4205042" cy="1200522"/>
          </a:xfrm>
        </p:grpSpPr>
        <p:sp>
          <p:nvSpPr>
            <p:cNvPr id="2" name="文本框 1">
              <a:extLst>
                <a:ext uri="{FF2B5EF4-FFF2-40B4-BE49-F238E27FC236}">
                  <a16:creationId xmlns="" xmlns:a16="http://schemas.microsoft.com/office/drawing/2014/main" id="{211AB253-3A80-4EFC-81B4-EFE7C49673BE}"/>
                </a:ext>
              </a:extLst>
            </p:cNvPr>
            <p:cNvSpPr txBox="1"/>
            <p:nvPr/>
          </p:nvSpPr>
          <p:spPr>
            <a:xfrm>
              <a:off x="1076632" y="600262"/>
              <a:ext cx="3479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</a:rPr>
                <a:t>请在此处输入您的标题</a:t>
              </a:r>
            </a:p>
          </p:txBody>
        </p:sp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75B1C90-6A95-4429-9C07-C3EE3D46E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flipH="1">
              <a:off x="351390" y="1"/>
              <a:ext cx="725242" cy="1200522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64A82B4-9088-4248-B29A-4DE5AD2B4DF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943304" y="5378780"/>
            <a:ext cx="844527" cy="110595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9436AFAF-996B-413A-9E50-B8ADB1123B2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356099" y="831094"/>
            <a:ext cx="3479799" cy="3357462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04B2F9DB-3699-4017-AAC2-8481129ECE06}"/>
              </a:ext>
            </a:extLst>
          </p:cNvPr>
          <p:cNvSpPr/>
          <p:nvPr/>
        </p:nvSpPr>
        <p:spPr>
          <a:xfrm>
            <a:off x="1106317" y="4311180"/>
            <a:ext cx="9979364" cy="2135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72B06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+mn-ea"/>
                <a:sym typeface="+mn-lt"/>
              </a:rPr>
              <a:t>相传，远古时候天上有十日同时出现，晒得庄稼枯死，民不聊生，一个名叫后羿的英雄，力大无穷，他同情受苦的百姓。相传，远古时候天上有十日同时出现，晒得庄稼枯死，民不聊生，一个名叫后羿的英雄，力大无穷，他同情受苦的百姓。</a:t>
            </a:r>
          </a:p>
          <a:p>
            <a:pPr algn="just">
              <a:lnSpc>
                <a:spcPct val="150000"/>
              </a:lnSpc>
            </a:pPr>
            <a:endParaRPr lang="zh-CN" altLang="en-US" dirty="0">
              <a:solidFill>
                <a:srgbClr val="572B06"/>
              </a:solidFill>
              <a:latin typeface="方正启体简体" panose="03000509000000000000" pitchFamily="65" charset="-122"/>
              <a:ea typeface="方正启体简体" panose="03000509000000000000" pitchFamily="65" charset="-122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72B06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+mn-ea"/>
                <a:sym typeface="+mn-lt"/>
              </a:rPr>
              <a:t>　　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830684D2-E79E-429A-8AD1-E019F51BD85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576103" y="1969477"/>
            <a:ext cx="2817300" cy="1989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53971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99045A1A-23ED-412B-8C64-37B8450D4A30}"/>
              </a:ext>
            </a:extLst>
          </p:cNvPr>
          <p:cNvGrpSpPr/>
          <p:nvPr/>
        </p:nvGrpSpPr>
        <p:grpSpPr>
          <a:xfrm>
            <a:off x="351390" y="1"/>
            <a:ext cx="4205042" cy="1200522"/>
            <a:chOff x="351390" y="1"/>
            <a:chExt cx="4205042" cy="1200522"/>
          </a:xfrm>
        </p:grpSpPr>
        <p:sp>
          <p:nvSpPr>
            <p:cNvPr id="2" name="文本框 1">
              <a:extLst>
                <a:ext uri="{FF2B5EF4-FFF2-40B4-BE49-F238E27FC236}">
                  <a16:creationId xmlns="" xmlns:a16="http://schemas.microsoft.com/office/drawing/2014/main" id="{211AB253-3A80-4EFC-81B4-EFE7C49673BE}"/>
                </a:ext>
              </a:extLst>
            </p:cNvPr>
            <p:cNvSpPr txBox="1"/>
            <p:nvPr/>
          </p:nvSpPr>
          <p:spPr>
            <a:xfrm>
              <a:off x="1076632" y="600262"/>
              <a:ext cx="3479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</a:rPr>
                <a:t>请在此处输入您的标题</a:t>
              </a:r>
            </a:p>
          </p:txBody>
        </p:sp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75B1C90-6A95-4429-9C07-C3EE3D46E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flipH="1">
              <a:off x="351390" y="1"/>
              <a:ext cx="725242" cy="1200522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64A82B4-9088-4248-B29A-4DE5AD2B4DF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943304" y="5378780"/>
            <a:ext cx="844527" cy="110595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648A6674-44EC-469C-8C79-091540E890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108792" y="600262"/>
            <a:ext cx="3974415" cy="4121163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D4A94822-C130-48D5-B85F-080774C4B9E8}"/>
              </a:ext>
            </a:extLst>
          </p:cNvPr>
          <p:cNvSpPr/>
          <p:nvPr/>
        </p:nvSpPr>
        <p:spPr>
          <a:xfrm>
            <a:off x="4218059" y="3996154"/>
            <a:ext cx="3755879" cy="2135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572B06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+mn-ea"/>
                <a:sym typeface="+mn-lt"/>
              </a:rPr>
              <a:t>相传，远古时候天上有十日同时出现，晒得庄稼枯死，民不聊生，一个名叫后羿的英雄，力大无穷，他同情受苦的百姓。</a:t>
            </a: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572B06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+mn-ea"/>
                <a:sym typeface="+mn-lt"/>
              </a:rPr>
              <a:t>　　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7A3D4C58-06A4-4592-8EDD-0DBA78EDCB75}"/>
              </a:ext>
            </a:extLst>
          </p:cNvPr>
          <p:cNvGrpSpPr/>
          <p:nvPr/>
        </p:nvGrpSpPr>
        <p:grpSpPr>
          <a:xfrm>
            <a:off x="1418276" y="1344982"/>
            <a:ext cx="2661922" cy="4334434"/>
            <a:chOff x="1418276" y="1344982"/>
            <a:chExt cx="2661922" cy="4334434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435A5C1F-9157-43AE-8DF4-BC4128445C52}"/>
                </a:ext>
              </a:extLst>
            </p:cNvPr>
            <p:cNvGrpSpPr/>
            <p:nvPr/>
          </p:nvGrpSpPr>
          <p:grpSpPr>
            <a:xfrm>
              <a:off x="1418276" y="1344982"/>
              <a:ext cx="2296031" cy="4334434"/>
              <a:chOff x="2071613" y="1717873"/>
              <a:chExt cx="2296031" cy="4334434"/>
            </a:xfrm>
          </p:grpSpPr>
          <p:sp>
            <p:nvSpPr>
              <p:cNvPr id="8" name="矩形 7">
                <a:extLst>
                  <a:ext uri="{FF2B5EF4-FFF2-40B4-BE49-F238E27FC236}">
                    <a16:creationId xmlns="" xmlns:a16="http://schemas.microsoft.com/office/drawing/2014/main" id="{A7A4F1FF-10A0-4B7E-987F-9ABF9F0C92AC}"/>
                  </a:ext>
                </a:extLst>
              </p:cNvPr>
              <p:cNvSpPr/>
              <p:nvPr/>
            </p:nvSpPr>
            <p:spPr>
              <a:xfrm>
                <a:off x="2071613" y="1717873"/>
                <a:ext cx="1846659" cy="4334434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其一，中秋节起源于古代帝王的祭祀活动。</a:t>
                </a:r>
                <a:r>
                  <a:rPr lang="en-US" altLang="zh-CN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《</a:t>
                </a:r>
                <a:r>
                  <a:rPr lang="zh-CN" altLang="en-US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礼记</a:t>
                </a:r>
                <a:r>
                  <a:rPr lang="en-US" altLang="zh-CN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》</a:t>
                </a:r>
                <a:r>
                  <a:rPr lang="zh-CN" altLang="en-US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上记载：“天子春朝日，秋夕月”，夕月就是祭月亮，说明早在春秋时代，帝王就已开始祭月、拜月了。</a:t>
                </a: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="" xmlns:a16="http://schemas.microsoft.com/office/drawing/2014/main" id="{3437AC5A-62B4-4044-92C6-8B77B9272869}"/>
                  </a:ext>
                </a:extLst>
              </p:cNvPr>
              <p:cNvSpPr txBox="1"/>
              <p:nvPr/>
            </p:nvSpPr>
            <p:spPr>
              <a:xfrm>
                <a:off x="3875201" y="1717873"/>
                <a:ext cx="492443" cy="2498527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</a:rPr>
                  <a:t>请输入标题</a:t>
                </a:r>
              </a:p>
            </p:txBody>
          </p:sp>
        </p:grpSp>
        <p:pic>
          <p:nvPicPr>
            <p:cNvPr id="15" name="图片 14">
              <a:extLst>
                <a:ext uri="{FF2B5EF4-FFF2-40B4-BE49-F238E27FC236}">
                  <a16:creationId xmlns="" xmlns:a16="http://schemas.microsoft.com/office/drawing/2014/main" id="{B4FC9268-C6D2-4B6A-9B55-61B9E067C2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3708831" y="1377746"/>
              <a:ext cx="371367" cy="568883"/>
            </a:xfrm>
            <a:prstGeom prst="rect">
              <a:avLst/>
            </a:prstGeom>
          </p:spPr>
        </p:pic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F03D9199-269A-49F7-A240-FFAEC5A1F650}"/>
              </a:ext>
            </a:extLst>
          </p:cNvPr>
          <p:cNvGrpSpPr/>
          <p:nvPr/>
        </p:nvGrpSpPr>
        <p:grpSpPr>
          <a:xfrm>
            <a:off x="8477693" y="1200523"/>
            <a:ext cx="2625410" cy="4334434"/>
            <a:chOff x="8477693" y="1200523"/>
            <a:chExt cx="2625410" cy="4334434"/>
          </a:xfrm>
        </p:grpSpPr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68B0B286-E140-4BE8-9EF0-39C360C7406F}"/>
                </a:ext>
              </a:extLst>
            </p:cNvPr>
            <p:cNvGrpSpPr/>
            <p:nvPr/>
          </p:nvGrpSpPr>
          <p:grpSpPr>
            <a:xfrm>
              <a:off x="8477693" y="1200523"/>
              <a:ext cx="2296031" cy="4334434"/>
              <a:chOff x="2071613" y="1717873"/>
              <a:chExt cx="2296031" cy="4334434"/>
            </a:xfrm>
          </p:grpSpPr>
          <p:sp>
            <p:nvSpPr>
              <p:cNvPr id="11" name="矩形 10">
                <a:extLst>
                  <a:ext uri="{FF2B5EF4-FFF2-40B4-BE49-F238E27FC236}">
                    <a16:creationId xmlns="" xmlns:a16="http://schemas.microsoft.com/office/drawing/2014/main" id="{12D14A53-E601-4F0D-AC80-78A10C954448}"/>
                  </a:ext>
                </a:extLst>
              </p:cNvPr>
              <p:cNvSpPr/>
              <p:nvPr/>
            </p:nvSpPr>
            <p:spPr>
              <a:xfrm>
                <a:off x="2071613" y="1717873"/>
                <a:ext cx="1846659" cy="4334434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其一，中秋节起源于古代帝王的祭祀活动。</a:t>
                </a:r>
                <a:r>
                  <a:rPr lang="en-US" altLang="zh-CN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《</a:t>
                </a:r>
                <a:r>
                  <a:rPr lang="zh-CN" altLang="en-US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礼记</a:t>
                </a:r>
                <a:r>
                  <a:rPr lang="en-US" altLang="zh-CN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》</a:t>
                </a:r>
                <a:r>
                  <a:rPr lang="zh-CN" altLang="en-US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上记载：“天子春朝日，秋夕月”，夕月就是祭月亮，说明早在春秋时代，帝王就已开始祭月、拜月了。</a:t>
                </a:r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="" xmlns:a16="http://schemas.microsoft.com/office/drawing/2014/main" id="{BDD8FAC0-D422-4317-B3BF-AA52BCC5398E}"/>
                  </a:ext>
                </a:extLst>
              </p:cNvPr>
              <p:cNvSpPr txBox="1"/>
              <p:nvPr/>
            </p:nvSpPr>
            <p:spPr>
              <a:xfrm>
                <a:off x="3875201" y="1717873"/>
                <a:ext cx="492443" cy="2498527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</a:rPr>
                  <a:t>请输入标题</a:t>
                </a:r>
              </a:p>
            </p:txBody>
          </p:sp>
        </p:grpSp>
        <p:pic>
          <p:nvPicPr>
            <p:cNvPr id="17" name="图片 16">
              <a:extLst>
                <a:ext uri="{FF2B5EF4-FFF2-40B4-BE49-F238E27FC236}">
                  <a16:creationId xmlns="" xmlns:a16="http://schemas.microsoft.com/office/drawing/2014/main" id="{8412F554-D600-4548-AC88-3539A88FEB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731736" y="1200523"/>
              <a:ext cx="371367" cy="5688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811617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99045A1A-23ED-412B-8C64-37B8450D4A30}"/>
              </a:ext>
            </a:extLst>
          </p:cNvPr>
          <p:cNvGrpSpPr/>
          <p:nvPr/>
        </p:nvGrpSpPr>
        <p:grpSpPr>
          <a:xfrm>
            <a:off x="351390" y="1"/>
            <a:ext cx="4205042" cy="1200522"/>
            <a:chOff x="351390" y="1"/>
            <a:chExt cx="4205042" cy="1200522"/>
          </a:xfrm>
        </p:grpSpPr>
        <p:sp>
          <p:nvSpPr>
            <p:cNvPr id="2" name="文本框 1">
              <a:extLst>
                <a:ext uri="{FF2B5EF4-FFF2-40B4-BE49-F238E27FC236}">
                  <a16:creationId xmlns="" xmlns:a16="http://schemas.microsoft.com/office/drawing/2014/main" id="{211AB253-3A80-4EFC-81B4-EFE7C49673BE}"/>
                </a:ext>
              </a:extLst>
            </p:cNvPr>
            <p:cNvSpPr txBox="1"/>
            <p:nvPr/>
          </p:nvSpPr>
          <p:spPr>
            <a:xfrm>
              <a:off x="1076632" y="600262"/>
              <a:ext cx="3479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</a:rPr>
                <a:t>请在此处输入您的标题</a:t>
              </a:r>
            </a:p>
          </p:txBody>
        </p:sp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75B1C90-6A95-4429-9C07-C3EE3D46E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flipH="1">
              <a:off x="351390" y="1"/>
              <a:ext cx="725242" cy="1200522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64A82B4-9088-4248-B29A-4DE5AD2B4DF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943304" y="5378780"/>
            <a:ext cx="844527" cy="1105957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1546FD95-12D2-40DA-ACD5-A52649E5EFFA}"/>
              </a:ext>
            </a:extLst>
          </p:cNvPr>
          <p:cNvGrpSpPr/>
          <p:nvPr/>
        </p:nvGrpSpPr>
        <p:grpSpPr>
          <a:xfrm>
            <a:off x="4562501" y="1273629"/>
            <a:ext cx="3066996" cy="4706069"/>
            <a:chOff x="4562501" y="1273629"/>
            <a:chExt cx="3066996" cy="4706069"/>
          </a:xfrm>
        </p:grpSpPr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B0AAB6CB-01E9-4C38-B548-08ED235A32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052498" y="1273629"/>
              <a:ext cx="2087003" cy="2155371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4926A16D-9DDE-4E9D-83F9-16237124D57B}"/>
                </a:ext>
              </a:extLst>
            </p:cNvPr>
            <p:cNvSpPr/>
            <p:nvPr/>
          </p:nvSpPr>
          <p:spPr>
            <a:xfrm>
              <a:off x="4562501" y="3429000"/>
              <a:ext cx="3066996" cy="25506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相传，远古时候天上有十日同时出现，晒得庄稼枯死，民不聊生，一个名叫后羿的英雄，力大无穷，他同情受苦的百姓。</a:t>
              </a:r>
            </a:p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　　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F778C55B-D445-42F5-8534-4F17DED6BD5A}"/>
              </a:ext>
            </a:extLst>
          </p:cNvPr>
          <p:cNvGrpSpPr/>
          <p:nvPr/>
        </p:nvGrpSpPr>
        <p:grpSpPr>
          <a:xfrm>
            <a:off x="1005509" y="1958591"/>
            <a:ext cx="3066996" cy="4706069"/>
            <a:chOff x="4562501" y="1273629"/>
            <a:chExt cx="3066996" cy="4706069"/>
          </a:xfrm>
        </p:grpSpPr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6376E551-45CF-4C21-B086-4B98C3F572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052498" y="1273629"/>
              <a:ext cx="2087003" cy="2155371"/>
            </a:xfrm>
            <a:prstGeom prst="rect">
              <a:avLst/>
            </a:prstGeom>
          </p:spPr>
        </p:pic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30DEF163-85ED-4E8D-9A17-A9AC48529556}"/>
                </a:ext>
              </a:extLst>
            </p:cNvPr>
            <p:cNvSpPr/>
            <p:nvPr/>
          </p:nvSpPr>
          <p:spPr>
            <a:xfrm>
              <a:off x="4562501" y="3429000"/>
              <a:ext cx="3066996" cy="25506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相传，远古时候天上有十日同时出现，晒得庄稼枯死，民不聊生，一个名叫后羿的英雄，力大无穷，他同情受苦的百姓。</a:t>
              </a:r>
            </a:p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　　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B3876B76-2E3B-469D-992A-CB3A48B61174}"/>
              </a:ext>
            </a:extLst>
          </p:cNvPr>
          <p:cNvGrpSpPr/>
          <p:nvPr/>
        </p:nvGrpSpPr>
        <p:grpSpPr>
          <a:xfrm>
            <a:off x="8132537" y="513303"/>
            <a:ext cx="3066996" cy="4706069"/>
            <a:chOff x="4562501" y="1273629"/>
            <a:chExt cx="3066996" cy="4706069"/>
          </a:xfrm>
        </p:grpSpPr>
        <p:pic>
          <p:nvPicPr>
            <p:cNvPr id="15" name="图片 14">
              <a:extLst>
                <a:ext uri="{FF2B5EF4-FFF2-40B4-BE49-F238E27FC236}">
                  <a16:creationId xmlns="" xmlns:a16="http://schemas.microsoft.com/office/drawing/2014/main" id="{736B3642-CC1E-4B9C-8AC9-760F4CB43B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052498" y="1273629"/>
              <a:ext cx="2087003" cy="2155371"/>
            </a:xfrm>
            <a:prstGeom prst="rect">
              <a:avLst/>
            </a:prstGeom>
          </p:spPr>
        </p:pic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C3F1B09D-E569-4E8C-B4A7-FFF4E859CB72}"/>
                </a:ext>
              </a:extLst>
            </p:cNvPr>
            <p:cNvSpPr/>
            <p:nvPr/>
          </p:nvSpPr>
          <p:spPr>
            <a:xfrm>
              <a:off x="4562501" y="3429000"/>
              <a:ext cx="3066996" cy="25506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相传，远古时候天上有十日同时出现，晒得庄稼枯死，民不聊生，一个名叫后羿的英雄，力大无穷，他同情受苦的百姓。</a:t>
              </a:r>
            </a:p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　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717004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99045A1A-23ED-412B-8C64-37B8450D4A30}"/>
              </a:ext>
            </a:extLst>
          </p:cNvPr>
          <p:cNvGrpSpPr/>
          <p:nvPr/>
        </p:nvGrpSpPr>
        <p:grpSpPr>
          <a:xfrm>
            <a:off x="351390" y="1"/>
            <a:ext cx="4205042" cy="1200522"/>
            <a:chOff x="351390" y="1"/>
            <a:chExt cx="4205042" cy="1200522"/>
          </a:xfrm>
        </p:grpSpPr>
        <p:sp>
          <p:nvSpPr>
            <p:cNvPr id="2" name="文本框 1">
              <a:extLst>
                <a:ext uri="{FF2B5EF4-FFF2-40B4-BE49-F238E27FC236}">
                  <a16:creationId xmlns="" xmlns:a16="http://schemas.microsoft.com/office/drawing/2014/main" id="{211AB253-3A80-4EFC-81B4-EFE7C49673BE}"/>
                </a:ext>
              </a:extLst>
            </p:cNvPr>
            <p:cNvSpPr txBox="1"/>
            <p:nvPr/>
          </p:nvSpPr>
          <p:spPr>
            <a:xfrm>
              <a:off x="1076632" y="600262"/>
              <a:ext cx="3479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</a:rPr>
                <a:t>请在此处输入您的标题</a:t>
              </a:r>
            </a:p>
          </p:txBody>
        </p:sp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75B1C90-6A95-4429-9C07-C3EE3D46E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flipH="1">
              <a:off x="351390" y="1"/>
              <a:ext cx="725242" cy="1200522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64A82B4-9088-4248-B29A-4DE5AD2B4DF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943304" y="5378780"/>
            <a:ext cx="844527" cy="110595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BED80BAA-66EB-448D-8DF8-FE6E164BA2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980787" y="831094"/>
            <a:ext cx="4591868" cy="4597959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4C4BAF22-9ACA-429D-8C95-16D51284CB04}"/>
              </a:ext>
            </a:extLst>
          </p:cNvPr>
          <p:cNvGrpSpPr/>
          <p:nvPr/>
        </p:nvGrpSpPr>
        <p:grpSpPr>
          <a:xfrm>
            <a:off x="1418276" y="1344982"/>
            <a:ext cx="2661922" cy="4334434"/>
            <a:chOff x="1418276" y="1344982"/>
            <a:chExt cx="2661922" cy="4334434"/>
          </a:xfrm>
        </p:grpSpPr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D8B6A25A-09A7-4542-A323-59D98F112075}"/>
                </a:ext>
              </a:extLst>
            </p:cNvPr>
            <p:cNvGrpSpPr/>
            <p:nvPr/>
          </p:nvGrpSpPr>
          <p:grpSpPr>
            <a:xfrm>
              <a:off x="1418276" y="1344982"/>
              <a:ext cx="2296031" cy="4334434"/>
              <a:chOff x="2071613" y="1717873"/>
              <a:chExt cx="2296031" cy="4334434"/>
            </a:xfrm>
          </p:grpSpPr>
          <p:sp>
            <p:nvSpPr>
              <p:cNvPr id="11" name="矩形 10">
                <a:extLst>
                  <a:ext uri="{FF2B5EF4-FFF2-40B4-BE49-F238E27FC236}">
                    <a16:creationId xmlns="" xmlns:a16="http://schemas.microsoft.com/office/drawing/2014/main" id="{5D082018-2D52-4456-9F92-B982EE266AA7}"/>
                  </a:ext>
                </a:extLst>
              </p:cNvPr>
              <p:cNvSpPr/>
              <p:nvPr/>
            </p:nvSpPr>
            <p:spPr>
              <a:xfrm>
                <a:off x="2071613" y="1717873"/>
                <a:ext cx="1846659" cy="4334434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其一，中秋节起源于古代帝王的祭祀活动。</a:t>
                </a:r>
                <a:r>
                  <a:rPr lang="en-US" altLang="zh-CN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《</a:t>
                </a:r>
                <a:r>
                  <a:rPr lang="zh-CN" altLang="en-US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礼记</a:t>
                </a:r>
                <a:r>
                  <a:rPr lang="en-US" altLang="zh-CN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》</a:t>
                </a:r>
                <a:r>
                  <a:rPr lang="zh-CN" altLang="en-US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上记载：“天子春朝日，秋夕月”，夕月就是祭月亮，说明早在春秋时代，帝王就已开始祭月、拜月了。</a:t>
                </a:r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="" xmlns:a16="http://schemas.microsoft.com/office/drawing/2014/main" id="{556CFF7C-DC3D-49DB-9B3D-831CDC31AC1F}"/>
                  </a:ext>
                </a:extLst>
              </p:cNvPr>
              <p:cNvSpPr txBox="1"/>
              <p:nvPr/>
            </p:nvSpPr>
            <p:spPr>
              <a:xfrm>
                <a:off x="3875201" y="1717873"/>
                <a:ext cx="492443" cy="2498527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</a:rPr>
                  <a:t>请输入标题</a:t>
                </a:r>
              </a:p>
            </p:txBody>
          </p:sp>
        </p:grpSp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8AA4BB9B-B96A-4FA1-9309-627BDE396A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3708831" y="1377746"/>
              <a:ext cx="371367" cy="568883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0972EDF9-04D2-4A33-8D1A-D727C6A57477}"/>
              </a:ext>
            </a:extLst>
          </p:cNvPr>
          <p:cNvGrpSpPr/>
          <p:nvPr/>
        </p:nvGrpSpPr>
        <p:grpSpPr>
          <a:xfrm>
            <a:off x="4315820" y="1874184"/>
            <a:ext cx="2661922" cy="4334434"/>
            <a:chOff x="1418276" y="1344982"/>
            <a:chExt cx="2661922" cy="4334434"/>
          </a:xfrm>
        </p:grpSpPr>
        <p:grpSp>
          <p:nvGrpSpPr>
            <p:cNvPr id="14" name="组合 13">
              <a:extLst>
                <a:ext uri="{FF2B5EF4-FFF2-40B4-BE49-F238E27FC236}">
                  <a16:creationId xmlns="" xmlns:a16="http://schemas.microsoft.com/office/drawing/2014/main" id="{2892DB3F-71C3-4D16-A3C4-E232B6100F2F}"/>
                </a:ext>
              </a:extLst>
            </p:cNvPr>
            <p:cNvGrpSpPr/>
            <p:nvPr/>
          </p:nvGrpSpPr>
          <p:grpSpPr>
            <a:xfrm>
              <a:off x="1418276" y="1344982"/>
              <a:ext cx="2296031" cy="4334434"/>
              <a:chOff x="2071613" y="1717873"/>
              <a:chExt cx="2296031" cy="4334434"/>
            </a:xfrm>
          </p:grpSpPr>
          <p:sp>
            <p:nvSpPr>
              <p:cNvPr id="16" name="矩形 15">
                <a:extLst>
                  <a:ext uri="{FF2B5EF4-FFF2-40B4-BE49-F238E27FC236}">
                    <a16:creationId xmlns="" xmlns:a16="http://schemas.microsoft.com/office/drawing/2014/main" id="{A3B497DC-4FFC-4D01-9D28-A9BDA14CF553}"/>
                  </a:ext>
                </a:extLst>
              </p:cNvPr>
              <p:cNvSpPr/>
              <p:nvPr/>
            </p:nvSpPr>
            <p:spPr>
              <a:xfrm>
                <a:off x="2071613" y="1717873"/>
                <a:ext cx="1846659" cy="4334434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其一，中秋节起源于古代帝王的祭祀活动。</a:t>
                </a:r>
                <a:r>
                  <a:rPr lang="en-US" altLang="zh-CN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《</a:t>
                </a:r>
                <a:r>
                  <a:rPr lang="zh-CN" altLang="en-US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礼记</a:t>
                </a:r>
                <a:r>
                  <a:rPr lang="en-US" altLang="zh-CN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》</a:t>
                </a:r>
                <a:r>
                  <a:rPr lang="zh-CN" altLang="en-US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上记载：“天子春朝日，秋夕月”，夕月就是祭月亮，说明早在春秋时代，帝王就已开始祭月、拜月了。</a:t>
                </a:r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="" xmlns:a16="http://schemas.microsoft.com/office/drawing/2014/main" id="{6769B341-5B36-4325-9725-BECD8A88DBC2}"/>
                  </a:ext>
                </a:extLst>
              </p:cNvPr>
              <p:cNvSpPr txBox="1"/>
              <p:nvPr/>
            </p:nvSpPr>
            <p:spPr>
              <a:xfrm>
                <a:off x="3875201" y="1717873"/>
                <a:ext cx="492443" cy="2498527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</a:rPr>
                  <a:t>请输入标题</a:t>
                </a:r>
              </a:p>
            </p:txBody>
          </p:sp>
        </p:grpSp>
        <p:pic>
          <p:nvPicPr>
            <p:cNvPr id="15" name="图片 14">
              <a:extLst>
                <a:ext uri="{FF2B5EF4-FFF2-40B4-BE49-F238E27FC236}">
                  <a16:creationId xmlns="" xmlns:a16="http://schemas.microsoft.com/office/drawing/2014/main" id="{41C572D6-AF25-4DE3-AF5C-07469EC17C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3708831" y="1377746"/>
              <a:ext cx="371367" cy="5688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76513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99045A1A-23ED-412B-8C64-37B8450D4A30}"/>
              </a:ext>
            </a:extLst>
          </p:cNvPr>
          <p:cNvGrpSpPr/>
          <p:nvPr/>
        </p:nvGrpSpPr>
        <p:grpSpPr>
          <a:xfrm>
            <a:off x="351390" y="1"/>
            <a:ext cx="4205042" cy="1200522"/>
            <a:chOff x="351390" y="1"/>
            <a:chExt cx="4205042" cy="1200522"/>
          </a:xfrm>
        </p:grpSpPr>
        <p:sp>
          <p:nvSpPr>
            <p:cNvPr id="2" name="文本框 1">
              <a:extLst>
                <a:ext uri="{FF2B5EF4-FFF2-40B4-BE49-F238E27FC236}">
                  <a16:creationId xmlns="" xmlns:a16="http://schemas.microsoft.com/office/drawing/2014/main" id="{211AB253-3A80-4EFC-81B4-EFE7C49673BE}"/>
                </a:ext>
              </a:extLst>
            </p:cNvPr>
            <p:cNvSpPr txBox="1"/>
            <p:nvPr/>
          </p:nvSpPr>
          <p:spPr>
            <a:xfrm>
              <a:off x="1076632" y="600262"/>
              <a:ext cx="3479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</a:rPr>
                <a:t>请在此处输入您的标题</a:t>
              </a:r>
            </a:p>
          </p:txBody>
        </p:sp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75B1C90-6A95-4429-9C07-C3EE3D46E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flipH="1">
              <a:off x="351390" y="1"/>
              <a:ext cx="725242" cy="1200522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64A82B4-9088-4248-B29A-4DE5AD2B4DF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943304" y="5378780"/>
            <a:ext cx="844527" cy="110595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DCF33E47-55C7-4C8A-B84C-F567F806B3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78152" y="3106874"/>
            <a:ext cx="4779994" cy="3377863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BC160BBA-823A-4094-AB0C-B9E07A7DDF9D}"/>
              </a:ext>
            </a:extLst>
          </p:cNvPr>
          <p:cNvGrpSpPr/>
          <p:nvPr/>
        </p:nvGrpSpPr>
        <p:grpSpPr>
          <a:xfrm>
            <a:off x="3789443" y="1200523"/>
            <a:ext cx="6831032" cy="1304203"/>
            <a:chOff x="4333334" y="1682138"/>
            <a:chExt cx="6831032" cy="1304203"/>
          </a:xfrm>
        </p:grpSpPr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5CC5F278-8C50-4540-A762-5B58FD4472DE}"/>
                </a:ext>
              </a:extLst>
            </p:cNvPr>
            <p:cNvSpPr/>
            <p:nvPr/>
          </p:nvSpPr>
          <p:spPr>
            <a:xfrm>
              <a:off x="4765631" y="1682138"/>
              <a:ext cx="6398735" cy="13042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相传，远古时候天上有十日同时出现，晒得庄稼枯死，民不聊生，一个名叫后羿的英雄，力大无穷，他同情受苦的百姓。</a:t>
              </a: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　　</a:t>
              </a:r>
            </a:p>
          </p:txBody>
        </p:sp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B2E554CB-9F9D-4CAC-8C64-508B1B809E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4333334" y="1817300"/>
              <a:ext cx="446195" cy="724933"/>
            </a:xfrm>
            <a:prstGeom prst="rect">
              <a:avLst/>
            </a:prstGeom>
          </p:spPr>
        </p:pic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5CAA3D2D-FD83-4082-9AF2-B8897C0FE9D5}"/>
              </a:ext>
            </a:extLst>
          </p:cNvPr>
          <p:cNvGrpSpPr/>
          <p:nvPr/>
        </p:nvGrpSpPr>
        <p:grpSpPr>
          <a:xfrm>
            <a:off x="4670416" y="2798414"/>
            <a:ext cx="6831032" cy="1304203"/>
            <a:chOff x="4333334" y="1682138"/>
            <a:chExt cx="6831032" cy="1304203"/>
          </a:xfrm>
        </p:grpSpPr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1908A1FF-24C4-47B9-A0E3-5C11A482E77F}"/>
                </a:ext>
              </a:extLst>
            </p:cNvPr>
            <p:cNvSpPr/>
            <p:nvPr/>
          </p:nvSpPr>
          <p:spPr>
            <a:xfrm>
              <a:off x="4765631" y="1682138"/>
              <a:ext cx="6398735" cy="13042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相传，远古时候天上有十日同时出现，晒得庄稼枯死，民不聊生，一个名叫后羿的英雄，力大无穷，他同情受苦的百姓。</a:t>
              </a: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　　</a:t>
              </a:r>
            </a:p>
          </p:txBody>
        </p:sp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795D1ACD-30F2-4A72-8AD8-855D3FF7EA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4333334" y="1817300"/>
              <a:ext cx="446195" cy="724933"/>
            </a:xfrm>
            <a:prstGeom prst="rect">
              <a:avLst/>
            </a:prstGeom>
          </p:spPr>
        </p:pic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077EC9DF-74A0-4EE7-B120-7E2B574A2554}"/>
              </a:ext>
            </a:extLst>
          </p:cNvPr>
          <p:cNvGrpSpPr/>
          <p:nvPr/>
        </p:nvGrpSpPr>
        <p:grpSpPr>
          <a:xfrm>
            <a:off x="5009578" y="4396306"/>
            <a:ext cx="6831032" cy="1304203"/>
            <a:chOff x="4333334" y="1682138"/>
            <a:chExt cx="6831032" cy="1304203"/>
          </a:xfrm>
        </p:grpSpPr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7ECABC48-44A2-48EC-86DB-EF41CA9B6E26}"/>
                </a:ext>
              </a:extLst>
            </p:cNvPr>
            <p:cNvSpPr/>
            <p:nvPr/>
          </p:nvSpPr>
          <p:spPr>
            <a:xfrm>
              <a:off x="4765631" y="1682138"/>
              <a:ext cx="6398735" cy="13042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相传，远古时候天上有十日同时出现，晒得庄稼枯死，民不聊生，一个名叫后羿的英雄，力大无穷，他同情受苦的百姓。</a:t>
              </a: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　　</a:t>
              </a:r>
            </a:p>
          </p:txBody>
        </p:sp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F46F65FB-3995-40AD-96C0-D9B120B0CF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4333334" y="1817300"/>
              <a:ext cx="446195" cy="7249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084208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BDE7FAE6-34A7-48F0-AE13-38B92FE72A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10702" b="33158"/>
          <a:stretch/>
        </p:blipFill>
        <p:spPr>
          <a:xfrm>
            <a:off x="2650431" y="783838"/>
            <a:ext cx="6891138" cy="580361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33EF8DC8-143D-4E49-9AF7-1BDA4ADEA87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22558" y="3080270"/>
            <a:ext cx="3297101" cy="2607541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="" xmlns:a16="http://schemas.microsoft.com/office/drawing/2014/main" id="{4B3426CB-38F1-48DD-9F97-55BCCAA50153}"/>
              </a:ext>
            </a:extLst>
          </p:cNvPr>
          <p:cNvSpPr/>
          <p:nvPr/>
        </p:nvSpPr>
        <p:spPr>
          <a:xfrm>
            <a:off x="4613864" y="3410792"/>
            <a:ext cx="2964274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b="1" dirty="0">
                <a:solidFill>
                  <a:srgbClr val="572B06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楷体" panose="02010609060101010101" charset="-122"/>
                <a:sym typeface="+mn-lt"/>
              </a:rPr>
              <a:t>班会主题总结</a:t>
            </a: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345BE85D-6D38-4464-8251-44AEEF5348CA}"/>
              </a:ext>
            </a:extLst>
          </p:cNvPr>
          <p:cNvSpPr/>
          <p:nvPr/>
        </p:nvSpPr>
        <p:spPr>
          <a:xfrm>
            <a:off x="5207794" y="2563659"/>
            <a:ext cx="199285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572B06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楷体" panose="02010609060101010101" charset="-122"/>
                <a:sym typeface="+mn-lt"/>
              </a:rPr>
              <a:t>第四章 </a:t>
            </a:r>
            <a:endParaRPr lang="zh-CN" altLang="en-US" sz="4400" dirty="0">
              <a:solidFill>
                <a:srgbClr val="572B06"/>
              </a:solidFill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A05078F5-646C-471D-BD10-04B25435FB4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38339" y="637951"/>
            <a:ext cx="1334002" cy="1746953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00703541-F6A0-4A2E-903D-EE378BE243C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78137" y="3521796"/>
            <a:ext cx="426511" cy="424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28826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99045A1A-23ED-412B-8C64-37B8450D4A30}"/>
              </a:ext>
            </a:extLst>
          </p:cNvPr>
          <p:cNvGrpSpPr/>
          <p:nvPr/>
        </p:nvGrpSpPr>
        <p:grpSpPr>
          <a:xfrm>
            <a:off x="351390" y="1"/>
            <a:ext cx="4205042" cy="1200522"/>
            <a:chOff x="351390" y="1"/>
            <a:chExt cx="4205042" cy="1200522"/>
          </a:xfrm>
        </p:grpSpPr>
        <p:sp>
          <p:nvSpPr>
            <p:cNvPr id="2" name="文本框 1">
              <a:extLst>
                <a:ext uri="{FF2B5EF4-FFF2-40B4-BE49-F238E27FC236}">
                  <a16:creationId xmlns="" xmlns:a16="http://schemas.microsoft.com/office/drawing/2014/main" id="{211AB253-3A80-4EFC-81B4-EFE7C49673BE}"/>
                </a:ext>
              </a:extLst>
            </p:cNvPr>
            <p:cNvSpPr txBox="1"/>
            <p:nvPr/>
          </p:nvSpPr>
          <p:spPr>
            <a:xfrm>
              <a:off x="1076632" y="600262"/>
              <a:ext cx="3479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</a:rPr>
                <a:t>请在此处输入您的标题</a:t>
              </a:r>
            </a:p>
          </p:txBody>
        </p:sp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75B1C90-6A95-4429-9C07-C3EE3D46E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flipH="1">
              <a:off x="351390" y="1"/>
              <a:ext cx="725242" cy="1200522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64A82B4-9088-4248-B29A-4DE5AD2B4DF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943304" y="5378780"/>
            <a:ext cx="844527" cy="1105957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886237EC-C88B-4909-8B54-DDE959EB254E}"/>
              </a:ext>
            </a:extLst>
          </p:cNvPr>
          <p:cNvGrpSpPr/>
          <p:nvPr/>
        </p:nvGrpSpPr>
        <p:grpSpPr>
          <a:xfrm>
            <a:off x="4441921" y="1587638"/>
            <a:ext cx="3066996" cy="4344120"/>
            <a:chOff x="4441921" y="1587638"/>
            <a:chExt cx="3066996" cy="4344120"/>
          </a:xfrm>
        </p:grpSpPr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14C4D0C2-0ECC-46BD-8C47-161FA367A1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132443" y="1587638"/>
              <a:ext cx="1927114" cy="1673051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6D9807A8-E52A-4557-BDFB-8CE5BD468B4F}"/>
                </a:ext>
              </a:extLst>
            </p:cNvPr>
            <p:cNvSpPr/>
            <p:nvPr/>
          </p:nvSpPr>
          <p:spPr>
            <a:xfrm>
              <a:off x="4441921" y="3381060"/>
              <a:ext cx="3066996" cy="25506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相传，远古时候天上有十日同时出现，晒得庄稼枯死，民不聊生，一个名叫后羿的英雄，力大无穷，他同情受苦的百姓。</a:t>
              </a:r>
            </a:p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　　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107968B9-BC25-486D-A48A-C073D54FDA9A}"/>
              </a:ext>
            </a:extLst>
          </p:cNvPr>
          <p:cNvGrpSpPr/>
          <p:nvPr/>
        </p:nvGrpSpPr>
        <p:grpSpPr>
          <a:xfrm>
            <a:off x="1076632" y="1800784"/>
            <a:ext cx="2661922" cy="4334434"/>
            <a:chOff x="1418276" y="1344982"/>
            <a:chExt cx="2661922" cy="4334434"/>
          </a:xfrm>
        </p:grpSpPr>
        <p:grpSp>
          <p:nvGrpSpPr>
            <p:cNvPr id="11" name="组合 10">
              <a:extLst>
                <a:ext uri="{FF2B5EF4-FFF2-40B4-BE49-F238E27FC236}">
                  <a16:creationId xmlns="" xmlns:a16="http://schemas.microsoft.com/office/drawing/2014/main" id="{DAEA44C1-01A6-4FB1-8D28-2EC4A853A565}"/>
                </a:ext>
              </a:extLst>
            </p:cNvPr>
            <p:cNvGrpSpPr/>
            <p:nvPr/>
          </p:nvGrpSpPr>
          <p:grpSpPr>
            <a:xfrm>
              <a:off x="1418276" y="1344982"/>
              <a:ext cx="2296031" cy="4334434"/>
              <a:chOff x="2071613" y="1717873"/>
              <a:chExt cx="2296031" cy="4334434"/>
            </a:xfrm>
          </p:grpSpPr>
          <p:sp>
            <p:nvSpPr>
              <p:cNvPr id="13" name="矩形 12">
                <a:extLst>
                  <a:ext uri="{FF2B5EF4-FFF2-40B4-BE49-F238E27FC236}">
                    <a16:creationId xmlns="" xmlns:a16="http://schemas.microsoft.com/office/drawing/2014/main" id="{6B5D5F96-C81F-46A6-ACAC-5E33C9D4BEE9}"/>
                  </a:ext>
                </a:extLst>
              </p:cNvPr>
              <p:cNvSpPr/>
              <p:nvPr/>
            </p:nvSpPr>
            <p:spPr>
              <a:xfrm>
                <a:off x="2071613" y="1717873"/>
                <a:ext cx="1846659" cy="4334434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其一，中秋节起源于古代帝王的祭祀活动。</a:t>
                </a:r>
                <a:r>
                  <a:rPr lang="en-US" altLang="zh-CN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《</a:t>
                </a:r>
                <a:r>
                  <a:rPr lang="zh-CN" altLang="en-US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礼记</a:t>
                </a:r>
                <a:r>
                  <a:rPr lang="en-US" altLang="zh-CN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》</a:t>
                </a:r>
                <a:r>
                  <a:rPr lang="zh-CN" altLang="en-US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上记载：“天子春朝日，秋夕月”，夕月就是祭月亮，说明早在春秋时代，帝王就已开始祭月、拜月了。</a:t>
                </a: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="" xmlns:a16="http://schemas.microsoft.com/office/drawing/2014/main" id="{C6A96D95-BC68-4B6F-855C-90019E6BBB21}"/>
                  </a:ext>
                </a:extLst>
              </p:cNvPr>
              <p:cNvSpPr txBox="1"/>
              <p:nvPr/>
            </p:nvSpPr>
            <p:spPr>
              <a:xfrm>
                <a:off x="3875201" y="1717873"/>
                <a:ext cx="492443" cy="2498527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</a:rPr>
                  <a:t>请输入标题</a:t>
                </a:r>
              </a:p>
            </p:txBody>
          </p:sp>
        </p:grpSp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92D95988-E961-4F67-B368-EAEDB466F8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3708831" y="1377746"/>
              <a:ext cx="371367" cy="568883"/>
            </a:xfrm>
            <a:prstGeom prst="rect">
              <a:avLst/>
            </a:prstGeom>
          </p:spPr>
        </p:pic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8A7D7286-DD89-42D6-88EE-14AA4021A1F3}"/>
              </a:ext>
            </a:extLst>
          </p:cNvPr>
          <p:cNvGrpSpPr/>
          <p:nvPr/>
        </p:nvGrpSpPr>
        <p:grpSpPr>
          <a:xfrm>
            <a:off x="8277136" y="998852"/>
            <a:ext cx="2661922" cy="4334434"/>
            <a:chOff x="1418276" y="1344982"/>
            <a:chExt cx="2661922" cy="4334434"/>
          </a:xfrm>
        </p:grpSpPr>
        <p:grpSp>
          <p:nvGrpSpPr>
            <p:cNvPr id="16" name="组合 15">
              <a:extLst>
                <a:ext uri="{FF2B5EF4-FFF2-40B4-BE49-F238E27FC236}">
                  <a16:creationId xmlns="" xmlns:a16="http://schemas.microsoft.com/office/drawing/2014/main" id="{8BDB0E50-7A05-467A-8703-A80F4DECA657}"/>
                </a:ext>
              </a:extLst>
            </p:cNvPr>
            <p:cNvGrpSpPr/>
            <p:nvPr/>
          </p:nvGrpSpPr>
          <p:grpSpPr>
            <a:xfrm>
              <a:off x="1418276" y="1344982"/>
              <a:ext cx="2296031" cy="4334434"/>
              <a:chOff x="2071613" y="1717873"/>
              <a:chExt cx="2296031" cy="4334434"/>
            </a:xfrm>
          </p:grpSpPr>
          <p:sp>
            <p:nvSpPr>
              <p:cNvPr id="18" name="矩形 17">
                <a:extLst>
                  <a:ext uri="{FF2B5EF4-FFF2-40B4-BE49-F238E27FC236}">
                    <a16:creationId xmlns="" xmlns:a16="http://schemas.microsoft.com/office/drawing/2014/main" id="{3882FE08-0FA8-42DE-940D-08A88111E8E1}"/>
                  </a:ext>
                </a:extLst>
              </p:cNvPr>
              <p:cNvSpPr/>
              <p:nvPr/>
            </p:nvSpPr>
            <p:spPr>
              <a:xfrm>
                <a:off x="2071613" y="1717873"/>
                <a:ext cx="1846659" cy="4334434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其一，中秋节起源于古代帝王的祭祀活动。</a:t>
                </a:r>
                <a:r>
                  <a:rPr lang="en-US" altLang="zh-CN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《</a:t>
                </a:r>
                <a:r>
                  <a:rPr lang="zh-CN" altLang="en-US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礼记</a:t>
                </a:r>
                <a:r>
                  <a:rPr lang="en-US" altLang="zh-CN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》</a:t>
                </a:r>
                <a:r>
                  <a:rPr lang="zh-CN" altLang="en-US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上记载：“天子春朝日，秋夕月”，夕月就是祭月亮，说明早在春秋时代，帝王就已开始祭月、拜月了。</a:t>
                </a:r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="" xmlns:a16="http://schemas.microsoft.com/office/drawing/2014/main" id="{BB2F9601-DE8F-4BD5-BCD9-90512F571A33}"/>
                  </a:ext>
                </a:extLst>
              </p:cNvPr>
              <p:cNvSpPr txBox="1"/>
              <p:nvPr/>
            </p:nvSpPr>
            <p:spPr>
              <a:xfrm>
                <a:off x="3875201" y="1717873"/>
                <a:ext cx="492443" cy="2498527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</a:rPr>
                  <a:t>请输入标题</a:t>
                </a:r>
              </a:p>
            </p:txBody>
          </p:sp>
        </p:grpSp>
        <p:pic>
          <p:nvPicPr>
            <p:cNvPr id="17" name="图片 16">
              <a:extLst>
                <a:ext uri="{FF2B5EF4-FFF2-40B4-BE49-F238E27FC236}">
                  <a16:creationId xmlns="" xmlns:a16="http://schemas.microsoft.com/office/drawing/2014/main" id="{D11D8416-9391-4FA4-A9A8-E45E3EFAA0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3708831" y="1377746"/>
              <a:ext cx="371367" cy="5688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904062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99045A1A-23ED-412B-8C64-37B8450D4A30}"/>
              </a:ext>
            </a:extLst>
          </p:cNvPr>
          <p:cNvGrpSpPr/>
          <p:nvPr/>
        </p:nvGrpSpPr>
        <p:grpSpPr>
          <a:xfrm>
            <a:off x="351390" y="1"/>
            <a:ext cx="4205042" cy="1200522"/>
            <a:chOff x="351390" y="1"/>
            <a:chExt cx="4205042" cy="1200522"/>
          </a:xfrm>
        </p:grpSpPr>
        <p:sp>
          <p:nvSpPr>
            <p:cNvPr id="2" name="文本框 1">
              <a:extLst>
                <a:ext uri="{FF2B5EF4-FFF2-40B4-BE49-F238E27FC236}">
                  <a16:creationId xmlns="" xmlns:a16="http://schemas.microsoft.com/office/drawing/2014/main" id="{211AB253-3A80-4EFC-81B4-EFE7C49673BE}"/>
                </a:ext>
              </a:extLst>
            </p:cNvPr>
            <p:cNvSpPr txBox="1"/>
            <p:nvPr/>
          </p:nvSpPr>
          <p:spPr>
            <a:xfrm>
              <a:off x="1076632" y="600262"/>
              <a:ext cx="3479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</a:rPr>
                <a:t>请在此处输入您的标题</a:t>
              </a:r>
            </a:p>
          </p:txBody>
        </p:sp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75B1C90-6A95-4429-9C07-C3EE3D46E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flipH="1">
              <a:off x="351390" y="1"/>
              <a:ext cx="725242" cy="1200522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64A82B4-9088-4248-B29A-4DE5AD2B4DF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943304" y="5378780"/>
            <a:ext cx="844527" cy="110595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C036B4A9-56EB-48E3-97F3-12DA9B63F6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813177" y="-1"/>
            <a:ext cx="5378823" cy="3429001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09095FD7-4353-49D8-9A42-3724F8526EDB}"/>
              </a:ext>
            </a:extLst>
          </p:cNvPr>
          <p:cNvGrpSpPr/>
          <p:nvPr/>
        </p:nvGrpSpPr>
        <p:grpSpPr>
          <a:xfrm>
            <a:off x="1076632" y="1800784"/>
            <a:ext cx="2661922" cy="4334434"/>
            <a:chOff x="1418276" y="1344982"/>
            <a:chExt cx="2661922" cy="4334434"/>
          </a:xfrm>
        </p:grpSpPr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A7A5864D-BD38-47E7-BCC4-423A84F42CDA}"/>
                </a:ext>
              </a:extLst>
            </p:cNvPr>
            <p:cNvGrpSpPr/>
            <p:nvPr/>
          </p:nvGrpSpPr>
          <p:grpSpPr>
            <a:xfrm>
              <a:off x="1418276" y="1344982"/>
              <a:ext cx="2296031" cy="4334434"/>
              <a:chOff x="2071613" y="1717873"/>
              <a:chExt cx="2296031" cy="4334434"/>
            </a:xfrm>
          </p:grpSpPr>
          <p:sp>
            <p:nvSpPr>
              <p:cNvPr id="11" name="矩形 10">
                <a:extLst>
                  <a:ext uri="{FF2B5EF4-FFF2-40B4-BE49-F238E27FC236}">
                    <a16:creationId xmlns="" xmlns:a16="http://schemas.microsoft.com/office/drawing/2014/main" id="{559862AB-A6AD-4593-B1D5-63C3C65A441B}"/>
                  </a:ext>
                </a:extLst>
              </p:cNvPr>
              <p:cNvSpPr/>
              <p:nvPr/>
            </p:nvSpPr>
            <p:spPr>
              <a:xfrm>
                <a:off x="2071613" y="1717873"/>
                <a:ext cx="1846659" cy="4334434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其一，中秋节起源于古代帝王的祭祀活动。</a:t>
                </a:r>
                <a:r>
                  <a:rPr lang="en-US" altLang="zh-CN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《</a:t>
                </a:r>
                <a:r>
                  <a:rPr lang="zh-CN" altLang="en-US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礼记</a:t>
                </a:r>
                <a:r>
                  <a:rPr lang="en-US" altLang="zh-CN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》</a:t>
                </a:r>
                <a:r>
                  <a:rPr lang="zh-CN" altLang="en-US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上记载：“天子春朝日，秋夕月”，夕月就是祭月亮，说明早在春秋时代，帝王就已开始祭月、拜月了。</a:t>
                </a:r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="" xmlns:a16="http://schemas.microsoft.com/office/drawing/2014/main" id="{F6E3FC71-86EA-459A-8856-68BA7F82889A}"/>
                  </a:ext>
                </a:extLst>
              </p:cNvPr>
              <p:cNvSpPr txBox="1"/>
              <p:nvPr/>
            </p:nvSpPr>
            <p:spPr>
              <a:xfrm>
                <a:off x="3875201" y="1717873"/>
                <a:ext cx="492443" cy="2498527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</a:rPr>
                  <a:t>请输入标题</a:t>
                </a:r>
              </a:p>
            </p:txBody>
          </p:sp>
        </p:grpSp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2EF7E5B0-4CA5-4A1B-8A6F-19CB6158D4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3708831" y="1377746"/>
              <a:ext cx="371367" cy="568883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A79D0327-4382-4516-BD29-2F21712A809E}"/>
              </a:ext>
            </a:extLst>
          </p:cNvPr>
          <p:cNvGrpSpPr/>
          <p:nvPr/>
        </p:nvGrpSpPr>
        <p:grpSpPr>
          <a:xfrm>
            <a:off x="3738554" y="3647209"/>
            <a:ext cx="6825411" cy="1304203"/>
            <a:chOff x="4765631" y="1682138"/>
            <a:chExt cx="6825411" cy="1304203"/>
          </a:xfrm>
        </p:grpSpPr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EB7BC73B-FCD6-4638-9391-3A5F6804B380}"/>
                </a:ext>
              </a:extLst>
            </p:cNvPr>
            <p:cNvSpPr/>
            <p:nvPr/>
          </p:nvSpPr>
          <p:spPr>
            <a:xfrm>
              <a:off x="4765631" y="1682138"/>
              <a:ext cx="6398735" cy="13042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相传，远古时候天上有十日同时出现，晒得庄稼枯死，民不聊生，一个名叫后羿的英雄，力大无穷，他同情受苦的百姓。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　　</a:t>
              </a:r>
            </a:p>
          </p:txBody>
        </p:sp>
        <p:pic>
          <p:nvPicPr>
            <p:cNvPr id="15" name="图片 14">
              <a:extLst>
                <a:ext uri="{FF2B5EF4-FFF2-40B4-BE49-F238E27FC236}">
                  <a16:creationId xmlns="" xmlns:a16="http://schemas.microsoft.com/office/drawing/2014/main" id="{A24BCF21-F701-489B-8916-D04F673386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1144847" y="1817300"/>
              <a:ext cx="446195" cy="724933"/>
            </a:xfrm>
            <a:prstGeom prst="rect">
              <a:avLst/>
            </a:prstGeom>
          </p:spPr>
        </p:pic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185CB49B-6487-4530-B98C-E15B95AB459B}"/>
              </a:ext>
            </a:extLst>
          </p:cNvPr>
          <p:cNvGrpSpPr/>
          <p:nvPr/>
        </p:nvGrpSpPr>
        <p:grpSpPr>
          <a:xfrm>
            <a:off x="3738554" y="4891987"/>
            <a:ext cx="6825411" cy="1304203"/>
            <a:chOff x="4765631" y="1682138"/>
            <a:chExt cx="6825411" cy="1304203"/>
          </a:xfrm>
        </p:grpSpPr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7890D7A5-0D45-4E9E-A576-D24F5087ABC2}"/>
                </a:ext>
              </a:extLst>
            </p:cNvPr>
            <p:cNvSpPr/>
            <p:nvPr/>
          </p:nvSpPr>
          <p:spPr>
            <a:xfrm>
              <a:off x="4765631" y="1682138"/>
              <a:ext cx="6398735" cy="13042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相传，远古时候天上有十日同时出现，晒得庄稼枯死，民不聊生，一个名叫后羿的英雄，力大无穷，他同情受苦的百姓。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　　</a:t>
              </a:r>
            </a:p>
          </p:txBody>
        </p:sp>
        <p:pic>
          <p:nvPicPr>
            <p:cNvPr id="18" name="图片 17">
              <a:extLst>
                <a:ext uri="{FF2B5EF4-FFF2-40B4-BE49-F238E27FC236}">
                  <a16:creationId xmlns="" xmlns:a16="http://schemas.microsoft.com/office/drawing/2014/main" id="{F2613466-FF05-4B28-9717-23AB609A12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1144847" y="1817300"/>
              <a:ext cx="446195" cy="7249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766760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99045A1A-23ED-412B-8C64-37B8450D4A30}"/>
              </a:ext>
            </a:extLst>
          </p:cNvPr>
          <p:cNvGrpSpPr/>
          <p:nvPr/>
        </p:nvGrpSpPr>
        <p:grpSpPr>
          <a:xfrm>
            <a:off x="351390" y="1"/>
            <a:ext cx="4205042" cy="1200522"/>
            <a:chOff x="351390" y="1"/>
            <a:chExt cx="4205042" cy="1200522"/>
          </a:xfrm>
        </p:grpSpPr>
        <p:sp>
          <p:nvSpPr>
            <p:cNvPr id="2" name="文本框 1">
              <a:extLst>
                <a:ext uri="{FF2B5EF4-FFF2-40B4-BE49-F238E27FC236}">
                  <a16:creationId xmlns="" xmlns:a16="http://schemas.microsoft.com/office/drawing/2014/main" id="{211AB253-3A80-4EFC-81B4-EFE7C49673BE}"/>
                </a:ext>
              </a:extLst>
            </p:cNvPr>
            <p:cNvSpPr txBox="1"/>
            <p:nvPr/>
          </p:nvSpPr>
          <p:spPr>
            <a:xfrm>
              <a:off x="1076632" y="600262"/>
              <a:ext cx="3479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</a:rPr>
                <a:t>请在此处输入您的标题</a:t>
              </a:r>
            </a:p>
          </p:txBody>
        </p:sp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75B1C90-6A95-4429-9C07-C3EE3D46E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flipH="1">
              <a:off x="351390" y="1"/>
              <a:ext cx="725242" cy="1200522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64A82B4-9088-4248-B29A-4DE5AD2B4DF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943304" y="5378780"/>
            <a:ext cx="844527" cy="110595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A70F73C2-5B59-46E5-B1C7-01671556058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063178" y="472272"/>
            <a:ext cx="2698608" cy="4487184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27B3B175-9EEB-40BB-9124-DD0EA2D2639E}"/>
              </a:ext>
            </a:extLst>
          </p:cNvPr>
          <p:cNvGrpSpPr/>
          <p:nvPr/>
        </p:nvGrpSpPr>
        <p:grpSpPr>
          <a:xfrm>
            <a:off x="4978844" y="1597324"/>
            <a:ext cx="2661922" cy="4334434"/>
            <a:chOff x="1418276" y="1344982"/>
            <a:chExt cx="2661922" cy="4334434"/>
          </a:xfrm>
        </p:grpSpPr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46C3C88D-C648-47DA-A3CC-0C10CBC4A571}"/>
                </a:ext>
              </a:extLst>
            </p:cNvPr>
            <p:cNvGrpSpPr/>
            <p:nvPr/>
          </p:nvGrpSpPr>
          <p:grpSpPr>
            <a:xfrm>
              <a:off x="1418276" y="1344982"/>
              <a:ext cx="2296031" cy="4334434"/>
              <a:chOff x="2071613" y="1717873"/>
              <a:chExt cx="2296031" cy="4334434"/>
            </a:xfrm>
          </p:grpSpPr>
          <p:sp>
            <p:nvSpPr>
              <p:cNvPr id="11" name="矩形 10">
                <a:extLst>
                  <a:ext uri="{FF2B5EF4-FFF2-40B4-BE49-F238E27FC236}">
                    <a16:creationId xmlns="" xmlns:a16="http://schemas.microsoft.com/office/drawing/2014/main" id="{F0693343-840D-4015-A7E2-AC0E13BD953C}"/>
                  </a:ext>
                </a:extLst>
              </p:cNvPr>
              <p:cNvSpPr/>
              <p:nvPr/>
            </p:nvSpPr>
            <p:spPr>
              <a:xfrm>
                <a:off x="2071613" y="1717873"/>
                <a:ext cx="1846659" cy="4334434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其一，中秋节起源于古代帝王的祭祀活动。</a:t>
                </a:r>
                <a:r>
                  <a:rPr lang="en-US" altLang="zh-CN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《</a:t>
                </a:r>
                <a:r>
                  <a:rPr lang="zh-CN" altLang="en-US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礼记</a:t>
                </a:r>
                <a:r>
                  <a:rPr lang="en-US" altLang="zh-CN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》</a:t>
                </a:r>
                <a:r>
                  <a:rPr lang="zh-CN" altLang="en-US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  <a:cs typeface="+mn-ea"/>
                    <a:sym typeface="+mn-lt"/>
                  </a:rPr>
                  <a:t>上记载：“天子春朝日，秋夕月”，夕月就是祭月亮，说明早在春秋时代，帝王就已开始祭月、拜月了。</a:t>
                </a:r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="" xmlns:a16="http://schemas.microsoft.com/office/drawing/2014/main" id="{B79233F0-3EAA-4941-881B-EF985B753C61}"/>
                  </a:ext>
                </a:extLst>
              </p:cNvPr>
              <p:cNvSpPr txBox="1"/>
              <p:nvPr/>
            </p:nvSpPr>
            <p:spPr>
              <a:xfrm>
                <a:off x="3875201" y="1717873"/>
                <a:ext cx="492443" cy="2498527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rgbClr val="572B06"/>
                    </a:solidFill>
                    <a:latin typeface="方正启体简体" panose="03000509000000000000" pitchFamily="65" charset="-122"/>
                    <a:ea typeface="方正启体简体" panose="03000509000000000000" pitchFamily="65" charset="-122"/>
                  </a:rPr>
                  <a:t>请输入标题</a:t>
                </a:r>
              </a:p>
            </p:txBody>
          </p:sp>
        </p:grpSp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22E59DAC-2E77-4E7D-9727-7FA1964719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3708831" y="1377746"/>
              <a:ext cx="371367" cy="568883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C69A5298-9BC8-48A1-AE97-F82149BECB28}"/>
              </a:ext>
            </a:extLst>
          </p:cNvPr>
          <p:cNvGrpSpPr/>
          <p:nvPr/>
        </p:nvGrpSpPr>
        <p:grpSpPr>
          <a:xfrm>
            <a:off x="1043925" y="1545153"/>
            <a:ext cx="3316082" cy="1719702"/>
            <a:chOff x="4333334" y="1682138"/>
            <a:chExt cx="3316082" cy="1719702"/>
          </a:xfrm>
        </p:grpSpPr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EE090A78-1E90-453E-94C3-7D998717FE4E}"/>
                </a:ext>
              </a:extLst>
            </p:cNvPr>
            <p:cNvSpPr/>
            <p:nvPr/>
          </p:nvSpPr>
          <p:spPr>
            <a:xfrm>
              <a:off x="4765631" y="1682138"/>
              <a:ext cx="2883785" cy="17197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相传，远古时候天上有十日同时出现，晒得庄稼枯死，民不聊生。</a:t>
              </a:r>
            </a:p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　　</a:t>
              </a:r>
            </a:p>
          </p:txBody>
        </p:sp>
        <p:pic>
          <p:nvPicPr>
            <p:cNvPr id="15" name="图片 14">
              <a:extLst>
                <a:ext uri="{FF2B5EF4-FFF2-40B4-BE49-F238E27FC236}">
                  <a16:creationId xmlns="" xmlns:a16="http://schemas.microsoft.com/office/drawing/2014/main" id="{A802CB2C-7711-46F7-8311-6A3257686F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4333334" y="1817300"/>
              <a:ext cx="446195" cy="724933"/>
            </a:xfrm>
            <a:prstGeom prst="rect">
              <a:avLst/>
            </a:prstGeom>
          </p:spPr>
        </p:pic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3901421E-312B-4B26-9B8D-0E93137516F9}"/>
              </a:ext>
            </a:extLst>
          </p:cNvPr>
          <p:cNvGrpSpPr/>
          <p:nvPr/>
        </p:nvGrpSpPr>
        <p:grpSpPr>
          <a:xfrm>
            <a:off x="1026850" y="3114371"/>
            <a:ext cx="3316082" cy="1719702"/>
            <a:chOff x="4333334" y="1682138"/>
            <a:chExt cx="3316082" cy="1719702"/>
          </a:xfrm>
        </p:grpSpPr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7C40DE54-26A8-4304-913B-2B6D14D393CC}"/>
                </a:ext>
              </a:extLst>
            </p:cNvPr>
            <p:cNvSpPr/>
            <p:nvPr/>
          </p:nvSpPr>
          <p:spPr>
            <a:xfrm>
              <a:off x="4765631" y="1682138"/>
              <a:ext cx="2883785" cy="17197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相传，远古时候天上有十日同时出现，晒得庄稼枯死，民不聊生。</a:t>
              </a:r>
            </a:p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　　</a:t>
              </a:r>
            </a:p>
          </p:txBody>
        </p:sp>
        <p:pic>
          <p:nvPicPr>
            <p:cNvPr id="18" name="图片 17">
              <a:extLst>
                <a:ext uri="{FF2B5EF4-FFF2-40B4-BE49-F238E27FC236}">
                  <a16:creationId xmlns="" xmlns:a16="http://schemas.microsoft.com/office/drawing/2014/main" id="{6758C11C-2B53-46FF-B788-7C99C1B524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4333334" y="1817300"/>
              <a:ext cx="446195" cy="724933"/>
            </a:xfrm>
            <a:prstGeom prst="rect">
              <a:avLst/>
            </a:prstGeom>
          </p:spPr>
        </p:pic>
      </p:grp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DD4002E7-6896-4336-BD50-D55F68B6AD91}"/>
              </a:ext>
            </a:extLst>
          </p:cNvPr>
          <p:cNvGrpSpPr/>
          <p:nvPr/>
        </p:nvGrpSpPr>
        <p:grpSpPr>
          <a:xfrm>
            <a:off x="1026850" y="4683345"/>
            <a:ext cx="3316082" cy="1719702"/>
            <a:chOff x="4333334" y="1682138"/>
            <a:chExt cx="3316082" cy="1719702"/>
          </a:xfrm>
        </p:grpSpPr>
        <p:sp>
          <p:nvSpPr>
            <p:cNvPr id="20" name="矩形 19">
              <a:extLst>
                <a:ext uri="{FF2B5EF4-FFF2-40B4-BE49-F238E27FC236}">
                  <a16:creationId xmlns="" xmlns:a16="http://schemas.microsoft.com/office/drawing/2014/main" id="{CAAD2296-ED69-4177-843B-E1F2301374DF}"/>
                </a:ext>
              </a:extLst>
            </p:cNvPr>
            <p:cNvSpPr/>
            <p:nvPr/>
          </p:nvSpPr>
          <p:spPr>
            <a:xfrm>
              <a:off x="4765631" y="1682138"/>
              <a:ext cx="2883785" cy="17197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相传，远古时候天上有十日同时出现，晒得庄稼枯死，民不聊生。</a:t>
              </a:r>
            </a:p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72B06"/>
                  </a:solidFill>
                  <a:latin typeface="方正启体简体" panose="03000509000000000000" pitchFamily="65" charset="-122"/>
                  <a:ea typeface="方正启体简体" panose="03000509000000000000" pitchFamily="65" charset="-122"/>
                  <a:cs typeface="+mn-ea"/>
                  <a:sym typeface="+mn-lt"/>
                </a:rPr>
                <a:t>　　</a:t>
              </a:r>
            </a:p>
          </p:txBody>
        </p:sp>
        <p:pic>
          <p:nvPicPr>
            <p:cNvPr id="21" name="图片 20">
              <a:extLst>
                <a:ext uri="{FF2B5EF4-FFF2-40B4-BE49-F238E27FC236}">
                  <a16:creationId xmlns="" xmlns:a16="http://schemas.microsoft.com/office/drawing/2014/main" id="{3B2047A4-5235-4A1B-BD63-EC85962C23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4333334" y="1817300"/>
              <a:ext cx="446195" cy="724933"/>
            </a:xfrm>
            <a:prstGeom prst="rect">
              <a:avLst/>
            </a:prstGeom>
          </p:spPr>
        </p:pic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0CB0EC64-EF76-4CE1-966E-661FFE00CAD4}"/>
              </a:ext>
            </a:extLst>
          </p:cNvPr>
          <p:cNvGrpSpPr/>
          <p:nvPr/>
        </p:nvGrpSpPr>
        <p:grpSpPr>
          <a:xfrm>
            <a:off x="6825503" y="3010180"/>
            <a:ext cx="3371273" cy="3362132"/>
            <a:chOff x="6825503" y="3010180"/>
            <a:chExt cx="3371273" cy="3362132"/>
          </a:xfrm>
        </p:grpSpPr>
        <p:pic>
          <p:nvPicPr>
            <p:cNvPr id="23" name="图片 22">
              <a:extLst>
                <a:ext uri="{FF2B5EF4-FFF2-40B4-BE49-F238E27FC236}">
                  <a16:creationId xmlns="" xmlns:a16="http://schemas.microsoft.com/office/drawing/2014/main" id="{02E5815F-F969-4258-9765-5C2B12F4E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109174" y="3010180"/>
              <a:ext cx="2700834" cy="2700834"/>
            </a:xfrm>
            <a:prstGeom prst="rect">
              <a:avLst/>
            </a:prstGeom>
          </p:spPr>
        </p:pic>
        <p:pic>
          <p:nvPicPr>
            <p:cNvPr id="24" name="图片 23">
              <a:extLst>
                <a:ext uri="{FF2B5EF4-FFF2-40B4-BE49-F238E27FC236}">
                  <a16:creationId xmlns="" xmlns:a16="http://schemas.microsoft.com/office/drawing/2014/main" id="{9432C019-D116-43BE-84FA-C04D7E1C5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825503" y="4201196"/>
              <a:ext cx="2118959" cy="2118959"/>
            </a:xfrm>
            <a:prstGeom prst="rect">
              <a:avLst/>
            </a:prstGeom>
          </p:spPr>
        </p:pic>
        <p:pic>
          <p:nvPicPr>
            <p:cNvPr id="25" name="图片 24">
              <a:extLst>
                <a:ext uri="{FF2B5EF4-FFF2-40B4-BE49-F238E27FC236}">
                  <a16:creationId xmlns="" xmlns:a16="http://schemas.microsoft.com/office/drawing/2014/main" id="{B4A0A05F-96A0-4A33-AA6C-B6A4EA38C85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8077817" y="4253353"/>
              <a:ext cx="2118959" cy="21189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425937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D38AC59E-90AE-4754-9220-90B79CE5CAA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200"/>
          <a:stretch/>
        </p:blipFill>
        <p:spPr>
          <a:xfrm>
            <a:off x="6745997" y="5028460"/>
            <a:ext cx="2818512" cy="2171017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="" xmlns:a16="http://schemas.microsoft.com/office/drawing/2014/main" id="{055D7CDA-3F05-4457-A341-9CFFCE42EE9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316454" y="5285972"/>
            <a:ext cx="1019261" cy="1655994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="" xmlns:a16="http://schemas.microsoft.com/office/drawing/2014/main" id="{F34D78DD-D0DF-469B-9E6C-60C513DE908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9349363" y="4608590"/>
            <a:ext cx="1019261" cy="1655994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="" xmlns:a16="http://schemas.microsoft.com/office/drawing/2014/main" id="{51E9B977-6129-4AC1-B755-3FBFBA31E35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200"/>
          <a:stretch/>
        </p:blipFill>
        <p:spPr>
          <a:xfrm>
            <a:off x="5325619" y="4847500"/>
            <a:ext cx="2314074" cy="1782463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FF4D5641-45CC-4CA7-B6D5-92D4F255A4E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200"/>
          <a:stretch/>
        </p:blipFill>
        <p:spPr>
          <a:xfrm>
            <a:off x="985328" y="5029539"/>
            <a:ext cx="2314074" cy="1782463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732027D3-237E-4B22-898F-3078993A3D0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200"/>
          <a:stretch/>
        </p:blipFill>
        <p:spPr>
          <a:xfrm>
            <a:off x="2210089" y="4478944"/>
            <a:ext cx="2818512" cy="2171017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9AE478E6-9CB3-401C-BEE4-1A9D7395C3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487518" y="4885645"/>
            <a:ext cx="1019261" cy="165599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4980FA8B-3E32-4DB0-BB30-DE746F9668D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0439465" y="4767813"/>
            <a:ext cx="1359843" cy="119684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79480EA8-4F8B-49C8-A846-B9E3321307C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619336" y="5386617"/>
            <a:ext cx="1019261" cy="165599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AD37FCAA-39E0-40E4-87BF-5F0AE1A57C8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200"/>
          <a:stretch/>
        </p:blipFill>
        <p:spPr>
          <a:xfrm>
            <a:off x="-503317" y="4447173"/>
            <a:ext cx="2314074" cy="178246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A1AD3861-C624-43FF-8CD2-804298ECF51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311"/>
          <a:stretch/>
        </p:blipFill>
        <p:spPr>
          <a:xfrm>
            <a:off x="-48125" y="5733047"/>
            <a:ext cx="12240126" cy="794083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77C0B497-6912-4BF6-8543-0FB23E3F0DD6}"/>
              </a:ext>
            </a:extLst>
          </p:cNvPr>
          <p:cNvGrpSpPr/>
          <p:nvPr/>
        </p:nvGrpSpPr>
        <p:grpSpPr>
          <a:xfrm>
            <a:off x="0" y="6196262"/>
            <a:ext cx="12192000" cy="661737"/>
            <a:chOff x="0" y="3894222"/>
            <a:chExt cx="9897978" cy="914400"/>
          </a:xfrm>
        </p:grpSpPr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30BC7DB3-5FB3-4738-822E-0942A0591B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3894222"/>
              <a:ext cx="4948989" cy="9144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9C8B1FB9-0EF4-4A14-B916-49A1B3766B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 flipH="1">
              <a:off x="4948989" y="3894222"/>
              <a:ext cx="4948989" cy="914400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241AC4C8-5E65-46A9-8DDF-C247974F030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874086" y="4648850"/>
            <a:ext cx="888650" cy="601578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2A841DDD-889B-46CA-9478-075EDF7DD8DA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44375" y="0"/>
            <a:ext cx="984244" cy="2322355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="" xmlns:a16="http://schemas.microsoft.com/office/drawing/2014/main" id="{B643F96C-952B-4FC3-9079-337817D054A9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641906" y="1"/>
            <a:ext cx="662247" cy="1562594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="" xmlns:a16="http://schemas.microsoft.com/office/drawing/2014/main" id="{FFC1503E-BA32-4BFF-A497-C4A90231B01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304153" y="754341"/>
            <a:ext cx="662247" cy="1562594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="" xmlns:a16="http://schemas.microsoft.com/office/drawing/2014/main" id="{9C0AB7FF-0FBC-42AE-87FB-884C1C382D82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406488" y="-58089"/>
            <a:ext cx="1255672" cy="2078564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="" xmlns:a16="http://schemas.microsoft.com/office/drawing/2014/main" id="{6317A78A-35AC-4283-8D1C-31187040326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2789" y="-3727"/>
            <a:ext cx="566740" cy="1337240"/>
          </a:xfrm>
          <a:prstGeom prst="rect">
            <a:avLst/>
          </a:prstGeom>
        </p:spPr>
      </p:pic>
      <p:sp>
        <p:nvSpPr>
          <p:cNvPr id="40" name="文本框 39">
            <a:extLst>
              <a:ext uri="{FF2B5EF4-FFF2-40B4-BE49-F238E27FC236}">
                <a16:creationId xmlns="" xmlns:a16="http://schemas.microsoft.com/office/drawing/2014/main" id="{4C1FAB29-30CB-4DE2-9658-72A8104242B3}"/>
              </a:ext>
            </a:extLst>
          </p:cNvPr>
          <p:cNvSpPr txBox="1"/>
          <p:nvPr/>
        </p:nvSpPr>
        <p:spPr>
          <a:xfrm>
            <a:off x="3222527" y="2509603"/>
            <a:ext cx="6551310" cy="110799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6600" dirty="0">
                <a:solidFill>
                  <a:srgbClr val="572B06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感谢各位的观看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="" xmlns:a16="http://schemas.microsoft.com/office/drawing/2014/main" id="{D60998AF-DCD9-45CC-A769-73A397BE3766}"/>
              </a:ext>
            </a:extLst>
          </p:cNvPr>
          <p:cNvSpPr txBox="1"/>
          <p:nvPr/>
        </p:nvSpPr>
        <p:spPr>
          <a:xfrm>
            <a:off x="4439855" y="3603830"/>
            <a:ext cx="4116653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rgbClr val="572B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主讲人 </a:t>
            </a:r>
            <a:r>
              <a:rPr lang="zh-CN" altLang="en-US" sz="2400" dirty="0" smtClean="0">
                <a:solidFill>
                  <a:srgbClr val="572B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2400" dirty="0" smtClean="0">
                <a:solidFill>
                  <a:srgbClr val="572B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2400" dirty="0">
              <a:solidFill>
                <a:srgbClr val="572B0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9371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秋节"/>
</p:tagLst>
</file>

<file path=ppt/theme/theme1.xml><?xml version="1.0" encoding="utf-8"?>
<a:theme xmlns:a="http://schemas.openxmlformats.org/drawingml/2006/main" name="PPT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166</TotalTime>
  <Words>2179</Words>
  <Application>Microsoft Office PowerPoint</Application>
  <PresentationFormat>自定义</PresentationFormat>
  <Paragraphs>146</Paragraphs>
  <Slides>25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中秋节</dc:title>
  <dc:creator>PPT</dc:creator>
  <cp:keywords>PPT</cp:keywords>
  <dc:description>www.1ppt.com</dc:description>
  <cp:lastModifiedBy>User</cp:lastModifiedBy>
  <cp:revision>32</cp:revision>
  <dcterms:created xsi:type="dcterms:W3CDTF">2017-08-18T03:02:00Z</dcterms:created>
  <dcterms:modified xsi:type="dcterms:W3CDTF">2020-09-10T03:46:22Z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