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81" r:id="rId4"/>
    <p:sldId id="259" r:id="rId5"/>
    <p:sldId id="260" r:id="rId6"/>
    <p:sldId id="261" r:id="rId7"/>
    <p:sldId id="262" r:id="rId8"/>
    <p:sldId id="263" r:id="rId9"/>
    <p:sldId id="264" r:id="rId10"/>
    <p:sldId id="282" r:id="rId11"/>
    <p:sldId id="266" r:id="rId12"/>
    <p:sldId id="267" r:id="rId13"/>
    <p:sldId id="268" r:id="rId14"/>
    <p:sldId id="269" r:id="rId15"/>
    <p:sldId id="270" r:id="rId16"/>
    <p:sldId id="271" r:id="rId17"/>
    <p:sldId id="283" r:id="rId18"/>
    <p:sldId id="273" r:id="rId19"/>
    <p:sldId id="274" r:id="rId20"/>
    <p:sldId id="275" r:id="rId21"/>
    <p:sldId id="284" r:id="rId22"/>
    <p:sldId id="277" r:id="rId23"/>
    <p:sldId id="278" r:id="rId24"/>
    <p:sldId id="279" r:id="rId25"/>
    <p:sldId id="28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9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7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C7D52-F976-48DD-A199-FA7C6AF30E1C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8EE40-77A2-4BF8-82D8-E062E7E26C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367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8EE40-77A2-4BF8-82D8-E062E7E26C0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27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146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8EE40-77A2-4BF8-82D8-E062E7E26C0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610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430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017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834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834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763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514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8EE40-77A2-4BF8-82D8-E062E7E26C0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950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326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9883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6530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643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098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0714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8EE40-77A2-4BF8-82D8-E062E7E26C0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2899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601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0664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4390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8EE40-77A2-4BF8-82D8-E062E7E26C0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0634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551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9258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2DCD5-DC76-43D8-B027-6F323FB855A6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1743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8EE40-77A2-4BF8-82D8-E062E7E26C0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294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97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79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51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34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84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4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86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06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52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41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964C1-E483-4BEB-A746-AD57BB7A21CE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A094-4672-4703-A333-4931E2075F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37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28789" y="128789"/>
            <a:ext cx="11925836" cy="658110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60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964C1-E483-4BEB-A746-AD57BB7A21CE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BA094-4672-4703-A333-4931E2075F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77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  <p:sldLayoutId id="2147483665" r:id="rId1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g"/><Relationship Id="rId5" Type="http://schemas.openxmlformats.org/officeDocument/2006/relationships/image" Target="../media/image5.pn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36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8028" r="34201" b="29858"/>
          <a:stretch/>
        </p:blipFill>
        <p:spPr>
          <a:xfrm>
            <a:off x="75414" y="44841"/>
            <a:ext cx="4383464" cy="19696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0669" y="2059318"/>
            <a:ext cx="8363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感恩节生日活动策划</a:t>
            </a:r>
            <a:r>
              <a:rPr lang="zh-CN" altLang="en-US" sz="3600" dirty="0" smtClean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方案</a:t>
            </a:r>
            <a:r>
              <a:rPr lang="en-US" altLang="zh-CN" sz="3600" dirty="0" smtClean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PPT</a:t>
            </a:r>
            <a:r>
              <a:rPr lang="zh-CN" altLang="en-US" sz="3600" dirty="0" smtClean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模板</a:t>
            </a:r>
            <a:endParaRPr lang="zh-CN" altLang="en-US" sz="36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61381" y="3242036"/>
            <a:ext cx="5242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完整框架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动态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实用大气 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商务展示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 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9" name="纯音乐 - 感恩节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01331" y="24489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76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3483429" y="2214558"/>
            <a:ext cx="52251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1080000" defTabSz="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节日历史介绍说明</a:t>
            </a:r>
            <a:endParaRPr lang="en-US" altLang="zh-CN" sz="3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  <a:p>
            <a:pPr marL="457200" indent="-1080000" defTabSz="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风俗习惯介绍说明</a:t>
            </a:r>
            <a:endParaRPr lang="en-US" altLang="zh-CN" sz="3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  <a:p>
            <a:pPr marL="457200" indent="-1080000" defTabSz="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社会意义介绍说明</a:t>
            </a:r>
            <a:endParaRPr lang="en-US" altLang="zh-CN" sz="3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  <a:p>
            <a:pPr marL="457200" indent="-1080000" defTabSz="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3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拓展学习介绍说明</a:t>
            </a:r>
            <a:endParaRPr lang="en-US" altLang="zh-CN" sz="3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70857" y="1099234"/>
            <a:ext cx="10450285" cy="4869707"/>
            <a:chOff x="870857" y="1099234"/>
            <a:chExt cx="10450285" cy="4869707"/>
          </a:xfrm>
        </p:grpSpPr>
        <p:sp>
          <p:nvSpPr>
            <p:cNvPr id="3" name="矩形 2"/>
            <p:cNvSpPr/>
            <p:nvPr/>
          </p:nvSpPr>
          <p:spPr>
            <a:xfrm>
              <a:off x="870857" y="1422400"/>
              <a:ext cx="10450285" cy="4310743"/>
            </a:xfrm>
            <a:prstGeom prst="rect">
              <a:avLst/>
            </a:prstGeom>
            <a:noFill/>
            <a:ln w="38100">
              <a:solidFill>
                <a:srgbClr val="DA90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>
                <a:solidFill>
                  <a:prstClr val="white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615542" y="1099234"/>
              <a:ext cx="2960915" cy="646331"/>
            </a:xfrm>
            <a:prstGeom prst="rect">
              <a:avLst/>
            </a:prstGeom>
            <a:solidFill>
              <a:srgbClr val="DA904F"/>
            </a:solidFill>
            <a:ln>
              <a:solidFill>
                <a:srgbClr val="DA904F"/>
              </a:solidFill>
            </a:ln>
          </p:spPr>
          <p:txBody>
            <a:bodyPr wrap="square" rtlCol="0">
              <a:spAutoFit/>
            </a:bodyPr>
            <a:lstStyle/>
            <a:p>
              <a:pPr algn="dist" defTabSz="457200"/>
              <a:r>
                <a:rPr lang="zh-CN" altLang="en-US" sz="36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目录说明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240313" y="5630387"/>
              <a:ext cx="5711373" cy="338554"/>
            </a:xfrm>
            <a:prstGeom prst="rect">
              <a:avLst/>
            </a:prstGeom>
            <a:solidFill>
              <a:srgbClr val="DA904F"/>
            </a:solidFill>
            <a:ln>
              <a:solidFill>
                <a:srgbClr val="DA904F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altLang="zh-CN" sz="16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Lorem ipsum dolor sit </a:t>
              </a:r>
              <a:r>
                <a:rPr lang="en-US" altLang="zh-CN" sz="1600" dirty="0" err="1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amet</a:t>
              </a:r>
              <a:r>
                <a:rPr lang="en-US" altLang="zh-CN" sz="16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, </a:t>
              </a:r>
              <a:r>
                <a:rPr lang="en-US" altLang="zh-CN" sz="1600" dirty="0" err="1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consectetuer</a:t>
              </a:r>
              <a:r>
                <a:rPr lang="en-US" altLang="zh-CN" sz="16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adipiscing</a:t>
              </a:r>
              <a:r>
                <a:rPr lang="en-US" altLang="zh-CN" sz="16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 </a:t>
              </a:r>
              <a:r>
                <a:rPr lang="en-US" altLang="zh-CN" sz="1600" dirty="0" err="1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Arial" panose="020B0604020202020204" pitchFamily="34" charset="0"/>
                </a:rPr>
                <a:t>elit</a:t>
              </a:r>
              <a:endParaRPr lang="zh-CN" altLang="en-US" sz="16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778" y="3807778"/>
            <a:ext cx="3050222" cy="305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89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36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8028" r="34201" b="29858"/>
          <a:stretch/>
        </p:blipFill>
        <p:spPr>
          <a:xfrm>
            <a:off x="75414" y="44841"/>
            <a:ext cx="4383464" cy="19696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5945" y="2228671"/>
            <a:ext cx="8363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节日历史</a:t>
            </a:r>
            <a:endParaRPr lang="zh-CN" altLang="en-US" sz="7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26656" y="3411389"/>
            <a:ext cx="6985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 to help anyone </a:t>
            </a:r>
            <a:r>
              <a:rPr lang="en-US" altLang="zh-CN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hatt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is stepping into the world of PowerPoint for the very first time.</a:t>
            </a:r>
          </a:p>
        </p:txBody>
      </p:sp>
    </p:spTree>
    <p:extLst>
      <p:ext uri="{BB962C8B-B14F-4D97-AF65-F5344CB8AC3E}">
        <p14:creationId xmlns:p14="http://schemas.microsoft.com/office/powerpoint/2010/main" val="272818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5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起源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F54E507-E364-4A26-8693-3A77A261BD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r="3750"/>
          <a:stretch/>
        </p:blipFill>
        <p:spPr>
          <a:xfrm>
            <a:off x="6205754" y="4316753"/>
            <a:ext cx="3402000" cy="22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A4EA9F1-4DF7-453D-B4AA-FD17250CBE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" b="807"/>
          <a:stretch/>
        </p:blipFill>
        <p:spPr>
          <a:xfrm>
            <a:off x="6197600" y="1875581"/>
            <a:ext cx="3402000" cy="22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4C961574-FA61-4AB3-9F7E-8A1031E212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r="3273"/>
          <a:stretch/>
        </p:blipFill>
        <p:spPr>
          <a:xfrm>
            <a:off x="2600554" y="4316753"/>
            <a:ext cx="3402000" cy="22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101E06A-7D77-42A6-BF5A-EC141D525F9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" r="1953"/>
          <a:stretch/>
        </p:blipFill>
        <p:spPr>
          <a:xfrm>
            <a:off x="2616656" y="1865873"/>
            <a:ext cx="3402000" cy="22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3478625" y="3111878"/>
            <a:ext cx="5201982" cy="2217163"/>
          </a:xfrm>
          <a:prstGeom prst="rect">
            <a:avLst/>
          </a:prstGeom>
          <a:solidFill>
            <a:srgbClr val="DA904F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087D2A81-18A5-4395-A372-12A105366601}"/>
              </a:ext>
            </a:extLst>
          </p:cNvPr>
          <p:cNvSpPr/>
          <p:nvPr/>
        </p:nvSpPr>
        <p:spPr>
          <a:xfrm>
            <a:off x="3642176" y="3337182"/>
            <a:ext cx="4933855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感恩节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（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Thanksgiving Day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）是美国人民独创的一个古老节日，也是美国人合家欢聚的节日。 初时感恩节没有固定日期，由美国各州临时决定。直到美国独立后的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1863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年，林肯总统宣布感恩节为全国性节日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。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1941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年，美国国会正式将每年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月第四个星期四定为“感恩节”。</a:t>
            </a:r>
          </a:p>
        </p:txBody>
      </p:sp>
    </p:spTree>
    <p:extLst>
      <p:ext uri="{BB962C8B-B14F-4D97-AF65-F5344CB8AC3E}">
        <p14:creationId xmlns:p14="http://schemas.microsoft.com/office/powerpoint/2010/main" val="178612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起源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646" y="2142490"/>
            <a:ext cx="6812585" cy="405511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681724" y="3980437"/>
            <a:ext cx="5201982" cy="2217163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87D2A81-18A5-4395-A372-12A105366601}"/>
              </a:ext>
            </a:extLst>
          </p:cNvPr>
          <p:cNvSpPr/>
          <p:nvPr/>
        </p:nvSpPr>
        <p:spPr>
          <a:xfrm>
            <a:off x="1845275" y="4205741"/>
            <a:ext cx="4933855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感恩节是美国的传统节日，主要流传于北美国家。</a:t>
            </a:r>
            <a:endParaRPr lang="en-US" altLang="zh-CN" sz="16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恩节旨在感谢生命中遇到的一些人和事。感恩节这一天。美国举国上下热闹非凡，有许多戏剧表演、化装游行、体育比赛等等。除了美国拥有自己的感恩节，加拿大、巴西、埃及、希腊等地方也拥有属于自己的感恩节，不同国家庆祝感恩节的习俗各有不同。</a:t>
            </a:r>
          </a:p>
        </p:txBody>
      </p:sp>
    </p:spTree>
    <p:extLst>
      <p:ext uri="{BB962C8B-B14F-4D97-AF65-F5344CB8AC3E}">
        <p14:creationId xmlns:p14="http://schemas.microsoft.com/office/powerpoint/2010/main" val="403955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火鸡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0" r="13400"/>
          <a:stretch/>
        </p:blipFill>
        <p:spPr>
          <a:xfrm>
            <a:off x="2620251" y="1842501"/>
            <a:ext cx="2880000" cy="2880000"/>
          </a:xfrm>
          <a:prstGeom prst="diamond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3" r="5965"/>
          <a:stretch/>
        </p:blipFill>
        <p:spPr>
          <a:xfrm>
            <a:off x="4182495" y="3351722"/>
            <a:ext cx="2880000" cy="2880000"/>
          </a:xfrm>
          <a:prstGeom prst="diamond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0" r="24560"/>
          <a:stretch/>
        </p:blipFill>
        <p:spPr>
          <a:xfrm>
            <a:off x="745539" y="2999931"/>
            <a:ext cx="2880000" cy="2880000"/>
          </a:xfrm>
          <a:prstGeom prst="diamond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6D9BD0DB-E6B4-44B5-8D63-7CF89F9DC869}"/>
              </a:ext>
            </a:extLst>
          </p:cNvPr>
          <p:cNvSpPr/>
          <p:nvPr/>
        </p:nvSpPr>
        <p:spPr>
          <a:xfrm>
            <a:off x="7062495" y="2464100"/>
            <a:ext cx="45148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每逢感恩节这一天，美国家家户户都要吃</a:t>
            </a:r>
            <a:r>
              <a:rPr lang="zh-CN" altLang="en-US" sz="1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火鸡</a:t>
            </a:r>
            <a:r>
              <a:rPr lang="zh-CN" altLang="en-US" sz="16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，他们通常还吃一些传统的菜肴，例如西葫芦、奶油洋葱、土豆泥、番瓜派等等。家庭成员无论在哪都会赶回家过节。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7" r="16641"/>
          <a:stretch/>
        </p:blipFill>
        <p:spPr>
          <a:xfrm>
            <a:off x="7703634" y="3789604"/>
            <a:ext cx="2880000" cy="2880000"/>
          </a:xfrm>
          <a:prstGeom prst="diamond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/>
          <a:srcRect b="26723"/>
          <a:stretch/>
        </p:blipFill>
        <p:spPr>
          <a:xfrm>
            <a:off x="2297919" y="4558193"/>
            <a:ext cx="2877561" cy="21130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8"/>
          <a:srcRect b="37291"/>
          <a:stretch/>
        </p:blipFill>
        <p:spPr>
          <a:xfrm>
            <a:off x="5732436" y="4875807"/>
            <a:ext cx="2883658" cy="180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9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印第安人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29500" y="1636558"/>
            <a:ext cx="4762500" cy="429577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9CB5002-6730-4A34-8F94-729BC6676200}"/>
              </a:ext>
            </a:extLst>
          </p:cNvPr>
          <p:cNvSpPr/>
          <p:nvPr/>
        </p:nvSpPr>
        <p:spPr>
          <a:xfrm>
            <a:off x="2542726" y="3165823"/>
            <a:ext cx="46138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当我们再次计划庆祝“美国人”（指征服美洲的欧洲人后裔）所说的“感恩节”之时，让我们反思一下过去。其实，感恩节的起源不过是个传说，而这个传说并不被印第安人认可，真实的情况是，感恩节是白人入侵美洲后，为庆祝对印第安人的</a:t>
            </a:r>
            <a:r>
              <a:rPr lang="zh-CN" altLang="en-US" sz="16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大屠杀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取得胜利而设的节日。</a:t>
            </a:r>
          </a:p>
        </p:txBody>
      </p:sp>
    </p:spTree>
    <p:extLst>
      <p:ext uri="{BB962C8B-B14F-4D97-AF65-F5344CB8AC3E}">
        <p14:creationId xmlns:p14="http://schemas.microsoft.com/office/powerpoint/2010/main" val="170020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美国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86"/>
          <a:stretch/>
        </p:blipFill>
        <p:spPr>
          <a:xfrm>
            <a:off x="3034865" y="2051018"/>
            <a:ext cx="7310141" cy="233506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656E8625-3093-4E7F-9988-19B01F962FF2}"/>
              </a:ext>
            </a:extLst>
          </p:cNvPr>
          <p:cNvSpPr/>
          <p:nvPr/>
        </p:nvSpPr>
        <p:spPr>
          <a:xfrm>
            <a:off x="2417461" y="4732509"/>
            <a:ext cx="44662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感恩节追溯到美国历史的发端，起源马萨诸塞普利茅斯早期移民。移民在英国本土时被称为清教徒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对英国教会的宗教改革不彻底感到不满，远走荷兰，决定迁居到大西洋彼岸，希望能按照自己的意愿信教自由地生活。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A4D8AF35-2A99-4C52-8FB3-C95D1AC0CBC1}"/>
              </a:ext>
            </a:extLst>
          </p:cNvPr>
          <p:cNvSpPr/>
          <p:nvPr/>
        </p:nvSpPr>
        <p:spPr>
          <a:xfrm>
            <a:off x="7106700" y="4732509"/>
            <a:ext cx="36903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1621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月下旬的星期四，清教徒们和马萨索德带来的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90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名印第安人欢聚一堂，庆祝美国历史上第一个感恩节。第一个感恩节的许多庆祝方式一直流传后代。</a:t>
            </a:r>
          </a:p>
        </p:txBody>
      </p:sp>
      <p:sp>
        <p:nvSpPr>
          <p:cNvPr id="13" name="椭圆 12"/>
          <p:cNvSpPr/>
          <p:nvPr/>
        </p:nvSpPr>
        <p:spPr>
          <a:xfrm>
            <a:off x="4603578" y="4130342"/>
            <a:ext cx="540000" cy="540000"/>
          </a:xfrm>
          <a:prstGeom prst="ellipse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587647" y="4130342"/>
            <a:ext cx="540000" cy="540000"/>
          </a:xfrm>
          <a:prstGeom prst="ellipse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970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加拿大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455317B-3D0A-4CC7-9003-4873236B4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49000" y="2233813"/>
            <a:ext cx="4021350" cy="2390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DB8BA66-4BBC-45F2-9A1A-CDC2507EB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350" y="2233813"/>
            <a:ext cx="4100858" cy="24037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2449000" y="4095482"/>
            <a:ext cx="8122208" cy="2343955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3F00AFC4-F0E3-433F-9189-03CCD9C45E04}"/>
              </a:ext>
            </a:extLst>
          </p:cNvPr>
          <p:cNvSpPr/>
          <p:nvPr/>
        </p:nvSpPr>
        <p:spPr>
          <a:xfrm>
            <a:off x="2996678" y="4753687"/>
            <a:ext cx="70268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拿大感恩节的庆祝活动是在十月的第二个星期一。与美国人缅怀清教徒先辈定居新大陆的传统不同，加拿大人主要感谢上天给予的成功的收获。加拿大的感恩节早于美国的感恩节，一个简单的事实是，加拿大的收获季节相对于美国早一些，因为加拿大更靠近北部。加拿大的感恩节通常被认为受三个传统习惯的影响。</a:t>
            </a:r>
          </a:p>
        </p:txBody>
      </p:sp>
      <p:sp>
        <p:nvSpPr>
          <p:cNvPr id="8" name="矩形 7"/>
          <p:cNvSpPr/>
          <p:nvPr/>
        </p:nvSpPr>
        <p:spPr>
          <a:xfrm>
            <a:off x="2449000" y="4095483"/>
            <a:ext cx="8122208" cy="644792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9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36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8028" r="34201" b="29858"/>
          <a:stretch/>
        </p:blipFill>
        <p:spPr>
          <a:xfrm>
            <a:off x="75414" y="44841"/>
            <a:ext cx="4383464" cy="19696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5945" y="2228671"/>
            <a:ext cx="8363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风俗习惯</a:t>
            </a:r>
          </a:p>
        </p:txBody>
      </p:sp>
      <p:sp>
        <p:nvSpPr>
          <p:cNvPr id="5" name="矩形 4"/>
          <p:cNvSpPr/>
          <p:nvPr/>
        </p:nvSpPr>
        <p:spPr>
          <a:xfrm flipH="1">
            <a:off x="526656" y="3411389"/>
            <a:ext cx="6985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 to help anyone </a:t>
            </a:r>
            <a:r>
              <a:rPr lang="en-US" altLang="zh-CN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hatt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is stepping into the world of PowerPoint for the very first time.</a:t>
            </a:r>
          </a:p>
        </p:txBody>
      </p:sp>
    </p:spTree>
    <p:extLst>
      <p:ext uri="{BB962C8B-B14F-4D97-AF65-F5344CB8AC3E}">
        <p14:creationId xmlns:p14="http://schemas.microsoft.com/office/powerpoint/2010/main" val="29659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5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区域共性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6" t="14853" r="23206" b="5777"/>
          <a:stretch/>
        </p:blipFill>
        <p:spPr>
          <a:xfrm>
            <a:off x="2716529" y="2058210"/>
            <a:ext cx="1800000" cy="180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2753420" y="4304981"/>
            <a:ext cx="1800000" cy="1800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933420" y="4484981"/>
            <a:ext cx="1440000" cy="14400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加拿大</a:t>
            </a:r>
          </a:p>
        </p:txBody>
      </p:sp>
      <p:sp>
        <p:nvSpPr>
          <p:cNvPr id="7" name="矩形 6"/>
          <p:cNvSpPr/>
          <p:nvPr/>
        </p:nvSpPr>
        <p:spPr>
          <a:xfrm>
            <a:off x="2896529" y="2238210"/>
            <a:ext cx="1440000" cy="144000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</a:t>
            </a:r>
          </a:p>
        </p:txBody>
      </p:sp>
      <p:grpSp>
        <p:nvGrpSpPr>
          <p:cNvPr id="11" name="组合 10"/>
          <p:cNvGrpSpPr>
            <a:grpSpLocks noChangeAspect="1"/>
          </p:cNvGrpSpPr>
          <p:nvPr/>
        </p:nvGrpSpPr>
        <p:grpSpPr>
          <a:xfrm>
            <a:off x="5455512" y="2958210"/>
            <a:ext cx="5928111" cy="1899049"/>
            <a:chOff x="5770246" y="2686694"/>
            <a:chExt cx="4634396" cy="1484612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BE522379-1E8D-40DF-873B-116FA94D3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7165" y="2686694"/>
              <a:ext cx="2407477" cy="14846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0D191472-A00C-4088-8779-E9FC16197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0246" y="2686694"/>
              <a:ext cx="2226919" cy="14846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矩形 11"/>
          <p:cNvSpPr/>
          <p:nvPr/>
        </p:nvSpPr>
        <p:spPr>
          <a:xfrm>
            <a:off x="5455512" y="4119199"/>
            <a:ext cx="5928111" cy="1882963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9BE820B3-151E-40BD-ACB6-2DE6810EF03E}"/>
              </a:ext>
            </a:extLst>
          </p:cNvPr>
          <p:cNvSpPr/>
          <p:nvPr/>
        </p:nvSpPr>
        <p:spPr>
          <a:xfrm>
            <a:off x="5522940" y="4308418"/>
            <a:ext cx="57932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风俗习惯上，美国和加拿大基本一致，食俗有：吃烤火鸡、南瓜饼、红莓苔子果酱、甜山芋、玉蜀黍；活动有：玩蔓越桔竞赛、玉米游戏、南瓜赛跑；举行化装游行、戏剧表演或体育比赛等集体活动，并有相应的假期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天，在远方的人们都会回家与亲人团聚。现在还形成了豁免火鸡、黑色星期五购物等习惯。</a:t>
            </a:r>
          </a:p>
        </p:txBody>
      </p:sp>
      <p:cxnSp>
        <p:nvCxnSpPr>
          <p:cNvPr id="14" name="直接连接符 13"/>
          <p:cNvCxnSpPr>
            <a:stCxn id="4" idx="3"/>
            <a:endCxn id="10" idx="1"/>
          </p:cNvCxnSpPr>
          <p:nvPr/>
        </p:nvCxnSpPr>
        <p:spPr>
          <a:xfrm>
            <a:off x="4516529" y="2958210"/>
            <a:ext cx="938983" cy="94952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5" idx="3"/>
            <a:endCxn id="10" idx="1"/>
          </p:cNvCxnSpPr>
          <p:nvPr/>
        </p:nvCxnSpPr>
        <p:spPr>
          <a:xfrm flipV="1">
            <a:off x="4553420" y="3907735"/>
            <a:ext cx="902092" cy="129724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93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晚餐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6ED6CC7-6DFB-419B-ACBC-98D506300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560" y="2413643"/>
            <a:ext cx="3279512" cy="2160000"/>
          </a:xfrm>
          <a:prstGeom prst="flowChartInputOutpu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A26243B-6D3B-462D-A663-5F7EEC293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402" y="2413643"/>
            <a:ext cx="3549006" cy="2160000"/>
          </a:xfrm>
          <a:prstGeom prst="flowChartInputOutput">
            <a:avLst/>
          </a:prstGeom>
          <a:noFill/>
          <a:ln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8DFE318-3D2C-4112-B47C-A4900A0CD9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90" y="2413643"/>
            <a:ext cx="3851279" cy="2160000"/>
          </a:xfrm>
          <a:prstGeom prst="flowChartInputOutput">
            <a:avLst/>
          </a:prstGeom>
          <a:noFill/>
          <a:ln>
            <a:noFill/>
          </a:ln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B49BB2D9-E46C-4844-AFA5-5347D334773B}"/>
              </a:ext>
            </a:extLst>
          </p:cNvPr>
          <p:cNvSpPr/>
          <p:nvPr/>
        </p:nvSpPr>
        <p:spPr>
          <a:xfrm>
            <a:off x="2834640" y="5044377"/>
            <a:ext cx="652272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感恩节的晚宴是美国人一年中很重视的一餐。这一餐</a:t>
            </a:r>
          </a:p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的食物非常之丰富。在餐桌上，火鸡和南瓜饼都是必备的。</a:t>
            </a:r>
          </a:p>
        </p:txBody>
      </p:sp>
    </p:spTree>
    <p:extLst>
      <p:ext uri="{BB962C8B-B14F-4D97-AF65-F5344CB8AC3E}">
        <p14:creationId xmlns:p14="http://schemas.microsoft.com/office/powerpoint/2010/main" val="221221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游戏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0A654AF-2943-446C-91E0-771B7F1A8B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85" b="6066"/>
          <a:stretch/>
        </p:blipFill>
        <p:spPr>
          <a:xfrm>
            <a:off x="1776000" y="2199067"/>
            <a:ext cx="4320000" cy="2459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8FF57B1-7CFA-4084-9AEB-DF1A68BF41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894"/>
          <a:stretch/>
        </p:blipFill>
        <p:spPr>
          <a:xfrm>
            <a:off x="3936000" y="4644344"/>
            <a:ext cx="2160000" cy="1501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D974A59-5159-4A5C-8B8B-B738A90B26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5173"/>
          <a:stretch/>
        </p:blipFill>
        <p:spPr>
          <a:xfrm>
            <a:off x="1776000" y="4658932"/>
            <a:ext cx="2160000" cy="148851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矩形 8"/>
          <p:cNvSpPr/>
          <p:nvPr/>
        </p:nvSpPr>
        <p:spPr>
          <a:xfrm>
            <a:off x="6399005" y="2199067"/>
            <a:ext cx="5070303" cy="3946450"/>
          </a:xfrm>
          <a:prstGeom prst="rect">
            <a:avLst/>
          </a:prstGeom>
          <a:noFill/>
          <a:ln w="38100">
            <a:solidFill>
              <a:srgbClr val="5E9D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4BD0E09F-3013-4403-B8AD-2DFE915F4E9F}"/>
              </a:ext>
            </a:extLst>
          </p:cNvPr>
          <p:cNvSpPr/>
          <p:nvPr/>
        </p:nvSpPr>
        <p:spPr>
          <a:xfrm>
            <a:off x="6586662" y="3631957"/>
            <a:ext cx="4694988" cy="1895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许多娱乐活动。有种游戏叫蔓越桔竞赛，是把一个装有蔓越桔的大碗放在地上，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4-10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名竞赛者围坐在周围，每人发给针线一份。比赛一开始，他们先穿针线，然后把蔓越桔一个个串起来，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分钟一到；谁串得最长，谁就得奖。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4BD0E09F-3013-4403-B8AD-2DFE915F4E9F}"/>
              </a:ext>
            </a:extLst>
          </p:cNvPr>
          <p:cNvSpPr/>
          <p:nvPr/>
        </p:nvSpPr>
        <p:spPr>
          <a:xfrm>
            <a:off x="6586905" y="2844434"/>
            <a:ext cx="5441963" cy="787523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饭后，经常还做些传统游戏。比如：跳舞、各种比赛等许多饭后，经常还做些传统游戏。比如：跳舞、各种比赛等</a:t>
            </a:r>
          </a:p>
        </p:txBody>
      </p:sp>
    </p:spTree>
    <p:extLst>
      <p:ext uri="{BB962C8B-B14F-4D97-AF65-F5344CB8AC3E}">
        <p14:creationId xmlns:p14="http://schemas.microsoft.com/office/powerpoint/2010/main" val="106642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400"/>
                            </p:stCondLst>
                            <p:childTnLst>
                              <p:par>
                                <p:cTn id="2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游行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5CE6B6E-2C71-4E2C-B1C5-FCDFA3A1F6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2" r="253"/>
          <a:stretch/>
        </p:blipFill>
        <p:spPr>
          <a:xfrm>
            <a:off x="1899027" y="2235201"/>
            <a:ext cx="7448857" cy="387010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梯形 5"/>
          <p:cNvSpPr/>
          <p:nvPr/>
        </p:nvSpPr>
        <p:spPr>
          <a:xfrm>
            <a:off x="4952725" y="2235201"/>
            <a:ext cx="6548109" cy="3870104"/>
          </a:xfrm>
          <a:prstGeom prst="trapezoid">
            <a:avLst>
              <a:gd name="adj" fmla="val 46963"/>
            </a:avLst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BB11FDCC-0A55-4B4E-8885-3AC3CEB5575D}"/>
              </a:ext>
            </a:extLst>
          </p:cNvPr>
          <p:cNvSpPr/>
          <p:nvPr/>
        </p:nvSpPr>
        <p:spPr>
          <a:xfrm>
            <a:off x="5953940" y="4719501"/>
            <a:ext cx="49158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始于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1924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年梅西感恩节大游行是全美感恩节最大规模的庆祝活动，该活动于每年感恩节（</a:t>
            </a:r>
            <a:r>
              <a:rPr lang="en-US" altLang="zh-CN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月的第四个星期四）当天举行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601D05A-9B09-41D1-BCBD-39002DA91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2805" y="2235201"/>
            <a:ext cx="3150000" cy="209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9A71A2A-5E5D-475B-9335-FC2E126F74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634" t="-1396" r="634" b="1396"/>
          <a:stretch/>
        </p:blipFill>
        <p:spPr>
          <a:xfrm>
            <a:off x="5794497" y="2212552"/>
            <a:ext cx="3463234" cy="2090551"/>
          </a:xfrm>
          <a:prstGeom prst="trapezoid">
            <a:avLst>
              <a:gd name="adj" fmla="val 47794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887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郊游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CC36206-6A2E-4CC6-91D6-20A35AAAA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540" y="2191006"/>
            <a:ext cx="4476894" cy="2986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9C8D293-5856-4075-864A-ACD7EA468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434" y="3429000"/>
            <a:ext cx="4476893" cy="29860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菱形 5"/>
          <p:cNvSpPr/>
          <p:nvPr/>
        </p:nvSpPr>
        <p:spPr>
          <a:xfrm>
            <a:off x="3615154" y="2824480"/>
            <a:ext cx="5750560" cy="3271520"/>
          </a:xfrm>
          <a:prstGeom prst="diamond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D99F79C3-82BB-49B8-9C2F-272E4CF07143}"/>
              </a:ext>
            </a:extLst>
          </p:cNvPr>
          <p:cNvSpPr/>
          <p:nvPr/>
        </p:nvSpPr>
        <p:spPr>
          <a:xfrm>
            <a:off x="4577541" y="3902899"/>
            <a:ext cx="4018727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美国感恩节除去这些活动外，有些家庭还会驱车到乡间去郊游，或是坐飞机出去旅行，当初移民们安家落户的地方</a:t>
            </a:r>
            <a:r>
              <a:rPr lang="en-US" altLang="zh-CN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——</a:t>
            </a: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普利茅斯港是游客们向往的所在</a:t>
            </a:r>
          </a:p>
        </p:txBody>
      </p:sp>
    </p:spTree>
    <p:extLst>
      <p:ext uri="{BB962C8B-B14F-4D97-AF65-F5344CB8AC3E}">
        <p14:creationId xmlns:p14="http://schemas.microsoft.com/office/powerpoint/2010/main" val="287340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41054" y="1841949"/>
            <a:ext cx="8517808" cy="3103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购物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700" y="1953853"/>
            <a:ext cx="3945205" cy="288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905" y="1953853"/>
            <a:ext cx="4311377" cy="2880000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5946407" y="5082867"/>
            <a:ext cx="1440000" cy="1440000"/>
          </a:xfrm>
          <a:prstGeom prst="ellipse">
            <a:avLst/>
          </a:prstGeom>
          <a:noFill/>
          <a:ln w="38100">
            <a:solidFill>
              <a:srgbClr val="01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8DEB001C-9781-43E7-97F9-9C9F001890EF}"/>
              </a:ext>
            </a:extLst>
          </p:cNvPr>
          <p:cNvSpPr/>
          <p:nvPr/>
        </p:nvSpPr>
        <p:spPr>
          <a:xfrm>
            <a:off x="4483202" y="5461235"/>
            <a:ext cx="4366409" cy="683264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感恩节当天，美国纽约民众纷纷涌入各大商场和超市购物，提前开始血拼“黑色星期五”。</a:t>
            </a:r>
          </a:p>
        </p:txBody>
      </p:sp>
    </p:spTree>
    <p:extLst>
      <p:ext uri="{BB962C8B-B14F-4D97-AF65-F5344CB8AC3E}">
        <p14:creationId xmlns:p14="http://schemas.microsoft.com/office/powerpoint/2010/main" val="24345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36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8028" r="34201" b="29858"/>
          <a:stretch/>
        </p:blipFill>
        <p:spPr>
          <a:xfrm>
            <a:off x="75414" y="44841"/>
            <a:ext cx="4383464" cy="19696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5945" y="2228671"/>
            <a:ext cx="8363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社会意义</a:t>
            </a:r>
          </a:p>
        </p:txBody>
      </p:sp>
      <p:sp>
        <p:nvSpPr>
          <p:cNvPr id="5" name="矩形 4"/>
          <p:cNvSpPr/>
          <p:nvPr/>
        </p:nvSpPr>
        <p:spPr>
          <a:xfrm flipH="1">
            <a:off x="526656" y="3411389"/>
            <a:ext cx="6985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 to help anyone </a:t>
            </a:r>
            <a:r>
              <a:rPr lang="en-US" altLang="zh-CN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hatt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is stepping into the world of PowerPoint for the very first time.</a:t>
            </a:r>
          </a:p>
        </p:txBody>
      </p:sp>
    </p:spTree>
    <p:extLst>
      <p:ext uri="{BB962C8B-B14F-4D97-AF65-F5344CB8AC3E}">
        <p14:creationId xmlns:p14="http://schemas.microsoft.com/office/powerpoint/2010/main" val="221134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5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郊游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2FD32A7-085F-4142-AE92-0045CF4A9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6356">
            <a:off x="6237160" y="2068798"/>
            <a:ext cx="3993513" cy="2630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B27AAB1-B357-44E7-BAC5-A632A3788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9657">
            <a:off x="7624032" y="3685967"/>
            <a:ext cx="3950752" cy="266584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1D7AF6D1-978C-49DA-B5EC-487DA7C61DF4}"/>
              </a:ext>
            </a:extLst>
          </p:cNvPr>
          <p:cNvSpPr/>
          <p:nvPr/>
        </p:nvSpPr>
        <p:spPr>
          <a:xfrm>
            <a:off x="2844800" y="3429000"/>
            <a:ext cx="27989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在美国，像中国的春节一样，感恩节当天，成千上万的人们不管多忙，都要和自己的家人团聚，大家一起享受一顿丰盛的节日晚餐。</a:t>
            </a:r>
          </a:p>
        </p:txBody>
      </p:sp>
    </p:spTree>
    <p:extLst>
      <p:ext uri="{BB962C8B-B14F-4D97-AF65-F5344CB8AC3E}">
        <p14:creationId xmlns:p14="http://schemas.microsoft.com/office/powerpoint/2010/main" val="261950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感恩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EF18479-EC73-4CB0-B3A2-60963CD0AB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" r="22233" b="1070"/>
          <a:stretch/>
        </p:blipFill>
        <p:spPr>
          <a:xfrm>
            <a:off x="1774309" y="2279009"/>
            <a:ext cx="5046263" cy="392794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梯形 7"/>
          <p:cNvSpPr/>
          <p:nvPr/>
        </p:nvSpPr>
        <p:spPr>
          <a:xfrm>
            <a:off x="4615054" y="2227129"/>
            <a:ext cx="7445766" cy="3979828"/>
          </a:xfrm>
          <a:prstGeom prst="trapezoid">
            <a:avLst>
              <a:gd name="adj" fmla="val 46963"/>
            </a:avLst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45C71BCE-94C9-442D-82A3-DB78C4C7E91F}"/>
              </a:ext>
            </a:extLst>
          </p:cNvPr>
          <p:cNvSpPr/>
          <p:nvPr/>
        </p:nvSpPr>
        <p:spPr>
          <a:xfrm>
            <a:off x="5931527" y="3961701"/>
            <a:ext cx="497839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学校和商店也都按规定放假休息。散居在他乡外地的家人也会回家过节，一家人团团围坐在一起。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9814410-93E4-46EE-B721-6CBD51C01693}"/>
              </a:ext>
            </a:extLst>
          </p:cNvPr>
          <p:cNvSpPr/>
          <p:nvPr/>
        </p:nvSpPr>
        <p:spPr>
          <a:xfrm>
            <a:off x="5353690" y="5100428"/>
            <a:ext cx="555623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同时，好客的美国人也忘不掉这一天邀请好友、单身汉或远离家乡的人共度佳节。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5C71BCE-94C9-442D-82A3-DB78C4C7E91F}"/>
              </a:ext>
            </a:extLst>
          </p:cNvPr>
          <p:cNvSpPr/>
          <p:nvPr/>
        </p:nvSpPr>
        <p:spPr>
          <a:xfrm>
            <a:off x="6422432" y="2822975"/>
            <a:ext cx="448749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人们还会按照习俗前往教堂做感恩祈祷，城乡市镇到处举行化装游行、戏剧表演和体育比赛等，</a:t>
            </a:r>
          </a:p>
        </p:txBody>
      </p:sp>
      <p:sp>
        <p:nvSpPr>
          <p:cNvPr id="9" name="等腰三角形 8"/>
          <p:cNvSpPr/>
          <p:nvPr/>
        </p:nvSpPr>
        <p:spPr>
          <a:xfrm rot="5400000">
            <a:off x="5905035" y="2984607"/>
            <a:ext cx="360000" cy="360000"/>
          </a:xfrm>
          <a:prstGeom prst="triangle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5354773" y="4123333"/>
            <a:ext cx="360000" cy="360000"/>
          </a:xfrm>
          <a:prstGeom prst="triangle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5400000">
            <a:off x="4804511" y="5262059"/>
            <a:ext cx="360000" cy="360000"/>
          </a:xfrm>
          <a:prstGeom prst="triangle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72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狂欢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F244439-031B-427B-A91A-3B228CE6FC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27" b="17785"/>
          <a:stretch/>
        </p:blipFill>
        <p:spPr>
          <a:xfrm>
            <a:off x="2355568" y="3211785"/>
            <a:ext cx="8462674" cy="32906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2355568" y="2052322"/>
            <a:ext cx="8462674" cy="1158238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79F187B-2CFF-42A4-A106-75BBC8EDA636}"/>
              </a:ext>
            </a:extLst>
          </p:cNvPr>
          <p:cNvSpPr/>
          <p:nvPr/>
        </p:nvSpPr>
        <p:spPr>
          <a:xfrm>
            <a:off x="2887579" y="2289355"/>
            <a:ext cx="75569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血拼“黑色星期五”。国内双十一购物狂欢节，每年</a:t>
            </a:r>
            <a:r>
              <a:rPr lang="en-US" altLang="zh-CN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  <a:r>
              <a:rPr lang="en-US" altLang="zh-CN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日的网络促销日，淘宝商城（天猫）</a:t>
            </a:r>
            <a:r>
              <a:rPr lang="en-US" altLang="zh-CN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  <a:r>
              <a:rPr lang="en-US" altLang="zh-CN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日举办的促销活动。</a:t>
            </a:r>
          </a:p>
        </p:txBody>
      </p:sp>
      <p:sp>
        <p:nvSpPr>
          <p:cNvPr id="7" name="矩形 6"/>
          <p:cNvSpPr/>
          <p:nvPr/>
        </p:nvSpPr>
        <p:spPr>
          <a:xfrm>
            <a:off x="2355568" y="3210559"/>
            <a:ext cx="8462674" cy="65024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F79F187B-2CFF-42A4-A106-75BBC8EDA636}"/>
              </a:ext>
            </a:extLst>
          </p:cNvPr>
          <p:cNvSpPr/>
          <p:nvPr/>
        </p:nvSpPr>
        <p:spPr>
          <a:xfrm>
            <a:off x="2887579" y="3337387"/>
            <a:ext cx="7556901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血拼“黑色星期五”</a:t>
            </a:r>
          </a:p>
        </p:txBody>
      </p:sp>
    </p:spTree>
    <p:extLst>
      <p:ext uri="{BB962C8B-B14F-4D97-AF65-F5344CB8AC3E}">
        <p14:creationId xmlns:p14="http://schemas.microsoft.com/office/powerpoint/2010/main" val="45110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36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8028" r="34201" b="29858"/>
          <a:stretch/>
        </p:blipFill>
        <p:spPr>
          <a:xfrm>
            <a:off x="75414" y="44841"/>
            <a:ext cx="4383464" cy="19696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5945" y="2228671"/>
            <a:ext cx="8363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拓展学习</a:t>
            </a:r>
          </a:p>
        </p:txBody>
      </p:sp>
      <p:sp>
        <p:nvSpPr>
          <p:cNvPr id="5" name="矩形 4"/>
          <p:cNvSpPr/>
          <p:nvPr/>
        </p:nvSpPr>
        <p:spPr>
          <a:xfrm flipH="1">
            <a:off x="526656" y="3411389"/>
            <a:ext cx="6985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 to help anyone </a:t>
            </a:r>
            <a:r>
              <a:rPr lang="en-US" altLang="zh-CN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hatt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is stepping into the world of PowerPoint for the very first time.</a:t>
            </a:r>
          </a:p>
        </p:txBody>
      </p:sp>
    </p:spTree>
    <p:extLst>
      <p:ext uri="{BB962C8B-B14F-4D97-AF65-F5344CB8AC3E}">
        <p14:creationId xmlns:p14="http://schemas.microsoft.com/office/powerpoint/2010/main" val="340403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5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感恩父母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838CE26-4139-461E-890B-2D3963613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41" y="2210281"/>
            <a:ext cx="5393259" cy="3600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443FFDA-C109-4029-94B1-F219C8FB8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5398" y="2210281"/>
            <a:ext cx="5454549" cy="3600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6" name="矩形 5"/>
          <p:cNvSpPr/>
          <p:nvPr/>
        </p:nvSpPr>
        <p:spPr>
          <a:xfrm>
            <a:off x="4014074" y="4353059"/>
            <a:ext cx="4292641" cy="1315450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dirty="0">
                <a:solidFill>
                  <a:prstClr val="white"/>
                </a:solidFill>
              </a:rPr>
              <a:t>父爱如山，母爱如水。</a:t>
            </a:r>
            <a:endParaRPr lang="en-US" altLang="zh-CN" dirty="0">
              <a:solidFill>
                <a:prstClr val="white"/>
              </a:solidFill>
            </a:endParaRPr>
          </a:p>
          <a:p>
            <a:pPr algn="ctr" defTabSz="457200"/>
            <a:r>
              <a:rPr lang="zh-CN" altLang="en-US" dirty="0">
                <a:solidFill>
                  <a:prstClr val="white"/>
                </a:solidFill>
              </a:rPr>
              <a:t>感谢父母赐予我们生命，</a:t>
            </a:r>
            <a:endParaRPr lang="en-US" altLang="zh-CN" dirty="0">
              <a:solidFill>
                <a:prstClr val="white"/>
              </a:solidFill>
            </a:endParaRPr>
          </a:p>
          <a:p>
            <a:pPr algn="ctr" defTabSz="457200"/>
            <a:r>
              <a:rPr lang="zh-CN" altLang="en-US" dirty="0">
                <a:solidFill>
                  <a:prstClr val="white"/>
                </a:solidFill>
              </a:rPr>
              <a:t>并此生不离不弃！</a:t>
            </a:r>
          </a:p>
        </p:txBody>
      </p:sp>
    </p:spTree>
    <p:extLst>
      <p:ext uri="{BB962C8B-B14F-4D97-AF65-F5344CB8AC3E}">
        <p14:creationId xmlns:p14="http://schemas.microsoft.com/office/powerpoint/2010/main" val="292458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郊游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3"/>
          <a:stretch/>
        </p:blipFill>
        <p:spPr>
          <a:xfrm>
            <a:off x="2317609" y="2369503"/>
            <a:ext cx="5822958" cy="3960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188506" y="2369503"/>
            <a:ext cx="4180971" cy="3960000"/>
          </a:xfrm>
          <a:prstGeom prst="rect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dirty="0">
                <a:solidFill>
                  <a:prstClr val="white"/>
                </a:solidFill>
              </a:rPr>
              <a:t>职责首先是育人。先成人，后成才。为人师表，答疑解惑，则为老师。</a:t>
            </a:r>
            <a:endParaRPr lang="en-US" altLang="zh-CN" dirty="0">
              <a:solidFill>
                <a:prstClr val="white"/>
              </a:solidFill>
            </a:endParaRPr>
          </a:p>
          <a:p>
            <a:pPr algn="ctr" defTabSz="457200"/>
            <a:r>
              <a:rPr lang="zh-CN" altLang="en-US" dirty="0">
                <a:solidFill>
                  <a:prstClr val="white"/>
                </a:solidFill>
              </a:rPr>
              <a:t>感谢老师，孜孜不倦的教导，在我们迷茫时，指引路的方向。</a:t>
            </a:r>
          </a:p>
        </p:txBody>
      </p:sp>
    </p:spTree>
    <p:extLst>
      <p:ext uri="{BB962C8B-B14F-4D97-AF65-F5344CB8AC3E}">
        <p14:creationId xmlns:p14="http://schemas.microsoft.com/office/powerpoint/2010/main" val="58340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53447D8-31A3-41D0-A134-1EFD3312F1B1}"/>
              </a:ext>
            </a:extLst>
          </p:cNvPr>
          <p:cNvSpPr/>
          <p:nvPr/>
        </p:nvSpPr>
        <p:spPr>
          <a:xfrm>
            <a:off x="4060251" y="1011504"/>
            <a:ext cx="25266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en-US" altLang="zh-CN" sz="4800" dirty="0">
                <a:solidFill>
                  <a:srgbClr val="019C96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800" dirty="0">
              <a:solidFill>
                <a:srgbClr val="019C96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E7C8F33-3BD8-4948-8745-4EF88A900D50}"/>
              </a:ext>
            </a:extLst>
          </p:cNvPr>
          <p:cNvSpPr/>
          <p:nvPr/>
        </p:nvSpPr>
        <p:spPr>
          <a:xfrm>
            <a:off x="6883706" y="115493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zh-CN" altLang="en-US" sz="3200" b="1" dirty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感恩朋友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0" r="12600"/>
          <a:stretch/>
        </p:blipFill>
        <p:spPr>
          <a:xfrm>
            <a:off x="4454336" y="2979825"/>
            <a:ext cx="2160000" cy="2160000"/>
          </a:xfrm>
          <a:prstGeom prst="hexagon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6219547" y="4117149"/>
            <a:ext cx="2160000" cy="2160000"/>
          </a:xfrm>
          <a:prstGeom prst="hexagon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4" r="12896" b="3774"/>
          <a:stretch/>
        </p:blipFill>
        <p:spPr>
          <a:xfrm>
            <a:off x="2705047" y="4148076"/>
            <a:ext cx="2160000" cy="2160000"/>
          </a:xfrm>
          <a:prstGeom prst="hexagon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4" b="6034"/>
          <a:stretch/>
        </p:blipFill>
        <p:spPr>
          <a:xfrm>
            <a:off x="2689125" y="1871163"/>
            <a:ext cx="2160000" cy="2160000"/>
          </a:xfrm>
          <a:prstGeom prst="hexagon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3" r="12553"/>
          <a:stretch/>
        </p:blipFill>
        <p:spPr>
          <a:xfrm>
            <a:off x="7984758" y="2951163"/>
            <a:ext cx="2160000" cy="2160000"/>
          </a:xfrm>
          <a:prstGeom prst="hexagon">
            <a:avLst/>
          </a:prstGeom>
        </p:spPr>
      </p:pic>
      <p:sp>
        <p:nvSpPr>
          <p:cNvPr id="11" name="六边形 10"/>
          <p:cNvSpPr/>
          <p:nvPr/>
        </p:nvSpPr>
        <p:spPr>
          <a:xfrm>
            <a:off x="6219547" y="1842501"/>
            <a:ext cx="2160000" cy="2160000"/>
          </a:xfrm>
          <a:prstGeom prst="hexagon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A969A6CB-0814-4DD6-9AA2-BCEF505A9707}"/>
              </a:ext>
            </a:extLst>
          </p:cNvPr>
          <p:cNvSpPr/>
          <p:nvPr/>
        </p:nvSpPr>
        <p:spPr>
          <a:xfrm>
            <a:off x="6385234" y="2767502"/>
            <a:ext cx="2068582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交情深厚，真诚纯朴。</a:t>
            </a:r>
          </a:p>
        </p:txBody>
      </p:sp>
      <p:sp>
        <p:nvSpPr>
          <p:cNvPr id="12" name="六边形 11"/>
          <p:cNvSpPr/>
          <p:nvPr/>
        </p:nvSpPr>
        <p:spPr>
          <a:xfrm>
            <a:off x="9734047" y="4070760"/>
            <a:ext cx="2160000" cy="2160000"/>
          </a:xfrm>
          <a:prstGeom prst="hexagon">
            <a:avLst/>
          </a:prstGeom>
          <a:solidFill>
            <a:srgbClr val="DA904F"/>
          </a:solidFill>
          <a:ln>
            <a:solidFill>
              <a:srgbClr val="DA9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A969A6CB-0814-4DD6-9AA2-BCEF505A9707}"/>
              </a:ext>
            </a:extLst>
          </p:cNvPr>
          <p:cNvSpPr/>
          <p:nvPr/>
        </p:nvSpPr>
        <p:spPr>
          <a:xfrm>
            <a:off x="9954296" y="4513662"/>
            <a:ext cx="171950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我的朋友，谢谢你们出现在我生命中，陪我度过欢乐时光。</a:t>
            </a:r>
          </a:p>
        </p:txBody>
      </p:sp>
    </p:spTree>
    <p:extLst>
      <p:ext uri="{BB962C8B-B14F-4D97-AF65-F5344CB8AC3E}">
        <p14:creationId xmlns:p14="http://schemas.microsoft.com/office/powerpoint/2010/main" val="321640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/>
      <p:bldP spid="12" grpId="0" animBg="1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r="365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18028" r="34201" b="29858"/>
          <a:stretch/>
        </p:blipFill>
        <p:spPr>
          <a:xfrm>
            <a:off x="75414" y="44841"/>
            <a:ext cx="4383464" cy="19696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0669" y="2059318"/>
            <a:ext cx="8363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DA904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感谢各位的观看</a:t>
            </a:r>
            <a:endParaRPr lang="zh-CN" altLang="en-US" sz="7200" dirty="0">
              <a:solidFill>
                <a:srgbClr val="DA904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61381" y="3242036"/>
            <a:ext cx="5242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完整框架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动态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实用大气 </a:t>
            </a: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商务展示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| 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9" name="纯音乐 - 感恩节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01331" y="24489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63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1216</Words>
  <Application>Microsoft Office PowerPoint</Application>
  <PresentationFormat>宽屏</PresentationFormat>
  <Paragraphs>112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方正尚酷简体</vt:lpstr>
      <vt:lpstr>宋体</vt:lpstr>
      <vt:lpstr>微软雅黑</vt:lpstr>
      <vt:lpstr>微软雅黑 Light</vt:lpstr>
      <vt:lpstr>Arial</vt:lpstr>
      <vt:lpstr>Calibri</vt:lpstr>
      <vt:lpstr>Calibri Light</vt:lpstr>
      <vt:lpstr>Edwardian Script ITC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faith123</cp:lastModifiedBy>
  <cp:revision>1</cp:revision>
  <dcterms:created xsi:type="dcterms:W3CDTF">2017-10-17T07:41:51Z</dcterms:created>
  <dcterms:modified xsi:type="dcterms:W3CDTF">2018-10-19T02:05:08Z</dcterms:modified>
</cp:coreProperties>
</file>