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80" r:id="rId6"/>
    <p:sldId id="259" r:id="rId7"/>
    <p:sldId id="260" r:id="rId8"/>
    <p:sldId id="274" r:id="rId9"/>
    <p:sldId id="266" r:id="rId10"/>
    <p:sldId id="275" r:id="rId11"/>
    <p:sldId id="267" r:id="rId12"/>
    <p:sldId id="265" r:id="rId13"/>
    <p:sldId id="273" r:id="rId14"/>
    <p:sldId id="268" r:id="rId15"/>
    <p:sldId id="269" r:id="rId16"/>
    <p:sldId id="270" r:id="rId17"/>
    <p:sldId id="271" r:id="rId18"/>
    <p:sldId id="272" r:id="rId19"/>
    <p:sldId id="281" r:id="rId20"/>
    <p:sldId id="279" r:id="rId21"/>
    <p:sldId id="278" r:id="rId22"/>
    <p:sldId id="282" r:id="rId23"/>
    <p:sldId id="277" r:id="rId24"/>
    <p:sldId id="283" r:id="rId25"/>
    <p:sldId id="276" r:id="rId26"/>
    <p:sldId id="290" r:id="rId27"/>
    <p:sldId id="291" r:id="rId28"/>
    <p:sldId id="293" r:id="rId29"/>
    <p:sldId id="292" r:id="rId30"/>
    <p:sldId id="294" r:id="rId31"/>
    <p:sldId id="287" r:id="rId32"/>
    <p:sldId id="288" r:id="rId33"/>
    <p:sldId id="284" r:id="rId34"/>
    <p:sldId id="289" r:id="rId35"/>
    <p:sldId id="295" r:id="rId36"/>
    <p:sldId id="299" r:id="rId37"/>
    <p:sldId id="298" r:id="rId38"/>
    <p:sldId id="297" r:id="rId39"/>
    <p:sldId id="300" r:id="rId40"/>
    <p:sldId id="296" r:id="rId41"/>
    <p:sldId id="285" r:id="rId42"/>
    <p:sldId id="301" r:id="rId43"/>
    <p:sldId id="286" r:id="rId44"/>
    <p:sldId id="263" r:id="rId45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T NULL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7AA6"/>
    <a:srgbClr val="5B9BD5"/>
    <a:srgbClr val="4FA6DB"/>
    <a:srgbClr val="4597C7"/>
    <a:srgbClr val="C18450"/>
    <a:srgbClr val="B67A4A"/>
    <a:srgbClr val="50A7DC"/>
    <a:srgbClr val="ED4924"/>
    <a:srgbClr val="B84F1F"/>
    <a:srgbClr val="061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05"/>
    <p:restoredTop sz="95488"/>
  </p:normalViewPr>
  <p:slideViewPr>
    <p:cSldViewPr snapToGrid="0" showGuides="1">
      <p:cViewPr varScale="1">
        <p:scale>
          <a:sx n="149" d="100"/>
          <a:sy n="149" d="100"/>
        </p:scale>
        <p:origin x="18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9" Type="http://schemas.openxmlformats.org/officeDocument/2006/relationships/commentAuthors" Target="commentAuthors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auto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auto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auto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auto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auto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auto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 indent="-22860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-228600"/>
            <a:r>
              <a:rPr lang="zh-CN" altLang="en-US"/>
              <a:t>第二级</a:t>
            </a:r>
            <a:endParaRPr lang="zh-CN" altLang="en-US"/>
          </a:p>
          <a:p>
            <a:pPr lvl="2" indent="-228600"/>
            <a:r>
              <a:rPr lang="zh-CN" altLang="en-US"/>
              <a:t>第三级</a:t>
            </a:r>
            <a:endParaRPr lang="zh-CN" altLang="en-US"/>
          </a:p>
          <a:p>
            <a:pPr lvl="3" indent="-228600"/>
            <a:r>
              <a:rPr lang="zh-CN" altLang="en-US"/>
              <a:t>第四级</a:t>
            </a:r>
            <a:endParaRPr lang="zh-CN" altLang="en-US"/>
          </a:p>
          <a:p>
            <a:pPr lvl="4" indent="-22860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526212A3-45EF-4A33-B5AD-C8F3CF4A9304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/>
            <a:fld id="{B1E7B2D6-8BCD-4077-B423-181E00148DB3}" type="slidenum">
              <a:rPr lang="zh-CN" altLang="en-US" strike="noStrike" noProof="1" smtClean="0">
                <a:latin typeface="+mn-lt"/>
                <a:ea typeface="+mn-ea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31.png"/><Relationship Id="rId2" Type="http://schemas.openxmlformats.org/officeDocument/2006/relationships/image" Target="../media/image22.jpeg"/><Relationship Id="rId1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4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2.png"/><Relationship Id="rId1" Type="http://schemas.openxmlformats.org/officeDocument/2006/relationships/image" Target="../media/image2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22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3.png"/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6"/>
          <p:cNvSpPr/>
          <p:nvPr/>
        </p:nvSpPr>
        <p:spPr>
          <a:xfrm flipV="1">
            <a:off x="-80962" y="-12700"/>
            <a:ext cx="5943600" cy="6870700"/>
          </a:xfrm>
          <a:custGeom>
            <a:avLst/>
            <a:gdLst>
              <a:gd name="connsiteX0" fmla="*/ 0 w 5829300"/>
              <a:gd name="connsiteY0" fmla="*/ 6858000 h 6858000"/>
              <a:gd name="connsiteX1" fmla="*/ 1457325 w 5829300"/>
              <a:gd name="connsiteY1" fmla="*/ 0 h 6858000"/>
              <a:gd name="connsiteX2" fmla="*/ 5829300 w 5829300"/>
              <a:gd name="connsiteY2" fmla="*/ 0 h 6858000"/>
              <a:gd name="connsiteX3" fmla="*/ 4371975 w 5829300"/>
              <a:gd name="connsiteY3" fmla="*/ 6858000 h 6858000"/>
              <a:gd name="connsiteX4" fmla="*/ 0 w 5829300"/>
              <a:gd name="connsiteY4" fmla="*/ 6858000 h 6858000"/>
              <a:gd name="connsiteX0-1" fmla="*/ 5715 w 5835015"/>
              <a:gd name="connsiteY0-2" fmla="*/ 6858000 h 6858000"/>
              <a:gd name="connsiteX1-3" fmla="*/ 0 w 5835015"/>
              <a:gd name="connsiteY1-4" fmla="*/ 11430 h 6858000"/>
              <a:gd name="connsiteX2-5" fmla="*/ 5835015 w 5835015"/>
              <a:gd name="connsiteY2-6" fmla="*/ 0 h 6858000"/>
              <a:gd name="connsiteX3-7" fmla="*/ 4377690 w 5835015"/>
              <a:gd name="connsiteY3-8" fmla="*/ 6858000 h 6858000"/>
              <a:gd name="connsiteX4-9" fmla="*/ 5715 w 5835015"/>
              <a:gd name="connsiteY4-10" fmla="*/ 6858000 h 6858000"/>
              <a:gd name="connsiteX0-11" fmla="*/ 0 w 5829300"/>
              <a:gd name="connsiteY0-12" fmla="*/ 6858000 h 6858000"/>
              <a:gd name="connsiteX1-13" fmla="*/ 17145 w 5829300"/>
              <a:gd name="connsiteY1-14" fmla="*/ 0 h 6858000"/>
              <a:gd name="connsiteX2-15" fmla="*/ 5829300 w 5829300"/>
              <a:gd name="connsiteY2-16" fmla="*/ 0 h 6858000"/>
              <a:gd name="connsiteX3-17" fmla="*/ 4371975 w 5829300"/>
              <a:gd name="connsiteY3-18" fmla="*/ 6858000 h 6858000"/>
              <a:gd name="connsiteX4-19" fmla="*/ 0 w 5829300"/>
              <a:gd name="connsiteY4-20" fmla="*/ 6858000 h 6858000"/>
              <a:gd name="connsiteX0-21" fmla="*/ 0 w 5829300"/>
              <a:gd name="connsiteY0-22" fmla="*/ 6858000 h 6858000"/>
              <a:gd name="connsiteX1-23" fmla="*/ 17145 w 5829300"/>
              <a:gd name="connsiteY1-24" fmla="*/ 0 h 6858000"/>
              <a:gd name="connsiteX2-25" fmla="*/ 5829300 w 5829300"/>
              <a:gd name="connsiteY2-26" fmla="*/ 0 h 6858000"/>
              <a:gd name="connsiteX3-27" fmla="*/ 4371975 w 5829300"/>
              <a:gd name="connsiteY3-28" fmla="*/ 6858000 h 6858000"/>
              <a:gd name="connsiteX4-29" fmla="*/ 0 w 5829300"/>
              <a:gd name="connsiteY4-30" fmla="*/ 6858000 h 6858000"/>
              <a:gd name="connsiteX0-31" fmla="*/ 0 w 5829300"/>
              <a:gd name="connsiteY0-32" fmla="*/ 6858000 h 6869430"/>
              <a:gd name="connsiteX1-33" fmla="*/ 17145 w 5829300"/>
              <a:gd name="connsiteY1-34" fmla="*/ 0 h 6869430"/>
              <a:gd name="connsiteX2-35" fmla="*/ 5829300 w 5829300"/>
              <a:gd name="connsiteY2-36" fmla="*/ 0 h 6869430"/>
              <a:gd name="connsiteX3-37" fmla="*/ 4669155 w 5829300"/>
              <a:gd name="connsiteY3-38" fmla="*/ 6869430 h 6869430"/>
              <a:gd name="connsiteX4-39" fmla="*/ 0 w 5829300"/>
              <a:gd name="connsiteY4-40" fmla="*/ 6858000 h 6869430"/>
              <a:gd name="connsiteX0-41" fmla="*/ 0 w 5829300"/>
              <a:gd name="connsiteY0-42" fmla="*/ 6858000 h 6880860"/>
              <a:gd name="connsiteX1-43" fmla="*/ 17145 w 5829300"/>
              <a:gd name="connsiteY1-44" fmla="*/ 0 h 6880860"/>
              <a:gd name="connsiteX2-45" fmla="*/ 5829300 w 5829300"/>
              <a:gd name="connsiteY2-46" fmla="*/ 0 h 6880860"/>
              <a:gd name="connsiteX3-47" fmla="*/ 3640455 w 5829300"/>
              <a:gd name="connsiteY3-48" fmla="*/ 6880860 h 6880860"/>
              <a:gd name="connsiteX4-49" fmla="*/ 0 w 5829300"/>
              <a:gd name="connsiteY4-50" fmla="*/ 6858000 h 6880860"/>
              <a:gd name="connsiteX0-51" fmla="*/ 0 w 5829300"/>
              <a:gd name="connsiteY0-52" fmla="*/ 6858000 h 6859089"/>
              <a:gd name="connsiteX1-53" fmla="*/ 17145 w 5829300"/>
              <a:gd name="connsiteY1-54" fmla="*/ 0 h 6859089"/>
              <a:gd name="connsiteX2-55" fmla="*/ 5829300 w 5829300"/>
              <a:gd name="connsiteY2-56" fmla="*/ 0 h 6859089"/>
              <a:gd name="connsiteX3-57" fmla="*/ 4377126 w 5829300"/>
              <a:gd name="connsiteY3-58" fmla="*/ 6859089 h 6859089"/>
              <a:gd name="connsiteX4-59" fmla="*/ 0 w 5829300"/>
              <a:gd name="connsiteY4-60" fmla="*/ 6858000 h 68590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829300" h="6859089">
                <a:moveTo>
                  <a:pt x="0" y="6858000"/>
                </a:moveTo>
                <a:lnTo>
                  <a:pt x="17145" y="0"/>
                </a:lnTo>
                <a:lnTo>
                  <a:pt x="5829300" y="0"/>
                </a:lnTo>
                <a:lnTo>
                  <a:pt x="4377126" y="6859089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127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5" y="2128887"/>
            <a:ext cx="4937760" cy="3349847"/>
          </a:xfrm>
          <a:prstGeom prst="rect">
            <a:avLst/>
          </a:prstGeom>
          <a:effectLst>
            <a:outerShdw blurRad="50800" dist="114300" dir="16200000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</a:effectLst>
        </p:spPr>
      </p:pic>
      <p:grpSp>
        <p:nvGrpSpPr>
          <p:cNvPr id="2051" name="组合 9"/>
          <p:cNvGrpSpPr/>
          <p:nvPr/>
        </p:nvGrpSpPr>
        <p:grpSpPr>
          <a:xfrm>
            <a:off x="6989763" y="3747135"/>
            <a:ext cx="3268662" cy="468313"/>
            <a:chOff x="7235423" y="4137896"/>
            <a:chExt cx="3261484" cy="469162"/>
          </a:xfrm>
        </p:grpSpPr>
        <p:sp>
          <p:nvSpPr>
            <p:cNvPr id="9" name="圆角矩形 8"/>
            <p:cNvSpPr/>
            <p:nvPr/>
          </p:nvSpPr>
          <p:spPr>
            <a:xfrm>
              <a:off x="7236057" y="4137896"/>
              <a:ext cx="3193061" cy="4691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053" name="矩形 7"/>
            <p:cNvSpPr/>
            <p:nvPr/>
          </p:nvSpPr>
          <p:spPr>
            <a:xfrm>
              <a:off x="7235423" y="4172248"/>
              <a:ext cx="3261484" cy="3995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zh-CN" sz="1600" b="1" dirty="0">
                  <a:solidFill>
                    <a:srgbClr val="000000"/>
                  </a:solidFill>
                  <a:latin typeface="微软雅黑 Light" pitchFamily="34" charset="-122"/>
                  <a:ea typeface="微软雅黑 Light" pitchFamily="34" charset="-122"/>
                </a:rPr>
                <a:t> </a:t>
              </a:r>
              <a:r>
                <a:rPr lang="zh-CN" altLang="en-US" sz="2000" b="1" dirty="0">
                  <a:solidFill>
                    <a:srgbClr val="4597C7"/>
                  </a:solidFill>
                  <a:latin typeface="微软雅黑 Light" pitchFamily="34" charset="-122"/>
                  <a:ea typeface="微软雅黑 Light" pitchFamily="34" charset="-122"/>
                </a:rPr>
                <a:t>某 某 公 司 某 某 部 门</a:t>
              </a:r>
              <a:endParaRPr lang="zh-CN" altLang="zh-CN" sz="1600" b="1" dirty="0">
                <a:solidFill>
                  <a:srgbClr val="4597C7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sp>
        <p:nvSpPr>
          <p:cNvPr id="2054" name="文本框 5"/>
          <p:cNvSpPr txBox="1"/>
          <p:nvPr/>
        </p:nvSpPr>
        <p:spPr>
          <a:xfrm>
            <a:off x="5383530" y="1715135"/>
            <a:ext cx="648144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张海山锐谐体" pitchFamily="2" charset="-122"/>
                <a:ea typeface="张海山锐谐体" pitchFamily="2" charset="-122"/>
              </a:rPr>
              <a:t>接待礼仪培训</a:t>
            </a:r>
            <a:endParaRPr lang="zh-CN" altLang="en-US" sz="8000" dirty="0">
              <a:solidFill>
                <a:schemeClr val="bg1"/>
              </a:solidFill>
              <a:latin typeface="张海山锐谐体" pitchFamily="2" charset="-122"/>
              <a:ea typeface="张海山锐谐体" pitchFamily="2" charset="-122"/>
            </a:endParaRPr>
          </a:p>
        </p:txBody>
      </p:sp>
      <p:sp>
        <p:nvSpPr>
          <p:cNvPr id="2056" name="文本框 11"/>
          <p:cNvSpPr txBox="1"/>
          <p:nvPr/>
        </p:nvSpPr>
        <p:spPr>
          <a:xfrm>
            <a:off x="10077450" y="6057900"/>
            <a:ext cx="1481138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张海山锐谐体" pitchFamily="2" charset="-122"/>
                <a:ea typeface="张海山锐谐体" pitchFamily="2" charset="-122"/>
              </a:rPr>
              <a:t>12.18</a:t>
            </a:r>
            <a:endParaRPr lang="en-US" dirty="0">
              <a:solidFill>
                <a:schemeClr val="bg1"/>
              </a:solidFill>
              <a:latin typeface="张海山锐谐体" pitchFamily="2" charset="-122"/>
              <a:ea typeface="张海山锐谐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56"/>
          <p:cNvGrpSpPr/>
          <p:nvPr/>
        </p:nvGrpSpPr>
        <p:grpSpPr>
          <a:xfrm>
            <a:off x="3067050" y="1304925"/>
            <a:ext cx="7189788" cy="3548063"/>
            <a:chOff x="2960369" y="1627243"/>
            <a:chExt cx="7189983" cy="3547329"/>
          </a:xfrm>
        </p:grpSpPr>
        <p:grpSp>
          <p:nvGrpSpPr>
            <p:cNvPr id="3074" name="组合 51"/>
            <p:cNvGrpSpPr/>
            <p:nvPr/>
          </p:nvGrpSpPr>
          <p:grpSpPr>
            <a:xfrm>
              <a:off x="2960369" y="1627243"/>
              <a:ext cx="1746580" cy="3547329"/>
              <a:chOff x="-1" y="964303"/>
              <a:chExt cx="1746580" cy="3547329"/>
            </a:xfrm>
          </p:grpSpPr>
          <p:grpSp>
            <p:nvGrpSpPr>
              <p:cNvPr id="3075" name="组合 15"/>
              <p:cNvGrpSpPr/>
              <p:nvPr/>
            </p:nvGrpSpPr>
            <p:grpSpPr>
              <a:xfrm>
                <a:off x="0" y="3000349"/>
                <a:ext cx="1718430" cy="469162"/>
                <a:chOff x="6704171" y="4172422"/>
                <a:chExt cx="1718430" cy="469162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77" name="矩形 17"/>
                <p:cNvSpPr/>
                <p:nvPr/>
              </p:nvSpPr>
              <p:spPr>
                <a:xfrm>
                  <a:off x="6893893" y="4229267"/>
                  <a:ext cx="1511143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握 手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78" name="组合 18"/>
              <p:cNvGrpSpPr/>
              <p:nvPr/>
            </p:nvGrpSpPr>
            <p:grpSpPr>
              <a:xfrm>
                <a:off x="0" y="964303"/>
                <a:ext cx="1718430" cy="469162"/>
                <a:chOff x="6704171" y="4172422"/>
                <a:chExt cx="1718430" cy="469162"/>
              </a:xfrm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80" name="矩形 20"/>
                <p:cNvSpPr/>
                <p:nvPr/>
              </p:nvSpPr>
              <p:spPr>
                <a:xfrm>
                  <a:off x="6911457" y="4224799"/>
                  <a:ext cx="1511143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接 待 礼 仪</a:t>
                  </a:r>
                  <a:endParaRPr lang="zh-CN" altLang="zh-CN" sz="1400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81" name="组合 21"/>
              <p:cNvGrpSpPr/>
              <p:nvPr/>
            </p:nvGrpSpPr>
            <p:grpSpPr>
              <a:xfrm>
                <a:off x="28149" y="1977835"/>
                <a:ext cx="1718430" cy="469162"/>
                <a:chOff x="6732320" y="4192029"/>
                <a:chExt cx="1718430" cy="469162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6732320" y="4192029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83" name="矩形 23"/>
                <p:cNvSpPr/>
                <p:nvPr/>
              </p:nvSpPr>
              <p:spPr>
                <a:xfrm>
                  <a:off x="6893893" y="4239482"/>
                  <a:ext cx="1511143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介 绍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84" name="组合 24"/>
              <p:cNvGrpSpPr/>
              <p:nvPr/>
            </p:nvGrpSpPr>
            <p:grpSpPr>
              <a:xfrm>
                <a:off x="-1" y="4042470"/>
                <a:ext cx="1718430" cy="469162"/>
                <a:chOff x="6704171" y="4172422"/>
                <a:chExt cx="1718430" cy="469162"/>
              </a:xfrm>
            </p:grpSpPr>
            <p:sp>
              <p:nvSpPr>
                <p:cNvPr id="26" name="圆角矩形 25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86" name="矩形 26"/>
                <p:cNvSpPr/>
                <p:nvPr/>
              </p:nvSpPr>
              <p:spPr>
                <a:xfrm>
                  <a:off x="6893893" y="4222337"/>
                  <a:ext cx="1511143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名 片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</p:grpSp>
        <p:grpSp>
          <p:nvGrpSpPr>
            <p:cNvPr id="3087" name="组合 52"/>
            <p:cNvGrpSpPr/>
            <p:nvPr/>
          </p:nvGrpSpPr>
          <p:grpSpPr>
            <a:xfrm>
              <a:off x="5631153" y="1627243"/>
              <a:ext cx="1734820" cy="3547329"/>
              <a:chOff x="2670783" y="964303"/>
              <a:chExt cx="1734820" cy="3547329"/>
            </a:xfrm>
          </p:grpSpPr>
          <p:grpSp>
            <p:nvGrpSpPr>
              <p:cNvPr id="3088" name="组合 27"/>
              <p:cNvGrpSpPr/>
              <p:nvPr/>
            </p:nvGrpSpPr>
            <p:grpSpPr>
              <a:xfrm>
                <a:off x="2670783" y="3000349"/>
                <a:ext cx="1734820" cy="469162"/>
                <a:chOff x="6704169" y="4172422"/>
                <a:chExt cx="1734820" cy="469162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6704169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90" name="矩形 29"/>
                <p:cNvSpPr/>
                <p:nvPr/>
              </p:nvSpPr>
              <p:spPr>
                <a:xfrm>
                  <a:off x="6916894" y="4217507"/>
                  <a:ext cx="1522095" cy="3683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大 会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91" name="组合 30"/>
              <p:cNvGrpSpPr/>
              <p:nvPr/>
            </p:nvGrpSpPr>
            <p:grpSpPr>
              <a:xfrm>
                <a:off x="2670784" y="964303"/>
                <a:ext cx="1718431" cy="469162"/>
                <a:chOff x="6704170" y="4172422"/>
                <a:chExt cx="1718431" cy="469162"/>
              </a:xfrm>
            </p:grpSpPr>
            <p:sp>
              <p:nvSpPr>
                <p:cNvPr id="32" name="圆角矩形 31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93" name="矩形 32"/>
                <p:cNvSpPr/>
                <p:nvPr/>
              </p:nvSpPr>
              <p:spPr>
                <a:xfrm>
                  <a:off x="6704170" y="4206948"/>
                  <a:ext cx="1718430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拜见领导礼仪</a:t>
                  </a:r>
                  <a:endParaRPr lang="zh-CN" altLang="en-US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94" name="组合 33"/>
              <p:cNvGrpSpPr/>
              <p:nvPr/>
            </p:nvGrpSpPr>
            <p:grpSpPr>
              <a:xfrm>
                <a:off x="2670785" y="1958228"/>
                <a:ext cx="1718430" cy="469162"/>
                <a:chOff x="6704171" y="4172422"/>
                <a:chExt cx="1718430" cy="469162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96" name="矩形 35"/>
                <p:cNvSpPr/>
                <p:nvPr/>
              </p:nvSpPr>
              <p:spPr>
                <a:xfrm>
                  <a:off x="6856571" y="4230842"/>
                  <a:ext cx="1565910" cy="3683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电 话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097" name="组合 36"/>
              <p:cNvGrpSpPr/>
              <p:nvPr/>
            </p:nvGrpSpPr>
            <p:grpSpPr>
              <a:xfrm>
                <a:off x="2670784" y="4042470"/>
                <a:ext cx="1734225" cy="469162"/>
                <a:chOff x="6704171" y="4172422"/>
                <a:chExt cx="1734225" cy="469162"/>
              </a:xfrm>
            </p:grpSpPr>
            <p:sp>
              <p:nvSpPr>
                <p:cNvPr id="38" name="圆角矩形 37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099" name="矩形 38"/>
                <p:cNvSpPr/>
                <p:nvPr/>
              </p:nvSpPr>
              <p:spPr>
                <a:xfrm>
                  <a:off x="6719967" y="4224943"/>
                  <a:ext cx="1718429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着装仪容礼仪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</p:grpSp>
        <p:grpSp>
          <p:nvGrpSpPr>
            <p:cNvPr id="3100" name="组合 53"/>
            <p:cNvGrpSpPr/>
            <p:nvPr/>
          </p:nvGrpSpPr>
          <p:grpSpPr>
            <a:xfrm>
              <a:off x="8416126" y="2278032"/>
              <a:ext cx="1734226" cy="2553404"/>
              <a:chOff x="5410036" y="1923702"/>
              <a:chExt cx="1734226" cy="2553404"/>
            </a:xfrm>
          </p:grpSpPr>
          <p:grpSp>
            <p:nvGrpSpPr>
              <p:cNvPr id="3101" name="组合 39"/>
              <p:cNvGrpSpPr/>
              <p:nvPr/>
            </p:nvGrpSpPr>
            <p:grpSpPr>
              <a:xfrm>
                <a:off x="5425832" y="2965823"/>
                <a:ext cx="1718430" cy="469162"/>
                <a:chOff x="6704171" y="4172422"/>
                <a:chExt cx="1718430" cy="469162"/>
              </a:xfrm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103" name="矩形 41"/>
                <p:cNvSpPr/>
                <p:nvPr/>
              </p:nvSpPr>
              <p:spPr>
                <a:xfrm>
                  <a:off x="6911457" y="4203071"/>
                  <a:ext cx="1511141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乘 车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104" name="组合 45"/>
              <p:cNvGrpSpPr/>
              <p:nvPr/>
            </p:nvGrpSpPr>
            <p:grpSpPr>
              <a:xfrm>
                <a:off x="5425832" y="1923702"/>
                <a:ext cx="1718430" cy="469162"/>
                <a:chOff x="6704171" y="4172422"/>
                <a:chExt cx="1718430" cy="469162"/>
              </a:xfrm>
            </p:grpSpPr>
            <p:sp>
              <p:nvSpPr>
                <p:cNvPr id="47" name="圆角矩形 46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106" name="矩形 47"/>
                <p:cNvSpPr/>
                <p:nvPr/>
              </p:nvSpPr>
              <p:spPr>
                <a:xfrm>
                  <a:off x="6911458" y="4218628"/>
                  <a:ext cx="1511141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就 餐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  <p:grpSp>
            <p:nvGrpSpPr>
              <p:cNvPr id="3107" name="组合 48"/>
              <p:cNvGrpSpPr/>
              <p:nvPr/>
            </p:nvGrpSpPr>
            <p:grpSpPr>
              <a:xfrm>
                <a:off x="5410036" y="4007944"/>
                <a:ext cx="1734225" cy="469162"/>
                <a:chOff x="6688376" y="4172422"/>
                <a:chExt cx="1734225" cy="469162"/>
              </a:xfrm>
            </p:grpSpPr>
            <p:sp>
              <p:nvSpPr>
                <p:cNvPr id="50" name="圆角矩形 49"/>
                <p:cNvSpPr/>
                <p:nvPr/>
              </p:nvSpPr>
              <p:spPr>
                <a:xfrm>
                  <a:off x="6704171" y="4172422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109" name="矩形 50"/>
                <p:cNvSpPr/>
                <p:nvPr/>
              </p:nvSpPr>
              <p:spPr>
                <a:xfrm>
                  <a:off x="6688376" y="4237726"/>
                  <a:ext cx="1718429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algn="ctr"/>
                  <a:r>
                    <a:rPr lang="zh-CN" altLang="en-US" b="1" dirty="0">
                      <a:solidFill>
                        <a:srgbClr val="4597C7"/>
                      </a:solidFill>
                      <a:latin typeface="微软雅黑 Light" pitchFamily="34" charset="-122"/>
                      <a:ea typeface="微软雅黑 Light" pitchFamily="34" charset="-122"/>
                    </a:rPr>
                    <a:t>其 他 礼 仪</a:t>
                  </a:r>
                  <a:endParaRPr lang="zh-CN" altLang="zh-CN" b="1" dirty="0">
                    <a:solidFill>
                      <a:srgbClr val="4597C7"/>
                    </a:solidFill>
                    <a:latin typeface="微软雅黑 Light" pitchFamily="34" charset="-122"/>
                    <a:ea typeface="微软雅黑 Light" pitchFamily="34" charset="-122"/>
                  </a:endParaRPr>
                </a:p>
              </p:txBody>
            </p:sp>
          </p:grpSp>
        </p:grp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9063" y="1901825"/>
            <a:ext cx="965200" cy="247015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1" name="矩形 60"/>
          <p:cNvSpPr/>
          <p:nvPr/>
        </p:nvSpPr>
        <p:spPr>
          <a:xfrm>
            <a:off x="2353512" y="1955949"/>
            <a:ext cx="65745" cy="21987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2"/>
          <a:srcRect l="23179" t="19423" r="26940" b="21743"/>
          <a:stretch>
            <a:fillRect/>
          </a:stretch>
        </p:blipFill>
        <p:spPr>
          <a:xfrm>
            <a:off x="5705475" y="5408613"/>
            <a:ext cx="1257300" cy="148113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/>
          <a:srcRect l="23179" t="19423" r="26940" b="21743"/>
          <a:stretch>
            <a:fillRect/>
          </a:stretch>
        </p:blipFill>
        <p:spPr>
          <a:xfrm>
            <a:off x="4497388" y="5751513"/>
            <a:ext cx="936625" cy="110648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3"/>
          <a:srcRect l="23179" t="19423" r="26940" b="21743"/>
          <a:stretch>
            <a:fillRect/>
          </a:stretch>
        </p:blipFill>
        <p:spPr>
          <a:xfrm>
            <a:off x="7234238" y="5751513"/>
            <a:ext cx="936625" cy="110648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组合 4"/>
          <p:cNvGrpSpPr/>
          <p:nvPr/>
        </p:nvGrpSpPr>
        <p:grpSpPr>
          <a:xfrm>
            <a:off x="2874963" y="3854450"/>
            <a:ext cx="6102350" cy="30035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100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1101725"/>
            <a:ext cx="4803775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组合 24"/>
          <p:cNvGrpSpPr/>
          <p:nvPr/>
        </p:nvGrpSpPr>
        <p:grpSpPr>
          <a:xfrm>
            <a:off x="2297113" y="0"/>
            <a:ext cx="8010525" cy="6872288"/>
            <a:chOff x="2130137" y="13295"/>
            <a:chExt cx="8011493" cy="6872413"/>
          </a:xfrm>
        </p:grpSpPr>
        <p:sp>
          <p:nvSpPr>
            <p:cNvPr id="21" name="矩形 20"/>
            <p:cNvSpPr/>
            <p:nvPr/>
          </p:nvSpPr>
          <p:spPr>
            <a:xfrm>
              <a:off x="5954091" y="13295"/>
              <a:ext cx="45719" cy="6844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018004" y="3465660"/>
              <a:ext cx="3963612" cy="3420048"/>
            </a:xfrm>
            <a:prstGeom prst="rect">
              <a:avLst/>
            </a:prstGeom>
            <a:effectLst>
              <a:outerShdw blurRad="76200" dist="50800" dir="10200000" sy="23000" kx="-1200000" algn="bl" rotWithShape="0">
                <a:prstClr val="black">
                  <a:alpha val="20000"/>
                </a:prstClr>
              </a:outerShdw>
            </a:effectLst>
          </p:spPr>
        </p:pic>
        <p:grpSp>
          <p:nvGrpSpPr>
            <p:cNvPr id="5124" name="组合 15"/>
            <p:cNvGrpSpPr/>
            <p:nvPr/>
          </p:nvGrpSpPr>
          <p:grpSpPr>
            <a:xfrm>
              <a:off x="2130137" y="1496291"/>
              <a:ext cx="8011493" cy="2014397"/>
              <a:chOff x="1870364" y="1423555"/>
              <a:chExt cx="8011493" cy="2014397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1870364" y="1423555"/>
                <a:ext cx="7886701" cy="2014397"/>
              </a:xfrm>
              <a:prstGeom prst="roundRect">
                <a:avLst>
                  <a:gd name="adj" fmla="val 1254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1870365" y="1513609"/>
                <a:ext cx="7886700" cy="1834288"/>
              </a:xfrm>
              <a:prstGeom prst="roundRect">
                <a:avLst/>
              </a:prstGeom>
              <a:solidFill>
                <a:srgbClr val="4597C7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127" name="矩形 1"/>
              <p:cNvSpPr/>
              <p:nvPr/>
            </p:nvSpPr>
            <p:spPr>
              <a:xfrm>
                <a:off x="2088675" y="1645923"/>
                <a:ext cx="7793182" cy="15696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客人来到时，应马上放下手中的工作，起立向来客问候致意。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明确对方身份、来访目的后，应立即通报领导。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安排恰当的座位请客人坐下，并为其提供饮水以及一些书报杂志等，以免冷落客人。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  <a:endPara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998025" y="1204470"/>
              <a:ext cx="1912135" cy="469162"/>
              <a:chOff x="1054351" y="545604"/>
              <a:chExt cx="1912135" cy="469162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圆角矩形 6"/>
              <p:cNvSpPr/>
              <p:nvPr/>
            </p:nvSpPr>
            <p:spPr>
              <a:xfrm>
                <a:off x="1054351" y="545604"/>
                <a:ext cx="1912135" cy="46916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1174115" y="588365"/>
                <a:ext cx="16726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auto"/>
                <a:r>
                  <a:rPr lang="zh-CN" altLang="en-US" b="1" strike="noStrike" noProof="1" smtClean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办 公 室 接 待</a:t>
                </a:r>
                <a:endParaRPr lang="zh-CN" altLang="en-US" b="1" strike="noStrike" noProof="1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73"/>
          <p:cNvGrpSpPr/>
          <p:nvPr/>
        </p:nvGrpSpPr>
        <p:grpSpPr>
          <a:xfrm>
            <a:off x="1038225" y="569913"/>
            <a:ext cx="9451975" cy="565150"/>
            <a:chOff x="1392383" y="370998"/>
            <a:chExt cx="9452101" cy="565756"/>
          </a:xfrm>
        </p:grpSpPr>
        <p:sp>
          <p:nvSpPr>
            <p:cNvPr id="73" name="圆角矩形 72"/>
            <p:cNvSpPr/>
            <p:nvPr/>
          </p:nvSpPr>
          <p:spPr>
            <a:xfrm>
              <a:off x="1392383" y="467592"/>
              <a:ext cx="9286944" cy="4691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6147" name="矩形 4"/>
            <p:cNvSpPr/>
            <p:nvPr/>
          </p:nvSpPr>
          <p:spPr>
            <a:xfrm>
              <a:off x="1562261" y="370998"/>
              <a:ext cx="9282223" cy="5105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引导宾客时，用右手进行指引，手指自然并拢到同一平面上，与地面呈</a:t>
              </a:r>
              <a:r>
                <a:rPr lang="en-US" altLang="zh-CN" sz="16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</a:t>
              </a:r>
              <a:r>
                <a:rPr lang="zh-CN" altLang="en-US" sz="16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度角，手尖指示正确方向</a:t>
              </a:r>
              <a:endParaRPr lang="zh-CN" altLang="zh-CN" sz="1600" b="1" dirty="0">
                <a:solidFill>
                  <a:srgbClr val="4597C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48" name="组合 70"/>
          <p:cNvGrpSpPr/>
          <p:nvPr/>
        </p:nvGrpSpPr>
        <p:grpSpPr>
          <a:xfrm>
            <a:off x="415925" y="1419225"/>
            <a:ext cx="11518900" cy="4749800"/>
            <a:chOff x="364490" y="1771790"/>
            <a:chExt cx="11518596" cy="4751095"/>
          </a:xfrm>
        </p:grpSpPr>
        <p:sp>
          <p:nvSpPr>
            <p:cNvPr id="6149" name="矩形 67"/>
            <p:cNvSpPr/>
            <p:nvPr/>
          </p:nvSpPr>
          <p:spPr>
            <a:xfrm>
              <a:off x="5787086" y="5445667"/>
              <a:ext cx="6096000" cy="10772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手势请客人坐下，客人入座后，行点头礼离开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如客人错坐下座，应请客人改坐上座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一般靠近门的一方为下座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50" name="组合 69"/>
            <p:cNvGrpSpPr/>
            <p:nvPr/>
          </p:nvGrpSpPr>
          <p:grpSpPr>
            <a:xfrm>
              <a:off x="364490" y="1771790"/>
              <a:ext cx="10262881" cy="4529695"/>
              <a:chOff x="364490" y="1771790"/>
              <a:chExt cx="10262881" cy="4529695"/>
            </a:xfrm>
          </p:grpSpPr>
          <p:grpSp>
            <p:nvGrpSpPr>
              <p:cNvPr id="6151" name="组合 8"/>
              <p:cNvGrpSpPr/>
              <p:nvPr/>
            </p:nvGrpSpPr>
            <p:grpSpPr>
              <a:xfrm>
                <a:off x="364490" y="5832323"/>
                <a:ext cx="1718430" cy="469162"/>
                <a:chOff x="4866049" y="821135"/>
                <a:chExt cx="1718430" cy="469162"/>
              </a:xfrm>
            </p:grpSpPr>
            <p:sp>
              <p:nvSpPr>
                <p:cNvPr id="8" name="圆角矩形 7"/>
                <p:cNvSpPr/>
                <p:nvPr/>
              </p:nvSpPr>
              <p:spPr>
                <a:xfrm>
                  <a:off x="4866049" y="821135"/>
                  <a:ext cx="1718430" cy="46916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300" endPos="900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6153" name="文本框 5"/>
                <p:cNvSpPr txBox="1"/>
                <p:nvPr/>
              </p:nvSpPr>
              <p:spPr>
                <a:xfrm>
                  <a:off x="5049556" y="871050"/>
                  <a:ext cx="1311098" cy="36933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en-US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室 外 迎 接</a:t>
                  </a:r>
                  <a:endParaRPr lang="zh-CN" altLang="en-US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 flipH="1">
                <a:off x="547297" y="2856922"/>
                <a:ext cx="2218867" cy="2967904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</p:pic>
          <p:sp>
            <p:nvSpPr>
              <p:cNvPr id="21" name="弧形 20"/>
              <p:cNvSpPr/>
              <p:nvPr/>
            </p:nvSpPr>
            <p:spPr>
              <a:xfrm>
                <a:off x="2356834" y="2125732"/>
                <a:ext cx="2008494" cy="2803013"/>
              </a:xfrm>
              <a:prstGeom prst="arc">
                <a:avLst>
                  <a:gd name="adj1" fmla="val 10859012"/>
                  <a:gd name="adj2" fmla="val 15818215"/>
                </a:avLst>
              </a:prstGeom>
              <a:ln>
                <a:solidFill>
                  <a:schemeClr val="bg1"/>
                </a:solidFill>
                <a:prstDash val="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grpSp>
            <p:nvGrpSpPr>
              <p:cNvPr id="6156" name="组合 44"/>
              <p:cNvGrpSpPr/>
              <p:nvPr/>
            </p:nvGrpSpPr>
            <p:grpSpPr>
              <a:xfrm>
                <a:off x="3406524" y="1771790"/>
                <a:ext cx="7220847" cy="589882"/>
                <a:chOff x="3440496" y="2346336"/>
                <a:chExt cx="7220847" cy="589882"/>
              </a:xfrm>
            </p:grpSpPr>
            <p:sp>
              <p:nvSpPr>
                <p:cNvPr id="6157" name="矩形 13"/>
                <p:cNvSpPr/>
                <p:nvPr/>
              </p:nvSpPr>
              <p:spPr>
                <a:xfrm>
                  <a:off x="5154707" y="2346336"/>
                  <a:ext cx="5506636" cy="5847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pPr algn="just">
                    <a:lnSpc>
                      <a:spcPct val="200000"/>
                    </a:lnSpc>
                  </a:pPr>
                  <a:r>
                    <a:rPr lang="zh-CN" altLang="en-US" sz="16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接待人员在客人二三步之前，配合步调，让客人走在内侧</a:t>
                  </a:r>
                  <a:endParaRPr lang="en-US" altLang="zh-CN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6158" name="组合 43"/>
                <p:cNvGrpSpPr/>
                <p:nvPr/>
              </p:nvGrpSpPr>
              <p:grpSpPr>
                <a:xfrm>
                  <a:off x="3440496" y="2467056"/>
                  <a:ext cx="1681227" cy="469162"/>
                  <a:chOff x="3440496" y="2467056"/>
                  <a:chExt cx="1681227" cy="469162"/>
                </a:xfrm>
              </p:grpSpPr>
              <p:grpSp>
                <p:nvGrpSpPr>
                  <p:cNvPr id="6159" name="组合 22"/>
                  <p:cNvGrpSpPr/>
                  <p:nvPr/>
                </p:nvGrpSpPr>
                <p:grpSpPr>
                  <a:xfrm>
                    <a:off x="3440496" y="2467056"/>
                    <a:ext cx="1288770" cy="469162"/>
                    <a:chOff x="3440496" y="2467056"/>
                    <a:chExt cx="1288770" cy="469162"/>
                  </a:xfrm>
                </p:grpSpPr>
                <p:sp>
                  <p:nvSpPr>
                    <p:cNvPr id="22" name="圆角矩形 21"/>
                    <p:cNvSpPr/>
                    <p:nvPr/>
                  </p:nvSpPr>
                  <p:spPr>
                    <a:xfrm>
                      <a:off x="3440496" y="2467056"/>
                      <a:ext cx="1121113" cy="469162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bg1"/>
                    </a:solidFill>
                    <a:ln>
                      <a:noFill/>
                    </a:ln>
                    <a:effectLst>
                      <a:outerShdw blurRad="76200" dir="13500000" sy="23000" kx="1200000" algn="br" rotWithShape="0">
                        <a:prstClr val="black">
                          <a:alpha val="2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fontAlgn="auto"/>
                      <a:endParaRPr lang="zh-CN" altLang="en-US" strike="noStrike" noProof="1"/>
                    </a:p>
                  </p:txBody>
                </p:sp>
                <p:sp>
                  <p:nvSpPr>
                    <p:cNvPr id="6161" name="矩形 2"/>
                    <p:cNvSpPr/>
                    <p:nvPr/>
                  </p:nvSpPr>
                  <p:spPr>
                    <a:xfrm>
                      <a:off x="3479261" y="2469446"/>
                      <a:ext cx="1250005" cy="461665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 wrap="square" anchor="t">
                      <a:spAutoFit/>
                    </a:bodyPr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 dirty="0">
                          <a:solidFill>
                            <a:srgbClr val="4597C7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在 走 廊</a:t>
                      </a:r>
                      <a:endParaRPr lang="en-US" altLang="zh-CN" sz="1600" b="1" dirty="0">
                        <a:solidFill>
                          <a:srgbClr val="4597C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cxnSp>
                <p:nvCxnSpPr>
                  <p:cNvPr id="28" name="直接连接符 27"/>
                  <p:cNvCxnSpPr/>
                  <p:nvPr/>
                </p:nvCxnSpPr>
                <p:spPr>
                  <a:xfrm>
                    <a:off x="4594593" y="2700278"/>
                    <a:ext cx="527130" cy="10391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  <a:prstDash val="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6163" name="组合 42"/>
              <p:cNvGrpSpPr/>
              <p:nvPr/>
            </p:nvGrpSpPr>
            <p:grpSpPr>
              <a:xfrm>
                <a:off x="3406524" y="2490167"/>
                <a:ext cx="5866397" cy="1569660"/>
                <a:chOff x="3505127" y="3207401"/>
                <a:chExt cx="5866397" cy="1569660"/>
              </a:xfrm>
            </p:grpSpPr>
            <p:grpSp>
              <p:nvGrpSpPr>
                <p:cNvPr id="6164" name="组合 23"/>
                <p:cNvGrpSpPr/>
                <p:nvPr/>
              </p:nvGrpSpPr>
              <p:grpSpPr>
                <a:xfrm>
                  <a:off x="3505127" y="3760104"/>
                  <a:ext cx="1288770" cy="469162"/>
                  <a:chOff x="3440496" y="2467056"/>
                  <a:chExt cx="1288770" cy="469162"/>
                </a:xfrm>
              </p:grpSpPr>
              <p:sp>
                <p:nvSpPr>
                  <p:cNvPr id="25" name="圆角矩形 24"/>
                  <p:cNvSpPr/>
                  <p:nvPr/>
                </p:nvSpPr>
                <p:spPr>
                  <a:xfrm>
                    <a:off x="3440496" y="2467056"/>
                    <a:ext cx="1121113" cy="46916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76200" dir="13500000" sy="23000" kx="1200000" algn="b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6166" name="矩形 25"/>
                  <p:cNvSpPr/>
                  <p:nvPr/>
                </p:nvSpPr>
                <p:spPr>
                  <a:xfrm>
                    <a:off x="3479261" y="2469446"/>
                    <a:ext cx="125000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anchor="t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600" b="1" dirty="0">
                        <a:solidFill>
                          <a:srgbClr val="4597C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在 楼 梯</a:t>
                    </a:r>
                    <a:endParaRPr lang="en-US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6167" name="矩形 26"/>
                <p:cNvSpPr/>
                <p:nvPr/>
              </p:nvSpPr>
              <p:spPr>
                <a:xfrm>
                  <a:off x="5824759" y="3207401"/>
                  <a:ext cx="3546765" cy="156966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zh-CN" altLang="en-US" sz="16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上楼时，让客人走在前面</a:t>
                  </a:r>
                  <a:endParaRPr lang="en-US" altLang="zh-CN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zh-CN" altLang="en-US" sz="16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下楼时，接待人员走在前面</a:t>
                  </a:r>
                  <a:endParaRPr lang="en-US" altLang="zh-CN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zh-CN" altLang="en-US" sz="160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高低楼梯时，应当注意客人的安全</a:t>
                  </a:r>
                  <a:endParaRPr lang="zh-CN" altLang="en-US" dirty="0">
                    <a:latin typeface="Calibri" panose="020F0502020204030204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>
                <a:xfrm>
                  <a:off x="4644290" y="3992231"/>
                  <a:ext cx="570419" cy="1039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直接连接符 35"/>
                <p:cNvCxnSpPr/>
                <p:nvPr/>
              </p:nvCxnSpPr>
              <p:spPr>
                <a:xfrm flipH="1" flipV="1">
                  <a:off x="5256168" y="3473918"/>
                  <a:ext cx="2" cy="1078567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5284196" y="3496598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5297629" y="3997426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接连接符 40"/>
                <p:cNvCxnSpPr/>
                <p:nvPr/>
              </p:nvCxnSpPr>
              <p:spPr>
                <a:xfrm>
                  <a:off x="5284196" y="4542094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73" name="矩形 48"/>
              <p:cNvSpPr/>
              <p:nvPr/>
            </p:nvSpPr>
            <p:spPr>
              <a:xfrm>
                <a:off x="5726155" y="4110024"/>
                <a:ext cx="4826213" cy="107721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招待人员先进电梯，客人进入后电梯门</a:t>
                </a:r>
                <a:endPara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达到时，招待人员按“开” ，让客人先出电梯</a:t>
                </a:r>
                <a:endPara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174" name="组合 56"/>
              <p:cNvGrpSpPr/>
              <p:nvPr/>
            </p:nvGrpSpPr>
            <p:grpSpPr>
              <a:xfrm>
                <a:off x="3415942" y="4397102"/>
                <a:ext cx="2310214" cy="545927"/>
                <a:chOff x="3381925" y="4560709"/>
                <a:chExt cx="2310214" cy="545927"/>
              </a:xfrm>
            </p:grpSpPr>
            <p:grpSp>
              <p:nvGrpSpPr>
                <p:cNvPr id="6175" name="组合 47"/>
                <p:cNvGrpSpPr/>
                <p:nvPr/>
              </p:nvGrpSpPr>
              <p:grpSpPr>
                <a:xfrm>
                  <a:off x="3381925" y="4630020"/>
                  <a:ext cx="1290137" cy="469162"/>
                  <a:chOff x="3473106" y="4628007"/>
                  <a:chExt cx="1290137" cy="469162"/>
                </a:xfrm>
              </p:grpSpPr>
              <p:sp>
                <p:nvSpPr>
                  <p:cNvPr id="47" name="圆角矩形 46"/>
                  <p:cNvSpPr/>
                  <p:nvPr/>
                </p:nvSpPr>
                <p:spPr>
                  <a:xfrm>
                    <a:off x="3473106" y="4628007"/>
                    <a:ext cx="1121113" cy="46916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76200" dir="13500000" sy="23000" kx="1200000" algn="b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6177" name="矩形 45"/>
                  <p:cNvSpPr/>
                  <p:nvPr/>
                </p:nvSpPr>
                <p:spPr>
                  <a:xfrm>
                    <a:off x="3513238" y="4635504"/>
                    <a:ext cx="1250005" cy="418191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anchor="t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600" b="1" dirty="0">
                        <a:solidFill>
                          <a:srgbClr val="4597C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在 电 梯</a:t>
                    </a:r>
                    <a:endParaRPr lang="en-US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50" name="直接连接符 49"/>
                <p:cNvCxnSpPr/>
                <p:nvPr/>
              </p:nvCxnSpPr>
              <p:spPr>
                <a:xfrm>
                  <a:off x="5165009" y="5096245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直接连接符 50"/>
                <p:cNvCxnSpPr/>
                <p:nvPr/>
              </p:nvCxnSpPr>
              <p:spPr>
                <a:xfrm>
                  <a:off x="4544031" y="4843568"/>
                  <a:ext cx="570419" cy="1039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 flipV="1">
                  <a:off x="5153211" y="4571101"/>
                  <a:ext cx="0" cy="535535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5153211" y="4560709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弧形 57"/>
              <p:cNvSpPr/>
              <p:nvPr/>
            </p:nvSpPr>
            <p:spPr>
              <a:xfrm>
                <a:off x="2550172" y="3213496"/>
                <a:ext cx="2008494" cy="2803013"/>
              </a:xfrm>
              <a:prstGeom prst="arc">
                <a:avLst>
                  <a:gd name="adj1" fmla="val 14337315"/>
                  <a:gd name="adj2" fmla="val 15818215"/>
                </a:avLst>
              </a:prstGeom>
              <a:ln>
                <a:solidFill>
                  <a:schemeClr val="bg1"/>
                </a:solidFill>
                <a:prstDash val="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9" name="弧形 58"/>
              <p:cNvSpPr/>
              <p:nvPr/>
            </p:nvSpPr>
            <p:spPr>
              <a:xfrm flipV="1">
                <a:off x="2794190" y="1905812"/>
                <a:ext cx="3160592" cy="2933514"/>
              </a:xfrm>
              <a:prstGeom prst="arc">
                <a:avLst>
                  <a:gd name="adj1" fmla="val 11672537"/>
                  <a:gd name="adj2" fmla="val 13774349"/>
                </a:avLst>
              </a:prstGeom>
              <a:ln>
                <a:solidFill>
                  <a:schemeClr val="bg1"/>
                </a:solidFill>
                <a:prstDash val="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grpSp>
            <p:nvGrpSpPr>
              <p:cNvPr id="6184" name="组合 59"/>
              <p:cNvGrpSpPr/>
              <p:nvPr/>
            </p:nvGrpSpPr>
            <p:grpSpPr>
              <a:xfrm>
                <a:off x="3465075" y="5755515"/>
                <a:ext cx="2310214" cy="545927"/>
                <a:chOff x="3381925" y="4560709"/>
                <a:chExt cx="2310214" cy="545927"/>
              </a:xfrm>
            </p:grpSpPr>
            <p:grpSp>
              <p:nvGrpSpPr>
                <p:cNvPr id="6185" name="组合 60"/>
                <p:cNvGrpSpPr/>
                <p:nvPr/>
              </p:nvGrpSpPr>
              <p:grpSpPr>
                <a:xfrm>
                  <a:off x="3381925" y="4630020"/>
                  <a:ext cx="1290137" cy="469162"/>
                  <a:chOff x="3473106" y="4628007"/>
                  <a:chExt cx="1290137" cy="469162"/>
                </a:xfrm>
              </p:grpSpPr>
              <p:sp>
                <p:nvSpPr>
                  <p:cNvPr id="66" name="圆角矩形 65"/>
                  <p:cNvSpPr/>
                  <p:nvPr/>
                </p:nvSpPr>
                <p:spPr>
                  <a:xfrm>
                    <a:off x="3473106" y="4628007"/>
                    <a:ext cx="1121113" cy="469162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76200" dir="13500000" sy="23000" kx="1200000" algn="b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r>
                      <a:rPr lang="zh-CN" altLang="en-US" strike="noStrike" noProof="1" smtClean="0"/>
                      <a:t>代</a:t>
                    </a:r>
                    <a:endParaRPr lang="zh-CN" altLang="en-US" strike="noStrike" noProof="1"/>
                  </a:p>
                </p:txBody>
              </p:sp>
              <p:sp>
                <p:nvSpPr>
                  <p:cNvPr id="6187" name="矩形 66"/>
                  <p:cNvSpPr/>
                  <p:nvPr/>
                </p:nvSpPr>
                <p:spPr>
                  <a:xfrm>
                    <a:off x="3513238" y="4635504"/>
                    <a:ext cx="125000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anchor="t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600" b="1" dirty="0">
                        <a:solidFill>
                          <a:srgbClr val="4597C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接 待 室</a:t>
                    </a:r>
                    <a:endParaRPr lang="en-US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cxnSp>
              <p:nvCxnSpPr>
                <p:cNvPr id="62" name="直接连接符 61"/>
                <p:cNvCxnSpPr/>
                <p:nvPr/>
              </p:nvCxnSpPr>
              <p:spPr>
                <a:xfrm>
                  <a:off x="5165009" y="5096245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>
                  <a:off x="4544031" y="4843568"/>
                  <a:ext cx="570419" cy="1039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直接连接符 63"/>
                <p:cNvCxnSpPr/>
                <p:nvPr/>
              </p:nvCxnSpPr>
              <p:spPr>
                <a:xfrm flipV="1">
                  <a:off x="5153211" y="4571101"/>
                  <a:ext cx="0" cy="535535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直接连接符 64"/>
                <p:cNvCxnSpPr/>
                <p:nvPr/>
              </p:nvCxnSpPr>
              <p:spPr>
                <a:xfrm>
                  <a:off x="5153211" y="4560709"/>
                  <a:ext cx="527130" cy="1039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9" name="弧形 68"/>
              <p:cNvSpPr/>
              <p:nvPr/>
            </p:nvSpPr>
            <p:spPr>
              <a:xfrm flipV="1">
                <a:off x="2384860" y="2240246"/>
                <a:ext cx="2008494" cy="3822891"/>
              </a:xfrm>
              <a:prstGeom prst="arc">
                <a:avLst>
                  <a:gd name="adj1" fmla="val 11288431"/>
                  <a:gd name="adj2" fmla="val 16142380"/>
                </a:avLst>
              </a:prstGeom>
              <a:ln>
                <a:solidFill>
                  <a:schemeClr val="bg1"/>
                </a:solidFill>
                <a:prstDash val="dash"/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</p:grpSp>
      <p:cxnSp>
        <p:nvCxnSpPr>
          <p:cNvPr id="75" name="直接连接符 74"/>
          <p:cNvCxnSpPr/>
          <p:nvPr/>
        </p:nvCxnSpPr>
        <p:spPr>
          <a:xfrm>
            <a:off x="1208088" y="1257300"/>
            <a:ext cx="0" cy="1246188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22"/>
          <p:cNvPicPr>
            <a:picLocks noChangeAspect="1"/>
          </p:cNvPicPr>
          <p:nvPr/>
        </p:nvPicPr>
        <p:blipFill>
          <a:blip r:embed="rId1"/>
          <a:srcRect b="30666"/>
          <a:stretch>
            <a:fillRect/>
          </a:stretch>
        </p:blipFill>
        <p:spPr>
          <a:xfrm>
            <a:off x="4705350" y="3570288"/>
            <a:ext cx="2870200" cy="30273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170" name="组合 15"/>
          <p:cNvGrpSpPr/>
          <p:nvPr/>
        </p:nvGrpSpPr>
        <p:grpSpPr>
          <a:xfrm>
            <a:off x="8542338" y="3568700"/>
            <a:ext cx="2800350" cy="2211388"/>
            <a:chOff x="7907586" y="3803359"/>
            <a:chExt cx="2799584" cy="2211763"/>
          </a:xfrm>
        </p:grpSpPr>
        <p:sp>
          <p:nvSpPr>
            <p:cNvPr id="7171" name="矩形 13"/>
            <p:cNvSpPr/>
            <p:nvPr/>
          </p:nvSpPr>
          <p:spPr>
            <a:xfrm>
              <a:off x="8165626" y="3822393"/>
              <a:ext cx="2541544" cy="2062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运用手势要规范，同时要说诸如“您请”，“请走这边”，“请各位小心”等提示语。</a:t>
              </a:r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7907586" y="3803359"/>
              <a:ext cx="2685337" cy="2211763"/>
            </a:xfrm>
            <a:prstGeom prst="roundRect">
              <a:avLst>
                <a:gd name="adj" fmla="val 10433"/>
              </a:avLst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7173" name="组合 14"/>
          <p:cNvGrpSpPr/>
          <p:nvPr/>
        </p:nvGrpSpPr>
        <p:grpSpPr>
          <a:xfrm>
            <a:off x="1054100" y="3543300"/>
            <a:ext cx="2684463" cy="2211388"/>
            <a:chOff x="7907586" y="1155382"/>
            <a:chExt cx="2685337" cy="2211763"/>
          </a:xfrm>
        </p:grpSpPr>
        <p:sp>
          <p:nvSpPr>
            <p:cNvPr id="7174" name="矩形 23"/>
            <p:cNvSpPr/>
            <p:nvPr/>
          </p:nvSpPr>
          <p:spPr>
            <a:xfrm>
              <a:off x="8128822" y="1256011"/>
              <a:ext cx="2251065" cy="2062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无论进出哪一类的门，在接待引领时，一定要“口”、“手”并用且到位。</a:t>
              </a:r>
              <a:endParaRPr lang="zh-CN" altLang="en-US" dirty="0"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7907586" y="1155382"/>
              <a:ext cx="2685337" cy="2211763"/>
            </a:xfrm>
            <a:prstGeom prst="roundRect">
              <a:avLst>
                <a:gd name="adj" fmla="val 10433"/>
              </a:avLst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7176" name="组合 19"/>
          <p:cNvGrpSpPr/>
          <p:nvPr/>
        </p:nvGrpSpPr>
        <p:grpSpPr>
          <a:xfrm>
            <a:off x="2686050" y="577850"/>
            <a:ext cx="6840538" cy="2509838"/>
            <a:chOff x="2420575" y="776662"/>
            <a:chExt cx="6840084" cy="2511056"/>
          </a:xfrm>
        </p:grpSpPr>
        <p:grpSp>
          <p:nvGrpSpPr>
            <p:cNvPr id="7177" name="组合 16"/>
            <p:cNvGrpSpPr/>
            <p:nvPr/>
          </p:nvGrpSpPr>
          <p:grpSpPr>
            <a:xfrm>
              <a:off x="2420575" y="1431597"/>
              <a:ext cx="1943960" cy="1856121"/>
              <a:chOff x="793887" y="1323497"/>
              <a:chExt cx="1943960" cy="1856121"/>
            </a:xfrm>
          </p:grpSpPr>
          <p:sp>
            <p:nvSpPr>
              <p:cNvPr id="7178" name="矩形 24"/>
              <p:cNvSpPr/>
              <p:nvPr/>
            </p:nvSpPr>
            <p:spPr>
              <a:xfrm>
                <a:off x="964563" y="1892546"/>
                <a:ext cx="1773284" cy="1200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先入内拉住门，侧身再请领导客人进入</a:t>
                </a:r>
                <a:endPara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793887" y="1549594"/>
                <a:ext cx="1876577" cy="1630024"/>
              </a:xfrm>
              <a:prstGeom prst="roundRect">
                <a:avLst>
                  <a:gd name="adj" fmla="val 10433"/>
                </a:avLst>
              </a:prstGeom>
              <a:noFill/>
              <a:ln>
                <a:solidFill>
                  <a:schemeClr val="bg1"/>
                </a:solidFill>
                <a:prstDash val="dash"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grpSp>
            <p:nvGrpSpPr>
              <p:cNvPr id="7180" name="组合 25"/>
              <p:cNvGrpSpPr/>
              <p:nvPr/>
            </p:nvGrpSpPr>
            <p:grpSpPr>
              <a:xfrm>
                <a:off x="1089023" y="1323497"/>
                <a:ext cx="1504998" cy="452194"/>
                <a:chOff x="932120" y="1413160"/>
                <a:chExt cx="1504998" cy="415784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932120" y="1413160"/>
                  <a:ext cx="1311350" cy="41578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82" name="矩形 31"/>
                <p:cNvSpPr/>
                <p:nvPr/>
              </p:nvSpPr>
              <p:spPr>
                <a:xfrm>
                  <a:off x="982501" y="1443590"/>
                  <a:ext cx="1454617" cy="3624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>
                    <a:lnSpc>
                      <a:spcPts val="2250"/>
                    </a:lnSpc>
                  </a:pPr>
                  <a:r>
                    <a:rPr lang="zh-CN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朝里开的门</a:t>
                  </a:r>
                  <a:endParaRPr lang="zh-CN" altLang="zh-CN" sz="12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183" name="组合 17"/>
            <p:cNvGrpSpPr/>
            <p:nvPr/>
          </p:nvGrpSpPr>
          <p:grpSpPr>
            <a:xfrm>
              <a:off x="4899756" y="776662"/>
              <a:ext cx="1912841" cy="1856121"/>
              <a:chOff x="4952676" y="1053334"/>
              <a:chExt cx="1912841" cy="1856121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4952676" y="1279431"/>
                <a:ext cx="1876577" cy="1630024"/>
              </a:xfrm>
              <a:prstGeom prst="roundRect">
                <a:avLst>
                  <a:gd name="adj" fmla="val 10433"/>
                </a:avLst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grpSp>
            <p:nvGrpSpPr>
              <p:cNvPr id="7185" name="组合 33"/>
              <p:cNvGrpSpPr/>
              <p:nvPr/>
            </p:nvGrpSpPr>
            <p:grpSpPr>
              <a:xfrm>
                <a:off x="5235290" y="1053334"/>
                <a:ext cx="1311350" cy="452194"/>
                <a:chOff x="881740" y="2837820"/>
                <a:chExt cx="1311350" cy="415784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881740" y="2837820"/>
                  <a:ext cx="1311350" cy="41578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87" name="矩形 35"/>
                <p:cNvSpPr/>
                <p:nvPr/>
              </p:nvSpPr>
              <p:spPr>
                <a:xfrm>
                  <a:off x="955399" y="2893575"/>
                  <a:ext cx="1210588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zh-CN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朝外开的门</a:t>
                  </a:r>
                  <a:endParaRPr lang="zh-CN" altLang="en-US" sz="16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188" name="矩形 37"/>
              <p:cNvSpPr/>
              <p:nvPr/>
            </p:nvSpPr>
            <p:spPr>
              <a:xfrm>
                <a:off x="5092303" y="1708269"/>
                <a:ext cx="1773214" cy="8309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打开门，请领导客人先进</a:t>
                </a:r>
                <a:endPara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189" name="组合 18"/>
            <p:cNvGrpSpPr/>
            <p:nvPr/>
          </p:nvGrpSpPr>
          <p:grpSpPr>
            <a:xfrm>
              <a:off x="7311554" y="1406641"/>
              <a:ext cx="1949105" cy="1881077"/>
              <a:chOff x="8460138" y="1028378"/>
              <a:chExt cx="1949105" cy="1881077"/>
            </a:xfrm>
          </p:grpSpPr>
          <p:sp>
            <p:nvSpPr>
              <p:cNvPr id="42" name="圆角矩形 41"/>
              <p:cNvSpPr/>
              <p:nvPr/>
            </p:nvSpPr>
            <p:spPr>
              <a:xfrm>
                <a:off x="8460138" y="1279431"/>
                <a:ext cx="1876577" cy="1630024"/>
              </a:xfrm>
              <a:prstGeom prst="roundRect">
                <a:avLst>
                  <a:gd name="adj" fmla="val 10433"/>
                </a:avLst>
              </a:prstGeom>
              <a:noFill/>
              <a:ln>
                <a:solidFill>
                  <a:schemeClr val="bg1"/>
                </a:solidFill>
                <a:prstDash val="dash"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grpSp>
            <p:nvGrpSpPr>
              <p:cNvPr id="7191" name="组合 42"/>
              <p:cNvGrpSpPr/>
              <p:nvPr/>
            </p:nvGrpSpPr>
            <p:grpSpPr>
              <a:xfrm>
                <a:off x="8742751" y="1028378"/>
                <a:ext cx="1311350" cy="452194"/>
                <a:chOff x="910093" y="4359337"/>
                <a:chExt cx="1311350" cy="415784"/>
              </a:xfrm>
            </p:grpSpPr>
            <p:sp>
              <p:nvSpPr>
                <p:cNvPr id="44" name="圆角矩形 43"/>
                <p:cNvSpPr/>
                <p:nvPr/>
              </p:nvSpPr>
              <p:spPr>
                <a:xfrm>
                  <a:off x="910093" y="4359337"/>
                  <a:ext cx="1311350" cy="41578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93" name="矩形 44"/>
                <p:cNvSpPr/>
                <p:nvPr/>
              </p:nvSpPr>
              <p:spPr>
                <a:xfrm>
                  <a:off x="960474" y="4427562"/>
                  <a:ext cx="1210588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旋转式大门</a:t>
                  </a:r>
                  <a:endParaRPr lang="zh-CN" altLang="en-US" sz="16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194" name="矩形 45"/>
              <p:cNvSpPr/>
              <p:nvPr/>
            </p:nvSpPr>
            <p:spPr>
              <a:xfrm>
                <a:off x="8839408" y="1529467"/>
                <a:ext cx="1569835" cy="1200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自己先迅速过去，在另一边等候</a:t>
                </a:r>
                <a:endPara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52" name="直接连接符 51"/>
          <p:cNvCxnSpPr/>
          <p:nvPr/>
        </p:nvCxnSpPr>
        <p:spPr>
          <a:xfrm flipH="1" flipV="1">
            <a:off x="4341813" y="3103563"/>
            <a:ext cx="730250" cy="795338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6997700" y="3103563"/>
            <a:ext cx="731838" cy="795338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3738563" y="4492625"/>
            <a:ext cx="96678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532688" y="4492625"/>
            <a:ext cx="96678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endCxn id="37" idx="2"/>
          </p:cNvCxnSpPr>
          <p:nvPr/>
        </p:nvCxnSpPr>
        <p:spPr>
          <a:xfrm flipH="1" flipV="1">
            <a:off x="6103938" y="2433638"/>
            <a:ext cx="1588" cy="1055688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/>
          <a:srcRect l="54743" t="51482"/>
          <a:stretch>
            <a:fillRect/>
          </a:stretch>
        </p:blipFill>
        <p:spPr>
          <a:xfrm flipV="1">
            <a:off x="0" y="4716463"/>
            <a:ext cx="12103100" cy="2141538"/>
          </a:xfrm>
          <a:prstGeom prst="rect">
            <a:avLst/>
          </a:prstGeom>
          <a:effectLst>
            <a:outerShdw blurRad="50800" dist="1016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54522" r="3039"/>
          <a:stretch>
            <a:fillRect/>
          </a:stretch>
        </p:blipFill>
        <p:spPr>
          <a:xfrm>
            <a:off x="0" y="3806825"/>
            <a:ext cx="4559300" cy="3051175"/>
          </a:xfrm>
          <a:prstGeom prst="rect">
            <a:avLst/>
          </a:prstGeom>
          <a:effectLst>
            <a:outerShdw blurRad="50800" dist="1143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8195" name="组合 22"/>
          <p:cNvGrpSpPr/>
          <p:nvPr/>
        </p:nvGrpSpPr>
        <p:grpSpPr>
          <a:xfrm>
            <a:off x="3187700" y="922338"/>
            <a:ext cx="7351713" cy="3340100"/>
            <a:chOff x="2790521" y="982784"/>
            <a:chExt cx="7352100" cy="3339060"/>
          </a:xfrm>
        </p:grpSpPr>
        <p:sp>
          <p:nvSpPr>
            <p:cNvPr id="22" name="圆角矩形 21"/>
            <p:cNvSpPr/>
            <p:nvPr/>
          </p:nvSpPr>
          <p:spPr>
            <a:xfrm>
              <a:off x="2790521" y="1258248"/>
              <a:ext cx="7352100" cy="3063596"/>
            </a:xfrm>
            <a:prstGeom prst="roundRect">
              <a:avLst>
                <a:gd name="adj" fmla="val 9991"/>
              </a:avLst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8197" name="矩形 26"/>
            <p:cNvSpPr/>
            <p:nvPr/>
          </p:nvSpPr>
          <p:spPr>
            <a:xfrm>
              <a:off x="3307877" y="1635884"/>
              <a:ext cx="6834744" cy="2308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上茶应在主客未正式交谈前。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正确的步骤是：双手端茶从客人的左后侧奉上。要将茶盘放在临近客人的茶几上，然后右手拿着茶杯的中部，左手托着杯底，杯耳应朝向客人，双手将茶递给客人同时要说“您请用茶”</a:t>
              </a:r>
              <a:endParaRPr lang="zh-CN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198" name="组合 28"/>
            <p:cNvGrpSpPr/>
            <p:nvPr/>
          </p:nvGrpSpPr>
          <p:grpSpPr>
            <a:xfrm>
              <a:off x="3416163" y="982784"/>
              <a:ext cx="2177747" cy="521850"/>
              <a:chOff x="1489894" y="830703"/>
              <a:chExt cx="1855739" cy="450647"/>
            </a:xfrm>
          </p:grpSpPr>
          <p:sp>
            <p:nvSpPr>
              <p:cNvPr id="30" name="八边形 29"/>
              <p:cNvSpPr/>
              <p:nvPr/>
            </p:nvSpPr>
            <p:spPr>
              <a:xfrm>
                <a:off x="1489894" y="830703"/>
                <a:ext cx="1855739" cy="450647"/>
              </a:xfrm>
              <a:prstGeom prst="octag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200" name="矩形 31"/>
              <p:cNvSpPr/>
              <p:nvPr/>
            </p:nvSpPr>
            <p:spPr>
              <a:xfrm>
                <a:off x="1639021" y="872261"/>
                <a:ext cx="1557488" cy="3986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2400" dirty="0">
                    <a:solidFill>
                      <a:srgbClr val="222222"/>
                    </a:solidFill>
                    <a:latin typeface="Calibri" panose="020F0502020204030204" charset="0"/>
                    <a:ea typeface="仿宋" panose="02010609060101010101" pitchFamily="49" charset="-122"/>
                  </a:rPr>
                  <a:t> </a:t>
                </a:r>
                <a:r>
                  <a:rPr lang="en-US" altLang="zh-CN" sz="2400" dirty="0">
                    <a:solidFill>
                      <a:srgbClr val="222222"/>
                    </a:solidFill>
                    <a:latin typeface="Calibri" panose="020F0502020204030204" charset="0"/>
                    <a:ea typeface="仿宋" panose="02010609060101010101" pitchFamily="49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奉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茶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法</a:t>
                </a:r>
                <a:endParaRPr lang="zh-CN" altLang="en-US" sz="28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组合 44"/>
          <p:cNvGrpSpPr/>
          <p:nvPr/>
        </p:nvGrpSpPr>
        <p:grpSpPr>
          <a:xfrm>
            <a:off x="-515937" y="801688"/>
            <a:ext cx="13325475" cy="6056312"/>
            <a:chOff x="-504516" y="802230"/>
            <a:chExt cx="13326515" cy="6055770"/>
          </a:xfrm>
        </p:grpSpPr>
        <p:grpSp>
          <p:nvGrpSpPr>
            <p:cNvPr id="9218" name="组合 6"/>
            <p:cNvGrpSpPr/>
            <p:nvPr/>
          </p:nvGrpSpPr>
          <p:grpSpPr>
            <a:xfrm>
              <a:off x="2226124" y="3173185"/>
              <a:ext cx="7844589" cy="3684815"/>
              <a:chOff x="1881962" y="4131535"/>
              <a:chExt cx="7082066" cy="273256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"/>
              <a:srcRect b="52795"/>
              <a:stretch>
                <a:fillRect/>
              </a:stretch>
            </p:blipFill>
            <p:spPr>
              <a:xfrm>
                <a:off x="1881962" y="4131535"/>
                <a:ext cx="7082066" cy="2732568"/>
              </a:xfrm>
              <a:prstGeom prst="rect">
                <a:avLst/>
              </a:prstGeom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9220" name="组合 3"/>
              <p:cNvGrpSpPr/>
              <p:nvPr/>
            </p:nvGrpSpPr>
            <p:grpSpPr>
              <a:xfrm>
                <a:off x="1935125" y="5199322"/>
                <a:ext cx="6975741" cy="1658678"/>
                <a:chOff x="367810" y="471377"/>
                <a:chExt cx="9776434" cy="2619868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54522" r="3039"/>
                <a:stretch>
                  <a:fillRect/>
                </a:stretch>
              </p:blipFill>
              <p:spPr>
                <a:xfrm>
                  <a:off x="5256027" y="471377"/>
                  <a:ext cx="4888217" cy="2619868"/>
                </a:xfrm>
                <a:prstGeom prst="rect">
                  <a:avLst/>
                </a:prstGeom>
                <a:effectLst>
                  <a:outerShdw blurRad="50800" dist="76200" dir="18900000" algn="bl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 rotWithShape="1">
                <a:blip r:embed="rId2"/>
                <a:srcRect t="54522" r="3039"/>
                <a:stretch>
                  <a:fillRect/>
                </a:stretch>
              </p:blipFill>
              <p:spPr>
                <a:xfrm flipH="1">
                  <a:off x="367810" y="471377"/>
                  <a:ext cx="4888217" cy="2619868"/>
                </a:xfrm>
                <a:prstGeom prst="rect">
                  <a:avLst/>
                </a:prstGeom>
                <a:effectLst>
                  <a:outerShdw blurRad="50800" dist="76200" dir="13500000" algn="b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sp>
          <p:nvSpPr>
            <p:cNvPr id="19" name="弧形 18"/>
            <p:cNvSpPr/>
            <p:nvPr/>
          </p:nvSpPr>
          <p:spPr>
            <a:xfrm>
              <a:off x="-504516" y="2462069"/>
              <a:ext cx="4864712" cy="3232849"/>
            </a:xfrm>
            <a:prstGeom prst="arc">
              <a:avLst>
                <a:gd name="adj1" fmla="val 18531067"/>
                <a:gd name="adj2" fmla="val 20926582"/>
              </a:avLst>
            </a:prstGeom>
            <a:ln>
              <a:solidFill>
                <a:schemeClr val="bg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5" name="弧形 24"/>
            <p:cNvSpPr/>
            <p:nvPr/>
          </p:nvSpPr>
          <p:spPr>
            <a:xfrm flipH="1">
              <a:off x="7957287" y="2410340"/>
              <a:ext cx="4864712" cy="3232849"/>
            </a:xfrm>
            <a:prstGeom prst="arc">
              <a:avLst>
                <a:gd name="adj1" fmla="val 18477397"/>
                <a:gd name="adj2" fmla="val 21012841"/>
              </a:avLst>
            </a:prstGeom>
            <a:ln>
              <a:solidFill>
                <a:schemeClr val="bg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9225" name="矩形 5"/>
            <p:cNvSpPr/>
            <p:nvPr/>
          </p:nvSpPr>
          <p:spPr>
            <a:xfrm>
              <a:off x="7112128" y="1993029"/>
              <a:ext cx="4300168" cy="4181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6178384" y="2077586"/>
              <a:ext cx="12051" cy="992296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27" name="组合 35"/>
            <p:cNvGrpSpPr/>
            <p:nvPr/>
          </p:nvGrpSpPr>
          <p:grpSpPr>
            <a:xfrm>
              <a:off x="2033622" y="1616034"/>
              <a:ext cx="1216639" cy="1172053"/>
              <a:chOff x="2069433" y="1624262"/>
              <a:chExt cx="1216639" cy="1172053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2069433" y="1624262"/>
                <a:ext cx="1143000" cy="11720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127000">
                  <a:schemeClr val="bg1">
                    <a:lumMod val="75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2141621" y="1708484"/>
                <a:ext cx="998621" cy="994790"/>
              </a:xfrm>
              <a:prstGeom prst="ellipse">
                <a:avLst/>
              </a:prstGeom>
              <a:solidFill>
                <a:srgbClr val="4597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230" name="矩形 7"/>
              <p:cNvSpPr/>
              <p:nvPr/>
            </p:nvSpPr>
            <p:spPr>
              <a:xfrm>
                <a:off x="2161667" y="1863570"/>
                <a:ext cx="1124405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 客后 主</a:t>
                </a:r>
                <a:endPara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31" name="组合 36"/>
            <p:cNvGrpSpPr/>
            <p:nvPr/>
          </p:nvGrpSpPr>
          <p:grpSpPr>
            <a:xfrm>
              <a:off x="5603313" y="802230"/>
              <a:ext cx="1216639" cy="1172053"/>
              <a:chOff x="2069433" y="1624262"/>
              <a:chExt cx="1216639" cy="1172053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069433" y="1624262"/>
                <a:ext cx="1143000" cy="1172053"/>
              </a:xfrm>
              <a:prstGeom prst="ellipse">
                <a:avLst/>
              </a:prstGeom>
              <a:solidFill>
                <a:srgbClr val="4597C7"/>
              </a:solidFill>
              <a:ln>
                <a:noFill/>
              </a:ln>
              <a:effectLst>
                <a:glow rad="127000">
                  <a:schemeClr val="bg1">
                    <a:lumMod val="75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141621" y="1708484"/>
                <a:ext cx="998621" cy="99479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>
                  <a:solidFill>
                    <a:srgbClr val="4597C7"/>
                  </a:solidFill>
                </a:endParaRPr>
              </a:p>
            </p:txBody>
          </p:sp>
          <p:sp>
            <p:nvSpPr>
              <p:cNvPr id="9234" name="矩形 39"/>
              <p:cNvSpPr/>
              <p:nvPr/>
            </p:nvSpPr>
            <p:spPr>
              <a:xfrm>
                <a:off x="2161667" y="1863570"/>
                <a:ext cx="1124405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 女后 男</a:t>
                </a:r>
                <a:endParaRPr lang="en-US" altLang="zh-CN" sz="20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235" name="组合 40"/>
            <p:cNvGrpSpPr/>
            <p:nvPr/>
          </p:nvGrpSpPr>
          <p:grpSpPr>
            <a:xfrm>
              <a:off x="9173004" y="1522993"/>
              <a:ext cx="1216639" cy="1172053"/>
              <a:chOff x="2069433" y="1624262"/>
              <a:chExt cx="1216639" cy="1172053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2069433" y="1624262"/>
                <a:ext cx="1143000" cy="117205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127000">
                  <a:schemeClr val="bg1">
                    <a:lumMod val="75000"/>
                  </a:schemeClr>
                </a:glow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141621" y="1708484"/>
                <a:ext cx="998621" cy="994790"/>
              </a:xfrm>
              <a:prstGeom prst="ellipse">
                <a:avLst/>
              </a:prstGeom>
              <a:solidFill>
                <a:srgbClr val="4597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238" name="矩形 43"/>
              <p:cNvSpPr/>
              <p:nvPr/>
            </p:nvSpPr>
            <p:spPr>
              <a:xfrm>
                <a:off x="2161667" y="1863570"/>
                <a:ext cx="1124405" cy="7078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ctr"/>
                <a:r>
                  <a:rPr lang="zh-CN" altLang="en-US" sz="2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 长后 幼</a:t>
                </a:r>
                <a:endPara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923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0" y="3609975"/>
            <a:ext cx="4237038" cy="1176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/>
          <a:srcRect l="54743" t="51482"/>
          <a:stretch>
            <a:fillRect/>
          </a:stretch>
        </p:blipFill>
        <p:spPr>
          <a:xfrm flipH="1" flipV="1">
            <a:off x="0" y="4716463"/>
            <a:ext cx="12192000" cy="215741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54522" r="3039"/>
          <a:stretch>
            <a:fillRect/>
          </a:stretch>
        </p:blipFill>
        <p:spPr>
          <a:xfrm flipH="1">
            <a:off x="7632700" y="3806825"/>
            <a:ext cx="4559300" cy="3051175"/>
          </a:xfrm>
          <a:prstGeom prst="rect">
            <a:avLst/>
          </a:prstGeom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10243" name="组合 22"/>
          <p:cNvGrpSpPr/>
          <p:nvPr/>
        </p:nvGrpSpPr>
        <p:grpSpPr>
          <a:xfrm>
            <a:off x="733425" y="922338"/>
            <a:ext cx="8796338" cy="3340100"/>
            <a:chOff x="2790521" y="982784"/>
            <a:chExt cx="8795890" cy="3339060"/>
          </a:xfrm>
        </p:grpSpPr>
        <p:sp>
          <p:nvSpPr>
            <p:cNvPr id="22" name="圆角矩形 21"/>
            <p:cNvSpPr/>
            <p:nvPr/>
          </p:nvSpPr>
          <p:spPr>
            <a:xfrm>
              <a:off x="2790521" y="1258248"/>
              <a:ext cx="8795890" cy="3063596"/>
            </a:xfrm>
            <a:prstGeom prst="roundRect">
              <a:avLst>
                <a:gd name="adj" fmla="val 9991"/>
              </a:avLst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>
                <a:solidFill>
                  <a:prstClr val="white"/>
                </a:solidFill>
              </a:endParaRPr>
            </a:p>
          </p:txBody>
        </p:sp>
        <p:sp>
          <p:nvSpPr>
            <p:cNvPr id="10245" name="矩形 26"/>
            <p:cNvSpPr/>
            <p:nvPr/>
          </p:nvSpPr>
          <p:spPr>
            <a:xfrm>
              <a:off x="3151467" y="1558931"/>
              <a:ext cx="8434944" cy="230832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尽量不要用一只手上茶，尤其不能用左手。</a:t>
              </a:r>
              <a:endPara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切勿让手指碰到杯口。</a:t>
              </a:r>
              <a:endPara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为客人倒的第一杯茶，通常不宜斟得过满，以杯深的</a:t>
              </a:r>
              <a:r>
                <a:rPr lang="en-US" altLang="zh-CN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2/3</a:t>
              </a: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处为宜。</a:t>
              </a:r>
              <a:endPara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继而把握好续水的时机，以不妨碍宾客交谈为佳，不能等到茶叶见底后再续水。</a:t>
              </a: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246" name="组合 28"/>
            <p:cNvGrpSpPr/>
            <p:nvPr/>
          </p:nvGrpSpPr>
          <p:grpSpPr>
            <a:xfrm>
              <a:off x="3416163" y="982784"/>
              <a:ext cx="2177747" cy="521850"/>
              <a:chOff x="1489894" y="830703"/>
              <a:chExt cx="1855739" cy="450647"/>
            </a:xfrm>
          </p:grpSpPr>
          <p:sp>
            <p:nvSpPr>
              <p:cNvPr id="30" name="八边形 29"/>
              <p:cNvSpPr/>
              <p:nvPr/>
            </p:nvSpPr>
            <p:spPr>
              <a:xfrm>
                <a:off x="1489894" y="830703"/>
                <a:ext cx="1855739" cy="450647"/>
              </a:xfrm>
              <a:prstGeom prst="octagon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10248" name="矩形 31"/>
              <p:cNvSpPr/>
              <p:nvPr/>
            </p:nvSpPr>
            <p:spPr>
              <a:xfrm>
                <a:off x="1639021" y="872261"/>
                <a:ext cx="1557488" cy="39867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2400" dirty="0">
                    <a:solidFill>
                      <a:srgbClr val="222222"/>
                    </a:solidFill>
                    <a:latin typeface="Calibri" panose="020F0502020204030204" charset="0"/>
                    <a:ea typeface="仿宋" panose="02010609060101010101" pitchFamily="49" charset="-122"/>
                  </a:rPr>
                  <a:t> </a:t>
                </a:r>
                <a:r>
                  <a:rPr lang="en-US" altLang="zh-CN" sz="2400" dirty="0">
                    <a:solidFill>
                      <a:srgbClr val="222222"/>
                    </a:solidFill>
                    <a:latin typeface="Calibri" panose="020F0502020204030204" charset="0"/>
                    <a:ea typeface="仿宋" panose="02010609060101010101" pitchFamily="49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奉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茶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禁</a:t>
                </a:r>
                <a:r>
                  <a:rPr lang="en-US" altLang="zh-CN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忌</a:t>
                </a:r>
                <a:endParaRPr lang="zh-CN" altLang="en-US" sz="2800" b="1" dirty="0">
                  <a:solidFill>
                    <a:srgbClr val="4597C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组合 4"/>
          <p:cNvGrpSpPr/>
          <p:nvPr/>
        </p:nvGrpSpPr>
        <p:grpSpPr>
          <a:xfrm>
            <a:off x="2822575" y="3778250"/>
            <a:ext cx="6103938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126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863" y="1238250"/>
            <a:ext cx="4805362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7"/>
          <p:cNvGrpSpPr/>
          <p:nvPr/>
        </p:nvGrpSpPr>
        <p:grpSpPr>
          <a:xfrm>
            <a:off x="1009650" y="511175"/>
            <a:ext cx="10507663" cy="6346825"/>
            <a:chOff x="1404465" y="511904"/>
            <a:chExt cx="10507636" cy="6346096"/>
          </a:xfrm>
        </p:grpSpPr>
        <p:sp>
          <p:nvSpPr>
            <p:cNvPr id="20" name="弧形 19"/>
            <p:cNvSpPr/>
            <p:nvPr/>
          </p:nvSpPr>
          <p:spPr>
            <a:xfrm rot="16200000" flipH="1">
              <a:off x="2142516" y="835257"/>
              <a:ext cx="4839119" cy="4192410"/>
            </a:xfrm>
            <a:prstGeom prst="arc">
              <a:avLst>
                <a:gd name="adj1" fmla="val 18309948"/>
                <a:gd name="adj2" fmla="val 20431333"/>
              </a:avLst>
            </a:prstGeom>
            <a:ln>
              <a:solidFill>
                <a:schemeClr val="bg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grpSp>
          <p:nvGrpSpPr>
            <p:cNvPr id="12291" name="组合 6"/>
            <p:cNvGrpSpPr/>
            <p:nvPr/>
          </p:nvGrpSpPr>
          <p:grpSpPr>
            <a:xfrm>
              <a:off x="1404465" y="2205352"/>
              <a:ext cx="10507636" cy="4652648"/>
              <a:chOff x="1211906" y="2205352"/>
              <a:chExt cx="10507636" cy="4652648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1"/>
              <a:srcRect b="52795"/>
              <a:stretch>
                <a:fillRect/>
              </a:stretch>
            </p:blipFill>
            <p:spPr>
              <a:xfrm>
                <a:off x="2758727" y="4619298"/>
                <a:ext cx="6581274" cy="2238702"/>
              </a:xfrm>
              <a:prstGeom prst="rect">
                <a:avLst/>
              </a:prstGeom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12293" name="组合 5"/>
              <p:cNvGrpSpPr/>
              <p:nvPr/>
            </p:nvGrpSpPr>
            <p:grpSpPr>
              <a:xfrm>
                <a:off x="1211906" y="2205352"/>
                <a:ext cx="10507636" cy="3844838"/>
                <a:chOff x="1211906" y="2205352"/>
                <a:chExt cx="10507636" cy="384483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1211906" y="3636098"/>
                  <a:ext cx="2281967" cy="45219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6041" t="11525" r="1819"/>
                <a:stretch>
                  <a:fillRect/>
                </a:stretch>
              </p:blipFill>
              <p:spPr>
                <a:xfrm>
                  <a:off x="4893077" y="3957339"/>
                  <a:ext cx="2333838" cy="2092851"/>
                </a:xfrm>
                <a:prstGeom prst="rect">
                  <a:avLst/>
                </a:prstGeom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2296" name="矩形 4"/>
                <p:cNvSpPr/>
                <p:nvPr/>
              </p:nvSpPr>
              <p:spPr>
                <a:xfrm>
                  <a:off x="1309542" y="3520887"/>
                  <a:ext cx="2292295" cy="5847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zh-CN" altLang="en-US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向年长者引见年轻者</a:t>
                  </a:r>
                  <a:endParaRPr lang="en-US" altLang="zh-CN" sz="16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12297" name="组合 18"/>
                <p:cNvGrpSpPr/>
                <p:nvPr/>
              </p:nvGrpSpPr>
              <p:grpSpPr>
                <a:xfrm>
                  <a:off x="5067247" y="2205352"/>
                  <a:ext cx="1985497" cy="484743"/>
                  <a:chOff x="5057285" y="1440158"/>
                  <a:chExt cx="1985497" cy="484743"/>
                </a:xfrm>
              </p:grpSpPr>
              <p:sp>
                <p:nvSpPr>
                  <p:cNvPr id="18" name="圆角矩形 17"/>
                  <p:cNvSpPr/>
                  <p:nvPr/>
                </p:nvSpPr>
                <p:spPr>
                  <a:xfrm>
                    <a:off x="5057285" y="1472707"/>
                    <a:ext cx="1969158" cy="45219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76200" dir="13500000" sy="23000" kx="1200000" algn="br" rotWithShape="0">
                      <a:prstClr val="black">
                        <a:alpha val="2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12299" name="矩形 14"/>
                  <p:cNvSpPr/>
                  <p:nvPr/>
                </p:nvSpPr>
                <p:spPr>
                  <a:xfrm>
                    <a:off x="5153527" y="1440158"/>
                    <a:ext cx="1889255" cy="46166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 anchor="t">
                    <a:spAutoFit/>
                  </a:bodyPr>
                  <a:lstStyle/>
                  <a:p>
                    <a:pPr algn="ctr">
                      <a:lnSpc>
                        <a:spcPct val="150000"/>
                      </a:lnSpc>
                    </a:pPr>
                    <a:r>
                      <a:rPr lang="zh-CN" altLang="en-US" sz="1600" b="1" dirty="0">
                        <a:solidFill>
                          <a:srgbClr val="4597C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向女士引见男士</a:t>
                    </a:r>
                    <a:endParaRPr lang="en-US" altLang="zh-CN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1" name="圆角矩形 20"/>
                <p:cNvSpPr/>
                <p:nvPr/>
              </p:nvSpPr>
              <p:spPr>
                <a:xfrm>
                  <a:off x="8978405" y="3573626"/>
                  <a:ext cx="2610830" cy="45219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12301" name="矩形 15"/>
                <p:cNvSpPr/>
                <p:nvPr/>
              </p:nvSpPr>
              <p:spPr>
                <a:xfrm>
                  <a:off x="9085488" y="3463177"/>
                  <a:ext cx="2634054" cy="51052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pPr algn="ctr">
                    <a:lnSpc>
                      <a:spcPct val="200000"/>
                    </a:lnSpc>
                  </a:pPr>
                  <a:r>
                    <a:rPr lang="zh-CN" altLang="en-US" sz="1600" b="1" dirty="0">
                      <a:solidFill>
                        <a:srgbClr val="4597C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向职位高的引见职位低的</a:t>
                  </a:r>
                  <a:endParaRPr lang="zh-CN" altLang="zh-CN" sz="1200" b="1" dirty="0">
                    <a:solidFill>
                      <a:srgbClr val="4597C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>
                  <a:off x="6021042" y="2774083"/>
                  <a:ext cx="26725" cy="125606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head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2303" name="图片 2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84661" y="6108127"/>
                <a:ext cx="3846909" cy="749873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5" name="弧形 24"/>
            <p:cNvSpPr/>
            <p:nvPr/>
          </p:nvSpPr>
          <p:spPr>
            <a:xfrm rot="5400000">
              <a:off x="5415719" y="1162452"/>
              <a:ext cx="4864712" cy="3852235"/>
            </a:xfrm>
            <a:prstGeom prst="arc">
              <a:avLst>
                <a:gd name="adj1" fmla="val 17934984"/>
                <a:gd name="adj2" fmla="val 20431333"/>
              </a:avLst>
            </a:prstGeom>
            <a:ln>
              <a:solidFill>
                <a:schemeClr val="bg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6180138" y="5353050"/>
            <a:ext cx="1720850" cy="3794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b="1" strike="noStrike" noProof="1">
              <a:solidFill>
                <a:srgbClr val="4597C7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111875" y="3797300"/>
            <a:ext cx="1720850" cy="3794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0" name="圆角矩形 19"/>
          <p:cNvSpPr/>
          <p:nvPr/>
        </p:nvSpPr>
        <p:spPr>
          <a:xfrm>
            <a:off x="6075363" y="635000"/>
            <a:ext cx="1720850" cy="3794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316" name="矩形 2"/>
          <p:cNvSpPr/>
          <p:nvPr/>
        </p:nvSpPr>
        <p:spPr>
          <a:xfrm>
            <a:off x="6075363" y="4375150"/>
            <a:ext cx="5464175" cy="831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应主动打招呼说“您好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!”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，然后说自己的姓名、身份。也可一边伸手跟对方握手，一边作自我介绍。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平行四边形 15"/>
          <p:cNvSpPr/>
          <p:nvPr/>
        </p:nvSpPr>
        <p:spPr>
          <a:xfrm>
            <a:off x="-12700" y="0"/>
            <a:ext cx="5499100" cy="6858000"/>
          </a:xfrm>
          <a:custGeom>
            <a:avLst/>
            <a:gdLst>
              <a:gd name="connsiteX0" fmla="*/ 0 w 5486399"/>
              <a:gd name="connsiteY0" fmla="*/ 6858000 h 6858000"/>
              <a:gd name="connsiteX1" fmla="*/ 1371600 w 5486399"/>
              <a:gd name="connsiteY1" fmla="*/ 0 h 6858000"/>
              <a:gd name="connsiteX2" fmla="*/ 5486399 w 5486399"/>
              <a:gd name="connsiteY2" fmla="*/ 0 h 6858000"/>
              <a:gd name="connsiteX3" fmla="*/ 4114799 w 5486399"/>
              <a:gd name="connsiteY3" fmla="*/ 6858000 h 6858000"/>
              <a:gd name="connsiteX4" fmla="*/ 0 w 5486399"/>
              <a:gd name="connsiteY4" fmla="*/ 6858000 h 6858000"/>
              <a:gd name="connsiteX0-1" fmla="*/ 0 w 5486399"/>
              <a:gd name="connsiteY0-2" fmla="*/ 6858000 h 6858000"/>
              <a:gd name="connsiteX1-3" fmla="*/ 0 w 5486399"/>
              <a:gd name="connsiteY1-4" fmla="*/ 24064 h 6858000"/>
              <a:gd name="connsiteX2-5" fmla="*/ 5486399 w 5486399"/>
              <a:gd name="connsiteY2-6" fmla="*/ 0 h 6858000"/>
              <a:gd name="connsiteX3-7" fmla="*/ 4114799 w 5486399"/>
              <a:gd name="connsiteY3-8" fmla="*/ 6858000 h 6858000"/>
              <a:gd name="connsiteX4-9" fmla="*/ 0 w 5486399"/>
              <a:gd name="connsiteY4-10" fmla="*/ 6858000 h 6858000"/>
              <a:gd name="connsiteX0-11" fmla="*/ 12032 w 5498431"/>
              <a:gd name="connsiteY0-12" fmla="*/ 6858000 h 6858000"/>
              <a:gd name="connsiteX1-13" fmla="*/ 0 w 5498431"/>
              <a:gd name="connsiteY1-14" fmla="*/ 12033 h 6858000"/>
              <a:gd name="connsiteX2-15" fmla="*/ 5498431 w 5498431"/>
              <a:gd name="connsiteY2-16" fmla="*/ 0 h 6858000"/>
              <a:gd name="connsiteX3-17" fmla="*/ 4126831 w 5498431"/>
              <a:gd name="connsiteY3-18" fmla="*/ 6858000 h 6858000"/>
              <a:gd name="connsiteX4-19" fmla="*/ 12032 w 5498431"/>
              <a:gd name="connsiteY4-20" fmla="*/ 6858000 h 6858000"/>
              <a:gd name="connsiteX0-21" fmla="*/ 12032 w 5498431"/>
              <a:gd name="connsiteY0-22" fmla="*/ 6858000 h 6858000"/>
              <a:gd name="connsiteX1-23" fmla="*/ 0 w 5498431"/>
              <a:gd name="connsiteY1-24" fmla="*/ 1 h 6858000"/>
              <a:gd name="connsiteX2-25" fmla="*/ 5498431 w 5498431"/>
              <a:gd name="connsiteY2-26" fmla="*/ 0 h 6858000"/>
              <a:gd name="connsiteX3-27" fmla="*/ 4126831 w 5498431"/>
              <a:gd name="connsiteY3-28" fmla="*/ 6858000 h 6858000"/>
              <a:gd name="connsiteX4-29" fmla="*/ 12032 w 5498431"/>
              <a:gd name="connsiteY4-30" fmla="*/ 6858000 h 6858000"/>
              <a:gd name="connsiteX0-31" fmla="*/ 12032 w 5498431"/>
              <a:gd name="connsiteY0-32" fmla="*/ 6858000 h 6858000"/>
              <a:gd name="connsiteX1-33" fmla="*/ 0 w 5498431"/>
              <a:gd name="connsiteY1-34" fmla="*/ 1 h 6858000"/>
              <a:gd name="connsiteX2-35" fmla="*/ 5498431 w 5498431"/>
              <a:gd name="connsiteY2-36" fmla="*/ 0 h 6858000"/>
              <a:gd name="connsiteX3-37" fmla="*/ 4788568 w 5498431"/>
              <a:gd name="connsiteY3-38" fmla="*/ 6845968 h 6858000"/>
              <a:gd name="connsiteX4-39" fmla="*/ 12032 w 5498431"/>
              <a:gd name="connsiteY4-40" fmla="*/ 685800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498431" h="6858000">
                <a:moveTo>
                  <a:pt x="12032" y="6858000"/>
                </a:moveTo>
                <a:cubicBezTo>
                  <a:pt x="8021" y="4576011"/>
                  <a:pt x="4011" y="2281990"/>
                  <a:pt x="0" y="1"/>
                </a:cubicBezTo>
                <a:lnTo>
                  <a:pt x="5498431" y="0"/>
                </a:lnTo>
                <a:lnTo>
                  <a:pt x="4788568" y="6845968"/>
                </a:lnTo>
                <a:lnTo>
                  <a:pt x="12032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6041" t="11525" r="1819"/>
          <a:stretch>
            <a:fillRect/>
          </a:stretch>
        </p:blipFill>
        <p:spPr>
          <a:xfrm>
            <a:off x="431800" y="2546350"/>
            <a:ext cx="3875088" cy="431165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3319" name="矩形 16"/>
          <p:cNvSpPr/>
          <p:nvPr/>
        </p:nvSpPr>
        <p:spPr>
          <a:xfrm>
            <a:off x="5980113" y="1238250"/>
            <a:ext cx="5829300" cy="787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应简洁清楚，可简要介绍双方的职业、工作单位等情况，介绍时，应有礼貌地以手势示意。</a:t>
            </a: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矩形 17"/>
          <p:cNvSpPr/>
          <p:nvPr/>
        </p:nvSpPr>
        <p:spPr>
          <a:xfrm>
            <a:off x="6227763" y="655638"/>
            <a:ext cx="1416050" cy="3381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1600" b="1" dirty="0">
                <a:solidFill>
                  <a:srgbClr val="4597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为他人作介绍</a:t>
            </a:r>
            <a:endParaRPr lang="zh-CN" altLang="en-US" b="1" dirty="0">
              <a:solidFill>
                <a:srgbClr val="4597C7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3321" name="矩形 18"/>
          <p:cNvSpPr/>
          <p:nvPr/>
        </p:nvSpPr>
        <p:spPr>
          <a:xfrm>
            <a:off x="6075363" y="2801938"/>
            <a:ext cx="5464175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应注视对方，介绍完后，可握手或点头示意，并说“您好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!”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 “幸会</a:t>
            </a:r>
            <a:r>
              <a: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!”</a:t>
            </a: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等礼貌用语。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075363" y="2290763"/>
            <a:ext cx="1720850" cy="3794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323" name="矩形 21"/>
          <p:cNvSpPr/>
          <p:nvPr/>
        </p:nvSpPr>
        <p:spPr>
          <a:xfrm>
            <a:off x="6350000" y="2322513"/>
            <a:ext cx="1431925" cy="339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sz="1600" b="1" dirty="0">
                <a:solidFill>
                  <a:srgbClr val="4597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被他人介绍</a:t>
            </a:r>
            <a:endParaRPr lang="en-US" altLang="zh-CN" sz="1600" b="1" dirty="0">
              <a:solidFill>
                <a:srgbClr val="4597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4" name="矩形 22"/>
          <p:cNvSpPr/>
          <p:nvPr/>
        </p:nvSpPr>
        <p:spPr>
          <a:xfrm>
            <a:off x="6378575" y="3797300"/>
            <a:ext cx="1403350" cy="3397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/>
            <a:r>
              <a:rPr lang="zh-CN" altLang="en-US" sz="1600" b="1" dirty="0">
                <a:solidFill>
                  <a:srgbClr val="4597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作自我介绍</a:t>
            </a:r>
            <a:endParaRPr lang="en-US" altLang="zh-CN" sz="1600" b="1" dirty="0">
              <a:solidFill>
                <a:srgbClr val="4597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5" name="矩形 25"/>
          <p:cNvSpPr/>
          <p:nvPr/>
        </p:nvSpPr>
        <p:spPr>
          <a:xfrm>
            <a:off x="6535738" y="5948363"/>
            <a:ext cx="2428875" cy="3397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被介绍者应起身示意。</a:t>
            </a:r>
            <a:endParaRPr lang="zh-CN" altLang="en-US" dirty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3326" name="矩形 23"/>
          <p:cNvSpPr/>
          <p:nvPr/>
        </p:nvSpPr>
        <p:spPr>
          <a:xfrm>
            <a:off x="6450013" y="5373688"/>
            <a:ext cx="1390650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just"/>
            <a:r>
              <a:rPr lang="zh-CN" altLang="en-US" sz="1600" b="1" dirty="0">
                <a:solidFill>
                  <a:srgbClr val="4597C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 议 介 绍</a:t>
            </a:r>
            <a:endParaRPr lang="en-US" altLang="zh-CN" sz="1600" b="1" dirty="0">
              <a:solidFill>
                <a:srgbClr val="4597C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27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703388"/>
            <a:ext cx="3840163" cy="749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434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5688" y="1246188"/>
            <a:ext cx="4754562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8450179"/>
              <a:gd name="connsiteY0-2" fmla="*/ 6858000 h 6858000"/>
              <a:gd name="connsiteX1-3" fmla="*/ 0 w 8450179"/>
              <a:gd name="connsiteY1-4" fmla="*/ 0 h 6858000"/>
              <a:gd name="connsiteX2-5" fmla="*/ 8450179 w 8450179"/>
              <a:gd name="connsiteY2-6" fmla="*/ 6833937 h 6858000"/>
              <a:gd name="connsiteX3-7" fmla="*/ 0 w 8450179"/>
              <a:gd name="connsiteY3-8" fmla="*/ 6858000 h 6858000"/>
              <a:gd name="connsiteX0-9" fmla="*/ 0 w 8606590"/>
              <a:gd name="connsiteY0-10" fmla="*/ 6858000 h 6858000"/>
              <a:gd name="connsiteX1-11" fmla="*/ 0 w 8606590"/>
              <a:gd name="connsiteY1-12" fmla="*/ 0 h 6858000"/>
              <a:gd name="connsiteX2-13" fmla="*/ 8606590 w 8606590"/>
              <a:gd name="connsiteY2-14" fmla="*/ 6833937 h 6858000"/>
              <a:gd name="connsiteX3-15" fmla="*/ 0 w 8606590"/>
              <a:gd name="connsiteY3-16" fmla="*/ 6858000 h 6858000"/>
              <a:gd name="connsiteX0-17" fmla="*/ 0 w 8486274"/>
              <a:gd name="connsiteY0-18" fmla="*/ 6858000 h 6858000"/>
              <a:gd name="connsiteX1-19" fmla="*/ 0 w 8486274"/>
              <a:gd name="connsiteY1-20" fmla="*/ 0 h 6858000"/>
              <a:gd name="connsiteX2-21" fmla="*/ 8486274 w 8486274"/>
              <a:gd name="connsiteY2-22" fmla="*/ 6845968 h 6858000"/>
              <a:gd name="connsiteX3-23" fmla="*/ 0 w 8486274"/>
              <a:gd name="connsiteY3-24" fmla="*/ 6858000 h 6858000"/>
              <a:gd name="connsiteX0-25" fmla="*/ 0 w 8534400"/>
              <a:gd name="connsiteY0-26" fmla="*/ 6858000 h 6870031"/>
              <a:gd name="connsiteX1-27" fmla="*/ 0 w 8534400"/>
              <a:gd name="connsiteY1-28" fmla="*/ 0 h 6870031"/>
              <a:gd name="connsiteX2-29" fmla="*/ 8534400 w 8534400"/>
              <a:gd name="connsiteY2-30" fmla="*/ 6870031 h 6870031"/>
              <a:gd name="connsiteX3-31" fmla="*/ 0 w 8534400"/>
              <a:gd name="connsiteY3-32" fmla="*/ 6858000 h 6870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534400" h="6870031">
                <a:moveTo>
                  <a:pt x="0" y="6858000"/>
                </a:moveTo>
                <a:lnTo>
                  <a:pt x="0" y="0"/>
                </a:lnTo>
                <a:lnTo>
                  <a:pt x="8534400" y="6870031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635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9588"/>
            <a:ext cx="4030663" cy="38084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363" name="矩形 8"/>
          <p:cNvSpPr/>
          <p:nvPr/>
        </p:nvSpPr>
        <p:spPr>
          <a:xfrm>
            <a:off x="6881813" y="1020763"/>
            <a:ext cx="4222750" cy="2554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双方互致问候时，若双方均为男士彼此应趋前握手，女士则随双方各自意愿。一方为男士、一方为女士时，男士应先等女士伸出手；若男士已伸出手来，女士应有所反应。</a:t>
            </a:r>
            <a:endParaRPr lang="zh-CN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4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838" y="4244975"/>
            <a:ext cx="4578350" cy="23764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H="1">
            <a:off x="-7937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8450179"/>
              <a:gd name="connsiteY0-2" fmla="*/ 6858000 h 6858000"/>
              <a:gd name="connsiteX1-3" fmla="*/ 0 w 8450179"/>
              <a:gd name="connsiteY1-4" fmla="*/ 0 h 6858000"/>
              <a:gd name="connsiteX2-5" fmla="*/ 8450179 w 8450179"/>
              <a:gd name="connsiteY2-6" fmla="*/ 6833937 h 6858000"/>
              <a:gd name="connsiteX3-7" fmla="*/ 0 w 8450179"/>
              <a:gd name="connsiteY3-8" fmla="*/ 6858000 h 6858000"/>
              <a:gd name="connsiteX0-9" fmla="*/ 0 w 8606590"/>
              <a:gd name="connsiteY0-10" fmla="*/ 6858000 h 6858000"/>
              <a:gd name="connsiteX1-11" fmla="*/ 0 w 8606590"/>
              <a:gd name="connsiteY1-12" fmla="*/ 0 h 6858000"/>
              <a:gd name="connsiteX2-13" fmla="*/ 8606590 w 8606590"/>
              <a:gd name="connsiteY2-14" fmla="*/ 6833937 h 6858000"/>
              <a:gd name="connsiteX3-15" fmla="*/ 0 w 8606590"/>
              <a:gd name="connsiteY3-16" fmla="*/ 6858000 h 6858000"/>
              <a:gd name="connsiteX0-17" fmla="*/ 0 w 8486274"/>
              <a:gd name="connsiteY0-18" fmla="*/ 6858000 h 6858000"/>
              <a:gd name="connsiteX1-19" fmla="*/ 0 w 8486274"/>
              <a:gd name="connsiteY1-20" fmla="*/ 0 h 6858000"/>
              <a:gd name="connsiteX2-21" fmla="*/ 8486274 w 8486274"/>
              <a:gd name="connsiteY2-22" fmla="*/ 6845968 h 6858000"/>
              <a:gd name="connsiteX3-23" fmla="*/ 0 w 8486274"/>
              <a:gd name="connsiteY3-24" fmla="*/ 6858000 h 6858000"/>
              <a:gd name="connsiteX0-25" fmla="*/ 0 w 8534400"/>
              <a:gd name="connsiteY0-26" fmla="*/ 6858000 h 6870031"/>
              <a:gd name="connsiteX1-27" fmla="*/ 0 w 8534400"/>
              <a:gd name="connsiteY1-28" fmla="*/ 0 h 6870031"/>
              <a:gd name="connsiteX2-29" fmla="*/ 8534400 w 8534400"/>
              <a:gd name="connsiteY2-30" fmla="*/ 6870031 h 6870031"/>
              <a:gd name="connsiteX3-31" fmla="*/ 0 w 8534400"/>
              <a:gd name="connsiteY3-32" fmla="*/ 6858000 h 6870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534400" h="6870031">
                <a:moveTo>
                  <a:pt x="0" y="6858000"/>
                </a:moveTo>
                <a:lnTo>
                  <a:pt x="0" y="0"/>
                </a:lnTo>
                <a:lnTo>
                  <a:pt x="8534400" y="6870031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635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2800" strike="noStrike" noProof="1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53400" y="2154238"/>
            <a:ext cx="4030663" cy="38084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6387" name="矩形 8"/>
          <p:cNvSpPr/>
          <p:nvPr/>
        </p:nvSpPr>
        <p:spPr>
          <a:xfrm>
            <a:off x="755650" y="876300"/>
            <a:ext cx="5046663" cy="255428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一般地握手，两个人手掌相握呈垂相状态，表示平等而自然的关系。如要表示谦虚或恭敬，可掌心向上同他人握手；为表示更加谦恭可双手去捧接。不可掌心向下握住对方的手。握手一般应用右手。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88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63" y="4567238"/>
            <a:ext cx="4389437" cy="2035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8450179"/>
              <a:gd name="connsiteY0-2" fmla="*/ 6858000 h 6858000"/>
              <a:gd name="connsiteX1-3" fmla="*/ 0 w 8450179"/>
              <a:gd name="connsiteY1-4" fmla="*/ 0 h 6858000"/>
              <a:gd name="connsiteX2-5" fmla="*/ 8450179 w 8450179"/>
              <a:gd name="connsiteY2-6" fmla="*/ 6833937 h 6858000"/>
              <a:gd name="connsiteX3-7" fmla="*/ 0 w 8450179"/>
              <a:gd name="connsiteY3-8" fmla="*/ 6858000 h 6858000"/>
              <a:gd name="connsiteX0-9" fmla="*/ 0 w 8606590"/>
              <a:gd name="connsiteY0-10" fmla="*/ 6858000 h 6858000"/>
              <a:gd name="connsiteX1-11" fmla="*/ 0 w 8606590"/>
              <a:gd name="connsiteY1-12" fmla="*/ 0 h 6858000"/>
              <a:gd name="connsiteX2-13" fmla="*/ 8606590 w 8606590"/>
              <a:gd name="connsiteY2-14" fmla="*/ 6833937 h 6858000"/>
              <a:gd name="connsiteX3-15" fmla="*/ 0 w 8606590"/>
              <a:gd name="connsiteY3-16" fmla="*/ 6858000 h 6858000"/>
              <a:gd name="connsiteX0-17" fmla="*/ 0 w 8486274"/>
              <a:gd name="connsiteY0-18" fmla="*/ 6858000 h 6858000"/>
              <a:gd name="connsiteX1-19" fmla="*/ 0 w 8486274"/>
              <a:gd name="connsiteY1-20" fmla="*/ 0 h 6858000"/>
              <a:gd name="connsiteX2-21" fmla="*/ 8486274 w 8486274"/>
              <a:gd name="connsiteY2-22" fmla="*/ 6845968 h 6858000"/>
              <a:gd name="connsiteX3-23" fmla="*/ 0 w 8486274"/>
              <a:gd name="connsiteY3-24" fmla="*/ 6858000 h 6858000"/>
              <a:gd name="connsiteX0-25" fmla="*/ 0 w 8534400"/>
              <a:gd name="connsiteY0-26" fmla="*/ 6858000 h 6870031"/>
              <a:gd name="connsiteX1-27" fmla="*/ 0 w 8534400"/>
              <a:gd name="connsiteY1-28" fmla="*/ 0 h 6870031"/>
              <a:gd name="connsiteX2-29" fmla="*/ 8534400 w 8534400"/>
              <a:gd name="connsiteY2-30" fmla="*/ 6870031 h 6870031"/>
              <a:gd name="connsiteX3-31" fmla="*/ 0 w 8534400"/>
              <a:gd name="connsiteY3-32" fmla="*/ 6858000 h 6870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534400" h="6870031">
                <a:moveTo>
                  <a:pt x="0" y="6858000"/>
                </a:moveTo>
                <a:lnTo>
                  <a:pt x="0" y="0"/>
                </a:lnTo>
                <a:lnTo>
                  <a:pt x="8534400" y="6870031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635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9588"/>
            <a:ext cx="4030663" cy="38084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7411" name="矩形 8"/>
          <p:cNvSpPr/>
          <p:nvPr/>
        </p:nvSpPr>
        <p:spPr>
          <a:xfrm>
            <a:off x="6989763" y="1020763"/>
            <a:ext cx="4379912" cy="2400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在上下级之间，应上级先伸出手后，下级才能接握。在长幼之间，应长辈先伸出手后，晚辈才能接握。</a:t>
            </a:r>
            <a:endParaRPr lang="zh-CN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412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8" y="3808413"/>
            <a:ext cx="4932362" cy="2663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H="1">
            <a:off x="-7937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0-1" fmla="*/ 0 w 8450179"/>
              <a:gd name="connsiteY0-2" fmla="*/ 6858000 h 6858000"/>
              <a:gd name="connsiteX1-3" fmla="*/ 0 w 8450179"/>
              <a:gd name="connsiteY1-4" fmla="*/ 0 h 6858000"/>
              <a:gd name="connsiteX2-5" fmla="*/ 8450179 w 8450179"/>
              <a:gd name="connsiteY2-6" fmla="*/ 6833937 h 6858000"/>
              <a:gd name="connsiteX3-7" fmla="*/ 0 w 8450179"/>
              <a:gd name="connsiteY3-8" fmla="*/ 6858000 h 6858000"/>
              <a:gd name="connsiteX0-9" fmla="*/ 0 w 8606590"/>
              <a:gd name="connsiteY0-10" fmla="*/ 6858000 h 6858000"/>
              <a:gd name="connsiteX1-11" fmla="*/ 0 w 8606590"/>
              <a:gd name="connsiteY1-12" fmla="*/ 0 h 6858000"/>
              <a:gd name="connsiteX2-13" fmla="*/ 8606590 w 8606590"/>
              <a:gd name="connsiteY2-14" fmla="*/ 6833937 h 6858000"/>
              <a:gd name="connsiteX3-15" fmla="*/ 0 w 8606590"/>
              <a:gd name="connsiteY3-16" fmla="*/ 6858000 h 6858000"/>
              <a:gd name="connsiteX0-17" fmla="*/ 0 w 8486274"/>
              <a:gd name="connsiteY0-18" fmla="*/ 6858000 h 6858000"/>
              <a:gd name="connsiteX1-19" fmla="*/ 0 w 8486274"/>
              <a:gd name="connsiteY1-20" fmla="*/ 0 h 6858000"/>
              <a:gd name="connsiteX2-21" fmla="*/ 8486274 w 8486274"/>
              <a:gd name="connsiteY2-22" fmla="*/ 6845968 h 6858000"/>
              <a:gd name="connsiteX3-23" fmla="*/ 0 w 8486274"/>
              <a:gd name="connsiteY3-24" fmla="*/ 6858000 h 6858000"/>
              <a:gd name="connsiteX0-25" fmla="*/ 0 w 8534400"/>
              <a:gd name="connsiteY0-26" fmla="*/ 6858000 h 6870031"/>
              <a:gd name="connsiteX1-27" fmla="*/ 0 w 8534400"/>
              <a:gd name="connsiteY1-28" fmla="*/ 0 h 6870031"/>
              <a:gd name="connsiteX2-29" fmla="*/ 8534400 w 8534400"/>
              <a:gd name="connsiteY2-30" fmla="*/ 6870031 h 6870031"/>
              <a:gd name="connsiteX3-31" fmla="*/ 0 w 8534400"/>
              <a:gd name="connsiteY3-32" fmla="*/ 6858000 h 68700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534400" h="6870031">
                <a:moveTo>
                  <a:pt x="0" y="6858000"/>
                </a:moveTo>
                <a:lnTo>
                  <a:pt x="0" y="0"/>
                </a:lnTo>
                <a:lnTo>
                  <a:pt x="8534400" y="6870031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635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53400" y="2154238"/>
            <a:ext cx="4030663" cy="38084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8435" name="矩形 8"/>
          <p:cNvSpPr/>
          <p:nvPr/>
        </p:nvSpPr>
        <p:spPr>
          <a:xfrm>
            <a:off x="1387475" y="1474788"/>
            <a:ext cx="4394200" cy="13589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一般情况，相互间轻握即可。  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为表示友好，可热烈握手。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313" y="4332288"/>
            <a:ext cx="4591050" cy="2590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946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050" y="1198563"/>
            <a:ext cx="4756150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>
            <a:off x="0" y="3124200"/>
            <a:ext cx="4159250" cy="3733800"/>
          </a:xfrm>
          <a:custGeom>
            <a:avLst/>
            <a:gdLst>
              <a:gd name="connsiteX0" fmla="*/ 0 w 4159631"/>
              <a:gd name="connsiteY0" fmla="*/ 3733800 h 3733800"/>
              <a:gd name="connsiteX1" fmla="*/ 0 w 4159631"/>
              <a:gd name="connsiteY1" fmla="*/ 0 h 3733800"/>
              <a:gd name="connsiteX2" fmla="*/ 4159631 w 4159631"/>
              <a:gd name="connsiteY2" fmla="*/ 3733800 h 3733800"/>
              <a:gd name="connsiteX3" fmla="*/ 0 w 4159631"/>
              <a:gd name="connsiteY3" fmla="*/ 3733800 h 3733800"/>
              <a:gd name="connsiteX0-1" fmla="*/ 0 w 4159631"/>
              <a:gd name="connsiteY0-2" fmla="*/ 3733800 h 3733800"/>
              <a:gd name="connsiteX1-3" fmla="*/ 0 w 4159631"/>
              <a:gd name="connsiteY1-4" fmla="*/ 0 h 3733800"/>
              <a:gd name="connsiteX2-5" fmla="*/ 4159631 w 4159631"/>
              <a:gd name="connsiteY2-6" fmla="*/ 3733800 h 3733800"/>
              <a:gd name="connsiteX3-7" fmla="*/ 0 w 4159631"/>
              <a:gd name="connsiteY3-8" fmla="*/ 3733800 h 3733800"/>
              <a:gd name="connsiteX0-9" fmla="*/ 0 w 4159631"/>
              <a:gd name="connsiteY0-10" fmla="*/ 3733800 h 3733800"/>
              <a:gd name="connsiteX1-11" fmla="*/ 0 w 4159631"/>
              <a:gd name="connsiteY1-12" fmla="*/ 0 h 3733800"/>
              <a:gd name="connsiteX2-13" fmla="*/ 4159631 w 4159631"/>
              <a:gd name="connsiteY2-14" fmla="*/ 3733800 h 3733800"/>
              <a:gd name="connsiteX3-15" fmla="*/ 0 w 4159631"/>
              <a:gd name="connsiteY3-16" fmla="*/ 3733800 h 3733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59631" h="3733800">
                <a:moveTo>
                  <a:pt x="0" y="3733800"/>
                </a:moveTo>
                <a:lnTo>
                  <a:pt x="0" y="0"/>
                </a:lnTo>
                <a:cubicBezTo>
                  <a:pt x="583354" y="1837724"/>
                  <a:pt x="2427098" y="2934043"/>
                  <a:pt x="4159631" y="3733800"/>
                </a:cubicBezTo>
                <a:lnTo>
                  <a:pt x="0" y="373380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1016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圆角矩形 4"/>
          <p:cNvSpPr/>
          <p:nvPr/>
        </p:nvSpPr>
        <p:spPr>
          <a:xfrm>
            <a:off x="2770188" y="1412875"/>
            <a:ext cx="8310563" cy="3278188"/>
          </a:xfrm>
          <a:prstGeom prst="roundRect">
            <a:avLst>
              <a:gd name="adj" fmla="val 1254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圆角矩形 6"/>
          <p:cNvSpPr/>
          <p:nvPr/>
        </p:nvSpPr>
        <p:spPr>
          <a:xfrm>
            <a:off x="2770188" y="1593850"/>
            <a:ext cx="8310563" cy="2916238"/>
          </a:xfrm>
          <a:prstGeom prst="roundRect">
            <a:avLst/>
          </a:prstGeom>
          <a:solidFill>
            <a:srgbClr val="4597C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0484" name="矩形 3"/>
          <p:cNvSpPr/>
          <p:nvPr/>
        </p:nvSpPr>
        <p:spPr>
          <a:xfrm>
            <a:off x="3789363" y="1654175"/>
            <a:ext cx="6734175" cy="2449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若有人介绍，应等介绍完对方和自己后，再递上名片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若没人介绍，应在向对方打招呼、简洁的自我介绍后，再递名片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如果是登门拜访，应先口头自我介绍， 再递名片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向他人递送名片时，一般应说“请多指教”，同时身体微微前倾示意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21577" t="9544" r="19917"/>
          <a:stretch>
            <a:fillRect/>
          </a:stretch>
        </p:blipFill>
        <p:spPr>
          <a:xfrm rot="2180565">
            <a:off x="935038" y="3173413"/>
            <a:ext cx="2370138" cy="3663950"/>
          </a:xfrm>
          <a:prstGeom prst="rect">
            <a:avLst/>
          </a:prstGeom>
          <a:effectLst>
            <a:outerShdw blurRad="50800" dist="152400" dir="16200000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8008938" y="3875088"/>
            <a:ext cx="1079500" cy="1068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剪去同侧角的矩形 3"/>
          <p:cNvSpPr/>
          <p:nvPr/>
        </p:nvSpPr>
        <p:spPr>
          <a:xfrm>
            <a:off x="0" y="5449888"/>
            <a:ext cx="12192000" cy="1408113"/>
          </a:xfrm>
          <a:custGeom>
            <a:avLst/>
            <a:gdLst>
              <a:gd name="connsiteX0" fmla="*/ 704335 w 12192000"/>
              <a:gd name="connsiteY0" fmla="*/ 0 h 1408670"/>
              <a:gd name="connsiteX1" fmla="*/ 11487665 w 12192000"/>
              <a:gd name="connsiteY1" fmla="*/ 0 h 1408670"/>
              <a:gd name="connsiteX2" fmla="*/ 12192000 w 12192000"/>
              <a:gd name="connsiteY2" fmla="*/ 704335 h 1408670"/>
              <a:gd name="connsiteX3" fmla="*/ 12192000 w 12192000"/>
              <a:gd name="connsiteY3" fmla="*/ 1408670 h 1408670"/>
              <a:gd name="connsiteX4" fmla="*/ 12192000 w 12192000"/>
              <a:gd name="connsiteY4" fmla="*/ 1408670 h 1408670"/>
              <a:gd name="connsiteX5" fmla="*/ 0 w 12192000"/>
              <a:gd name="connsiteY5" fmla="*/ 1408670 h 1408670"/>
              <a:gd name="connsiteX6" fmla="*/ 0 w 12192000"/>
              <a:gd name="connsiteY6" fmla="*/ 1408670 h 1408670"/>
              <a:gd name="connsiteX7" fmla="*/ 0 w 12192000"/>
              <a:gd name="connsiteY7" fmla="*/ 704335 h 1408670"/>
              <a:gd name="connsiteX8" fmla="*/ 704335 w 12192000"/>
              <a:gd name="connsiteY8" fmla="*/ 0 h 1408670"/>
              <a:gd name="connsiteX0-1" fmla="*/ 2125362 w 12192000"/>
              <a:gd name="connsiteY0-2" fmla="*/ 24714 h 1408670"/>
              <a:gd name="connsiteX1-3" fmla="*/ 11487665 w 12192000"/>
              <a:gd name="connsiteY1-4" fmla="*/ 0 h 1408670"/>
              <a:gd name="connsiteX2-5" fmla="*/ 12192000 w 12192000"/>
              <a:gd name="connsiteY2-6" fmla="*/ 704335 h 1408670"/>
              <a:gd name="connsiteX3-7" fmla="*/ 12192000 w 12192000"/>
              <a:gd name="connsiteY3-8" fmla="*/ 1408670 h 1408670"/>
              <a:gd name="connsiteX4-9" fmla="*/ 12192000 w 12192000"/>
              <a:gd name="connsiteY4-10" fmla="*/ 1408670 h 1408670"/>
              <a:gd name="connsiteX5-11" fmla="*/ 0 w 12192000"/>
              <a:gd name="connsiteY5-12" fmla="*/ 1408670 h 1408670"/>
              <a:gd name="connsiteX6-13" fmla="*/ 0 w 12192000"/>
              <a:gd name="connsiteY6-14" fmla="*/ 1408670 h 1408670"/>
              <a:gd name="connsiteX7-15" fmla="*/ 0 w 12192000"/>
              <a:gd name="connsiteY7-16" fmla="*/ 704335 h 1408670"/>
              <a:gd name="connsiteX8-17" fmla="*/ 2125362 w 12192000"/>
              <a:gd name="connsiteY8-18" fmla="*/ 24714 h 1408670"/>
              <a:gd name="connsiteX0-19" fmla="*/ 2125362 w 12192000"/>
              <a:gd name="connsiteY0-20" fmla="*/ 24714 h 1408670"/>
              <a:gd name="connsiteX1-21" fmla="*/ 10017211 w 12192000"/>
              <a:gd name="connsiteY1-22" fmla="*/ 0 h 1408670"/>
              <a:gd name="connsiteX2-23" fmla="*/ 12192000 w 12192000"/>
              <a:gd name="connsiteY2-24" fmla="*/ 704335 h 1408670"/>
              <a:gd name="connsiteX3-25" fmla="*/ 12192000 w 12192000"/>
              <a:gd name="connsiteY3-26" fmla="*/ 1408670 h 1408670"/>
              <a:gd name="connsiteX4-27" fmla="*/ 12192000 w 12192000"/>
              <a:gd name="connsiteY4-28" fmla="*/ 1408670 h 1408670"/>
              <a:gd name="connsiteX5-29" fmla="*/ 0 w 12192000"/>
              <a:gd name="connsiteY5-30" fmla="*/ 1408670 h 1408670"/>
              <a:gd name="connsiteX6-31" fmla="*/ 0 w 12192000"/>
              <a:gd name="connsiteY6-32" fmla="*/ 1408670 h 1408670"/>
              <a:gd name="connsiteX7-33" fmla="*/ 0 w 12192000"/>
              <a:gd name="connsiteY7-34" fmla="*/ 704335 h 1408670"/>
              <a:gd name="connsiteX8-35" fmla="*/ 2125362 w 12192000"/>
              <a:gd name="connsiteY8-36" fmla="*/ 24714 h 140867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2192000" h="1408670">
                <a:moveTo>
                  <a:pt x="2125362" y="24714"/>
                </a:moveTo>
                <a:lnTo>
                  <a:pt x="10017211" y="0"/>
                </a:lnTo>
                <a:lnTo>
                  <a:pt x="12192000" y="704335"/>
                </a:lnTo>
                <a:lnTo>
                  <a:pt x="12192000" y="1408670"/>
                </a:lnTo>
                <a:lnTo>
                  <a:pt x="12192000" y="1408670"/>
                </a:lnTo>
                <a:lnTo>
                  <a:pt x="0" y="1408670"/>
                </a:lnTo>
                <a:lnTo>
                  <a:pt x="0" y="1408670"/>
                </a:lnTo>
                <a:lnTo>
                  <a:pt x="0" y="704335"/>
                </a:lnTo>
                <a:lnTo>
                  <a:pt x="2125362" y="24714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1016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21507" name="组合 15"/>
          <p:cNvGrpSpPr/>
          <p:nvPr/>
        </p:nvGrpSpPr>
        <p:grpSpPr>
          <a:xfrm>
            <a:off x="6129338" y="1392238"/>
            <a:ext cx="3987800" cy="2386012"/>
            <a:chOff x="6887207" y="1349665"/>
            <a:chExt cx="3987863" cy="2384854"/>
          </a:xfrm>
        </p:grpSpPr>
        <p:grpSp>
          <p:nvGrpSpPr>
            <p:cNvPr id="21508" name="组合 14"/>
            <p:cNvGrpSpPr/>
            <p:nvPr/>
          </p:nvGrpSpPr>
          <p:grpSpPr>
            <a:xfrm>
              <a:off x="6887207" y="1349665"/>
              <a:ext cx="3987863" cy="2384854"/>
              <a:chOff x="4893275" y="1556951"/>
              <a:chExt cx="3987863" cy="2384854"/>
            </a:xfrm>
          </p:grpSpPr>
          <p:sp>
            <p:nvSpPr>
              <p:cNvPr id="13" name="圆角矩形 12"/>
              <p:cNvSpPr/>
              <p:nvPr/>
            </p:nvSpPr>
            <p:spPr>
              <a:xfrm>
                <a:off x="4893275" y="1556951"/>
                <a:ext cx="3987863" cy="238485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893275" y="1671488"/>
                <a:ext cx="3987863" cy="2168321"/>
              </a:xfrm>
              <a:prstGeom prst="roundRect">
                <a:avLst/>
              </a:prstGeom>
              <a:solidFill>
                <a:srgbClr val="50A7DC"/>
              </a:solidFill>
              <a:ln>
                <a:noFill/>
              </a:ln>
              <a:effectLst>
                <a:outerShdw blurRad="50800" dist="508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21511" name="矩形 5"/>
            <p:cNvSpPr/>
            <p:nvPr/>
          </p:nvSpPr>
          <p:spPr>
            <a:xfrm>
              <a:off x="7122518" y="1757262"/>
              <a:ext cx="3686612" cy="15696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如果自己的姓名中有生僻的字，应将自己的名字读一遍。接受他人的名片时，应双手接过，并道谢。接过名片，应仔细看一遍，方可收藏。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512" name="组合 17"/>
          <p:cNvGrpSpPr/>
          <p:nvPr/>
        </p:nvGrpSpPr>
        <p:grpSpPr>
          <a:xfrm>
            <a:off x="1419225" y="1968500"/>
            <a:ext cx="2278063" cy="1577975"/>
            <a:chOff x="6887207" y="1349667"/>
            <a:chExt cx="3987863" cy="1961362"/>
          </a:xfrm>
        </p:grpSpPr>
        <p:grpSp>
          <p:nvGrpSpPr>
            <p:cNvPr id="21513" name="组合 18"/>
            <p:cNvGrpSpPr/>
            <p:nvPr/>
          </p:nvGrpSpPr>
          <p:grpSpPr>
            <a:xfrm>
              <a:off x="6887207" y="1349667"/>
              <a:ext cx="3987863" cy="1961362"/>
              <a:chOff x="4893275" y="1556953"/>
              <a:chExt cx="3987863" cy="1961362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4893275" y="1556953"/>
                <a:ext cx="3987863" cy="1961362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893275" y="1741128"/>
                <a:ext cx="3987863" cy="1654581"/>
              </a:xfrm>
              <a:prstGeom prst="roundRect">
                <a:avLst/>
              </a:prstGeom>
              <a:solidFill>
                <a:srgbClr val="50A7DC"/>
              </a:solidFill>
              <a:ln>
                <a:noFill/>
              </a:ln>
              <a:effectLst>
                <a:outerShdw blurRad="50800" dist="508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21516" name="矩形 19"/>
            <p:cNvSpPr/>
            <p:nvPr/>
          </p:nvSpPr>
          <p:spPr>
            <a:xfrm>
              <a:off x="7232057" y="1577456"/>
              <a:ext cx="3298163" cy="135480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一般应双手呈上名片，名片的文字应正面朝向对方。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21577" t="9544" r="19934" b="3726"/>
          <a:stretch>
            <a:fillRect/>
          </a:stretch>
        </p:blipFill>
        <p:spPr>
          <a:xfrm rot="19419435" flipH="1">
            <a:off x="3503613" y="4459288"/>
            <a:ext cx="1262063" cy="1871663"/>
          </a:xfrm>
          <a:prstGeom prst="rect">
            <a:avLst/>
          </a:prstGeom>
          <a:effectLst>
            <a:outerShdw blurRad="50800" dist="1524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21577" t="9544" r="20014" b="3497"/>
          <a:stretch>
            <a:fillRect/>
          </a:stretch>
        </p:blipFill>
        <p:spPr>
          <a:xfrm rot="2975211">
            <a:off x="5764213" y="4221163"/>
            <a:ext cx="1939925" cy="2886075"/>
          </a:xfrm>
          <a:prstGeom prst="rect">
            <a:avLst/>
          </a:prstGeom>
          <a:effectLst>
            <a:outerShdw blurRad="50800" dist="1524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21519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2213" y="3546475"/>
            <a:ext cx="1079500" cy="1066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流程图: 联系 24"/>
          <p:cNvSpPr/>
          <p:nvPr/>
        </p:nvSpPr>
        <p:spPr>
          <a:xfrm>
            <a:off x="3576436" y="4678659"/>
            <a:ext cx="120480" cy="140473"/>
          </a:xfrm>
          <a:prstGeom prst="flowChartConnector">
            <a:avLst/>
          </a:prstGeom>
          <a:solidFill>
            <a:srgbClr val="4FA6DB"/>
          </a:solidFill>
          <a:ln>
            <a:noFill/>
          </a:ln>
          <a:effectLst>
            <a:innerShdw blurRad="63500" dist="635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6" name="流程图: 联系 25"/>
          <p:cNvSpPr/>
          <p:nvPr/>
        </p:nvSpPr>
        <p:spPr>
          <a:xfrm>
            <a:off x="7720013" y="4984750"/>
            <a:ext cx="120650" cy="141288"/>
          </a:xfrm>
          <a:prstGeom prst="flowChartConnector">
            <a:avLst/>
          </a:prstGeom>
          <a:solidFill>
            <a:srgbClr val="4FA6DB"/>
          </a:solidFill>
          <a:ln>
            <a:noFill/>
          </a:ln>
          <a:effectLst>
            <a:outerShdw blurRad="50800" dist="635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53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900" y="1101725"/>
            <a:ext cx="6065838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组合 19"/>
          <p:cNvGrpSpPr/>
          <p:nvPr/>
        </p:nvGrpSpPr>
        <p:grpSpPr>
          <a:xfrm>
            <a:off x="1160463" y="846138"/>
            <a:ext cx="9979025" cy="5054600"/>
            <a:chOff x="1198148" y="1168191"/>
            <a:chExt cx="9979105" cy="5053913"/>
          </a:xfrm>
        </p:grpSpPr>
        <p:grpSp>
          <p:nvGrpSpPr>
            <p:cNvPr id="23554" name="组合 5"/>
            <p:cNvGrpSpPr/>
            <p:nvPr/>
          </p:nvGrpSpPr>
          <p:grpSpPr>
            <a:xfrm>
              <a:off x="4057483" y="2308168"/>
              <a:ext cx="3855308" cy="2656703"/>
              <a:chOff x="3818239" y="2434280"/>
              <a:chExt cx="3855308" cy="2656703"/>
            </a:xfrm>
          </p:grpSpPr>
          <p:sp>
            <p:nvSpPr>
              <p:cNvPr id="4" name="六边形 3"/>
              <p:cNvSpPr/>
              <p:nvPr/>
            </p:nvSpPr>
            <p:spPr>
              <a:xfrm>
                <a:off x="3818239" y="2434280"/>
                <a:ext cx="3855308" cy="2656703"/>
              </a:xfrm>
              <a:prstGeom prst="hexagon">
                <a:avLst/>
              </a:prstGeom>
              <a:blipFill>
                <a:blip r:embed="rId1"/>
                <a:stretch>
                  <a:fillRect/>
                </a:stretch>
              </a:blipFill>
              <a:ln>
                <a:noFill/>
              </a:ln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603465" y="3094338"/>
                <a:ext cx="2507271" cy="1896762"/>
              </a:xfrm>
              <a:prstGeom prst="rect">
                <a:avLst/>
              </a:prstGeom>
              <a:effectLst>
                <a:outerShdw blurRad="50800" dist="127000" dir="16200000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" name="六边形 4"/>
              <p:cNvSpPr/>
              <p:nvPr/>
            </p:nvSpPr>
            <p:spPr>
              <a:xfrm>
                <a:off x="4015946" y="2582562"/>
                <a:ext cx="3472249" cy="2308653"/>
              </a:xfrm>
              <a:prstGeom prst="hexagon">
                <a:avLst/>
              </a:prstGeom>
              <a:noFill/>
              <a:ln>
                <a:solidFill>
                  <a:srgbClr val="267A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23558" name="矩形 6"/>
            <p:cNvSpPr/>
            <p:nvPr/>
          </p:nvSpPr>
          <p:spPr>
            <a:xfrm>
              <a:off x="1297269" y="1729740"/>
              <a:ext cx="2745464" cy="11568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轻轻敲门，得到允许后方可进入。看到领导在打电话应该立刻退出。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59" name="矩形 7"/>
            <p:cNvSpPr/>
            <p:nvPr/>
          </p:nvSpPr>
          <p:spPr>
            <a:xfrm>
              <a:off x="1198148" y="4112764"/>
              <a:ext cx="2811730" cy="19389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进入领导办公室后，可以说：“领导您好！打扰您一下，有事项需要您汇报</a:t>
              </a:r>
              <a:r>
                <a: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内容简短站着汇报，经领导示意后再坐下。</a:t>
              </a:r>
              <a:endPara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0" name="矩形 8"/>
            <p:cNvSpPr/>
            <p:nvPr/>
          </p:nvSpPr>
          <p:spPr>
            <a:xfrm>
              <a:off x="4009526" y="1168191"/>
              <a:ext cx="379688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进出房门时，开关门的声音一定要轻。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1" name="矩形 9"/>
            <p:cNvSpPr/>
            <p:nvPr/>
          </p:nvSpPr>
          <p:spPr>
            <a:xfrm>
              <a:off x="8080592" y="1722907"/>
              <a:ext cx="2745464" cy="11568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向领导汇报时，语言精炼：汇报时口音清晰，声音适当，语言精炼，条理清楚。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2" name="矩形 10"/>
            <p:cNvSpPr/>
            <p:nvPr/>
          </p:nvSpPr>
          <p:spPr>
            <a:xfrm>
              <a:off x="8110498" y="4364706"/>
              <a:ext cx="3066755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汇报结束后应等到上级示意后才可告辞：告辞时要整理好自己的物品和用过的茶具、座椅。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63" name="矩形 11"/>
            <p:cNvSpPr/>
            <p:nvPr/>
          </p:nvSpPr>
          <p:spPr>
            <a:xfrm>
              <a:off x="3748195" y="5760439"/>
              <a:ext cx="4696298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当上级送别时，要主动说“谢谢”或“请留步”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3889682" y="4926661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229381" y="2308168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3967594" y="2301335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229381" y="4964871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16200000">
              <a:off x="5619231" y="1942657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5400000">
              <a:off x="5627393" y="5374684"/>
              <a:ext cx="731015" cy="0"/>
            </a:xfrm>
            <a:prstGeom prst="line">
              <a:avLst/>
            </a:prstGeom>
            <a:ln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160338" y="185738"/>
            <a:ext cx="11801475" cy="6524625"/>
          </a:xfrm>
          <a:prstGeom prst="roundRect">
            <a:avLst>
              <a:gd name="adj" fmla="val 4735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7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458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050" y="1101725"/>
            <a:ext cx="4633913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剪去单角的矩形 5"/>
          <p:cNvSpPr/>
          <p:nvPr/>
        </p:nvSpPr>
        <p:spPr>
          <a:xfrm flipH="1">
            <a:off x="4816475" y="3311525"/>
            <a:ext cx="7421563" cy="3546475"/>
          </a:xfrm>
          <a:prstGeom prst="snip1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1397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10401" b="8287"/>
          <a:stretch>
            <a:fillRect/>
          </a:stretch>
        </p:blipFill>
        <p:spPr>
          <a:xfrm>
            <a:off x="0" y="2978150"/>
            <a:ext cx="5400675" cy="3879850"/>
          </a:xfrm>
          <a:prstGeom prst="rect">
            <a:avLst/>
          </a:prstGeom>
          <a:effectLst>
            <a:outerShdw blurRad="50800" dist="1270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6272213" y="4089400"/>
            <a:ext cx="320516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000" noProof="1" smtClean="0">
                <a:solidFill>
                  <a:srgbClr val="267AA6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礼 貌 谦 恭</a:t>
            </a:r>
            <a:endParaRPr lang="zh-CN" altLang="en-US" sz="4000" noProof="1">
              <a:solidFill>
                <a:srgbClr val="267AA6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23300" y="5222875"/>
            <a:ext cx="2781300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000" noProof="1" smtClean="0">
                <a:solidFill>
                  <a:srgbClr val="267AA6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言 简 意 赅</a:t>
            </a:r>
            <a:endParaRPr lang="zh-CN" altLang="en-US" sz="4000" noProof="1">
              <a:solidFill>
                <a:srgbClr val="267AA6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605" name="图片 9"/>
          <p:cNvPicPr>
            <a:picLocks noChangeAspect="1"/>
          </p:cNvPicPr>
          <p:nvPr/>
        </p:nvPicPr>
        <p:blipFill>
          <a:blip r:embed="rId3"/>
          <a:srcRect l="4361" t="34238" r="18266" b="20900"/>
          <a:stretch>
            <a:fillRect/>
          </a:stretch>
        </p:blipFill>
        <p:spPr>
          <a:xfrm>
            <a:off x="3582988" y="1162050"/>
            <a:ext cx="5684837" cy="692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/>
          <a:srcRect b="19416"/>
          <a:stretch>
            <a:fillRect/>
          </a:stretch>
        </p:blipFill>
        <p:spPr>
          <a:xfrm>
            <a:off x="6824663" y="4948238"/>
            <a:ext cx="1339850" cy="1257300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>
            <a:off x="0" y="3311525"/>
            <a:ext cx="7419975" cy="3546475"/>
          </a:xfrm>
          <a:prstGeom prst="snip1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1016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t="11250" r="6250" b="17917"/>
          <a:stretch>
            <a:fillRect/>
          </a:stretch>
        </p:blipFill>
        <p:spPr>
          <a:xfrm>
            <a:off x="6350337" y="1944892"/>
            <a:ext cx="4028304" cy="3200265"/>
          </a:xfrm>
          <a:prstGeom prst="rect">
            <a:avLst/>
          </a:prstGeom>
          <a:effectLst>
            <a:outerShdw blurRad="50800" dist="139700" dir="16200000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</a:effectLst>
        </p:spPr>
      </p:pic>
      <p:sp>
        <p:nvSpPr>
          <p:cNvPr id="26627" name="矩形 3"/>
          <p:cNvSpPr/>
          <p:nvPr/>
        </p:nvSpPr>
        <p:spPr>
          <a:xfrm>
            <a:off x="508000" y="3825875"/>
            <a:ext cx="5334000" cy="1003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en-US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一般应在对方工作时间拨打，拨通电话应先问候“您好</a:t>
            </a:r>
            <a:r>
              <a:rPr lang="en-US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”，然后自我介绍和证实对方的身份；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8" name="矩形 4"/>
          <p:cNvSpPr/>
          <p:nvPr/>
        </p:nvSpPr>
        <p:spPr>
          <a:xfrm>
            <a:off x="579438" y="5335588"/>
            <a:ext cx="5392737" cy="10080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如果要找的人不在，可以请接电话者转告，并向对方道谢，问清对方的姓名。如果拨错电话，应向对方道歉。</a:t>
            </a:r>
            <a:endParaRPr lang="zh-CN" altLang="en-US" dirty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479425" y="5172075"/>
            <a:ext cx="5492750" cy="0"/>
          </a:xfrm>
          <a:prstGeom prst="line">
            <a:avLst/>
          </a:prstGeom>
          <a:ln>
            <a:solidFill>
              <a:srgbClr val="267AA6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300" y="871538"/>
            <a:ext cx="5614988" cy="1073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939800" y="754063"/>
            <a:ext cx="11210925" cy="5176838"/>
          </a:xfrm>
          <a:custGeom>
            <a:avLst/>
            <a:gdLst>
              <a:gd name="connsiteX0" fmla="*/ 0 w 12192000"/>
              <a:gd name="connsiteY0" fmla="*/ 0 h 4658498"/>
              <a:gd name="connsiteX1" fmla="*/ 12192000 w 12192000"/>
              <a:gd name="connsiteY1" fmla="*/ 0 h 4658498"/>
              <a:gd name="connsiteX2" fmla="*/ 12192000 w 12192000"/>
              <a:gd name="connsiteY2" fmla="*/ 4658498 h 4658498"/>
              <a:gd name="connsiteX3" fmla="*/ 0 w 12192000"/>
              <a:gd name="connsiteY3" fmla="*/ 4658498 h 4658498"/>
              <a:gd name="connsiteX4" fmla="*/ 0 w 12192000"/>
              <a:gd name="connsiteY4" fmla="*/ 0 h 4658498"/>
              <a:gd name="connsiteX0-1" fmla="*/ 0 w 12192000"/>
              <a:gd name="connsiteY0-2" fmla="*/ 0 h 4658498"/>
              <a:gd name="connsiteX1-3" fmla="*/ 10906897 w 12192000"/>
              <a:gd name="connsiteY1-4" fmla="*/ 12357 h 4658498"/>
              <a:gd name="connsiteX2-5" fmla="*/ 12192000 w 12192000"/>
              <a:gd name="connsiteY2-6" fmla="*/ 4658498 h 4658498"/>
              <a:gd name="connsiteX3-7" fmla="*/ 0 w 12192000"/>
              <a:gd name="connsiteY3-8" fmla="*/ 4658498 h 4658498"/>
              <a:gd name="connsiteX4-9" fmla="*/ 0 w 12192000"/>
              <a:gd name="connsiteY4-10" fmla="*/ 0 h 4658498"/>
              <a:gd name="connsiteX0-11" fmla="*/ 0 w 12192000"/>
              <a:gd name="connsiteY0-12" fmla="*/ 0 h 4658498"/>
              <a:gd name="connsiteX1-13" fmla="*/ 10906897 w 12192000"/>
              <a:gd name="connsiteY1-14" fmla="*/ 12357 h 4658498"/>
              <a:gd name="connsiteX2-15" fmla="*/ 12192000 w 12192000"/>
              <a:gd name="connsiteY2-16" fmla="*/ 4658498 h 4658498"/>
              <a:gd name="connsiteX3-17" fmla="*/ 1445741 w 12192000"/>
              <a:gd name="connsiteY3-18" fmla="*/ 4646141 h 4658498"/>
              <a:gd name="connsiteX4-19" fmla="*/ 0 w 12192000"/>
              <a:gd name="connsiteY4-20" fmla="*/ 0 h 46584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4658498">
                <a:moveTo>
                  <a:pt x="0" y="0"/>
                </a:moveTo>
                <a:lnTo>
                  <a:pt x="10906897" y="12357"/>
                </a:lnTo>
                <a:lnTo>
                  <a:pt x="12192000" y="4658498"/>
                </a:lnTo>
                <a:lnTo>
                  <a:pt x="1445741" y="464614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7" name="矩形 15"/>
          <p:cNvSpPr/>
          <p:nvPr/>
        </p:nvSpPr>
        <p:spPr>
          <a:xfrm>
            <a:off x="1089025" y="871538"/>
            <a:ext cx="10910888" cy="4924425"/>
          </a:xfrm>
          <a:custGeom>
            <a:avLst/>
            <a:gdLst>
              <a:gd name="connsiteX0" fmla="*/ 0 w 12192000"/>
              <a:gd name="connsiteY0" fmla="*/ 0 h 4658498"/>
              <a:gd name="connsiteX1" fmla="*/ 12192000 w 12192000"/>
              <a:gd name="connsiteY1" fmla="*/ 0 h 4658498"/>
              <a:gd name="connsiteX2" fmla="*/ 12192000 w 12192000"/>
              <a:gd name="connsiteY2" fmla="*/ 4658498 h 4658498"/>
              <a:gd name="connsiteX3" fmla="*/ 0 w 12192000"/>
              <a:gd name="connsiteY3" fmla="*/ 4658498 h 4658498"/>
              <a:gd name="connsiteX4" fmla="*/ 0 w 12192000"/>
              <a:gd name="connsiteY4" fmla="*/ 0 h 4658498"/>
              <a:gd name="connsiteX0-1" fmla="*/ 0 w 12192000"/>
              <a:gd name="connsiteY0-2" fmla="*/ 0 h 4658498"/>
              <a:gd name="connsiteX1-3" fmla="*/ 10906897 w 12192000"/>
              <a:gd name="connsiteY1-4" fmla="*/ 12357 h 4658498"/>
              <a:gd name="connsiteX2-5" fmla="*/ 12192000 w 12192000"/>
              <a:gd name="connsiteY2-6" fmla="*/ 4658498 h 4658498"/>
              <a:gd name="connsiteX3-7" fmla="*/ 0 w 12192000"/>
              <a:gd name="connsiteY3-8" fmla="*/ 4658498 h 4658498"/>
              <a:gd name="connsiteX4-9" fmla="*/ 0 w 12192000"/>
              <a:gd name="connsiteY4-10" fmla="*/ 0 h 4658498"/>
              <a:gd name="connsiteX0-11" fmla="*/ 0 w 12192000"/>
              <a:gd name="connsiteY0-12" fmla="*/ 0 h 4658498"/>
              <a:gd name="connsiteX1-13" fmla="*/ 10906897 w 12192000"/>
              <a:gd name="connsiteY1-14" fmla="*/ 12357 h 4658498"/>
              <a:gd name="connsiteX2-15" fmla="*/ 12192000 w 12192000"/>
              <a:gd name="connsiteY2-16" fmla="*/ 4658498 h 4658498"/>
              <a:gd name="connsiteX3-17" fmla="*/ 1445741 w 12192000"/>
              <a:gd name="connsiteY3-18" fmla="*/ 4646141 h 4658498"/>
              <a:gd name="connsiteX4-19" fmla="*/ 0 w 12192000"/>
              <a:gd name="connsiteY4-20" fmla="*/ 0 h 46584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4658498">
                <a:moveTo>
                  <a:pt x="0" y="0"/>
                </a:moveTo>
                <a:lnTo>
                  <a:pt x="10906897" y="12357"/>
                </a:lnTo>
                <a:lnTo>
                  <a:pt x="12192000" y="4658498"/>
                </a:lnTo>
                <a:lnTo>
                  <a:pt x="1445741" y="4646141"/>
                </a:lnTo>
                <a:lnTo>
                  <a:pt x="0" y="0"/>
                </a:lnTo>
                <a:close/>
              </a:path>
            </a:pathLst>
          </a:custGeom>
          <a:solidFill>
            <a:srgbClr val="4FA6DB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27651" name="组合 13"/>
          <p:cNvGrpSpPr/>
          <p:nvPr/>
        </p:nvGrpSpPr>
        <p:grpSpPr>
          <a:xfrm>
            <a:off x="1190625" y="1122363"/>
            <a:ext cx="10499725" cy="4292600"/>
            <a:chOff x="960879" y="967233"/>
            <a:chExt cx="10498684" cy="4292177"/>
          </a:xfrm>
        </p:grpSpPr>
        <p:sp>
          <p:nvSpPr>
            <p:cNvPr id="27652" name="矩形 3"/>
            <p:cNvSpPr/>
            <p:nvPr/>
          </p:nvSpPr>
          <p:spPr>
            <a:xfrm>
              <a:off x="960879" y="967233"/>
              <a:ext cx="5894173" cy="4181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听到电话铃声应及时接听，先说：“您好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!</a:t>
              </a:r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这儿是某某单位”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653" name="组合 12"/>
            <p:cNvGrpSpPr/>
            <p:nvPr/>
          </p:nvGrpSpPr>
          <p:grpSpPr>
            <a:xfrm>
              <a:off x="1372769" y="1582848"/>
              <a:ext cx="10086794" cy="3676562"/>
              <a:chOff x="1372769" y="1582848"/>
              <a:chExt cx="10086794" cy="3676562"/>
            </a:xfrm>
          </p:grpSpPr>
          <p:sp>
            <p:nvSpPr>
              <p:cNvPr id="27654" name="矩形 4"/>
              <p:cNvSpPr/>
              <p:nvPr/>
            </p:nvSpPr>
            <p:spPr>
              <a:xfrm>
                <a:off x="2333654" y="2860602"/>
                <a:ext cx="4983892" cy="4181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传呼时，请告知对方“稍待片刻”，并及时找人。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55" name="矩形 5"/>
              <p:cNvSpPr/>
              <p:nvPr/>
            </p:nvSpPr>
            <p:spPr>
              <a:xfrm>
                <a:off x="1372769" y="1582848"/>
                <a:ext cx="5070391" cy="4181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通话过程中，要仔细聆听对方的讲话，并及时作答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56" name="矩形 6"/>
              <p:cNvSpPr/>
              <p:nvPr/>
            </p:nvSpPr>
            <p:spPr>
              <a:xfrm>
                <a:off x="1849395" y="2244987"/>
                <a:ext cx="7850659" cy="4181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如果对方请你代传电话，应准确记录对方是谁，要找什么人，以便与接电话人联系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57" name="矩形 7"/>
              <p:cNvSpPr/>
              <p:nvPr/>
            </p:nvSpPr>
            <p:spPr>
              <a:xfrm>
                <a:off x="3175529" y="4204284"/>
                <a:ext cx="8284034" cy="4181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接到错拨的电话，应礼貌告知对方，对方若说“对不起”时，应回答“没关系，再见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!</a:t>
                </a: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”。</a:t>
                </a:r>
                <a:endPara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58" name="矩形 8"/>
              <p:cNvSpPr/>
              <p:nvPr/>
            </p:nvSpPr>
            <p:spPr>
              <a:xfrm>
                <a:off x="3048000" y="3532443"/>
                <a:ext cx="6096000" cy="41819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其他应注意事项：在办公室拨接电话，不可占线时间过长。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59" name="矩形 9"/>
              <p:cNvSpPr/>
              <p:nvPr/>
            </p:nvSpPr>
            <p:spPr>
              <a:xfrm>
                <a:off x="3907964" y="4920856"/>
                <a:ext cx="285206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通话结束时，应道声“再见”</a:t>
                </a:r>
                <a:endParaRPr lang="zh-CN" altLang="en-US" dirty="0">
                  <a:solidFill>
                    <a:schemeClr val="bg1"/>
                  </a:solidFill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1664" r="2336"/>
          <a:stretch>
            <a:fillRect/>
          </a:stretch>
        </p:blipFill>
        <p:spPr>
          <a:xfrm>
            <a:off x="0" y="3551238"/>
            <a:ext cx="4105275" cy="3306763"/>
          </a:xfrm>
          <a:prstGeom prst="rect">
            <a:avLst/>
          </a:prstGeom>
          <a:effectLst>
            <a:outerShdw blurRad="50800" dist="1143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7661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263" y="1447800"/>
            <a:ext cx="4146550" cy="12620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8676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050" y="1101725"/>
            <a:ext cx="4633913" cy="2311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1519238"/>
            <a:ext cx="12192000" cy="385762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t="8046" b="8813"/>
          <a:stretch>
            <a:fillRect/>
          </a:stretch>
        </p:blipFill>
        <p:spPr>
          <a:xfrm flipH="1">
            <a:off x="444500" y="1654175"/>
            <a:ext cx="3924300" cy="34639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9699" name="矩形 11"/>
          <p:cNvSpPr/>
          <p:nvPr/>
        </p:nvSpPr>
        <p:spPr>
          <a:xfrm>
            <a:off x="5330825" y="484188"/>
            <a:ext cx="5700713" cy="831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30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会议的主持人、报告人以及在主席台上就座者，应着正装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6350" y="1335088"/>
            <a:ext cx="12192000" cy="9525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29701" name="矩形 19"/>
          <p:cNvSpPr/>
          <p:nvPr/>
        </p:nvSpPr>
        <p:spPr>
          <a:xfrm>
            <a:off x="5330825" y="1430338"/>
            <a:ext cx="6096000" cy="37846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发言时一般不要超过规定的时间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在会议指定位臵就座，不要随意走动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应专心听讲，做好记录。不应让个人通讯设备发出声响</a:t>
            </a:r>
            <a:endParaRPr lang="zh-CN" altLang="en-US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不应闭目养神，不要吸烟。不应传阅与会议无关的读物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不应议论与会议无关的问题。 集会入场、退场排队有序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入场顺序：先内宾，后外宾；先群众，后领导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2" name="矩形 20"/>
          <p:cNvSpPr/>
          <p:nvPr/>
        </p:nvSpPr>
        <p:spPr>
          <a:xfrm>
            <a:off x="5330825" y="5376863"/>
            <a:ext cx="4557713" cy="8302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ct val="30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退场顺序：先外宾，后内宾；先领导，后群众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502275"/>
            <a:ext cx="12192000" cy="9525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1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0724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988" y="1152525"/>
            <a:ext cx="6615112" cy="2506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3763467" y="5176544"/>
            <a:ext cx="4590908" cy="4521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4353286" y="3878002"/>
            <a:ext cx="6891363" cy="45219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0" name="圆角矩形 9"/>
          <p:cNvSpPr/>
          <p:nvPr/>
        </p:nvSpPr>
        <p:spPr>
          <a:xfrm>
            <a:off x="4353287" y="2586161"/>
            <a:ext cx="5422981" cy="4521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00" y="1728483"/>
            <a:ext cx="3012067" cy="233714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31749" name="矩形 4"/>
          <p:cNvSpPr/>
          <p:nvPr/>
        </p:nvSpPr>
        <p:spPr>
          <a:xfrm>
            <a:off x="4279900" y="3768725"/>
            <a:ext cx="7065963" cy="5111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上班时不能穿短裤、背心、拖鞋、运动服，女士不得穿超短裙、吊带衫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矩形 5"/>
          <p:cNvSpPr/>
          <p:nvPr/>
        </p:nvSpPr>
        <p:spPr>
          <a:xfrm>
            <a:off x="3660775" y="5062538"/>
            <a:ext cx="4694238" cy="5857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参加较为隆重、正规的社交活动，着装应讲究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1" name="矩形 6"/>
          <p:cNvSpPr/>
          <p:nvPr/>
        </p:nvSpPr>
        <p:spPr>
          <a:xfrm>
            <a:off x="4352925" y="2568575"/>
            <a:ext cx="5422900" cy="417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办公室着装应整齐、庄重、大方，有制服的要穿制服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弧形 7"/>
          <p:cNvSpPr/>
          <p:nvPr/>
        </p:nvSpPr>
        <p:spPr>
          <a:xfrm rot="5400000" flipH="1">
            <a:off x="-1432719" y="400844"/>
            <a:ext cx="5811838" cy="6200775"/>
          </a:xfrm>
          <a:prstGeom prst="arc">
            <a:avLst>
              <a:gd name="adj1" fmla="val 13137504"/>
              <a:gd name="adj2" fmla="val 19176702"/>
            </a:avLst>
          </a:prstGeom>
          <a:ln>
            <a:solidFill>
              <a:schemeClr val="bg1"/>
            </a:solidFill>
            <a:prstDash val="lg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9" name="圆角矩形 8"/>
          <p:cNvSpPr/>
          <p:nvPr/>
        </p:nvSpPr>
        <p:spPr>
          <a:xfrm>
            <a:off x="3660494" y="1285329"/>
            <a:ext cx="3716490" cy="4521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1754" name="矩形 1"/>
          <p:cNvSpPr/>
          <p:nvPr/>
        </p:nvSpPr>
        <p:spPr>
          <a:xfrm>
            <a:off x="3660775" y="1285875"/>
            <a:ext cx="3627438" cy="41751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15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公务人员着装应整洁、美观、得体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8"/>
          <p:cNvGrpSpPr/>
          <p:nvPr/>
        </p:nvGrpSpPr>
        <p:grpSpPr>
          <a:xfrm>
            <a:off x="882650" y="706438"/>
            <a:ext cx="9790113" cy="5033962"/>
            <a:chOff x="264088" y="422137"/>
            <a:chExt cx="9791104" cy="5034170"/>
          </a:xfrm>
        </p:grpSpPr>
        <p:sp>
          <p:nvSpPr>
            <p:cNvPr id="32770" name="矩形 2"/>
            <p:cNvSpPr/>
            <p:nvPr/>
          </p:nvSpPr>
          <p:spPr>
            <a:xfrm>
              <a:off x="6252520" y="3375400"/>
              <a:ext cx="2483708" cy="20621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200000"/>
                </a:lnSpc>
              </a:pPr>
              <a:r>
                <a:rPr lang="zh-CN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女性可穿西服、套裙或旗袍，颜色以高雅为宜。女子着裙时，袜子口不能露在衣裙之外</a:t>
              </a:r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771" name="组合 5"/>
            <p:cNvGrpSpPr/>
            <p:nvPr/>
          </p:nvGrpSpPr>
          <p:grpSpPr>
            <a:xfrm>
              <a:off x="264088" y="422137"/>
              <a:ext cx="5988431" cy="3718146"/>
              <a:chOff x="931353" y="485686"/>
              <a:chExt cx="5988431" cy="3718146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1569308" y="1140236"/>
                <a:ext cx="5350476" cy="3063596"/>
              </a:xfrm>
              <a:prstGeom prst="roundRect">
                <a:avLst>
                  <a:gd name="adj" fmla="val 9991"/>
                </a:avLst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773" name="矩形 1"/>
              <p:cNvSpPr/>
              <p:nvPr/>
            </p:nvSpPr>
            <p:spPr>
              <a:xfrm>
                <a:off x="2721695" y="1336238"/>
                <a:ext cx="3859427" cy="24802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200000"/>
                  </a:lnSpc>
                </a:pPr>
                <a:r>
                  <a:rPr lang="zh-CN" altLang="zh-CN" sz="1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男性可穿颜色深一点的西装，加上白色的衬衣和合适的领带，着深色西服不要穿浅色袜子，着西装不要穿运动、休闲鞋，穿长袖衬衣应将下摆塞在裤内，袖口不要松开或卷起</a:t>
                </a:r>
                <a:endParaRPr lang="en-US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353" y="485686"/>
                <a:ext cx="1458097" cy="3718146"/>
              </a:xfrm>
              <a:prstGeom prst="rect">
                <a:avLst/>
              </a:prstGeom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  <a:reflection blurRad="6350" stA="50000" endA="300" endPos="38500" dist="50800" dir="5400000" sy="-100000" algn="bl" rotWithShape="0"/>
              </a:effectLst>
            </p:spPr>
          </p:pic>
        </p:grpSp>
        <p:sp>
          <p:nvSpPr>
            <p:cNvPr id="7" name="圆角矩形 6"/>
            <p:cNvSpPr/>
            <p:nvPr/>
          </p:nvSpPr>
          <p:spPr>
            <a:xfrm>
              <a:off x="5913857" y="3216263"/>
              <a:ext cx="3205430" cy="2240044"/>
            </a:xfrm>
            <a:prstGeom prst="roundRect">
              <a:avLst>
                <a:gd name="adj" fmla="val 9991"/>
              </a:avLst>
            </a:prstGeom>
            <a:noFill/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6228" y="2489916"/>
              <a:ext cx="1318964" cy="296639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2000" endA="300" endPos="35000" dir="5400000" sy="-100000" algn="bl" rotWithShape="0"/>
            </a:effectLst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组合 10"/>
          <p:cNvGrpSpPr/>
          <p:nvPr/>
        </p:nvGrpSpPr>
        <p:grpSpPr>
          <a:xfrm>
            <a:off x="1262063" y="914400"/>
            <a:ext cx="9698037" cy="4448175"/>
            <a:chOff x="4893275" y="1556951"/>
            <a:chExt cx="3987863" cy="2384854"/>
          </a:xfrm>
        </p:grpSpPr>
        <p:sp>
          <p:nvSpPr>
            <p:cNvPr id="13" name="圆角矩形 12"/>
            <p:cNvSpPr/>
            <p:nvPr/>
          </p:nvSpPr>
          <p:spPr>
            <a:xfrm>
              <a:off x="4893275" y="1556951"/>
              <a:ext cx="3987863" cy="238485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893275" y="1630143"/>
              <a:ext cx="3987863" cy="2244569"/>
            </a:xfrm>
            <a:prstGeom prst="roundRect">
              <a:avLst/>
            </a:prstGeom>
            <a:solidFill>
              <a:srgbClr val="50A7DC"/>
            </a:solidFill>
            <a:ln>
              <a:noFill/>
            </a:ln>
            <a:effectLst>
              <a:outerShdw blurRad="50800" dist="508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17845" y="4715695"/>
            <a:ext cx="8786684" cy="1169129"/>
            <a:chOff x="913371" y="5083390"/>
            <a:chExt cx="8786684" cy="116912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4" t="57477" r="65195" b="12613"/>
            <a:stretch>
              <a:fillRect/>
            </a:stretch>
          </p:blipFill>
          <p:spPr>
            <a:xfrm>
              <a:off x="4722338" y="5083390"/>
              <a:ext cx="1217142" cy="1169128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4" t="26517" r="65195" b="43483"/>
            <a:stretch>
              <a:fillRect/>
            </a:stretch>
          </p:blipFill>
          <p:spPr>
            <a:xfrm>
              <a:off x="2837418" y="5083390"/>
              <a:ext cx="1217141" cy="1169129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5" t="26156" r="34865" b="43483"/>
            <a:stretch>
              <a:fillRect/>
            </a:stretch>
          </p:blipFill>
          <p:spPr>
            <a:xfrm>
              <a:off x="6607259" y="5083390"/>
              <a:ext cx="1217142" cy="1169128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436" t="26306" r="3754" b="43483"/>
            <a:stretch>
              <a:fillRect/>
            </a:stretch>
          </p:blipFill>
          <p:spPr>
            <a:xfrm>
              <a:off x="8482914" y="5083390"/>
              <a:ext cx="1217141" cy="1169128"/>
            </a:xfrm>
            <a:prstGeom prst="rect">
              <a:avLst/>
            </a:prstGeom>
            <a:effectLst>
              <a:outerShdw blurRad="50800" dist="63500" dir="18900000" algn="bl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505" t="57659" r="34324" b="13332"/>
            <a:stretch>
              <a:fillRect/>
            </a:stretch>
          </p:blipFill>
          <p:spPr>
            <a:xfrm>
              <a:off x="913371" y="5083390"/>
              <a:ext cx="1256268" cy="1169128"/>
            </a:xfrm>
            <a:prstGeom prst="rect">
              <a:avLst/>
            </a:prstGeom>
            <a:effectLst>
              <a:outerShdw blurRad="50800" dist="63500" dir="13500000" algn="br" rotWithShape="0">
                <a:prstClr val="black">
                  <a:alpha val="40000"/>
                </a:prstClr>
              </a:outerShdw>
              <a:reflection blurRad="6350" stA="50000" endA="300" endPos="38500" dist="50800" dir="5400000" sy="-100000" algn="bl" rotWithShape="0"/>
            </a:effectLst>
          </p:spPr>
        </p:pic>
      </p:grpSp>
      <p:sp>
        <p:nvSpPr>
          <p:cNvPr id="33797" name="矩形 7"/>
          <p:cNvSpPr/>
          <p:nvPr/>
        </p:nvSpPr>
        <p:spPr>
          <a:xfrm>
            <a:off x="1535113" y="1419225"/>
            <a:ext cx="9151937" cy="29718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根据“五条禁令”要求，非执法活动，机关公务人员不得着制服到餐饮及公共休闲娱乐场所消费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公务人员仪容应符合职业特点，稳重大方，不过分修饰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注意个人卫生，保持整洁美观。头发要经常梳理，保持清洁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不应将头发染成黑褐色以外的其他颜色。指甲不能太长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男士的胡须要刮净，鼻毛应剪短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女士妆容应清新淡雅，不宜浓妆艳抹，公务场合不宜用气味浓烈的香水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组合 7"/>
          <p:cNvGrpSpPr/>
          <p:nvPr/>
        </p:nvGrpSpPr>
        <p:grpSpPr>
          <a:xfrm>
            <a:off x="442913" y="933450"/>
            <a:ext cx="11493500" cy="4416425"/>
            <a:chOff x="245799" y="920858"/>
            <a:chExt cx="11493603" cy="4417261"/>
          </a:xfrm>
        </p:grpSpPr>
        <p:grpSp>
          <p:nvGrpSpPr>
            <p:cNvPr id="34818" name="组合 6"/>
            <p:cNvGrpSpPr/>
            <p:nvPr/>
          </p:nvGrpSpPr>
          <p:grpSpPr>
            <a:xfrm>
              <a:off x="939114" y="2071159"/>
              <a:ext cx="10800288" cy="3266960"/>
              <a:chOff x="939114" y="2071159"/>
              <a:chExt cx="10800288" cy="3266960"/>
            </a:xfrm>
          </p:grpSpPr>
          <p:sp>
            <p:nvSpPr>
              <p:cNvPr id="34819" name="矩形 4"/>
              <p:cNvSpPr/>
              <p:nvPr/>
            </p:nvSpPr>
            <p:spPr>
              <a:xfrm>
                <a:off x="1175137" y="2386447"/>
                <a:ext cx="9634926" cy="255454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工作场所应保持优雅的举止和姿态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266700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大声嚷嚷、指手划脚会显得你没修养、粗俗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266700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将脚搭在办公桌上十分不雅，不要斜身倚靠办公桌，更不能坐在办公桌上面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266700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尽量不在办公室里吃东西，尤其吃瓜子等有响声的食品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266700">
                  <a:lnSpc>
                    <a:spcPct val="20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谈话时注意身体距离，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米左右为宜，过近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尤其异性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会令对方不自在，也不要过分亲昵地拍肩搂臂</a:t>
                </a:r>
                <a:endPara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>
              <a:xfrm>
                <a:off x="939114" y="2071159"/>
                <a:ext cx="10106973" cy="3266960"/>
              </a:xfrm>
              <a:prstGeom prst="roundRect">
                <a:avLst>
                  <a:gd name="adj" fmla="val 9991"/>
                </a:avLst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837" y="3872530"/>
                <a:ext cx="1314565" cy="1465589"/>
              </a:xfrm>
              <a:prstGeom prst="rect">
                <a:avLst/>
              </a:prstGeom>
              <a:effectLst>
                <a:reflection blurRad="6350" stA="50000" endA="300" endPos="38500" dist="50800" dir="5400000" sy="-100000" algn="bl" rotWithShape="0"/>
              </a:effectLst>
            </p:spPr>
          </p:pic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799" y="920858"/>
              <a:ext cx="1386630" cy="1465589"/>
            </a:xfrm>
            <a:prstGeom prst="rect">
              <a:avLst/>
            </a:prstGeom>
            <a:effectLst>
              <a:reflection blurRad="6350" stA="50000" endA="300" endPos="38500" dist="50800" dir="5400000" sy="-100000" algn="bl" rotWithShape="0"/>
            </a:effectLst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5844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275" y="1131888"/>
            <a:ext cx="4803775" cy="2419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85725" y="3670300"/>
            <a:ext cx="12277725" cy="3187700"/>
          </a:xfrm>
          <a:custGeom>
            <a:avLst/>
            <a:gdLst>
              <a:gd name="connsiteX0" fmla="*/ 0 w 12192000"/>
              <a:gd name="connsiteY0" fmla="*/ 0 h 3435177"/>
              <a:gd name="connsiteX1" fmla="*/ 12192000 w 12192000"/>
              <a:gd name="connsiteY1" fmla="*/ 0 h 3435177"/>
              <a:gd name="connsiteX2" fmla="*/ 12192000 w 12192000"/>
              <a:gd name="connsiteY2" fmla="*/ 3435177 h 3435177"/>
              <a:gd name="connsiteX3" fmla="*/ 0 w 12192000"/>
              <a:gd name="connsiteY3" fmla="*/ 3435177 h 3435177"/>
              <a:gd name="connsiteX4" fmla="*/ 0 w 12192000"/>
              <a:gd name="connsiteY4" fmla="*/ 0 h 3435177"/>
              <a:gd name="connsiteX0-1" fmla="*/ 0 w 12192000"/>
              <a:gd name="connsiteY0-2" fmla="*/ 939114 h 3435177"/>
              <a:gd name="connsiteX1-3" fmla="*/ 12192000 w 12192000"/>
              <a:gd name="connsiteY1-4" fmla="*/ 0 h 3435177"/>
              <a:gd name="connsiteX2-5" fmla="*/ 12192000 w 12192000"/>
              <a:gd name="connsiteY2-6" fmla="*/ 3435177 h 3435177"/>
              <a:gd name="connsiteX3-7" fmla="*/ 0 w 12192000"/>
              <a:gd name="connsiteY3-8" fmla="*/ 3435177 h 3435177"/>
              <a:gd name="connsiteX4-9" fmla="*/ 0 w 12192000"/>
              <a:gd name="connsiteY4-10" fmla="*/ 939114 h 3435177"/>
              <a:gd name="connsiteX0-11" fmla="*/ 0 w 12192000"/>
              <a:gd name="connsiteY0-12" fmla="*/ 172995 h 2669058"/>
              <a:gd name="connsiteX1-13" fmla="*/ 12167286 w 12192000"/>
              <a:gd name="connsiteY1-14" fmla="*/ 0 h 2669058"/>
              <a:gd name="connsiteX2-15" fmla="*/ 12192000 w 12192000"/>
              <a:gd name="connsiteY2-16" fmla="*/ 2669058 h 2669058"/>
              <a:gd name="connsiteX3-17" fmla="*/ 0 w 12192000"/>
              <a:gd name="connsiteY3-18" fmla="*/ 2669058 h 2669058"/>
              <a:gd name="connsiteX4-19" fmla="*/ 0 w 12192000"/>
              <a:gd name="connsiteY4-20" fmla="*/ 172995 h 2669058"/>
              <a:gd name="connsiteX0-21" fmla="*/ 0 w 12192000"/>
              <a:gd name="connsiteY0-22" fmla="*/ 148281 h 2644344"/>
              <a:gd name="connsiteX1-23" fmla="*/ 11870723 w 12192000"/>
              <a:gd name="connsiteY1-24" fmla="*/ 0 h 2644344"/>
              <a:gd name="connsiteX2-25" fmla="*/ 12192000 w 12192000"/>
              <a:gd name="connsiteY2-26" fmla="*/ 2644344 h 2644344"/>
              <a:gd name="connsiteX3-27" fmla="*/ 0 w 12192000"/>
              <a:gd name="connsiteY3-28" fmla="*/ 2644344 h 2644344"/>
              <a:gd name="connsiteX4-29" fmla="*/ 0 w 12192000"/>
              <a:gd name="connsiteY4-30" fmla="*/ 148281 h 2644344"/>
              <a:gd name="connsiteX0-31" fmla="*/ 1013254 w 12192000"/>
              <a:gd name="connsiteY0-32" fmla="*/ 49427 h 2644344"/>
              <a:gd name="connsiteX1-33" fmla="*/ 11870723 w 12192000"/>
              <a:gd name="connsiteY1-34" fmla="*/ 0 h 2644344"/>
              <a:gd name="connsiteX2-35" fmla="*/ 12192000 w 12192000"/>
              <a:gd name="connsiteY2-36" fmla="*/ 2644344 h 2644344"/>
              <a:gd name="connsiteX3-37" fmla="*/ 0 w 12192000"/>
              <a:gd name="connsiteY3-38" fmla="*/ 2644344 h 2644344"/>
              <a:gd name="connsiteX4-39" fmla="*/ 1013254 w 12192000"/>
              <a:gd name="connsiteY4-40" fmla="*/ 49427 h 2644344"/>
              <a:gd name="connsiteX0-41" fmla="*/ 1037968 w 12192000"/>
              <a:gd name="connsiteY0-42" fmla="*/ 0 h 2656701"/>
              <a:gd name="connsiteX1-43" fmla="*/ 11870723 w 12192000"/>
              <a:gd name="connsiteY1-44" fmla="*/ 12357 h 2656701"/>
              <a:gd name="connsiteX2-45" fmla="*/ 12192000 w 12192000"/>
              <a:gd name="connsiteY2-46" fmla="*/ 2656701 h 2656701"/>
              <a:gd name="connsiteX3-47" fmla="*/ 0 w 12192000"/>
              <a:gd name="connsiteY3-48" fmla="*/ 2656701 h 2656701"/>
              <a:gd name="connsiteX4-49" fmla="*/ 1037968 w 12192000"/>
              <a:gd name="connsiteY4-50" fmla="*/ 0 h 2656701"/>
              <a:gd name="connsiteX0-51" fmla="*/ 580768 w 12192000"/>
              <a:gd name="connsiteY0-52" fmla="*/ 0 h 2669058"/>
              <a:gd name="connsiteX1-53" fmla="*/ 11870723 w 12192000"/>
              <a:gd name="connsiteY1-54" fmla="*/ 24714 h 2669058"/>
              <a:gd name="connsiteX2-55" fmla="*/ 12192000 w 12192000"/>
              <a:gd name="connsiteY2-56" fmla="*/ 2669058 h 2669058"/>
              <a:gd name="connsiteX3-57" fmla="*/ 0 w 12192000"/>
              <a:gd name="connsiteY3-58" fmla="*/ 2669058 h 2669058"/>
              <a:gd name="connsiteX4-59" fmla="*/ 580768 w 12192000"/>
              <a:gd name="connsiteY4-60" fmla="*/ 0 h 2669058"/>
              <a:gd name="connsiteX0-61" fmla="*/ 12357 w 12192000"/>
              <a:gd name="connsiteY0-62" fmla="*/ 24713 h 2644344"/>
              <a:gd name="connsiteX1-63" fmla="*/ 11870723 w 12192000"/>
              <a:gd name="connsiteY1-64" fmla="*/ 0 h 2644344"/>
              <a:gd name="connsiteX2-65" fmla="*/ 12192000 w 12192000"/>
              <a:gd name="connsiteY2-66" fmla="*/ 2644344 h 2644344"/>
              <a:gd name="connsiteX3-67" fmla="*/ 0 w 12192000"/>
              <a:gd name="connsiteY3-68" fmla="*/ 2644344 h 2644344"/>
              <a:gd name="connsiteX4-69" fmla="*/ 12357 w 12192000"/>
              <a:gd name="connsiteY4-70" fmla="*/ 24713 h 2644344"/>
              <a:gd name="connsiteX0-71" fmla="*/ 12357 w 12192000"/>
              <a:gd name="connsiteY0-72" fmla="*/ 49426 h 2669057"/>
              <a:gd name="connsiteX1-73" fmla="*/ 12191999 w 12192000"/>
              <a:gd name="connsiteY1-74" fmla="*/ 0 h 2669057"/>
              <a:gd name="connsiteX2-75" fmla="*/ 12192000 w 12192000"/>
              <a:gd name="connsiteY2-76" fmla="*/ 2669057 h 2669057"/>
              <a:gd name="connsiteX3-77" fmla="*/ 0 w 12192000"/>
              <a:gd name="connsiteY3-78" fmla="*/ 2669057 h 2669057"/>
              <a:gd name="connsiteX4-79" fmla="*/ 12357 w 12192000"/>
              <a:gd name="connsiteY4-80" fmla="*/ 49426 h 26690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92000" h="2669057">
                <a:moveTo>
                  <a:pt x="12357" y="49426"/>
                </a:moveTo>
                <a:lnTo>
                  <a:pt x="12191999" y="0"/>
                </a:lnTo>
                <a:cubicBezTo>
                  <a:pt x="12191999" y="889686"/>
                  <a:pt x="12192000" y="1779371"/>
                  <a:pt x="12192000" y="2669057"/>
                </a:cubicBezTo>
                <a:lnTo>
                  <a:pt x="0" y="2669057"/>
                </a:lnTo>
                <a:lnTo>
                  <a:pt x="12357" y="49426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508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2532063"/>
            <a:ext cx="3387725" cy="2284413"/>
          </a:xfrm>
          <a:prstGeom prst="rect">
            <a:avLst/>
          </a:prstGeom>
          <a:effectLst>
            <a:outerShdw blurRad="50800" dist="1524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36867" name="矩形 7"/>
          <p:cNvSpPr/>
          <p:nvPr/>
        </p:nvSpPr>
        <p:spPr>
          <a:xfrm>
            <a:off x="427038" y="4816475"/>
            <a:ext cx="510222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b="1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守时，就是不能让主人等，更不能让客人久等。</a:t>
            </a:r>
            <a:endParaRPr lang="en-US" altLang="zh-CN" sz="1600" b="1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受邀赴宴要尽可能在主人约定的时间之前到达，请客就餐则更要先客人到达，做好接待准备。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68" name="矩形 8"/>
          <p:cNvSpPr/>
          <p:nvPr/>
        </p:nvSpPr>
        <p:spPr>
          <a:xfrm>
            <a:off x="6389688" y="4816475"/>
            <a:ext cx="5418137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ct val="200000"/>
              </a:lnSpc>
            </a:pPr>
            <a:r>
              <a:rPr lang="zh-CN" altLang="en-US" sz="1600" b="1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敬客，就是要处处敬重客人。</a:t>
            </a:r>
            <a:endParaRPr lang="en-US" altLang="zh-CN" sz="1600" b="1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2000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按现代就餐礼仪，面朝大门为尊，以坐在主人身边右侧为尊，并以靠近主人远近来决定尊卑。</a:t>
            </a:r>
            <a:endParaRPr lang="zh-CN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69622" y="687038"/>
            <a:ext cx="2895602" cy="452194"/>
            <a:chOff x="774054" y="1705166"/>
            <a:chExt cx="2895602" cy="452194"/>
          </a:xfrm>
        </p:grpSpPr>
        <p:sp>
          <p:nvSpPr>
            <p:cNvPr id="12" name="圆角矩形 11"/>
            <p:cNvSpPr/>
            <p:nvPr/>
          </p:nvSpPr>
          <p:spPr>
            <a:xfrm>
              <a:off x="942008" y="1705166"/>
              <a:ext cx="2592024" cy="4521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2" name="矩形 1"/>
            <p:cNvSpPr/>
            <p:nvPr/>
          </p:nvSpPr>
          <p:spPr>
            <a:xfrm>
              <a:off x="774054" y="1705166"/>
              <a:ext cx="2895602" cy="418191"/>
            </a:xfrm>
            <a:prstGeom prst="rect">
              <a:avLst/>
            </a:prstGeom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>
              <a:spAutoFit/>
            </a:bodyPr>
            <a:lstStyle/>
            <a:p>
              <a:pPr indent="266700" fontAlgn="auto">
                <a:lnSpc>
                  <a:spcPct val="150000"/>
                </a:lnSpc>
                <a:spcAft>
                  <a:spcPts val="0"/>
                </a:spcAft>
              </a:pPr>
              <a:r>
                <a:rPr lang="zh-CN" altLang="zh-CN" sz="1600" strike="noStrike" noProof="1">
                  <a:solidFill>
                    <a:srgbClr val="267A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就餐时坐姿应端正、</a:t>
              </a:r>
              <a:r>
                <a:rPr lang="zh-CN" altLang="zh-CN" sz="1600" strike="noStrike" noProof="1" smtClean="0">
                  <a:solidFill>
                    <a:srgbClr val="267A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pitchFamily="49" charset="-122"/>
                </a:rPr>
                <a:t>轻松</a:t>
              </a:r>
              <a:endParaRPr lang="zh-CN" altLang="zh-CN" sz="1600" strike="noStrike" noProof="1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870" name="组合 14"/>
          <p:cNvGrpSpPr/>
          <p:nvPr/>
        </p:nvGrpSpPr>
        <p:grpSpPr>
          <a:xfrm>
            <a:off x="3794125" y="1609725"/>
            <a:ext cx="4046538" cy="452438"/>
            <a:chOff x="6469898" y="1730942"/>
            <a:chExt cx="4045702" cy="452194"/>
          </a:xfrm>
        </p:grpSpPr>
        <p:sp>
          <p:nvSpPr>
            <p:cNvPr id="14" name="圆角矩形 13"/>
            <p:cNvSpPr/>
            <p:nvPr/>
          </p:nvSpPr>
          <p:spPr>
            <a:xfrm>
              <a:off x="6605522" y="1730942"/>
              <a:ext cx="3910078" cy="45219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6872" name="矩形 10"/>
            <p:cNvSpPr/>
            <p:nvPr/>
          </p:nvSpPr>
          <p:spPr>
            <a:xfrm>
              <a:off x="6469898" y="1730942"/>
              <a:ext cx="3942105" cy="4181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zh-CN" sz="1600" dirty="0">
                  <a:solidFill>
                    <a:srgbClr val="267A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基本要求是：守时，敬客、文明、节俭</a:t>
              </a:r>
              <a:endParaRPr lang="en-US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 flipV="1">
            <a:off x="5837238" y="4816475"/>
            <a:ext cx="0" cy="2041525"/>
          </a:xfrm>
          <a:prstGeom prst="line">
            <a:avLst/>
          </a:prstGeom>
          <a:ln>
            <a:solidFill>
              <a:srgbClr val="267AA6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组合 10"/>
          <p:cNvGrpSpPr/>
          <p:nvPr/>
        </p:nvGrpSpPr>
        <p:grpSpPr>
          <a:xfrm>
            <a:off x="3484563" y="1558925"/>
            <a:ext cx="8242300" cy="4508500"/>
            <a:chOff x="3768811" y="1525785"/>
            <a:chExt cx="7957751" cy="4072962"/>
          </a:xfrm>
        </p:grpSpPr>
        <p:grpSp>
          <p:nvGrpSpPr>
            <p:cNvPr id="37890" name="组合 8"/>
            <p:cNvGrpSpPr/>
            <p:nvPr/>
          </p:nvGrpSpPr>
          <p:grpSpPr>
            <a:xfrm>
              <a:off x="3768811" y="1525785"/>
              <a:ext cx="7957751" cy="4072962"/>
              <a:chOff x="3781167" y="-111210"/>
              <a:chExt cx="7018638" cy="4072962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3781167" y="-111210"/>
                <a:ext cx="7018638" cy="4072962"/>
              </a:xfrm>
              <a:prstGeom prst="roundRect">
                <a:avLst>
                  <a:gd name="adj" fmla="val 718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圆角矩形 7"/>
              <p:cNvSpPr/>
              <p:nvPr/>
            </p:nvSpPr>
            <p:spPr>
              <a:xfrm>
                <a:off x="3781167" y="28099"/>
                <a:ext cx="6923934" cy="3822111"/>
              </a:xfrm>
              <a:prstGeom prst="roundRect">
                <a:avLst>
                  <a:gd name="adj" fmla="val 7187"/>
                </a:avLst>
              </a:prstGeom>
              <a:solidFill>
                <a:srgbClr val="4FA6DB"/>
              </a:solidFill>
              <a:ln>
                <a:noFill/>
              </a:ln>
              <a:effectLst>
                <a:outerShdw blurRad="50800" dist="63500" dir="16200000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893" name="矩形 9"/>
            <p:cNvSpPr/>
            <p:nvPr/>
          </p:nvSpPr>
          <p:spPr>
            <a:xfrm>
              <a:off x="4724711" y="1665094"/>
              <a:ext cx="6489971" cy="36429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文明，就是要注意文明就餐。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2667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一是敬酒不劝酒。要热情地向客人敬酒，但如果客人不喝酒就不要劝酒，更不要强劝，甚至以灌醉某人为乐。要严格遵守机关就餐的相关规定，工作日、加班日中午绝不饮酒，任何时候都不酗酒。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2667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二是革除不文明的餐饮文化。就餐时要保持热情友好的氛围，不要大声喧哗，更不得以黄色笑话取乐。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indent="266700">
                <a:lnSpc>
                  <a:spcPct val="200000"/>
                </a:lnSpc>
              </a:pPr>
              <a:r>
                <a:rPr lang="zh-CN" altLang="en-US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三是吃相要文雅，要注意就餐的相关禁忌，保持机关公务人员良好的公众形象。</a:t>
              </a:r>
              <a:endParaRPr lang="zh-CN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09" y="2199503"/>
            <a:ext cx="3844285" cy="2622767"/>
          </a:xfrm>
          <a:prstGeom prst="rect">
            <a:avLst/>
          </a:prstGeom>
          <a:effectLst>
            <a:outerShdw blurRad="50800" dist="152400" dir="18900000" algn="bl" rotWithShape="0">
              <a:prstClr val="black">
                <a:alpha val="40000"/>
              </a:prstClr>
            </a:outerShdw>
            <a:reflection blurRad="6350" stA="73000" endPos="55500" dist="50800" dir="5400000" sy="-100000" algn="bl" rotWithShape="0"/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组合 8"/>
          <p:cNvGrpSpPr/>
          <p:nvPr/>
        </p:nvGrpSpPr>
        <p:grpSpPr>
          <a:xfrm>
            <a:off x="3409950" y="1992313"/>
            <a:ext cx="4522788" cy="3089275"/>
            <a:chOff x="3521713" y="1767016"/>
            <a:chExt cx="4522573" cy="3089189"/>
          </a:xfrm>
        </p:grpSpPr>
        <p:sp>
          <p:nvSpPr>
            <p:cNvPr id="7" name="椭圆 6"/>
            <p:cNvSpPr/>
            <p:nvPr/>
          </p:nvSpPr>
          <p:spPr>
            <a:xfrm>
              <a:off x="3521713" y="1767016"/>
              <a:ext cx="4522573" cy="30891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 rad="127000">
                <a:schemeClr val="bg1">
                  <a:lumMod val="75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309439" y="2319508"/>
              <a:ext cx="2924586" cy="1971848"/>
            </a:xfrm>
            <a:prstGeom prst="rect">
              <a:avLst/>
            </a:prstGeom>
            <a:effectLst>
              <a:outerShdw blurRad="50800" dist="152400" dir="18900000" algn="b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椭圆 7"/>
            <p:cNvSpPr/>
            <p:nvPr/>
          </p:nvSpPr>
          <p:spPr>
            <a:xfrm>
              <a:off x="3635139" y="1853513"/>
              <a:ext cx="4273186" cy="2903837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38917" name="组合 12"/>
          <p:cNvGrpSpPr/>
          <p:nvPr/>
        </p:nvGrpSpPr>
        <p:grpSpPr>
          <a:xfrm>
            <a:off x="2097088" y="1395413"/>
            <a:ext cx="1952625" cy="1903412"/>
            <a:chOff x="1297459" y="815547"/>
            <a:chExt cx="1952368" cy="1902940"/>
          </a:xfrm>
        </p:grpSpPr>
        <p:grpSp>
          <p:nvGrpSpPr>
            <p:cNvPr id="38918" name="组合 11"/>
            <p:cNvGrpSpPr/>
            <p:nvPr/>
          </p:nvGrpSpPr>
          <p:grpSpPr>
            <a:xfrm>
              <a:off x="1297459" y="815547"/>
              <a:ext cx="1952368" cy="1902940"/>
              <a:chOff x="1075038" y="580767"/>
              <a:chExt cx="2310714" cy="2220259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075038" y="580767"/>
                <a:ext cx="2310714" cy="222025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127000">
                  <a:schemeClr val="bg1">
                    <a:lumMod val="75000"/>
                  </a:schemeClr>
                </a:glow>
                <a:outerShdw blurRad="76200" dir="13500000" sy="23000" kx="1200000" algn="br" rotWithShape="0">
                  <a:prstClr val="black">
                    <a:alpha val="20000"/>
                  </a:prstClr>
                </a:outerShdw>
                <a:reflection blurRad="6350" stA="50000" endA="275" endPos="40000" dist="1016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1169549" y="673523"/>
                <a:ext cx="2121692" cy="2034746"/>
              </a:xfrm>
              <a:prstGeom prst="ellipse">
                <a:avLst/>
              </a:prstGeom>
              <a:solidFill>
                <a:srgbClr val="4FA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8921" name="矩形 4"/>
            <p:cNvSpPr/>
            <p:nvPr/>
          </p:nvSpPr>
          <p:spPr>
            <a:xfrm>
              <a:off x="1505998" y="1119179"/>
              <a:ext cx="1535290" cy="1200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节俭，就是要严守公务接待的用餐标准。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922" name="组合 18"/>
          <p:cNvGrpSpPr/>
          <p:nvPr/>
        </p:nvGrpSpPr>
        <p:grpSpPr>
          <a:xfrm>
            <a:off x="7550150" y="3262313"/>
            <a:ext cx="2262188" cy="2111375"/>
            <a:chOff x="8316173" y="3638229"/>
            <a:chExt cx="2540574" cy="2435951"/>
          </a:xfrm>
        </p:grpSpPr>
        <p:grpSp>
          <p:nvGrpSpPr>
            <p:cNvPr id="38923" name="组合 13"/>
            <p:cNvGrpSpPr/>
            <p:nvPr/>
          </p:nvGrpSpPr>
          <p:grpSpPr>
            <a:xfrm>
              <a:off x="8316173" y="3638229"/>
              <a:ext cx="2540574" cy="2435951"/>
              <a:chOff x="1297460" y="815547"/>
              <a:chExt cx="1952368" cy="1902940"/>
            </a:xfrm>
          </p:grpSpPr>
          <p:grpSp>
            <p:nvGrpSpPr>
              <p:cNvPr id="38924" name="组合 14"/>
              <p:cNvGrpSpPr/>
              <p:nvPr/>
            </p:nvGrpSpPr>
            <p:grpSpPr>
              <a:xfrm>
                <a:off x="1297460" y="815547"/>
                <a:ext cx="1952368" cy="1902940"/>
                <a:chOff x="1075039" y="580766"/>
                <a:chExt cx="2310714" cy="2220259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1075039" y="580766"/>
                  <a:ext cx="2310714" cy="2220259"/>
                </a:xfrm>
                <a:prstGeom prst="ellipse">
                  <a:avLst/>
                </a:prstGeom>
                <a:solidFill>
                  <a:srgbClr val="4FA6DB"/>
                </a:solidFill>
                <a:ln>
                  <a:noFill/>
                </a:ln>
                <a:effectLst>
                  <a:glow rad="127000">
                    <a:schemeClr val="bg1">
                      <a:lumMod val="75000"/>
                    </a:schemeClr>
                  </a:glow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275" endPos="40000" dist="1016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169549" y="673523"/>
                  <a:ext cx="2121692" cy="203474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</p:grpSp>
          <p:sp>
            <p:nvSpPr>
              <p:cNvPr id="38927" name="矩形 15"/>
              <p:cNvSpPr/>
              <p:nvPr/>
            </p:nvSpPr>
            <p:spPr>
              <a:xfrm>
                <a:off x="1505998" y="1119179"/>
                <a:ext cx="1535290" cy="12003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indent="266700">
                  <a:lnSpc>
                    <a:spcPct val="150000"/>
                  </a:lnSpc>
                </a:pPr>
                <a:r>
                  <a:rPr lang="zh-CN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节俭，就是要严守公务接待的用餐标准。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928" name="矩形 5"/>
            <p:cNvSpPr/>
            <p:nvPr/>
          </p:nvSpPr>
          <p:spPr>
            <a:xfrm>
              <a:off x="8746430" y="3925623"/>
              <a:ext cx="1754809" cy="181063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indent="266700">
                <a:lnSpc>
                  <a:spcPct val="150000"/>
                </a:lnSpc>
              </a:pPr>
              <a:r>
                <a:rPr lang="zh-CN" altLang="zh-CN" sz="1600" dirty="0">
                  <a:solidFill>
                    <a:srgbClr val="267A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不随意提高接待</a:t>
              </a:r>
              <a:r>
                <a:rPr lang="zh-CN" altLang="en-US" sz="1600" dirty="0">
                  <a:solidFill>
                    <a:srgbClr val="267A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，标准，不搞一客多陪，一客多请。</a:t>
              </a:r>
              <a:endPara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7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994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288" y="1357313"/>
            <a:ext cx="4803775" cy="2420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八边形 29"/>
          <p:cNvSpPr/>
          <p:nvPr/>
        </p:nvSpPr>
        <p:spPr>
          <a:xfrm>
            <a:off x="3881901" y="3240539"/>
            <a:ext cx="7646953" cy="404349"/>
          </a:xfrm>
          <a:prstGeom prst="octag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7544" r="2708"/>
          <a:stretch>
            <a:fillRect/>
          </a:stretch>
        </p:blipFill>
        <p:spPr>
          <a:xfrm>
            <a:off x="85725" y="4111625"/>
            <a:ext cx="4418013" cy="27463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0963" name="矩形 3"/>
          <p:cNvSpPr/>
          <p:nvPr/>
        </p:nvSpPr>
        <p:spPr>
          <a:xfrm>
            <a:off x="3768725" y="3265488"/>
            <a:ext cx="8032750" cy="322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上车时，应将车子开到客人跟前，帮助客人打开车门，站在客人身后请客人上车</a:t>
            </a:r>
            <a:endParaRPr lang="en-US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60381" y="999610"/>
            <a:ext cx="45719" cy="4092314"/>
            <a:chOff x="2755553" y="1421024"/>
            <a:chExt cx="45723" cy="362053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2755557" y="4312508"/>
              <a:ext cx="45719" cy="729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5556" y="3583459"/>
              <a:ext cx="45719" cy="729049"/>
            </a:xfrm>
            <a:prstGeom prst="rect">
              <a:avLst/>
            </a:prstGeom>
            <a:solidFill>
              <a:srgbClr val="267A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2755555" y="2854409"/>
              <a:ext cx="45719" cy="729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6" name="矩形 15"/>
            <p:cNvSpPr/>
            <p:nvPr/>
          </p:nvSpPr>
          <p:spPr>
            <a:xfrm>
              <a:off x="2755554" y="2131540"/>
              <a:ext cx="45719" cy="729049"/>
            </a:xfrm>
            <a:prstGeom prst="rect">
              <a:avLst/>
            </a:prstGeom>
            <a:solidFill>
              <a:srgbClr val="267A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17" name="矩形 16"/>
            <p:cNvSpPr/>
            <p:nvPr/>
          </p:nvSpPr>
          <p:spPr>
            <a:xfrm>
              <a:off x="2755553" y="1421024"/>
              <a:ext cx="45719" cy="7290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19" name="八边形 18"/>
          <p:cNvSpPr/>
          <p:nvPr/>
        </p:nvSpPr>
        <p:spPr>
          <a:xfrm>
            <a:off x="3867665" y="797435"/>
            <a:ext cx="3843666" cy="404349"/>
          </a:xfrm>
          <a:prstGeom prst="octag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2906713" y="1000125"/>
            <a:ext cx="96043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67" name="矩形 2"/>
          <p:cNvSpPr/>
          <p:nvPr/>
        </p:nvSpPr>
        <p:spPr>
          <a:xfrm>
            <a:off x="3768725" y="846138"/>
            <a:ext cx="3736975" cy="3238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乘车礼仪原则：客人为尊、长者为尊</a:t>
            </a:r>
            <a:endParaRPr lang="zh-CN" altLang="zh-CN" sz="12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67663" y="1600536"/>
            <a:ext cx="4670855" cy="404349"/>
          </a:xfrm>
          <a:prstGeom prst="octag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0969" name="矩形 4"/>
          <p:cNvSpPr/>
          <p:nvPr/>
        </p:nvSpPr>
        <p:spPr>
          <a:xfrm>
            <a:off x="3768725" y="1638300"/>
            <a:ext cx="5157788" cy="322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若客人中有长辈，还应扶其先上，自己后上车</a:t>
            </a:r>
            <a:endParaRPr lang="zh-CN" altLang="zh-CN" sz="12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2906713" y="1803400"/>
            <a:ext cx="96043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2906713" y="2627313"/>
            <a:ext cx="96043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八边形 27"/>
          <p:cNvSpPr/>
          <p:nvPr/>
        </p:nvSpPr>
        <p:spPr>
          <a:xfrm>
            <a:off x="3913376" y="2432887"/>
            <a:ext cx="5234243" cy="404349"/>
          </a:xfrm>
          <a:prstGeom prst="octag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0973" name="矩形 5"/>
          <p:cNvSpPr/>
          <p:nvPr/>
        </p:nvSpPr>
        <p:spPr>
          <a:xfrm>
            <a:off x="3768725" y="2484438"/>
            <a:ext cx="5378450" cy="3238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轿车内的座次，一般是右座高于左座，后座高于前座</a:t>
            </a:r>
            <a:endParaRPr lang="zh-CN" altLang="zh-CN" sz="12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2921000" y="3443288"/>
            <a:ext cx="960438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八边形 30"/>
          <p:cNvSpPr/>
          <p:nvPr/>
        </p:nvSpPr>
        <p:spPr>
          <a:xfrm>
            <a:off x="3867659" y="4077321"/>
            <a:ext cx="5279961" cy="404349"/>
          </a:xfrm>
          <a:prstGeom prst="octagon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2882900" y="4267200"/>
            <a:ext cx="962025" cy="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7" name="矩形 6"/>
          <p:cNvSpPr/>
          <p:nvPr/>
        </p:nvSpPr>
        <p:spPr>
          <a:xfrm>
            <a:off x="3768725" y="4132263"/>
            <a:ext cx="5378450" cy="3222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轿车内的座次，一般是右座高于左座，后座高于前座</a:t>
            </a:r>
            <a:endParaRPr lang="zh-CN" altLang="zh-CN" sz="12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组合 25"/>
          <p:cNvGrpSpPr/>
          <p:nvPr/>
        </p:nvGrpSpPr>
        <p:grpSpPr>
          <a:xfrm>
            <a:off x="735013" y="971550"/>
            <a:ext cx="10863262" cy="5257800"/>
            <a:chOff x="712490" y="884410"/>
            <a:chExt cx="10864353" cy="5257863"/>
          </a:xfrm>
        </p:grpSpPr>
        <p:grpSp>
          <p:nvGrpSpPr>
            <p:cNvPr id="41986" name="组合 34"/>
            <p:cNvGrpSpPr/>
            <p:nvPr/>
          </p:nvGrpSpPr>
          <p:grpSpPr>
            <a:xfrm>
              <a:off x="1023695" y="884410"/>
              <a:ext cx="10553148" cy="5257863"/>
              <a:chOff x="772736" y="488406"/>
              <a:chExt cx="10553148" cy="5257863"/>
            </a:xfrm>
          </p:grpSpPr>
          <p:grpSp>
            <p:nvGrpSpPr>
              <p:cNvPr id="41987" name="组合 33"/>
              <p:cNvGrpSpPr/>
              <p:nvPr/>
            </p:nvGrpSpPr>
            <p:grpSpPr>
              <a:xfrm>
                <a:off x="772736" y="488406"/>
                <a:ext cx="9190589" cy="4272654"/>
                <a:chOff x="216682" y="785016"/>
                <a:chExt cx="9190589" cy="4272654"/>
              </a:xfrm>
            </p:grpSpPr>
            <p:sp>
              <p:nvSpPr>
                <p:cNvPr id="33" name="八边形 32"/>
                <p:cNvSpPr/>
                <p:nvPr/>
              </p:nvSpPr>
              <p:spPr>
                <a:xfrm>
                  <a:off x="1299181" y="3227212"/>
                  <a:ext cx="7078480" cy="404349"/>
                </a:xfrm>
                <a:prstGeom prst="octagon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2" name="八边形 31"/>
                <p:cNvSpPr/>
                <p:nvPr/>
              </p:nvSpPr>
              <p:spPr>
                <a:xfrm>
                  <a:off x="1336075" y="2415084"/>
                  <a:ext cx="6734384" cy="404349"/>
                </a:xfrm>
                <a:prstGeom prst="octagon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31" name="八边形 30"/>
                <p:cNvSpPr/>
                <p:nvPr/>
              </p:nvSpPr>
              <p:spPr>
                <a:xfrm>
                  <a:off x="4238368" y="1605991"/>
                  <a:ext cx="2940907" cy="404349"/>
                </a:xfrm>
                <a:prstGeom prst="octagon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grpSp>
              <p:nvGrpSpPr>
                <p:cNvPr id="3" name="组合 2"/>
                <p:cNvGrpSpPr/>
                <p:nvPr/>
              </p:nvGrpSpPr>
              <p:grpSpPr>
                <a:xfrm>
                  <a:off x="9339233" y="965356"/>
                  <a:ext cx="68038" cy="4092314"/>
                  <a:chOff x="2755553" y="1421024"/>
                  <a:chExt cx="45723" cy="3620533"/>
                </a:xfrm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4" name="矩形 3"/>
                  <p:cNvSpPr/>
                  <p:nvPr/>
                </p:nvSpPr>
                <p:spPr>
                  <a:xfrm>
                    <a:off x="2755557" y="4312508"/>
                    <a:ext cx="45719" cy="72904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5" name="矩形 4"/>
                  <p:cNvSpPr/>
                  <p:nvPr/>
                </p:nvSpPr>
                <p:spPr>
                  <a:xfrm>
                    <a:off x="2755556" y="3583459"/>
                    <a:ext cx="45719" cy="729049"/>
                  </a:xfrm>
                  <a:prstGeom prst="rect">
                    <a:avLst/>
                  </a:prstGeom>
                  <a:solidFill>
                    <a:srgbClr val="267A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6" name="矩形 5"/>
                  <p:cNvSpPr/>
                  <p:nvPr/>
                </p:nvSpPr>
                <p:spPr>
                  <a:xfrm>
                    <a:off x="2755555" y="2854409"/>
                    <a:ext cx="45719" cy="72904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7" name="矩形 6"/>
                  <p:cNvSpPr/>
                  <p:nvPr/>
                </p:nvSpPr>
                <p:spPr>
                  <a:xfrm>
                    <a:off x="2755554" y="2131540"/>
                    <a:ext cx="45719" cy="729049"/>
                  </a:xfrm>
                  <a:prstGeom prst="rect">
                    <a:avLst/>
                  </a:prstGeom>
                  <a:solidFill>
                    <a:srgbClr val="267AA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  <p:sp>
                <p:nvSpPr>
                  <p:cNvPr id="8" name="矩形 7"/>
                  <p:cNvSpPr/>
                  <p:nvPr/>
                </p:nvSpPr>
                <p:spPr>
                  <a:xfrm>
                    <a:off x="2755553" y="1421024"/>
                    <a:ext cx="45719" cy="72904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fontAlgn="auto"/>
                    <a:endParaRPr lang="zh-CN" altLang="en-US" strike="noStrike" noProof="1"/>
                  </a:p>
                </p:txBody>
              </p:sp>
            </p:grpSp>
            <p:cxnSp>
              <p:nvCxnSpPr>
                <p:cNvPr id="9" name="直接连接符 8"/>
                <p:cNvCxnSpPr/>
                <p:nvPr/>
              </p:nvCxnSpPr>
              <p:spPr>
                <a:xfrm flipH="1">
                  <a:off x="7179276" y="1789405"/>
                  <a:ext cx="2086174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 flipH="1" flipV="1">
                  <a:off x="8625016" y="965356"/>
                  <a:ext cx="663033" cy="5929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 flipH="1">
                  <a:off x="8377665" y="3409570"/>
                  <a:ext cx="961568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八边形 13"/>
                <p:cNvSpPr/>
                <p:nvPr/>
              </p:nvSpPr>
              <p:spPr>
                <a:xfrm>
                  <a:off x="216682" y="785016"/>
                  <a:ext cx="8468499" cy="404349"/>
                </a:xfrm>
                <a:prstGeom prst="octagon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76200" dir="18900000" sy="23000" kx="-1200000" algn="bl" rotWithShape="0">
                    <a:prstClr val="black">
                      <a:alpha val="20000"/>
                    </a:prstClr>
                  </a:outerShdw>
                  <a:reflection blurRad="6350" stA="50000" endA="300" endPos="38500" dist="50800" dir="5400000" sy="-100000" algn="bl" rotWithShape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auto"/>
                  <a:endParaRPr lang="zh-CN" altLang="en-US" strike="noStrike" noProof="1"/>
                </a:p>
              </p:txBody>
            </p:sp>
            <p:sp>
              <p:nvSpPr>
                <p:cNvPr id="41996" name="矩形 14"/>
                <p:cNvSpPr/>
                <p:nvPr/>
              </p:nvSpPr>
              <p:spPr>
                <a:xfrm>
                  <a:off x="370702" y="806834"/>
                  <a:ext cx="8307861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r>
                    <a:rPr lang="zh-CN" altLang="zh-CN" sz="1600" dirty="0">
                      <a:solidFill>
                        <a:srgbClr val="267AA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当专职司机驾车时，其排位自高而低依次为：后排右座、后排左座、后排中座、副驾驶座</a:t>
                  </a:r>
                  <a:endParaRPr lang="zh-CN" altLang="en-US" sz="1600" dirty="0">
                    <a:solidFill>
                      <a:srgbClr val="267A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997" name="矩形 15"/>
                <p:cNvSpPr/>
                <p:nvPr/>
              </p:nvSpPr>
              <p:spPr>
                <a:xfrm>
                  <a:off x="4450931" y="1638888"/>
                  <a:ext cx="2441694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 anchor="t">
                  <a:spAutoFit/>
                </a:bodyPr>
                <a:lstStyle/>
                <a:p>
                  <a:r>
                    <a:rPr lang="zh-CN" altLang="zh-CN" sz="1600" dirty="0">
                      <a:solidFill>
                        <a:srgbClr val="267AA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后排的位臵应当让尊长坐</a:t>
                  </a:r>
                  <a:endParaRPr lang="zh-CN" altLang="en-US" sz="1600" dirty="0">
                    <a:solidFill>
                      <a:srgbClr val="267A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998" name="矩形 19"/>
                <p:cNvSpPr/>
                <p:nvPr/>
              </p:nvSpPr>
              <p:spPr>
                <a:xfrm>
                  <a:off x="1299183" y="2430923"/>
                  <a:ext cx="6679205" cy="3231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indent="266700">
                    <a:lnSpc>
                      <a:spcPts val="1800"/>
                    </a:lnSpc>
                  </a:pPr>
                  <a:r>
                    <a:rPr lang="zh-CN" altLang="zh-CN" sz="1600" dirty="0">
                      <a:solidFill>
                        <a:srgbClr val="267AA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下车时，主人应先下，然后帮助客人打开车门，迎候客人或长者下车</a:t>
                  </a:r>
                  <a:endParaRPr lang="zh-CN" altLang="zh-CN" sz="1600" dirty="0">
                    <a:solidFill>
                      <a:srgbClr val="267A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23" name="直接连接符 22"/>
                <p:cNvCxnSpPr/>
                <p:nvPr/>
              </p:nvCxnSpPr>
              <p:spPr>
                <a:xfrm>
                  <a:off x="8107351" y="2592506"/>
                  <a:ext cx="1231882" cy="1"/>
                </a:xfrm>
                <a:prstGeom prst="line">
                  <a:avLst/>
                </a:prstGeom>
                <a:ln>
                  <a:solidFill>
                    <a:schemeClr val="bg1"/>
                  </a:solidFill>
                  <a:prstDash val="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000" name="矩形 18"/>
                <p:cNvSpPr/>
                <p:nvPr/>
              </p:nvSpPr>
              <p:spPr>
                <a:xfrm>
                  <a:off x="1192865" y="3275498"/>
                  <a:ext cx="7043352" cy="32316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t">
                  <a:spAutoFit/>
                </a:bodyPr>
                <a:lstStyle/>
                <a:p>
                  <a:pPr indent="266700">
                    <a:lnSpc>
                      <a:spcPts val="1800"/>
                    </a:lnSpc>
                  </a:pPr>
                  <a:r>
                    <a:rPr lang="zh-CN" altLang="zh-CN" sz="1600" dirty="0">
                      <a:solidFill>
                        <a:srgbClr val="267AA6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当主人亲自开车时，则应把司机边上的位臵让给尊长，其余的人坐在后排</a:t>
                  </a:r>
                  <a:endParaRPr lang="zh-CN" altLang="zh-CN" sz="1600" dirty="0">
                    <a:solidFill>
                      <a:srgbClr val="267A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285" b="20526"/>
              <a:stretch>
                <a:fillRect/>
              </a:stretch>
            </p:blipFill>
            <p:spPr>
              <a:xfrm>
                <a:off x="8441036" y="4038755"/>
                <a:ext cx="2884848" cy="1707514"/>
              </a:xfrm>
              <a:prstGeom prst="rect">
                <a:avLst/>
              </a:prstGeom>
              <a:effectLst>
                <a:reflection blurRad="6350" stA="50000" endA="300" endPos="38500" dist="50800" dir="5400000" sy="-100000" algn="bl" rotWithShape="0"/>
              </a:effectLst>
            </p:spPr>
          </p:pic>
        </p:grpSp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85" b="20526"/>
            <a:stretch>
              <a:fillRect/>
            </a:stretch>
          </p:blipFill>
          <p:spPr>
            <a:xfrm flipH="1">
              <a:off x="712490" y="4434759"/>
              <a:ext cx="2884848" cy="1707514"/>
            </a:xfrm>
            <a:prstGeom prst="rect">
              <a:avLst/>
            </a:prstGeom>
            <a:effectLst>
              <a:reflection blurRad="6350" stA="50000" endA="300" endPos="38500" dist="50800" dir="5400000" sy="-100000" algn="bl" rotWithShape="0"/>
            </a:effectLst>
          </p:spPr>
        </p:pic>
        <p:grpSp>
          <p:nvGrpSpPr>
            <p:cNvPr id="42003" name="组合 21"/>
            <p:cNvGrpSpPr/>
            <p:nvPr/>
          </p:nvGrpSpPr>
          <p:grpSpPr>
            <a:xfrm>
              <a:off x="1366495" y="1310577"/>
              <a:ext cx="7337326" cy="4338485"/>
              <a:chOff x="1366495" y="1310577"/>
              <a:chExt cx="7337326" cy="4338485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1366495" y="1310577"/>
                <a:ext cx="36801" cy="3124182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3585512" y="5623734"/>
                <a:ext cx="5118309" cy="25328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09" name="组合 4"/>
          <p:cNvGrpSpPr/>
          <p:nvPr/>
        </p:nvGrpSpPr>
        <p:grpSpPr>
          <a:xfrm>
            <a:off x="2947988" y="3778250"/>
            <a:ext cx="6102350" cy="3079750"/>
            <a:chOff x="2594345" y="3777930"/>
            <a:chExt cx="6103088" cy="308007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/>
            <a:srcRect b="52795"/>
            <a:stretch>
              <a:fillRect/>
            </a:stretch>
          </p:blipFill>
          <p:spPr>
            <a:xfrm>
              <a:off x="2594345" y="5358809"/>
              <a:ext cx="6103088" cy="1499191"/>
            </a:xfrm>
            <a:prstGeom prst="rect">
              <a:avLst/>
            </a:prstGeom>
            <a:effectLst>
              <a:outerShdw blurRad="50800" dist="63500" dir="16200000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9257" y="3777930"/>
              <a:ext cx="4540102" cy="3080070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43012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525" y="1173163"/>
            <a:ext cx="4803775" cy="2420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2030413"/>
            <a:ext cx="12192000" cy="270351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4034" name="矩形 1"/>
          <p:cNvSpPr/>
          <p:nvPr/>
        </p:nvSpPr>
        <p:spPr>
          <a:xfrm>
            <a:off x="414338" y="762000"/>
            <a:ext cx="3284537" cy="323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拜访要事先约定，并遵守时间。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5" name="矩形 2"/>
          <p:cNvSpPr/>
          <p:nvPr/>
        </p:nvSpPr>
        <p:spPr>
          <a:xfrm>
            <a:off x="895350" y="1284288"/>
            <a:ext cx="3941763" cy="3222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递交文件时，应正面、文字朝向对方。</a:t>
            </a:r>
            <a:endParaRPr lang="zh-CN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6" name="矩形 3"/>
          <p:cNvSpPr/>
          <p:nvPr/>
        </p:nvSpPr>
        <p:spPr>
          <a:xfrm>
            <a:off x="338138" y="2319338"/>
            <a:ext cx="10302875" cy="3238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en-US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上班见面要互相打招呼问好，在办公大楼等公共场所打招呼，可点头、微笑或招手示礼，不应大声呼名唤姓。</a:t>
            </a:r>
            <a:endParaRPr lang="zh-CN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7" name="矩形 4"/>
          <p:cNvSpPr/>
          <p:nvPr/>
        </p:nvSpPr>
        <p:spPr>
          <a:xfrm>
            <a:off x="1519238" y="2895600"/>
            <a:ext cx="7827962" cy="338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在走廊里行走应放轻脚步，不应大声喧哗。遇到领导或同事要礼让，不应抢行。</a:t>
            </a:r>
            <a:endParaRPr lang="zh-CN" altLang="en-US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8" name="矩形 5"/>
          <p:cNvSpPr/>
          <p:nvPr/>
        </p:nvSpPr>
        <p:spPr>
          <a:xfrm>
            <a:off x="976313" y="3551238"/>
            <a:ext cx="10191750" cy="322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借用他人或单位的东西，使用后应及时送还或物归原处。 未经同意不得随意翻看别人的文件、资料等。</a:t>
            </a:r>
            <a:endParaRPr lang="zh-CN" altLang="zh-CN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39" name="矩形 6"/>
          <p:cNvSpPr/>
          <p:nvPr/>
        </p:nvSpPr>
        <p:spPr>
          <a:xfrm>
            <a:off x="1901825" y="4191000"/>
            <a:ext cx="6859588" cy="3381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1600" dirty="0">
                <a:solidFill>
                  <a:srgbClr val="267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凡是在贴有“禁止吸烟”等字样的地方，应自觉禁烟，遵守社会公德。 </a:t>
            </a:r>
            <a:endParaRPr lang="zh-CN" altLang="en-US" sz="1600" dirty="0">
              <a:solidFill>
                <a:srgbClr val="267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40" name="矩形 7"/>
          <p:cNvSpPr/>
          <p:nvPr/>
        </p:nvSpPr>
        <p:spPr>
          <a:xfrm>
            <a:off x="652463" y="5180013"/>
            <a:ext cx="6861175" cy="3381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由于工作的疏忽或失误，给他人带来不便或打扰对方时，应及时道歉。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041" name="矩形 8"/>
          <p:cNvSpPr/>
          <p:nvPr/>
        </p:nvSpPr>
        <p:spPr>
          <a:xfrm>
            <a:off x="1335088" y="5738813"/>
            <a:ext cx="7993062" cy="3238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indent="266700">
              <a:lnSpc>
                <a:spcPts val="18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遵守保密规定，不该看的不看，不该问的不问，不该说的不说，不该记录的不记录。</a:t>
            </a:r>
            <a:endParaRPr lang="zh-CN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089" y="-15398"/>
            <a:ext cx="1278833" cy="909667"/>
          </a:xfrm>
          <a:prstGeom prst="rect">
            <a:avLst/>
          </a:prstGeom>
          <a:effectLst>
            <a:outerShdw blurRad="50800" dist="1905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sp>
        <p:nvSpPr>
          <p:cNvPr id="12" name="矩形 11"/>
          <p:cNvSpPr/>
          <p:nvPr/>
        </p:nvSpPr>
        <p:spPr>
          <a:xfrm>
            <a:off x="0" y="1835150"/>
            <a:ext cx="12192000" cy="9525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0" y="4864100"/>
            <a:ext cx="12192000" cy="9366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b="30091"/>
          <a:stretch>
            <a:fillRect/>
          </a:stretch>
        </p:blipFill>
        <p:spPr>
          <a:xfrm>
            <a:off x="9517063" y="4894263"/>
            <a:ext cx="2674938" cy="1884363"/>
          </a:xfrm>
          <a:prstGeom prst="rect">
            <a:avLst/>
          </a:prstGeom>
          <a:effectLst>
            <a:outerShdw blurRad="50800" dist="1270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5511800"/>
            <a:ext cx="12192000" cy="8255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889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1" name="矩形 10"/>
          <p:cNvSpPr/>
          <p:nvPr/>
        </p:nvSpPr>
        <p:spPr>
          <a:xfrm>
            <a:off x="0" y="5708650"/>
            <a:ext cx="12192000" cy="114935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grpSp>
        <p:nvGrpSpPr>
          <p:cNvPr id="8" name="组合 7"/>
          <p:cNvGrpSpPr/>
          <p:nvPr/>
        </p:nvGrpSpPr>
        <p:grpSpPr>
          <a:xfrm>
            <a:off x="3686616" y="1989439"/>
            <a:ext cx="4308519" cy="4111710"/>
            <a:chOff x="3542400" y="1013254"/>
            <a:chExt cx="4522573" cy="4497859"/>
          </a:xfrm>
          <a:effectLst>
            <a:outerShdw blurRad="50800" dist="762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grpSpPr>
        <p:sp>
          <p:nvSpPr>
            <p:cNvPr id="5" name="椭圆 4"/>
            <p:cNvSpPr/>
            <p:nvPr/>
          </p:nvSpPr>
          <p:spPr>
            <a:xfrm>
              <a:off x="3542400" y="1013254"/>
              <a:ext cx="4522573" cy="4497859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079" y="2972399"/>
              <a:ext cx="2195921" cy="1489744"/>
            </a:xfrm>
            <a:prstGeom prst="rect">
              <a:avLst/>
            </a:prstGeom>
            <a:effectLst>
              <a:outerShdw blurRad="50800" dist="114300" dir="16200000" rotWithShape="0">
                <a:prstClr val="black">
                  <a:alpha val="40000"/>
                </a:prstClr>
              </a:outerShdw>
              <a:reflection blurRad="6350" stA="50000" endA="275" endPos="40000" dist="101600" dir="5400000" sy="-100000" algn="bl" rotWithShape="0"/>
            </a:effectLst>
          </p:spPr>
        </p:pic>
        <p:sp>
          <p:nvSpPr>
            <p:cNvPr id="7" name="椭圆 6"/>
            <p:cNvSpPr/>
            <p:nvPr/>
          </p:nvSpPr>
          <p:spPr>
            <a:xfrm>
              <a:off x="3731740" y="1180069"/>
              <a:ext cx="4164227" cy="4170407"/>
            </a:xfrm>
            <a:prstGeom prst="ellipse">
              <a:avLst/>
            </a:prstGeom>
            <a:noFill/>
            <a:ln w="22225">
              <a:solidFill>
                <a:schemeClr val="accent1">
                  <a:shade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pic>
        <p:nvPicPr>
          <p:cNvPr id="45060" name="图片 9"/>
          <p:cNvPicPr>
            <a:picLocks noChangeAspect="1"/>
          </p:cNvPicPr>
          <p:nvPr/>
        </p:nvPicPr>
        <p:blipFill>
          <a:blip r:embed="rId4"/>
          <a:srcRect b="18970"/>
          <a:stretch>
            <a:fillRect/>
          </a:stretch>
        </p:blipFill>
        <p:spPr>
          <a:xfrm>
            <a:off x="4959350" y="2728913"/>
            <a:ext cx="1885950" cy="663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61" name="文本框 12"/>
          <p:cNvSpPr txBox="1"/>
          <p:nvPr/>
        </p:nvSpPr>
        <p:spPr>
          <a:xfrm>
            <a:off x="10375900" y="6340475"/>
            <a:ext cx="14795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dirty="0">
                <a:solidFill>
                  <a:srgbClr val="267AA6"/>
                </a:solidFill>
                <a:latin typeface="张海山锐谐体" pitchFamily="2" charset="-122"/>
                <a:ea typeface="张海山锐谐体" pitchFamily="2" charset="-122"/>
              </a:rPr>
              <a:t>20XX.12</a:t>
            </a:r>
            <a:endParaRPr lang="zh-CN" altLang="en-US" dirty="0">
              <a:solidFill>
                <a:srgbClr val="267AA6"/>
              </a:solidFill>
              <a:latin typeface="张海山锐谐体" pitchFamily="2" charset="-122"/>
              <a:ea typeface="张海山锐谐体" pitchFamily="2" charset="-122"/>
            </a:endParaRPr>
          </a:p>
        </p:txBody>
      </p:sp>
      <p:sp>
        <p:nvSpPr>
          <p:cNvPr id="45062" name="文本框 13"/>
          <p:cNvSpPr txBox="1"/>
          <p:nvPr/>
        </p:nvSpPr>
        <p:spPr>
          <a:xfrm>
            <a:off x="8015288" y="5940425"/>
            <a:ext cx="20240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200" b="1" dirty="0">
                <a:solidFill>
                  <a:srgbClr val="267AA6"/>
                </a:solidFill>
                <a:latin typeface="方正字迹-邢体草书简体" pitchFamily="66" charset="-122"/>
                <a:ea typeface="方正字迹-邢体草书简体" pitchFamily="66" charset="-122"/>
              </a:rPr>
              <a:t>XXX</a:t>
            </a:r>
            <a:endParaRPr lang="en-US" altLang="zh-CN" sz="3200" b="1" dirty="0">
              <a:solidFill>
                <a:srgbClr val="267AA6"/>
              </a:solidFill>
              <a:latin typeface="方正字迹-邢体草书简体" pitchFamily="66" charset="-122"/>
              <a:ea typeface="方正字迹-邢体草书简体" pitchFamily="66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3472</Words>
  <Application>WPS 演示</Application>
  <PresentationFormat>宽屏</PresentationFormat>
  <Paragraphs>265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微软雅黑 Light</vt:lpstr>
      <vt:lpstr>黑体</vt:lpstr>
      <vt:lpstr>张海山锐谐体</vt:lpstr>
      <vt:lpstr>微软雅黑</vt:lpstr>
      <vt:lpstr>仿宋</vt:lpstr>
      <vt:lpstr>Arial Unicode MS</vt:lpstr>
      <vt:lpstr>Calibri Light</vt:lpstr>
      <vt:lpstr>Times New Roman</vt:lpstr>
      <vt:lpstr>方正字迹-邢体草书简体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NOT NULL</dc:creator>
  <cp:lastModifiedBy>拉普耶鲁</cp:lastModifiedBy>
  <cp:revision>100</cp:revision>
  <dcterms:created xsi:type="dcterms:W3CDTF">2017-11-27T03:35:00Z</dcterms:created>
  <dcterms:modified xsi:type="dcterms:W3CDTF">2020-08-28T03:25:01Z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