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8" r:id="rId3"/>
    <p:sldId id="257" r:id="rId4"/>
    <p:sldId id="259" r:id="rId5"/>
    <p:sldId id="260" r:id="rId6"/>
    <p:sldId id="262" r:id="rId7"/>
    <p:sldId id="261" r:id="rId8"/>
    <p:sldId id="269" r:id="rId9"/>
    <p:sldId id="263" r:id="rId10"/>
    <p:sldId id="268" r:id="rId11"/>
    <p:sldId id="267" r:id="rId12"/>
    <p:sldId id="266" r:id="rId13"/>
    <p:sldId id="270" r:id="rId14"/>
    <p:sldId id="265" r:id="rId15"/>
    <p:sldId id="264" r:id="rId16"/>
    <p:sldId id="271" r:id="rId17"/>
    <p:sldId id="274" r:id="rId18"/>
    <p:sldId id="293" r:id="rId19"/>
    <p:sldId id="273" r:id="rId20"/>
    <p:sldId id="275" r:id="rId21"/>
    <p:sldId id="285" r:id="rId22"/>
    <p:sldId id="287" r:id="rId23"/>
    <p:sldId id="286" r:id="rId24"/>
    <p:sldId id="288" r:id="rId25"/>
    <p:sldId id="289" r:id="rId26"/>
    <p:sldId id="291" r:id="rId27"/>
    <p:sldId id="292" r:id="rId28"/>
    <p:sldId id="280" r:id="rId29"/>
    <p:sldId id="281" r:id="rId30"/>
    <p:sldId id="282" r:id="rId31"/>
    <p:sldId id="283" r:id="rId32"/>
    <p:sldId id="284"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37">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6A6A"/>
    <a:srgbClr val="FBF08A"/>
    <a:srgbClr val="000730"/>
    <a:srgbClr val="00000C"/>
    <a:srgbClr val="00000D"/>
    <a:srgbClr val="000732"/>
    <a:srgbClr val="E3AA19"/>
    <a:srgbClr val="B25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8" d="100"/>
          <a:sy n="108" d="100"/>
        </p:scale>
        <p:origin x="-630" y="-84"/>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01AD08-CB0B-4366-8EE3-A9E9EE451791}" type="datetimeFigureOut">
              <a:rPr lang="zh-CN" altLang="en-US" smtClean="0"/>
              <a:pPr/>
              <a:t>2018/3/8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5AC5D9-7847-4F3D-A964-0A9BD8AA558A}" type="slidenum">
              <a:rPr lang="zh-CN" altLang="en-US" smtClean="0"/>
              <a:pPr/>
              <a:t>‹#›</a:t>
            </a:fld>
            <a:endParaRPr lang="zh-CN" altLang="en-US"/>
          </a:p>
        </p:txBody>
      </p:sp>
    </p:spTree>
    <p:extLst>
      <p:ext uri="{BB962C8B-B14F-4D97-AF65-F5344CB8AC3E}">
        <p14:creationId xmlns:p14="http://schemas.microsoft.com/office/powerpoint/2010/main" val="3453488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1</a:t>
            </a:fld>
            <a:endParaRPr lang="zh-CN" altLang="en-US"/>
          </a:p>
        </p:txBody>
      </p:sp>
    </p:spTree>
    <p:extLst>
      <p:ext uri="{BB962C8B-B14F-4D97-AF65-F5344CB8AC3E}">
        <p14:creationId xmlns:p14="http://schemas.microsoft.com/office/powerpoint/2010/main" val="1541037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2</a:t>
            </a:fld>
            <a:endParaRPr lang="zh-CN" altLang="en-US"/>
          </a:p>
        </p:txBody>
      </p:sp>
    </p:spTree>
    <p:extLst>
      <p:ext uri="{BB962C8B-B14F-4D97-AF65-F5344CB8AC3E}">
        <p14:creationId xmlns:p14="http://schemas.microsoft.com/office/powerpoint/2010/main" val="451973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3</a:t>
            </a:fld>
            <a:endParaRPr lang="zh-CN" altLang="en-US"/>
          </a:p>
        </p:txBody>
      </p:sp>
    </p:spTree>
    <p:extLst>
      <p:ext uri="{BB962C8B-B14F-4D97-AF65-F5344CB8AC3E}">
        <p14:creationId xmlns:p14="http://schemas.microsoft.com/office/powerpoint/2010/main" val="3654877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4</a:t>
            </a:fld>
            <a:endParaRPr lang="zh-CN" altLang="en-US"/>
          </a:p>
        </p:txBody>
      </p:sp>
    </p:spTree>
    <p:extLst>
      <p:ext uri="{BB962C8B-B14F-4D97-AF65-F5344CB8AC3E}">
        <p14:creationId xmlns:p14="http://schemas.microsoft.com/office/powerpoint/2010/main" val="1222929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5</a:t>
            </a:fld>
            <a:endParaRPr lang="zh-CN" altLang="en-US"/>
          </a:p>
        </p:txBody>
      </p:sp>
    </p:spTree>
    <p:extLst>
      <p:ext uri="{BB962C8B-B14F-4D97-AF65-F5344CB8AC3E}">
        <p14:creationId xmlns:p14="http://schemas.microsoft.com/office/powerpoint/2010/main" val="585240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6</a:t>
            </a:fld>
            <a:endParaRPr lang="zh-CN" altLang="en-US"/>
          </a:p>
        </p:txBody>
      </p:sp>
    </p:spTree>
    <p:extLst>
      <p:ext uri="{BB962C8B-B14F-4D97-AF65-F5344CB8AC3E}">
        <p14:creationId xmlns:p14="http://schemas.microsoft.com/office/powerpoint/2010/main" val="3433183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7</a:t>
            </a:fld>
            <a:endParaRPr lang="zh-CN" altLang="en-US"/>
          </a:p>
        </p:txBody>
      </p:sp>
    </p:spTree>
    <p:extLst>
      <p:ext uri="{BB962C8B-B14F-4D97-AF65-F5344CB8AC3E}">
        <p14:creationId xmlns:p14="http://schemas.microsoft.com/office/powerpoint/2010/main" val="1000413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8</a:t>
            </a:fld>
            <a:endParaRPr lang="zh-CN" altLang="en-US"/>
          </a:p>
        </p:txBody>
      </p:sp>
    </p:spTree>
    <p:extLst>
      <p:ext uri="{BB962C8B-B14F-4D97-AF65-F5344CB8AC3E}">
        <p14:creationId xmlns:p14="http://schemas.microsoft.com/office/powerpoint/2010/main" val="903733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9</a:t>
            </a:fld>
            <a:endParaRPr lang="zh-CN" altLang="en-US"/>
          </a:p>
        </p:txBody>
      </p:sp>
    </p:spTree>
    <p:extLst>
      <p:ext uri="{BB962C8B-B14F-4D97-AF65-F5344CB8AC3E}">
        <p14:creationId xmlns:p14="http://schemas.microsoft.com/office/powerpoint/2010/main" val="581410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10</a:t>
            </a:fld>
            <a:endParaRPr lang="zh-CN" altLang="en-US"/>
          </a:p>
        </p:txBody>
      </p:sp>
    </p:spTree>
    <p:extLst>
      <p:ext uri="{BB962C8B-B14F-4D97-AF65-F5344CB8AC3E}">
        <p14:creationId xmlns:p14="http://schemas.microsoft.com/office/powerpoint/2010/main" val="1002261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11</a:t>
            </a:fld>
            <a:endParaRPr lang="zh-CN" altLang="en-US"/>
          </a:p>
        </p:txBody>
      </p:sp>
    </p:spTree>
    <p:extLst>
      <p:ext uri="{BB962C8B-B14F-4D97-AF65-F5344CB8AC3E}">
        <p14:creationId xmlns:p14="http://schemas.microsoft.com/office/powerpoint/2010/main" val="2161531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12</a:t>
            </a:fld>
            <a:endParaRPr lang="zh-CN" altLang="en-US"/>
          </a:p>
        </p:txBody>
      </p:sp>
    </p:spTree>
    <p:extLst>
      <p:ext uri="{BB962C8B-B14F-4D97-AF65-F5344CB8AC3E}">
        <p14:creationId xmlns:p14="http://schemas.microsoft.com/office/powerpoint/2010/main" val="2529184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13</a:t>
            </a:fld>
            <a:endParaRPr lang="zh-CN" altLang="en-US"/>
          </a:p>
        </p:txBody>
      </p:sp>
    </p:spTree>
    <p:extLst>
      <p:ext uri="{BB962C8B-B14F-4D97-AF65-F5344CB8AC3E}">
        <p14:creationId xmlns:p14="http://schemas.microsoft.com/office/powerpoint/2010/main" val="3049053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14</a:t>
            </a:fld>
            <a:endParaRPr lang="zh-CN" altLang="en-US"/>
          </a:p>
        </p:txBody>
      </p:sp>
    </p:spTree>
    <p:extLst>
      <p:ext uri="{BB962C8B-B14F-4D97-AF65-F5344CB8AC3E}">
        <p14:creationId xmlns:p14="http://schemas.microsoft.com/office/powerpoint/2010/main" val="2686094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15</a:t>
            </a:fld>
            <a:endParaRPr lang="zh-CN" altLang="en-US"/>
          </a:p>
        </p:txBody>
      </p:sp>
    </p:spTree>
    <p:extLst>
      <p:ext uri="{BB962C8B-B14F-4D97-AF65-F5344CB8AC3E}">
        <p14:creationId xmlns:p14="http://schemas.microsoft.com/office/powerpoint/2010/main" val="37087046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16</a:t>
            </a:fld>
            <a:endParaRPr lang="zh-CN" altLang="en-US"/>
          </a:p>
        </p:txBody>
      </p:sp>
    </p:spTree>
    <p:extLst>
      <p:ext uri="{BB962C8B-B14F-4D97-AF65-F5344CB8AC3E}">
        <p14:creationId xmlns:p14="http://schemas.microsoft.com/office/powerpoint/2010/main" val="14176227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17</a:t>
            </a:fld>
            <a:endParaRPr lang="zh-CN" altLang="en-US"/>
          </a:p>
        </p:txBody>
      </p:sp>
    </p:spTree>
    <p:extLst>
      <p:ext uri="{BB962C8B-B14F-4D97-AF65-F5344CB8AC3E}">
        <p14:creationId xmlns:p14="http://schemas.microsoft.com/office/powerpoint/2010/main" val="795698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18</a:t>
            </a:fld>
            <a:endParaRPr lang="zh-CN" altLang="en-US"/>
          </a:p>
        </p:txBody>
      </p:sp>
    </p:spTree>
    <p:extLst>
      <p:ext uri="{BB962C8B-B14F-4D97-AF65-F5344CB8AC3E}">
        <p14:creationId xmlns:p14="http://schemas.microsoft.com/office/powerpoint/2010/main" val="966257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19</a:t>
            </a:fld>
            <a:endParaRPr lang="zh-CN" altLang="en-US"/>
          </a:p>
        </p:txBody>
      </p:sp>
    </p:spTree>
    <p:extLst>
      <p:ext uri="{BB962C8B-B14F-4D97-AF65-F5344CB8AC3E}">
        <p14:creationId xmlns:p14="http://schemas.microsoft.com/office/powerpoint/2010/main" val="36731704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20</a:t>
            </a:fld>
            <a:endParaRPr lang="zh-CN" altLang="en-US"/>
          </a:p>
        </p:txBody>
      </p:sp>
    </p:spTree>
    <p:extLst>
      <p:ext uri="{BB962C8B-B14F-4D97-AF65-F5344CB8AC3E}">
        <p14:creationId xmlns:p14="http://schemas.microsoft.com/office/powerpoint/2010/main" val="2006638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21</a:t>
            </a:fld>
            <a:endParaRPr lang="zh-CN" altLang="en-US"/>
          </a:p>
        </p:txBody>
      </p:sp>
    </p:spTree>
    <p:extLst>
      <p:ext uri="{BB962C8B-B14F-4D97-AF65-F5344CB8AC3E}">
        <p14:creationId xmlns:p14="http://schemas.microsoft.com/office/powerpoint/2010/main" val="776388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22</a:t>
            </a:fld>
            <a:endParaRPr lang="zh-CN" altLang="en-US"/>
          </a:p>
        </p:txBody>
      </p:sp>
    </p:spTree>
    <p:extLst>
      <p:ext uri="{BB962C8B-B14F-4D97-AF65-F5344CB8AC3E}">
        <p14:creationId xmlns:p14="http://schemas.microsoft.com/office/powerpoint/2010/main" val="3010258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23</a:t>
            </a:fld>
            <a:endParaRPr lang="zh-CN" altLang="en-US"/>
          </a:p>
        </p:txBody>
      </p:sp>
    </p:spTree>
    <p:extLst>
      <p:ext uri="{BB962C8B-B14F-4D97-AF65-F5344CB8AC3E}">
        <p14:creationId xmlns:p14="http://schemas.microsoft.com/office/powerpoint/2010/main" val="2591480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24</a:t>
            </a:fld>
            <a:endParaRPr lang="zh-CN" altLang="en-US"/>
          </a:p>
        </p:txBody>
      </p:sp>
    </p:spTree>
    <p:extLst>
      <p:ext uri="{BB962C8B-B14F-4D97-AF65-F5344CB8AC3E}">
        <p14:creationId xmlns:p14="http://schemas.microsoft.com/office/powerpoint/2010/main" val="40502284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25</a:t>
            </a:fld>
            <a:endParaRPr lang="zh-CN" altLang="en-US"/>
          </a:p>
        </p:txBody>
      </p:sp>
    </p:spTree>
    <p:extLst>
      <p:ext uri="{BB962C8B-B14F-4D97-AF65-F5344CB8AC3E}">
        <p14:creationId xmlns:p14="http://schemas.microsoft.com/office/powerpoint/2010/main" val="1686134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26</a:t>
            </a:fld>
            <a:endParaRPr lang="zh-CN" altLang="en-US"/>
          </a:p>
        </p:txBody>
      </p:sp>
    </p:spTree>
    <p:extLst>
      <p:ext uri="{BB962C8B-B14F-4D97-AF65-F5344CB8AC3E}">
        <p14:creationId xmlns:p14="http://schemas.microsoft.com/office/powerpoint/2010/main" val="21385004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27</a:t>
            </a:fld>
            <a:endParaRPr lang="zh-CN" altLang="en-US"/>
          </a:p>
        </p:txBody>
      </p:sp>
    </p:spTree>
    <p:extLst>
      <p:ext uri="{BB962C8B-B14F-4D97-AF65-F5344CB8AC3E}">
        <p14:creationId xmlns:p14="http://schemas.microsoft.com/office/powerpoint/2010/main" val="5169633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28</a:t>
            </a:fld>
            <a:endParaRPr lang="zh-CN" altLang="en-US"/>
          </a:p>
        </p:txBody>
      </p:sp>
    </p:spTree>
    <p:extLst>
      <p:ext uri="{BB962C8B-B14F-4D97-AF65-F5344CB8AC3E}">
        <p14:creationId xmlns:p14="http://schemas.microsoft.com/office/powerpoint/2010/main" val="5725714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29</a:t>
            </a:fld>
            <a:endParaRPr lang="zh-CN" altLang="en-US"/>
          </a:p>
        </p:txBody>
      </p:sp>
    </p:spTree>
    <p:extLst>
      <p:ext uri="{BB962C8B-B14F-4D97-AF65-F5344CB8AC3E}">
        <p14:creationId xmlns:p14="http://schemas.microsoft.com/office/powerpoint/2010/main" val="24935753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30</a:t>
            </a:fld>
            <a:endParaRPr lang="zh-CN" altLang="en-US"/>
          </a:p>
        </p:txBody>
      </p:sp>
    </p:spTree>
    <p:extLst>
      <p:ext uri="{BB962C8B-B14F-4D97-AF65-F5344CB8AC3E}">
        <p14:creationId xmlns:p14="http://schemas.microsoft.com/office/powerpoint/2010/main" val="15312706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31</a:t>
            </a:fld>
            <a:endParaRPr lang="zh-CN" altLang="en-US"/>
          </a:p>
        </p:txBody>
      </p:sp>
    </p:spTree>
    <p:extLst>
      <p:ext uri="{BB962C8B-B14F-4D97-AF65-F5344CB8AC3E}">
        <p14:creationId xmlns:p14="http://schemas.microsoft.com/office/powerpoint/2010/main" val="36289150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AC5D9-7847-4F3D-A964-0A9BD8AA558A}" type="slidenum">
              <a:rPr lang="zh-CN" altLang="en-US" smtClean="0"/>
              <a:pPr/>
              <a:t>32</a:t>
            </a:fld>
            <a:endParaRPr lang="zh-CN" altLang="en-US"/>
          </a:p>
        </p:txBody>
      </p:sp>
    </p:spTree>
    <p:extLst>
      <p:ext uri="{BB962C8B-B14F-4D97-AF65-F5344CB8AC3E}">
        <p14:creationId xmlns:p14="http://schemas.microsoft.com/office/powerpoint/2010/main" val="3004332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D2189F4-3A18-4D6C-B59E-007760C18E49}" type="datetimeFigureOut">
              <a:rPr lang="zh-CN" altLang="en-US" smtClean="0"/>
              <a:pPr/>
              <a:t>2018/3/8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09DD152-163E-47EE-8B92-4E4838EDDDB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D2189F4-3A18-4D6C-B59E-007760C18E49}" type="datetimeFigureOut">
              <a:rPr lang="zh-CN" altLang="en-US" smtClean="0"/>
              <a:pPr/>
              <a:t>2018/3/8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09DD152-163E-47EE-8B92-4E4838EDDDB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D2189F4-3A18-4D6C-B59E-007760C18E49}" type="datetimeFigureOut">
              <a:rPr lang="zh-CN" altLang="en-US" smtClean="0"/>
              <a:pPr/>
              <a:t>2018/3/8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09DD152-163E-47EE-8B92-4E4838EDDDB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D2189F4-3A18-4D6C-B59E-007760C18E49}" type="datetimeFigureOut">
              <a:rPr lang="zh-CN" altLang="en-US" smtClean="0"/>
              <a:pPr/>
              <a:t>2018/3/8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E09DD152-163E-47EE-8B92-4E4838EDDDB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5D2189F4-3A18-4D6C-B59E-007760C18E49}" type="datetimeFigureOut">
              <a:rPr lang="zh-CN" altLang="en-US" smtClean="0"/>
              <a:pPr/>
              <a:t>2018/3/8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E09DD152-163E-47EE-8B92-4E4838EDDDB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5D2189F4-3A18-4D6C-B59E-007760C18E49}" type="datetimeFigureOut">
              <a:rPr lang="zh-CN" altLang="en-US" smtClean="0"/>
              <a:pPr/>
              <a:t>2018/3/8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E09DD152-163E-47EE-8B92-4E4838EDDDB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5D2189F4-3A18-4D6C-B59E-007760C18E49}" type="datetimeFigureOut">
              <a:rPr lang="zh-CN" altLang="en-US" smtClean="0"/>
              <a:pPr/>
              <a:t>2018/3/8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E09DD152-163E-47EE-8B92-4E4838EDDDB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D2189F4-3A18-4D6C-B59E-007760C18E49}" type="datetimeFigureOut">
              <a:rPr lang="zh-CN" altLang="en-US" smtClean="0"/>
              <a:pPr/>
              <a:t>2018/3/8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E09DD152-163E-47EE-8B92-4E4838EDDDB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D2189F4-3A18-4D6C-B59E-007760C18E49}" type="datetimeFigureOut">
              <a:rPr lang="zh-CN" altLang="en-US" smtClean="0"/>
              <a:pPr/>
              <a:t>2018/3/8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E09DD152-163E-47EE-8B92-4E4838EDDDB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D2189F4-3A18-4D6C-B59E-007760C18E49}" type="datetimeFigureOut">
              <a:rPr lang="zh-CN" altLang="en-US" smtClean="0"/>
              <a:pPr/>
              <a:t>2018/3/8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09DD152-163E-47EE-8B92-4E4838EDDDB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D2189F4-3A18-4D6C-B59E-007760C18E49}" type="datetimeFigureOut">
              <a:rPr lang="zh-CN" altLang="en-US" smtClean="0"/>
              <a:pPr/>
              <a:t>2018/3/8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09DD152-163E-47EE-8B92-4E4838EDDDB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b="46681"/>
          <a:stretch>
            <a:fillRect/>
          </a:stretch>
        </p:blipFill>
        <p:spPr>
          <a:xfrm>
            <a:off x="0" y="363175"/>
            <a:ext cx="12192000" cy="3438870"/>
          </a:xfrm>
          <a:prstGeom prst="rect">
            <a:avLst/>
          </a:prstGeom>
          <a:effectLst>
            <a:outerShdw blurRad="63500" sx="102000" sy="102000" algn="ctr" rotWithShape="0">
              <a:prstClr val="black">
                <a:alpha val="40000"/>
              </a:prstClr>
            </a:outerShdw>
          </a:effectLst>
        </p:spPr>
      </p:pic>
      <p:grpSp>
        <p:nvGrpSpPr>
          <p:cNvPr id="3" name="组合 2"/>
          <p:cNvGrpSpPr/>
          <p:nvPr/>
        </p:nvGrpSpPr>
        <p:grpSpPr>
          <a:xfrm>
            <a:off x="1379544" y="3963627"/>
            <a:ext cx="9545631" cy="633187"/>
            <a:chOff x="1379544" y="3963627"/>
            <a:chExt cx="9545631" cy="633187"/>
          </a:xfrm>
        </p:grpSpPr>
        <p:cxnSp>
          <p:nvCxnSpPr>
            <p:cNvPr id="5" name="直接连接符 4"/>
            <p:cNvCxnSpPr/>
            <p:nvPr/>
          </p:nvCxnSpPr>
          <p:spPr>
            <a:xfrm flipV="1">
              <a:off x="9180519" y="4286792"/>
              <a:ext cx="1744656" cy="1"/>
            </a:xfrm>
            <a:prstGeom prst="line">
              <a:avLst/>
            </a:prstGeom>
            <a:ln w="50800" cap="rnd">
              <a:gradFill flip="none" rotWithShape="1">
                <a:gsLst>
                  <a:gs pos="0">
                    <a:srgbClr val="E3AA19">
                      <a:alpha val="0"/>
                    </a:srgbClr>
                  </a:gs>
                  <a:gs pos="100000">
                    <a:srgbClr val="E3AA19"/>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1379544" y="4286792"/>
              <a:ext cx="1744656" cy="1"/>
            </a:xfrm>
            <a:prstGeom prst="line">
              <a:avLst/>
            </a:prstGeom>
            <a:ln w="50800" cap="rnd">
              <a:gradFill flip="none" rotWithShape="1">
                <a:gsLst>
                  <a:gs pos="0">
                    <a:srgbClr val="E3AA19">
                      <a:alpha val="0"/>
                    </a:srgbClr>
                  </a:gs>
                  <a:gs pos="100000">
                    <a:srgbClr val="E3AA19"/>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550183" y="3963627"/>
              <a:ext cx="5091633" cy="633187"/>
            </a:xfrm>
            <a:prstGeom prst="rect">
              <a:avLst/>
            </a:prstGeom>
            <a:noFill/>
            <a:effectLst/>
          </p:spPr>
          <p:txBody>
            <a:bodyPr vert="horz" wrap="square" rtlCol="0">
              <a:spAutoFit/>
            </a:bodyPr>
            <a:lstStyle/>
            <a:p>
              <a:pPr algn="ctr">
                <a:lnSpc>
                  <a:spcPct val="120000"/>
                </a:lnSpc>
              </a:pPr>
              <a:r>
                <a:rPr lang="zh-CN" altLang="en-US" sz="3200" b="1" dirty="0" smtClean="0">
                  <a:ln>
                    <a:solidFill>
                      <a:srgbClr val="FDF28B"/>
                    </a:solidFill>
                  </a:ln>
                  <a:blipFill>
                    <a:blip r:embed="rId8"/>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国际消费者权益日</a:t>
              </a:r>
              <a:r>
                <a:rPr lang="en-US" altLang="zh-CN" sz="3200" b="1" dirty="0" err="1" smtClean="0">
                  <a:ln>
                    <a:solidFill>
                      <a:srgbClr val="FDF28B"/>
                    </a:solidFill>
                  </a:ln>
                  <a:blipFill>
                    <a:blip r:embed="rId8"/>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ppt</a:t>
              </a:r>
              <a:r>
                <a:rPr lang="zh-CN" altLang="en-US" sz="3200" b="1" dirty="0" smtClean="0">
                  <a:ln>
                    <a:solidFill>
                      <a:srgbClr val="FDF28B"/>
                    </a:solidFill>
                  </a:ln>
                  <a:blipFill>
                    <a:blip r:embed="rId8"/>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模板</a:t>
              </a:r>
              <a:endParaRPr lang="zh-CN" altLang="en-US" sz="3200" b="1" dirty="0">
                <a:ln>
                  <a:solidFill>
                    <a:srgbClr val="FDF28B"/>
                  </a:solidFill>
                </a:ln>
                <a:blipFill>
                  <a:blip r:embed="rId8"/>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endParaRPr>
            </a:p>
          </p:txBody>
        </p:sp>
      </p:grpSp>
      <p:sp>
        <p:nvSpPr>
          <p:cNvPr id="9" name="TextBox 10"/>
          <p:cNvSpPr txBox="1"/>
          <p:nvPr/>
        </p:nvSpPr>
        <p:spPr>
          <a:xfrm>
            <a:off x="3550183" y="4875368"/>
            <a:ext cx="4921763" cy="301045"/>
          </a:xfrm>
          <a:prstGeom prst="rect">
            <a:avLst/>
          </a:prstGeom>
          <a:noFill/>
        </p:spPr>
        <p:txBody>
          <a:bodyPr wrap="square" lIns="36000" tIns="46800" rIns="36000" bIns="46800" rtlCol="0">
            <a:spAutoFit/>
          </a:bodyPr>
          <a:lstStyle/>
          <a:p>
            <a:pPr algn="ctr">
              <a:lnSpc>
                <a:spcPct val="125000"/>
              </a:lnSpc>
            </a:pPr>
            <a:r>
              <a:rPr lang="zh-CN" altLang="en-US" sz="1200" dirty="0" smtClean="0">
                <a:solidFill>
                  <a:srgbClr val="FBF08A"/>
                </a:solidFill>
                <a:latin typeface="Arial" panose="020B0604020202020204" pitchFamily="34" charset="0"/>
                <a:cs typeface="Arial" panose="020B0604020202020204" pitchFamily="34" charset="0"/>
              </a:rPr>
              <a:t>汇报人：</a:t>
            </a:r>
            <a:r>
              <a:rPr lang="en-US" altLang="zh-CN" sz="1200" dirty="0" smtClean="0">
                <a:solidFill>
                  <a:srgbClr val="FBF08A"/>
                </a:solidFill>
                <a:latin typeface="Arial" panose="020B0604020202020204" pitchFamily="34" charset="0"/>
                <a:cs typeface="Arial" panose="020B0604020202020204" pitchFamily="34" charset="0"/>
              </a:rPr>
              <a:t>xxx</a:t>
            </a:r>
            <a:r>
              <a:rPr lang="zh-CN" altLang="en-US" sz="1200" dirty="0" smtClean="0">
                <a:solidFill>
                  <a:srgbClr val="FBF08A"/>
                </a:solidFill>
                <a:latin typeface="Arial" panose="020B0604020202020204" pitchFamily="34" charset="0"/>
                <a:cs typeface="Arial" panose="020B0604020202020204" pitchFamily="34" charset="0"/>
              </a:rPr>
              <a:t>    时间：</a:t>
            </a:r>
            <a:r>
              <a:rPr lang="en-US" altLang="zh-CN" sz="1200" dirty="0" smtClean="0">
                <a:solidFill>
                  <a:srgbClr val="FBF08A"/>
                </a:solidFill>
                <a:latin typeface="Arial" panose="020B0604020202020204" pitchFamily="34" charset="0"/>
                <a:cs typeface="Arial" panose="020B0604020202020204" pitchFamily="34" charset="0"/>
              </a:rPr>
              <a:t>XX</a:t>
            </a:r>
            <a:r>
              <a:rPr lang="zh-CN" altLang="en-US" sz="1200" dirty="0" smtClean="0">
                <a:solidFill>
                  <a:srgbClr val="FBF08A"/>
                </a:solidFill>
                <a:latin typeface="Arial" panose="020B0604020202020204" pitchFamily="34" charset="0"/>
                <a:cs typeface="Arial" panose="020B0604020202020204" pitchFamily="34" charset="0"/>
              </a:rPr>
              <a:t>年</a:t>
            </a:r>
            <a:r>
              <a:rPr lang="en-US" altLang="zh-CN" sz="1200" dirty="0" smtClean="0">
                <a:solidFill>
                  <a:srgbClr val="FBF08A"/>
                </a:solidFill>
                <a:latin typeface="Arial" panose="020B0604020202020204" pitchFamily="34" charset="0"/>
                <a:cs typeface="Arial" panose="020B0604020202020204" pitchFamily="34" charset="0"/>
              </a:rPr>
              <a:t>XX</a:t>
            </a:r>
            <a:r>
              <a:rPr lang="zh-CN" altLang="en-US" sz="1200" dirty="0" smtClean="0">
                <a:solidFill>
                  <a:srgbClr val="FBF08A"/>
                </a:solidFill>
                <a:latin typeface="Arial" panose="020B0604020202020204" pitchFamily="34" charset="0"/>
                <a:cs typeface="Arial" panose="020B0604020202020204" pitchFamily="34" charset="0"/>
              </a:rPr>
              <a:t>月</a:t>
            </a:r>
            <a:endParaRPr lang="en-US" sz="1200" dirty="0">
              <a:solidFill>
                <a:srgbClr val="FBF08A"/>
              </a:solidFill>
              <a:latin typeface="Arial" panose="020B0604020202020204" pitchFamily="34" charset="0"/>
              <a:cs typeface="Arial" panose="020B0604020202020204" pitchFamily="34" charset="0"/>
            </a:endParaRPr>
          </a:p>
        </p:txBody>
      </p:sp>
      <p:pic>
        <p:nvPicPr>
          <p:cNvPr id="2" name="1768956938_558817_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cstate="print"/>
          <a:stretch>
            <a:fillRect/>
          </a:stretch>
        </p:blipFill>
        <p:spPr>
          <a:xfrm>
            <a:off x="-609600" y="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33">
                <p:cTn id="22" fill="hold" display="0">
                  <p:stCondLst>
                    <p:cond delay="indefinite"/>
                  </p:stCondLst>
                  <p:endCondLst>
                    <p:cond evt="onStopAudio" delay="0">
                      <p:tgtEl>
                        <p:sldTgt/>
                      </p:tgtEl>
                    </p:cond>
                  </p:endCondLst>
                </p:cTn>
                <p:tgtEl>
                  <p:spTgt spid="2"/>
                </p:tgtEl>
              </p:cMediaNode>
            </p:audio>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3056" y="510800"/>
            <a:ext cx="2565885" cy="1565848"/>
          </a:xfrm>
          <a:prstGeom prst="rect">
            <a:avLst/>
          </a:prstGeom>
          <a:effectLst>
            <a:outerShdw blurRad="63500" sx="102000" sy="102000" algn="ctr" rotWithShape="0">
              <a:prstClr val="black">
                <a:alpha val="40000"/>
              </a:prstClr>
            </a:outerShdw>
          </a:effectLst>
        </p:spPr>
      </p:pic>
      <p:sp>
        <p:nvSpPr>
          <p:cNvPr id="8" name="TextBox 20"/>
          <p:cNvSpPr txBox="1"/>
          <p:nvPr/>
        </p:nvSpPr>
        <p:spPr>
          <a:xfrm>
            <a:off x="3769578" y="1698735"/>
            <a:ext cx="4824293" cy="1200329"/>
          </a:xfrm>
          <a:prstGeom prst="rect">
            <a:avLst/>
          </a:prstGeom>
          <a:noFill/>
          <a:effectLst/>
        </p:spPr>
        <p:txBody>
          <a:bodyPr vert="horz" wrap="square" rtlCol="0">
            <a:spAutoFit/>
          </a:bodyPr>
          <a:lstStyle/>
          <a:p>
            <a:pPr algn="ctr">
              <a:lnSpc>
                <a:spcPct val="120000"/>
              </a:lnSpc>
            </a:pPr>
            <a:r>
              <a:rPr lang="zh-CN" altLang="en-US" sz="6000" dirty="0" smtClean="0">
                <a:ln>
                  <a:solidFill>
                    <a:srgbClr val="FDF28B"/>
                  </a:solidFill>
                </a:ln>
                <a:blipFill>
                  <a:blip r:embed="rId5"/>
                  <a:stretch>
                    <a:fillRect/>
                  </a:stretch>
                </a:blipFill>
                <a:effectLst>
                  <a:outerShdw blurRad="88900" dist="50800" dir="5400000" algn="t" rotWithShape="0">
                    <a:srgbClr val="C00000">
                      <a:lumMod val="50000"/>
                    </a:srgbClr>
                  </a:outerShdw>
                </a:effectLst>
                <a:latin typeface="汉仪尚巍手书W" panose="00020600040101010101" pitchFamily="18" charset="-122"/>
                <a:ea typeface="汉仪尚巍手书W" panose="00020600040101010101" pitchFamily="18" charset="-122"/>
                <a:cs typeface="+mn-ea"/>
                <a:sym typeface="+mn-lt"/>
              </a:rPr>
              <a:t>目   录</a:t>
            </a:r>
            <a:endParaRPr lang="en-US" altLang="zh-CN" sz="6000"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汉仪尚巍手书W" panose="00020600040101010101" pitchFamily="18" charset="-122"/>
              <a:ea typeface="汉仪尚巍手书W" panose="00020600040101010101" pitchFamily="18" charset="-122"/>
              <a:cs typeface="+mn-ea"/>
              <a:sym typeface="+mn-lt"/>
            </a:endParaRPr>
          </a:p>
        </p:txBody>
      </p:sp>
      <p:grpSp>
        <p:nvGrpSpPr>
          <p:cNvPr id="12" name="组合 11"/>
          <p:cNvGrpSpPr/>
          <p:nvPr/>
        </p:nvGrpSpPr>
        <p:grpSpPr>
          <a:xfrm>
            <a:off x="560977" y="3662362"/>
            <a:ext cx="3621821" cy="565604"/>
            <a:chOff x="1026378" y="3429000"/>
            <a:chExt cx="3621821" cy="565604"/>
          </a:xfrm>
        </p:grpSpPr>
        <p:sp>
          <p:nvSpPr>
            <p:cNvPr id="9" name="TextBox 20"/>
            <p:cNvSpPr txBox="1"/>
            <p:nvPr/>
          </p:nvSpPr>
          <p:spPr>
            <a:xfrm>
              <a:off x="1578828" y="3429000"/>
              <a:ext cx="3069371" cy="565604"/>
            </a:xfrm>
            <a:prstGeom prst="rect">
              <a:avLst/>
            </a:prstGeom>
            <a:noFill/>
            <a:effectLst/>
          </p:spPr>
          <p:txBody>
            <a:bodyPr vert="horz" wrap="square" rtlCol="0">
              <a:spAutoFit/>
            </a:bodyPr>
            <a:lstStyle/>
            <a:p>
              <a:pPr algn="ctr">
                <a:lnSpc>
                  <a:spcPct val="120000"/>
                </a:lnSpc>
              </a:pPr>
              <a:r>
                <a:rPr lang="zh-CN" altLang="en-US" sz="2800" b="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消费者权益日简介</a:t>
              </a:r>
            </a:p>
          </p:txBody>
        </p:sp>
        <p:grpSp>
          <p:nvGrpSpPr>
            <p:cNvPr id="11" name="组合 10"/>
            <p:cNvGrpSpPr/>
            <p:nvPr/>
          </p:nvGrpSpPr>
          <p:grpSpPr>
            <a:xfrm>
              <a:off x="1026378" y="3467100"/>
              <a:ext cx="608747" cy="488147"/>
              <a:chOff x="1026378" y="3467100"/>
              <a:chExt cx="608747" cy="488147"/>
            </a:xfrm>
          </p:grpSpPr>
          <p:sp>
            <p:nvSpPr>
              <p:cNvPr id="2" name="矩形 1"/>
              <p:cNvSpPr/>
              <p:nvPr/>
            </p:nvSpPr>
            <p:spPr>
              <a:xfrm>
                <a:off x="1188303" y="3553150"/>
                <a:ext cx="361097" cy="361097"/>
              </a:xfrm>
              <a:prstGeom prst="rect">
                <a:avLst/>
              </a:prstGeom>
              <a:noFill/>
              <a:ln w="25400">
                <a:solidFill>
                  <a:srgbClr val="FBF0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0"/>
              <p:cNvSpPr txBox="1"/>
              <p:nvPr/>
            </p:nvSpPr>
            <p:spPr>
              <a:xfrm>
                <a:off x="1026378" y="3467100"/>
                <a:ext cx="608747" cy="488147"/>
              </a:xfrm>
              <a:prstGeom prst="rect">
                <a:avLst/>
              </a:prstGeom>
              <a:noFill/>
              <a:effectLst/>
            </p:spPr>
            <p:txBody>
              <a:bodyPr vert="horz" wrap="square" rtlCol="0">
                <a:spAutoFit/>
              </a:bodyPr>
              <a:lstStyle/>
              <a:p>
                <a:pPr algn="ctr">
                  <a:lnSpc>
                    <a:spcPct val="120000"/>
                  </a:lnSpc>
                </a:pPr>
                <a:r>
                  <a:rPr lang="en-US" altLang="zh-CN" sz="2400" b="1" i="1" dirty="0" smtClean="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rPr>
                  <a:t>01</a:t>
                </a:r>
                <a:endParaRPr lang="zh-CN" altLang="en-US" sz="2400" b="1" i="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endParaRPr>
              </a:p>
            </p:txBody>
          </p:sp>
        </p:grpSp>
      </p:grpSp>
      <p:grpSp>
        <p:nvGrpSpPr>
          <p:cNvPr id="13" name="组合 12"/>
          <p:cNvGrpSpPr/>
          <p:nvPr/>
        </p:nvGrpSpPr>
        <p:grpSpPr>
          <a:xfrm>
            <a:off x="4590437" y="3662362"/>
            <a:ext cx="3373744" cy="565604"/>
            <a:chOff x="1026378" y="3429000"/>
            <a:chExt cx="3373744" cy="565604"/>
          </a:xfrm>
        </p:grpSpPr>
        <p:sp>
          <p:nvSpPr>
            <p:cNvPr id="14" name="TextBox 20"/>
            <p:cNvSpPr txBox="1"/>
            <p:nvPr/>
          </p:nvSpPr>
          <p:spPr>
            <a:xfrm>
              <a:off x="1330751" y="3429000"/>
              <a:ext cx="3069371" cy="565604"/>
            </a:xfrm>
            <a:prstGeom prst="rect">
              <a:avLst/>
            </a:prstGeom>
            <a:noFill/>
            <a:effectLst/>
          </p:spPr>
          <p:txBody>
            <a:bodyPr vert="horz" wrap="square" rtlCol="0">
              <a:spAutoFit/>
            </a:bodyPr>
            <a:lstStyle/>
            <a:p>
              <a:pPr algn="ctr">
                <a:lnSpc>
                  <a:spcPct val="120000"/>
                </a:lnSpc>
              </a:pPr>
              <a:r>
                <a:rPr lang="zh-CN" altLang="en-US" sz="2800" b="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消费者的定义</a:t>
              </a:r>
            </a:p>
          </p:txBody>
        </p:sp>
        <p:grpSp>
          <p:nvGrpSpPr>
            <p:cNvPr id="15" name="组合 14"/>
            <p:cNvGrpSpPr/>
            <p:nvPr/>
          </p:nvGrpSpPr>
          <p:grpSpPr>
            <a:xfrm>
              <a:off x="1026378" y="3467100"/>
              <a:ext cx="608747" cy="488147"/>
              <a:chOff x="1026378" y="3467100"/>
              <a:chExt cx="608747" cy="488147"/>
            </a:xfrm>
          </p:grpSpPr>
          <p:sp>
            <p:nvSpPr>
              <p:cNvPr id="16" name="矩形 15"/>
              <p:cNvSpPr/>
              <p:nvPr/>
            </p:nvSpPr>
            <p:spPr>
              <a:xfrm>
                <a:off x="1188303" y="3553150"/>
                <a:ext cx="361097" cy="361097"/>
              </a:xfrm>
              <a:prstGeom prst="rect">
                <a:avLst/>
              </a:prstGeom>
              <a:noFill/>
              <a:ln w="25400">
                <a:solidFill>
                  <a:srgbClr val="FBF0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20"/>
              <p:cNvSpPr txBox="1"/>
              <p:nvPr/>
            </p:nvSpPr>
            <p:spPr>
              <a:xfrm>
                <a:off x="1026378" y="3467100"/>
                <a:ext cx="608747" cy="488147"/>
              </a:xfrm>
              <a:prstGeom prst="rect">
                <a:avLst/>
              </a:prstGeom>
              <a:noFill/>
              <a:effectLst/>
            </p:spPr>
            <p:txBody>
              <a:bodyPr vert="horz" wrap="square" rtlCol="0">
                <a:spAutoFit/>
              </a:bodyPr>
              <a:lstStyle/>
              <a:p>
                <a:pPr algn="ctr">
                  <a:lnSpc>
                    <a:spcPct val="120000"/>
                  </a:lnSpc>
                </a:pPr>
                <a:r>
                  <a:rPr lang="en-US" altLang="zh-CN" sz="2400" b="1" i="1" dirty="0" smtClean="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rPr>
                  <a:t>02</a:t>
                </a:r>
                <a:endParaRPr lang="zh-CN" altLang="en-US" sz="2400" b="1" i="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endParaRPr>
              </a:p>
            </p:txBody>
          </p:sp>
        </p:grpSp>
      </p:grpSp>
      <p:grpSp>
        <p:nvGrpSpPr>
          <p:cNvPr id="18" name="组合 17"/>
          <p:cNvGrpSpPr/>
          <p:nvPr/>
        </p:nvGrpSpPr>
        <p:grpSpPr>
          <a:xfrm>
            <a:off x="8593871" y="3662362"/>
            <a:ext cx="3373744" cy="565604"/>
            <a:chOff x="1026378" y="3429000"/>
            <a:chExt cx="3373744" cy="565604"/>
          </a:xfrm>
        </p:grpSpPr>
        <p:sp>
          <p:nvSpPr>
            <p:cNvPr id="19" name="TextBox 20"/>
            <p:cNvSpPr txBox="1"/>
            <p:nvPr/>
          </p:nvSpPr>
          <p:spPr>
            <a:xfrm>
              <a:off x="1330751" y="3429000"/>
              <a:ext cx="3069371" cy="565604"/>
            </a:xfrm>
            <a:prstGeom prst="rect">
              <a:avLst/>
            </a:prstGeom>
            <a:noFill/>
            <a:effectLst/>
          </p:spPr>
          <p:txBody>
            <a:bodyPr vert="horz" wrap="square" rtlCol="0">
              <a:spAutoFit/>
            </a:bodyPr>
            <a:lstStyle/>
            <a:p>
              <a:pPr algn="ctr">
                <a:lnSpc>
                  <a:spcPct val="120000"/>
                </a:lnSpc>
              </a:pPr>
              <a:r>
                <a:rPr lang="zh-CN" altLang="en-US" sz="2800" b="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消费者的权利</a:t>
              </a:r>
            </a:p>
          </p:txBody>
        </p:sp>
        <p:grpSp>
          <p:nvGrpSpPr>
            <p:cNvPr id="20" name="组合 19"/>
            <p:cNvGrpSpPr/>
            <p:nvPr/>
          </p:nvGrpSpPr>
          <p:grpSpPr>
            <a:xfrm>
              <a:off x="1026378" y="3467100"/>
              <a:ext cx="608747" cy="488147"/>
              <a:chOff x="1026378" y="3467100"/>
              <a:chExt cx="608747" cy="488147"/>
            </a:xfrm>
          </p:grpSpPr>
          <p:sp>
            <p:nvSpPr>
              <p:cNvPr id="21" name="矩形 20"/>
              <p:cNvSpPr/>
              <p:nvPr/>
            </p:nvSpPr>
            <p:spPr>
              <a:xfrm>
                <a:off x="1188303" y="3553150"/>
                <a:ext cx="361097" cy="361097"/>
              </a:xfrm>
              <a:prstGeom prst="rect">
                <a:avLst/>
              </a:prstGeom>
              <a:noFill/>
              <a:ln w="25400">
                <a:solidFill>
                  <a:srgbClr val="FBF0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0"/>
              <p:cNvSpPr txBox="1"/>
              <p:nvPr/>
            </p:nvSpPr>
            <p:spPr>
              <a:xfrm>
                <a:off x="1026378" y="3467100"/>
                <a:ext cx="608747" cy="488147"/>
              </a:xfrm>
              <a:prstGeom prst="rect">
                <a:avLst/>
              </a:prstGeom>
              <a:noFill/>
              <a:effectLst/>
            </p:spPr>
            <p:txBody>
              <a:bodyPr vert="horz" wrap="square" rtlCol="0">
                <a:spAutoFit/>
              </a:bodyPr>
              <a:lstStyle/>
              <a:p>
                <a:pPr algn="ctr">
                  <a:lnSpc>
                    <a:spcPct val="120000"/>
                  </a:lnSpc>
                </a:pPr>
                <a:r>
                  <a:rPr lang="en-US" altLang="zh-CN" sz="2400" b="1" i="1" dirty="0" smtClean="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rPr>
                  <a:t>03</a:t>
                </a:r>
                <a:endParaRPr lang="zh-CN" altLang="en-US" sz="2400" b="1" i="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endParaRPr>
              </a:p>
            </p:txBody>
          </p:sp>
        </p:grpSp>
      </p:grpSp>
      <p:grpSp>
        <p:nvGrpSpPr>
          <p:cNvPr id="23" name="组合 22"/>
          <p:cNvGrpSpPr/>
          <p:nvPr/>
        </p:nvGrpSpPr>
        <p:grpSpPr>
          <a:xfrm>
            <a:off x="560977" y="4729480"/>
            <a:ext cx="3621821" cy="565604"/>
            <a:chOff x="1026378" y="3429000"/>
            <a:chExt cx="3621821" cy="565604"/>
          </a:xfrm>
        </p:grpSpPr>
        <p:sp>
          <p:nvSpPr>
            <p:cNvPr id="24" name="TextBox 20"/>
            <p:cNvSpPr txBox="1"/>
            <p:nvPr/>
          </p:nvSpPr>
          <p:spPr>
            <a:xfrm>
              <a:off x="1578828" y="3429000"/>
              <a:ext cx="3069371" cy="565604"/>
            </a:xfrm>
            <a:prstGeom prst="rect">
              <a:avLst/>
            </a:prstGeom>
            <a:noFill/>
            <a:effectLst/>
          </p:spPr>
          <p:txBody>
            <a:bodyPr vert="horz" wrap="square" rtlCol="0">
              <a:spAutoFit/>
            </a:bodyPr>
            <a:lstStyle/>
            <a:p>
              <a:pPr algn="ctr">
                <a:lnSpc>
                  <a:spcPct val="120000"/>
                </a:lnSpc>
              </a:pPr>
              <a:r>
                <a:rPr lang="zh-CN" altLang="en-US" sz="2800" b="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消费者的维权方式</a:t>
              </a:r>
            </a:p>
          </p:txBody>
        </p:sp>
        <p:grpSp>
          <p:nvGrpSpPr>
            <p:cNvPr id="25" name="组合 24"/>
            <p:cNvGrpSpPr/>
            <p:nvPr/>
          </p:nvGrpSpPr>
          <p:grpSpPr>
            <a:xfrm>
              <a:off x="1026378" y="3467100"/>
              <a:ext cx="608747" cy="488147"/>
              <a:chOff x="1026378" y="3467100"/>
              <a:chExt cx="608747" cy="488147"/>
            </a:xfrm>
          </p:grpSpPr>
          <p:sp>
            <p:nvSpPr>
              <p:cNvPr id="26" name="矩形 25"/>
              <p:cNvSpPr/>
              <p:nvPr/>
            </p:nvSpPr>
            <p:spPr>
              <a:xfrm>
                <a:off x="1188303" y="3553150"/>
                <a:ext cx="361097" cy="361097"/>
              </a:xfrm>
              <a:prstGeom prst="rect">
                <a:avLst/>
              </a:prstGeom>
              <a:noFill/>
              <a:ln w="25400">
                <a:solidFill>
                  <a:srgbClr val="FBF0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0"/>
              <p:cNvSpPr txBox="1"/>
              <p:nvPr/>
            </p:nvSpPr>
            <p:spPr>
              <a:xfrm>
                <a:off x="1026378" y="3467100"/>
                <a:ext cx="608747" cy="488147"/>
              </a:xfrm>
              <a:prstGeom prst="rect">
                <a:avLst/>
              </a:prstGeom>
              <a:noFill/>
              <a:effectLst/>
            </p:spPr>
            <p:txBody>
              <a:bodyPr vert="horz" wrap="square" rtlCol="0">
                <a:spAutoFit/>
              </a:bodyPr>
              <a:lstStyle/>
              <a:p>
                <a:pPr algn="ctr">
                  <a:lnSpc>
                    <a:spcPct val="120000"/>
                  </a:lnSpc>
                </a:pPr>
                <a:r>
                  <a:rPr lang="en-US" altLang="zh-CN" sz="2400" b="1" i="1" dirty="0" smtClean="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rPr>
                  <a:t>04</a:t>
                </a:r>
                <a:endParaRPr lang="zh-CN" altLang="en-US" sz="2400" b="1" i="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endParaRPr>
              </a:p>
            </p:txBody>
          </p:sp>
        </p:grpSp>
      </p:grpSp>
      <p:grpSp>
        <p:nvGrpSpPr>
          <p:cNvPr id="28" name="组合 27"/>
          <p:cNvGrpSpPr/>
          <p:nvPr/>
        </p:nvGrpSpPr>
        <p:grpSpPr>
          <a:xfrm>
            <a:off x="4590437" y="4729480"/>
            <a:ext cx="4089160" cy="609398"/>
            <a:chOff x="1026378" y="3429000"/>
            <a:chExt cx="4089160" cy="609398"/>
          </a:xfrm>
        </p:grpSpPr>
        <p:sp>
          <p:nvSpPr>
            <p:cNvPr id="29" name="TextBox 20"/>
            <p:cNvSpPr txBox="1"/>
            <p:nvPr/>
          </p:nvSpPr>
          <p:spPr>
            <a:xfrm>
              <a:off x="1330751" y="3429000"/>
              <a:ext cx="3784787" cy="609398"/>
            </a:xfrm>
            <a:prstGeom prst="rect">
              <a:avLst/>
            </a:prstGeom>
            <a:noFill/>
            <a:effectLst/>
          </p:spPr>
          <p:txBody>
            <a:bodyPr vert="horz" wrap="square" rtlCol="0">
              <a:spAutoFit/>
            </a:bodyPr>
            <a:lstStyle/>
            <a:p>
              <a:pPr algn="ctr">
                <a:lnSpc>
                  <a:spcPct val="120000"/>
                </a:lnSpc>
              </a:pPr>
              <a:r>
                <a:rPr lang="en-US" altLang="zh-CN" sz="2800" b="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a:t>
              </a:r>
              <a:r>
                <a:rPr lang="zh-CN" altLang="en-US" sz="2800" b="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消费者权益保护法</a:t>
              </a:r>
              <a:r>
                <a:rPr lang="en-US" altLang="zh-CN" sz="2800" b="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a:t>
              </a:r>
            </a:p>
          </p:txBody>
        </p:sp>
        <p:grpSp>
          <p:nvGrpSpPr>
            <p:cNvPr id="30" name="组合 29"/>
            <p:cNvGrpSpPr/>
            <p:nvPr/>
          </p:nvGrpSpPr>
          <p:grpSpPr>
            <a:xfrm>
              <a:off x="1026378" y="3467100"/>
              <a:ext cx="608747" cy="488147"/>
              <a:chOff x="1026378" y="3467100"/>
              <a:chExt cx="608747" cy="488147"/>
            </a:xfrm>
          </p:grpSpPr>
          <p:sp>
            <p:nvSpPr>
              <p:cNvPr id="31" name="矩形 30"/>
              <p:cNvSpPr/>
              <p:nvPr/>
            </p:nvSpPr>
            <p:spPr>
              <a:xfrm>
                <a:off x="1188303" y="3553150"/>
                <a:ext cx="361097" cy="361097"/>
              </a:xfrm>
              <a:prstGeom prst="rect">
                <a:avLst/>
              </a:prstGeom>
              <a:noFill/>
              <a:ln w="25400">
                <a:solidFill>
                  <a:srgbClr val="FBF0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20"/>
              <p:cNvSpPr txBox="1"/>
              <p:nvPr/>
            </p:nvSpPr>
            <p:spPr>
              <a:xfrm>
                <a:off x="1026378" y="3467100"/>
                <a:ext cx="608747" cy="488147"/>
              </a:xfrm>
              <a:prstGeom prst="rect">
                <a:avLst/>
              </a:prstGeom>
              <a:noFill/>
              <a:effectLst/>
            </p:spPr>
            <p:txBody>
              <a:bodyPr vert="horz" wrap="square" rtlCol="0">
                <a:spAutoFit/>
              </a:bodyPr>
              <a:lstStyle/>
              <a:p>
                <a:pPr algn="ctr">
                  <a:lnSpc>
                    <a:spcPct val="120000"/>
                  </a:lnSpc>
                </a:pPr>
                <a:r>
                  <a:rPr lang="en-US" altLang="zh-CN" sz="2400" b="1" i="1" dirty="0" smtClean="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rPr>
                  <a:t>05</a:t>
                </a:r>
                <a:endParaRPr lang="zh-CN" altLang="en-US" sz="2400" b="1" i="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endParaRPr>
              </a:p>
            </p:txBody>
          </p:sp>
        </p:grpSp>
      </p:grpSp>
      <p:grpSp>
        <p:nvGrpSpPr>
          <p:cNvPr id="33" name="组合 32"/>
          <p:cNvGrpSpPr/>
          <p:nvPr/>
        </p:nvGrpSpPr>
        <p:grpSpPr>
          <a:xfrm>
            <a:off x="8593871" y="4693104"/>
            <a:ext cx="3373744" cy="565604"/>
            <a:chOff x="1026378" y="3429000"/>
            <a:chExt cx="3373744" cy="565604"/>
          </a:xfrm>
        </p:grpSpPr>
        <p:sp>
          <p:nvSpPr>
            <p:cNvPr id="34" name="TextBox 20"/>
            <p:cNvSpPr txBox="1"/>
            <p:nvPr/>
          </p:nvSpPr>
          <p:spPr>
            <a:xfrm>
              <a:off x="1330751" y="3429000"/>
              <a:ext cx="3069371" cy="565604"/>
            </a:xfrm>
            <a:prstGeom prst="rect">
              <a:avLst/>
            </a:prstGeom>
            <a:noFill/>
            <a:effectLst/>
          </p:spPr>
          <p:txBody>
            <a:bodyPr vert="horz" wrap="square" rtlCol="0">
              <a:spAutoFit/>
            </a:bodyPr>
            <a:lstStyle/>
            <a:p>
              <a:pPr algn="ctr">
                <a:lnSpc>
                  <a:spcPct val="120000"/>
                </a:lnSpc>
              </a:pPr>
              <a:r>
                <a:rPr lang="zh-CN" altLang="en-US" sz="2800" b="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案例分析</a:t>
              </a:r>
            </a:p>
          </p:txBody>
        </p:sp>
        <p:grpSp>
          <p:nvGrpSpPr>
            <p:cNvPr id="35" name="组合 34"/>
            <p:cNvGrpSpPr/>
            <p:nvPr/>
          </p:nvGrpSpPr>
          <p:grpSpPr>
            <a:xfrm>
              <a:off x="1026378" y="3467100"/>
              <a:ext cx="608747" cy="488147"/>
              <a:chOff x="1026378" y="3467100"/>
              <a:chExt cx="608747" cy="488147"/>
            </a:xfrm>
          </p:grpSpPr>
          <p:sp>
            <p:nvSpPr>
              <p:cNvPr id="36" name="矩形 35"/>
              <p:cNvSpPr/>
              <p:nvPr/>
            </p:nvSpPr>
            <p:spPr>
              <a:xfrm>
                <a:off x="1188303" y="3553150"/>
                <a:ext cx="361097" cy="361097"/>
              </a:xfrm>
              <a:prstGeom prst="rect">
                <a:avLst/>
              </a:prstGeom>
              <a:noFill/>
              <a:ln w="25400">
                <a:solidFill>
                  <a:srgbClr val="FBF0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20"/>
              <p:cNvSpPr txBox="1"/>
              <p:nvPr/>
            </p:nvSpPr>
            <p:spPr>
              <a:xfrm>
                <a:off x="1026378" y="3467100"/>
                <a:ext cx="608747" cy="488147"/>
              </a:xfrm>
              <a:prstGeom prst="rect">
                <a:avLst/>
              </a:prstGeom>
              <a:noFill/>
              <a:effectLst/>
            </p:spPr>
            <p:txBody>
              <a:bodyPr vert="horz" wrap="square" rtlCol="0">
                <a:spAutoFit/>
              </a:bodyPr>
              <a:lstStyle/>
              <a:p>
                <a:pPr algn="ctr">
                  <a:lnSpc>
                    <a:spcPct val="120000"/>
                  </a:lnSpc>
                </a:pPr>
                <a:r>
                  <a:rPr lang="en-US" altLang="zh-CN" sz="2400" b="1" i="1" dirty="0" smtClean="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rPr>
                  <a:t>06</a:t>
                </a:r>
                <a:endParaRPr lang="zh-CN" altLang="en-US" sz="2400" b="1" i="1" dirty="0">
                  <a:ln>
                    <a:solidFill>
                      <a:srgbClr val="FDF28B"/>
                    </a:solidFill>
                  </a:ln>
                  <a:blipFill>
                    <a:blip r:embed="rId5"/>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3*#ppt_w"/>
                                          </p:val>
                                        </p:tav>
                                        <p:tav tm="100000">
                                          <p:val>
                                            <p:strVal val="#ppt_w"/>
                                          </p:val>
                                        </p:tav>
                                      </p:tavLst>
                                    </p:anim>
                                    <p:anim calcmode="lin" valueType="num">
                                      <p:cBhvr>
                                        <p:cTn id="8" dur="500" fill="hold"/>
                                        <p:tgtEl>
                                          <p:spTgt spid="7"/>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left)">
                                      <p:cBhvr>
                                        <p:cTn id="30" dur="500"/>
                                        <p:tgtEl>
                                          <p:spTgt spid="23"/>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0"/>
          <p:cNvSpPr txBox="1"/>
          <p:nvPr/>
        </p:nvSpPr>
        <p:spPr>
          <a:xfrm>
            <a:off x="2783004" y="968375"/>
            <a:ext cx="7051190" cy="3157788"/>
          </a:xfrm>
          <a:prstGeom prst="rect">
            <a:avLst/>
          </a:prstGeom>
          <a:noFill/>
          <a:effectLst/>
        </p:spPr>
        <p:txBody>
          <a:bodyPr vert="horz" wrap="square" rtlCol="0">
            <a:spAutoFit/>
          </a:bodyPr>
          <a:lstStyle/>
          <a:p>
            <a:pPr lvl="0" algn="ctr">
              <a:lnSpc>
                <a:spcPct val="120000"/>
              </a:lnSpc>
            </a:pP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第</a:t>
            </a:r>
            <a:r>
              <a:rPr lang="en-US" altLang="zh-CN" sz="16600" kern="0" noProof="0" dirty="0" smtClean="0">
                <a:ln>
                  <a:solidFill>
                    <a:srgbClr val="FDF28B"/>
                  </a:solidFill>
                </a:ln>
                <a:blipFill dpi="0" rotWithShape="1">
                  <a:blip r:embed="rId4"/>
                  <a:srcRect/>
                  <a:tile tx="0" ty="0" sx="100000" sy="100000" flip="none" algn="tl"/>
                </a:blipFill>
                <a:effectLst>
                  <a:outerShdw blurRad="88900" dist="50800" dir="5400000" algn="t" rotWithShape="0">
                    <a:srgbClr val="C00000">
                      <a:lumMod val="50000"/>
                    </a:srgbClr>
                  </a:outerShdw>
                </a:effectLst>
                <a:latin typeface="HL Thuphap 1BK upgrade" pitchFamily="2" charset="0"/>
                <a:ea typeface="汉仪尚巍手书W" panose="00020600040101010101" pitchFamily="18" charset="-122"/>
                <a:cs typeface="+mn-ea"/>
                <a:sym typeface="+mn-lt"/>
              </a:rPr>
              <a:t>O</a:t>
            </a:r>
            <a:r>
              <a:rPr lang="en-US" altLang="zh-CN" sz="16600" kern="0" dirty="0" smtClean="0">
                <a:ln>
                  <a:solidFill>
                    <a:srgbClr val="FDF28B"/>
                  </a:solidFill>
                </a:ln>
                <a:blipFill>
                  <a:blip r:embed="rId4"/>
                  <a:stretch>
                    <a:fillRect/>
                  </a:stretch>
                </a:blipFill>
                <a:effectLst>
                  <a:outerShdw blurRad="88900" dist="50800" dir="5400000" algn="t" rotWithShape="0">
                    <a:srgbClr val="C00000">
                      <a:lumMod val="50000"/>
                    </a:srgbClr>
                  </a:outerShdw>
                </a:effectLst>
                <a:latin typeface="HL Thuphap 1BK upgrade" pitchFamily="2" charset="0"/>
                <a:ea typeface="汉仪尚巍手书W" panose="00020600040101010101" pitchFamily="18" charset="-122"/>
                <a:cs typeface="+mn-ea"/>
                <a:sym typeface="+mn-lt"/>
              </a:rPr>
              <a:t>1</a:t>
            </a: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部分</a:t>
            </a:r>
            <a:endParaRPr kumimoji="0" lang="en-US" altLang="zh-CN" sz="8000" b="0" i="0" u="none" strike="noStrike" kern="0" cap="none" spc="0" normalizeH="0" baseline="0" noProof="0" dirty="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endParaRPr>
          </a:p>
        </p:txBody>
      </p:sp>
      <p:sp>
        <p:nvSpPr>
          <p:cNvPr id="8" name="TextBox 20"/>
          <p:cNvSpPr txBox="1"/>
          <p:nvPr/>
        </p:nvSpPr>
        <p:spPr>
          <a:xfrm>
            <a:off x="3455136" y="3786187"/>
            <a:ext cx="5706921" cy="978729"/>
          </a:xfrm>
          <a:prstGeom prst="rect">
            <a:avLst/>
          </a:prstGeom>
          <a:noFill/>
          <a:effectLst/>
        </p:spPr>
        <p:txBody>
          <a:bodyPr vert="horz" wrap="square" rtlCol="0">
            <a:spAutoFit/>
          </a:bodyPr>
          <a:lstStyle/>
          <a:p>
            <a:pPr algn="ctr">
              <a:lnSpc>
                <a:spcPct val="120000"/>
              </a:lnSpc>
            </a:pPr>
            <a:r>
              <a:rPr lang="zh-CN" altLang="en-US" sz="4800" b="1"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消费者权益日简介</a:t>
            </a:r>
          </a:p>
        </p:txBody>
      </p:sp>
      <p:sp>
        <p:nvSpPr>
          <p:cNvPr id="9" name="TextBox 10"/>
          <p:cNvSpPr txBox="1"/>
          <p:nvPr/>
        </p:nvSpPr>
        <p:spPr>
          <a:xfrm>
            <a:off x="3847716" y="4932972"/>
            <a:ext cx="4921763" cy="533545"/>
          </a:xfrm>
          <a:prstGeom prst="rect">
            <a:avLst/>
          </a:prstGeom>
          <a:noFill/>
        </p:spPr>
        <p:txBody>
          <a:bodyPr wrap="square" lIns="36000" tIns="46800" rIns="36000" bIns="46800" rtlCol="0">
            <a:spAutoFit/>
          </a:bodyPr>
          <a:lstStyle/>
          <a:p>
            <a:pPr algn="ctr">
              <a:lnSpc>
                <a:spcPct val="125000"/>
              </a:lnSpc>
            </a:pPr>
            <a:r>
              <a:rPr lang="en-US" sz="1200" dirty="0">
                <a:solidFill>
                  <a:schemeClr val="bg1"/>
                </a:solidFill>
                <a:latin typeface="Arial" panose="020B0604020202020204" pitchFamily="34" charset="0"/>
                <a:cs typeface="Arial" panose="020B0604020202020204" pitchFamily="34" charset="0"/>
              </a:rPr>
              <a:t>Lorem ipsum dolor sit </a:t>
            </a:r>
            <a:r>
              <a:rPr lang="en-US" sz="1200" dirty="0" err="1">
                <a:solidFill>
                  <a:schemeClr val="bg1"/>
                </a:solidFill>
                <a:latin typeface="Arial" panose="020B0604020202020204" pitchFamily="34" charset="0"/>
                <a:cs typeface="Arial" panose="020B0604020202020204" pitchFamily="34" charset="0"/>
              </a:rPr>
              <a:t>amet</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consectetur</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adipiscing</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elit</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Donec</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luctus</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nibh</a:t>
            </a:r>
            <a:r>
              <a:rPr lang="en-US" sz="1200" dirty="0">
                <a:solidFill>
                  <a:schemeClr val="bg1"/>
                </a:solidFill>
                <a:latin typeface="Arial" panose="020B0604020202020204" pitchFamily="34" charset="0"/>
                <a:cs typeface="Arial" panose="020B0604020202020204" pitchFamily="34" charset="0"/>
              </a:rPr>
              <a:t> sit </a:t>
            </a:r>
            <a:r>
              <a:rPr lang="en-US" sz="1200" dirty="0" err="1">
                <a:solidFill>
                  <a:schemeClr val="bg1"/>
                </a:solidFill>
                <a:latin typeface="Arial" panose="020B0604020202020204" pitchFamily="34" charset="0"/>
                <a:cs typeface="Arial" panose="020B0604020202020204" pitchFamily="34" charset="0"/>
              </a:rPr>
              <a:t>amet</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sem</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vulputate</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venenatis</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bibendum</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orci</a:t>
            </a:r>
            <a:endParaRPr lang="en-US" sz="1200" dirty="0">
              <a:solidFill>
                <a:schemeClr val="bg1"/>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699"/>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699"/>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algn="ctr">
              <a:lnSpc>
                <a:spcPct val="120000"/>
              </a:lnSpc>
            </a:pPr>
            <a:r>
              <a:rPr lang="zh-CN" altLang="en-US" sz="2400" b="1"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消费者权益日简介</a:t>
            </a:r>
          </a:p>
        </p:txBody>
      </p:sp>
      <p:grpSp>
        <p:nvGrpSpPr>
          <p:cNvPr id="14" name="Group 24"/>
          <p:cNvGrpSpPr/>
          <p:nvPr/>
        </p:nvGrpSpPr>
        <p:grpSpPr bwMode="auto">
          <a:xfrm>
            <a:off x="5487794" y="1554281"/>
            <a:ext cx="1458992" cy="1350645"/>
            <a:chOff x="0" y="0"/>
            <a:chExt cx="3063" cy="2835"/>
          </a:xfrm>
        </p:grpSpPr>
        <p:sp>
          <p:nvSpPr>
            <p:cNvPr id="15" name="Oval 25"/>
            <p:cNvSpPr>
              <a:spLocks noChangeArrowheads="1"/>
            </p:cNvSpPr>
            <p:nvPr/>
          </p:nvSpPr>
          <p:spPr bwMode="auto">
            <a:xfrm flipH="1" flipV="1">
              <a:off x="0" y="0"/>
              <a:ext cx="2948" cy="2835"/>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dirty="0">
                <a:ea typeface="微软雅黑" panose="020B0503020204020204" pitchFamily="34" charset="-122"/>
              </a:endParaRPr>
            </a:p>
          </p:txBody>
        </p:sp>
        <p:sp>
          <p:nvSpPr>
            <p:cNvPr id="16" name="Text Box 26"/>
            <p:cNvSpPr txBox="1">
              <a:spLocks noChangeArrowheads="1"/>
            </p:cNvSpPr>
            <p:nvPr/>
          </p:nvSpPr>
          <p:spPr bwMode="auto">
            <a:xfrm>
              <a:off x="350" y="707"/>
              <a:ext cx="2713" cy="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b="1" dirty="0">
                  <a:solidFill>
                    <a:schemeClr val="bg1"/>
                  </a:solidFill>
                  <a:ea typeface="微软雅黑" panose="020B0503020204020204" pitchFamily="34" charset="-122"/>
                </a:rPr>
                <a:t>简介</a:t>
              </a:r>
            </a:p>
          </p:txBody>
        </p:sp>
      </p:grpSp>
      <p:grpSp>
        <p:nvGrpSpPr>
          <p:cNvPr id="17" name="Group 5"/>
          <p:cNvGrpSpPr/>
          <p:nvPr/>
        </p:nvGrpSpPr>
        <p:grpSpPr bwMode="auto">
          <a:xfrm rot="5400000">
            <a:off x="5892844" y="877284"/>
            <a:ext cx="648891" cy="5207798"/>
            <a:chOff x="0" y="0"/>
            <a:chExt cx="1363" cy="4309"/>
          </a:xfrm>
        </p:grpSpPr>
        <p:sp>
          <p:nvSpPr>
            <p:cNvPr id="18" name="Line 6"/>
            <p:cNvSpPr>
              <a:spLocks noChangeShapeType="1"/>
            </p:cNvSpPr>
            <p:nvPr/>
          </p:nvSpPr>
          <p:spPr bwMode="auto">
            <a:xfrm flipV="1">
              <a:off x="5" y="0"/>
              <a:ext cx="1358" cy="905"/>
            </a:xfrm>
            <a:prstGeom prst="line">
              <a:avLst/>
            </a:prstGeom>
            <a:noFill/>
            <a:ln w="25400" cmpd="sng">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9" name="Line 7"/>
            <p:cNvSpPr>
              <a:spLocks noChangeShapeType="1"/>
            </p:cNvSpPr>
            <p:nvPr/>
          </p:nvSpPr>
          <p:spPr bwMode="auto">
            <a:xfrm>
              <a:off x="0" y="3515"/>
              <a:ext cx="1360" cy="795"/>
            </a:xfrm>
            <a:prstGeom prst="line">
              <a:avLst/>
            </a:prstGeom>
            <a:noFill/>
            <a:ln w="25400" cmpd="sng">
              <a:solidFill>
                <a:schemeClr val="accent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0" name="Line 8"/>
            <p:cNvSpPr>
              <a:spLocks noChangeShapeType="1"/>
            </p:cNvSpPr>
            <p:nvPr/>
          </p:nvSpPr>
          <p:spPr bwMode="auto">
            <a:xfrm flipV="1">
              <a:off x="115" y="1360"/>
              <a:ext cx="1248" cy="340"/>
            </a:xfrm>
            <a:prstGeom prst="line">
              <a:avLst/>
            </a:prstGeom>
            <a:noFill/>
            <a:ln w="25400" cmpd="sng">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1" name="Line 9"/>
            <p:cNvSpPr>
              <a:spLocks noChangeShapeType="1"/>
            </p:cNvSpPr>
            <p:nvPr/>
          </p:nvSpPr>
          <p:spPr bwMode="auto">
            <a:xfrm>
              <a:off x="115" y="2725"/>
              <a:ext cx="1245" cy="110"/>
            </a:xfrm>
            <a:prstGeom prst="line">
              <a:avLst/>
            </a:prstGeom>
            <a:noFill/>
            <a:ln w="25400" cmpd="sng">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grpSp>
        <p:nvGrpSpPr>
          <p:cNvPr id="38" name="组合 37"/>
          <p:cNvGrpSpPr/>
          <p:nvPr/>
        </p:nvGrpSpPr>
        <p:grpSpPr>
          <a:xfrm>
            <a:off x="1324312" y="3907482"/>
            <a:ext cx="9530928" cy="2226000"/>
            <a:chOff x="1324312" y="3907482"/>
            <a:chExt cx="9530928" cy="2226000"/>
          </a:xfrm>
        </p:grpSpPr>
        <p:grpSp>
          <p:nvGrpSpPr>
            <p:cNvPr id="24" name="组合 23"/>
            <p:cNvGrpSpPr/>
            <p:nvPr/>
          </p:nvGrpSpPr>
          <p:grpSpPr>
            <a:xfrm>
              <a:off x="2171231" y="3907482"/>
              <a:ext cx="1161207" cy="1159788"/>
              <a:chOff x="2276475" y="3907482"/>
              <a:chExt cx="1161207" cy="1159788"/>
            </a:xfrm>
          </p:grpSpPr>
          <p:sp>
            <p:nvSpPr>
              <p:cNvPr id="22" name="Oval 19"/>
              <p:cNvSpPr>
                <a:spLocks noChangeArrowheads="1"/>
              </p:cNvSpPr>
              <p:nvPr/>
            </p:nvSpPr>
            <p:spPr bwMode="auto">
              <a:xfrm flipH="1" flipV="1">
                <a:off x="2276475" y="3907482"/>
                <a:ext cx="1161207" cy="1159788"/>
              </a:xfrm>
              <a:prstGeom prst="ellipse">
                <a:avLst/>
              </a:prstGeom>
              <a:solidFill>
                <a:schemeClr val="accent3">
                  <a:alpha val="89999"/>
                </a:schemeClr>
              </a:solidFill>
              <a:ln>
                <a:noFill/>
              </a:ln>
              <a:effectLst/>
            </p:spPr>
            <p:txBody>
              <a:bodyPr anchor="ctr"/>
              <a:lstStyle/>
              <a:p>
                <a:endParaRPr lang="zh-CN" altLang="en-US">
                  <a:ea typeface="微软雅黑" panose="020B0503020204020204" pitchFamily="34" charset="-122"/>
                </a:endParaRPr>
              </a:p>
            </p:txBody>
          </p:sp>
          <p:sp>
            <p:nvSpPr>
              <p:cNvPr id="23" name="Text Box 20"/>
              <p:cNvSpPr txBox="1">
                <a:spLocks noChangeArrowheads="1"/>
              </p:cNvSpPr>
              <p:nvPr/>
            </p:nvSpPr>
            <p:spPr bwMode="auto">
              <a:xfrm>
                <a:off x="2415239" y="4225766"/>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bg1"/>
                    </a:solidFill>
                    <a:ea typeface="微软雅黑" panose="020B0503020204020204" pitchFamily="34" charset="-122"/>
                  </a:rPr>
                  <a:t>别称</a:t>
                </a:r>
                <a:endParaRPr lang="zh-CN" altLang="en-US" sz="2800" b="1" dirty="0">
                  <a:solidFill>
                    <a:schemeClr val="bg1"/>
                  </a:solidFill>
                  <a:ea typeface="微软雅黑" panose="020B0503020204020204" pitchFamily="34" charset="-122"/>
                </a:endParaRPr>
              </a:p>
            </p:txBody>
          </p:sp>
        </p:grpSp>
        <p:grpSp>
          <p:nvGrpSpPr>
            <p:cNvPr id="25" name="组合 24"/>
            <p:cNvGrpSpPr/>
            <p:nvPr/>
          </p:nvGrpSpPr>
          <p:grpSpPr>
            <a:xfrm>
              <a:off x="4708999" y="3907482"/>
              <a:ext cx="1161207" cy="1159788"/>
              <a:chOff x="2276475" y="3907482"/>
              <a:chExt cx="1161207" cy="1159788"/>
            </a:xfrm>
          </p:grpSpPr>
          <p:sp>
            <p:nvSpPr>
              <p:cNvPr id="26" name="Oval 19"/>
              <p:cNvSpPr>
                <a:spLocks noChangeArrowheads="1"/>
              </p:cNvSpPr>
              <p:nvPr/>
            </p:nvSpPr>
            <p:spPr bwMode="auto">
              <a:xfrm flipH="1" flipV="1">
                <a:off x="2276475" y="3907482"/>
                <a:ext cx="1161207" cy="1159788"/>
              </a:xfrm>
              <a:prstGeom prst="ellipse">
                <a:avLst/>
              </a:prstGeom>
              <a:solidFill>
                <a:schemeClr val="accent3">
                  <a:alpha val="89999"/>
                </a:schemeClr>
              </a:solidFill>
              <a:ln>
                <a:noFill/>
              </a:ln>
              <a:effectLst/>
            </p:spPr>
            <p:txBody>
              <a:bodyPr anchor="ctr"/>
              <a:lstStyle/>
              <a:p>
                <a:endParaRPr lang="zh-CN" altLang="en-US">
                  <a:ea typeface="微软雅黑" panose="020B0503020204020204" pitchFamily="34" charset="-122"/>
                </a:endParaRPr>
              </a:p>
            </p:txBody>
          </p:sp>
          <p:sp>
            <p:nvSpPr>
              <p:cNvPr id="27" name="Text Box 20"/>
              <p:cNvSpPr txBox="1">
                <a:spLocks noChangeArrowheads="1"/>
              </p:cNvSpPr>
              <p:nvPr/>
            </p:nvSpPr>
            <p:spPr bwMode="auto">
              <a:xfrm>
                <a:off x="2429753" y="4225766"/>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bg1"/>
                    </a:solidFill>
                    <a:ea typeface="微软雅黑" panose="020B0503020204020204" pitchFamily="34" charset="-122"/>
                  </a:rPr>
                  <a:t>时间</a:t>
                </a:r>
                <a:endParaRPr lang="zh-CN" altLang="en-US" sz="2800" b="1" dirty="0">
                  <a:solidFill>
                    <a:schemeClr val="bg1"/>
                  </a:solidFill>
                  <a:ea typeface="微软雅黑" panose="020B0503020204020204" pitchFamily="34" charset="-122"/>
                </a:endParaRPr>
              </a:p>
            </p:txBody>
          </p:sp>
        </p:grpSp>
        <p:grpSp>
          <p:nvGrpSpPr>
            <p:cNvPr id="28" name="组合 27"/>
            <p:cNvGrpSpPr/>
            <p:nvPr/>
          </p:nvGrpSpPr>
          <p:grpSpPr>
            <a:xfrm>
              <a:off x="6661347" y="3907482"/>
              <a:ext cx="1161207" cy="1159788"/>
              <a:chOff x="2276475" y="3907482"/>
              <a:chExt cx="1161207" cy="1159788"/>
            </a:xfrm>
          </p:grpSpPr>
          <p:sp>
            <p:nvSpPr>
              <p:cNvPr id="29" name="Oval 19"/>
              <p:cNvSpPr>
                <a:spLocks noChangeArrowheads="1"/>
              </p:cNvSpPr>
              <p:nvPr/>
            </p:nvSpPr>
            <p:spPr bwMode="auto">
              <a:xfrm flipH="1" flipV="1">
                <a:off x="2276475" y="3907482"/>
                <a:ext cx="1161207" cy="1159788"/>
              </a:xfrm>
              <a:prstGeom prst="ellipse">
                <a:avLst/>
              </a:prstGeom>
              <a:solidFill>
                <a:schemeClr val="accent3">
                  <a:alpha val="89999"/>
                </a:schemeClr>
              </a:solidFill>
              <a:ln>
                <a:noFill/>
              </a:ln>
              <a:effectLst/>
            </p:spPr>
            <p:txBody>
              <a:bodyPr anchor="ctr"/>
              <a:lstStyle/>
              <a:p>
                <a:endParaRPr lang="zh-CN" altLang="en-US">
                  <a:ea typeface="微软雅黑" panose="020B0503020204020204" pitchFamily="34" charset="-122"/>
                </a:endParaRPr>
              </a:p>
            </p:txBody>
          </p:sp>
          <p:sp>
            <p:nvSpPr>
              <p:cNvPr id="30" name="Text Box 20"/>
              <p:cNvSpPr txBox="1">
                <a:spLocks noChangeArrowheads="1"/>
              </p:cNvSpPr>
              <p:nvPr/>
            </p:nvSpPr>
            <p:spPr bwMode="auto">
              <a:xfrm>
                <a:off x="2415239" y="4225766"/>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smtClean="0">
                    <a:solidFill>
                      <a:schemeClr val="bg1"/>
                    </a:solidFill>
                    <a:ea typeface="微软雅黑" panose="020B0503020204020204" pitchFamily="34" charset="-122"/>
                  </a:rPr>
                  <a:t>全称</a:t>
                </a:r>
                <a:endParaRPr lang="zh-CN" altLang="en-US" sz="2800" b="1" dirty="0">
                  <a:solidFill>
                    <a:schemeClr val="bg1"/>
                  </a:solidFill>
                  <a:ea typeface="微软雅黑" panose="020B0503020204020204" pitchFamily="34" charset="-122"/>
                </a:endParaRPr>
              </a:p>
            </p:txBody>
          </p:sp>
        </p:grpSp>
        <p:grpSp>
          <p:nvGrpSpPr>
            <p:cNvPr id="31" name="组合 30"/>
            <p:cNvGrpSpPr/>
            <p:nvPr/>
          </p:nvGrpSpPr>
          <p:grpSpPr>
            <a:xfrm>
              <a:off x="8490147" y="3907482"/>
              <a:ext cx="1161207" cy="1159788"/>
              <a:chOff x="2276475" y="3907482"/>
              <a:chExt cx="1161207" cy="1159788"/>
            </a:xfrm>
          </p:grpSpPr>
          <p:sp>
            <p:nvSpPr>
              <p:cNvPr id="32" name="Oval 19"/>
              <p:cNvSpPr>
                <a:spLocks noChangeArrowheads="1"/>
              </p:cNvSpPr>
              <p:nvPr/>
            </p:nvSpPr>
            <p:spPr bwMode="auto">
              <a:xfrm flipH="1" flipV="1">
                <a:off x="2276475" y="3907482"/>
                <a:ext cx="1161207" cy="1159788"/>
              </a:xfrm>
              <a:prstGeom prst="ellipse">
                <a:avLst/>
              </a:prstGeom>
              <a:solidFill>
                <a:schemeClr val="accent3">
                  <a:alpha val="89999"/>
                </a:schemeClr>
              </a:solidFill>
              <a:ln>
                <a:noFill/>
              </a:ln>
              <a:effectLst/>
            </p:spPr>
            <p:txBody>
              <a:bodyPr anchor="ctr"/>
              <a:lstStyle/>
              <a:p>
                <a:endParaRPr lang="zh-CN" altLang="en-US">
                  <a:ea typeface="微软雅黑" panose="020B0503020204020204" pitchFamily="34" charset="-122"/>
                </a:endParaRPr>
              </a:p>
            </p:txBody>
          </p:sp>
          <p:sp>
            <p:nvSpPr>
              <p:cNvPr id="33" name="Text Box 20"/>
              <p:cNvSpPr txBox="1">
                <a:spLocks noChangeArrowheads="1"/>
              </p:cNvSpPr>
              <p:nvPr/>
            </p:nvSpPr>
            <p:spPr bwMode="auto">
              <a:xfrm>
                <a:off x="2415239" y="4225766"/>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bg1"/>
                    </a:solidFill>
                    <a:ea typeface="微软雅黑" panose="020B0503020204020204" pitchFamily="34" charset="-122"/>
                  </a:rPr>
                  <a:t>意义</a:t>
                </a:r>
              </a:p>
            </p:txBody>
          </p:sp>
        </p:grpSp>
        <p:sp>
          <p:nvSpPr>
            <p:cNvPr id="34" name="Text Box 12"/>
            <p:cNvSpPr txBox="1">
              <a:spLocks noChangeArrowheads="1"/>
            </p:cNvSpPr>
            <p:nvPr/>
          </p:nvSpPr>
          <p:spPr bwMode="auto">
            <a:xfrm>
              <a:off x="3749112" y="5472270"/>
              <a:ext cx="2226329" cy="4615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每年3月15日</a:t>
              </a:r>
            </a:p>
          </p:txBody>
        </p:sp>
        <p:sp>
          <p:nvSpPr>
            <p:cNvPr id="35" name="Text Box 12"/>
            <p:cNvSpPr txBox="1">
              <a:spLocks noChangeArrowheads="1"/>
            </p:cNvSpPr>
            <p:nvPr/>
          </p:nvSpPr>
          <p:spPr bwMode="auto">
            <a:xfrm>
              <a:off x="1324312" y="5472270"/>
              <a:ext cx="2226329" cy="4615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sz="2400" b="1" dirty="0" smtClean="0">
                  <a:solidFill>
                    <a:schemeClr val="bg1"/>
                  </a:solidFill>
                  <a:latin typeface="微软雅黑" panose="020B0503020204020204" pitchFamily="34" charset="-122"/>
                  <a:ea typeface="微软雅黑" panose="020B0503020204020204" pitchFamily="34" charset="-122"/>
                </a:rPr>
                <a:t>3.15</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6" name="Text Box 12"/>
            <p:cNvSpPr txBox="1">
              <a:spLocks noChangeArrowheads="1"/>
            </p:cNvSpPr>
            <p:nvPr/>
          </p:nvSpPr>
          <p:spPr bwMode="auto">
            <a:xfrm>
              <a:off x="6402582" y="5302485"/>
              <a:ext cx="2226329"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国际消费者权益保护日</a:t>
              </a:r>
            </a:p>
          </p:txBody>
        </p:sp>
        <p:sp>
          <p:nvSpPr>
            <p:cNvPr id="37" name="Text Box 12"/>
            <p:cNvSpPr txBox="1">
              <a:spLocks noChangeArrowheads="1"/>
            </p:cNvSpPr>
            <p:nvPr/>
          </p:nvSpPr>
          <p:spPr bwMode="auto">
            <a:xfrm>
              <a:off x="8628911" y="5302485"/>
              <a:ext cx="2226329"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宣传维护消费者权益</a:t>
              </a:r>
            </a:p>
          </p:txBody>
        </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2" presetClass="entr" presetSubtype="8" fill="hold" nodeType="withEffect">
                                  <p:stCondLst>
                                    <p:cond delay="1600"/>
                                  </p:stCondLst>
                                  <p:childTnLst>
                                    <p:set>
                                      <p:cBhvr>
                                        <p:cTn id="22" dur="1" fill="hold">
                                          <p:stCondLst>
                                            <p:cond delay="0"/>
                                          </p:stCondLst>
                                        </p:cTn>
                                        <p:tgtEl>
                                          <p:spTgt spid="14"/>
                                        </p:tgtEl>
                                        <p:attrNameLst>
                                          <p:attrName>style.visibility</p:attrName>
                                        </p:attrNameLst>
                                      </p:cBhvr>
                                      <p:to>
                                        <p:strVal val="visible"/>
                                      </p:to>
                                    </p:set>
                                    <p:animEffect transition="in" filter="slide(fromLeft)">
                                      <p:cBhvr>
                                        <p:cTn id="23" dur="500"/>
                                        <p:tgtEl>
                                          <p:spTgt spid="14"/>
                                        </p:tgtEl>
                                      </p:cBhvr>
                                    </p:animEffect>
                                  </p:childTnLst>
                                </p:cTn>
                              </p:par>
                              <p:par>
                                <p:cTn id="24" presetID="12" presetClass="entr" presetSubtype="8" fill="hold" nodeType="withEffect">
                                  <p:stCondLst>
                                    <p:cond delay="2200"/>
                                  </p:stCondLst>
                                  <p:childTnLst>
                                    <p:set>
                                      <p:cBhvr>
                                        <p:cTn id="25" dur="1" fill="hold">
                                          <p:stCondLst>
                                            <p:cond delay="0"/>
                                          </p:stCondLst>
                                        </p:cTn>
                                        <p:tgtEl>
                                          <p:spTgt spid="17"/>
                                        </p:tgtEl>
                                        <p:attrNameLst>
                                          <p:attrName>style.visibility</p:attrName>
                                        </p:attrNameLst>
                                      </p:cBhvr>
                                      <p:to>
                                        <p:strVal val="visible"/>
                                      </p:to>
                                    </p:set>
                                    <p:animEffect transition="in" filter="slide(fromLeft)">
                                      <p:cBhvr>
                                        <p:cTn id="26" dur="500"/>
                                        <p:tgtEl>
                                          <p:spTgt spid="17"/>
                                        </p:tgtEl>
                                      </p:cBhvr>
                                    </p:animEffect>
                                  </p:childTnLst>
                                </p:cTn>
                              </p:par>
                            </p:childTnLst>
                          </p:cTn>
                        </p:par>
                        <p:par>
                          <p:cTn id="27" fill="hold">
                            <p:stCondLst>
                              <p:cond delay="1000"/>
                            </p:stCondLst>
                            <p:childTnLst>
                              <p:par>
                                <p:cTn id="28" presetID="42" presetClass="entr" presetSubtype="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1000"/>
                                        <p:tgtEl>
                                          <p:spTgt spid="38"/>
                                        </p:tgtEl>
                                      </p:cBhvr>
                                    </p:animEffect>
                                    <p:anim calcmode="lin" valueType="num">
                                      <p:cBhvr>
                                        <p:cTn id="31" dur="1000" fill="hold"/>
                                        <p:tgtEl>
                                          <p:spTgt spid="38"/>
                                        </p:tgtEl>
                                        <p:attrNameLst>
                                          <p:attrName>ppt_x</p:attrName>
                                        </p:attrNameLst>
                                      </p:cBhvr>
                                      <p:tavLst>
                                        <p:tav tm="0">
                                          <p:val>
                                            <p:strVal val="#ppt_x"/>
                                          </p:val>
                                        </p:tav>
                                        <p:tav tm="100000">
                                          <p:val>
                                            <p:strVal val="#ppt_x"/>
                                          </p:val>
                                        </p:tav>
                                      </p:tavLst>
                                    </p:anim>
                                    <p:anim calcmode="lin" valueType="num">
                                      <p:cBhvr>
                                        <p:cTn id="3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消费者权益日简介</a:t>
            </a:r>
          </a:p>
        </p:txBody>
      </p:sp>
      <p:grpSp>
        <p:nvGrpSpPr>
          <p:cNvPr id="4" name="组合 3"/>
          <p:cNvGrpSpPr/>
          <p:nvPr/>
        </p:nvGrpSpPr>
        <p:grpSpPr>
          <a:xfrm>
            <a:off x="4552950" y="1976664"/>
            <a:ext cx="6409471" cy="830997"/>
            <a:chOff x="3944203" y="1976664"/>
            <a:chExt cx="6409471" cy="830997"/>
          </a:xfrm>
        </p:grpSpPr>
        <p:sp>
          <p:nvSpPr>
            <p:cNvPr id="38" name="TextBox 20"/>
            <p:cNvSpPr txBox="1"/>
            <p:nvPr/>
          </p:nvSpPr>
          <p:spPr>
            <a:xfrm>
              <a:off x="3944203" y="1976664"/>
              <a:ext cx="608747" cy="830997"/>
            </a:xfrm>
            <a:prstGeom prst="rect">
              <a:avLst/>
            </a:prstGeom>
            <a:noFill/>
            <a:effectLst/>
          </p:spPr>
          <p:txBody>
            <a:bodyPr vert="horz" wrap="square" rtlCol="0">
              <a:spAutoFit/>
            </a:bodyPr>
            <a:lstStyle/>
            <a:p>
              <a:pPr>
                <a:lnSpc>
                  <a:spcPct val="120000"/>
                </a:lnSpc>
              </a:pPr>
              <a:r>
                <a:rPr lang="en-US" altLang="zh-CN" sz="4000" b="1" i="1" dirty="0" smtClean="0">
                  <a:ln>
                    <a:solidFill>
                      <a:srgbClr val="FDF28B"/>
                    </a:solidFill>
                  </a:ln>
                  <a:blipFill>
                    <a:blip r:embed="rId4"/>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rPr>
                <a:t>01</a:t>
              </a:r>
              <a:endParaRPr lang="zh-CN" altLang="en-US" sz="4000" b="1" i="1"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endParaRPr>
            </a:p>
          </p:txBody>
        </p:sp>
        <p:sp>
          <p:nvSpPr>
            <p:cNvPr id="39" name="Text Box 12"/>
            <p:cNvSpPr txBox="1">
              <a:spLocks noChangeArrowheads="1"/>
            </p:cNvSpPr>
            <p:nvPr/>
          </p:nvSpPr>
          <p:spPr bwMode="auto">
            <a:xfrm>
              <a:off x="4552949" y="2148114"/>
              <a:ext cx="5800725"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提高消费者维护自身权益的意识和能力</a:t>
              </a:r>
            </a:p>
          </p:txBody>
        </p:sp>
      </p:grpSp>
      <p:grpSp>
        <p:nvGrpSpPr>
          <p:cNvPr id="40" name="组合 39"/>
          <p:cNvGrpSpPr/>
          <p:nvPr/>
        </p:nvGrpSpPr>
        <p:grpSpPr>
          <a:xfrm>
            <a:off x="4509408" y="2848751"/>
            <a:ext cx="6453013" cy="830997"/>
            <a:chOff x="3900661" y="1976664"/>
            <a:chExt cx="6453013" cy="830997"/>
          </a:xfrm>
        </p:grpSpPr>
        <p:sp>
          <p:nvSpPr>
            <p:cNvPr id="41" name="TextBox 20"/>
            <p:cNvSpPr txBox="1"/>
            <p:nvPr/>
          </p:nvSpPr>
          <p:spPr>
            <a:xfrm>
              <a:off x="3900661" y="1976664"/>
              <a:ext cx="817336" cy="830997"/>
            </a:xfrm>
            <a:prstGeom prst="rect">
              <a:avLst/>
            </a:prstGeom>
            <a:noFill/>
            <a:effectLst/>
          </p:spPr>
          <p:txBody>
            <a:bodyPr vert="horz" wrap="square" rtlCol="0">
              <a:spAutoFit/>
            </a:bodyPr>
            <a:lstStyle/>
            <a:p>
              <a:pPr>
                <a:lnSpc>
                  <a:spcPct val="120000"/>
                </a:lnSpc>
              </a:pPr>
              <a:r>
                <a:rPr lang="en-US" altLang="zh-CN" sz="4000" b="1" i="1" dirty="0" smtClean="0">
                  <a:ln>
                    <a:solidFill>
                      <a:srgbClr val="FDF28B"/>
                    </a:solidFill>
                  </a:ln>
                  <a:blipFill>
                    <a:blip r:embed="rId4"/>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rPr>
                <a:t>02</a:t>
              </a:r>
              <a:endParaRPr lang="zh-CN" altLang="en-US" sz="4000" b="1" i="1"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endParaRPr>
            </a:p>
          </p:txBody>
        </p:sp>
        <p:sp>
          <p:nvSpPr>
            <p:cNvPr id="42" name="Text Box 12"/>
            <p:cNvSpPr txBox="1">
              <a:spLocks noChangeArrowheads="1"/>
            </p:cNvSpPr>
            <p:nvPr/>
          </p:nvSpPr>
          <p:spPr bwMode="auto">
            <a:xfrm>
              <a:off x="4552949" y="2148114"/>
              <a:ext cx="5800725"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倡导健康文明的消费方式</a:t>
              </a:r>
            </a:p>
          </p:txBody>
        </p:sp>
      </p:grpSp>
      <p:grpSp>
        <p:nvGrpSpPr>
          <p:cNvPr id="43" name="组合 42"/>
          <p:cNvGrpSpPr/>
          <p:nvPr/>
        </p:nvGrpSpPr>
        <p:grpSpPr>
          <a:xfrm>
            <a:off x="4480380" y="3720838"/>
            <a:ext cx="6482041" cy="830997"/>
            <a:chOff x="3871633" y="1976664"/>
            <a:chExt cx="6482041" cy="830997"/>
          </a:xfrm>
        </p:grpSpPr>
        <p:sp>
          <p:nvSpPr>
            <p:cNvPr id="44" name="TextBox 20"/>
            <p:cNvSpPr txBox="1"/>
            <p:nvPr/>
          </p:nvSpPr>
          <p:spPr>
            <a:xfrm>
              <a:off x="3871633" y="1976664"/>
              <a:ext cx="773794" cy="830997"/>
            </a:xfrm>
            <a:prstGeom prst="rect">
              <a:avLst/>
            </a:prstGeom>
            <a:noFill/>
            <a:effectLst/>
          </p:spPr>
          <p:txBody>
            <a:bodyPr vert="horz" wrap="square" rtlCol="0">
              <a:spAutoFit/>
            </a:bodyPr>
            <a:lstStyle/>
            <a:p>
              <a:pPr>
                <a:lnSpc>
                  <a:spcPct val="120000"/>
                </a:lnSpc>
              </a:pPr>
              <a:r>
                <a:rPr lang="en-US" altLang="zh-CN" sz="4000" b="1" i="1" dirty="0" smtClean="0">
                  <a:ln>
                    <a:solidFill>
                      <a:srgbClr val="FDF28B"/>
                    </a:solidFill>
                  </a:ln>
                  <a:blipFill>
                    <a:blip r:embed="rId4"/>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rPr>
                <a:t>03</a:t>
              </a:r>
              <a:endParaRPr lang="zh-CN" altLang="en-US" sz="4000" b="1" i="1"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endParaRPr>
            </a:p>
          </p:txBody>
        </p:sp>
        <p:sp>
          <p:nvSpPr>
            <p:cNvPr id="45" name="Text Box 12"/>
            <p:cNvSpPr txBox="1">
              <a:spLocks noChangeArrowheads="1"/>
            </p:cNvSpPr>
            <p:nvPr/>
          </p:nvSpPr>
          <p:spPr bwMode="auto">
            <a:xfrm>
              <a:off x="4552949" y="2148114"/>
              <a:ext cx="5800725"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营造安全、和谐的消费环境</a:t>
              </a:r>
            </a:p>
          </p:txBody>
        </p:sp>
      </p:grpSp>
      <p:grpSp>
        <p:nvGrpSpPr>
          <p:cNvPr id="46" name="组合 45"/>
          <p:cNvGrpSpPr/>
          <p:nvPr/>
        </p:nvGrpSpPr>
        <p:grpSpPr>
          <a:xfrm>
            <a:off x="4480380" y="4592926"/>
            <a:ext cx="6482041" cy="830997"/>
            <a:chOff x="3871633" y="1976664"/>
            <a:chExt cx="6482041" cy="830997"/>
          </a:xfrm>
        </p:grpSpPr>
        <p:sp>
          <p:nvSpPr>
            <p:cNvPr id="47" name="TextBox 20"/>
            <p:cNvSpPr txBox="1"/>
            <p:nvPr/>
          </p:nvSpPr>
          <p:spPr>
            <a:xfrm>
              <a:off x="3871633" y="1976664"/>
              <a:ext cx="701224" cy="830997"/>
            </a:xfrm>
            <a:prstGeom prst="rect">
              <a:avLst/>
            </a:prstGeom>
            <a:noFill/>
            <a:effectLst/>
          </p:spPr>
          <p:txBody>
            <a:bodyPr vert="horz" wrap="square" rtlCol="0">
              <a:spAutoFit/>
            </a:bodyPr>
            <a:lstStyle/>
            <a:p>
              <a:pPr>
                <a:lnSpc>
                  <a:spcPct val="120000"/>
                </a:lnSpc>
              </a:pPr>
              <a:r>
                <a:rPr lang="en-US" altLang="zh-CN" sz="4000" b="1" i="1" dirty="0" smtClean="0">
                  <a:ln>
                    <a:solidFill>
                      <a:srgbClr val="FDF28B"/>
                    </a:solidFill>
                  </a:ln>
                  <a:blipFill>
                    <a:blip r:embed="rId4"/>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rPr>
                <a:t>04</a:t>
              </a:r>
              <a:endParaRPr lang="zh-CN" altLang="en-US" sz="4000" b="1" i="1"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endParaRPr>
            </a:p>
          </p:txBody>
        </p:sp>
        <p:sp>
          <p:nvSpPr>
            <p:cNvPr id="48" name="Text Box 12"/>
            <p:cNvSpPr txBox="1">
              <a:spLocks noChangeArrowheads="1"/>
            </p:cNvSpPr>
            <p:nvPr/>
          </p:nvSpPr>
          <p:spPr bwMode="auto">
            <a:xfrm>
              <a:off x="4552949" y="2148114"/>
              <a:ext cx="5800725"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帮助消费者维权、挽回损失</a:t>
              </a:r>
            </a:p>
          </p:txBody>
        </p:sp>
      </p:grpSp>
      <p:grpSp>
        <p:nvGrpSpPr>
          <p:cNvPr id="49" name="组合 48"/>
          <p:cNvGrpSpPr/>
          <p:nvPr/>
        </p:nvGrpSpPr>
        <p:grpSpPr>
          <a:xfrm>
            <a:off x="4387902" y="5465014"/>
            <a:ext cx="6574519" cy="830997"/>
            <a:chOff x="3779155" y="1976664"/>
            <a:chExt cx="6574519" cy="830997"/>
          </a:xfrm>
        </p:grpSpPr>
        <p:sp>
          <p:nvSpPr>
            <p:cNvPr id="50" name="TextBox 20"/>
            <p:cNvSpPr txBox="1"/>
            <p:nvPr/>
          </p:nvSpPr>
          <p:spPr>
            <a:xfrm>
              <a:off x="3779155" y="1976664"/>
              <a:ext cx="773794" cy="830997"/>
            </a:xfrm>
            <a:prstGeom prst="rect">
              <a:avLst/>
            </a:prstGeom>
            <a:noFill/>
            <a:effectLst/>
          </p:spPr>
          <p:txBody>
            <a:bodyPr vert="horz" wrap="square" rtlCol="0">
              <a:spAutoFit/>
            </a:bodyPr>
            <a:lstStyle/>
            <a:p>
              <a:pPr>
                <a:lnSpc>
                  <a:spcPct val="120000"/>
                </a:lnSpc>
              </a:pPr>
              <a:r>
                <a:rPr lang="en-US" altLang="zh-CN" sz="4000" b="1" i="1" dirty="0" smtClean="0">
                  <a:ln>
                    <a:solidFill>
                      <a:srgbClr val="FDF28B"/>
                    </a:solidFill>
                  </a:ln>
                  <a:blipFill>
                    <a:blip r:embed="rId4"/>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rPr>
                <a:t>05</a:t>
              </a:r>
              <a:endParaRPr lang="zh-CN" altLang="en-US" sz="4000" b="1" i="1"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Agency FB" panose="020B0503020202020204" pitchFamily="34" charset="0"/>
                <a:ea typeface="微软雅黑" panose="020B0503020204020204" pitchFamily="34" charset="-122"/>
                <a:cs typeface="+mn-ea"/>
                <a:sym typeface="+mn-lt"/>
              </a:endParaRPr>
            </a:p>
          </p:txBody>
        </p:sp>
        <p:sp>
          <p:nvSpPr>
            <p:cNvPr id="51" name="Text Box 12"/>
            <p:cNvSpPr txBox="1">
              <a:spLocks noChangeArrowheads="1"/>
            </p:cNvSpPr>
            <p:nvPr/>
          </p:nvSpPr>
          <p:spPr bwMode="auto">
            <a:xfrm>
              <a:off x="4552949" y="2148114"/>
              <a:ext cx="5800725"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促进经济发展、社会稳定</a:t>
              </a:r>
            </a:p>
          </p:txBody>
        </p:sp>
      </p:grpSp>
      <p:grpSp>
        <p:nvGrpSpPr>
          <p:cNvPr id="9" name="组合 8"/>
          <p:cNvGrpSpPr/>
          <p:nvPr/>
        </p:nvGrpSpPr>
        <p:grpSpPr>
          <a:xfrm>
            <a:off x="1064532" y="2148114"/>
            <a:ext cx="2423886" cy="3950014"/>
            <a:chOff x="1064532" y="2148114"/>
            <a:chExt cx="2423886" cy="3950014"/>
          </a:xfrm>
        </p:grpSpPr>
        <p:sp>
          <p:nvSpPr>
            <p:cNvPr id="2" name="矩形 1"/>
            <p:cNvSpPr/>
            <p:nvPr/>
          </p:nvSpPr>
          <p:spPr>
            <a:xfrm>
              <a:off x="1064532" y="2148114"/>
              <a:ext cx="2423886" cy="39500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619885" y="2807661"/>
              <a:ext cx="1313180" cy="2800767"/>
            </a:xfrm>
            <a:prstGeom prst="rect">
              <a:avLst/>
            </a:prstGeom>
          </p:spPr>
          <p:txBody>
            <a:bodyPr wrap="none">
              <a:spAutoFit/>
            </a:bodyPr>
            <a:lstStyle/>
            <a:p>
              <a:r>
                <a:rPr lang="zh-CN" altLang="en-US" sz="8800" b="1" dirty="0" smtClean="0">
                  <a:solidFill>
                    <a:schemeClr val="bg1"/>
                  </a:solidFill>
                  <a:ea typeface="微软雅黑" panose="020B0503020204020204" pitchFamily="34" charset="-122"/>
                </a:rPr>
                <a:t>宗</a:t>
              </a:r>
              <a:endParaRPr lang="en-US" altLang="zh-CN" sz="8800" b="1" dirty="0" smtClean="0">
                <a:solidFill>
                  <a:schemeClr val="bg1"/>
                </a:solidFill>
                <a:ea typeface="微软雅黑" panose="020B0503020204020204" pitchFamily="34" charset="-122"/>
              </a:endParaRPr>
            </a:p>
            <a:p>
              <a:r>
                <a:rPr lang="zh-CN" altLang="en-US" sz="8800" b="1" dirty="0" smtClean="0">
                  <a:solidFill>
                    <a:schemeClr val="bg1"/>
                  </a:solidFill>
                  <a:ea typeface="微软雅黑" panose="020B0503020204020204" pitchFamily="34" charset="-122"/>
                </a:rPr>
                <a:t>旨</a:t>
              </a:r>
              <a:endParaRPr lang="zh-CN" altLang="en-US" sz="8800" b="1" dirty="0">
                <a:solidFill>
                  <a:schemeClr val="bg1"/>
                </a:solidFill>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left)">
                                      <p:cBhvr>
                                        <p:cTn id="35" dur="500"/>
                                        <p:tgtEl>
                                          <p:spTgt spid="40"/>
                                        </p:tgtEl>
                                      </p:cBhvr>
                                    </p:animEffect>
                                  </p:childTnLst>
                                </p:cTn>
                              </p:par>
                            </p:childTnLst>
                          </p:cTn>
                        </p:par>
                        <p:par>
                          <p:cTn id="36" fill="hold">
                            <p:stCondLst>
                              <p:cond delay="1500"/>
                            </p:stCondLst>
                            <p:childTnLst>
                              <p:par>
                                <p:cTn id="37" presetID="22" presetClass="entr" presetSubtype="8"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500"/>
                                        <p:tgtEl>
                                          <p:spTgt spid="43"/>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left)">
                                      <p:cBhvr>
                                        <p:cTn id="43" dur="500"/>
                                        <p:tgtEl>
                                          <p:spTgt spid="46"/>
                                        </p:tgtEl>
                                      </p:cBhvr>
                                    </p:animEffect>
                                  </p:childTnLst>
                                </p:cTn>
                              </p:par>
                            </p:childTnLst>
                          </p:cTn>
                        </p:par>
                        <p:par>
                          <p:cTn id="44" fill="hold">
                            <p:stCondLst>
                              <p:cond delay="2500"/>
                            </p:stCondLst>
                            <p:childTnLst>
                              <p:par>
                                <p:cTn id="45" presetID="22" presetClass="entr" presetSubtype="8"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left)">
                                      <p:cBhvr>
                                        <p:cTn id="4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0"/>
          <p:cNvSpPr txBox="1"/>
          <p:nvPr/>
        </p:nvSpPr>
        <p:spPr>
          <a:xfrm>
            <a:off x="2783004" y="968375"/>
            <a:ext cx="7051190" cy="3157788"/>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第</a:t>
            </a:r>
            <a:r>
              <a:rPr kumimoji="0" lang="en-US" altLang="zh-CN" sz="16600" b="0" i="0" u="none" strike="noStrike" kern="0" cap="none" spc="0" normalizeH="0" baseline="0" noProof="0" dirty="0" smtClean="0">
                <a:ln>
                  <a:solidFill>
                    <a:srgbClr val="FDF28B"/>
                  </a:solidFill>
                </a:ln>
                <a:blipFill dpi="0" rotWithShape="1">
                  <a:blip r:embed="rId4"/>
                  <a:srcRect/>
                  <a:tile tx="0" ty="0" sx="100000" sy="100000" flip="none" algn="tl"/>
                </a:blipFill>
                <a:effectLst>
                  <a:outerShdw blurRad="88900" dist="50800" dir="5400000" algn="t" rotWithShape="0">
                    <a:srgbClr val="C00000">
                      <a:lumMod val="50000"/>
                    </a:srgbClr>
                  </a:outerShdw>
                </a:effectLst>
                <a:uLnTx/>
                <a:uFillTx/>
                <a:latin typeface="HL Thuphap 1BK upgrade" pitchFamily="2" charset="0"/>
                <a:ea typeface="汉仪尚巍手书W" panose="00020600040101010101" pitchFamily="18" charset="-122"/>
                <a:cs typeface="+mn-ea"/>
                <a:sym typeface="+mn-lt"/>
              </a:rPr>
              <a:t>O</a:t>
            </a:r>
            <a:r>
              <a:rPr lang="en-US" altLang="zh-CN" sz="16600"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HL Thuphap 1BK upgrade" pitchFamily="2" charset="0"/>
                <a:ea typeface="汉仪尚巍手书W" panose="00020600040101010101" pitchFamily="18" charset="-122"/>
                <a:cs typeface="+mn-ea"/>
                <a:sym typeface="+mn-lt"/>
              </a:rPr>
              <a:t>2</a:t>
            </a: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部分</a:t>
            </a:r>
            <a:endParaRPr kumimoji="0" lang="en-US" altLang="zh-CN" sz="8000" b="0" i="0" u="none" strike="noStrike" kern="0" cap="none" spc="0" normalizeH="0" baseline="0" noProof="0" dirty="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endParaRPr>
          </a:p>
        </p:txBody>
      </p:sp>
      <p:sp>
        <p:nvSpPr>
          <p:cNvPr id="8" name="TextBox 20"/>
          <p:cNvSpPr txBox="1"/>
          <p:nvPr/>
        </p:nvSpPr>
        <p:spPr>
          <a:xfrm>
            <a:off x="3455136" y="3786187"/>
            <a:ext cx="5706921" cy="903645"/>
          </a:xfrm>
          <a:prstGeom prst="rect">
            <a:avLst/>
          </a:prstGeom>
          <a:noFill/>
          <a:effectLst/>
        </p:spPr>
        <p:txBody>
          <a:bodyPr vert="horz" wrap="square" rtlCol="0">
            <a:spAutoFit/>
          </a:bodyPr>
          <a:lstStyle/>
          <a:p>
            <a:pPr lvl="0" algn="ctr">
              <a:lnSpc>
                <a:spcPct val="120000"/>
              </a:lnSpc>
            </a:pPr>
            <a:r>
              <a:rPr lang="zh-CN" altLang="en-US" sz="48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消费者的定义</a:t>
            </a:r>
          </a:p>
        </p:txBody>
      </p:sp>
      <p:sp>
        <p:nvSpPr>
          <p:cNvPr id="9" name="TextBox 10"/>
          <p:cNvSpPr txBox="1"/>
          <p:nvPr/>
        </p:nvSpPr>
        <p:spPr>
          <a:xfrm>
            <a:off x="3847716" y="4932972"/>
            <a:ext cx="4921763" cy="533545"/>
          </a:xfrm>
          <a:prstGeom prst="rect">
            <a:avLst/>
          </a:prstGeom>
          <a:noFill/>
        </p:spPr>
        <p:txBody>
          <a:bodyPr wrap="square" lIns="36000" tIns="46800" rIns="36000" bIns="46800" rtlCol="0">
            <a:spAutoFit/>
          </a:bodyPr>
          <a:lstStyle/>
          <a:p>
            <a:pPr marL="0" marR="0" lvl="0" indent="0" algn="ctr" defTabSz="914400" eaLnBrk="1" fontAlgn="auto" latinLnBrk="0" hangingPunct="1">
              <a:lnSpc>
                <a:spcPct val="125000"/>
              </a:lnSpc>
              <a:spcBef>
                <a:spcPts val="0"/>
              </a:spcBef>
              <a:spcAft>
                <a:spcPts val="0"/>
              </a:spcAft>
              <a:buClrTx/>
              <a:buSzTx/>
              <a:buFontTx/>
              <a:buNone/>
              <a:defRPr/>
            </a:pP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Lorem ipsum dolor sit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consectetur</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adipiscing</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elit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Donec</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luctus</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nibh</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sit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sem</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vulputate</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venenatis</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bibendum</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orci</a:t>
            </a:r>
            <a:endPar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699"/>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699"/>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lvl="0" algn="ctr">
              <a:lnSpc>
                <a:spcPct val="120000"/>
              </a:lnSpc>
            </a:pPr>
            <a:r>
              <a:rPr lang="zh-CN" altLang="en-US"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消费者的定义</a:t>
            </a:r>
          </a:p>
        </p:txBody>
      </p:sp>
      <p:grpSp>
        <p:nvGrpSpPr>
          <p:cNvPr id="23" name="Group 546"/>
          <p:cNvGrpSpPr/>
          <p:nvPr/>
        </p:nvGrpSpPr>
        <p:grpSpPr>
          <a:xfrm>
            <a:off x="6374043" y="1820538"/>
            <a:ext cx="5393416" cy="4302920"/>
            <a:chOff x="5634495" y="2084286"/>
            <a:chExt cx="5393416" cy="4302920"/>
          </a:xfrm>
        </p:grpSpPr>
        <p:sp>
          <p:nvSpPr>
            <p:cNvPr id="24" name="Freeform 547"/>
            <p:cNvSpPr>
              <a:spLocks noEditPoints="1"/>
            </p:cNvSpPr>
            <p:nvPr/>
          </p:nvSpPr>
          <p:spPr bwMode="auto">
            <a:xfrm>
              <a:off x="7540059" y="2084286"/>
              <a:ext cx="952312" cy="962903"/>
            </a:xfrm>
            <a:custGeom>
              <a:avLst/>
              <a:gdLst>
                <a:gd name="T0" fmla="*/ 0 w 457"/>
                <a:gd name="T1" fmla="*/ 250 h 500"/>
                <a:gd name="T2" fmla="*/ 228 w 457"/>
                <a:gd name="T3" fmla="*/ 500 h 500"/>
                <a:gd name="T4" fmla="*/ 457 w 457"/>
                <a:gd name="T5" fmla="*/ 250 h 500"/>
                <a:gd name="T6" fmla="*/ 228 w 457"/>
                <a:gd name="T7" fmla="*/ 0 h 500"/>
                <a:gd name="T8" fmla="*/ 0 w 457"/>
                <a:gd name="T9" fmla="*/ 250 h 500"/>
                <a:gd name="T10" fmla="*/ 60 w 457"/>
                <a:gd name="T11" fmla="*/ 250 h 500"/>
                <a:gd name="T12" fmla="*/ 228 w 457"/>
                <a:gd name="T13" fmla="*/ 66 h 500"/>
                <a:gd name="T14" fmla="*/ 397 w 457"/>
                <a:gd name="T15" fmla="*/ 250 h 500"/>
                <a:gd name="T16" fmla="*/ 228 w 457"/>
                <a:gd name="T17" fmla="*/ 434 h 500"/>
                <a:gd name="T18" fmla="*/ 60 w 457"/>
                <a:gd name="T19" fmla="*/ 25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500">
                  <a:moveTo>
                    <a:pt x="0" y="250"/>
                  </a:moveTo>
                  <a:cubicBezTo>
                    <a:pt x="0" y="388"/>
                    <a:pt x="102" y="500"/>
                    <a:pt x="228" y="500"/>
                  </a:cubicBezTo>
                  <a:cubicBezTo>
                    <a:pt x="354" y="500"/>
                    <a:pt x="457" y="388"/>
                    <a:pt x="457" y="250"/>
                  </a:cubicBezTo>
                  <a:cubicBezTo>
                    <a:pt x="457" y="112"/>
                    <a:pt x="354" y="0"/>
                    <a:pt x="228" y="0"/>
                  </a:cubicBezTo>
                  <a:cubicBezTo>
                    <a:pt x="102" y="0"/>
                    <a:pt x="0" y="112"/>
                    <a:pt x="0" y="250"/>
                  </a:cubicBezTo>
                  <a:close/>
                  <a:moveTo>
                    <a:pt x="60" y="250"/>
                  </a:moveTo>
                  <a:cubicBezTo>
                    <a:pt x="60" y="148"/>
                    <a:pt x="135" y="66"/>
                    <a:pt x="228" y="66"/>
                  </a:cubicBezTo>
                  <a:cubicBezTo>
                    <a:pt x="321" y="66"/>
                    <a:pt x="397" y="148"/>
                    <a:pt x="397" y="250"/>
                  </a:cubicBezTo>
                  <a:cubicBezTo>
                    <a:pt x="397" y="352"/>
                    <a:pt x="321" y="434"/>
                    <a:pt x="228" y="434"/>
                  </a:cubicBezTo>
                  <a:cubicBezTo>
                    <a:pt x="135" y="434"/>
                    <a:pt x="60" y="352"/>
                    <a:pt x="60" y="250"/>
                  </a:cubicBezTo>
                  <a:close/>
                </a:path>
              </a:pathLst>
            </a:custGeom>
            <a:solidFill>
              <a:schemeClr val="accent1"/>
            </a:solidFill>
            <a:ln>
              <a:noFill/>
            </a:ln>
          </p:spPr>
          <p:txBody>
            <a:bodyPr vert="horz" wrap="square" lIns="91440" tIns="45720" rIns="91440" bIns="45720" numCol="1" anchor="t" anchorCtr="0" compatLnSpc="1"/>
            <a:lstStyle/>
            <a:p>
              <a:endParaRPr lang="en-US" dirty="0">
                <a:cs typeface="+mn-ea"/>
                <a:sym typeface="+mn-lt"/>
              </a:endParaRPr>
            </a:p>
          </p:txBody>
        </p:sp>
        <p:sp>
          <p:nvSpPr>
            <p:cNvPr id="25" name="Freeform 548"/>
            <p:cNvSpPr/>
            <p:nvPr/>
          </p:nvSpPr>
          <p:spPr bwMode="auto">
            <a:xfrm>
              <a:off x="7264711" y="2355560"/>
              <a:ext cx="369846" cy="424427"/>
            </a:xfrm>
            <a:custGeom>
              <a:avLst/>
              <a:gdLst>
                <a:gd name="T0" fmla="*/ 192 w 192"/>
                <a:gd name="T1" fmla="*/ 58 h 220"/>
                <a:gd name="T2" fmla="*/ 134 w 192"/>
                <a:gd name="T3" fmla="*/ 0 h 220"/>
                <a:gd name="T4" fmla="*/ 58 w 192"/>
                <a:gd name="T5" fmla="*/ 0 h 220"/>
                <a:gd name="T6" fmla="*/ 0 w 192"/>
                <a:gd name="T7" fmla="*/ 58 h 220"/>
                <a:gd name="T8" fmla="*/ 0 w 192"/>
                <a:gd name="T9" fmla="*/ 162 h 220"/>
                <a:gd name="T10" fmla="*/ 58 w 192"/>
                <a:gd name="T11" fmla="*/ 220 h 220"/>
                <a:gd name="T12" fmla="*/ 134 w 192"/>
                <a:gd name="T13" fmla="*/ 220 h 220"/>
                <a:gd name="T14" fmla="*/ 192 w 192"/>
                <a:gd name="T15" fmla="*/ 162 h 220"/>
                <a:gd name="T16" fmla="*/ 192 w 192"/>
                <a:gd name="T17" fmla="*/ 5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20">
                  <a:moveTo>
                    <a:pt x="192" y="58"/>
                  </a:moveTo>
                  <a:cubicBezTo>
                    <a:pt x="192" y="26"/>
                    <a:pt x="166" y="0"/>
                    <a:pt x="134" y="0"/>
                  </a:cubicBezTo>
                  <a:cubicBezTo>
                    <a:pt x="58" y="0"/>
                    <a:pt x="58" y="0"/>
                    <a:pt x="58" y="0"/>
                  </a:cubicBezTo>
                  <a:cubicBezTo>
                    <a:pt x="26" y="0"/>
                    <a:pt x="0" y="26"/>
                    <a:pt x="0" y="58"/>
                  </a:cubicBezTo>
                  <a:cubicBezTo>
                    <a:pt x="0" y="162"/>
                    <a:pt x="0" y="162"/>
                    <a:pt x="0" y="162"/>
                  </a:cubicBezTo>
                  <a:cubicBezTo>
                    <a:pt x="0" y="194"/>
                    <a:pt x="26" y="220"/>
                    <a:pt x="58" y="220"/>
                  </a:cubicBezTo>
                  <a:cubicBezTo>
                    <a:pt x="134" y="220"/>
                    <a:pt x="134" y="220"/>
                    <a:pt x="134" y="220"/>
                  </a:cubicBezTo>
                  <a:cubicBezTo>
                    <a:pt x="166" y="220"/>
                    <a:pt x="192" y="194"/>
                    <a:pt x="192" y="162"/>
                  </a:cubicBezTo>
                  <a:lnTo>
                    <a:pt x="192" y="58"/>
                  </a:lnTo>
                  <a:close/>
                </a:path>
              </a:pathLst>
            </a:custGeom>
            <a:solidFill>
              <a:schemeClr val="accent1"/>
            </a:solidFill>
            <a:ln>
              <a:noFill/>
            </a:ln>
          </p:spPr>
          <p:txBody>
            <a:bodyPr vert="horz" wrap="square" lIns="91440" tIns="45720" rIns="91440" bIns="45720" numCol="1" anchor="t" anchorCtr="0" compatLnSpc="1"/>
            <a:lstStyle/>
            <a:p>
              <a:endParaRPr lang="en-US" dirty="0">
                <a:cs typeface="+mn-ea"/>
                <a:sym typeface="+mn-lt"/>
              </a:endParaRPr>
            </a:p>
          </p:txBody>
        </p:sp>
        <p:sp>
          <p:nvSpPr>
            <p:cNvPr id="26" name="Freeform 549"/>
            <p:cNvSpPr/>
            <p:nvPr/>
          </p:nvSpPr>
          <p:spPr bwMode="auto">
            <a:xfrm>
              <a:off x="5646839" y="2502195"/>
              <a:ext cx="1756361" cy="146635"/>
            </a:xfrm>
            <a:custGeom>
              <a:avLst/>
              <a:gdLst>
                <a:gd name="T0" fmla="*/ 912 w 912"/>
                <a:gd name="T1" fmla="*/ 37 h 76"/>
                <a:gd name="T2" fmla="*/ 875 w 912"/>
                <a:gd name="T3" fmla="*/ 0 h 76"/>
                <a:gd name="T4" fmla="*/ 37 w 912"/>
                <a:gd name="T5" fmla="*/ 0 h 76"/>
                <a:gd name="T6" fmla="*/ 0 w 912"/>
                <a:gd name="T7" fmla="*/ 37 h 76"/>
                <a:gd name="T8" fmla="*/ 0 w 912"/>
                <a:gd name="T9" fmla="*/ 39 h 76"/>
                <a:gd name="T10" fmla="*/ 37 w 912"/>
                <a:gd name="T11" fmla="*/ 76 h 76"/>
                <a:gd name="T12" fmla="*/ 875 w 912"/>
                <a:gd name="T13" fmla="*/ 76 h 76"/>
                <a:gd name="T14" fmla="*/ 912 w 912"/>
                <a:gd name="T15" fmla="*/ 39 h 76"/>
                <a:gd name="T16" fmla="*/ 912 w 912"/>
                <a:gd name="T17"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2" h="76">
                  <a:moveTo>
                    <a:pt x="912" y="37"/>
                  </a:moveTo>
                  <a:cubicBezTo>
                    <a:pt x="912" y="17"/>
                    <a:pt x="895" y="0"/>
                    <a:pt x="875" y="0"/>
                  </a:cubicBezTo>
                  <a:cubicBezTo>
                    <a:pt x="37" y="0"/>
                    <a:pt x="37" y="0"/>
                    <a:pt x="37" y="0"/>
                  </a:cubicBezTo>
                  <a:cubicBezTo>
                    <a:pt x="17" y="0"/>
                    <a:pt x="0" y="17"/>
                    <a:pt x="0" y="37"/>
                  </a:cubicBezTo>
                  <a:cubicBezTo>
                    <a:pt x="0" y="39"/>
                    <a:pt x="0" y="39"/>
                    <a:pt x="0" y="39"/>
                  </a:cubicBezTo>
                  <a:cubicBezTo>
                    <a:pt x="0" y="59"/>
                    <a:pt x="17" y="76"/>
                    <a:pt x="37" y="76"/>
                  </a:cubicBezTo>
                  <a:cubicBezTo>
                    <a:pt x="875" y="76"/>
                    <a:pt x="875" y="76"/>
                    <a:pt x="875" y="76"/>
                  </a:cubicBezTo>
                  <a:cubicBezTo>
                    <a:pt x="895" y="76"/>
                    <a:pt x="912" y="59"/>
                    <a:pt x="912" y="39"/>
                  </a:cubicBezTo>
                  <a:lnTo>
                    <a:pt x="912" y="37"/>
                  </a:lnTo>
                  <a:close/>
                </a:path>
              </a:pathLst>
            </a:custGeom>
            <a:solidFill>
              <a:schemeClr val="accent1"/>
            </a:solidFill>
            <a:ln>
              <a:noFill/>
            </a:ln>
          </p:spPr>
          <p:txBody>
            <a:bodyPr vert="horz" wrap="square" lIns="91440" tIns="45720" rIns="91440" bIns="45720" numCol="1" anchor="t" anchorCtr="0" compatLnSpc="1"/>
            <a:lstStyle/>
            <a:p>
              <a:endParaRPr lang="en-US" dirty="0">
                <a:cs typeface="+mn-ea"/>
                <a:sym typeface="+mn-lt"/>
              </a:endParaRPr>
            </a:p>
          </p:txBody>
        </p:sp>
        <p:sp>
          <p:nvSpPr>
            <p:cNvPr id="27" name="Freeform 550"/>
            <p:cNvSpPr/>
            <p:nvPr/>
          </p:nvSpPr>
          <p:spPr bwMode="auto">
            <a:xfrm>
              <a:off x="6224418" y="2455761"/>
              <a:ext cx="92054" cy="262314"/>
            </a:xfrm>
            <a:custGeom>
              <a:avLst/>
              <a:gdLst>
                <a:gd name="T0" fmla="*/ 48 w 48"/>
                <a:gd name="T1" fmla="*/ 23 h 136"/>
                <a:gd name="T2" fmla="*/ 25 w 48"/>
                <a:gd name="T3" fmla="*/ 0 h 136"/>
                <a:gd name="T4" fmla="*/ 23 w 48"/>
                <a:gd name="T5" fmla="*/ 0 h 136"/>
                <a:gd name="T6" fmla="*/ 0 w 48"/>
                <a:gd name="T7" fmla="*/ 23 h 136"/>
                <a:gd name="T8" fmla="*/ 0 w 48"/>
                <a:gd name="T9" fmla="*/ 113 h 136"/>
                <a:gd name="T10" fmla="*/ 23 w 48"/>
                <a:gd name="T11" fmla="*/ 136 h 136"/>
                <a:gd name="T12" fmla="*/ 25 w 48"/>
                <a:gd name="T13" fmla="*/ 136 h 136"/>
                <a:gd name="T14" fmla="*/ 48 w 48"/>
                <a:gd name="T15" fmla="*/ 113 h 136"/>
                <a:gd name="T16" fmla="*/ 48 w 48"/>
                <a:gd name="T17" fmla="*/ 2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36">
                  <a:moveTo>
                    <a:pt x="48" y="23"/>
                  </a:moveTo>
                  <a:cubicBezTo>
                    <a:pt x="48" y="10"/>
                    <a:pt x="38" y="0"/>
                    <a:pt x="25" y="0"/>
                  </a:cubicBezTo>
                  <a:cubicBezTo>
                    <a:pt x="23" y="0"/>
                    <a:pt x="23" y="0"/>
                    <a:pt x="23" y="0"/>
                  </a:cubicBezTo>
                  <a:cubicBezTo>
                    <a:pt x="10" y="0"/>
                    <a:pt x="0" y="10"/>
                    <a:pt x="0" y="23"/>
                  </a:cubicBezTo>
                  <a:cubicBezTo>
                    <a:pt x="0" y="113"/>
                    <a:pt x="0" y="113"/>
                    <a:pt x="0" y="113"/>
                  </a:cubicBezTo>
                  <a:cubicBezTo>
                    <a:pt x="0" y="126"/>
                    <a:pt x="10" y="136"/>
                    <a:pt x="23" y="136"/>
                  </a:cubicBezTo>
                  <a:cubicBezTo>
                    <a:pt x="25" y="136"/>
                    <a:pt x="25" y="136"/>
                    <a:pt x="25" y="136"/>
                  </a:cubicBezTo>
                  <a:cubicBezTo>
                    <a:pt x="38" y="136"/>
                    <a:pt x="48" y="126"/>
                    <a:pt x="48" y="113"/>
                  </a:cubicBezTo>
                  <a:lnTo>
                    <a:pt x="48" y="23"/>
                  </a:lnTo>
                  <a:close/>
                </a:path>
              </a:pathLst>
            </a:custGeom>
            <a:solidFill>
              <a:schemeClr val="accent1"/>
            </a:solidFill>
            <a:ln>
              <a:noFill/>
            </a:ln>
          </p:spPr>
          <p:txBody>
            <a:bodyPr vert="horz" wrap="square" lIns="91440" tIns="45720" rIns="91440" bIns="45720" numCol="1" anchor="t" anchorCtr="0" compatLnSpc="1"/>
            <a:lstStyle/>
            <a:p>
              <a:endParaRPr lang="en-US" dirty="0">
                <a:cs typeface="+mn-ea"/>
                <a:sym typeface="+mn-lt"/>
              </a:endParaRPr>
            </a:p>
          </p:txBody>
        </p:sp>
        <p:sp>
          <p:nvSpPr>
            <p:cNvPr id="28" name="Freeform 551"/>
            <p:cNvSpPr/>
            <p:nvPr/>
          </p:nvSpPr>
          <p:spPr bwMode="auto">
            <a:xfrm>
              <a:off x="5761703" y="2617874"/>
              <a:ext cx="331558" cy="323411"/>
            </a:xfrm>
            <a:custGeom>
              <a:avLst/>
              <a:gdLst>
                <a:gd name="T0" fmla="*/ 45 w 172"/>
                <a:gd name="T1" fmla="*/ 0 h 168"/>
                <a:gd name="T2" fmla="*/ 128 w 172"/>
                <a:gd name="T3" fmla="*/ 0 h 168"/>
                <a:gd name="T4" fmla="*/ 172 w 172"/>
                <a:gd name="T5" fmla="*/ 42 h 168"/>
                <a:gd name="T6" fmla="*/ 172 w 172"/>
                <a:gd name="T7" fmla="*/ 121 h 168"/>
                <a:gd name="T8" fmla="*/ 140 w 172"/>
                <a:gd name="T9" fmla="*/ 164 h 168"/>
                <a:gd name="T10" fmla="*/ 140 w 172"/>
                <a:gd name="T11" fmla="*/ 91 h 168"/>
                <a:gd name="T12" fmla="*/ 120 w 172"/>
                <a:gd name="T13" fmla="*/ 72 h 168"/>
                <a:gd name="T14" fmla="*/ 118 w 172"/>
                <a:gd name="T15" fmla="*/ 72 h 168"/>
                <a:gd name="T16" fmla="*/ 100 w 172"/>
                <a:gd name="T17" fmla="*/ 91 h 168"/>
                <a:gd name="T18" fmla="*/ 100 w 172"/>
                <a:gd name="T19" fmla="*/ 168 h 168"/>
                <a:gd name="T20" fmla="*/ 64 w 172"/>
                <a:gd name="T21" fmla="*/ 168 h 168"/>
                <a:gd name="T22" fmla="*/ 64 w 172"/>
                <a:gd name="T23" fmla="*/ 91 h 168"/>
                <a:gd name="T24" fmla="*/ 45 w 172"/>
                <a:gd name="T25" fmla="*/ 72 h 168"/>
                <a:gd name="T26" fmla="*/ 43 w 172"/>
                <a:gd name="T27" fmla="*/ 72 h 168"/>
                <a:gd name="T28" fmla="*/ 24 w 172"/>
                <a:gd name="T29" fmla="*/ 91 h 168"/>
                <a:gd name="T30" fmla="*/ 24 w 172"/>
                <a:gd name="T31" fmla="*/ 162 h 168"/>
                <a:gd name="T32" fmla="*/ 0 w 172"/>
                <a:gd name="T33" fmla="*/ 121 h 168"/>
                <a:gd name="T34" fmla="*/ 0 w 172"/>
                <a:gd name="T35" fmla="*/ 42 h 168"/>
                <a:gd name="T36" fmla="*/ 45 w 17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168">
                  <a:moveTo>
                    <a:pt x="45" y="0"/>
                  </a:moveTo>
                  <a:cubicBezTo>
                    <a:pt x="128" y="0"/>
                    <a:pt x="128" y="0"/>
                    <a:pt x="128" y="0"/>
                  </a:cubicBezTo>
                  <a:cubicBezTo>
                    <a:pt x="153" y="0"/>
                    <a:pt x="172" y="17"/>
                    <a:pt x="172" y="42"/>
                  </a:cubicBezTo>
                  <a:cubicBezTo>
                    <a:pt x="172" y="121"/>
                    <a:pt x="172" y="121"/>
                    <a:pt x="172" y="121"/>
                  </a:cubicBezTo>
                  <a:cubicBezTo>
                    <a:pt x="172" y="142"/>
                    <a:pt x="160" y="159"/>
                    <a:pt x="140" y="164"/>
                  </a:cubicBezTo>
                  <a:cubicBezTo>
                    <a:pt x="140" y="91"/>
                    <a:pt x="140" y="91"/>
                    <a:pt x="140" y="91"/>
                  </a:cubicBezTo>
                  <a:cubicBezTo>
                    <a:pt x="140" y="78"/>
                    <a:pt x="130" y="72"/>
                    <a:pt x="120" y="72"/>
                  </a:cubicBezTo>
                  <a:cubicBezTo>
                    <a:pt x="118" y="72"/>
                    <a:pt x="118" y="72"/>
                    <a:pt x="118" y="72"/>
                  </a:cubicBezTo>
                  <a:cubicBezTo>
                    <a:pt x="109" y="72"/>
                    <a:pt x="100" y="78"/>
                    <a:pt x="100" y="91"/>
                  </a:cubicBezTo>
                  <a:cubicBezTo>
                    <a:pt x="100" y="168"/>
                    <a:pt x="100" y="168"/>
                    <a:pt x="100" y="168"/>
                  </a:cubicBezTo>
                  <a:cubicBezTo>
                    <a:pt x="64" y="168"/>
                    <a:pt x="64" y="168"/>
                    <a:pt x="64" y="168"/>
                  </a:cubicBezTo>
                  <a:cubicBezTo>
                    <a:pt x="64" y="91"/>
                    <a:pt x="64" y="91"/>
                    <a:pt x="64" y="91"/>
                  </a:cubicBezTo>
                  <a:cubicBezTo>
                    <a:pt x="64" y="78"/>
                    <a:pt x="55" y="72"/>
                    <a:pt x="45" y="72"/>
                  </a:cubicBezTo>
                  <a:cubicBezTo>
                    <a:pt x="43" y="72"/>
                    <a:pt x="43" y="72"/>
                    <a:pt x="43" y="72"/>
                  </a:cubicBezTo>
                  <a:cubicBezTo>
                    <a:pt x="33" y="72"/>
                    <a:pt x="24" y="78"/>
                    <a:pt x="24" y="91"/>
                  </a:cubicBezTo>
                  <a:cubicBezTo>
                    <a:pt x="24" y="162"/>
                    <a:pt x="24" y="162"/>
                    <a:pt x="24" y="162"/>
                  </a:cubicBezTo>
                  <a:cubicBezTo>
                    <a:pt x="8" y="155"/>
                    <a:pt x="0" y="139"/>
                    <a:pt x="0" y="121"/>
                  </a:cubicBezTo>
                  <a:cubicBezTo>
                    <a:pt x="0" y="42"/>
                    <a:pt x="0" y="42"/>
                    <a:pt x="0" y="42"/>
                  </a:cubicBezTo>
                  <a:cubicBezTo>
                    <a:pt x="0" y="17"/>
                    <a:pt x="20" y="0"/>
                    <a:pt x="45" y="0"/>
                  </a:cubicBezTo>
                  <a:close/>
                </a:path>
              </a:pathLst>
            </a:custGeom>
            <a:solidFill>
              <a:schemeClr val="accent1"/>
            </a:solidFill>
            <a:ln>
              <a:noFill/>
            </a:ln>
          </p:spPr>
          <p:txBody>
            <a:bodyPr vert="horz" wrap="square" lIns="91440" tIns="45720" rIns="91440" bIns="45720" numCol="1" anchor="t" anchorCtr="0" compatLnSpc="1"/>
            <a:lstStyle/>
            <a:p>
              <a:endParaRPr lang="en-US" dirty="0">
                <a:cs typeface="+mn-ea"/>
                <a:sym typeface="+mn-lt"/>
              </a:endParaRPr>
            </a:p>
          </p:txBody>
        </p:sp>
        <p:sp>
          <p:nvSpPr>
            <p:cNvPr id="29" name="Freeform 552"/>
            <p:cNvSpPr/>
            <p:nvPr/>
          </p:nvSpPr>
          <p:spPr bwMode="auto">
            <a:xfrm>
              <a:off x="7310331" y="3450434"/>
              <a:ext cx="1186929" cy="2936772"/>
            </a:xfrm>
            <a:custGeom>
              <a:avLst/>
              <a:gdLst>
                <a:gd name="T0" fmla="*/ 191 w 616"/>
                <a:gd name="T1" fmla="*/ 76 h 1524"/>
                <a:gd name="T2" fmla="*/ 287 w 616"/>
                <a:gd name="T3" fmla="*/ 7 h 1524"/>
                <a:gd name="T4" fmla="*/ 538 w 616"/>
                <a:gd name="T5" fmla="*/ 42 h 1524"/>
                <a:gd name="T6" fmla="*/ 610 w 616"/>
                <a:gd name="T7" fmla="*/ 135 h 1524"/>
                <a:gd name="T8" fmla="*/ 425 w 616"/>
                <a:gd name="T9" fmla="*/ 1445 h 1524"/>
                <a:gd name="T10" fmla="*/ 329 w 616"/>
                <a:gd name="T11" fmla="*/ 1517 h 1524"/>
                <a:gd name="T12" fmla="*/ 79 w 616"/>
                <a:gd name="T13" fmla="*/ 1482 h 1524"/>
                <a:gd name="T14" fmla="*/ 6 w 616"/>
                <a:gd name="T15" fmla="*/ 1386 h 1524"/>
                <a:gd name="T16" fmla="*/ 191 w 616"/>
                <a:gd name="T17" fmla="*/ 76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6" h="1524">
                  <a:moveTo>
                    <a:pt x="191" y="76"/>
                  </a:moveTo>
                  <a:cubicBezTo>
                    <a:pt x="198" y="30"/>
                    <a:pt x="240" y="0"/>
                    <a:pt x="287" y="7"/>
                  </a:cubicBezTo>
                  <a:cubicBezTo>
                    <a:pt x="538" y="42"/>
                    <a:pt x="538" y="42"/>
                    <a:pt x="538" y="42"/>
                  </a:cubicBezTo>
                  <a:cubicBezTo>
                    <a:pt x="584" y="49"/>
                    <a:pt x="616" y="89"/>
                    <a:pt x="610" y="135"/>
                  </a:cubicBezTo>
                  <a:cubicBezTo>
                    <a:pt x="425" y="1445"/>
                    <a:pt x="425" y="1445"/>
                    <a:pt x="425" y="1445"/>
                  </a:cubicBezTo>
                  <a:cubicBezTo>
                    <a:pt x="419" y="1492"/>
                    <a:pt x="376" y="1524"/>
                    <a:pt x="329" y="1517"/>
                  </a:cubicBezTo>
                  <a:cubicBezTo>
                    <a:pt x="79" y="1482"/>
                    <a:pt x="79" y="1482"/>
                    <a:pt x="79" y="1482"/>
                  </a:cubicBezTo>
                  <a:cubicBezTo>
                    <a:pt x="32" y="1475"/>
                    <a:pt x="0" y="1433"/>
                    <a:pt x="6" y="1386"/>
                  </a:cubicBezTo>
                  <a:lnTo>
                    <a:pt x="191" y="76"/>
                  </a:lnTo>
                  <a:close/>
                </a:path>
              </a:pathLst>
            </a:custGeom>
            <a:solidFill>
              <a:schemeClr val="accent2"/>
            </a:solidFill>
            <a:ln>
              <a:noFill/>
            </a:ln>
          </p:spPr>
          <p:txBody>
            <a:bodyPr vert="horz" wrap="square" lIns="91440" tIns="45720" rIns="91440" bIns="45720" numCol="1" anchor="t" anchorCtr="0" compatLnSpc="1"/>
            <a:lstStyle/>
            <a:p>
              <a:endParaRPr lang="en-US" dirty="0">
                <a:cs typeface="+mn-ea"/>
                <a:sym typeface="+mn-lt"/>
              </a:endParaRPr>
            </a:p>
          </p:txBody>
        </p:sp>
        <p:sp>
          <p:nvSpPr>
            <p:cNvPr id="30" name="Freeform 553"/>
            <p:cNvSpPr/>
            <p:nvPr/>
          </p:nvSpPr>
          <p:spPr bwMode="auto">
            <a:xfrm>
              <a:off x="7886281" y="3592996"/>
              <a:ext cx="250909" cy="250094"/>
            </a:xfrm>
            <a:custGeom>
              <a:avLst/>
              <a:gdLst>
                <a:gd name="T0" fmla="*/ 118 w 130"/>
                <a:gd name="T1" fmla="*/ 43 h 130"/>
                <a:gd name="T2" fmla="*/ 43 w 130"/>
                <a:gd name="T3" fmla="*/ 12 h 130"/>
                <a:gd name="T4" fmla="*/ 12 w 130"/>
                <a:gd name="T5" fmla="*/ 86 h 130"/>
                <a:gd name="T6" fmla="*/ 86 w 130"/>
                <a:gd name="T7" fmla="*/ 118 h 130"/>
                <a:gd name="T8" fmla="*/ 118 w 130"/>
                <a:gd name="T9" fmla="*/ 43 h 130"/>
              </a:gdLst>
              <a:ahLst/>
              <a:cxnLst>
                <a:cxn ang="0">
                  <a:pos x="T0" y="T1"/>
                </a:cxn>
                <a:cxn ang="0">
                  <a:pos x="T2" y="T3"/>
                </a:cxn>
                <a:cxn ang="0">
                  <a:pos x="T4" y="T5"/>
                </a:cxn>
                <a:cxn ang="0">
                  <a:pos x="T6" y="T7"/>
                </a:cxn>
                <a:cxn ang="0">
                  <a:pos x="T8" y="T9"/>
                </a:cxn>
              </a:cxnLst>
              <a:rect l="0" t="0" r="r" b="b"/>
              <a:pathLst>
                <a:path w="130" h="130">
                  <a:moveTo>
                    <a:pt x="118" y="43"/>
                  </a:moveTo>
                  <a:cubicBezTo>
                    <a:pt x="106" y="14"/>
                    <a:pt x="73" y="0"/>
                    <a:pt x="43" y="12"/>
                  </a:cubicBezTo>
                  <a:cubicBezTo>
                    <a:pt x="14" y="24"/>
                    <a:pt x="0" y="57"/>
                    <a:pt x="12" y="86"/>
                  </a:cubicBezTo>
                  <a:cubicBezTo>
                    <a:pt x="24" y="116"/>
                    <a:pt x="57" y="130"/>
                    <a:pt x="86" y="118"/>
                  </a:cubicBezTo>
                  <a:cubicBezTo>
                    <a:pt x="116" y="106"/>
                    <a:pt x="130" y="73"/>
                    <a:pt x="118" y="43"/>
                  </a:cubicBezTo>
                  <a:close/>
                </a:path>
              </a:pathLst>
            </a:custGeom>
            <a:solidFill>
              <a:schemeClr val="tx2"/>
            </a:solidFill>
            <a:ln>
              <a:noFill/>
            </a:ln>
          </p:spPr>
          <p:txBody>
            <a:bodyPr vert="horz" wrap="square" lIns="91440" tIns="45720" rIns="91440" bIns="45720" numCol="1" anchor="t" anchorCtr="0" compatLnSpc="1"/>
            <a:lstStyle/>
            <a:p>
              <a:endParaRPr lang="en-US" dirty="0">
                <a:cs typeface="+mn-ea"/>
                <a:sym typeface="+mn-lt"/>
              </a:endParaRPr>
            </a:p>
          </p:txBody>
        </p:sp>
        <p:sp>
          <p:nvSpPr>
            <p:cNvPr id="31" name="Freeform 554"/>
            <p:cNvSpPr/>
            <p:nvPr/>
          </p:nvSpPr>
          <p:spPr bwMode="auto">
            <a:xfrm>
              <a:off x="7886281" y="3600328"/>
              <a:ext cx="188996" cy="225655"/>
            </a:xfrm>
            <a:custGeom>
              <a:avLst/>
              <a:gdLst>
                <a:gd name="T0" fmla="*/ 66 w 98"/>
                <a:gd name="T1" fmla="*/ 17 h 117"/>
                <a:gd name="T2" fmla="*/ 98 w 98"/>
                <a:gd name="T3" fmla="*/ 14 h 117"/>
                <a:gd name="T4" fmla="*/ 43 w 98"/>
                <a:gd name="T5" fmla="*/ 8 h 117"/>
                <a:gd name="T6" fmla="*/ 12 w 98"/>
                <a:gd name="T7" fmla="*/ 82 h 117"/>
                <a:gd name="T8" fmla="*/ 54 w 98"/>
                <a:gd name="T9" fmla="*/ 117 h 117"/>
                <a:gd name="T10" fmla="*/ 35 w 98"/>
                <a:gd name="T11" fmla="*/ 92 h 117"/>
                <a:gd name="T12" fmla="*/ 66 w 98"/>
                <a:gd name="T13" fmla="*/ 17 h 117"/>
              </a:gdLst>
              <a:ahLst/>
              <a:cxnLst>
                <a:cxn ang="0">
                  <a:pos x="T0" y="T1"/>
                </a:cxn>
                <a:cxn ang="0">
                  <a:pos x="T2" y="T3"/>
                </a:cxn>
                <a:cxn ang="0">
                  <a:pos x="T4" y="T5"/>
                </a:cxn>
                <a:cxn ang="0">
                  <a:pos x="T6" y="T7"/>
                </a:cxn>
                <a:cxn ang="0">
                  <a:pos x="T8" y="T9"/>
                </a:cxn>
                <a:cxn ang="0">
                  <a:pos x="T10" y="T11"/>
                </a:cxn>
                <a:cxn ang="0">
                  <a:pos x="T12" y="T13"/>
                </a:cxn>
              </a:cxnLst>
              <a:rect l="0" t="0" r="r" b="b"/>
              <a:pathLst>
                <a:path w="98" h="117">
                  <a:moveTo>
                    <a:pt x="66" y="17"/>
                  </a:moveTo>
                  <a:cubicBezTo>
                    <a:pt x="77" y="13"/>
                    <a:pt x="88" y="12"/>
                    <a:pt x="98" y="14"/>
                  </a:cubicBezTo>
                  <a:cubicBezTo>
                    <a:pt x="83" y="3"/>
                    <a:pt x="62" y="0"/>
                    <a:pt x="43" y="8"/>
                  </a:cubicBezTo>
                  <a:cubicBezTo>
                    <a:pt x="14" y="20"/>
                    <a:pt x="0" y="53"/>
                    <a:pt x="12" y="82"/>
                  </a:cubicBezTo>
                  <a:cubicBezTo>
                    <a:pt x="19" y="101"/>
                    <a:pt x="36" y="114"/>
                    <a:pt x="54" y="117"/>
                  </a:cubicBezTo>
                  <a:cubicBezTo>
                    <a:pt x="46" y="111"/>
                    <a:pt x="39" y="102"/>
                    <a:pt x="35" y="92"/>
                  </a:cubicBezTo>
                  <a:cubicBezTo>
                    <a:pt x="23" y="63"/>
                    <a:pt x="37" y="29"/>
                    <a:pt x="66" y="17"/>
                  </a:cubicBezTo>
                  <a:close/>
                </a:path>
              </a:pathLst>
            </a:custGeom>
            <a:solidFill>
              <a:srgbClr val="1335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cs typeface="+mn-ea"/>
                <a:sym typeface="+mn-lt"/>
              </a:endParaRPr>
            </a:p>
          </p:txBody>
        </p:sp>
        <p:sp>
          <p:nvSpPr>
            <p:cNvPr id="32" name="Freeform 555"/>
            <p:cNvSpPr/>
            <p:nvPr/>
          </p:nvSpPr>
          <p:spPr bwMode="auto">
            <a:xfrm>
              <a:off x="8165702" y="3361639"/>
              <a:ext cx="1466350" cy="2946547"/>
            </a:xfrm>
            <a:custGeom>
              <a:avLst/>
              <a:gdLst>
                <a:gd name="T0" fmla="*/ 12 w 761"/>
                <a:gd name="T1" fmla="*/ 175 h 1529"/>
                <a:gd name="T2" fmla="*/ 73 w 761"/>
                <a:gd name="T3" fmla="*/ 75 h 1529"/>
                <a:gd name="T4" fmla="*/ 319 w 761"/>
                <a:gd name="T5" fmla="*/ 12 h 1529"/>
                <a:gd name="T6" fmla="*/ 421 w 761"/>
                <a:gd name="T7" fmla="*/ 70 h 1529"/>
                <a:gd name="T8" fmla="*/ 750 w 761"/>
                <a:gd name="T9" fmla="*/ 1352 h 1529"/>
                <a:gd name="T10" fmla="*/ 689 w 761"/>
                <a:gd name="T11" fmla="*/ 1455 h 1529"/>
                <a:gd name="T12" fmla="*/ 443 w 761"/>
                <a:gd name="T13" fmla="*/ 1518 h 1529"/>
                <a:gd name="T14" fmla="*/ 340 w 761"/>
                <a:gd name="T15" fmla="*/ 1457 h 1529"/>
                <a:gd name="T16" fmla="*/ 12 w 761"/>
                <a:gd name="T17" fmla="*/ 175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1" h="1529">
                  <a:moveTo>
                    <a:pt x="12" y="175"/>
                  </a:moveTo>
                  <a:cubicBezTo>
                    <a:pt x="0" y="130"/>
                    <a:pt x="28" y="86"/>
                    <a:pt x="73" y="75"/>
                  </a:cubicBezTo>
                  <a:cubicBezTo>
                    <a:pt x="319" y="12"/>
                    <a:pt x="319" y="12"/>
                    <a:pt x="319" y="12"/>
                  </a:cubicBezTo>
                  <a:cubicBezTo>
                    <a:pt x="364" y="0"/>
                    <a:pt x="410" y="25"/>
                    <a:pt x="421" y="70"/>
                  </a:cubicBezTo>
                  <a:cubicBezTo>
                    <a:pt x="750" y="1352"/>
                    <a:pt x="750" y="1352"/>
                    <a:pt x="750" y="1352"/>
                  </a:cubicBezTo>
                  <a:cubicBezTo>
                    <a:pt x="761" y="1397"/>
                    <a:pt x="734" y="1443"/>
                    <a:pt x="689" y="1455"/>
                  </a:cubicBezTo>
                  <a:cubicBezTo>
                    <a:pt x="443" y="1518"/>
                    <a:pt x="443" y="1518"/>
                    <a:pt x="443" y="1518"/>
                  </a:cubicBezTo>
                  <a:cubicBezTo>
                    <a:pt x="398" y="1529"/>
                    <a:pt x="352" y="1502"/>
                    <a:pt x="340" y="1457"/>
                  </a:cubicBezTo>
                  <a:lnTo>
                    <a:pt x="12" y="175"/>
                  </a:lnTo>
                  <a:close/>
                </a:path>
              </a:pathLst>
            </a:custGeom>
            <a:solidFill>
              <a:schemeClr val="accent3"/>
            </a:solidFill>
            <a:ln>
              <a:noFill/>
            </a:ln>
          </p:spPr>
          <p:txBody>
            <a:bodyPr vert="horz" wrap="square" lIns="91440" tIns="45720" rIns="91440" bIns="45720" numCol="1" anchor="t" anchorCtr="0" compatLnSpc="1"/>
            <a:lstStyle/>
            <a:p>
              <a:endParaRPr lang="en-US" dirty="0">
                <a:cs typeface="+mn-ea"/>
                <a:sym typeface="+mn-lt"/>
              </a:endParaRPr>
            </a:p>
          </p:txBody>
        </p:sp>
        <p:sp>
          <p:nvSpPr>
            <p:cNvPr id="33" name="Freeform 556"/>
            <p:cNvSpPr/>
            <p:nvPr/>
          </p:nvSpPr>
          <p:spPr bwMode="auto">
            <a:xfrm>
              <a:off x="8419869" y="3562040"/>
              <a:ext cx="242762" cy="242762"/>
            </a:xfrm>
            <a:custGeom>
              <a:avLst/>
              <a:gdLst>
                <a:gd name="T0" fmla="*/ 104 w 126"/>
                <a:gd name="T1" fmla="*/ 23 h 126"/>
                <a:gd name="T2" fmla="*/ 23 w 126"/>
                <a:gd name="T3" fmla="*/ 22 h 126"/>
                <a:gd name="T4" fmla="*/ 22 w 126"/>
                <a:gd name="T5" fmla="*/ 103 h 126"/>
                <a:gd name="T6" fmla="*/ 103 w 126"/>
                <a:gd name="T7" fmla="*/ 104 h 126"/>
                <a:gd name="T8" fmla="*/ 104 w 126"/>
                <a:gd name="T9" fmla="*/ 23 h 126"/>
              </a:gdLst>
              <a:ahLst/>
              <a:cxnLst>
                <a:cxn ang="0">
                  <a:pos x="T0" y="T1"/>
                </a:cxn>
                <a:cxn ang="0">
                  <a:pos x="T2" y="T3"/>
                </a:cxn>
                <a:cxn ang="0">
                  <a:pos x="T4" y="T5"/>
                </a:cxn>
                <a:cxn ang="0">
                  <a:pos x="T6" y="T7"/>
                </a:cxn>
                <a:cxn ang="0">
                  <a:pos x="T8" y="T9"/>
                </a:cxn>
              </a:cxnLst>
              <a:rect l="0" t="0" r="r" b="b"/>
              <a:pathLst>
                <a:path w="126" h="126">
                  <a:moveTo>
                    <a:pt x="104" y="23"/>
                  </a:moveTo>
                  <a:cubicBezTo>
                    <a:pt x="82" y="1"/>
                    <a:pt x="45" y="0"/>
                    <a:pt x="23" y="22"/>
                  </a:cubicBezTo>
                  <a:cubicBezTo>
                    <a:pt x="0" y="44"/>
                    <a:pt x="0" y="81"/>
                    <a:pt x="22" y="103"/>
                  </a:cubicBezTo>
                  <a:cubicBezTo>
                    <a:pt x="44" y="126"/>
                    <a:pt x="80" y="126"/>
                    <a:pt x="103" y="104"/>
                  </a:cubicBezTo>
                  <a:cubicBezTo>
                    <a:pt x="126" y="82"/>
                    <a:pt x="126" y="46"/>
                    <a:pt x="104" y="23"/>
                  </a:cubicBezTo>
                  <a:close/>
                </a:path>
              </a:pathLst>
            </a:custGeom>
            <a:solidFill>
              <a:schemeClr val="tx2"/>
            </a:solidFill>
            <a:ln>
              <a:noFill/>
            </a:ln>
          </p:spPr>
          <p:txBody>
            <a:bodyPr vert="horz" wrap="square" lIns="91440" tIns="45720" rIns="91440" bIns="45720" numCol="1" anchor="t" anchorCtr="0" compatLnSpc="1"/>
            <a:lstStyle/>
            <a:p>
              <a:endParaRPr lang="en-US" dirty="0">
                <a:cs typeface="+mn-ea"/>
                <a:sym typeface="+mn-lt"/>
              </a:endParaRPr>
            </a:p>
          </p:txBody>
        </p:sp>
        <p:sp>
          <p:nvSpPr>
            <p:cNvPr id="34" name="Freeform 557"/>
            <p:cNvSpPr/>
            <p:nvPr/>
          </p:nvSpPr>
          <p:spPr bwMode="auto">
            <a:xfrm>
              <a:off x="8419869" y="3567742"/>
              <a:ext cx="146635" cy="231357"/>
            </a:xfrm>
            <a:custGeom>
              <a:avLst/>
              <a:gdLst>
                <a:gd name="T0" fmla="*/ 48 w 76"/>
                <a:gd name="T1" fmla="*/ 20 h 120"/>
                <a:gd name="T2" fmla="*/ 76 w 76"/>
                <a:gd name="T3" fmla="*/ 4 h 120"/>
                <a:gd name="T4" fmla="*/ 23 w 76"/>
                <a:gd name="T5" fmla="*/ 19 h 120"/>
                <a:gd name="T6" fmla="*/ 22 w 76"/>
                <a:gd name="T7" fmla="*/ 100 h 120"/>
                <a:gd name="T8" fmla="*/ 75 w 76"/>
                <a:gd name="T9" fmla="*/ 116 h 120"/>
                <a:gd name="T10" fmla="*/ 47 w 76"/>
                <a:gd name="T11" fmla="*/ 100 h 120"/>
                <a:gd name="T12" fmla="*/ 48 w 76"/>
                <a:gd name="T13" fmla="*/ 20 h 120"/>
              </a:gdLst>
              <a:ahLst/>
              <a:cxnLst>
                <a:cxn ang="0">
                  <a:pos x="T0" y="T1"/>
                </a:cxn>
                <a:cxn ang="0">
                  <a:pos x="T2" y="T3"/>
                </a:cxn>
                <a:cxn ang="0">
                  <a:pos x="T4" y="T5"/>
                </a:cxn>
                <a:cxn ang="0">
                  <a:pos x="T6" y="T7"/>
                </a:cxn>
                <a:cxn ang="0">
                  <a:pos x="T8" y="T9"/>
                </a:cxn>
                <a:cxn ang="0">
                  <a:pos x="T10" y="T11"/>
                </a:cxn>
                <a:cxn ang="0">
                  <a:pos x="T12" y="T13"/>
                </a:cxn>
              </a:cxnLst>
              <a:rect l="0" t="0" r="r" b="b"/>
              <a:pathLst>
                <a:path w="76" h="120">
                  <a:moveTo>
                    <a:pt x="48" y="20"/>
                  </a:moveTo>
                  <a:cubicBezTo>
                    <a:pt x="56" y="12"/>
                    <a:pt x="66" y="7"/>
                    <a:pt x="76" y="4"/>
                  </a:cubicBezTo>
                  <a:cubicBezTo>
                    <a:pt x="58" y="0"/>
                    <a:pt x="37" y="5"/>
                    <a:pt x="23" y="19"/>
                  </a:cubicBezTo>
                  <a:cubicBezTo>
                    <a:pt x="0" y="41"/>
                    <a:pt x="0" y="78"/>
                    <a:pt x="22" y="100"/>
                  </a:cubicBezTo>
                  <a:cubicBezTo>
                    <a:pt x="36" y="115"/>
                    <a:pt x="56" y="120"/>
                    <a:pt x="75" y="116"/>
                  </a:cubicBezTo>
                  <a:cubicBezTo>
                    <a:pt x="65" y="114"/>
                    <a:pt x="55" y="109"/>
                    <a:pt x="47" y="100"/>
                  </a:cubicBezTo>
                  <a:cubicBezTo>
                    <a:pt x="25" y="78"/>
                    <a:pt x="25" y="42"/>
                    <a:pt x="48" y="20"/>
                  </a:cubicBezTo>
                  <a:close/>
                </a:path>
              </a:pathLst>
            </a:custGeom>
            <a:solidFill>
              <a:srgbClr val="1335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cs typeface="+mn-ea"/>
                <a:sym typeface="+mn-lt"/>
              </a:endParaRPr>
            </a:p>
          </p:txBody>
        </p:sp>
        <p:sp>
          <p:nvSpPr>
            <p:cNvPr id="35" name="Freeform 558"/>
            <p:cNvSpPr/>
            <p:nvPr/>
          </p:nvSpPr>
          <p:spPr bwMode="auto">
            <a:xfrm>
              <a:off x="8643894" y="3028451"/>
              <a:ext cx="2384017" cy="2815621"/>
            </a:xfrm>
            <a:custGeom>
              <a:avLst/>
              <a:gdLst>
                <a:gd name="T0" fmla="*/ 28 w 1187"/>
                <a:gd name="T1" fmla="*/ 296 h 1401"/>
                <a:gd name="T2" fmla="*/ 47 w 1187"/>
                <a:gd name="T3" fmla="*/ 180 h 1401"/>
                <a:gd name="T4" fmla="*/ 250 w 1187"/>
                <a:gd name="T5" fmla="*/ 28 h 1401"/>
                <a:gd name="T6" fmla="*/ 367 w 1187"/>
                <a:gd name="T7" fmla="*/ 43 h 1401"/>
                <a:gd name="T8" fmla="*/ 1159 w 1187"/>
                <a:gd name="T9" fmla="*/ 1103 h 1401"/>
                <a:gd name="T10" fmla="*/ 1142 w 1187"/>
                <a:gd name="T11" fmla="*/ 1221 h 1401"/>
                <a:gd name="T12" fmla="*/ 939 w 1187"/>
                <a:gd name="T13" fmla="*/ 1373 h 1401"/>
                <a:gd name="T14" fmla="*/ 821 w 1187"/>
                <a:gd name="T15" fmla="*/ 1356 h 1401"/>
                <a:gd name="T16" fmla="*/ 28 w 1187"/>
                <a:gd name="T17" fmla="*/ 296 h 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7" h="1401">
                  <a:moveTo>
                    <a:pt x="28" y="296"/>
                  </a:moveTo>
                  <a:cubicBezTo>
                    <a:pt x="0" y="259"/>
                    <a:pt x="10" y="208"/>
                    <a:pt x="47" y="180"/>
                  </a:cubicBezTo>
                  <a:cubicBezTo>
                    <a:pt x="250" y="28"/>
                    <a:pt x="250" y="28"/>
                    <a:pt x="250" y="28"/>
                  </a:cubicBezTo>
                  <a:cubicBezTo>
                    <a:pt x="287" y="0"/>
                    <a:pt x="339" y="6"/>
                    <a:pt x="367" y="43"/>
                  </a:cubicBezTo>
                  <a:cubicBezTo>
                    <a:pt x="1159" y="1103"/>
                    <a:pt x="1159" y="1103"/>
                    <a:pt x="1159" y="1103"/>
                  </a:cubicBezTo>
                  <a:cubicBezTo>
                    <a:pt x="1187" y="1140"/>
                    <a:pt x="1179" y="1193"/>
                    <a:pt x="1142" y="1221"/>
                  </a:cubicBezTo>
                  <a:cubicBezTo>
                    <a:pt x="939" y="1373"/>
                    <a:pt x="939" y="1373"/>
                    <a:pt x="939" y="1373"/>
                  </a:cubicBezTo>
                  <a:cubicBezTo>
                    <a:pt x="902" y="1401"/>
                    <a:pt x="848" y="1393"/>
                    <a:pt x="821" y="1356"/>
                  </a:cubicBezTo>
                  <a:lnTo>
                    <a:pt x="28" y="296"/>
                  </a:lnTo>
                  <a:close/>
                </a:path>
              </a:pathLst>
            </a:custGeom>
            <a:solidFill>
              <a:schemeClr val="accent4"/>
            </a:solidFill>
            <a:ln>
              <a:noFill/>
            </a:ln>
          </p:spPr>
          <p:txBody>
            <a:bodyPr vert="horz" wrap="square" lIns="91440" tIns="45720" rIns="91440" bIns="45720" numCol="1" anchor="t" anchorCtr="0" compatLnSpc="1"/>
            <a:lstStyle/>
            <a:p>
              <a:endParaRPr lang="en-US" dirty="0">
                <a:cs typeface="+mn-ea"/>
                <a:sym typeface="+mn-lt"/>
              </a:endParaRPr>
            </a:p>
          </p:txBody>
        </p:sp>
        <p:sp>
          <p:nvSpPr>
            <p:cNvPr id="36" name="Freeform 559"/>
            <p:cNvSpPr/>
            <p:nvPr/>
          </p:nvSpPr>
          <p:spPr bwMode="auto">
            <a:xfrm>
              <a:off x="8893989" y="3324980"/>
              <a:ext cx="250094" cy="250909"/>
            </a:xfrm>
            <a:custGeom>
              <a:avLst/>
              <a:gdLst>
                <a:gd name="T0" fmla="*/ 87 w 130"/>
                <a:gd name="T1" fmla="*/ 12 h 130"/>
                <a:gd name="T2" fmla="*/ 12 w 130"/>
                <a:gd name="T3" fmla="*/ 42 h 130"/>
                <a:gd name="T4" fmla="*/ 42 w 130"/>
                <a:gd name="T5" fmla="*/ 118 h 130"/>
                <a:gd name="T6" fmla="*/ 117 w 130"/>
                <a:gd name="T7" fmla="*/ 88 h 130"/>
                <a:gd name="T8" fmla="*/ 87 w 130"/>
                <a:gd name="T9" fmla="*/ 12 h 130"/>
              </a:gdLst>
              <a:ahLst/>
              <a:cxnLst>
                <a:cxn ang="0">
                  <a:pos x="T0" y="T1"/>
                </a:cxn>
                <a:cxn ang="0">
                  <a:pos x="T2" y="T3"/>
                </a:cxn>
                <a:cxn ang="0">
                  <a:pos x="T4" y="T5"/>
                </a:cxn>
                <a:cxn ang="0">
                  <a:pos x="T6" y="T7"/>
                </a:cxn>
                <a:cxn ang="0">
                  <a:pos x="T8" y="T9"/>
                </a:cxn>
              </a:cxnLst>
              <a:rect l="0" t="0" r="r" b="b"/>
              <a:pathLst>
                <a:path w="130" h="130">
                  <a:moveTo>
                    <a:pt x="87" y="12"/>
                  </a:moveTo>
                  <a:cubicBezTo>
                    <a:pt x="58" y="0"/>
                    <a:pt x="24" y="13"/>
                    <a:pt x="12" y="42"/>
                  </a:cubicBezTo>
                  <a:cubicBezTo>
                    <a:pt x="0" y="71"/>
                    <a:pt x="13" y="105"/>
                    <a:pt x="42" y="118"/>
                  </a:cubicBezTo>
                  <a:cubicBezTo>
                    <a:pt x="71" y="130"/>
                    <a:pt x="105" y="117"/>
                    <a:pt x="117" y="88"/>
                  </a:cubicBezTo>
                  <a:cubicBezTo>
                    <a:pt x="130" y="58"/>
                    <a:pt x="116" y="25"/>
                    <a:pt x="87" y="12"/>
                  </a:cubicBezTo>
                  <a:close/>
                </a:path>
              </a:pathLst>
            </a:custGeom>
            <a:solidFill>
              <a:schemeClr val="tx2"/>
            </a:solidFill>
            <a:ln>
              <a:noFill/>
            </a:ln>
          </p:spPr>
          <p:txBody>
            <a:bodyPr vert="horz" wrap="square" lIns="91440" tIns="45720" rIns="91440" bIns="45720" numCol="1" anchor="t" anchorCtr="0" compatLnSpc="1"/>
            <a:lstStyle/>
            <a:p>
              <a:endParaRPr lang="en-US" dirty="0">
                <a:cs typeface="+mn-ea"/>
                <a:sym typeface="+mn-lt"/>
              </a:endParaRPr>
            </a:p>
          </p:txBody>
        </p:sp>
        <p:sp>
          <p:nvSpPr>
            <p:cNvPr id="37" name="Freeform 560"/>
            <p:cNvSpPr/>
            <p:nvPr/>
          </p:nvSpPr>
          <p:spPr bwMode="auto">
            <a:xfrm>
              <a:off x="8893989" y="3342087"/>
              <a:ext cx="186552" cy="225655"/>
            </a:xfrm>
            <a:custGeom>
              <a:avLst/>
              <a:gdLst>
                <a:gd name="T0" fmla="*/ 35 w 97"/>
                <a:gd name="T1" fmla="*/ 24 h 117"/>
                <a:gd name="T2" fmla="*/ 55 w 97"/>
                <a:gd name="T3" fmla="*/ 0 h 117"/>
                <a:gd name="T4" fmla="*/ 12 w 97"/>
                <a:gd name="T5" fmla="*/ 33 h 117"/>
                <a:gd name="T6" fmla="*/ 42 w 97"/>
                <a:gd name="T7" fmla="*/ 109 h 117"/>
                <a:gd name="T8" fmla="*/ 97 w 97"/>
                <a:gd name="T9" fmla="*/ 103 h 117"/>
                <a:gd name="T10" fmla="*/ 65 w 97"/>
                <a:gd name="T11" fmla="*/ 99 h 117"/>
                <a:gd name="T12" fmla="*/ 35 w 97"/>
                <a:gd name="T13" fmla="*/ 24 h 117"/>
              </a:gdLst>
              <a:ahLst/>
              <a:cxnLst>
                <a:cxn ang="0">
                  <a:pos x="T0" y="T1"/>
                </a:cxn>
                <a:cxn ang="0">
                  <a:pos x="T2" y="T3"/>
                </a:cxn>
                <a:cxn ang="0">
                  <a:pos x="T4" y="T5"/>
                </a:cxn>
                <a:cxn ang="0">
                  <a:pos x="T6" y="T7"/>
                </a:cxn>
                <a:cxn ang="0">
                  <a:pos x="T8" y="T9"/>
                </a:cxn>
                <a:cxn ang="0">
                  <a:pos x="T10" y="T11"/>
                </a:cxn>
                <a:cxn ang="0">
                  <a:pos x="T12" y="T13"/>
                </a:cxn>
              </a:cxnLst>
              <a:rect l="0" t="0" r="r" b="b"/>
              <a:pathLst>
                <a:path w="97" h="117">
                  <a:moveTo>
                    <a:pt x="35" y="24"/>
                  </a:moveTo>
                  <a:cubicBezTo>
                    <a:pt x="40" y="14"/>
                    <a:pt x="47" y="5"/>
                    <a:pt x="55" y="0"/>
                  </a:cubicBezTo>
                  <a:cubicBezTo>
                    <a:pt x="37" y="3"/>
                    <a:pt x="20" y="15"/>
                    <a:pt x="12" y="33"/>
                  </a:cubicBezTo>
                  <a:cubicBezTo>
                    <a:pt x="0" y="62"/>
                    <a:pt x="13" y="96"/>
                    <a:pt x="42" y="109"/>
                  </a:cubicBezTo>
                  <a:cubicBezTo>
                    <a:pt x="61" y="117"/>
                    <a:pt x="81" y="114"/>
                    <a:pt x="97" y="103"/>
                  </a:cubicBezTo>
                  <a:cubicBezTo>
                    <a:pt x="87" y="105"/>
                    <a:pt x="76" y="104"/>
                    <a:pt x="65" y="99"/>
                  </a:cubicBezTo>
                  <a:cubicBezTo>
                    <a:pt x="36" y="87"/>
                    <a:pt x="23" y="53"/>
                    <a:pt x="35" y="24"/>
                  </a:cubicBezTo>
                  <a:close/>
                </a:path>
              </a:pathLst>
            </a:custGeom>
            <a:solidFill>
              <a:srgbClr val="1335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cs typeface="+mn-ea"/>
                <a:sym typeface="+mn-lt"/>
              </a:endParaRPr>
            </a:p>
          </p:txBody>
        </p:sp>
        <p:sp>
          <p:nvSpPr>
            <p:cNvPr id="52" name="Freeform 561"/>
            <p:cNvSpPr/>
            <p:nvPr/>
          </p:nvSpPr>
          <p:spPr bwMode="auto">
            <a:xfrm>
              <a:off x="7936788" y="2837826"/>
              <a:ext cx="132786" cy="801604"/>
            </a:xfrm>
            <a:custGeom>
              <a:avLst/>
              <a:gdLst>
                <a:gd name="T0" fmla="*/ 45 w 69"/>
                <a:gd name="T1" fmla="*/ 416 h 416"/>
                <a:gd name="T2" fmla="*/ 31 w 69"/>
                <a:gd name="T3" fmla="*/ 410 h 416"/>
                <a:gd name="T4" fmla="*/ 9 w 69"/>
                <a:gd name="T5" fmla="*/ 306 h 416"/>
                <a:gd name="T6" fmla="*/ 6 w 69"/>
                <a:gd name="T7" fmla="*/ 207 h 416"/>
                <a:gd name="T8" fmla="*/ 32 w 69"/>
                <a:gd name="T9" fmla="*/ 4 h 416"/>
                <a:gd name="T10" fmla="*/ 57 w 69"/>
                <a:gd name="T11" fmla="*/ 6 h 416"/>
                <a:gd name="T12" fmla="*/ 69 w 69"/>
                <a:gd name="T13" fmla="*/ 33 h 416"/>
                <a:gd name="T14" fmla="*/ 63 w 69"/>
                <a:gd name="T15" fmla="*/ 39 h 416"/>
                <a:gd name="T16" fmla="*/ 57 w 69"/>
                <a:gd name="T17" fmla="*/ 33 h 416"/>
                <a:gd name="T18" fmla="*/ 50 w 69"/>
                <a:gd name="T19" fmla="*/ 15 h 416"/>
                <a:gd name="T20" fmla="*/ 35 w 69"/>
                <a:gd name="T21" fmla="*/ 16 h 416"/>
                <a:gd name="T22" fmla="*/ 35 w 69"/>
                <a:gd name="T23" fmla="*/ 16 h 416"/>
                <a:gd name="T24" fmla="*/ 18 w 69"/>
                <a:gd name="T25" fmla="*/ 207 h 416"/>
                <a:gd name="T26" fmla="*/ 21 w 69"/>
                <a:gd name="T27" fmla="*/ 306 h 416"/>
                <a:gd name="T28" fmla="*/ 39 w 69"/>
                <a:gd name="T29" fmla="*/ 401 h 416"/>
                <a:gd name="T30" fmla="*/ 45 w 69"/>
                <a:gd name="T31" fmla="*/ 404 h 416"/>
                <a:gd name="T32" fmla="*/ 45 w 69"/>
                <a:gd name="T33" fmla="*/ 404 h 416"/>
                <a:gd name="T34" fmla="*/ 52 w 69"/>
                <a:gd name="T35" fmla="*/ 410 h 416"/>
                <a:gd name="T36" fmla="*/ 46 w 69"/>
                <a:gd name="T37" fmla="*/ 416 h 416"/>
                <a:gd name="T38" fmla="*/ 45 w 69"/>
                <a:gd name="T39"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416">
                  <a:moveTo>
                    <a:pt x="45" y="416"/>
                  </a:moveTo>
                  <a:cubicBezTo>
                    <a:pt x="43" y="416"/>
                    <a:pt x="38" y="415"/>
                    <a:pt x="31" y="410"/>
                  </a:cubicBezTo>
                  <a:cubicBezTo>
                    <a:pt x="16" y="395"/>
                    <a:pt x="8" y="359"/>
                    <a:pt x="9" y="306"/>
                  </a:cubicBezTo>
                  <a:cubicBezTo>
                    <a:pt x="9" y="277"/>
                    <a:pt x="8" y="243"/>
                    <a:pt x="6" y="207"/>
                  </a:cubicBezTo>
                  <a:cubicBezTo>
                    <a:pt x="1" y="87"/>
                    <a:pt x="0" y="13"/>
                    <a:pt x="32" y="4"/>
                  </a:cubicBezTo>
                  <a:cubicBezTo>
                    <a:pt x="42" y="0"/>
                    <a:pt x="50" y="1"/>
                    <a:pt x="57" y="6"/>
                  </a:cubicBezTo>
                  <a:cubicBezTo>
                    <a:pt x="69" y="14"/>
                    <a:pt x="69" y="31"/>
                    <a:pt x="69" y="33"/>
                  </a:cubicBezTo>
                  <a:cubicBezTo>
                    <a:pt x="69" y="37"/>
                    <a:pt x="67" y="39"/>
                    <a:pt x="63" y="39"/>
                  </a:cubicBezTo>
                  <a:cubicBezTo>
                    <a:pt x="60" y="39"/>
                    <a:pt x="57" y="37"/>
                    <a:pt x="57" y="33"/>
                  </a:cubicBezTo>
                  <a:cubicBezTo>
                    <a:pt x="57" y="30"/>
                    <a:pt x="56" y="19"/>
                    <a:pt x="50" y="15"/>
                  </a:cubicBezTo>
                  <a:cubicBezTo>
                    <a:pt x="47" y="13"/>
                    <a:pt x="42" y="13"/>
                    <a:pt x="35" y="16"/>
                  </a:cubicBezTo>
                  <a:cubicBezTo>
                    <a:pt x="35" y="16"/>
                    <a:pt x="35" y="16"/>
                    <a:pt x="35" y="16"/>
                  </a:cubicBezTo>
                  <a:cubicBezTo>
                    <a:pt x="11" y="22"/>
                    <a:pt x="15" y="125"/>
                    <a:pt x="18" y="207"/>
                  </a:cubicBezTo>
                  <a:cubicBezTo>
                    <a:pt x="20" y="243"/>
                    <a:pt x="21" y="277"/>
                    <a:pt x="21" y="306"/>
                  </a:cubicBezTo>
                  <a:cubicBezTo>
                    <a:pt x="20" y="372"/>
                    <a:pt x="32" y="394"/>
                    <a:pt x="39" y="401"/>
                  </a:cubicBezTo>
                  <a:cubicBezTo>
                    <a:pt x="43" y="404"/>
                    <a:pt x="45" y="404"/>
                    <a:pt x="45" y="404"/>
                  </a:cubicBezTo>
                  <a:cubicBezTo>
                    <a:pt x="45" y="404"/>
                    <a:pt x="45" y="404"/>
                    <a:pt x="45" y="404"/>
                  </a:cubicBezTo>
                  <a:cubicBezTo>
                    <a:pt x="49" y="404"/>
                    <a:pt x="51" y="406"/>
                    <a:pt x="52" y="410"/>
                  </a:cubicBezTo>
                  <a:cubicBezTo>
                    <a:pt x="52" y="413"/>
                    <a:pt x="49" y="416"/>
                    <a:pt x="46" y="416"/>
                  </a:cubicBezTo>
                  <a:cubicBezTo>
                    <a:pt x="46" y="416"/>
                    <a:pt x="46" y="416"/>
                    <a:pt x="45" y="416"/>
                  </a:cubicBez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en-US" dirty="0">
                <a:cs typeface="+mn-ea"/>
                <a:sym typeface="+mn-lt"/>
              </a:endParaRPr>
            </a:p>
          </p:txBody>
        </p:sp>
        <p:sp>
          <p:nvSpPr>
            <p:cNvPr id="53" name="Freeform 562"/>
            <p:cNvSpPr/>
            <p:nvPr/>
          </p:nvSpPr>
          <p:spPr bwMode="auto">
            <a:xfrm>
              <a:off x="8058169" y="3034154"/>
              <a:ext cx="53766" cy="470046"/>
            </a:xfrm>
            <a:custGeom>
              <a:avLst/>
              <a:gdLst>
                <a:gd name="T0" fmla="*/ 12 w 28"/>
                <a:gd name="T1" fmla="*/ 244 h 244"/>
                <a:gd name="T2" fmla="*/ 11 w 28"/>
                <a:gd name="T3" fmla="*/ 244 h 244"/>
                <a:gd name="T4" fmla="*/ 6 w 28"/>
                <a:gd name="T5" fmla="*/ 237 h 244"/>
                <a:gd name="T6" fmla="*/ 1 w 28"/>
                <a:gd name="T7" fmla="*/ 7 h 244"/>
                <a:gd name="T8" fmla="*/ 6 w 28"/>
                <a:gd name="T9" fmla="*/ 0 h 244"/>
                <a:gd name="T10" fmla="*/ 13 w 28"/>
                <a:gd name="T11" fmla="*/ 5 h 244"/>
                <a:gd name="T12" fmla="*/ 18 w 28"/>
                <a:gd name="T13" fmla="*/ 239 h 244"/>
                <a:gd name="T14" fmla="*/ 12 w 28"/>
                <a:gd name="T15" fmla="*/ 244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44">
                  <a:moveTo>
                    <a:pt x="12" y="244"/>
                  </a:moveTo>
                  <a:cubicBezTo>
                    <a:pt x="11" y="244"/>
                    <a:pt x="11" y="244"/>
                    <a:pt x="11" y="244"/>
                  </a:cubicBezTo>
                  <a:cubicBezTo>
                    <a:pt x="8" y="244"/>
                    <a:pt x="5" y="241"/>
                    <a:pt x="6" y="237"/>
                  </a:cubicBezTo>
                  <a:cubicBezTo>
                    <a:pt x="16" y="161"/>
                    <a:pt x="1" y="8"/>
                    <a:pt x="1" y="7"/>
                  </a:cubicBezTo>
                  <a:cubicBezTo>
                    <a:pt x="0" y="3"/>
                    <a:pt x="3" y="0"/>
                    <a:pt x="6" y="0"/>
                  </a:cubicBezTo>
                  <a:cubicBezTo>
                    <a:pt x="9" y="0"/>
                    <a:pt x="12" y="2"/>
                    <a:pt x="13" y="5"/>
                  </a:cubicBezTo>
                  <a:cubicBezTo>
                    <a:pt x="13" y="12"/>
                    <a:pt x="28" y="161"/>
                    <a:pt x="18" y="239"/>
                  </a:cubicBezTo>
                  <a:cubicBezTo>
                    <a:pt x="17" y="242"/>
                    <a:pt x="15" y="244"/>
                    <a:pt x="12" y="244"/>
                  </a:cubicBez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en-US" dirty="0">
                <a:cs typeface="+mn-ea"/>
                <a:sym typeface="+mn-lt"/>
              </a:endParaRPr>
            </a:p>
          </p:txBody>
        </p:sp>
        <p:sp>
          <p:nvSpPr>
            <p:cNvPr id="54" name="Freeform 563"/>
            <p:cNvSpPr/>
            <p:nvPr/>
          </p:nvSpPr>
          <p:spPr bwMode="auto">
            <a:xfrm>
              <a:off x="8058490" y="2811090"/>
              <a:ext cx="468417" cy="834190"/>
            </a:xfrm>
            <a:custGeom>
              <a:avLst/>
              <a:gdLst>
                <a:gd name="T0" fmla="*/ 238 w 243"/>
                <a:gd name="T1" fmla="*/ 431 h 433"/>
                <a:gd name="T2" fmla="*/ 222 w 243"/>
                <a:gd name="T3" fmla="*/ 430 h 433"/>
                <a:gd name="T4" fmla="*/ 151 w 243"/>
                <a:gd name="T5" fmla="*/ 333 h 433"/>
                <a:gd name="T6" fmla="*/ 100 w 243"/>
                <a:gd name="T7" fmla="*/ 232 h 433"/>
                <a:gd name="T8" fmla="*/ 23 w 243"/>
                <a:gd name="T9" fmla="*/ 11 h 433"/>
                <a:gd name="T10" fmla="*/ 47 w 243"/>
                <a:gd name="T11" fmla="*/ 1 h 433"/>
                <a:gd name="T12" fmla="*/ 72 w 243"/>
                <a:gd name="T13" fmla="*/ 25 h 433"/>
                <a:gd name="T14" fmla="*/ 69 w 243"/>
                <a:gd name="T15" fmla="*/ 34 h 433"/>
                <a:gd name="T16" fmla="*/ 61 w 243"/>
                <a:gd name="T17" fmla="*/ 30 h 433"/>
                <a:gd name="T18" fmla="*/ 46 w 243"/>
                <a:gd name="T19" fmla="*/ 15 h 433"/>
                <a:gd name="T20" fmla="*/ 33 w 243"/>
                <a:gd name="T21" fmla="*/ 21 h 433"/>
                <a:gd name="T22" fmla="*/ 32 w 243"/>
                <a:gd name="T23" fmla="*/ 22 h 433"/>
                <a:gd name="T24" fmla="*/ 111 w 243"/>
                <a:gd name="T25" fmla="*/ 226 h 433"/>
                <a:gd name="T26" fmla="*/ 162 w 243"/>
                <a:gd name="T27" fmla="*/ 328 h 433"/>
                <a:gd name="T28" fmla="*/ 225 w 243"/>
                <a:gd name="T29" fmla="*/ 417 h 433"/>
                <a:gd name="T30" fmla="*/ 232 w 243"/>
                <a:gd name="T31" fmla="*/ 418 h 433"/>
                <a:gd name="T32" fmla="*/ 232 w 243"/>
                <a:gd name="T33" fmla="*/ 418 h 433"/>
                <a:gd name="T34" fmla="*/ 241 w 243"/>
                <a:gd name="T35" fmla="*/ 421 h 433"/>
                <a:gd name="T36" fmla="*/ 239 w 243"/>
                <a:gd name="T37" fmla="*/ 430 h 433"/>
                <a:gd name="T38" fmla="*/ 238 w 243"/>
                <a:gd name="T39" fmla="*/ 431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3" h="433">
                  <a:moveTo>
                    <a:pt x="238" y="431"/>
                  </a:moveTo>
                  <a:cubicBezTo>
                    <a:pt x="236" y="432"/>
                    <a:pt x="231" y="433"/>
                    <a:pt x="222" y="430"/>
                  </a:cubicBezTo>
                  <a:cubicBezTo>
                    <a:pt x="201" y="422"/>
                    <a:pt x="177" y="388"/>
                    <a:pt x="151" y="333"/>
                  </a:cubicBezTo>
                  <a:cubicBezTo>
                    <a:pt x="137" y="302"/>
                    <a:pt x="119" y="268"/>
                    <a:pt x="100" y="232"/>
                  </a:cubicBezTo>
                  <a:cubicBezTo>
                    <a:pt x="37" y="110"/>
                    <a:pt x="0" y="34"/>
                    <a:pt x="23" y="11"/>
                  </a:cubicBezTo>
                  <a:cubicBezTo>
                    <a:pt x="31" y="3"/>
                    <a:pt x="39" y="0"/>
                    <a:pt x="47" y="1"/>
                  </a:cubicBezTo>
                  <a:cubicBezTo>
                    <a:pt x="62" y="5"/>
                    <a:pt x="71" y="23"/>
                    <a:pt x="72" y="25"/>
                  </a:cubicBezTo>
                  <a:cubicBezTo>
                    <a:pt x="73" y="28"/>
                    <a:pt x="72" y="32"/>
                    <a:pt x="69" y="34"/>
                  </a:cubicBezTo>
                  <a:cubicBezTo>
                    <a:pt x="66" y="35"/>
                    <a:pt x="63" y="34"/>
                    <a:pt x="61" y="30"/>
                  </a:cubicBezTo>
                  <a:cubicBezTo>
                    <a:pt x="59" y="26"/>
                    <a:pt x="53" y="16"/>
                    <a:pt x="46" y="15"/>
                  </a:cubicBezTo>
                  <a:cubicBezTo>
                    <a:pt x="42" y="14"/>
                    <a:pt x="37" y="16"/>
                    <a:pt x="33" y="21"/>
                  </a:cubicBezTo>
                  <a:cubicBezTo>
                    <a:pt x="32" y="21"/>
                    <a:pt x="32" y="21"/>
                    <a:pt x="32" y="22"/>
                  </a:cubicBezTo>
                  <a:cubicBezTo>
                    <a:pt x="13" y="39"/>
                    <a:pt x="67" y="143"/>
                    <a:pt x="111" y="226"/>
                  </a:cubicBezTo>
                  <a:cubicBezTo>
                    <a:pt x="130" y="263"/>
                    <a:pt x="148" y="297"/>
                    <a:pt x="162" y="328"/>
                  </a:cubicBezTo>
                  <a:cubicBezTo>
                    <a:pt x="194" y="397"/>
                    <a:pt x="215" y="413"/>
                    <a:pt x="225" y="417"/>
                  </a:cubicBezTo>
                  <a:cubicBezTo>
                    <a:pt x="230" y="419"/>
                    <a:pt x="232" y="418"/>
                    <a:pt x="232" y="418"/>
                  </a:cubicBezTo>
                  <a:cubicBezTo>
                    <a:pt x="232" y="418"/>
                    <a:pt x="232" y="418"/>
                    <a:pt x="232" y="418"/>
                  </a:cubicBezTo>
                  <a:cubicBezTo>
                    <a:pt x="235" y="417"/>
                    <a:pt x="239" y="418"/>
                    <a:pt x="241" y="421"/>
                  </a:cubicBezTo>
                  <a:cubicBezTo>
                    <a:pt x="243" y="425"/>
                    <a:pt x="242" y="429"/>
                    <a:pt x="239" y="430"/>
                  </a:cubicBezTo>
                  <a:cubicBezTo>
                    <a:pt x="239" y="430"/>
                    <a:pt x="239" y="430"/>
                    <a:pt x="238" y="431"/>
                  </a:cubicBez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en-US" dirty="0">
                <a:cs typeface="+mn-ea"/>
                <a:sym typeface="+mn-lt"/>
              </a:endParaRPr>
            </a:p>
          </p:txBody>
        </p:sp>
        <p:sp>
          <p:nvSpPr>
            <p:cNvPr id="55" name="Freeform 564"/>
            <p:cNvSpPr/>
            <p:nvPr/>
          </p:nvSpPr>
          <p:spPr bwMode="auto">
            <a:xfrm>
              <a:off x="8257354" y="2972242"/>
              <a:ext cx="265572" cy="509149"/>
            </a:xfrm>
            <a:custGeom>
              <a:avLst/>
              <a:gdLst>
                <a:gd name="T0" fmla="*/ 134 w 138"/>
                <a:gd name="T1" fmla="*/ 263 h 264"/>
                <a:gd name="T2" fmla="*/ 133 w 138"/>
                <a:gd name="T3" fmla="*/ 263 h 264"/>
                <a:gd name="T4" fmla="*/ 125 w 138"/>
                <a:gd name="T5" fmla="*/ 258 h 264"/>
                <a:gd name="T6" fmla="*/ 2 w 138"/>
                <a:gd name="T7" fmla="*/ 11 h 264"/>
                <a:gd name="T8" fmla="*/ 3 w 138"/>
                <a:gd name="T9" fmla="*/ 1 h 264"/>
                <a:gd name="T10" fmla="*/ 12 w 138"/>
                <a:gd name="T11" fmla="*/ 4 h 264"/>
                <a:gd name="T12" fmla="*/ 136 w 138"/>
                <a:gd name="T13" fmla="*/ 254 h 264"/>
                <a:gd name="T14" fmla="*/ 134 w 138"/>
                <a:gd name="T15" fmla="*/ 263 h 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264">
                  <a:moveTo>
                    <a:pt x="134" y="263"/>
                  </a:moveTo>
                  <a:cubicBezTo>
                    <a:pt x="133" y="263"/>
                    <a:pt x="133" y="263"/>
                    <a:pt x="133" y="263"/>
                  </a:cubicBezTo>
                  <a:cubicBezTo>
                    <a:pt x="130" y="264"/>
                    <a:pt x="126" y="262"/>
                    <a:pt x="125" y="258"/>
                  </a:cubicBezTo>
                  <a:cubicBezTo>
                    <a:pt x="94" y="171"/>
                    <a:pt x="3" y="12"/>
                    <a:pt x="2" y="11"/>
                  </a:cubicBezTo>
                  <a:cubicBezTo>
                    <a:pt x="0" y="7"/>
                    <a:pt x="0" y="3"/>
                    <a:pt x="3" y="1"/>
                  </a:cubicBezTo>
                  <a:cubicBezTo>
                    <a:pt x="6" y="0"/>
                    <a:pt x="10" y="1"/>
                    <a:pt x="12" y="4"/>
                  </a:cubicBezTo>
                  <a:cubicBezTo>
                    <a:pt x="16" y="11"/>
                    <a:pt x="105" y="166"/>
                    <a:pt x="136" y="254"/>
                  </a:cubicBezTo>
                  <a:cubicBezTo>
                    <a:pt x="138" y="258"/>
                    <a:pt x="136" y="261"/>
                    <a:pt x="134" y="263"/>
                  </a:cubicBez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en-US" dirty="0">
                <a:cs typeface="+mn-ea"/>
                <a:sym typeface="+mn-lt"/>
              </a:endParaRPr>
            </a:p>
          </p:txBody>
        </p:sp>
        <p:sp>
          <p:nvSpPr>
            <p:cNvPr id="56" name="Freeform 565"/>
            <p:cNvSpPr/>
            <p:nvPr/>
          </p:nvSpPr>
          <p:spPr bwMode="auto">
            <a:xfrm>
              <a:off x="8175315" y="2721194"/>
              <a:ext cx="859444" cy="745394"/>
            </a:xfrm>
            <a:custGeom>
              <a:avLst/>
              <a:gdLst>
                <a:gd name="T0" fmla="*/ 444 w 446"/>
                <a:gd name="T1" fmla="*/ 382 h 387"/>
                <a:gd name="T2" fmla="*/ 428 w 446"/>
                <a:gd name="T3" fmla="*/ 386 h 387"/>
                <a:gd name="T4" fmla="*/ 306 w 446"/>
                <a:gd name="T5" fmla="*/ 310 h 387"/>
                <a:gd name="T6" fmla="*/ 204 w 446"/>
                <a:gd name="T7" fmla="*/ 222 h 387"/>
                <a:gd name="T8" fmla="*/ 12 w 446"/>
                <a:gd name="T9" fmla="*/ 19 h 387"/>
                <a:gd name="T10" fmla="*/ 30 w 446"/>
                <a:gd name="T11" fmla="*/ 1 h 387"/>
                <a:gd name="T12" fmla="*/ 67 w 446"/>
                <a:gd name="T13" fmla="*/ 17 h 387"/>
                <a:gd name="T14" fmla="*/ 69 w 446"/>
                <a:gd name="T15" fmla="*/ 27 h 387"/>
                <a:gd name="T16" fmla="*/ 59 w 446"/>
                <a:gd name="T17" fmla="*/ 26 h 387"/>
                <a:gd name="T18" fmla="*/ 36 w 446"/>
                <a:gd name="T19" fmla="*/ 15 h 387"/>
                <a:gd name="T20" fmla="*/ 26 w 446"/>
                <a:gd name="T21" fmla="*/ 27 h 387"/>
                <a:gd name="T22" fmla="*/ 26 w 446"/>
                <a:gd name="T23" fmla="*/ 27 h 387"/>
                <a:gd name="T24" fmla="*/ 211 w 446"/>
                <a:gd name="T25" fmla="*/ 213 h 387"/>
                <a:gd name="T26" fmla="*/ 315 w 446"/>
                <a:gd name="T27" fmla="*/ 301 h 387"/>
                <a:gd name="T28" fmla="*/ 424 w 446"/>
                <a:gd name="T29" fmla="*/ 372 h 387"/>
                <a:gd name="T30" fmla="*/ 431 w 446"/>
                <a:gd name="T31" fmla="*/ 371 h 387"/>
                <a:gd name="T32" fmla="*/ 431 w 446"/>
                <a:gd name="T33" fmla="*/ 371 h 387"/>
                <a:gd name="T34" fmla="*/ 441 w 446"/>
                <a:gd name="T35" fmla="*/ 371 h 387"/>
                <a:gd name="T36" fmla="*/ 444 w 446"/>
                <a:gd name="T37" fmla="*/ 381 h 387"/>
                <a:gd name="T38" fmla="*/ 444 w 446"/>
                <a:gd name="T39" fmla="*/ 382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6" h="387">
                  <a:moveTo>
                    <a:pt x="444" y="382"/>
                  </a:moveTo>
                  <a:cubicBezTo>
                    <a:pt x="442" y="383"/>
                    <a:pt x="438" y="387"/>
                    <a:pt x="428" y="386"/>
                  </a:cubicBezTo>
                  <a:cubicBezTo>
                    <a:pt x="403" y="385"/>
                    <a:pt x="361" y="358"/>
                    <a:pt x="306" y="310"/>
                  </a:cubicBezTo>
                  <a:cubicBezTo>
                    <a:pt x="277" y="283"/>
                    <a:pt x="241" y="254"/>
                    <a:pt x="204" y="222"/>
                  </a:cubicBezTo>
                  <a:cubicBezTo>
                    <a:pt x="77" y="117"/>
                    <a:pt x="0" y="51"/>
                    <a:pt x="12" y="19"/>
                  </a:cubicBezTo>
                  <a:cubicBezTo>
                    <a:pt x="15" y="8"/>
                    <a:pt x="21" y="2"/>
                    <a:pt x="30" y="1"/>
                  </a:cubicBezTo>
                  <a:cubicBezTo>
                    <a:pt x="47" y="0"/>
                    <a:pt x="65" y="16"/>
                    <a:pt x="67" y="17"/>
                  </a:cubicBezTo>
                  <a:cubicBezTo>
                    <a:pt x="70" y="20"/>
                    <a:pt x="71" y="25"/>
                    <a:pt x="69" y="27"/>
                  </a:cubicBezTo>
                  <a:cubicBezTo>
                    <a:pt x="67" y="30"/>
                    <a:pt x="62" y="29"/>
                    <a:pt x="59" y="26"/>
                  </a:cubicBezTo>
                  <a:cubicBezTo>
                    <a:pt x="55" y="23"/>
                    <a:pt x="44" y="15"/>
                    <a:pt x="36" y="15"/>
                  </a:cubicBezTo>
                  <a:cubicBezTo>
                    <a:pt x="31" y="16"/>
                    <a:pt x="28" y="20"/>
                    <a:pt x="26" y="27"/>
                  </a:cubicBezTo>
                  <a:cubicBezTo>
                    <a:pt x="26" y="27"/>
                    <a:pt x="26" y="27"/>
                    <a:pt x="26" y="27"/>
                  </a:cubicBezTo>
                  <a:cubicBezTo>
                    <a:pt x="17" y="51"/>
                    <a:pt x="124" y="141"/>
                    <a:pt x="211" y="213"/>
                  </a:cubicBezTo>
                  <a:cubicBezTo>
                    <a:pt x="249" y="244"/>
                    <a:pt x="285" y="274"/>
                    <a:pt x="315" y="301"/>
                  </a:cubicBezTo>
                  <a:cubicBezTo>
                    <a:pt x="382" y="361"/>
                    <a:pt x="412" y="372"/>
                    <a:pt x="424" y="372"/>
                  </a:cubicBezTo>
                  <a:cubicBezTo>
                    <a:pt x="429" y="373"/>
                    <a:pt x="431" y="371"/>
                    <a:pt x="431" y="371"/>
                  </a:cubicBezTo>
                  <a:cubicBezTo>
                    <a:pt x="431" y="371"/>
                    <a:pt x="431" y="371"/>
                    <a:pt x="431" y="371"/>
                  </a:cubicBezTo>
                  <a:cubicBezTo>
                    <a:pt x="433" y="368"/>
                    <a:pt x="438" y="368"/>
                    <a:pt x="441" y="371"/>
                  </a:cubicBezTo>
                  <a:cubicBezTo>
                    <a:pt x="445" y="374"/>
                    <a:pt x="446" y="378"/>
                    <a:pt x="444" y="381"/>
                  </a:cubicBezTo>
                  <a:cubicBezTo>
                    <a:pt x="444" y="381"/>
                    <a:pt x="444" y="381"/>
                    <a:pt x="444" y="382"/>
                  </a:cubicBez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en-US" dirty="0">
                <a:cs typeface="+mn-ea"/>
                <a:sym typeface="+mn-lt"/>
              </a:endParaRPr>
            </a:p>
          </p:txBody>
        </p:sp>
        <p:sp>
          <p:nvSpPr>
            <p:cNvPr id="57" name="Freeform 566"/>
            <p:cNvSpPr/>
            <p:nvPr/>
          </p:nvSpPr>
          <p:spPr bwMode="auto">
            <a:xfrm>
              <a:off x="8413363" y="2817226"/>
              <a:ext cx="549066" cy="468417"/>
            </a:xfrm>
            <a:custGeom>
              <a:avLst/>
              <a:gdLst>
                <a:gd name="T0" fmla="*/ 283 w 285"/>
                <a:gd name="T1" fmla="*/ 241 h 243"/>
                <a:gd name="T2" fmla="*/ 283 w 285"/>
                <a:gd name="T3" fmla="*/ 241 h 243"/>
                <a:gd name="T4" fmla="*/ 272 w 285"/>
                <a:gd name="T5" fmla="*/ 238 h 243"/>
                <a:gd name="T6" fmla="*/ 6 w 285"/>
                <a:gd name="T7" fmla="*/ 14 h 243"/>
                <a:gd name="T8" fmla="*/ 2 w 285"/>
                <a:gd name="T9" fmla="*/ 3 h 243"/>
                <a:gd name="T10" fmla="*/ 13 w 285"/>
                <a:gd name="T11" fmla="*/ 3 h 243"/>
                <a:gd name="T12" fmla="*/ 281 w 285"/>
                <a:gd name="T13" fmla="*/ 231 h 243"/>
                <a:gd name="T14" fmla="*/ 283 w 285"/>
                <a:gd name="T15" fmla="*/ 241 h 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243">
                  <a:moveTo>
                    <a:pt x="283" y="241"/>
                  </a:moveTo>
                  <a:cubicBezTo>
                    <a:pt x="283" y="241"/>
                    <a:pt x="283" y="241"/>
                    <a:pt x="283" y="241"/>
                  </a:cubicBezTo>
                  <a:cubicBezTo>
                    <a:pt x="280" y="243"/>
                    <a:pt x="275" y="242"/>
                    <a:pt x="272" y="238"/>
                  </a:cubicBezTo>
                  <a:cubicBezTo>
                    <a:pt x="191" y="155"/>
                    <a:pt x="8" y="15"/>
                    <a:pt x="6" y="14"/>
                  </a:cubicBezTo>
                  <a:cubicBezTo>
                    <a:pt x="2" y="11"/>
                    <a:pt x="0" y="6"/>
                    <a:pt x="2" y="3"/>
                  </a:cubicBezTo>
                  <a:cubicBezTo>
                    <a:pt x="4" y="0"/>
                    <a:pt x="9" y="0"/>
                    <a:pt x="13" y="3"/>
                  </a:cubicBezTo>
                  <a:cubicBezTo>
                    <a:pt x="20" y="9"/>
                    <a:pt x="199" y="146"/>
                    <a:pt x="281" y="231"/>
                  </a:cubicBezTo>
                  <a:cubicBezTo>
                    <a:pt x="285" y="234"/>
                    <a:pt x="285" y="238"/>
                    <a:pt x="283" y="241"/>
                  </a:cubicBez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en-US" dirty="0">
                <a:cs typeface="+mn-ea"/>
                <a:sym typeface="+mn-lt"/>
              </a:endParaRPr>
            </a:p>
          </p:txBody>
        </p:sp>
        <p:sp>
          <p:nvSpPr>
            <p:cNvPr id="58" name="TextBox 567"/>
            <p:cNvSpPr txBox="1"/>
            <p:nvPr/>
          </p:nvSpPr>
          <p:spPr>
            <a:xfrm>
              <a:off x="5634495" y="2173917"/>
              <a:ext cx="1561517" cy="461665"/>
            </a:xfrm>
            <a:prstGeom prst="rect">
              <a:avLst/>
            </a:prstGeom>
            <a:noFill/>
          </p:spPr>
          <p:txBody>
            <a:bodyPr wrap="none" rtlCol="0">
              <a:spAutoFit/>
            </a:bodyPr>
            <a:lstStyle/>
            <a:p>
              <a:pPr algn="ctr"/>
              <a:r>
                <a:rPr lang="en-US" sz="2400" b="1" dirty="0">
                  <a:solidFill>
                    <a:schemeClr val="accent1"/>
                  </a:solidFill>
                  <a:cs typeface="+mn-ea"/>
                  <a:sym typeface="+mn-lt"/>
                </a:rPr>
                <a:t>SUCCESS</a:t>
              </a:r>
            </a:p>
          </p:txBody>
        </p:sp>
        <p:sp>
          <p:nvSpPr>
            <p:cNvPr id="59" name="TextBox 568"/>
            <p:cNvSpPr txBox="1"/>
            <p:nvPr/>
          </p:nvSpPr>
          <p:spPr>
            <a:xfrm rot="16685089">
              <a:off x="6829903" y="4921263"/>
              <a:ext cx="2084224" cy="461665"/>
            </a:xfrm>
            <a:prstGeom prst="rect">
              <a:avLst/>
            </a:prstGeom>
            <a:noFill/>
          </p:spPr>
          <p:txBody>
            <a:bodyPr wrap="none" rtlCol="0">
              <a:spAutoFit/>
            </a:bodyPr>
            <a:lstStyle/>
            <a:p>
              <a:pPr algn="ctr"/>
              <a:r>
                <a:rPr lang="en-US" sz="2400" b="1">
                  <a:solidFill>
                    <a:schemeClr val="bg1"/>
                  </a:solidFill>
                  <a:cs typeface="+mn-ea"/>
                  <a:sym typeface="+mn-lt"/>
                </a:rPr>
                <a:t>SCHEDULES</a:t>
              </a:r>
              <a:endParaRPr lang="en-US" sz="2400" b="1" dirty="0">
                <a:solidFill>
                  <a:schemeClr val="bg1"/>
                </a:solidFill>
                <a:cs typeface="+mn-ea"/>
                <a:sym typeface="+mn-lt"/>
              </a:endParaRPr>
            </a:p>
          </p:txBody>
        </p:sp>
        <p:sp>
          <p:nvSpPr>
            <p:cNvPr id="60" name="TextBox 569"/>
            <p:cNvSpPr txBox="1"/>
            <p:nvPr/>
          </p:nvSpPr>
          <p:spPr>
            <a:xfrm rot="4520413">
              <a:off x="8113892" y="4858126"/>
              <a:ext cx="1718356" cy="461665"/>
            </a:xfrm>
            <a:prstGeom prst="rect">
              <a:avLst/>
            </a:prstGeom>
            <a:noFill/>
          </p:spPr>
          <p:txBody>
            <a:bodyPr wrap="none" rtlCol="0">
              <a:spAutoFit/>
            </a:bodyPr>
            <a:lstStyle/>
            <a:p>
              <a:r>
                <a:rPr lang="en-US" sz="2400" b="1">
                  <a:solidFill>
                    <a:schemeClr val="bg1"/>
                  </a:solidFill>
                  <a:cs typeface="+mn-ea"/>
                  <a:sym typeface="+mn-lt"/>
                </a:rPr>
                <a:t>CREATIVE</a:t>
              </a:r>
              <a:endParaRPr lang="en-US" sz="2400" b="1" dirty="0">
                <a:solidFill>
                  <a:schemeClr val="bg1"/>
                </a:solidFill>
                <a:cs typeface="+mn-ea"/>
                <a:sym typeface="+mn-lt"/>
              </a:endParaRPr>
            </a:p>
          </p:txBody>
        </p:sp>
        <p:sp>
          <p:nvSpPr>
            <p:cNvPr id="61" name="TextBox 570"/>
            <p:cNvSpPr txBox="1"/>
            <p:nvPr/>
          </p:nvSpPr>
          <p:spPr>
            <a:xfrm rot="3201610">
              <a:off x="8637407" y="4314752"/>
              <a:ext cx="2561087" cy="461665"/>
            </a:xfrm>
            <a:prstGeom prst="rect">
              <a:avLst/>
            </a:prstGeom>
            <a:noFill/>
          </p:spPr>
          <p:txBody>
            <a:bodyPr wrap="none" rtlCol="0">
              <a:spAutoFit/>
            </a:bodyPr>
            <a:lstStyle/>
            <a:p>
              <a:pPr algn="ctr"/>
              <a:r>
                <a:rPr lang="en-US" sz="2400" b="1">
                  <a:solidFill>
                    <a:schemeClr val="bg1"/>
                  </a:solidFill>
                  <a:cs typeface="+mn-ea"/>
                  <a:sym typeface="+mn-lt"/>
                </a:rPr>
                <a:t>DEVELOPMENT</a:t>
              </a:r>
              <a:endParaRPr lang="en-US" sz="2400" b="1" dirty="0">
                <a:solidFill>
                  <a:schemeClr val="bg1"/>
                </a:solidFill>
                <a:cs typeface="+mn-ea"/>
                <a:sym typeface="+mn-lt"/>
              </a:endParaRPr>
            </a:p>
          </p:txBody>
        </p:sp>
      </p:grpSp>
      <p:sp>
        <p:nvSpPr>
          <p:cNvPr id="63" name="TextBox 572"/>
          <p:cNvSpPr txBox="1"/>
          <p:nvPr/>
        </p:nvSpPr>
        <p:spPr>
          <a:xfrm>
            <a:off x="1794096" y="2250912"/>
            <a:ext cx="4361290" cy="646331"/>
          </a:xfrm>
          <a:prstGeom prst="rect">
            <a:avLst/>
          </a:prstGeom>
          <a:noFill/>
        </p:spPr>
        <p:txBody>
          <a:bodyPr wrap="square" rtlCol="0">
            <a:spAutoFit/>
          </a:bodyPr>
          <a:lstStyle/>
          <a:p>
            <a:pPr lvl="0" fontAlgn="base">
              <a:spcBef>
                <a:spcPct val="0"/>
              </a:spcBef>
              <a:spcAft>
                <a:spcPct val="0"/>
              </a:spcAft>
            </a:pPr>
            <a:r>
              <a:rPr lang="zh-CN" altLang="en-US" b="1" dirty="0">
                <a:solidFill>
                  <a:schemeClr val="bg1"/>
                </a:solidFill>
                <a:latin typeface="Calibri" panose="020F0502020204030204" pitchFamily="34" charset="0"/>
                <a:ea typeface="微软雅黑" panose="020B0503020204020204" pitchFamily="34" charset="-122"/>
              </a:rPr>
              <a:t>从法律的意义上讲，消费者是为个人的目的购买或使用商品和接受服务的社会成员</a:t>
            </a:r>
            <a:r>
              <a:rPr lang="zh-CN" altLang="en-US" dirty="0">
                <a:solidFill>
                  <a:prstClr val="black"/>
                </a:solidFill>
                <a:latin typeface="Calibri" panose="020F0502020204030204" pitchFamily="34" charset="0"/>
                <a:ea typeface="微软雅黑" panose="020B0503020204020204" pitchFamily="34" charset="-122"/>
              </a:rPr>
              <a:t>。</a:t>
            </a:r>
          </a:p>
        </p:txBody>
      </p:sp>
      <p:sp>
        <p:nvSpPr>
          <p:cNvPr id="65" name="TextBox 574"/>
          <p:cNvSpPr txBox="1"/>
          <p:nvPr/>
        </p:nvSpPr>
        <p:spPr>
          <a:xfrm>
            <a:off x="1765135" y="3635505"/>
            <a:ext cx="5198831" cy="646331"/>
          </a:xfrm>
          <a:prstGeom prst="rect">
            <a:avLst/>
          </a:prstGeom>
          <a:noFill/>
        </p:spPr>
        <p:txBody>
          <a:bodyPr wrap="square" rtlCol="0">
            <a:spAutoFit/>
          </a:bodyPr>
          <a:lstStyle/>
          <a:p>
            <a:pPr lvl="0" fontAlgn="base">
              <a:spcBef>
                <a:spcPct val="0"/>
              </a:spcBef>
              <a:spcAft>
                <a:spcPct val="0"/>
              </a:spcAft>
            </a:pPr>
            <a:r>
              <a:rPr lang="zh-CN" altLang="en-US" b="1" dirty="0">
                <a:solidFill>
                  <a:prstClr val="white"/>
                </a:solidFill>
                <a:latin typeface="Calibri" panose="020F0502020204030204" pitchFamily="34" charset="0"/>
                <a:ea typeface="微软雅黑" panose="020B0503020204020204" pitchFamily="34" charset="-122"/>
              </a:rPr>
              <a:t>消费者应当是为生活目的而进行的消费，如果消费的目的是用于生产，则不属于消费者范畴</a:t>
            </a:r>
          </a:p>
        </p:txBody>
      </p:sp>
      <p:sp>
        <p:nvSpPr>
          <p:cNvPr id="67" name="TextBox 576"/>
          <p:cNvSpPr txBox="1"/>
          <p:nvPr/>
        </p:nvSpPr>
        <p:spPr>
          <a:xfrm>
            <a:off x="1794096" y="5109677"/>
            <a:ext cx="3924465" cy="369332"/>
          </a:xfrm>
          <a:prstGeom prst="rect">
            <a:avLst/>
          </a:prstGeom>
          <a:noFill/>
        </p:spPr>
        <p:txBody>
          <a:bodyPr wrap="square" rtlCol="0">
            <a:spAutoFit/>
          </a:bodyPr>
          <a:lstStyle/>
          <a:p>
            <a:pPr lvl="0" fontAlgn="base">
              <a:spcBef>
                <a:spcPct val="0"/>
              </a:spcBef>
              <a:spcAft>
                <a:spcPct val="0"/>
              </a:spcAft>
            </a:pPr>
            <a:r>
              <a:rPr lang="zh-CN" altLang="en-US" b="1" dirty="0">
                <a:solidFill>
                  <a:schemeClr val="bg1"/>
                </a:solidFill>
                <a:latin typeface="Calibri" panose="020F0502020204030204" pitchFamily="34" charset="0"/>
                <a:ea typeface="微软雅黑" panose="020B0503020204020204" pitchFamily="34" charset="-122"/>
              </a:rPr>
              <a:t>消费的客体既包括商品，也包括服务</a:t>
            </a:r>
          </a:p>
        </p:txBody>
      </p:sp>
      <p:grpSp>
        <p:nvGrpSpPr>
          <p:cNvPr id="68" name="Group 577"/>
          <p:cNvGrpSpPr/>
          <p:nvPr/>
        </p:nvGrpSpPr>
        <p:grpSpPr>
          <a:xfrm>
            <a:off x="960365" y="2201912"/>
            <a:ext cx="731330" cy="731330"/>
            <a:chOff x="858765" y="2076520"/>
            <a:chExt cx="731330" cy="731330"/>
          </a:xfrm>
        </p:grpSpPr>
        <p:sp>
          <p:nvSpPr>
            <p:cNvPr id="69" name="Oval 578"/>
            <p:cNvSpPr/>
            <p:nvPr/>
          </p:nvSpPr>
          <p:spPr>
            <a:xfrm>
              <a:off x="858765" y="2076520"/>
              <a:ext cx="731330" cy="7313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70" name="Group 579"/>
            <p:cNvGrpSpPr/>
            <p:nvPr/>
          </p:nvGrpSpPr>
          <p:grpSpPr>
            <a:xfrm>
              <a:off x="962086" y="2183481"/>
              <a:ext cx="517408" cy="517408"/>
              <a:chOff x="5978526" y="4030663"/>
              <a:chExt cx="239713" cy="239713"/>
            </a:xfrm>
            <a:solidFill>
              <a:schemeClr val="bg1"/>
            </a:solidFill>
          </p:grpSpPr>
          <p:sp>
            <p:nvSpPr>
              <p:cNvPr id="71" name="Freeform 424"/>
              <p:cNvSpPr/>
              <p:nvPr/>
            </p:nvSpPr>
            <p:spPr bwMode="auto">
              <a:xfrm>
                <a:off x="6015038" y="4056063"/>
                <a:ext cx="26988" cy="26988"/>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72" name="Freeform 425"/>
              <p:cNvSpPr/>
              <p:nvPr/>
            </p:nvSpPr>
            <p:spPr bwMode="auto">
              <a:xfrm>
                <a:off x="5978526" y="4135438"/>
                <a:ext cx="28575" cy="1428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73" name="Freeform 426"/>
              <p:cNvSpPr/>
              <p:nvPr/>
            </p:nvSpPr>
            <p:spPr bwMode="auto">
              <a:xfrm>
                <a:off x="6188076" y="4149725"/>
                <a:ext cx="30163" cy="15875"/>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74" name="Freeform 427"/>
              <p:cNvSpPr/>
              <p:nvPr/>
            </p:nvSpPr>
            <p:spPr bwMode="auto">
              <a:xfrm>
                <a:off x="6165851" y="4067175"/>
                <a:ext cx="25400" cy="26988"/>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75" name="Freeform 428"/>
              <p:cNvSpPr/>
              <p:nvPr/>
            </p:nvSpPr>
            <p:spPr bwMode="auto">
              <a:xfrm>
                <a:off x="6097588" y="4030663"/>
                <a:ext cx="15875" cy="28575"/>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76" name="Freeform 429"/>
              <p:cNvSpPr>
                <a:spLocks noEditPoints="1"/>
              </p:cNvSpPr>
              <p:nvPr/>
            </p:nvSpPr>
            <p:spPr bwMode="auto">
              <a:xfrm>
                <a:off x="6037263" y="4089400"/>
                <a:ext cx="120650" cy="136525"/>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77" name="Freeform 430"/>
              <p:cNvSpPr/>
              <p:nvPr/>
            </p:nvSpPr>
            <p:spPr bwMode="auto">
              <a:xfrm>
                <a:off x="6067426" y="4240213"/>
                <a:ext cx="60325" cy="30163"/>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grpSp>
      </p:grpSp>
      <p:grpSp>
        <p:nvGrpSpPr>
          <p:cNvPr id="78" name="Group 587"/>
          <p:cNvGrpSpPr/>
          <p:nvPr/>
        </p:nvGrpSpPr>
        <p:grpSpPr>
          <a:xfrm>
            <a:off x="958563" y="4933276"/>
            <a:ext cx="731330" cy="731330"/>
            <a:chOff x="856963" y="4807884"/>
            <a:chExt cx="731330" cy="731330"/>
          </a:xfrm>
        </p:grpSpPr>
        <p:sp>
          <p:nvSpPr>
            <p:cNvPr id="79" name="Oval 588"/>
            <p:cNvSpPr/>
            <p:nvPr/>
          </p:nvSpPr>
          <p:spPr>
            <a:xfrm>
              <a:off x="856963" y="4807884"/>
              <a:ext cx="731330" cy="7313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80" name="Group 589"/>
            <p:cNvGrpSpPr/>
            <p:nvPr/>
          </p:nvGrpSpPr>
          <p:grpSpPr>
            <a:xfrm rot="2700000">
              <a:off x="1073864" y="4925676"/>
              <a:ext cx="287901" cy="501715"/>
              <a:chOff x="4732338" y="4783138"/>
              <a:chExt cx="703263" cy="1225550"/>
            </a:xfrm>
            <a:solidFill>
              <a:schemeClr val="bg1"/>
            </a:solidFill>
          </p:grpSpPr>
          <p:sp>
            <p:nvSpPr>
              <p:cNvPr id="81"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82"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83"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grpSp>
      </p:grpSp>
      <p:grpSp>
        <p:nvGrpSpPr>
          <p:cNvPr id="84" name="Group 593"/>
          <p:cNvGrpSpPr/>
          <p:nvPr/>
        </p:nvGrpSpPr>
        <p:grpSpPr>
          <a:xfrm>
            <a:off x="958563" y="3567594"/>
            <a:ext cx="731330" cy="731330"/>
            <a:chOff x="856963" y="3442202"/>
            <a:chExt cx="731330" cy="731330"/>
          </a:xfrm>
        </p:grpSpPr>
        <p:sp>
          <p:nvSpPr>
            <p:cNvPr id="85" name="Oval 594"/>
            <p:cNvSpPr/>
            <p:nvPr/>
          </p:nvSpPr>
          <p:spPr>
            <a:xfrm>
              <a:off x="856963" y="3442202"/>
              <a:ext cx="731330" cy="7313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86" name="Group 595"/>
            <p:cNvGrpSpPr/>
            <p:nvPr/>
          </p:nvGrpSpPr>
          <p:grpSpPr>
            <a:xfrm>
              <a:off x="1011116" y="3561803"/>
              <a:ext cx="417024" cy="475193"/>
              <a:chOff x="4616451" y="1741488"/>
              <a:chExt cx="2959100" cy="3371850"/>
            </a:xfrm>
            <a:solidFill>
              <a:schemeClr val="bg1"/>
            </a:solidFill>
          </p:grpSpPr>
          <p:sp>
            <p:nvSpPr>
              <p:cNvPr id="87" name="Freeform 5"/>
              <p:cNvSpPr>
                <a:spLocks noEditPoints="1"/>
              </p:cNvSpPr>
              <p:nvPr/>
            </p:nvSpPr>
            <p:spPr bwMode="auto">
              <a:xfrm>
                <a:off x="4616451" y="1741488"/>
                <a:ext cx="2959100" cy="3371850"/>
              </a:xfrm>
              <a:custGeom>
                <a:avLst/>
                <a:gdLst>
                  <a:gd name="T0" fmla="*/ 578 w 786"/>
                  <a:gd name="T1" fmla="*/ 28 h 896"/>
                  <a:gd name="T2" fmla="*/ 205 w 786"/>
                  <a:gd name="T3" fmla="*/ 59 h 896"/>
                  <a:gd name="T4" fmla="*/ 67 w 786"/>
                  <a:gd name="T5" fmla="*/ 236 h 896"/>
                  <a:gd name="T6" fmla="*/ 68 w 786"/>
                  <a:gd name="T7" fmla="*/ 346 h 896"/>
                  <a:gd name="T8" fmla="*/ 70 w 786"/>
                  <a:gd name="T9" fmla="*/ 356 h 896"/>
                  <a:gd name="T10" fmla="*/ 39 w 786"/>
                  <a:gd name="T11" fmla="*/ 406 h 896"/>
                  <a:gd name="T12" fmla="*/ 14 w 786"/>
                  <a:gd name="T13" fmla="*/ 441 h 896"/>
                  <a:gd name="T14" fmla="*/ 14 w 786"/>
                  <a:gd name="T15" fmla="*/ 442 h 896"/>
                  <a:gd name="T16" fmla="*/ 36 w 786"/>
                  <a:gd name="T17" fmla="*/ 540 h 896"/>
                  <a:gd name="T18" fmla="*/ 50 w 786"/>
                  <a:gd name="T19" fmla="*/ 587 h 896"/>
                  <a:gd name="T20" fmla="*/ 75 w 786"/>
                  <a:gd name="T21" fmla="*/ 649 h 896"/>
                  <a:gd name="T22" fmla="*/ 74 w 786"/>
                  <a:gd name="T23" fmla="*/ 694 h 896"/>
                  <a:gd name="T24" fmla="*/ 169 w 786"/>
                  <a:gd name="T25" fmla="*/ 773 h 896"/>
                  <a:gd name="T26" fmla="*/ 244 w 786"/>
                  <a:gd name="T27" fmla="*/ 830 h 896"/>
                  <a:gd name="T28" fmla="*/ 618 w 786"/>
                  <a:gd name="T29" fmla="*/ 896 h 896"/>
                  <a:gd name="T30" fmla="*/ 686 w 786"/>
                  <a:gd name="T31" fmla="*/ 814 h 896"/>
                  <a:gd name="T32" fmla="*/ 664 w 786"/>
                  <a:gd name="T33" fmla="*/ 637 h 896"/>
                  <a:gd name="T34" fmla="*/ 777 w 786"/>
                  <a:gd name="T35" fmla="*/ 417 h 896"/>
                  <a:gd name="T36" fmla="*/ 706 w 786"/>
                  <a:gd name="T37" fmla="*/ 118 h 896"/>
                  <a:gd name="T38" fmla="*/ 627 w 786"/>
                  <a:gd name="T39" fmla="*/ 606 h 896"/>
                  <a:gd name="T40" fmla="*/ 639 w 786"/>
                  <a:gd name="T41" fmla="*/ 823 h 896"/>
                  <a:gd name="T42" fmla="*/ 618 w 786"/>
                  <a:gd name="T43" fmla="*/ 847 h 896"/>
                  <a:gd name="T44" fmla="*/ 292 w 786"/>
                  <a:gd name="T45" fmla="*/ 827 h 896"/>
                  <a:gd name="T46" fmla="*/ 260 w 786"/>
                  <a:gd name="T47" fmla="*/ 706 h 896"/>
                  <a:gd name="T48" fmla="*/ 169 w 786"/>
                  <a:gd name="T49" fmla="*/ 725 h 896"/>
                  <a:gd name="T50" fmla="*/ 101 w 786"/>
                  <a:gd name="T51" fmla="*/ 604 h 896"/>
                  <a:gd name="T52" fmla="*/ 110 w 786"/>
                  <a:gd name="T53" fmla="*/ 568 h 896"/>
                  <a:gd name="T54" fmla="*/ 86 w 786"/>
                  <a:gd name="T55" fmla="*/ 555 h 896"/>
                  <a:gd name="T56" fmla="*/ 94 w 786"/>
                  <a:gd name="T57" fmla="*/ 519 h 896"/>
                  <a:gd name="T58" fmla="*/ 65 w 786"/>
                  <a:gd name="T59" fmla="*/ 501 h 896"/>
                  <a:gd name="T60" fmla="*/ 55 w 786"/>
                  <a:gd name="T61" fmla="*/ 467 h 896"/>
                  <a:gd name="T62" fmla="*/ 112 w 786"/>
                  <a:gd name="T63" fmla="*/ 381 h 896"/>
                  <a:gd name="T64" fmla="*/ 115 w 786"/>
                  <a:gd name="T65" fmla="*/ 335 h 896"/>
                  <a:gd name="T66" fmla="*/ 114 w 786"/>
                  <a:gd name="T67" fmla="*/ 248 h 896"/>
                  <a:gd name="T68" fmla="*/ 729 w 786"/>
                  <a:gd name="T69" fmla="*/ 410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6" h="896">
                    <a:moveTo>
                      <a:pt x="706" y="118"/>
                    </a:moveTo>
                    <a:cubicBezTo>
                      <a:pt x="672" y="79"/>
                      <a:pt x="629" y="49"/>
                      <a:pt x="578" y="28"/>
                    </a:cubicBezTo>
                    <a:cubicBezTo>
                      <a:pt x="531" y="10"/>
                      <a:pt x="478" y="0"/>
                      <a:pt x="425" y="0"/>
                    </a:cubicBezTo>
                    <a:cubicBezTo>
                      <a:pt x="346" y="0"/>
                      <a:pt x="268" y="21"/>
                      <a:pt x="205" y="59"/>
                    </a:cubicBezTo>
                    <a:cubicBezTo>
                      <a:pt x="171" y="79"/>
                      <a:pt x="142" y="104"/>
                      <a:pt x="119" y="133"/>
                    </a:cubicBezTo>
                    <a:cubicBezTo>
                      <a:pt x="94" y="164"/>
                      <a:pt x="77" y="198"/>
                      <a:pt x="67" y="236"/>
                    </a:cubicBezTo>
                    <a:cubicBezTo>
                      <a:pt x="59" y="268"/>
                      <a:pt x="58" y="305"/>
                      <a:pt x="65" y="335"/>
                    </a:cubicBezTo>
                    <a:cubicBezTo>
                      <a:pt x="68" y="346"/>
                      <a:pt x="68" y="346"/>
                      <a:pt x="68" y="346"/>
                    </a:cubicBezTo>
                    <a:cubicBezTo>
                      <a:pt x="68" y="349"/>
                      <a:pt x="69" y="352"/>
                      <a:pt x="70" y="354"/>
                    </a:cubicBezTo>
                    <a:cubicBezTo>
                      <a:pt x="70" y="355"/>
                      <a:pt x="70" y="356"/>
                      <a:pt x="70" y="356"/>
                    </a:cubicBezTo>
                    <a:cubicBezTo>
                      <a:pt x="68" y="360"/>
                      <a:pt x="68" y="360"/>
                      <a:pt x="68" y="360"/>
                    </a:cubicBezTo>
                    <a:cubicBezTo>
                      <a:pt x="61" y="375"/>
                      <a:pt x="50" y="390"/>
                      <a:pt x="39" y="406"/>
                    </a:cubicBezTo>
                    <a:cubicBezTo>
                      <a:pt x="31" y="417"/>
                      <a:pt x="22" y="428"/>
                      <a:pt x="14" y="441"/>
                    </a:cubicBezTo>
                    <a:cubicBezTo>
                      <a:pt x="14" y="441"/>
                      <a:pt x="14" y="441"/>
                      <a:pt x="14" y="441"/>
                    </a:cubicBezTo>
                    <a:cubicBezTo>
                      <a:pt x="14" y="441"/>
                      <a:pt x="14" y="441"/>
                      <a:pt x="14" y="441"/>
                    </a:cubicBezTo>
                    <a:cubicBezTo>
                      <a:pt x="14" y="442"/>
                      <a:pt x="14" y="442"/>
                      <a:pt x="14" y="442"/>
                    </a:cubicBezTo>
                    <a:cubicBezTo>
                      <a:pt x="3" y="459"/>
                      <a:pt x="0" y="481"/>
                      <a:pt x="6" y="501"/>
                    </a:cubicBezTo>
                    <a:cubicBezTo>
                      <a:pt x="11" y="517"/>
                      <a:pt x="22" y="531"/>
                      <a:pt x="36" y="540"/>
                    </a:cubicBezTo>
                    <a:cubicBezTo>
                      <a:pt x="35" y="553"/>
                      <a:pt x="37" y="565"/>
                      <a:pt x="43" y="576"/>
                    </a:cubicBezTo>
                    <a:cubicBezTo>
                      <a:pt x="45" y="580"/>
                      <a:pt x="47" y="584"/>
                      <a:pt x="50" y="587"/>
                    </a:cubicBezTo>
                    <a:cubicBezTo>
                      <a:pt x="48" y="603"/>
                      <a:pt x="52" y="619"/>
                      <a:pt x="62" y="632"/>
                    </a:cubicBezTo>
                    <a:cubicBezTo>
                      <a:pt x="75" y="649"/>
                      <a:pt x="75" y="649"/>
                      <a:pt x="75" y="649"/>
                    </a:cubicBezTo>
                    <a:cubicBezTo>
                      <a:pt x="75" y="652"/>
                      <a:pt x="75" y="654"/>
                      <a:pt x="74" y="657"/>
                    </a:cubicBezTo>
                    <a:cubicBezTo>
                      <a:pt x="74" y="667"/>
                      <a:pt x="73" y="680"/>
                      <a:pt x="74" y="694"/>
                    </a:cubicBezTo>
                    <a:cubicBezTo>
                      <a:pt x="77" y="715"/>
                      <a:pt x="85" y="732"/>
                      <a:pt x="97" y="746"/>
                    </a:cubicBezTo>
                    <a:cubicBezTo>
                      <a:pt x="114" y="764"/>
                      <a:pt x="139" y="773"/>
                      <a:pt x="169" y="773"/>
                    </a:cubicBezTo>
                    <a:cubicBezTo>
                      <a:pt x="189" y="773"/>
                      <a:pt x="212" y="769"/>
                      <a:pt x="240" y="761"/>
                    </a:cubicBezTo>
                    <a:cubicBezTo>
                      <a:pt x="241" y="779"/>
                      <a:pt x="243" y="801"/>
                      <a:pt x="244" y="830"/>
                    </a:cubicBezTo>
                    <a:cubicBezTo>
                      <a:pt x="246" y="867"/>
                      <a:pt x="276" y="896"/>
                      <a:pt x="313" y="896"/>
                    </a:cubicBezTo>
                    <a:cubicBezTo>
                      <a:pt x="618" y="896"/>
                      <a:pt x="618" y="896"/>
                      <a:pt x="618" y="896"/>
                    </a:cubicBezTo>
                    <a:cubicBezTo>
                      <a:pt x="638" y="896"/>
                      <a:pt x="658" y="887"/>
                      <a:pt x="671" y="871"/>
                    </a:cubicBezTo>
                    <a:cubicBezTo>
                      <a:pt x="684" y="855"/>
                      <a:pt x="690" y="834"/>
                      <a:pt x="686" y="814"/>
                    </a:cubicBezTo>
                    <a:cubicBezTo>
                      <a:pt x="658" y="658"/>
                      <a:pt x="658" y="658"/>
                      <a:pt x="658" y="658"/>
                    </a:cubicBezTo>
                    <a:cubicBezTo>
                      <a:pt x="657" y="650"/>
                      <a:pt x="659" y="643"/>
                      <a:pt x="664" y="637"/>
                    </a:cubicBezTo>
                    <a:cubicBezTo>
                      <a:pt x="686" y="610"/>
                      <a:pt x="712" y="578"/>
                      <a:pt x="733" y="541"/>
                    </a:cubicBezTo>
                    <a:cubicBezTo>
                      <a:pt x="756" y="501"/>
                      <a:pt x="770" y="460"/>
                      <a:pt x="777" y="417"/>
                    </a:cubicBezTo>
                    <a:cubicBezTo>
                      <a:pt x="786" y="355"/>
                      <a:pt x="784" y="298"/>
                      <a:pt x="772" y="247"/>
                    </a:cubicBezTo>
                    <a:cubicBezTo>
                      <a:pt x="759" y="198"/>
                      <a:pt x="737" y="154"/>
                      <a:pt x="706" y="118"/>
                    </a:cubicBezTo>
                    <a:close/>
                    <a:moveTo>
                      <a:pt x="729" y="410"/>
                    </a:moveTo>
                    <a:cubicBezTo>
                      <a:pt x="717" y="491"/>
                      <a:pt x="674" y="550"/>
                      <a:pt x="627" y="606"/>
                    </a:cubicBezTo>
                    <a:cubicBezTo>
                      <a:pt x="613" y="622"/>
                      <a:pt x="607" y="645"/>
                      <a:pt x="611" y="666"/>
                    </a:cubicBezTo>
                    <a:cubicBezTo>
                      <a:pt x="639" y="823"/>
                      <a:pt x="639" y="823"/>
                      <a:pt x="639" y="823"/>
                    </a:cubicBezTo>
                    <a:cubicBezTo>
                      <a:pt x="640" y="829"/>
                      <a:pt x="638" y="835"/>
                      <a:pt x="634" y="840"/>
                    </a:cubicBezTo>
                    <a:cubicBezTo>
                      <a:pt x="630" y="845"/>
                      <a:pt x="624" y="847"/>
                      <a:pt x="618" y="847"/>
                    </a:cubicBezTo>
                    <a:cubicBezTo>
                      <a:pt x="313" y="847"/>
                      <a:pt x="313" y="847"/>
                      <a:pt x="313" y="847"/>
                    </a:cubicBezTo>
                    <a:cubicBezTo>
                      <a:pt x="302" y="847"/>
                      <a:pt x="293" y="839"/>
                      <a:pt x="292" y="827"/>
                    </a:cubicBezTo>
                    <a:cubicBezTo>
                      <a:pt x="290" y="774"/>
                      <a:pt x="286" y="742"/>
                      <a:pt x="284" y="724"/>
                    </a:cubicBezTo>
                    <a:cubicBezTo>
                      <a:pt x="284" y="715"/>
                      <a:pt x="272" y="706"/>
                      <a:pt x="260" y="706"/>
                    </a:cubicBezTo>
                    <a:cubicBezTo>
                      <a:pt x="258" y="706"/>
                      <a:pt x="256" y="706"/>
                      <a:pt x="254" y="707"/>
                    </a:cubicBezTo>
                    <a:cubicBezTo>
                      <a:pt x="216" y="720"/>
                      <a:pt x="189" y="725"/>
                      <a:pt x="169" y="725"/>
                    </a:cubicBezTo>
                    <a:cubicBezTo>
                      <a:pt x="95" y="725"/>
                      <a:pt x="134" y="648"/>
                      <a:pt x="120" y="629"/>
                    </a:cubicBezTo>
                    <a:cubicBezTo>
                      <a:pt x="101" y="604"/>
                      <a:pt x="101" y="604"/>
                      <a:pt x="101" y="604"/>
                    </a:cubicBezTo>
                    <a:cubicBezTo>
                      <a:pt x="96" y="597"/>
                      <a:pt x="96" y="589"/>
                      <a:pt x="100" y="583"/>
                    </a:cubicBezTo>
                    <a:cubicBezTo>
                      <a:pt x="110" y="568"/>
                      <a:pt x="110" y="568"/>
                      <a:pt x="110" y="568"/>
                    </a:cubicBezTo>
                    <a:cubicBezTo>
                      <a:pt x="98" y="565"/>
                      <a:pt x="98" y="565"/>
                      <a:pt x="98" y="565"/>
                    </a:cubicBezTo>
                    <a:cubicBezTo>
                      <a:pt x="93" y="563"/>
                      <a:pt x="89" y="560"/>
                      <a:pt x="86" y="555"/>
                    </a:cubicBezTo>
                    <a:cubicBezTo>
                      <a:pt x="84" y="550"/>
                      <a:pt x="84" y="545"/>
                      <a:pt x="86" y="540"/>
                    </a:cubicBezTo>
                    <a:cubicBezTo>
                      <a:pt x="94" y="519"/>
                      <a:pt x="94" y="519"/>
                      <a:pt x="94" y="519"/>
                    </a:cubicBezTo>
                    <a:cubicBezTo>
                      <a:pt x="95" y="517"/>
                      <a:pt x="94" y="514"/>
                      <a:pt x="92" y="513"/>
                    </a:cubicBezTo>
                    <a:cubicBezTo>
                      <a:pt x="65" y="501"/>
                      <a:pt x="65" y="501"/>
                      <a:pt x="65" y="501"/>
                    </a:cubicBezTo>
                    <a:cubicBezTo>
                      <a:pt x="59" y="499"/>
                      <a:pt x="54" y="493"/>
                      <a:pt x="52" y="487"/>
                    </a:cubicBezTo>
                    <a:cubicBezTo>
                      <a:pt x="50" y="480"/>
                      <a:pt x="51" y="473"/>
                      <a:pt x="55" y="467"/>
                    </a:cubicBezTo>
                    <a:cubicBezTo>
                      <a:pt x="55" y="466"/>
                      <a:pt x="55" y="466"/>
                      <a:pt x="55" y="466"/>
                    </a:cubicBezTo>
                    <a:cubicBezTo>
                      <a:pt x="73" y="438"/>
                      <a:pt x="97" y="412"/>
                      <a:pt x="112" y="381"/>
                    </a:cubicBezTo>
                    <a:cubicBezTo>
                      <a:pt x="118" y="368"/>
                      <a:pt x="118" y="368"/>
                      <a:pt x="118" y="368"/>
                    </a:cubicBezTo>
                    <a:cubicBezTo>
                      <a:pt x="122" y="359"/>
                      <a:pt x="117" y="345"/>
                      <a:pt x="115" y="335"/>
                    </a:cubicBezTo>
                    <a:cubicBezTo>
                      <a:pt x="112" y="325"/>
                      <a:pt x="112" y="325"/>
                      <a:pt x="112" y="325"/>
                    </a:cubicBezTo>
                    <a:cubicBezTo>
                      <a:pt x="107" y="301"/>
                      <a:pt x="108" y="271"/>
                      <a:pt x="114" y="248"/>
                    </a:cubicBezTo>
                    <a:cubicBezTo>
                      <a:pt x="146" y="120"/>
                      <a:pt x="286" y="48"/>
                      <a:pt x="425" y="48"/>
                    </a:cubicBezTo>
                    <a:cubicBezTo>
                      <a:pt x="597" y="48"/>
                      <a:pt x="767" y="158"/>
                      <a:pt x="729" y="4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sp>
            <p:nvSpPr>
              <p:cNvPr id="88" name="Freeform 6"/>
              <p:cNvSpPr/>
              <p:nvPr/>
            </p:nvSpPr>
            <p:spPr bwMode="auto">
              <a:xfrm>
                <a:off x="5184776" y="2062163"/>
                <a:ext cx="2085975" cy="1700213"/>
              </a:xfrm>
              <a:custGeom>
                <a:avLst/>
                <a:gdLst>
                  <a:gd name="T0" fmla="*/ 367 w 554"/>
                  <a:gd name="T1" fmla="*/ 21 h 452"/>
                  <a:gd name="T2" fmla="*/ 325 w 554"/>
                  <a:gd name="T3" fmla="*/ 5 h 452"/>
                  <a:gd name="T4" fmla="*/ 298 w 554"/>
                  <a:gd name="T5" fmla="*/ 11 h 452"/>
                  <a:gd name="T6" fmla="*/ 267 w 554"/>
                  <a:gd name="T7" fmla="*/ 0 h 452"/>
                  <a:gd name="T8" fmla="*/ 243 w 554"/>
                  <a:gd name="T9" fmla="*/ 7 h 452"/>
                  <a:gd name="T10" fmla="*/ 223 w 554"/>
                  <a:gd name="T11" fmla="*/ 5 h 452"/>
                  <a:gd name="T12" fmla="*/ 168 w 554"/>
                  <a:gd name="T13" fmla="*/ 24 h 452"/>
                  <a:gd name="T14" fmla="*/ 163 w 554"/>
                  <a:gd name="T15" fmla="*/ 24 h 452"/>
                  <a:gd name="T16" fmla="*/ 96 w 554"/>
                  <a:gd name="T17" fmla="*/ 54 h 452"/>
                  <a:gd name="T18" fmla="*/ 38 w 554"/>
                  <a:gd name="T19" fmla="*/ 123 h 452"/>
                  <a:gd name="T20" fmla="*/ 15 w 554"/>
                  <a:gd name="T21" fmla="*/ 156 h 452"/>
                  <a:gd name="T22" fmla="*/ 15 w 554"/>
                  <a:gd name="T23" fmla="*/ 161 h 452"/>
                  <a:gd name="T24" fmla="*/ 0 w 554"/>
                  <a:gd name="T25" fmla="*/ 210 h 452"/>
                  <a:gd name="T26" fmla="*/ 39 w 554"/>
                  <a:gd name="T27" fmla="*/ 282 h 452"/>
                  <a:gd name="T28" fmla="*/ 103 w 554"/>
                  <a:gd name="T29" fmla="*/ 327 h 452"/>
                  <a:gd name="T30" fmla="*/ 135 w 554"/>
                  <a:gd name="T31" fmla="*/ 319 h 452"/>
                  <a:gd name="T32" fmla="*/ 177 w 554"/>
                  <a:gd name="T33" fmla="*/ 344 h 452"/>
                  <a:gd name="T34" fmla="*/ 260 w 554"/>
                  <a:gd name="T35" fmla="*/ 403 h 452"/>
                  <a:gd name="T36" fmla="*/ 296 w 554"/>
                  <a:gd name="T37" fmla="*/ 395 h 452"/>
                  <a:gd name="T38" fmla="*/ 391 w 554"/>
                  <a:gd name="T39" fmla="*/ 452 h 452"/>
                  <a:gd name="T40" fmla="*/ 492 w 554"/>
                  <a:gd name="T41" fmla="*/ 382 h 452"/>
                  <a:gd name="T42" fmla="*/ 549 w 554"/>
                  <a:gd name="T43" fmla="*/ 287 h 452"/>
                  <a:gd name="T44" fmla="*/ 547 w 554"/>
                  <a:gd name="T45" fmla="*/ 267 h 452"/>
                  <a:gd name="T46" fmla="*/ 554 w 554"/>
                  <a:gd name="T47" fmla="*/ 235 h 452"/>
                  <a:gd name="T48" fmla="*/ 536 w 554"/>
                  <a:gd name="T49" fmla="*/ 185 h 452"/>
                  <a:gd name="T50" fmla="*/ 537 w 554"/>
                  <a:gd name="T51" fmla="*/ 174 h 452"/>
                  <a:gd name="T52" fmla="*/ 493 w 554"/>
                  <a:gd name="T53" fmla="*/ 106 h 452"/>
                  <a:gd name="T54" fmla="*/ 367 w 554"/>
                  <a:gd name="T55" fmla="*/ 2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4" h="452">
                    <a:moveTo>
                      <a:pt x="367" y="21"/>
                    </a:moveTo>
                    <a:cubicBezTo>
                      <a:pt x="356" y="11"/>
                      <a:pt x="341" y="5"/>
                      <a:pt x="325" y="5"/>
                    </a:cubicBezTo>
                    <a:cubicBezTo>
                      <a:pt x="315" y="5"/>
                      <a:pt x="306" y="7"/>
                      <a:pt x="298" y="11"/>
                    </a:cubicBezTo>
                    <a:cubicBezTo>
                      <a:pt x="289" y="4"/>
                      <a:pt x="279" y="0"/>
                      <a:pt x="267" y="0"/>
                    </a:cubicBezTo>
                    <a:cubicBezTo>
                      <a:pt x="258" y="0"/>
                      <a:pt x="250" y="3"/>
                      <a:pt x="243" y="7"/>
                    </a:cubicBezTo>
                    <a:cubicBezTo>
                      <a:pt x="237" y="5"/>
                      <a:pt x="230" y="5"/>
                      <a:pt x="223" y="5"/>
                    </a:cubicBezTo>
                    <a:cubicBezTo>
                      <a:pt x="203" y="5"/>
                      <a:pt x="183" y="12"/>
                      <a:pt x="168" y="24"/>
                    </a:cubicBezTo>
                    <a:cubicBezTo>
                      <a:pt x="166" y="24"/>
                      <a:pt x="165" y="24"/>
                      <a:pt x="163" y="24"/>
                    </a:cubicBezTo>
                    <a:cubicBezTo>
                      <a:pt x="136" y="24"/>
                      <a:pt x="112" y="36"/>
                      <a:pt x="96" y="54"/>
                    </a:cubicBezTo>
                    <a:cubicBezTo>
                      <a:pt x="63" y="60"/>
                      <a:pt x="38" y="89"/>
                      <a:pt x="38" y="123"/>
                    </a:cubicBezTo>
                    <a:cubicBezTo>
                      <a:pt x="24" y="128"/>
                      <a:pt x="15" y="141"/>
                      <a:pt x="15" y="156"/>
                    </a:cubicBezTo>
                    <a:cubicBezTo>
                      <a:pt x="15" y="158"/>
                      <a:pt x="15" y="159"/>
                      <a:pt x="15" y="161"/>
                    </a:cubicBezTo>
                    <a:cubicBezTo>
                      <a:pt x="6" y="175"/>
                      <a:pt x="0" y="192"/>
                      <a:pt x="0" y="210"/>
                    </a:cubicBezTo>
                    <a:cubicBezTo>
                      <a:pt x="0" y="240"/>
                      <a:pt x="16" y="266"/>
                      <a:pt x="39" y="282"/>
                    </a:cubicBezTo>
                    <a:cubicBezTo>
                      <a:pt x="48" y="308"/>
                      <a:pt x="74" y="327"/>
                      <a:pt x="103" y="327"/>
                    </a:cubicBezTo>
                    <a:cubicBezTo>
                      <a:pt x="115" y="327"/>
                      <a:pt x="126" y="324"/>
                      <a:pt x="135" y="319"/>
                    </a:cubicBezTo>
                    <a:cubicBezTo>
                      <a:pt x="145" y="332"/>
                      <a:pt x="160" y="341"/>
                      <a:pt x="177" y="344"/>
                    </a:cubicBezTo>
                    <a:cubicBezTo>
                      <a:pt x="189" y="378"/>
                      <a:pt x="222" y="403"/>
                      <a:pt x="260" y="403"/>
                    </a:cubicBezTo>
                    <a:cubicBezTo>
                      <a:pt x="273" y="403"/>
                      <a:pt x="285" y="400"/>
                      <a:pt x="296" y="395"/>
                    </a:cubicBezTo>
                    <a:cubicBezTo>
                      <a:pt x="314" y="429"/>
                      <a:pt x="350" y="452"/>
                      <a:pt x="391" y="452"/>
                    </a:cubicBezTo>
                    <a:cubicBezTo>
                      <a:pt x="437" y="452"/>
                      <a:pt x="477" y="423"/>
                      <a:pt x="492" y="382"/>
                    </a:cubicBezTo>
                    <a:cubicBezTo>
                      <a:pt x="526" y="364"/>
                      <a:pt x="549" y="328"/>
                      <a:pt x="549" y="287"/>
                    </a:cubicBezTo>
                    <a:cubicBezTo>
                      <a:pt x="549" y="280"/>
                      <a:pt x="548" y="274"/>
                      <a:pt x="547" y="267"/>
                    </a:cubicBezTo>
                    <a:cubicBezTo>
                      <a:pt x="552" y="257"/>
                      <a:pt x="554" y="246"/>
                      <a:pt x="554" y="235"/>
                    </a:cubicBezTo>
                    <a:cubicBezTo>
                      <a:pt x="554" y="216"/>
                      <a:pt x="547" y="199"/>
                      <a:pt x="536" y="185"/>
                    </a:cubicBezTo>
                    <a:cubicBezTo>
                      <a:pt x="536" y="182"/>
                      <a:pt x="537" y="178"/>
                      <a:pt x="537" y="174"/>
                    </a:cubicBezTo>
                    <a:cubicBezTo>
                      <a:pt x="537" y="144"/>
                      <a:pt x="519" y="118"/>
                      <a:pt x="493" y="106"/>
                    </a:cubicBezTo>
                    <a:cubicBezTo>
                      <a:pt x="472" y="57"/>
                      <a:pt x="423" y="22"/>
                      <a:pt x="36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sym typeface="+mn-lt"/>
                </a:endParaRPr>
              </a:p>
            </p:txBody>
          </p:sp>
        </p:gr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par>
                          <p:cTn id="21" fill="hold">
                            <p:stCondLst>
                              <p:cond delay="1000"/>
                            </p:stCondLst>
                            <p:childTnLst>
                              <p:par>
                                <p:cTn id="22" presetID="52"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Scale>
                                      <p:cBhvr>
                                        <p:cTn id="24"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23"/>
                                        </p:tgtEl>
                                        <p:attrNameLst>
                                          <p:attrName>ppt_x</p:attrName>
                                          <p:attrName>ppt_y</p:attrName>
                                        </p:attrNameLst>
                                      </p:cBhvr>
                                    </p:animMotion>
                                    <p:animEffect transition="in" filter="fade">
                                      <p:cBhvr>
                                        <p:cTn id="26" dur="1000"/>
                                        <p:tgtEl>
                                          <p:spTgt spid="23"/>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p:cTn id="30" dur="500" fill="hold"/>
                                        <p:tgtEl>
                                          <p:spTgt spid="68"/>
                                        </p:tgtEl>
                                        <p:attrNameLst>
                                          <p:attrName>ppt_w</p:attrName>
                                        </p:attrNameLst>
                                      </p:cBhvr>
                                      <p:tavLst>
                                        <p:tav tm="0">
                                          <p:val>
                                            <p:fltVal val="0"/>
                                          </p:val>
                                        </p:tav>
                                        <p:tav tm="100000">
                                          <p:val>
                                            <p:strVal val="#ppt_w"/>
                                          </p:val>
                                        </p:tav>
                                      </p:tavLst>
                                    </p:anim>
                                    <p:anim calcmode="lin" valueType="num">
                                      <p:cBhvr>
                                        <p:cTn id="31" dur="500" fill="hold"/>
                                        <p:tgtEl>
                                          <p:spTgt spid="68"/>
                                        </p:tgtEl>
                                        <p:attrNameLst>
                                          <p:attrName>ppt_h</p:attrName>
                                        </p:attrNameLst>
                                      </p:cBhvr>
                                      <p:tavLst>
                                        <p:tav tm="0">
                                          <p:val>
                                            <p:fltVal val="0"/>
                                          </p:val>
                                        </p:tav>
                                        <p:tav tm="100000">
                                          <p:val>
                                            <p:strVal val="#ppt_h"/>
                                          </p:val>
                                        </p:tav>
                                      </p:tavLst>
                                    </p:anim>
                                    <p:animEffect transition="in" filter="fade">
                                      <p:cBhvr>
                                        <p:cTn id="32" dur="500"/>
                                        <p:tgtEl>
                                          <p:spTgt spid="6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fade">
                                      <p:cBhvr>
                                        <p:cTn id="35" dur="500"/>
                                        <p:tgtEl>
                                          <p:spTgt spid="63"/>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84"/>
                                        </p:tgtEl>
                                        <p:attrNameLst>
                                          <p:attrName>style.visibility</p:attrName>
                                        </p:attrNameLst>
                                      </p:cBhvr>
                                      <p:to>
                                        <p:strVal val="visible"/>
                                      </p:to>
                                    </p:set>
                                    <p:anim calcmode="lin" valueType="num">
                                      <p:cBhvr>
                                        <p:cTn id="39" dur="500" fill="hold"/>
                                        <p:tgtEl>
                                          <p:spTgt spid="84"/>
                                        </p:tgtEl>
                                        <p:attrNameLst>
                                          <p:attrName>ppt_w</p:attrName>
                                        </p:attrNameLst>
                                      </p:cBhvr>
                                      <p:tavLst>
                                        <p:tav tm="0">
                                          <p:val>
                                            <p:fltVal val="0"/>
                                          </p:val>
                                        </p:tav>
                                        <p:tav tm="100000">
                                          <p:val>
                                            <p:strVal val="#ppt_w"/>
                                          </p:val>
                                        </p:tav>
                                      </p:tavLst>
                                    </p:anim>
                                    <p:anim calcmode="lin" valueType="num">
                                      <p:cBhvr>
                                        <p:cTn id="40" dur="500" fill="hold"/>
                                        <p:tgtEl>
                                          <p:spTgt spid="84"/>
                                        </p:tgtEl>
                                        <p:attrNameLst>
                                          <p:attrName>ppt_h</p:attrName>
                                        </p:attrNameLst>
                                      </p:cBhvr>
                                      <p:tavLst>
                                        <p:tav tm="0">
                                          <p:val>
                                            <p:fltVal val="0"/>
                                          </p:val>
                                        </p:tav>
                                        <p:tav tm="100000">
                                          <p:val>
                                            <p:strVal val="#ppt_h"/>
                                          </p:val>
                                        </p:tav>
                                      </p:tavLst>
                                    </p:anim>
                                    <p:animEffect transition="in" filter="fade">
                                      <p:cBhvr>
                                        <p:cTn id="41" dur="500"/>
                                        <p:tgtEl>
                                          <p:spTgt spid="8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fade">
                                      <p:cBhvr>
                                        <p:cTn id="44" dur="500"/>
                                        <p:tgtEl>
                                          <p:spTgt spid="65"/>
                                        </p:tgtEl>
                                      </p:cBhvr>
                                    </p:animEffect>
                                  </p:childTnLst>
                                </p:cTn>
                              </p:par>
                            </p:childTnLst>
                          </p:cTn>
                        </p:par>
                        <p:par>
                          <p:cTn id="45" fill="hold">
                            <p:stCondLst>
                              <p:cond delay="3000"/>
                            </p:stCondLst>
                            <p:childTnLst>
                              <p:par>
                                <p:cTn id="46" presetID="53" presetClass="entr" presetSubtype="16" fill="hold" nodeType="afterEffect">
                                  <p:stCondLst>
                                    <p:cond delay="0"/>
                                  </p:stCondLst>
                                  <p:childTnLst>
                                    <p:set>
                                      <p:cBhvr>
                                        <p:cTn id="47" dur="1" fill="hold">
                                          <p:stCondLst>
                                            <p:cond delay="0"/>
                                          </p:stCondLst>
                                        </p:cTn>
                                        <p:tgtEl>
                                          <p:spTgt spid="78"/>
                                        </p:tgtEl>
                                        <p:attrNameLst>
                                          <p:attrName>style.visibility</p:attrName>
                                        </p:attrNameLst>
                                      </p:cBhvr>
                                      <p:to>
                                        <p:strVal val="visible"/>
                                      </p:to>
                                    </p:set>
                                    <p:anim calcmode="lin" valueType="num">
                                      <p:cBhvr>
                                        <p:cTn id="48" dur="500" fill="hold"/>
                                        <p:tgtEl>
                                          <p:spTgt spid="78"/>
                                        </p:tgtEl>
                                        <p:attrNameLst>
                                          <p:attrName>ppt_w</p:attrName>
                                        </p:attrNameLst>
                                      </p:cBhvr>
                                      <p:tavLst>
                                        <p:tav tm="0">
                                          <p:val>
                                            <p:fltVal val="0"/>
                                          </p:val>
                                        </p:tav>
                                        <p:tav tm="100000">
                                          <p:val>
                                            <p:strVal val="#ppt_w"/>
                                          </p:val>
                                        </p:tav>
                                      </p:tavLst>
                                    </p:anim>
                                    <p:anim calcmode="lin" valueType="num">
                                      <p:cBhvr>
                                        <p:cTn id="49" dur="500" fill="hold"/>
                                        <p:tgtEl>
                                          <p:spTgt spid="78"/>
                                        </p:tgtEl>
                                        <p:attrNameLst>
                                          <p:attrName>ppt_h</p:attrName>
                                        </p:attrNameLst>
                                      </p:cBhvr>
                                      <p:tavLst>
                                        <p:tav tm="0">
                                          <p:val>
                                            <p:fltVal val="0"/>
                                          </p:val>
                                        </p:tav>
                                        <p:tav tm="100000">
                                          <p:val>
                                            <p:strVal val="#ppt_h"/>
                                          </p:val>
                                        </p:tav>
                                      </p:tavLst>
                                    </p:anim>
                                    <p:animEffect transition="in" filter="fade">
                                      <p:cBhvr>
                                        <p:cTn id="50" dur="500"/>
                                        <p:tgtEl>
                                          <p:spTgt spid="7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63" grpId="0"/>
      <p:bldP spid="65"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0"/>
          <p:cNvSpPr txBox="1"/>
          <p:nvPr/>
        </p:nvSpPr>
        <p:spPr>
          <a:xfrm>
            <a:off x="2783004" y="968375"/>
            <a:ext cx="7051190" cy="3157788"/>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第</a:t>
            </a:r>
            <a:r>
              <a:rPr kumimoji="0" lang="en-US" altLang="zh-CN" sz="16600" b="0" i="0" u="none" strike="noStrike" kern="0" cap="none" spc="0" normalizeH="0" baseline="0" noProof="0" dirty="0" smtClean="0">
                <a:ln>
                  <a:solidFill>
                    <a:srgbClr val="FDF28B"/>
                  </a:solidFill>
                </a:ln>
                <a:blipFill dpi="0" rotWithShape="1">
                  <a:blip r:embed="rId4"/>
                  <a:srcRect/>
                  <a:tile tx="0" ty="0" sx="100000" sy="100000" flip="none" algn="tl"/>
                </a:blipFill>
                <a:effectLst>
                  <a:outerShdw blurRad="88900" dist="50800" dir="5400000" algn="t" rotWithShape="0">
                    <a:srgbClr val="C00000">
                      <a:lumMod val="50000"/>
                    </a:srgbClr>
                  </a:outerShdw>
                </a:effectLst>
                <a:uLnTx/>
                <a:uFillTx/>
                <a:latin typeface="HL Thuphap 1BK upgrade" pitchFamily="2" charset="0"/>
                <a:ea typeface="汉仪尚巍手书W" panose="00020600040101010101" pitchFamily="18" charset="-122"/>
                <a:cs typeface="+mn-ea"/>
                <a:sym typeface="+mn-lt"/>
              </a:rPr>
              <a:t>O</a:t>
            </a:r>
            <a:r>
              <a:rPr lang="en-US" altLang="zh-CN" sz="16600"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HL Thuphap 1BK upgrade" pitchFamily="2" charset="0"/>
                <a:ea typeface="汉仪尚巍手书W" panose="00020600040101010101" pitchFamily="18" charset="-122"/>
                <a:cs typeface="+mn-ea"/>
                <a:sym typeface="+mn-lt"/>
              </a:rPr>
              <a:t>3</a:t>
            </a: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部分</a:t>
            </a:r>
            <a:endParaRPr kumimoji="0" lang="en-US" altLang="zh-CN" sz="8000" b="0" i="0" u="none" strike="noStrike" kern="0" cap="none" spc="0" normalizeH="0" baseline="0" noProof="0" dirty="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endParaRPr>
          </a:p>
        </p:txBody>
      </p:sp>
      <p:sp>
        <p:nvSpPr>
          <p:cNvPr id="8" name="TextBox 20"/>
          <p:cNvSpPr txBox="1"/>
          <p:nvPr/>
        </p:nvSpPr>
        <p:spPr>
          <a:xfrm>
            <a:off x="3455136" y="3786187"/>
            <a:ext cx="5706921" cy="903645"/>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48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消费者的</a:t>
            </a:r>
            <a:r>
              <a:rPr lang="zh-CN" altLang="en-US" sz="48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权益</a:t>
            </a:r>
            <a:endParaRPr kumimoji="0" lang="zh-CN" altLang="en-US" sz="48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endParaRPr>
          </a:p>
        </p:txBody>
      </p:sp>
      <p:sp>
        <p:nvSpPr>
          <p:cNvPr id="9" name="TextBox 10"/>
          <p:cNvSpPr txBox="1"/>
          <p:nvPr/>
        </p:nvSpPr>
        <p:spPr>
          <a:xfrm>
            <a:off x="3847716" y="4932972"/>
            <a:ext cx="4921763" cy="533545"/>
          </a:xfrm>
          <a:prstGeom prst="rect">
            <a:avLst/>
          </a:prstGeom>
          <a:noFill/>
        </p:spPr>
        <p:txBody>
          <a:bodyPr wrap="square" lIns="36000" tIns="46800" rIns="36000" bIns="46800" rtlCol="0">
            <a:spAutoFit/>
          </a:bodyPr>
          <a:lstStyle/>
          <a:p>
            <a:pPr marL="0" marR="0" lvl="0" indent="0" algn="ctr" defTabSz="914400" eaLnBrk="1" fontAlgn="auto" latinLnBrk="0" hangingPunct="1">
              <a:lnSpc>
                <a:spcPct val="125000"/>
              </a:lnSpc>
              <a:spcBef>
                <a:spcPts val="0"/>
              </a:spcBef>
              <a:spcAft>
                <a:spcPts val="0"/>
              </a:spcAft>
              <a:buClrTx/>
              <a:buSzTx/>
              <a:buFontTx/>
              <a:buNone/>
              <a:defRPr/>
            </a:pP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Lorem ipsum dolor sit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consectetur</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adipiscing</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elit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Donec</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luctus</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nibh</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sit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sem</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vulputate</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venenatis</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bibendum</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orci</a:t>
            </a:r>
            <a:endPar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699"/>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699"/>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6" name="TextBox 7"/>
          <p:cNvSpPr txBox="1"/>
          <p:nvPr/>
        </p:nvSpPr>
        <p:spPr>
          <a:xfrm>
            <a:off x="2420431" y="3745154"/>
            <a:ext cx="2852460" cy="461665"/>
          </a:xfrm>
          <a:prstGeom prst="rect">
            <a:avLst/>
          </a:prstGeom>
          <a:solidFill>
            <a:schemeClr val="accent1"/>
          </a:solidFill>
        </p:spPr>
        <p:txBody>
          <a:bodyPr wrap="square" rtlCol="0">
            <a:spAutoFit/>
          </a:bodyPr>
          <a:lstStyle/>
          <a:p>
            <a:pPr algn="ctr"/>
            <a:r>
              <a:rPr lang="en-US" sz="2400" b="1" dirty="0" smtClean="0">
                <a:solidFill>
                  <a:schemeClr val="bg1"/>
                </a:solidFill>
                <a:cs typeface="+mn-ea"/>
                <a:sym typeface="+mn-lt"/>
              </a:rPr>
              <a:t>01</a:t>
            </a:r>
            <a:endParaRPr lang="en-US" sz="2400" b="1" dirty="0">
              <a:solidFill>
                <a:schemeClr val="bg1"/>
              </a:solidFill>
              <a:cs typeface="+mn-ea"/>
              <a:sym typeface="+mn-lt"/>
            </a:endParaRPr>
          </a:p>
        </p:txBody>
      </p:sp>
      <p:sp>
        <p:nvSpPr>
          <p:cNvPr id="89" name="Content Placeholder 2"/>
          <p:cNvSpPr txBox="1"/>
          <p:nvPr/>
        </p:nvSpPr>
        <p:spPr>
          <a:xfrm>
            <a:off x="2542373" y="4557334"/>
            <a:ext cx="2655305" cy="881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安全保障权</a:t>
            </a:r>
          </a:p>
        </p:txBody>
      </p:sp>
      <p:sp>
        <p:nvSpPr>
          <p:cNvPr id="90" name="TextBox 9"/>
          <p:cNvSpPr txBox="1"/>
          <p:nvPr/>
        </p:nvSpPr>
        <p:spPr>
          <a:xfrm>
            <a:off x="5272891" y="3744255"/>
            <a:ext cx="3241649" cy="461665"/>
          </a:xfrm>
          <a:prstGeom prst="rect">
            <a:avLst/>
          </a:prstGeom>
          <a:solidFill>
            <a:schemeClr val="accent1"/>
          </a:solidFill>
        </p:spPr>
        <p:txBody>
          <a:bodyPr wrap="square" rtlCol="0">
            <a:spAutoFit/>
          </a:bodyPr>
          <a:lstStyle/>
          <a:p>
            <a:pPr algn="ctr"/>
            <a:r>
              <a:rPr lang="en-US" sz="2400" b="1" dirty="0" smtClean="0">
                <a:solidFill>
                  <a:schemeClr val="bg1"/>
                </a:solidFill>
                <a:cs typeface="+mn-ea"/>
                <a:sym typeface="+mn-lt"/>
              </a:rPr>
              <a:t>02</a:t>
            </a:r>
            <a:endParaRPr lang="en-US" sz="2400" b="1" dirty="0">
              <a:solidFill>
                <a:schemeClr val="bg1"/>
              </a:solidFill>
              <a:cs typeface="+mn-ea"/>
              <a:sym typeface="+mn-lt"/>
            </a:endParaRPr>
          </a:p>
        </p:txBody>
      </p:sp>
      <p:sp>
        <p:nvSpPr>
          <p:cNvPr id="91" name="Content Placeholder 2"/>
          <p:cNvSpPr txBox="1"/>
          <p:nvPr/>
        </p:nvSpPr>
        <p:spPr>
          <a:xfrm>
            <a:off x="5615352" y="4544766"/>
            <a:ext cx="2655305" cy="881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lnSpc>
                <a:spcPct val="100000"/>
              </a:lnSpc>
              <a:spcBef>
                <a:spcPct val="0"/>
              </a:spcBef>
              <a:spcAft>
                <a:spcPct val="0"/>
              </a:spcAft>
              <a:buNone/>
            </a:pPr>
            <a:r>
              <a:rPr lang="zh-CN" altLang="en-US" sz="2000" b="1" dirty="0">
                <a:solidFill>
                  <a:schemeClr val="bg1"/>
                </a:solidFill>
                <a:latin typeface="Calibri" panose="020F0502020204030204" pitchFamily="34" charset="0"/>
                <a:ea typeface="微软雅黑" panose="020B0503020204020204" pitchFamily="34" charset="-122"/>
              </a:rPr>
              <a:t>知悉真情权</a:t>
            </a:r>
          </a:p>
        </p:txBody>
      </p:sp>
      <p:sp>
        <p:nvSpPr>
          <p:cNvPr id="92" name="TextBox 11"/>
          <p:cNvSpPr txBox="1"/>
          <p:nvPr/>
        </p:nvSpPr>
        <p:spPr>
          <a:xfrm>
            <a:off x="8491179" y="3745153"/>
            <a:ext cx="3700821" cy="461665"/>
          </a:xfrm>
          <a:prstGeom prst="rect">
            <a:avLst/>
          </a:prstGeom>
          <a:solidFill>
            <a:schemeClr val="accent1"/>
          </a:solidFill>
        </p:spPr>
        <p:txBody>
          <a:bodyPr wrap="square" rtlCol="0">
            <a:spAutoFit/>
          </a:bodyPr>
          <a:lstStyle/>
          <a:p>
            <a:pPr algn="ctr"/>
            <a:r>
              <a:rPr lang="en-US" sz="2400" b="1" dirty="0" smtClean="0">
                <a:solidFill>
                  <a:schemeClr val="bg1"/>
                </a:solidFill>
                <a:cs typeface="+mn-ea"/>
                <a:sym typeface="+mn-lt"/>
              </a:rPr>
              <a:t>03</a:t>
            </a:r>
            <a:endParaRPr lang="en-US" sz="2400" b="1" dirty="0">
              <a:solidFill>
                <a:schemeClr val="bg1"/>
              </a:solidFill>
              <a:cs typeface="+mn-ea"/>
              <a:sym typeface="+mn-lt"/>
            </a:endParaRPr>
          </a:p>
        </p:txBody>
      </p:sp>
      <p:sp>
        <p:nvSpPr>
          <p:cNvPr id="93" name="Content Placeholder 2"/>
          <p:cNvSpPr txBox="1"/>
          <p:nvPr/>
        </p:nvSpPr>
        <p:spPr>
          <a:xfrm>
            <a:off x="8711695" y="4557334"/>
            <a:ext cx="2655305" cy="89997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lnSpc>
                <a:spcPct val="100000"/>
              </a:lnSpc>
              <a:spcBef>
                <a:spcPct val="0"/>
              </a:spcBef>
              <a:spcAft>
                <a:spcPct val="0"/>
              </a:spcAft>
              <a:buNone/>
            </a:pPr>
            <a:r>
              <a:rPr lang="zh-CN" altLang="en-US" sz="2000" b="1" dirty="0">
                <a:solidFill>
                  <a:schemeClr val="bg1"/>
                </a:solidFill>
                <a:latin typeface="Calibri" panose="020F0502020204030204" pitchFamily="34" charset="0"/>
                <a:ea typeface="微软雅黑" panose="020B0503020204020204" pitchFamily="34" charset="-122"/>
              </a:rPr>
              <a:t>自主选择权</a:t>
            </a:r>
          </a:p>
        </p:txBody>
      </p:sp>
      <p:grpSp>
        <p:nvGrpSpPr>
          <p:cNvPr id="96" name="Group 15"/>
          <p:cNvGrpSpPr/>
          <p:nvPr/>
        </p:nvGrpSpPr>
        <p:grpSpPr>
          <a:xfrm>
            <a:off x="6186922" y="2160978"/>
            <a:ext cx="1512168" cy="1578476"/>
            <a:chOff x="3791744" y="1844824"/>
            <a:chExt cx="1512168" cy="1578476"/>
          </a:xfrm>
        </p:grpSpPr>
        <p:grpSp>
          <p:nvGrpSpPr>
            <p:cNvPr id="97" name="Group 16"/>
            <p:cNvGrpSpPr/>
            <p:nvPr/>
          </p:nvGrpSpPr>
          <p:grpSpPr>
            <a:xfrm>
              <a:off x="3791744" y="1844824"/>
              <a:ext cx="1512168" cy="1512168"/>
              <a:chOff x="3791744" y="823617"/>
              <a:chExt cx="1512168" cy="1512168"/>
            </a:xfrm>
          </p:grpSpPr>
          <p:sp>
            <p:nvSpPr>
              <p:cNvPr id="99" name="Oval 18"/>
              <p:cNvSpPr/>
              <p:nvPr/>
            </p:nvSpPr>
            <p:spPr>
              <a:xfrm>
                <a:off x="3791744" y="823617"/>
                <a:ext cx="1512168" cy="1512168"/>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nvGrpSpPr>
              <p:cNvPr id="100" name="Group 19"/>
              <p:cNvGrpSpPr/>
              <p:nvPr/>
            </p:nvGrpSpPr>
            <p:grpSpPr>
              <a:xfrm>
                <a:off x="4178439" y="1218297"/>
                <a:ext cx="738778" cy="714288"/>
                <a:chOff x="4439444" y="1652588"/>
                <a:chExt cx="464344" cy="464344"/>
              </a:xfrm>
              <a:solidFill>
                <a:schemeClr val="bg1"/>
              </a:solidFill>
            </p:grpSpPr>
            <p:sp>
              <p:nvSpPr>
                <p:cNvPr id="101"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02"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03"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sp>
          <p:nvSpPr>
            <p:cNvPr id="98" name="Oval 17"/>
            <p:cNvSpPr/>
            <p:nvPr/>
          </p:nvSpPr>
          <p:spPr>
            <a:xfrm>
              <a:off x="4477826" y="3291926"/>
              <a:ext cx="131374" cy="1313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grpSp>
        <p:nvGrpSpPr>
          <p:cNvPr id="104" name="Group 23"/>
          <p:cNvGrpSpPr/>
          <p:nvPr/>
        </p:nvGrpSpPr>
        <p:grpSpPr>
          <a:xfrm>
            <a:off x="9283266" y="2160978"/>
            <a:ext cx="1512168" cy="1583350"/>
            <a:chOff x="6888088" y="1844824"/>
            <a:chExt cx="1512168" cy="1583350"/>
          </a:xfrm>
        </p:grpSpPr>
        <p:grpSp>
          <p:nvGrpSpPr>
            <p:cNvPr id="105" name="Group 24"/>
            <p:cNvGrpSpPr/>
            <p:nvPr/>
          </p:nvGrpSpPr>
          <p:grpSpPr>
            <a:xfrm>
              <a:off x="6888088" y="1844824"/>
              <a:ext cx="1512168" cy="1583350"/>
              <a:chOff x="6888088" y="1844824"/>
              <a:chExt cx="1512168" cy="1583350"/>
            </a:xfrm>
          </p:grpSpPr>
          <p:sp>
            <p:nvSpPr>
              <p:cNvPr id="107" name="Oval 26"/>
              <p:cNvSpPr/>
              <p:nvPr/>
            </p:nvSpPr>
            <p:spPr>
              <a:xfrm>
                <a:off x="6888088" y="1844824"/>
                <a:ext cx="1512168" cy="151216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sp>
            <p:nvSpPr>
              <p:cNvPr id="108" name="Oval 27"/>
              <p:cNvSpPr/>
              <p:nvPr/>
            </p:nvSpPr>
            <p:spPr>
              <a:xfrm>
                <a:off x="7590161" y="3296800"/>
                <a:ext cx="131374" cy="1313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sp>
          <p:nvSpPr>
            <p:cNvPr id="106" name="AutoShape 117"/>
            <p:cNvSpPr/>
            <p:nvPr/>
          </p:nvSpPr>
          <p:spPr bwMode="auto">
            <a:xfrm>
              <a:off x="7216682" y="2245634"/>
              <a:ext cx="864098" cy="71428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109" name="Group 28"/>
          <p:cNvGrpSpPr/>
          <p:nvPr/>
        </p:nvGrpSpPr>
        <p:grpSpPr>
          <a:xfrm>
            <a:off x="3118096" y="2162848"/>
            <a:ext cx="1512168" cy="1575811"/>
            <a:chOff x="722918" y="1846694"/>
            <a:chExt cx="1512168" cy="1575811"/>
          </a:xfrm>
        </p:grpSpPr>
        <p:sp>
          <p:nvSpPr>
            <p:cNvPr id="110" name="Oval 29"/>
            <p:cNvSpPr/>
            <p:nvPr/>
          </p:nvSpPr>
          <p:spPr>
            <a:xfrm>
              <a:off x="1381481" y="3291131"/>
              <a:ext cx="131374" cy="1313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nvGrpSpPr>
            <p:cNvPr id="111" name="Group 30"/>
            <p:cNvGrpSpPr/>
            <p:nvPr/>
          </p:nvGrpSpPr>
          <p:grpSpPr>
            <a:xfrm>
              <a:off x="722918" y="1846694"/>
              <a:ext cx="1512168" cy="1512168"/>
              <a:chOff x="722918" y="1846694"/>
              <a:chExt cx="1512168" cy="1512168"/>
            </a:xfrm>
          </p:grpSpPr>
          <p:sp>
            <p:nvSpPr>
              <p:cNvPr id="112" name="Oval 31"/>
              <p:cNvSpPr/>
              <p:nvPr/>
            </p:nvSpPr>
            <p:spPr>
              <a:xfrm>
                <a:off x="722918" y="1846694"/>
                <a:ext cx="1512168" cy="1512168"/>
              </a:xfrm>
              <a:prstGeom prst="ellipse">
                <a:avLst/>
              </a:prstGeom>
              <a:solidFill>
                <a:schemeClr val="accent3">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nvGrpSpPr>
              <p:cNvPr id="113" name="Group 32"/>
              <p:cNvGrpSpPr/>
              <p:nvPr/>
            </p:nvGrpSpPr>
            <p:grpSpPr>
              <a:xfrm>
                <a:off x="1090633" y="2239504"/>
                <a:ext cx="713069" cy="714288"/>
                <a:chOff x="7287419" y="3505994"/>
                <a:chExt cx="464344" cy="465138"/>
              </a:xfrm>
              <a:solidFill>
                <a:schemeClr val="bg1"/>
              </a:solidFill>
            </p:grpSpPr>
            <p:sp>
              <p:nvSpPr>
                <p:cNvPr id="114"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115"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116"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117"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118"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119"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grpSp>
        </p:grpSp>
      </p:grpSp>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消费者的定义</a:t>
            </a:r>
          </a:p>
        </p:txBody>
      </p:sp>
      <p:pic>
        <p:nvPicPr>
          <p:cNvPr id="62" name="图片 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2987" y="2909691"/>
            <a:ext cx="2390964" cy="22067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p:cTn id="25" dur="500" fill="hold"/>
                                        <p:tgtEl>
                                          <p:spTgt spid="62"/>
                                        </p:tgtEl>
                                        <p:attrNameLst>
                                          <p:attrName>ppt_w</p:attrName>
                                        </p:attrNameLst>
                                      </p:cBhvr>
                                      <p:tavLst>
                                        <p:tav tm="0">
                                          <p:val>
                                            <p:fltVal val="0"/>
                                          </p:val>
                                        </p:tav>
                                        <p:tav tm="100000">
                                          <p:val>
                                            <p:strVal val="#ppt_w"/>
                                          </p:val>
                                        </p:tav>
                                      </p:tavLst>
                                    </p:anim>
                                    <p:anim calcmode="lin" valueType="num">
                                      <p:cBhvr>
                                        <p:cTn id="26" dur="500" fill="hold"/>
                                        <p:tgtEl>
                                          <p:spTgt spid="62"/>
                                        </p:tgtEl>
                                        <p:attrNameLst>
                                          <p:attrName>ppt_h</p:attrName>
                                        </p:attrNameLst>
                                      </p:cBhvr>
                                      <p:tavLst>
                                        <p:tav tm="0">
                                          <p:val>
                                            <p:fltVal val="0"/>
                                          </p:val>
                                        </p:tav>
                                        <p:tav tm="100000">
                                          <p:val>
                                            <p:strVal val="#ppt_h"/>
                                          </p:val>
                                        </p:tav>
                                      </p:tavLst>
                                    </p:anim>
                                    <p:animEffect transition="in" filter="fade">
                                      <p:cBhvr>
                                        <p:cTn id="27" dur="500"/>
                                        <p:tgtEl>
                                          <p:spTgt spid="62"/>
                                        </p:tgtEl>
                                      </p:cBhvr>
                                    </p:animEffect>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109"/>
                                        </p:tgtEl>
                                        <p:attrNameLst>
                                          <p:attrName>style.visibility</p:attrName>
                                        </p:attrNameLst>
                                      </p:cBhvr>
                                      <p:to>
                                        <p:strVal val="visible"/>
                                      </p:to>
                                    </p:set>
                                    <p:anim calcmode="lin" valueType="num">
                                      <p:cBhvr>
                                        <p:cTn id="31" dur="500" fill="hold"/>
                                        <p:tgtEl>
                                          <p:spTgt spid="109"/>
                                        </p:tgtEl>
                                        <p:attrNameLst>
                                          <p:attrName>ppt_w</p:attrName>
                                        </p:attrNameLst>
                                      </p:cBhvr>
                                      <p:tavLst>
                                        <p:tav tm="0">
                                          <p:val>
                                            <p:fltVal val="0"/>
                                          </p:val>
                                        </p:tav>
                                        <p:tav tm="100000">
                                          <p:val>
                                            <p:strVal val="#ppt_w"/>
                                          </p:val>
                                        </p:tav>
                                      </p:tavLst>
                                    </p:anim>
                                    <p:anim calcmode="lin" valueType="num">
                                      <p:cBhvr>
                                        <p:cTn id="32" dur="500" fill="hold"/>
                                        <p:tgtEl>
                                          <p:spTgt spid="109"/>
                                        </p:tgtEl>
                                        <p:attrNameLst>
                                          <p:attrName>ppt_h</p:attrName>
                                        </p:attrNameLst>
                                      </p:cBhvr>
                                      <p:tavLst>
                                        <p:tav tm="0">
                                          <p:val>
                                            <p:fltVal val="0"/>
                                          </p:val>
                                        </p:tav>
                                        <p:tav tm="100000">
                                          <p:val>
                                            <p:strVal val="#ppt_h"/>
                                          </p:val>
                                        </p:tav>
                                      </p:tavLst>
                                    </p:anim>
                                    <p:animEffect transition="in" filter="fade">
                                      <p:cBhvr>
                                        <p:cTn id="33" dur="500"/>
                                        <p:tgtEl>
                                          <p:spTgt spid="109"/>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96"/>
                                        </p:tgtEl>
                                        <p:attrNameLst>
                                          <p:attrName>style.visibility</p:attrName>
                                        </p:attrNameLst>
                                      </p:cBhvr>
                                      <p:to>
                                        <p:strVal val="visible"/>
                                      </p:to>
                                    </p:set>
                                    <p:anim calcmode="lin" valueType="num">
                                      <p:cBhvr>
                                        <p:cTn id="37" dur="500" fill="hold"/>
                                        <p:tgtEl>
                                          <p:spTgt spid="96"/>
                                        </p:tgtEl>
                                        <p:attrNameLst>
                                          <p:attrName>ppt_w</p:attrName>
                                        </p:attrNameLst>
                                      </p:cBhvr>
                                      <p:tavLst>
                                        <p:tav tm="0">
                                          <p:val>
                                            <p:fltVal val="0"/>
                                          </p:val>
                                        </p:tav>
                                        <p:tav tm="100000">
                                          <p:val>
                                            <p:strVal val="#ppt_w"/>
                                          </p:val>
                                        </p:tav>
                                      </p:tavLst>
                                    </p:anim>
                                    <p:anim calcmode="lin" valueType="num">
                                      <p:cBhvr>
                                        <p:cTn id="38" dur="500" fill="hold"/>
                                        <p:tgtEl>
                                          <p:spTgt spid="96"/>
                                        </p:tgtEl>
                                        <p:attrNameLst>
                                          <p:attrName>ppt_h</p:attrName>
                                        </p:attrNameLst>
                                      </p:cBhvr>
                                      <p:tavLst>
                                        <p:tav tm="0">
                                          <p:val>
                                            <p:fltVal val="0"/>
                                          </p:val>
                                        </p:tav>
                                        <p:tav tm="100000">
                                          <p:val>
                                            <p:strVal val="#ppt_h"/>
                                          </p:val>
                                        </p:tav>
                                      </p:tavLst>
                                    </p:anim>
                                    <p:animEffect transition="in" filter="fade">
                                      <p:cBhvr>
                                        <p:cTn id="39" dur="500"/>
                                        <p:tgtEl>
                                          <p:spTgt spid="96"/>
                                        </p:tgtEl>
                                      </p:cBhvr>
                                    </p:animEffect>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104"/>
                                        </p:tgtEl>
                                        <p:attrNameLst>
                                          <p:attrName>style.visibility</p:attrName>
                                        </p:attrNameLst>
                                      </p:cBhvr>
                                      <p:to>
                                        <p:strVal val="visible"/>
                                      </p:to>
                                    </p:set>
                                    <p:anim calcmode="lin" valueType="num">
                                      <p:cBhvr>
                                        <p:cTn id="43" dur="500" fill="hold"/>
                                        <p:tgtEl>
                                          <p:spTgt spid="104"/>
                                        </p:tgtEl>
                                        <p:attrNameLst>
                                          <p:attrName>ppt_w</p:attrName>
                                        </p:attrNameLst>
                                      </p:cBhvr>
                                      <p:tavLst>
                                        <p:tav tm="0">
                                          <p:val>
                                            <p:fltVal val="0"/>
                                          </p:val>
                                        </p:tav>
                                        <p:tav tm="100000">
                                          <p:val>
                                            <p:strVal val="#ppt_w"/>
                                          </p:val>
                                        </p:tav>
                                      </p:tavLst>
                                    </p:anim>
                                    <p:anim calcmode="lin" valueType="num">
                                      <p:cBhvr>
                                        <p:cTn id="44" dur="500" fill="hold"/>
                                        <p:tgtEl>
                                          <p:spTgt spid="104"/>
                                        </p:tgtEl>
                                        <p:attrNameLst>
                                          <p:attrName>ppt_h</p:attrName>
                                        </p:attrNameLst>
                                      </p:cBhvr>
                                      <p:tavLst>
                                        <p:tav tm="0">
                                          <p:val>
                                            <p:fltVal val="0"/>
                                          </p:val>
                                        </p:tav>
                                        <p:tav tm="100000">
                                          <p:val>
                                            <p:strVal val="#ppt_h"/>
                                          </p:val>
                                        </p:tav>
                                      </p:tavLst>
                                    </p:anim>
                                    <p:animEffect transition="in" filter="fade">
                                      <p:cBhvr>
                                        <p:cTn id="45" dur="500"/>
                                        <p:tgtEl>
                                          <p:spTgt spid="104"/>
                                        </p:tgtEl>
                                      </p:cBhvr>
                                    </p:animEffect>
                                  </p:childTnLst>
                                </p:cTn>
                              </p:par>
                            </p:childTnLst>
                          </p:cTn>
                        </p:par>
                        <p:par>
                          <p:cTn id="46" fill="hold">
                            <p:stCondLst>
                              <p:cond delay="2000"/>
                            </p:stCondLst>
                            <p:childTnLst>
                              <p:par>
                                <p:cTn id="47" presetID="53" presetClass="entr" presetSubtype="16" fill="hold" grpId="0" nodeType="afterEffect">
                                  <p:stCondLst>
                                    <p:cond delay="0"/>
                                  </p:stCondLst>
                                  <p:childTnLst>
                                    <p:set>
                                      <p:cBhvr>
                                        <p:cTn id="48" dur="1" fill="hold">
                                          <p:stCondLst>
                                            <p:cond delay="0"/>
                                          </p:stCondLst>
                                        </p:cTn>
                                        <p:tgtEl>
                                          <p:spTgt spid="66"/>
                                        </p:tgtEl>
                                        <p:attrNameLst>
                                          <p:attrName>style.visibility</p:attrName>
                                        </p:attrNameLst>
                                      </p:cBhvr>
                                      <p:to>
                                        <p:strVal val="visible"/>
                                      </p:to>
                                    </p:set>
                                    <p:anim calcmode="lin" valueType="num">
                                      <p:cBhvr>
                                        <p:cTn id="49" dur="500" fill="hold"/>
                                        <p:tgtEl>
                                          <p:spTgt spid="66"/>
                                        </p:tgtEl>
                                        <p:attrNameLst>
                                          <p:attrName>ppt_w</p:attrName>
                                        </p:attrNameLst>
                                      </p:cBhvr>
                                      <p:tavLst>
                                        <p:tav tm="0">
                                          <p:val>
                                            <p:fltVal val="0"/>
                                          </p:val>
                                        </p:tav>
                                        <p:tav tm="100000">
                                          <p:val>
                                            <p:strVal val="#ppt_w"/>
                                          </p:val>
                                        </p:tav>
                                      </p:tavLst>
                                    </p:anim>
                                    <p:anim calcmode="lin" valueType="num">
                                      <p:cBhvr>
                                        <p:cTn id="50" dur="500" fill="hold"/>
                                        <p:tgtEl>
                                          <p:spTgt spid="66"/>
                                        </p:tgtEl>
                                        <p:attrNameLst>
                                          <p:attrName>ppt_h</p:attrName>
                                        </p:attrNameLst>
                                      </p:cBhvr>
                                      <p:tavLst>
                                        <p:tav tm="0">
                                          <p:val>
                                            <p:fltVal val="0"/>
                                          </p:val>
                                        </p:tav>
                                        <p:tav tm="100000">
                                          <p:val>
                                            <p:strVal val="#ppt_h"/>
                                          </p:val>
                                        </p:tav>
                                      </p:tavLst>
                                    </p:anim>
                                    <p:animEffect transition="in" filter="fade">
                                      <p:cBhvr>
                                        <p:cTn id="51" dur="500"/>
                                        <p:tgtEl>
                                          <p:spTgt spid="66"/>
                                        </p:tgtEl>
                                      </p:cBhvr>
                                    </p:animEffect>
                                  </p:childTnLst>
                                </p:cTn>
                              </p:par>
                            </p:childTnLst>
                          </p:cTn>
                        </p:par>
                        <p:par>
                          <p:cTn id="52" fill="hold">
                            <p:stCondLst>
                              <p:cond delay="2500"/>
                            </p:stCondLst>
                            <p:childTnLst>
                              <p:par>
                                <p:cTn id="53" presetID="10" presetClass="entr" presetSubtype="0" fill="hold" grpId="0" nodeType="afterEffect">
                                  <p:stCondLst>
                                    <p:cond delay="0"/>
                                  </p:stCondLst>
                                  <p:childTnLst>
                                    <p:set>
                                      <p:cBhvr>
                                        <p:cTn id="54" dur="1" fill="hold">
                                          <p:stCondLst>
                                            <p:cond delay="0"/>
                                          </p:stCondLst>
                                        </p:cTn>
                                        <p:tgtEl>
                                          <p:spTgt spid="89">
                                            <p:txEl>
                                              <p:pRg st="0" end="0"/>
                                            </p:txEl>
                                          </p:spTgt>
                                        </p:tgtEl>
                                        <p:attrNameLst>
                                          <p:attrName>style.visibility</p:attrName>
                                        </p:attrNameLst>
                                      </p:cBhvr>
                                      <p:to>
                                        <p:strVal val="visible"/>
                                      </p:to>
                                    </p:set>
                                    <p:animEffect transition="in" filter="fade">
                                      <p:cBhvr>
                                        <p:cTn id="55" dur="500"/>
                                        <p:tgtEl>
                                          <p:spTgt spid="89">
                                            <p:txEl>
                                              <p:pRg st="0" end="0"/>
                                            </p:txEl>
                                          </p:spTgt>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90"/>
                                        </p:tgtEl>
                                        <p:attrNameLst>
                                          <p:attrName>style.visibility</p:attrName>
                                        </p:attrNameLst>
                                      </p:cBhvr>
                                      <p:to>
                                        <p:strVal val="visible"/>
                                      </p:to>
                                    </p:set>
                                    <p:anim calcmode="lin" valueType="num">
                                      <p:cBhvr>
                                        <p:cTn id="58" dur="500" fill="hold"/>
                                        <p:tgtEl>
                                          <p:spTgt spid="90"/>
                                        </p:tgtEl>
                                        <p:attrNameLst>
                                          <p:attrName>ppt_w</p:attrName>
                                        </p:attrNameLst>
                                      </p:cBhvr>
                                      <p:tavLst>
                                        <p:tav tm="0">
                                          <p:val>
                                            <p:fltVal val="0"/>
                                          </p:val>
                                        </p:tav>
                                        <p:tav tm="100000">
                                          <p:val>
                                            <p:strVal val="#ppt_w"/>
                                          </p:val>
                                        </p:tav>
                                      </p:tavLst>
                                    </p:anim>
                                    <p:anim calcmode="lin" valueType="num">
                                      <p:cBhvr>
                                        <p:cTn id="59" dur="500" fill="hold"/>
                                        <p:tgtEl>
                                          <p:spTgt spid="90"/>
                                        </p:tgtEl>
                                        <p:attrNameLst>
                                          <p:attrName>ppt_h</p:attrName>
                                        </p:attrNameLst>
                                      </p:cBhvr>
                                      <p:tavLst>
                                        <p:tav tm="0">
                                          <p:val>
                                            <p:fltVal val="0"/>
                                          </p:val>
                                        </p:tav>
                                        <p:tav tm="100000">
                                          <p:val>
                                            <p:strVal val="#ppt_h"/>
                                          </p:val>
                                        </p:tav>
                                      </p:tavLst>
                                    </p:anim>
                                    <p:animEffect transition="in" filter="fade">
                                      <p:cBhvr>
                                        <p:cTn id="60" dur="500"/>
                                        <p:tgtEl>
                                          <p:spTgt spid="90"/>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91">
                                            <p:txEl>
                                              <p:pRg st="0" end="0"/>
                                            </p:txEl>
                                          </p:spTgt>
                                        </p:tgtEl>
                                        <p:attrNameLst>
                                          <p:attrName>style.visibility</p:attrName>
                                        </p:attrNameLst>
                                      </p:cBhvr>
                                      <p:to>
                                        <p:strVal val="visible"/>
                                      </p:to>
                                    </p:set>
                                    <p:animEffect transition="in" filter="fade">
                                      <p:cBhvr>
                                        <p:cTn id="64" dur="500"/>
                                        <p:tgtEl>
                                          <p:spTgt spid="91">
                                            <p:txEl>
                                              <p:pRg st="0" end="0"/>
                                            </p:txEl>
                                          </p:spTgt>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92"/>
                                        </p:tgtEl>
                                        <p:attrNameLst>
                                          <p:attrName>style.visibility</p:attrName>
                                        </p:attrNameLst>
                                      </p:cBhvr>
                                      <p:to>
                                        <p:strVal val="visible"/>
                                      </p:to>
                                    </p:set>
                                    <p:anim calcmode="lin" valueType="num">
                                      <p:cBhvr>
                                        <p:cTn id="67" dur="500" fill="hold"/>
                                        <p:tgtEl>
                                          <p:spTgt spid="92"/>
                                        </p:tgtEl>
                                        <p:attrNameLst>
                                          <p:attrName>ppt_w</p:attrName>
                                        </p:attrNameLst>
                                      </p:cBhvr>
                                      <p:tavLst>
                                        <p:tav tm="0">
                                          <p:val>
                                            <p:fltVal val="0"/>
                                          </p:val>
                                        </p:tav>
                                        <p:tav tm="100000">
                                          <p:val>
                                            <p:strVal val="#ppt_w"/>
                                          </p:val>
                                        </p:tav>
                                      </p:tavLst>
                                    </p:anim>
                                    <p:anim calcmode="lin" valueType="num">
                                      <p:cBhvr>
                                        <p:cTn id="68" dur="500" fill="hold"/>
                                        <p:tgtEl>
                                          <p:spTgt spid="92"/>
                                        </p:tgtEl>
                                        <p:attrNameLst>
                                          <p:attrName>ppt_h</p:attrName>
                                        </p:attrNameLst>
                                      </p:cBhvr>
                                      <p:tavLst>
                                        <p:tav tm="0">
                                          <p:val>
                                            <p:fltVal val="0"/>
                                          </p:val>
                                        </p:tav>
                                        <p:tav tm="100000">
                                          <p:val>
                                            <p:strVal val="#ppt_h"/>
                                          </p:val>
                                        </p:tav>
                                      </p:tavLst>
                                    </p:anim>
                                    <p:animEffect transition="in" filter="fade">
                                      <p:cBhvr>
                                        <p:cTn id="69" dur="500"/>
                                        <p:tgtEl>
                                          <p:spTgt spid="92"/>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93">
                                            <p:txEl>
                                              <p:pRg st="0" end="0"/>
                                            </p:txEl>
                                          </p:spTgt>
                                        </p:tgtEl>
                                        <p:attrNameLst>
                                          <p:attrName>style.visibility</p:attrName>
                                        </p:attrNameLst>
                                      </p:cBhvr>
                                      <p:to>
                                        <p:strVal val="visible"/>
                                      </p:to>
                                    </p:set>
                                    <p:animEffect transition="in" filter="fade">
                                      <p:cBhvr>
                                        <p:cTn id="73" dur="500"/>
                                        <p:tgtEl>
                                          <p:spTgt spid="9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89" grpId="0" build="p"/>
      <p:bldP spid="90" grpId="0" animBg="1"/>
      <p:bldP spid="91" grpId="0" build="p"/>
      <p:bldP spid="92" grpId="0" animBg="1"/>
      <p:bldP spid="93" grpId="0" build="p"/>
      <p:bldP spid="5"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消费者的定义</a:t>
            </a:r>
          </a:p>
        </p:txBody>
      </p:sp>
      <p:sp>
        <p:nvSpPr>
          <p:cNvPr id="7" name="TextBox 7"/>
          <p:cNvSpPr txBox="1"/>
          <p:nvPr/>
        </p:nvSpPr>
        <p:spPr>
          <a:xfrm>
            <a:off x="0" y="3745154"/>
            <a:ext cx="2852460" cy="461665"/>
          </a:xfrm>
          <a:prstGeom prst="rect">
            <a:avLst/>
          </a:prstGeom>
          <a:solidFill>
            <a:schemeClr val="accent1"/>
          </a:solidFill>
        </p:spPr>
        <p:txBody>
          <a:bodyPr wrap="square" rtlCol="0">
            <a:spAutoFit/>
          </a:bodyPr>
          <a:lstStyle/>
          <a:p>
            <a:pPr algn="ctr"/>
            <a:r>
              <a:rPr lang="en-US" sz="2400" b="1" dirty="0" smtClean="0">
                <a:solidFill>
                  <a:schemeClr val="bg1"/>
                </a:solidFill>
                <a:cs typeface="+mn-ea"/>
                <a:sym typeface="+mn-lt"/>
              </a:rPr>
              <a:t>04</a:t>
            </a:r>
            <a:endParaRPr lang="en-US" sz="2400" b="1" dirty="0">
              <a:solidFill>
                <a:schemeClr val="bg1"/>
              </a:solidFill>
              <a:cs typeface="+mn-ea"/>
              <a:sym typeface="+mn-lt"/>
            </a:endParaRPr>
          </a:p>
        </p:txBody>
      </p:sp>
      <p:sp>
        <p:nvSpPr>
          <p:cNvPr id="9" name="Content Placeholder 2"/>
          <p:cNvSpPr txBox="1"/>
          <p:nvPr/>
        </p:nvSpPr>
        <p:spPr>
          <a:xfrm>
            <a:off x="121942" y="4557334"/>
            <a:ext cx="2655305" cy="881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公平交易权</a:t>
            </a:r>
          </a:p>
        </p:txBody>
      </p:sp>
      <p:sp>
        <p:nvSpPr>
          <p:cNvPr id="10" name="TextBox 9"/>
          <p:cNvSpPr txBox="1"/>
          <p:nvPr/>
        </p:nvSpPr>
        <p:spPr>
          <a:xfrm>
            <a:off x="2852460" y="3744255"/>
            <a:ext cx="3241649" cy="461665"/>
          </a:xfrm>
          <a:prstGeom prst="rect">
            <a:avLst/>
          </a:prstGeom>
          <a:solidFill>
            <a:schemeClr val="accent1"/>
          </a:solidFill>
        </p:spPr>
        <p:txBody>
          <a:bodyPr wrap="square" rtlCol="0">
            <a:spAutoFit/>
          </a:bodyPr>
          <a:lstStyle/>
          <a:p>
            <a:pPr algn="ctr"/>
            <a:r>
              <a:rPr lang="en-US" sz="2400" b="1" dirty="0" smtClean="0">
                <a:solidFill>
                  <a:schemeClr val="bg1"/>
                </a:solidFill>
                <a:cs typeface="+mn-ea"/>
                <a:sym typeface="+mn-lt"/>
              </a:rPr>
              <a:t>05</a:t>
            </a:r>
            <a:endParaRPr lang="en-US" sz="2400" b="1" dirty="0">
              <a:solidFill>
                <a:schemeClr val="bg1"/>
              </a:solidFill>
              <a:cs typeface="+mn-ea"/>
              <a:sym typeface="+mn-lt"/>
            </a:endParaRPr>
          </a:p>
        </p:txBody>
      </p:sp>
      <p:sp>
        <p:nvSpPr>
          <p:cNvPr id="11" name="Content Placeholder 2"/>
          <p:cNvSpPr txBox="1"/>
          <p:nvPr/>
        </p:nvSpPr>
        <p:spPr>
          <a:xfrm>
            <a:off x="3194921" y="4544766"/>
            <a:ext cx="2655305" cy="881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lnSpc>
                <a:spcPct val="100000"/>
              </a:lnSpc>
              <a:spcBef>
                <a:spcPct val="0"/>
              </a:spcBef>
              <a:spcAft>
                <a:spcPct val="0"/>
              </a:spcAft>
              <a:buNone/>
            </a:pPr>
            <a:r>
              <a:rPr lang="zh-CN" altLang="en-US" sz="2000" b="1" dirty="0">
                <a:solidFill>
                  <a:schemeClr val="bg1"/>
                </a:solidFill>
                <a:latin typeface="Calibri" panose="020F0502020204030204" pitchFamily="34" charset="0"/>
                <a:ea typeface="微软雅黑" panose="020B0503020204020204" pitchFamily="34" charset="-122"/>
              </a:rPr>
              <a:t>依法求偿权</a:t>
            </a:r>
          </a:p>
        </p:txBody>
      </p:sp>
      <p:sp>
        <p:nvSpPr>
          <p:cNvPr id="12" name="TextBox 11"/>
          <p:cNvSpPr txBox="1"/>
          <p:nvPr/>
        </p:nvSpPr>
        <p:spPr>
          <a:xfrm>
            <a:off x="6070748" y="3745153"/>
            <a:ext cx="3145489" cy="461665"/>
          </a:xfrm>
          <a:prstGeom prst="rect">
            <a:avLst/>
          </a:prstGeom>
          <a:solidFill>
            <a:schemeClr val="accent1"/>
          </a:solidFill>
        </p:spPr>
        <p:txBody>
          <a:bodyPr wrap="square" rtlCol="0">
            <a:spAutoFit/>
          </a:bodyPr>
          <a:lstStyle/>
          <a:p>
            <a:pPr algn="ctr"/>
            <a:r>
              <a:rPr lang="en-US" sz="2400" b="1" dirty="0" smtClean="0">
                <a:solidFill>
                  <a:schemeClr val="bg1"/>
                </a:solidFill>
                <a:cs typeface="+mn-ea"/>
                <a:sym typeface="+mn-lt"/>
              </a:rPr>
              <a:t>06</a:t>
            </a:r>
            <a:endParaRPr lang="en-US" sz="2400" b="1" dirty="0">
              <a:solidFill>
                <a:schemeClr val="bg1"/>
              </a:solidFill>
              <a:cs typeface="+mn-ea"/>
              <a:sym typeface="+mn-lt"/>
            </a:endParaRPr>
          </a:p>
        </p:txBody>
      </p:sp>
      <p:sp>
        <p:nvSpPr>
          <p:cNvPr id="13" name="Content Placeholder 2"/>
          <p:cNvSpPr txBox="1"/>
          <p:nvPr/>
        </p:nvSpPr>
        <p:spPr>
          <a:xfrm>
            <a:off x="6291264" y="4557334"/>
            <a:ext cx="2655305" cy="89997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lnSpc>
                <a:spcPct val="100000"/>
              </a:lnSpc>
              <a:spcBef>
                <a:spcPct val="0"/>
              </a:spcBef>
              <a:spcAft>
                <a:spcPct val="0"/>
              </a:spcAft>
              <a:buNone/>
            </a:pPr>
            <a:r>
              <a:rPr lang="zh-CN" altLang="en-US" sz="2000" b="1" dirty="0">
                <a:solidFill>
                  <a:schemeClr val="bg1"/>
                </a:solidFill>
                <a:latin typeface="Calibri" panose="020F0502020204030204" pitchFamily="34" charset="0"/>
                <a:ea typeface="微软雅黑" panose="020B0503020204020204" pitchFamily="34" charset="-122"/>
              </a:rPr>
              <a:t>求教获知权</a:t>
            </a:r>
          </a:p>
        </p:txBody>
      </p:sp>
      <p:grpSp>
        <p:nvGrpSpPr>
          <p:cNvPr id="14" name="Group 15"/>
          <p:cNvGrpSpPr/>
          <p:nvPr/>
        </p:nvGrpSpPr>
        <p:grpSpPr>
          <a:xfrm>
            <a:off x="3766491" y="2160978"/>
            <a:ext cx="1512168" cy="1578476"/>
            <a:chOff x="3791744" y="1844824"/>
            <a:chExt cx="1512168" cy="1578476"/>
          </a:xfrm>
        </p:grpSpPr>
        <p:grpSp>
          <p:nvGrpSpPr>
            <p:cNvPr id="15" name="Group 16"/>
            <p:cNvGrpSpPr/>
            <p:nvPr/>
          </p:nvGrpSpPr>
          <p:grpSpPr>
            <a:xfrm>
              <a:off x="3791744" y="1844824"/>
              <a:ext cx="1512168" cy="1512168"/>
              <a:chOff x="3791744" y="823617"/>
              <a:chExt cx="1512168" cy="1512168"/>
            </a:xfrm>
          </p:grpSpPr>
          <p:sp>
            <p:nvSpPr>
              <p:cNvPr id="17" name="Oval 18"/>
              <p:cNvSpPr/>
              <p:nvPr/>
            </p:nvSpPr>
            <p:spPr>
              <a:xfrm>
                <a:off x="3791744" y="823617"/>
                <a:ext cx="1512168" cy="1512168"/>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nvGrpSpPr>
              <p:cNvPr id="18" name="Group 19"/>
              <p:cNvGrpSpPr/>
              <p:nvPr/>
            </p:nvGrpSpPr>
            <p:grpSpPr>
              <a:xfrm>
                <a:off x="4178439" y="1218297"/>
                <a:ext cx="738778" cy="714288"/>
                <a:chOff x="4439444" y="1652588"/>
                <a:chExt cx="464344" cy="464344"/>
              </a:xfrm>
              <a:solidFill>
                <a:schemeClr val="bg1"/>
              </a:solidFill>
            </p:grpSpPr>
            <p:sp>
              <p:nvSpPr>
                <p:cNvPr id="1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sp>
          <p:nvSpPr>
            <p:cNvPr id="16" name="Oval 17"/>
            <p:cNvSpPr/>
            <p:nvPr/>
          </p:nvSpPr>
          <p:spPr>
            <a:xfrm>
              <a:off x="4477826" y="3291926"/>
              <a:ext cx="131374" cy="1313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grpSp>
        <p:nvGrpSpPr>
          <p:cNvPr id="22" name="Group 23"/>
          <p:cNvGrpSpPr/>
          <p:nvPr/>
        </p:nvGrpSpPr>
        <p:grpSpPr>
          <a:xfrm>
            <a:off x="6862835" y="2160978"/>
            <a:ext cx="1512168" cy="1583350"/>
            <a:chOff x="6888088" y="1844824"/>
            <a:chExt cx="1512168" cy="1583350"/>
          </a:xfrm>
        </p:grpSpPr>
        <p:grpSp>
          <p:nvGrpSpPr>
            <p:cNvPr id="23" name="Group 24"/>
            <p:cNvGrpSpPr/>
            <p:nvPr/>
          </p:nvGrpSpPr>
          <p:grpSpPr>
            <a:xfrm>
              <a:off x="6888088" y="1844824"/>
              <a:ext cx="1512168" cy="1583350"/>
              <a:chOff x="6888088" y="1844824"/>
              <a:chExt cx="1512168" cy="1583350"/>
            </a:xfrm>
          </p:grpSpPr>
          <p:sp>
            <p:nvSpPr>
              <p:cNvPr id="25" name="Oval 26"/>
              <p:cNvSpPr/>
              <p:nvPr/>
            </p:nvSpPr>
            <p:spPr>
              <a:xfrm>
                <a:off x="6888088" y="1844824"/>
                <a:ext cx="1512168" cy="151216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sp>
            <p:nvSpPr>
              <p:cNvPr id="26" name="Oval 27"/>
              <p:cNvSpPr/>
              <p:nvPr/>
            </p:nvSpPr>
            <p:spPr>
              <a:xfrm>
                <a:off x="7590161" y="3296800"/>
                <a:ext cx="131374" cy="1313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sp>
          <p:nvSpPr>
            <p:cNvPr id="24" name="AutoShape 117"/>
            <p:cNvSpPr/>
            <p:nvPr/>
          </p:nvSpPr>
          <p:spPr bwMode="auto">
            <a:xfrm>
              <a:off x="7216682" y="2245634"/>
              <a:ext cx="864098" cy="71428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27" name="Group 28"/>
          <p:cNvGrpSpPr/>
          <p:nvPr/>
        </p:nvGrpSpPr>
        <p:grpSpPr>
          <a:xfrm>
            <a:off x="697665" y="2162848"/>
            <a:ext cx="1512168" cy="1575811"/>
            <a:chOff x="722918" y="1846694"/>
            <a:chExt cx="1512168" cy="1575811"/>
          </a:xfrm>
        </p:grpSpPr>
        <p:sp>
          <p:nvSpPr>
            <p:cNvPr id="28" name="Oval 29"/>
            <p:cNvSpPr/>
            <p:nvPr/>
          </p:nvSpPr>
          <p:spPr>
            <a:xfrm>
              <a:off x="1381481" y="3291131"/>
              <a:ext cx="131374" cy="1313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nvGrpSpPr>
            <p:cNvPr id="29" name="Group 30"/>
            <p:cNvGrpSpPr/>
            <p:nvPr/>
          </p:nvGrpSpPr>
          <p:grpSpPr>
            <a:xfrm>
              <a:off x="722918" y="1846694"/>
              <a:ext cx="1512168" cy="1512168"/>
              <a:chOff x="722918" y="1846694"/>
              <a:chExt cx="1512168" cy="1512168"/>
            </a:xfrm>
          </p:grpSpPr>
          <p:sp>
            <p:nvSpPr>
              <p:cNvPr id="30" name="Oval 31"/>
              <p:cNvSpPr/>
              <p:nvPr/>
            </p:nvSpPr>
            <p:spPr>
              <a:xfrm>
                <a:off x="722918" y="1846694"/>
                <a:ext cx="1512168" cy="1512168"/>
              </a:xfrm>
              <a:prstGeom prst="ellipse">
                <a:avLst/>
              </a:prstGeom>
              <a:solidFill>
                <a:schemeClr val="accent3">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nvGrpSpPr>
              <p:cNvPr id="31" name="Group 32"/>
              <p:cNvGrpSpPr/>
              <p:nvPr/>
            </p:nvGrpSpPr>
            <p:grpSpPr>
              <a:xfrm>
                <a:off x="1090633" y="2239504"/>
                <a:ext cx="713069" cy="714288"/>
                <a:chOff x="7287419" y="3505994"/>
                <a:chExt cx="464344" cy="465138"/>
              </a:xfrm>
              <a:solidFill>
                <a:schemeClr val="bg1"/>
              </a:solidFill>
            </p:grpSpPr>
            <p:sp>
              <p:nvSpPr>
                <p:cNvPr id="32"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33"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34"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35"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36"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37"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grpSp>
        </p:grpSp>
      </p:grpSp>
      <p:sp>
        <p:nvSpPr>
          <p:cNvPr id="39" name="TextBox 9"/>
          <p:cNvSpPr txBox="1"/>
          <p:nvPr/>
        </p:nvSpPr>
        <p:spPr>
          <a:xfrm>
            <a:off x="9126286" y="3744255"/>
            <a:ext cx="3241649" cy="461665"/>
          </a:xfrm>
          <a:prstGeom prst="rect">
            <a:avLst/>
          </a:prstGeom>
          <a:solidFill>
            <a:schemeClr val="accent1"/>
          </a:solidFill>
        </p:spPr>
        <p:txBody>
          <a:bodyPr wrap="square" rtlCol="0">
            <a:spAutoFit/>
          </a:bodyPr>
          <a:lstStyle/>
          <a:p>
            <a:pPr algn="ctr"/>
            <a:r>
              <a:rPr lang="en-US" sz="2400" b="1" dirty="0" smtClean="0">
                <a:solidFill>
                  <a:schemeClr val="bg1"/>
                </a:solidFill>
                <a:cs typeface="+mn-ea"/>
                <a:sym typeface="+mn-lt"/>
              </a:rPr>
              <a:t>07</a:t>
            </a:r>
            <a:endParaRPr lang="en-US" sz="2400" b="1" dirty="0">
              <a:solidFill>
                <a:schemeClr val="bg1"/>
              </a:solidFill>
              <a:cs typeface="+mn-ea"/>
              <a:sym typeface="+mn-lt"/>
            </a:endParaRPr>
          </a:p>
        </p:txBody>
      </p:sp>
      <p:sp>
        <p:nvSpPr>
          <p:cNvPr id="40" name="Content Placeholder 2"/>
          <p:cNvSpPr txBox="1"/>
          <p:nvPr/>
        </p:nvSpPr>
        <p:spPr>
          <a:xfrm>
            <a:off x="9468747" y="4544766"/>
            <a:ext cx="2655305" cy="881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lnSpc>
                <a:spcPct val="100000"/>
              </a:lnSpc>
              <a:spcBef>
                <a:spcPct val="0"/>
              </a:spcBef>
              <a:spcAft>
                <a:spcPct val="0"/>
              </a:spcAft>
              <a:buNone/>
            </a:pPr>
            <a:r>
              <a:rPr lang="zh-CN" altLang="en-US" sz="2000" b="1" dirty="0">
                <a:solidFill>
                  <a:schemeClr val="bg1"/>
                </a:solidFill>
                <a:latin typeface="Calibri" panose="020F0502020204030204" pitchFamily="34" charset="0"/>
                <a:ea typeface="微软雅黑" panose="020B0503020204020204" pitchFamily="34" charset="-122"/>
              </a:rPr>
              <a:t>依法结社权</a:t>
            </a:r>
          </a:p>
        </p:txBody>
      </p:sp>
      <p:grpSp>
        <p:nvGrpSpPr>
          <p:cNvPr id="41" name="Group 15"/>
          <p:cNvGrpSpPr/>
          <p:nvPr/>
        </p:nvGrpSpPr>
        <p:grpSpPr>
          <a:xfrm>
            <a:off x="10040317" y="2160978"/>
            <a:ext cx="1512168" cy="1578476"/>
            <a:chOff x="3791744" y="1844824"/>
            <a:chExt cx="1512168" cy="1578476"/>
          </a:xfrm>
        </p:grpSpPr>
        <p:grpSp>
          <p:nvGrpSpPr>
            <p:cNvPr id="42" name="Group 16"/>
            <p:cNvGrpSpPr/>
            <p:nvPr/>
          </p:nvGrpSpPr>
          <p:grpSpPr>
            <a:xfrm>
              <a:off x="3791744" y="1844824"/>
              <a:ext cx="1512168" cy="1512168"/>
              <a:chOff x="3791744" y="823617"/>
              <a:chExt cx="1512168" cy="1512168"/>
            </a:xfrm>
          </p:grpSpPr>
          <p:sp>
            <p:nvSpPr>
              <p:cNvPr id="44" name="Oval 18"/>
              <p:cNvSpPr/>
              <p:nvPr/>
            </p:nvSpPr>
            <p:spPr>
              <a:xfrm>
                <a:off x="3791744" y="823617"/>
                <a:ext cx="1512168" cy="1512168"/>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nvGrpSpPr>
              <p:cNvPr id="45" name="Group 19"/>
              <p:cNvGrpSpPr/>
              <p:nvPr/>
            </p:nvGrpSpPr>
            <p:grpSpPr>
              <a:xfrm>
                <a:off x="4178439" y="1218297"/>
                <a:ext cx="738778" cy="714288"/>
                <a:chOff x="4439444" y="1652588"/>
                <a:chExt cx="464344" cy="464344"/>
              </a:xfrm>
              <a:solidFill>
                <a:schemeClr val="bg1"/>
              </a:solidFill>
            </p:grpSpPr>
            <p:sp>
              <p:nvSpPr>
                <p:cNvPr id="46"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47"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48"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sp>
          <p:nvSpPr>
            <p:cNvPr id="43" name="Oval 17"/>
            <p:cNvSpPr/>
            <p:nvPr/>
          </p:nvSpPr>
          <p:spPr>
            <a:xfrm>
              <a:off x="4477826" y="3291926"/>
              <a:ext cx="131374" cy="1313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9">
                                            <p:txEl>
                                              <p:pRg st="0" end="0"/>
                                            </p:txEl>
                                          </p:spTgt>
                                        </p:tgtEl>
                                        <p:attrNameLst>
                                          <p:attrName>style.visibility</p:attrName>
                                        </p:attrNameLst>
                                      </p:cBhvr>
                                      <p:to>
                                        <p:strVal val="visible"/>
                                      </p:to>
                                    </p:set>
                                    <p:animEffect transition="in" filter="fade">
                                      <p:cBhvr>
                                        <p:cTn id="48" dur="500"/>
                                        <p:tgtEl>
                                          <p:spTgt spid="9">
                                            <p:txEl>
                                              <p:pRg st="0" end="0"/>
                                            </p:txEl>
                                          </p:spTgt>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11">
                                            <p:txEl>
                                              <p:pRg st="0" end="0"/>
                                            </p:txEl>
                                          </p:spTgt>
                                        </p:tgtEl>
                                        <p:attrNameLst>
                                          <p:attrName>style.visibility</p:attrName>
                                        </p:attrNameLst>
                                      </p:cBhvr>
                                      <p:to>
                                        <p:strVal val="visible"/>
                                      </p:to>
                                    </p:set>
                                    <p:animEffect transition="in" filter="fade">
                                      <p:cBhvr>
                                        <p:cTn id="57" dur="500"/>
                                        <p:tgtEl>
                                          <p:spTgt spid="11">
                                            <p:txEl>
                                              <p:pRg st="0" end="0"/>
                                            </p:txEl>
                                          </p:spTgt>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Effect transition="in" filter="fade">
                                      <p:cBhvr>
                                        <p:cTn id="62" dur="500"/>
                                        <p:tgtEl>
                                          <p:spTgt spid="12"/>
                                        </p:tgtEl>
                                      </p:cBhvr>
                                    </p:animEffect>
                                  </p:childTnLst>
                                </p:cTn>
                              </p:par>
                            </p:childTnLst>
                          </p:cTn>
                        </p:par>
                        <p:par>
                          <p:cTn id="63" fill="hold">
                            <p:stCondLst>
                              <p:cond delay="4000"/>
                            </p:stCondLst>
                            <p:childTnLst>
                              <p:par>
                                <p:cTn id="64" presetID="10" presetClass="entr" presetSubtype="0" fill="hold" grpId="0" nodeType="afterEffect">
                                  <p:stCondLst>
                                    <p:cond delay="0"/>
                                  </p:stCondLst>
                                  <p:childTnLst>
                                    <p:set>
                                      <p:cBhvr>
                                        <p:cTn id="65" dur="1" fill="hold">
                                          <p:stCondLst>
                                            <p:cond delay="0"/>
                                          </p:stCondLst>
                                        </p:cTn>
                                        <p:tgtEl>
                                          <p:spTgt spid="13">
                                            <p:txEl>
                                              <p:pRg st="0" end="0"/>
                                            </p:txEl>
                                          </p:spTgt>
                                        </p:tgtEl>
                                        <p:attrNameLst>
                                          <p:attrName>style.visibility</p:attrName>
                                        </p:attrNameLst>
                                      </p:cBhvr>
                                      <p:to>
                                        <p:strVal val="visible"/>
                                      </p:to>
                                    </p:set>
                                    <p:animEffect transition="in" filter="fade">
                                      <p:cBhvr>
                                        <p:cTn id="66" dur="500"/>
                                        <p:tgtEl>
                                          <p:spTgt spid="13">
                                            <p:txEl>
                                              <p:pRg st="0" end="0"/>
                                            </p:txEl>
                                          </p:spTgt>
                                        </p:tgtEl>
                                      </p:cBhvr>
                                    </p:animEffect>
                                  </p:childTnLst>
                                </p:cTn>
                              </p:par>
                            </p:childTnLst>
                          </p:cTn>
                        </p:par>
                        <p:par>
                          <p:cTn id="67" fill="hold">
                            <p:stCondLst>
                              <p:cond delay="4500"/>
                            </p:stCondLst>
                            <p:childTnLst>
                              <p:par>
                                <p:cTn id="68" presetID="53" presetClass="entr" presetSubtype="16" fill="hold" nodeType="after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Effect transition="in" filter="fade">
                                      <p:cBhvr>
                                        <p:cTn id="72" dur="500"/>
                                        <p:tgtEl>
                                          <p:spTgt spid="41"/>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p:cTn id="75" dur="500" fill="hold"/>
                                        <p:tgtEl>
                                          <p:spTgt spid="39"/>
                                        </p:tgtEl>
                                        <p:attrNameLst>
                                          <p:attrName>ppt_w</p:attrName>
                                        </p:attrNameLst>
                                      </p:cBhvr>
                                      <p:tavLst>
                                        <p:tav tm="0">
                                          <p:val>
                                            <p:fltVal val="0"/>
                                          </p:val>
                                        </p:tav>
                                        <p:tav tm="100000">
                                          <p:val>
                                            <p:strVal val="#ppt_w"/>
                                          </p:val>
                                        </p:tav>
                                      </p:tavLst>
                                    </p:anim>
                                    <p:anim calcmode="lin" valueType="num">
                                      <p:cBhvr>
                                        <p:cTn id="76" dur="500" fill="hold"/>
                                        <p:tgtEl>
                                          <p:spTgt spid="39"/>
                                        </p:tgtEl>
                                        <p:attrNameLst>
                                          <p:attrName>ppt_h</p:attrName>
                                        </p:attrNameLst>
                                      </p:cBhvr>
                                      <p:tavLst>
                                        <p:tav tm="0">
                                          <p:val>
                                            <p:fltVal val="0"/>
                                          </p:val>
                                        </p:tav>
                                        <p:tav tm="100000">
                                          <p:val>
                                            <p:strVal val="#ppt_h"/>
                                          </p:val>
                                        </p:tav>
                                      </p:tavLst>
                                    </p:anim>
                                    <p:animEffect transition="in" filter="fade">
                                      <p:cBhvr>
                                        <p:cTn id="77" dur="500"/>
                                        <p:tgtEl>
                                          <p:spTgt spid="39"/>
                                        </p:tgtEl>
                                      </p:cBhvr>
                                    </p:animEffect>
                                  </p:childTnLst>
                                </p:cTn>
                              </p:par>
                            </p:childTnLst>
                          </p:cTn>
                        </p:par>
                        <p:par>
                          <p:cTn id="78" fill="hold">
                            <p:stCondLst>
                              <p:cond delay="5000"/>
                            </p:stCondLst>
                            <p:childTnLst>
                              <p:par>
                                <p:cTn id="79" presetID="10" presetClass="entr" presetSubtype="0" fill="hold" grpId="0" nodeType="afterEffect">
                                  <p:stCondLst>
                                    <p:cond delay="0"/>
                                  </p:stCondLst>
                                  <p:childTnLst>
                                    <p:set>
                                      <p:cBhvr>
                                        <p:cTn id="80" dur="1" fill="hold">
                                          <p:stCondLst>
                                            <p:cond delay="0"/>
                                          </p:stCondLst>
                                        </p:cTn>
                                        <p:tgtEl>
                                          <p:spTgt spid="40">
                                            <p:txEl>
                                              <p:pRg st="0" end="0"/>
                                            </p:txEl>
                                          </p:spTgt>
                                        </p:tgtEl>
                                        <p:attrNameLst>
                                          <p:attrName>style.visibility</p:attrName>
                                        </p:attrNameLst>
                                      </p:cBhvr>
                                      <p:to>
                                        <p:strVal val="visible"/>
                                      </p:to>
                                    </p:set>
                                    <p:animEffect transition="in" filter="fade">
                                      <p:cBhvr>
                                        <p:cTn id="81" dur="500"/>
                                        <p:tgtEl>
                                          <p:spTgt spid="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7" grpId="0" animBg="1"/>
      <p:bldP spid="9" grpId="0" build="p"/>
      <p:bldP spid="10" grpId="0" animBg="1"/>
      <p:bldP spid="11" grpId="0" build="p"/>
      <p:bldP spid="12" grpId="0" animBg="1"/>
      <p:bldP spid="13" grpId="0" build="p"/>
      <p:bldP spid="39" grpId="0" animBg="1"/>
      <p:bldP spid="4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消费者的定义</a:t>
            </a:r>
          </a:p>
        </p:txBody>
      </p:sp>
      <p:sp>
        <p:nvSpPr>
          <p:cNvPr id="7" name="TextBox 7"/>
          <p:cNvSpPr txBox="1"/>
          <p:nvPr/>
        </p:nvSpPr>
        <p:spPr>
          <a:xfrm>
            <a:off x="0" y="3745154"/>
            <a:ext cx="2852460" cy="461665"/>
          </a:xfrm>
          <a:prstGeom prst="rect">
            <a:avLst/>
          </a:prstGeom>
          <a:solidFill>
            <a:schemeClr val="accent1"/>
          </a:solidFill>
        </p:spPr>
        <p:txBody>
          <a:bodyPr wrap="square" rtlCol="0">
            <a:spAutoFit/>
          </a:bodyPr>
          <a:lstStyle/>
          <a:p>
            <a:pPr algn="ctr"/>
            <a:r>
              <a:rPr lang="en-US" sz="2400" b="1" dirty="0" smtClean="0">
                <a:solidFill>
                  <a:schemeClr val="bg1"/>
                </a:solidFill>
                <a:cs typeface="+mn-ea"/>
                <a:sym typeface="+mn-lt"/>
              </a:rPr>
              <a:t>08</a:t>
            </a:r>
            <a:endParaRPr lang="en-US" sz="2400" b="1" dirty="0">
              <a:solidFill>
                <a:schemeClr val="bg1"/>
              </a:solidFill>
              <a:cs typeface="+mn-ea"/>
              <a:sym typeface="+mn-lt"/>
            </a:endParaRPr>
          </a:p>
        </p:txBody>
      </p:sp>
      <p:sp>
        <p:nvSpPr>
          <p:cNvPr id="9" name="Content Placeholder 2"/>
          <p:cNvSpPr txBox="1"/>
          <p:nvPr/>
        </p:nvSpPr>
        <p:spPr>
          <a:xfrm>
            <a:off x="121942" y="4557334"/>
            <a:ext cx="2655305" cy="881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2000" b="1" dirty="0">
                <a:solidFill>
                  <a:schemeClr val="bg1"/>
                </a:solidFill>
                <a:latin typeface="微软雅黑" panose="020B0503020204020204" pitchFamily="34" charset="-122"/>
                <a:ea typeface="微软雅黑" panose="020B0503020204020204" pitchFamily="34" charset="-122"/>
                <a:cs typeface="+mn-ea"/>
                <a:sym typeface="+mn-lt"/>
              </a:rPr>
              <a:t>依法结社权</a:t>
            </a:r>
          </a:p>
        </p:txBody>
      </p:sp>
      <p:sp>
        <p:nvSpPr>
          <p:cNvPr id="10" name="TextBox 9"/>
          <p:cNvSpPr txBox="1"/>
          <p:nvPr/>
        </p:nvSpPr>
        <p:spPr>
          <a:xfrm>
            <a:off x="2852460" y="3744255"/>
            <a:ext cx="3241649" cy="461665"/>
          </a:xfrm>
          <a:prstGeom prst="rect">
            <a:avLst/>
          </a:prstGeom>
          <a:solidFill>
            <a:schemeClr val="accent1"/>
          </a:solidFill>
        </p:spPr>
        <p:txBody>
          <a:bodyPr wrap="square" rtlCol="0">
            <a:spAutoFit/>
          </a:bodyPr>
          <a:lstStyle/>
          <a:p>
            <a:pPr algn="ctr"/>
            <a:r>
              <a:rPr lang="en-US" sz="2400" b="1" dirty="0" smtClean="0">
                <a:solidFill>
                  <a:schemeClr val="bg1"/>
                </a:solidFill>
                <a:cs typeface="+mn-ea"/>
                <a:sym typeface="+mn-lt"/>
              </a:rPr>
              <a:t>09</a:t>
            </a:r>
            <a:endParaRPr lang="en-US" sz="2400" b="1" dirty="0">
              <a:solidFill>
                <a:schemeClr val="bg1"/>
              </a:solidFill>
              <a:cs typeface="+mn-ea"/>
              <a:sym typeface="+mn-lt"/>
            </a:endParaRPr>
          </a:p>
        </p:txBody>
      </p:sp>
      <p:sp>
        <p:nvSpPr>
          <p:cNvPr id="11" name="Content Placeholder 2"/>
          <p:cNvSpPr txBox="1"/>
          <p:nvPr/>
        </p:nvSpPr>
        <p:spPr>
          <a:xfrm>
            <a:off x="3194921" y="4544766"/>
            <a:ext cx="2655305" cy="88136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lnSpc>
                <a:spcPct val="100000"/>
              </a:lnSpc>
              <a:spcBef>
                <a:spcPct val="0"/>
              </a:spcBef>
              <a:spcAft>
                <a:spcPct val="0"/>
              </a:spcAft>
              <a:buNone/>
            </a:pPr>
            <a:r>
              <a:rPr lang="zh-CN" altLang="en-US" sz="2000" b="1" dirty="0">
                <a:solidFill>
                  <a:schemeClr val="bg1"/>
                </a:solidFill>
                <a:latin typeface="Calibri" panose="020F0502020204030204" pitchFamily="34" charset="0"/>
                <a:ea typeface="微软雅黑" panose="020B0503020204020204" pitchFamily="34" charset="-122"/>
              </a:rPr>
              <a:t>维护尊严权</a:t>
            </a:r>
          </a:p>
        </p:txBody>
      </p:sp>
      <p:sp>
        <p:nvSpPr>
          <p:cNvPr id="12" name="TextBox 11"/>
          <p:cNvSpPr txBox="1"/>
          <p:nvPr/>
        </p:nvSpPr>
        <p:spPr>
          <a:xfrm>
            <a:off x="6070748" y="3745153"/>
            <a:ext cx="3700821" cy="461665"/>
          </a:xfrm>
          <a:prstGeom prst="rect">
            <a:avLst/>
          </a:prstGeom>
          <a:solidFill>
            <a:schemeClr val="accent1"/>
          </a:solidFill>
        </p:spPr>
        <p:txBody>
          <a:bodyPr wrap="square" rtlCol="0">
            <a:spAutoFit/>
          </a:bodyPr>
          <a:lstStyle/>
          <a:p>
            <a:pPr algn="ctr"/>
            <a:r>
              <a:rPr lang="en-US" sz="2400" b="1" dirty="0" smtClean="0">
                <a:solidFill>
                  <a:schemeClr val="bg1"/>
                </a:solidFill>
                <a:cs typeface="+mn-ea"/>
                <a:sym typeface="+mn-lt"/>
              </a:rPr>
              <a:t>10</a:t>
            </a:r>
            <a:endParaRPr lang="en-US" sz="2400" b="1" dirty="0">
              <a:solidFill>
                <a:schemeClr val="bg1"/>
              </a:solidFill>
              <a:cs typeface="+mn-ea"/>
              <a:sym typeface="+mn-lt"/>
            </a:endParaRPr>
          </a:p>
        </p:txBody>
      </p:sp>
      <p:sp>
        <p:nvSpPr>
          <p:cNvPr id="13" name="Content Placeholder 2"/>
          <p:cNvSpPr txBox="1"/>
          <p:nvPr/>
        </p:nvSpPr>
        <p:spPr>
          <a:xfrm>
            <a:off x="6291264" y="4557334"/>
            <a:ext cx="2655305" cy="89997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lnSpc>
                <a:spcPct val="100000"/>
              </a:lnSpc>
              <a:spcBef>
                <a:spcPct val="0"/>
              </a:spcBef>
              <a:spcAft>
                <a:spcPct val="0"/>
              </a:spcAft>
              <a:buNone/>
            </a:pPr>
            <a:r>
              <a:rPr lang="zh-CN" altLang="en-US" sz="2000" b="1" dirty="0">
                <a:solidFill>
                  <a:schemeClr val="bg1"/>
                </a:solidFill>
                <a:latin typeface="Calibri" panose="020F0502020204030204" pitchFamily="34" charset="0"/>
                <a:ea typeface="微软雅黑" panose="020B0503020204020204" pitchFamily="34" charset="-122"/>
              </a:rPr>
              <a:t>监督批评权</a:t>
            </a:r>
          </a:p>
        </p:txBody>
      </p:sp>
      <p:grpSp>
        <p:nvGrpSpPr>
          <p:cNvPr id="14" name="Group 15"/>
          <p:cNvGrpSpPr/>
          <p:nvPr/>
        </p:nvGrpSpPr>
        <p:grpSpPr>
          <a:xfrm>
            <a:off x="3766491" y="2160978"/>
            <a:ext cx="1512168" cy="1578476"/>
            <a:chOff x="3791744" y="1844824"/>
            <a:chExt cx="1512168" cy="1578476"/>
          </a:xfrm>
        </p:grpSpPr>
        <p:grpSp>
          <p:nvGrpSpPr>
            <p:cNvPr id="15" name="Group 16"/>
            <p:cNvGrpSpPr/>
            <p:nvPr/>
          </p:nvGrpSpPr>
          <p:grpSpPr>
            <a:xfrm>
              <a:off x="3791744" y="1844824"/>
              <a:ext cx="1512168" cy="1512168"/>
              <a:chOff x="3791744" y="823617"/>
              <a:chExt cx="1512168" cy="1512168"/>
            </a:xfrm>
          </p:grpSpPr>
          <p:sp>
            <p:nvSpPr>
              <p:cNvPr id="17" name="Oval 18"/>
              <p:cNvSpPr/>
              <p:nvPr/>
            </p:nvSpPr>
            <p:spPr>
              <a:xfrm>
                <a:off x="3791744" y="823617"/>
                <a:ext cx="1512168" cy="1512168"/>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nvGrpSpPr>
              <p:cNvPr id="18" name="Group 19"/>
              <p:cNvGrpSpPr/>
              <p:nvPr/>
            </p:nvGrpSpPr>
            <p:grpSpPr>
              <a:xfrm>
                <a:off x="4178439" y="1218297"/>
                <a:ext cx="738778" cy="714288"/>
                <a:chOff x="4439444" y="1652588"/>
                <a:chExt cx="464344" cy="464344"/>
              </a:xfrm>
              <a:solidFill>
                <a:schemeClr val="bg1"/>
              </a:solidFill>
            </p:grpSpPr>
            <p:sp>
              <p:nvSpPr>
                <p:cNvPr id="1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sp>
          <p:nvSpPr>
            <p:cNvPr id="16" name="Oval 17"/>
            <p:cNvSpPr/>
            <p:nvPr/>
          </p:nvSpPr>
          <p:spPr>
            <a:xfrm>
              <a:off x="4477826" y="3291926"/>
              <a:ext cx="131374" cy="1313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grpSp>
        <p:nvGrpSpPr>
          <p:cNvPr id="22" name="Group 23"/>
          <p:cNvGrpSpPr/>
          <p:nvPr/>
        </p:nvGrpSpPr>
        <p:grpSpPr>
          <a:xfrm>
            <a:off x="6862835" y="2160978"/>
            <a:ext cx="1512168" cy="1583350"/>
            <a:chOff x="6888088" y="1844824"/>
            <a:chExt cx="1512168" cy="1583350"/>
          </a:xfrm>
        </p:grpSpPr>
        <p:grpSp>
          <p:nvGrpSpPr>
            <p:cNvPr id="23" name="Group 24"/>
            <p:cNvGrpSpPr/>
            <p:nvPr/>
          </p:nvGrpSpPr>
          <p:grpSpPr>
            <a:xfrm>
              <a:off x="6888088" y="1844824"/>
              <a:ext cx="1512168" cy="1583350"/>
              <a:chOff x="6888088" y="1844824"/>
              <a:chExt cx="1512168" cy="1583350"/>
            </a:xfrm>
          </p:grpSpPr>
          <p:sp>
            <p:nvSpPr>
              <p:cNvPr id="25" name="Oval 26"/>
              <p:cNvSpPr/>
              <p:nvPr/>
            </p:nvSpPr>
            <p:spPr>
              <a:xfrm>
                <a:off x="6888088" y="1844824"/>
                <a:ext cx="1512168" cy="151216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sp>
            <p:nvSpPr>
              <p:cNvPr id="26" name="Oval 27"/>
              <p:cNvSpPr/>
              <p:nvPr/>
            </p:nvSpPr>
            <p:spPr>
              <a:xfrm>
                <a:off x="7590161" y="3296800"/>
                <a:ext cx="131374" cy="1313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sp>
          <p:nvSpPr>
            <p:cNvPr id="24" name="AutoShape 117"/>
            <p:cNvSpPr/>
            <p:nvPr/>
          </p:nvSpPr>
          <p:spPr bwMode="auto">
            <a:xfrm>
              <a:off x="7216682" y="2245634"/>
              <a:ext cx="864098" cy="71428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27" name="Group 28"/>
          <p:cNvGrpSpPr/>
          <p:nvPr/>
        </p:nvGrpSpPr>
        <p:grpSpPr>
          <a:xfrm>
            <a:off x="697665" y="2162848"/>
            <a:ext cx="1512168" cy="1575811"/>
            <a:chOff x="722918" y="1846694"/>
            <a:chExt cx="1512168" cy="1575811"/>
          </a:xfrm>
        </p:grpSpPr>
        <p:sp>
          <p:nvSpPr>
            <p:cNvPr id="28" name="Oval 29"/>
            <p:cNvSpPr/>
            <p:nvPr/>
          </p:nvSpPr>
          <p:spPr>
            <a:xfrm>
              <a:off x="1381481" y="3291131"/>
              <a:ext cx="131374" cy="1313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nvGrpSpPr>
            <p:cNvPr id="29" name="Group 30"/>
            <p:cNvGrpSpPr/>
            <p:nvPr/>
          </p:nvGrpSpPr>
          <p:grpSpPr>
            <a:xfrm>
              <a:off x="722918" y="1846694"/>
              <a:ext cx="1512168" cy="1512168"/>
              <a:chOff x="722918" y="1846694"/>
              <a:chExt cx="1512168" cy="1512168"/>
            </a:xfrm>
          </p:grpSpPr>
          <p:sp>
            <p:nvSpPr>
              <p:cNvPr id="30" name="Oval 31"/>
              <p:cNvSpPr/>
              <p:nvPr/>
            </p:nvSpPr>
            <p:spPr>
              <a:xfrm>
                <a:off x="722918" y="1846694"/>
                <a:ext cx="1512168" cy="1512168"/>
              </a:xfrm>
              <a:prstGeom prst="ellipse">
                <a:avLst/>
              </a:prstGeom>
              <a:solidFill>
                <a:schemeClr val="accent3">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cs typeface="+mn-ea"/>
                  <a:sym typeface="+mn-lt"/>
                </a:endParaRPr>
              </a:p>
            </p:txBody>
          </p:sp>
          <p:grpSp>
            <p:nvGrpSpPr>
              <p:cNvPr id="31" name="Group 32"/>
              <p:cNvGrpSpPr/>
              <p:nvPr/>
            </p:nvGrpSpPr>
            <p:grpSpPr>
              <a:xfrm>
                <a:off x="1090633" y="2239504"/>
                <a:ext cx="713069" cy="714288"/>
                <a:chOff x="7287419" y="3505994"/>
                <a:chExt cx="464344" cy="465138"/>
              </a:xfrm>
              <a:solidFill>
                <a:schemeClr val="bg1"/>
              </a:solidFill>
            </p:grpSpPr>
            <p:sp>
              <p:nvSpPr>
                <p:cNvPr id="32"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33"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34"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35"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36"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37"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grpSp>
        </p:grpSp>
      </p:grpSp>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9991" y="2909691"/>
            <a:ext cx="2390964" cy="22067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9">
                                            <p:txEl>
                                              <p:pRg st="0" end="0"/>
                                            </p:txEl>
                                          </p:spTgt>
                                        </p:tgtEl>
                                        <p:attrNameLst>
                                          <p:attrName>style.visibility</p:attrName>
                                        </p:attrNameLst>
                                      </p:cBhvr>
                                      <p:to>
                                        <p:strVal val="visible"/>
                                      </p:to>
                                    </p:set>
                                    <p:animEffect transition="in" filter="fade">
                                      <p:cBhvr>
                                        <p:cTn id="48" dur="500"/>
                                        <p:tgtEl>
                                          <p:spTgt spid="9">
                                            <p:txEl>
                                              <p:pRg st="0" end="0"/>
                                            </p:txEl>
                                          </p:spTgt>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11">
                                            <p:txEl>
                                              <p:pRg st="0" end="0"/>
                                            </p:txEl>
                                          </p:spTgt>
                                        </p:tgtEl>
                                        <p:attrNameLst>
                                          <p:attrName>style.visibility</p:attrName>
                                        </p:attrNameLst>
                                      </p:cBhvr>
                                      <p:to>
                                        <p:strVal val="visible"/>
                                      </p:to>
                                    </p:set>
                                    <p:animEffect transition="in" filter="fade">
                                      <p:cBhvr>
                                        <p:cTn id="57" dur="500"/>
                                        <p:tgtEl>
                                          <p:spTgt spid="11">
                                            <p:txEl>
                                              <p:pRg st="0" end="0"/>
                                            </p:txEl>
                                          </p:spTgt>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Effect transition="in" filter="fade">
                                      <p:cBhvr>
                                        <p:cTn id="62" dur="500"/>
                                        <p:tgtEl>
                                          <p:spTgt spid="12"/>
                                        </p:tgtEl>
                                      </p:cBhvr>
                                    </p:animEffect>
                                  </p:childTnLst>
                                </p:cTn>
                              </p:par>
                            </p:childTnLst>
                          </p:cTn>
                        </p:par>
                        <p:par>
                          <p:cTn id="63" fill="hold">
                            <p:stCondLst>
                              <p:cond delay="4000"/>
                            </p:stCondLst>
                            <p:childTnLst>
                              <p:par>
                                <p:cTn id="64" presetID="10" presetClass="entr" presetSubtype="0" fill="hold" grpId="0" nodeType="afterEffect">
                                  <p:stCondLst>
                                    <p:cond delay="0"/>
                                  </p:stCondLst>
                                  <p:childTnLst>
                                    <p:set>
                                      <p:cBhvr>
                                        <p:cTn id="65" dur="1" fill="hold">
                                          <p:stCondLst>
                                            <p:cond delay="0"/>
                                          </p:stCondLst>
                                        </p:cTn>
                                        <p:tgtEl>
                                          <p:spTgt spid="13">
                                            <p:txEl>
                                              <p:pRg st="0" end="0"/>
                                            </p:txEl>
                                          </p:spTgt>
                                        </p:tgtEl>
                                        <p:attrNameLst>
                                          <p:attrName>style.visibility</p:attrName>
                                        </p:attrNameLst>
                                      </p:cBhvr>
                                      <p:to>
                                        <p:strVal val="visible"/>
                                      </p:to>
                                    </p:set>
                                    <p:animEffect transition="in" filter="fade">
                                      <p:cBhvr>
                                        <p:cTn id="66" dur="500"/>
                                        <p:tgtEl>
                                          <p:spTgt spid="13">
                                            <p:txEl>
                                              <p:pRg st="0" end="0"/>
                                            </p:txEl>
                                          </p:spTgt>
                                        </p:tgtEl>
                                      </p:cBhvr>
                                    </p:animEffect>
                                  </p:childTnLst>
                                </p:cTn>
                              </p:par>
                            </p:childTnLst>
                          </p:cTn>
                        </p:par>
                        <p:par>
                          <p:cTn id="67" fill="hold">
                            <p:stCondLst>
                              <p:cond delay="4500"/>
                            </p:stCondLst>
                            <p:childTnLst>
                              <p:par>
                                <p:cTn id="68" presetID="42" presetClass="entr" presetSubtype="0"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fade">
                                      <p:cBhvr>
                                        <p:cTn id="70" dur="1000"/>
                                        <p:tgtEl>
                                          <p:spTgt spid="38"/>
                                        </p:tgtEl>
                                      </p:cBhvr>
                                    </p:animEffect>
                                    <p:anim calcmode="lin" valueType="num">
                                      <p:cBhvr>
                                        <p:cTn id="71" dur="1000" fill="hold"/>
                                        <p:tgtEl>
                                          <p:spTgt spid="38"/>
                                        </p:tgtEl>
                                        <p:attrNameLst>
                                          <p:attrName>ppt_x</p:attrName>
                                        </p:attrNameLst>
                                      </p:cBhvr>
                                      <p:tavLst>
                                        <p:tav tm="0">
                                          <p:val>
                                            <p:strVal val="#ppt_x"/>
                                          </p:val>
                                        </p:tav>
                                        <p:tav tm="100000">
                                          <p:val>
                                            <p:strVal val="#ppt_x"/>
                                          </p:val>
                                        </p:tav>
                                      </p:tavLst>
                                    </p:anim>
                                    <p:anim calcmode="lin" valueType="num">
                                      <p:cBhvr>
                                        <p:cTn id="7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7" grpId="0" animBg="1"/>
      <p:bldP spid="9" grpId="0" build="p"/>
      <p:bldP spid="10" grpId="0" animBg="1"/>
      <p:bldP spid="11" grpId="0" build="p"/>
      <p:bldP spid="12" grpId="0" animBg="1"/>
      <p:bldP spid="1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消费者的定义</a:t>
            </a:r>
          </a:p>
        </p:txBody>
      </p:sp>
      <p:grpSp>
        <p:nvGrpSpPr>
          <p:cNvPr id="7" name="Group 4"/>
          <p:cNvGrpSpPr/>
          <p:nvPr/>
        </p:nvGrpSpPr>
        <p:grpSpPr bwMode="auto">
          <a:xfrm>
            <a:off x="6196013" y="2339975"/>
            <a:ext cx="5053012" cy="2143125"/>
            <a:chOff x="6195663" y="2340585"/>
            <a:chExt cx="5053776" cy="2143222"/>
          </a:xfrm>
        </p:grpSpPr>
        <p:sp>
          <p:nvSpPr>
            <p:cNvPr id="9" name="Pentagon 6"/>
            <p:cNvSpPr/>
            <p:nvPr/>
          </p:nvSpPr>
          <p:spPr>
            <a:xfrm>
              <a:off x="6195663" y="2340585"/>
              <a:ext cx="1921165" cy="2143222"/>
            </a:xfrm>
            <a:prstGeom prst="homePlate">
              <a:avLst>
                <a:gd name="adj" fmla="val 22102"/>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vert="vert270" lIns="182880" anchor="ctr"/>
            <a:lstStyle/>
            <a:p>
              <a:pPr algn="ctr" eaLnBrk="1" fontAlgn="auto" hangingPunct="1">
                <a:spcBef>
                  <a:spcPts val="0"/>
                </a:spcBef>
                <a:spcAft>
                  <a:spcPts val="0"/>
                </a:spcAft>
                <a:defRPr/>
              </a:pPr>
              <a:endParaRPr lang="en-US" sz="1335" dirty="0">
                <a:solidFill>
                  <a:srgbClr val="FFFFFF"/>
                </a:solidFill>
              </a:endParaRPr>
            </a:p>
          </p:txBody>
        </p:sp>
        <p:sp>
          <p:nvSpPr>
            <p:cNvPr id="10" name="TextBox 16"/>
            <p:cNvSpPr txBox="1"/>
            <p:nvPr/>
          </p:nvSpPr>
          <p:spPr>
            <a:xfrm>
              <a:off x="8632843" y="2870834"/>
              <a:ext cx="2616596" cy="1526256"/>
            </a:xfrm>
            <a:prstGeom prst="rect">
              <a:avLst/>
            </a:prstGeom>
            <a:noFill/>
          </p:spPr>
          <p:txBody>
            <a:bodyPr>
              <a:spAutoFit/>
            </a:bodyPr>
            <a:lstStyle/>
            <a:p>
              <a:pPr>
                <a:lnSpc>
                  <a:spcPct val="150000"/>
                </a:lnSpc>
                <a:defRPr/>
              </a:pPr>
              <a:r>
                <a:rPr lang="zh-CN" altLang="en-US" sz="1600" b="1" dirty="0">
                  <a:solidFill>
                    <a:schemeClr val="bg1"/>
                  </a:solidFill>
                  <a:latin typeface="微软雅黑" panose="020B0503020204020204" pitchFamily="34" charset="-122"/>
                  <a:ea typeface="微软雅黑" panose="020B0503020204020204" pitchFamily="34" charset="-122"/>
                </a:rPr>
                <a:t>消费者在购买、使用商品和接受服务时享有人身、财产安全不受损害的权利。</a:t>
              </a:r>
            </a:p>
          </p:txBody>
        </p:sp>
        <p:sp>
          <p:nvSpPr>
            <p:cNvPr id="11" name="TextBox 17"/>
            <p:cNvSpPr txBox="1"/>
            <p:nvPr/>
          </p:nvSpPr>
          <p:spPr>
            <a:xfrm>
              <a:off x="8632843" y="2500930"/>
              <a:ext cx="2616596" cy="369904"/>
            </a:xfrm>
            <a:prstGeom prst="rect">
              <a:avLst/>
            </a:prstGeom>
            <a:noFill/>
          </p:spPr>
          <p:txBody>
            <a:bodyPr>
              <a:spAutoFit/>
            </a:bodyPr>
            <a:lstStyle/>
            <a:p>
              <a:pPr>
                <a:defRPr/>
              </a:pPr>
              <a:r>
                <a:rPr lang="zh-CN" alt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安全保障权</a:t>
              </a:r>
            </a:p>
          </p:txBody>
        </p:sp>
        <p:sp>
          <p:nvSpPr>
            <p:cNvPr id="12" name="Freeform 15"/>
            <p:cNvSpPr>
              <a:spLocks noEditPoints="1"/>
            </p:cNvSpPr>
            <p:nvPr/>
          </p:nvSpPr>
          <p:spPr bwMode="auto">
            <a:xfrm>
              <a:off x="6656188" y="2737840"/>
              <a:ext cx="801602" cy="803420"/>
            </a:xfrm>
            <a:custGeom>
              <a:avLst/>
              <a:gdLst>
                <a:gd name="T0" fmla="*/ 400801 w 200"/>
                <a:gd name="T1" fmla="*/ 0 h 200"/>
                <a:gd name="T2" fmla="*/ 0 w 200"/>
                <a:gd name="T3" fmla="*/ 401710 h 200"/>
                <a:gd name="T4" fmla="*/ 400801 w 200"/>
                <a:gd name="T5" fmla="*/ 803420 h 200"/>
                <a:gd name="T6" fmla="*/ 801602 w 200"/>
                <a:gd name="T7" fmla="*/ 401710 h 200"/>
                <a:gd name="T8" fmla="*/ 400801 w 200"/>
                <a:gd name="T9" fmla="*/ 0 h 200"/>
                <a:gd name="T10" fmla="*/ 496993 w 200"/>
                <a:gd name="T11" fmla="*/ 224958 h 200"/>
                <a:gd name="T12" fmla="*/ 545089 w 200"/>
                <a:gd name="T13" fmla="*/ 273163 h 200"/>
                <a:gd name="T14" fmla="*/ 496993 w 200"/>
                <a:gd name="T15" fmla="*/ 321368 h 200"/>
                <a:gd name="T16" fmla="*/ 448897 w 200"/>
                <a:gd name="T17" fmla="*/ 273163 h 200"/>
                <a:gd name="T18" fmla="*/ 496993 w 200"/>
                <a:gd name="T19" fmla="*/ 224958 h 200"/>
                <a:gd name="T20" fmla="*/ 296593 w 200"/>
                <a:gd name="T21" fmla="*/ 224958 h 200"/>
                <a:gd name="T22" fmla="*/ 344689 w 200"/>
                <a:gd name="T23" fmla="*/ 273163 h 200"/>
                <a:gd name="T24" fmla="*/ 296593 w 200"/>
                <a:gd name="T25" fmla="*/ 321368 h 200"/>
                <a:gd name="T26" fmla="*/ 248497 w 200"/>
                <a:gd name="T27" fmla="*/ 273163 h 200"/>
                <a:gd name="T28" fmla="*/ 296593 w 200"/>
                <a:gd name="T29" fmla="*/ 224958 h 200"/>
                <a:gd name="T30" fmla="*/ 609218 w 200"/>
                <a:gd name="T31" fmla="*/ 554360 h 200"/>
                <a:gd name="T32" fmla="*/ 573145 w 200"/>
                <a:gd name="T33" fmla="*/ 558377 h 200"/>
                <a:gd name="T34" fmla="*/ 400801 w 200"/>
                <a:gd name="T35" fmla="*/ 490086 h 200"/>
                <a:gd name="T36" fmla="*/ 224449 w 200"/>
                <a:gd name="T37" fmla="*/ 558377 h 200"/>
                <a:gd name="T38" fmla="*/ 208417 w 200"/>
                <a:gd name="T39" fmla="*/ 562394 h 200"/>
                <a:gd name="T40" fmla="*/ 192384 w 200"/>
                <a:gd name="T41" fmla="*/ 554360 h 200"/>
                <a:gd name="T42" fmla="*/ 192384 w 200"/>
                <a:gd name="T43" fmla="*/ 522223 h 200"/>
                <a:gd name="T44" fmla="*/ 400801 w 200"/>
                <a:gd name="T45" fmla="*/ 441881 h 200"/>
                <a:gd name="T46" fmla="*/ 605210 w 200"/>
                <a:gd name="T47" fmla="*/ 522223 h 200"/>
                <a:gd name="T48" fmla="*/ 609218 w 200"/>
                <a:gd name="T49" fmla="*/ 554360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00" h="200">
                  <a:moveTo>
                    <a:pt x="100" y="0"/>
                  </a:moveTo>
                  <a:cubicBezTo>
                    <a:pt x="45" y="0"/>
                    <a:pt x="0" y="45"/>
                    <a:pt x="0" y="100"/>
                  </a:cubicBezTo>
                  <a:cubicBezTo>
                    <a:pt x="0" y="155"/>
                    <a:pt x="45" y="200"/>
                    <a:pt x="100" y="200"/>
                  </a:cubicBezTo>
                  <a:cubicBezTo>
                    <a:pt x="155" y="200"/>
                    <a:pt x="200" y="155"/>
                    <a:pt x="200" y="100"/>
                  </a:cubicBezTo>
                  <a:cubicBezTo>
                    <a:pt x="200" y="45"/>
                    <a:pt x="155" y="0"/>
                    <a:pt x="100" y="0"/>
                  </a:cubicBezTo>
                  <a:close/>
                  <a:moveTo>
                    <a:pt x="124" y="56"/>
                  </a:moveTo>
                  <a:cubicBezTo>
                    <a:pt x="131" y="56"/>
                    <a:pt x="136" y="62"/>
                    <a:pt x="136" y="68"/>
                  </a:cubicBezTo>
                  <a:cubicBezTo>
                    <a:pt x="136" y="75"/>
                    <a:pt x="131" y="80"/>
                    <a:pt x="124" y="80"/>
                  </a:cubicBezTo>
                  <a:cubicBezTo>
                    <a:pt x="117" y="80"/>
                    <a:pt x="112" y="75"/>
                    <a:pt x="112" y="68"/>
                  </a:cubicBezTo>
                  <a:cubicBezTo>
                    <a:pt x="112" y="62"/>
                    <a:pt x="117" y="56"/>
                    <a:pt x="124" y="56"/>
                  </a:cubicBezTo>
                  <a:close/>
                  <a:moveTo>
                    <a:pt x="74" y="56"/>
                  </a:moveTo>
                  <a:cubicBezTo>
                    <a:pt x="81" y="56"/>
                    <a:pt x="86" y="62"/>
                    <a:pt x="86" y="68"/>
                  </a:cubicBezTo>
                  <a:cubicBezTo>
                    <a:pt x="86" y="75"/>
                    <a:pt x="81" y="80"/>
                    <a:pt x="74" y="80"/>
                  </a:cubicBezTo>
                  <a:cubicBezTo>
                    <a:pt x="67" y="80"/>
                    <a:pt x="62" y="75"/>
                    <a:pt x="62" y="68"/>
                  </a:cubicBezTo>
                  <a:cubicBezTo>
                    <a:pt x="62" y="62"/>
                    <a:pt x="67" y="56"/>
                    <a:pt x="74" y="56"/>
                  </a:cubicBezTo>
                  <a:close/>
                  <a:moveTo>
                    <a:pt x="152" y="138"/>
                  </a:moveTo>
                  <a:cubicBezTo>
                    <a:pt x="150" y="141"/>
                    <a:pt x="146" y="141"/>
                    <a:pt x="143" y="139"/>
                  </a:cubicBezTo>
                  <a:cubicBezTo>
                    <a:pt x="131" y="128"/>
                    <a:pt x="116" y="122"/>
                    <a:pt x="100" y="122"/>
                  </a:cubicBezTo>
                  <a:cubicBezTo>
                    <a:pt x="84" y="122"/>
                    <a:pt x="68" y="128"/>
                    <a:pt x="56" y="139"/>
                  </a:cubicBezTo>
                  <a:cubicBezTo>
                    <a:pt x="55" y="140"/>
                    <a:pt x="54" y="140"/>
                    <a:pt x="52" y="140"/>
                  </a:cubicBezTo>
                  <a:cubicBezTo>
                    <a:pt x="51" y="140"/>
                    <a:pt x="49" y="140"/>
                    <a:pt x="48" y="138"/>
                  </a:cubicBezTo>
                  <a:cubicBezTo>
                    <a:pt x="46" y="136"/>
                    <a:pt x="46" y="132"/>
                    <a:pt x="48" y="130"/>
                  </a:cubicBezTo>
                  <a:cubicBezTo>
                    <a:pt x="63" y="117"/>
                    <a:pt x="81" y="110"/>
                    <a:pt x="100" y="110"/>
                  </a:cubicBezTo>
                  <a:cubicBezTo>
                    <a:pt x="119" y="110"/>
                    <a:pt x="137" y="117"/>
                    <a:pt x="151" y="130"/>
                  </a:cubicBezTo>
                  <a:cubicBezTo>
                    <a:pt x="154" y="132"/>
                    <a:pt x="154" y="136"/>
                    <a:pt x="152" y="1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TextBox 20"/>
            <p:cNvSpPr txBox="1">
              <a:spLocks noChangeArrowheads="1"/>
            </p:cNvSpPr>
            <p:nvPr/>
          </p:nvSpPr>
          <p:spPr bwMode="auto">
            <a:xfrm>
              <a:off x="6444250" y="3717221"/>
              <a:ext cx="1225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b="1">
                  <a:solidFill>
                    <a:schemeClr val="bg1"/>
                  </a:solidFill>
                  <a:latin typeface="Open Sans" panose="020B0606030504020204" pitchFamily="34" charset="0"/>
                  <a:ea typeface="宋体" panose="02010600030101010101" pitchFamily="2" charset="-122"/>
                  <a:cs typeface="Open Sans" panose="020B0606030504020204" pitchFamily="34" charset="0"/>
                </a:rPr>
                <a:t>SNATCH</a:t>
              </a:r>
            </a:p>
          </p:txBody>
        </p:sp>
      </p:grpSp>
      <p:grpSp>
        <p:nvGrpSpPr>
          <p:cNvPr id="14" name="Group 3"/>
          <p:cNvGrpSpPr/>
          <p:nvPr/>
        </p:nvGrpSpPr>
        <p:grpSpPr bwMode="auto">
          <a:xfrm>
            <a:off x="942975" y="2339975"/>
            <a:ext cx="5053013" cy="2143125"/>
            <a:chOff x="942561" y="2340585"/>
            <a:chExt cx="5053776" cy="2143222"/>
          </a:xfrm>
        </p:grpSpPr>
        <p:grpSp>
          <p:nvGrpSpPr>
            <p:cNvPr id="15" name="Group 2"/>
            <p:cNvGrpSpPr/>
            <p:nvPr/>
          </p:nvGrpSpPr>
          <p:grpSpPr bwMode="auto">
            <a:xfrm>
              <a:off x="942561" y="2500930"/>
              <a:ext cx="2616595" cy="1570287"/>
              <a:chOff x="942561" y="2500930"/>
              <a:chExt cx="2616595" cy="1570287"/>
            </a:xfrm>
          </p:grpSpPr>
          <p:sp>
            <p:nvSpPr>
              <p:cNvPr id="20" name="TextBox 14"/>
              <p:cNvSpPr txBox="1"/>
              <p:nvPr/>
            </p:nvSpPr>
            <p:spPr>
              <a:xfrm>
                <a:off x="942561" y="2870834"/>
                <a:ext cx="2616595" cy="1200383"/>
              </a:xfrm>
              <a:prstGeom prst="rect">
                <a:avLst/>
              </a:prstGeom>
              <a:noFill/>
            </p:spPr>
            <p:txBody>
              <a:bodyPr>
                <a:spAutoFit/>
              </a:bodyPr>
              <a:lstStyle/>
              <a:p>
                <a:pPr lvl="0" algn="r">
                  <a:lnSpc>
                    <a:spcPct val="150000"/>
                  </a:lnSpc>
                  <a:defRPr/>
                </a:pPr>
                <a:r>
                  <a:rPr lang="zh-CN" altLang="en-US" sz="1600" b="1" dirty="0">
                    <a:solidFill>
                      <a:schemeClr val="bg1"/>
                    </a:solidFill>
                    <a:latin typeface="微软雅黑" panose="020B0503020204020204" pitchFamily="34" charset="-122"/>
                    <a:ea typeface="微软雅黑" panose="020B0503020204020204" pitchFamily="34" charset="-122"/>
                  </a:rPr>
                  <a:t>消费者有权要求经营者提供的商品和服务，符合保障人身、财产安全的要求。</a:t>
                </a:r>
              </a:p>
            </p:txBody>
          </p:sp>
          <p:sp>
            <p:nvSpPr>
              <p:cNvPr id="21" name="TextBox 15"/>
              <p:cNvSpPr txBox="1"/>
              <p:nvPr/>
            </p:nvSpPr>
            <p:spPr>
              <a:xfrm>
                <a:off x="942561" y="2500930"/>
                <a:ext cx="2616595" cy="369904"/>
              </a:xfrm>
              <a:prstGeom prst="rect">
                <a:avLst/>
              </a:prstGeom>
              <a:noFill/>
            </p:spPr>
            <p:txBody>
              <a:bodyPr>
                <a:spAutoFit/>
              </a:bodyPr>
              <a:lstStyle/>
              <a:p>
                <a:pPr lvl="0" algn="r">
                  <a:defRPr/>
                </a:pPr>
                <a:r>
                  <a:rPr lang="zh-CN" altLang="en-US" b="1" dirty="0">
                    <a:solidFill>
                      <a:prstClr val="white"/>
                    </a:solidFill>
                    <a:latin typeface="Open Sans" panose="020B0606030504020204" pitchFamily="34" charset="0"/>
                    <a:ea typeface="Open Sans" panose="020B0606030504020204" pitchFamily="34" charset="0"/>
                    <a:cs typeface="Open Sans" panose="020B0606030504020204" pitchFamily="34" charset="0"/>
                  </a:rPr>
                  <a:t>安全保障权</a:t>
                </a:r>
              </a:p>
            </p:txBody>
          </p:sp>
        </p:grpSp>
        <p:grpSp>
          <p:nvGrpSpPr>
            <p:cNvPr id="16" name="Group 1"/>
            <p:cNvGrpSpPr/>
            <p:nvPr/>
          </p:nvGrpSpPr>
          <p:grpSpPr bwMode="auto">
            <a:xfrm>
              <a:off x="4075315" y="2340585"/>
              <a:ext cx="1921022" cy="2143222"/>
              <a:chOff x="4075315" y="2340585"/>
              <a:chExt cx="1921022" cy="2143222"/>
            </a:xfrm>
          </p:grpSpPr>
          <p:sp>
            <p:nvSpPr>
              <p:cNvPr id="17" name="Pentagon 9"/>
              <p:cNvSpPr/>
              <p:nvPr/>
            </p:nvSpPr>
            <p:spPr>
              <a:xfrm flipH="1">
                <a:off x="4075172" y="2340585"/>
                <a:ext cx="1921165" cy="2143222"/>
              </a:xfrm>
              <a:prstGeom prst="homePlate">
                <a:avLst>
                  <a:gd name="adj" fmla="val 22102"/>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vert="vert270" lIns="182880" anchor="ctr"/>
              <a:lstStyle/>
              <a:p>
                <a:pPr algn="ctr" eaLnBrk="1" fontAlgn="auto" hangingPunct="1">
                  <a:spcBef>
                    <a:spcPts val="0"/>
                  </a:spcBef>
                  <a:spcAft>
                    <a:spcPts val="0"/>
                  </a:spcAft>
                  <a:defRPr/>
                </a:pPr>
                <a:endParaRPr lang="en-US" sz="1335" dirty="0">
                  <a:solidFill>
                    <a:srgbClr val="FFFFFF"/>
                  </a:solidFill>
                </a:endParaRPr>
              </a:p>
            </p:txBody>
          </p:sp>
          <p:sp>
            <p:nvSpPr>
              <p:cNvPr id="18" name="Freeform 8"/>
              <p:cNvSpPr>
                <a:spLocks noEditPoints="1"/>
              </p:cNvSpPr>
              <p:nvPr/>
            </p:nvSpPr>
            <p:spPr bwMode="auto">
              <a:xfrm>
                <a:off x="4735166" y="2737840"/>
                <a:ext cx="801602" cy="803420"/>
              </a:xfrm>
              <a:custGeom>
                <a:avLst/>
                <a:gdLst>
                  <a:gd name="T0" fmla="*/ 400801 w 200"/>
                  <a:gd name="T1" fmla="*/ 0 h 200"/>
                  <a:gd name="T2" fmla="*/ 0 w 200"/>
                  <a:gd name="T3" fmla="*/ 401710 h 200"/>
                  <a:gd name="T4" fmla="*/ 400801 w 200"/>
                  <a:gd name="T5" fmla="*/ 803420 h 200"/>
                  <a:gd name="T6" fmla="*/ 801602 w 200"/>
                  <a:gd name="T7" fmla="*/ 401710 h 200"/>
                  <a:gd name="T8" fmla="*/ 400801 w 200"/>
                  <a:gd name="T9" fmla="*/ 0 h 200"/>
                  <a:gd name="T10" fmla="*/ 496993 w 200"/>
                  <a:gd name="T11" fmla="*/ 224958 h 200"/>
                  <a:gd name="T12" fmla="*/ 545089 w 200"/>
                  <a:gd name="T13" fmla="*/ 273163 h 200"/>
                  <a:gd name="T14" fmla="*/ 496993 w 200"/>
                  <a:gd name="T15" fmla="*/ 321368 h 200"/>
                  <a:gd name="T16" fmla="*/ 448897 w 200"/>
                  <a:gd name="T17" fmla="*/ 273163 h 200"/>
                  <a:gd name="T18" fmla="*/ 496993 w 200"/>
                  <a:gd name="T19" fmla="*/ 224958 h 200"/>
                  <a:gd name="T20" fmla="*/ 296593 w 200"/>
                  <a:gd name="T21" fmla="*/ 224958 h 200"/>
                  <a:gd name="T22" fmla="*/ 344689 w 200"/>
                  <a:gd name="T23" fmla="*/ 273163 h 200"/>
                  <a:gd name="T24" fmla="*/ 296593 w 200"/>
                  <a:gd name="T25" fmla="*/ 321368 h 200"/>
                  <a:gd name="T26" fmla="*/ 248497 w 200"/>
                  <a:gd name="T27" fmla="*/ 273163 h 200"/>
                  <a:gd name="T28" fmla="*/ 296593 w 200"/>
                  <a:gd name="T29" fmla="*/ 224958 h 200"/>
                  <a:gd name="T30" fmla="*/ 673346 w 200"/>
                  <a:gd name="T31" fmla="*/ 441881 h 200"/>
                  <a:gd name="T32" fmla="*/ 400801 w 200"/>
                  <a:gd name="T33" fmla="*/ 666839 h 200"/>
                  <a:gd name="T34" fmla="*/ 128256 w 200"/>
                  <a:gd name="T35" fmla="*/ 449915 h 200"/>
                  <a:gd name="T36" fmla="*/ 144288 w 200"/>
                  <a:gd name="T37" fmla="*/ 421796 h 200"/>
                  <a:gd name="T38" fmla="*/ 176352 w 200"/>
                  <a:gd name="T39" fmla="*/ 441881 h 200"/>
                  <a:gd name="T40" fmla="*/ 400801 w 200"/>
                  <a:gd name="T41" fmla="*/ 618633 h 200"/>
                  <a:gd name="T42" fmla="*/ 625250 w 200"/>
                  <a:gd name="T43" fmla="*/ 433847 h 200"/>
                  <a:gd name="T44" fmla="*/ 653306 w 200"/>
                  <a:gd name="T45" fmla="*/ 413761 h 200"/>
                  <a:gd name="T46" fmla="*/ 673346 w 200"/>
                  <a:gd name="T47" fmla="*/ 441881 h 2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00" h="200">
                    <a:moveTo>
                      <a:pt x="100" y="0"/>
                    </a:moveTo>
                    <a:cubicBezTo>
                      <a:pt x="45" y="0"/>
                      <a:pt x="0" y="45"/>
                      <a:pt x="0" y="100"/>
                    </a:cubicBezTo>
                    <a:cubicBezTo>
                      <a:pt x="0" y="155"/>
                      <a:pt x="45" y="200"/>
                      <a:pt x="100" y="200"/>
                    </a:cubicBezTo>
                    <a:cubicBezTo>
                      <a:pt x="155" y="200"/>
                      <a:pt x="200" y="155"/>
                      <a:pt x="200" y="100"/>
                    </a:cubicBezTo>
                    <a:cubicBezTo>
                      <a:pt x="200" y="45"/>
                      <a:pt x="155" y="0"/>
                      <a:pt x="100" y="0"/>
                    </a:cubicBezTo>
                    <a:close/>
                    <a:moveTo>
                      <a:pt x="124" y="56"/>
                    </a:moveTo>
                    <a:cubicBezTo>
                      <a:pt x="131" y="56"/>
                      <a:pt x="136" y="62"/>
                      <a:pt x="136" y="68"/>
                    </a:cubicBezTo>
                    <a:cubicBezTo>
                      <a:pt x="136" y="75"/>
                      <a:pt x="131" y="80"/>
                      <a:pt x="124" y="80"/>
                    </a:cubicBezTo>
                    <a:cubicBezTo>
                      <a:pt x="117" y="80"/>
                      <a:pt x="112" y="75"/>
                      <a:pt x="112" y="68"/>
                    </a:cubicBezTo>
                    <a:cubicBezTo>
                      <a:pt x="112" y="62"/>
                      <a:pt x="117" y="56"/>
                      <a:pt x="124" y="56"/>
                    </a:cubicBezTo>
                    <a:close/>
                    <a:moveTo>
                      <a:pt x="74" y="56"/>
                    </a:moveTo>
                    <a:cubicBezTo>
                      <a:pt x="81" y="56"/>
                      <a:pt x="86" y="62"/>
                      <a:pt x="86" y="68"/>
                    </a:cubicBezTo>
                    <a:cubicBezTo>
                      <a:pt x="86" y="75"/>
                      <a:pt x="81" y="80"/>
                      <a:pt x="74" y="80"/>
                    </a:cubicBezTo>
                    <a:cubicBezTo>
                      <a:pt x="67" y="80"/>
                      <a:pt x="62" y="75"/>
                      <a:pt x="62" y="68"/>
                    </a:cubicBezTo>
                    <a:cubicBezTo>
                      <a:pt x="62" y="62"/>
                      <a:pt x="67" y="56"/>
                      <a:pt x="74" y="56"/>
                    </a:cubicBezTo>
                    <a:close/>
                    <a:moveTo>
                      <a:pt x="168" y="110"/>
                    </a:moveTo>
                    <a:cubicBezTo>
                      <a:pt x="161" y="143"/>
                      <a:pt x="132" y="166"/>
                      <a:pt x="100" y="166"/>
                    </a:cubicBezTo>
                    <a:cubicBezTo>
                      <a:pt x="67" y="166"/>
                      <a:pt x="39" y="144"/>
                      <a:pt x="32" y="112"/>
                    </a:cubicBezTo>
                    <a:cubicBezTo>
                      <a:pt x="31" y="109"/>
                      <a:pt x="33" y="106"/>
                      <a:pt x="36" y="105"/>
                    </a:cubicBezTo>
                    <a:cubicBezTo>
                      <a:pt x="40" y="104"/>
                      <a:pt x="43" y="106"/>
                      <a:pt x="44" y="110"/>
                    </a:cubicBezTo>
                    <a:cubicBezTo>
                      <a:pt x="50" y="136"/>
                      <a:pt x="73" y="154"/>
                      <a:pt x="100" y="154"/>
                    </a:cubicBezTo>
                    <a:cubicBezTo>
                      <a:pt x="127" y="154"/>
                      <a:pt x="151" y="135"/>
                      <a:pt x="156" y="108"/>
                    </a:cubicBezTo>
                    <a:cubicBezTo>
                      <a:pt x="157" y="105"/>
                      <a:pt x="160" y="103"/>
                      <a:pt x="163" y="103"/>
                    </a:cubicBezTo>
                    <a:cubicBezTo>
                      <a:pt x="166" y="104"/>
                      <a:pt x="168" y="107"/>
                      <a:pt x="168" y="1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TextBox 21"/>
              <p:cNvSpPr txBox="1">
                <a:spLocks noChangeArrowheads="1"/>
              </p:cNvSpPr>
              <p:nvPr/>
            </p:nvSpPr>
            <p:spPr bwMode="auto">
              <a:xfrm>
                <a:off x="4523228" y="3717221"/>
                <a:ext cx="1225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b="1">
                    <a:solidFill>
                      <a:schemeClr val="bg1"/>
                    </a:solidFill>
                    <a:latin typeface="Open Sans" panose="020B0606030504020204" pitchFamily="34" charset="0"/>
                    <a:ea typeface="宋体" panose="02010600030101010101" pitchFamily="2" charset="-122"/>
                    <a:cs typeface="Open Sans" panose="020B0606030504020204" pitchFamily="34" charset="0"/>
                  </a:rPr>
                  <a:t>SMILEY</a:t>
                </a:r>
              </a:p>
            </p:txBody>
          </p:sp>
        </p:grpSp>
      </p:grpSp>
      <p:sp>
        <p:nvSpPr>
          <p:cNvPr id="22" name="TextBox 8"/>
          <p:cNvSpPr txBox="1"/>
          <p:nvPr/>
        </p:nvSpPr>
        <p:spPr>
          <a:xfrm>
            <a:off x="1697148" y="5399255"/>
            <a:ext cx="8997730" cy="854080"/>
          </a:xfrm>
          <a:prstGeom prst="rect">
            <a:avLst/>
          </a:prstGeom>
          <a:noFill/>
        </p:spPr>
        <p:txBody>
          <a:bodyPr wrap="square">
            <a:spAutoFit/>
          </a:bodyPr>
          <a:lstStyle/>
          <a:p>
            <a:pPr lvl="0" algn="ct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用户可以在投影仪或计算机上进行演示，也可以将演示文稿打印出来，制作成胶片，以便应用到更广泛的领域中，利用</a:t>
            </a:r>
            <a:r>
              <a:rPr lang="en-US" altLang="zh-CN" sz="1100" dirty="0">
                <a:solidFill>
                  <a:schemeClr val="bg1"/>
                </a:solidFill>
                <a:latin typeface="微软雅黑" panose="020B0503020204020204" pitchFamily="34" charset="-122"/>
                <a:ea typeface="微软雅黑" panose="020B0503020204020204" pitchFamily="34" charset="-122"/>
              </a:rPr>
              <a:t>Microsoft Office </a:t>
            </a:r>
            <a:r>
              <a:rPr lang="en-US" altLang="zh-CN" sz="1100" dirty="0" err="1">
                <a:solidFill>
                  <a:schemeClr val="bg1"/>
                </a:solidFill>
                <a:latin typeface="微软雅黑" panose="020B0503020204020204" pitchFamily="34" charset="-122"/>
                <a:ea typeface="微软雅黑" panose="020B0503020204020204" pitchFamily="34" charset="-122"/>
              </a:rPr>
              <a:t>powerpoint</a:t>
            </a:r>
            <a:r>
              <a:rPr lang="zh-CN" altLang="en-US" sz="1100" dirty="0">
                <a:solidFill>
                  <a:schemeClr val="bg1"/>
                </a:solidFill>
                <a:latin typeface="微软雅黑" panose="020B0503020204020204" pitchFamily="34" charset="-122"/>
                <a:ea typeface="微软雅黑" panose="020B0503020204020204" pitchFamily="34" charset="-122"/>
              </a:rPr>
              <a:t>不仅可以创建演示文稿，用户可以在投影仪或计算机上进行演示，也可以将演示文稿打印出来，制作成胶片，以便应用到更广泛的领域中，利用</a:t>
            </a:r>
            <a:r>
              <a:rPr lang="en-US" altLang="zh-CN" sz="1100" dirty="0">
                <a:solidFill>
                  <a:schemeClr val="bg1"/>
                </a:solidFill>
                <a:latin typeface="微软雅黑" panose="020B0503020204020204" pitchFamily="34" charset="-122"/>
                <a:ea typeface="微软雅黑" panose="020B0503020204020204" pitchFamily="34" charset="-122"/>
              </a:rPr>
              <a:t>Microsoft Office </a:t>
            </a:r>
            <a:r>
              <a:rPr lang="en-US" altLang="zh-CN" sz="1100" dirty="0" err="1">
                <a:solidFill>
                  <a:schemeClr val="bg1"/>
                </a:solidFill>
                <a:latin typeface="微软雅黑" panose="020B0503020204020204" pitchFamily="34" charset="-122"/>
                <a:ea typeface="微软雅黑" panose="020B0503020204020204" pitchFamily="34" charset="-122"/>
              </a:rPr>
              <a:t>powerpoint</a:t>
            </a:r>
            <a:r>
              <a:rPr lang="zh-CN" altLang="en-US" sz="1100" dirty="0">
                <a:solidFill>
                  <a:schemeClr val="bg1"/>
                </a:solidFill>
                <a:latin typeface="微软雅黑" panose="020B0503020204020204" pitchFamily="34" charset="-122"/>
                <a:ea typeface="微软雅黑" panose="020B0503020204020204" pitchFamily="34" charset="-122"/>
              </a:rPr>
              <a:t>不仅可以创建演示文稿用户可以在投影仪或计算机上进行演示，也可以将演示</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1+#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0"/>
          <p:cNvSpPr txBox="1"/>
          <p:nvPr/>
        </p:nvSpPr>
        <p:spPr>
          <a:xfrm>
            <a:off x="2783004" y="968375"/>
            <a:ext cx="7051190" cy="3157788"/>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第</a:t>
            </a:r>
            <a:r>
              <a:rPr kumimoji="0" lang="en-US" altLang="zh-CN" sz="16600" b="0" i="0" u="none" strike="noStrike" kern="0" cap="none" spc="0" normalizeH="0" baseline="0" noProof="0" dirty="0" smtClean="0">
                <a:ln>
                  <a:solidFill>
                    <a:srgbClr val="FDF28B"/>
                  </a:solidFill>
                </a:ln>
                <a:blipFill dpi="0" rotWithShape="1">
                  <a:blip r:embed="rId4"/>
                  <a:srcRect/>
                  <a:tile tx="0" ty="0" sx="100000" sy="100000" flip="none" algn="tl"/>
                </a:blipFill>
                <a:effectLst>
                  <a:outerShdw blurRad="88900" dist="50800" dir="5400000" algn="t" rotWithShape="0">
                    <a:srgbClr val="C00000">
                      <a:lumMod val="50000"/>
                    </a:srgbClr>
                  </a:outerShdw>
                </a:effectLst>
                <a:uLnTx/>
                <a:uFillTx/>
                <a:latin typeface="HL Thuphap 1BK upgrade" pitchFamily="2" charset="0"/>
                <a:ea typeface="汉仪尚巍手书W" panose="00020600040101010101" pitchFamily="18" charset="-122"/>
                <a:cs typeface="+mn-ea"/>
                <a:sym typeface="+mn-lt"/>
              </a:rPr>
              <a:t>O</a:t>
            </a:r>
            <a:r>
              <a:rPr lang="en-US" altLang="zh-CN" sz="16600"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HL Thuphap 1BK upgrade" pitchFamily="2" charset="0"/>
                <a:ea typeface="汉仪尚巍手书W" panose="00020600040101010101" pitchFamily="18" charset="-122"/>
                <a:cs typeface="+mn-ea"/>
                <a:sym typeface="+mn-lt"/>
              </a:rPr>
              <a:t>4</a:t>
            </a: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部分</a:t>
            </a:r>
            <a:endParaRPr kumimoji="0" lang="en-US" altLang="zh-CN" sz="8000" b="0" i="0" u="none" strike="noStrike" kern="0" cap="none" spc="0" normalizeH="0" baseline="0" noProof="0" dirty="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endParaRPr>
          </a:p>
        </p:txBody>
      </p:sp>
      <p:sp>
        <p:nvSpPr>
          <p:cNvPr id="8" name="TextBox 20"/>
          <p:cNvSpPr txBox="1"/>
          <p:nvPr/>
        </p:nvSpPr>
        <p:spPr>
          <a:xfrm>
            <a:off x="3455136" y="3786187"/>
            <a:ext cx="5706921" cy="903645"/>
          </a:xfrm>
          <a:prstGeom prst="rect">
            <a:avLst/>
          </a:prstGeom>
          <a:noFill/>
          <a:effectLst/>
        </p:spPr>
        <p:txBody>
          <a:bodyPr vert="horz" wrap="square" rtlCol="0">
            <a:spAutoFit/>
          </a:bodyPr>
          <a:lstStyle/>
          <a:p>
            <a:pPr lvl="0" algn="ctr">
              <a:lnSpc>
                <a:spcPct val="120000"/>
              </a:lnSpc>
            </a:pPr>
            <a:r>
              <a:rPr lang="zh-CN" altLang="en-US" sz="48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消费者的维权方式</a:t>
            </a:r>
          </a:p>
        </p:txBody>
      </p:sp>
      <p:sp>
        <p:nvSpPr>
          <p:cNvPr id="9" name="TextBox 10"/>
          <p:cNvSpPr txBox="1"/>
          <p:nvPr/>
        </p:nvSpPr>
        <p:spPr>
          <a:xfrm>
            <a:off x="3847716" y="4932972"/>
            <a:ext cx="4921763" cy="533545"/>
          </a:xfrm>
          <a:prstGeom prst="rect">
            <a:avLst/>
          </a:prstGeom>
          <a:noFill/>
        </p:spPr>
        <p:txBody>
          <a:bodyPr wrap="square" lIns="36000" tIns="46800" rIns="36000" bIns="46800" rtlCol="0">
            <a:spAutoFit/>
          </a:bodyPr>
          <a:lstStyle/>
          <a:p>
            <a:pPr marL="0" marR="0" lvl="0" indent="0" algn="ctr" defTabSz="914400" eaLnBrk="1" fontAlgn="auto" latinLnBrk="0" hangingPunct="1">
              <a:lnSpc>
                <a:spcPct val="125000"/>
              </a:lnSpc>
              <a:spcBef>
                <a:spcPts val="0"/>
              </a:spcBef>
              <a:spcAft>
                <a:spcPts val="0"/>
              </a:spcAft>
              <a:buClrTx/>
              <a:buSzTx/>
              <a:buFontTx/>
              <a:buNone/>
              <a:defRPr/>
            </a:pP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Lorem ipsum dolor sit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consectetur</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adipiscing</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elit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Donec</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luctus</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nibh</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sit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sem</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vulputate</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venenatis</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bibendum</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orci</a:t>
            </a:r>
            <a:endPar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699"/>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699"/>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消费者的定义</a:t>
            </a:r>
          </a:p>
        </p:txBody>
      </p:sp>
      <p:grpSp>
        <p:nvGrpSpPr>
          <p:cNvPr id="7" name="Group 42"/>
          <p:cNvGrpSpPr/>
          <p:nvPr/>
        </p:nvGrpSpPr>
        <p:grpSpPr bwMode="auto">
          <a:xfrm>
            <a:off x="6329363" y="2306638"/>
            <a:ext cx="2346325" cy="3066142"/>
            <a:chOff x="6329875" y="2307111"/>
            <a:chExt cx="2346374" cy="3066030"/>
          </a:xfrm>
        </p:grpSpPr>
        <p:sp>
          <p:nvSpPr>
            <p:cNvPr id="9" name="Arrow: Pentagon 23"/>
            <p:cNvSpPr/>
            <p:nvPr/>
          </p:nvSpPr>
          <p:spPr>
            <a:xfrm rot="5400000">
              <a:off x="6876022" y="1760964"/>
              <a:ext cx="1254079" cy="234637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b="1">
                <a:solidFill>
                  <a:schemeClr val="bg1"/>
                </a:solidFill>
              </a:endParaRPr>
            </a:p>
          </p:txBody>
        </p:sp>
        <p:sp>
          <p:nvSpPr>
            <p:cNvPr id="10" name="Isosceles Triangle 24"/>
            <p:cNvSpPr/>
            <p:nvPr/>
          </p:nvSpPr>
          <p:spPr>
            <a:xfrm rot="10800000">
              <a:off x="6602931" y="3940589"/>
              <a:ext cx="1832013" cy="26510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b="1">
                <a:solidFill>
                  <a:schemeClr val="bg1"/>
                </a:solidFill>
              </a:endParaRPr>
            </a:p>
          </p:txBody>
        </p:sp>
        <p:sp>
          <p:nvSpPr>
            <p:cNvPr id="11" name="TextBox 25"/>
            <p:cNvSpPr txBox="1"/>
            <p:nvPr/>
          </p:nvSpPr>
          <p:spPr>
            <a:xfrm>
              <a:off x="6329875" y="4954965"/>
              <a:ext cx="2346374" cy="418176"/>
            </a:xfrm>
            <a:prstGeom prst="rect">
              <a:avLst/>
            </a:prstGeom>
            <a:noFill/>
          </p:spPr>
          <p:txBody>
            <a:bodyPr>
              <a:spAutoFit/>
            </a:bodyPr>
            <a:lstStyle/>
            <a:p>
              <a:pPr lvl="0" algn="ctr">
                <a:lnSpc>
                  <a:spcPct val="150000"/>
                </a:lnSpc>
                <a:defRPr/>
              </a:pPr>
              <a:r>
                <a:rPr lang="zh-CN" altLang="en-US" sz="1600" b="1" dirty="0">
                  <a:solidFill>
                    <a:schemeClr val="bg1"/>
                  </a:solidFill>
                  <a:latin typeface="微软雅黑" panose="020B0503020204020204" pitchFamily="34" charset="-122"/>
                  <a:ea typeface="微软雅黑" panose="020B0503020204020204" pitchFamily="34" charset="-122"/>
                </a:rPr>
                <a:t>向有关行政部门投诉</a:t>
              </a:r>
            </a:p>
          </p:txBody>
        </p:sp>
        <p:sp>
          <p:nvSpPr>
            <p:cNvPr id="13" name="Freeform 217"/>
            <p:cNvSpPr/>
            <p:nvPr/>
          </p:nvSpPr>
          <p:spPr bwMode="auto">
            <a:xfrm>
              <a:off x="7201859" y="2542390"/>
              <a:ext cx="602408" cy="568684"/>
            </a:xfrm>
            <a:custGeom>
              <a:avLst/>
              <a:gdLst>
                <a:gd name="T0" fmla="*/ 282573 w 194"/>
                <a:gd name="T1" fmla="*/ 24861 h 183"/>
                <a:gd name="T2" fmla="*/ 319835 w 194"/>
                <a:gd name="T3" fmla="*/ 24861 h 183"/>
                <a:gd name="T4" fmla="*/ 366413 w 194"/>
                <a:gd name="T5" fmla="*/ 149163 h 183"/>
                <a:gd name="T6" fmla="*/ 437833 w 194"/>
                <a:gd name="T7" fmla="*/ 198884 h 183"/>
                <a:gd name="T8" fmla="*/ 568251 w 194"/>
                <a:gd name="T9" fmla="*/ 205099 h 183"/>
                <a:gd name="T10" fmla="*/ 577566 w 194"/>
                <a:gd name="T11" fmla="*/ 242390 h 183"/>
                <a:gd name="T12" fmla="*/ 478200 w 194"/>
                <a:gd name="T13" fmla="*/ 323187 h 183"/>
                <a:gd name="T14" fmla="*/ 450253 w 194"/>
                <a:gd name="T15" fmla="*/ 407091 h 183"/>
                <a:gd name="T16" fmla="*/ 484411 w 194"/>
                <a:gd name="T17" fmla="*/ 531393 h 183"/>
                <a:gd name="T18" fmla="*/ 453359 w 194"/>
                <a:gd name="T19" fmla="*/ 553146 h 183"/>
                <a:gd name="T20" fmla="*/ 344677 w 194"/>
                <a:gd name="T21" fmla="*/ 481672 h 183"/>
                <a:gd name="T22" fmla="*/ 257731 w 194"/>
                <a:gd name="T23" fmla="*/ 481672 h 183"/>
                <a:gd name="T24" fmla="*/ 149049 w 194"/>
                <a:gd name="T25" fmla="*/ 553146 h 183"/>
                <a:gd name="T26" fmla="*/ 117997 w 194"/>
                <a:gd name="T27" fmla="*/ 531393 h 183"/>
                <a:gd name="T28" fmla="*/ 152155 w 194"/>
                <a:gd name="T29" fmla="*/ 407091 h 183"/>
                <a:gd name="T30" fmla="*/ 127313 w 194"/>
                <a:gd name="T31" fmla="*/ 323187 h 183"/>
                <a:gd name="T32" fmla="*/ 24842 w 194"/>
                <a:gd name="T33" fmla="*/ 242390 h 183"/>
                <a:gd name="T34" fmla="*/ 34157 w 194"/>
                <a:gd name="T35" fmla="*/ 205099 h 183"/>
                <a:gd name="T36" fmla="*/ 164575 w 194"/>
                <a:gd name="T37" fmla="*/ 198884 h 183"/>
                <a:gd name="T38" fmla="*/ 235995 w 194"/>
                <a:gd name="T39" fmla="*/ 149163 h 183"/>
                <a:gd name="T40" fmla="*/ 282573 w 194"/>
                <a:gd name="T41" fmla="*/ 24861 h 1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4" h="183">
                  <a:moveTo>
                    <a:pt x="91" y="8"/>
                  </a:moveTo>
                  <a:cubicBezTo>
                    <a:pt x="94" y="0"/>
                    <a:pt x="100" y="0"/>
                    <a:pt x="103" y="8"/>
                  </a:cubicBezTo>
                  <a:cubicBezTo>
                    <a:pt x="118" y="48"/>
                    <a:pt x="118" y="48"/>
                    <a:pt x="118" y="48"/>
                  </a:cubicBezTo>
                  <a:cubicBezTo>
                    <a:pt x="121" y="56"/>
                    <a:pt x="132" y="64"/>
                    <a:pt x="141" y="64"/>
                  </a:cubicBezTo>
                  <a:cubicBezTo>
                    <a:pt x="183" y="66"/>
                    <a:pt x="183" y="66"/>
                    <a:pt x="183" y="66"/>
                  </a:cubicBezTo>
                  <a:cubicBezTo>
                    <a:pt x="192" y="67"/>
                    <a:pt x="194" y="72"/>
                    <a:pt x="186" y="78"/>
                  </a:cubicBezTo>
                  <a:cubicBezTo>
                    <a:pt x="154" y="104"/>
                    <a:pt x="154" y="104"/>
                    <a:pt x="154" y="104"/>
                  </a:cubicBezTo>
                  <a:cubicBezTo>
                    <a:pt x="146" y="110"/>
                    <a:pt x="142" y="122"/>
                    <a:pt x="145" y="131"/>
                  </a:cubicBezTo>
                  <a:cubicBezTo>
                    <a:pt x="156" y="171"/>
                    <a:pt x="156" y="171"/>
                    <a:pt x="156" y="171"/>
                  </a:cubicBezTo>
                  <a:cubicBezTo>
                    <a:pt x="159" y="180"/>
                    <a:pt x="154" y="183"/>
                    <a:pt x="146" y="178"/>
                  </a:cubicBezTo>
                  <a:cubicBezTo>
                    <a:pt x="111" y="155"/>
                    <a:pt x="111" y="155"/>
                    <a:pt x="111" y="155"/>
                  </a:cubicBezTo>
                  <a:cubicBezTo>
                    <a:pt x="104" y="150"/>
                    <a:pt x="91" y="150"/>
                    <a:pt x="83" y="155"/>
                  </a:cubicBezTo>
                  <a:cubicBezTo>
                    <a:pt x="48" y="178"/>
                    <a:pt x="48" y="178"/>
                    <a:pt x="48" y="178"/>
                  </a:cubicBezTo>
                  <a:cubicBezTo>
                    <a:pt x="40" y="183"/>
                    <a:pt x="36" y="180"/>
                    <a:pt x="38" y="171"/>
                  </a:cubicBezTo>
                  <a:cubicBezTo>
                    <a:pt x="49" y="131"/>
                    <a:pt x="49" y="131"/>
                    <a:pt x="49" y="131"/>
                  </a:cubicBezTo>
                  <a:cubicBezTo>
                    <a:pt x="52" y="122"/>
                    <a:pt x="48" y="110"/>
                    <a:pt x="41" y="104"/>
                  </a:cubicBezTo>
                  <a:cubicBezTo>
                    <a:pt x="8" y="78"/>
                    <a:pt x="8" y="78"/>
                    <a:pt x="8" y="78"/>
                  </a:cubicBezTo>
                  <a:cubicBezTo>
                    <a:pt x="0" y="72"/>
                    <a:pt x="2" y="67"/>
                    <a:pt x="11" y="66"/>
                  </a:cubicBezTo>
                  <a:cubicBezTo>
                    <a:pt x="53" y="64"/>
                    <a:pt x="53" y="64"/>
                    <a:pt x="53" y="64"/>
                  </a:cubicBezTo>
                  <a:cubicBezTo>
                    <a:pt x="63" y="64"/>
                    <a:pt x="73" y="56"/>
                    <a:pt x="76" y="48"/>
                  </a:cubicBezTo>
                  <a:lnTo>
                    <a:pt x="91" y="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800" b="1">
                <a:solidFill>
                  <a:schemeClr val="bg1"/>
                </a:solidFill>
              </a:endParaRPr>
            </a:p>
          </p:txBody>
        </p:sp>
      </p:grpSp>
      <p:grpSp>
        <p:nvGrpSpPr>
          <p:cNvPr id="14" name="Group 41"/>
          <p:cNvGrpSpPr/>
          <p:nvPr/>
        </p:nvGrpSpPr>
        <p:grpSpPr bwMode="auto">
          <a:xfrm>
            <a:off x="3516313" y="2306638"/>
            <a:ext cx="2346325" cy="3848279"/>
            <a:chOff x="3515752" y="2307109"/>
            <a:chExt cx="2346374" cy="3848139"/>
          </a:xfrm>
        </p:grpSpPr>
        <p:sp>
          <p:nvSpPr>
            <p:cNvPr id="15" name="Arrow: Pentagon 19"/>
            <p:cNvSpPr/>
            <p:nvPr/>
          </p:nvSpPr>
          <p:spPr>
            <a:xfrm rot="5400000">
              <a:off x="4061899" y="1760962"/>
              <a:ext cx="1254079" cy="234637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b="1">
                <a:solidFill>
                  <a:schemeClr val="bg1"/>
                </a:solidFill>
              </a:endParaRPr>
            </a:p>
          </p:txBody>
        </p:sp>
        <p:sp>
          <p:nvSpPr>
            <p:cNvPr id="16" name="Isosceles Triangle 20"/>
            <p:cNvSpPr/>
            <p:nvPr/>
          </p:nvSpPr>
          <p:spPr>
            <a:xfrm rot="10800000">
              <a:off x="3788808" y="3940587"/>
              <a:ext cx="1832013" cy="26510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b="1">
                <a:solidFill>
                  <a:schemeClr val="bg1"/>
                </a:solidFill>
              </a:endParaRPr>
            </a:p>
          </p:txBody>
        </p:sp>
        <p:sp>
          <p:nvSpPr>
            <p:cNvPr id="17" name="TextBox 21"/>
            <p:cNvSpPr txBox="1"/>
            <p:nvPr/>
          </p:nvSpPr>
          <p:spPr>
            <a:xfrm>
              <a:off x="3515752" y="4954963"/>
              <a:ext cx="2346374" cy="1200285"/>
            </a:xfrm>
            <a:prstGeom prst="rect">
              <a:avLst/>
            </a:prstGeom>
            <a:noFill/>
          </p:spPr>
          <p:txBody>
            <a:bodyPr>
              <a:spAutoFit/>
            </a:bodyPr>
            <a:lstStyle/>
            <a:p>
              <a:pPr lvl="0" algn="ctr">
                <a:lnSpc>
                  <a:spcPct val="150000"/>
                </a:lnSpc>
                <a:defRPr/>
              </a:pPr>
              <a:r>
                <a:rPr lang="zh-CN" altLang="en-US" sz="1600" b="1" dirty="0">
                  <a:solidFill>
                    <a:schemeClr val="bg1"/>
                  </a:solidFill>
                  <a:latin typeface="微软雅黑" panose="020B0503020204020204" pitchFamily="34" charset="-122"/>
                  <a:ea typeface="微软雅黑" panose="020B0503020204020204" pitchFamily="34" charset="-122"/>
                </a:rPr>
                <a:t>请求消费者协会或者依法成立的其他调解组织调解</a:t>
              </a:r>
            </a:p>
          </p:txBody>
        </p:sp>
        <p:sp>
          <p:nvSpPr>
            <p:cNvPr id="19" name="Freeform 234"/>
            <p:cNvSpPr>
              <a:spLocks noEditPoints="1"/>
            </p:cNvSpPr>
            <p:nvPr/>
          </p:nvSpPr>
          <p:spPr bwMode="auto">
            <a:xfrm>
              <a:off x="4379592" y="2501688"/>
              <a:ext cx="618690" cy="609386"/>
            </a:xfrm>
            <a:custGeom>
              <a:avLst/>
              <a:gdLst>
                <a:gd name="T0" fmla="*/ 295355 w 199"/>
                <a:gd name="T1" fmla="*/ 177219 h 196"/>
                <a:gd name="T2" fmla="*/ 295355 w 199"/>
                <a:gd name="T3" fmla="*/ 0 h 196"/>
                <a:gd name="T4" fmla="*/ 615581 w 199"/>
                <a:gd name="T5" fmla="*/ 323348 h 196"/>
                <a:gd name="T6" fmla="*/ 593818 w 199"/>
                <a:gd name="T7" fmla="*/ 317129 h 196"/>
                <a:gd name="T8" fmla="*/ 578273 w 199"/>
                <a:gd name="T9" fmla="*/ 335784 h 196"/>
                <a:gd name="T10" fmla="*/ 559619 w 199"/>
                <a:gd name="T11" fmla="*/ 323348 h 196"/>
                <a:gd name="T12" fmla="*/ 581382 w 199"/>
                <a:gd name="T13" fmla="*/ 301584 h 196"/>
                <a:gd name="T14" fmla="*/ 544074 w 199"/>
                <a:gd name="T15" fmla="*/ 307802 h 196"/>
                <a:gd name="T16" fmla="*/ 435259 w 199"/>
                <a:gd name="T17" fmla="*/ 537876 h 196"/>
                <a:gd name="T18" fmla="*/ 435259 w 199"/>
                <a:gd name="T19" fmla="*/ 593840 h 196"/>
                <a:gd name="T20" fmla="*/ 373079 w 199"/>
                <a:gd name="T21" fmla="*/ 609386 h 196"/>
                <a:gd name="T22" fmla="*/ 360643 w 199"/>
                <a:gd name="T23" fmla="*/ 565858 h 196"/>
                <a:gd name="T24" fmla="*/ 223848 w 199"/>
                <a:gd name="T25" fmla="*/ 565858 h 196"/>
                <a:gd name="T26" fmla="*/ 211412 w 199"/>
                <a:gd name="T27" fmla="*/ 609386 h 196"/>
                <a:gd name="T28" fmla="*/ 152341 w 199"/>
                <a:gd name="T29" fmla="*/ 593840 h 196"/>
                <a:gd name="T30" fmla="*/ 152341 w 199"/>
                <a:gd name="T31" fmla="*/ 534767 h 196"/>
                <a:gd name="T32" fmla="*/ 24872 w 199"/>
                <a:gd name="T33" fmla="*/ 475694 h 196"/>
                <a:gd name="T34" fmla="*/ 0 w 199"/>
                <a:gd name="T35" fmla="*/ 338893 h 196"/>
                <a:gd name="T36" fmla="*/ 49744 w 199"/>
                <a:gd name="T37" fmla="*/ 310911 h 196"/>
                <a:gd name="T38" fmla="*/ 59071 w 199"/>
                <a:gd name="T39" fmla="*/ 183438 h 196"/>
                <a:gd name="T40" fmla="*/ 186540 w 199"/>
                <a:gd name="T41" fmla="*/ 152347 h 196"/>
                <a:gd name="T42" fmla="*/ 192758 w 199"/>
                <a:gd name="T43" fmla="*/ 189656 h 196"/>
                <a:gd name="T44" fmla="*/ 202085 w 199"/>
                <a:gd name="T45" fmla="*/ 211420 h 196"/>
                <a:gd name="T46" fmla="*/ 295355 w 199"/>
                <a:gd name="T47" fmla="*/ 214529 h 196"/>
                <a:gd name="T48" fmla="*/ 394842 w 199"/>
                <a:gd name="T49" fmla="*/ 211420 h 196"/>
                <a:gd name="T50" fmla="*/ 410387 w 199"/>
                <a:gd name="T51" fmla="*/ 208311 h 196"/>
                <a:gd name="T52" fmla="*/ 379297 w 199"/>
                <a:gd name="T53" fmla="*/ 180329 h 196"/>
                <a:gd name="T54" fmla="*/ 540965 w 199"/>
                <a:gd name="T55" fmla="*/ 295366 h 196"/>
                <a:gd name="T56" fmla="*/ 593818 w 199"/>
                <a:gd name="T57" fmla="*/ 298475 h 196"/>
                <a:gd name="T58" fmla="*/ 615581 w 199"/>
                <a:gd name="T59" fmla="*/ 314020 h 196"/>
                <a:gd name="T60" fmla="*/ 167886 w 199"/>
                <a:gd name="T61" fmla="*/ 310911 h 196"/>
                <a:gd name="T62" fmla="*/ 111924 w 199"/>
                <a:gd name="T63" fmla="*/ 310911 h 196"/>
                <a:gd name="T64" fmla="*/ 167886 w 199"/>
                <a:gd name="T65" fmla="*/ 310911 h 196"/>
                <a:gd name="T66" fmla="*/ 575164 w 199"/>
                <a:gd name="T67" fmla="*/ 314020 h 196"/>
                <a:gd name="T68" fmla="*/ 568946 w 199"/>
                <a:gd name="T69" fmla="*/ 320239 h 196"/>
                <a:gd name="T70" fmla="*/ 581382 w 199"/>
                <a:gd name="T71" fmla="*/ 323348 h 1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99" h="196">
                  <a:moveTo>
                    <a:pt x="123" y="29"/>
                  </a:moveTo>
                  <a:cubicBezTo>
                    <a:pt x="123" y="44"/>
                    <a:pt x="110" y="57"/>
                    <a:pt x="95" y="57"/>
                  </a:cubicBezTo>
                  <a:cubicBezTo>
                    <a:pt x="79" y="57"/>
                    <a:pt x="67" y="44"/>
                    <a:pt x="67" y="29"/>
                  </a:cubicBezTo>
                  <a:cubicBezTo>
                    <a:pt x="67" y="13"/>
                    <a:pt x="79" y="0"/>
                    <a:pt x="95" y="0"/>
                  </a:cubicBezTo>
                  <a:cubicBezTo>
                    <a:pt x="110" y="0"/>
                    <a:pt x="123" y="13"/>
                    <a:pt x="123" y="29"/>
                  </a:cubicBezTo>
                  <a:close/>
                  <a:moveTo>
                    <a:pt x="198" y="104"/>
                  </a:moveTo>
                  <a:cubicBezTo>
                    <a:pt x="197" y="105"/>
                    <a:pt x="196" y="105"/>
                    <a:pt x="195" y="104"/>
                  </a:cubicBezTo>
                  <a:cubicBezTo>
                    <a:pt x="195" y="104"/>
                    <a:pt x="193" y="103"/>
                    <a:pt x="191" y="102"/>
                  </a:cubicBezTo>
                  <a:cubicBezTo>
                    <a:pt x="191" y="104"/>
                    <a:pt x="190" y="105"/>
                    <a:pt x="190" y="106"/>
                  </a:cubicBezTo>
                  <a:cubicBezTo>
                    <a:pt x="189" y="108"/>
                    <a:pt x="187" y="108"/>
                    <a:pt x="186" y="108"/>
                  </a:cubicBezTo>
                  <a:cubicBezTo>
                    <a:pt x="185" y="108"/>
                    <a:pt x="185" y="108"/>
                    <a:pt x="185" y="108"/>
                  </a:cubicBezTo>
                  <a:cubicBezTo>
                    <a:pt x="182" y="108"/>
                    <a:pt x="180" y="106"/>
                    <a:pt x="180" y="104"/>
                  </a:cubicBezTo>
                  <a:cubicBezTo>
                    <a:pt x="179" y="102"/>
                    <a:pt x="180" y="100"/>
                    <a:pt x="181" y="98"/>
                  </a:cubicBezTo>
                  <a:cubicBezTo>
                    <a:pt x="183" y="97"/>
                    <a:pt x="185" y="97"/>
                    <a:pt x="187" y="97"/>
                  </a:cubicBezTo>
                  <a:cubicBezTo>
                    <a:pt x="187" y="96"/>
                    <a:pt x="186" y="96"/>
                    <a:pt x="185" y="96"/>
                  </a:cubicBezTo>
                  <a:cubicBezTo>
                    <a:pt x="182" y="95"/>
                    <a:pt x="178" y="97"/>
                    <a:pt x="175" y="99"/>
                  </a:cubicBezTo>
                  <a:cubicBezTo>
                    <a:pt x="176" y="103"/>
                    <a:pt x="177" y="108"/>
                    <a:pt x="177" y="113"/>
                  </a:cubicBezTo>
                  <a:cubicBezTo>
                    <a:pt x="177" y="138"/>
                    <a:pt x="162" y="160"/>
                    <a:pt x="140" y="173"/>
                  </a:cubicBezTo>
                  <a:cubicBezTo>
                    <a:pt x="140" y="173"/>
                    <a:pt x="140" y="173"/>
                    <a:pt x="140" y="173"/>
                  </a:cubicBezTo>
                  <a:cubicBezTo>
                    <a:pt x="140" y="191"/>
                    <a:pt x="140" y="191"/>
                    <a:pt x="140" y="191"/>
                  </a:cubicBezTo>
                  <a:cubicBezTo>
                    <a:pt x="140" y="194"/>
                    <a:pt x="138" y="196"/>
                    <a:pt x="136" y="196"/>
                  </a:cubicBezTo>
                  <a:cubicBezTo>
                    <a:pt x="120" y="196"/>
                    <a:pt x="120" y="196"/>
                    <a:pt x="120" y="196"/>
                  </a:cubicBezTo>
                  <a:cubicBezTo>
                    <a:pt x="118" y="196"/>
                    <a:pt x="116" y="194"/>
                    <a:pt x="116" y="191"/>
                  </a:cubicBezTo>
                  <a:cubicBezTo>
                    <a:pt x="116" y="182"/>
                    <a:pt x="116" y="182"/>
                    <a:pt x="116" y="182"/>
                  </a:cubicBezTo>
                  <a:cubicBezTo>
                    <a:pt x="110" y="184"/>
                    <a:pt x="103" y="185"/>
                    <a:pt x="96" y="185"/>
                  </a:cubicBezTo>
                  <a:cubicBezTo>
                    <a:pt x="87" y="185"/>
                    <a:pt x="80" y="184"/>
                    <a:pt x="72" y="182"/>
                  </a:cubicBezTo>
                  <a:cubicBezTo>
                    <a:pt x="72" y="191"/>
                    <a:pt x="72" y="191"/>
                    <a:pt x="72" y="191"/>
                  </a:cubicBezTo>
                  <a:cubicBezTo>
                    <a:pt x="72" y="193"/>
                    <a:pt x="71" y="196"/>
                    <a:pt x="68" y="196"/>
                  </a:cubicBezTo>
                  <a:cubicBezTo>
                    <a:pt x="53" y="196"/>
                    <a:pt x="53" y="196"/>
                    <a:pt x="53" y="196"/>
                  </a:cubicBezTo>
                  <a:cubicBezTo>
                    <a:pt x="51" y="196"/>
                    <a:pt x="49" y="193"/>
                    <a:pt x="49" y="191"/>
                  </a:cubicBezTo>
                  <a:cubicBezTo>
                    <a:pt x="49" y="173"/>
                    <a:pt x="49" y="173"/>
                    <a:pt x="49" y="173"/>
                  </a:cubicBezTo>
                  <a:cubicBezTo>
                    <a:pt x="49" y="173"/>
                    <a:pt x="49" y="172"/>
                    <a:pt x="49" y="172"/>
                  </a:cubicBezTo>
                  <a:cubicBezTo>
                    <a:pt x="41" y="167"/>
                    <a:pt x="34" y="160"/>
                    <a:pt x="28" y="153"/>
                  </a:cubicBezTo>
                  <a:cubicBezTo>
                    <a:pt x="8" y="153"/>
                    <a:pt x="8" y="153"/>
                    <a:pt x="8" y="153"/>
                  </a:cubicBezTo>
                  <a:cubicBezTo>
                    <a:pt x="4" y="153"/>
                    <a:pt x="0" y="149"/>
                    <a:pt x="0" y="144"/>
                  </a:cubicBezTo>
                  <a:cubicBezTo>
                    <a:pt x="0" y="109"/>
                    <a:pt x="0" y="109"/>
                    <a:pt x="0" y="109"/>
                  </a:cubicBezTo>
                  <a:cubicBezTo>
                    <a:pt x="0" y="104"/>
                    <a:pt x="4" y="100"/>
                    <a:pt x="8" y="100"/>
                  </a:cubicBezTo>
                  <a:cubicBezTo>
                    <a:pt x="16" y="100"/>
                    <a:pt x="16" y="100"/>
                    <a:pt x="16" y="100"/>
                  </a:cubicBezTo>
                  <a:cubicBezTo>
                    <a:pt x="18" y="90"/>
                    <a:pt x="23" y="81"/>
                    <a:pt x="29" y="73"/>
                  </a:cubicBezTo>
                  <a:cubicBezTo>
                    <a:pt x="19" y="59"/>
                    <a:pt x="19" y="59"/>
                    <a:pt x="19" y="59"/>
                  </a:cubicBezTo>
                  <a:cubicBezTo>
                    <a:pt x="25" y="55"/>
                    <a:pt x="33" y="56"/>
                    <a:pt x="41" y="61"/>
                  </a:cubicBezTo>
                  <a:cubicBezTo>
                    <a:pt x="47" y="56"/>
                    <a:pt x="53" y="52"/>
                    <a:pt x="60" y="49"/>
                  </a:cubicBezTo>
                  <a:cubicBezTo>
                    <a:pt x="62" y="52"/>
                    <a:pt x="65" y="55"/>
                    <a:pt x="68" y="58"/>
                  </a:cubicBezTo>
                  <a:cubicBezTo>
                    <a:pt x="66" y="59"/>
                    <a:pt x="64" y="60"/>
                    <a:pt x="62" y="61"/>
                  </a:cubicBezTo>
                  <a:cubicBezTo>
                    <a:pt x="60" y="62"/>
                    <a:pt x="59" y="64"/>
                    <a:pt x="60" y="66"/>
                  </a:cubicBezTo>
                  <a:cubicBezTo>
                    <a:pt x="61" y="68"/>
                    <a:pt x="63" y="69"/>
                    <a:pt x="65" y="68"/>
                  </a:cubicBezTo>
                  <a:cubicBezTo>
                    <a:pt x="69" y="66"/>
                    <a:pt x="72" y="65"/>
                    <a:pt x="76" y="64"/>
                  </a:cubicBezTo>
                  <a:cubicBezTo>
                    <a:pt x="81" y="67"/>
                    <a:pt x="88" y="69"/>
                    <a:pt x="95" y="69"/>
                  </a:cubicBezTo>
                  <a:cubicBezTo>
                    <a:pt x="102" y="69"/>
                    <a:pt x="109" y="67"/>
                    <a:pt x="114" y="63"/>
                  </a:cubicBezTo>
                  <a:cubicBezTo>
                    <a:pt x="119" y="65"/>
                    <a:pt x="123" y="66"/>
                    <a:pt x="127" y="68"/>
                  </a:cubicBezTo>
                  <a:cubicBezTo>
                    <a:pt x="128" y="69"/>
                    <a:pt x="128" y="69"/>
                    <a:pt x="129" y="69"/>
                  </a:cubicBezTo>
                  <a:cubicBezTo>
                    <a:pt x="130" y="69"/>
                    <a:pt x="132" y="68"/>
                    <a:pt x="132" y="67"/>
                  </a:cubicBezTo>
                  <a:cubicBezTo>
                    <a:pt x="134" y="65"/>
                    <a:pt x="133" y="63"/>
                    <a:pt x="131" y="61"/>
                  </a:cubicBezTo>
                  <a:cubicBezTo>
                    <a:pt x="128" y="60"/>
                    <a:pt x="125" y="59"/>
                    <a:pt x="122" y="58"/>
                  </a:cubicBezTo>
                  <a:cubicBezTo>
                    <a:pt x="125" y="55"/>
                    <a:pt x="128" y="52"/>
                    <a:pt x="129" y="48"/>
                  </a:cubicBezTo>
                  <a:cubicBezTo>
                    <a:pt x="151" y="57"/>
                    <a:pt x="167" y="74"/>
                    <a:pt x="174" y="95"/>
                  </a:cubicBezTo>
                  <a:cubicBezTo>
                    <a:pt x="177" y="93"/>
                    <a:pt x="181" y="91"/>
                    <a:pt x="186" y="92"/>
                  </a:cubicBezTo>
                  <a:cubicBezTo>
                    <a:pt x="188" y="92"/>
                    <a:pt x="190" y="94"/>
                    <a:pt x="191" y="96"/>
                  </a:cubicBezTo>
                  <a:cubicBezTo>
                    <a:pt x="191" y="97"/>
                    <a:pt x="192" y="98"/>
                    <a:pt x="192" y="98"/>
                  </a:cubicBezTo>
                  <a:cubicBezTo>
                    <a:pt x="195" y="99"/>
                    <a:pt x="197" y="101"/>
                    <a:pt x="198" y="101"/>
                  </a:cubicBezTo>
                  <a:cubicBezTo>
                    <a:pt x="199" y="102"/>
                    <a:pt x="199" y="104"/>
                    <a:pt x="198" y="104"/>
                  </a:cubicBezTo>
                  <a:close/>
                  <a:moveTo>
                    <a:pt x="54" y="100"/>
                  </a:moveTo>
                  <a:cubicBezTo>
                    <a:pt x="54" y="95"/>
                    <a:pt x="50" y="91"/>
                    <a:pt x="45" y="91"/>
                  </a:cubicBezTo>
                  <a:cubicBezTo>
                    <a:pt x="40" y="91"/>
                    <a:pt x="36" y="95"/>
                    <a:pt x="36" y="100"/>
                  </a:cubicBezTo>
                  <a:cubicBezTo>
                    <a:pt x="36" y="105"/>
                    <a:pt x="40" y="109"/>
                    <a:pt x="45" y="109"/>
                  </a:cubicBezTo>
                  <a:cubicBezTo>
                    <a:pt x="50" y="109"/>
                    <a:pt x="54" y="105"/>
                    <a:pt x="54" y="100"/>
                  </a:cubicBezTo>
                  <a:close/>
                  <a:moveTo>
                    <a:pt x="188" y="101"/>
                  </a:moveTo>
                  <a:cubicBezTo>
                    <a:pt x="187" y="101"/>
                    <a:pt x="186" y="101"/>
                    <a:pt x="185" y="101"/>
                  </a:cubicBezTo>
                  <a:cubicBezTo>
                    <a:pt x="184" y="101"/>
                    <a:pt x="184" y="101"/>
                    <a:pt x="184" y="101"/>
                  </a:cubicBezTo>
                  <a:cubicBezTo>
                    <a:pt x="183" y="102"/>
                    <a:pt x="183" y="102"/>
                    <a:pt x="183" y="103"/>
                  </a:cubicBezTo>
                  <a:cubicBezTo>
                    <a:pt x="184" y="104"/>
                    <a:pt x="185" y="104"/>
                    <a:pt x="186" y="104"/>
                  </a:cubicBezTo>
                  <a:cubicBezTo>
                    <a:pt x="186" y="104"/>
                    <a:pt x="186" y="104"/>
                    <a:pt x="187" y="104"/>
                  </a:cubicBezTo>
                  <a:cubicBezTo>
                    <a:pt x="187" y="103"/>
                    <a:pt x="187" y="102"/>
                    <a:pt x="188" y="10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800" b="1">
                <a:solidFill>
                  <a:schemeClr val="bg1"/>
                </a:solidFill>
              </a:endParaRPr>
            </a:p>
          </p:txBody>
        </p:sp>
      </p:grpSp>
      <p:grpSp>
        <p:nvGrpSpPr>
          <p:cNvPr id="20" name="Group 43"/>
          <p:cNvGrpSpPr/>
          <p:nvPr/>
        </p:nvGrpSpPr>
        <p:grpSpPr bwMode="auto">
          <a:xfrm>
            <a:off x="9144000" y="2306638"/>
            <a:ext cx="2346325" cy="3848279"/>
            <a:chOff x="9144001" y="2307112"/>
            <a:chExt cx="2346374" cy="3848139"/>
          </a:xfrm>
        </p:grpSpPr>
        <p:sp>
          <p:nvSpPr>
            <p:cNvPr id="21" name="Arrow: Pentagon 27"/>
            <p:cNvSpPr/>
            <p:nvPr/>
          </p:nvSpPr>
          <p:spPr>
            <a:xfrm rot="5400000">
              <a:off x="9690148" y="1760965"/>
              <a:ext cx="1254079" cy="234637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b="1">
                <a:solidFill>
                  <a:schemeClr val="bg1"/>
                </a:solidFill>
              </a:endParaRPr>
            </a:p>
          </p:txBody>
        </p:sp>
        <p:sp>
          <p:nvSpPr>
            <p:cNvPr id="22" name="Isosceles Triangle 28"/>
            <p:cNvSpPr/>
            <p:nvPr/>
          </p:nvSpPr>
          <p:spPr>
            <a:xfrm rot="10800000">
              <a:off x="9417057" y="3940590"/>
              <a:ext cx="1832013" cy="26510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b="1">
                <a:solidFill>
                  <a:schemeClr val="bg1"/>
                </a:solidFill>
              </a:endParaRPr>
            </a:p>
          </p:txBody>
        </p:sp>
        <p:sp>
          <p:nvSpPr>
            <p:cNvPr id="23" name="TextBox 29"/>
            <p:cNvSpPr txBox="1"/>
            <p:nvPr/>
          </p:nvSpPr>
          <p:spPr>
            <a:xfrm>
              <a:off x="9144001" y="4954966"/>
              <a:ext cx="2346374" cy="1200285"/>
            </a:xfrm>
            <a:prstGeom prst="rect">
              <a:avLst/>
            </a:prstGeom>
            <a:noFill/>
          </p:spPr>
          <p:txBody>
            <a:bodyPr>
              <a:spAutoFit/>
            </a:bodyPr>
            <a:lstStyle/>
            <a:p>
              <a:pPr lvl="0" algn="ctr">
                <a:lnSpc>
                  <a:spcPct val="150000"/>
                </a:lnSpc>
                <a:defRPr/>
              </a:pPr>
              <a:r>
                <a:rPr lang="zh-CN" altLang="en-US" sz="1600" b="1" dirty="0">
                  <a:solidFill>
                    <a:schemeClr val="bg1"/>
                  </a:solidFill>
                  <a:latin typeface="微软雅黑" panose="020B0503020204020204" pitchFamily="34" charset="-122"/>
                  <a:ea typeface="微软雅黑" panose="020B0503020204020204" pitchFamily="34" charset="-122"/>
                </a:rPr>
                <a:t>根据与经营者达成的仲裁协议提请仲裁机构仲裁</a:t>
              </a:r>
            </a:p>
          </p:txBody>
        </p:sp>
        <p:sp>
          <p:nvSpPr>
            <p:cNvPr id="25" name="Freeform 7"/>
            <p:cNvSpPr>
              <a:spLocks noEditPoints="1"/>
            </p:cNvSpPr>
            <p:nvPr/>
          </p:nvSpPr>
          <p:spPr bwMode="auto">
            <a:xfrm>
              <a:off x="10038945" y="2558402"/>
              <a:ext cx="556484" cy="552672"/>
            </a:xfrm>
            <a:custGeom>
              <a:avLst/>
              <a:gdLst>
                <a:gd name="T0" fmla="*/ 373888 w 192"/>
                <a:gd name="T1" fmla="*/ 71963 h 192"/>
                <a:gd name="T2" fmla="*/ 373888 w 192"/>
                <a:gd name="T3" fmla="*/ 31664 h 192"/>
                <a:gd name="T4" fmla="*/ 342006 w 192"/>
                <a:gd name="T5" fmla="*/ 0 h 192"/>
                <a:gd name="T6" fmla="*/ 214478 w 192"/>
                <a:gd name="T7" fmla="*/ 0 h 192"/>
                <a:gd name="T8" fmla="*/ 179698 w 192"/>
                <a:gd name="T9" fmla="*/ 31664 h 192"/>
                <a:gd name="T10" fmla="*/ 179698 w 192"/>
                <a:gd name="T11" fmla="*/ 71963 h 192"/>
                <a:gd name="T12" fmla="*/ 0 w 192"/>
                <a:gd name="T13" fmla="*/ 71963 h 192"/>
                <a:gd name="T14" fmla="*/ 0 w 192"/>
                <a:gd name="T15" fmla="*/ 198617 h 192"/>
                <a:gd name="T16" fmla="*/ 556484 w 192"/>
                <a:gd name="T17" fmla="*/ 198617 h 192"/>
                <a:gd name="T18" fmla="*/ 556484 w 192"/>
                <a:gd name="T19" fmla="*/ 71963 h 192"/>
                <a:gd name="T20" fmla="*/ 373888 w 192"/>
                <a:gd name="T21" fmla="*/ 71963 h 192"/>
                <a:gd name="T22" fmla="*/ 327514 w 192"/>
                <a:gd name="T23" fmla="*/ 71963 h 192"/>
                <a:gd name="T24" fmla="*/ 226072 w 192"/>
                <a:gd name="T25" fmla="*/ 71963 h 192"/>
                <a:gd name="T26" fmla="*/ 226072 w 192"/>
                <a:gd name="T27" fmla="*/ 46056 h 192"/>
                <a:gd name="T28" fmla="*/ 327514 w 192"/>
                <a:gd name="T29" fmla="*/ 46056 h 192"/>
                <a:gd name="T30" fmla="*/ 327514 w 192"/>
                <a:gd name="T31" fmla="*/ 71963 h 192"/>
                <a:gd name="T32" fmla="*/ 52170 w 192"/>
                <a:gd name="T33" fmla="*/ 238916 h 192"/>
                <a:gd name="T34" fmla="*/ 52170 w 192"/>
                <a:gd name="T35" fmla="*/ 521009 h 192"/>
                <a:gd name="T36" fmla="*/ 86951 w 192"/>
                <a:gd name="T37" fmla="*/ 552672 h 192"/>
                <a:gd name="T38" fmla="*/ 469533 w 192"/>
                <a:gd name="T39" fmla="*/ 552672 h 192"/>
                <a:gd name="T40" fmla="*/ 504314 w 192"/>
                <a:gd name="T41" fmla="*/ 521009 h 192"/>
                <a:gd name="T42" fmla="*/ 504314 w 192"/>
                <a:gd name="T43" fmla="*/ 238916 h 192"/>
                <a:gd name="T44" fmla="*/ 55069 w 192"/>
                <a:gd name="T45" fmla="*/ 238916 h 192"/>
                <a:gd name="T46" fmla="*/ 52170 w 192"/>
                <a:gd name="T47" fmla="*/ 238916 h 192"/>
                <a:gd name="T48" fmla="*/ 385481 w 192"/>
                <a:gd name="T49" fmla="*/ 296486 h 192"/>
                <a:gd name="T50" fmla="*/ 411566 w 192"/>
                <a:gd name="T51" fmla="*/ 270579 h 192"/>
                <a:gd name="T52" fmla="*/ 437651 w 192"/>
                <a:gd name="T53" fmla="*/ 296486 h 192"/>
                <a:gd name="T54" fmla="*/ 437651 w 192"/>
                <a:gd name="T55" fmla="*/ 463439 h 192"/>
                <a:gd name="T56" fmla="*/ 411566 w 192"/>
                <a:gd name="T57" fmla="*/ 489345 h 192"/>
                <a:gd name="T58" fmla="*/ 385481 w 192"/>
                <a:gd name="T59" fmla="*/ 463439 h 192"/>
                <a:gd name="T60" fmla="*/ 385481 w 192"/>
                <a:gd name="T61" fmla="*/ 296486 h 192"/>
                <a:gd name="T62" fmla="*/ 252157 w 192"/>
                <a:gd name="T63" fmla="*/ 296486 h 192"/>
                <a:gd name="T64" fmla="*/ 278242 w 192"/>
                <a:gd name="T65" fmla="*/ 270579 h 192"/>
                <a:gd name="T66" fmla="*/ 304327 w 192"/>
                <a:gd name="T67" fmla="*/ 296486 h 192"/>
                <a:gd name="T68" fmla="*/ 304327 w 192"/>
                <a:gd name="T69" fmla="*/ 463439 h 192"/>
                <a:gd name="T70" fmla="*/ 278242 w 192"/>
                <a:gd name="T71" fmla="*/ 489345 h 192"/>
                <a:gd name="T72" fmla="*/ 252157 w 192"/>
                <a:gd name="T73" fmla="*/ 463439 h 192"/>
                <a:gd name="T74" fmla="*/ 252157 w 192"/>
                <a:gd name="T75" fmla="*/ 296486 h 192"/>
                <a:gd name="T76" fmla="*/ 118833 w 192"/>
                <a:gd name="T77" fmla="*/ 296486 h 192"/>
                <a:gd name="T78" fmla="*/ 144918 w 192"/>
                <a:gd name="T79" fmla="*/ 270579 h 192"/>
                <a:gd name="T80" fmla="*/ 171003 w 192"/>
                <a:gd name="T81" fmla="*/ 296486 h 192"/>
                <a:gd name="T82" fmla="*/ 171003 w 192"/>
                <a:gd name="T83" fmla="*/ 463439 h 192"/>
                <a:gd name="T84" fmla="*/ 144918 w 192"/>
                <a:gd name="T85" fmla="*/ 489345 h 192"/>
                <a:gd name="T86" fmla="*/ 118833 w 192"/>
                <a:gd name="T87" fmla="*/ 463439 h 192"/>
                <a:gd name="T88" fmla="*/ 118833 w 192"/>
                <a:gd name="T89" fmla="*/ 296486 h 1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2" h="192">
                  <a:moveTo>
                    <a:pt x="129" y="25"/>
                  </a:moveTo>
                  <a:cubicBezTo>
                    <a:pt x="129" y="11"/>
                    <a:pt x="129" y="11"/>
                    <a:pt x="129" y="11"/>
                  </a:cubicBezTo>
                  <a:cubicBezTo>
                    <a:pt x="129" y="5"/>
                    <a:pt x="124" y="0"/>
                    <a:pt x="118" y="0"/>
                  </a:cubicBezTo>
                  <a:cubicBezTo>
                    <a:pt x="74" y="0"/>
                    <a:pt x="74" y="0"/>
                    <a:pt x="74" y="0"/>
                  </a:cubicBezTo>
                  <a:cubicBezTo>
                    <a:pt x="68" y="0"/>
                    <a:pt x="62" y="5"/>
                    <a:pt x="62" y="11"/>
                  </a:cubicBezTo>
                  <a:cubicBezTo>
                    <a:pt x="62" y="25"/>
                    <a:pt x="62" y="25"/>
                    <a:pt x="62" y="25"/>
                  </a:cubicBezTo>
                  <a:cubicBezTo>
                    <a:pt x="0" y="25"/>
                    <a:pt x="0" y="25"/>
                    <a:pt x="0" y="25"/>
                  </a:cubicBezTo>
                  <a:cubicBezTo>
                    <a:pt x="0" y="69"/>
                    <a:pt x="0" y="69"/>
                    <a:pt x="0" y="69"/>
                  </a:cubicBezTo>
                  <a:cubicBezTo>
                    <a:pt x="192" y="69"/>
                    <a:pt x="192" y="69"/>
                    <a:pt x="192" y="69"/>
                  </a:cubicBezTo>
                  <a:cubicBezTo>
                    <a:pt x="192" y="25"/>
                    <a:pt x="192" y="25"/>
                    <a:pt x="192" y="25"/>
                  </a:cubicBezTo>
                  <a:lnTo>
                    <a:pt x="129" y="25"/>
                  </a:lnTo>
                  <a:close/>
                  <a:moveTo>
                    <a:pt x="113" y="25"/>
                  </a:moveTo>
                  <a:cubicBezTo>
                    <a:pt x="78" y="25"/>
                    <a:pt x="78" y="25"/>
                    <a:pt x="78" y="25"/>
                  </a:cubicBezTo>
                  <a:cubicBezTo>
                    <a:pt x="78" y="16"/>
                    <a:pt x="78" y="16"/>
                    <a:pt x="78" y="16"/>
                  </a:cubicBezTo>
                  <a:cubicBezTo>
                    <a:pt x="113" y="16"/>
                    <a:pt x="113" y="16"/>
                    <a:pt x="113" y="16"/>
                  </a:cubicBezTo>
                  <a:lnTo>
                    <a:pt x="113" y="25"/>
                  </a:lnTo>
                  <a:close/>
                  <a:moveTo>
                    <a:pt x="18" y="83"/>
                  </a:moveTo>
                  <a:cubicBezTo>
                    <a:pt x="18" y="181"/>
                    <a:pt x="18" y="181"/>
                    <a:pt x="18" y="181"/>
                  </a:cubicBezTo>
                  <a:cubicBezTo>
                    <a:pt x="18" y="187"/>
                    <a:pt x="23" y="192"/>
                    <a:pt x="30" y="192"/>
                  </a:cubicBezTo>
                  <a:cubicBezTo>
                    <a:pt x="162" y="192"/>
                    <a:pt x="162" y="192"/>
                    <a:pt x="162" y="192"/>
                  </a:cubicBezTo>
                  <a:cubicBezTo>
                    <a:pt x="169" y="192"/>
                    <a:pt x="174" y="187"/>
                    <a:pt x="174" y="181"/>
                  </a:cubicBezTo>
                  <a:cubicBezTo>
                    <a:pt x="174" y="83"/>
                    <a:pt x="174" y="83"/>
                    <a:pt x="174" y="83"/>
                  </a:cubicBezTo>
                  <a:cubicBezTo>
                    <a:pt x="19" y="83"/>
                    <a:pt x="19" y="83"/>
                    <a:pt x="19" y="83"/>
                  </a:cubicBezTo>
                  <a:cubicBezTo>
                    <a:pt x="19" y="83"/>
                    <a:pt x="18" y="83"/>
                    <a:pt x="18" y="83"/>
                  </a:cubicBezTo>
                  <a:close/>
                  <a:moveTo>
                    <a:pt x="133" y="103"/>
                  </a:moveTo>
                  <a:cubicBezTo>
                    <a:pt x="133" y="98"/>
                    <a:pt x="137" y="94"/>
                    <a:pt x="142" y="94"/>
                  </a:cubicBezTo>
                  <a:cubicBezTo>
                    <a:pt x="147" y="94"/>
                    <a:pt x="151" y="98"/>
                    <a:pt x="151" y="103"/>
                  </a:cubicBezTo>
                  <a:cubicBezTo>
                    <a:pt x="151" y="161"/>
                    <a:pt x="151" y="161"/>
                    <a:pt x="151" y="161"/>
                  </a:cubicBezTo>
                  <a:cubicBezTo>
                    <a:pt x="151" y="166"/>
                    <a:pt x="147" y="170"/>
                    <a:pt x="142" y="170"/>
                  </a:cubicBezTo>
                  <a:cubicBezTo>
                    <a:pt x="137" y="170"/>
                    <a:pt x="133" y="166"/>
                    <a:pt x="133" y="161"/>
                  </a:cubicBezTo>
                  <a:lnTo>
                    <a:pt x="133" y="103"/>
                  </a:lnTo>
                  <a:close/>
                  <a:moveTo>
                    <a:pt x="87" y="103"/>
                  </a:moveTo>
                  <a:cubicBezTo>
                    <a:pt x="87" y="98"/>
                    <a:pt x="91" y="94"/>
                    <a:pt x="96" y="94"/>
                  </a:cubicBezTo>
                  <a:cubicBezTo>
                    <a:pt x="101" y="94"/>
                    <a:pt x="105" y="98"/>
                    <a:pt x="105" y="103"/>
                  </a:cubicBezTo>
                  <a:cubicBezTo>
                    <a:pt x="105" y="161"/>
                    <a:pt x="105" y="161"/>
                    <a:pt x="105" y="161"/>
                  </a:cubicBezTo>
                  <a:cubicBezTo>
                    <a:pt x="105" y="166"/>
                    <a:pt x="101" y="170"/>
                    <a:pt x="96" y="170"/>
                  </a:cubicBezTo>
                  <a:cubicBezTo>
                    <a:pt x="91" y="170"/>
                    <a:pt x="87" y="166"/>
                    <a:pt x="87" y="161"/>
                  </a:cubicBezTo>
                  <a:lnTo>
                    <a:pt x="87" y="103"/>
                  </a:lnTo>
                  <a:close/>
                  <a:moveTo>
                    <a:pt x="41" y="103"/>
                  </a:moveTo>
                  <a:cubicBezTo>
                    <a:pt x="41" y="98"/>
                    <a:pt x="45" y="94"/>
                    <a:pt x="50" y="94"/>
                  </a:cubicBezTo>
                  <a:cubicBezTo>
                    <a:pt x="55" y="94"/>
                    <a:pt x="59" y="98"/>
                    <a:pt x="59" y="103"/>
                  </a:cubicBezTo>
                  <a:cubicBezTo>
                    <a:pt x="59" y="161"/>
                    <a:pt x="59" y="161"/>
                    <a:pt x="59" y="161"/>
                  </a:cubicBezTo>
                  <a:cubicBezTo>
                    <a:pt x="59" y="166"/>
                    <a:pt x="55" y="170"/>
                    <a:pt x="50" y="170"/>
                  </a:cubicBezTo>
                  <a:cubicBezTo>
                    <a:pt x="45" y="170"/>
                    <a:pt x="41" y="166"/>
                    <a:pt x="41" y="161"/>
                  </a:cubicBezTo>
                  <a:lnTo>
                    <a:pt x="41" y="10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800" b="1">
                <a:solidFill>
                  <a:schemeClr val="bg1"/>
                </a:solidFill>
              </a:endParaRPr>
            </a:p>
          </p:txBody>
        </p:sp>
      </p:grpSp>
      <p:grpSp>
        <p:nvGrpSpPr>
          <p:cNvPr id="26" name="Group 40"/>
          <p:cNvGrpSpPr/>
          <p:nvPr/>
        </p:nvGrpSpPr>
        <p:grpSpPr bwMode="auto">
          <a:xfrm>
            <a:off x="701675" y="2306637"/>
            <a:ext cx="2346326" cy="3066143"/>
            <a:chOff x="701626" y="2307104"/>
            <a:chExt cx="2346375" cy="3066035"/>
          </a:xfrm>
        </p:grpSpPr>
        <p:sp>
          <p:nvSpPr>
            <p:cNvPr id="27" name="Arrow: Pentagon 15"/>
            <p:cNvSpPr/>
            <p:nvPr/>
          </p:nvSpPr>
          <p:spPr>
            <a:xfrm rot="5400000">
              <a:off x="1247773" y="1760958"/>
              <a:ext cx="1254081" cy="234637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b="1">
                <a:solidFill>
                  <a:schemeClr val="bg1"/>
                </a:solidFill>
              </a:endParaRPr>
            </a:p>
          </p:txBody>
        </p:sp>
        <p:sp>
          <p:nvSpPr>
            <p:cNvPr id="28" name="Isosceles Triangle 16"/>
            <p:cNvSpPr/>
            <p:nvPr/>
          </p:nvSpPr>
          <p:spPr>
            <a:xfrm rot="10800000">
              <a:off x="974682" y="3940584"/>
              <a:ext cx="1832013" cy="265104"/>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b="1">
                <a:solidFill>
                  <a:schemeClr val="bg1"/>
                </a:solidFill>
              </a:endParaRPr>
            </a:p>
          </p:txBody>
        </p:sp>
        <p:sp>
          <p:nvSpPr>
            <p:cNvPr id="29" name="TextBox 17"/>
            <p:cNvSpPr txBox="1"/>
            <p:nvPr/>
          </p:nvSpPr>
          <p:spPr>
            <a:xfrm>
              <a:off x="701626" y="4954963"/>
              <a:ext cx="2346374" cy="418176"/>
            </a:xfrm>
            <a:prstGeom prst="rect">
              <a:avLst/>
            </a:prstGeom>
            <a:noFill/>
          </p:spPr>
          <p:txBody>
            <a:bodyPr>
              <a:spAutoFit/>
            </a:bodyPr>
            <a:lstStyle/>
            <a:p>
              <a:pPr lvl="0" algn="ctr">
                <a:lnSpc>
                  <a:spcPct val="150000"/>
                </a:lnSpc>
                <a:defRPr/>
              </a:pPr>
              <a:r>
                <a:rPr lang="zh-CN" altLang="en-US" sz="1600" b="1" dirty="0">
                  <a:solidFill>
                    <a:schemeClr val="bg1"/>
                  </a:solidFill>
                  <a:latin typeface="微软雅黑" panose="020B0503020204020204" pitchFamily="34" charset="-122"/>
                  <a:ea typeface="微软雅黑" panose="020B0503020204020204" pitchFamily="34" charset="-122"/>
                </a:rPr>
                <a:t>与经营者协商和解</a:t>
              </a:r>
            </a:p>
          </p:txBody>
        </p:sp>
        <p:sp>
          <p:nvSpPr>
            <p:cNvPr id="31" name="Freeform 23"/>
            <p:cNvSpPr>
              <a:spLocks noEditPoints="1"/>
            </p:cNvSpPr>
            <p:nvPr/>
          </p:nvSpPr>
          <p:spPr bwMode="auto">
            <a:xfrm>
              <a:off x="1554129" y="2559555"/>
              <a:ext cx="641368" cy="671496"/>
            </a:xfrm>
            <a:custGeom>
              <a:avLst/>
              <a:gdLst>
                <a:gd name="T0" fmla="*/ 301050 w 196"/>
                <a:gd name="T1" fmla="*/ 368345 h 206"/>
                <a:gd name="T2" fmla="*/ 32723 w 196"/>
                <a:gd name="T3" fmla="*/ 153205 h 206"/>
                <a:gd name="T4" fmla="*/ 238877 w 196"/>
                <a:gd name="T5" fmla="*/ 153205 h 206"/>
                <a:gd name="T6" fmla="*/ 307595 w 196"/>
                <a:gd name="T7" fmla="*/ 221659 h 206"/>
                <a:gd name="T8" fmla="*/ 307595 w 196"/>
                <a:gd name="T9" fmla="*/ 352046 h 206"/>
                <a:gd name="T10" fmla="*/ 304323 w 196"/>
                <a:gd name="T11" fmla="*/ 368345 h 206"/>
                <a:gd name="T12" fmla="*/ 301050 w 196"/>
                <a:gd name="T13" fmla="*/ 368345 h 206"/>
                <a:gd name="T14" fmla="*/ 641368 w 196"/>
                <a:gd name="T15" fmla="*/ 189062 h 206"/>
                <a:gd name="T16" fmla="*/ 582467 w 196"/>
                <a:gd name="T17" fmla="*/ 205360 h 206"/>
                <a:gd name="T18" fmla="*/ 579195 w 196"/>
                <a:gd name="T19" fmla="*/ 231438 h 206"/>
                <a:gd name="T20" fmla="*/ 0 w 196"/>
                <a:gd name="T21" fmla="*/ 427019 h 206"/>
                <a:gd name="T22" fmla="*/ 143981 w 196"/>
                <a:gd name="T23" fmla="*/ 365085 h 206"/>
                <a:gd name="T24" fmla="*/ 301050 w 196"/>
                <a:gd name="T25" fmla="*/ 407461 h 206"/>
                <a:gd name="T26" fmla="*/ 304323 w 196"/>
                <a:gd name="T27" fmla="*/ 407461 h 206"/>
                <a:gd name="T28" fmla="*/ 333773 w 196"/>
                <a:gd name="T29" fmla="*/ 407461 h 206"/>
                <a:gd name="T30" fmla="*/ 343590 w 196"/>
                <a:gd name="T31" fmla="*/ 378124 h 206"/>
                <a:gd name="T32" fmla="*/ 346862 w 196"/>
                <a:gd name="T33" fmla="*/ 352046 h 206"/>
                <a:gd name="T34" fmla="*/ 346862 w 196"/>
                <a:gd name="T35" fmla="*/ 221659 h 206"/>
                <a:gd name="T36" fmla="*/ 238877 w 196"/>
                <a:gd name="T37" fmla="*/ 114089 h 206"/>
                <a:gd name="T38" fmla="*/ 222515 w 196"/>
                <a:gd name="T39" fmla="*/ 114089 h 206"/>
                <a:gd name="T40" fmla="*/ 395947 w 196"/>
                <a:gd name="T41" fmla="*/ 0 h 206"/>
                <a:gd name="T42" fmla="*/ 566105 w 196"/>
                <a:gd name="T43" fmla="*/ 107570 h 206"/>
                <a:gd name="T44" fmla="*/ 625007 w 196"/>
                <a:gd name="T45" fmla="*/ 107570 h 206"/>
                <a:gd name="T46" fmla="*/ 595556 w 196"/>
                <a:gd name="T47" fmla="*/ 153205 h 206"/>
                <a:gd name="T48" fmla="*/ 641368 w 196"/>
                <a:gd name="T49" fmla="*/ 189062 h 206"/>
                <a:gd name="T50" fmla="*/ 526838 w 196"/>
                <a:gd name="T51" fmla="*/ 149946 h 206"/>
                <a:gd name="T52" fmla="*/ 458120 w 196"/>
                <a:gd name="T53" fmla="*/ 78233 h 206"/>
                <a:gd name="T54" fmla="*/ 386130 w 196"/>
                <a:gd name="T55" fmla="*/ 149946 h 206"/>
                <a:gd name="T56" fmla="*/ 458120 w 196"/>
                <a:gd name="T57" fmla="*/ 218399 h 206"/>
                <a:gd name="T58" fmla="*/ 526838 w 196"/>
                <a:gd name="T59" fmla="*/ 149946 h 206"/>
                <a:gd name="T60" fmla="*/ 458120 w 196"/>
                <a:gd name="T61" fmla="*/ 120609 h 206"/>
                <a:gd name="T62" fmla="*/ 428669 w 196"/>
                <a:gd name="T63" fmla="*/ 149946 h 206"/>
                <a:gd name="T64" fmla="*/ 458120 w 196"/>
                <a:gd name="T65" fmla="*/ 179283 h 206"/>
                <a:gd name="T66" fmla="*/ 487571 w 196"/>
                <a:gd name="T67" fmla="*/ 149946 h 206"/>
                <a:gd name="T68" fmla="*/ 458120 w 196"/>
                <a:gd name="T69" fmla="*/ 120609 h 2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6" h="206">
                  <a:moveTo>
                    <a:pt x="92" y="113"/>
                  </a:moveTo>
                  <a:cubicBezTo>
                    <a:pt x="52" y="113"/>
                    <a:pt x="18" y="85"/>
                    <a:pt x="10" y="47"/>
                  </a:cubicBezTo>
                  <a:cubicBezTo>
                    <a:pt x="73" y="47"/>
                    <a:pt x="73" y="47"/>
                    <a:pt x="73" y="47"/>
                  </a:cubicBezTo>
                  <a:cubicBezTo>
                    <a:pt x="84" y="47"/>
                    <a:pt x="94" y="56"/>
                    <a:pt x="94" y="68"/>
                  </a:cubicBezTo>
                  <a:cubicBezTo>
                    <a:pt x="94" y="108"/>
                    <a:pt x="94" y="108"/>
                    <a:pt x="94" y="108"/>
                  </a:cubicBezTo>
                  <a:cubicBezTo>
                    <a:pt x="94" y="110"/>
                    <a:pt x="93" y="111"/>
                    <a:pt x="93" y="113"/>
                  </a:cubicBezTo>
                  <a:cubicBezTo>
                    <a:pt x="93" y="113"/>
                    <a:pt x="92" y="113"/>
                    <a:pt x="92" y="113"/>
                  </a:cubicBezTo>
                  <a:close/>
                  <a:moveTo>
                    <a:pt x="196" y="58"/>
                  </a:moveTo>
                  <a:cubicBezTo>
                    <a:pt x="178" y="63"/>
                    <a:pt x="178" y="63"/>
                    <a:pt x="178" y="63"/>
                  </a:cubicBezTo>
                  <a:cubicBezTo>
                    <a:pt x="178" y="66"/>
                    <a:pt x="178" y="69"/>
                    <a:pt x="177" y="71"/>
                  </a:cubicBezTo>
                  <a:cubicBezTo>
                    <a:pt x="149" y="206"/>
                    <a:pt x="0" y="131"/>
                    <a:pt x="0" y="131"/>
                  </a:cubicBezTo>
                  <a:cubicBezTo>
                    <a:pt x="21" y="130"/>
                    <a:pt x="35" y="122"/>
                    <a:pt x="44" y="112"/>
                  </a:cubicBezTo>
                  <a:cubicBezTo>
                    <a:pt x="58" y="121"/>
                    <a:pt x="75" y="125"/>
                    <a:pt x="92" y="125"/>
                  </a:cubicBezTo>
                  <a:cubicBezTo>
                    <a:pt x="92" y="125"/>
                    <a:pt x="93" y="125"/>
                    <a:pt x="93" y="125"/>
                  </a:cubicBezTo>
                  <a:cubicBezTo>
                    <a:pt x="102" y="125"/>
                    <a:pt x="102" y="125"/>
                    <a:pt x="102" y="125"/>
                  </a:cubicBezTo>
                  <a:cubicBezTo>
                    <a:pt x="105" y="116"/>
                    <a:pt x="105" y="116"/>
                    <a:pt x="105" y="116"/>
                  </a:cubicBezTo>
                  <a:cubicBezTo>
                    <a:pt x="105" y="114"/>
                    <a:pt x="106" y="111"/>
                    <a:pt x="106" y="108"/>
                  </a:cubicBezTo>
                  <a:cubicBezTo>
                    <a:pt x="106" y="68"/>
                    <a:pt x="106" y="68"/>
                    <a:pt x="106" y="68"/>
                  </a:cubicBezTo>
                  <a:cubicBezTo>
                    <a:pt x="106" y="50"/>
                    <a:pt x="91" y="35"/>
                    <a:pt x="73" y="35"/>
                  </a:cubicBezTo>
                  <a:cubicBezTo>
                    <a:pt x="68" y="35"/>
                    <a:pt x="68" y="35"/>
                    <a:pt x="68" y="35"/>
                  </a:cubicBezTo>
                  <a:cubicBezTo>
                    <a:pt x="77" y="14"/>
                    <a:pt x="97" y="0"/>
                    <a:pt x="121" y="0"/>
                  </a:cubicBezTo>
                  <a:cubicBezTo>
                    <a:pt x="144" y="0"/>
                    <a:pt x="164" y="14"/>
                    <a:pt x="173" y="33"/>
                  </a:cubicBezTo>
                  <a:cubicBezTo>
                    <a:pt x="191" y="33"/>
                    <a:pt x="191" y="33"/>
                    <a:pt x="191" y="33"/>
                  </a:cubicBezTo>
                  <a:cubicBezTo>
                    <a:pt x="182" y="47"/>
                    <a:pt x="182" y="47"/>
                    <a:pt x="182" y="47"/>
                  </a:cubicBezTo>
                  <a:lnTo>
                    <a:pt x="196" y="58"/>
                  </a:lnTo>
                  <a:close/>
                  <a:moveTo>
                    <a:pt x="161" y="46"/>
                  </a:moveTo>
                  <a:cubicBezTo>
                    <a:pt x="161" y="34"/>
                    <a:pt x="152" y="24"/>
                    <a:pt x="140" y="24"/>
                  </a:cubicBezTo>
                  <a:cubicBezTo>
                    <a:pt x="128" y="24"/>
                    <a:pt x="118" y="34"/>
                    <a:pt x="118" y="46"/>
                  </a:cubicBezTo>
                  <a:cubicBezTo>
                    <a:pt x="118" y="58"/>
                    <a:pt x="128" y="67"/>
                    <a:pt x="140" y="67"/>
                  </a:cubicBezTo>
                  <a:cubicBezTo>
                    <a:pt x="152" y="67"/>
                    <a:pt x="161" y="58"/>
                    <a:pt x="161" y="46"/>
                  </a:cubicBezTo>
                  <a:close/>
                  <a:moveTo>
                    <a:pt x="140" y="37"/>
                  </a:moveTo>
                  <a:cubicBezTo>
                    <a:pt x="135" y="37"/>
                    <a:pt x="131" y="41"/>
                    <a:pt x="131" y="46"/>
                  </a:cubicBezTo>
                  <a:cubicBezTo>
                    <a:pt x="131" y="50"/>
                    <a:pt x="135" y="55"/>
                    <a:pt x="140" y="55"/>
                  </a:cubicBezTo>
                  <a:cubicBezTo>
                    <a:pt x="145" y="55"/>
                    <a:pt x="149" y="50"/>
                    <a:pt x="149" y="46"/>
                  </a:cubicBezTo>
                  <a:cubicBezTo>
                    <a:pt x="149" y="41"/>
                    <a:pt x="145" y="37"/>
                    <a:pt x="140" y="3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800" b="1">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1+#ppt_w/2"/>
                                          </p:val>
                                        </p:tav>
                                        <p:tav tm="100000">
                                          <p:val>
                                            <p:strVal val="#ppt_x"/>
                                          </p:val>
                                        </p:tav>
                                      </p:tavLst>
                                    </p:anim>
                                    <p:anim calcmode="lin" valueType="num">
                                      <p:cBhvr additive="base">
                                        <p:cTn id="25" dur="500" fill="hold"/>
                                        <p:tgtEl>
                                          <p:spTgt spid="26"/>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1+#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1+#ppt_w/2"/>
                                          </p:val>
                                        </p:tav>
                                        <p:tav tm="100000">
                                          <p:val>
                                            <p:strVal val="#ppt_x"/>
                                          </p:val>
                                        </p:tav>
                                      </p:tavLst>
                                    </p:anim>
                                    <p:anim calcmode="lin" valueType="num">
                                      <p:cBhvr additive="base">
                                        <p:cTn id="35" dur="500" fill="hold"/>
                                        <p:tgtEl>
                                          <p:spTgt spid="7"/>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2"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1+#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lvl="0" algn="ctr">
              <a:lnSpc>
                <a:spcPct val="120000"/>
              </a:lnSpc>
            </a:pPr>
            <a:r>
              <a:rPr lang="zh-CN" altLang="en-US"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消费者的维权方式</a:t>
            </a:r>
          </a:p>
        </p:txBody>
      </p:sp>
      <p:grpSp>
        <p:nvGrpSpPr>
          <p:cNvPr id="2" name="组合 1"/>
          <p:cNvGrpSpPr/>
          <p:nvPr/>
        </p:nvGrpSpPr>
        <p:grpSpPr>
          <a:xfrm>
            <a:off x="1843564" y="3973689"/>
            <a:ext cx="8790296" cy="1912999"/>
            <a:chOff x="2453164" y="3394697"/>
            <a:chExt cx="5433536" cy="1182480"/>
          </a:xfrm>
        </p:grpSpPr>
        <p:pic>
          <p:nvPicPr>
            <p:cNvPr id="7" name="Picture 17" descr="2q5m 拷贝"/>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53164" y="3395174"/>
              <a:ext cx="1105376" cy="11815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18" descr="食品药品监督 拷贝"/>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53038" y="3429000"/>
              <a:ext cx="1145381" cy="1099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9" descr="中国卫生监督 拷贝"/>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35718" y="3462826"/>
              <a:ext cx="1079183" cy="1079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质监局 拷贝"/>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71799" y="3394697"/>
              <a:ext cx="1114901" cy="118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 Box 13"/>
          <p:cNvSpPr txBox="1">
            <a:spLocks noChangeArrowheads="1"/>
          </p:cNvSpPr>
          <p:nvPr/>
        </p:nvSpPr>
        <p:spPr bwMode="auto">
          <a:xfrm>
            <a:off x="5058966" y="1791990"/>
            <a:ext cx="231664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fontAlgn="base">
              <a:spcBef>
                <a:spcPct val="0"/>
              </a:spcBef>
              <a:spcAft>
                <a:spcPct val="0"/>
              </a:spcAft>
            </a:pPr>
            <a:r>
              <a:rPr lang="zh-CN" altLang="zh-CN" b="1" dirty="0">
                <a:solidFill>
                  <a:schemeClr val="bg1"/>
                </a:solidFill>
                <a:latin typeface="Calibri" panose="020F0502020204030204" pitchFamily="34" charset="0"/>
                <a:ea typeface="微软雅黑" panose="020B0503020204020204" pitchFamily="34" charset="-122"/>
              </a:rPr>
              <a:t>向有关行政部门</a:t>
            </a:r>
            <a:r>
              <a:rPr lang="zh-CN" altLang="zh-CN" b="1" dirty="0" smtClean="0">
                <a:solidFill>
                  <a:schemeClr val="bg1"/>
                </a:solidFill>
                <a:latin typeface="Calibri" panose="020F0502020204030204" pitchFamily="34" charset="0"/>
                <a:ea typeface="微软雅黑" panose="020B0503020204020204" pitchFamily="34" charset="-122"/>
              </a:rPr>
              <a:t>投诉</a:t>
            </a:r>
            <a:r>
              <a:rPr lang="en-US" altLang="zh-CN" b="1" dirty="0" smtClean="0">
                <a:solidFill>
                  <a:schemeClr val="bg1"/>
                </a:solidFill>
                <a:latin typeface="Calibri" panose="020F0502020204030204" pitchFamily="34" charset="0"/>
                <a:ea typeface="微软雅黑" panose="020B0503020204020204" pitchFamily="34" charset="-122"/>
              </a:rPr>
              <a:t>`</a:t>
            </a:r>
            <a:endParaRPr lang="zh-CN" altLang="zh-CN" b="1" dirty="0">
              <a:solidFill>
                <a:schemeClr val="bg1"/>
              </a:solidFill>
              <a:latin typeface="Calibri" panose="020F0502020204030204" pitchFamily="34" charset="0"/>
              <a:ea typeface="微软雅黑" panose="020B0503020204020204" pitchFamily="34" charset="-122"/>
            </a:endParaRPr>
          </a:p>
        </p:txBody>
      </p:sp>
      <p:sp>
        <p:nvSpPr>
          <p:cNvPr id="4" name="矩形 3"/>
          <p:cNvSpPr/>
          <p:nvPr/>
        </p:nvSpPr>
        <p:spPr>
          <a:xfrm>
            <a:off x="3592896" y="2469471"/>
            <a:ext cx="5570756" cy="276999"/>
          </a:xfrm>
          <a:prstGeom prst="rect">
            <a:avLst/>
          </a:prstGeom>
        </p:spPr>
        <p:txBody>
          <a:bodyPr wrap="none">
            <a:spAutoFit/>
          </a:bodyPr>
          <a:lstStyle/>
          <a:p>
            <a:pPr lvl="0" fontAlgn="base">
              <a:spcBef>
                <a:spcPct val="0"/>
              </a:spcBef>
              <a:spcAft>
                <a:spcPct val="0"/>
              </a:spcAft>
            </a:pPr>
            <a:r>
              <a:rPr lang="zh-CN" altLang="en-US" sz="1200" dirty="0">
                <a:solidFill>
                  <a:schemeClr val="bg1"/>
                </a:solidFill>
                <a:latin typeface="Calibri" panose="020F0502020204030204" pitchFamily="34" charset="0"/>
                <a:ea typeface="微软雅黑" panose="020B0503020204020204" pitchFamily="34" charset="-122"/>
              </a:rPr>
              <a:t>可以向工商、卫生、食品药品监督、质监、等有关行政主管部门举报要求处理。</a:t>
            </a:r>
          </a:p>
        </p:txBody>
      </p:sp>
      <p:grpSp>
        <p:nvGrpSpPr>
          <p:cNvPr id="19" name="组合 18"/>
          <p:cNvGrpSpPr/>
          <p:nvPr/>
        </p:nvGrpSpPr>
        <p:grpSpPr>
          <a:xfrm>
            <a:off x="2889956" y="3014133"/>
            <a:ext cx="6749266" cy="871671"/>
            <a:chOff x="2889956" y="3014133"/>
            <a:chExt cx="6749266" cy="871671"/>
          </a:xfrm>
        </p:grpSpPr>
        <p:cxnSp>
          <p:nvCxnSpPr>
            <p:cNvPr id="14" name="直接箭头连接符 13"/>
            <p:cNvCxnSpPr/>
            <p:nvPr/>
          </p:nvCxnSpPr>
          <p:spPr>
            <a:xfrm flipH="1">
              <a:off x="2889956" y="3014133"/>
              <a:ext cx="702940" cy="733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H="1">
              <a:off x="4842934" y="3152026"/>
              <a:ext cx="702940" cy="733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6843022" y="3152026"/>
              <a:ext cx="568471" cy="7195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9070751" y="3133317"/>
              <a:ext cx="568471" cy="7195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par>
                          <p:cTn id="30" fill="hold">
                            <p:stCondLst>
                              <p:cond delay="1000"/>
                            </p:stCondLst>
                            <p:childTnLst>
                              <p:par>
                                <p:cTn id="31" presetID="22" presetClass="entr" presetSubtype="1"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childTnLst>
                          </p:cTn>
                        </p:par>
                        <p:par>
                          <p:cTn id="34" fill="hold">
                            <p:stCondLst>
                              <p:cond delay="1500"/>
                            </p:stCondLst>
                            <p:childTnLst>
                              <p:par>
                                <p:cTn id="35" presetID="42" presetClass="entr" presetSubtype="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2"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lvl="0" algn="ctr">
              <a:lnSpc>
                <a:spcPct val="120000"/>
              </a:lnSpc>
            </a:pPr>
            <a:r>
              <a:rPr lang="zh-CN" altLang="en-US"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消费者的维权方式</a:t>
            </a:r>
          </a:p>
        </p:txBody>
      </p:sp>
      <p:grpSp>
        <p:nvGrpSpPr>
          <p:cNvPr id="17" name="Group 14"/>
          <p:cNvGrpSpPr/>
          <p:nvPr/>
        </p:nvGrpSpPr>
        <p:grpSpPr bwMode="auto">
          <a:xfrm>
            <a:off x="1231920" y="1922778"/>
            <a:ext cx="4127480" cy="3873422"/>
            <a:chOff x="147" y="-8"/>
            <a:chExt cx="5297" cy="4971"/>
          </a:xfrm>
        </p:grpSpPr>
        <p:sp>
          <p:nvSpPr>
            <p:cNvPr id="19" name="AutoShape 15"/>
            <p:cNvSpPr>
              <a:spLocks noChangeArrowheads="1"/>
            </p:cNvSpPr>
            <p:nvPr/>
          </p:nvSpPr>
          <p:spPr bwMode="auto">
            <a:xfrm flipH="1" flipV="1">
              <a:off x="147" y="2589"/>
              <a:ext cx="5297" cy="2374"/>
            </a:xfrm>
            <a:prstGeom prst="flowChartAlternateProcess">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b="1">
                <a:solidFill>
                  <a:schemeClr val="bg1"/>
                </a:solidFill>
                <a:ea typeface="微软雅黑" panose="020B0503020204020204" pitchFamily="34" charset="-122"/>
              </a:endParaRPr>
            </a:p>
          </p:txBody>
        </p:sp>
        <p:sp>
          <p:nvSpPr>
            <p:cNvPr id="20" name="Text Box 16"/>
            <p:cNvSpPr txBox="1">
              <a:spLocks noChangeArrowheads="1"/>
            </p:cNvSpPr>
            <p:nvPr/>
          </p:nvSpPr>
          <p:spPr bwMode="auto">
            <a:xfrm>
              <a:off x="297" y="2814"/>
              <a:ext cx="4999" cy="1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chemeClr val="bg1"/>
                  </a:solidFill>
                  <a:latin typeface="微软雅黑" panose="020B0503020204020204" pitchFamily="34" charset="-122"/>
                  <a:ea typeface="微软雅黑" panose="020B0503020204020204" pitchFamily="34" charset="-122"/>
                </a:rPr>
                <a:t>    截止2010年12月31日，全国消协系统已成立消协组织3296个。</a:t>
              </a:r>
            </a:p>
            <a:p>
              <a:r>
                <a:rPr lang="zh-CN" altLang="en-US" b="1">
                  <a:solidFill>
                    <a:schemeClr val="bg1"/>
                  </a:solidFill>
                  <a:latin typeface="微软雅黑" panose="020B0503020204020204" pitchFamily="34" charset="-122"/>
                  <a:ea typeface="微软雅黑" panose="020B0503020204020204" pitchFamily="34" charset="-122"/>
                </a:rPr>
                <a:t>    其中省级协会31个，地市级协会402个，县级协会2863个。</a:t>
              </a:r>
            </a:p>
            <a:p>
              <a:pPr algn="r"/>
              <a:r>
                <a:rPr lang="zh-CN" altLang="en-US" b="1">
                  <a:solidFill>
                    <a:schemeClr val="bg1"/>
                  </a:solidFill>
                  <a:latin typeface="微软雅黑" panose="020B0503020204020204" pitchFamily="34" charset="-122"/>
                  <a:ea typeface="微软雅黑" panose="020B0503020204020204" pitchFamily="34" charset="-122"/>
                </a:rPr>
                <a:t>   </a:t>
              </a:r>
              <a:r>
                <a:rPr lang="zh-CN" altLang="en-US" sz="1100" b="1">
                  <a:solidFill>
                    <a:schemeClr val="bg1"/>
                  </a:solidFill>
                  <a:latin typeface="微软雅黑" panose="020B0503020204020204" pitchFamily="34" charset="-122"/>
                  <a:ea typeface="微软雅黑" panose="020B0503020204020204" pitchFamily="34" charset="-122"/>
                </a:rPr>
                <a:t>（数据来自中国消费者协会官网）</a:t>
              </a:r>
            </a:p>
          </p:txBody>
        </p:sp>
        <p:pic>
          <p:nvPicPr>
            <p:cNvPr id="21" name="Picture 17" descr="8cb1cb1349540923f8fb2f859158d109b2de49be 拷贝"/>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10" y="-8"/>
              <a:ext cx="2770" cy="2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Group 18"/>
          <p:cNvGrpSpPr/>
          <p:nvPr/>
        </p:nvGrpSpPr>
        <p:grpSpPr bwMode="auto">
          <a:xfrm>
            <a:off x="6985000" y="1800708"/>
            <a:ext cx="4413105" cy="4174325"/>
            <a:chOff x="0" y="0"/>
            <a:chExt cx="5315" cy="5026"/>
          </a:xfrm>
        </p:grpSpPr>
        <p:sp>
          <p:nvSpPr>
            <p:cNvPr id="23" name="AutoShape 19"/>
            <p:cNvSpPr>
              <a:spLocks noChangeArrowheads="1"/>
            </p:cNvSpPr>
            <p:nvPr/>
          </p:nvSpPr>
          <p:spPr bwMode="auto">
            <a:xfrm flipH="1" flipV="1">
              <a:off x="0" y="2619"/>
              <a:ext cx="5315" cy="2407"/>
            </a:xfrm>
            <a:prstGeom prst="flowChartAlternateProcess">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b="1">
                <a:solidFill>
                  <a:schemeClr val="bg1"/>
                </a:solidFill>
                <a:ea typeface="微软雅黑" panose="020B0503020204020204" pitchFamily="34" charset="-122"/>
              </a:endParaRPr>
            </a:p>
          </p:txBody>
        </p:sp>
        <p:pic>
          <p:nvPicPr>
            <p:cNvPr id="24" name="Picture 20" descr="人民调解 拷贝"/>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14" y="0"/>
              <a:ext cx="2764" cy="2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21"/>
            <p:cNvSpPr txBox="1">
              <a:spLocks noChangeArrowheads="1"/>
            </p:cNvSpPr>
            <p:nvPr/>
          </p:nvSpPr>
          <p:spPr bwMode="auto">
            <a:xfrm>
              <a:off x="77" y="2873"/>
              <a:ext cx="4999" cy="17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b="1">
                  <a:solidFill>
                    <a:schemeClr val="bg1"/>
                  </a:solidFill>
                  <a:latin typeface="微软雅黑" panose="020B0503020204020204" pitchFamily="34" charset="-122"/>
                  <a:ea typeface="微软雅黑" panose="020B0503020204020204" pitchFamily="34" charset="-122"/>
                </a:rPr>
                <a:t>    人民调解委员会是依法设立的调解民间纠纷的群众性组织。</a:t>
              </a:r>
            </a:p>
            <a:p>
              <a:r>
                <a:rPr lang="zh-CN" altLang="en-US" b="1">
                  <a:solidFill>
                    <a:schemeClr val="bg1"/>
                  </a:solidFill>
                  <a:latin typeface="微软雅黑" panose="020B0503020204020204" pitchFamily="34" charset="-122"/>
                  <a:ea typeface="微软雅黑" panose="020B0503020204020204" pitchFamily="34" charset="-122"/>
                </a:rPr>
                <a:t>    村民委员会、居民委员会设立人民调解委员会。</a:t>
              </a:r>
            </a:p>
            <a:p>
              <a:pPr algn="r"/>
              <a:r>
                <a:rPr lang="zh-CN" altLang="en-US" b="1">
                  <a:solidFill>
                    <a:schemeClr val="bg1"/>
                  </a:solidFill>
                  <a:latin typeface="微软雅黑" panose="020B0503020204020204" pitchFamily="34" charset="-122"/>
                  <a:ea typeface="微软雅黑" panose="020B0503020204020204" pitchFamily="34" charset="-122"/>
                </a:rPr>
                <a:t>   </a:t>
              </a:r>
              <a:r>
                <a:rPr lang="zh-CN" altLang="en-US" sz="1100" b="1">
                  <a:solidFill>
                    <a:schemeClr val="bg1"/>
                  </a:solidFill>
                  <a:latin typeface="微软雅黑" panose="020B0503020204020204" pitchFamily="34" charset="-122"/>
                  <a:ea typeface="微软雅黑" panose="020B0503020204020204" pitchFamily="34" charset="-122"/>
                </a:rPr>
                <a:t>（《中华人民共和国人民调解法》）</a:t>
              </a:r>
            </a:p>
          </p:txBody>
        </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2" presetClass="entr" presetSubtype="4" fill="hold" nodeType="withEffect">
                                  <p:stCondLst>
                                    <p:cond delay="1800"/>
                                  </p:stCondLst>
                                  <p:childTnLst>
                                    <p:set>
                                      <p:cBhvr>
                                        <p:cTn id="22" dur="1" fill="hold">
                                          <p:stCondLst>
                                            <p:cond delay="0"/>
                                          </p:stCondLst>
                                        </p:cTn>
                                        <p:tgtEl>
                                          <p:spTgt spid="17"/>
                                        </p:tgtEl>
                                        <p:attrNameLst>
                                          <p:attrName>style.visibility</p:attrName>
                                        </p:attrNameLst>
                                      </p:cBhvr>
                                      <p:to>
                                        <p:strVal val="visible"/>
                                      </p:to>
                                    </p:set>
                                    <p:animEffect transition="in" filter="slide(fromBottom)">
                                      <p:cBhvr>
                                        <p:cTn id="23" dur="1000"/>
                                        <p:tgtEl>
                                          <p:spTgt spid="17"/>
                                        </p:tgtEl>
                                      </p:cBhvr>
                                    </p:animEffect>
                                  </p:childTnLst>
                                </p:cTn>
                              </p:par>
                              <p:par>
                                <p:cTn id="24" presetID="12" presetClass="entr" presetSubtype="4" fill="hold" nodeType="withEffect">
                                  <p:stCondLst>
                                    <p:cond delay="2800"/>
                                  </p:stCondLst>
                                  <p:childTnLst>
                                    <p:set>
                                      <p:cBhvr>
                                        <p:cTn id="25" dur="1" fill="hold">
                                          <p:stCondLst>
                                            <p:cond delay="0"/>
                                          </p:stCondLst>
                                        </p:cTn>
                                        <p:tgtEl>
                                          <p:spTgt spid="22"/>
                                        </p:tgtEl>
                                        <p:attrNameLst>
                                          <p:attrName>style.visibility</p:attrName>
                                        </p:attrNameLst>
                                      </p:cBhvr>
                                      <p:to>
                                        <p:strVal val="visible"/>
                                      </p:to>
                                    </p:set>
                                    <p:animEffect transition="in" filter="slide(fromBottom)">
                                      <p:cBhvr>
                                        <p:cTn id="26"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lvl="0" algn="ctr">
              <a:lnSpc>
                <a:spcPct val="120000"/>
              </a:lnSpc>
            </a:pPr>
            <a:r>
              <a:rPr lang="zh-CN" altLang="en-US"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消费者的维权方式</a:t>
            </a:r>
          </a:p>
        </p:txBody>
      </p:sp>
      <p:sp>
        <p:nvSpPr>
          <p:cNvPr id="7" name="Text Box 14"/>
          <p:cNvSpPr txBox="1">
            <a:spLocks noChangeArrowheads="1"/>
          </p:cNvSpPr>
          <p:nvPr/>
        </p:nvSpPr>
        <p:spPr bwMode="auto">
          <a:xfrm>
            <a:off x="3454599" y="2213805"/>
            <a:ext cx="74229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zh-CN" b="1" dirty="0">
                <a:solidFill>
                  <a:schemeClr val="bg1"/>
                </a:solidFill>
                <a:ea typeface="微软雅黑" panose="020B0503020204020204" pitchFamily="34" charset="-122"/>
              </a:rPr>
              <a:t>是指双方当事人在自愿、协商、平等互利的基础之上将他们之间已经发生或者可能发生的争议提交仲裁解决的书面文件，是申请仲裁的必备材料。</a:t>
            </a:r>
          </a:p>
        </p:txBody>
      </p:sp>
      <p:grpSp>
        <p:nvGrpSpPr>
          <p:cNvPr id="9" name="Group 15"/>
          <p:cNvGrpSpPr/>
          <p:nvPr/>
        </p:nvGrpSpPr>
        <p:grpSpPr bwMode="auto">
          <a:xfrm>
            <a:off x="1162169" y="1841830"/>
            <a:ext cx="2323893" cy="1474470"/>
            <a:chOff x="0" y="0"/>
            <a:chExt cx="4878" cy="3097"/>
          </a:xfrm>
        </p:grpSpPr>
        <p:grpSp>
          <p:nvGrpSpPr>
            <p:cNvPr id="10" name="Group 16"/>
            <p:cNvGrpSpPr/>
            <p:nvPr/>
          </p:nvGrpSpPr>
          <p:grpSpPr bwMode="auto">
            <a:xfrm>
              <a:off x="0" y="0"/>
              <a:ext cx="4878" cy="3097"/>
              <a:chOff x="0" y="0"/>
              <a:chExt cx="4878" cy="3097"/>
            </a:xfrm>
          </p:grpSpPr>
          <p:grpSp>
            <p:nvGrpSpPr>
              <p:cNvPr id="16" name="Group 17"/>
              <p:cNvGrpSpPr/>
              <p:nvPr/>
            </p:nvGrpSpPr>
            <p:grpSpPr bwMode="auto">
              <a:xfrm>
                <a:off x="0" y="284"/>
                <a:ext cx="2834" cy="2764"/>
                <a:chOff x="0" y="0"/>
                <a:chExt cx="2834" cy="2764"/>
              </a:xfrm>
            </p:grpSpPr>
            <p:sp>
              <p:nvSpPr>
                <p:cNvPr id="24" name="任意多边形 67"/>
                <p:cNvSpPr>
                  <a:spLocks noChangeArrowheads="1"/>
                </p:cNvSpPr>
                <p:nvPr/>
              </p:nvSpPr>
              <p:spPr bwMode="auto">
                <a:xfrm>
                  <a:off x="0" y="0"/>
                  <a:ext cx="2834" cy="2764"/>
                </a:xfrm>
                <a:custGeom>
                  <a:avLst/>
                  <a:gdLst>
                    <a:gd name="T0" fmla="*/ 0 w 1007417"/>
                    <a:gd name="T1" fmla="*/ 503709 h 1007417"/>
                    <a:gd name="T2" fmla="*/ 503709 w 1007417"/>
                    <a:gd name="T3" fmla="*/ 0 h 1007417"/>
                    <a:gd name="T4" fmla="*/ 1007418 w 1007417"/>
                    <a:gd name="T5" fmla="*/ 503709 h 1007417"/>
                    <a:gd name="T6" fmla="*/ 503709 w 1007417"/>
                    <a:gd name="T7" fmla="*/ 1007418 h 1007417"/>
                    <a:gd name="T8" fmla="*/ 0 w 1007417"/>
                    <a:gd name="T9" fmla="*/ 503709 h 1007417"/>
                    <a:gd name="T10" fmla="*/ 0 60000 65536"/>
                    <a:gd name="T11" fmla="*/ 0 60000 65536"/>
                    <a:gd name="T12" fmla="*/ 0 60000 65536"/>
                    <a:gd name="T13" fmla="*/ 0 60000 65536"/>
                    <a:gd name="T14" fmla="*/ 0 60000 65536"/>
                    <a:gd name="T15" fmla="*/ 0 w 1007417"/>
                    <a:gd name="T16" fmla="*/ 0 h 1007417"/>
                    <a:gd name="T17" fmla="*/ 1007417 w 1007417"/>
                    <a:gd name="T18" fmla="*/ 1007417 h 1007417"/>
                  </a:gdLst>
                  <a:ahLst/>
                  <a:cxnLst>
                    <a:cxn ang="T10">
                      <a:pos x="T0" y="T1"/>
                    </a:cxn>
                    <a:cxn ang="T11">
                      <a:pos x="T2" y="T3"/>
                    </a:cxn>
                    <a:cxn ang="T12">
                      <a:pos x="T4" y="T5"/>
                    </a:cxn>
                    <a:cxn ang="T13">
                      <a:pos x="T6" y="T7"/>
                    </a:cxn>
                    <a:cxn ang="T14">
                      <a:pos x="T8" y="T9"/>
                    </a:cxn>
                  </a:cxnLst>
                  <a:rect l="T15" t="T16" r="T17" b="T18"/>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accent1"/>
                </a:solidFill>
                <a:ln w="12700" cap="flat" cmpd="sng">
                  <a:solidFill>
                    <a:srgbClr val="FF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32398" tIns="132398" rIns="132398" bIns="132398" anchor="ctr"/>
                <a:lstStyle/>
                <a:p>
                  <a:pPr algn="ctr">
                    <a:lnSpc>
                      <a:spcPct val="90000"/>
                    </a:lnSpc>
                    <a:spcAft>
                      <a:spcPct val="35000"/>
                    </a:spcAft>
                  </a:pPr>
                  <a:endParaRPr lang="zh-CN" altLang="en-US" sz="165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Freeform 16"/>
                <p:cNvSpPr>
                  <a:spLocks noEditPoints="1" noChangeArrowheads="1"/>
                </p:cNvSpPr>
                <p:nvPr/>
              </p:nvSpPr>
              <p:spPr bwMode="auto">
                <a:xfrm>
                  <a:off x="1004" y="695"/>
                  <a:ext cx="926" cy="1274"/>
                </a:xfrm>
                <a:custGeom>
                  <a:avLst/>
                  <a:gdLst>
                    <a:gd name="T0" fmla="*/ 153 w 155"/>
                    <a:gd name="T1" fmla="*/ 31 h 196"/>
                    <a:gd name="T2" fmla="*/ 125 w 155"/>
                    <a:gd name="T3" fmla="*/ 2 h 196"/>
                    <a:gd name="T4" fmla="*/ 120 w 155"/>
                    <a:gd name="T5" fmla="*/ 0 h 196"/>
                    <a:gd name="T6" fmla="*/ 6 w 155"/>
                    <a:gd name="T7" fmla="*/ 0 h 196"/>
                    <a:gd name="T8" fmla="*/ 0 w 155"/>
                    <a:gd name="T9" fmla="*/ 7 h 196"/>
                    <a:gd name="T10" fmla="*/ 0 w 155"/>
                    <a:gd name="T11" fmla="*/ 169 h 196"/>
                    <a:gd name="T12" fmla="*/ 2 w 155"/>
                    <a:gd name="T13" fmla="*/ 174 h 196"/>
                    <a:gd name="T14" fmla="*/ 22 w 155"/>
                    <a:gd name="T15" fmla="*/ 193 h 196"/>
                    <a:gd name="T16" fmla="*/ 31 w 155"/>
                    <a:gd name="T17" fmla="*/ 193 h 196"/>
                    <a:gd name="T18" fmla="*/ 52 w 155"/>
                    <a:gd name="T19" fmla="*/ 173 h 196"/>
                    <a:gd name="T20" fmla="*/ 73 w 155"/>
                    <a:gd name="T21" fmla="*/ 194 h 196"/>
                    <a:gd name="T22" fmla="*/ 82 w 155"/>
                    <a:gd name="T23" fmla="*/ 194 h 196"/>
                    <a:gd name="T24" fmla="*/ 103 w 155"/>
                    <a:gd name="T25" fmla="*/ 173 h 196"/>
                    <a:gd name="T26" fmla="*/ 125 w 155"/>
                    <a:gd name="T27" fmla="*/ 194 h 196"/>
                    <a:gd name="T28" fmla="*/ 129 w 155"/>
                    <a:gd name="T29" fmla="*/ 196 h 196"/>
                    <a:gd name="T30" fmla="*/ 134 w 155"/>
                    <a:gd name="T31" fmla="*/ 194 h 196"/>
                    <a:gd name="T32" fmla="*/ 153 w 155"/>
                    <a:gd name="T33" fmla="*/ 175 h 196"/>
                    <a:gd name="T34" fmla="*/ 155 w 155"/>
                    <a:gd name="T35" fmla="*/ 170 h 196"/>
                    <a:gd name="T36" fmla="*/ 155 w 155"/>
                    <a:gd name="T37" fmla="*/ 35 h 196"/>
                    <a:gd name="T38" fmla="*/ 153 w 155"/>
                    <a:gd name="T39" fmla="*/ 31 h 196"/>
                    <a:gd name="T40" fmla="*/ 129 w 155"/>
                    <a:gd name="T41" fmla="*/ 180 h 196"/>
                    <a:gd name="T42" fmla="*/ 108 w 155"/>
                    <a:gd name="T43" fmla="*/ 159 h 196"/>
                    <a:gd name="T44" fmla="*/ 99 w 155"/>
                    <a:gd name="T45" fmla="*/ 159 h 196"/>
                    <a:gd name="T46" fmla="*/ 77 w 155"/>
                    <a:gd name="T47" fmla="*/ 180 h 196"/>
                    <a:gd name="T48" fmla="*/ 56 w 155"/>
                    <a:gd name="T49" fmla="*/ 159 h 196"/>
                    <a:gd name="T50" fmla="*/ 52 w 155"/>
                    <a:gd name="T51" fmla="*/ 157 h 196"/>
                    <a:gd name="T52" fmla="*/ 47 w 155"/>
                    <a:gd name="T53" fmla="*/ 159 h 196"/>
                    <a:gd name="T54" fmla="*/ 26 w 155"/>
                    <a:gd name="T55" fmla="*/ 179 h 196"/>
                    <a:gd name="T56" fmla="*/ 13 w 155"/>
                    <a:gd name="T57" fmla="*/ 166 h 196"/>
                    <a:gd name="T58" fmla="*/ 13 w 155"/>
                    <a:gd name="T59" fmla="*/ 14 h 196"/>
                    <a:gd name="T60" fmla="*/ 116 w 155"/>
                    <a:gd name="T61" fmla="*/ 14 h 196"/>
                    <a:gd name="T62" fmla="*/ 116 w 155"/>
                    <a:gd name="T63" fmla="*/ 35 h 196"/>
                    <a:gd name="T64" fmla="*/ 120 w 155"/>
                    <a:gd name="T65" fmla="*/ 39 h 196"/>
                    <a:gd name="T66" fmla="*/ 142 w 155"/>
                    <a:gd name="T67" fmla="*/ 39 h 196"/>
                    <a:gd name="T68" fmla="*/ 142 w 155"/>
                    <a:gd name="T69" fmla="*/ 168 h 196"/>
                    <a:gd name="T70" fmla="*/ 129 w 155"/>
                    <a:gd name="T71" fmla="*/ 180 h 1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55"/>
                    <a:gd name="T109" fmla="*/ 0 h 196"/>
                    <a:gd name="T110" fmla="*/ 155 w 155"/>
                    <a:gd name="T111" fmla="*/ 196 h 1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55" h="196">
                      <a:moveTo>
                        <a:pt x="153" y="31"/>
                      </a:moveTo>
                      <a:cubicBezTo>
                        <a:pt x="125" y="2"/>
                        <a:pt x="125" y="2"/>
                        <a:pt x="125" y="2"/>
                      </a:cubicBezTo>
                      <a:cubicBezTo>
                        <a:pt x="123" y="1"/>
                        <a:pt x="122" y="0"/>
                        <a:pt x="120" y="0"/>
                      </a:cubicBezTo>
                      <a:cubicBezTo>
                        <a:pt x="6" y="0"/>
                        <a:pt x="6" y="0"/>
                        <a:pt x="6" y="0"/>
                      </a:cubicBezTo>
                      <a:cubicBezTo>
                        <a:pt x="3" y="0"/>
                        <a:pt x="0" y="3"/>
                        <a:pt x="0" y="7"/>
                      </a:cubicBezTo>
                      <a:cubicBezTo>
                        <a:pt x="0" y="169"/>
                        <a:pt x="0" y="169"/>
                        <a:pt x="0" y="169"/>
                      </a:cubicBezTo>
                      <a:cubicBezTo>
                        <a:pt x="0" y="171"/>
                        <a:pt x="0" y="172"/>
                        <a:pt x="2" y="174"/>
                      </a:cubicBezTo>
                      <a:cubicBezTo>
                        <a:pt x="22" y="193"/>
                        <a:pt x="22" y="193"/>
                        <a:pt x="22" y="193"/>
                      </a:cubicBezTo>
                      <a:cubicBezTo>
                        <a:pt x="24" y="196"/>
                        <a:pt x="28" y="196"/>
                        <a:pt x="31" y="193"/>
                      </a:cubicBezTo>
                      <a:cubicBezTo>
                        <a:pt x="52" y="173"/>
                        <a:pt x="52" y="173"/>
                        <a:pt x="52" y="173"/>
                      </a:cubicBezTo>
                      <a:cubicBezTo>
                        <a:pt x="73" y="194"/>
                        <a:pt x="73" y="194"/>
                        <a:pt x="73" y="194"/>
                      </a:cubicBezTo>
                      <a:cubicBezTo>
                        <a:pt x="75" y="196"/>
                        <a:pt x="80" y="196"/>
                        <a:pt x="82" y="194"/>
                      </a:cubicBezTo>
                      <a:cubicBezTo>
                        <a:pt x="103" y="173"/>
                        <a:pt x="103" y="173"/>
                        <a:pt x="103" y="173"/>
                      </a:cubicBezTo>
                      <a:cubicBezTo>
                        <a:pt x="125" y="194"/>
                        <a:pt x="125" y="194"/>
                        <a:pt x="125" y="194"/>
                      </a:cubicBezTo>
                      <a:cubicBezTo>
                        <a:pt x="126" y="195"/>
                        <a:pt x="128" y="196"/>
                        <a:pt x="129" y="196"/>
                      </a:cubicBezTo>
                      <a:cubicBezTo>
                        <a:pt x="131" y="196"/>
                        <a:pt x="133" y="195"/>
                        <a:pt x="134" y="194"/>
                      </a:cubicBezTo>
                      <a:cubicBezTo>
                        <a:pt x="153" y="175"/>
                        <a:pt x="153" y="175"/>
                        <a:pt x="153" y="175"/>
                      </a:cubicBezTo>
                      <a:cubicBezTo>
                        <a:pt x="154" y="174"/>
                        <a:pt x="155" y="172"/>
                        <a:pt x="155" y="170"/>
                      </a:cubicBezTo>
                      <a:cubicBezTo>
                        <a:pt x="155" y="35"/>
                        <a:pt x="155" y="35"/>
                        <a:pt x="155" y="35"/>
                      </a:cubicBezTo>
                      <a:cubicBezTo>
                        <a:pt x="155" y="34"/>
                        <a:pt x="155" y="32"/>
                        <a:pt x="153" y="31"/>
                      </a:cubicBezTo>
                      <a:close/>
                      <a:moveTo>
                        <a:pt x="129" y="180"/>
                      </a:moveTo>
                      <a:cubicBezTo>
                        <a:pt x="108" y="159"/>
                        <a:pt x="108" y="159"/>
                        <a:pt x="108" y="159"/>
                      </a:cubicBezTo>
                      <a:cubicBezTo>
                        <a:pt x="105" y="157"/>
                        <a:pt x="101" y="157"/>
                        <a:pt x="99" y="159"/>
                      </a:cubicBezTo>
                      <a:cubicBezTo>
                        <a:pt x="77" y="180"/>
                        <a:pt x="77" y="180"/>
                        <a:pt x="77" y="180"/>
                      </a:cubicBezTo>
                      <a:cubicBezTo>
                        <a:pt x="56" y="159"/>
                        <a:pt x="56" y="159"/>
                        <a:pt x="56" y="159"/>
                      </a:cubicBezTo>
                      <a:cubicBezTo>
                        <a:pt x="55" y="158"/>
                        <a:pt x="53" y="157"/>
                        <a:pt x="52" y="157"/>
                      </a:cubicBezTo>
                      <a:cubicBezTo>
                        <a:pt x="50" y="157"/>
                        <a:pt x="48" y="158"/>
                        <a:pt x="47" y="159"/>
                      </a:cubicBezTo>
                      <a:cubicBezTo>
                        <a:pt x="26" y="179"/>
                        <a:pt x="26" y="179"/>
                        <a:pt x="26" y="179"/>
                      </a:cubicBezTo>
                      <a:cubicBezTo>
                        <a:pt x="13" y="166"/>
                        <a:pt x="13" y="166"/>
                        <a:pt x="13" y="166"/>
                      </a:cubicBezTo>
                      <a:cubicBezTo>
                        <a:pt x="13" y="14"/>
                        <a:pt x="13" y="14"/>
                        <a:pt x="13" y="14"/>
                      </a:cubicBezTo>
                      <a:cubicBezTo>
                        <a:pt x="116" y="14"/>
                        <a:pt x="116" y="14"/>
                        <a:pt x="116" y="14"/>
                      </a:cubicBezTo>
                      <a:cubicBezTo>
                        <a:pt x="116" y="35"/>
                        <a:pt x="116" y="35"/>
                        <a:pt x="116" y="35"/>
                      </a:cubicBezTo>
                      <a:cubicBezTo>
                        <a:pt x="116" y="38"/>
                        <a:pt x="118" y="39"/>
                        <a:pt x="120" y="39"/>
                      </a:cubicBezTo>
                      <a:cubicBezTo>
                        <a:pt x="142" y="39"/>
                        <a:pt x="142" y="39"/>
                        <a:pt x="142" y="39"/>
                      </a:cubicBezTo>
                      <a:cubicBezTo>
                        <a:pt x="142" y="168"/>
                        <a:pt x="142" y="168"/>
                        <a:pt x="142" y="168"/>
                      </a:cubicBezTo>
                      <a:lnTo>
                        <a:pt x="129" y="180"/>
                      </a:lnTo>
                      <a:close/>
                    </a:path>
                  </a:pathLst>
                </a:cu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grpSp>
          <p:grpSp>
            <p:nvGrpSpPr>
              <p:cNvPr id="17" name="Group 20"/>
              <p:cNvGrpSpPr/>
              <p:nvPr/>
            </p:nvGrpSpPr>
            <p:grpSpPr bwMode="auto">
              <a:xfrm>
                <a:off x="159" y="0"/>
                <a:ext cx="4719" cy="3097"/>
                <a:chOff x="0" y="0"/>
                <a:chExt cx="4719" cy="3097"/>
              </a:xfrm>
            </p:grpSpPr>
            <p:sp>
              <p:nvSpPr>
                <p:cNvPr id="18" name="AutoShape 21"/>
                <p:cNvSpPr>
                  <a:spLocks noChangeArrowheads="1"/>
                </p:cNvSpPr>
                <p:nvPr/>
              </p:nvSpPr>
              <p:spPr bwMode="auto">
                <a:xfrm rot="3660000">
                  <a:off x="-69" y="152"/>
                  <a:ext cx="3014" cy="2876"/>
                </a:xfrm>
                <a:custGeom>
                  <a:avLst/>
                  <a:gdLst>
                    <a:gd name="G0" fmla="+- 9861 0 0"/>
                    <a:gd name="G1" fmla="+- -9823789 0 0"/>
                    <a:gd name="G2" fmla="+- 0 0 -9823789"/>
                    <a:gd name="T0" fmla="*/ 0 256 1"/>
                    <a:gd name="T1" fmla="*/ 180 256 1"/>
                    <a:gd name="G3" fmla="+- -9823789 T0 T1"/>
                    <a:gd name="T2" fmla="*/ 0 256 1"/>
                    <a:gd name="T3" fmla="*/ 90 256 1"/>
                    <a:gd name="G4" fmla="+- -9823789 T2 T3"/>
                    <a:gd name="G5" fmla="*/ G4 2 1"/>
                    <a:gd name="T4" fmla="*/ 90 256 1"/>
                    <a:gd name="T5" fmla="*/ 0 256 1"/>
                    <a:gd name="G6" fmla="+- -9823789 T4 T5"/>
                    <a:gd name="G7" fmla="*/ G6 2 1"/>
                    <a:gd name="G8" fmla="abs -982378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861"/>
                    <a:gd name="G18" fmla="*/ 9861 1 2"/>
                    <a:gd name="G19" fmla="+- G18 5400 0"/>
                    <a:gd name="G20" fmla="cos G19 -9823789"/>
                    <a:gd name="G21" fmla="sin G19 -9823789"/>
                    <a:gd name="G22" fmla="+- G20 10800 0"/>
                    <a:gd name="G23" fmla="+- G21 10800 0"/>
                    <a:gd name="G24" fmla="+- 10800 0 G20"/>
                    <a:gd name="G25" fmla="+- 9861 10800 0"/>
                    <a:gd name="G26" fmla="?: G9 G17 G25"/>
                    <a:gd name="G27" fmla="?: G9 0 21600"/>
                    <a:gd name="G28" fmla="cos 10800 -9823789"/>
                    <a:gd name="G29" fmla="sin 10800 -9823789"/>
                    <a:gd name="G30" fmla="sin 9861 -9823789"/>
                    <a:gd name="G31" fmla="+- G28 10800 0"/>
                    <a:gd name="G32" fmla="+- G29 10800 0"/>
                    <a:gd name="G33" fmla="+- G30 10800 0"/>
                    <a:gd name="G34" fmla="?: G4 0 G31"/>
                    <a:gd name="G35" fmla="?: -9823789 G34 0"/>
                    <a:gd name="G36" fmla="?: G6 G35 G31"/>
                    <a:gd name="G37" fmla="+- 21600 0 G36"/>
                    <a:gd name="G38" fmla="?: G4 0 G33"/>
                    <a:gd name="G39" fmla="?: -9823789 G38 G32"/>
                    <a:gd name="G40" fmla="?: G6 G39 0"/>
                    <a:gd name="G41" fmla="?: G4 G32 21600"/>
                    <a:gd name="G42" fmla="?: G6 G41 G33"/>
                    <a:gd name="T12" fmla="*/ 10800 w 21600"/>
                    <a:gd name="T13" fmla="*/ 0 h 21600"/>
                    <a:gd name="T14" fmla="*/ 1862 w 21600"/>
                    <a:gd name="T15" fmla="*/ 5618 h 21600"/>
                    <a:gd name="T16" fmla="*/ 10800 w 21600"/>
                    <a:gd name="T17" fmla="*/ 939 h 21600"/>
                    <a:gd name="T18" fmla="*/ 19738 w 21600"/>
                    <a:gd name="T19" fmla="*/ 561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268" y="5854"/>
                      </a:moveTo>
                      <a:cubicBezTo>
                        <a:pt x="4032" y="2811"/>
                        <a:pt x="7283" y="939"/>
                        <a:pt x="10800" y="939"/>
                      </a:cubicBezTo>
                      <a:cubicBezTo>
                        <a:pt x="14316" y="939"/>
                        <a:pt x="17567" y="2811"/>
                        <a:pt x="19331" y="5854"/>
                      </a:cubicBezTo>
                      <a:lnTo>
                        <a:pt x="20143" y="5383"/>
                      </a:lnTo>
                      <a:cubicBezTo>
                        <a:pt x="18211" y="2051"/>
                        <a:pt x="14651" y="0"/>
                        <a:pt x="10799" y="0"/>
                      </a:cubicBezTo>
                      <a:cubicBezTo>
                        <a:pt x="6948" y="0"/>
                        <a:pt x="3388" y="2051"/>
                        <a:pt x="1456" y="5383"/>
                      </a:cubicBezTo>
                      <a:close/>
                    </a:path>
                  </a:pathLst>
                </a:custGeom>
                <a:solidFill>
                  <a:schemeClr val="accent3"/>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9" name="正圆 1570"/>
                <p:cNvSpPr>
                  <a:spLocks noChangeArrowheads="1"/>
                </p:cNvSpPr>
                <p:nvPr/>
              </p:nvSpPr>
              <p:spPr bwMode="auto">
                <a:xfrm flipH="1" flipV="1">
                  <a:off x="1257" y="0"/>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0" name="正圆 1570"/>
                <p:cNvSpPr>
                  <a:spLocks noChangeArrowheads="1"/>
                </p:cNvSpPr>
                <p:nvPr/>
              </p:nvSpPr>
              <p:spPr bwMode="auto">
                <a:xfrm flipH="1" flipV="1">
                  <a:off x="2534" y="2267"/>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1" name="正圆 1570"/>
                <p:cNvSpPr>
                  <a:spLocks noChangeArrowheads="1"/>
                </p:cNvSpPr>
                <p:nvPr/>
              </p:nvSpPr>
              <p:spPr bwMode="auto">
                <a:xfrm flipH="1" flipV="1">
                  <a:off x="4434" y="922"/>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2" name="Line 25"/>
                <p:cNvSpPr>
                  <a:spLocks noChangeShapeType="1"/>
                </p:cNvSpPr>
                <p:nvPr/>
              </p:nvSpPr>
              <p:spPr bwMode="auto">
                <a:xfrm>
                  <a:off x="2746" y="1063"/>
                  <a:ext cx="1830" cy="0"/>
                </a:xfrm>
                <a:prstGeom prst="line">
                  <a:avLst/>
                </a:prstGeom>
                <a:noFill/>
                <a:ln w="76200" cap="flat" cmpd="sng">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3" name="Text Box 26"/>
                <p:cNvSpPr txBox="1">
                  <a:spLocks noChangeArrowheads="1"/>
                </p:cNvSpPr>
                <p:nvPr/>
              </p:nvSpPr>
              <p:spPr bwMode="auto">
                <a:xfrm>
                  <a:off x="2762" y="323"/>
                  <a:ext cx="1756"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b="1">
                      <a:solidFill>
                        <a:schemeClr val="bg1"/>
                      </a:solidFill>
                      <a:ea typeface="微软雅黑" panose="020B0503020204020204" pitchFamily="34" charset="-122"/>
                    </a:rPr>
                    <a:t>仲裁协议</a:t>
                  </a:r>
                </a:p>
              </p:txBody>
            </p:sp>
          </p:grpSp>
        </p:grpSp>
        <p:grpSp>
          <p:nvGrpSpPr>
            <p:cNvPr id="11" name="Group 27"/>
            <p:cNvGrpSpPr/>
            <p:nvPr/>
          </p:nvGrpSpPr>
          <p:grpSpPr bwMode="auto">
            <a:xfrm>
              <a:off x="1067" y="1267"/>
              <a:ext cx="562" cy="633"/>
              <a:chOff x="0" y="0"/>
              <a:chExt cx="434" cy="422"/>
            </a:xfrm>
          </p:grpSpPr>
          <p:sp>
            <p:nvSpPr>
              <p:cNvPr id="12" name="Line 28"/>
              <p:cNvSpPr>
                <a:spLocks noChangeShapeType="1"/>
              </p:cNvSpPr>
              <p:nvPr/>
            </p:nvSpPr>
            <p:spPr bwMode="auto">
              <a:xfrm>
                <a:off x="10" y="150"/>
                <a:ext cx="425" cy="2"/>
              </a:xfrm>
              <a:prstGeom prst="line">
                <a:avLst/>
              </a:prstGeom>
              <a:noFill/>
              <a:ln w="25400" cap="flat"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3" name="Line 29"/>
              <p:cNvSpPr>
                <a:spLocks noChangeShapeType="1"/>
              </p:cNvSpPr>
              <p:nvPr/>
            </p:nvSpPr>
            <p:spPr bwMode="auto">
              <a:xfrm>
                <a:off x="0" y="280"/>
                <a:ext cx="425" cy="2"/>
              </a:xfrm>
              <a:prstGeom prst="line">
                <a:avLst/>
              </a:prstGeom>
              <a:noFill/>
              <a:ln w="25400" cap="flat"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4" name="Line 30"/>
              <p:cNvSpPr>
                <a:spLocks noChangeShapeType="1"/>
              </p:cNvSpPr>
              <p:nvPr/>
            </p:nvSpPr>
            <p:spPr bwMode="auto">
              <a:xfrm>
                <a:off x="0" y="420"/>
                <a:ext cx="425" cy="2"/>
              </a:xfrm>
              <a:prstGeom prst="line">
                <a:avLst/>
              </a:prstGeom>
              <a:noFill/>
              <a:ln w="25400" cap="flat"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5" name="Line 31"/>
              <p:cNvSpPr>
                <a:spLocks noChangeShapeType="1"/>
              </p:cNvSpPr>
              <p:nvPr/>
            </p:nvSpPr>
            <p:spPr bwMode="auto">
              <a:xfrm>
                <a:off x="0" y="0"/>
                <a:ext cx="292" cy="10"/>
              </a:xfrm>
              <a:prstGeom prst="line">
                <a:avLst/>
              </a:prstGeom>
              <a:noFill/>
              <a:ln w="25400" cap="flat" cmpd="sng">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grpSp>
      <p:grpSp>
        <p:nvGrpSpPr>
          <p:cNvPr id="26" name="Group 32"/>
          <p:cNvGrpSpPr/>
          <p:nvPr/>
        </p:nvGrpSpPr>
        <p:grpSpPr bwMode="auto">
          <a:xfrm>
            <a:off x="8058451" y="4304079"/>
            <a:ext cx="2411985" cy="1479947"/>
            <a:chOff x="-316" y="0"/>
            <a:chExt cx="5064" cy="3108"/>
          </a:xfrm>
        </p:grpSpPr>
        <p:sp>
          <p:nvSpPr>
            <p:cNvPr id="27" name="正圆 1570"/>
            <p:cNvSpPr>
              <a:spLocks noChangeArrowheads="1"/>
            </p:cNvSpPr>
            <p:nvPr/>
          </p:nvSpPr>
          <p:spPr bwMode="auto">
            <a:xfrm flipH="1" flipV="1">
              <a:off x="1913" y="415"/>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8" name="正圆 1570"/>
            <p:cNvSpPr>
              <a:spLocks noChangeArrowheads="1"/>
            </p:cNvSpPr>
            <p:nvPr/>
          </p:nvSpPr>
          <p:spPr bwMode="auto">
            <a:xfrm flipH="1" flipV="1">
              <a:off x="2906" y="2824"/>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29" name="正圆 1570"/>
            <p:cNvSpPr>
              <a:spLocks noChangeArrowheads="1"/>
            </p:cNvSpPr>
            <p:nvPr/>
          </p:nvSpPr>
          <p:spPr bwMode="auto">
            <a:xfrm flipH="1" flipV="1">
              <a:off x="-316" y="1761"/>
              <a:ext cx="285" cy="284"/>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30" name="Line 36"/>
            <p:cNvSpPr>
              <a:spLocks noChangeShapeType="1"/>
            </p:cNvSpPr>
            <p:nvPr/>
          </p:nvSpPr>
          <p:spPr bwMode="auto">
            <a:xfrm>
              <a:off x="-173" y="1904"/>
              <a:ext cx="1947" cy="0"/>
            </a:xfrm>
            <a:prstGeom prst="line">
              <a:avLst/>
            </a:prstGeom>
            <a:noFill/>
            <a:ln w="76200" cap="flat" cmpd="sng">
              <a:solidFill>
                <a:schemeClr val="accent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31" name="Text Box 37"/>
            <p:cNvSpPr txBox="1">
              <a:spLocks noChangeArrowheads="1"/>
            </p:cNvSpPr>
            <p:nvPr/>
          </p:nvSpPr>
          <p:spPr bwMode="auto">
            <a:xfrm>
              <a:off x="-31" y="1216"/>
              <a:ext cx="1756" cy="5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200" b="1" dirty="0">
                  <a:solidFill>
                    <a:schemeClr val="bg1"/>
                  </a:solidFill>
                  <a:ea typeface="微软雅黑" panose="020B0503020204020204" pitchFamily="34" charset="-122"/>
                </a:rPr>
                <a:t>仲裁机构</a:t>
              </a:r>
            </a:p>
          </p:txBody>
        </p:sp>
        <p:grpSp>
          <p:nvGrpSpPr>
            <p:cNvPr id="32" name="Group 38"/>
            <p:cNvGrpSpPr/>
            <p:nvPr/>
          </p:nvGrpSpPr>
          <p:grpSpPr bwMode="auto">
            <a:xfrm>
              <a:off x="1669" y="0"/>
              <a:ext cx="3079" cy="3014"/>
              <a:chOff x="0" y="0"/>
              <a:chExt cx="3079" cy="3014"/>
            </a:xfrm>
          </p:grpSpPr>
          <p:sp>
            <p:nvSpPr>
              <p:cNvPr id="33" name="AutoShape 39"/>
              <p:cNvSpPr>
                <a:spLocks noChangeArrowheads="1"/>
              </p:cNvSpPr>
              <p:nvPr/>
            </p:nvSpPr>
            <p:spPr bwMode="auto">
              <a:xfrm rot="14820000">
                <a:off x="-69" y="69"/>
                <a:ext cx="3014" cy="2876"/>
              </a:xfrm>
              <a:custGeom>
                <a:avLst/>
                <a:gdLst>
                  <a:gd name="G0" fmla="+- 9861 0 0"/>
                  <a:gd name="G1" fmla="+- -9823789 0 0"/>
                  <a:gd name="G2" fmla="+- 0 0 -9823789"/>
                  <a:gd name="T0" fmla="*/ 0 256 1"/>
                  <a:gd name="T1" fmla="*/ 180 256 1"/>
                  <a:gd name="G3" fmla="+- -9823789 T0 T1"/>
                  <a:gd name="T2" fmla="*/ 0 256 1"/>
                  <a:gd name="T3" fmla="*/ 90 256 1"/>
                  <a:gd name="G4" fmla="+- -9823789 T2 T3"/>
                  <a:gd name="G5" fmla="*/ G4 2 1"/>
                  <a:gd name="T4" fmla="*/ 90 256 1"/>
                  <a:gd name="T5" fmla="*/ 0 256 1"/>
                  <a:gd name="G6" fmla="+- -9823789 T4 T5"/>
                  <a:gd name="G7" fmla="*/ G6 2 1"/>
                  <a:gd name="G8" fmla="abs -9823789"/>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861"/>
                  <a:gd name="G18" fmla="*/ 9861 1 2"/>
                  <a:gd name="G19" fmla="+- G18 5400 0"/>
                  <a:gd name="G20" fmla="cos G19 -9823789"/>
                  <a:gd name="G21" fmla="sin G19 -9823789"/>
                  <a:gd name="G22" fmla="+- G20 10800 0"/>
                  <a:gd name="G23" fmla="+- G21 10800 0"/>
                  <a:gd name="G24" fmla="+- 10800 0 G20"/>
                  <a:gd name="G25" fmla="+- 9861 10800 0"/>
                  <a:gd name="G26" fmla="?: G9 G17 G25"/>
                  <a:gd name="G27" fmla="?: G9 0 21600"/>
                  <a:gd name="G28" fmla="cos 10800 -9823789"/>
                  <a:gd name="G29" fmla="sin 10800 -9823789"/>
                  <a:gd name="G30" fmla="sin 9861 -9823789"/>
                  <a:gd name="G31" fmla="+- G28 10800 0"/>
                  <a:gd name="G32" fmla="+- G29 10800 0"/>
                  <a:gd name="G33" fmla="+- G30 10800 0"/>
                  <a:gd name="G34" fmla="?: G4 0 G31"/>
                  <a:gd name="G35" fmla="?: -9823789 G34 0"/>
                  <a:gd name="G36" fmla="?: G6 G35 G31"/>
                  <a:gd name="G37" fmla="+- 21600 0 G36"/>
                  <a:gd name="G38" fmla="?: G4 0 G33"/>
                  <a:gd name="G39" fmla="?: -9823789 G38 G32"/>
                  <a:gd name="G40" fmla="?: G6 G39 0"/>
                  <a:gd name="G41" fmla="?: G4 G32 21600"/>
                  <a:gd name="G42" fmla="?: G6 G41 G33"/>
                  <a:gd name="T12" fmla="*/ 10800 w 21600"/>
                  <a:gd name="T13" fmla="*/ 0 h 21600"/>
                  <a:gd name="T14" fmla="*/ 1862 w 21600"/>
                  <a:gd name="T15" fmla="*/ 5618 h 21600"/>
                  <a:gd name="T16" fmla="*/ 10800 w 21600"/>
                  <a:gd name="T17" fmla="*/ 939 h 21600"/>
                  <a:gd name="T18" fmla="*/ 19738 w 21600"/>
                  <a:gd name="T19" fmla="*/ 561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268" y="5854"/>
                    </a:moveTo>
                    <a:cubicBezTo>
                      <a:pt x="4032" y="2811"/>
                      <a:pt x="7283" y="939"/>
                      <a:pt x="10800" y="939"/>
                    </a:cubicBezTo>
                    <a:cubicBezTo>
                      <a:pt x="14316" y="939"/>
                      <a:pt x="17567" y="2811"/>
                      <a:pt x="19331" y="5854"/>
                    </a:cubicBezTo>
                    <a:lnTo>
                      <a:pt x="20143" y="5383"/>
                    </a:lnTo>
                    <a:cubicBezTo>
                      <a:pt x="18211" y="2051"/>
                      <a:pt x="14651" y="0"/>
                      <a:pt x="10799" y="0"/>
                    </a:cubicBezTo>
                    <a:cubicBezTo>
                      <a:pt x="6948" y="0"/>
                      <a:pt x="3388" y="2051"/>
                      <a:pt x="1456" y="5383"/>
                    </a:cubicBezTo>
                    <a:close/>
                  </a:path>
                </a:pathLst>
              </a:cu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grpSp>
            <p:nvGrpSpPr>
              <p:cNvPr id="34" name="Group 40"/>
              <p:cNvGrpSpPr/>
              <p:nvPr/>
            </p:nvGrpSpPr>
            <p:grpSpPr bwMode="auto">
              <a:xfrm>
                <a:off x="245" y="61"/>
                <a:ext cx="2834" cy="2764"/>
                <a:chOff x="0" y="0"/>
                <a:chExt cx="2834" cy="2764"/>
              </a:xfrm>
            </p:grpSpPr>
            <p:sp>
              <p:nvSpPr>
                <p:cNvPr id="35" name="任意多边形 67"/>
                <p:cNvSpPr>
                  <a:spLocks noChangeArrowheads="1"/>
                </p:cNvSpPr>
                <p:nvPr/>
              </p:nvSpPr>
              <p:spPr bwMode="auto">
                <a:xfrm>
                  <a:off x="0" y="0"/>
                  <a:ext cx="2834" cy="2764"/>
                </a:xfrm>
                <a:custGeom>
                  <a:avLst/>
                  <a:gdLst>
                    <a:gd name="T0" fmla="*/ 0 w 1007417"/>
                    <a:gd name="T1" fmla="*/ 503709 h 1007417"/>
                    <a:gd name="T2" fmla="*/ 503709 w 1007417"/>
                    <a:gd name="T3" fmla="*/ 0 h 1007417"/>
                    <a:gd name="T4" fmla="*/ 1007418 w 1007417"/>
                    <a:gd name="T5" fmla="*/ 503709 h 1007417"/>
                    <a:gd name="T6" fmla="*/ 503709 w 1007417"/>
                    <a:gd name="T7" fmla="*/ 1007418 h 1007417"/>
                    <a:gd name="T8" fmla="*/ 0 w 1007417"/>
                    <a:gd name="T9" fmla="*/ 503709 h 1007417"/>
                    <a:gd name="T10" fmla="*/ 0 60000 65536"/>
                    <a:gd name="T11" fmla="*/ 0 60000 65536"/>
                    <a:gd name="T12" fmla="*/ 0 60000 65536"/>
                    <a:gd name="T13" fmla="*/ 0 60000 65536"/>
                    <a:gd name="T14" fmla="*/ 0 60000 65536"/>
                    <a:gd name="T15" fmla="*/ 0 w 1007417"/>
                    <a:gd name="T16" fmla="*/ 0 h 1007417"/>
                    <a:gd name="T17" fmla="*/ 1007417 w 1007417"/>
                    <a:gd name="T18" fmla="*/ 1007417 h 1007417"/>
                  </a:gdLst>
                  <a:ahLst/>
                  <a:cxnLst>
                    <a:cxn ang="T10">
                      <a:pos x="T0" y="T1"/>
                    </a:cxn>
                    <a:cxn ang="T11">
                      <a:pos x="T2" y="T3"/>
                    </a:cxn>
                    <a:cxn ang="T12">
                      <a:pos x="T4" y="T5"/>
                    </a:cxn>
                    <a:cxn ang="T13">
                      <a:pos x="T6" y="T7"/>
                    </a:cxn>
                    <a:cxn ang="T14">
                      <a:pos x="T8" y="T9"/>
                    </a:cxn>
                  </a:cxnLst>
                  <a:rect l="T15" t="T16" r="T17" b="T18"/>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accent1"/>
                </a:solidFill>
                <a:ln w="12700" cap="flat" cmpd="sng">
                  <a:solidFill>
                    <a:srgbClr val="FFFFFF"/>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32398" tIns="132398" rIns="132398" bIns="132398" anchor="ctr"/>
                <a:lstStyle/>
                <a:p>
                  <a:pPr algn="ctr">
                    <a:lnSpc>
                      <a:spcPct val="90000"/>
                    </a:lnSpc>
                    <a:spcAft>
                      <a:spcPct val="35000"/>
                    </a:spcAft>
                  </a:pPr>
                  <a:endParaRPr lang="zh-CN" altLang="en-US" sz="165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36" name="Picture 42" descr="仲裁"/>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 y="778"/>
                  <a:ext cx="1308" cy="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
        <p:nvSpPr>
          <p:cNvPr id="37" name="Text Box 43"/>
          <p:cNvSpPr txBox="1">
            <a:spLocks noChangeArrowheads="1"/>
          </p:cNvSpPr>
          <p:nvPr/>
        </p:nvSpPr>
        <p:spPr bwMode="auto">
          <a:xfrm>
            <a:off x="1850629" y="5077860"/>
            <a:ext cx="603607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chemeClr val="bg1"/>
                </a:solidFill>
                <a:ea typeface="微软雅黑" panose="020B0503020204020204" pitchFamily="34" charset="-122"/>
              </a:rPr>
              <a:t>通过仲裁方式，解决双方民事争议，作出仲裁裁决的机构。</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2" presetClass="entr" presetSubtype="8" fill="hold" nodeType="withEffect">
                                  <p:stCondLst>
                                    <p:cond delay="1500"/>
                                  </p:stCondLst>
                                  <p:childTnLst>
                                    <p:set>
                                      <p:cBhvr>
                                        <p:cTn id="22" dur="1" fill="hold">
                                          <p:stCondLst>
                                            <p:cond delay="0"/>
                                          </p:stCondLst>
                                        </p:cTn>
                                        <p:tgtEl>
                                          <p:spTgt spid="9"/>
                                        </p:tgtEl>
                                        <p:attrNameLst>
                                          <p:attrName>style.visibility</p:attrName>
                                        </p:attrNameLst>
                                      </p:cBhvr>
                                      <p:to>
                                        <p:strVal val="visible"/>
                                      </p:to>
                                    </p:set>
                                    <p:animEffect transition="in" filter="slide(fromLeft)">
                                      <p:cBhvr>
                                        <p:cTn id="23" dur="500"/>
                                        <p:tgtEl>
                                          <p:spTgt spid="9"/>
                                        </p:tgtEl>
                                      </p:cBhvr>
                                    </p:animEffect>
                                  </p:childTnLst>
                                </p:cTn>
                              </p:par>
                              <p:par>
                                <p:cTn id="24" presetID="12" presetClass="entr" presetSubtype="2" fill="hold" grpId="0" nodeType="withEffect">
                                  <p:stCondLst>
                                    <p:cond delay="2000"/>
                                  </p:stCondLst>
                                  <p:childTnLst>
                                    <p:set>
                                      <p:cBhvr>
                                        <p:cTn id="25" dur="1" fill="hold">
                                          <p:stCondLst>
                                            <p:cond delay="0"/>
                                          </p:stCondLst>
                                        </p:cTn>
                                        <p:tgtEl>
                                          <p:spTgt spid="7"/>
                                        </p:tgtEl>
                                        <p:attrNameLst>
                                          <p:attrName>style.visibility</p:attrName>
                                        </p:attrNameLst>
                                      </p:cBhvr>
                                      <p:to>
                                        <p:strVal val="visible"/>
                                      </p:to>
                                    </p:set>
                                    <p:animEffect transition="in" filter="slide(fromRight)">
                                      <p:cBhvr>
                                        <p:cTn id="26" dur="500"/>
                                        <p:tgtEl>
                                          <p:spTgt spid="7"/>
                                        </p:tgtEl>
                                      </p:cBhvr>
                                    </p:animEffect>
                                  </p:childTnLst>
                                </p:cTn>
                              </p:par>
                              <p:par>
                                <p:cTn id="27" presetID="12" presetClass="entr" presetSubtype="2" fill="hold" nodeType="withEffect">
                                  <p:stCondLst>
                                    <p:cond delay="2900"/>
                                  </p:stCondLst>
                                  <p:childTnLst>
                                    <p:set>
                                      <p:cBhvr>
                                        <p:cTn id="28" dur="1" fill="hold">
                                          <p:stCondLst>
                                            <p:cond delay="0"/>
                                          </p:stCondLst>
                                        </p:cTn>
                                        <p:tgtEl>
                                          <p:spTgt spid="26"/>
                                        </p:tgtEl>
                                        <p:attrNameLst>
                                          <p:attrName>style.visibility</p:attrName>
                                        </p:attrNameLst>
                                      </p:cBhvr>
                                      <p:to>
                                        <p:strVal val="visible"/>
                                      </p:to>
                                    </p:set>
                                    <p:animEffect transition="in" filter="slide(fromRight)">
                                      <p:cBhvr>
                                        <p:cTn id="29" dur="500"/>
                                        <p:tgtEl>
                                          <p:spTgt spid="26"/>
                                        </p:tgtEl>
                                      </p:cBhvr>
                                    </p:animEffect>
                                  </p:childTnLst>
                                </p:cTn>
                              </p:par>
                              <p:par>
                                <p:cTn id="30" presetID="12" presetClass="entr" presetSubtype="8" fill="hold" grpId="0" nodeType="withEffect">
                                  <p:stCondLst>
                                    <p:cond delay="3300"/>
                                  </p:stCondLst>
                                  <p:childTnLst>
                                    <p:set>
                                      <p:cBhvr>
                                        <p:cTn id="31" dur="1" fill="hold">
                                          <p:stCondLst>
                                            <p:cond delay="0"/>
                                          </p:stCondLst>
                                        </p:cTn>
                                        <p:tgtEl>
                                          <p:spTgt spid="37"/>
                                        </p:tgtEl>
                                        <p:attrNameLst>
                                          <p:attrName>style.visibility</p:attrName>
                                        </p:attrNameLst>
                                      </p:cBhvr>
                                      <p:to>
                                        <p:strVal val="visible"/>
                                      </p:to>
                                    </p:set>
                                    <p:animEffect transition="in" filter="slide(fromLeft)">
                                      <p:cBhvr>
                                        <p:cTn id="3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7" grpId="0" bldLvl="0" autoUpdateAnimBg="0"/>
      <p:bldP spid="37"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0"/>
          <p:cNvSpPr txBox="1"/>
          <p:nvPr/>
        </p:nvSpPr>
        <p:spPr>
          <a:xfrm>
            <a:off x="2783004" y="968375"/>
            <a:ext cx="7051190" cy="3157788"/>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第</a:t>
            </a:r>
            <a:r>
              <a:rPr kumimoji="0" lang="en-US" altLang="zh-CN" sz="16600" b="0" i="0" u="none" strike="noStrike" kern="0" cap="none" spc="0" normalizeH="0" baseline="0" noProof="0" dirty="0" smtClean="0">
                <a:ln>
                  <a:solidFill>
                    <a:srgbClr val="FDF28B"/>
                  </a:solidFill>
                </a:ln>
                <a:blipFill dpi="0" rotWithShape="1">
                  <a:blip r:embed="rId4"/>
                  <a:srcRect/>
                  <a:tile tx="0" ty="0" sx="100000" sy="100000" flip="none" algn="tl"/>
                </a:blipFill>
                <a:effectLst>
                  <a:outerShdw blurRad="88900" dist="50800" dir="5400000" algn="t" rotWithShape="0">
                    <a:srgbClr val="C00000">
                      <a:lumMod val="50000"/>
                    </a:srgbClr>
                  </a:outerShdw>
                </a:effectLst>
                <a:uLnTx/>
                <a:uFillTx/>
                <a:latin typeface="HL Thuphap 1BK upgrade" pitchFamily="2" charset="0"/>
                <a:ea typeface="汉仪尚巍手书W" panose="00020600040101010101" pitchFamily="18" charset="-122"/>
                <a:cs typeface="+mn-ea"/>
                <a:sym typeface="+mn-lt"/>
              </a:rPr>
              <a:t>O</a:t>
            </a:r>
            <a:r>
              <a:rPr lang="en-US" altLang="zh-CN" sz="16600"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HL Thuphap 1BK upgrade" pitchFamily="2" charset="0"/>
                <a:ea typeface="汉仪尚巍手书W" panose="00020600040101010101" pitchFamily="18" charset="-122"/>
                <a:cs typeface="+mn-ea"/>
                <a:sym typeface="+mn-lt"/>
              </a:rPr>
              <a:t>5</a:t>
            </a: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部分</a:t>
            </a:r>
            <a:endParaRPr kumimoji="0" lang="en-US" altLang="zh-CN" sz="8000" b="0" i="0" u="none" strike="noStrike" kern="0" cap="none" spc="0" normalizeH="0" baseline="0" noProof="0" dirty="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endParaRPr>
          </a:p>
        </p:txBody>
      </p:sp>
      <p:sp>
        <p:nvSpPr>
          <p:cNvPr id="8" name="TextBox 20"/>
          <p:cNvSpPr txBox="1"/>
          <p:nvPr/>
        </p:nvSpPr>
        <p:spPr>
          <a:xfrm>
            <a:off x="3455136" y="3786187"/>
            <a:ext cx="5706921" cy="903645"/>
          </a:xfrm>
          <a:prstGeom prst="rect">
            <a:avLst/>
          </a:prstGeom>
          <a:noFill/>
          <a:effectLst/>
        </p:spPr>
        <p:txBody>
          <a:bodyPr vert="horz" wrap="square" rtlCol="0">
            <a:spAutoFit/>
          </a:bodyPr>
          <a:lstStyle/>
          <a:p>
            <a:pPr lvl="0" algn="ctr">
              <a:lnSpc>
                <a:spcPct val="120000"/>
              </a:lnSpc>
            </a:pPr>
            <a:r>
              <a:rPr lang="en-US" altLang="zh-CN" sz="48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a:t>
            </a:r>
            <a:r>
              <a:rPr lang="zh-CN" altLang="en-US" sz="48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消费者权益保护法</a:t>
            </a:r>
            <a:r>
              <a:rPr lang="en-US" altLang="zh-CN" sz="48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a:t>
            </a:r>
          </a:p>
        </p:txBody>
      </p:sp>
      <p:sp>
        <p:nvSpPr>
          <p:cNvPr id="9" name="TextBox 10"/>
          <p:cNvSpPr txBox="1"/>
          <p:nvPr/>
        </p:nvSpPr>
        <p:spPr>
          <a:xfrm>
            <a:off x="3847716" y="4932972"/>
            <a:ext cx="4921763" cy="533545"/>
          </a:xfrm>
          <a:prstGeom prst="rect">
            <a:avLst/>
          </a:prstGeom>
          <a:noFill/>
        </p:spPr>
        <p:txBody>
          <a:bodyPr wrap="square" lIns="36000" tIns="46800" rIns="36000" bIns="46800" rtlCol="0">
            <a:spAutoFit/>
          </a:bodyPr>
          <a:lstStyle/>
          <a:p>
            <a:pPr marL="0" marR="0" lvl="0" indent="0" algn="ctr" defTabSz="914400" eaLnBrk="1" fontAlgn="auto" latinLnBrk="0" hangingPunct="1">
              <a:lnSpc>
                <a:spcPct val="125000"/>
              </a:lnSpc>
              <a:spcBef>
                <a:spcPts val="0"/>
              </a:spcBef>
              <a:spcAft>
                <a:spcPts val="0"/>
              </a:spcAft>
              <a:buClrTx/>
              <a:buSzTx/>
              <a:buFontTx/>
              <a:buNone/>
              <a:defRPr/>
            </a:pP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Lorem ipsum dolor sit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consectetur</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adipiscing</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elit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Donec</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luctus</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nibh</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sit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sem</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vulputate</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venenatis</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bibendum</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orci</a:t>
            </a:r>
            <a:endPar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699"/>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699"/>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3996267"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8376356" y="753455"/>
            <a:ext cx="3815646"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lvl="0" algn="ctr">
              <a:lnSpc>
                <a:spcPct val="120000"/>
              </a:lnSpc>
            </a:pPr>
            <a:r>
              <a:rPr lang="zh-CN" altLang="en-US"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新</a:t>
            </a:r>
            <a:r>
              <a:rPr lang="en-US" altLang="zh-CN"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a:t>
            </a:r>
            <a:r>
              <a:rPr lang="zh-CN" altLang="en-US"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消费者权益保护法</a:t>
            </a:r>
            <a:r>
              <a:rPr lang="en-US" altLang="zh-CN"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a:t>
            </a:r>
          </a:p>
        </p:txBody>
      </p:sp>
      <p:pic>
        <p:nvPicPr>
          <p:cNvPr id="9" name="Picture 5" descr="H:\2015年3.15工作\20131126164241-682513137.jpg20131126164241-68251313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5830" y="1661849"/>
            <a:ext cx="3240748" cy="4521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13"/>
          <p:cNvGrpSpPr/>
          <p:nvPr/>
        </p:nvGrpSpPr>
        <p:grpSpPr bwMode="auto">
          <a:xfrm>
            <a:off x="4206478" y="1661849"/>
            <a:ext cx="4864274" cy="1407343"/>
            <a:chOff x="0" y="0"/>
            <a:chExt cx="3968" cy="2339"/>
          </a:xfrm>
        </p:grpSpPr>
        <p:sp>
          <p:nvSpPr>
            <p:cNvPr id="11" name="Rectangle 14"/>
            <p:cNvSpPr>
              <a:spLocks noChangeArrowheads="1"/>
            </p:cNvSpPr>
            <p:nvPr/>
          </p:nvSpPr>
          <p:spPr bwMode="auto">
            <a:xfrm flipH="1" flipV="1">
              <a:off x="0" y="0"/>
              <a:ext cx="3968" cy="2339"/>
            </a:xfrm>
            <a:prstGeom prst="rect">
              <a:avLst/>
            </a:prstGeom>
            <a:solidFill>
              <a:srgbClr val="E6321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zh-CN" altLang="en-US" sz="1050">
                <a:latin typeface="微软雅黑" panose="020B0503020204020204" pitchFamily="34" charset="-122"/>
                <a:ea typeface="微软雅黑" panose="020B0503020204020204" pitchFamily="34" charset="-122"/>
              </a:endParaRPr>
            </a:p>
            <a:p>
              <a:pPr algn="ctr"/>
              <a:endParaRPr lang="zh-CN" altLang="en-US" sz="1050">
                <a:latin typeface="微软雅黑" panose="020B0503020204020204" pitchFamily="34" charset="-122"/>
                <a:ea typeface="微软雅黑" panose="020B0503020204020204" pitchFamily="34" charset="-122"/>
              </a:endParaRPr>
            </a:p>
          </p:txBody>
        </p:sp>
        <p:sp>
          <p:nvSpPr>
            <p:cNvPr id="12" name="Text Box 15"/>
            <p:cNvSpPr txBox="1">
              <a:spLocks noChangeArrowheads="1"/>
            </p:cNvSpPr>
            <p:nvPr/>
          </p:nvSpPr>
          <p:spPr bwMode="auto">
            <a:xfrm>
              <a:off x="326" y="581"/>
              <a:ext cx="3315" cy="1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zh-CN" sz="2000" b="1" dirty="0">
                  <a:solidFill>
                    <a:schemeClr val="bg1"/>
                  </a:solidFill>
                  <a:ea typeface="微软雅黑" panose="020B0503020204020204" pitchFamily="34" charset="-122"/>
                </a:rPr>
                <a:t>标志着我国市场经济向法制化、民主化迈出了一大步。</a:t>
              </a:r>
            </a:p>
          </p:txBody>
        </p:sp>
      </p:grpSp>
      <p:grpSp>
        <p:nvGrpSpPr>
          <p:cNvPr id="13" name="Group 10"/>
          <p:cNvGrpSpPr/>
          <p:nvPr/>
        </p:nvGrpSpPr>
        <p:grpSpPr bwMode="auto">
          <a:xfrm>
            <a:off x="9190652" y="1661849"/>
            <a:ext cx="2711062" cy="4521478"/>
            <a:chOff x="0" y="0"/>
            <a:chExt cx="3617" cy="3188"/>
          </a:xfrm>
        </p:grpSpPr>
        <p:sp>
          <p:nvSpPr>
            <p:cNvPr id="14" name="Rectangle 11"/>
            <p:cNvSpPr>
              <a:spLocks noChangeArrowheads="1"/>
            </p:cNvSpPr>
            <p:nvPr/>
          </p:nvSpPr>
          <p:spPr bwMode="auto">
            <a:xfrm flipH="1" flipV="1">
              <a:off x="0" y="0"/>
              <a:ext cx="3617" cy="3188"/>
            </a:xfrm>
            <a:prstGeom prst="rect">
              <a:avLst/>
            </a:prstGeom>
            <a:solidFill>
              <a:srgbClr val="C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lIns="67628" tIns="35243" rIns="67628" bIns="35243" anchor="ctr"/>
            <a:lstStyle/>
            <a:p>
              <a:endParaRPr lang="zh-CN" altLang="en-US" sz="1050">
                <a:latin typeface="微软雅黑" panose="020B0503020204020204" pitchFamily="34" charset="-122"/>
                <a:ea typeface="微软雅黑" panose="020B0503020204020204" pitchFamily="34" charset="-122"/>
              </a:endParaRPr>
            </a:p>
            <a:p>
              <a:r>
                <a:rPr lang="zh-CN" altLang="en-US" sz="1200">
                  <a:latin typeface="微软雅黑" panose="020B0503020204020204" pitchFamily="34" charset="-122"/>
                  <a:ea typeface="微软雅黑" panose="020B0503020204020204" pitchFamily="34" charset="-122"/>
                </a:rPr>
                <a:t>    </a:t>
              </a:r>
            </a:p>
          </p:txBody>
        </p:sp>
        <p:sp>
          <p:nvSpPr>
            <p:cNvPr id="15" name="Text Box 12"/>
            <p:cNvSpPr txBox="1">
              <a:spLocks noChangeArrowheads="1"/>
            </p:cNvSpPr>
            <p:nvPr/>
          </p:nvSpPr>
          <p:spPr bwMode="auto">
            <a:xfrm>
              <a:off x="143" y="1127"/>
              <a:ext cx="3401" cy="933"/>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zh-CN" sz="2000" b="1" dirty="0">
                  <a:solidFill>
                    <a:schemeClr val="bg1"/>
                  </a:solidFill>
                  <a:ea typeface="微软雅黑" panose="020B0503020204020204" pitchFamily="34" charset="-122"/>
                </a:rPr>
                <a:t>是维权的有力武器，</a:t>
              </a:r>
            </a:p>
            <a:p>
              <a:pPr algn="ctr"/>
              <a:r>
                <a:rPr lang="zh-CN" altLang="zh-CN" sz="2000" b="1" dirty="0">
                  <a:solidFill>
                    <a:schemeClr val="bg1"/>
                  </a:solidFill>
                  <a:ea typeface="微软雅黑" panose="020B0503020204020204" pitchFamily="34" charset="-122"/>
                </a:rPr>
                <a:t>催生和强化了消费者的权利意识和自我保护意识。</a:t>
              </a:r>
            </a:p>
          </p:txBody>
        </p:sp>
      </p:grpSp>
      <p:grpSp>
        <p:nvGrpSpPr>
          <p:cNvPr id="16" name="Group 7"/>
          <p:cNvGrpSpPr/>
          <p:nvPr/>
        </p:nvGrpSpPr>
        <p:grpSpPr bwMode="auto">
          <a:xfrm>
            <a:off x="4193761" y="3955218"/>
            <a:ext cx="4876990" cy="2152122"/>
            <a:chOff x="0" y="0"/>
            <a:chExt cx="7656" cy="2549"/>
          </a:xfrm>
        </p:grpSpPr>
        <p:sp>
          <p:nvSpPr>
            <p:cNvPr id="17" name="Rectangle 8"/>
            <p:cNvSpPr>
              <a:spLocks noChangeArrowheads="1"/>
            </p:cNvSpPr>
            <p:nvPr/>
          </p:nvSpPr>
          <p:spPr bwMode="auto">
            <a:xfrm flipH="1" flipV="1">
              <a:off x="0" y="0"/>
              <a:ext cx="7656" cy="2549"/>
            </a:xfrm>
            <a:prstGeom prst="rect">
              <a:avLst/>
            </a:prstGeom>
            <a:solidFill>
              <a:srgbClr val="C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lIns="67628" tIns="35243" rIns="67628" bIns="35243"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8" name="Text Box 9"/>
            <p:cNvSpPr txBox="1">
              <a:spLocks noChangeArrowheads="1"/>
            </p:cNvSpPr>
            <p:nvPr/>
          </p:nvSpPr>
          <p:spPr bwMode="auto">
            <a:xfrm>
              <a:off x="216" y="635"/>
              <a:ext cx="7157"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smtClean="0">
                  <a:solidFill>
                    <a:schemeClr val="bg1"/>
                  </a:solidFill>
                  <a:ea typeface="微软雅黑" panose="020B0503020204020204" pitchFamily="34" charset="-122"/>
                </a:rPr>
                <a:t>明确</a:t>
              </a:r>
              <a:r>
                <a:rPr lang="zh-CN" altLang="en-US" sz="2000" b="1" dirty="0">
                  <a:solidFill>
                    <a:schemeClr val="bg1"/>
                  </a:solidFill>
                  <a:ea typeface="微软雅黑" panose="020B0503020204020204" pitchFamily="34" charset="-122"/>
                </a:rPr>
                <a:t>规定了消费者的权利、经营者的义务、国家对消费者合法权益的保护、</a:t>
              </a:r>
              <a:r>
                <a:rPr lang="zh-CN" altLang="en-US" sz="2000" b="1" dirty="0" smtClean="0">
                  <a:solidFill>
                    <a:schemeClr val="bg1"/>
                  </a:solidFill>
                  <a:ea typeface="微软雅黑" panose="020B0503020204020204" pitchFamily="34" charset="-122"/>
                </a:rPr>
                <a:t>消费者组织</a:t>
              </a:r>
              <a:r>
                <a:rPr lang="zh-CN" altLang="en-US" sz="2000" b="1" dirty="0">
                  <a:solidFill>
                    <a:schemeClr val="bg1"/>
                  </a:solidFill>
                  <a:ea typeface="微软雅黑" panose="020B0503020204020204" pitchFamily="34" charset="-122"/>
                </a:rPr>
                <a:t>、争议的解决、法律责任等</a:t>
              </a:r>
            </a:p>
          </p:txBody>
        </p:sp>
      </p:grpSp>
      <p:sp>
        <p:nvSpPr>
          <p:cNvPr id="19" name="Rectangle 6"/>
          <p:cNvSpPr>
            <a:spLocks noChangeArrowheads="1"/>
          </p:cNvSpPr>
          <p:nvPr/>
        </p:nvSpPr>
        <p:spPr bwMode="auto">
          <a:xfrm flipH="1" flipV="1">
            <a:off x="4206477" y="3189043"/>
            <a:ext cx="4864273" cy="641022"/>
          </a:xfrm>
          <a:prstGeom prst="rect">
            <a:avLst/>
          </a:prstGeom>
          <a:solidFill>
            <a:schemeClr val="accent1"/>
          </a:solidFill>
          <a:ln w="9525" cap="flat" cmpd="sng">
            <a:noFill/>
            <a:miter lim="800000"/>
          </a:ln>
          <a:effectLst/>
        </p:spPr>
        <p:txBody>
          <a:bodyPr rot="10800000" wrap="none" lIns="67628" tIns="35243" rIns="67628" bIns="35243" anchor="ctr"/>
          <a:lstStyle/>
          <a:p>
            <a:pPr algn="ctr"/>
            <a:r>
              <a:rPr lang="zh-CN" altLang="en-US" sz="2800" b="1" i="1">
                <a:solidFill>
                  <a:schemeClr val="bg1"/>
                </a:solidFill>
                <a:latin typeface="微软雅黑" panose="020B0503020204020204" pitchFamily="34" charset="-122"/>
                <a:ea typeface="微软雅黑" panose="020B0503020204020204" pitchFamily="34" charset="-122"/>
              </a:rPr>
              <a:t>共8章、63个法条</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08333E-6 -3.7037E-6 L -0.040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16667E-7 -3.7037E-6 L 0.04492 -3.703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2" presetClass="entr" presetSubtype="8" fill="hold" nodeType="withEffect">
                                  <p:stCondLst>
                                    <p:cond delay="15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1" fill="hold" nodeType="withEffect">
                                  <p:stCondLst>
                                    <p:cond delay="26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par>
                                <p:cTn id="29" presetID="2" presetClass="entr" presetSubtype="2" fill="hold" nodeType="withEffect">
                                  <p:stCondLst>
                                    <p:cond delay="38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4" fill="hold" nodeType="withEffect">
                                  <p:stCondLst>
                                    <p:cond delay="320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2" fill="hold" grpId="0" nodeType="withEffect">
                                  <p:stCondLst>
                                    <p:cond delay="20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1+#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9" grpId="0" bldLvl="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365760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8755380" y="753455"/>
            <a:ext cx="3436622"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lvl="0" algn="ctr">
              <a:lnSpc>
                <a:spcPct val="120000"/>
              </a:lnSpc>
            </a:pPr>
            <a:r>
              <a:rPr lang="en-US" altLang="zh-CN"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5.1 </a:t>
            </a:r>
            <a:r>
              <a:rPr lang="zh-CN" altLang="en-US"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新</a:t>
            </a:r>
            <a:r>
              <a:rPr lang="en-US" altLang="zh-CN"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a:t>
            </a:r>
            <a:r>
              <a:rPr lang="zh-CN" altLang="en-US"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消费者权益保护法</a:t>
            </a:r>
            <a:r>
              <a:rPr lang="en-US" altLang="zh-CN"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a:t>
            </a:r>
            <a:r>
              <a:rPr lang="zh-CN" altLang="en-US"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亮点</a:t>
            </a:r>
          </a:p>
        </p:txBody>
      </p:sp>
      <p:grpSp>
        <p:nvGrpSpPr>
          <p:cNvPr id="7" name="Group 3"/>
          <p:cNvGrpSpPr/>
          <p:nvPr/>
        </p:nvGrpSpPr>
        <p:grpSpPr bwMode="auto">
          <a:xfrm>
            <a:off x="4283075" y="2818039"/>
            <a:ext cx="3625850" cy="2335213"/>
            <a:chOff x="4368418" y="2523549"/>
            <a:chExt cx="3626941" cy="2335418"/>
          </a:xfrm>
        </p:grpSpPr>
        <p:sp>
          <p:nvSpPr>
            <p:cNvPr id="9" name="Freeform 69"/>
            <p:cNvSpPr/>
            <p:nvPr/>
          </p:nvSpPr>
          <p:spPr bwMode="auto">
            <a:xfrm rot="5400000">
              <a:off x="4569410" y="3489585"/>
              <a:ext cx="1060543" cy="404934"/>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a:lstStyle/>
            <a:p>
              <a:pPr eaLnBrk="1" fontAlgn="auto" hangingPunct="1">
                <a:spcBef>
                  <a:spcPts val="0"/>
                </a:spcBef>
                <a:spcAft>
                  <a:spcPts val="0"/>
                </a:spcAft>
                <a:defRPr/>
              </a:pPr>
              <a:endParaRPr lang="id-ID">
                <a:latin typeface="+mn-lt"/>
              </a:endParaRPr>
            </a:p>
          </p:txBody>
        </p:sp>
        <p:sp>
          <p:nvSpPr>
            <p:cNvPr id="10" name="Freeform 70"/>
            <p:cNvSpPr/>
            <p:nvPr/>
          </p:nvSpPr>
          <p:spPr bwMode="auto">
            <a:xfrm rot="5400000">
              <a:off x="4470105" y="3060093"/>
              <a:ext cx="528684" cy="732058"/>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60000"/>
                <a:lumOff val="40000"/>
              </a:schemeClr>
            </a:solidFill>
            <a:ln>
              <a:noFill/>
            </a:ln>
          </p:spPr>
          <p:txBody>
            <a:bodyPr/>
            <a:lstStyle/>
            <a:p>
              <a:pPr eaLnBrk="1" fontAlgn="auto" hangingPunct="1">
                <a:spcBef>
                  <a:spcPts val="0"/>
                </a:spcBef>
                <a:spcAft>
                  <a:spcPts val="0"/>
                </a:spcAft>
                <a:defRPr/>
              </a:pPr>
              <a:endParaRPr lang="id-ID">
                <a:latin typeface="+mn-lt"/>
              </a:endParaRPr>
            </a:p>
          </p:txBody>
        </p:sp>
        <p:sp>
          <p:nvSpPr>
            <p:cNvPr id="11" name="Freeform 71"/>
            <p:cNvSpPr/>
            <p:nvPr/>
          </p:nvSpPr>
          <p:spPr bwMode="auto">
            <a:xfrm rot="5400000">
              <a:off x="4468378" y="3590164"/>
              <a:ext cx="531603" cy="731522"/>
            </a:xfrm>
            <a:custGeom>
              <a:avLst/>
              <a:gdLst>
                <a:gd name="T0" fmla="*/ 0 w 468"/>
                <a:gd name="T1" fmla="*/ 202191 h 644"/>
                <a:gd name="T2" fmla="*/ 531603 w 468"/>
                <a:gd name="T3" fmla="*/ 0 h 644"/>
                <a:gd name="T4" fmla="*/ 531603 w 468"/>
                <a:gd name="T5" fmla="*/ 413469 h 644"/>
                <a:gd name="T6" fmla="*/ 0 w 468"/>
                <a:gd name="T7" fmla="*/ 731522 h 644"/>
                <a:gd name="T8" fmla="*/ 0 w 468"/>
                <a:gd name="T9" fmla="*/ 202191 h 6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72"/>
            <p:cNvSpPr/>
            <p:nvPr/>
          </p:nvSpPr>
          <p:spPr bwMode="auto">
            <a:xfrm rot="5400000">
              <a:off x="4931537" y="3564220"/>
              <a:ext cx="1697186" cy="254076"/>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2">
                <a:lumMod val="75000"/>
              </a:schemeClr>
            </a:solidFill>
            <a:ln>
              <a:noFill/>
            </a:ln>
          </p:spPr>
          <p:txBody>
            <a:bodyPr/>
            <a:lstStyle/>
            <a:p>
              <a:pPr eaLnBrk="1" fontAlgn="auto" hangingPunct="1">
                <a:spcBef>
                  <a:spcPts val="0"/>
                </a:spcBef>
                <a:spcAft>
                  <a:spcPts val="0"/>
                </a:spcAft>
                <a:defRPr/>
              </a:pPr>
              <a:endParaRPr lang="id-ID">
                <a:latin typeface="+mn-lt"/>
              </a:endParaRPr>
            </a:p>
          </p:txBody>
        </p:sp>
        <p:sp>
          <p:nvSpPr>
            <p:cNvPr id="13" name="Freeform 73"/>
            <p:cNvSpPr/>
            <p:nvPr/>
          </p:nvSpPr>
          <p:spPr bwMode="auto">
            <a:xfrm rot="5400000">
              <a:off x="5005288" y="2915622"/>
              <a:ext cx="847799" cy="701886"/>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2">
                <a:lumMod val="40000"/>
                <a:lumOff val="60000"/>
              </a:schemeClr>
            </a:solidFill>
            <a:ln>
              <a:noFill/>
            </a:ln>
          </p:spPr>
          <p:txBody>
            <a:bodyPr/>
            <a:lstStyle/>
            <a:p>
              <a:pPr eaLnBrk="1" fontAlgn="auto" hangingPunct="1">
                <a:spcBef>
                  <a:spcPts val="0"/>
                </a:spcBef>
                <a:spcAft>
                  <a:spcPts val="0"/>
                </a:spcAft>
                <a:defRPr/>
              </a:pPr>
              <a:endParaRPr lang="id-ID">
                <a:latin typeface="+mn-lt"/>
              </a:endParaRPr>
            </a:p>
          </p:txBody>
        </p:sp>
        <p:sp>
          <p:nvSpPr>
            <p:cNvPr id="14" name="Freeform 74"/>
            <p:cNvSpPr/>
            <p:nvPr/>
          </p:nvSpPr>
          <p:spPr bwMode="auto">
            <a:xfrm rot="5400000">
              <a:off x="5004524" y="3763957"/>
              <a:ext cx="849656" cy="701988"/>
            </a:xfrm>
            <a:custGeom>
              <a:avLst/>
              <a:gdLst>
                <a:gd name="T0" fmla="*/ 0 w 748"/>
                <a:gd name="T1" fmla="*/ 127221 h 618"/>
                <a:gd name="T2" fmla="*/ 849656 w 748"/>
                <a:gd name="T3" fmla="*/ 0 h 618"/>
                <a:gd name="T4" fmla="*/ 849656 w 748"/>
                <a:gd name="T5" fmla="*/ 447546 h 618"/>
                <a:gd name="T6" fmla="*/ 0 w 748"/>
                <a:gd name="T7" fmla="*/ 701988 h 618"/>
                <a:gd name="T8" fmla="*/ 0 w 748"/>
                <a:gd name="T9" fmla="*/ 127221 h 6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8" h="618">
                  <a:moveTo>
                    <a:pt x="0" y="112"/>
                  </a:moveTo>
                  <a:lnTo>
                    <a:pt x="748" y="0"/>
                  </a:lnTo>
                  <a:lnTo>
                    <a:pt x="748" y="394"/>
                  </a:lnTo>
                  <a:lnTo>
                    <a:pt x="0" y="618"/>
                  </a:lnTo>
                  <a:lnTo>
                    <a:pt x="0" y="11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75"/>
            <p:cNvSpPr/>
            <p:nvPr/>
          </p:nvSpPr>
          <p:spPr bwMode="auto">
            <a:xfrm rot="5400000">
              <a:off x="6733030" y="3490378"/>
              <a:ext cx="1060543" cy="4033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5">
                <a:lumMod val="75000"/>
              </a:schemeClr>
            </a:solidFill>
            <a:ln>
              <a:noFill/>
            </a:ln>
          </p:spPr>
          <p:txBody>
            <a:bodyPr/>
            <a:lstStyle/>
            <a:p>
              <a:pPr eaLnBrk="1" fontAlgn="auto" hangingPunct="1">
                <a:spcBef>
                  <a:spcPts val="0"/>
                </a:spcBef>
                <a:spcAft>
                  <a:spcPts val="0"/>
                </a:spcAft>
                <a:defRPr/>
              </a:pPr>
              <a:endParaRPr lang="id-ID">
                <a:latin typeface="+mn-lt"/>
              </a:endParaRPr>
            </a:p>
          </p:txBody>
        </p:sp>
        <p:sp>
          <p:nvSpPr>
            <p:cNvPr id="16" name="Freeform 76"/>
            <p:cNvSpPr/>
            <p:nvPr/>
          </p:nvSpPr>
          <p:spPr bwMode="auto">
            <a:xfrm rot="5400000">
              <a:off x="7364989" y="3060093"/>
              <a:ext cx="528684" cy="732057"/>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5">
                <a:lumMod val="60000"/>
                <a:lumOff val="40000"/>
              </a:schemeClr>
            </a:solidFill>
            <a:ln>
              <a:noFill/>
            </a:ln>
          </p:spPr>
          <p:txBody>
            <a:bodyPr/>
            <a:lstStyle/>
            <a:p>
              <a:pPr eaLnBrk="1" fontAlgn="auto" hangingPunct="1">
                <a:spcBef>
                  <a:spcPts val="0"/>
                </a:spcBef>
                <a:spcAft>
                  <a:spcPts val="0"/>
                </a:spcAft>
                <a:defRPr/>
              </a:pPr>
              <a:endParaRPr lang="id-ID">
                <a:latin typeface="+mn-lt"/>
              </a:endParaRPr>
            </a:p>
          </p:txBody>
        </p:sp>
        <p:sp>
          <p:nvSpPr>
            <p:cNvPr id="17" name="Freeform 77"/>
            <p:cNvSpPr/>
            <p:nvPr/>
          </p:nvSpPr>
          <p:spPr bwMode="auto">
            <a:xfrm rot="5400000">
              <a:off x="7363402" y="3590365"/>
              <a:ext cx="531859" cy="732057"/>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5"/>
            </a:solidFill>
            <a:ln>
              <a:noFill/>
            </a:ln>
          </p:spPr>
          <p:txBody>
            <a:bodyPr/>
            <a:lstStyle/>
            <a:p>
              <a:pPr eaLnBrk="1" fontAlgn="auto" hangingPunct="1">
                <a:spcBef>
                  <a:spcPts val="0"/>
                </a:spcBef>
                <a:spcAft>
                  <a:spcPts val="0"/>
                </a:spcAft>
                <a:defRPr/>
              </a:pPr>
              <a:endParaRPr lang="id-ID">
                <a:latin typeface="+mn-lt"/>
              </a:endParaRPr>
            </a:p>
          </p:txBody>
        </p:sp>
        <p:sp>
          <p:nvSpPr>
            <p:cNvPr id="18" name="Freeform 78"/>
            <p:cNvSpPr/>
            <p:nvPr/>
          </p:nvSpPr>
          <p:spPr bwMode="auto">
            <a:xfrm rot="5400000">
              <a:off x="5733465" y="3564220"/>
              <a:ext cx="1697186" cy="254076"/>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4">
                <a:lumMod val="75000"/>
              </a:schemeClr>
            </a:solidFill>
            <a:ln>
              <a:noFill/>
            </a:ln>
          </p:spPr>
          <p:txBody>
            <a:bodyPr/>
            <a:lstStyle/>
            <a:p>
              <a:pPr eaLnBrk="1" fontAlgn="auto" hangingPunct="1">
                <a:spcBef>
                  <a:spcPts val="0"/>
                </a:spcBef>
                <a:spcAft>
                  <a:spcPts val="0"/>
                </a:spcAft>
                <a:defRPr/>
              </a:pPr>
              <a:endParaRPr lang="id-ID">
                <a:latin typeface="+mn-lt"/>
              </a:endParaRPr>
            </a:p>
          </p:txBody>
        </p:sp>
        <p:sp>
          <p:nvSpPr>
            <p:cNvPr id="19" name="Freeform 79"/>
            <p:cNvSpPr/>
            <p:nvPr/>
          </p:nvSpPr>
          <p:spPr bwMode="auto">
            <a:xfrm rot="5400000">
              <a:off x="6509896" y="2916416"/>
              <a:ext cx="847799" cy="700298"/>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4">
                <a:lumMod val="60000"/>
                <a:lumOff val="40000"/>
              </a:schemeClr>
            </a:solidFill>
            <a:ln>
              <a:noFill/>
            </a:ln>
          </p:spPr>
          <p:txBody>
            <a:bodyPr/>
            <a:lstStyle/>
            <a:p>
              <a:pPr eaLnBrk="1" fontAlgn="auto" hangingPunct="1">
                <a:spcBef>
                  <a:spcPts val="0"/>
                </a:spcBef>
                <a:spcAft>
                  <a:spcPts val="0"/>
                </a:spcAft>
                <a:defRPr/>
              </a:pPr>
              <a:endParaRPr lang="id-ID">
                <a:latin typeface="+mn-lt"/>
              </a:endParaRPr>
            </a:p>
          </p:txBody>
        </p:sp>
        <p:sp>
          <p:nvSpPr>
            <p:cNvPr id="20" name="Freeform 80"/>
            <p:cNvSpPr/>
            <p:nvPr/>
          </p:nvSpPr>
          <p:spPr bwMode="auto">
            <a:xfrm rot="5400000">
              <a:off x="6509103" y="3765008"/>
              <a:ext cx="849387" cy="700298"/>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4"/>
            </a:solidFill>
            <a:ln>
              <a:noFill/>
            </a:ln>
          </p:spPr>
          <p:txBody>
            <a:bodyPr/>
            <a:lstStyle/>
            <a:p>
              <a:pPr eaLnBrk="1" fontAlgn="auto" hangingPunct="1">
                <a:spcBef>
                  <a:spcPts val="0"/>
                </a:spcBef>
                <a:spcAft>
                  <a:spcPts val="0"/>
                </a:spcAft>
                <a:defRPr/>
              </a:pPr>
              <a:endParaRPr lang="id-ID">
                <a:latin typeface="+mn-lt"/>
              </a:endParaRPr>
            </a:p>
          </p:txBody>
        </p:sp>
        <p:sp>
          <p:nvSpPr>
            <p:cNvPr id="21" name="Freeform 81"/>
            <p:cNvSpPr/>
            <p:nvPr/>
          </p:nvSpPr>
          <p:spPr bwMode="auto">
            <a:xfrm rot="5400000">
              <a:off x="5593667" y="2743360"/>
              <a:ext cx="1166915" cy="72729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3">
                <a:lumMod val="60000"/>
                <a:lumOff val="40000"/>
              </a:schemeClr>
            </a:solidFill>
            <a:ln>
              <a:noFill/>
            </a:ln>
          </p:spPr>
          <p:txBody>
            <a:bodyPr/>
            <a:lstStyle/>
            <a:p>
              <a:pPr eaLnBrk="1" fontAlgn="auto" hangingPunct="1">
                <a:spcBef>
                  <a:spcPts val="0"/>
                </a:spcBef>
                <a:spcAft>
                  <a:spcPts val="0"/>
                </a:spcAft>
                <a:defRPr/>
              </a:pPr>
              <a:endParaRPr lang="id-ID">
                <a:latin typeface="+mn-lt"/>
              </a:endParaRPr>
            </a:p>
          </p:txBody>
        </p:sp>
        <p:sp>
          <p:nvSpPr>
            <p:cNvPr id="22" name="Freeform 82"/>
            <p:cNvSpPr/>
            <p:nvPr/>
          </p:nvSpPr>
          <p:spPr bwMode="auto">
            <a:xfrm rot="5400000">
              <a:off x="5592874" y="3911068"/>
              <a:ext cx="1168503" cy="72729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3"/>
            </a:solidFill>
            <a:ln>
              <a:noFill/>
            </a:ln>
          </p:spPr>
          <p:txBody>
            <a:bodyPr/>
            <a:lstStyle/>
            <a:p>
              <a:pPr eaLnBrk="1" fontAlgn="auto" hangingPunct="1">
                <a:spcBef>
                  <a:spcPts val="0"/>
                </a:spcBef>
                <a:spcAft>
                  <a:spcPts val="0"/>
                </a:spcAft>
                <a:defRPr/>
              </a:pPr>
              <a:endParaRPr lang="id-ID">
                <a:latin typeface="+mn-lt"/>
              </a:endParaRPr>
            </a:p>
          </p:txBody>
        </p:sp>
        <p:sp>
          <p:nvSpPr>
            <p:cNvPr id="23" name="Freeform 83"/>
            <p:cNvSpPr/>
            <p:nvPr/>
          </p:nvSpPr>
          <p:spPr bwMode="auto">
            <a:xfrm rot="5400000">
              <a:off x="7725013" y="3425457"/>
              <a:ext cx="9087" cy="531603"/>
            </a:xfrm>
            <a:custGeom>
              <a:avLst/>
              <a:gdLst>
                <a:gd name="T0" fmla="*/ 9087 w 8"/>
                <a:gd name="T1" fmla="*/ 531603 h 468"/>
                <a:gd name="T2" fmla="*/ 0 w 8"/>
                <a:gd name="T3" fmla="*/ 531603 h 468"/>
                <a:gd name="T4" fmla="*/ 0 w 8"/>
                <a:gd name="T5" fmla="*/ 2272 h 468"/>
                <a:gd name="T6" fmla="*/ 3408 w 8"/>
                <a:gd name="T7" fmla="*/ 0 h 468"/>
                <a:gd name="T8" fmla="*/ 9087 w 8"/>
                <a:gd name="T9" fmla="*/ 2272 h 468"/>
                <a:gd name="T10" fmla="*/ 9087 w 8"/>
                <a:gd name="T11" fmla="*/ 531603 h 4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84"/>
            <p:cNvSpPr/>
            <p:nvPr/>
          </p:nvSpPr>
          <p:spPr bwMode="auto">
            <a:xfrm rot="5400000">
              <a:off x="6992355" y="3403875"/>
              <a:ext cx="9087" cy="574767"/>
            </a:xfrm>
            <a:custGeom>
              <a:avLst/>
              <a:gdLst>
                <a:gd name="T0" fmla="*/ 9087 w 8"/>
                <a:gd name="T1" fmla="*/ 574767 h 506"/>
                <a:gd name="T2" fmla="*/ 0 w 8"/>
                <a:gd name="T3" fmla="*/ 574767 h 506"/>
                <a:gd name="T4" fmla="*/ 0 w 8"/>
                <a:gd name="T5" fmla="*/ 1136 h 506"/>
                <a:gd name="T6" fmla="*/ 3408 w 8"/>
                <a:gd name="T7" fmla="*/ 0 h 506"/>
                <a:gd name="T8" fmla="*/ 9087 w 8"/>
                <a:gd name="T9" fmla="*/ 1136 h 506"/>
                <a:gd name="T10" fmla="*/ 9087 w 8"/>
                <a:gd name="T11" fmla="*/ 574767 h 5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85"/>
            <p:cNvSpPr/>
            <p:nvPr/>
          </p:nvSpPr>
          <p:spPr bwMode="auto">
            <a:xfrm rot="5400000">
              <a:off x="4629676" y="3425457"/>
              <a:ext cx="9087" cy="531603"/>
            </a:xfrm>
            <a:custGeom>
              <a:avLst/>
              <a:gdLst>
                <a:gd name="T0" fmla="*/ 9087 w 8"/>
                <a:gd name="T1" fmla="*/ 0 h 468"/>
                <a:gd name="T2" fmla="*/ 0 w 8"/>
                <a:gd name="T3" fmla="*/ 0 h 468"/>
                <a:gd name="T4" fmla="*/ 0 w 8"/>
                <a:gd name="T5" fmla="*/ 530467 h 468"/>
                <a:gd name="T6" fmla="*/ 3408 w 8"/>
                <a:gd name="T7" fmla="*/ 531603 h 468"/>
                <a:gd name="T8" fmla="*/ 9087 w 8"/>
                <a:gd name="T9" fmla="*/ 530467 h 468"/>
                <a:gd name="T10" fmla="*/ 9087 w 8"/>
                <a:gd name="T11" fmla="*/ 0 h 4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86"/>
            <p:cNvSpPr/>
            <p:nvPr/>
          </p:nvSpPr>
          <p:spPr bwMode="auto">
            <a:xfrm rot="5400000">
              <a:off x="5361198" y="3403875"/>
              <a:ext cx="9087" cy="574767"/>
            </a:xfrm>
            <a:custGeom>
              <a:avLst/>
              <a:gdLst>
                <a:gd name="T0" fmla="*/ 9087 w 8"/>
                <a:gd name="T1" fmla="*/ 0 h 506"/>
                <a:gd name="T2" fmla="*/ 0 w 8"/>
                <a:gd name="T3" fmla="*/ 0 h 506"/>
                <a:gd name="T4" fmla="*/ 0 w 8"/>
                <a:gd name="T5" fmla="*/ 572495 h 506"/>
                <a:gd name="T6" fmla="*/ 3408 w 8"/>
                <a:gd name="T7" fmla="*/ 574767 h 506"/>
                <a:gd name="T8" fmla="*/ 9087 w 8"/>
                <a:gd name="T9" fmla="*/ 572495 h 506"/>
                <a:gd name="T10" fmla="*/ 9087 w 8"/>
                <a:gd name="T11" fmla="*/ 0 h 5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87"/>
            <p:cNvSpPr/>
            <p:nvPr/>
          </p:nvSpPr>
          <p:spPr bwMode="auto">
            <a:xfrm rot="5400000">
              <a:off x="6172801" y="3327202"/>
              <a:ext cx="9087" cy="728114"/>
            </a:xfrm>
            <a:custGeom>
              <a:avLst/>
              <a:gdLst>
                <a:gd name="T0" fmla="*/ 9087 w 8"/>
                <a:gd name="T1" fmla="*/ 726978 h 641"/>
                <a:gd name="T2" fmla="*/ 3408 w 8"/>
                <a:gd name="T3" fmla="*/ 728114 h 641"/>
                <a:gd name="T4" fmla="*/ 0 w 8"/>
                <a:gd name="T5" fmla="*/ 726978 h 641"/>
                <a:gd name="T6" fmla="*/ 0 w 8"/>
                <a:gd name="T7" fmla="*/ 0 h 641"/>
                <a:gd name="T8" fmla="*/ 3408 w 8"/>
                <a:gd name="T9" fmla="*/ 0 h 641"/>
                <a:gd name="T10" fmla="*/ 9087 w 8"/>
                <a:gd name="T11" fmla="*/ 0 h 641"/>
                <a:gd name="T12" fmla="*/ 9087 w 8"/>
                <a:gd name="T13" fmla="*/ 726978 h 6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88"/>
            <p:cNvSpPr/>
            <p:nvPr/>
          </p:nvSpPr>
          <p:spPr bwMode="auto">
            <a:xfrm rot="5400000">
              <a:off x="7303593" y="3529960"/>
              <a:ext cx="1059798" cy="323733"/>
            </a:xfrm>
            <a:custGeom>
              <a:avLst/>
              <a:gdLst>
                <a:gd name="T0" fmla="*/ 528195 w 933"/>
                <a:gd name="T1" fmla="*/ 0 h 285"/>
                <a:gd name="T2" fmla="*/ 0 w 933"/>
                <a:gd name="T3" fmla="*/ 318053 h 285"/>
                <a:gd name="T4" fmla="*/ 0 w 933"/>
                <a:gd name="T5" fmla="*/ 323733 h 285"/>
                <a:gd name="T6" fmla="*/ 528195 w 933"/>
                <a:gd name="T7" fmla="*/ 11359 h 285"/>
                <a:gd name="T8" fmla="*/ 1059798 w 933"/>
                <a:gd name="T9" fmla="*/ 323733 h 285"/>
                <a:gd name="T10" fmla="*/ 1059798 w 933"/>
                <a:gd name="T11" fmla="*/ 318053 h 285"/>
                <a:gd name="T12" fmla="*/ 528195 w 933"/>
                <a:gd name="T13" fmla="*/ 0 h 2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89"/>
            <p:cNvSpPr/>
            <p:nvPr/>
          </p:nvSpPr>
          <p:spPr bwMode="auto">
            <a:xfrm rot="5400000">
              <a:off x="6837871" y="3587891"/>
              <a:ext cx="1059798" cy="207871"/>
            </a:xfrm>
            <a:custGeom>
              <a:avLst/>
              <a:gdLst>
                <a:gd name="T0" fmla="*/ 0 w 933"/>
                <a:gd name="T1" fmla="*/ 207871 h 183"/>
                <a:gd name="T2" fmla="*/ 524787 w 933"/>
                <a:gd name="T3" fmla="*/ 7951 h 183"/>
                <a:gd name="T4" fmla="*/ 533875 w 933"/>
                <a:gd name="T5" fmla="*/ 7951 h 183"/>
                <a:gd name="T6" fmla="*/ 1059798 w 933"/>
                <a:gd name="T7" fmla="*/ 207871 h 183"/>
                <a:gd name="T8" fmla="*/ 1059798 w 933"/>
                <a:gd name="T9" fmla="*/ 202191 h 183"/>
                <a:gd name="T10" fmla="*/ 533875 w 933"/>
                <a:gd name="T11" fmla="*/ 0 h 183"/>
                <a:gd name="T12" fmla="*/ 524787 w 933"/>
                <a:gd name="T13" fmla="*/ 0 h 183"/>
                <a:gd name="T14" fmla="*/ 0 w 933"/>
                <a:gd name="T15" fmla="*/ 202191 h 183"/>
                <a:gd name="T16" fmla="*/ 0 w 933"/>
                <a:gd name="T17" fmla="*/ 207871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90"/>
            <p:cNvSpPr/>
            <p:nvPr/>
          </p:nvSpPr>
          <p:spPr bwMode="auto">
            <a:xfrm rot="5400000">
              <a:off x="6303998" y="3559494"/>
              <a:ext cx="1697039" cy="263530"/>
            </a:xfrm>
            <a:custGeom>
              <a:avLst/>
              <a:gdLst>
                <a:gd name="T0" fmla="*/ 847384 w 1494"/>
                <a:gd name="T1" fmla="*/ 0 h 232"/>
                <a:gd name="T2" fmla="*/ 0 w 1494"/>
                <a:gd name="T3" fmla="*/ 254443 h 232"/>
                <a:gd name="T4" fmla="*/ 0 w 1494"/>
                <a:gd name="T5" fmla="*/ 263530 h 232"/>
                <a:gd name="T6" fmla="*/ 847384 w 1494"/>
                <a:gd name="T7" fmla="*/ 11359 h 232"/>
                <a:gd name="T8" fmla="*/ 1697039 w 1494"/>
                <a:gd name="T9" fmla="*/ 263530 h 232"/>
                <a:gd name="T10" fmla="*/ 1697039 w 1494"/>
                <a:gd name="T11" fmla="*/ 254443 h 232"/>
                <a:gd name="T12" fmla="*/ 847384 w 1494"/>
                <a:gd name="T13" fmla="*/ 0 h 2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91"/>
            <p:cNvSpPr/>
            <p:nvPr/>
          </p:nvSpPr>
          <p:spPr bwMode="auto">
            <a:xfrm rot="5400000">
              <a:off x="5804200" y="3621969"/>
              <a:ext cx="1697039" cy="138580"/>
            </a:xfrm>
            <a:custGeom>
              <a:avLst/>
              <a:gdLst>
                <a:gd name="T0" fmla="*/ 843976 w 1494"/>
                <a:gd name="T1" fmla="*/ 0 h 122"/>
                <a:gd name="T2" fmla="*/ 0 w 1494"/>
                <a:gd name="T3" fmla="*/ 128357 h 122"/>
                <a:gd name="T4" fmla="*/ 0 w 1494"/>
                <a:gd name="T5" fmla="*/ 138580 h 122"/>
                <a:gd name="T6" fmla="*/ 843976 w 1494"/>
                <a:gd name="T7" fmla="*/ 12495 h 122"/>
                <a:gd name="T8" fmla="*/ 853063 w 1494"/>
                <a:gd name="T9" fmla="*/ 12495 h 122"/>
                <a:gd name="T10" fmla="*/ 1697039 w 1494"/>
                <a:gd name="T11" fmla="*/ 138580 h 122"/>
                <a:gd name="T12" fmla="*/ 1697039 w 1494"/>
                <a:gd name="T13" fmla="*/ 128357 h 122"/>
                <a:gd name="T14" fmla="*/ 853063 w 1494"/>
                <a:gd name="T15" fmla="*/ 0 h 122"/>
                <a:gd name="T16" fmla="*/ 843976 w 1494"/>
                <a:gd name="T17" fmla="*/ 0 h 1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92"/>
            <p:cNvSpPr/>
            <p:nvPr/>
          </p:nvSpPr>
          <p:spPr bwMode="auto">
            <a:xfrm rot="5400000">
              <a:off x="4000386" y="3529960"/>
              <a:ext cx="1059798" cy="323733"/>
            </a:xfrm>
            <a:custGeom>
              <a:avLst/>
              <a:gdLst>
                <a:gd name="T0" fmla="*/ 528195 w 933"/>
                <a:gd name="T1" fmla="*/ 323733 h 285"/>
                <a:gd name="T2" fmla="*/ 0 w 933"/>
                <a:gd name="T3" fmla="*/ 5680 h 285"/>
                <a:gd name="T4" fmla="*/ 0 w 933"/>
                <a:gd name="T5" fmla="*/ 0 h 285"/>
                <a:gd name="T6" fmla="*/ 528195 w 933"/>
                <a:gd name="T7" fmla="*/ 312374 h 285"/>
                <a:gd name="T8" fmla="*/ 1059798 w 933"/>
                <a:gd name="T9" fmla="*/ 0 h 285"/>
                <a:gd name="T10" fmla="*/ 1059798 w 933"/>
                <a:gd name="T11" fmla="*/ 5680 h 285"/>
                <a:gd name="T12" fmla="*/ 528195 w 933"/>
                <a:gd name="T13" fmla="*/ 323733 h 2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Freeform 93"/>
            <p:cNvSpPr/>
            <p:nvPr/>
          </p:nvSpPr>
          <p:spPr bwMode="auto">
            <a:xfrm rot="5400000">
              <a:off x="4466105" y="3587891"/>
              <a:ext cx="1059798" cy="207871"/>
            </a:xfrm>
            <a:custGeom>
              <a:avLst/>
              <a:gdLst>
                <a:gd name="T0" fmla="*/ 0 w 933"/>
                <a:gd name="T1" fmla="*/ 0 h 183"/>
                <a:gd name="T2" fmla="*/ 524787 w 933"/>
                <a:gd name="T3" fmla="*/ 199920 h 183"/>
                <a:gd name="T4" fmla="*/ 533875 w 933"/>
                <a:gd name="T5" fmla="*/ 199920 h 183"/>
                <a:gd name="T6" fmla="*/ 1059798 w 933"/>
                <a:gd name="T7" fmla="*/ 0 h 183"/>
                <a:gd name="T8" fmla="*/ 1059798 w 933"/>
                <a:gd name="T9" fmla="*/ 5680 h 183"/>
                <a:gd name="T10" fmla="*/ 533875 w 933"/>
                <a:gd name="T11" fmla="*/ 207871 h 183"/>
                <a:gd name="T12" fmla="*/ 524787 w 933"/>
                <a:gd name="T13" fmla="*/ 207871 h 183"/>
                <a:gd name="T14" fmla="*/ 0 w 933"/>
                <a:gd name="T15" fmla="*/ 5680 h 183"/>
                <a:gd name="T16" fmla="*/ 0 w 933"/>
                <a:gd name="T17" fmla="*/ 0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4" name="Freeform 94"/>
            <p:cNvSpPr/>
            <p:nvPr/>
          </p:nvSpPr>
          <p:spPr bwMode="auto">
            <a:xfrm rot="5400000">
              <a:off x="4362170" y="3558926"/>
              <a:ext cx="1697039" cy="264666"/>
            </a:xfrm>
            <a:custGeom>
              <a:avLst/>
              <a:gdLst>
                <a:gd name="T0" fmla="*/ 847384 w 1494"/>
                <a:gd name="T1" fmla="*/ 264666 h 233"/>
                <a:gd name="T2" fmla="*/ 0 w 1494"/>
                <a:gd name="T3" fmla="*/ 10223 h 233"/>
                <a:gd name="T4" fmla="*/ 0 w 1494"/>
                <a:gd name="T5" fmla="*/ 0 h 233"/>
                <a:gd name="T6" fmla="*/ 847384 w 1494"/>
                <a:gd name="T7" fmla="*/ 252171 h 233"/>
                <a:gd name="T8" fmla="*/ 1697039 w 1494"/>
                <a:gd name="T9" fmla="*/ 0 h 233"/>
                <a:gd name="T10" fmla="*/ 1697039 w 1494"/>
                <a:gd name="T11" fmla="*/ 10223 h 233"/>
                <a:gd name="T12" fmla="*/ 847384 w 1494"/>
                <a:gd name="T13" fmla="*/ 264666 h 2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95"/>
            <p:cNvSpPr/>
            <p:nvPr/>
          </p:nvSpPr>
          <p:spPr bwMode="auto">
            <a:xfrm rot="5400000">
              <a:off x="4862537" y="3621969"/>
              <a:ext cx="1697039" cy="138580"/>
            </a:xfrm>
            <a:custGeom>
              <a:avLst/>
              <a:gdLst>
                <a:gd name="T0" fmla="*/ 843976 w 1494"/>
                <a:gd name="T1" fmla="*/ 138580 h 122"/>
                <a:gd name="T2" fmla="*/ 0 w 1494"/>
                <a:gd name="T3" fmla="*/ 10223 h 122"/>
                <a:gd name="T4" fmla="*/ 0 w 1494"/>
                <a:gd name="T5" fmla="*/ 0 h 122"/>
                <a:gd name="T6" fmla="*/ 843976 w 1494"/>
                <a:gd name="T7" fmla="*/ 127221 h 122"/>
                <a:gd name="T8" fmla="*/ 853063 w 1494"/>
                <a:gd name="T9" fmla="*/ 127221 h 122"/>
                <a:gd name="T10" fmla="*/ 1697039 w 1494"/>
                <a:gd name="T11" fmla="*/ 0 h 122"/>
                <a:gd name="T12" fmla="*/ 1697039 w 1494"/>
                <a:gd name="T13" fmla="*/ 10223 h 122"/>
                <a:gd name="T14" fmla="*/ 853063 w 1494"/>
                <a:gd name="T15" fmla="*/ 138580 h 122"/>
                <a:gd name="T16" fmla="*/ 843976 w 1494"/>
                <a:gd name="T17" fmla="*/ 138580 h 1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96"/>
            <p:cNvSpPr/>
            <p:nvPr/>
          </p:nvSpPr>
          <p:spPr bwMode="auto">
            <a:xfrm rot="5400000">
              <a:off x="5303835" y="3621400"/>
              <a:ext cx="2335417" cy="139716"/>
            </a:xfrm>
            <a:custGeom>
              <a:avLst/>
              <a:gdLst>
                <a:gd name="T0" fmla="*/ 1166573 w 2056"/>
                <a:gd name="T1" fmla="*/ 0 h 123"/>
                <a:gd name="T2" fmla="*/ 0 w 2056"/>
                <a:gd name="T3" fmla="*/ 126085 h 123"/>
                <a:gd name="T4" fmla="*/ 0 w 2056"/>
                <a:gd name="T5" fmla="*/ 139716 h 123"/>
                <a:gd name="T6" fmla="*/ 1166573 w 2056"/>
                <a:gd name="T7" fmla="*/ 15903 h 123"/>
                <a:gd name="T8" fmla="*/ 2335417 w 2056"/>
                <a:gd name="T9" fmla="*/ 139716 h 123"/>
                <a:gd name="T10" fmla="*/ 2335417 w 2056"/>
                <a:gd name="T11" fmla="*/ 126085 h 123"/>
                <a:gd name="T12" fmla="*/ 1166573 w 2056"/>
                <a:gd name="T13" fmla="*/ 0 h 1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97"/>
            <p:cNvSpPr/>
            <p:nvPr/>
          </p:nvSpPr>
          <p:spPr bwMode="auto">
            <a:xfrm rot="5400000">
              <a:off x="4713165" y="3623672"/>
              <a:ext cx="2335417" cy="135173"/>
            </a:xfrm>
            <a:custGeom>
              <a:avLst/>
              <a:gdLst>
                <a:gd name="T0" fmla="*/ 1166573 w 2056"/>
                <a:gd name="T1" fmla="*/ 135173 h 119"/>
                <a:gd name="T2" fmla="*/ 0 w 2056"/>
                <a:gd name="T3" fmla="*/ 11359 h 119"/>
                <a:gd name="T4" fmla="*/ 0 w 2056"/>
                <a:gd name="T5" fmla="*/ 0 h 119"/>
                <a:gd name="T6" fmla="*/ 1166573 w 2056"/>
                <a:gd name="T7" fmla="*/ 118134 h 119"/>
                <a:gd name="T8" fmla="*/ 2335417 w 2056"/>
                <a:gd name="T9" fmla="*/ 0 h 119"/>
                <a:gd name="T10" fmla="*/ 2335417 w 2056"/>
                <a:gd name="T11" fmla="*/ 11359 h 119"/>
                <a:gd name="T12" fmla="*/ 1166573 w 2056"/>
                <a:gd name="T13" fmla="*/ 135173 h 1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cxnSp>
        <p:nvCxnSpPr>
          <p:cNvPr id="38" name="Straight Connector 40"/>
          <p:cNvCxnSpPr/>
          <p:nvPr/>
        </p:nvCxnSpPr>
        <p:spPr>
          <a:xfrm>
            <a:off x="3749675" y="3046639"/>
            <a:ext cx="1065213"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9" name="Straight Connector 53"/>
          <p:cNvCxnSpPr/>
          <p:nvPr/>
        </p:nvCxnSpPr>
        <p:spPr>
          <a:xfrm>
            <a:off x="7431088" y="3046639"/>
            <a:ext cx="1169987" cy="0"/>
          </a:xfrm>
          <a:prstGeom prst="line">
            <a:avLst/>
          </a:prstGeom>
          <a:ln>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0" name="Straight Connector 54"/>
          <p:cNvCxnSpPr/>
          <p:nvPr/>
        </p:nvCxnSpPr>
        <p:spPr>
          <a:xfrm>
            <a:off x="3749675" y="4989739"/>
            <a:ext cx="1806575" cy="0"/>
          </a:xfrm>
          <a:prstGeom prst="line">
            <a:avLst/>
          </a:prstGeom>
          <a:ln>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 name="Straight Connector 55"/>
          <p:cNvCxnSpPr/>
          <p:nvPr/>
        </p:nvCxnSpPr>
        <p:spPr>
          <a:xfrm>
            <a:off x="6635750" y="4989739"/>
            <a:ext cx="1871663" cy="0"/>
          </a:xfrm>
          <a:prstGeom prst="line">
            <a:avLst/>
          </a:prstGeom>
          <a:ln>
            <a:solidFill>
              <a:schemeClr val="accent4"/>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2" name="Straight Connector 59"/>
          <p:cNvCxnSpPr/>
          <p:nvPr/>
        </p:nvCxnSpPr>
        <p:spPr>
          <a:xfrm>
            <a:off x="6096000" y="5379014"/>
            <a:ext cx="0" cy="246063"/>
          </a:xfrm>
          <a:prstGeom prst="line">
            <a:avLst/>
          </a:prstGeom>
          <a:ln>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3" name="Straight Connector 59"/>
          <p:cNvCxnSpPr/>
          <p:nvPr/>
        </p:nvCxnSpPr>
        <p:spPr>
          <a:xfrm>
            <a:off x="6096000" y="2308154"/>
            <a:ext cx="0" cy="246063"/>
          </a:xfrm>
          <a:prstGeom prst="line">
            <a:avLst/>
          </a:prstGeom>
          <a:ln>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Text Box 43"/>
          <p:cNvSpPr txBox="1">
            <a:spLocks noChangeArrowheads="1"/>
          </p:cNvSpPr>
          <p:nvPr/>
        </p:nvSpPr>
        <p:spPr bwMode="auto">
          <a:xfrm>
            <a:off x="3077964" y="5946983"/>
            <a:ext cx="603607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r>
              <a:rPr lang="zh-CN" altLang="en-US" b="1" dirty="0">
                <a:solidFill>
                  <a:schemeClr val="bg1"/>
                </a:solidFill>
                <a:ea typeface="微软雅黑" panose="020B0503020204020204" pitchFamily="34" charset="-122"/>
              </a:rPr>
              <a:t>加强对消费者个人信息保护</a:t>
            </a:r>
          </a:p>
        </p:txBody>
      </p:sp>
      <p:sp>
        <p:nvSpPr>
          <p:cNvPr id="45" name="Text Box 43"/>
          <p:cNvSpPr txBox="1">
            <a:spLocks noChangeArrowheads="1"/>
          </p:cNvSpPr>
          <p:nvPr/>
        </p:nvSpPr>
        <p:spPr bwMode="auto">
          <a:xfrm>
            <a:off x="3077964" y="1573677"/>
            <a:ext cx="603607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r>
              <a:rPr lang="zh-CN" altLang="en-US" b="1" dirty="0">
                <a:solidFill>
                  <a:schemeClr val="bg1"/>
                </a:solidFill>
                <a:ea typeface="微软雅黑" panose="020B0503020204020204" pitchFamily="34" charset="-122"/>
              </a:rPr>
              <a:t>七日无理由退货制度</a:t>
            </a:r>
          </a:p>
        </p:txBody>
      </p:sp>
      <p:sp>
        <p:nvSpPr>
          <p:cNvPr id="46" name="Text Box 43"/>
          <p:cNvSpPr txBox="1">
            <a:spLocks noChangeArrowheads="1"/>
          </p:cNvSpPr>
          <p:nvPr/>
        </p:nvSpPr>
        <p:spPr bwMode="auto">
          <a:xfrm>
            <a:off x="809625" y="2861973"/>
            <a:ext cx="274706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r>
              <a:rPr lang="zh-CN" altLang="en-US" b="1" dirty="0">
                <a:solidFill>
                  <a:schemeClr val="bg1"/>
                </a:solidFill>
                <a:ea typeface="微软雅黑" panose="020B0503020204020204" pitchFamily="34" charset="-122"/>
              </a:rPr>
              <a:t>购平台承担先行赔付责任</a:t>
            </a:r>
          </a:p>
        </p:txBody>
      </p:sp>
      <p:sp>
        <p:nvSpPr>
          <p:cNvPr id="47" name="Text Box 43"/>
          <p:cNvSpPr txBox="1">
            <a:spLocks noChangeArrowheads="1"/>
          </p:cNvSpPr>
          <p:nvPr/>
        </p:nvSpPr>
        <p:spPr bwMode="auto">
          <a:xfrm>
            <a:off x="809625" y="4783920"/>
            <a:ext cx="274706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r>
              <a:rPr lang="zh-CN" altLang="en-US" b="1" dirty="0">
                <a:solidFill>
                  <a:schemeClr val="bg1"/>
                </a:solidFill>
                <a:ea typeface="微软雅黑" panose="020B0503020204020204" pitchFamily="34" charset="-122"/>
              </a:rPr>
              <a:t>消费者权益的霸王格式条款无效</a:t>
            </a:r>
          </a:p>
        </p:txBody>
      </p:sp>
      <p:sp>
        <p:nvSpPr>
          <p:cNvPr id="48" name="Text Box 43"/>
          <p:cNvSpPr txBox="1">
            <a:spLocks noChangeArrowheads="1"/>
          </p:cNvSpPr>
          <p:nvPr/>
        </p:nvSpPr>
        <p:spPr bwMode="auto">
          <a:xfrm>
            <a:off x="8895170" y="2861973"/>
            <a:ext cx="274706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r>
              <a:rPr lang="zh-CN" altLang="en-US" b="1" dirty="0">
                <a:solidFill>
                  <a:schemeClr val="bg1"/>
                </a:solidFill>
                <a:ea typeface="微软雅黑" panose="020B0503020204020204" pitchFamily="34" charset="-122"/>
              </a:rPr>
              <a:t>商品或者装饰装修维权实行举证责任倒置</a:t>
            </a:r>
          </a:p>
        </p:txBody>
      </p:sp>
      <p:sp>
        <p:nvSpPr>
          <p:cNvPr id="49" name="Text Box 43"/>
          <p:cNvSpPr txBox="1">
            <a:spLocks noChangeArrowheads="1"/>
          </p:cNvSpPr>
          <p:nvPr/>
        </p:nvSpPr>
        <p:spPr bwMode="auto">
          <a:xfrm>
            <a:off x="8895170" y="4783920"/>
            <a:ext cx="274706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r>
              <a:rPr lang="zh-CN" altLang="en-US" b="1" dirty="0">
                <a:solidFill>
                  <a:schemeClr val="bg1"/>
                </a:solidFill>
                <a:ea typeface="微软雅黑" panose="020B0503020204020204" pitchFamily="34" charset="-122"/>
              </a:rPr>
              <a:t>商品或者装饰装修维权实行举证责任倒置</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77556E-17 -3.7037E-6 L -0.040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3.7037E-6 L 0.04493 -3.703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2" presetClass="entr" presetSubtype="8"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0-#ppt_w/2"/>
                                          </p:val>
                                        </p:tav>
                                        <p:tav tm="100000">
                                          <p:val>
                                            <p:strVal val="#ppt_x"/>
                                          </p:val>
                                        </p:tav>
                                      </p:tavLst>
                                    </p:anim>
                                    <p:anim calcmode="lin" valueType="num">
                                      <p:cBhvr additive="base">
                                        <p:cTn id="30" dur="500" fill="hold"/>
                                        <p:tgtEl>
                                          <p:spTgt spid="38"/>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8"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0-#ppt_w/2"/>
                                          </p:val>
                                        </p:tav>
                                        <p:tav tm="100000">
                                          <p:val>
                                            <p:strVal val="#ppt_x"/>
                                          </p:val>
                                        </p:tav>
                                      </p:tavLst>
                                    </p:anim>
                                    <p:anim calcmode="lin" valueType="num">
                                      <p:cBhvr additive="base">
                                        <p:cTn id="35" dur="500" fill="hold"/>
                                        <p:tgtEl>
                                          <p:spTgt spid="40"/>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2"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1+#ppt_w/2"/>
                                          </p:val>
                                        </p:tav>
                                        <p:tav tm="100000">
                                          <p:val>
                                            <p:strVal val="#ppt_x"/>
                                          </p:val>
                                        </p:tav>
                                      </p:tavLst>
                                    </p:anim>
                                    <p:anim calcmode="lin" valueType="num">
                                      <p:cBhvr additive="base">
                                        <p:cTn id="40" dur="500" fill="hold"/>
                                        <p:tgtEl>
                                          <p:spTgt spid="39"/>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2"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fill="hold"/>
                                        <p:tgtEl>
                                          <p:spTgt spid="41"/>
                                        </p:tgtEl>
                                        <p:attrNameLst>
                                          <p:attrName>ppt_x</p:attrName>
                                        </p:attrNameLst>
                                      </p:cBhvr>
                                      <p:tavLst>
                                        <p:tav tm="0">
                                          <p:val>
                                            <p:strVal val="1+#ppt_w/2"/>
                                          </p:val>
                                        </p:tav>
                                        <p:tav tm="100000">
                                          <p:val>
                                            <p:strVal val="#ppt_x"/>
                                          </p:val>
                                        </p:tav>
                                      </p:tavLst>
                                    </p:anim>
                                    <p:anim calcmode="lin" valueType="num">
                                      <p:cBhvr additive="base">
                                        <p:cTn id="45" dur="500" fill="hold"/>
                                        <p:tgtEl>
                                          <p:spTgt spid="41"/>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4"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ppt_x"/>
                                          </p:val>
                                        </p:tav>
                                        <p:tav tm="100000">
                                          <p:val>
                                            <p:strVal val="#ppt_x"/>
                                          </p:val>
                                        </p:tav>
                                      </p:tavLst>
                                    </p:anim>
                                    <p:anim calcmode="lin" valueType="num">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4000"/>
                            </p:stCondLst>
                            <p:childTnLst>
                              <p:par>
                                <p:cTn id="52" presetID="2" presetClass="entr" presetSubtype="4" fill="hold" nodeType="after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ppt_x"/>
                                          </p:val>
                                        </p:tav>
                                        <p:tav tm="100000">
                                          <p:val>
                                            <p:strVal val="#ppt_x"/>
                                          </p:val>
                                        </p:tav>
                                      </p:tavLst>
                                    </p:anim>
                                    <p:anim calcmode="lin" valueType="num">
                                      <p:cBhvr additive="base">
                                        <p:cTn id="55" dur="500" fill="hold"/>
                                        <p:tgtEl>
                                          <p:spTgt spid="43"/>
                                        </p:tgtEl>
                                        <p:attrNameLst>
                                          <p:attrName>ppt_y</p:attrName>
                                        </p:attrNameLst>
                                      </p:cBhvr>
                                      <p:tavLst>
                                        <p:tav tm="0">
                                          <p:val>
                                            <p:strVal val="1+#ppt_h/2"/>
                                          </p:val>
                                        </p:tav>
                                        <p:tav tm="100000">
                                          <p:val>
                                            <p:strVal val="#ppt_y"/>
                                          </p:val>
                                        </p:tav>
                                      </p:tavLst>
                                    </p:anim>
                                  </p:childTnLst>
                                </p:cTn>
                              </p:par>
                              <p:par>
                                <p:cTn id="56" presetID="12" presetClass="entr" presetSubtype="8"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slide(fromLeft)">
                                      <p:cBhvr>
                                        <p:cTn id="58" dur="500"/>
                                        <p:tgtEl>
                                          <p:spTgt spid="44"/>
                                        </p:tgtEl>
                                      </p:cBhvr>
                                    </p:animEffect>
                                  </p:childTnLst>
                                </p:cTn>
                              </p:par>
                            </p:childTnLst>
                          </p:cTn>
                        </p:par>
                        <p:par>
                          <p:cTn id="59" fill="hold">
                            <p:stCondLst>
                              <p:cond delay="4500"/>
                            </p:stCondLst>
                            <p:childTnLst>
                              <p:par>
                                <p:cTn id="60" presetID="12" presetClass="entr" presetSubtype="8"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slide(fromLeft)">
                                      <p:cBhvr>
                                        <p:cTn id="62" dur="500"/>
                                        <p:tgtEl>
                                          <p:spTgt spid="45"/>
                                        </p:tgtEl>
                                      </p:cBhvr>
                                    </p:animEffect>
                                  </p:childTnLst>
                                </p:cTn>
                              </p:par>
                            </p:childTnLst>
                          </p:cTn>
                        </p:par>
                        <p:par>
                          <p:cTn id="63" fill="hold">
                            <p:stCondLst>
                              <p:cond delay="5000"/>
                            </p:stCondLst>
                            <p:childTnLst>
                              <p:par>
                                <p:cTn id="64" presetID="12" presetClass="entr" presetSubtype="8"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slide(fromLeft)">
                                      <p:cBhvr>
                                        <p:cTn id="66" dur="500"/>
                                        <p:tgtEl>
                                          <p:spTgt spid="46"/>
                                        </p:tgtEl>
                                      </p:cBhvr>
                                    </p:animEffect>
                                  </p:childTnLst>
                                </p:cTn>
                              </p:par>
                            </p:childTnLst>
                          </p:cTn>
                        </p:par>
                        <p:par>
                          <p:cTn id="67" fill="hold">
                            <p:stCondLst>
                              <p:cond delay="5500"/>
                            </p:stCondLst>
                            <p:childTnLst>
                              <p:par>
                                <p:cTn id="68" presetID="12" presetClass="entr" presetSubtype="8"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slide(fromLeft)">
                                      <p:cBhvr>
                                        <p:cTn id="70" dur="500"/>
                                        <p:tgtEl>
                                          <p:spTgt spid="47"/>
                                        </p:tgtEl>
                                      </p:cBhvr>
                                    </p:animEffect>
                                  </p:childTnLst>
                                </p:cTn>
                              </p:par>
                            </p:childTnLst>
                          </p:cTn>
                        </p:par>
                        <p:par>
                          <p:cTn id="71" fill="hold">
                            <p:stCondLst>
                              <p:cond delay="6000"/>
                            </p:stCondLst>
                            <p:childTnLst>
                              <p:par>
                                <p:cTn id="72" presetID="12" presetClass="entr" presetSubtype="8" fill="hold" grpId="0" nodeType="after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slide(fromLeft)">
                                      <p:cBhvr>
                                        <p:cTn id="74" dur="500"/>
                                        <p:tgtEl>
                                          <p:spTgt spid="48"/>
                                        </p:tgtEl>
                                      </p:cBhvr>
                                    </p:animEffect>
                                  </p:childTnLst>
                                </p:cTn>
                              </p:par>
                            </p:childTnLst>
                          </p:cTn>
                        </p:par>
                        <p:par>
                          <p:cTn id="75" fill="hold">
                            <p:stCondLst>
                              <p:cond delay="6500"/>
                            </p:stCondLst>
                            <p:childTnLst>
                              <p:par>
                                <p:cTn id="76" presetID="12" presetClass="entr" presetSubtype="8"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slide(fromLeft)">
                                      <p:cBhvr>
                                        <p:cTn id="7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44" grpId="0" bldLvl="0" autoUpdateAnimBg="0"/>
      <p:bldP spid="45" grpId="0" bldLvl="0" autoUpdateAnimBg="0"/>
      <p:bldP spid="46" grpId="0" bldLvl="0" autoUpdateAnimBg="0"/>
      <p:bldP spid="47" grpId="0" bldLvl="0" autoUpdateAnimBg="0"/>
      <p:bldP spid="48" grpId="0" bldLvl="0" autoUpdateAnimBg="0"/>
      <p:bldP spid="49"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365760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8755380" y="753455"/>
            <a:ext cx="3436622"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535531"/>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新</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消费者权益保护法</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亮点</a:t>
            </a:r>
          </a:p>
        </p:txBody>
      </p:sp>
      <p:sp>
        <p:nvSpPr>
          <p:cNvPr id="50" name="AutoShape 5"/>
          <p:cNvSpPr>
            <a:spLocks noChangeArrowheads="1"/>
          </p:cNvSpPr>
          <p:nvPr/>
        </p:nvSpPr>
        <p:spPr bwMode="auto">
          <a:xfrm>
            <a:off x="2351658" y="1459511"/>
            <a:ext cx="7103664" cy="638430"/>
          </a:xfrm>
          <a:prstGeom prst="roundRect">
            <a:avLst>
              <a:gd name="adj" fmla="val 16667"/>
            </a:avLst>
          </a:prstGeom>
          <a:solidFill>
            <a:schemeClr val="accent1"/>
          </a:solidFill>
          <a:ln>
            <a:noFill/>
          </a:ln>
          <a:effectLst/>
        </p:spPr>
        <p:txBody>
          <a:bodyPr wrap="none" lIns="67628" tIns="35243" rIns="67628" bIns="35243" anchor="ctr"/>
          <a:lstStyle/>
          <a:p>
            <a:pPr algn="ctr"/>
            <a:r>
              <a:rPr lang="zh-CN" altLang="en-US" dirty="0">
                <a:solidFill>
                  <a:schemeClr val="bg1"/>
                </a:solidFill>
                <a:ea typeface="微软雅黑" panose="020B0503020204020204" pitchFamily="34" charset="-122"/>
              </a:rPr>
              <a:t>七日无理由退货制度</a:t>
            </a:r>
          </a:p>
        </p:txBody>
      </p:sp>
      <p:sp>
        <p:nvSpPr>
          <p:cNvPr id="51" name="AutoShape 7"/>
          <p:cNvSpPr>
            <a:spLocks noChangeArrowheads="1"/>
          </p:cNvSpPr>
          <p:nvPr/>
        </p:nvSpPr>
        <p:spPr bwMode="auto">
          <a:xfrm>
            <a:off x="878458" y="2395537"/>
            <a:ext cx="3332559" cy="663972"/>
          </a:xfrm>
          <a:prstGeom prst="downArrowCallout">
            <a:avLst>
              <a:gd name="adj1" fmla="val 0"/>
              <a:gd name="adj2" fmla="val 87144"/>
              <a:gd name="adj3" fmla="val 33333"/>
              <a:gd name="adj4" fmla="val 66667"/>
            </a:avLst>
          </a:prstGeom>
          <a:solidFill>
            <a:schemeClr val="accent1"/>
          </a:solidFill>
          <a:ln>
            <a:noFill/>
          </a:ln>
          <a:effectLst>
            <a:outerShdw dist="81320" dir="2319588" algn="ctr" rotWithShape="0">
              <a:schemeClr val="tx2">
                <a:alpha val="50000"/>
              </a:schemeClr>
            </a:outerShdw>
          </a:effectLst>
        </p:spPr>
        <p:txBody>
          <a:bodyPr wrap="none" anchor="ctr"/>
          <a:lstStyle/>
          <a:p>
            <a:pPr algn="ctr"/>
            <a:r>
              <a:rPr lang="zh-CN" altLang="zh-CN" sz="1200" b="1">
                <a:solidFill>
                  <a:schemeClr val="bg1"/>
                </a:solidFill>
                <a:latin typeface="微软雅黑" panose="020B0503020204020204" pitchFamily="34" charset="-122"/>
                <a:ea typeface="微软雅黑" panose="020B0503020204020204" pitchFamily="34" charset="-122"/>
              </a:rPr>
              <a:t>《消费者权益保护法》第25条</a:t>
            </a:r>
          </a:p>
        </p:txBody>
      </p:sp>
      <p:sp>
        <p:nvSpPr>
          <p:cNvPr id="52" name="AutoShape 9"/>
          <p:cNvSpPr>
            <a:spLocks noChangeArrowheads="1"/>
          </p:cNvSpPr>
          <p:nvPr/>
        </p:nvSpPr>
        <p:spPr bwMode="auto">
          <a:xfrm>
            <a:off x="7404471" y="2396728"/>
            <a:ext cx="3332559" cy="663972"/>
          </a:xfrm>
          <a:prstGeom prst="downArrowCallout">
            <a:avLst>
              <a:gd name="adj1" fmla="val 0"/>
              <a:gd name="adj2" fmla="val 87144"/>
              <a:gd name="adj3" fmla="val 33333"/>
              <a:gd name="adj4" fmla="val 66667"/>
            </a:avLst>
          </a:prstGeom>
          <a:solidFill>
            <a:schemeClr val="accent1"/>
          </a:solidFill>
          <a:ln>
            <a:noFill/>
          </a:ln>
          <a:effectLst>
            <a:outerShdw dist="81320" dir="2319588" algn="ctr" rotWithShape="0">
              <a:schemeClr val="tx2">
                <a:alpha val="50000"/>
              </a:schemeClr>
            </a:outerShdw>
          </a:effectLst>
        </p:spPr>
        <p:txBody>
          <a:bodyPr wrap="none" anchor="ctr"/>
          <a:lstStyle/>
          <a:p>
            <a:pPr algn="ctr"/>
            <a:r>
              <a:rPr lang="zh-CN" altLang="en-US" sz="1200" b="1" dirty="0">
                <a:solidFill>
                  <a:schemeClr val="bg1"/>
                </a:solidFill>
                <a:latin typeface="微软雅黑" panose="020B0503020204020204" pitchFamily="34" charset="-122"/>
                <a:ea typeface="微软雅黑" panose="020B0503020204020204" pitchFamily="34" charset="-122"/>
              </a:rPr>
              <a:t>解读：非现场购物反悔权</a:t>
            </a:r>
          </a:p>
        </p:txBody>
      </p:sp>
      <p:grpSp>
        <p:nvGrpSpPr>
          <p:cNvPr id="60" name="组合 59"/>
          <p:cNvGrpSpPr/>
          <p:nvPr/>
        </p:nvGrpSpPr>
        <p:grpSpPr>
          <a:xfrm>
            <a:off x="878458" y="2901950"/>
            <a:ext cx="3332559" cy="3486150"/>
            <a:chOff x="878458" y="2901950"/>
            <a:chExt cx="3332559" cy="3486150"/>
          </a:xfrm>
        </p:grpSpPr>
        <p:sp>
          <p:nvSpPr>
            <p:cNvPr id="55" name="任意多边形 54"/>
            <p:cNvSpPr/>
            <p:nvPr/>
          </p:nvSpPr>
          <p:spPr>
            <a:xfrm>
              <a:off x="878458" y="2901950"/>
              <a:ext cx="3332559" cy="3486150"/>
            </a:xfrm>
            <a:custGeom>
              <a:avLst/>
              <a:gdLst>
                <a:gd name="connsiteX0" fmla="*/ 1083864 w 3332559"/>
                <a:gd name="connsiteY0" fmla="*/ 5075 h 3486150"/>
                <a:gd name="connsiteX1" fmla="*/ 1670842 w 3332559"/>
                <a:gd name="connsiteY1" fmla="*/ 226562 h 3486150"/>
                <a:gd name="connsiteX2" fmla="*/ 2257820 w 3332559"/>
                <a:gd name="connsiteY2" fmla="*/ 5075 h 3486150"/>
                <a:gd name="connsiteX3" fmla="*/ 0 w 3332559"/>
                <a:gd name="connsiteY3" fmla="*/ 0 h 3486150"/>
                <a:gd name="connsiteX4" fmla="*/ 3332559 w 3332559"/>
                <a:gd name="connsiteY4" fmla="*/ 0 h 3486150"/>
                <a:gd name="connsiteX5" fmla="*/ 3332559 w 3332559"/>
                <a:gd name="connsiteY5" fmla="*/ 3486150 h 3486150"/>
                <a:gd name="connsiteX6" fmla="*/ 0 w 3332559"/>
                <a:gd name="connsiteY6" fmla="*/ 3486150 h 34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2559" h="3486150">
                  <a:moveTo>
                    <a:pt x="1083864" y="5075"/>
                  </a:moveTo>
                  <a:lnTo>
                    <a:pt x="1670842" y="226562"/>
                  </a:lnTo>
                  <a:lnTo>
                    <a:pt x="2257820" y="5075"/>
                  </a:lnTo>
                  <a:close/>
                  <a:moveTo>
                    <a:pt x="0" y="0"/>
                  </a:moveTo>
                  <a:lnTo>
                    <a:pt x="3332559" y="0"/>
                  </a:lnTo>
                  <a:lnTo>
                    <a:pt x="3332559" y="3486150"/>
                  </a:lnTo>
                  <a:lnTo>
                    <a:pt x="0" y="348615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1046137" y="3147318"/>
              <a:ext cx="2997200" cy="3108543"/>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经营者采用网络、电视、电话、邮购等方式销售商品，消费者有权自收到商品之日起七日内退货，且无需说明理由，但下列商品除外：</a:t>
              </a:r>
            </a:p>
            <a:p>
              <a:r>
                <a:rPr lang="zh-CN" altLang="en-US" sz="1400" dirty="0">
                  <a:solidFill>
                    <a:schemeClr val="bg1"/>
                  </a:solidFill>
                  <a:latin typeface="微软雅黑" panose="020B0503020204020204" pitchFamily="34" charset="-122"/>
                  <a:ea typeface="微软雅黑" panose="020B0503020204020204" pitchFamily="34" charset="-122"/>
                </a:rPr>
                <a:t>    （一）消费者定作的；</a:t>
              </a:r>
            </a:p>
            <a:p>
              <a:r>
                <a:rPr lang="zh-CN" altLang="en-US" sz="1400" dirty="0">
                  <a:solidFill>
                    <a:schemeClr val="bg1"/>
                  </a:solidFill>
                  <a:latin typeface="微软雅黑" panose="020B0503020204020204" pitchFamily="34" charset="-122"/>
                  <a:ea typeface="微软雅黑" panose="020B0503020204020204" pitchFamily="34" charset="-122"/>
                </a:rPr>
                <a:t>    （二）鲜活易腐的；</a:t>
              </a:r>
            </a:p>
            <a:p>
              <a:r>
                <a:rPr lang="zh-CN" altLang="en-US" sz="1400" dirty="0">
                  <a:solidFill>
                    <a:schemeClr val="bg1"/>
                  </a:solidFill>
                  <a:latin typeface="微软雅黑" panose="020B0503020204020204" pitchFamily="34" charset="-122"/>
                  <a:ea typeface="微软雅黑" panose="020B0503020204020204" pitchFamily="34" charset="-122"/>
                </a:rPr>
                <a:t>    （三）在线下载或者消费者拆封的音像制品、计算机软件等数字化商品；</a:t>
              </a:r>
            </a:p>
            <a:p>
              <a:r>
                <a:rPr lang="zh-CN" altLang="en-US" sz="1400" dirty="0">
                  <a:solidFill>
                    <a:schemeClr val="bg1"/>
                  </a:solidFill>
                  <a:latin typeface="微软雅黑" panose="020B0503020204020204" pitchFamily="34" charset="-122"/>
                  <a:ea typeface="微软雅黑" panose="020B0503020204020204" pitchFamily="34" charset="-122"/>
                </a:rPr>
                <a:t>    （四）交付的报纸、期刊。</a:t>
              </a:r>
            </a:p>
            <a:p>
              <a:r>
                <a:rPr lang="zh-CN" altLang="en-US" sz="1400" dirty="0">
                  <a:solidFill>
                    <a:schemeClr val="bg1"/>
                  </a:solidFill>
                  <a:latin typeface="微软雅黑" panose="020B0503020204020204" pitchFamily="34" charset="-122"/>
                  <a:ea typeface="微软雅黑" panose="020B0503020204020204" pitchFamily="34" charset="-122"/>
                </a:rPr>
                <a:t>    </a:t>
              </a:r>
            </a:p>
            <a:p>
              <a:r>
                <a:rPr lang="zh-CN" altLang="en-US" sz="1400" dirty="0">
                  <a:solidFill>
                    <a:schemeClr val="bg1"/>
                  </a:solidFill>
                  <a:latin typeface="微软雅黑" panose="020B0503020204020204" pitchFamily="34" charset="-122"/>
                  <a:ea typeface="微软雅黑" panose="020B0503020204020204" pitchFamily="34" charset="-122"/>
                </a:rPr>
                <a:t>    除前款所列商品外，其他根据商品性质并经消费者在购买时确认不宜退货的商品，不适用无理由退货。</a:t>
              </a:r>
            </a:p>
          </p:txBody>
        </p:sp>
      </p:grpSp>
      <p:grpSp>
        <p:nvGrpSpPr>
          <p:cNvPr id="61" name="组合 60"/>
          <p:cNvGrpSpPr/>
          <p:nvPr/>
        </p:nvGrpSpPr>
        <p:grpSpPr>
          <a:xfrm>
            <a:off x="7404469" y="2901950"/>
            <a:ext cx="3332560" cy="3486150"/>
            <a:chOff x="7404469" y="2901950"/>
            <a:chExt cx="3332560" cy="3486150"/>
          </a:xfrm>
        </p:grpSpPr>
        <p:sp>
          <p:nvSpPr>
            <p:cNvPr id="56" name="任意多边形 55"/>
            <p:cNvSpPr/>
            <p:nvPr/>
          </p:nvSpPr>
          <p:spPr>
            <a:xfrm>
              <a:off x="7404470" y="2901950"/>
              <a:ext cx="3332559" cy="3486150"/>
            </a:xfrm>
            <a:custGeom>
              <a:avLst/>
              <a:gdLst>
                <a:gd name="connsiteX0" fmla="*/ 1083864 w 3332559"/>
                <a:gd name="connsiteY0" fmla="*/ 5075 h 3486150"/>
                <a:gd name="connsiteX1" fmla="*/ 1670842 w 3332559"/>
                <a:gd name="connsiteY1" fmla="*/ 226562 h 3486150"/>
                <a:gd name="connsiteX2" fmla="*/ 2257820 w 3332559"/>
                <a:gd name="connsiteY2" fmla="*/ 5075 h 3486150"/>
                <a:gd name="connsiteX3" fmla="*/ 0 w 3332559"/>
                <a:gd name="connsiteY3" fmla="*/ 0 h 3486150"/>
                <a:gd name="connsiteX4" fmla="*/ 3332559 w 3332559"/>
                <a:gd name="connsiteY4" fmla="*/ 0 h 3486150"/>
                <a:gd name="connsiteX5" fmla="*/ 3332559 w 3332559"/>
                <a:gd name="connsiteY5" fmla="*/ 3486150 h 3486150"/>
                <a:gd name="connsiteX6" fmla="*/ 0 w 3332559"/>
                <a:gd name="connsiteY6" fmla="*/ 3486150 h 34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2559" h="3486150">
                  <a:moveTo>
                    <a:pt x="1083864" y="5075"/>
                  </a:moveTo>
                  <a:lnTo>
                    <a:pt x="1670842" y="226562"/>
                  </a:lnTo>
                  <a:lnTo>
                    <a:pt x="2257820" y="5075"/>
                  </a:lnTo>
                  <a:close/>
                  <a:moveTo>
                    <a:pt x="0" y="0"/>
                  </a:moveTo>
                  <a:lnTo>
                    <a:pt x="3332559" y="0"/>
                  </a:lnTo>
                  <a:lnTo>
                    <a:pt x="3332559" y="3486150"/>
                  </a:lnTo>
                  <a:lnTo>
                    <a:pt x="0" y="348615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7404469" y="2901950"/>
              <a:ext cx="3332559" cy="3486150"/>
            </a:xfrm>
            <a:custGeom>
              <a:avLst/>
              <a:gdLst>
                <a:gd name="connsiteX0" fmla="*/ 1083864 w 3332559"/>
                <a:gd name="connsiteY0" fmla="*/ 5075 h 3486150"/>
                <a:gd name="connsiteX1" fmla="*/ 1670842 w 3332559"/>
                <a:gd name="connsiteY1" fmla="*/ 226562 h 3486150"/>
                <a:gd name="connsiteX2" fmla="*/ 2257820 w 3332559"/>
                <a:gd name="connsiteY2" fmla="*/ 5075 h 3486150"/>
                <a:gd name="connsiteX3" fmla="*/ 0 w 3332559"/>
                <a:gd name="connsiteY3" fmla="*/ 0 h 3486150"/>
                <a:gd name="connsiteX4" fmla="*/ 3332559 w 3332559"/>
                <a:gd name="connsiteY4" fmla="*/ 0 h 3486150"/>
                <a:gd name="connsiteX5" fmla="*/ 3332559 w 3332559"/>
                <a:gd name="connsiteY5" fmla="*/ 3486150 h 3486150"/>
                <a:gd name="connsiteX6" fmla="*/ 0 w 3332559"/>
                <a:gd name="connsiteY6" fmla="*/ 3486150 h 34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2559" h="3486150">
                  <a:moveTo>
                    <a:pt x="1083864" y="5075"/>
                  </a:moveTo>
                  <a:lnTo>
                    <a:pt x="1670842" y="226562"/>
                  </a:lnTo>
                  <a:lnTo>
                    <a:pt x="2257820" y="5075"/>
                  </a:lnTo>
                  <a:close/>
                  <a:moveTo>
                    <a:pt x="0" y="0"/>
                  </a:moveTo>
                  <a:lnTo>
                    <a:pt x="3332559" y="0"/>
                  </a:lnTo>
                  <a:lnTo>
                    <a:pt x="3332559" y="3486150"/>
                  </a:lnTo>
                  <a:lnTo>
                    <a:pt x="0" y="348615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7572148" y="3147318"/>
              <a:ext cx="2997200" cy="2893100"/>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注意：</a:t>
              </a:r>
            </a:p>
            <a:p>
              <a:r>
                <a:rPr lang="zh-CN" altLang="en-US" sz="1400" dirty="0">
                  <a:solidFill>
                    <a:schemeClr val="bg1"/>
                  </a:solidFill>
                  <a:latin typeface="微软雅黑" panose="020B0503020204020204" pitchFamily="34" charset="-122"/>
                  <a:ea typeface="微软雅黑" panose="020B0503020204020204" pitchFamily="34" charset="-122"/>
                </a:rPr>
                <a:t>    一是反悔权仅适用于网络等非现场购物方式，消费者直接到商店购买的物品，不适用该条规定；</a:t>
              </a:r>
            </a:p>
            <a:p>
              <a:r>
                <a:rPr lang="zh-CN" altLang="en-US" sz="1400" dirty="0">
                  <a:solidFill>
                    <a:schemeClr val="bg1"/>
                  </a:solidFill>
                  <a:latin typeface="微软雅黑" panose="020B0503020204020204" pitchFamily="34" charset="-122"/>
                  <a:ea typeface="微软雅黑" panose="020B0503020204020204" pitchFamily="34" charset="-122"/>
                </a:rPr>
                <a:t>    二是反悔权的期限是七日内，且根据商品性质不宜退货的商品，不在此列；</a:t>
              </a:r>
            </a:p>
            <a:p>
              <a:r>
                <a:rPr lang="zh-CN" altLang="en-US" sz="1400" dirty="0">
                  <a:solidFill>
                    <a:schemeClr val="bg1"/>
                  </a:solidFill>
                  <a:latin typeface="微软雅黑" panose="020B0503020204020204" pitchFamily="34" charset="-122"/>
                  <a:ea typeface="微软雅黑" panose="020B0503020204020204" pitchFamily="34" charset="-122"/>
                </a:rPr>
                <a:t>    三是消费者退货的商品应当完好，退回商品的运费由消费者承担。</a:t>
              </a:r>
            </a:p>
            <a:p>
              <a:r>
                <a:rPr lang="zh-CN" altLang="en-US" sz="1400" dirty="0">
                  <a:solidFill>
                    <a:schemeClr val="bg1"/>
                  </a:solidFill>
                  <a:latin typeface="微软雅黑" panose="020B0503020204020204" pitchFamily="34" charset="-122"/>
                  <a:ea typeface="微软雅黑" panose="020B0503020204020204" pitchFamily="34" charset="-122"/>
                </a:rPr>
                <a:t>    经营者和消费者另有约定的，按照约定。</a:t>
              </a:r>
            </a:p>
            <a:p>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77556E-17 -3.7037E-6 L -0.040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3.7037E-6 L 0.04493 -3.703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2" presetClass="entr" presetSubtype="8" fill="hold" grpId="0" nodeType="withEffect">
                                  <p:stCondLst>
                                    <p:cond delay="1300"/>
                                  </p:stCondLst>
                                  <p:childTnLst>
                                    <p:set>
                                      <p:cBhvr>
                                        <p:cTn id="22" dur="1" fill="hold">
                                          <p:stCondLst>
                                            <p:cond delay="0"/>
                                          </p:stCondLst>
                                        </p:cTn>
                                        <p:tgtEl>
                                          <p:spTgt spid="50"/>
                                        </p:tgtEl>
                                        <p:attrNameLst>
                                          <p:attrName>style.visibility</p:attrName>
                                        </p:attrNameLst>
                                      </p:cBhvr>
                                      <p:to>
                                        <p:strVal val="visible"/>
                                      </p:to>
                                    </p:set>
                                    <p:animEffect transition="in" filter="slide(fromLeft)">
                                      <p:cBhvr>
                                        <p:cTn id="23" dur="500"/>
                                        <p:tgtEl>
                                          <p:spTgt spid="50"/>
                                        </p:tgtEl>
                                      </p:cBhvr>
                                    </p:animEffect>
                                  </p:childTnLst>
                                </p:cTn>
                              </p:par>
                              <p:par>
                                <p:cTn id="24" presetID="12" presetClass="entr" presetSubtype="1" fill="hold" grpId="0" nodeType="withEffect">
                                  <p:stCondLst>
                                    <p:cond delay="1900"/>
                                  </p:stCondLst>
                                  <p:childTnLst>
                                    <p:set>
                                      <p:cBhvr>
                                        <p:cTn id="25" dur="1" fill="hold">
                                          <p:stCondLst>
                                            <p:cond delay="0"/>
                                          </p:stCondLst>
                                        </p:cTn>
                                        <p:tgtEl>
                                          <p:spTgt spid="51"/>
                                        </p:tgtEl>
                                        <p:attrNameLst>
                                          <p:attrName>style.visibility</p:attrName>
                                        </p:attrNameLst>
                                      </p:cBhvr>
                                      <p:to>
                                        <p:strVal val="visible"/>
                                      </p:to>
                                    </p:set>
                                    <p:animEffect transition="in" filter="slide(fromTop)">
                                      <p:cBhvr>
                                        <p:cTn id="26" dur="500"/>
                                        <p:tgtEl>
                                          <p:spTgt spid="51"/>
                                        </p:tgtEl>
                                      </p:cBhvr>
                                    </p:animEffect>
                                  </p:childTnLst>
                                </p:cTn>
                              </p:par>
                              <p:par>
                                <p:cTn id="27" presetID="12" presetClass="entr" presetSubtype="1" fill="hold" grpId="0" nodeType="withEffect">
                                  <p:stCondLst>
                                    <p:cond delay="1900"/>
                                  </p:stCondLst>
                                  <p:childTnLst>
                                    <p:set>
                                      <p:cBhvr>
                                        <p:cTn id="28" dur="1" fill="hold">
                                          <p:stCondLst>
                                            <p:cond delay="0"/>
                                          </p:stCondLst>
                                        </p:cTn>
                                        <p:tgtEl>
                                          <p:spTgt spid="52"/>
                                        </p:tgtEl>
                                        <p:attrNameLst>
                                          <p:attrName>style.visibility</p:attrName>
                                        </p:attrNameLst>
                                      </p:cBhvr>
                                      <p:to>
                                        <p:strVal val="visible"/>
                                      </p:to>
                                    </p:set>
                                    <p:animEffect transition="in" filter="slide(fromTop)">
                                      <p:cBhvr>
                                        <p:cTn id="29" dur="500"/>
                                        <p:tgtEl>
                                          <p:spTgt spid="52"/>
                                        </p:tgtEl>
                                      </p:cBhvr>
                                    </p:animEffect>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1000"/>
                                        <p:tgtEl>
                                          <p:spTgt spid="60"/>
                                        </p:tgtEl>
                                      </p:cBhvr>
                                    </p:animEffect>
                                    <p:anim calcmode="lin" valueType="num">
                                      <p:cBhvr>
                                        <p:cTn id="34" dur="1000" fill="hold"/>
                                        <p:tgtEl>
                                          <p:spTgt spid="60"/>
                                        </p:tgtEl>
                                        <p:attrNameLst>
                                          <p:attrName>ppt_x</p:attrName>
                                        </p:attrNameLst>
                                      </p:cBhvr>
                                      <p:tavLst>
                                        <p:tav tm="0">
                                          <p:val>
                                            <p:strVal val="#ppt_x"/>
                                          </p:val>
                                        </p:tav>
                                        <p:tav tm="100000">
                                          <p:val>
                                            <p:strVal val="#ppt_x"/>
                                          </p:val>
                                        </p:tav>
                                      </p:tavLst>
                                    </p:anim>
                                    <p:anim calcmode="lin" valueType="num">
                                      <p:cBhvr>
                                        <p:cTn id="35" dur="1000" fill="hold"/>
                                        <p:tgtEl>
                                          <p:spTgt spid="60"/>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1000"/>
                                        <p:tgtEl>
                                          <p:spTgt spid="61"/>
                                        </p:tgtEl>
                                      </p:cBhvr>
                                    </p:animEffect>
                                    <p:anim calcmode="lin" valueType="num">
                                      <p:cBhvr>
                                        <p:cTn id="40" dur="1000" fill="hold"/>
                                        <p:tgtEl>
                                          <p:spTgt spid="61"/>
                                        </p:tgtEl>
                                        <p:attrNameLst>
                                          <p:attrName>ppt_x</p:attrName>
                                        </p:attrNameLst>
                                      </p:cBhvr>
                                      <p:tavLst>
                                        <p:tav tm="0">
                                          <p:val>
                                            <p:strVal val="#ppt_x"/>
                                          </p:val>
                                        </p:tav>
                                        <p:tav tm="100000">
                                          <p:val>
                                            <p:strVal val="#ppt_x"/>
                                          </p:val>
                                        </p:tav>
                                      </p:tavLst>
                                    </p:anim>
                                    <p:anim calcmode="lin" valueType="num">
                                      <p:cBhvr>
                                        <p:cTn id="41"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50" grpId="0" bldLvl="0" animBg="1" autoUpdateAnimBg="0"/>
      <p:bldP spid="51" grpId="0" bldLvl="0" animBg="1" autoUpdateAnimBg="0"/>
      <p:bldP spid="52" grpId="0" bldLvl="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365760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8755380" y="753455"/>
            <a:ext cx="3436622"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535531"/>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新</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消费者权益保护法</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亮点</a:t>
            </a:r>
          </a:p>
        </p:txBody>
      </p:sp>
      <p:grpSp>
        <p:nvGrpSpPr>
          <p:cNvPr id="7" name="Group 6"/>
          <p:cNvGrpSpPr/>
          <p:nvPr/>
        </p:nvGrpSpPr>
        <p:grpSpPr bwMode="auto">
          <a:xfrm>
            <a:off x="1409428" y="1727200"/>
            <a:ext cx="2362200" cy="4264173"/>
            <a:chOff x="0" y="0"/>
            <a:chExt cx="4960" cy="4607"/>
          </a:xfrm>
        </p:grpSpPr>
        <p:sp>
          <p:nvSpPr>
            <p:cNvPr id="9" name="AutoShape 7"/>
            <p:cNvSpPr>
              <a:spLocks noChangeArrowheads="1"/>
            </p:cNvSpPr>
            <p:nvPr/>
          </p:nvSpPr>
          <p:spPr bwMode="auto">
            <a:xfrm>
              <a:off x="0" y="0"/>
              <a:ext cx="4960" cy="4607"/>
            </a:xfrm>
            <a:prstGeom prst="cube">
              <a:avLst>
                <a:gd name="adj" fmla="val 25000"/>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0" name="Text Box 8"/>
            <p:cNvSpPr txBox="1">
              <a:spLocks noChangeArrowheads="1"/>
            </p:cNvSpPr>
            <p:nvPr/>
          </p:nvSpPr>
          <p:spPr bwMode="auto">
            <a:xfrm>
              <a:off x="141" y="1282"/>
              <a:ext cx="3613" cy="3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000" dirty="0">
                  <a:latin typeface="微软雅黑" panose="020B0503020204020204" pitchFamily="34" charset="-122"/>
                  <a:ea typeface="微软雅黑" panose="020B0503020204020204" pitchFamily="34" charset="-122"/>
                </a:rPr>
                <a:t> </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社会团体或者其他组织、个人在关系消费者生命健康商品或者服务的虚假广告或者其他虚假宣传中向消费者推荐商品或者服务，造成消费者损害的，应当与提供该商品或者服务的经营者承担连带责任</a:t>
              </a:r>
            </a:p>
          </p:txBody>
        </p:sp>
        <p:sp>
          <p:nvSpPr>
            <p:cNvPr id="11" name="Text Box 9"/>
            <p:cNvSpPr txBox="1">
              <a:spLocks noChangeArrowheads="1"/>
            </p:cNvSpPr>
            <p:nvPr/>
          </p:nvSpPr>
          <p:spPr bwMode="auto">
            <a:xfrm>
              <a:off x="73" y="497"/>
              <a:ext cx="3683" cy="1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000" dirty="0">
                  <a:latin typeface="微软雅黑" panose="020B0503020204020204" pitchFamily="34" charset="-122"/>
                  <a:ea typeface="微软雅黑" panose="020B0503020204020204" pitchFamily="34" charset="-122"/>
                </a:rPr>
                <a:t> </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【法条】</a:t>
              </a:r>
            </a:p>
            <a:p>
              <a:r>
                <a:rPr lang="zh-CN" altLang="en-US" sz="1400" dirty="0">
                  <a:solidFill>
                    <a:schemeClr val="bg1"/>
                  </a:solidFill>
                  <a:latin typeface="微软雅黑" panose="020B0503020204020204" pitchFamily="34" charset="-122"/>
                  <a:ea typeface="微软雅黑" panose="020B0503020204020204" pitchFamily="34" charset="-122"/>
                </a:rPr>
                <a:t>《消费者权益保护法》第45条</a:t>
              </a:r>
            </a:p>
          </p:txBody>
        </p:sp>
      </p:grpSp>
      <p:grpSp>
        <p:nvGrpSpPr>
          <p:cNvPr id="12" name="Group 6"/>
          <p:cNvGrpSpPr/>
          <p:nvPr/>
        </p:nvGrpSpPr>
        <p:grpSpPr bwMode="auto">
          <a:xfrm>
            <a:off x="4914900" y="2714625"/>
            <a:ext cx="2362200" cy="3276748"/>
            <a:chOff x="0" y="0"/>
            <a:chExt cx="4960" cy="4607"/>
          </a:xfrm>
        </p:grpSpPr>
        <p:sp>
          <p:nvSpPr>
            <p:cNvPr id="13" name="AutoShape 7"/>
            <p:cNvSpPr>
              <a:spLocks noChangeArrowheads="1"/>
            </p:cNvSpPr>
            <p:nvPr/>
          </p:nvSpPr>
          <p:spPr bwMode="auto">
            <a:xfrm>
              <a:off x="0" y="0"/>
              <a:ext cx="4960" cy="4607"/>
            </a:xfrm>
            <a:prstGeom prst="cube">
              <a:avLst>
                <a:gd name="adj" fmla="val 25000"/>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4" name="Text Box 8"/>
            <p:cNvSpPr txBox="1">
              <a:spLocks noChangeArrowheads="1"/>
            </p:cNvSpPr>
            <p:nvPr/>
          </p:nvSpPr>
          <p:spPr bwMode="auto">
            <a:xfrm>
              <a:off x="141" y="734"/>
              <a:ext cx="3613" cy="3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000" dirty="0">
                  <a:latin typeface="微软雅黑" panose="020B0503020204020204" pitchFamily="34" charset="-122"/>
                  <a:ea typeface="微软雅黑" panose="020B0503020204020204" pitchFamily="34" charset="-122"/>
                </a:rPr>
                <a:t> </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    </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解读</a:t>
              </a:r>
              <a:r>
                <a:rPr lang="en-US" altLang="zh-CN" sz="1400" dirty="0">
                  <a:solidFill>
                    <a:schemeClr val="bg1"/>
                  </a:solidFill>
                  <a:latin typeface="微软雅黑" panose="020B0503020204020204" pitchFamily="34" charset="-122"/>
                  <a:ea typeface="微软雅黑" panose="020B0503020204020204" pitchFamily="34" charset="-122"/>
                </a:rPr>
                <a:t>】</a:t>
              </a:r>
            </a:p>
            <a:p>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针对大量虚假广告充斥电视节目、明星代言产品质量参差不齐等损害消费者权益的情况，新消法强化了虚假广告代言人及发布者的连带责任。</a:t>
              </a:r>
            </a:p>
          </p:txBody>
        </p:sp>
      </p:grpSp>
      <p:grpSp>
        <p:nvGrpSpPr>
          <p:cNvPr id="16" name="Group 6"/>
          <p:cNvGrpSpPr/>
          <p:nvPr/>
        </p:nvGrpSpPr>
        <p:grpSpPr bwMode="auto">
          <a:xfrm>
            <a:off x="8574405" y="3325685"/>
            <a:ext cx="2362200" cy="2665687"/>
            <a:chOff x="0" y="0"/>
            <a:chExt cx="4960" cy="4607"/>
          </a:xfrm>
        </p:grpSpPr>
        <p:sp>
          <p:nvSpPr>
            <p:cNvPr id="17" name="AutoShape 7"/>
            <p:cNvSpPr>
              <a:spLocks noChangeArrowheads="1"/>
            </p:cNvSpPr>
            <p:nvPr/>
          </p:nvSpPr>
          <p:spPr bwMode="auto">
            <a:xfrm>
              <a:off x="0" y="0"/>
              <a:ext cx="4960" cy="4607"/>
            </a:xfrm>
            <a:prstGeom prst="cube">
              <a:avLst>
                <a:gd name="adj" fmla="val 25000"/>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ea typeface="微软雅黑" panose="020B0503020204020204" pitchFamily="34" charset="-122"/>
              </a:endParaRPr>
            </a:p>
          </p:txBody>
        </p:sp>
        <p:sp>
          <p:nvSpPr>
            <p:cNvPr id="18" name="Text Box 8"/>
            <p:cNvSpPr txBox="1">
              <a:spLocks noChangeArrowheads="1"/>
            </p:cNvSpPr>
            <p:nvPr/>
          </p:nvSpPr>
          <p:spPr bwMode="auto">
            <a:xfrm>
              <a:off x="141" y="1282"/>
              <a:ext cx="3613" cy="2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000" dirty="0">
                  <a:latin typeface="微软雅黑" panose="020B0503020204020204" pitchFamily="34" charset="-122"/>
                  <a:ea typeface="微软雅黑" panose="020B0503020204020204" pitchFamily="34" charset="-122"/>
                </a:rPr>
                <a:t> </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提醒</a:t>
              </a:r>
              <a:r>
                <a:rPr lang="en-US" altLang="zh-CN" sz="1400" dirty="0">
                  <a:solidFill>
                    <a:schemeClr val="bg1"/>
                  </a:solidFill>
                  <a:latin typeface="微软雅黑" panose="020B0503020204020204" pitchFamily="34" charset="-122"/>
                  <a:ea typeface="微软雅黑" panose="020B0503020204020204" pitchFamily="34" charset="-122"/>
                </a:rPr>
                <a:t>】</a:t>
              </a:r>
            </a:p>
            <a:p>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连带赔偿责任仅仅适用于关系消费者生命健康的商品或者服务。</a:t>
              </a:r>
            </a:p>
          </p:txBody>
        </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77556E-17 -3.7037E-6 L -0.040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3.7037E-6 L 0.04493 -3.703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2" presetClass="entr" presetSubtype="1" fill="hold" nodeType="withEffect">
                                  <p:stCondLst>
                                    <p:cond delay="16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 presetClass="entr" presetSubtype="1"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0-#ppt_h/2"/>
                                          </p:val>
                                        </p:tav>
                                        <p:tav tm="100000">
                                          <p:val>
                                            <p:strVal val="#ppt_y"/>
                                          </p:val>
                                        </p:tav>
                                      </p:tavLst>
                                    </p:anim>
                                  </p:childTnLst>
                                </p:cTn>
                              </p:par>
                            </p:childTnLst>
                          </p:cTn>
                        </p:par>
                        <p:par>
                          <p:cTn id="30" fill="hold">
                            <p:stCondLst>
                              <p:cond delay="1500"/>
                            </p:stCondLst>
                            <p:childTnLst>
                              <p:par>
                                <p:cTn id="31" presetID="2" presetClass="entr" presetSubtype="1"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365760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8755380" y="753455"/>
            <a:ext cx="3436622"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535531"/>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新</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消费者权益保护法</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亮点</a:t>
            </a:r>
          </a:p>
        </p:txBody>
      </p:sp>
      <p:grpSp>
        <p:nvGrpSpPr>
          <p:cNvPr id="7" name="组合 6"/>
          <p:cNvGrpSpPr/>
          <p:nvPr/>
        </p:nvGrpSpPr>
        <p:grpSpPr>
          <a:xfrm>
            <a:off x="676275" y="1857375"/>
            <a:ext cx="3520168" cy="4006395"/>
            <a:chOff x="676275" y="1857375"/>
            <a:chExt cx="3520168" cy="4006395"/>
          </a:xfrm>
        </p:grpSpPr>
        <p:grpSp>
          <p:nvGrpSpPr>
            <p:cNvPr id="9" name="组合 8"/>
            <p:cNvGrpSpPr/>
            <p:nvPr/>
          </p:nvGrpSpPr>
          <p:grpSpPr>
            <a:xfrm>
              <a:off x="676275" y="1857375"/>
              <a:ext cx="3520168" cy="4006395"/>
              <a:chOff x="676275" y="1857375"/>
              <a:chExt cx="3520168" cy="4006395"/>
            </a:xfrm>
          </p:grpSpPr>
          <p:grpSp>
            <p:nvGrpSpPr>
              <p:cNvPr id="12" name="组合 11"/>
              <p:cNvGrpSpPr/>
              <p:nvPr/>
            </p:nvGrpSpPr>
            <p:grpSpPr>
              <a:xfrm>
                <a:off x="676275" y="1857375"/>
                <a:ext cx="3520168" cy="4006395"/>
                <a:chOff x="790575" y="1857375"/>
                <a:chExt cx="3520168" cy="4006395"/>
              </a:xfrm>
            </p:grpSpPr>
            <p:sp>
              <p:nvSpPr>
                <p:cNvPr id="14" name="矩形 13"/>
                <p:cNvSpPr/>
                <p:nvPr/>
              </p:nvSpPr>
              <p:spPr>
                <a:xfrm>
                  <a:off x="790575" y="1857375"/>
                  <a:ext cx="3520168" cy="7429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5" name="矩形 14"/>
                <p:cNvSpPr/>
                <p:nvPr/>
              </p:nvSpPr>
              <p:spPr>
                <a:xfrm>
                  <a:off x="790575" y="2800803"/>
                  <a:ext cx="3520168" cy="306296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椭圆 15"/>
                <p:cNvSpPr/>
                <p:nvPr/>
              </p:nvSpPr>
              <p:spPr>
                <a:xfrm>
                  <a:off x="933450" y="1943100"/>
                  <a:ext cx="571500" cy="5715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文本框 16"/>
                <p:cNvSpPr txBox="1"/>
                <p:nvPr/>
              </p:nvSpPr>
              <p:spPr>
                <a:xfrm>
                  <a:off x="1495355" y="2030292"/>
                  <a:ext cx="2750754"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消协可以提起公益诉讼</a:t>
                  </a:r>
                </a:p>
              </p:txBody>
            </p:sp>
          </p:grpSp>
          <p:sp>
            <p:nvSpPr>
              <p:cNvPr id="13" name="文本框 12"/>
              <p:cNvSpPr txBox="1"/>
              <p:nvPr/>
            </p:nvSpPr>
            <p:spPr>
              <a:xfrm>
                <a:off x="790745" y="1988999"/>
                <a:ext cx="652463" cy="523220"/>
              </a:xfrm>
              <a:prstGeom prst="rect">
                <a:avLst/>
              </a:prstGeom>
              <a:noFill/>
            </p:spPr>
            <p:txBody>
              <a:bodyPr wrap="square" rtlCol="0">
                <a:spAutoFit/>
              </a:bodyPr>
              <a:lstStyle/>
              <a:p>
                <a:r>
                  <a:rPr lang="en-US" altLang="zh-CN" sz="2800" b="1" dirty="0">
                    <a:solidFill>
                      <a:schemeClr val="accent6"/>
                    </a:solidFill>
                    <a:effectLst>
                      <a:outerShdw blurRad="63500" sx="102000" sy="102000" algn="ctr" rotWithShape="0">
                        <a:prstClr val="black">
                          <a:alpha val="40000"/>
                        </a:prstClr>
                      </a:outerShdw>
                    </a:effectLst>
                    <a:latin typeface="微软雅黑" panose="020B0503020204020204" pitchFamily="34" charset="-122"/>
                    <a:ea typeface="微软雅黑" panose="020B0503020204020204" pitchFamily="34" charset="-122"/>
                  </a:rPr>
                  <a:t>01</a:t>
                </a:r>
                <a:endParaRPr lang="zh-CN" altLang="en-US" sz="2800" b="1" dirty="0">
                  <a:solidFill>
                    <a:schemeClr val="accent6"/>
                  </a:solidFill>
                  <a:effectLst>
                    <a:outerShdw blurRad="63500" sx="102000" sy="102000" algn="ctr" rotWithShape="0">
                      <a:prstClr val="black">
                        <a:alpha val="40000"/>
                      </a:prstClr>
                    </a:outerShdw>
                  </a:effectLst>
                  <a:latin typeface="微软雅黑" panose="020B0503020204020204" pitchFamily="34" charset="-122"/>
                  <a:ea typeface="微软雅黑" panose="020B0503020204020204" pitchFamily="34" charset="-122"/>
                </a:endParaRPr>
              </a:p>
            </p:txBody>
          </p:sp>
        </p:grpSp>
        <p:sp>
          <p:nvSpPr>
            <p:cNvPr id="10" name="矩形 9"/>
            <p:cNvSpPr/>
            <p:nvPr/>
          </p:nvSpPr>
          <p:spPr>
            <a:xfrm>
              <a:off x="676275" y="3290954"/>
              <a:ext cx="3455534" cy="1754326"/>
            </a:xfrm>
            <a:prstGeom prst="rect">
              <a:avLst/>
            </a:prstGeom>
          </p:spPr>
          <p:txBody>
            <a:bodyPr wrap="square">
              <a:spAutoFit/>
            </a:bodyPr>
            <a:lstStyle/>
            <a:p>
              <a:pPr marL="171450" indent="-171450">
                <a:buFont typeface="Arial" panose="020B0604020202020204" pitchFamily="34" charset="0"/>
                <a:buChar char="•"/>
              </a:pPr>
              <a:r>
                <a:rPr lang="en-US" altLang="zh-CN" b="1"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消费者权益保护法</a:t>
              </a:r>
              <a:r>
                <a:rPr lang="en-US" altLang="zh-CN" b="1"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第</a:t>
              </a:r>
              <a:r>
                <a:rPr lang="en-US" altLang="zh-CN" b="1" dirty="0">
                  <a:solidFill>
                    <a:schemeClr val="bg1"/>
                  </a:solidFill>
                  <a:latin typeface="微软雅黑" panose="020B0503020204020204" pitchFamily="34" charset="-122"/>
                  <a:ea typeface="微软雅黑" panose="020B0503020204020204" pitchFamily="34" charset="-122"/>
                </a:rPr>
                <a:t>37</a:t>
              </a:r>
              <a:r>
                <a:rPr lang="zh-CN" altLang="en-US" b="1" dirty="0">
                  <a:solidFill>
                    <a:schemeClr val="bg1"/>
                  </a:solidFill>
                  <a:latin typeface="微软雅黑" panose="020B0503020204020204" pitchFamily="34" charset="-122"/>
                  <a:ea typeface="微软雅黑" panose="020B0503020204020204" pitchFamily="34" charset="-122"/>
                </a:rPr>
                <a:t>条：对侵害众多消费者合法权益的行为，中国消费者协会以及在省、自治区、直辖市设立的消费者协会，可以向人民法院提起诉讼。</a:t>
              </a:r>
            </a:p>
          </p:txBody>
        </p:sp>
      </p:grpSp>
      <p:grpSp>
        <p:nvGrpSpPr>
          <p:cNvPr id="18" name="组合 17"/>
          <p:cNvGrpSpPr/>
          <p:nvPr/>
        </p:nvGrpSpPr>
        <p:grpSpPr>
          <a:xfrm>
            <a:off x="4470870" y="1857375"/>
            <a:ext cx="3520168" cy="4006395"/>
            <a:chOff x="4470870" y="1857375"/>
            <a:chExt cx="3520168" cy="4006395"/>
          </a:xfrm>
        </p:grpSpPr>
        <p:grpSp>
          <p:nvGrpSpPr>
            <p:cNvPr id="19" name="组合 18"/>
            <p:cNvGrpSpPr/>
            <p:nvPr/>
          </p:nvGrpSpPr>
          <p:grpSpPr>
            <a:xfrm>
              <a:off x="4470870" y="1857375"/>
              <a:ext cx="3520168" cy="4006395"/>
              <a:chOff x="4470870" y="1857375"/>
              <a:chExt cx="3520168" cy="4006395"/>
            </a:xfrm>
          </p:grpSpPr>
          <p:grpSp>
            <p:nvGrpSpPr>
              <p:cNvPr id="22" name="组合 21"/>
              <p:cNvGrpSpPr/>
              <p:nvPr/>
            </p:nvGrpSpPr>
            <p:grpSpPr>
              <a:xfrm>
                <a:off x="4470870" y="1857375"/>
                <a:ext cx="3520168" cy="4006395"/>
                <a:chOff x="790575" y="1857375"/>
                <a:chExt cx="3520168" cy="4006395"/>
              </a:xfrm>
            </p:grpSpPr>
            <p:sp>
              <p:nvSpPr>
                <p:cNvPr id="24" name="矩形 23"/>
                <p:cNvSpPr/>
                <p:nvPr/>
              </p:nvSpPr>
              <p:spPr>
                <a:xfrm>
                  <a:off x="790575" y="1857375"/>
                  <a:ext cx="3520168" cy="7429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5" name="矩形 24"/>
                <p:cNvSpPr/>
                <p:nvPr/>
              </p:nvSpPr>
              <p:spPr>
                <a:xfrm>
                  <a:off x="790575" y="2800803"/>
                  <a:ext cx="3520168" cy="306296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椭圆 25"/>
                <p:cNvSpPr/>
                <p:nvPr/>
              </p:nvSpPr>
              <p:spPr>
                <a:xfrm>
                  <a:off x="933450" y="1943100"/>
                  <a:ext cx="571500" cy="5715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文本框 26"/>
                <p:cNvSpPr txBox="1"/>
                <p:nvPr/>
              </p:nvSpPr>
              <p:spPr>
                <a:xfrm>
                  <a:off x="1495355" y="2030292"/>
                  <a:ext cx="2809038"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消协可以提起公益诉讼</a:t>
                  </a:r>
                </a:p>
              </p:txBody>
            </p:sp>
          </p:grpSp>
          <p:sp>
            <p:nvSpPr>
              <p:cNvPr id="23" name="文本框 22"/>
              <p:cNvSpPr txBox="1"/>
              <p:nvPr/>
            </p:nvSpPr>
            <p:spPr>
              <a:xfrm>
                <a:off x="4600404" y="1988999"/>
                <a:ext cx="652463" cy="523220"/>
              </a:xfrm>
              <a:prstGeom prst="rect">
                <a:avLst/>
              </a:prstGeom>
              <a:noFill/>
            </p:spPr>
            <p:txBody>
              <a:bodyPr wrap="square" rtlCol="0">
                <a:spAutoFit/>
              </a:bodyPr>
              <a:lstStyle/>
              <a:p>
                <a:r>
                  <a:rPr lang="en-US" altLang="zh-CN" sz="2800" b="1" dirty="0">
                    <a:solidFill>
                      <a:schemeClr val="accent6"/>
                    </a:solidFill>
                    <a:effectLst>
                      <a:outerShdw blurRad="63500" sx="102000" sy="102000" algn="ctr" rotWithShape="0">
                        <a:prstClr val="black">
                          <a:alpha val="40000"/>
                        </a:prstClr>
                      </a:outerShdw>
                    </a:effectLst>
                    <a:latin typeface="微软雅黑" panose="020B0503020204020204" pitchFamily="34" charset="-122"/>
                    <a:ea typeface="微软雅黑" panose="020B0503020204020204" pitchFamily="34" charset="-122"/>
                  </a:rPr>
                  <a:t>02</a:t>
                </a:r>
                <a:endParaRPr lang="zh-CN" altLang="en-US" sz="2800" b="1" dirty="0">
                  <a:solidFill>
                    <a:schemeClr val="accent6"/>
                  </a:solidFill>
                  <a:effectLst>
                    <a:outerShdw blurRad="63500" sx="102000" sy="102000" algn="ctr" rotWithShape="0">
                      <a:prstClr val="black">
                        <a:alpha val="40000"/>
                      </a:prstClr>
                    </a:outerShdw>
                  </a:effectLst>
                  <a:latin typeface="微软雅黑" panose="020B0503020204020204" pitchFamily="34" charset="-122"/>
                  <a:ea typeface="微软雅黑" panose="020B0503020204020204" pitchFamily="34" charset="-122"/>
                </a:endParaRPr>
              </a:p>
            </p:txBody>
          </p:sp>
        </p:grpSp>
        <p:sp>
          <p:nvSpPr>
            <p:cNvPr id="21" name="矩形 20"/>
            <p:cNvSpPr/>
            <p:nvPr/>
          </p:nvSpPr>
          <p:spPr>
            <a:xfrm>
              <a:off x="4529154" y="3237614"/>
              <a:ext cx="3455534" cy="1477328"/>
            </a:xfrm>
            <a:prstGeom prst="rect">
              <a:avLst/>
            </a:prstGeom>
          </p:spPr>
          <p:txBody>
            <a:bodyPr wrap="square">
              <a:spAutoFit/>
            </a:bodyPr>
            <a:lstStyle/>
            <a:p>
              <a:pPr marL="171450" indent="-171450">
                <a:buFont typeface="Arial" panose="020B0604020202020204" pitchFamily="34" charset="0"/>
                <a:buChar char="•"/>
              </a:pPr>
              <a:r>
                <a:rPr lang="zh-CN" altLang="en-US" b="1" dirty="0">
                  <a:solidFill>
                    <a:schemeClr val="bg1"/>
                  </a:solidFill>
                  <a:latin typeface="微软雅黑" panose="020B0503020204020204" pitchFamily="34" charset="-122"/>
                  <a:ea typeface="微软雅黑" panose="020B0503020204020204" pitchFamily="34" charset="-122"/>
                </a:rPr>
                <a:t> 公益诉讼是针对经营者侵害众多且不特定的消费者，使其权益受到损害或者可能受到损害的情况，由没有直接利害关系的主体向人民法院提起的诉讼。</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8255116" y="1857375"/>
            <a:ext cx="3564273" cy="4006395"/>
            <a:chOff x="8255116" y="1857375"/>
            <a:chExt cx="3564273" cy="4006395"/>
          </a:xfrm>
        </p:grpSpPr>
        <p:grpSp>
          <p:nvGrpSpPr>
            <p:cNvPr id="29" name="组合 28"/>
            <p:cNvGrpSpPr/>
            <p:nvPr/>
          </p:nvGrpSpPr>
          <p:grpSpPr>
            <a:xfrm>
              <a:off x="8255116" y="1857375"/>
              <a:ext cx="3564273" cy="4006395"/>
              <a:chOff x="8255116" y="1857375"/>
              <a:chExt cx="3564273" cy="4006395"/>
            </a:xfrm>
          </p:grpSpPr>
          <p:grpSp>
            <p:nvGrpSpPr>
              <p:cNvPr id="32" name="组合 31"/>
              <p:cNvGrpSpPr/>
              <p:nvPr/>
            </p:nvGrpSpPr>
            <p:grpSpPr>
              <a:xfrm>
                <a:off x="8255116" y="1857375"/>
                <a:ext cx="3564273" cy="4006395"/>
                <a:chOff x="790575" y="1857375"/>
                <a:chExt cx="3564273" cy="4006395"/>
              </a:xfrm>
            </p:grpSpPr>
            <p:sp>
              <p:nvSpPr>
                <p:cNvPr id="34" name="矩形 33"/>
                <p:cNvSpPr/>
                <p:nvPr/>
              </p:nvSpPr>
              <p:spPr>
                <a:xfrm>
                  <a:off x="790575" y="1857375"/>
                  <a:ext cx="3520168" cy="7429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矩形 34"/>
                <p:cNvSpPr/>
                <p:nvPr/>
              </p:nvSpPr>
              <p:spPr>
                <a:xfrm>
                  <a:off x="790575" y="2800803"/>
                  <a:ext cx="3520168" cy="3062967"/>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6" name="椭圆 35"/>
                <p:cNvSpPr/>
                <p:nvPr/>
              </p:nvSpPr>
              <p:spPr>
                <a:xfrm>
                  <a:off x="933450" y="1943100"/>
                  <a:ext cx="571500" cy="5715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7" name="文本框 36"/>
                <p:cNvSpPr txBox="1"/>
                <p:nvPr/>
              </p:nvSpPr>
              <p:spPr>
                <a:xfrm>
                  <a:off x="1495355" y="2030292"/>
                  <a:ext cx="2859493"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消协可以提起公益诉讼</a:t>
                  </a:r>
                </a:p>
              </p:txBody>
            </p:sp>
          </p:grpSp>
          <p:sp>
            <p:nvSpPr>
              <p:cNvPr id="33" name="文本框 32"/>
              <p:cNvSpPr txBox="1"/>
              <p:nvPr/>
            </p:nvSpPr>
            <p:spPr>
              <a:xfrm>
                <a:off x="8357509" y="1988999"/>
                <a:ext cx="652463" cy="523220"/>
              </a:xfrm>
              <a:prstGeom prst="rect">
                <a:avLst/>
              </a:prstGeom>
              <a:noFill/>
            </p:spPr>
            <p:txBody>
              <a:bodyPr wrap="square" rtlCol="0">
                <a:spAutoFit/>
              </a:bodyPr>
              <a:lstStyle/>
              <a:p>
                <a:r>
                  <a:rPr lang="en-US" altLang="zh-CN" sz="2800" b="1" dirty="0">
                    <a:solidFill>
                      <a:schemeClr val="accent6"/>
                    </a:solidFill>
                    <a:effectLst>
                      <a:outerShdw blurRad="63500" sx="102000" sy="102000" algn="ctr" rotWithShape="0">
                        <a:prstClr val="black">
                          <a:alpha val="40000"/>
                        </a:prstClr>
                      </a:outerShdw>
                    </a:effectLst>
                    <a:latin typeface="微软雅黑" panose="020B0503020204020204" pitchFamily="34" charset="-122"/>
                    <a:ea typeface="微软雅黑" panose="020B0503020204020204" pitchFamily="34" charset="-122"/>
                  </a:rPr>
                  <a:t>03</a:t>
                </a:r>
                <a:endParaRPr lang="zh-CN" altLang="en-US" sz="2800" b="1" dirty="0">
                  <a:solidFill>
                    <a:schemeClr val="accent6"/>
                  </a:solidFill>
                  <a:effectLst>
                    <a:outerShdw blurRad="63500" sx="102000" sy="102000" algn="ctr" rotWithShape="0">
                      <a:prstClr val="black">
                        <a:alpha val="40000"/>
                      </a:prstClr>
                    </a:outerShdw>
                  </a:effectLst>
                  <a:latin typeface="微软雅黑" panose="020B0503020204020204" pitchFamily="34" charset="-122"/>
                  <a:ea typeface="微软雅黑" panose="020B0503020204020204" pitchFamily="34" charset="-122"/>
                </a:endParaRPr>
              </a:p>
            </p:txBody>
          </p:sp>
        </p:grpSp>
        <p:sp>
          <p:nvSpPr>
            <p:cNvPr id="31" name="矩形 30"/>
            <p:cNvSpPr/>
            <p:nvPr/>
          </p:nvSpPr>
          <p:spPr>
            <a:xfrm>
              <a:off x="8287433" y="3237614"/>
              <a:ext cx="3455534" cy="1754326"/>
            </a:xfrm>
            <a:prstGeom prst="rect">
              <a:avLst/>
            </a:prstGeom>
          </p:spPr>
          <p:txBody>
            <a:bodyPr wrap="square">
              <a:spAutoFit/>
            </a:bodyPr>
            <a:lstStyle/>
            <a:p>
              <a:pPr marL="171450" indent="-171450">
                <a:buFont typeface="Arial" panose="020B0604020202020204" pitchFamily="34" charset="0"/>
                <a:buChar char="•"/>
              </a:pPr>
              <a:r>
                <a:rPr lang="zh-CN" altLang="en-US" b="1" dirty="0">
                  <a:solidFill>
                    <a:schemeClr val="bg1"/>
                  </a:solidFill>
                  <a:latin typeface="微软雅黑" panose="020B0503020204020204" pitchFamily="34" charset="-122"/>
                  <a:ea typeface="微软雅黑" panose="020B0503020204020204" pitchFamily="34" charset="-122"/>
                </a:rPr>
                <a:t>单个消费者维权成本高、时间长、举证难，难以与经营者对抗，如果由消协组织代为提起诉讼，可以将单个消费者的力量汇成合力，形成足以与经营者抗衡的强大力量。</a:t>
              </a:r>
            </a:p>
          </p:txBody>
        </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77556E-17 -3.7037E-6 L -0.040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3.7037E-6 L 0.04493 -3.703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42" presetClass="entr" presetSubtype="0" fill="hold" nodeType="withEffect">
                                  <p:stCondLst>
                                    <p:cond delay="4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6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90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365760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8755380" y="753455"/>
            <a:ext cx="3436622"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535531"/>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新</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消费者权益保护法</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亮点</a:t>
            </a:r>
          </a:p>
        </p:txBody>
      </p:sp>
      <p:cxnSp>
        <p:nvCxnSpPr>
          <p:cNvPr id="38" name="Straight Connector 18"/>
          <p:cNvCxnSpPr/>
          <p:nvPr/>
        </p:nvCxnSpPr>
        <p:spPr>
          <a:xfrm>
            <a:off x="643255" y="3340254"/>
            <a:ext cx="11572240" cy="0"/>
          </a:xfrm>
          <a:prstGeom prst="line">
            <a:avLst/>
          </a:prstGeom>
          <a:ln w="9525">
            <a:solidFill>
              <a:schemeClr val="tx2">
                <a:lumMod val="40000"/>
                <a:lumOff val="6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39" name="Round Diagonal Corner Rectangle 19"/>
          <p:cNvSpPr/>
          <p:nvPr/>
        </p:nvSpPr>
        <p:spPr bwMode="auto">
          <a:xfrm>
            <a:off x="5205055" y="1701801"/>
            <a:ext cx="2410883" cy="2410883"/>
          </a:xfrm>
          <a:prstGeom prst="round2Diag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lIns="192832" tIns="96416" rIns="192832" bIns="96416" anchor="ctr"/>
          <a:lstStyle/>
          <a:p>
            <a:pPr algn="ctr"/>
            <a:endParaRPr lang="en-US" sz="3165" b="1" dirty="0">
              <a:solidFill>
                <a:schemeClr val="accent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40" name="Round Diagonal Corner Rectangle 20"/>
          <p:cNvSpPr/>
          <p:nvPr/>
        </p:nvSpPr>
        <p:spPr bwMode="auto">
          <a:xfrm>
            <a:off x="1514819" y="1956510"/>
            <a:ext cx="1928707" cy="1928707"/>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92832" tIns="96416" rIns="192832" bIns="96416" anchor="ctr"/>
          <a:lstStyle/>
          <a:p>
            <a:pPr algn="ctr">
              <a:defRPr/>
            </a:pPr>
            <a:endParaRPr lang="en-US" sz="3165" b="1"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41" name="Round Diagonal Corner Rectangle 21"/>
          <p:cNvSpPr/>
          <p:nvPr/>
        </p:nvSpPr>
        <p:spPr bwMode="auto">
          <a:xfrm>
            <a:off x="9359936" y="1956510"/>
            <a:ext cx="1928707" cy="1928707"/>
          </a:xfrm>
          <a:prstGeom prst="round2Diag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lIns="192832" tIns="96416" rIns="192832" bIns="96416" anchor="ctr"/>
          <a:lstStyle/>
          <a:p>
            <a:pPr algn="ctr">
              <a:defRPr/>
            </a:pPr>
            <a:endParaRPr lang="en-US" sz="3165" b="1"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42" name="Title 13"/>
          <p:cNvSpPr txBox="1"/>
          <p:nvPr/>
        </p:nvSpPr>
        <p:spPr bwMode="auto">
          <a:xfrm>
            <a:off x="1184478" y="3888981"/>
            <a:ext cx="2589391" cy="670354"/>
          </a:xfrm>
          <a:prstGeom prst="rect">
            <a:avLst/>
          </a:prstGeom>
          <a:noFill/>
          <a:ln>
            <a:noFill/>
          </a:ln>
        </p:spPr>
        <p:txBody>
          <a:bodyPr wrap="square" lIns="257103" tIns="128551" rIns="257103" bIns="128551" anchor="ctr">
            <a:spAutoFit/>
          </a:bodyPr>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r>
              <a:rPr lang="en-US" sz="2530" b="1" dirty="0">
                <a:solidFill>
                  <a:schemeClr val="accent1"/>
                </a:solidFill>
                <a:latin typeface="微软雅黑" panose="020B0503020204020204" pitchFamily="34" charset="-122"/>
                <a:ea typeface="微软雅黑" panose="020B0503020204020204" pitchFamily="34" charset="-122"/>
                <a:cs typeface="Lato Regular"/>
                <a:sym typeface="微软雅黑" panose="020B0503020204020204" pitchFamily="34" charset="-122"/>
              </a:rPr>
              <a:t>Step 1</a:t>
            </a:r>
          </a:p>
        </p:txBody>
      </p:sp>
      <p:sp>
        <p:nvSpPr>
          <p:cNvPr id="43" name="Content Placeholder 2"/>
          <p:cNvSpPr txBox="1"/>
          <p:nvPr/>
        </p:nvSpPr>
        <p:spPr bwMode="auto">
          <a:xfrm>
            <a:off x="4376524" y="4142819"/>
            <a:ext cx="4105702" cy="1735503"/>
          </a:xfrm>
          <a:prstGeom prst="rect">
            <a:avLst/>
          </a:prstGeom>
          <a:noFill/>
          <a:ln>
            <a:noFill/>
          </a:ln>
        </p:spPr>
        <p:txBody>
          <a:bodyPr lIns="257103" tIns="128551" rIns="257103" bIns="12855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lnSpc>
                <a:spcPct val="150000"/>
              </a:lnSpc>
              <a:spcBef>
                <a:spcPct val="20000"/>
              </a:spcBef>
            </a:pPr>
            <a:r>
              <a:rPr lang="en-US" altLang="zh-CN" sz="14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消费者权益保护法</a:t>
            </a:r>
            <a:r>
              <a:rPr lang="en-US" altLang="zh-CN" sz="14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第</a:t>
            </a:r>
            <a:r>
              <a:rPr lang="en-US" altLang="zh-CN" sz="14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23</a:t>
            </a:r>
            <a:r>
              <a:rPr lang="zh-CN" altLang="en-US" sz="14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条第</a:t>
            </a:r>
            <a:r>
              <a:rPr lang="en-US" altLang="zh-CN" sz="14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2</a:t>
            </a:r>
            <a:r>
              <a:rPr lang="zh-CN" altLang="en-US" sz="14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款：</a:t>
            </a:r>
          </a:p>
          <a:p>
            <a:pPr algn="ctr">
              <a:lnSpc>
                <a:spcPct val="150000"/>
              </a:lnSpc>
              <a:spcBef>
                <a:spcPct val="20000"/>
              </a:spcBef>
            </a:pPr>
            <a:r>
              <a:rPr lang="zh-CN" altLang="en-US" sz="14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    经营者提供的机动车、计算机、电视机、电冰箱、空调器、洗衣机等耐用商品或者装饰装修等服务，消费者自接受商品或者服务之日起六个月内发现瑕疵，发生争议的，由经营者承担有关瑕疵的举证责任。</a:t>
            </a:r>
          </a:p>
          <a:p>
            <a:pPr algn="ctr">
              <a:lnSpc>
                <a:spcPct val="150000"/>
              </a:lnSpc>
              <a:spcBef>
                <a:spcPct val="20000"/>
              </a:spcBef>
            </a:pPr>
            <a:endParaRPr lang="zh-CN" altLang="en-US" sz="14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45" name="Title 13"/>
          <p:cNvSpPr txBox="1"/>
          <p:nvPr/>
        </p:nvSpPr>
        <p:spPr bwMode="auto">
          <a:xfrm>
            <a:off x="9029595" y="3888981"/>
            <a:ext cx="2589391" cy="670354"/>
          </a:xfrm>
          <a:prstGeom prst="rect">
            <a:avLst/>
          </a:prstGeom>
          <a:noFill/>
          <a:ln>
            <a:noFill/>
          </a:ln>
        </p:spPr>
        <p:txBody>
          <a:bodyPr wrap="square" lIns="257103" tIns="128551" rIns="257103" bIns="128551" anchor="ctr">
            <a:spAutoFit/>
          </a:bodyPr>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r>
              <a:rPr lang="en-US" sz="2530" b="1" dirty="0">
                <a:solidFill>
                  <a:schemeClr val="accent3"/>
                </a:solidFill>
                <a:latin typeface="微软雅黑" panose="020B0503020204020204" pitchFamily="34" charset="-122"/>
                <a:ea typeface="微软雅黑" panose="020B0503020204020204" pitchFamily="34" charset="-122"/>
                <a:cs typeface="Lato Regular"/>
                <a:sym typeface="微软雅黑" panose="020B0503020204020204" pitchFamily="34" charset="-122"/>
              </a:rPr>
              <a:t>Step 3</a:t>
            </a:r>
          </a:p>
        </p:txBody>
      </p:sp>
      <p:sp>
        <p:nvSpPr>
          <p:cNvPr id="46" name="Content Placeholder 2"/>
          <p:cNvSpPr txBox="1"/>
          <p:nvPr/>
        </p:nvSpPr>
        <p:spPr bwMode="auto">
          <a:xfrm>
            <a:off x="718354" y="4290359"/>
            <a:ext cx="3521636" cy="1735503"/>
          </a:xfrm>
          <a:prstGeom prst="rect">
            <a:avLst/>
          </a:prstGeom>
          <a:noFill/>
          <a:ln>
            <a:noFill/>
          </a:ln>
        </p:spPr>
        <p:txBody>
          <a:bodyPr lIns="257103" tIns="128551" rIns="257103" bIns="12855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a:lnSpc>
                <a:spcPct val="150000"/>
              </a:lnSpc>
              <a:spcBef>
                <a:spcPct val="20000"/>
              </a:spcBef>
            </a:pPr>
            <a:r>
              <a:rPr lang="en-US" altLang="zh-CN" sz="12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解读</a:t>
            </a:r>
            <a:r>
              <a:rPr lang="en-US" altLang="zh-CN" sz="12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将消费者“拿证据维权”转换为经营者“自证清白”，实行举证责任倒置，解决了消费者举证难问题。</a:t>
            </a:r>
          </a:p>
          <a:p>
            <a:pPr algn="ctr">
              <a:lnSpc>
                <a:spcPct val="150000"/>
              </a:lnSpc>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cs typeface="Lato Light"/>
                <a:sym typeface="微软雅黑" panose="020B0503020204020204" pitchFamily="34" charset="-122"/>
              </a:rPr>
              <a:t>    该规则仅适用于机动车等耐用品和装饰装修等服务，且仅限于购买或者接受服务之日起六个月内。</a:t>
            </a:r>
          </a:p>
        </p:txBody>
      </p:sp>
      <p:sp>
        <p:nvSpPr>
          <p:cNvPr id="47" name="Content Placeholder 2"/>
          <p:cNvSpPr txBox="1"/>
          <p:nvPr/>
        </p:nvSpPr>
        <p:spPr bwMode="auto">
          <a:xfrm>
            <a:off x="8563471" y="4290359"/>
            <a:ext cx="3521636" cy="1735503"/>
          </a:xfrm>
          <a:prstGeom prst="rect">
            <a:avLst/>
          </a:prstGeom>
          <a:noFill/>
          <a:ln>
            <a:noFill/>
          </a:ln>
        </p:spPr>
        <p:txBody>
          <a:bodyPr lIns="257103" tIns="128551" rIns="257103" bIns="12855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lvl="0" algn="ctr">
              <a:lnSpc>
                <a:spcPct val="150000"/>
              </a:lnSpc>
              <a:spcBef>
                <a:spcPct val="20000"/>
              </a:spcBef>
            </a:pPr>
            <a:r>
              <a:rPr lang="en-US" altLang="zh-CN" sz="1200" dirty="0">
                <a:solidFill>
                  <a:prstClr val="white"/>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r>
              <a:rPr lang="zh-CN" altLang="en-US" sz="1200" dirty="0">
                <a:solidFill>
                  <a:prstClr val="white"/>
                </a:solidFill>
                <a:latin typeface="微软雅黑" panose="020B0503020204020204" pitchFamily="34" charset="-122"/>
                <a:ea typeface="微软雅黑" panose="020B0503020204020204" pitchFamily="34" charset="-122"/>
                <a:cs typeface="Lato Light"/>
                <a:sym typeface="微软雅黑" panose="020B0503020204020204" pitchFamily="34" charset="-122"/>
              </a:rPr>
              <a:t>解读</a:t>
            </a:r>
            <a:r>
              <a:rPr lang="en-US" altLang="zh-CN" sz="1200" dirty="0">
                <a:solidFill>
                  <a:prstClr val="white"/>
                </a:solidFill>
                <a:latin typeface="微软雅黑" panose="020B0503020204020204" pitchFamily="34" charset="-122"/>
                <a:ea typeface="微软雅黑" panose="020B0503020204020204" pitchFamily="34" charset="-122"/>
                <a:cs typeface="Lato Light"/>
                <a:sym typeface="微软雅黑" panose="020B0503020204020204" pitchFamily="34" charset="-122"/>
              </a:rPr>
              <a:t>】</a:t>
            </a:r>
            <a:r>
              <a:rPr lang="zh-CN" altLang="en-US" sz="1200" dirty="0">
                <a:solidFill>
                  <a:prstClr val="white"/>
                </a:solidFill>
                <a:latin typeface="微软雅黑" panose="020B0503020204020204" pitchFamily="34" charset="-122"/>
                <a:ea typeface="微软雅黑" panose="020B0503020204020204" pitchFamily="34" charset="-122"/>
                <a:cs typeface="Lato Light"/>
                <a:sym typeface="微软雅黑" panose="020B0503020204020204" pitchFamily="34" charset="-122"/>
              </a:rPr>
              <a:t>将消费者“拿证据维权”转换为经营者“自证清白”，实行举证责任倒置，解决了消费者举证难问题。</a:t>
            </a:r>
          </a:p>
          <a:p>
            <a:pPr lvl="0" algn="ctr">
              <a:lnSpc>
                <a:spcPct val="150000"/>
              </a:lnSpc>
              <a:spcBef>
                <a:spcPct val="20000"/>
              </a:spcBef>
            </a:pPr>
            <a:r>
              <a:rPr lang="zh-CN" altLang="en-US" sz="1200" dirty="0">
                <a:solidFill>
                  <a:prstClr val="white"/>
                </a:solidFill>
                <a:latin typeface="微软雅黑" panose="020B0503020204020204" pitchFamily="34" charset="-122"/>
                <a:ea typeface="微软雅黑" panose="020B0503020204020204" pitchFamily="34" charset="-122"/>
                <a:cs typeface="Lato Light"/>
                <a:sym typeface="微软雅黑" panose="020B0503020204020204" pitchFamily="34" charset="-122"/>
              </a:rPr>
              <a:t>    该规则仅适用于机动车等耐用品和装饰装修等服务，且仅限于购买或者接受服务之日起六个月内。</a:t>
            </a:r>
          </a:p>
        </p:txBody>
      </p:sp>
      <p:grpSp>
        <p:nvGrpSpPr>
          <p:cNvPr id="48" name="Group 15"/>
          <p:cNvGrpSpPr/>
          <p:nvPr/>
        </p:nvGrpSpPr>
        <p:grpSpPr>
          <a:xfrm>
            <a:off x="5759927" y="2230642"/>
            <a:ext cx="1301140" cy="957058"/>
            <a:chOff x="5775325" y="3484563"/>
            <a:chExt cx="714376" cy="525462"/>
          </a:xfrm>
          <a:solidFill>
            <a:schemeClr val="bg2"/>
          </a:solidFill>
          <a:effectLst>
            <a:outerShdw blurRad="63500" sx="102000" sy="102000" algn="ctr" rotWithShape="0">
              <a:prstClr val="black">
                <a:alpha val="40000"/>
              </a:prstClr>
            </a:outerShdw>
          </a:effectLst>
        </p:grpSpPr>
        <p:sp>
          <p:nvSpPr>
            <p:cNvPr id="49" name="Freeform 5"/>
            <p:cNvSpPr/>
            <p:nvPr/>
          </p:nvSpPr>
          <p:spPr bwMode="auto">
            <a:xfrm>
              <a:off x="5775325" y="3662363"/>
              <a:ext cx="350838" cy="314325"/>
            </a:xfrm>
            <a:custGeom>
              <a:avLst/>
              <a:gdLst>
                <a:gd name="T0" fmla="*/ 0 w 52"/>
                <a:gd name="T1" fmla="*/ 3 h 46"/>
                <a:gd name="T2" fmla="*/ 13 w 52"/>
                <a:gd name="T3" fmla="*/ 12 h 46"/>
                <a:gd name="T4" fmla="*/ 23 w 52"/>
                <a:gd name="T5" fmla="*/ 34 h 46"/>
                <a:gd name="T6" fmla="*/ 42 w 52"/>
                <a:gd name="T7" fmla="*/ 45 h 46"/>
                <a:gd name="T8" fmla="*/ 27 w 52"/>
                <a:gd name="T9" fmla="*/ 17 h 46"/>
                <a:gd name="T10" fmla="*/ 45 w 52"/>
                <a:gd name="T11" fmla="*/ 44 h 46"/>
                <a:gd name="T12" fmla="*/ 50 w 52"/>
                <a:gd name="T13" fmla="*/ 29 h 46"/>
                <a:gd name="T14" fmla="*/ 0 w 52"/>
                <a:gd name="T15" fmla="*/ 3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46">
                  <a:moveTo>
                    <a:pt x="0" y="3"/>
                  </a:moveTo>
                  <a:cubicBezTo>
                    <a:pt x="6" y="5"/>
                    <a:pt x="10" y="7"/>
                    <a:pt x="13" y="12"/>
                  </a:cubicBezTo>
                  <a:cubicBezTo>
                    <a:pt x="18" y="20"/>
                    <a:pt x="19" y="26"/>
                    <a:pt x="23" y="34"/>
                  </a:cubicBezTo>
                  <a:cubicBezTo>
                    <a:pt x="28" y="44"/>
                    <a:pt x="38" y="46"/>
                    <a:pt x="42" y="45"/>
                  </a:cubicBezTo>
                  <a:cubicBezTo>
                    <a:pt x="42" y="36"/>
                    <a:pt x="36" y="24"/>
                    <a:pt x="27" y="17"/>
                  </a:cubicBezTo>
                  <a:cubicBezTo>
                    <a:pt x="38" y="24"/>
                    <a:pt x="44" y="33"/>
                    <a:pt x="45" y="44"/>
                  </a:cubicBezTo>
                  <a:cubicBezTo>
                    <a:pt x="45" y="44"/>
                    <a:pt x="52" y="39"/>
                    <a:pt x="50" y="29"/>
                  </a:cubicBezTo>
                  <a:cubicBezTo>
                    <a:pt x="46" y="5"/>
                    <a:pt x="18" y="0"/>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6"/>
            <p:cNvSpPr/>
            <p:nvPr/>
          </p:nvSpPr>
          <p:spPr bwMode="auto">
            <a:xfrm>
              <a:off x="6072188" y="3484563"/>
              <a:ext cx="417513" cy="525462"/>
            </a:xfrm>
            <a:custGeom>
              <a:avLst/>
              <a:gdLst>
                <a:gd name="T0" fmla="*/ 0 w 62"/>
                <a:gd name="T1" fmla="*/ 38 h 77"/>
                <a:gd name="T2" fmla="*/ 8 w 62"/>
                <a:gd name="T3" fmla="*/ 56 h 77"/>
                <a:gd name="T4" fmla="*/ 5 w 62"/>
                <a:gd name="T5" fmla="*/ 70 h 77"/>
                <a:gd name="T6" fmla="*/ 10 w 62"/>
                <a:gd name="T7" fmla="*/ 74 h 77"/>
                <a:gd name="T8" fmla="*/ 29 w 62"/>
                <a:gd name="T9" fmla="*/ 29 h 77"/>
                <a:gd name="T10" fmla="*/ 13 w 62"/>
                <a:gd name="T11" fmla="*/ 75 h 77"/>
                <a:gd name="T12" fmla="*/ 39 w 62"/>
                <a:gd name="T13" fmla="*/ 52 h 77"/>
                <a:gd name="T14" fmla="*/ 46 w 62"/>
                <a:gd name="T15" fmla="*/ 18 h 77"/>
                <a:gd name="T16" fmla="*/ 62 w 62"/>
                <a:gd name="T17" fmla="*/ 0 h 77"/>
                <a:gd name="T18" fmla="*/ 0 w 62"/>
                <a:gd name="T19"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77">
                  <a:moveTo>
                    <a:pt x="0" y="38"/>
                  </a:moveTo>
                  <a:cubicBezTo>
                    <a:pt x="5" y="43"/>
                    <a:pt x="7" y="48"/>
                    <a:pt x="8" y="56"/>
                  </a:cubicBezTo>
                  <a:cubicBezTo>
                    <a:pt x="9" y="61"/>
                    <a:pt x="7" y="66"/>
                    <a:pt x="5" y="70"/>
                  </a:cubicBezTo>
                  <a:cubicBezTo>
                    <a:pt x="6" y="73"/>
                    <a:pt x="10" y="74"/>
                    <a:pt x="10" y="74"/>
                  </a:cubicBezTo>
                  <a:cubicBezTo>
                    <a:pt x="11" y="56"/>
                    <a:pt x="14" y="42"/>
                    <a:pt x="29" y="29"/>
                  </a:cubicBezTo>
                  <a:cubicBezTo>
                    <a:pt x="17" y="42"/>
                    <a:pt x="12" y="62"/>
                    <a:pt x="13" y="75"/>
                  </a:cubicBezTo>
                  <a:cubicBezTo>
                    <a:pt x="21" y="77"/>
                    <a:pt x="35" y="69"/>
                    <a:pt x="39" y="52"/>
                  </a:cubicBezTo>
                  <a:cubicBezTo>
                    <a:pt x="43" y="39"/>
                    <a:pt x="41" y="30"/>
                    <a:pt x="46" y="18"/>
                  </a:cubicBezTo>
                  <a:cubicBezTo>
                    <a:pt x="50" y="9"/>
                    <a:pt x="55" y="5"/>
                    <a:pt x="62" y="0"/>
                  </a:cubicBezTo>
                  <a:cubicBezTo>
                    <a:pt x="40" y="1"/>
                    <a:pt x="8" y="13"/>
                    <a:pt x="0"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1" name="Freeform 184"/>
          <p:cNvSpPr/>
          <p:nvPr/>
        </p:nvSpPr>
        <p:spPr bwMode="auto">
          <a:xfrm>
            <a:off x="2112980" y="2437504"/>
            <a:ext cx="732386" cy="549289"/>
          </a:xfrm>
          <a:custGeom>
            <a:avLst/>
            <a:gdLst>
              <a:gd name="T0" fmla="*/ 67 w 152"/>
              <a:gd name="T1" fmla="*/ 19 h 114"/>
              <a:gd name="T2" fmla="*/ 50 w 152"/>
              <a:gd name="T3" fmla="*/ 0 h 114"/>
              <a:gd name="T4" fmla="*/ 0 w 152"/>
              <a:gd name="T5" fmla="*/ 0 h 114"/>
              <a:gd name="T6" fmla="*/ 0 w 152"/>
              <a:gd name="T7" fmla="*/ 114 h 114"/>
              <a:gd name="T8" fmla="*/ 152 w 152"/>
              <a:gd name="T9" fmla="*/ 114 h 114"/>
              <a:gd name="T10" fmla="*/ 152 w 152"/>
              <a:gd name="T11" fmla="*/ 19 h 114"/>
              <a:gd name="T12" fmla="*/ 67 w 152"/>
              <a:gd name="T13" fmla="*/ 19 h 114"/>
            </a:gdLst>
            <a:ahLst/>
            <a:cxnLst>
              <a:cxn ang="0">
                <a:pos x="T0" y="T1"/>
              </a:cxn>
              <a:cxn ang="0">
                <a:pos x="T2" y="T3"/>
              </a:cxn>
              <a:cxn ang="0">
                <a:pos x="T4" y="T5"/>
              </a:cxn>
              <a:cxn ang="0">
                <a:pos x="T6" y="T7"/>
              </a:cxn>
              <a:cxn ang="0">
                <a:pos x="T8" y="T9"/>
              </a:cxn>
              <a:cxn ang="0">
                <a:pos x="T10" y="T11"/>
              </a:cxn>
              <a:cxn ang="0">
                <a:pos x="T12" y="T13"/>
              </a:cxn>
            </a:cxnLst>
            <a:rect l="0" t="0" r="r" b="b"/>
            <a:pathLst>
              <a:path w="152" h="114">
                <a:moveTo>
                  <a:pt x="67" y="19"/>
                </a:moveTo>
                <a:lnTo>
                  <a:pt x="50" y="0"/>
                </a:lnTo>
                <a:lnTo>
                  <a:pt x="0" y="0"/>
                </a:lnTo>
                <a:lnTo>
                  <a:pt x="0" y="114"/>
                </a:lnTo>
                <a:lnTo>
                  <a:pt x="152" y="114"/>
                </a:lnTo>
                <a:lnTo>
                  <a:pt x="152" y="19"/>
                </a:lnTo>
                <a:lnTo>
                  <a:pt x="67" y="19"/>
                </a:lnTo>
                <a:close/>
              </a:path>
            </a:pathLst>
          </a:custGeom>
          <a:solidFill>
            <a:schemeClr val="bg2"/>
          </a:solidFill>
          <a:ln>
            <a:noFill/>
          </a:ln>
          <a:effectLst>
            <a:outerShdw blurRad="63500" sx="102000" sy="102000" algn="ctr" rotWithShape="0">
              <a:prstClr val="black">
                <a:alpha val="40000"/>
              </a:prstClr>
            </a:outerShdw>
          </a:effectLst>
        </p:spPr>
        <p:txBody>
          <a:bodyPr vert="horz" wrap="square" lIns="96435" tIns="48218" rIns="96435" bIns="48218"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128"/>
          <p:cNvSpPr>
            <a:spLocks noEditPoints="1"/>
          </p:cNvSpPr>
          <p:nvPr/>
        </p:nvSpPr>
        <p:spPr bwMode="auto">
          <a:xfrm>
            <a:off x="10046488" y="2408118"/>
            <a:ext cx="555602" cy="602105"/>
          </a:xfrm>
          <a:custGeom>
            <a:avLst/>
            <a:gdLst>
              <a:gd name="T0" fmla="*/ 93 w 96"/>
              <a:gd name="T1" fmla="*/ 58 h 104"/>
              <a:gd name="T2" fmla="*/ 94 w 96"/>
              <a:gd name="T3" fmla="*/ 62 h 104"/>
              <a:gd name="T4" fmla="*/ 91 w 96"/>
              <a:gd name="T5" fmla="*/ 71 h 104"/>
              <a:gd name="T6" fmla="*/ 91 w 96"/>
              <a:gd name="T7" fmla="*/ 74 h 104"/>
              <a:gd name="T8" fmla="*/ 88 w 96"/>
              <a:gd name="T9" fmla="*/ 85 h 104"/>
              <a:gd name="T10" fmla="*/ 68 w 96"/>
              <a:gd name="T11" fmla="*/ 104 h 104"/>
              <a:gd name="T12" fmla="*/ 66 w 96"/>
              <a:gd name="T13" fmla="*/ 104 h 104"/>
              <a:gd name="T14" fmla="*/ 60 w 96"/>
              <a:gd name="T15" fmla="*/ 104 h 104"/>
              <a:gd name="T16" fmla="*/ 35 w 96"/>
              <a:gd name="T17" fmla="*/ 98 h 104"/>
              <a:gd name="T18" fmla="*/ 26 w 96"/>
              <a:gd name="T19" fmla="*/ 96 h 104"/>
              <a:gd name="T20" fmla="*/ 8 w 96"/>
              <a:gd name="T21" fmla="*/ 96 h 104"/>
              <a:gd name="T22" fmla="*/ 0 w 96"/>
              <a:gd name="T23" fmla="*/ 88 h 104"/>
              <a:gd name="T24" fmla="*/ 0 w 96"/>
              <a:gd name="T25" fmla="*/ 48 h 104"/>
              <a:gd name="T26" fmla="*/ 8 w 96"/>
              <a:gd name="T27" fmla="*/ 40 h 104"/>
              <a:gd name="T28" fmla="*/ 25 w 96"/>
              <a:gd name="T29" fmla="*/ 40 h 104"/>
              <a:gd name="T30" fmla="*/ 34 w 96"/>
              <a:gd name="T31" fmla="*/ 30 h 104"/>
              <a:gd name="T32" fmla="*/ 41 w 96"/>
              <a:gd name="T33" fmla="*/ 22 h 104"/>
              <a:gd name="T34" fmla="*/ 49 w 96"/>
              <a:gd name="T35" fmla="*/ 2 h 104"/>
              <a:gd name="T36" fmla="*/ 54 w 96"/>
              <a:gd name="T37" fmla="*/ 0 h 104"/>
              <a:gd name="T38" fmla="*/ 70 w 96"/>
              <a:gd name="T39" fmla="*/ 8 h 104"/>
              <a:gd name="T40" fmla="*/ 72 w 96"/>
              <a:gd name="T41" fmla="*/ 20 h 104"/>
              <a:gd name="T42" fmla="*/ 69 w 96"/>
              <a:gd name="T43" fmla="*/ 32 h 104"/>
              <a:gd name="T44" fmla="*/ 80 w 96"/>
              <a:gd name="T45" fmla="*/ 32 h 104"/>
              <a:gd name="T46" fmla="*/ 96 w 96"/>
              <a:gd name="T47" fmla="*/ 48 h 104"/>
              <a:gd name="T48" fmla="*/ 93 w 96"/>
              <a:gd name="T49" fmla="*/ 58 h 104"/>
              <a:gd name="T50" fmla="*/ 12 w 96"/>
              <a:gd name="T51" fmla="*/ 80 h 104"/>
              <a:gd name="T52" fmla="*/ 8 w 96"/>
              <a:gd name="T53" fmla="*/ 84 h 104"/>
              <a:gd name="T54" fmla="*/ 12 w 96"/>
              <a:gd name="T55" fmla="*/ 88 h 104"/>
              <a:gd name="T56" fmla="*/ 16 w 96"/>
              <a:gd name="T57" fmla="*/ 84 h 104"/>
              <a:gd name="T58" fmla="*/ 12 w 96"/>
              <a:gd name="T59" fmla="*/ 80 h 104"/>
              <a:gd name="T60" fmla="*/ 80 w 96"/>
              <a:gd name="T61" fmla="*/ 40 h 104"/>
              <a:gd name="T62" fmla="*/ 58 w 96"/>
              <a:gd name="T63" fmla="*/ 40 h 104"/>
              <a:gd name="T64" fmla="*/ 64 w 96"/>
              <a:gd name="T65" fmla="*/ 20 h 104"/>
              <a:gd name="T66" fmla="*/ 54 w 96"/>
              <a:gd name="T67" fmla="*/ 8 h 104"/>
              <a:gd name="T68" fmla="*/ 46 w 96"/>
              <a:gd name="T69" fmla="*/ 28 h 104"/>
              <a:gd name="T70" fmla="*/ 41 w 96"/>
              <a:gd name="T71" fmla="*/ 34 h 104"/>
              <a:gd name="T72" fmla="*/ 26 w 96"/>
              <a:gd name="T73" fmla="*/ 48 h 104"/>
              <a:gd name="T74" fmla="*/ 24 w 96"/>
              <a:gd name="T75" fmla="*/ 48 h 104"/>
              <a:gd name="T76" fmla="*/ 24 w 96"/>
              <a:gd name="T77" fmla="*/ 88 h 104"/>
              <a:gd name="T78" fmla="*/ 26 w 96"/>
              <a:gd name="T79" fmla="*/ 88 h 104"/>
              <a:gd name="T80" fmla="*/ 39 w 96"/>
              <a:gd name="T81" fmla="*/ 91 h 104"/>
              <a:gd name="T82" fmla="*/ 60 w 96"/>
              <a:gd name="T83" fmla="*/ 96 h 104"/>
              <a:gd name="T84" fmla="*/ 68 w 96"/>
              <a:gd name="T85" fmla="*/ 96 h 104"/>
              <a:gd name="T86" fmla="*/ 80 w 96"/>
              <a:gd name="T87" fmla="*/ 86 h 104"/>
              <a:gd name="T88" fmla="*/ 79 w 96"/>
              <a:gd name="T89" fmla="*/ 82 h 104"/>
              <a:gd name="T90" fmla="*/ 83 w 96"/>
              <a:gd name="T91" fmla="*/ 74 h 104"/>
              <a:gd name="T92" fmla="*/ 82 w 96"/>
              <a:gd name="T93" fmla="*/ 70 h 104"/>
              <a:gd name="T94" fmla="*/ 86 w 96"/>
              <a:gd name="T95" fmla="*/ 62 h 104"/>
              <a:gd name="T96" fmla="*/ 83 w 96"/>
              <a:gd name="T97" fmla="*/ 56 h 104"/>
              <a:gd name="T98" fmla="*/ 88 w 96"/>
              <a:gd name="T99" fmla="*/ 48 h 104"/>
              <a:gd name="T100" fmla="*/ 80 w 96"/>
              <a:gd name="T101" fmla="*/ 4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 h="104">
                <a:moveTo>
                  <a:pt x="93" y="58"/>
                </a:moveTo>
                <a:cubicBezTo>
                  <a:pt x="93" y="59"/>
                  <a:pt x="94" y="61"/>
                  <a:pt x="94" y="62"/>
                </a:cubicBezTo>
                <a:cubicBezTo>
                  <a:pt x="94" y="66"/>
                  <a:pt x="93" y="69"/>
                  <a:pt x="91" y="71"/>
                </a:cubicBezTo>
                <a:cubicBezTo>
                  <a:pt x="91" y="72"/>
                  <a:pt x="91" y="73"/>
                  <a:pt x="91" y="74"/>
                </a:cubicBezTo>
                <a:cubicBezTo>
                  <a:pt x="91" y="78"/>
                  <a:pt x="90" y="82"/>
                  <a:pt x="88" y="85"/>
                </a:cubicBezTo>
                <a:cubicBezTo>
                  <a:pt x="88" y="97"/>
                  <a:pt x="80" y="104"/>
                  <a:pt x="68" y="104"/>
                </a:cubicBezTo>
                <a:cubicBezTo>
                  <a:pt x="66" y="104"/>
                  <a:pt x="66" y="104"/>
                  <a:pt x="66" y="104"/>
                </a:cubicBezTo>
                <a:cubicBezTo>
                  <a:pt x="60" y="104"/>
                  <a:pt x="60" y="104"/>
                  <a:pt x="60" y="104"/>
                </a:cubicBezTo>
                <a:cubicBezTo>
                  <a:pt x="51" y="104"/>
                  <a:pt x="43" y="101"/>
                  <a:pt x="35" y="98"/>
                </a:cubicBezTo>
                <a:cubicBezTo>
                  <a:pt x="33" y="98"/>
                  <a:pt x="28" y="96"/>
                  <a:pt x="26" y="96"/>
                </a:cubicBezTo>
                <a:cubicBezTo>
                  <a:pt x="8" y="96"/>
                  <a:pt x="8" y="96"/>
                  <a:pt x="8" y="96"/>
                </a:cubicBezTo>
                <a:cubicBezTo>
                  <a:pt x="4" y="96"/>
                  <a:pt x="0" y="92"/>
                  <a:pt x="0" y="88"/>
                </a:cubicBezTo>
                <a:cubicBezTo>
                  <a:pt x="0" y="48"/>
                  <a:pt x="0" y="48"/>
                  <a:pt x="0" y="48"/>
                </a:cubicBezTo>
                <a:cubicBezTo>
                  <a:pt x="0" y="44"/>
                  <a:pt x="4" y="40"/>
                  <a:pt x="8" y="40"/>
                </a:cubicBezTo>
                <a:cubicBezTo>
                  <a:pt x="25" y="40"/>
                  <a:pt x="25" y="40"/>
                  <a:pt x="25" y="40"/>
                </a:cubicBezTo>
                <a:cubicBezTo>
                  <a:pt x="28" y="38"/>
                  <a:pt x="32" y="33"/>
                  <a:pt x="34" y="30"/>
                </a:cubicBezTo>
                <a:cubicBezTo>
                  <a:pt x="36" y="28"/>
                  <a:pt x="38" y="25"/>
                  <a:pt x="41" y="22"/>
                </a:cubicBezTo>
                <a:cubicBezTo>
                  <a:pt x="44" y="18"/>
                  <a:pt x="42" y="8"/>
                  <a:pt x="49" y="2"/>
                </a:cubicBezTo>
                <a:cubicBezTo>
                  <a:pt x="50" y="1"/>
                  <a:pt x="52" y="0"/>
                  <a:pt x="54" y="0"/>
                </a:cubicBezTo>
                <a:cubicBezTo>
                  <a:pt x="61" y="0"/>
                  <a:pt x="67" y="2"/>
                  <a:pt x="70" y="8"/>
                </a:cubicBezTo>
                <a:cubicBezTo>
                  <a:pt x="72" y="12"/>
                  <a:pt x="72" y="16"/>
                  <a:pt x="72" y="20"/>
                </a:cubicBezTo>
                <a:cubicBezTo>
                  <a:pt x="72" y="24"/>
                  <a:pt x="71" y="28"/>
                  <a:pt x="69" y="32"/>
                </a:cubicBezTo>
                <a:cubicBezTo>
                  <a:pt x="80" y="32"/>
                  <a:pt x="80" y="32"/>
                  <a:pt x="80" y="32"/>
                </a:cubicBezTo>
                <a:cubicBezTo>
                  <a:pt x="89" y="32"/>
                  <a:pt x="96" y="39"/>
                  <a:pt x="96" y="48"/>
                </a:cubicBezTo>
                <a:cubicBezTo>
                  <a:pt x="96" y="52"/>
                  <a:pt x="95" y="55"/>
                  <a:pt x="93" y="58"/>
                </a:cubicBezTo>
                <a:close/>
                <a:moveTo>
                  <a:pt x="12" y="80"/>
                </a:moveTo>
                <a:cubicBezTo>
                  <a:pt x="10" y="80"/>
                  <a:pt x="8" y="82"/>
                  <a:pt x="8" y="84"/>
                </a:cubicBezTo>
                <a:cubicBezTo>
                  <a:pt x="8" y="86"/>
                  <a:pt x="10" y="88"/>
                  <a:pt x="12" y="88"/>
                </a:cubicBezTo>
                <a:cubicBezTo>
                  <a:pt x="14" y="88"/>
                  <a:pt x="16" y="86"/>
                  <a:pt x="16" y="84"/>
                </a:cubicBezTo>
                <a:cubicBezTo>
                  <a:pt x="16" y="82"/>
                  <a:pt x="14" y="80"/>
                  <a:pt x="12" y="80"/>
                </a:cubicBezTo>
                <a:close/>
                <a:moveTo>
                  <a:pt x="80" y="40"/>
                </a:moveTo>
                <a:cubicBezTo>
                  <a:pt x="58" y="40"/>
                  <a:pt x="58" y="40"/>
                  <a:pt x="58" y="40"/>
                </a:cubicBezTo>
                <a:cubicBezTo>
                  <a:pt x="58" y="33"/>
                  <a:pt x="64" y="27"/>
                  <a:pt x="64" y="20"/>
                </a:cubicBezTo>
                <a:cubicBezTo>
                  <a:pt x="64" y="13"/>
                  <a:pt x="63" y="8"/>
                  <a:pt x="54" y="8"/>
                </a:cubicBezTo>
                <a:cubicBezTo>
                  <a:pt x="50" y="12"/>
                  <a:pt x="52" y="22"/>
                  <a:pt x="46" y="28"/>
                </a:cubicBezTo>
                <a:cubicBezTo>
                  <a:pt x="44" y="30"/>
                  <a:pt x="43" y="32"/>
                  <a:pt x="41" y="34"/>
                </a:cubicBezTo>
                <a:cubicBezTo>
                  <a:pt x="39" y="37"/>
                  <a:pt x="31" y="48"/>
                  <a:pt x="26" y="48"/>
                </a:cubicBezTo>
                <a:cubicBezTo>
                  <a:pt x="24" y="48"/>
                  <a:pt x="24" y="48"/>
                  <a:pt x="24" y="48"/>
                </a:cubicBezTo>
                <a:cubicBezTo>
                  <a:pt x="24" y="88"/>
                  <a:pt x="24" y="88"/>
                  <a:pt x="24" y="88"/>
                </a:cubicBezTo>
                <a:cubicBezTo>
                  <a:pt x="26" y="88"/>
                  <a:pt x="26" y="88"/>
                  <a:pt x="26" y="88"/>
                </a:cubicBezTo>
                <a:cubicBezTo>
                  <a:pt x="30" y="88"/>
                  <a:pt x="35" y="90"/>
                  <a:pt x="39" y="91"/>
                </a:cubicBezTo>
                <a:cubicBezTo>
                  <a:pt x="46" y="94"/>
                  <a:pt x="53" y="96"/>
                  <a:pt x="60" y="96"/>
                </a:cubicBezTo>
                <a:cubicBezTo>
                  <a:pt x="68" y="96"/>
                  <a:pt x="68" y="96"/>
                  <a:pt x="68" y="96"/>
                </a:cubicBezTo>
                <a:cubicBezTo>
                  <a:pt x="75" y="96"/>
                  <a:pt x="80" y="93"/>
                  <a:pt x="80" y="86"/>
                </a:cubicBezTo>
                <a:cubicBezTo>
                  <a:pt x="80" y="84"/>
                  <a:pt x="80" y="83"/>
                  <a:pt x="79" y="82"/>
                </a:cubicBezTo>
                <a:cubicBezTo>
                  <a:pt x="82" y="81"/>
                  <a:pt x="83" y="77"/>
                  <a:pt x="83" y="74"/>
                </a:cubicBezTo>
                <a:cubicBezTo>
                  <a:pt x="83" y="73"/>
                  <a:pt x="83" y="71"/>
                  <a:pt x="82" y="70"/>
                </a:cubicBezTo>
                <a:cubicBezTo>
                  <a:pt x="84" y="68"/>
                  <a:pt x="86" y="65"/>
                  <a:pt x="86" y="62"/>
                </a:cubicBezTo>
                <a:cubicBezTo>
                  <a:pt x="86" y="60"/>
                  <a:pt x="85" y="57"/>
                  <a:pt x="83" y="56"/>
                </a:cubicBezTo>
                <a:cubicBezTo>
                  <a:pt x="86" y="56"/>
                  <a:pt x="88" y="50"/>
                  <a:pt x="88" y="48"/>
                </a:cubicBezTo>
                <a:cubicBezTo>
                  <a:pt x="88" y="44"/>
                  <a:pt x="84" y="40"/>
                  <a:pt x="80" y="40"/>
                </a:cubicBezTo>
                <a:close/>
              </a:path>
            </a:pathLst>
          </a:custGeom>
          <a:solidFill>
            <a:schemeClr val="bg2"/>
          </a:solidFill>
          <a:ln>
            <a:noFill/>
          </a:ln>
          <a:effectLst>
            <a:outerShdw blurRad="63500" sx="102000" sy="102000" algn="ctr" rotWithShape="0">
              <a:prstClr val="black">
                <a:alpha val="40000"/>
              </a:prstClr>
            </a:outerShdw>
          </a:effectLst>
        </p:spPr>
        <p:txBody>
          <a:bodyPr vert="horz" wrap="square" lIns="96435" tIns="48218" rIns="96435" bIns="48218"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77556E-17 -3.7037E-6 L -0.040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3.7037E-6 L 0.04493 -3.703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1000"/>
                                        <p:tgtEl>
                                          <p:spTgt spid="38"/>
                                        </p:tgtEl>
                                      </p:cBhvr>
                                    </p:animEffect>
                                    <p:anim calcmode="lin" valueType="num">
                                      <p:cBhvr>
                                        <p:cTn id="26" dur="1000" fill="hold"/>
                                        <p:tgtEl>
                                          <p:spTgt spid="38"/>
                                        </p:tgtEl>
                                        <p:attrNameLst>
                                          <p:attrName>ppt_x</p:attrName>
                                        </p:attrNameLst>
                                      </p:cBhvr>
                                      <p:tavLst>
                                        <p:tav tm="0">
                                          <p:val>
                                            <p:strVal val="#ppt_x"/>
                                          </p:val>
                                        </p:tav>
                                        <p:tav tm="100000">
                                          <p:val>
                                            <p:strVal val="#ppt_x"/>
                                          </p:val>
                                        </p:tav>
                                      </p:tavLst>
                                    </p:anim>
                                    <p:anim calcmode="lin" valueType="num">
                                      <p:cBhvr>
                                        <p:cTn id="27" dur="1000" fill="hold"/>
                                        <p:tgtEl>
                                          <p:spTgt spid="3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1000"/>
                                        <p:tgtEl>
                                          <p:spTgt spid="39"/>
                                        </p:tgtEl>
                                      </p:cBhvr>
                                    </p:animEffect>
                                    <p:anim calcmode="lin" valueType="num">
                                      <p:cBhvr>
                                        <p:cTn id="31" dur="1000" fill="hold"/>
                                        <p:tgtEl>
                                          <p:spTgt spid="39"/>
                                        </p:tgtEl>
                                        <p:attrNameLst>
                                          <p:attrName>ppt_x</p:attrName>
                                        </p:attrNameLst>
                                      </p:cBhvr>
                                      <p:tavLst>
                                        <p:tav tm="0">
                                          <p:val>
                                            <p:strVal val="#ppt_x"/>
                                          </p:val>
                                        </p:tav>
                                        <p:tav tm="100000">
                                          <p:val>
                                            <p:strVal val="#ppt_x"/>
                                          </p:val>
                                        </p:tav>
                                      </p:tavLst>
                                    </p:anim>
                                    <p:anim calcmode="lin" valueType="num">
                                      <p:cBhvr>
                                        <p:cTn id="32" dur="1000" fill="hold"/>
                                        <p:tgtEl>
                                          <p:spTgt spid="3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1000"/>
                                        <p:tgtEl>
                                          <p:spTgt spid="40"/>
                                        </p:tgtEl>
                                      </p:cBhvr>
                                    </p:animEffect>
                                    <p:anim calcmode="lin" valueType="num">
                                      <p:cBhvr>
                                        <p:cTn id="36" dur="1000" fill="hold"/>
                                        <p:tgtEl>
                                          <p:spTgt spid="40"/>
                                        </p:tgtEl>
                                        <p:attrNameLst>
                                          <p:attrName>ppt_x</p:attrName>
                                        </p:attrNameLst>
                                      </p:cBhvr>
                                      <p:tavLst>
                                        <p:tav tm="0">
                                          <p:val>
                                            <p:strVal val="#ppt_x"/>
                                          </p:val>
                                        </p:tav>
                                        <p:tav tm="100000">
                                          <p:val>
                                            <p:strVal val="#ppt_x"/>
                                          </p:val>
                                        </p:tav>
                                      </p:tavLst>
                                    </p:anim>
                                    <p:anim calcmode="lin" valueType="num">
                                      <p:cBhvr>
                                        <p:cTn id="37" dur="1000" fill="hold"/>
                                        <p:tgtEl>
                                          <p:spTgt spid="4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1000" fill="hold"/>
                                        <p:tgtEl>
                                          <p:spTgt spid="4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1000"/>
                                        <p:tgtEl>
                                          <p:spTgt spid="42"/>
                                        </p:tgtEl>
                                      </p:cBhvr>
                                    </p:animEffect>
                                    <p:anim calcmode="lin" valueType="num">
                                      <p:cBhvr>
                                        <p:cTn id="46" dur="1000" fill="hold"/>
                                        <p:tgtEl>
                                          <p:spTgt spid="42"/>
                                        </p:tgtEl>
                                        <p:attrNameLst>
                                          <p:attrName>ppt_x</p:attrName>
                                        </p:attrNameLst>
                                      </p:cBhvr>
                                      <p:tavLst>
                                        <p:tav tm="0">
                                          <p:val>
                                            <p:strVal val="#ppt_x"/>
                                          </p:val>
                                        </p:tav>
                                        <p:tav tm="100000">
                                          <p:val>
                                            <p:strVal val="#ppt_x"/>
                                          </p:val>
                                        </p:tav>
                                      </p:tavLst>
                                    </p:anim>
                                    <p:anim calcmode="lin" valueType="num">
                                      <p:cBhvr>
                                        <p:cTn id="47" dur="1000" fill="hold"/>
                                        <p:tgtEl>
                                          <p:spTgt spid="4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1000"/>
                                        <p:tgtEl>
                                          <p:spTgt spid="43"/>
                                        </p:tgtEl>
                                      </p:cBhvr>
                                    </p:animEffect>
                                    <p:anim calcmode="lin" valueType="num">
                                      <p:cBhvr>
                                        <p:cTn id="51" dur="1000" fill="hold"/>
                                        <p:tgtEl>
                                          <p:spTgt spid="43"/>
                                        </p:tgtEl>
                                        <p:attrNameLst>
                                          <p:attrName>ppt_x</p:attrName>
                                        </p:attrNameLst>
                                      </p:cBhvr>
                                      <p:tavLst>
                                        <p:tav tm="0">
                                          <p:val>
                                            <p:strVal val="#ppt_x"/>
                                          </p:val>
                                        </p:tav>
                                        <p:tav tm="100000">
                                          <p:val>
                                            <p:strVal val="#ppt_x"/>
                                          </p:val>
                                        </p:tav>
                                      </p:tavLst>
                                    </p:anim>
                                    <p:anim calcmode="lin" valueType="num">
                                      <p:cBhvr>
                                        <p:cTn id="52" dur="1000" fill="hold"/>
                                        <p:tgtEl>
                                          <p:spTgt spid="4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1000"/>
                                        <p:tgtEl>
                                          <p:spTgt spid="45"/>
                                        </p:tgtEl>
                                      </p:cBhvr>
                                    </p:animEffect>
                                    <p:anim calcmode="lin" valueType="num">
                                      <p:cBhvr>
                                        <p:cTn id="56" dur="1000" fill="hold"/>
                                        <p:tgtEl>
                                          <p:spTgt spid="45"/>
                                        </p:tgtEl>
                                        <p:attrNameLst>
                                          <p:attrName>ppt_x</p:attrName>
                                        </p:attrNameLst>
                                      </p:cBhvr>
                                      <p:tavLst>
                                        <p:tav tm="0">
                                          <p:val>
                                            <p:strVal val="#ppt_x"/>
                                          </p:val>
                                        </p:tav>
                                        <p:tav tm="100000">
                                          <p:val>
                                            <p:strVal val="#ppt_x"/>
                                          </p:val>
                                        </p:tav>
                                      </p:tavLst>
                                    </p:anim>
                                    <p:anim calcmode="lin" valueType="num">
                                      <p:cBhvr>
                                        <p:cTn id="57" dur="1000" fill="hold"/>
                                        <p:tgtEl>
                                          <p:spTgt spid="4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1000"/>
                                        <p:tgtEl>
                                          <p:spTgt spid="46"/>
                                        </p:tgtEl>
                                      </p:cBhvr>
                                    </p:animEffect>
                                    <p:anim calcmode="lin" valueType="num">
                                      <p:cBhvr>
                                        <p:cTn id="61" dur="1000" fill="hold"/>
                                        <p:tgtEl>
                                          <p:spTgt spid="46"/>
                                        </p:tgtEl>
                                        <p:attrNameLst>
                                          <p:attrName>ppt_x</p:attrName>
                                        </p:attrNameLst>
                                      </p:cBhvr>
                                      <p:tavLst>
                                        <p:tav tm="0">
                                          <p:val>
                                            <p:strVal val="#ppt_x"/>
                                          </p:val>
                                        </p:tav>
                                        <p:tav tm="100000">
                                          <p:val>
                                            <p:strVal val="#ppt_x"/>
                                          </p:val>
                                        </p:tav>
                                      </p:tavLst>
                                    </p:anim>
                                    <p:anim calcmode="lin" valueType="num">
                                      <p:cBhvr>
                                        <p:cTn id="62" dur="1000" fill="hold"/>
                                        <p:tgtEl>
                                          <p:spTgt spid="4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1000"/>
                                        <p:tgtEl>
                                          <p:spTgt spid="47"/>
                                        </p:tgtEl>
                                      </p:cBhvr>
                                    </p:animEffect>
                                    <p:anim calcmode="lin" valueType="num">
                                      <p:cBhvr>
                                        <p:cTn id="66" dur="1000" fill="hold"/>
                                        <p:tgtEl>
                                          <p:spTgt spid="47"/>
                                        </p:tgtEl>
                                        <p:attrNameLst>
                                          <p:attrName>ppt_x</p:attrName>
                                        </p:attrNameLst>
                                      </p:cBhvr>
                                      <p:tavLst>
                                        <p:tav tm="0">
                                          <p:val>
                                            <p:strVal val="#ppt_x"/>
                                          </p:val>
                                        </p:tav>
                                        <p:tav tm="100000">
                                          <p:val>
                                            <p:strVal val="#ppt_x"/>
                                          </p:val>
                                        </p:tav>
                                      </p:tavLst>
                                    </p:anim>
                                    <p:anim calcmode="lin" valueType="num">
                                      <p:cBhvr>
                                        <p:cTn id="67" dur="1000" fill="hold"/>
                                        <p:tgtEl>
                                          <p:spTgt spid="4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48"/>
                                        </p:tgtEl>
                                        <p:attrNameLst>
                                          <p:attrName>style.visibility</p:attrName>
                                        </p:attrNameLst>
                                      </p:cBhvr>
                                      <p:to>
                                        <p:strVal val="visible"/>
                                      </p:to>
                                    </p:set>
                                    <p:animEffect transition="in" filter="fade">
                                      <p:cBhvr>
                                        <p:cTn id="70" dur="1000"/>
                                        <p:tgtEl>
                                          <p:spTgt spid="48"/>
                                        </p:tgtEl>
                                      </p:cBhvr>
                                    </p:animEffect>
                                    <p:anim calcmode="lin" valueType="num">
                                      <p:cBhvr>
                                        <p:cTn id="71" dur="1000" fill="hold"/>
                                        <p:tgtEl>
                                          <p:spTgt spid="48"/>
                                        </p:tgtEl>
                                        <p:attrNameLst>
                                          <p:attrName>ppt_x</p:attrName>
                                        </p:attrNameLst>
                                      </p:cBhvr>
                                      <p:tavLst>
                                        <p:tav tm="0">
                                          <p:val>
                                            <p:strVal val="#ppt_x"/>
                                          </p:val>
                                        </p:tav>
                                        <p:tav tm="100000">
                                          <p:val>
                                            <p:strVal val="#ppt_x"/>
                                          </p:val>
                                        </p:tav>
                                      </p:tavLst>
                                    </p:anim>
                                    <p:anim calcmode="lin" valueType="num">
                                      <p:cBhvr>
                                        <p:cTn id="72" dur="1000" fill="hold"/>
                                        <p:tgtEl>
                                          <p:spTgt spid="4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fade">
                                      <p:cBhvr>
                                        <p:cTn id="75" dur="1000"/>
                                        <p:tgtEl>
                                          <p:spTgt spid="51"/>
                                        </p:tgtEl>
                                      </p:cBhvr>
                                    </p:animEffect>
                                    <p:anim calcmode="lin" valueType="num">
                                      <p:cBhvr>
                                        <p:cTn id="76" dur="1000" fill="hold"/>
                                        <p:tgtEl>
                                          <p:spTgt spid="51"/>
                                        </p:tgtEl>
                                        <p:attrNameLst>
                                          <p:attrName>ppt_x</p:attrName>
                                        </p:attrNameLst>
                                      </p:cBhvr>
                                      <p:tavLst>
                                        <p:tav tm="0">
                                          <p:val>
                                            <p:strVal val="#ppt_x"/>
                                          </p:val>
                                        </p:tav>
                                        <p:tav tm="100000">
                                          <p:val>
                                            <p:strVal val="#ppt_x"/>
                                          </p:val>
                                        </p:tav>
                                      </p:tavLst>
                                    </p:anim>
                                    <p:anim calcmode="lin" valueType="num">
                                      <p:cBhvr>
                                        <p:cTn id="77" dur="1000" fill="hold"/>
                                        <p:tgtEl>
                                          <p:spTgt spid="5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1000"/>
                                        <p:tgtEl>
                                          <p:spTgt spid="52"/>
                                        </p:tgtEl>
                                      </p:cBhvr>
                                    </p:animEffect>
                                    <p:anim calcmode="lin" valueType="num">
                                      <p:cBhvr>
                                        <p:cTn id="81" dur="1000" fill="hold"/>
                                        <p:tgtEl>
                                          <p:spTgt spid="52"/>
                                        </p:tgtEl>
                                        <p:attrNameLst>
                                          <p:attrName>ppt_x</p:attrName>
                                        </p:attrNameLst>
                                      </p:cBhvr>
                                      <p:tavLst>
                                        <p:tav tm="0">
                                          <p:val>
                                            <p:strVal val="#ppt_x"/>
                                          </p:val>
                                        </p:tav>
                                        <p:tav tm="100000">
                                          <p:val>
                                            <p:strVal val="#ppt_x"/>
                                          </p:val>
                                        </p:tav>
                                      </p:tavLst>
                                    </p:anim>
                                    <p:anim calcmode="lin" valueType="num">
                                      <p:cBhvr>
                                        <p:cTn id="82"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39" grpId="0" animBg="1"/>
      <p:bldP spid="40" grpId="0" animBg="1"/>
      <p:bldP spid="41" grpId="0" animBg="1"/>
      <p:bldP spid="42" grpId="0"/>
      <p:bldP spid="43" grpId="0"/>
      <p:bldP spid="45" grpId="0"/>
      <p:bldP spid="46" grpId="0"/>
      <p:bldP spid="47" grpId="0"/>
      <p:bldP spid="51" grpId="0" animBg="1"/>
      <p:bldP spid="5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365760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8755380" y="753455"/>
            <a:ext cx="3436622"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535531"/>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新</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消费者权益保护法</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亮点</a:t>
            </a:r>
          </a:p>
        </p:txBody>
      </p:sp>
      <p:sp>
        <p:nvSpPr>
          <p:cNvPr id="21" name="Text Box 7"/>
          <p:cNvSpPr txBox="1">
            <a:spLocks noChangeArrowheads="1"/>
          </p:cNvSpPr>
          <p:nvPr/>
        </p:nvSpPr>
        <p:spPr bwMode="auto">
          <a:xfrm>
            <a:off x="7648282" y="2968002"/>
            <a:ext cx="3572838"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b="1" dirty="0">
                <a:solidFill>
                  <a:schemeClr val="bg1"/>
                </a:solidFill>
                <a:ea typeface="微软雅黑" panose="020B0503020204020204" pitchFamily="34" charset="-122"/>
              </a:rPr>
              <a:t>【法条】</a:t>
            </a:r>
          </a:p>
          <a:p>
            <a:r>
              <a:rPr lang="zh-CN" altLang="en-US" b="1" dirty="0">
                <a:solidFill>
                  <a:schemeClr val="bg1"/>
                </a:solidFill>
                <a:ea typeface="微软雅黑" panose="020B0503020204020204" pitchFamily="34" charset="-122"/>
              </a:rPr>
              <a:t>    《消费者权益保护法》第29条：</a:t>
            </a:r>
          </a:p>
          <a:p>
            <a:r>
              <a:rPr lang="zh-CN" altLang="en-US" b="1" dirty="0">
                <a:solidFill>
                  <a:schemeClr val="bg1"/>
                </a:solidFill>
                <a:ea typeface="微软雅黑" panose="020B0503020204020204" pitchFamily="34" charset="-122"/>
              </a:rPr>
              <a:t>    ……经营者及其工作人员对收集的消费者个人信息必须严格保密，不得泄露、出售或者非法向他人提供。</a:t>
            </a:r>
          </a:p>
          <a:p>
            <a:r>
              <a:rPr lang="zh-CN" altLang="en-US" sz="1600" dirty="0">
                <a:solidFill>
                  <a:schemeClr val="bg1"/>
                </a:solidFill>
                <a:ea typeface="微软雅黑" panose="020B0503020204020204" pitchFamily="34" charset="-122"/>
              </a:rPr>
              <a:t>    ……</a:t>
            </a:r>
          </a:p>
        </p:txBody>
      </p:sp>
      <p:sp>
        <p:nvSpPr>
          <p:cNvPr id="22" name="Text Box 9"/>
          <p:cNvSpPr txBox="1">
            <a:spLocks noChangeArrowheads="1"/>
          </p:cNvSpPr>
          <p:nvPr/>
        </p:nvSpPr>
        <p:spPr bwMode="auto">
          <a:xfrm>
            <a:off x="1746096" y="2968002"/>
            <a:ext cx="2702719" cy="17543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r"/>
            <a:r>
              <a:rPr lang="zh-CN" altLang="en-US" b="1" dirty="0">
                <a:solidFill>
                  <a:schemeClr val="bg1"/>
                </a:solidFill>
                <a:ea typeface="微软雅黑" panose="020B0503020204020204" pitchFamily="34" charset="-122"/>
              </a:rPr>
              <a:t>【解读】</a:t>
            </a:r>
          </a:p>
          <a:p>
            <a:pPr algn="r"/>
            <a:r>
              <a:rPr lang="zh-CN" altLang="en-US" b="1" dirty="0">
                <a:solidFill>
                  <a:schemeClr val="bg1"/>
                </a:solidFill>
                <a:ea typeface="微软雅黑" panose="020B0503020204020204" pitchFamily="34" charset="-122"/>
              </a:rPr>
              <a:t>    针对现实中个人信息泄露、骚扰信息泛滥的情况，新法规定了经营者收集、使用消费者个人信息的原则。</a:t>
            </a:r>
          </a:p>
        </p:txBody>
      </p:sp>
      <p:sp>
        <p:nvSpPr>
          <p:cNvPr id="2" name="矩形 1"/>
          <p:cNvSpPr/>
          <p:nvPr/>
        </p:nvSpPr>
        <p:spPr>
          <a:xfrm>
            <a:off x="4278297" y="1376039"/>
            <a:ext cx="3877985"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加强对消费者个人信息保护</a:t>
            </a:r>
          </a:p>
        </p:txBody>
      </p:sp>
      <p:pic>
        <p:nvPicPr>
          <p:cNvPr id="24" name="Picture 5" descr="H:\2015年3.15工作\20131126164241-682513137.jpg20131126164241-68251313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80193" y="2551027"/>
            <a:ext cx="2031613" cy="2834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p:cNvPicPr>
          <p:nvPr/>
        </p:nvPicPr>
        <p:blipFill>
          <a:blip r:embed="rId6"/>
          <a:stretch>
            <a:fillRect/>
          </a:stretch>
        </p:blipFill>
        <p:spPr>
          <a:xfrm>
            <a:off x="1828800" y="5669042"/>
            <a:ext cx="8998476" cy="859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77556E-17 -3.7037E-6 L -0.040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3.7037E-6 L 0.04493 -3.703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42" presetClass="entr" presetSubtype="0"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42" presetClass="entr" presetSubtype="0"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21" grpId="0"/>
      <p:bldP spid="22"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365760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8755380" y="753455"/>
            <a:ext cx="3436622"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535531"/>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新</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消费者权益保护法</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亮点</a:t>
            </a:r>
          </a:p>
        </p:txBody>
      </p:sp>
      <p:grpSp>
        <p:nvGrpSpPr>
          <p:cNvPr id="7" name="组合 6"/>
          <p:cNvGrpSpPr/>
          <p:nvPr/>
        </p:nvGrpSpPr>
        <p:grpSpPr>
          <a:xfrm>
            <a:off x="1853707" y="1734056"/>
            <a:ext cx="8500793" cy="2936458"/>
            <a:chOff x="3134168" y="4540278"/>
            <a:chExt cx="18102427" cy="6253182"/>
          </a:xfrm>
        </p:grpSpPr>
        <p:pic>
          <p:nvPicPr>
            <p:cNvPr id="11" name="图片占位符 1"/>
            <p:cNvPicPr>
              <a:picLocks noChangeAspect="1"/>
            </p:cNvPicPr>
            <p:nvPr/>
          </p:nvPicPr>
          <p:blipFill>
            <a:blip r:embed="rId5" cstate="email">
              <a:extLst>
                <a:ext uri="{28A0092B-C50C-407E-A947-70E740481C1C}">
                  <a14:useLocalDpi xmlns:a14="http://schemas.microsoft.com/office/drawing/2010/main" val="0"/>
                </a:ext>
              </a:extLst>
            </a:blip>
            <a:srcRect l="16791" r="16791"/>
            <a:stretch>
              <a:fillRect/>
            </a:stretch>
          </p:blipFill>
          <p:spPr>
            <a:xfrm>
              <a:off x="3134168" y="4548108"/>
              <a:ext cx="6245353" cy="6245352"/>
            </a:xfrm>
            <a:prstGeom prst="ellipse">
              <a:avLst/>
            </a:prstGeom>
          </p:spPr>
        </p:pic>
        <p:pic>
          <p:nvPicPr>
            <p:cNvPr id="12" name="图片占位符 2"/>
            <p:cNvPicPr>
              <a:picLocks noChangeAspect="1"/>
            </p:cNvPicPr>
            <p:nvPr/>
          </p:nvPicPr>
          <p:blipFill>
            <a:blip r:embed="rId6" cstate="email">
              <a:extLst>
                <a:ext uri="{28A0092B-C50C-407E-A947-70E740481C1C}">
                  <a14:useLocalDpi xmlns:a14="http://schemas.microsoft.com/office/drawing/2010/main" val="0"/>
                </a:ext>
              </a:extLst>
            </a:blip>
            <a:srcRect l="21906" r="21906"/>
            <a:stretch>
              <a:fillRect/>
            </a:stretch>
          </p:blipFill>
          <p:spPr>
            <a:xfrm>
              <a:off x="14991242" y="4548108"/>
              <a:ext cx="6245353" cy="6245352"/>
            </a:xfrm>
            <a:prstGeom prst="ellipse">
              <a:avLst/>
            </a:prstGeom>
          </p:spPr>
        </p:pic>
        <p:sp>
          <p:nvSpPr>
            <p:cNvPr id="13" name="Oval 5"/>
            <p:cNvSpPr>
              <a:spLocks noChangeAspect="1"/>
            </p:cNvSpPr>
            <p:nvPr/>
          </p:nvSpPr>
          <p:spPr>
            <a:xfrm>
              <a:off x="9062706" y="4540278"/>
              <a:ext cx="6245352" cy="6245352"/>
            </a:xfrm>
            <a:prstGeom prst="ellipse">
              <a:avLst/>
            </a:prstGeom>
            <a:solidFill>
              <a:schemeClr val="accent1">
                <a:alpha val="89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矩形 8"/>
          <p:cNvSpPr/>
          <p:nvPr/>
        </p:nvSpPr>
        <p:spPr>
          <a:xfrm>
            <a:off x="4858622" y="2686735"/>
            <a:ext cx="2474755" cy="1200329"/>
          </a:xfrm>
          <a:prstGeom prst="rect">
            <a:avLst/>
          </a:prstGeom>
        </p:spPr>
        <p:txBody>
          <a:bodyPr wrap="squar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此赔偿原则仅针对经营者存在欺诈消费者的行为。进行确定，最少赔</a:t>
            </a:r>
            <a:r>
              <a:rPr lang="en-US" altLang="zh-CN" dirty="0">
                <a:solidFill>
                  <a:schemeClr val="bg1"/>
                </a:solidFill>
                <a:latin typeface="微软雅黑" panose="020B0503020204020204" pitchFamily="34" charset="-122"/>
                <a:ea typeface="微软雅黑" panose="020B0503020204020204" pitchFamily="34" charset="-122"/>
              </a:rPr>
              <a:t>500</a:t>
            </a:r>
            <a:r>
              <a:rPr lang="zh-CN" altLang="en-US" dirty="0">
                <a:solidFill>
                  <a:schemeClr val="bg1"/>
                </a:solidFill>
                <a:latin typeface="微软雅黑" panose="020B0503020204020204" pitchFamily="34" charset="-122"/>
                <a:ea typeface="微软雅黑" panose="020B0503020204020204" pitchFamily="34" charset="-122"/>
              </a:rPr>
              <a:t>元。</a:t>
            </a:r>
          </a:p>
        </p:txBody>
      </p:sp>
      <p:sp>
        <p:nvSpPr>
          <p:cNvPr id="23" name="矩形 22"/>
          <p:cNvSpPr/>
          <p:nvPr/>
        </p:nvSpPr>
        <p:spPr>
          <a:xfrm>
            <a:off x="1445416" y="4839743"/>
            <a:ext cx="3413206" cy="1477328"/>
          </a:xfrm>
          <a:prstGeom prst="rect">
            <a:avLst/>
          </a:prstGeom>
        </p:spPr>
        <p:txBody>
          <a:bodyPr wrap="square">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法条</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消费者权益保护法</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第</a:t>
            </a:r>
            <a:r>
              <a:rPr lang="en-US" altLang="zh-CN" dirty="0">
                <a:solidFill>
                  <a:schemeClr val="bg1"/>
                </a:solidFill>
                <a:latin typeface="微软雅黑" panose="020B0503020204020204" pitchFamily="34" charset="-122"/>
                <a:ea typeface="微软雅黑" panose="020B0503020204020204" pitchFamily="34" charset="-122"/>
              </a:rPr>
              <a:t>55</a:t>
            </a:r>
            <a:r>
              <a:rPr lang="zh-CN" altLang="en-US" dirty="0">
                <a:solidFill>
                  <a:schemeClr val="bg1"/>
                </a:solidFill>
                <a:latin typeface="微软雅黑" panose="020B0503020204020204" pitchFamily="34" charset="-122"/>
                <a:ea typeface="微软雅黑" panose="020B0503020204020204" pitchFamily="34" charset="-122"/>
              </a:rPr>
              <a:t>条</a:t>
            </a:r>
          </a:p>
          <a:p>
            <a:pPr algn="ctr"/>
            <a:r>
              <a:rPr lang="zh-CN" altLang="en-US" dirty="0" smtClean="0">
                <a:solidFill>
                  <a:schemeClr val="bg1"/>
                </a:solidFill>
                <a:latin typeface="微软雅黑" panose="020B0503020204020204" pitchFamily="34" charset="-122"/>
                <a:ea typeface="微软雅黑" panose="020B0503020204020204" pitchFamily="34" charset="-122"/>
              </a:rPr>
              <a:t>此</a:t>
            </a:r>
            <a:r>
              <a:rPr lang="zh-CN" altLang="en-US" dirty="0">
                <a:solidFill>
                  <a:schemeClr val="bg1"/>
                </a:solidFill>
                <a:latin typeface="微软雅黑" panose="020B0503020204020204" pitchFamily="34" charset="-122"/>
                <a:ea typeface="微软雅黑" panose="020B0503020204020204" pitchFamily="34" charset="-122"/>
              </a:rPr>
              <a:t>赔偿原则仅针对经营者存在欺诈消费者的行为。进行确定，最少赔</a:t>
            </a:r>
            <a:r>
              <a:rPr lang="en-US" altLang="zh-CN" dirty="0">
                <a:solidFill>
                  <a:schemeClr val="bg1"/>
                </a:solidFill>
                <a:latin typeface="微软雅黑" panose="020B0503020204020204" pitchFamily="34" charset="-122"/>
                <a:ea typeface="微软雅黑" panose="020B0503020204020204" pitchFamily="34" charset="-122"/>
              </a:rPr>
              <a:t>500</a:t>
            </a:r>
            <a:r>
              <a:rPr lang="zh-CN" altLang="en-US" dirty="0">
                <a:solidFill>
                  <a:schemeClr val="bg1"/>
                </a:solidFill>
                <a:latin typeface="微软雅黑" panose="020B0503020204020204" pitchFamily="34" charset="-122"/>
                <a:ea typeface="微软雅黑" panose="020B0503020204020204" pitchFamily="34" charset="-122"/>
              </a:rPr>
              <a:t>元。</a:t>
            </a:r>
          </a:p>
        </p:txBody>
      </p:sp>
      <p:sp>
        <p:nvSpPr>
          <p:cNvPr id="25" name="矩形 24"/>
          <p:cNvSpPr/>
          <p:nvPr/>
        </p:nvSpPr>
        <p:spPr>
          <a:xfrm>
            <a:off x="7333377" y="4854192"/>
            <a:ext cx="3341119" cy="1477328"/>
          </a:xfrm>
          <a:prstGeom prst="rect">
            <a:avLst/>
          </a:prstGeom>
        </p:spPr>
        <p:txBody>
          <a:bodyPr wrap="square">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解读</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修改后的</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消法</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不仅将惩罚性赔偿的倍数由“退一赔二”变为“退一赔三”，而且还对赔偿的最低数额进行确定，最少赔</a:t>
            </a:r>
            <a:r>
              <a:rPr lang="en-US" altLang="zh-CN" dirty="0">
                <a:solidFill>
                  <a:schemeClr val="bg1"/>
                </a:solidFill>
                <a:latin typeface="微软雅黑" panose="020B0503020204020204" pitchFamily="34" charset="-122"/>
                <a:ea typeface="微软雅黑" panose="020B0503020204020204" pitchFamily="34" charset="-122"/>
              </a:rPr>
              <a:t>500</a:t>
            </a:r>
            <a:r>
              <a:rPr lang="zh-CN" altLang="en-US" dirty="0">
                <a:solidFill>
                  <a:schemeClr val="bg1"/>
                </a:solidFill>
                <a:latin typeface="微软雅黑" panose="020B0503020204020204" pitchFamily="34" charset="-122"/>
                <a:ea typeface="微软雅黑" panose="020B0503020204020204" pitchFamily="34" charset="-122"/>
              </a:rPr>
              <a:t>元。</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77556E-17 -3.7037E-6 L -0.040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3.7037E-6 L 0.04493 -3.703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23"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365760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8755380" y="753455"/>
            <a:ext cx="3436622"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535531"/>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 </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新</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消费者权益保护法</a:t>
            </a:r>
            <a:r>
              <a:rPr kumimoji="0" lang="en-US" altLang="zh-CN"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a:t>
            </a: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亮点</a:t>
            </a:r>
          </a:p>
        </p:txBody>
      </p:sp>
      <p:grpSp>
        <p:nvGrpSpPr>
          <p:cNvPr id="18" name="组合 17"/>
          <p:cNvGrpSpPr/>
          <p:nvPr/>
        </p:nvGrpSpPr>
        <p:grpSpPr>
          <a:xfrm>
            <a:off x="785455" y="1920876"/>
            <a:ext cx="10442574" cy="4032249"/>
            <a:chOff x="785455" y="1920876"/>
            <a:chExt cx="10442574" cy="4032249"/>
          </a:xfrm>
        </p:grpSpPr>
        <p:grpSp>
          <p:nvGrpSpPr>
            <p:cNvPr id="10" name="组合 9"/>
            <p:cNvGrpSpPr/>
            <p:nvPr/>
          </p:nvGrpSpPr>
          <p:grpSpPr>
            <a:xfrm>
              <a:off x="785455" y="1920876"/>
              <a:ext cx="4032249" cy="4032249"/>
              <a:chOff x="785455" y="1920876"/>
              <a:chExt cx="4032249" cy="4032249"/>
            </a:xfrm>
          </p:grpSpPr>
          <p:sp>
            <p:nvSpPr>
              <p:cNvPr id="14" name="Round Diagonal Corner Rectangle 19"/>
              <p:cNvSpPr/>
              <p:nvPr/>
            </p:nvSpPr>
            <p:spPr bwMode="auto">
              <a:xfrm>
                <a:off x="785455" y="1920876"/>
                <a:ext cx="4032249" cy="4032249"/>
              </a:xfrm>
              <a:prstGeom prst="round2Diag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lIns="192832" tIns="96416" rIns="192832" bIns="96416" anchor="ctr"/>
              <a:lstStyle/>
              <a:p>
                <a:pPr algn="ctr"/>
                <a:endParaRPr lang="en-US" sz="3165" b="1" dirty="0">
                  <a:solidFill>
                    <a:schemeClr val="accent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15" name="矩形 14"/>
              <p:cNvSpPr/>
              <p:nvPr/>
            </p:nvSpPr>
            <p:spPr>
              <a:xfrm>
                <a:off x="1094976" y="2367339"/>
                <a:ext cx="3413206" cy="3139321"/>
              </a:xfrm>
              <a:prstGeom prst="rect">
                <a:avLst/>
              </a:prstGeom>
            </p:spPr>
            <p:txBody>
              <a:bodyPr wrap="square">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法条</a:t>
                </a:r>
                <a:r>
                  <a:rPr lang="en-US" altLang="zh-CN" dirty="0">
                    <a:solidFill>
                      <a:schemeClr val="bg1"/>
                    </a:solidFill>
                    <a:latin typeface="微软雅黑" panose="020B0503020204020204" pitchFamily="34" charset="-122"/>
                    <a:ea typeface="微软雅黑" panose="020B0503020204020204" pitchFamily="34" charset="-122"/>
                  </a:rPr>
                  <a:t>】</a:t>
                </a:r>
              </a:p>
              <a:p>
                <a:pPr algn="ct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消费者权益保护法</a:t>
                </a:r>
                <a:r>
                  <a:rPr lang="en-US" altLang="zh-CN" dirty="0">
                    <a:solidFill>
                      <a:schemeClr val="bg1"/>
                    </a:solidFill>
                    <a:latin typeface="微软雅黑" panose="020B0503020204020204" pitchFamily="34" charset="-122"/>
                    <a:ea typeface="微软雅黑" panose="020B0503020204020204" pitchFamily="34" charset="-122"/>
                  </a:rPr>
                  <a:t>》</a:t>
                </a:r>
              </a:p>
              <a:p>
                <a:pPr algn="ct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第</a:t>
                </a:r>
                <a:r>
                  <a:rPr lang="en-US" altLang="zh-CN" dirty="0">
                    <a:solidFill>
                      <a:schemeClr val="bg1"/>
                    </a:solidFill>
                    <a:latin typeface="微软雅黑" panose="020B0503020204020204" pitchFamily="34" charset="-122"/>
                    <a:ea typeface="微软雅黑" panose="020B0503020204020204" pitchFamily="34" charset="-122"/>
                  </a:rPr>
                  <a:t>26</a:t>
                </a:r>
                <a:r>
                  <a:rPr lang="zh-CN" altLang="en-US" dirty="0">
                    <a:solidFill>
                      <a:schemeClr val="bg1"/>
                    </a:solidFill>
                    <a:latin typeface="微软雅黑" panose="020B0503020204020204" pitchFamily="34" charset="-122"/>
                    <a:ea typeface="微软雅黑" panose="020B0503020204020204" pitchFamily="34" charset="-122"/>
                  </a:rPr>
                  <a:t>条</a:t>
                </a:r>
              </a:p>
              <a:p>
                <a:pPr algn="ctr"/>
                <a:r>
                  <a:rPr lang="zh-CN" altLang="en-US" dirty="0">
                    <a:solidFill>
                      <a:schemeClr val="bg1"/>
                    </a:solidFill>
                    <a:latin typeface="微软雅黑" panose="020B0503020204020204" pitchFamily="34" charset="-122"/>
                    <a:ea typeface="微软雅黑" panose="020B0503020204020204" pitchFamily="34" charset="-122"/>
                  </a:rPr>
                  <a:t>    </a:t>
                </a:r>
                <a:r>
                  <a:rPr lang="en-US" altLang="zh-CN" dirty="0">
                    <a:solidFill>
                      <a:schemeClr val="bg1"/>
                    </a:solidFill>
                    <a:latin typeface="微软雅黑" panose="020B0503020204020204" pitchFamily="34" charset="-122"/>
                    <a:ea typeface="微软雅黑" panose="020B0503020204020204" pitchFamily="34" charset="-122"/>
                  </a:rPr>
                  <a:t>……</a:t>
                </a:r>
              </a:p>
              <a:p>
                <a:pPr algn="ct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经营者不得以格式条款、通知、声明、店堂告示等方式，作出排除或者限制消费者权利、减轻或者免除经营者责任、加重消费者责任等对消费者不公平、不合理的规定，不得利用格式条款并借助技术手段强制交易。</a:t>
                </a:r>
              </a:p>
            </p:txBody>
          </p:sp>
        </p:grpSp>
        <p:sp>
          <p:nvSpPr>
            <p:cNvPr id="16" name="Round Diagonal Corner Rectangle 19"/>
            <p:cNvSpPr/>
            <p:nvPr/>
          </p:nvSpPr>
          <p:spPr bwMode="auto">
            <a:xfrm>
              <a:off x="7195780" y="1920876"/>
              <a:ext cx="4032249" cy="4032249"/>
            </a:xfrm>
            <a:prstGeom prst="round2Diag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lIns="192832" tIns="96416" rIns="192832" bIns="96416" anchor="ctr"/>
            <a:lstStyle/>
            <a:p>
              <a:pPr algn="ctr"/>
              <a:endParaRPr lang="en-US" sz="3165" b="1" dirty="0">
                <a:solidFill>
                  <a:schemeClr val="accent1"/>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17" name="矩形 16"/>
            <p:cNvSpPr/>
            <p:nvPr/>
          </p:nvSpPr>
          <p:spPr>
            <a:xfrm>
              <a:off x="7505301" y="2367339"/>
              <a:ext cx="3413206" cy="3139321"/>
            </a:xfrm>
            <a:prstGeom prst="rect">
              <a:avLst/>
            </a:prstGeom>
          </p:spPr>
          <p:txBody>
            <a:bodyPr wrap="square">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解读</a:t>
              </a:r>
              <a:r>
                <a:rPr lang="en-US" altLang="zh-CN" dirty="0">
                  <a:solidFill>
                    <a:schemeClr val="bg1"/>
                  </a:solidFill>
                  <a:latin typeface="微软雅黑" panose="020B0503020204020204" pitchFamily="34" charset="-122"/>
                  <a:ea typeface="微软雅黑" panose="020B0503020204020204" pitchFamily="34" charset="-122"/>
                </a:rPr>
                <a:t>】</a:t>
              </a:r>
            </a:p>
            <a:p>
              <a:pPr algn="ct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格式条款是当事人为了重复使用而预先拟定，并在订立合同时未与对方协商的条款。</a:t>
              </a:r>
            </a:p>
            <a:p>
              <a:pPr algn="ctr"/>
              <a:r>
                <a:rPr lang="zh-CN" altLang="en-US" dirty="0">
                  <a:solidFill>
                    <a:schemeClr val="bg1"/>
                  </a:solidFill>
                  <a:latin typeface="微软雅黑" panose="020B0503020204020204" pitchFamily="34" charset="-122"/>
                  <a:ea typeface="微软雅黑" panose="020B0503020204020204" pitchFamily="34" charset="-122"/>
                </a:rPr>
                <a:t>    一些经营者利用其优势地位，在制定格式条款时只强调权利，有意识地逃避法定义务，甚至将不公平条款强加给消费者。</a:t>
              </a:r>
            </a:p>
            <a:p>
              <a:pPr algn="ctr"/>
              <a:r>
                <a:rPr lang="zh-CN" altLang="en-US" dirty="0">
                  <a:solidFill>
                    <a:schemeClr val="bg1"/>
                  </a:solidFill>
                  <a:latin typeface="微软雅黑" panose="020B0503020204020204" pitchFamily="34" charset="-122"/>
                  <a:ea typeface="微软雅黑" panose="020B0503020204020204" pitchFamily="34" charset="-122"/>
                </a:rPr>
                <a:t>    新</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消法</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对于经营者以不公平格式条款损害消费者权益的行为进行了进一步规制。</a:t>
              </a:r>
            </a:p>
          </p:txBody>
        </p:sp>
        <p:sp>
          <p:nvSpPr>
            <p:cNvPr id="2" name="矩形 1"/>
            <p:cNvSpPr/>
            <p:nvPr/>
          </p:nvSpPr>
          <p:spPr>
            <a:xfrm>
              <a:off x="4754084" y="3330059"/>
              <a:ext cx="2441695" cy="769441"/>
            </a:xfrm>
            <a:prstGeom prst="rect">
              <a:avLst/>
            </a:prstGeom>
          </p:spPr>
          <p:txBody>
            <a:bodyPr wrap="none">
              <a:spAutoFit/>
            </a:bodyPr>
            <a:lstStyle/>
            <a:p>
              <a:pPr lvl="0" algn="ctr"/>
              <a:r>
                <a:rPr lang="en-US" altLang="zh-CN" sz="4400" dirty="0">
                  <a:solidFill>
                    <a:prstClr val="white"/>
                  </a:solidFill>
                  <a:latin typeface="微软雅黑" panose="020B0503020204020204" pitchFamily="34" charset="-122"/>
                  <a:ea typeface="微软雅黑" panose="020B0503020204020204" pitchFamily="34" charset="-122"/>
                </a:rPr>
                <a:t>【</a:t>
              </a:r>
              <a:r>
                <a:rPr lang="zh-CN" altLang="en-US" sz="4400" dirty="0">
                  <a:solidFill>
                    <a:prstClr val="white"/>
                  </a:solidFill>
                  <a:latin typeface="微软雅黑" panose="020B0503020204020204" pitchFamily="34" charset="-122"/>
                  <a:ea typeface="微软雅黑" panose="020B0503020204020204" pitchFamily="34" charset="-122"/>
                </a:rPr>
                <a:t>解读</a:t>
              </a:r>
              <a:r>
                <a:rPr lang="en-US" altLang="zh-CN" sz="4400" dirty="0">
                  <a:solidFill>
                    <a:prstClr val="white"/>
                  </a:solidFill>
                  <a:latin typeface="微软雅黑" panose="020B0503020204020204" pitchFamily="34" charset="-122"/>
                  <a:ea typeface="微软雅黑" panose="020B0503020204020204" pitchFamily="34" charset="-122"/>
                </a:rPr>
                <a:t>】</a:t>
              </a:r>
            </a:p>
          </p:txBody>
        </p:sp>
        <p:sp>
          <p:nvSpPr>
            <p:cNvPr id="4" name="燕尾形箭头 3"/>
            <p:cNvSpPr/>
            <p:nvPr/>
          </p:nvSpPr>
          <p:spPr>
            <a:xfrm>
              <a:off x="5334000" y="3057525"/>
              <a:ext cx="1209675" cy="27253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燕尾形箭头 18"/>
            <p:cNvSpPr/>
            <p:nvPr/>
          </p:nvSpPr>
          <p:spPr>
            <a:xfrm>
              <a:off x="5334000" y="4120604"/>
              <a:ext cx="1209675" cy="272534"/>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77556E-17 -3.7037E-6 L -0.040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3.7037E-6 L 0.04493 -3.703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0"/>
          <p:cNvSpPr txBox="1"/>
          <p:nvPr/>
        </p:nvSpPr>
        <p:spPr>
          <a:xfrm>
            <a:off x="2783004" y="968375"/>
            <a:ext cx="7051190" cy="3157788"/>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第</a:t>
            </a:r>
            <a:r>
              <a:rPr kumimoji="0" lang="en-US" altLang="zh-CN" sz="16600" b="0" i="0" u="none" strike="noStrike" kern="0" cap="none" spc="0" normalizeH="0" baseline="0" noProof="0" dirty="0" smtClean="0">
                <a:ln>
                  <a:solidFill>
                    <a:srgbClr val="FDF28B"/>
                  </a:solidFill>
                </a:ln>
                <a:blipFill dpi="0" rotWithShape="1">
                  <a:blip r:embed="rId4"/>
                  <a:srcRect/>
                  <a:tile tx="0" ty="0" sx="100000" sy="100000" flip="none" algn="tl"/>
                </a:blipFill>
                <a:effectLst>
                  <a:outerShdw blurRad="88900" dist="50800" dir="5400000" algn="t" rotWithShape="0">
                    <a:srgbClr val="C00000">
                      <a:lumMod val="50000"/>
                    </a:srgbClr>
                  </a:outerShdw>
                </a:effectLst>
                <a:uLnTx/>
                <a:uFillTx/>
                <a:latin typeface="HL Thuphap 1BK upgrade" pitchFamily="2" charset="0"/>
                <a:ea typeface="汉仪尚巍手书W" panose="00020600040101010101" pitchFamily="18" charset="-122"/>
                <a:cs typeface="+mn-ea"/>
                <a:sym typeface="+mn-lt"/>
              </a:rPr>
              <a:t>O</a:t>
            </a:r>
            <a:r>
              <a:rPr lang="en-US" altLang="zh-CN" sz="16600"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HL Thuphap 1BK upgrade" pitchFamily="2" charset="0"/>
                <a:ea typeface="汉仪尚巍手书W" panose="00020600040101010101" pitchFamily="18" charset="-122"/>
                <a:cs typeface="+mn-ea"/>
                <a:sym typeface="+mn-lt"/>
              </a:rPr>
              <a:t>6</a:t>
            </a:r>
            <a:r>
              <a:rPr kumimoji="0" lang="zh-CN" altLang="en-US" sz="8000" b="0"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rPr>
              <a:t>部分</a:t>
            </a:r>
            <a:endParaRPr kumimoji="0" lang="en-US" altLang="zh-CN" sz="8000" b="0" i="0" u="none" strike="noStrike" kern="0" cap="none" spc="0" normalizeH="0" baseline="0" noProof="0" dirty="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汉仪尚巍手书W" panose="00020600040101010101" pitchFamily="18" charset="-122"/>
              <a:ea typeface="汉仪尚巍手书W" panose="00020600040101010101" pitchFamily="18" charset="-122"/>
              <a:cs typeface="+mn-ea"/>
              <a:sym typeface="+mn-lt"/>
            </a:endParaRPr>
          </a:p>
        </p:txBody>
      </p:sp>
      <p:sp>
        <p:nvSpPr>
          <p:cNvPr id="8" name="TextBox 20"/>
          <p:cNvSpPr txBox="1"/>
          <p:nvPr/>
        </p:nvSpPr>
        <p:spPr>
          <a:xfrm>
            <a:off x="3455136" y="3786187"/>
            <a:ext cx="5706921" cy="903645"/>
          </a:xfrm>
          <a:prstGeom prst="rect">
            <a:avLst/>
          </a:prstGeom>
          <a:noFill/>
          <a:effectLst/>
        </p:spPr>
        <p:txBody>
          <a:bodyPr vert="horz" wrap="square" rtlCol="0">
            <a:spAutoFit/>
          </a:bodyPr>
          <a:lstStyle/>
          <a:p>
            <a:pPr lvl="0" algn="ctr">
              <a:lnSpc>
                <a:spcPct val="120000"/>
              </a:lnSpc>
            </a:pPr>
            <a:r>
              <a:rPr lang="zh-CN" altLang="en-US" sz="48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案例分析</a:t>
            </a:r>
          </a:p>
        </p:txBody>
      </p:sp>
      <p:sp>
        <p:nvSpPr>
          <p:cNvPr id="9" name="TextBox 10"/>
          <p:cNvSpPr txBox="1"/>
          <p:nvPr/>
        </p:nvSpPr>
        <p:spPr>
          <a:xfrm>
            <a:off x="3847716" y="4932972"/>
            <a:ext cx="4921763" cy="533545"/>
          </a:xfrm>
          <a:prstGeom prst="rect">
            <a:avLst/>
          </a:prstGeom>
          <a:noFill/>
        </p:spPr>
        <p:txBody>
          <a:bodyPr wrap="square" lIns="36000" tIns="46800" rIns="36000" bIns="46800" rtlCol="0">
            <a:spAutoFit/>
          </a:bodyPr>
          <a:lstStyle/>
          <a:p>
            <a:pPr marL="0" marR="0" lvl="0" indent="0" algn="ctr" defTabSz="914400" eaLnBrk="1" fontAlgn="auto" latinLnBrk="0" hangingPunct="1">
              <a:lnSpc>
                <a:spcPct val="125000"/>
              </a:lnSpc>
              <a:spcBef>
                <a:spcPts val="0"/>
              </a:spcBef>
              <a:spcAft>
                <a:spcPts val="0"/>
              </a:spcAft>
              <a:buClrTx/>
              <a:buSzTx/>
              <a:buFontTx/>
              <a:buNone/>
              <a:defRPr/>
            </a:pP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Lorem ipsum dolor sit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consectetur</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adipiscing</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elit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Donec</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luctus</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nibh</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sit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sem</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vulputate</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venenatis</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bibendum</a:t>
            </a:r>
            <a:r>
              <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orci</a:t>
            </a:r>
            <a:endParaRPr kumimoji="0" lang="en-US" sz="12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699"/>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699"/>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lvl="0" algn="ctr">
              <a:lnSpc>
                <a:spcPct val="120000"/>
              </a:lnSpc>
            </a:pPr>
            <a:r>
              <a:rPr lang="zh-CN" altLang="en-US" sz="2400" b="1" kern="0" dirty="0">
                <a:ln>
                  <a:solidFill>
                    <a:srgbClr val="FDF28B"/>
                  </a:solidFill>
                </a:ln>
                <a:blipFill>
                  <a:blip r:embed="rId4"/>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案例分析</a:t>
            </a:r>
          </a:p>
        </p:txBody>
      </p:sp>
      <p:pic>
        <p:nvPicPr>
          <p:cNvPr id="7" name="Picture 8" descr="b12325c362d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122" y="1835151"/>
            <a:ext cx="3457177" cy="447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5"/>
          <p:cNvGrpSpPr/>
          <p:nvPr/>
        </p:nvGrpSpPr>
        <p:grpSpPr bwMode="auto">
          <a:xfrm>
            <a:off x="4496028" y="1494460"/>
            <a:ext cx="6981896" cy="4524228"/>
            <a:chOff x="2" y="-440"/>
            <a:chExt cx="8422" cy="5843"/>
          </a:xfrm>
        </p:grpSpPr>
        <p:sp>
          <p:nvSpPr>
            <p:cNvPr id="10" name="长方形 1063"/>
            <p:cNvSpPr>
              <a:spLocks noChangeArrowheads="1"/>
            </p:cNvSpPr>
            <p:nvPr/>
          </p:nvSpPr>
          <p:spPr bwMode="auto">
            <a:xfrm>
              <a:off x="2" y="0"/>
              <a:ext cx="8422" cy="4420"/>
            </a:xfrm>
            <a:prstGeom prst="rect">
              <a:avLst/>
            </a:prstGeom>
            <a:solidFill>
              <a:srgbClr val="C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endParaRPr lang="zh-CN" altLang="zh-CN">
                <a:ea typeface="微软雅黑" panose="020B0503020204020204" pitchFamily="34" charset="-122"/>
              </a:endParaRPr>
            </a:p>
          </p:txBody>
        </p:sp>
        <p:sp>
          <p:nvSpPr>
            <p:cNvPr id="11" name="Text Box 7"/>
            <p:cNvSpPr txBox="1">
              <a:spLocks noChangeArrowheads="1"/>
            </p:cNvSpPr>
            <p:nvPr/>
          </p:nvSpPr>
          <p:spPr bwMode="auto">
            <a:xfrm>
              <a:off x="104" y="-440"/>
              <a:ext cx="8320" cy="5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endParaRPr lang="zh-CN" altLang="en-US" sz="3600" b="1" dirty="0">
                <a:ea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rPr>
                <a:t>案    例</a:t>
              </a:r>
              <a:r>
                <a:rPr lang="zh-CN" altLang="en-US" b="1" dirty="0">
                  <a:solidFill>
                    <a:schemeClr val="bg1"/>
                  </a:solidFill>
                  <a:ea typeface="微软雅黑" panose="020B0503020204020204" pitchFamily="34" charset="-122"/>
                </a:rPr>
                <a:t>：      赠品质量问题</a:t>
              </a:r>
            </a:p>
            <a:p>
              <a:r>
                <a:rPr lang="zh-CN" altLang="en-US" b="1" dirty="0">
                  <a:solidFill>
                    <a:schemeClr val="bg1"/>
                  </a:solidFill>
                  <a:ea typeface="微软雅黑" panose="020B0503020204020204" pitchFamily="34" charset="-122"/>
                </a:rPr>
                <a:t>事实经过：</a:t>
              </a:r>
            </a:p>
            <a:p>
              <a:r>
                <a:rPr lang="zh-CN" altLang="en-US" b="1" dirty="0">
                  <a:solidFill>
                    <a:schemeClr val="bg1"/>
                  </a:solidFill>
                  <a:ea typeface="微软雅黑" panose="020B0503020204020204" pitchFamily="34" charset="-122"/>
                </a:rPr>
                <a:t>                刘先生在一家通信器材店购买了一部手机，商家赠送一个充电宝。刘先生发现充电宝经常出现问题，不能正常使用，要求商家更换。商家称充电宝属于赠品，没有“三包”待遇，不予更换。</a:t>
              </a:r>
            </a:p>
            <a:p>
              <a:endParaRPr lang="zh-CN" altLang="en-US" b="1" dirty="0">
                <a:solidFill>
                  <a:schemeClr val="bg1"/>
                </a:solidFill>
                <a:ea typeface="微软雅黑" panose="020B0503020204020204" pitchFamily="34" charset="-122"/>
              </a:endParaRPr>
            </a:p>
            <a:p>
              <a:r>
                <a:rPr lang="zh-CN" altLang="en-US" b="1" dirty="0">
                  <a:solidFill>
                    <a:schemeClr val="bg1"/>
                  </a:solidFill>
                  <a:ea typeface="微软雅黑" panose="020B0503020204020204" pitchFamily="34" charset="-122"/>
                </a:rPr>
                <a:t>维权经过：</a:t>
              </a:r>
            </a:p>
            <a:p>
              <a:r>
                <a:rPr lang="zh-CN" altLang="en-US" b="1" dirty="0">
                  <a:solidFill>
                    <a:schemeClr val="bg1"/>
                  </a:solidFill>
                  <a:ea typeface="微软雅黑" panose="020B0503020204020204" pitchFamily="34" charset="-122"/>
                </a:rPr>
                <a:t>                刘先生到某工商局进行投诉。执法人员调查了解后，认定商家做法不合理，“赠品”也应保证品质、质量，也要提供“三包”服务。</a:t>
              </a:r>
            </a:p>
            <a:p>
              <a:endParaRPr lang="zh-CN" altLang="en-US" sz="3600" b="1" dirty="0">
                <a:ea typeface="微软雅黑" panose="020B0503020204020204" pitchFamily="34" charset="-122"/>
              </a:endParaRPr>
            </a:p>
            <a:p>
              <a:endParaRPr lang="zh-CN" altLang="en-US" sz="3600" b="1" dirty="0">
                <a:ea typeface="微软雅黑" panose="020B0503020204020204" pitchFamily="34" charset="-122"/>
              </a:endParaRPr>
            </a:p>
          </p:txBody>
        </p:sp>
      </p:grpSp>
      <p:sp>
        <p:nvSpPr>
          <p:cNvPr id="12" name="Rectangle 9"/>
          <p:cNvSpPr>
            <a:spLocks noChangeArrowheads="1"/>
          </p:cNvSpPr>
          <p:nvPr/>
        </p:nvSpPr>
        <p:spPr bwMode="auto">
          <a:xfrm>
            <a:off x="4496028" y="5328566"/>
            <a:ext cx="6981896" cy="885529"/>
          </a:xfrm>
          <a:prstGeom prst="rect">
            <a:avLst/>
          </a:prstGeom>
          <a:solidFill>
            <a:schemeClr val="accent1"/>
          </a:solidFill>
          <a:ln>
            <a:noFill/>
          </a:ln>
          <a:effectLst/>
        </p:spPr>
        <p:txBody>
          <a:bodyPr wrap="none" anchor="ctr"/>
          <a:lstStyle/>
          <a:p>
            <a:r>
              <a:rPr lang="zh-CN" altLang="zh-CN" sz="1600" b="1" dirty="0">
                <a:solidFill>
                  <a:schemeClr val="bg1"/>
                </a:solidFill>
                <a:ea typeface="微软雅黑" panose="020B0503020204020204" pitchFamily="34" charset="-122"/>
              </a:rPr>
              <a:t>维权结果：</a:t>
            </a:r>
          </a:p>
          <a:p>
            <a:r>
              <a:rPr lang="zh-CN" altLang="zh-CN" sz="1600" b="1" dirty="0">
                <a:solidFill>
                  <a:schemeClr val="bg1"/>
                </a:solidFill>
                <a:ea typeface="微软雅黑" panose="020B0503020204020204" pitchFamily="34" charset="-122"/>
              </a:rPr>
              <a:t>通过调解，经营者为刘先生更换了新的充电宝</a:t>
            </a:r>
            <a:r>
              <a:rPr lang="zh-CN" altLang="zh-CN" sz="3200" b="1" dirty="0">
                <a:solidFill>
                  <a:schemeClr val="bg1"/>
                </a:solidFill>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2" presetClass="entr" presetSubtype="8" fill="hold" nodeType="withEffect">
                                  <p:stCondLst>
                                    <p:cond delay="17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7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4" fill="hold" grpId="0" nodeType="withEffect">
                                  <p:stCondLst>
                                    <p:cond delay="13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2" grpId="0" bldLvl="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案例分析</a:t>
            </a:r>
          </a:p>
        </p:txBody>
      </p:sp>
      <p:pic>
        <p:nvPicPr>
          <p:cNvPr id="7" name="Picture 8" descr="b12325c362d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122" y="1835151"/>
            <a:ext cx="3457177" cy="447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5"/>
          <p:cNvGrpSpPr/>
          <p:nvPr/>
        </p:nvGrpSpPr>
        <p:grpSpPr bwMode="auto">
          <a:xfrm>
            <a:off x="4496028" y="1494460"/>
            <a:ext cx="6981896" cy="4801427"/>
            <a:chOff x="2" y="-440"/>
            <a:chExt cx="8422" cy="6201"/>
          </a:xfrm>
        </p:grpSpPr>
        <p:sp>
          <p:nvSpPr>
            <p:cNvPr id="10" name="长方形 1063"/>
            <p:cNvSpPr>
              <a:spLocks noChangeArrowheads="1"/>
            </p:cNvSpPr>
            <p:nvPr/>
          </p:nvSpPr>
          <p:spPr bwMode="auto">
            <a:xfrm>
              <a:off x="2" y="0"/>
              <a:ext cx="8422" cy="4420"/>
            </a:xfrm>
            <a:prstGeom prst="rect">
              <a:avLst/>
            </a:prstGeom>
            <a:solidFill>
              <a:srgbClr val="C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ysClr val="windowText" lastClr="000000"/>
                </a:solidFill>
                <a:effectLst/>
                <a:uLnTx/>
                <a:uFillTx/>
                <a:ea typeface="微软雅黑" panose="020B0503020204020204" pitchFamily="34" charset="-122"/>
              </a:endParaRPr>
            </a:p>
          </p:txBody>
        </p:sp>
        <p:sp>
          <p:nvSpPr>
            <p:cNvPr id="11" name="Text Box 7"/>
            <p:cNvSpPr txBox="1">
              <a:spLocks noChangeArrowheads="1"/>
            </p:cNvSpPr>
            <p:nvPr/>
          </p:nvSpPr>
          <p:spPr bwMode="auto">
            <a:xfrm>
              <a:off x="104" y="-440"/>
              <a:ext cx="8320" cy="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1" i="0" u="none" strike="noStrike" kern="0" cap="none" spc="0" normalizeH="0" baseline="0" noProof="0" dirty="0">
                <a:ln>
                  <a:noFill/>
                </a:ln>
                <a:solidFill>
                  <a:sysClr val="windowText" lastClr="000000"/>
                </a:solidFill>
                <a:effectLst/>
                <a:uLnTx/>
                <a:uFillTx/>
                <a:ea typeface="微软雅黑" panose="020B0503020204020204" pitchFamily="34" charset="-122"/>
              </a:endParaRPr>
            </a:p>
            <a:p>
              <a:pPr lvl="0"/>
              <a:r>
                <a:rPr lang="zh-CN" altLang="en-US" b="1" kern="0" dirty="0">
                  <a:solidFill>
                    <a:schemeClr val="bg1"/>
                  </a:solidFill>
                  <a:latin typeface="微软雅黑" panose="020B0503020204020204" pitchFamily="34" charset="-122"/>
                  <a:ea typeface="微软雅黑" panose="020B0503020204020204" pitchFamily="34" charset="-122"/>
                </a:rPr>
                <a:t>案      例：保健品当药品卖， 商家道歉并退款</a:t>
              </a:r>
            </a:p>
            <a:p>
              <a:pPr lvl="0"/>
              <a:endParaRPr lang="zh-CN" altLang="en-US" b="1" kern="0" dirty="0">
                <a:solidFill>
                  <a:schemeClr val="bg1"/>
                </a:solidFill>
                <a:latin typeface="微软雅黑" panose="020B0503020204020204" pitchFamily="34" charset="-122"/>
                <a:ea typeface="微软雅黑" panose="020B0503020204020204" pitchFamily="34" charset="-122"/>
              </a:endParaRPr>
            </a:p>
            <a:p>
              <a:pPr lvl="0"/>
              <a:r>
                <a:rPr lang="zh-CN" altLang="en-US" b="1" kern="0" dirty="0">
                  <a:solidFill>
                    <a:schemeClr val="bg1"/>
                  </a:solidFill>
                  <a:latin typeface="微软雅黑" panose="020B0503020204020204" pitchFamily="34" charset="-122"/>
                  <a:ea typeface="微软雅黑" panose="020B0503020204020204" pitchFamily="34" charset="-122"/>
                </a:rPr>
                <a:t> 事实经过：</a:t>
              </a:r>
            </a:p>
            <a:p>
              <a:pPr lvl="0"/>
              <a:r>
                <a:rPr lang="zh-CN" altLang="en-US" b="1" kern="0" dirty="0">
                  <a:solidFill>
                    <a:schemeClr val="bg1"/>
                  </a:solidFill>
                  <a:latin typeface="微软雅黑" panose="020B0503020204020204" pitchFamily="34" charset="-122"/>
                  <a:ea typeface="微软雅黑" panose="020B0503020204020204" pitchFamily="34" charset="-122"/>
                </a:rPr>
                <a:t>        王女士</a:t>
              </a:r>
              <a:r>
                <a:rPr lang="en-US" altLang="zh-CN" b="1" kern="0" dirty="0">
                  <a:solidFill>
                    <a:schemeClr val="bg1"/>
                  </a:solidFill>
                  <a:latin typeface="微软雅黑" panose="020B0503020204020204" pitchFamily="34" charset="-122"/>
                  <a:ea typeface="微软雅黑" panose="020B0503020204020204" pitchFamily="34" charset="-122"/>
                </a:rPr>
                <a:t>2014</a:t>
              </a:r>
              <a:r>
                <a:rPr lang="zh-CN" altLang="en-US" b="1" kern="0" dirty="0">
                  <a:solidFill>
                    <a:schemeClr val="bg1"/>
                  </a:solidFill>
                  <a:latin typeface="微软雅黑" panose="020B0503020204020204" pitchFamily="34" charset="-122"/>
                  <a:ea typeface="微软雅黑" panose="020B0503020204020204" pitchFamily="34" charset="-122"/>
                </a:rPr>
                <a:t>年</a:t>
              </a:r>
              <a:r>
                <a:rPr lang="en-US" altLang="zh-CN" b="1" kern="0" dirty="0">
                  <a:solidFill>
                    <a:schemeClr val="bg1"/>
                  </a:solidFill>
                  <a:latin typeface="微软雅黑" panose="020B0503020204020204" pitchFamily="34" charset="-122"/>
                  <a:ea typeface="微软雅黑" panose="020B0503020204020204" pitchFamily="34" charset="-122"/>
                </a:rPr>
                <a:t>3</a:t>
              </a:r>
              <a:r>
                <a:rPr lang="zh-CN" altLang="en-US" b="1" kern="0" dirty="0">
                  <a:solidFill>
                    <a:schemeClr val="bg1"/>
                  </a:solidFill>
                  <a:latin typeface="微软雅黑" panose="020B0503020204020204" pitchFamily="34" charset="-122"/>
                  <a:ea typeface="微软雅黑" panose="020B0503020204020204" pitchFamily="34" charset="-122"/>
                </a:rPr>
                <a:t>至</a:t>
              </a:r>
              <a:r>
                <a:rPr lang="en-US" altLang="zh-CN" b="1" kern="0" dirty="0">
                  <a:solidFill>
                    <a:schemeClr val="bg1"/>
                  </a:solidFill>
                  <a:latin typeface="微软雅黑" panose="020B0503020204020204" pitchFamily="34" charset="-122"/>
                  <a:ea typeface="微软雅黑" panose="020B0503020204020204" pitchFamily="34" charset="-122"/>
                </a:rPr>
                <a:t>4</a:t>
              </a:r>
              <a:r>
                <a:rPr lang="zh-CN" altLang="en-US" b="1" kern="0" dirty="0">
                  <a:solidFill>
                    <a:schemeClr val="bg1"/>
                  </a:solidFill>
                  <a:latin typeface="微软雅黑" panose="020B0503020204020204" pitchFamily="34" charset="-122"/>
                  <a:ea typeface="微软雅黑" panose="020B0503020204020204" pitchFamily="34" charset="-122"/>
                </a:rPr>
                <a:t>月，先后两次在某药店购买了</a:t>
              </a:r>
              <a:r>
                <a:rPr lang="en-US" altLang="zh-CN" b="1" kern="0" dirty="0">
                  <a:solidFill>
                    <a:schemeClr val="bg1"/>
                  </a:solidFill>
                  <a:latin typeface="微软雅黑" panose="020B0503020204020204" pitchFamily="34" charset="-122"/>
                  <a:ea typeface="微软雅黑" panose="020B0503020204020204" pitchFamily="34" charset="-122"/>
                </a:rPr>
                <a:t>30</a:t>
              </a:r>
              <a:r>
                <a:rPr lang="zh-CN" altLang="en-US" b="1" kern="0" dirty="0">
                  <a:solidFill>
                    <a:schemeClr val="bg1"/>
                  </a:solidFill>
                  <a:latin typeface="微软雅黑" panose="020B0503020204020204" pitchFamily="34" charset="-122"/>
                  <a:ea typeface="微软雅黑" panose="020B0503020204020204" pitchFamily="34" charset="-122"/>
                </a:rPr>
                <a:t>盒劲元康胶囊，价值</a:t>
              </a:r>
              <a:r>
                <a:rPr lang="en-US" altLang="zh-CN" b="1" kern="0" dirty="0">
                  <a:solidFill>
                    <a:schemeClr val="bg1"/>
                  </a:solidFill>
                  <a:latin typeface="微软雅黑" panose="020B0503020204020204" pitchFamily="34" charset="-122"/>
                  <a:ea typeface="微软雅黑" panose="020B0503020204020204" pitchFamily="34" charset="-122"/>
                </a:rPr>
                <a:t>4470</a:t>
              </a:r>
              <a:r>
                <a:rPr lang="zh-CN" altLang="en-US" b="1" kern="0" dirty="0">
                  <a:solidFill>
                    <a:schemeClr val="bg1"/>
                  </a:solidFill>
                  <a:latin typeface="微软雅黑" panose="020B0503020204020204" pitchFamily="34" charset="-122"/>
                  <a:ea typeface="微软雅黑" panose="020B0503020204020204" pitchFamily="34" charset="-122"/>
                </a:rPr>
                <a:t>元。商家宣传该商品是保健药品，具有治疗功效。</a:t>
              </a:r>
            </a:p>
            <a:p>
              <a:pPr lvl="0"/>
              <a:r>
                <a:rPr lang="zh-CN" altLang="en-US" b="1" kern="0" dirty="0">
                  <a:solidFill>
                    <a:schemeClr val="bg1"/>
                  </a:solidFill>
                  <a:latin typeface="微软雅黑" panose="020B0503020204020204" pitchFamily="34" charset="-122"/>
                  <a:ea typeface="微软雅黑" panose="020B0503020204020204" pitchFamily="34" charset="-122"/>
                </a:rPr>
                <a:t>        服用</a:t>
              </a:r>
              <a:r>
                <a:rPr lang="en-US" altLang="zh-CN" b="1" kern="0" dirty="0">
                  <a:solidFill>
                    <a:schemeClr val="bg1"/>
                  </a:solidFill>
                  <a:latin typeface="微软雅黑" panose="020B0503020204020204" pitchFamily="34" charset="-122"/>
                  <a:ea typeface="微软雅黑" panose="020B0503020204020204" pitchFamily="34" charset="-122"/>
                </a:rPr>
                <a:t>12</a:t>
              </a:r>
              <a:r>
                <a:rPr lang="zh-CN" altLang="en-US" b="1" kern="0" dirty="0">
                  <a:solidFill>
                    <a:schemeClr val="bg1"/>
                  </a:solidFill>
                  <a:latin typeface="微软雅黑" panose="020B0503020204020204" pitchFamily="34" charset="-122"/>
                  <a:ea typeface="微软雅黑" panose="020B0503020204020204" pitchFamily="34" charset="-122"/>
                </a:rPr>
                <a:t>盒后，王女士发现该商品的包装盒上印有保健品标识，不属于药品。</a:t>
              </a:r>
            </a:p>
            <a:p>
              <a:pPr lvl="0"/>
              <a:endParaRPr lang="zh-CN" altLang="en-US" b="1" kern="0" dirty="0">
                <a:solidFill>
                  <a:schemeClr val="bg1"/>
                </a:solidFill>
                <a:latin typeface="微软雅黑" panose="020B0503020204020204" pitchFamily="34" charset="-122"/>
                <a:ea typeface="微软雅黑" panose="020B0503020204020204" pitchFamily="34" charset="-122"/>
              </a:endParaRPr>
            </a:p>
            <a:p>
              <a:pPr lvl="0"/>
              <a:r>
                <a:rPr lang="zh-CN" altLang="en-US" b="1" kern="0" dirty="0">
                  <a:solidFill>
                    <a:schemeClr val="bg1"/>
                  </a:solidFill>
                  <a:latin typeface="微软雅黑" panose="020B0503020204020204" pitchFamily="34" charset="-122"/>
                  <a:ea typeface="微软雅黑" panose="020B0503020204020204" pitchFamily="34" charset="-122"/>
                </a:rPr>
                <a:t>维权经过：王女士通过</a:t>
              </a:r>
              <a:r>
                <a:rPr lang="en-US" altLang="zh-CN" b="1" kern="0" dirty="0">
                  <a:solidFill>
                    <a:schemeClr val="bg1"/>
                  </a:solidFill>
                  <a:latin typeface="微软雅黑" panose="020B0503020204020204" pitchFamily="34" charset="-122"/>
                  <a:ea typeface="微软雅黑" panose="020B0503020204020204" pitchFamily="34" charset="-122"/>
                </a:rPr>
                <a:t>12315</a:t>
              </a:r>
              <a:r>
                <a:rPr lang="zh-CN" altLang="en-US" b="1" kern="0" dirty="0">
                  <a:solidFill>
                    <a:schemeClr val="bg1"/>
                  </a:solidFill>
                  <a:latin typeface="微软雅黑" panose="020B0503020204020204" pitchFamily="34" charset="-122"/>
                  <a:ea typeface="微软雅黑" panose="020B0503020204020204" pitchFamily="34" charset="-122"/>
                </a:rPr>
                <a:t>投诉，工商执法人员了解情况后，认定商家在销售过程中存在夸大功效，模糊药品和保健品概念，误导消费者进行购买的情况。</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1" i="0" u="none" strike="noStrike" kern="0" cap="none" spc="0" normalizeH="0" baseline="0" noProof="0" dirty="0">
                <a:ln>
                  <a:noFill/>
                </a:ln>
                <a:solidFill>
                  <a:sysClr val="windowText" lastClr="000000"/>
                </a:solidFill>
                <a:effectLst/>
                <a:uLnTx/>
                <a:uFillTx/>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1" i="0" u="none" strike="noStrike" kern="0" cap="none" spc="0" normalizeH="0" baseline="0" noProof="0" dirty="0">
                <a:ln>
                  <a:noFill/>
                </a:ln>
                <a:solidFill>
                  <a:sysClr val="windowText" lastClr="000000"/>
                </a:solidFill>
                <a:effectLst/>
                <a:uLnTx/>
                <a:uFillTx/>
                <a:ea typeface="微软雅黑" panose="020B0503020204020204" pitchFamily="34" charset="-122"/>
              </a:endParaRPr>
            </a:p>
          </p:txBody>
        </p:sp>
      </p:grpSp>
      <p:sp>
        <p:nvSpPr>
          <p:cNvPr id="12" name="Rectangle 9"/>
          <p:cNvSpPr>
            <a:spLocks noChangeArrowheads="1"/>
          </p:cNvSpPr>
          <p:nvPr/>
        </p:nvSpPr>
        <p:spPr bwMode="auto">
          <a:xfrm>
            <a:off x="4496028" y="5328566"/>
            <a:ext cx="6981896" cy="885529"/>
          </a:xfrm>
          <a:prstGeom prst="rect">
            <a:avLst/>
          </a:prstGeom>
          <a:solidFill>
            <a:schemeClr val="accent1"/>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zh-CN" sz="1600" b="1" i="0" u="none" strike="noStrike" kern="0" cap="none" spc="0" normalizeH="0" baseline="0" noProof="0" dirty="0">
                <a:ln>
                  <a:noFill/>
                </a:ln>
                <a:solidFill>
                  <a:schemeClr val="bg1"/>
                </a:solidFill>
                <a:effectLst/>
                <a:uLnTx/>
                <a:uFillTx/>
                <a:ea typeface="微软雅黑" panose="020B0503020204020204" pitchFamily="34" charset="-122"/>
              </a:rPr>
              <a:t>维权结果</a:t>
            </a:r>
            <a:r>
              <a:rPr kumimoji="0" lang="zh-CN" altLang="zh-CN" sz="1600" b="1" i="0" u="none" strike="noStrike" kern="0" cap="none" spc="0" normalizeH="0" baseline="0" noProof="0" dirty="0" smtClean="0">
                <a:ln>
                  <a:noFill/>
                </a:ln>
                <a:solidFill>
                  <a:schemeClr val="bg1"/>
                </a:solidFill>
                <a:effectLst/>
                <a:uLnTx/>
                <a:uFillTx/>
                <a:ea typeface="微软雅黑" panose="020B0503020204020204" pitchFamily="34" charset="-122"/>
              </a:rPr>
              <a:t>：</a:t>
            </a:r>
            <a:r>
              <a:rPr kumimoji="0" lang="en-US" altLang="zh-CN" sz="1600" b="1" i="0" u="none" strike="noStrike" kern="0" cap="none" spc="0" normalizeH="0" baseline="0" noProof="0" dirty="0" smtClean="0">
                <a:ln>
                  <a:noFill/>
                </a:ln>
                <a:solidFill>
                  <a:schemeClr val="bg1"/>
                </a:solidFill>
                <a:effectLst/>
                <a:uLnTx/>
                <a:uFillTx/>
                <a:ea typeface="微软雅黑" panose="020B0503020204020204" pitchFamily="34" charset="-122"/>
              </a:rPr>
              <a:t>.</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600" b="1" i="0" u="none" strike="noStrike" kern="0" cap="none" spc="0" normalizeH="0" baseline="0" noProof="0" dirty="0">
              <a:ln>
                <a:noFill/>
              </a:ln>
              <a:solidFill>
                <a:schemeClr val="bg1"/>
              </a:solidFill>
              <a:effectLst/>
              <a:uLnTx/>
              <a:uFillTx/>
              <a:ea typeface="微软雅黑" panose="020B0503020204020204" pitchFamily="34" charset="-122"/>
            </a:endParaRPr>
          </a:p>
          <a:p>
            <a:pPr lvl="0"/>
            <a:r>
              <a:rPr lang="zh-CN" altLang="en-US" sz="1600" b="1" kern="0" dirty="0">
                <a:solidFill>
                  <a:schemeClr val="bg1"/>
                </a:solidFill>
                <a:ea typeface="微软雅黑" panose="020B0503020204020204" pitchFamily="34" charset="-122"/>
              </a:rPr>
              <a:t>商家给消费者赔礼道歉，并退回药款。</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2" presetClass="entr" presetSubtype="8" fill="hold" nodeType="withEffect">
                                  <p:stCondLst>
                                    <p:cond delay="17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7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4" fill="hold" grpId="0" nodeType="withEffect">
                                  <p:stCondLst>
                                    <p:cond delay="13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2" grpId="0" bldLvl="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a:off x="0" y="753455"/>
            <a:ext cx="4552950"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940467" y="840508"/>
            <a:ext cx="2558714" cy="25391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solidFill>
                <a:effectLst/>
                <a:uLnTx/>
                <a:uFillTx/>
              </a:rPr>
              <a:t>PLEASE CLICK HERE TO ADD YOUR TITLE</a:t>
            </a:r>
          </a:p>
        </p:txBody>
      </p:sp>
      <p:cxnSp>
        <p:nvCxnSpPr>
          <p:cNvPr id="6" name="直接连接符 5"/>
          <p:cNvCxnSpPr/>
          <p:nvPr/>
        </p:nvCxnSpPr>
        <p:spPr>
          <a:xfrm flipH="1">
            <a:off x="7886700" y="753455"/>
            <a:ext cx="4305301" cy="0"/>
          </a:xfrm>
          <a:prstGeom prst="line">
            <a:avLst/>
          </a:prstGeom>
          <a:ln w="19050">
            <a:gradFill flip="none" rotWithShape="1">
              <a:gsLst>
                <a:gs pos="0">
                  <a:srgbClr val="FBF08A"/>
                </a:gs>
                <a:gs pos="50300">
                  <a:srgbClr val="FBF08A"/>
                </a:gs>
                <a:gs pos="100000">
                  <a:srgbClr val="E1D6B5"/>
                </a:gs>
              </a:gsLst>
              <a:lin ang="0" scaled="1"/>
              <a:tileRect/>
            </a:gradFill>
            <a:tailEnd type="diamond" w="lg" len="lg"/>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363830" y="380651"/>
            <a:ext cx="5706921" cy="497957"/>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smtClean="0">
                <a:ln>
                  <a:solidFill>
                    <a:srgbClr val="FDF28B"/>
                  </a:solidFill>
                </a:ln>
                <a:blipFill>
                  <a:blip r:embed="rId4"/>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rPr>
              <a:t>案例分析</a:t>
            </a:r>
          </a:p>
        </p:txBody>
      </p:sp>
      <p:pic>
        <p:nvPicPr>
          <p:cNvPr id="7" name="Picture 8" descr="b12325c362d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122" y="1835151"/>
            <a:ext cx="3457177" cy="447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5"/>
          <p:cNvGrpSpPr/>
          <p:nvPr/>
        </p:nvGrpSpPr>
        <p:grpSpPr bwMode="auto">
          <a:xfrm>
            <a:off x="4496028" y="1494460"/>
            <a:ext cx="6981896" cy="4801427"/>
            <a:chOff x="2" y="-440"/>
            <a:chExt cx="8422" cy="6201"/>
          </a:xfrm>
        </p:grpSpPr>
        <p:sp>
          <p:nvSpPr>
            <p:cNvPr id="10" name="长方形 1063"/>
            <p:cNvSpPr>
              <a:spLocks noChangeArrowheads="1"/>
            </p:cNvSpPr>
            <p:nvPr/>
          </p:nvSpPr>
          <p:spPr bwMode="auto">
            <a:xfrm>
              <a:off x="2" y="0"/>
              <a:ext cx="8422" cy="4420"/>
            </a:xfrm>
            <a:prstGeom prst="rect">
              <a:avLst/>
            </a:prstGeom>
            <a:solidFill>
              <a:srgbClr val="C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628" tIns="35243" rIns="67628" bIns="35243"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ysClr val="windowText" lastClr="000000"/>
                </a:solidFill>
                <a:effectLst/>
                <a:uLnTx/>
                <a:uFillTx/>
                <a:ea typeface="微软雅黑" panose="020B0503020204020204" pitchFamily="34" charset="-122"/>
              </a:endParaRPr>
            </a:p>
          </p:txBody>
        </p:sp>
        <p:sp>
          <p:nvSpPr>
            <p:cNvPr id="11" name="Text Box 7"/>
            <p:cNvSpPr txBox="1">
              <a:spLocks noChangeArrowheads="1"/>
            </p:cNvSpPr>
            <p:nvPr/>
          </p:nvSpPr>
          <p:spPr bwMode="auto">
            <a:xfrm>
              <a:off x="104" y="-440"/>
              <a:ext cx="8320" cy="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1" i="0" u="none" strike="noStrike" kern="0" cap="none" spc="0" normalizeH="0" baseline="0" noProof="0" dirty="0">
                <a:ln>
                  <a:noFill/>
                </a:ln>
                <a:solidFill>
                  <a:sysClr val="windowText" lastClr="000000"/>
                </a:solidFill>
                <a:effectLst/>
                <a:uLnTx/>
                <a:uFillTx/>
                <a:ea typeface="微软雅黑" panose="020B0503020204020204" pitchFamily="34" charset="-122"/>
              </a:endParaRPr>
            </a:p>
            <a:p>
              <a:pPr lvl="0"/>
              <a:r>
                <a:rPr lang="zh-CN" altLang="en-US" b="1" kern="0" dirty="0">
                  <a:solidFill>
                    <a:schemeClr val="bg1"/>
                  </a:solidFill>
                  <a:latin typeface="微软雅黑" panose="020B0503020204020204" pitchFamily="34" charset="-122"/>
                  <a:ea typeface="微软雅黑" panose="020B0503020204020204" pitchFamily="34" charset="-122"/>
                </a:rPr>
                <a:t>案       例：商品与订单不符， 经营者承担运费</a:t>
              </a:r>
            </a:p>
            <a:p>
              <a:pPr lvl="0"/>
              <a:endParaRPr lang="zh-CN" altLang="en-US" b="1" kern="0" dirty="0">
                <a:solidFill>
                  <a:schemeClr val="bg1"/>
                </a:solidFill>
                <a:latin typeface="微软雅黑" panose="020B0503020204020204" pitchFamily="34" charset="-122"/>
                <a:ea typeface="微软雅黑" panose="020B0503020204020204" pitchFamily="34" charset="-122"/>
              </a:endParaRPr>
            </a:p>
            <a:p>
              <a:pPr lvl="0"/>
              <a:r>
                <a:rPr lang="zh-CN" altLang="en-US" b="1" kern="0" dirty="0">
                  <a:solidFill>
                    <a:schemeClr val="bg1"/>
                  </a:solidFill>
                  <a:latin typeface="微软雅黑" panose="020B0503020204020204" pitchFamily="34" charset="-122"/>
                  <a:ea typeface="微软雅黑" panose="020B0503020204020204" pitchFamily="34" charset="-122"/>
                </a:rPr>
                <a:t> 事实经过：</a:t>
              </a:r>
              <a:r>
                <a:rPr lang="en-US" altLang="zh-CN" b="1" kern="0" dirty="0">
                  <a:solidFill>
                    <a:schemeClr val="bg1"/>
                  </a:solidFill>
                  <a:latin typeface="微软雅黑" panose="020B0503020204020204" pitchFamily="34" charset="-122"/>
                  <a:ea typeface="微软雅黑" panose="020B0503020204020204" pitchFamily="34" charset="-122"/>
                </a:rPr>
                <a:t>2014</a:t>
              </a:r>
              <a:r>
                <a:rPr lang="zh-CN" altLang="en-US" b="1" kern="0" dirty="0">
                  <a:solidFill>
                    <a:schemeClr val="bg1"/>
                  </a:solidFill>
                  <a:latin typeface="微软雅黑" panose="020B0503020204020204" pitchFamily="34" charset="-122"/>
                  <a:ea typeface="微软雅黑" panose="020B0503020204020204" pitchFamily="34" charset="-122"/>
                </a:rPr>
                <a:t>年</a:t>
              </a:r>
              <a:r>
                <a:rPr lang="en-US" altLang="zh-CN" b="1" kern="0" dirty="0">
                  <a:solidFill>
                    <a:schemeClr val="bg1"/>
                  </a:solidFill>
                  <a:latin typeface="微软雅黑" panose="020B0503020204020204" pitchFamily="34" charset="-122"/>
                  <a:ea typeface="微软雅黑" panose="020B0503020204020204" pitchFamily="34" charset="-122"/>
                </a:rPr>
                <a:t>7</a:t>
              </a:r>
              <a:r>
                <a:rPr lang="zh-CN" altLang="en-US" b="1" kern="0" dirty="0">
                  <a:solidFill>
                    <a:schemeClr val="bg1"/>
                  </a:solidFill>
                  <a:latin typeface="微软雅黑" panose="020B0503020204020204" pitchFamily="34" charset="-122"/>
                  <a:ea typeface="微软雅黑" panose="020B0503020204020204" pitchFamily="34" charset="-122"/>
                </a:rPr>
                <a:t>月，郑先生在某家具城购买了家具，</a:t>
              </a:r>
              <a:r>
                <a:rPr lang="en-US" altLang="zh-CN" b="1" kern="0" dirty="0">
                  <a:solidFill>
                    <a:schemeClr val="bg1"/>
                  </a:solidFill>
                  <a:latin typeface="微软雅黑" panose="020B0503020204020204" pitchFamily="34" charset="-122"/>
                  <a:ea typeface="微软雅黑" panose="020B0503020204020204" pitchFamily="34" charset="-122"/>
                </a:rPr>
                <a:t>8</a:t>
              </a:r>
              <a:r>
                <a:rPr lang="zh-CN" altLang="en-US" b="1" kern="0" dirty="0">
                  <a:solidFill>
                    <a:schemeClr val="bg1"/>
                  </a:solidFill>
                  <a:latin typeface="微软雅黑" panose="020B0503020204020204" pitchFamily="34" charset="-122"/>
                  <a:ea typeface="微软雅黑" panose="020B0503020204020204" pitchFamily="34" charset="-122"/>
                </a:rPr>
                <a:t>月</a:t>
              </a:r>
              <a:r>
                <a:rPr lang="en-US" altLang="zh-CN" b="1" kern="0" dirty="0">
                  <a:solidFill>
                    <a:schemeClr val="bg1"/>
                  </a:solidFill>
                  <a:latin typeface="微软雅黑" panose="020B0503020204020204" pitchFamily="34" charset="-122"/>
                  <a:ea typeface="微软雅黑" panose="020B0503020204020204" pitchFamily="34" charset="-122"/>
                </a:rPr>
                <a:t>9</a:t>
              </a:r>
              <a:r>
                <a:rPr lang="zh-CN" altLang="en-US" b="1" kern="0" dirty="0">
                  <a:solidFill>
                    <a:schemeClr val="bg1"/>
                  </a:solidFill>
                  <a:latin typeface="微软雅黑" panose="020B0503020204020204" pitchFamily="34" charset="-122"/>
                  <a:ea typeface="微软雅黑" panose="020B0503020204020204" pitchFamily="34" charset="-122"/>
                </a:rPr>
                <a:t>日送货后，发现床头的尺寸与票据上的尺寸不符，要求退货，但商家要消费者承担运输费用。</a:t>
              </a:r>
            </a:p>
            <a:p>
              <a:pPr lvl="0"/>
              <a:endParaRPr lang="zh-CN" altLang="en-US" b="1" kern="0" dirty="0">
                <a:solidFill>
                  <a:schemeClr val="bg1"/>
                </a:solidFill>
                <a:latin typeface="微软雅黑" panose="020B0503020204020204" pitchFamily="34" charset="-122"/>
                <a:ea typeface="微软雅黑" panose="020B0503020204020204" pitchFamily="34" charset="-122"/>
              </a:endParaRPr>
            </a:p>
            <a:p>
              <a:pPr lvl="0"/>
              <a:r>
                <a:rPr lang="zh-CN" altLang="en-US" b="1" kern="0" dirty="0">
                  <a:solidFill>
                    <a:schemeClr val="bg1"/>
                  </a:solidFill>
                  <a:latin typeface="微软雅黑" panose="020B0503020204020204" pitchFamily="34" charset="-122"/>
                  <a:ea typeface="微软雅黑" panose="020B0503020204020204" pitchFamily="34" charset="-122"/>
                </a:rPr>
                <a:t> 维权经过：郑先生到工商局投诉，执法人员调查了解到，消费者的订购票据中明确标明了家具的相关要求，送的货物尺寸不符，是经营者工作失误造成的，应当由经营者承担相应责任。</a:t>
              </a:r>
            </a:p>
            <a:p>
              <a:pPr lvl="0"/>
              <a:r>
                <a:rPr lang="zh-CN" altLang="en-US" b="1" kern="0" dirty="0">
                  <a:solidFill>
                    <a:schemeClr val="bg1"/>
                  </a:solidFill>
                  <a:latin typeface="微软雅黑" panose="020B0503020204020204" pitchFamily="34" charset="-122"/>
                  <a:ea typeface="微软雅黑" panose="020B0503020204020204" pitchFamily="34" charset="-122"/>
                </a:rPr>
                <a:t>       根据</a:t>
              </a:r>
              <a:r>
                <a:rPr lang="en-US" altLang="zh-CN" b="1" kern="0" dirty="0">
                  <a:solidFill>
                    <a:schemeClr val="bg1"/>
                  </a:solidFill>
                  <a:latin typeface="微软雅黑" panose="020B0503020204020204" pitchFamily="34" charset="-122"/>
                  <a:ea typeface="微软雅黑" panose="020B0503020204020204" pitchFamily="34" charset="-122"/>
                </a:rPr>
                <a:t>《</a:t>
              </a:r>
              <a:r>
                <a:rPr lang="zh-CN" altLang="en-US" b="1" kern="0" dirty="0">
                  <a:solidFill>
                    <a:schemeClr val="bg1"/>
                  </a:solidFill>
                  <a:latin typeface="微软雅黑" panose="020B0503020204020204" pitchFamily="34" charset="-122"/>
                  <a:ea typeface="微软雅黑" panose="020B0503020204020204" pitchFamily="34" charset="-122"/>
                </a:rPr>
                <a:t>消法</a:t>
              </a:r>
              <a:r>
                <a:rPr lang="en-US" altLang="zh-CN" b="1" kern="0" dirty="0">
                  <a:solidFill>
                    <a:schemeClr val="bg1"/>
                  </a:solidFill>
                  <a:latin typeface="微软雅黑" panose="020B0503020204020204" pitchFamily="34" charset="-122"/>
                  <a:ea typeface="微软雅黑" panose="020B0503020204020204" pitchFamily="34" charset="-122"/>
                </a:rPr>
                <a:t>》</a:t>
              </a:r>
              <a:r>
                <a:rPr lang="zh-CN" altLang="en-US" b="1" kern="0" dirty="0">
                  <a:solidFill>
                    <a:schemeClr val="bg1"/>
                  </a:solidFill>
                  <a:latin typeface="微软雅黑" panose="020B0503020204020204" pitchFamily="34" charset="-122"/>
                  <a:ea typeface="微软雅黑" panose="020B0503020204020204" pitchFamily="34" charset="-122"/>
                </a:rPr>
                <a:t>的相关规定，经营者给消费者的商品与消费者订购的商品不符，经营者应负担换货的运输费用。</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1" i="0" u="none" strike="noStrike" kern="0" cap="none" spc="0" normalizeH="0" baseline="0" noProof="0" dirty="0">
                <a:ln>
                  <a:noFill/>
                </a:ln>
                <a:solidFill>
                  <a:sysClr val="windowText" lastClr="000000"/>
                </a:solidFill>
                <a:effectLst/>
                <a:uLnTx/>
                <a:uFillTx/>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1" i="0" u="none" strike="noStrike" kern="0" cap="none" spc="0" normalizeH="0" baseline="0" noProof="0" dirty="0">
                <a:ln>
                  <a:noFill/>
                </a:ln>
                <a:solidFill>
                  <a:sysClr val="windowText" lastClr="000000"/>
                </a:solidFill>
                <a:effectLst/>
                <a:uLnTx/>
                <a:uFillTx/>
                <a:ea typeface="微软雅黑" panose="020B0503020204020204" pitchFamily="34" charset="-122"/>
              </a:endParaRPr>
            </a:p>
          </p:txBody>
        </p:sp>
      </p:grpSp>
      <p:sp>
        <p:nvSpPr>
          <p:cNvPr id="12" name="Rectangle 9"/>
          <p:cNvSpPr>
            <a:spLocks noChangeArrowheads="1"/>
          </p:cNvSpPr>
          <p:nvPr/>
        </p:nvSpPr>
        <p:spPr bwMode="auto">
          <a:xfrm>
            <a:off x="4496028" y="5328566"/>
            <a:ext cx="6981896" cy="885529"/>
          </a:xfrm>
          <a:prstGeom prst="rect">
            <a:avLst/>
          </a:prstGeom>
          <a:solidFill>
            <a:schemeClr val="accent1"/>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zh-CN" sz="1600" b="1" i="0" u="none" strike="noStrike" kern="0" cap="none" spc="0" normalizeH="0" baseline="0" noProof="0" dirty="0">
                <a:ln>
                  <a:noFill/>
                </a:ln>
                <a:solidFill>
                  <a:schemeClr val="bg1"/>
                </a:solidFill>
                <a:effectLst/>
                <a:uLnTx/>
                <a:uFillTx/>
                <a:ea typeface="微软雅黑" panose="020B0503020204020204" pitchFamily="34" charset="-122"/>
              </a:rPr>
              <a:t>维权结果</a:t>
            </a:r>
            <a:r>
              <a:rPr kumimoji="0" lang="zh-CN" altLang="zh-CN" sz="1600" b="1" i="0" u="none" strike="noStrike" kern="0" cap="none" spc="0" normalizeH="0" baseline="0" noProof="0" dirty="0" smtClean="0">
                <a:ln>
                  <a:noFill/>
                </a:ln>
                <a:solidFill>
                  <a:schemeClr val="bg1"/>
                </a:solidFill>
                <a:effectLst/>
                <a:uLnTx/>
                <a:uFillTx/>
                <a:ea typeface="微软雅黑" panose="020B0503020204020204" pitchFamily="34" charset="-122"/>
              </a:rPr>
              <a:t>：</a:t>
            </a:r>
            <a:r>
              <a:rPr kumimoji="0" lang="en-US" altLang="zh-CN" sz="1600" b="1" i="0" u="none" strike="noStrike" kern="0" cap="none" spc="0" normalizeH="0" baseline="0" noProof="0" dirty="0" smtClean="0">
                <a:ln>
                  <a:noFill/>
                </a:ln>
                <a:solidFill>
                  <a:schemeClr val="bg1"/>
                </a:solidFill>
                <a:effectLst/>
                <a:uLnTx/>
                <a:uFillTx/>
                <a:ea typeface="微软雅黑" panose="020B0503020204020204" pitchFamily="34" charset="-122"/>
              </a:rPr>
              <a:t>.</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600" b="1" i="0" u="none" strike="noStrike" kern="0" cap="none" spc="0" normalizeH="0" baseline="0" noProof="0" dirty="0">
              <a:ln>
                <a:noFill/>
              </a:ln>
              <a:solidFill>
                <a:schemeClr val="bg1"/>
              </a:solidFill>
              <a:effectLst/>
              <a:uLnTx/>
              <a:uFillTx/>
              <a:ea typeface="微软雅黑" panose="020B0503020204020204" pitchFamily="34" charset="-122"/>
            </a:endParaRPr>
          </a:p>
          <a:p>
            <a:pPr lvl="0"/>
            <a:r>
              <a:rPr lang="zh-CN" altLang="en-US" sz="1600" b="1" kern="0" dirty="0">
                <a:solidFill>
                  <a:schemeClr val="bg1"/>
                </a:solidFill>
                <a:ea typeface="微软雅黑" panose="020B0503020204020204" pitchFamily="34" charset="-122"/>
              </a:rPr>
              <a:t>经调解，经营者为消费者退货，并承担运输费用。</a:t>
            </a: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35" presetClass="path" presetSubtype="0" decel="100000" fill="hold" nodeType="withEffect">
                                  <p:stCondLst>
                                    <p:cond delay="0"/>
                                  </p:stCondLst>
                                  <p:childTnLst>
                                    <p:animMotion origin="layout" path="M 2.29167E-6 -3.7037E-6 L -0.04011 -3.7037E-6 " pathEditMode="relative" rAng="0" ptsTypes="AA">
                                      <p:cBhvr>
                                        <p:cTn id="9" dur="1250" spd="-100000" fill="hold"/>
                                        <p:tgtEl>
                                          <p:spTgt spid="3"/>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6"/>
                                        </p:tgtEl>
                                        <p:attrNameLst>
                                          <p:attrName>ppt_x</p:attrName>
                                          <p:attrName>ppt_y</p:attrName>
                                        </p:attrNameLst>
                                      </p:cBhvr>
                                      <p:rCtr x="2240" y="0"/>
                                    </p:animMotion>
                                  </p:childTnLst>
                                </p:cTn>
                              </p:par>
                              <p:par>
                                <p:cTn id="15" presetID="10" presetClass="entr" presetSubtype="0" fill="hold" grpId="0" nodeType="withEffect">
                                  <p:stCondLst>
                                    <p:cond delay="7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2" presetClass="entr" presetSubtype="8" fill="hold" nodeType="withEffect">
                                  <p:stCondLst>
                                    <p:cond delay="17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7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4" fill="hold" grpId="0" nodeType="withEffect">
                                  <p:stCondLst>
                                    <p:cond delay="13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2" grpId="0" bldLvl="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b="46681"/>
          <a:stretch>
            <a:fillRect/>
          </a:stretch>
        </p:blipFill>
        <p:spPr>
          <a:xfrm>
            <a:off x="0" y="363175"/>
            <a:ext cx="12192000" cy="3438870"/>
          </a:xfrm>
          <a:prstGeom prst="rect">
            <a:avLst/>
          </a:prstGeom>
          <a:effectLst>
            <a:outerShdw blurRad="63500" sx="102000" sy="102000" algn="ctr" rotWithShape="0">
              <a:prstClr val="black">
                <a:alpha val="40000"/>
              </a:prstClr>
            </a:outerShdw>
          </a:effectLst>
        </p:spPr>
      </p:pic>
      <p:grpSp>
        <p:nvGrpSpPr>
          <p:cNvPr id="2" name="组合 1"/>
          <p:cNvGrpSpPr/>
          <p:nvPr/>
        </p:nvGrpSpPr>
        <p:grpSpPr>
          <a:xfrm>
            <a:off x="1379544" y="3886884"/>
            <a:ext cx="9545631" cy="903645"/>
            <a:chOff x="1379544" y="3886884"/>
            <a:chExt cx="9545631" cy="903645"/>
          </a:xfrm>
        </p:grpSpPr>
        <p:cxnSp>
          <p:nvCxnSpPr>
            <p:cNvPr id="5" name="直接连接符 4"/>
            <p:cNvCxnSpPr/>
            <p:nvPr/>
          </p:nvCxnSpPr>
          <p:spPr>
            <a:xfrm flipV="1">
              <a:off x="9180519" y="4286792"/>
              <a:ext cx="1744656" cy="1"/>
            </a:xfrm>
            <a:prstGeom prst="line">
              <a:avLst/>
            </a:prstGeom>
            <a:ln w="50800" cap="rnd">
              <a:gradFill flip="none" rotWithShape="1">
                <a:gsLst>
                  <a:gs pos="0">
                    <a:srgbClr val="E3AA19">
                      <a:alpha val="0"/>
                    </a:srgbClr>
                  </a:gs>
                  <a:gs pos="100000">
                    <a:srgbClr val="E3AA19"/>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1379544" y="4286792"/>
              <a:ext cx="1744656" cy="1"/>
            </a:xfrm>
            <a:prstGeom prst="line">
              <a:avLst/>
            </a:prstGeom>
            <a:ln w="50800" cap="rnd">
              <a:gradFill flip="none" rotWithShape="1">
                <a:gsLst>
                  <a:gs pos="0">
                    <a:srgbClr val="E3AA19">
                      <a:alpha val="0"/>
                    </a:srgbClr>
                  </a:gs>
                  <a:gs pos="100000">
                    <a:srgbClr val="E3AA19"/>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8" name="TextBox 20"/>
            <p:cNvSpPr txBox="1"/>
            <p:nvPr/>
          </p:nvSpPr>
          <p:spPr>
            <a:xfrm>
              <a:off x="3550183" y="3886884"/>
              <a:ext cx="5091633" cy="903645"/>
            </a:xfrm>
            <a:prstGeom prst="rect">
              <a:avLst/>
            </a:prstGeom>
            <a:noFill/>
            <a:effectLst/>
          </p:spPr>
          <p:txBody>
            <a:bodyPr vert="horz"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lang="zh-CN" altLang="en-US" sz="4800" b="1" kern="0" noProof="0" dirty="0" smtClean="0">
                  <a:ln>
                    <a:solidFill>
                      <a:srgbClr val="FDF28B"/>
                    </a:solidFill>
                  </a:ln>
                  <a:blipFill>
                    <a:blip r:embed="rId5"/>
                    <a:stretch>
                      <a:fillRect/>
                    </a:stretch>
                  </a:blipFill>
                  <a:effectLst>
                    <a:outerShdw blurRad="88900" dist="50800" dir="5400000" algn="t" rotWithShape="0">
                      <a:srgbClr val="C00000">
                        <a:lumMod val="50000"/>
                      </a:srgbClr>
                    </a:outerShdw>
                  </a:effectLst>
                  <a:latin typeface="微软雅黑" panose="020B0503020204020204" pitchFamily="34" charset="-122"/>
                  <a:ea typeface="微软雅黑" panose="020B0503020204020204" pitchFamily="34" charset="-122"/>
                  <a:cs typeface="+mn-ea"/>
                  <a:sym typeface="+mn-lt"/>
                </a:rPr>
                <a:t>感谢您的观看</a:t>
              </a:r>
              <a:endParaRPr kumimoji="0" lang="zh-CN" altLang="en-US" sz="4800" b="1" i="0" u="none" strike="noStrike" kern="0" cap="none" spc="0" normalizeH="0" baseline="0" noProof="0" dirty="0" smtClean="0">
                <a:ln>
                  <a:solidFill>
                    <a:srgbClr val="FDF28B"/>
                  </a:solidFill>
                </a:ln>
                <a:blipFill>
                  <a:blip r:embed="rId5"/>
                  <a:stretch>
                    <a:fillRect/>
                  </a:stretch>
                </a:blipFill>
                <a:effectLst>
                  <a:outerShdw blurRad="88900" dist="50800" dir="5400000" algn="t" rotWithShape="0">
                    <a:srgbClr val="C00000">
                      <a:lumMod val="50000"/>
                    </a:srgbClr>
                  </a:outerShdw>
                </a:effectLst>
                <a:uLnTx/>
                <a:uFillTx/>
                <a:latin typeface="微软雅黑" panose="020B0503020204020204" pitchFamily="34" charset="-122"/>
                <a:ea typeface="微软雅黑" panose="020B0503020204020204" pitchFamily="34" charset="-122"/>
                <a:cs typeface="+mn-ea"/>
                <a:sym typeface="+mn-lt"/>
              </a:endParaRPr>
            </a:p>
          </p:txBody>
        </p:sp>
      </p:grpSp>
      <p:sp>
        <p:nvSpPr>
          <p:cNvPr id="9" name="TextBox 10"/>
          <p:cNvSpPr txBox="1"/>
          <p:nvPr/>
        </p:nvSpPr>
        <p:spPr>
          <a:xfrm>
            <a:off x="3550183" y="4875368"/>
            <a:ext cx="4921763" cy="533545"/>
          </a:xfrm>
          <a:prstGeom prst="rect">
            <a:avLst/>
          </a:prstGeom>
          <a:noFill/>
        </p:spPr>
        <p:txBody>
          <a:bodyPr wrap="square" lIns="36000" tIns="46800" rIns="36000" bIns="46800" rtlCol="0">
            <a:spAutoFit/>
          </a:bodyPr>
          <a:lstStyle/>
          <a:p>
            <a:pPr marL="0" marR="0" lvl="0" indent="0" algn="ctr" defTabSz="914400" eaLnBrk="1" fontAlgn="auto" latinLnBrk="0" hangingPunct="1">
              <a:lnSpc>
                <a:spcPct val="125000"/>
              </a:lnSpc>
              <a:spcBef>
                <a:spcPts val="0"/>
              </a:spcBef>
              <a:spcAft>
                <a:spcPts val="0"/>
              </a:spcAft>
              <a:buClrTx/>
              <a:buSzTx/>
              <a:buFontTx/>
              <a:buNone/>
              <a:defRPr/>
            </a:pP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Lorem ipsum dolor sit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consectetur</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adipiscing</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elit</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Donec</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luctus</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nibh</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sit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amet</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sem</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vulputate</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venenatis</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bibendum</a:t>
            </a:r>
            <a:r>
              <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rPr>
              <a:t> </a:t>
            </a:r>
            <a:r>
              <a:rPr kumimoji="0" lang="en-US" sz="1200" b="0" i="0" u="none" strike="noStrike" kern="0" cap="none" spc="0" normalizeH="0" baseline="0" noProof="0" dirty="0" err="1">
                <a:ln>
                  <a:noFill/>
                </a:ln>
                <a:solidFill>
                  <a:srgbClr val="FBF08A"/>
                </a:solidFill>
                <a:effectLst/>
                <a:uLnTx/>
                <a:uFillTx/>
                <a:latin typeface="Arial" panose="020B0604020202020204" pitchFamily="34" charset="0"/>
                <a:cs typeface="Arial" panose="020B0604020202020204" pitchFamily="34" charset="0"/>
              </a:rPr>
              <a:t>orci</a:t>
            </a:r>
            <a:endParaRPr kumimoji="0" lang="en-US" sz="1200" b="0" i="0" u="none" strike="noStrike" kern="0" cap="none" spc="0" normalizeH="0" baseline="0" noProof="0" dirty="0">
              <a:ln>
                <a:noFill/>
              </a:ln>
              <a:solidFill>
                <a:srgbClr val="FBF08A"/>
              </a:solidFill>
              <a:effectLst/>
              <a:uLnTx/>
              <a:uFillTx/>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15"/>
  <p:tag name="ISPRING_RESOURCE_PATHS_HASH_PRESENTER" val="3b157dcccda59d69f356b546dfdd66ce15f72d"/>
</p:tagLst>
</file>

<file path=ppt/theme/theme1.xml><?xml version="1.0" encoding="utf-8"?>
<a:theme xmlns:a="http://schemas.openxmlformats.org/drawingml/2006/main" name="Office 主题​​">
  <a:themeElements>
    <a:clrScheme name="自定义 53">
      <a:dk1>
        <a:sysClr val="windowText" lastClr="000000"/>
      </a:dk1>
      <a:lt1>
        <a:sysClr val="window" lastClr="FFFFFF"/>
      </a:lt1>
      <a:dk2>
        <a:srgbClr val="44546A"/>
      </a:dk2>
      <a:lt2>
        <a:srgbClr val="E7E6E6"/>
      </a:lt2>
      <a:accent1>
        <a:srgbClr val="FCDE1F"/>
      </a:accent1>
      <a:accent2>
        <a:srgbClr val="FCDE1F"/>
      </a:accent2>
      <a:accent3>
        <a:srgbClr val="FCDE1F"/>
      </a:accent3>
      <a:accent4>
        <a:srgbClr val="FCDE1F"/>
      </a:accent4>
      <a:accent5>
        <a:srgbClr val="FCDE1F"/>
      </a:accent5>
      <a:accent6>
        <a:srgbClr val="FCDE1F"/>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2231</Words>
  <Application>Microsoft Office PowerPoint</Application>
  <PresentationFormat>自定义</PresentationFormat>
  <Paragraphs>293</Paragraphs>
  <Slides>32</Slides>
  <Notes>32</Notes>
  <HiddenSlides>0</HiddenSlides>
  <MMClips>1</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315</dc:title>
  <dc:creator>Office</dc:creator>
  <cp:lastModifiedBy>拉普耶鲁</cp:lastModifiedBy>
  <cp:revision>38</cp:revision>
  <dcterms:created xsi:type="dcterms:W3CDTF">2018-01-18T09:34:00Z</dcterms:created>
  <dcterms:modified xsi:type="dcterms:W3CDTF">2018-03-08T03:37:31Z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