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309" r:id="rId3"/>
    <p:sldId id="261" r:id="rId4"/>
    <p:sldId id="310" r:id="rId5"/>
    <p:sldId id="260" r:id="rId6"/>
    <p:sldId id="262" r:id="rId7"/>
    <p:sldId id="265" r:id="rId8"/>
    <p:sldId id="311" r:id="rId9"/>
    <p:sldId id="273" r:id="rId10"/>
    <p:sldId id="267" r:id="rId11"/>
    <p:sldId id="312" r:id="rId12"/>
    <p:sldId id="277" r:id="rId13"/>
    <p:sldId id="278" r:id="rId14"/>
    <p:sldId id="282" r:id="rId15"/>
    <p:sldId id="284" r:id="rId16"/>
    <p:sldId id="300" r:id="rId17"/>
    <p:sldId id="294" r:id="rId18"/>
    <p:sldId id="313" r:id="rId19"/>
    <p:sldId id="298" r:id="rId20"/>
    <p:sldId id="314" r:id="rId21"/>
    <p:sldId id="301" r:id="rId22"/>
    <p:sldId id="303" r:id="rId23"/>
    <p:sldId id="306" r:id="rId24"/>
    <p:sldId id="308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30D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053" autoAdjust="0"/>
    <p:restoredTop sz="94660"/>
  </p:normalViewPr>
  <p:slideViewPr>
    <p:cSldViewPr snapToGrid="0">
      <p:cViewPr varScale="1">
        <p:scale>
          <a:sx n="78" d="100"/>
          <a:sy n="78" d="100"/>
        </p:scale>
        <p:origin x="132" y="3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9CD1A0F-0686-47FC-8119-7CAA223BDDA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7CA74C-6E42-4112-BA44-AC51B91DC5A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173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7570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3469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38792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4116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87821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0349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59521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63995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5820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2495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4583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555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8094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9939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52082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050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1395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756799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3133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98613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776718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1136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1572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7CA74C-6E42-4112-BA44-AC51B91DC5AE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90288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70" t="41341" r="8460" b="770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1189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13294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88509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21708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971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935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2124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3655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8107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025391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8" name="文本框 7"/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</a:rPr>
              <a:t>更多精品</a:t>
            </a:r>
            <a:r>
              <a:rPr lang="en-US" altLang="zh-CN" b="1" dirty="0">
                <a:solidFill>
                  <a:schemeClr val="bg1"/>
                </a:solidFill>
              </a:rPr>
              <a:t>PPT</a:t>
            </a:r>
            <a:r>
              <a:rPr lang="zh-CN" altLang="en-US" b="1" dirty="0">
                <a:solidFill>
                  <a:schemeClr val="bg1"/>
                </a:solidFill>
              </a:rPr>
              <a:t>模板：</a:t>
            </a:r>
            <a:r>
              <a:rPr lang="en-US" altLang="zh-CN" b="1" dirty="0">
                <a:solidFill>
                  <a:schemeClr val="bg1"/>
                </a:solidFill>
              </a:rPr>
              <a:t>http://www.51miz.com/ppt/</a:t>
            </a:r>
          </a:p>
        </p:txBody>
      </p:sp>
      <p:sp>
        <p:nvSpPr>
          <p:cNvPr id="9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10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11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/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12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13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94099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9EDBD5-54C4-4F0D-88EE-CEC403D4A540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01577A-4103-4555-8020-0D5269E8E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9620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333" y="950119"/>
            <a:ext cx="3676207" cy="3938357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4291768" y="3689231"/>
            <a:ext cx="2038350" cy="1015664"/>
            <a:chOff x="4001628" y="3982897"/>
            <a:chExt cx="2038350" cy="1015664"/>
          </a:xfrm>
        </p:grpSpPr>
        <p:sp>
          <p:nvSpPr>
            <p:cNvPr id="13" name="矩形 12"/>
            <p:cNvSpPr/>
            <p:nvPr/>
          </p:nvSpPr>
          <p:spPr>
            <a:xfrm>
              <a:off x="4001628" y="3982898"/>
              <a:ext cx="2038350" cy="1015663"/>
            </a:xfrm>
            <a:prstGeom prst="rect">
              <a:avLst/>
            </a:prstGeom>
            <a:solidFill>
              <a:srgbClr val="C30D2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4147764" y="3982897"/>
              <a:ext cx="1723549" cy="101566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000" dirty="0" smtClean="0">
                  <a:solidFill>
                    <a:schemeClr val="bg1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中医</a:t>
              </a:r>
              <a:endParaRPr lang="zh-CN" altLang="en-US" sz="6000" dirty="0">
                <a:solidFill>
                  <a:schemeClr val="bg1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951454" y="1338189"/>
            <a:ext cx="1948160" cy="1541009"/>
            <a:chOff x="6953427" y="1819310"/>
            <a:chExt cx="1948160" cy="1541009"/>
          </a:xfrm>
        </p:grpSpPr>
        <p:sp>
          <p:nvSpPr>
            <p:cNvPr id="15" name="文本框 14"/>
            <p:cNvSpPr txBox="1"/>
            <p:nvPr/>
          </p:nvSpPr>
          <p:spPr>
            <a:xfrm>
              <a:off x="6990486" y="1819310"/>
              <a:ext cx="1911101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dirty="0" smtClean="0">
                  <a:solidFill>
                    <a:srgbClr val="C00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Baojian</a:t>
              </a:r>
              <a:endParaRPr lang="zh-CN" altLang="en-US" sz="4000" dirty="0">
                <a:solidFill>
                  <a:srgbClr val="C0000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427" y="2344656"/>
              <a:ext cx="19481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000" dirty="0" smtClean="0">
                  <a:solidFill>
                    <a:srgbClr val="C00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保健</a:t>
              </a:r>
              <a:endParaRPr lang="zh-CN" altLang="en-US" sz="6000" dirty="0">
                <a:solidFill>
                  <a:srgbClr val="C0000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3861610" y="4888476"/>
            <a:ext cx="493701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中医讲座主题</a:t>
            </a:r>
            <a:r>
              <a:rPr lang="en-US" altLang="zh-CN" sz="2400" dirty="0" err="1">
                <a:latin typeface="宋体" panose="02010600030101010101" pitchFamily="2" charset="-122"/>
                <a:ea typeface="宋体" panose="02010600030101010101" pitchFamily="2" charset="-122"/>
              </a:rPr>
              <a:t>ppt</a:t>
            </a:r>
            <a:r>
              <a:rPr lang="zh-CN" altLang="en-US" sz="2400" dirty="0">
                <a:latin typeface="宋体" panose="02010600030101010101" pitchFamily="2" charset="-122"/>
                <a:ea typeface="宋体" panose="02010600030101010101" pitchFamily="2" charset="-122"/>
              </a:rPr>
              <a:t>模板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811" t="31397" r="29599" b="34622"/>
          <a:stretch/>
        </p:blipFill>
        <p:spPr>
          <a:xfrm>
            <a:off x="3328844" y="2439254"/>
            <a:ext cx="2552700" cy="1333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9779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 noEditPoints="1"/>
          </p:cNvSpPr>
          <p:nvPr/>
        </p:nvSpPr>
        <p:spPr bwMode="auto">
          <a:xfrm>
            <a:off x="5167313" y="1960563"/>
            <a:ext cx="747712" cy="762000"/>
          </a:xfrm>
          <a:custGeom>
            <a:avLst/>
            <a:gdLst>
              <a:gd name="T0" fmla="*/ 468 w 936"/>
              <a:gd name="T1" fmla="*/ 0 h 936"/>
              <a:gd name="T2" fmla="*/ 936 w 936"/>
              <a:gd name="T3" fmla="*/ 468 h 936"/>
              <a:gd name="T4" fmla="*/ 468 w 936"/>
              <a:gd name="T5" fmla="*/ 936 h 936"/>
              <a:gd name="T6" fmla="*/ 0 w 936"/>
              <a:gd name="T7" fmla="*/ 468 h 936"/>
              <a:gd name="T8" fmla="*/ 468 w 936"/>
              <a:gd name="T9" fmla="*/ 0 h 936"/>
              <a:gd name="T10" fmla="*/ 468 w 936"/>
              <a:gd name="T11" fmla="*/ 39 h 936"/>
              <a:gd name="T12" fmla="*/ 896 w 936"/>
              <a:gd name="T13" fmla="*/ 468 h 936"/>
              <a:gd name="T14" fmla="*/ 468 w 936"/>
              <a:gd name="T15" fmla="*/ 896 h 936"/>
              <a:gd name="T16" fmla="*/ 39 w 936"/>
              <a:gd name="T17" fmla="*/ 468 h 936"/>
              <a:gd name="T18" fmla="*/ 468 w 936"/>
              <a:gd name="T19" fmla="*/ 39 h 936"/>
              <a:gd name="T20" fmla="*/ 468 w 936"/>
              <a:gd name="T21" fmla="*/ 79 h 936"/>
              <a:gd name="T22" fmla="*/ 857 w 936"/>
              <a:gd name="T23" fmla="*/ 468 h 936"/>
              <a:gd name="T24" fmla="*/ 468 w 936"/>
              <a:gd name="T25" fmla="*/ 857 h 936"/>
              <a:gd name="T26" fmla="*/ 79 w 936"/>
              <a:gd name="T27" fmla="*/ 468 h 936"/>
              <a:gd name="T28" fmla="*/ 468 w 936"/>
              <a:gd name="T29" fmla="*/ 79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" h="936">
                <a:moveTo>
                  <a:pt x="468" y="0"/>
                </a:moveTo>
                <a:cubicBezTo>
                  <a:pt x="726" y="0"/>
                  <a:pt x="936" y="209"/>
                  <a:pt x="936" y="468"/>
                </a:cubicBezTo>
                <a:cubicBezTo>
                  <a:pt x="936" y="726"/>
                  <a:pt x="726" y="936"/>
                  <a:pt x="468" y="936"/>
                </a:cubicBezTo>
                <a:cubicBezTo>
                  <a:pt x="209" y="936"/>
                  <a:pt x="0" y="726"/>
                  <a:pt x="0" y="468"/>
                </a:cubicBezTo>
                <a:cubicBezTo>
                  <a:pt x="0" y="209"/>
                  <a:pt x="209" y="0"/>
                  <a:pt x="468" y="0"/>
                </a:cubicBezTo>
                <a:close/>
                <a:moveTo>
                  <a:pt x="468" y="39"/>
                </a:moveTo>
                <a:cubicBezTo>
                  <a:pt x="704" y="39"/>
                  <a:pt x="896" y="231"/>
                  <a:pt x="896" y="468"/>
                </a:cubicBezTo>
                <a:cubicBezTo>
                  <a:pt x="896" y="704"/>
                  <a:pt x="704" y="896"/>
                  <a:pt x="468" y="896"/>
                </a:cubicBezTo>
                <a:cubicBezTo>
                  <a:pt x="231" y="896"/>
                  <a:pt x="39" y="704"/>
                  <a:pt x="39" y="468"/>
                </a:cubicBezTo>
                <a:cubicBezTo>
                  <a:pt x="39" y="231"/>
                  <a:pt x="231" y="39"/>
                  <a:pt x="468" y="39"/>
                </a:cubicBezTo>
                <a:close/>
                <a:moveTo>
                  <a:pt x="468" y="79"/>
                </a:moveTo>
                <a:cubicBezTo>
                  <a:pt x="683" y="79"/>
                  <a:pt x="857" y="253"/>
                  <a:pt x="857" y="468"/>
                </a:cubicBezTo>
                <a:cubicBezTo>
                  <a:pt x="857" y="683"/>
                  <a:pt x="683" y="857"/>
                  <a:pt x="468" y="857"/>
                </a:cubicBezTo>
                <a:cubicBezTo>
                  <a:pt x="253" y="857"/>
                  <a:pt x="79" y="683"/>
                  <a:pt x="79" y="468"/>
                </a:cubicBezTo>
                <a:cubicBezTo>
                  <a:pt x="79" y="253"/>
                  <a:pt x="253" y="79"/>
                  <a:pt x="468" y="79"/>
                </a:cubicBez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" name="Freeform 6"/>
          <p:cNvSpPr>
            <a:spLocks/>
          </p:cNvSpPr>
          <p:nvPr/>
        </p:nvSpPr>
        <p:spPr bwMode="auto">
          <a:xfrm>
            <a:off x="5897563" y="2058988"/>
            <a:ext cx="5178425" cy="565150"/>
          </a:xfrm>
          <a:custGeom>
            <a:avLst/>
            <a:gdLst>
              <a:gd name="T0" fmla="*/ 0 w 6483"/>
              <a:gd name="T1" fmla="*/ 0 h 694"/>
              <a:gd name="T2" fmla="*/ 6136 w 6483"/>
              <a:gd name="T3" fmla="*/ 0 h 694"/>
              <a:gd name="T4" fmla="*/ 6483 w 6483"/>
              <a:gd name="T5" fmla="*/ 347 h 694"/>
              <a:gd name="T6" fmla="*/ 6136 w 6483"/>
              <a:gd name="T7" fmla="*/ 694 h 694"/>
              <a:gd name="T8" fmla="*/ 0 w 6483"/>
              <a:gd name="T9" fmla="*/ 694 h 694"/>
              <a:gd name="T10" fmla="*/ 120 w 6483"/>
              <a:gd name="T11" fmla="*/ 347 h 694"/>
              <a:gd name="T12" fmla="*/ 0 w 6483"/>
              <a:gd name="T13" fmla="*/ 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3" h="694">
                <a:moveTo>
                  <a:pt x="0" y="0"/>
                </a:moveTo>
                <a:lnTo>
                  <a:pt x="6136" y="0"/>
                </a:lnTo>
                <a:cubicBezTo>
                  <a:pt x="6327" y="0"/>
                  <a:pt x="6483" y="156"/>
                  <a:pt x="6483" y="347"/>
                </a:cubicBezTo>
                <a:cubicBezTo>
                  <a:pt x="6483" y="538"/>
                  <a:pt x="6327" y="694"/>
                  <a:pt x="6136" y="694"/>
                </a:cubicBezTo>
                <a:lnTo>
                  <a:pt x="0" y="694"/>
                </a:lnTo>
                <a:cubicBezTo>
                  <a:pt x="75" y="598"/>
                  <a:pt x="120" y="478"/>
                  <a:pt x="120" y="347"/>
                </a:cubicBezTo>
                <a:cubicBezTo>
                  <a:pt x="120" y="216"/>
                  <a:pt x="75" y="95"/>
                  <a:pt x="0" y="0"/>
                </a:cubicBezTo>
                <a:close/>
              </a:path>
            </a:pathLst>
          </a:custGeom>
          <a:noFill/>
          <a:ln w="10" cap="flat" cmpd="sng">
            <a:solidFill>
              <a:srgbClr val="C30D23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" name="Freeform 5"/>
          <p:cNvSpPr>
            <a:spLocks noEditPoints="1"/>
          </p:cNvSpPr>
          <p:nvPr/>
        </p:nvSpPr>
        <p:spPr bwMode="auto">
          <a:xfrm>
            <a:off x="5311775" y="2984500"/>
            <a:ext cx="747713" cy="762000"/>
          </a:xfrm>
          <a:custGeom>
            <a:avLst/>
            <a:gdLst>
              <a:gd name="T0" fmla="*/ 468 w 936"/>
              <a:gd name="T1" fmla="*/ 0 h 936"/>
              <a:gd name="T2" fmla="*/ 936 w 936"/>
              <a:gd name="T3" fmla="*/ 468 h 936"/>
              <a:gd name="T4" fmla="*/ 468 w 936"/>
              <a:gd name="T5" fmla="*/ 936 h 936"/>
              <a:gd name="T6" fmla="*/ 0 w 936"/>
              <a:gd name="T7" fmla="*/ 468 h 936"/>
              <a:gd name="T8" fmla="*/ 468 w 936"/>
              <a:gd name="T9" fmla="*/ 0 h 936"/>
              <a:gd name="T10" fmla="*/ 468 w 936"/>
              <a:gd name="T11" fmla="*/ 39 h 936"/>
              <a:gd name="T12" fmla="*/ 896 w 936"/>
              <a:gd name="T13" fmla="*/ 468 h 936"/>
              <a:gd name="T14" fmla="*/ 468 w 936"/>
              <a:gd name="T15" fmla="*/ 896 h 936"/>
              <a:gd name="T16" fmla="*/ 39 w 936"/>
              <a:gd name="T17" fmla="*/ 468 h 936"/>
              <a:gd name="T18" fmla="*/ 468 w 936"/>
              <a:gd name="T19" fmla="*/ 39 h 936"/>
              <a:gd name="T20" fmla="*/ 468 w 936"/>
              <a:gd name="T21" fmla="*/ 79 h 936"/>
              <a:gd name="T22" fmla="*/ 857 w 936"/>
              <a:gd name="T23" fmla="*/ 468 h 936"/>
              <a:gd name="T24" fmla="*/ 468 w 936"/>
              <a:gd name="T25" fmla="*/ 857 h 936"/>
              <a:gd name="T26" fmla="*/ 79 w 936"/>
              <a:gd name="T27" fmla="*/ 468 h 936"/>
              <a:gd name="T28" fmla="*/ 468 w 936"/>
              <a:gd name="T29" fmla="*/ 79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" h="936">
                <a:moveTo>
                  <a:pt x="468" y="0"/>
                </a:moveTo>
                <a:cubicBezTo>
                  <a:pt x="726" y="0"/>
                  <a:pt x="936" y="209"/>
                  <a:pt x="936" y="468"/>
                </a:cubicBezTo>
                <a:cubicBezTo>
                  <a:pt x="936" y="726"/>
                  <a:pt x="726" y="936"/>
                  <a:pt x="468" y="936"/>
                </a:cubicBezTo>
                <a:cubicBezTo>
                  <a:pt x="209" y="936"/>
                  <a:pt x="0" y="726"/>
                  <a:pt x="0" y="468"/>
                </a:cubicBezTo>
                <a:cubicBezTo>
                  <a:pt x="0" y="209"/>
                  <a:pt x="209" y="0"/>
                  <a:pt x="468" y="0"/>
                </a:cubicBezTo>
                <a:close/>
                <a:moveTo>
                  <a:pt x="468" y="39"/>
                </a:moveTo>
                <a:cubicBezTo>
                  <a:pt x="704" y="39"/>
                  <a:pt x="896" y="231"/>
                  <a:pt x="896" y="468"/>
                </a:cubicBezTo>
                <a:cubicBezTo>
                  <a:pt x="896" y="704"/>
                  <a:pt x="704" y="896"/>
                  <a:pt x="468" y="896"/>
                </a:cubicBezTo>
                <a:cubicBezTo>
                  <a:pt x="231" y="896"/>
                  <a:pt x="39" y="704"/>
                  <a:pt x="39" y="468"/>
                </a:cubicBezTo>
                <a:cubicBezTo>
                  <a:pt x="39" y="231"/>
                  <a:pt x="231" y="39"/>
                  <a:pt x="468" y="39"/>
                </a:cubicBezTo>
                <a:close/>
                <a:moveTo>
                  <a:pt x="468" y="79"/>
                </a:moveTo>
                <a:cubicBezTo>
                  <a:pt x="683" y="79"/>
                  <a:pt x="857" y="253"/>
                  <a:pt x="857" y="468"/>
                </a:cubicBezTo>
                <a:cubicBezTo>
                  <a:pt x="857" y="683"/>
                  <a:pt x="683" y="857"/>
                  <a:pt x="468" y="857"/>
                </a:cubicBezTo>
                <a:cubicBezTo>
                  <a:pt x="253" y="857"/>
                  <a:pt x="79" y="683"/>
                  <a:pt x="79" y="468"/>
                </a:cubicBezTo>
                <a:cubicBezTo>
                  <a:pt x="79" y="253"/>
                  <a:pt x="253" y="79"/>
                  <a:pt x="468" y="79"/>
                </a:cubicBez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5" name="Freeform 6"/>
          <p:cNvSpPr>
            <a:spLocks/>
          </p:cNvSpPr>
          <p:nvPr/>
        </p:nvSpPr>
        <p:spPr bwMode="auto">
          <a:xfrm>
            <a:off x="6042025" y="3082925"/>
            <a:ext cx="5178425" cy="565150"/>
          </a:xfrm>
          <a:custGeom>
            <a:avLst/>
            <a:gdLst>
              <a:gd name="T0" fmla="*/ 0 w 6483"/>
              <a:gd name="T1" fmla="*/ 0 h 694"/>
              <a:gd name="T2" fmla="*/ 6136 w 6483"/>
              <a:gd name="T3" fmla="*/ 0 h 694"/>
              <a:gd name="T4" fmla="*/ 6483 w 6483"/>
              <a:gd name="T5" fmla="*/ 347 h 694"/>
              <a:gd name="T6" fmla="*/ 6136 w 6483"/>
              <a:gd name="T7" fmla="*/ 694 h 694"/>
              <a:gd name="T8" fmla="*/ 0 w 6483"/>
              <a:gd name="T9" fmla="*/ 694 h 694"/>
              <a:gd name="T10" fmla="*/ 120 w 6483"/>
              <a:gd name="T11" fmla="*/ 347 h 694"/>
              <a:gd name="T12" fmla="*/ 0 w 6483"/>
              <a:gd name="T13" fmla="*/ 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3" h="694">
                <a:moveTo>
                  <a:pt x="0" y="0"/>
                </a:moveTo>
                <a:lnTo>
                  <a:pt x="6136" y="0"/>
                </a:lnTo>
                <a:cubicBezTo>
                  <a:pt x="6327" y="0"/>
                  <a:pt x="6483" y="156"/>
                  <a:pt x="6483" y="347"/>
                </a:cubicBezTo>
                <a:cubicBezTo>
                  <a:pt x="6483" y="538"/>
                  <a:pt x="6327" y="694"/>
                  <a:pt x="6136" y="694"/>
                </a:cubicBezTo>
                <a:lnTo>
                  <a:pt x="0" y="694"/>
                </a:lnTo>
                <a:cubicBezTo>
                  <a:pt x="75" y="598"/>
                  <a:pt x="120" y="478"/>
                  <a:pt x="120" y="347"/>
                </a:cubicBezTo>
                <a:cubicBezTo>
                  <a:pt x="120" y="216"/>
                  <a:pt x="75" y="95"/>
                  <a:pt x="0" y="0"/>
                </a:cubicBezTo>
                <a:close/>
              </a:path>
            </a:pathLst>
          </a:custGeom>
          <a:noFill/>
          <a:ln w="10" cap="flat" cmpd="sng">
            <a:solidFill>
              <a:srgbClr val="C30D23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5"/>
          <p:cNvSpPr>
            <a:spLocks noEditPoints="1"/>
          </p:cNvSpPr>
          <p:nvPr/>
        </p:nvSpPr>
        <p:spPr bwMode="auto">
          <a:xfrm>
            <a:off x="5167313" y="3967163"/>
            <a:ext cx="747712" cy="762000"/>
          </a:xfrm>
          <a:custGeom>
            <a:avLst/>
            <a:gdLst>
              <a:gd name="T0" fmla="*/ 468 w 936"/>
              <a:gd name="T1" fmla="*/ 0 h 936"/>
              <a:gd name="T2" fmla="*/ 936 w 936"/>
              <a:gd name="T3" fmla="*/ 468 h 936"/>
              <a:gd name="T4" fmla="*/ 468 w 936"/>
              <a:gd name="T5" fmla="*/ 936 h 936"/>
              <a:gd name="T6" fmla="*/ 0 w 936"/>
              <a:gd name="T7" fmla="*/ 468 h 936"/>
              <a:gd name="T8" fmla="*/ 468 w 936"/>
              <a:gd name="T9" fmla="*/ 0 h 936"/>
              <a:gd name="T10" fmla="*/ 468 w 936"/>
              <a:gd name="T11" fmla="*/ 39 h 936"/>
              <a:gd name="T12" fmla="*/ 896 w 936"/>
              <a:gd name="T13" fmla="*/ 468 h 936"/>
              <a:gd name="T14" fmla="*/ 468 w 936"/>
              <a:gd name="T15" fmla="*/ 896 h 936"/>
              <a:gd name="T16" fmla="*/ 39 w 936"/>
              <a:gd name="T17" fmla="*/ 468 h 936"/>
              <a:gd name="T18" fmla="*/ 468 w 936"/>
              <a:gd name="T19" fmla="*/ 39 h 936"/>
              <a:gd name="T20" fmla="*/ 468 w 936"/>
              <a:gd name="T21" fmla="*/ 79 h 936"/>
              <a:gd name="T22" fmla="*/ 857 w 936"/>
              <a:gd name="T23" fmla="*/ 468 h 936"/>
              <a:gd name="T24" fmla="*/ 468 w 936"/>
              <a:gd name="T25" fmla="*/ 857 h 936"/>
              <a:gd name="T26" fmla="*/ 79 w 936"/>
              <a:gd name="T27" fmla="*/ 468 h 936"/>
              <a:gd name="T28" fmla="*/ 468 w 936"/>
              <a:gd name="T29" fmla="*/ 79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" h="936">
                <a:moveTo>
                  <a:pt x="468" y="0"/>
                </a:moveTo>
                <a:cubicBezTo>
                  <a:pt x="726" y="0"/>
                  <a:pt x="936" y="209"/>
                  <a:pt x="936" y="468"/>
                </a:cubicBezTo>
                <a:cubicBezTo>
                  <a:pt x="936" y="726"/>
                  <a:pt x="726" y="936"/>
                  <a:pt x="468" y="936"/>
                </a:cubicBezTo>
                <a:cubicBezTo>
                  <a:pt x="209" y="936"/>
                  <a:pt x="0" y="726"/>
                  <a:pt x="0" y="468"/>
                </a:cubicBezTo>
                <a:cubicBezTo>
                  <a:pt x="0" y="209"/>
                  <a:pt x="209" y="0"/>
                  <a:pt x="468" y="0"/>
                </a:cubicBezTo>
                <a:close/>
                <a:moveTo>
                  <a:pt x="468" y="39"/>
                </a:moveTo>
                <a:cubicBezTo>
                  <a:pt x="704" y="39"/>
                  <a:pt x="896" y="231"/>
                  <a:pt x="896" y="468"/>
                </a:cubicBezTo>
                <a:cubicBezTo>
                  <a:pt x="896" y="704"/>
                  <a:pt x="704" y="896"/>
                  <a:pt x="468" y="896"/>
                </a:cubicBezTo>
                <a:cubicBezTo>
                  <a:pt x="231" y="896"/>
                  <a:pt x="39" y="704"/>
                  <a:pt x="39" y="468"/>
                </a:cubicBezTo>
                <a:cubicBezTo>
                  <a:pt x="39" y="231"/>
                  <a:pt x="231" y="39"/>
                  <a:pt x="468" y="39"/>
                </a:cubicBezTo>
                <a:close/>
                <a:moveTo>
                  <a:pt x="468" y="79"/>
                </a:moveTo>
                <a:cubicBezTo>
                  <a:pt x="683" y="79"/>
                  <a:pt x="857" y="253"/>
                  <a:pt x="857" y="468"/>
                </a:cubicBezTo>
                <a:cubicBezTo>
                  <a:pt x="857" y="683"/>
                  <a:pt x="683" y="857"/>
                  <a:pt x="468" y="857"/>
                </a:cubicBezTo>
                <a:cubicBezTo>
                  <a:pt x="253" y="857"/>
                  <a:pt x="79" y="683"/>
                  <a:pt x="79" y="468"/>
                </a:cubicBezTo>
                <a:cubicBezTo>
                  <a:pt x="79" y="253"/>
                  <a:pt x="253" y="79"/>
                  <a:pt x="468" y="79"/>
                </a:cubicBez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897563" y="4065588"/>
            <a:ext cx="5178425" cy="565150"/>
          </a:xfrm>
          <a:custGeom>
            <a:avLst/>
            <a:gdLst>
              <a:gd name="T0" fmla="*/ 0 w 6483"/>
              <a:gd name="T1" fmla="*/ 0 h 694"/>
              <a:gd name="T2" fmla="*/ 6136 w 6483"/>
              <a:gd name="T3" fmla="*/ 0 h 694"/>
              <a:gd name="T4" fmla="*/ 6483 w 6483"/>
              <a:gd name="T5" fmla="*/ 347 h 694"/>
              <a:gd name="T6" fmla="*/ 6136 w 6483"/>
              <a:gd name="T7" fmla="*/ 694 h 694"/>
              <a:gd name="T8" fmla="*/ 0 w 6483"/>
              <a:gd name="T9" fmla="*/ 694 h 694"/>
              <a:gd name="T10" fmla="*/ 120 w 6483"/>
              <a:gd name="T11" fmla="*/ 347 h 694"/>
              <a:gd name="T12" fmla="*/ 0 w 6483"/>
              <a:gd name="T13" fmla="*/ 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3" h="694">
                <a:moveTo>
                  <a:pt x="0" y="0"/>
                </a:moveTo>
                <a:lnTo>
                  <a:pt x="6136" y="0"/>
                </a:lnTo>
                <a:cubicBezTo>
                  <a:pt x="6327" y="0"/>
                  <a:pt x="6483" y="156"/>
                  <a:pt x="6483" y="347"/>
                </a:cubicBezTo>
                <a:cubicBezTo>
                  <a:pt x="6483" y="538"/>
                  <a:pt x="6327" y="694"/>
                  <a:pt x="6136" y="694"/>
                </a:cubicBezTo>
                <a:lnTo>
                  <a:pt x="0" y="694"/>
                </a:lnTo>
                <a:cubicBezTo>
                  <a:pt x="75" y="598"/>
                  <a:pt x="120" y="478"/>
                  <a:pt x="120" y="347"/>
                </a:cubicBezTo>
                <a:cubicBezTo>
                  <a:pt x="120" y="216"/>
                  <a:pt x="75" y="95"/>
                  <a:pt x="0" y="0"/>
                </a:cubicBezTo>
                <a:close/>
              </a:path>
            </a:pathLst>
          </a:custGeom>
          <a:noFill/>
          <a:ln w="10" cap="flat" cmpd="sng">
            <a:solidFill>
              <a:srgbClr val="C30D23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4702175" y="4979988"/>
            <a:ext cx="747713" cy="762000"/>
          </a:xfrm>
          <a:custGeom>
            <a:avLst/>
            <a:gdLst>
              <a:gd name="T0" fmla="*/ 468 w 936"/>
              <a:gd name="T1" fmla="*/ 0 h 936"/>
              <a:gd name="T2" fmla="*/ 936 w 936"/>
              <a:gd name="T3" fmla="*/ 468 h 936"/>
              <a:gd name="T4" fmla="*/ 468 w 936"/>
              <a:gd name="T5" fmla="*/ 936 h 936"/>
              <a:gd name="T6" fmla="*/ 0 w 936"/>
              <a:gd name="T7" fmla="*/ 468 h 936"/>
              <a:gd name="T8" fmla="*/ 468 w 936"/>
              <a:gd name="T9" fmla="*/ 0 h 936"/>
              <a:gd name="T10" fmla="*/ 468 w 936"/>
              <a:gd name="T11" fmla="*/ 39 h 936"/>
              <a:gd name="T12" fmla="*/ 896 w 936"/>
              <a:gd name="T13" fmla="*/ 468 h 936"/>
              <a:gd name="T14" fmla="*/ 468 w 936"/>
              <a:gd name="T15" fmla="*/ 896 h 936"/>
              <a:gd name="T16" fmla="*/ 39 w 936"/>
              <a:gd name="T17" fmla="*/ 468 h 936"/>
              <a:gd name="T18" fmla="*/ 468 w 936"/>
              <a:gd name="T19" fmla="*/ 39 h 936"/>
              <a:gd name="T20" fmla="*/ 468 w 936"/>
              <a:gd name="T21" fmla="*/ 79 h 936"/>
              <a:gd name="T22" fmla="*/ 857 w 936"/>
              <a:gd name="T23" fmla="*/ 468 h 936"/>
              <a:gd name="T24" fmla="*/ 468 w 936"/>
              <a:gd name="T25" fmla="*/ 857 h 936"/>
              <a:gd name="T26" fmla="*/ 79 w 936"/>
              <a:gd name="T27" fmla="*/ 468 h 936"/>
              <a:gd name="T28" fmla="*/ 468 w 936"/>
              <a:gd name="T29" fmla="*/ 79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" h="936">
                <a:moveTo>
                  <a:pt x="468" y="0"/>
                </a:moveTo>
                <a:cubicBezTo>
                  <a:pt x="726" y="0"/>
                  <a:pt x="936" y="209"/>
                  <a:pt x="936" y="468"/>
                </a:cubicBezTo>
                <a:cubicBezTo>
                  <a:pt x="936" y="726"/>
                  <a:pt x="726" y="936"/>
                  <a:pt x="468" y="936"/>
                </a:cubicBezTo>
                <a:cubicBezTo>
                  <a:pt x="209" y="936"/>
                  <a:pt x="0" y="726"/>
                  <a:pt x="0" y="468"/>
                </a:cubicBezTo>
                <a:cubicBezTo>
                  <a:pt x="0" y="209"/>
                  <a:pt x="209" y="0"/>
                  <a:pt x="468" y="0"/>
                </a:cubicBezTo>
                <a:close/>
                <a:moveTo>
                  <a:pt x="468" y="39"/>
                </a:moveTo>
                <a:cubicBezTo>
                  <a:pt x="704" y="39"/>
                  <a:pt x="896" y="231"/>
                  <a:pt x="896" y="468"/>
                </a:cubicBezTo>
                <a:cubicBezTo>
                  <a:pt x="896" y="704"/>
                  <a:pt x="704" y="896"/>
                  <a:pt x="468" y="896"/>
                </a:cubicBezTo>
                <a:cubicBezTo>
                  <a:pt x="231" y="896"/>
                  <a:pt x="39" y="704"/>
                  <a:pt x="39" y="468"/>
                </a:cubicBezTo>
                <a:cubicBezTo>
                  <a:pt x="39" y="231"/>
                  <a:pt x="231" y="39"/>
                  <a:pt x="468" y="39"/>
                </a:cubicBezTo>
                <a:close/>
                <a:moveTo>
                  <a:pt x="468" y="79"/>
                </a:moveTo>
                <a:cubicBezTo>
                  <a:pt x="683" y="79"/>
                  <a:pt x="857" y="253"/>
                  <a:pt x="857" y="468"/>
                </a:cubicBezTo>
                <a:cubicBezTo>
                  <a:pt x="857" y="683"/>
                  <a:pt x="683" y="857"/>
                  <a:pt x="468" y="857"/>
                </a:cubicBezTo>
                <a:cubicBezTo>
                  <a:pt x="253" y="857"/>
                  <a:pt x="79" y="683"/>
                  <a:pt x="79" y="468"/>
                </a:cubicBezTo>
                <a:cubicBezTo>
                  <a:pt x="79" y="253"/>
                  <a:pt x="253" y="79"/>
                  <a:pt x="468" y="79"/>
                </a:cubicBez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6"/>
          <p:cNvSpPr>
            <a:spLocks/>
          </p:cNvSpPr>
          <p:nvPr/>
        </p:nvSpPr>
        <p:spPr bwMode="auto">
          <a:xfrm>
            <a:off x="5432425" y="5078413"/>
            <a:ext cx="5178425" cy="565150"/>
          </a:xfrm>
          <a:custGeom>
            <a:avLst/>
            <a:gdLst>
              <a:gd name="T0" fmla="*/ 0 w 6483"/>
              <a:gd name="T1" fmla="*/ 0 h 694"/>
              <a:gd name="T2" fmla="*/ 6136 w 6483"/>
              <a:gd name="T3" fmla="*/ 0 h 694"/>
              <a:gd name="T4" fmla="*/ 6483 w 6483"/>
              <a:gd name="T5" fmla="*/ 347 h 694"/>
              <a:gd name="T6" fmla="*/ 6136 w 6483"/>
              <a:gd name="T7" fmla="*/ 694 h 694"/>
              <a:gd name="T8" fmla="*/ 0 w 6483"/>
              <a:gd name="T9" fmla="*/ 694 h 694"/>
              <a:gd name="T10" fmla="*/ 120 w 6483"/>
              <a:gd name="T11" fmla="*/ 347 h 694"/>
              <a:gd name="T12" fmla="*/ 0 w 6483"/>
              <a:gd name="T13" fmla="*/ 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3" h="694">
                <a:moveTo>
                  <a:pt x="0" y="0"/>
                </a:moveTo>
                <a:lnTo>
                  <a:pt x="6136" y="0"/>
                </a:lnTo>
                <a:cubicBezTo>
                  <a:pt x="6327" y="0"/>
                  <a:pt x="6483" y="156"/>
                  <a:pt x="6483" y="347"/>
                </a:cubicBezTo>
                <a:cubicBezTo>
                  <a:pt x="6483" y="538"/>
                  <a:pt x="6327" y="694"/>
                  <a:pt x="6136" y="694"/>
                </a:cubicBezTo>
                <a:lnTo>
                  <a:pt x="0" y="694"/>
                </a:lnTo>
                <a:cubicBezTo>
                  <a:pt x="75" y="598"/>
                  <a:pt x="120" y="478"/>
                  <a:pt x="120" y="347"/>
                </a:cubicBezTo>
                <a:cubicBezTo>
                  <a:pt x="120" y="216"/>
                  <a:pt x="75" y="95"/>
                  <a:pt x="0" y="0"/>
                </a:cubicBezTo>
                <a:close/>
              </a:path>
            </a:pathLst>
          </a:custGeom>
          <a:noFill/>
          <a:ln w="10" cap="flat" cmpd="sng">
            <a:solidFill>
              <a:srgbClr val="C30D23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702175" y="989013"/>
            <a:ext cx="747713" cy="762000"/>
          </a:xfrm>
          <a:custGeom>
            <a:avLst/>
            <a:gdLst>
              <a:gd name="T0" fmla="*/ 468 w 936"/>
              <a:gd name="T1" fmla="*/ 0 h 936"/>
              <a:gd name="T2" fmla="*/ 936 w 936"/>
              <a:gd name="T3" fmla="*/ 468 h 936"/>
              <a:gd name="T4" fmla="*/ 468 w 936"/>
              <a:gd name="T5" fmla="*/ 936 h 936"/>
              <a:gd name="T6" fmla="*/ 0 w 936"/>
              <a:gd name="T7" fmla="*/ 468 h 936"/>
              <a:gd name="T8" fmla="*/ 468 w 936"/>
              <a:gd name="T9" fmla="*/ 0 h 936"/>
              <a:gd name="T10" fmla="*/ 468 w 936"/>
              <a:gd name="T11" fmla="*/ 39 h 936"/>
              <a:gd name="T12" fmla="*/ 896 w 936"/>
              <a:gd name="T13" fmla="*/ 468 h 936"/>
              <a:gd name="T14" fmla="*/ 468 w 936"/>
              <a:gd name="T15" fmla="*/ 896 h 936"/>
              <a:gd name="T16" fmla="*/ 39 w 936"/>
              <a:gd name="T17" fmla="*/ 468 h 936"/>
              <a:gd name="T18" fmla="*/ 468 w 936"/>
              <a:gd name="T19" fmla="*/ 39 h 936"/>
              <a:gd name="T20" fmla="*/ 468 w 936"/>
              <a:gd name="T21" fmla="*/ 79 h 936"/>
              <a:gd name="T22" fmla="*/ 857 w 936"/>
              <a:gd name="T23" fmla="*/ 468 h 936"/>
              <a:gd name="T24" fmla="*/ 468 w 936"/>
              <a:gd name="T25" fmla="*/ 857 h 936"/>
              <a:gd name="T26" fmla="*/ 79 w 936"/>
              <a:gd name="T27" fmla="*/ 468 h 936"/>
              <a:gd name="T28" fmla="*/ 468 w 936"/>
              <a:gd name="T29" fmla="*/ 79 h 9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936" h="936">
                <a:moveTo>
                  <a:pt x="468" y="0"/>
                </a:moveTo>
                <a:cubicBezTo>
                  <a:pt x="726" y="0"/>
                  <a:pt x="936" y="209"/>
                  <a:pt x="936" y="468"/>
                </a:cubicBezTo>
                <a:cubicBezTo>
                  <a:pt x="936" y="726"/>
                  <a:pt x="726" y="936"/>
                  <a:pt x="468" y="936"/>
                </a:cubicBezTo>
                <a:cubicBezTo>
                  <a:pt x="209" y="936"/>
                  <a:pt x="0" y="726"/>
                  <a:pt x="0" y="468"/>
                </a:cubicBezTo>
                <a:cubicBezTo>
                  <a:pt x="0" y="209"/>
                  <a:pt x="209" y="0"/>
                  <a:pt x="468" y="0"/>
                </a:cubicBezTo>
                <a:close/>
                <a:moveTo>
                  <a:pt x="468" y="39"/>
                </a:moveTo>
                <a:cubicBezTo>
                  <a:pt x="704" y="39"/>
                  <a:pt x="896" y="231"/>
                  <a:pt x="896" y="468"/>
                </a:cubicBezTo>
                <a:cubicBezTo>
                  <a:pt x="896" y="704"/>
                  <a:pt x="704" y="896"/>
                  <a:pt x="468" y="896"/>
                </a:cubicBezTo>
                <a:cubicBezTo>
                  <a:pt x="231" y="896"/>
                  <a:pt x="39" y="704"/>
                  <a:pt x="39" y="468"/>
                </a:cubicBezTo>
                <a:cubicBezTo>
                  <a:pt x="39" y="231"/>
                  <a:pt x="231" y="39"/>
                  <a:pt x="468" y="39"/>
                </a:cubicBezTo>
                <a:close/>
                <a:moveTo>
                  <a:pt x="468" y="79"/>
                </a:moveTo>
                <a:cubicBezTo>
                  <a:pt x="683" y="79"/>
                  <a:pt x="857" y="253"/>
                  <a:pt x="857" y="468"/>
                </a:cubicBezTo>
                <a:cubicBezTo>
                  <a:pt x="857" y="683"/>
                  <a:pt x="683" y="857"/>
                  <a:pt x="468" y="857"/>
                </a:cubicBezTo>
                <a:cubicBezTo>
                  <a:pt x="253" y="857"/>
                  <a:pt x="79" y="683"/>
                  <a:pt x="79" y="468"/>
                </a:cubicBezTo>
                <a:cubicBezTo>
                  <a:pt x="79" y="253"/>
                  <a:pt x="253" y="79"/>
                  <a:pt x="468" y="79"/>
                </a:cubicBez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/>
          </a:p>
        </p:txBody>
      </p:sp>
      <p:sp>
        <p:nvSpPr>
          <p:cNvPr id="11" name="Freeform 6"/>
          <p:cNvSpPr>
            <a:spLocks/>
          </p:cNvSpPr>
          <p:nvPr/>
        </p:nvSpPr>
        <p:spPr bwMode="auto">
          <a:xfrm>
            <a:off x="5432425" y="1087438"/>
            <a:ext cx="5178425" cy="565150"/>
          </a:xfrm>
          <a:custGeom>
            <a:avLst/>
            <a:gdLst>
              <a:gd name="T0" fmla="*/ 0 w 6483"/>
              <a:gd name="T1" fmla="*/ 0 h 694"/>
              <a:gd name="T2" fmla="*/ 6136 w 6483"/>
              <a:gd name="T3" fmla="*/ 0 h 694"/>
              <a:gd name="T4" fmla="*/ 6483 w 6483"/>
              <a:gd name="T5" fmla="*/ 347 h 694"/>
              <a:gd name="T6" fmla="*/ 6136 w 6483"/>
              <a:gd name="T7" fmla="*/ 694 h 694"/>
              <a:gd name="T8" fmla="*/ 0 w 6483"/>
              <a:gd name="T9" fmla="*/ 694 h 694"/>
              <a:gd name="T10" fmla="*/ 120 w 6483"/>
              <a:gd name="T11" fmla="*/ 347 h 694"/>
              <a:gd name="T12" fmla="*/ 0 w 6483"/>
              <a:gd name="T13" fmla="*/ 0 h 6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6483" h="694">
                <a:moveTo>
                  <a:pt x="0" y="0"/>
                </a:moveTo>
                <a:lnTo>
                  <a:pt x="6136" y="0"/>
                </a:lnTo>
                <a:cubicBezTo>
                  <a:pt x="6327" y="0"/>
                  <a:pt x="6483" y="156"/>
                  <a:pt x="6483" y="347"/>
                </a:cubicBezTo>
                <a:cubicBezTo>
                  <a:pt x="6483" y="538"/>
                  <a:pt x="6327" y="694"/>
                  <a:pt x="6136" y="694"/>
                </a:cubicBezTo>
                <a:lnTo>
                  <a:pt x="0" y="694"/>
                </a:lnTo>
                <a:cubicBezTo>
                  <a:pt x="75" y="598"/>
                  <a:pt x="120" y="478"/>
                  <a:pt x="120" y="347"/>
                </a:cubicBezTo>
                <a:cubicBezTo>
                  <a:pt x="120" y="216"/>
                  <a:pt x="75" y="95"/>
                  <a:pt x="0" y="0"/>
                </a:cubicBezTo>
                <a:close/>
              </a:path>
            </a:pathLst>
          </a:custGeom>
          <a:noFill/>
          <a:ln w="10" cap="flat" cmpd="sng">
            <a:solidFill>
              <a:srgbClr val="C30D23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6" name="Freeform 10"/>
          <p:cNvSpPr>
            <a:spLocks noEditPoints="1"/>
          </p:cNvSpPr>
          <p:nvPr/>
        </p:nvSpPr>
        <p:spPr bwMode="auto">
          <a:xfrm>
            <a:off x="4826000" y="1173956"/>
            <a:ext cx="500063" cy="392113"/>
          </a:xfrm>
          <a:custGeom>
            <a:avLst/>
            <a:gdLst>
              <a:gd name="T0" fmla="*/ 355 w 614"/>
              <a:gd name="T1" fmla="*/ 35 h 489"/>
              <a:gd name="T2" fmla="*/ 560 w 614"/>
              <a:gd name="T3" fmla="*/ 67 h 489"/>
              <a:gd name="T4" fmla="*/ 345 w 614"/>
              <a:gd name="T5" fmla="*/ 97 h 489"/>
              <a:gd name="T6" fmla="*/ 471 w 614"/>
              <a:gd name="T7" fmla="*/ 102 h 489"/>
              <a:gd name="T8" fmla="*/ 439 w 614"/>
              <a:gd name="T9" fmla="*/ 145 h 489"/>
              <a:gd name="T10" fmla="*/ 269 w 614"/>
              <a:gd name="T11" fmla="*/ 137 h 489"/>
              <a:gd name="T12" fmla="*/ 83 w 614"/>
              <a:gd name="T13" fmla="*/ 135 h 489"/>
              <a:gd name="T14" fmla="*/ 269 w 614"/>
              <a:gd name="T15" fmla="*/ 102 h 489"/>
              <a:gd name="T16" fmla="*/ 97 w 614"/>
              <a:gd name="T17" fmla="*/ 108 h 489"/>
              <a:gd name="T18" fmla="*/ 64 w 614"/>
              <a:gd name="T19" fmla="*/ 70 h 489"/>
              <a:gd name="T20" fmla="*/ 164 w 614"/>
              <a:gd name="T21" fmla="*/ 54 h 489"/>
              <a:gd name="T22" fmla="*/ 288 w 614"/>
              <a:gd name="T23" fmla="*/ 24 h 489"/>
              <a:gd name="T24" fmla="*/ 428 w 614"/>
              <a:gd name="T25" fmla="*/ 167 h 489"/>
              <a:gd name="T26" fmla="*/ 557 w 614"/>
              <a:gd name="T27" fmla="*/ 189 h 489"/>
              <a:gd name="T28" fmla="*/ 590 w 614"/>
              <a:gd name="T29" fmla="*/ 234 h 489"/>
              <a:gd name="T30" fmla="*/ 533 w 614"/>
              <a:gd name="T31" fmla="*/ 269 h 489"/>
              <a:gd name="T32" fmla="*/ 417 w 614"/>
              <a:gd name="T33" fmla="*/ 202 h 489"/>
              <a:gd name="T34" fmla="*/ 307 w 614"/>
              <a:gd name="T35" fmla="*/ 199 h 489"/>
              <a:gd name="T36" fmla="*/ 91 w 614"/>
              <a:gd name="T37" fmla="*/ 234 h 489"/>
              <a:gd name="T38" fmla="*/ 30 w 614"/>
              <a:gd name="T39" fmla="*/ 207 h 489"/>
              <a:gd name="T40" fmla="*/ 248 w 614"/>
              <a:gd name="T41" fmla="*/ 164 h 489"/>
              <a:gd name="T42" fmla="*/ 415 w 614"/>
              <a:gd name="T43" fmla="*/ 226 h 489"/>
              <a:gd name="T44" fmla="*/ 393 w 614"/>
              <a:gd name="T45" fmla="*/ 258 h 489"/>
              <a:gd name="T46" fmla="*/ 137 w 614"/>
              <a:gd name="T47" fmla="*/ 275 h 489"/>
              <a:gd name="T48" fmla="*/ 135 w 614"/>
              <a:gd name="T49" fmla="*/ 248 h 489"/>
              <a:gd name="T50" fmla="*/ 474 w 614"/>
              <a:gd name="T51" fmla="*/ 280 h 489"/>
              <a:gd name="T52" fmla="*/ 447 w 614"/>
              <a:gd name="T53" fmla="*/ 345 h 489"/>
              <a:gd name="T54" fmla="*/ 390 w 614"/>
              <a:gd name="T55" fmla="*/ 393 h 489"/>
              <a:gd name="T56" fmla="*/ 466 w 614"/>
              <a:gd name="T57" fmla="*/ 409 h 489"/>
              <a:gd name="T58" fmla="*/ 600 w 614"/>
              <a:gd name="T59" fmla="*/ 404 h 489"/>
              <a:gd name="T60" fmla="*/ 571 w 614"/>
              <a:gd name="T61" fmla="*/ 474 h 489"/>
              <a:gd name="T62" fmla="*/ 40 w 614"/>
              <a:gd name="T63" fmla="*/ 482 h 489"/>
              <a:gd name="T64" fmla="*/ 81 w 614"/>
              <a:gd name="T65" fmla="*/ 420 h 489"/>
              <a:gd name="T66" fmla="*/ 202 w 614"/>
              <a:gd name="T67" fmla="*/ 372 h 489"/>
              <a:gd name="T68" fmla="*/ 132 w 614"/>
              <a:gd name="T69" fmla="*/ 318 h 489"/>
              <a:gd name="T70" fmla="*/ 202 w 614"/>
              <a:gd name="T71" fmla="*/ 285 h 489"/>
              <a:gd name="T72" fmla="*/ 474 w 614"/>
              <a:gd name="T73" fmla="*/ 280 h 489"/>
              <a:gd name="T74" fmla="*/ 412 w 614"/>
              <a:gd name="T75" fmla="*/ 328 h 489"/>
              <a:gd name="T76" fmla="*/ 358 w 614"/>
              <a:gd name="T77" fmla="*/ 304 h 489"/>
              <a:gd name="T78" fmla="*/ 283 w 614"/>
              <a:gd name="T79" fmla="*/ 307 h 489"/>
              <a:gd name="T80" fmla="*/ 320 w 614"/>
              <a:gd name="T81" fmla="*/ 361 h 489"/>
              <a:gd name="T82" fmla="*/ 323 w 614"/>
              <a:gd name="T83" fmla="*/ 39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614" h="489">
                <a:moveTo>
                  <a:pt x="307" y="0"/>
                </a:moveTo>
                <a:cubicBezTo>
                  <a:pt x="319" y="0"/>
                  <a:pt x="329" y="8"/>
                  <a:pt x="337" y="24"/>
                </a:cubicBezTo>
                <a:cubicBezTo>
                  <a:pt x="340" y="31"/>
                  <a:pt x="346" y="35"/>
                  <a:pt x="355" y="35"/>
                </a:cubicBezTo>
                <a:cubicBezTo>
                  <a:pt x="422" y="30"/>
                  <a:pt x="476" y="32"/>
                  <a:pt x="517" y="43"/>
                </a:cubicBezTo>
                <a:cubicBezTo>
                  <a:pt x="531" y="48"/>
                  <a:pt x="541" y="49"/>
                  <a:pt x="547" y="46"/>
                </a:cubicBezTo>
                <a:cubicBezTo>
                  <a:pt x="561" y="46"/>
                  <a:pt x="565" y="53"/>
                  <a:pt x="560" y="67"/>
                </a:cubicBezTo>
                <a:cubicBezTo>
                  <a:pt x="535" y="84"/>
                  <a:pt x="511" y="88"/>
                  <a:pt x="490" y="81"/>
                </a:cubicBezTo>
                <a:cubicBezTo>
                  <a:pt x="415" y="68"/>
                  <a:pt x="368" y="65"/>
                  <a:pt x="350" y="70"/>
                </a:cubicBezTo>
                <a:cubicBezTo>
                  <a:pt x="337" y="79"/>
                  <a:pt x="336" y="88"/>
                  <a:pt x="345" y="97"/>
                </a:cubicBezTo>
                <a:cubicBezTo>
                  <a:pt x="371" y="97"/>
                  <a:pt x="389" y="98"/>
                  <a:pt x="396" y="100"/>
                </a:cubicBezTo>
                <a:cubicBezTo>
                  <a:pt x="405" y="100"/>
                  <a:pt x="412" y="100"/>
                  <a:pt x="417" y="100"/>
                </a:cubicBezTo>
                <a:cubicBezTo>
                  <a:pt x="430" y="105"/>
                  <a:pt x="448" y="106"/>
                  <a:pt x="471" y="102"/>
                </a:cubicBezTo>
                <a:cubicBezTo>
                  <a:pt x="511" y="109"/>
                  <a:pt x="533" y="119"/>
                  <a:pt x="538" y="132"/>
                </a:cubicBezTo>
                <a:cubicBezTo>
                  <a:pt x="526" y="141"/>
                  <a:pt x="511" y="146"/>
                  <a:pt x="495" y="148"/>
                </a:cubicBezTo>
                <a:cubicBezTo>
                  <a:pt x="481" y="148"/>
                  <a:pt x="462" y="147"/>
                  <a:pt x="439" y="145"/>
                </a:cubicBezTo>
                <a:cubicBezTo>
                  <a:pt x="414" y="144"/>
                  <a:pt x="399" y="142"/>
                  <a:pt x="396" y="140"/>
                </a:cubicBezTo>
                <a:cubicBezTo>
                  <a:pt x="372" y="135"/>
                  <a:pt x="350" y="133"/>
                  <a:pt x="328" y="135"/>
                </a:cubicBezTo>
                <a:cubicBezTo>
                  <a:pt x="318" y="138"/>
                  <a:pt x="298" y="139"/>
                  <a:pt x="269" y="137"/>
                </a:cubicBezTo>
                <a:cubicBezTo>
                  <a:pt x="246" y="137"/>
                  <a:pt x="222" y="141"/>
                  <a:pt x="199" y="148"/>
                </a:cubicBezTo>
                <a:cubicBezTo>
                  <a:pt x="122" y="171"/>
                  <a:pt x="81" y="176"/>
                  <a:pt x="75" y="162"/>
                </a:cubicBezTo>
                <a:cubicBezTo>
                  <a:pt x="64" y="149"/>
                  <a:pt x="67" y="140"/>
                  <a:pt x="83" y="135"/>
                </a:cubicBezTo>
                <a:cubicBezTo>
                  <a:pt x="85" y="142"/>
                  <a:pt x="95" y="141"/>
                  <a:pt x="113" y="132"/>
                </a:cubicBezTo>
                <a:cubicBezTo>
                  <a:pt x="131" y="125"/>
                  <a:pt x="169" y="118"/>
                  <a:pt x="226" y="110"/>
                </a:cubicBezTo>
                <a:cubicBezTo>
                  <a:pt x="249" y="109"/>
                  <a:pt x="264" y="106"/>
                  <a:pt x="269" y="102"/>
                </a:cubicBezTo>
                <a:cubicBezTo>
                  <a:pt x="280" y="93"/>
                  <a:pt x="285" y="84"/>
                  <a:pt x="285" y="75"/>
                </a:cubicBezTo>
                <a:cubicBezTo>
                  <a:pt x="275" y="68"/>
                  <a:pt x="257" y="70"/>
                  <a:pt x="234" y="81"/>
                </a:cubicBezTo>
                <a:cubicBezTo>
                  <a:pt x="200" y="93"/>
                  <a:pt x="154" y="102"/>
                  <a:pt x="97" y="108"/>
                </a:cubicBezTo>
                <a:cubicBezTo>
                  <a:pt x="82" y="111"/>
                  <a:pt x="70" y="104"/>
                  <a:pt x="59" y="86"/>
                </a:cubicBezTo>
                <a:cubicBezTo>
                  <a:pt x="54" y="83"/>
                  <a:pt x="52" y="79"/>
                  <a:pt x="54" y="75"/>
                </a:cubicBezTo>
                <a:cubicBezTo>
                  <a:pt x="56" y="70"/>
                  <a:pt x="59" y="68"/>
                  <a:pt x="64" y="70"/>
                </a:cubicBezTo>
                <a:cubicBezTo>
                  <a:pt x="74" y="75"/>
                  <a:pt x="85" y="75"/>
                  <a:pt x="100" y="67"/>
                </a:cubicBezTo>
                <a:cubicBezTo>
                  <a:pt x="117" y="60"/>
                  <a:pt x="135" y="56"/>
                  <a:pt x="153" y="54"/>
                </a:cubicBezTo>
                <a:cubicBezTo>
                  <a:pt x="155" y="54"/>
                  <a:pt x="159" y="54"/>
                  <a:pt x="164" y="54"/>
                </a:cubicBezTo>
                <a:cubicBezTo>
                  <a:pt x="180" y="52"/>
                  <a:pt x="195" y="49"/>
                  <a:pt x="207" y="46"/>
                </a:cubicBezTo>
                <a:cubicBezTo>
                  <a:pt x="234" y="40"/>
                  <a:pt x="254" y="38"/>
                  <a:pt x="266" y="38"/>
                </a:cubicBezTo>
                <a:cubicBezTo>
                  <a:pt x="277" y="36"/>
                  <a:pt x="284" y="31"/>
                  <a:pt x="288" y="24"/>
                </a:cubicBezTo>
                <a:cubicBezTo>
                  <a:pt x="290" y="12"/>
                  <a:pt x="296" y="4"/>
                  <a:pt x="307" y="0"/>
                </a:cubicBezTo>
                <a:close/>
                <a:moveTo>
                  <a:pt x="409" y="162"/>
                </a:moveTo>
                <a:cubicBezTo>
                  <a:pt x="413" y="163"/>
                  <a:pt x="419" y="165"/>
                  <a:pt x="428" y="167"/>
                </a:cubicBezTo>
                <a:cubicBezTo>
                  <a:pt x="437" y="169"/>
                  <a:pt x="445" y="170"/>
                  <a:pt x="452" y="170"/>
                </a:cubicBezTo>
                <a:cubicBezTo>
                  <a:pt x="474" y="170"/>
                  <a:pt x="493" y="172"/>
                  <a:pt x="509" y="178"/>
                </a:cubicBezTo>
                <a:cubicBezTo>
                  <a:pt x="527" y="185"/>
                  <a:pt x="543" y="189"/>
                  <a:pt x="557" y="189"/>
                </a:cubicBezTo>
                <a:cubicBezTo>
                  <a:pt x="575" y="194"/>
                  <a:pt x="587" y="198"/>
                  <a:pt x="592" y="202"/>
                </a:cubicBezTo>
                <a:cubicBezTo>
                  <a:pt x="600" y="209"/>
                  <a:pt x="600" y="217"/>
                  <a:pt x="595" y="226"/>
                </a:cubicBezTo>
                <a:cubicBezTo>
                  <a:pt x="593" y="230"/>
                  <a:pt x="591" y="233"/>
                  <a:pt x="590" y="234"/>
                </a:cubicBezTo>
                <a:cubicBezTo>
                  <a:pt x="586" y="236"/>
                  <a:pt x="583" y="241"/>
                  <a:pt x="581" y="248"/>
                </a:cubicBezTo>
                <a:cubicBezTo>
                  <a:pt x="576" y="260"/>
                  <a:pt x="565" y="271"/>
                  <a:pt x="549" y="280"/>
                </a:cubicBezTo>
                <a:cubicBezTo>
                  <a:pt x="542" y="282"/>
                  <a:pt x="537" y="278"/>
                  <a:pt x="533" y="269"/>
                </a:cubicBezTo>
                <a:cubicBezTo>
                  <a:pt x="529" y="260"/>
                  <a:pt x="530" y="250"/>
                  <a:pt x="536" y="240"/>
                </a:cubicBezTo>
                <a:cubicBezTo>
                  <a:pt x="539" y="231"/>
                  <a:pt x="538" y="223"/>
                  <a:pt x="530" y="218"/>
                </a:cubicBezTo>
                <a:cubicBezTo>
                  <a:pt x="491" y="209"/>
                  <a:pt x="453" y="204"/>
                  <a:pt x="417" y="202"/>
                </a:cubicBezTo>
                <a:cubicBezTo>
                  <a:pt x="410" y="202"/>
                  <a:pt x="398" y="202"/>
                  <a:pt x="380" y="202"/>
                </a:cubicBezTo>
                <a:cubicBezTo>
                  <a:pt x="363" y="200"/>
                  <a:pt x="354" y="199"/>
                  <a:pt x="350" y="199"/>
                </a:cubicBezTo>
                <a:cubicBezTo>
                  <a:pt x="334" y="197"/>
                  <a:pt x="319" y="197"/>
                  <a:pt x="307" y="199"/>
                </a:cubicBezTo>
                <a:cubicBezTo>
                  <a:pt x="301" y="199"/>
                  <a:pt x="294" y="200"/>
                  <a:pt x="285" y="202"/>
                </a:cubicBezTo>
                <a:cubicBezTo>
                  <a:pt x="280" y="204"/>
                  <a:pt x="266" y="205"/>
                  <a:pt x="242" y="205"/>
                </a:cubicBezTo>
                <a:cubicBezTo>
                  <a:pt x="176" y="210"/>
                  <a:pt x="126" y="220"/>
                  <a:pt x="91" y="234"/>
                </a:cubicBezTo>
                <a:cubicBezTo>
                  <a:pt x="81" y="238"/>
                  <a:pt x="73" y="251"/>
                  <a:pt x="67" y="275"/>
                </a:cubicBezTo>
                <a:cubicBezTo>
                  <a:pt x="55" y="294"/>
                  <a:pt x="41" y="295"/>
                  <a:pt x="27" y="277"/>
                </a:cubicBezTo>
                <a:cubicBezTo>
                  <a:pt x="12" y="223"/>
                  <a:pt x="13" y="200"/>
                  <a:pt x="30" y="207"/>
                </a:cubicBezTo>
                <a:cubicBezTo>
                  <a:pt x="56" y="207"/>
                  <a:pt x="77" y="203"/>
                  <a:pt x="91" y="194"/>
                </a:cubicBezTo>
                <a:cubicBezTo>
                  <a:pt x="111" y="189"/>
                  <a:pt x="132" y="184"/>
                  <a:pt x="153" y="180"/>
                </a:cubicBezTo>
                <a:cubicBezTo>
                  <a:pt x="177" y="180"/>
                  <a:pt x="208" y="175"/>
                  <a:pt x="248" y="164"/>
                </a:cubicBezTo>
                <a:cubicBezTo>
                  <a:pt x="294" y="157"/>
                  <a:pt x="348" y="156"/>
                  <a:pt x="409" y="162"/>
                </a:cubicBezTo>
                <a:close/>
                <a:moveTo>
                  <a:pt x="299" y="221"/>
                </a:moveTo>
                <a:cubicBezTo>
                  <a:pt x="338" y="217"/>
                  <a:pt x="377" y="219"/>
                  <a:pt x="415" y="226"/>
                </a:cubicBezTo>
                <a:cubicBezTo>
                  <a:pt x="434" y="230"/>
                  <a:pt x="452" y="230"/>
                  <a:pt x="468" y="226"/>
                </a:cubicBezTo>
                <a:cubicBezTo>
                  <a:pt x="485" y="232"/>
                  <a:pt x="491" y="239"/>
                  <a:pt x="487" y="248"/>
                </a:cubicBezTo>
                <a:cubicBezTo>
                  <a:pt x="464" y="264"/>
                  <a:pt x="433" y="267"/>
                  <a:pt x="393" y="258"/>
                </a:cubicBezTo>
                <a:cubicBezTo>
                  <a:pt x="334" y="251"/>
                  <a:pt x="271" y="254"/>
                  <a:pt x="205" y="267"/>
                </a:cubicBezTo>
                <a:cubicBezTo>
                  <a:pt x="196" y="270"/>
                  <a:pt x="186" y="273"/>
                  <a:pt x="175" y="275"/>
                </a:cubicBezTo>
                <a:cubicBezTo>
                  <a:pt x="164" y="276"/>
                  <a:pt x="152" y="276"/>
                  <a:pt x="137" y="275"/>
                </a:cubicBezTo>
                <a:cubicBezTo>
                  <a:pt x="126" y="275"/>
                  <a:pt x="119" y="271"/>
                  <a:pt x="116" y="264"/>
                </a:cubicBezTo>
                <a:cubicBezTo>
                  <a:pt x="112" y="257"/>
                  <a:pt x="115" y="252"/>
                  <a:pt x="124" y="250"/>
                </a:cubicBezTo>
                <a:cubicBezTo>
                  <a:pt x="126" y="250"/>
                  <a:pt x="129" y="250"/>
                  <a:pt x="135" y="248"/>
                </a:cubicBezTo>
                <a:cubicBezTo>
                  <a:pt x="138" y="248"/>
                  <a:pt x="141" y="247"/>
                  <a:pt x="143" y="245"/>
                </a:cubicBezTo>
                <a:cubicBezTo>
                  <a:pt x="184" y="234"/>
                  <a:pt x="236" y="226"/>
                  <a:pt x="299" y="221"/>
                </a:cubicBezTo>
                <a:close/>
                <a:moveTo>
                  <a:pt x="474" y="280"/>
                </a:moveTo>
                <a:cubicBezTo>
                  <a:pt x="481" y="284"/>
                  <a:pt x="485" y="287"/>
                  <a:pt x="487" y="291"/>
                </a:cubicBezTo>
                <a:cubicBezTo>
                  <a:pt x="489" y="296"/>
                  <a:pt x="487" y="301"/>
                  <a:pt x="482" y="304"/>
                </a:cubicBezTo>
                <a:cubicBezTo>
                  <a:pt x="476" y="308"/>
                  <a:pt x="465" y="321"/>
                  <a:pt x="447" y="345"/>
                </a:cubicBezTo>
                <a:cubicBezTo>
                  <a:pt x="449" y="343"/>
                  <a:pt x="448" y="344"/>
                  <a:pt x="444" y="347"/>
                </a:cubicBezTo>
                <a:cubicBezTo>
                  <a:pt x="439" y="356"/>
                  <a:pt x="426" y="361"/>
                  <a:pt x="406" y="361"/>
                </a:cubicBezTo>
                <a:cubicBezTo>
                  <a:pt x="390" y="368"/>
                  <a:pt x="385" y="379"/>
                  <a:pt x="390" y="393"/>
                </a:cubicBezTo>
                <a:cubicBezTo>
                  <a:pt x="390" y="395"/>
                  <a:pt x="391" y="396"/>
                  <a:pt x="393" y="396"/>
                </a:cubicBezTo>
                <a:cubicBezTo>
                  <a:pt x="411" y="403"/>
                  <a:pt x="423" y="406"/>
                  <a:pt x="428" y="404"/>
                </a:cubicBezTo>
                <a:cubicBezTo>
                  <a:pt x="439" y="404"/>
                  <a:pt x="451" y="406"/>
                  <a:pt x="466" y="409"/>
                </a:cubicBezTo>
                <a:cubicBezTo>
                  <a:pt x="467" y="409"/>
                  <a:pt x="469" y="409"/>
                  <a:pt x="471" y="409"/>
                </a:cubicBezTo>
                <a:cubicBezTo>
                  <a:pt x="480" y="413"/>
                  <a:pt x="503" y="414"/>
                  <a:pt x="541" y="412"/>
                </a:cubicBezTo>
                <a:cubicBezTo>
                  <a:pt x="573" y="410"/>
                  <a:pt x="593" y="408"/>
                  <a:pt x="600" y="404"/>
                </a:cubicBezTo>
                <a:cubicBezTo>
                  <a:pt x="606" y="402"/>
                  <a:pt x="609" y="402"/>
                  <a:pt x="611" y="404"/>
                </a:cubicBezTo>
                <a:cubicBezTo>
                  <a:pt x="613" y="406"/>
                  <a:pt x="614" y="409"/>
                  <a:pt x="614" y="415"/>
                </a:cubicBezTo>
                <a:cubicBezTo>
                  <a:pt x="605" y="438"/>
                  <a:pt x="591" y="458"/>
                  <a:pt x="571" y="474"/>
                </a:cubicBezTo>
                <a:cubicBezTo>
                  <a:pt x="547" y="481"/>
                  <a:pt x="520" y="482"/>
                  <a:pt x="490" y="477"/>
                </a:cubicBezTo>
                <a:cubicBezTo>
                  <a:pt x="442" y="453"/>
                  <a:pt x="376" y="441"/>
                  <a:pt x="293" y="439"/>
                </a:cubicBezTo>
                <a:cubicBezTo>
                  <a:pt x="243" y="441"/>
                  <a:pt x="159" y="455"/>
                  <a:pt x="40" y="482"/>
                </a:cubicBezTo>
                <a:cubicBezTo>
                  <a:pt x="12" y="489"/>
                  <a:pt x="0" y="473"/>
                  <a:pt x="5" y="434"/>
                </a:cubicBezTo>
                <a:cubicBezTo>
                  <a:pt x="5" y="419"/>
                  <a:pt x="12" y="415"/>
                  <a:pt x="27" y="420"/>
                </a:cubicBezTo>
                <a:cubicBezTo>
                  <a:pt x="39" y="429"/>
                  <a:pt x="57" y="429"/>
                  <a:pt x="81" y="420"/>
                </a:cubicBezTo>
                <a:cubicBezTo>
                  <a:pt x="108" y="411"/>
                  <a:pt x="143" y="406"/>
                  <a:pt x="186" y="404"/>
                </a:cubicBezTo>
                <a:cubicBezTo>
                  <a:pt x="205" y="406"/>
                  <a:pt x="217" y="399"/>
                  <a:pt x="221" y="382"/>
                </a:cubicBezTo>
                <a:cubicBezTo>
                  <a:pt x="222" y="372"/>
                  <a:pt x="216" y="368"/>
                  <a:pt x="202" y="372"/>
                </a:cubicBezTo>
                <a:cubicBezTo>
                  <a:pt x="173" y="381"/>
                  <a:pt x="158" y="377"/>
                  <a:pt x="156" y="361"/>
                </a:cubicBezTo>
                <a:cubicBezTo>
                  <a:pt x="154" y="357"/>
                  <a:pt x="152" y="354"/>
                  <a:pt x="151" y="350"/>
                </a:cubicBezTo>
                <a:cubicBezTo>
                  <a:pt x="145" y="336"/>
                  <a:pt x="139" y="325"/>
                  <a:pt x="132" y="318"/>
                </a:cubicBezTo>
                <a:cubicBezTo>
                  <a:pt x="126" y="316"/>
                  <a:pt x="125" y="312"/>
                  <a:pt x="126" y="307"/>
                </a:cubicBezTo>
                <a:cubicBezTo>
                  <a:pt x="128" y="303"/>
                  <a:pt x="133" y="301"/>
                  <a:pt x="140" y="299"/>
                </a:cubicBezTo>
                <a:cubicBezTo>
                  <a:pt x="160" y="297"/>
                  <a:pt x="180" y="293"/>
                  <a:pt x="202" y="285"/>
                </a:cubicBezTo>
                <a:cubicBezTo>
                  <a:pt x="261" y="276"/>
                  <a:pt x="318" y="272"/>
                  <a:pt x="371" y="272"/>
                </a:cubicBezTo>
                <a:cubicBezTo>
                  <a:pt x="384" y="276"/>
                  <a:pt x="398" y="276"/>
                  <a:pt x="412" y="275"/>
                </a:cubicBezTo>
                <a:cubicBezTo>
                  <a:pt x="446" y="276"/>
                  <a:pt x="467" y="278"/>
                  <a:pt x="474" y="280"/>
                </a:cubicBezTo>
                <a:close/>
                <a:moveTo>
                  <a:pt x="199" y="323"/>
                </a:moveTo>
                <a:cubicBezTo>
                  <a:pt x="188" y="334"/>
                  <a:pt x="188" y="341"/>
                  <a:pt x="199" y="345"/>
                </a:cubicBezTo>
                <a:cubicBezTo>
                  <a:pt x="237" y="330"/>
                  <a:pt x="308" y="325"/>
                  <a:pt x="412" y="328"/>
                </a:cubicBezTo>
                <a:cubicBezTo>
                  <a:pt x="421" y="323"/>
                  <a:pt x="424" y="317"/>
                  <a:pt x="423" y="310"/>
                </a:cubicBezTo>
                <a:cubicBezTo>
                  <a:pt x="414" y="308"/>
                  <a:pt x="404" y="307"/>
                  <a:pt x="393" y="307"/>
                </a:cubicBezTo>
                <a:cubicBezTo>
                  <a:pt x="379" y="309"/>
                  <a:pt x="367" y="308"/>
                  <a:pt x="358" y="304"/>
                </a:cubicBezTo>
                <a:cubicBezTo>
                  <a:pt x="345" y="304"/>
                  <a:pt x="331" y="304"/>
                  <a:pt x="315" y="304"/>
                </a:cubicBezTo>
                <a:cubicBezTo>
                  <a:pt x="310" y="304"/>
                  <a:pt x="305" y="304"/>
                  <a:pt x="301" y="304"/>
                </a:cubicBezTo>
                <a:cubicBezTo>
                  <a:pt x="296" y="306"/>
                  <a:pt x="290" y="307"/>
                  <a:pt x="283" y="307"/>
                </a:cubicBezTo>
                <a:cubicBezTo>
                  <a:pt x="265" y="311"/>
                  <a:pt x="251" y="311"/>
                  <a:pt x="242" y="310"/>
                </a:cubicBezTo>
                <a:cubicBezTo>
                  <a:pt x="224" y="311"/>
                  <a:pt x="210" y="316"/>
                  <a:pt x="199" y="323"/>
                </a:cubicBezTo>
                <a:close/>
                <a:moveTo>
                  <a:pt x="320" y="361"/>
                </a:moveTo>
                <a:cubicBezTo>
                  <a:pt x="299" y="361"/>
                  <a:pt x="287" y="363"/>
                  <a:pt x="285" y="366"/>
                </a:cubicBezTo>
                <a:cubicBezTo>
                  <a:pt x="282" y="375"/>
                  <a:pt x="280" y="383"/>
                  <a:pt x="280" y="390"/>
                </a:cubicBezTo>
                <a:cubicBezTo>
                  <a:pt x="284" y="396"/>
                  <a:pt x="298" y="396"/>
                  <a:pt x="323" y="390"/>
                </a:cubicBezTo>
                <a:cubicBezTo>
                  <a:pt x="328" y="389"/>
                  <a:pt x="332" y="381"/>
                  <a:pt x="334" y="369"/>
                </a:cubicBezTo>
                <a:cubicBezTo>
                  <a:pt x="334" y="365"/>
                  <a:pt x="329" y="363"/>
                  <a:pt x="320" y="36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ln w="0"/>
              <a:noFill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5326063" y="2136775"/>
            <a:ext cx="500062" cy="385763"/>
          </a:xfrm>
          <a:custGeom>
            <a:avLst/>
            <a:gdLst>
              <a:gd name="T0" fmla="*/ 311 w 615"/>
              <a:gd name="T1" fmla="*/ 32 h 482"/>
              <a:gd name="T2" fmla="*/ 390 w 615"/>
              <a:gd name="T3" fmla="*/ 51 h 482"/>
              <a:gd name="T4" fmla="*/ 470 w 615"/>
              <a:gd name="T5" fmla="*/ 43 h 482"/>
              <a:gd name="T6" fmla="*/ 540 w 615"/>
              <a:gd name="T7" fmla="*/ 70 h 482"/>
              <a:gd name="T8" fmla="*/ 557 w 615"/>
              <a:gd name="T9" fmla="*/ 75 h 482"/>
              <a:gd name="T10" fmla="*/ 457 w 615"/>
              <a:gd name="T11" fmla="*/ 91 h 482"/>
              <a:gd name="T12" fmla="*/ 365 w 615"/>
              <a:gd name="T13" fmla="*/ 89 h 482"/>
              <a:gd name="T14" fmla="*/ 341 w 615"/>
              <a:gd name="T15" fmla="*/ 121 h 482"/>
              <a:gd name="T16" fmla="*/ 441 w 615"/>
              <a:gd name="T17" fmla="*/ 312 h 482"/>
              <a:gd name="T18" fmla="*/ 511 w 615"/>
              <a:gd name="T19" fmla="*/ 374 h 482"/>
              <a:gd name="T20" fmla="*/ 597 w 615"/>
              <a:gd name="T21" fmla="*/ 414 h 482"/>
              <a:gd name="T22" fmla="*/ 608 w 615"/>
              <a:gd name="T23" fmla="*/ 436 h 482"/>
              <a:gd name="T24" fmla="*/ 489 w 615"/>
              <a:gd name="T25" fmla="*/ 482 h 482"/>
              <a:gd name="T26" fmla="*/ 411 w 615"/>
              <a:gd name="T27" fmla="*/ 417 h 482"/>
              <a:gd name="T28" fmla="*/ 360 w 615"/>
              <a:gd name="T29" fmla="*/ 272 h 482"/>
              <a:gd name="T30" fmla="*/ 271 w 615"/>
              <a:gd name="T31" fmla="*/ 91 h 482"/>
              <a:gd name="T32" fmla="*/ 180 w 615"/>
              <a:gd name="T33" fmla="*/ 97 h 482"/>
              <a:gd name="T34" fmla="*/ 15 w 615"/>
              <a:gd name="T35" fmla="*/ 115 h 482"/>
              <a:gd name="T36" fmla="*/ 21 w 615"/>
              <a:gd name="T37" fmla="*/ 83 h 482"/>
              <a:gd name="T38" fmla="*/ 48 w 615"/>
              <a:gd name="T39" fmla="*/ 75 h 482"/>
              <a:gd name="T40" fmla="*/ 204 w 615"/>
              <a:gd name="T41" fmla="*/ 62 h 482"/>
              <a:gd name="T42" fmla="*/ 258 w 615"/>
              <a:gd name="T43" fmla="*/ 40 h 482"/>
              <a:gd name="T44" fmla="*/ 260 w 615"/>
              <a:gd name="T45" fmla="*/ 118 h 482"/>
              <a:gd name="T46" fmla="*/ 277 w 615"/>
              <a:gd name="T47" fmla="*/ 142 h 482"/>
              <a:gd name="T48" fmla="*/ 182 w 615"/>
              <a:gd name="T49" fmla="*/ 161 h 482"/>
              <a:gd name="T50" fmla="*/ 64 w 615"/>
              <a:gd name="T51" fmla="*/ 167 h 482"/>
              <a:gd name="T52" fmla="*/ 126 w 615"/>
              <a:gd name="T53" fmla="*/ 124 h 482"/>
              <a:gd name="T54" fmla="*/ 277 w 615"/>
              <a:gd name="T55" fmla="*/ 180 h 482"/>
              <a:gd name="T56" fmla="*/ 282 w 615"/>
              <a:gd name="T57" fmla="*/ 204 h 482"/>
              <a:gd name="T58" fmla="*/ 104 w 615"/>
              <a:gd name="T59" fmla="*/ 231 h 482"/>
              <a:gd name="T60" fmla="*/ 53 w 615"/>
              <a:gd name="T61" fmla="*/ 242 h 482"/>
              <a:gd name="T62" fmla="*/ 40 w 615"/>
              <a:gd name="T63" fmla="*/ 204 h 482"/>
              <a:gd name="T64" fmla="*/ 225 w 615"/>
              <a:gd name="T65" fmla="*/ 169 h 482"/>
              <a:gd name="T66" fmla="*/ 277 w 615"/>
              <a:gd name="T67" fmla="*/ 229 h 482"/>
              <a:gd name="T68" fmla="*/ 271 w 615"/>
              <a:gd name="T69" fmla="*/ 309 h 482"/>
              <a:gd name="T70" fmla="*/ 250 w 615"/>
              <a:gd name="T71" fmla="*/ 355 h 482"/>
              <a:gd name="T72" fmla="*/ 244 w 615"/>
              <a:gd name="T73" fmla="*/ 291 h 482"/>
              <a:gd name="T74" fmla="*/ 180 w 615"/>
              <a:gd name="T75" fmla="*/ 301 h 482"/>
              <a:gd name="T76" fmla="*/ 45 w 615"/>
              <a:gd name="T77" fmla="*/ 479 h 482"/>
              <a:gd name="T78" fmla="*/ 21 w 615"/>
              <a:gd name="T79" fmla="*/ 414 h 482"/>
              <a:gd name="T80" fmla="*/ 145 w 615"/>
              <a:gd name="T81" fmla="*/ 320 h 482"/>
              <a:gd name="T82" fmla="*/ 145 w 615"/>
              <a:gd name="T83" fmla="*/ 291 h 482"/>
              <a:gd name="T84" fmla="*/ 93 w 615"/>
              <a:gd name="T85" fmla="*/ 334 h 482"/>
              <a:gd name="T86" fmla="*/ 75 w 615"/>
              <a:gd name="T87" fmla="*/ 377 h 482"/>
              <a:gd name="T88" fmla="*/ 61 w 615"/>
              <a:gd name="T89" fmla="*/ 379 h 482"/>
              <a:gd name="T90" fmla="*/ 50 w 615"/>
              <a:gd name="T91" fmla="*/ 288 h 482"/>
              <a:gd name="T92" fmla="*/ 112 w 615"/>
              <a:gd name="T93" fmla="*/ 245 h 482"/>
              <a:gd name="T94" fmla="*/ 193 w 615"/>
              <a:gd name="T95" fmla="*/ 234 h 482"/>
              <a:gd name="T96" fmla="*/ 277 w 615"/>
              <a:gd name="T97" fmla="*/ 229 h 482"/>
              <a:gd name="T98" fmla="*/ 233 w 615"/>
              <a:gd name="T99" fmla="*/ 369 h 482"/>
              <a:gd name="T100" fmla="*/ 298 w 615"/>
              <a:gd name="T101" fmla="*/ 425 h 482"/>
              <a:gd name="T102" fmla="*/ 244 w 615"/>
              <a:gd name="T103" fmla="*/ 452 h 482"/>
              <a:gd name="T104" fmla="*/ 206 w 615"/>
              <a:gd name="T105" fmla="*/ 358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615" h="482">
                <a:moveTo>
                  <a:pt x="263" y="16"/>
                </a:moveTo>
                <a:cubicBezTo>
                  <a:pt x="285" y="0"/>
                  <a:pt x="301" y="5"/>
                  <a:pt x="311" y="32"/>
                </a:cubicBezTo>
                <a:cubicBezTo>
                  <a:pt x="317" y="50"/>
                  <a:pt x="330" y="56"/>
                  <a:pt x="349" y="51"/>
                </a:cubicBezTo>
                <a:cubicBezTo>
                  <a:pt x="365" y="49"/>
                  <a:pt x="379" y="49"/>
                  <a:pt x="390" y="51"/>
                </a:cubicBezTo>
                <a:cubicBezTo>
                  <a:pt x="402" y="49"/>
                  <a:pt x="411" y="44"/>
                  <a:pt x="416" y="35"/>
                </a:cubicBezTo>
                <a:cubicBezTo>
                  <a:pt x="427" y="10"/>
                  <a:pt x="445" y="12"/>
                  <a:pt x="470" y="43"/>
                </a:cubicBezTo>
                <a:cubicBezTo>
                  <a:pt x="478" y="53"/>
                  <a:pt x="488" y="59"/>
                  <a:pt x="503" y="59"/>
                </a:cubicBezTo>
                <a:cubicBezTo>
                  <a:pt x="519" y="64"/>
                  <a:pt x="531" y="68"/>
                  <a:pt x="540" y="70"/>
                </a:cubicBezTo>
                <a:cubicBezTo>
                  <a:pt x="544" y="70"/>
                  <a:pt x="547" y="70"/>
                  <a:pt x="548" y="70"/>
                </a:cubicBezTo>
                <a:cubicBezTo>
                  <a:pt x="554" y="72"/>
                  <a:pt x="557" y="73"/>
                  <a:pt x="557" y="75"/>
                </a:cubicBezTo>
                <a:cubicBezTo>
                  <a:pt x="557" y="77"/>
                  <a:pt x="554" y="81"/>
                  <a:pt x="548" y="86"/>
                </a:cubicBezTo>
                <a:cubicBezTo>
                  <a:pt x="527" y="97"/>
                  <a:pt x="496" y="98"/>
                  <a:pt x="457" y="91"/>
                </a:cubicBezTo>
                <a:cubicBezTo>
                  <a:pt x="437" y="88"/>
                  <a:pt x="417" y="87"/>
                  <a:pt x="398" y="89"/>
                </a:cubicBezTo>
                <a:cubicBezTo>
                  <a:pt x="391" y="90"/>
                  <a:pt x="380" y="90"/>
                  <a:pt x="365" y="89"/>
                </a:cubicBezTo>
                <a:cubicBezTo>
                  <a:pt x="360" y="89"/>
                  <a:pt x="355" y="88"/>
                  <a:pt x="352" y="86"/>
                </a:cubicBezTo>
                <a:cubicBezTo>
                  <a:pt x="332" y="88"/>
                  <a:pt x="329" y="99"/>
                  <a:pt x="341" y="121"/>
                </a:cubicBezTo>
                <a:cubicBezTo>
                  <a:pt x="343" y="126"/>
                  <a:pt x="346" y="133"/>
                  <a:pt x="349" y="142"/>
                </a:cubicBezTo>
                <a:cubicBezTo>
                  <a:pt x="392" y="220"/>
                  <a:pt x="423" y="276"/>
                  <a:pt x="441" y="312"/>
                </a:cubicBezTo>
                <a:cubicBezTo>
                  <a:pt x="452" y="337"/>
                  <a:pt x="474" y="357"/>
                  <a:pt x="508" y="371"/>
                </a:cubicBezTo>
                <a:cubicBezTo>
                  <a:pt x="508" y="373"/>
                  <a:pt x="509" y="374"/>
                  <a:pt x="511" y="374"/>
                </a:cubicBezTo>
                <a:cubicBezTo>
                  <a:pt x="532" y="381"/>
                  <a:pt x="549" y="390"/>
                  <a:pt x="562" y="401"/>
                </a:cubicBezTo>
                <a:cubicBezTo>
                  <a:pt x="571" y="410"/>
                  <a:pt x="583" y="414"/>
                  <a:pt x="597" y="414"/>
                </a:cubicBezTo>
                <a:cubicBezTo>
                  <a:pt x="606" y="416"/>
                  <a:pt x="611" y="420"/>
                  <a:pt x="613" y="425"/>
                </a:cubicBezTo>
                <a:cubicBezTo>
                  <a:pt x="615" y="429"/>
                  <a:pt x="613" y="432"/>
                  <a:pt x="608" y="436"/>
                </a:cubicBezTo>
                <a:cubicBezTo>
                  <a:pt x="601" y="438"/>
                  <a:pt x="590" y="445"/>
                  <a:pt x="575" y="457"/>
                </a:cubicBezTo>
                <a:cubicBezTo>
                  <a:pt x="550" y="474"/>
                  <a:pt x="521" y="482"/>
                  <a:pt x="489" y="482"/>
                </a:cubicBezTo>
                <a:cubicBezTo>
                  <a:pt x="457" y="480"/>
                  <a:pt x="433" y="461"/>
                  <a:pt x="416" y="425"/>
                </a:cubicBezTo>
                <a:cubicBezTo>
                  <a:pt x="415" y="423"/>
                  <a:pt x="413" y="421"/>
                  <a:pt x="411" y="417"/>
                </a:cubicBezTo>
                <a:cubicBezTo>
                  <a:pt x="404" y="394"/>
                  <a:pt x="398" y="376"/>
                  <a:pt x="392" y="363"/>
                </a:cubicBezTo>
                <a:cubicBezTo>
                  <a:pt x="378" y="338"/>
                  <a:pt x="367" y="308"/>
                  <a:pt x="360" y="272"/>
                </a:cubicBezTo>
                <a:cubicBezTo>
                  <a:pt x="347" y="229"/>
                  <a:pt x="328" y="177"/>
                  <a:pt x="301" y="115"/>
                </a:cubicBezTo>
                <a:cubicBezTo>
                  <a:pt x="294" y="101"/>
                  <a:pt x="284" y="93"/>
                  <a:pt x="271" y="91"/>
                </a:cubicBezTo>
                <a:cubicBezTo>
                  <a:pt x="242" y="91"/>
                  <a:pt x="222" y="91"/>
                  <a:pt x="209" y="91"/>
                </a:cubicBezTo>
                <a:cubicBezTo>
                  <a:pt x="200" y="91"/>
                  <a:pt x="190" y="93"/>
                  <a:pt x="180" y="97"/>
                </a:cubicBezTo>
                <a:cubicBezTo>
                  <a:pt x="176" y="98"/>
                  <a:pt x="172" y="99"/>
                  <a:pt x="166" y="99"/>
                </a:cubicBezTo>
                <a:cubicBezTo>
                  <a:pt x="82" y="121"/>
                  <a:pt x="32" y="126"/>
                  <a:pt x="15" y="115"/>
                </a:cubicBezTo>
                <a:cubicBezTo>
                  <a:pt x="4" y="110"/>
                  <a:pt x="0" y="104"/>
                  <a:pt x="2" y="97"/>
                </a:cubicBezTo>
                <a:cubicBezTo>
                  <a:pt x="4" y="88"/>
                  <a:pt x="10" y="83"/>
                  <a:pt x="21" y="83"/>
                </a:cubicBezTo>
                <a:cubicBezTo>
                  <a:pt x="23" y="83"/>
                  <a:pt x="26" y="82"/>
                  <a:pt x="32" y="81"/>
                </a:cubicBezTo>
                <a:cubicBezTo>
                  <a:pt x="39" y="79"/>
                  <a:pt x="44" y="77"/>
                  <a:pt x="48" y="75"/>
                </a:cubicBezTo>
                <a:cubicBezTo>
                  <a:pt x="110" y="61"/>
                  <a:pt x="156" y="55"/>
                  <a:pt x="185" y="59"/>
                </a:cubicBezTo>
                <a:cubicBezTo>
                  <a:pt x="189" y="61"/>
                  <a:pt x="195" y="62"/>
                  <a:pt x="204" y="62"/>
                </a:cubicBezTo>
                <a:cubicBezTo>
                  <a:pt x="215" y="62"/>
                  <a:pt x="227" y="60"/>
                  <a:pt x="242" y="56"/>
                </a:cubicBezTo>
                <a:cubicBezTo>
                  <a:pt x="250" y="54"/>
                  <a:pt x="256" y="49"/>
                  <a:pt x="258" y="40"/>
                </a:cubicBezTo>
                <a:cubicBezTo>
                  <a:pt x="258" y="33"/>
                  <a:pt x="259" y="25"/>
                  <a:pt x="263" y="16"/>
                </a:cubicBezTo>
                <a:close/>
                <a:moveTo>
                  <a:pt x="260" y="118"/>
                </a:moveTo>
                <a:cubicBezTo>
                  <a:pt x="275" y="124"/>
                  <a:pt x="283" y="128"/>
                  <a:pt x="285" y="132"/>
                </a:cubicBezTo>
                <a:cubicBezTo>
                  <a:pt x="288" y="135"/>
                  <a:pt x="286" y="139"/>
                  <a:pt x="277" y="142"/>
                </a:cubicBezTo>
                <a:cubicBezTo>
                  <a:pt x="266" y="148"/>
                  <a:pt x="236" y="154"/>
                  <a:pt x="188" y="161"/>
                </a:cubicBezTo>
                <a:cubicBezTo>
                  <a:pt x="184" y="161"/>
                  <a:pt x="182" y="161"/>
                  <a:pt x="182" y="161"/>
                </a:cubicBezTo>
                <a:cubicBezTo>
                  <a:pt x="145" y="165"/>
                  <a:pt x="119" y="168"/>
                  <a:pt x="104" y="172"/>
                </a:cubicBezTo>
                <a:cubicBezTo>
                  <a:pt x="86" y="177"/>
                  <a:pt x="73" y="176"/>
                  <a:pt x="64" y="167"/>
                </a:cubicBezTo>
                <a:cubicBezTo>
                  <a:pt x="53" y="154"/>
                  <a:pt x="56" y="145"/>
                  <a:pt x="72" y="140"/>
                </a:cubicBezTo>
                <a:cubicBezTo>
                  <a:pt x="84" y="138"/>
                  <a:pt x="102" y="133"/>
                  <a:pt x="126" y="124"/>
                </a:cubicBezTo>
                <a:cubicBezTo>
                  <a:pt x="169" y="109"/>
                  <a:pt x="214" y="107"/>
                  <a:pt x="260" y="118"/>
                </a:cubicBezTo>
                <a:close/>
                <a:moveTo>
                  <a:pt x="277" y="180"/>
                </a:moveTo>
                <a:cubicBezTo>
                  <a:pt x="287" y="184"/>
                  <a:pt x="293" y="188"/>
                  <a:pt x="293" y="194"/>
                </a:cubicBezTo>
                <a:cubicBezTo>
                  <a:pt x="294" y="199"/>
                  <a:pt x="291" y="203"/>
                  <a:pt x="282" y="204"/>
                </a:cubicBezTo>
                <a:cubicBezTo>
                  <a:pt x="235" y="215"/>
                  <a:pt x="197" y="221"/>
                  <a:pt x="166" y="221"/>
                </a:cubicBezTo>
                <a:cubicBezTo>
                  <a:pt x="137" y="224"/>
                  <a:pt x="117" y="228"/>
                  <a:pt x="104" y="231"/>
                </a:cubicBezTo>
                <a:cubicBezTo>
                  <a:pt x="102" y="233"/>
                  <a:pt x="101" y="234"/>
                  <a:pt x="99" y="234"/>
                </a:cubicBezTo>
                <a:cubicBezTo>
                  <a:pt x="81" y="241"/>
                  <a:pt x="66" y="244"/>
                  <a:pt x="53" y="242"/>
                </a:cubicBezTo>
                <a:cubicBezTo>
                  <a:pt x="39" y="244"/>
                  <a:pt x="29" y="238"/>
                  <a:pt x="23" y="226"/>
                </a:cubicBezTo>
                <a:cubicBezTo>
                  <a:pt x="20" y="215"/>
                  <a:pt x="25" y="208"/>
                  <a:pt x="40" y="204"/>
                </a:cubicBezTo>
                <a:cubicBezTo>
                  <a:pt x="52" y="206"/>
                  <a:pt x="66" y="203"/>
                  <a:pt x="83" y="194"/>
                </a:cubicBezTo>
                <a:cubicBezTo>
                  <a:pt x="142" y="181"/>
                  <a:pt x="189" y="173"/>
                  <a:pt x="225" y="169"/>
                </a:cubicBezTo>
                <a:cubicBezTo>
                  <a:pt x="238" y="171"/>
                  <a:pt x="255" y="175"/>
                  <a:pt x="277" y="180"/>
                </a:cubicBezTo>
                <a:close/>
                <a:moveTo>
                  <a:pt x="277" y="229"/>
                </a:moveTo>
                <a:cubicBezTo>
                  <a:pt x="296" y="223"/>
                  <a:pt x="299" y="238"/>
                  <a:pt x="285" y="272"/>
                </a:cubicBezTo>
                <a:cubicBezTo>
                  <a:pt x="279" y="286"/>
                  <a:pt x="275" y="299"/>
                  <a:pt x="271" y="309"/>
                </a:cubicBezTo>
                <a:cubicBezTo>
                  <a:pt x="269" y="320"/>
                  <a:pt x="267" y="328"/>
                  <a:pt x="266" y="334"/>
                </a:cubicBezTo>
                <a:cubicBezTo>
                  <a:pt x="262" y="348"/>
                  <a:pt x="257" y="355"/>
                  <a:pt x="250" y="355"/>
                </a:cubicBezTo>
                <a:cubicBezTo>
                  <a:pt x="242" y="355"/>
                  <a:pt x="239" y="349"/>
                  <a:pt x="239" y="336"/>
                </a:cubicBezTo>
                <a:cubicBezTo>
                  <a:pt x="239" y="327"/>
                  <a:pt x="241" y="312"/>
                  <a:pt x="244" y="291"/>
                </a:cubicBezTo>
                <a:cubicBezTo>
                  <a:pt x="250" y="276"/>
                  <a:pt x="232" y="273"/>
                  <a:pt x="190" y="280"/>
                </a:cubicBezTo>
                <a:cubicBezTo>
                  <a:pt x="181" y="282"/>
                  <a:pt x="178" y="289"/>
                  <a:pt x="180" y="301"/>
                </a:cubicBezTo>
                <a:cubicBezTo>
                  <a:pt x="176" y="355"/>
                  <a:pt x="163" y="396"/>
                  <a:pt x="142" y="422"/>
                </a:cubicBezTo>
                <a:cubicBezTo>
                  <a:pt x="101" y="462"/>
                  <a:pt x="68" y="481"/>
                  <a:pt x="45" y="479"/>
                </a:cubicBezTo>
                <a:cubicBezTo>
                  <a:pt x="23" y="477"/>
                  <a:pt x="10" y="465"/>
                  <a:pt x="4" y="444"/>
                </a:cubicBezTo>
                <a:cubicBezTo>
                  <a:pt x="1" y="424"/>
                  <a:pt x="6" y="414"/>
                  <a:pt x="21" y="414"/>
                </a:cubicBezTo>
                <a:cubicBezTo>
                  <a:pt x="87" y="404"/>
                  <a:pt x="127" y="378"/>
                  <a:pt x="139" y="336"/>
                </a:cubicBezTo>
                <a:cubicBezTo>
                  <a:pt x="141" y="333"/>
                  <a:pt x="143" y="327"/>
                  <a:pt x="145" y="320"/>
                </a:cubicBezTo>
                <a:cubicBezTo>
                  <a:pt x="146" y="315"/>
                  <a:pt x="148" y="311"/>
                  <a:pt x="150" y="309"/>
                </a:cubicBezTo>
                <a:cubicBezTo>
                  <a:pt x="154" y="302"/>
                  <a:pt x="152" y="296"/>
                  <a:pt x="145" y="291"/>
                </a:cubicBezTo>
                <a:cubicBezTo>
                  <a:pt x="139" y="289"/>
                  <a:pt x="130" y="290"/>
                  <a:pt x="118" y="293"/>
                </a:cubicBezTo>
                <a:cubicBezTo>
                  <a:pt x="100" y="300"/>
                  <a:pt x="92" y="314"/>
                  <a:pt x="93" y="334"/>
                </a:cubicBezTo>
                <a:cubicBezTo>
                  <a:pt x="92" y="343"/>
                  <a:pt x="90" y="348"/>
                  <a:pt x="88" y="350"/>
                </a:cubicBezTo>
                <a:cubicBezTo>
                  <a:pt x="81" y="359"/>
                  <a:pt x="76" y="368"/>
                  <a:pt x="75" y="377"/>
                </a:cubicBezTo>
                <a:cubicBezTo>
                  <a:pt x="73" y="384"/>
                  <a:pt x="70" y="387"/>
                  <a:pt x="66" y="387"/>
                </a:cubicBezTo>
                <a:cubicBezTo>
                  <a:pt x="65" y="389"/>
                  <a:pt x="63" y="387"/>
                  <a:pt x="61" y="379"/>
                </a:cubicBezTo>
                <a:cubicBezTo>
                  <a:pt x="54" y="369"/>
                  <a:pt x="52" y="350"/>
                  <a:pt x="56" y="323"/>
                </a:cubicBezTo>
                <a:cubicBezTo>
                  <a:pt x="57" y="308"/>
                  <a:pt x="56" y="297"/>
                  <a:pt x="50" y="288"/>
                </a:cubicBezTo>
                <a:cubicBezTo>
                  <a:pt x="40" y="272"/>
                  <a:pt x="44" y="262"/>
                  <a:pt x="64" y="258"/>
                </a:cubicBezTo>
                <a:cubicBezTo>
                  <a:pt x="78" y="256"/>
                  <a:pt x="94" y="252"/>
                  <a:pt x="112" y="245"/>
                </a:cubicBezTo>
                <a:cubicBezTo>
                  <a:pt x="119" y="243"/>
                  <a:pt x="129" y="241"/>
                  <a:pt x="142" y="239"/>
                </a:cubicBezTo>
                <a:cubicBezTo>
                  <a:pt x="160" y="241"/>
                  <a:pt x="177" y="239"/>
                  <a:pt x="193" y="234"/>
                </a:cubicBezTo>
                <a:cubicBezTo>
                  <a:pt x="216" y="232"/>
                  <a:pt x="233" y="231"/>
                  <a:pt x="244" y="231"/>
                </a:cubicBezTo>
                <a:cubicBezTo>
                  <a:pt x="253" y="235"/>
                  <a:pt x="264" y="234"/>
                  <a:pt x="277" y="229"/>
                </a:cubicBezTo>
                <a:close/>
                <a:moveTo>
                  <a:pt x="206" y="358"/>
                </a:moveTo>
                <a:cubicBezTo>
                  <a:pt x="214" y="363"/>
                  <a:pt x="223" y="367"/>
                  <a:pt x="233" y="369"/>
                </a:cubicBezTo>
                <a:cubicBezTo>
                  <a:pt x="300" y="387"/>
                  <a:pt x="325" y="404"/>
                  <a:pt x="309" y="420"/>
                </a:cubicBezTo>
                <a:cubicBezTo>
                  <a:pt x="305" y="420"/>
                  <a:pt x="302" y="422"/>
                  <a:pt x="298" y="425"/>
                </a:cubicBezTo>
                <a:cubicBezTo>
                  <a:pt x="296" y="429"/>
                  <a:pt x="294" y="431"/>
                  <a:pt x="293" y="431"/>
                </a:cubicBezTo>
                <a:cubicBezTo>
                  <a:pt x="277" y="448"/>
                  <a:pt x="260" y="456"/>
                  <a:pt x="244" y="452"/>
                </a:cubicBezTo>
                <a:cubicBezTo>
                  <a:pt x="212" y="443"/>
                  <a:pt x="193" y="418"/>
                  <a:pt x="188" y="377"/>
                </a:cubicBezTo>
                <a:cubicBezTo>
                  <a:pt x="188" y="357"/>
                  <a:pt x="194" y="351"/>
                  <a:pt x="206" y="35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5441950" y="3144838"/>
            <a:ext cx="514350" cy="385762"/>
          </a:xfrm>
          <a:custGeom>
            <a:avLst/>
            <a:gdLst>
              <a:gd name="T0" fmla="*/ 336 w 632"/>
              <a:gd name="T1" fmla="*/ 20 h 483"/>
              <a:gd name="T2" fmla="*/ 401 w 632"/>
              <a:gd name="T3" fmla="*/ 53 h 483"/>
              <a:gd name="T4" fmla="*/ 484 w 632"/>
              <a:gd name="T5" fmla="*/ 85 h 483"/>
              <a:gd name="T6" fmla="*/ 525 w 632"/>
              <a:gd name="T7" fmla="*/ 109 h 483"/>
              <a:gd name="T8" fmla="*/ 511 w 632"/>
              <a:gd name="T9" fmla="*/ 133 h 483"/>
              <a:gd name="T10" fmla="*/ 317 w 632"/>
              <a:gd name="T11" fmla="*/ 125 h 483"/>
              <a:gd name="T12" fmla="*/ 347 w 632"/>
              <a:gd name="T13" fmla="*/ 158 h 483"/>
              <a:gd name="T14" fmla="*/ 395 w 632"/>
              <a:gd name="T15" fmla="*/ 160 h 483"/>
              <a:gd name="T16" fmla="*/ 533 w 632"/>
              <a:gd name="T17" fmla="*/ 176 h 483"/>
              <a:gd name="T18" fmla="*/ 492 w 632"/>
              <a:gd name="T19" fmla="*/ 219 h 483"/>
              <a:gd name="T20" fmla="*/ 393 w 632"/>
              <a:gd name="T21" fmla="*/ 230 h 483"/>
              <a:gd name="T22" fmla="*/ 541 w 632"/>
              <a:gd name="T23" fmla="*/ 333 h 483"/>
              <a:gd name="T24" fmla="*/ 622 w 632"/>
              <a:gd name="T25" fmla="*/ 362 h 483"/>
              <a:gd name="T26" fmla="*/ 627 w 632"/>
              <a:gd name="T27" fmla="*/ 384 h 483"/>
              <a:gd name="T28" fmla="*/ 473 w 632"/>
              <a:gd name="T29" fmla="*/ 392 h 483"/>
              <a:gd name="T30" fmla="*/ 398 w 632"/>
              <a:gd name="T31" fmla="*/ 295 h 483"/>
              <a:gd name="T32" fmla="*/ 315 w 632"/>
              <a:gd name="T33" fmla="*/ 314 h 483"/>
              <a:gd name="T34" fmla="*/ 207 w 632"/>
              <a:gd name="T35" fmla="*/ 300 h 483"/>
              <a:gd name="T36" fmla="*/ 139 w 632"/>
              <a:gd name="T37" fmla="*/ 349 h 483"/>
              <a:gd name="T38" fmla="*/ 67 w 632"/>
              <a:gd name="T39" fmla="*/ 405 h 483"/>
              <a:gd name="T40" fmla="*/ 16 w 632"/>
              <a:gd name="T41" fmla="*/ 421 h 483"/>
              <a:gd name="T42" fmla="*/ 5 w 632"/>
              <a:gd name="T43" fmla="*/ 354 h 483"/>
              <a:gd name="T44" fmla="*/ 56 w 632"/>
              <a:gd name="T45" fmla="*/ 349 h 483"/>
              <a:gd name="T46" fmla="*/ 188 w 632"/>
              <a:gd name="T47" fmla="*/ 254 h 483"/>
              <a:gd name="T48" fmla="*/ 212 w 632"/>
              <a:gd name="T49" fmla="*/ 222 h 483"/>
              <a:gd name="T50" fmla="*/ 88 w 632"/>
              <a:gd name="T51" fmla="*/ 241 h 483"/>
              <a:gd name="T52" fmla="*/ 88 w 632"/>
              <a:gd name="T53" fmla="*/ 187 h 483"/>
              <a:gd name="T54" fmla="*/ 185 w 632"/>
              <a:gd name="T55" fmla="*/ 171 h 483"/>
              <a:gd name="T56" fmla="*/ 261 w 632"/>
              <a:gd name="T57" fmla="*/ 128 h 483"/>
              <a:gd name="T58" fmla="*/ 204 w 632"/>
              <a:gd name="T59" fmla="*/ 131 h 483"/>
              <a:gd name="T60" fmla="*/ 59 w 632"/>
              <a:gd name="T61" fmla="*/ 117 h 483"/>
              <a:gd name="T62" fmla="*/ 207 w 632"/>
              <a:gd name="T63" fmla="*/ 61 h 483"/>
              <a:gd name="T64" fmla="*/ 315 w 632"/>
              <a:gd name="T65" fmla="*/ 7 h 483"/>
              <a:gd name="T66" fmla="*/ 271 w 632"/>
              <a:gd name="T67" fmla="*/ 53 h 483"/>
              <a:gd name="T68" fmla="*/ 277 w 632"/>
              <a:gd name="T69" fmla="*/ 90 h 483"/>
              <a:gd name="T70" fmla="*/ 360 w 632"/>
              <a:gd name="T71" fmla="*/ 82 h 483"/>
              <a:gd name="T72" fmla="*/ 317 w 632"/>
              <a:gd name="T73" fmla="*/ 50 h 483"/>
              <a:gd name="T74" fmla="*/ 280 w 632"/>
              <a:gd name="T75" fmla="*/ 219 h 483"/>
              <a:gd name="T76" fmla="*/ 247 w 632"/>
              <a:gd name="T77" fmla="*/ 263 h 483"/>
              <a:gd name="T78" fmla="*/ 323 w 632"/>
              <a:gd name="T79" fmla="*/ 254 h 483"/>
              <a:gd name="T80" fmla="*/ 317 w 632"/>
              <a:gd name="T81" fmla="*/ 214 h 483"/>
              <a:gd name="T82" fmla="*/ 395 w 632"/>
              <a:gd name="T83" fmla="*/ 381 h 483"/>
              <a:gd name="T84" fmla="*/ 315 w 632"/>
              <a:gd name="T85" fmla="*/ 386 h 483"/>
              <a:gd name="T86" fmla="*/ 188 w 632"/>
              <a:gd name="T87" fmla="*/ 389 h 483"/>
              <a:gd name="T88" fmla="*/ 212 w 632"/>
              <a:gd name="T89" fmla="*/ 341 h 483"/>
              <a:gd name="T90" fmla="*/ 218 w 632"/>
              <a:gd name="T91" fmla="*/ 419 h 483"/>
              <a:gd name="T92" fmla="*/ 290 w 632"/>
              <a:gd name="T93" fmla="*/ 411 h 483"/>
              <a:gd name="T94" fmla="*/ 455 w 632"/>
              <a:gd name="T95" fmla="*/ 483 h 483"/>
              <a:gd name="T96" fmla="*/ 358 w 632"/>
              <a:gd name="T97" fmla="*/ 470 h 483"/>
              <a:gd name="T98" fmla="*/ 188 w 632"/>
              <a:gd name="T99" fmla="*/ 478 h 483"/>
              <a:gd name="T100" fmla="*/ 134 w 632"/>
              <a:gd name="T101" fmla="*/ 473 h 483"/>
              <a:gd name="T102" fmla="*/ 193 w 632"/>
              <a:gd name="T103" fmla="*/ 424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632" h="483">
                <a:moveTo>
                  <a:pt x="315" y="7"/>
                </a:moveTo>
                <a:cubicBezTo>
                  <a:pt x="324" y="10"/>
                  <a:pt x="331" y="15"/>
                  <a:pt x="336" y="20"/>
                </a:cubicBezTo>
                <a:cubicBezTo>
                  <a:pt x="340" y="27"/>
                  <a:pt x="352" y="35"/>
                  <a:pt x="374" y="42"/>
                </a:cubicBezTo>
                <a:cubicBezTo>
                  <a:pt x="383" y="45"/>
                  <a:pt x="392" y="49"/>
                  <a:pt x="401" y="53"/>
                </a:cubicBezTo>
                <a:cubicBezTo>
                  <a:pt x="406" y="60"/>
                  <a:pt x="421" y="66"/>
                  <a:pt x="446" y="71"/>
                </a:cubicBezTo>
                <a:cubicBezTo>
                  <a:pt x="457" y="73"/>
                  <a:pt x="470" y="78"/>
                  <a:pt x="484" y="85"/>
                </a:cubicBezTo>
                <a:cubicBezTo>
                  <a:pt x="495" y="92"/>
                  <a:pt x="507" y="96"/>
                  <a:pt x="519" y="98"/>
                </a:cubicBezTo>
                <a:cubicBezTo>
                  <a:pt x="526" y="105"/>
                  <a:pt x="528" y="109"/>
                  <a:pt x="525" y="109"/>
                </a:cubicBezTo>
                <a:cubicBezTo>
                  <a:pt x="519" y="116"/>
                  <a:pt x="518" y="120"/>
                  <a:pt x="522" y="120"/>
                </a:cubicBezTo>
                <a:cubicBezTo>
                  <a:pt x="524" y="127"/>
                  <a:pt x="520" y="131"/>
                  <a:pt x="511" y="133"/>
                </a:cubicBezTo>
                <a:cubicBezTo>
                  <a:pt x="477" y="133"/>
                  <a:pt x="450" y="131"/>
                  <a:pt x="430" y="128"/>
                </a:cubicBezTo>
                <a:cubicBezTo>
                  <a:pt x="420" y="126"/>
                  <a:pt x="382" y="125"/>
                  <a:pt x="317" y="125"/>
                </a:cubicBezTo>
                <a:cubicBezTo>
                  <a:pt x="306" y="129"/>
                  <a:pt x="305" y="137"/>
                  <a:pt x="312" y="149"/>
                </a:cubicBezTo>
                <a:cubicBezTo>
                  <a:pt x="324" y="157"/>
                  <a:pt x="336" y="159"/>
                  <a:pt x="347" y="158"/>
                </a:cubicBezTo>
                <a:cubicBezTo>
                  <a:pt x="352" y="156"/>
                  <a:pt x="358" y="157"/>
                  <a:pt x="363" y="160"/>
                </a:cubicBezTo>
                <a:cubicBezTo>
                  <a:pt x="370" y="164"/>
                  <a:pt x="381" y="164"/>
                  <a:pt x="395" y="160"/>
                </a:cubicBezTo>
                <a:cubicBezTo>
                  <a:pt x="422" y="158"/>
                  <a:pt x="456" y="161"/>
                  <a:pt x="498" y="168"/>
                </a:cubicBezTo>
                <a:cubicBezTo>
                  <a:pt x="514" y="175"/>
                  <a:pt x="526" y="178"/>
                  <a:pt x="533" y="176"/>
                </a:cubicBezTo>
                <a:cubicBezTo>
                  <a:pt x="538" y="175"/>
                  <a:pt x="540" y="179"/>
                  <a:pt x="538" y="190"/>
                </a:cubicBezTo>
                <a:cubicBezTo>
                  <a:pt x="526" y="210"/>
                  <a:pt x="510" y="219"/>
                  <a:pt x="492" y="219"/>
                </a:cubicBezTo>
                <a:cubicBezTo>
                  <a:pt x="456" y="221"/>
                  <a:pt x="426" y="219"/>
                  <a:pt x="401" y="211"/>
                </a:cubicBezTo>
                <a:cubicBezTo>
                  <a:pt x="390" y="213"/>
                  <a:pt x="387" y="219"/>
                  <a:pt x="393" y="230"/>
                </a:cubicBezTo>
                <a:cubicBezTo>
                  <a:pt x="400" y="234"/>
                  <a:pt x="408" y="241"/>
                  <a:pt x="417" y="252"/>
                </a:cubicBezTo>
                <a:cubicBezTo>
                  <a:pt x="456" y="289"/>
                  <a:pt x="498" y="316"/>
                  <a:pt x="541" y="333"/>
                </a:cubicBezTo>
                <a:cubicBezTo>
                  <a:pt x="555" y="334"/>
                  <a:pt x="570" y="341"/>
                  <a:pt x="587" y="351"/>
                </a:cubicBezTo>
                <a:cubicBezTo>
                  <a:pt x="595" y="357"/>
                  <a:pt x="607" y="360"/>
                  <a:pt x="622" y="362"/>
                </a:cubicBezTo>
                <a:cubicBezTo>
                  <a:pt x="627" y="360"/>
                  <a:pt x="631" y="362"/>
                  <a:pt x="632" y="368"/>
                </a:cubicBezTo>
                <a:cubicBezTo>
                  <a:pt x="632" y="375"/>
                  <a:pt x="631" y="380"/>
                  <a:pt x="627" y="384"/>
                </a:cubicBezTo>
                <a:cubicBezTo>
                  <a:pt x="602" y="403"/>
                  <a:pt x="575" y="419"/>
                  <a:pt x="546" y="429"/>
                </a:cubicBezTo>
                <a:cubicBezTo>
                  <a:pt x="514" y="429"/>
                  <a:pt x="490" y="417"/>
                  <a:pt x="473" y="392"/>
                </a:cubicBezTo>
                <a:cubicBezTo>
                  <a:pt x="468" y="385"/>
                  <a:pt x="461" y="375"/>
                  <a:pt x="452" y="362"/>
                </a:cubicBezTo>
                <a:cubicBezTo>
                  <a:pt x="418" y="328"/>
                  <a:pt x="400" y="306"/>
                  <a:pt x="398" y="295"/>
                </a:cubicBezTo>
                <a:cubicBezTo>
                  <a:pt x="391" y="288"/>
                  <a:pt x="384" y="289"/>
                  <a:pt x="377" y="297"/>
                </a:cubicBezTo>
                <a:cubicBezTo>
                  <a:pt x="364" y="308"/>
                  <a:pt x="343" y="314"/>
                  <a:pt x="315" y="314"/>
                </a:cubicBezTo>
                <a:cubicBezTo>
                  <a:pt x="307" y="312"/>
                  <a:pt x="291" y="311"/>
                  <a:pt x="266" y="311"/>
                </a:cubicBezTo>
                <a:cubicBezTo>
                  <a:pt x="237" y="316"/>
                  <a:pt x="218" y="313"/>
                  <a:pt x="207" y="300"/>
                </a:cubicBezTo>
                <a:cubicBezTo>
                  <a:pt x="203" y="295"/>
                  <a:pt x="196" y="296"/>
                  <a:pt x="185" y="303"/>
                </a:cubicBezTo>
                <a:cubicBezTo>
                  <a:pt x="160" y="324"/>
                  <a:pt x="145" y="340"/>
                  <a:pt x="139" y="349"/>
                </a:cubicBezTo>
                <a:cubicBezTo>
                  <a:pt x="122" y="370"/>
                  <a:pt x="102" y="386"/>
                  <a:pt x="80" y="397"/>
                </a:cubicBezTo>
                <a:cubicBezTo>
                  <a:pt x="77" y="399"/>
                  <a:pt x="72" y="402"/>
                  <a:pt x="67" y="405"/>
                </a:cubicBezTo>
                <a:cubicBezTo>
                  <a:pt x="65" y="409"/>
                  <a:pt x="63" y="411"/>
                  <a:pt x="61" y="411"/>
                </a:cubicBezTo>
                <a:cubicBezTo>
                  <a:pt x="54" y="418"/>
                  <a:pt x="39" y="421"/>
                  <a:pt x="16" y="421"/>
                </a:cubicBezTo>
                <a:cubicBezTo>
                  <a:pt x="5" y="421"/>
                  <a:pt x="0" y="418"/>
                  <a:pt x="0" y="411"/>
                </a:cubicBezTo>
                <a:cubicBezTo>
                  <a:pt x="1" y="394"/>
                  <a:pt x="3" y="376"/>
                  <a:pt x="5" y="354"/>
                </a:cubicBezTo>
                <a:cubicBezTo>
                  <a:pt x="9" y="343"/>
                  <a:pt x="16" y="340"/>
                  <a:pt x="26" y="343"/>
                </a:cubicBezTo>
                <a:cubicBezTo>
                  <a:pt x="34" y="356"/>
                  <a:pt x="43" y="358"/>
                  <a:pt x="56" y="349"/>
                </a:cubicBezTo>
                <a:cubicBezTo>
                  <a:pt x="92" y="325"/>
                  <a:pt x="119" y="308"/>
                  <a:pt x="137" y="297"/>
                </a:cubicBezTo>
                <a:cubicBezTo>
                  <a:pt x="144" y="294"/>
                  <a:pt x="161" y="280"/>
                  <a:pt x="188" y="254"/>
                </a:cubicBezTo>
                <a:cubicBezTo>
                  <a:pt x="195" y="249"/>
                  <a:pt x="202" y="243"/>
                  <a:pt x="210" y="236"/>
                </a:cubicBezTo>
                <a:cubicBezTo>
                  <a:pt x="215" y="230"/>
                  <a:pt x="216" y="226"/>
                  <a:pt x="212" y="222"/>
                </a:cubicBezTo>
                <a:cubicBezTo>
                  <a:pt x="209" y="219"/>
                  <a:pt x="202" y="217"/>
                  <a:pt x="193" y="217"/>
                </a:cubicBezTo>
                <a:cubicBezTo>
                  <a:pt x="143" y="228"/>
                  <a:pt x="108" y="236"/>
                  <a:pt x="88" y="241"/>
                </a:cubicBezTo>
                <a:cubicBezTo>
                  <a:pt x="74" y="243"/>
                  <a:pt x="67" y="230"/>
                  <a:pt x="67" y="203"/>
                </a:cubicBezTo>
                <a:cubicBezTo>
                  <a:pt x="72" y="191"/>
                  <a:pt x="79" y="185"/>
                  <a:pt x="88" y="187"/>
                </a:cubicBezTo>
                <a:cubicBezTo>
                  <a:pt x="94" y="192"/>
                  <a:pt x="105" y="190"/>
                  <a:pt x="123" y="179"/>
                </a:cubicBezTo>
                <a:cubicBezTo>
                  <a:pt x="152" y="168"/>
                  <a:pt x="173" y="166"/>
                  <a:pt x="185" y="171"/>
                </a:cubicBezTo>
                <a:cubicBezTo>
                  <a:pt x="203" y="178"/>
                  <a:pt x="227" y="172"/>
                  <a:pt x="255" y="152"/>
                </a:cubicBezTo>
                <a:cubicBezTo>
                  <a:pt x="263" y="145"/>
                  <a:pt x="264" y="137"/>
                  <a:pt x="261" y="128"/>
                </a:cubicBezTo>
                <a:cubicBezTo>
                  <a:pt x="246" y="126"/>
                  <a:pt x="234" y="126"/>
                  <a:pt x="223" y="128"/>
                </a:cubicBezTo>
                <a:cubicBezTo>
                  <a:pt x="212" y="130"/>
                  <a:pt x="206" y="131"/>
                  <a:pt x="204" y="131"/>
                </a:cubicBezTo>
                <a:cubicBezTo>
                  <a:pt x="190" y="131"/>
                  <a:pt x="164" y="134"/>
                  <a:pt x="126" y="141"/>
                </a:cubicBezTo>
                <a:cubicBezTo>
                  <a:pt x="94" y="148"/>
                  <a:pt x="71" y="140"/>
                  <a:pt x="59" y="117"/>
                </a:cubicBezTo>
                <a:cubicBezTo>
                  <a:pt x="61" y="114"/>
                  <a:pt x="68" y="106"/>
                  <a:pt x="80" y="96"/>
                </a:cubicBezTo>
                <a:cubicBezTo>
                  <a:pt x="107" y="96"/>
                  <a:pt x="149" y="84"/>
                  <a:pt x="207" y="61"/>
                </a:cubicBezTo>
                <a:cubicBezTo>
                  <a:pt x="237" y="44"/>
                  <a:pt x="254" y="30"/>
                  <a:pt x="258" y="17"/>
                </a:cubicBezTo>
                <a:cubicBezTo>
                  <a:pt x="263" y="3"/>
                  <a:pt x="282" y="0"/>
                  <a:pt x="315" y="7"/>
                </a:cubicBezTo>
                <a:close/>
                <a:moveTo>
                  <a:pt x="317" y="50"/>
                </a:moveTo>
                <a:cubicBezTo>
                  <a:pt x="296" y="46"/>
                  <a:pt x="280" y="47"/>
                  <a:pt x="271" y="53"/>
                </a:cubicBezTo>
                <a:cubicBezTo>
                  <a:pt x="259" y="61"/>
                  <a:pt x="250" y="70"/>
                  <a:pt x="245" y="77"/>
                </a:cubicBezTo>
                <a:cubicBezTo>
                  <a:pt x="237" y="91"/>
                  <a:pt x="248" y="96"/>
                  <a:pt x="277" y="90"/>
                </a:cubicBezTo>
                <a:cubicBezTo>
                  <a:pt x="291" y="88"/>
                  <a:pt x="317" y="87"/>
                  <a:pt x="355" y="85"/>
                </a:cubicBezTo>
                <a:cubicBezTo>
                  <a:pt x="359" y="85"/>
                  <a:pt x="360" y="84"/>
                  <a:pt x="360" y="82"/>
                </a:cubicBezTo>
                <a:cubicBezTo>
                  <a:pt x="362" y="80"/>
                  <a:pt x="361" y="78"/>
                  <a:pt x="358" y="74"/>
                </a:cubicBezTo>
                <a:cubicBezTo>
                  <a:pt x="347" y="67"/>
                  <a:pt x="333" y="59"/>
                  <a:pt x="317" y="50"/>
                </a:cubicBezTo>
                <a:close/>
                <a:moveTo>
                  <a:pt x="317" y="214"/>
                </a:moveTo>
                <a:cubicBezTo>
                  <a:pt x="306" y="211"/>
                  <a:pt x="294" y="212"/>
                  <a:pt x="280" y="219"/>
                </a:cubicBezTo>
                <a:cubicBezTo>
                  <a:pt x="260" y="234"/>
                  <a:pt x="249" y="242"/>
                  <a:pt x="247" y="244"/>
                </a:cubicBezTo>
                <a:cubicBezTo>
                  <a:pt x="242" y="251"/>
                  <a:pt x="242" y="257"/>
                  <a:pt x="247" y="263"/>
                </a:cubicBezTo>
                <a:cubicBezTo>
                  <a:pt x="253" y="266"/>
                  <a:pt x="261" y="266"/>
                  <a:pt x="271" y="263"/>
                </a:cubicBezTo>
                <a:cubicBezTo>
                  <a:pt x="286" y="259"/>
                  <a:pt x="303" y="256"/>
                  <a:pt x="323" y="254"/>
                </a:cubicBezTo>
                <a:cubicBezTo>
                  <a:pt x="348" y="256"/>
                  <a:pt x="359" y="253"/>
                  <a:pt x="358" y="244"/>
                </a:cubicBezTo>
                <a:cubicBezTo>
                  <a:pt x="349" y="231"/>
                  <a:pt x="335" y="221"/>
                  <a:pt x="317" y="214"/>
                </a:cubicBezTo>
                <a:close/>
                <a:moveTo>
                  <a:pt x="395" y="335"/>
                </a:moveTo>
                <a:cubicBezTo>
                  <a:pt x="413" y="348"/>
                  <a:pt x="413" y="363"/>
                  <a:pt x="395" y="381"/>
                </a:cubicBezTo>
                <a:cubicBezTo>
                  <a:pt x="390" y="385"/>
                  <a:pt x="377" y="387"/>
                  <a:pt x="358" y="389"/>
                </a:cubicBezTo>
                <a:cubicBezTo>
                  <a:pt x="334" y="389"/>
                  <a:pt x="320" y="388"/>
                  <a:pt x="315" y="386"/>
                </a:cubicBezTo>
                <a:cubicBezTo>
                  <a:pt x="277" y="386"/>
                  <a:pt x="254" y="387"/>
                  <a:pt x="245" y="389"/>
                </a:cubicBezTo>
                <a:cubicBezTo>
                  <a:pt x="227" y="393"/>
                  <a:pt x="208" y="393"/>
                  <a:pt x="188" y="389"/>
                </a:cubicBezTo>
                <a:cubicBezTo>
                  <a:pt x="172" y="384"/>
                  <a:pt x="169" y="370"/>
                  <a:pt x="180" y="349"/>
                </a:cubicBezTo>
                <a:cubicBezTo>
                  <a:pt x="192" y="349"/>
                  <a:pt x="203" y="346"/>
                  <a:pt x="212" y="341"/>
                </a:cubicBezTo>
                <a:cubicBezTo>
                  <a:pt x="295" y="333"/>
                  <a:pt x="356" y="332"/>
                  <a:pt x="395" y="335"/>
                </a:cubicBezTo>
                <a:close/>
                <a:moveTo>
                  <a:pt x="218" y="419"/>
                </a:moveTo>
                <a:cubicBezTo>
                  <a:pt x="227" y="415"/>
                  <a:pt x="239" y="412"/>
                  <a:pt x="255" y="411"/>
                </a:cubicBezTo>
                <a:cubicBezTo>
                  <a:pt x="268" y="414"/>
                  <a:pt x="280" y="414"/>
                  <a:pt x="290" y="411"/>
                </a:cubicBezTo>
                <a:cubicBezTo>
                  <a:pt x="350" y="405"/>
                  <a:pt x="410" y="412"/>
                  <a:pt x="471" y="429"/>
                </a:cubicBezTo>
                <a:cubicBezTo>
                  <a:pt x="483" y="446"/>
                  <a:pt x="478" y="464"/>
                  <a:pt x="455" y="483"/>
                </a:cubicBezTo>
                <a:cubicBezTo>
                  <a:pt x="451" y="483"/>
                  <a:pt x="446" y="483"/>
                  <a:pt x="438" y="483"/>
                </a:cubicBezTo>
                <a:cubicBezTo>
                  <a:pt x="399" y="478"/>
                  <a:pt x="372" y="473"/>
                  <a:pt x="358" y="470"/>
                </a:cubicBezTo>
                <a:cubicBezTo>
                  <a:pt x="311" y="461"/>
                  <a:pt x="270" y="461"/>
                  <a:pt x="234" y="470"/>
                </a:cubicBezTo>
                <a:cubicBezTo>
                  <a:pt x="221" y="473"/>
                  <a:pt x="206" y="476"/>
                  <a:pt x="188" y="478"/>
                </a:cubicBezTo>
                <a:cubicBezTo>
                  <a:pt x="172" y="480"/>
                  <a:pt x="163" y="479"/>
                  <a:pt x="161" y="475"/>
                </a:cubicBezTo>
                <a:cubicBezTo>
                  <a:pt x="154" y="473"/>
                  <a:pt x="145" y="473"/>
                  <a:pt x="134" y="473"/>
                </a:cubicBezTo>
                <a:cubicBezTo>
                  <a:pt x="120" y="465"/>
                  <a:pt x="120" y="454"/>
                  <a:pt x="134" y="438"/>
                </a:cubicBezTo>
                <a:cubicBezTo>
                  <a:pt x="141" y="436"/>
                  <a:pt x="161" y="431"/>
                  <a:pt x="193" y="424"/>
                </a:cubicBezTo>
                <a:cubicBezTo>
                  <a:pt x="206" y="422"/>
                  <a:pt x="214" y="421"/>
                  <a:pt x="218" y="41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5303838" y="4162425"/>
            <a:ext cx="530225" cy="427038"/>
          </a:xfrm>
          <a:custGeom>
            <a:avLst/>
            <a:gdLst>
              <a:gd name="T0" fmla="*/ 452 w 650"/>
              <a:gd name="T1" fmla="*/ 32 h 533"/>
              <a:gd name="T2" fmla="*/ 506 w 650"/>
              <a:gd name="T3" fmla="*/ 48 h 533"/>
              <a:gd name="T4" fmla="*/ 579 w 650"/>
              <a:gd name="T5" fmla="*/ 91 h 533"/>
              <a:gd name="T6" fmla="*/ 635 w 650"/>
              <a:gd name="T7" fmla="*/ 115 h 533"/>
              <a:gd name="T8" fmla="*/ 646 w 650"/>
              <a:gd name="T9" fmla="*/ 124 h 533"/>
              <a:gd name="T10" fmla="*/ 589 w 650"/>
              <a:gd name="T11" fmla="*/ 204 h 533"/>
              <a:gd name="T12" fmla="*/ 544 w 650"/>
              <a:gd name="T13" fmla="*/ 253 h 533"/>
              <a:gd name="T14" fmla="*/ 463 w 650"/>
              <a:gd name="T15" fmla="*/ 255 h 533"/>
              <a:gd name="T16" fmla="*/ 474 w 650"/>
              <a:gd name="T17" fmla="*/ 272 h 533"/>
              <a:gd name="T18" fmla="*/ 563 w 650"/>
              <a:gd name="T19" fmla="*/ 304 h 533"/>
              <a:gd name="T20" fmla="*/ 457 w 650"/>
              <a:gd name="T21" fmla="*/ 344 h 533"/>
              <a:gd name="T22" fmla="*/ 538 w 650"/>
              <a:gd name="T23" fmla="*/ 347 h 533"/>
              <a:gd name="T24" fmla="*/ 600 w 650"/>
              <a:gd name="T25" fmla="*/ 371 h 533"/>
              <a:gd name="T26" fmla="*/ 447 w 650"/>
              <a:gd name="T27" fmla="*/ 406 h 533"/>
              <a:gd name="T28" fmla="*/ 414 w 650"/>
              <a:gd name="T29" fmla="*/ 533 h 533"/>
              <a:gd name="T30" fmla="*/ 398 w 650"/>
              <a:gd name="T31" fmla="*/ 406 h 533"/>
              <a:gd name="T32" fmla="*/ 250 w 650"/>
              <a:gd name="T33" fmla="*/ 414 h 533"/>
              <a:gd name="T34" fmla="*/ 387 w 650"/>
              <a:gd name="T35" fmla="*/ 350 h 533"/>
              <a:gd name="T36" fmla="*/ 385 w 650"/>
              <a:gd name="T37" fmla="*/ 328 h 533"/>
              <a:gd name="T38" fmla="*/ 323 w 650"/>
              <a:gd name="T39" fmla="*/ 336 h 533"/>
              <a:gd name="T40" fmla="*/ 272 w 650"/>
              <a:gd name="T41" fmla="*/ 328 h 533"/>
              <a:gd name="T42" fmla="*/ 328 w 650"/>
              <a:gd name="T43" fmla="*/ 285 h 533"/>
              <a:gd name="T44" fmla="*/ 379 w 650"/>
              <a:gd name="T45" fmla="*/ 253 h 533"/>
              <a:gd name="T46" fmla="*/ 347 w 650"/>
              <a:gd name="T47" fmla="*/ 258 h 533"/>
              <a:gd name="T48" fmla="*/ 282 w 650"/>
              <a:gd name="T49" fmla="*/ 242 h 533"/>
              <a:gd name="T50" fmla="*/ 393 w 650"/>
              <a:gd name="T51" fmla="*/ 207 h 533"/>
              <a:gd name="T52" fmla="*/ 390 w 650"/>
              <a:gd name="T53" fmla="*/ 183 h 533"/>
              <a:gd name="T54" fmla="*/ 280 w 650"/>
              <a:gd name="T55" fmla="*/ 188 h 533"/>
              <a:gd name="T56" fmla="*/ 312 w 650"/>
              <a:gd name="T57" fmla="*/ 148 h 533"/>
              <a:gd name="T58" fmla="*/ 406 w 650"/>
              <a:gd name="T59" fmla="*/ 124 h 533"/>
              <a:gd name="T60" fmla="*/ 339 w 650"/>
              <a:gd name="T61" fmla="*/ 118 h 533"/>
              <a:gd name="T62" fmla="*/ 288 w 650"/>
              <a:gd name="T63" fmla="*/ 105 h 533"/>
              <a:gd name="T64" fmla="*/ 328 w 650"/>
              <a:gd name="T65" fmla="*/ 62 h 533"/>
              <a:gd name="T66" fmla="*/ 355 w 650"/>
              <a:gd name="T67" fmla="*/ 56 h 533"/>
              <a:gd name="T68" fmla="*/ 414 w 650"/>
              <a:gd name="T69" fmla="*/ 10 h 533"/>
              <a:gd name="T70" fmla="*/ 261 w 650"/>
              <a:gd name="T71" fmla="*/ 27 h 533"/>
              <a:gd name="T72" fmla="*/ 274 w 650"/>
              <a:gd name="T73" fmla="*/ 53 h 533"/>
              <a:gd name="T74" fmla="*/ 151 w 650"/>
              <a:gd name="T75" fmla="*/ 88 h 533"/>
              <a:gd name="T76" fmla="*/ 223 w 650"/>
              <a:gd name="T77" fmla="*/ 105 h 533"/>
              <a:gd name="T78" fmla="*/ 183 w 650"/>
              <a:gd name="T79" fmla="*/ 161 h 533"/>
              <a:gd name="T80" fmla="*/ 167 w 650"/>
              <a:gd name="T81" fmla="*/ 194 h 533"/>
              <a:gd name="T82" fmla="*/ 250 w 650"/>
              <a:gd name="T83" fmla="*/ 202 h 533"/>
              <a:gd name="T84" fmla="*/ 151 w 650"/>
              <a:gd name="T85" fmla="*/ 247 h 533"/>
              <a:gd name="T86" fmla="*/ 250 w 650"/>
              <a:gd name="T87" fmla="*/ 250 h 533"/>
              <a:gd name="T88" fmla="*/ 242 w 650"/>
              <a:gd name="T89" fmla="*/ 307 h 533"/>
              <a:gd name="T90" fmla="*/ 196 w 650"/>
              <a:gd name="T91" fmla="*/ 422 h 533"/>
              <a:gd name="T92" fmla="*/ 78 w 650"/>
              <a:gd name="T93" fmla="*/ 452 h 533"/>
              <a:gd name="T94" fmla="*/ 48 w 650"/>
              <a:gd name="T95" fmla="*/ 420 h 533"/>
              <a:gd name="T96" fmla="*/ 67 w 650"/>
              <a:gd name="T97" fmla="*/ 366 h 533"/>
              <a:gd name="T98" fmla="*/ 5 w 650"/>
              <a:gd name="T99" fmla="*/ 331 h 533"/>
              <a:gd name="T100" fmla="*/ 89 w 650"/>
              <a:gd name="T101" fmla="*/ 202 h 533"/>
              <a:gd name="T102" fmla="*/ 56 w 650"/>
              <a:gd name="T103" fmla="*/ 67 h 533"/>
              <a:gd name="T104" fmla="*/ 161 w 650"/>
              <a:gd name="T105" fmla="*/ 27 h 533"/>
              <a:gd name="T106" fmla="*/ 231 w 650"/>
              <a:gd name="T107" fmla="*/ 27 h 533"/>
              <a:gd name="T108" fmla="*/ 457 w 650"/>
              <a:gd name="T109" fmla="*/ 124 h 533"/>
              <a:gd name="T110" fmla="*/ 522 w 650"/>
              <a:gd name="T111" fmla="*/ 102 h 533"/>
              <a:gd name="T112" fmla="*/ 460 w 650"/>
              <a:gd name="T113" fmla="*/ 99 h 533"/>
              <a:gd name="T114" fmla="*/ 460 w 650"/>
              <a:gd name="T115" fmla="*/ 180 h 533"/>
              <a:gd name="T116" fmla="*/ 514 w 650"/>
              <a:gd name="T117" fmla="*/ 202 h 533"/>
              <a:gd name="T118" fmla="*/ 511 w 650"/>
              <a:gd name="T119" fmla="*/ 180 h 533"/>
              <a:gd name="T120" fmla="*/ 156 w 650"/>
              <a:gd name="T121" fmla="*/ 334 h 533"/>
              <a:gd name="T122" fmla="*/ 180 w 650"/>
              <a:gd name="T123" fmla="*/ 360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650" h="533">
                <a:moveTo>
                  <a:pt x="414" y="10"/>
                </a:moveTo>
                <a:cubicBezTo>
                  <a:pt x="427" y="0"/>
                  <a:pt x="440" y="7"/>
                  <a:pt x="452" y="32"/>
                </a:cubicBezTo>
                <a:cubicBezTo>
                  <a:pt x="452" y="43"/>
                  <a:pt x="457" y="47"/>
                  <a:pt x="468" y="45"/>
                </a:cubicBezTo>
                <a:cubicBezTo>
                  <a:pt x="475" y="47"/>
                  <a:pt x="488" y="48"/>
                  <a:pt x="506" y="48"/>
                </a:cubicBezTo>
                <a:cubicBezTo>
                  <a:pt x="528" y="50"/>
                  <a:pt x="540" y="51"/>
                  <a:pt x="544" y="51"/>
                </a:cubicBezTo>
                <a:cubicBezTo>
                  <a:pt x="576" y="60"/>
                  <a:pt x="588" y="73"/>
                  <a:pt x="579" y="91"/>
                </a:cubicBezTo>
                <a:cubicBezTo>
                  <a:pt x="572" y="106"/>
                  <a:pt x="570" y="115"/>
                  <a:pt x="573" y="121"/>
                </a:cubicBezTo>
                <a:cubicBezTo>
                  <a:pt x="597" y="130"/>
                  <a:pt x="617" y="128"/>
                  <a:pt x="635" y="115"/>
                </a:cubicBezTo>
                <a:cubicBezTo>
                  <a:pt x="641" y="114"/>
                  <a:pt x="644" y="114"/>
                  <a:pt x="646" y="115"/>
                </a:cubicBezTo>
                <a:cubicBezTo>
                  <a:pt x="650" y="117"/>
                  <a:pt x="650" y="120"/>
                  <a:pt x="646" y="124"/>
                </a:cubicBezTo>
                <a:cubicBezTo>
                  <a:pt x="641" y="125"/>
                  <a:pt x="636" y="141"/>
                  <a:pt x="633" y="169"/>
                </a:cubicBezTo>
                <a:cubicBezTo>
                  <a:pt x="625" y="196"/>
                  <a:pt x="611" y="208"/>
                  <a:pt x="589" y="204"/>
                </a:cubicBezTo>
                <a:cubicBezTo>
                  <a:pt x="572" y="202"/>
                  <a:pt x="561" y="202"/>
                  <a:pt x="557" y="204"/>
                </a:cubicBezTo>
                <a:cubicBezTo>
                  <a:pt x="555" y="231"/>
                  <a:pt x="551" y="247"/>
                  <a:pt x="544" y="253"/>
                </a:cubicBezTo>
                <a:cubicBezTo>
                  <a:pt x="533" y="260"/>
                  <a:pt x="519" y="260"/>
                  <a:pt x="503" y="253"/>
                </a:cubicBezTo>
                <a:cubicBezTo>
                  <a:pt x="492" y="251"/>
                  <a:pt x="479" y="252"/>
                  <a:pt x="463" y="255"/>
                </a:cubicBezTo>
                <a:cubicBezTo>
                  <a:pt x="454" y="263"/>
                  <a:pt x="453" y="268"/>
                  <a:pt x="460" y="272"/>
                </a:cubicBezTo>
                <a:cubicBezTo>
                  <a:pt x="464" y="272"/>
                  <a:pt x="468" y="272"/>
                  <a:pt x="474" y="272"/>
                </a:cubicBezTo>
                <a:cubicBezTo>
                  <a:pt x="499" y="272"/>
                  <a:pt x="519" y="272"/>
                  <a:pt x="536" y="274"/>
                </a:cubicBezTo>
                <a:cubicBezTo>
                  <a:pt x="552" y="276"/>
                  <a:pt x="561" y="286"/>
                  <a:pt x="563" y="304"/>
                </a:cubicBezTo>
                <a:cubicBezTo>
                  <a:pt x="559" y="322"/>
                  <a:pt x="525" y="329"/>
                  <a:pt x="460" y="325"/>
                </a:cubicBezTo>
                <a:cubicBezTo>
                  <a:pt x="449" y="334"/>
                  <a:pt x="448" y="341"/>
                  <a:pt x="457" y="344"/>
                </a:cubicBezTo>
                <a:cubicBezTo>
                  <a:pt x="481" y="344"/>
                  <a:pt x="498" y="344"/>
                  <a:pt x="509" y="344"/>
                </a:cubicBezTo>
                <a:cubicBezTo>
                  <a:pt x="521" y="344"/>
                  <a:pt x="531" y="345"/>
                  <a:pt x="538" y="347"/>
                </a:cubicBezTo>
                <a:cubicBezTo>
                  <a:pt x="556" y="352"/>
                  <a:pt x="574" y="354"/>
                  <a:pt x="592" y="352"/>
                </a:cubicBezTo>
                <a:cubicBezTo>
                  <a:pt x="596" y="354"/>
                  <a:pt x="598" y="360"/>
                  <a:pt x="600" y="371"/>
                </a:cubicBezTo>
                <a:cubicBezTo>
                  <a:pt x="589" y="402"/>
                  <a:pt x="575" y="416"/>
                  <a:pt x="557" y="414"/>
                </a:cubicBezTo>
                <a:cubicBezTo>
                  <a:pt x="505" y="405"/>
                  <a:pt x="468" y="403"/>
                  <a:pt x="447" y="406"/>
                </a:cubicBezTo>
                <a:cubicBezTo>
                  <a:pt x="445" y="449"/>
                  <a:pt x="443" y="479"/>
                  <a:pt x="441" y="495"/>
                </a:cubicBezTo>
                <a:cubicBezTo>
                  <a:pt x="432" y="520"/>
                  <a:pt x="423" y="533"/>
                  <a:pt x="414" y="533"/>
                </a:cubicBezTo>
                <a:cubicBezTo>
                  <a:pt x="402" y="526"/>
                  <a:pt x="396" y="513"/>
                  <a:pt x="398" y="495"/>
                </a:cubicBezTo>
                <a:cubicBezTo>
                  <a:pt x="398" y="439"/>
                  <a:pt x="398" y="410"/>
                  <a:pt x="398" y="406"/>
                </a:cubicBezTo>
                <a:cubicBezTo>
                  <a:pt x="382" y="401"/>
                  <a:pt x="352" y="405"/>
                  <a:pt x="309" y="420"/>
                </a:cubicBezTo>
                <a:cubicBezTo>
                  <a:pt x="279" y="430"/>
                  <a:pt x="259" y="429"/>
                  <a:pt x="250" y="414"/>
                </a:cubicBezTo>
                <a:cubicBezTo>
                  <a:pt x="250" y="386"/>
                  <a:pt x="259" y="368"/>
                  <a:pt x="277" y="360"/>
                </a:cubicBezTo>
                <a:cubicBezTo>
                  <a:pt x="309" y="360"/>
                  <a:pt x="346" y="357"/>
                  <a:pt x="387" y="350"/>
                </a:cubicBezTo>
                <a:cubicBezTo>
                  <a:pt x="395" y="348"/>
                  <a:pt x="398" y="343"/>
                  <a:pt x="398" y="336"/>
                </a:cubicBezTo>
                <a:cubicBezTo>
                  <a:pt x="398" y="329"/>
                  <a:pt x="394" y="326"/>
                  <a:pt x="385" y="328"/>
                </a:cubicBezTo>
                <a:cubicBezTo>
                  <a:pt x="379" y="330"/>
                  <a:pt x="373" y="331"/>
                  <a:pt x="366" y="331"/>
                </a:cubicBezTo>
                <a:cubicBezTo>
                  <a:pt x="343" y="336"/>
                  <a:pt x="328" y="338"/>
                  <a:pt x="323" y="336"/>
                </a:cubicBezTo>
                <a:cubicBezTo>
                  <a:pt x="309" y="336"/>
                  <a:pt x="299" y="337"/>
                  <a:pt x="293" y="339"/>
                </a:cubicBezTo>
                <a:cubicBezTo>
                  <a:pt x="282" y="341"/>
                  <a:pt x="275" y="337"/>
                  <a:pt x="272" y="328"/>
                </a:cubicBezTo>
                <a:cubicBezTo>
                  <a:pt x="268" y="317"/>
                  <a:pt x="272" y="307"/>
                  <a:pt x="282" y="296"/>
                </a:cubicBezTo>
                <a:cubicBezTo>
                  <a:pt x="297" y="290"/>
                  <a:pt x="312" y="287"/>
                  <a:pt x="328" y="285"/>
                </a:cubicBezTo>
                <a:cubicBezTo>
                  <a:pt x="364" y="282"/>
                  <a:pt x="386" y="275"/>
                  <a:pt x="393" y="266"/>
                </a:cubicBezTo>
                <a:cubicBezTo>
                  <a:pt x="395" y="257"/>
                  <a:pt x="390" y="253"/>
                  <a:pt x="379" y="253"/>
                </a:cubicBezTo>
                <a:cubicBezTo>
                  <a:pt x="378" y="255"/>
                  <a:pt x="377" y="255"/>
                  <a:pt x="377" y="255"/>
                </a:cubicBezTo>
                <a:cubicBezTo>
                  <a:pt x="364" y="261"/>
                  <a:pt x="354" y="262"/>
                  <a:pt x="347" y="258"/>
                </a:cubicBezTo>
                <a:cubicBezTo>
                  <a:pt x="336" y="258"/>
                  <a:pt x="326" y="260"/>
                  <a:pt x="315" y="263"/>
                </a:cubicBezTo>
                <a:cubicBezTo>
                  <a:pt x="291" y="272"/>
                  <a:pt x="281" y="265"/>
                  <a:pt x="282" y="242"/>
                </a:cubicBezTo>
                <a:cubicBezTo>
                  <a:pt x="284" y="233"/>
                  <a:pt x="290" y="227"/>
                  <a:pt x="299" y="223"/>
                </a:cubicBezTo>
                <a:cubicBezTo>
                  <a:pt x="331" y="216"/>
                  <a:pt x="362" y="211"/>
                  <a:pt x="393" y="207"/>
                </a:cubicBezTo>
                <a:cubicBezTo>
                  <a:pt x="398" y="207"/>
                  <a:pt x="401" y="203"/>
                  <a:pt x="401" y="196"/>
                </a:cubicBezTo>
                <a:cubicBezTo>
                  <a:pt x="399" y="187"/>
                  <a:pt x="396" y="183"/>
                  <a:pt x="390" y="183"/>
                </a:cubicBezTo>
                <a:cubicBezTo>
                  <a:pt x="369" y="185"/>
                  <a:pt x="346" y="189"/>
                  <a:pt x="323" y="196"/>
                </a:cubicBezTo>
                <a:cubicBezTo>
                  <a:pt x="298" y="205"/>
                  <a:pt x="283" y="202"/>
                  <a:pt x="280" y="188"/>
                </a:cubicBezTo>
                <a:cubicBezTo>
                  <a:pt x="274" y="168"/>
                  <a:pt x="276" y="155"/>
                  <a:pt x="285" y="148"/>
                </a:cubicBezTo>
                <a:cubicBezTo>
                  <a:pt x="296" y="151"/>
                  <a:pt x="305" y="151"/>
                  <a:pt x="312" y="148"/>
                </a:cubicBezTo>
                <a:cubicBezTo>
                  <a:pt x="319" y="146"/>
                  <a:pt x="327" y="144"/>
                  <a:pt x="336" y="142"/>
                </a:cubicBezTo>
                <a:cubicBezTo>
                  <a:pt x="354" y="142"/>
                  <a:pt x="378" y="136"/>
                  <a:pt x="406" y="124"/>
                </a:cubicBezTo>
                <a:cubicBezTo>
                  <a:pt x="410" y="116"/>
                  <a:pt x="409" y="109"/>
                  <a:pt x="404" y="102"/>
                </a:cubicBezTo>
                <a:cubicBezTo>
                  <a:pt x="396" y="102"/>
                  <a:pt x="375" y="107"/>
                  <a:pt x="339" y="118"/>
                </a:cubicBezTo>
                <a:cubicBezTo>
                  <a:pt x="330" y="120"/>
                  <a:pt x="323" y="122"/>
                  <a:pt x="318" y="124"/>
                </a:cubicBezTo>
                <a:cubicBezTo>
                  <a:pt x="298" y="129"/>
                  <a:pt x="288" y="123"/>
                  <a:pt x="288" y="105"/>
                </a:cubicBezTo>
                <a:cubicBezTo>
                  <a:pt x="288" y="81"/>
                  <a:pt x="292" y="69"/>
                  <a:pt x="301" y="67"/>
                </a:cubicBezTo>
                <a:cubicBezTo>
                  <a:pt x="307" y="67"/>
                  <a:pt x="316" y="65"/>
                  <a:pt x="328" y="62"/>
                </a:cubicBezTo>
                <a:cubicBezTo>
                  <a:pt x="335" y="60"/>
                  <a:pt x="342" y="58"/>
                  <a:pt x="347" y="56"/>
                </a:cubicBezTo>
                <a:cubicBezTo>
                  <a:pt x="349" y="56"/>
                  <a:pt x="352" y="56"/>
                  <a:pt x="355" y="56"/>
                </a:cubicBezTo>
                <a:cubicBezTo>
                  <a:pt x="366" y="53"/>
                  <a:pt x="374" y="51"/>
                  <a:pt x="379" y="51"/>
                </a:cubicBezTo>
                <a:cubicBezTo>
                  <a:pt x="394" y="53"/>
                  <a:pt x="405" y="39"/>
                  <a:pt x="414" y="10"/>
                </a:cubicBezTo>
                <a:close/>
                <a:moveTo>
                  <a:pt x="231" y="27"/>
                </a:moveTo>
                <a:cubicBezTo>
                  <a:pt x="247" y="30"/>
                  <a:pt x="257" y="30"/>
                  <a:pt x="261" y="27"/>
                </a:cubicBezTo>
                <a:cubicBezTo>
                  <a:pt x="268" y="23"/>
                  <a:pt x="273" y="24"/>
                  <a:pt x="274" y="29"/>
                </a:cubicBezTo>
                <a:cubicBezTo>
                  <a:pt x="278" y="35"/>
                  <a:pt x="278" y="43"/>
                  <a:pt x="274" y="53"/>
                </a:cubicBezTo>
                <a:cubicBezTo>
                  <a:pt x="262" y="77"/>
                  <a:pt x="246" y="88"/>
                  <a:pt x="226" y="86"/>
                </a:cubicBezTo>
                <a:cubicBezTo>
                  <a:pt x="192" y="84"/>
                  <a:pt x="167" y="85"/>
                  <a:pt x="151" y="88"/>
                </a:cubicBezTo>
                <a:cubicBezTo>
                  <a:pt x="140" y="99"/>
                  <a:pt x="139" y="107"/>
                  <a:pt x="148" y="113"/>
                </a:cubicBezTo>
                <a:cubicBezTo>
                  <a:pt x="180" y="113"/>
                  <a:pt x="205" y="110"/>
                  <a:pt x="223" y="105"/>
                </a:cubicBezTo>
                <a:cubicBezTo>
                  <a:pt x="236" y="99"/>
                  <a:pt x="246" y="105"/>
                  <a:pt x="253" y="121"/>
                </a:cubicBezTo>
                <a:cubicBezTo>
                  <a:pt x="255" y="144"/>
                  <a:pt x="231" y="158"/>
                  <a:pt x="183" y="161"/>
                </a:cubicBezTo>
                <a:cubicBezTo>
                  <a:pt x="158" y="165"/>
                  <a:pt x="143" y="175"/>
                  <a:pt x="140" y="191"/>
                </a:cubicBezTo>
                <a:cubicBezTo>
                  <a:pt x="145" y="198"/>
                  <a:pt x="154" y="199"/>
                  <a:pt x="167" y="194"/>
                </a:cubicBezTo>
                <a:cubicBezTo>
                  <a:pt x="186" y="185"/>
                  <a:pt x="207" y="181"/>
                  <a:pt x="229" y="183"/>
                </a:cubicBezTo>
                <a:cubicBezTo>
                  <a:pt x="245" y="188"/>
                  <a:pt x="252" y="194"/>
                  <a:pt x="250" y="202"/>
                </a:cubicBezTo>
                <a:cubicBezTo>
                  <a:pt x="239" y="218"/>
                  <a:pt x="224" y="228"/>
                  <a:pt x="204" y="231"/>
                </a:cubicBezTo>
                <a:cubicBezTo>
                  <a:pt x="181" y="240"/>
                  <a:pt x="163" y="246"/>
                  <a:pt x="151" y="247"/>
                </a:cubicBezTo>
                <a:cubicBezTo>
                  <a:pt x="133" y="260"/>
                  <a:pt x="130" y="268"/>
                  <a:pt x="142" y="272"/>
                </a:cubicBezTo>
                <a:cubicBezTo>
                  <a:pt x="178" y="259"/>
                  <a:pt x="214" y="252"/>
                  <a:pt x="250" y="250"/>
                </a:cubicBezTo>
                <a:cubicBezTo>
                  <a:pt x="265" y="255"/>
                  <a:pt x="273" y="262"/>
                  <a:pt x="274" y="269"/>
                </a:cubicBezTo>
                <a:cubicBezTo>
                  <a:pt x="274" y="289"/>
                  <a:pt x="264" y="301"/>
                  <a:pt x="242" y="307"/>
                </a:cubicBezTo>
                <a:cubicBezTo>
                  <a:pt x="237" y="310"/>
                  <a:pt x="235" y="319"/>
                  <a:pt x="237" y="334"/>
                </a:cubicBezTo>
                <a:cubicBezTo>
                  <a:pt x="246" y="373"/>
                  <a:pt x="232" y="403"/>
                  <a:pt x="196" y="422"/>
                </a:cubicBezTo>
                <a:cubicBezTo>
                  <a:pt x="173" y="435"/>
                  <a:pt x="147" y="441"/>
                  <a:pt x="118" y="441"/>
                </a:cubicBezTo>
                <a:cubicBezTo>
                  <a:pt x="102" y="441"/>
                  <a:pt x="89" y="445"/>
                  <a:pt x="78" y="452"/>
                </a:cubicBezTo>
                <a:cubicBezTo>
                  <a:pt x="55" y="468"/>
                  <a:pt x="41" y="468"/>
                  <a:pt x="37" y="452"/>
                </a:cubicBezTo>
                <a:cubicBezTo>
                  <a:pt x="41" y="447"/>
                  <a:pt x="45" y="436"/>
                  <a:pt x="48" y="420"/>
                </a:cubicBezTo>
                <a:cubicBezTo>
                  <a:pt x="54" y="402"/>
                  <a:pt x="58" y="391"/>
                  <a:pt x="62" y="387"/>
                </a:cubicBezTo>
                <a:cubicBezTo>
                  <a:pt x="67" y="382"/>
                  <a:pt x="69" y="375"/>
                  <a:pt x="67" y="366"/>
                </a:cubicBezTo>
                <a:cubicBezTo>
                  <a:pt x="67" y="359"/>
                  <a:pt x="60" y="357"/>
                  <a:pt x="46" y="360"/>
                </a:cubicBezTo>
                <a:cubicBezTo>
                  <a:pt x="13" y="366"/>
                  <a:pt x="0" y="356"/>
                  <a:pt x="5" y="331"/>
                </a:cubicBezTo>
                <a:cubicBezTo>
                  <a:pt x="9" y="316"/>
                  <a:pt x="15" y="309"/>
                  <a:pt x="24" y="309"/>
                </a:cubicBezTo>
                <a:cubicBezTo>
                  <a:pt x="58" y="313"/>
                  <a:pt x="80" y="277"/>
                  <a:pt x="89" y="202"/>
                </a:cubicBezTo>
                <a:cubicBezTo>
                  <a:pt x="90" y="178"/>
                  <a:pt x="90" y="151"/>
                  <a:pt x="89" y="121"/>
                </a:cubicBezTo>
                <a:cubicBezTo>
                  <a:pt x="85" y="106"/>
                  <a:pt x="74" y="88"/>
                  <a:pt x="56" y="67"/>
                </a:cubicBezTo>
                <a:cubicBezTo>
                  <a:pt x="51" y="54"/>
                  <a:pt x="58" y="43"/>
                  <a:pt x="78" y="32"/>
                </a:cubicBezTo>
                <a:cubicBezTo>
                  <a:pt x="107" y="32"/>
                  <a:pt x="134" y="30"/>
                  <a:pt x="161" y="27"/>
                </a:cubicBezTo>
                <a:cubicBezTo>
                  <a:pt x="165" y="27"/>
                  <a:pt x="166" y="27"/>
                  <a:pt x="164" y="27"/>
                </a:cubicBezTo>
                <a:cubicBezTo>
                  <a:pt x="191" y="23"/>
                  <a:pt x="213" y="23"/>
                  <a:pt x="231" y="27"/>
                </a:cubicBezTo>
                <a:close/>
                <a:moveTo>
                  <a:pt x="460" y="99"/>
                </a:moveTo>
                <a:cubicBezTo>
                  <a:pt x="453" y="108"/>
                  <a:pt x="452" y="116"/>
                  <a:pt x="457" y="124"/>
                </a:cubicBezTo>
                <a:cubicBezTo>
                  <a:pt x="481" y="122"/>
                  <a:pt x="499" y="123"/>
                  <a:pt x="511" y="126"/>
                </a:cubicBezTo>
                <a:cubicBezTo>
                  <a:pt x="528" y="123"/>
                  <a:pt x="531" y="114"/>
                  <a:pt x="522" y="102"/>
                </a:cubicBezTo>
                <a:cubicBezTo>
                  <a:pt x="515" y="100"/>
                  <a:pt x="498" y="99"/>
                  <a:pt x="471" y="99"/>
                </a:cubicBezTo>
                <a:cubicBezTo>
                  <a:pt x="467" y="99"/>
                  <a:pt x="464" y="99"/>
                  <a:pt x="460" y="99"/>
                </a:cubicBezTo>
                <a:close/>
                <a:moveTo>
                  <a:pt x="511" y="180"/>
                </a:moveTo>
                <a:cubicBezTo>
                  <a:pt x="490" y="178"/>
                  <a:pt x="473" y="178"/>
                  <a:pt x="460" y="180"/>
                </a:cubicBezTo>
                <a:cubicBezTo>
                  <a:pt x="453" y="187"/>
                  <a:pt x="453" y="194"/>
                  <a:pt x="460" y="202"/>
                </a:cubicBezTo>
                <a:cubicBezTo>
                  <a:pt x="484" y="202"/>
                  <a:pt x="501" y="202"/>
                  <a:pt x="514" y="202"/>
                </a:cubicBezTo>
                <a:cubicBezTo>
                  <a:pt x="519" y="202"/>
                  <a:pt x="522" y="198"/>
                  <a:pt x="522" y="191"/>
                </a:cubicBezTo>
                <a:cubicBezTo>
                  <a:pt x="520" y="185"/>
                  <a:pt x="517" y="182"/>
                  <a:pt x="511" y="180"/>
                </a:cubicBezTo>
                <a:close/>
                <a:moveTo>
                  <a:pt x="183" y="334"/>
                </a:moveTo>
                <a:cubicBezTo>
                  <a:pt x="174" y="332"/>
                  <a:pt x="165" y="332"/>
                  <a:pt x="156" y="334"/>
                </a:cubicBezTo>
                <a:cubicBezTo>
                  <a:pt x="138" y="346"/>
                  <a:pt x="131" y="357"/>
                  <a:pt x="134" y="366"/>
                </a:cubicBezTo>
                <a:cubicBezTo>
                  <a:pt x="142" y="373"/>
                  <a:pt x="157" y="371"/>
                  <a:pt x="180" y="360"/>
                </a:cubicBezTo>
                <a:cubicBezTo>
                  <a:pt x="187" y="355"/>
                  <a:pt x="188" y="346"/>
                  <a:pt x="183" y="33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4829175" y="5224463"/>
            <a:ext cx="498475" cy="341312"/>
          </a:xfrm>
          <a:custGeom>
            <a:avLst/>
            <a:gdLst>
              <a:gd name="T0" fmla="*/ 195 w 614"/>
              <a:gd name="T1" fmla="*/ 51 h 425"/>
              <a:gd name="T2" fmla="*/ 155 w 614"/>
              <a:gd name="T3" fmla="*/ 194 h 425"/>
              <a:gd name="T4" fmla="*/ 147 w 614"/>
              <a:gd name="T5" fmla="*/ 266 h 425"/>
              <a:gd name="T6" fmla="*/ 136 w 614"/>
              <a:gd name="T7" fmla="*/ 366 h 425"/>
              <a:gd name="T8" fmla="*/ 128 w 614"/>
              <a:gd name="T9" fmla="*/ 425 h 425"/>
              <a:gd name="T10" fmla="*/ 93 w 614"/>
              <a:gd name="T11" fmla="*/ 347 h 425"/>
              <a:gd name="T12" fmla="*/ 104 w 614"/>
              <a:gd name="T13" fmla="*/ 169 h 425"/>
              <a:gd name="T14" fmla="*/ 31 w 614"/>
              <a:gd name="T15" fmla="*/ 100 h 425"/>
              <a:gd name="T16" fmla="*/ 1 w 614"/>
              <a:gd name="T17" fmla="*/ 54 h 425"/>
              <a:gd name="T18" fmla="*/ 53 w 614"/>
              <a:gd name="T19" fmla="*/ 40 h 425"/>
              <a:gd name="T20" fmla="*/ 553 w 614"/>
              <a:gd name="T21" fmla="*/ 19 h 425"/>
              <a:gd name="T22" fmla="*/ 492 w 614"/>
              <a:gd name="T23" fmla="*/ 86 h 425"/>
              <a:gd name="T24" fmla="*/ 411 w 614"/>
              <a:gd name="T25" fmla="*/ 89 h 425"/>
              <a:gd name="T26" fmla="*/ 405 w 614"/>
              <a:gd name="T27" fmla="*/ 145 h 425"/>
              <a:gd name="T28" fmla="*/ 497 w 614"/>
              <a:gd name="T29" fmla="*/ 145 h 425"/>
              <a:gd name="T30" fmla="*/ 518 w 614"/>
              <a:gd name="T31" fmla="*/ 161 h 425"/>
              <a:gd name="T32" fmla="*/ 465 w 614"/>
              <a:gd name="T33" fmla="*/ 280 h 425"/>
              <a:gd name="T34" fmla="*/ 492 w 614"/>
              <a:gd name="T35" fmla="*/ 328 h 425"/>
              <a:gd name="T36" fmla="*/ 532 w 614"/>
              <a:gd name="T37" fmla="*/ 328 h 425"/>
              <a:gd name="T38" fmla="*/ 613 w 614"/>
              <a:gd name="T39" fmla="*/ 312 h 425"/>
              <a:gd name="T40" fmla="*/ 553 w 614"/>
              <a:gd name="T41" fmla="*/ 401 h 425"/>
              <a:gd name="T42" fmla="*/ 317 w 614"/>
              <a:gd name="T43" fmla="*/ 377 h 425"/>
              <a:gd name="T44" fmla="*/ 177 w 614"/>
              <a:gd name="T45" fmla="*/ 334 h 425"/>
              <a:gd name="T46" fmla="*/ 241 w 614"/>
              <a:gd name="T47" fmla="*/ 301 h 425"/>
              <a:gd name="T48" fmla="*/ 290 w 614"/>
              <a:gd name="T49" fmla="*/ 245 h 425"/>
              <a:gd name="T50" fmla="*/ 276 w 614"/>
              <a:gd name="T51" fmla="*/ 223 h 425"/>
              <a:gd name="T52" fmla="*/ 222 w 614"/>
              <a:gd name="T53" fmla="*/ 145 h 425"/>
              <a:gd name="T54" fmla="*/ 260 w 614"/>
              <a:gd name="T55" fmla="*/ 153 h 425"/>
              <a:gd name="T56" fmla="*/ 357 w 614"/>
              <a:gd name="T57" fmla="*/ 100 h 425"/>
              <a:gd name="T58" fmla="*/ 308 w 614"/>
              <a:gd name="T59" fmla="*/ 86 h 425"/>
              <a:gd name="T60" fmla="*/ 241 w 614"/>
              <a:gd name="T61" fmla="*/ 91 h 425"/>
              <a:gd name="T62" fmla="*/ 255 w 614"/>
              <a:gd name="T63" fmla="*/ 16 h 425"/>
              <a:gd name="T64" fmla="*/ 395 w 614"/>
              <a:gd name="T65" fmla="*/ 5 h 425"/>
              <a:gd name="T66" fmla="*/ 384 w 614"/>
              <a:gd name="T67" fmla="*/ 205 h 425"/>
              <a:gd name="T68" fmla="*/ 333 w 614"/>
              <a:gd name="T69" fmla="*/ 266 h 425"/>
              <a:gd name="T70" fmla="*/ 335 w 614"/>
              <a:gd name="T71" fmla="*/ 312 h 425"/>
              <a:gd name="T72" fmla="*/ 403 w 614"/>
              <a:gd name="T73" fmla="*/ 293 h 425"/>
              <a:gd name="T74" fmla="*/ 430 w 614"/>
              <a:gd name="T75" fmla="*/ 205 h 4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614" h="425">
                <a:moveTo>
                  <a:pt x="179" y="0"/>
                </a:moveTo>
                <a:cubicBezTo>
                  <a:pt x="202" y="9"/>
                  <a:pt x="208" y="26"/>
                  <a:pt x="195" y="51"/>
                </a:cubicBezTo>
                <a:cubicBezTo>
                  <a:pt x="165" y="94"/>
                  <a:pt x="151" y="125"/>
                  <a:pt x="155" y="145"/>
                </a:cubicBezTo>
                <a:cubicBezTo>
                  <a:pt x="155" y="149"/>
                  <a:pt x="155" y="165"/>
                  <a:pt x="155" y="194"/>
                </a:cubicBezTo>
                <a:cubicBezTo>
                  <a:pt x="155" y="190"/>
                  <a:pt x="155" y="191"/>
                  <a:pt x="155" y="196"/>
                </a:cubicBezTo>
                <a:cubicBezTo>
                  <a:pt x="150" y="211"/>
                  <a:pt x="147" y="234"/>
                  <a:pt x="147" y="266"/>
                </a:cubicBezTo>
                <a:cubicBezTo>
                  <a:pt x="147" y="292"/>
                  <a:pt x="145" y="306"/>
                  <a:pt x="141" y="310"/>
                </a:cubicBezTo>
                <a:cubicBezTo>
                  <a:pt x="140" y="318"/>
                  <a:pt x="138" y="337"/>
                  <a:pt x="136" y="366"/>
                </a:cubicBezTo>
                <a:cubicBezTo>
                  <a:pt x="134" y="391"/>
                  <a:pt x="134" y="406"/>
                  <a:pt x="136" y="412"/>
                </a:cubicBezTo>
                <a:cubicBezTo>
                  <a:pt x="134" y="419"/>
                  <a:pt x="132" y="424"/>
                  <a:pt x="128" y="425"/>
                </a:cubicBezTo>
                <a:cubicBezTo>
                  <a:pt x="123" y="425"/>
                  <a:pt x="117" y="423"/>
                  <a:pt x="112" y="417"/>
                </a:cubicBezTo>
                <a:cubicBezTo>
                  <a:pt x="92" y="405"/>
                  <a:pt x="86" y="381"/>
                  <a:pt x="93" y="347"/>
                </a:cubicBezTo>
                <a:cubicBezTo>
                  <a:pt x="97" y="317"/>
                  <a:pt x="99" y="279"/>
                  <a:pt x="101" y="234"/>
                </a:cubicBezTo>
                <a:cubicBezTo>
                  <a:pt x="105" y="198"/>
                  <a:pt x="106" y="177"/>
                  <a:pt x="104" y="169"/>
                </a:cubicBezTo>
                <a:cubicBezTo>
                  <a:pt x="97" y="146"/>
                  <a:pt x="84" y="134"/>
                  <a:pt x="66" y="132"/>
                </a:cubicBezTo>
                <a:cubicBezTo>
                  <a:pt x="48" y="128"/>
                  <a:pt x="36" y="117"/>
                  <a:pt x="31" y="100"/>
                </a:cubicBezTo>
                <a:cubicBezTo>
                  <a:pt x="24" y="87"/>
                  <a:pt x="16" y="76"/>
                  <a:pt x="7" y="67"/>
                </a:cubicBezTo>
                <a:cubicBezTo>
                  <a:pt x="1" y="62"/>
                  <a:pt x="0" y="57"/>
                  <a:pt x="1" y="54"/>
                </a:cubicBezTo>
                <a:cubicBezTo>
                  <a:pt x="3" y="52"/>
                  <a:pt x="9" y="51"/>
                  <a:pt x="18" y="51"/>
                </a:cubicBezTo>
                <a:cubicBezTo>
                  <a:pt x="27" y="53"/>
                  <a:pt x="38" y="49"/>
                  <a:pt x="53" y="40"/>
                </a:cubicBezTo>
                <a:cubicBezTo>
                  <a:pt x="99" y="20"/>
                  <a:pt x="141" y="7"/>
                  <a:pt x="179" y="0"/>
                </a:cubicBezTo>
                <a:close/>
                <a:moveTo>
                  <a:pt x="553" y="19"/>
                </a:moveTo>
                <a:cubicBezTo>
                  <a:pt x="573" y="24"/>
                  <a:pt x="576" y="37"/>
                  <a:pt x="561" y="56"/>
                </a:cubicBezTo>
                <a:cubicBezTo>
                  <a:pt x="542" y="81"/>
                  <a:pt x="518" y="91"/>
                  <a:pt x="492" y="86"/>
                </a:cubicBezTo>
                <a:cubicBezTo>
                  <a:pt x="475" y="81"/>
                  <a:pt x="457" y="78"/>
                  <a:pt x="438" y="78"/>
                </a:cubicBezTo>
                <a:cubicBezTo>
                  <a:pt x="427" y="76"/>
                  <a:pt x="418" y="80"/>
                  <a:pt x="411" y="89"/>
                </a:cubicBezTo>
                <a:cubicBezTo>
                  <a:pt x="400" y="103"/>
                  <a:pt x="394" y="117"/>
                  <a:pt x="392" y="129"/>
                </a:cubicBezTo>
                <a:cubicBezTo>
                  <a:pt x="390" y="143"/>
                  <a:pt x="395" y="149"/>
                  <a:pt x="405" y="145"/>
                </a:cubicBezTo>
                <a:cubicBezTo>
                  <a:pt x="420" y="143"/>
                  <a:pt x="438" y="144"/>
                  <a:pt x="459" y="148"/>
                </a:cubicBezTo>
                <a:cubicBezTo>
                  <a:pt x="474" y="152"/>
                  <a:pt x="486" y="151"/>
                  <a:pt x="497" y="145"/>
                </a:cubicBezTo>
                <a:cubicBezTo>
                  <a:pt x="504" y="142"/>
                  <a:pt x="509" y="142"/>
                  <a:pt x="513" y="145"/>
                </a:cubicBezTo>
                <a:cubicBezTo>
                  <a:pt x="517" y="147"/>
                  <a:pt x="518" y="152"/>
                  <a:pt x="518" y="161"/>
                </a:cubicBezTo>
                <a:cubicBezTo>
                  <a:pt x="518" y="176"/>
                  <a:pt x="509" y="196"/>
                  <a:pt x="492" y="221"/>
                </a:cubicBezTo>
                <a:cubicBezTo>
                  <a:pt x="475" y="244"/>
                  <a:pt x="466" y="264"/>
                  <a:pt x="465" y="280"/>
                </a:cubicBezTo>
                <a:cubicBezTo>
                  <a:pt x="459" y="296"/>
                  <a:pt x="456" y="304"/>
                  <a:pt x="456" y="304"/>
                </a:cubicBezTo>
                <a:cubicBezTo>
                  <a:pt x="453" y="317"/>
                  <a:pt x="465" y="325"/>
                  <a:pt x="492" y="328"/>
                </a:cubicBezTo>
                <a:cubicBezTo>
                  <a:pt x="499" y="328"/>
                  <a:pt x="509" y="328"/>
                  <a:pt x="521" y="328"/>
                </a:cubicBezTo>
                <a:cubicBezTo>
                  <a:pt x="525" y="328"/>
                  <a:pt x="528" y="328"/>
                  <a:pt x="532" y="328"/>
                </a:cubicBezTo>
                <a:cubicBezTo>
                  <a:pt x="550" y="336"/>
                  <a:pt x="574" y="330"/>
                  <a:pt x="605" y="312"/>
                </a:cubicBezTo>
                <a:cubicBezTo>
                  <a:pt x="608" y="310"/>
                  <a:pt x="611" y="310"/>
                  <a:pt x="613" y="312"/>
                </a:cubicBezTo>
                <a:cubicBezTo>
                  <a:pt x="614" y="312"/>
                  <a:pt x="614" y="314"/>
                  <a:pt x="613" y="318"/>
                </a:cubicBezTo>
                <a:cubicBezTo>
                  <a:pt x="591" y="361"/>
                  <a:pt x="571" y="388"/>
                  <a:pt x="553" y="401"/>
                </a:cubicBezTo>
                <a:cubicBezTo>
                  <a:pt x="530" y="421"/>
                  <a:pt x="500" y="420"/>
                  <a:pt x="465" y="398"/>
                </a:cubicBezTo>
                <a:cubicBezTo>
                  <a:pt x="413" y="377"/>
                  <a:pt x="363" y="370"/>
                  <a:pt x="317" y="377"/>
                </a:cubicBezTo>
                <a:cubicBezTo>
                  <a:pt x="227" y="400"/>
                  <a:pt x="181" y="406"/>
                  <a:pt x="179" y="396"/>
                </a:cubicBezTo>
                <a:cubicBezTo>
                  <a:pt x="167" y="378"/>
                  <a:pt x="166" y="357"/>
                  <a:pt x="177" y="334"/>
                </a:cubicBezTo>
                <a:cubicBezTo>
                  <a:pt x="182" y="319"/>
                  <a:pt x="193" y="313"/>
                  <a:pt x="212" y="315"/>
                </a:cubicBezTo>
                <a:cubicBezTo>
                  <a:pt x="224" y="315"/>
                  <a:pt x="234" y="310"/>
                  <a:pt x="241" y="301"/>
                </a:cubicBezTo>
                <a:cubicBezTo>
                  <a:pt x="245" y="294"/>
                  <a:pt x="251" y="290"/>
                  <a:pt x="260" y="288"/>
                </a:cubicBezTo>
                <a:cubicBezTo>
                  <a:pt x="271" y="275"/>
                  <a:pt x="281" y="261"/>
                  <a:pt x="290" y="245"/>
                </a:cubicBezTo>
                <a:cubicBezTo>
                  <a:pt x="291" y="238"/>
                  <a:pt x="291" y="231"/>
                  <a:pt x="290" y="226"/>
                </a:cubicBezTo>
                <a:cubicBezTo>
                  <a:pt x="286" y="222"/>
                  <a:pt x="281" y="222"/>
                  <a:pt x="276" y="223"/>
                </a:cubicBezTo>
                <a:cubicBezTo>
                  <a:pt x="246" y="243"/>
                  <a:pt x="227" y="241"/>
                  <a:pt x="220" y="218"/>
                </a:cubicBezTo>
                <a:cubicBezTo>
                  <a:pt x="207" y="189"/>
                  <a:pt x="208" y="165"/>
                  <a:pt x="222" y="145"/>
                </a:cubicBezTo>
                <a:cubicBezTo>
                  <a:pt x="231" y="129"/>
                  <a:pt x="240" y="125"/>
                  <a:pt x="249" y="134"/>
                </a:cubicBezTo>
                <a:cubicBezTo>
                  <a:pt x="251" y="143"/>
                  <a:pt x="255" y="150"/>
                  <a:pt x="260" y="153"/>
                </a:cubicBezTo>
                <a:cubicBezTo>
                  <a:pt x="271" y="159"/>
                  <a:pt x="294" y="156"/>
                  <a:pt x="330" y="145"/>
                </a:cubicBezTo>
                <a:cubicBezTo>
                  <a:pt x="337" y="143"/>
                  <a:pt x="346" y="128"/>
                  <a:pt x="357" y="100"/>
                </a:cubicBezTo>
                <a:cubicBezTo>
                  <a:pt x="359" y="89"/>
                  <a:pt x="355" y="82"/>
                  <a:pt x="346" y="81"/>
                </a:cubicBezTo>
                <a:cubicBezTo>
                  <a:pt x="332" y="82"/>
                  <a:pt x="319" y="84"/>
                  <a:pt x="308" y="86"/>
                </a:cubicBezTo>
                <a:cubicBezTo>
                  <a:pt x="299" y="90"/>
                  <a:pt x="287" y="92"/>
                  <a:pt x="271" y="94"/>
                </a:cubicBezTo>
                <a:cubicBezTo>
                  <a:pt x="256" y="96"/>
                  <a:pt x="246" y="95"/>
                  <a:pt x="241" y="91"/>
                </a:cubicBezTo>
                <a:cubicBezTo>
                  <a:pt x="218" y="82"/>
                  <a:pt x="212" y="65"/>
                  <a:pt x="225" y="40"/>
                </a:cubicBezTo>
                <a:cubicBezTo>
                  <a:pt x="230" y="24"/>
                  <a:pt x="240" y="16"/>
                  <a:pt x="255" y="16"/>
                </a:cubicBezTo>
                <a:cubicBezTo>
                  <a:pt x="260" y="20"/>
                  <a:pt x="268" y="20"/>
                  <a:pt x="279" y="16"/>
                </a:cubicBezTo>
                <a:cubicBezTo>
                  <a:pt x="299" y="9"/>
                  <a:pt x="337" y="5"/>
                  <a:pt x="395" y="5"/>
                </a:cubicBezTo>
                <a:cubicBezTo>
                  <a:pt x="456" y="7"/>
                  <a:pt x="509" y="12"/>
                  <a:pt x="553" y="19"/>
                </a:cubicBezTo>
                <a:close/>
                <a:moveTo>
                  <a:pt x="384" y="205"/>
                </a:moveTo>
                <a:cubicBezTo>
                  <a:pt x="362" y="213"/>
                  <a:pt x="350" y="224"/>
                  <a:pt x="346" y="237"/>
                </a:cubicBezTo>
                <a:cubicBezTo>
                  <a:pt x="344" y="242"/>
                  <a:pt x="340" y="252"/>
                  <a:pt x="333" y="266"/>
                </a:cubicBezTo>
                <a:cubicBezTo>
                  <a:pt x="326" y="281"/>
                  <a:pt x="322" y="290"/>
                  <a:pt x="322" y="293"/>
                </a:cubicBezTo>
                <a:cubicBezTo>
                  <a:pt x="317" y="308"/>
                  <a:pt x="321" y="314"/>
                  <a:pt x="335" y="312"/>
                </a:cubicBezTo>
                <a:cubicBezTo>
                  <a:pt x="353" y="310"/>
                  <a:pt x="370" y="309"/>
                  <a:pt x="387" y="307"/>
                </a:cubicBezTo>
                <a:cubicBezTo>
                  <a:pt x="394" y="305"/>
                  <a:pt x="399" y="301"/>
                  <a:pt x="403" y="293"/>
                </a:cubicBezTo>
                <a:cubicBezTo>
                  <a:pt x="408" y="281"/>
                  <a:pt x="420" y="258"/>
                  <a:pt x="438" y="226"/>
                </a:cubicBezTo>
                <a:cubicBezTo>
                  <a:pt x="443" y="217"/>
                  <a:pt x="440" y="210"/>
                  <a:pt x="430" y="205"/>
                </a:cubicBezTo>
                <a:cubicBezTo>
                  <a:pt x="413" y="203"/>
                  <a:pt x="398" y="203"/>
                  <a:pt x="384" y="20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61"/>
          <p:cNvSpPr txBox="1">
            <a:spLocks noChangeArrowheads="1"/>
          </p:cNvSpPr>
          <p:nvPr/>
        </p:nvSpPr>
        <p:spPr bwMode="auto">
          <a:xfrm>
            <a:off x="5651500" y="1103641"/>
            <a:ext cx="47051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8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</a:t>
            </a:r>
            <a:r>
              <a:rPr lang="zh-CN" altLang="en-US" sz="28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中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的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概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念</a:t>
            </a:r>
            <a:r>
              <a:rPr lang="en-US" altLang="zh-CN" sz="28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zh-CN" altLang="zh-CN" sz="28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23" name="TextBox 62"/>
          <p:cNvSpPr txBox="1">
            <a:spLocks noChangeArrowheads="1"/>
          </p:cNvSpPr>
          <p:nvPr/>
        </p:nvSpPr>
        <p:spPr bwMode="auto">
          <a:xfrm>
            <a:off x="5834063" y="2074258"/>
            <a:ext cx="529759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防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病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观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</a:p>
        </p:txBody>
      </p:sp>
      <p:sp>
        <p:nvSpPr>
          <p:cNvPr id="24" name="TextBox 63"/>
          <p:cNvSpPr txBox="1">
            <a:spLocks noChangeArrowheads="1"/>
          </p:cNvSpPr>
          <p:nvPr/>
        </p:nvSpPr>
        <p:spPr bwMode="auto">
          <a:xfrm>
            <a:off x="6093673" y="3101371"/>
            <a:ext cx="47051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“老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年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办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法”</a:t>
            </a:r>
          </a:p>
        </p:txBody>
      </p:sp>
      <p:sp>
        <p:nvSpPr>
          <p:cNvPr id="25" name="TextBox 64"/>
          <p:cNvSpPr txBox="1">
            <a:spLocks noChangeArrowheads="1"/>
          </p:cNvSpPr>
          <p:nvPr/>
        </p:nvSpPr>
        <p:spPr bwMode="auto">
          <a:xfrm>
            <a:off x="6142939" y="4072266"/>
            <a:ext cx="4705134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学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运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动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生”</a:t>
            </a:r>
          </a:p>
        </p:txBody>
      </p:sp>
      <p:sp>
        <p:nvSpPr>
          <p:cNvPr id="27" name="TextBox 66"/>
          <p:cNvSpPr txBox="1">
            <a:spLocks noChangeArrowheads="1"/>
          </p:cNvSpPr>
          <p:nvPr/>
        </p:nvSpPr>
        <p:spPr bwMode="auto">
          <a:xfrm>
            <a:off x="1576388" y="5880100"/>
            <a:ext cx="23780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zh-CN" sz="1800">
                <a:latin typeface="楷体_GB2312" pitchFamily="1" charset="-122"/>
                <a:ea typeface="楷体_GB2312" pitchFamily="1" charset="-122"/>
              </a:rPr>
              <a:t>大医精诚   厚德怀仁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2314046" y="2029361"/>
            <a:ext cx="1015663" cy="2616715"/>
            <a:chOff x="2031016" y="1873847"/>
            <a:chExt cx="1015663" cy="2616715"/>
          </a:xfrm>
          <a:noFill/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924" y="1873847"/>
              <a:ext cx="803845" cy="476427"/>
            </a:xfrm>
            <a:prstGeom prst="rect">
              <a:avLst/>
            </a:prstGeom>
            <a:grpFill/>
          </p:spPr>
        </p:pic>
        <p:sp>
          <p:nvSpPr>
            <p:cNvPr id="31" name="文本框 30"/>
            <p:cNvSpPr txBox="1"/>
            <p:nvPr/>
          </p:nvSpPr>
          <p:spPr>
            <a:xfrm>
              <a:off x="2031016" y="2456240"/>
              <a:ext cx="1015663" cy="1477328"/>
            </a:xfrm>
            <a:prstGeom prst="rect">
              <a:avLst/>
            </a:prstGeom>
            <a:grpFill/>
          </p:spPr>
          <p:txBody>
            <a:bodyPr vert="eaVert" wrap="none" rtlCol="0">
              <a:spAutoFit/>
            </a:bodyPr>
            <a:lstStyle/>
            <a:p>
              <a:r>
                <a:rPr lang="zh-CN" altLang="en-US" sz="5400" dirty="0">
                  <a:solidFill>
                    <a:srgbClr val="C30D23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目录</a:t>
              </a:r>
            </a:p>
          </p:txBody>
        </p:sp>
        <p:pic>
          <p:nvPicPr>
            <p:cNvPr id="32" name="图片 31"/>
            <p:cNvPicPr>
              <a:picLocks noChangeAspect="1"/>
            </p:cNvPicPr>
            <p:nvPr/>
          </p:nvPicPr>
          <p:blipFill>
            <a:blip r:embed="rId3" cstate="print">
              <a:biLevel thresh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2136924" y="4014135"/>
              <a:ext cx="803845" cy="476427"/>
            </a:xfrm>
            <a:prstGeom prst="rect">
              <a:avLst/>
            </a:prstGeom>
            <a:grpFill/>
          </p:spPr>
        </p:pic>
      </p:grpSp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89" t="10590" r="26532"/>
          <a:stretch/>
        </p:blipFill>
        <p:spPr>
          <a:xfrm>
            <a:off x="795958" y="13298"/>
            <a:ext cx="1045028" cy="2328265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88" t="9432" r="27818"/>
          <a:stretch/>
        </p:blipFill>
        <p:spPr>
          <a:xfrm>
            <a:off x="-102426" y="3311"/>
            <a:ext cx="1465943" cy="3640002"/>
          </a:xfrm>
          <a:prstGeom prst="rect">
            <a:avLst/>
          </a:prstGeom>
        </p:spPr>
      </p:pic>
      <p:sp>
        <p:nvSpPr>
          <p:cNvPr id="35" name="TextBox 64"/>
          <p:cNvSpPr txBox="1">
            <a:spLocks noChangeArrowheads="1"/>
          </p:cNvSpPr>
          <p:nvPr/>
        </p:nvSpPr>
        <p:spPr bwMode="auto">
          <a:xfrm>
            <a:off x="5826125" y="5118756"/>
            <a:ext cx="298350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“总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结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概</a:t>
            </a:r>
            <a:r>
              <a:rPr lang="en-US" altLang="zh-CN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述</a:t>
            </a:r>
            <a:r>
              <a:rPr lang="zh-CN" altLang="en-US" sz="2800" dirty="0" smtClean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”</a:t>
            </a:r>
            <a:endParaRPr lang="zh-CN" altLang="en-US" sz="2800" dirty="0">
              <a:solidFill>
                <a:schemeClr val="tx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44037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3138 0.28287 L 3.95833E-6 1.48148E-6 " pathEditMode="relative" rAng="0" ptsTypes="AA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562" y="-14144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-0.17497 0.15741 L -4.88487E-6 -7.40741E-7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700" y="-760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56" presetClass="path" presetSubtype="0" accel="50000" decel="5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-0.19293 0.0081 L 2.72798E-6 3.7037E-6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96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animMotion origin="layout" path="M -0.17497 -0.13518 L -4.88487E-6 -3.33333E-6 " pathEditMode="relative" rAng="0" ptsTypes="AA">
                                      <p:cBhvr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8700" y="680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6" presetClass="path" presetSubtype="0" accel="50000" decel="5000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-0.13139 -0.26041 L -4.81462E-6 -4.81481E-6 " pathEditMode="relative" rAng="0" ptsTypes="AA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6600" y="1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00"/>
                            </p:stCondLst>
                            <p:childTnLst>
                              <p:par>
                                <p:cTn id="3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800"/>
                            </p:stCondLst>
                            <p:childTnLst>
                              <p:par>
                                <p:cTn id="4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800"/>
                            </p:stCondLst>
                            <p:childTnLst>
                              <p:par>
                                <p:cTn id="6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800"/>
                            </p:stCondLst>
                            <p:childTnLst>
                              <p:par>
                                <p:cTn id="7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3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800"/>
                            </p:stCondLst>
                            <p:childTnLst>
                              <p:par>
                                <p:cTn id="9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3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68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4" grpId="0" animBg="1"/>
      <p:bldP spid="4" grpId="1" animBg="1"/>
      <p:bldP spid="5" grpId="0" animBg="1"/>
      <p:bldP spid="6" grpId="0" animBg="1"/>
      <p:bldP spid="6" grpId="1" animBg="1"/>
      <p:bldP spid="7" grpId="0" animBg="1"/>
      <p:bldP spid="8" grpId="0" animBg="1"/>
      <p:bldP spid="8" grpId="1" animBg="1"/>
      <p:bldP spid="9" grpId="0" animBg="1"/>
      <p:bldP spid="10" grpId="0" animBg="1"/>
      <p:bldP spid="10" grpId="1" animBg="1"/>
      <p:bldP spid="11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2" grpId="0" autoUpdateAnimBg="0"/>
      <p:bldP spid="23" grpId="0" autoUpdateAnimBg="0"/>
      <p:bldP spid="24" grpId="0" autoUpdateAnimBg="0"/>
      <p:bldP spid="25" grpId="0" autoUpdateAnimBg="0"/>
      <p:bldP spid="27" grpId="0" autoUpdateAnimBg="0"/>
      <p:bldP spid="35" grpId="0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26"/>
          <p:cNvSpPr txBox="1"/>
          <p:nvPr/>
        </p:nvSpPr>
        <p:spPr>
          <a:xfrm>
            <a:off x="-176247" y="822176"/>
            <a:ext cx="7940635" cy="5486400"/>
          </a:xfrm>
          <a:prstGeom prst="rect">
            <a:avLst/>
          </a:prstGeom>
          <a:noFill/>
          <a:ln w="15875">
            <a:noFill/>
          </a:ln>
        </p:spPr>
        <p:txBody>
          <a:bodyPr vert="eaVert"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关于养生之道，中医有悠久的历史。早在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2000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多年前，中国最早 也是最经典的医学著作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《</a:t>
            </a:r>
            <a:r>
              <a:rPr lang="zh-CN" altLang="en-US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黄帝内经</a:t>
            </a:r>
            <a:r>
              <a:rPr lang="en-US" altLang="zh-CN" sz="24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》</a:t>
            </a:r>
            <a:r>
              <a:rPr lang="zh-CN" altLang="en-US" sz="2400" dirty="0">
                <a:latin typeface="华文中宋" panose="02010600040101010101" pitchFamily="2" charset="-122"/>
                <a:ea typeface="华文中宋" panose="02010600040101010101" pitchFamily="2" charset="-122"/>
              </a:rPr>
              <a:t>就指出：“其知道者，法于阴阳，和以术数，饮食有节，起居有常，不妄劳作，故能形与神俱，而尽终其天年，度百岁乃去。”养生，又称摄生。生，是生命、生存、生长；养，即保养、补养、摄养。养生就是调摄生命、保持健康以达到长寿。养生的核心是要“调和阴阳”。</a:t>
            </a:r>
          </a:p>
          <a:p>
            <a:pPr>
              <a:lnSpc>
                <a:spcPct val="150000"/>
              </a:lnSpc>
            </a:pPr>
            <a:endParaRPr lang="zh-CN" altLang="en-US" sz="2400" dirty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grpSp>
        <p:nvGrpSpPr>
          <p:cNvPr id="58" name="组合 57"/>
          <p:cNvGrpSpPr/>
          <p:nvPr/>
        </p:nvGrpSpPr>
        <p:grpSpPr>
          <a:xfrm>
            <a:off x="476040" y="720578"/>
            <a:ext cx="7139214" cy="5486400"/>
            <a:chOff x="-727528" y="853749"/>
            <a:chExt cx="7139214" cy="4953000"/>
          </a:xfrm>
        </p:grpSpPr>
        <p:cxnSp>
          <p:nvCxnSpPr>
            <p:cNvPr id="28" name="直接连接符 27"/>
            <p:cNvCxnSpPr/>
            <p:nvPr/>
          </p:nvCxnSpPr>
          <p:spPr>
            <a:xfrm>
              <a:off x="3095172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3639459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191001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13515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/>
            <p:nvPr/>
          </p:nvCxnSpPr>
          <p:spPr>
            <a:xfrm>
              <a:off x="5236029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5831115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2521858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1970315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433286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910772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/>
            <p:cNvCxnSpPr/>
            <p:nvPr/>
          </p:nvCxnSpPr>
          <p:spPr>
            <a:xfrm>
              <a:off x="6411686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339272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-206828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-727528" y="853749"/>
              <a:ext cx="0" cy="4953000"/>
            </a:xfrm>
            <a:prstGeom prst="line">
              <a:avLst/>
            </a:prstGeom>
            <a:ln w="15875">
              <a:solidFill>
                <a:srgbClr val="C30D2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9580" y="435387"/>
            <a:ext cx="5301386" cy="5771591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9703" y="0"/>
            <a:ext cx="3261263" cy="2240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087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325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986" y="420764"/>
            <a:ext cx="4492544" cy="489101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11" y="1650482"/>
            <a:ext cx="7048500" cy="484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25607" y="1791675"/>
            <a:ext cx="1540785" cy="1647759"/>
            <a:chOff x="5399087" y="1582125"/>
            <a:chExt cx="1540785" cy="1647759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399087" y="1809426"/>
              <a:ext cx="1393825" cy="1420458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C30D2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399087" y="1582125"/>
              <a:ext cx="15407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壹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5740" y="4822186"/>
            <a:ext cx="2500517" cy="528637"/>
            <a:chOff x="4219777" y="270921"/>
            <a:chExt cx="2500517" cy="528637"/>
          </a:xfrm>
        </p:grpSpPr>
        <p:grpSp>
          <p:nvGrpSpPr>
            <p:cNvPr id="8" name="组合 7"/>
            <p:cNvGrpSpPr/>
            <p:nvPr/>
          </p:nvGrpSpPr>
          <p:grpSpPr>
            <a:xfrm>
              <a:off x="4219777" y="276338"/>
              <a:ext cx="543739" cy="523220"/>
              <a:chOff x="4214811" y="267355"/>
              <a:chExt cx="543739" cy="52322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中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872036" y="274048"/>
              <a:ext cx="543739" cy="523220"/>
              <a:chOff x="4210048" y="267355"/>
              <a:chExt cx="543739" cy="52322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210048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519330" y="270921"/>
              <a:ext cx="543739" cy="523220"/>
              <a:chOff x="4214811" y="267355"/>
              <a:chExt cx="543739" cy="52322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176555" y="274048"/>
              <a:ext cx="543739" cy="523220"/>
              <a:chOff x="4200522" y="267355"/>
              <a:chExt cx="543739" cy="52322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200522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生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4093952" y="5520543"/>
            <a:ext cx="41312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特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</a:p>
        </p:txBody>
      </p:sp>
    </p:spTree>
    <p:extLst>
      <p:ext uri="{BB962C8B-B14F-4D97-AF65-F5344CB8AC3E}">
        <p14:creationId xmlns:p14="http://schemas.microsoft.com/office/powerpoint/2010/main" val="1437162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623"/>
          <a:stretch/>
        </p:blipFill>
        <p:spPr>
          <a:xfrm>
            <a:off x="-1" y="1422542"/>
            <a:ext cx="6458857" cy="4323301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6458857" y="644405"/>
            <a:ext cx="57331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特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458856" y="1525050"/>
            <a:ext cx="4653642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尊重自然规律，顺应自然规律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强调精神方面的养生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主张房事有度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“形劳而不倦”的锻炼身体方法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sz="2800" dirty="0">
                <a:latin typeface="华文中宋" panose="02010600040101010101" pitchFamily="2" charset="-122"/>
                <a:ea typeface="华文中宋" panose="02010600040101010101" pitchFamily="2" charset="-122"/>
              </a:rPr>
              <a:t>防止外邪侵害</a:t>
            </a:r>
          </a:p>
        </p:txBody>
      </p:sp>
    </p:spTree>
    <p:extLst>
      <p:ext uri="{BB962C8B-B14F-4D97-AF65-F5344CB8AC3E}">
        <p14:creationId xmlns:p14="http://schemas.microsoft.com/office/powerpoint/2010/main" val="31384199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/>
        </p:nvSpPr>
        <p:spPr>
          <a:xfrm>
            <a:off x="3929516" y="270498"/>
            <a:ext cx="45520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特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4" name="等腰三角形 2"/>
          <p:cNvSpPr>
            <a:spLocks/>
          </p:cNvSpPr>
          <p:nvPr/>
        </p:nvSpPr>
        <p:spPr bwMode="auto">
          <a:xfrm rot="3036074">
            <a:off x="6288882" y="1974056"/>
            <a:ext cx="1790700" cy="2071687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bg1"/>
          </a:solidFill>
          <a:ln w="28575" cmpd="sng">
            <a:solidFill>
              <a:srgbClr val="C30D23"/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6581775" y="2779713"/>
            <a:ext cx="108426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rgbClr val="C30D23"/>
                </a:solidFill>
                <a:latin typeface="微软雅黑" pitchFamily="34" charset="-122"/>
              </a:rPr>
              <a:t>精神养生</a:t>
            </a:r>
            <a:endParaRPr lang="zh-CN" altLang="zh-CN" dirty="0">
              <a:solidFill>
                <a:srgbClr val="C30D23"/>
              </a:solidFill>
              <a:latin typeface="微软雅黑" pitchFamily="34" charset="-122"/>
            </a:endParaRPr>
          </a:p>
        </p:txBody>
      </p:sp>
      <p:sp>
        <p:nvSpPr>
          <p:cNvPr id="6" name="等腰三角形 2"/>
          <p:cNvSpPr>
            <a:spLocks/>
          </p:cNvSpPr>
          <p:nvPr/>
        </p:nvSpPr>
        <p:spPr bwMode="auto">
          <a:xfrm rot="8763501">
            <a:off x="5145088" y="3232150"/>
            <a:ext cx="1789112" cy="207010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chemeClr val="tx1"/>
          </a:solidFill>
          <a:ln w="28575" cmpd="sng">
            <a:solidFill>
              <a:srgbClr val="F8F8F8"/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394325" y="3948113"/>
            <a:ext cx="108426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rgbClr val="FFFFFF"/>
                </a:solidFill>
                <a:latin typeface="微软雅黑" pitchFamily="34" charset="-122"/>
              </a:rPr>
              <a:t>房事有度</a:t>
            </a:r>
            <a:endParaRPr lang="zh-CN" altLang="zh-CN" dirty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9" name="等腰三角形 2"/>
          <p:cNvSpPr>
            <a:spLocks/>
          </p:cNvSpPr>
          <p:nvPr/>
        </p:nvSpPr>
        <p:spPr bwMode="auto">
          <a:xfrm rot="16474574">
            <a:off x="4620419" y="1547019"/>
            <a:ext cx="1789112" cy="2070100"/>
          </a:xfrm>
          <a:custGeom>
            <a:avLst/>
            <a:gdLst>
              <a:gd name="T0" fmla="*/ 576064 w 1152128"/>
              <a:gd name="T1" fmla="*/ 0 h 1333073"/>
              <a:gd name="T2" fmla="*/ 687529 w 1152128"/>
              <a:gd name="T3" fmla="*/ 192182 h 1333073"/>
              <a:gd name="T4" fmla="*/ 1152128 w 1152128"/>
              <a:gd name="T5" fmla="*/ 757009 h 1333073"/>
              <a:gd name="T6" fmla="*/ 576064 w 1152128"/>
              <a:gd name="T7" fmla="*/ 1333073 h 1333073"/>
              <a:gd name="T8" fmla="*/ 0 w 1152128"/>
              <a:gd name="T9" fmla="*/ 757009 h 1333073"/>
              <a:gd name="T10" fmla="*/ 464599 w 1152128"/>
              <a:gd name="T11" fmla="*/ 192182 h 1333073"/>
              <a:gd name="T12" fmla="*/ 576064 w 1152128"/>
              <a:gd name="T13" fmla="*/ 0 h 13330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2128" h="1333073">
                <a:moveTo>
                  <a:pt x="576064" y="0"/>
                </a:moveTo>
                <a:lnTo>
                  <a:pt x="687529" y="192182"/>
                </a:lnTo>
                <a:cubicBezTo>
                  <a:pt x="952381" y="243689"/>
                  <a:pt x="1152128" y="477023"/>
                  <a:pt x="1152128" y="757009"/>
                </a:cubicBezTo>
                <a:cubicBezTo>
                  <a:pt x="1152128" y="1075160"/>
                  <a:pt x="894215" y="1333073"/>
                  <a:pt x="576064" y="1333073"/>
                </a:cubicBezTo>
                <a:cubicBezTo>
                  <a:pt x="257913" y="1333073"/>
                  <a:pt x="0" y="1075160"/>
                  <a:pt x="0" y="757009"/>
                </a:cubicBezTo>
                <a:cubicBezTo>
                  <a:pt x="0" y="477023"/>
                  <a:pt x="199747" y="243689"/>
                  <a:pt x="464599" y="192182"/>
                </a:cubicBezTo>
                <a:lnTo>
                  <a:pt x="576064" y="0"/>
                </a:lnTo>
                <a:close/>
              </a:path>
            </a:pathLst>
          </a:custGeom>
          <a:solidFill>
            <a:srgbClr val="C30D23"/>
          </a:solidFill>
          <a:ln w="28575" cmpd="sng">
            <a:solidFill>
              <a:srgbClr val="F8F8F8"/>
            </a:solidFill>
            <a:bevel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5121275" y="2233613"/>
            <a:ext cx="1084263" cy="622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rgbClr val="FFFFFF"/>
                </a:solidFill>
                <a:latin typeface="微软雅黑" pitchFamily="34" charset="-122"/>
              </a:rPr>
              <a:t>自然规律</a:t>
            </a:r>
            <a:endParaRPr lang="zh-CN" altLang="zh-CN" dirty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1620670" y="1449829"/>
            <a:ext cx="30989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1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1600" b="1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1.</a:t>
            </a:r>
            <a:r>
              <a:rPr lang="zh-CN" altLang="en-US" sz="1600" b="1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尊重自然规律，顺应自然规律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1644650" y="1757363"/>
            <a:ext cx="276701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人的寿命是有极限的，这是自然规律。中医养生应顺应规律，追求长寿但不追求长生不老。</a:t>
            </a: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8358741" y="3119190"/>
            <a:ext cx="2767013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0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中医认为，人的情志即精神世界是非常重要的。精神的调养是养生的一个重要环节。避免不良精神刺激，提高自我心理调摄能力，是中医养生遵循的原则之一。</a:t>
            </a:r>
            <a:r>
              <a:rPr lang="en-US" altLang="zh-CN" sz="10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0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黄帝内经</a:t>
            </a:r>
            <a:r>
              <a:rPr lang="en-US" altLang="zh-CN" sz="10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0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说：“志意和则精神专直，魂魄不散，悔怒不起，五脏不受邪矣”。“志意和”与人群中个体的气质、性别、年龄、经历、文化思想修养等密切相关。人们应善于自我心理调摄，消除不良刺激，保持良好心态。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2827338" y="5435600"/>
            <a:ext cx="42021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rgbClr val="2B2A3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中医认为性生活是先天赋予人类的本能，是种族延续所必须的。适度的性生活，有利于个人健康，对民族的繁衍、社会和家庭的安定和睦都有重要意义。但不主张纵欲，认为房事过度伤肾耗精。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8470900" y="1554163"/>
            <a:ext cx="2460625" cy="15049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EF9B11"/>
              </a:solidFill>
              <a:ea typeface="宋体" pitchFamily="2" charset="-122"/>
            </a:endParaRPr>
          </a:p>
        </p:txBody>
      </p:sp>
      <p:sp>
        <p:nvSpPr>
          <p:cNvPr id="18" name="矩形 17"/>
          <p:cNvSpPr>
            <a:spLocks noChangeArrowheads="1"/>
          </p:cNvSpPr>
          <p:nvPr/>
        </p:nvSpPr>
        <p:spPr bwMode="auto">
          <a:xfrm>
            <a:off x="1757363" y="3071813"/>
            <a:ext cx="2460625" cy="149860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EF9B11"/>
              </a:solidFill>
              <a:ea typeface="宋体" pitchFamily="2" charset="-122"/>
            </a:endParaRPr>
          </a:p>
        </p:txBody>
      </p:sp>
      <p:sp>
        <p:nvSpPr>
          <p:cNvPr id="19" name="矩形 18"/>
          <p:cNvSpPr>
            <a:spLocks noChangeArrowheads="1"/>
          </p:cNvSpPr>
          <p:nvPr/>
        </p:nvSpPr>
        <p:spPr bwMode="auto">
          <a:xfrm>
            <a:off x="7217410" y="4900725"/>
            <a:ext cx="2287270" cy="144926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EF9B11"/>
              </a:solidFill>
              <a:ea typeface="宋体" pitchFamily="2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2867070" y="5097046"/>
            <a:ext cx="160172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1600" b="1" dirty="0" smtClean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3.</a:t>
            </a:r>
            <a:r>
              <a:rPr lang="zh-CN" altLang="en-US" sz="1600" b="1" dirty="0" smtClean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主张</a:t>
            </a:r>
            <a:r>
              <a:rPr lang="zh-CN" altLang="en-US" sz="1600" b="1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房事有度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8433435" y="1189222"/>
            <a:ext cx="227818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600" b="1" dirty="0" smtClean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 </a:t>
            </a:r>
            <a:r>
              <a:rPr lang="en-US" altLang="zh-CN" sz="1600" b="1" dirty="0" smtClean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2.</a:t>
            </a:r>
            <a:r>
              <a:rPr lang="zh-CN" altLang="en-US" sz="1600" b="1" dirty="0">
                <a:solidFill>
                  <a:srgbClr val="2B2A30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强调精神方面的养生</a:t>
            </a:r>
          </a:p>
        </p:txBody>
      </p:sp>
    </p:spTree>
    <p:extLst>
      <p:ext uri="{BB962C8B-B14F-4D97-AF65-F5344CB8AC3E}">
        <p14:creationId xmlns:p14="http://schemas.microsoft.com/office/powerpoint/2010/main" val="3784727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800"/>
                            </p:stCondLst>
                            <p:childTnLst>
                              <p:par>
                                <p:cTn id="3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00"/>
                            </p:stCondLst>
                            <p:childTnLst>
                              <p:par>
                                <p:cTn id="3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60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10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6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1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4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900"/>
                            </p:stCondLst>
                            <p:childTnLst>
                              <p:par>
                                <p:cTn id="6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400"/>
                            </p:stCondLst>
                            <p:childTnLst>
                              <p:par>
                                <p:cTn id="7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9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4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utoUpdateAnimBg="0"/>
      <p:bldP spid="6" grpId="0" animBg="1"/>
      <p:bldP spid="8" grpId="0" autoUpdateAnimBg="0"/>
      <p:bldP spid="9" grpId="0" animBg="1"/>
      <p:bldP spid="10" grpId="0" autoUpdateAnimBg="0"/>
      <p:bldP spid="11" grpId="0" autoUpdateAnimBg="0"/>
      <p:bldP spid="12" grpId="0" autoUpdateAnimBg="0"/>
      <p:bldP spid="14" grpId="0" autoUpdateAnimBg="0"/>
      <p:bldP spid="16" grpId="0" autoUpdateAnimBg="0"/>
      <p:bldP spid="17" grpId="0" animBg="1" autoUpdateAnimBg="0"/>
      <p:bldP spid="18" grpId="0" animBg="1" autoUpdateAnimBg="0"/>
      <p:bldP spid="19" grpId="0" animBg="1" autoUpdateAnimBg="0"/>
      <p:bldP spid="20" grpId="0" autoUpdateAnimBg="0"/>
      <p:bldP spid="2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>
            <a:spLocks noChangeArrowheads="1"/>
          </p:cNvSpPr>
          <p:nvPr/>
        </p:nvSpPr>
        <p:spPr bwMode="auto">
          <a:xfrm>
            <a:off x="6020475" y="812456"/>
            <a:ext cx="2684463" cy="1682750"/>
          </a:xfrm>
          <a:prstGeom prst="rect">
            <a:avLst/>
          </a:prstGeom>
          <a:solidFill>
            <a:srgbClr val="C30D23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8846225" y="812456"/>
            <a:ext cx="2686050" cy="168275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 cmpd="sng">
            <a:solidFill>
              <a:schemeClr val="bg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6020475" y="2628556"/>
            <a:ext cx="2684463" cy="1682750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 w="9525" cmpd="sng">
            <a:solidFill>
              <a:schemeClr val="bg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7" name="Rectangle 9"/>
          <p:cNvSpPr>
            <a:spLocks noChangeArrowheads="1"/>
          </p:cNvSpPr>
          <p:nvPr/>
        </p:nvSpPr>
        <p:spPr bwMode="auto">
          <a:xfrm>
            <a:off x="8846225" y="2628556"/>
            <a:ext cx="2686050" cy="1682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8" name="Rectangle 10"/>
          <p:cNvSpPr>
            <a:spLocks noChangeArrowheads="1"/>
          </p:cNvSpPr>
          <p:nvPr/>
        </p:nvSpPr>
        <p:spPr bwMode="auto">
          <a:xfrm>
            <a:off x="6020475" y="4460531"/>
            <a:ext cx="2684463" cy="1682750"/>
          </a:xfrm>
          <a:prstGeom prst="rect">
            <a:avLst/>
          </a:prstGeom>
          <a:solidFill>
            <a:schemeClr val="tx1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9" name="Rectangle 11"/>
          <p:cNvSpPr>
            <a:spLocks noChangeArrowheads="1"/>
          </p:cNvSpPr>
          <p:nvPr/>
        </p:nvSpPr>
        <p:spPr bwMode="auto">
          <a:xfrm>
            <a:off x="8846225" y="4460531"/>
            <a:ext cx="2686050" cy="1682750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 w="9525" cmpd="sng">
            <a:solidFill>
              <a:schemeClr val="bg2"/>
            </a:solidFill>
            <a:miter lim="800000"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149063" y="885481"/>
            <a:ext cx="1382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5000" b="1" dirty="0">
                <a:latin typeface="微软雅黑" pitchFamily="34" charset="-122"/>
              </a:rPr>
              <a:t>01</a:t>
            </a:r>
            <a:endParaRPr lang="zh-CN" altLang="en-US" sz="5000" b="1" dirty="0">
              <a:latin typeface="微软雅黑" pitchFamily="34" charset="-122"/>
            </a:endParaRP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139538" y="1666531"/>
            <a:ext cx="2447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微软雅黑" pitchFamily="34" charset="-122"/>
              </a:rPr>
              <a:t>中医讲究</a:t>
            </a:r>
            <a:endParaRPr lang="en-US" altLang="zh-CN" dirty="0" smtClean="0">
              <a:latin typeface="微软雅黑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微软雅黑" pitchFamily="34" charset="-122"/>
              </a:rPr>
              <a:t>天地人和</a:t>
            </a:r>
            <a:endParaRPr lang="en-US" altLang="zh-CN" dirty="0">
              <a:latin typeface="微软雅黑" pitchFamily="34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8971638" y="2730156"/>
            <a:ext cx="1382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5000" b="1" dirty="0">
                <a:solidFill>
                  <a:srgbClr val="C30D23"/>
                </a:solidFill>
                <a:latin typeface="微软雅黑" pitchFamily="34" charset="-122"/>
              </a:rPr>
              <a:t>02</a:t>
            </a:r>
            <a:endParaRPr lang="zh-CN" altLang="en-US" sz="5000" b="1" dirty="0">
              <a:solidFill>
                <a:srgbClr val="C30D23"/>
              </a:solidFill>
              <a:latin typeface="微软雅黑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8960525" y="3511206"/>
            <a:ext cx="257175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rgbClr val="C30D23"/>
                </a:solidFill>
                <a:latin typeface="微软雅黑" pitchFamily="34" charset="-122"/>
              </a:rPr>
              <a:t>自然之物，</a:t>
            </a:r>
            <a:endParaRPr lang="en-US" altLang="zh-CN" dirty="0" smtClean="0">
              <a:solidFill>
                <a:srgbClr val="C30D23"/>
              </a:solidFill>
              <a:latin typeface="微软雅黑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solidFill>
                  <a:srgbClr val="C30D23"/>
                </a:solidFill>
                <a:latin typeface="微软雅黑" pitchFamily="34" charset="-122"/>
              </a:rPr>
              <a:t>君臣佐使，天人合一</a:t>
            </a:r>
            <a:endParaRPr lang="en-US" altLang="zh-CN" dirty="0">
              <a:solidFill>
                <a:srgbClr val="C30D23"/>
              </a:solidFill>
              <a:latin typeface="微软雅黑" pitchFamily="34" charset="-122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6164938" y="4606581"/>
            <a:ext cx="1382712" cy="862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5000" b="1" dirty="0">
                <a:latin typeface="微软雅黑" pitchFamily="34" charset="-122"/>
              </a:rPr>
              <a:t>03</a:t>
            </a:r>
            <a:endParaRPr lang="zh-CN" altLang="en-US" sz="5000" b="1" dirty="0">
              <a:latin typeface="微软雅黑" pitchFamily="34" charset="-122"/>
            </a:endParaRPr>
          </a:p>
        </p:txBody>
      </p:sp>
      <p:sp>
        <p:nvSpPr>
          <p:cNvPr id="15" name="TextBox 15"/>
          <p:cNvSpPr txBox="1">
            <a:spLocks noChangeArrowheads="1"/>
          </p:cNvSpPr>
          <p:nvPr/>
        </p:nvSpPr>
        <p:spPr bwMode="auto">
          <a:xfrm>
            <a:off x="6155413" y="5387631"/>
            <a:ext cx="24479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微软雅黑" pitchFamily="34" charset="-122"/>
              </a:rPr>
              <a:t>身无外物，</a:t>
            </a:r>
            <a:endParaRPr lang="en-US" altLang="zh-CN" dirty="0" smtClean="0">
              <a:latin typeface="微软雅黑" pitchFamily="34" charset="-12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微软雅黑" pitchFamily="34" charset="-122"/>
              </a:rPr>
              <a:t>四大皆空</a:t>
            </a:r>
            <a:endParaRPr lang="en-US" altLang="zh-CN" dirty="0">
              <a:latin typeface="微软雅黑" pitchFamily="34" charset="-122"/>
            </a:endParaRPr>
          </a:p>
        </p:txBody>
      </p:sp>
      <p:sp>
        <p:nvSpPr>
          <p:cNvPr id="16" name="TextBox 16"/>
          <p:cNvSpPr txBox="1">
            <a:spLocks noChangeArrowheads="1"/>
          </p:cNvSpPr>
          <p:nvPr/>
        </p:nvSpPr>
        <p:spPr bwMode="auto">
          <a:xfrm>
            <a:off x="1161138" y="1068043"/>
            <a:ext cx="4591050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200" b="1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4</a:t>
            </a:r>
            <a:r>
              <a:rPr lang="zh-CN" altLang="en-US" sz="2200" b="1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、“形劳而不倦”的锻炼身体方法</a:t>
            </a:r>
          </a:p>
        </p:txBody>
      </p:sp>
      <p:sp>
        <p:nvSpPr>
          <p:cNvPr id="17" name="TextBox 17"/>
          <p:cNvSpPr txBox="1">
            <a:spLocks noChangeArrowheads="1"/>
          </p:cNvSpPr>
          <p:nvPr/>
        </p:nvSpPr>
        <p:spPr bwMode="auto">
          <a:xfrm>
            <a:off x="1205588" y="1515718"/>
            <a:ext cx="433546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6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　形体的锻炼可使气血流畅，筋骨劲强，肌肉发达结实，脏腑功能健壮。以“动”及“静”，即通过形体锻炼来调节人的精神情志活动，促进人体的身心健康。运动量要适度，循序渐进，持之以恒，不要超强度锻炼，老人的锻炼尤不宜过力。</a:t>
            </a:r>
          </a:p>
        </p:txBody>
      </p:sp>
      <p:sp>
        <p:nvSpPr>
          <p:cNvPr id="18" name="TextBox 18"/>
          <p:cNvSpPr txBox="1">
            <a:spLocks noChangeArrowheads="1"/>
          </p:cNvSpPr>
          <p:nvPr/>
        </p:nvSpPr>
        <p:spPr bwMode="auto">
          <a:xfrm>
            <a:off x="1161138" y="3542956"/>
            <a:ext cx="437991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en-US" altLang="zh-CN" sz="2200" b="1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5</a:t>
            </a:r>
            <a:r>
              <a:rPr lang="zh-CN" altLang="en-US" sz="2200" b="1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、防止外邪侵害</a:t>
            </a:r>
          </a:p>
        </p:txBody>
      </p:sp>
      <p:sp>
        <p:nvSpPr>
          <p:cNvPr id="19" name="TextBox 19"/>
          <p:cNvSpPr txBox="1">
            <a:spLocks noChangeArrowheads="1"/>
          </p:cNvSpPr>
          <p:nvPr/>
        </p:nvSpPr>
        <p:spPr bwMode="auto">
          <a:xfrm>
            <a:off x="1205588" y="3990631"/>
            <a:ext cx="4335462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华文仿宋" panose="02010600040101010101" pitchFamily="2" charset="-122"/>
                <a:ea typeface="华文仿宋" panose="02010600040101010101" pitchFamily="2" charset="-122"/>
              </a:rPr>
              <a:t>所谓外邪，是指六淫之邪（风、寒、暑、湿、燥、火）及其他外伤因素等。驱除外邪，防止外邪侵犯是养生的目的，这一观点始终贯穿于养生的整个过程中。</a:t>
            </a:r>
          </a:p>
        </p:txBody>
      </p:sp>
    </p:spTree>
    <p:extLst>
      <p:ext uri="{BB962C8B-B14F-4D97-AF65-F5344CB8AC3E}">
        <p14:creationId xmlns:p14="http://schemas.microsoft.com/office/powerpoint/2010/main" val="1190675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00"/>
                            </p:stCondLst>
                            <p:childTnLst>
                              <p:par>
                                <p:cTn id="4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500"/>
                            </p:stCondLst>
                            <p:childTnLst>
                              <p:par>
                                <p:cTn id="5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5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 autoUpdateAnimBg="0"/>
      <p:bldP spid="5" grpId="0" animBg="1" autoUpdateAnimBg="0"/>
      <p:bldP spid="6" grpId="0" animBg="1" autoUpdateAnimBg="0"/>
      <p:bldP spid="7" grpId="0" animBg="1" autoUpdateAnimBg="0"/>
      <p:bldP spid="8" grpId="0" animBg="1" autoUpdateAnimBg="0"/>
      <p:bldP spid="9" grpId="0" animBg="1" autoUpdateAnimBg="0"/>
      <p:bldP spid="10" grpId="0" autoUpdateAnimBg="0"/>
      <p:bldP spid="11" grpId="0" autoUpdateAnimBg="0"/>
      <p:bldP spid="12" grpId="0" autoUpdateAnimBg="0"/>
      <p:bldP spid="13" grpId="0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986" y="420764"/>
            <a:ext cx="4492544" cy="489101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11" y="1650482"/>
            <a:ext cx="7048500" cy="484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25607" y="1791675"/>
            <a:ext cx="1540785" cy="1647759"/>
            <a:chOff x="5399087" y="1582125"/>
            <a:chExt cx="1540785" cy="1647759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399087" y="1809426"/>
              <a:ext cx="1393825" cy="1420458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C30D2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399087" y="1582125"/>
              <a:ext cx="15407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贰</a:t>
              </a:r>
              <a:endParaRPr lang="zh-CN" altLang="en-US" sz="9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5740" y="4822186"/>
            <a:ext cx="2500517" cy="528637"/>
            <a:chOff x="4219777" y="270921"/>
            <a:chExt cx="2500517" cy="528637"/>
          </a:xfrm>
        </p:grpSpPr>
        <p:grpSp>
          <p:nvGrpSpPr>
            <p:cNvPr id="8" name="组合 7"/>
            <p:cNvGrpSpPr/>
            <p:nvPr/>
          </p:nvGrpSpPr>
          <p:grpSpPr>
            <a:xfrm>
              <a:off x="4219777" y="276338"/>
              <a:ext cx="543739" cy="523220"/>
              <a:chOff x="4214811" y="267355"/>
              <a:chExt cx="543739" cy="52322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中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872036" y="274048"/>
              <a:ext cx="543739" cy="523220"/>
              <a:chOff x="4210048" y="267355"/>
              <a:chExt cx="543739" cy="52322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210048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519330" y="270921"/>
              <a:ext cx="543739" cy="523220"/>
              <a:chOff x="4214811" y="267355"/>
              <a:chExt cx="543739" cy="52322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176555" y="274048"/>
              <a:ext cx="543739" cy="523220"/>
              <a:chOff x="4200522" y="267355"/>
              <a:chExt cx="543739" cy="52322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200522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生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3372846" y="5520543"/>
            <a:ext cx="527901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防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病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观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</a:p>
        </p:txBody>
      </p:sp>
    </p:spTree>
    <p:extLst>
      <p:ext uri="{BB962C8B-B14F-4D97-AF65-F5344CB8AC3E}">
        <p14:creationId xmlns:p14="http://schemas.microsoft.com/office/powerpoint/2010/main" val="1797159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447291" y="1319755"/>
            <a:ext cx="6438900" cy="4229520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9525" cmpd="sng">
            <a:noFill/>
            <a:miter lim="800000"/>
            <a:headEnd/>
            <a:tailEnd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8" name="Oval 7"/>
          <p:cNvSpPr>
            <a:spLocks noChangeArrowheads="1"/>
          </p:cNvSpPr>
          <p:nvPr/>
        </p:nvSpPr>
        <p:spPr bwMode="auto">
          <a:xfrm>
            <a:off x="8289657" y="495115"/>
            <a:ext cx="1273351" cy="12713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8705605" y="1880300"/>
            <a:ext cx="439492" cy="382594"/>
          </a:xfrm>
          <a:custGeom>
            <a:avLst/>
            <a:gdLst>
              <a:gd name="T0" fmla="*/ 232 w 464"/>
              <a:gd name="T1" fmla="*/ 0 h 401"/>
              <a:gd name="T2" fmla="*/ 116 w 464"/>
              <a:gd name="T3" fmla="*/ 201 h 401"/>
              <a:gd name="T4" fmla="*/ 0 w 464"/>
              <a:gd name="T5" fmla="*/ 401 h 401"/>
              <a:gd name="T6" fmla="*/ 232 w 464"/>
              <a:gd name="T7" fmla="*/ 401 h 401"/>
              <a:gd name="T8" fmla="*/ 464 w 464"/>
              <a:gd name="T9" fmla="*/ 401 h 401"/>
              <a:gd name="T10" fmla="*/ 348 w 464"/>
              <a:gd name="T11" fmla="*/ 201 h 401"/>
              <a:gd name="T12" fmla="*/ 232 w 464"/>
              <a:gd name="T13" fmla="*/ 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401">
                <a:moveTo>
                  <a:pt x="232" y="0"/>
                </a:moveTo>
                <a:lnTo>
                  <a:pt x="116" y="201"/>
                </a:lnTo>
                <a:lnTo>
                  <a:pt x="0" y="401"/>
                </a:lnTo>
                <a:lnTo>
                  <a:pt x="232" y="401"/>
                </a:lnTo>
                <a:lnTo>
                  <a:pt x="464" y="401"/>
                </a:lnTo>
                <a:lnTo>
                  <a:pt x="348" y="201"/>
                </a:lnTo>
                <a:lnTo>
                  <a:pt x="232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0330157" y="1635048"/>
            <a:ext cx="1453856" cy="1453855"/>
          </a:xfrm>
          <a:custGeom>
            <a:avLst/>
            <a:gdLst>
              <a:gd name="T0" fmla="*/ 1345 w 1530"/>
              <a:gd name="T1" fmla="*/ 430 h 1530"/>
              <a:gd name="T2" fmla="*/ 430 w 1530"/>
              <a:gd name="T3" fmla="*/ 185 h 1530"/>
              <a:gd name="T4" fmla="*/ 185 w 1530"/>
              <a:gd name="T5" fmla="*/ 1100 h 1530"/>
              <a:gd name="T6" fmla="*/ 1100 w 1530"/>
              <a:gd name="T7" fmla="*/ 1345 h 1530"/>
              <a:gd name="T8" fmla="*/ 1345 w 1530"/>
              <a:gd name="T9" fmla="*/ 430 h 15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0" h="1530">
                <a:moveTo>
                  <a:pt x="1345" y="430"/>
                </a:moveTo>
                <a:cubicBezTo>
                  <a:pt x="1160" y="110"/>
                  <a:pt x="751" y="0"/>
                  <a:pt x="430" y="185"/>
                </a:cubicBezTo>
                <a:cubicBezTo>
                  <a:pt x="110" y="370"/>
                  <a:pt x="0" y="779"/>
                  <a:pt x="185" y="1100"/>
                </a:cubicBezTo>
                <a:cubicBezTo>
                  <a:pt x="370" y="1420"/>
                  <a:pt x="780" y="1530"/>
                  <a:pt x="1100" y="1345"/>
                </a:cubicBezTo>
                <a:cubicBezTo>
                  <a:pt x="1420" y="1160"/>
                  <a:pt x="1530" y="750"/>
                  <a:pt x="1345" y="4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9967184" y="2735740"/>
            <a:ext cx="441454" cy="382594"/>
          </a:xfrm>
          <a:custGeom>
            <a:avLst/>
            <a:gdLst>
              <a:gd name="T0" fmla="*/ 464 w 464"/>
              <a:gd name="T1" fmla="*/ 0 h 402"/>
              <a:gd name="T2" fmla="*/ 232 w 464"/>
              <a:gd name="T3" fmla="*/ 0 h 402"/>
              <a:gd name="T4" fmla="*/ 0 w 464"/>
              <a:gd name="T5" fmla="*/ 0 h 402"/>
              <a:gd name="T6" fmla="*/ 116 w 464"/>
              <a:gd name="T7" fmla="*/ 201 h 402"/>
              <a:gd name="T8" fmla="*/ 232 w 464"/>
              <a:gd name="T9" fmla="*/ 402 h 402"/>
              <a:gd name="T10" fmla="*/ 348 w 464"/>
              <a:gd name="T11" fmla="*/ 201 h 402"/>
              <a:gd name="T12" fmla="*/ 464 w 464"/>
              <a:gd name="T13" fmla="*/ 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402">
                <a:moveTo>
                  <a:pt x="464" y="0"/>
                </a:moveTo>
                <a:lnTo>
                  <a:pt x="232" y="0"/>
                </a:lnTo>
                <a:lnTo>
                  <a:pt x="0" y="0"/>
                </a:lnTo>
                <a:lnTo>
                  <a:pt x="116" y="201"/>
                </a:lnTo>
                <a:lnTo>
                  <a:pt x="232" y="402"/>
                </a:lnTo>
                <a:lnTo>
                  <a:pt x="348" y="201"/>
                </a:lnTo>
                <a:lnTo>
                  <a:pt x="464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10330157" y="4095420"/>
            <a:ext cx="1453856" cy="1453855"/>
          </a:xfrm>
          <a:custGeom>
            <a:avLst/>
            <a:gdLst>
              <a:gd name="T0" fmla="*/ 1345 w 1530"/>
              <a:gd name="T1" fmla="*/ 1099 h 1529"/>
              <a:gd name="T2" fmla="*/ 1100 w 1530"/>
              <a:gd name="T3" fmla="*/ 184 h 1529"/>
              <a:gd name="T4" fmla="*/ 185 w 1530"/>
              <a:gd name="T5" fmla="*/ 430 h 1529"/>
              <a:gd name="T6" fmla="*/ 430 w 1530"/>
              <a:gd name="T7" fmla="*/ 1344 h 1529"/>
              <a:gd name="T8" fmla="*/ 1345 w 1530"/>
              <a:gd name="T9" fmla="*/ 1099 h 15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0" h="1529">
                <a:moveTo>
                  <a:pt x="1345" y="1099"/>
                </a:moveTo>
                <a:cubicBezTo>
                  <a:pt x="1530" y="779"/>
                  <a:pt x="1420" y="369"/>
                  <a:pt x="1100" y="184"/>
                </a:cubicBezTo>
                <a:cubicBezTo>
                  <a:pt x="780" y="0"/>
                  <a:pt x="370" y="109"/>
                  <a:pt x="185" y="430"/>
                </a:cubicBezTo>
                <a:cubicBezTo>
                  <a:pt x="0" y="750"/>
                  <a:pt x="110" y="1160"/>
                  <a:pt x="430" y="1344"/>
                </a:cubicBezTo>
                <a:cubicBezTo>
                  <a:pt x="751" y="1529"/>
                  <a:pt x="1160" y="1420"/>
                  <a:pt x="1345" y="109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400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>
            <a:off x="9967184" y="4065989"/>
            <a:ext cx="441454" cy="382594"/>
          </a:xfrm>
          <a:custGeom>
            <a:avLst/>
            <a:gdLst>
              <a:gd name="T0" fmla="*/ 464 w 464"/>
              <a:gd name="T1" fmla="*/ 402 h 402"/>
              <a:gd name="T2" fmla="*/ 348 w 464"/>
              <a:gd name="T3" fmla="*/ 201 h 402"/>
              <a:gd name="T4" fmla="*/ 232 w 464"/>
              <a:gd name="T5" fmla="*/ 0 h 402"/>
              <a:gd name="T6" fmla="*/ 116 w 464"/>
              <a:gd name="T7" fmla="*/ 201 h 402"/>
              <a:gd name="T8" fmla="*/ 0 w 464"/>
              <a:gd name="T9" fmla="*/ 402 h 402"/>
              <a:gd name="T10" fmla="*/ 232 w 464"/>
              <a:gd name="T11" fmla="*/ 402 h 402"/>
              <a:gd name="T12" fmla="*/ 464 w 464"/>
              <a:gd name="T13" fmla="*/ 402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402">
                <a:moveTo>
                  <a:pt x="464" y="402"/>
                </a:moveTo>
                <a:lnTo>
                  <a:pt x="348" y="201"/>
                </a:lnTo>
                <a:lnTo>
                  <a:pt x="232" y="0"/>
                </a:lnTo>
                <a:lnTo>
                  <a:pt x="116" y="201"/>
                </a:lnTo>
                <a:lnTo>
                  <a:pt x="0" y="402"/>
                </a:lnTo>
                <a:lnTo>
                  <a:pt x="232" y="402"/>
                </a:lnTo>
                <a:lnTo>
                  <a:pt x="464" y="402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4" name="Oval 13"/>
          <p:cNvSpPr>
            <a:spLocks noChangeArrowheads="1"/>
          </p:cNvSpPr>
          <p:nvPr/>
        </p:nvSpPr>
        <p:spPr bwMode="auto">
          <a:xfrm>
            <a:off x="8289657" y="5417820"/>
            <a:ext cx="1273351" cy="12713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762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8705605" y="4921429"/>
            <a:ext cx="439492" cy="382594"/>
          </a:xfrm>
          <a:custGeom>
            <a:avLst/>
            <a:gdLst>
              <a:gd name="T0" fmla="*/ 232 w 464"/>
              <a:gd name="T1" fmla="*/ 401 h 401"/>
              <a:gd name="T2" fmla="*/ 348 w 464"/>
              <a:gd name="T3" fmla="*/ 201 h 401"/>
              <a:gd name="T4" fmla="*/ 464 w 464"/>
              <a:gd name="T5" fmla="*/ 0 h 401"/>
              <a:gd name="T6" fmla="*/ 232 w 464"/>
              <a:gd name="T7" fmla="*/ 0 h 401"/>
              <a:gd name="T8" fmla="*/ 0 w 464"/>
              <a:gd name="T9" fmla="*/ 0 h 401"/>
              <a:gd name="T10" fmla="*/ 116 w 464"/>
              <a:gd name="T11" fmla="*/ 201 h 401"/>
              <a:gd name="T12" fmla="*/ 232 w 464"/>
              <a:gd name="T13" fmla="*/ 401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4" h="401">
                <a:moveTo>
                  <a:pt x="232" y="401"/>
                </a:moveTo>
                <a:lnTo>
                  <a:pt x="348" y="201"/>
                </a:lnTo>
                <a:lnTo>
                  <a:pt x="464" y="0"/>
                </a:lnTo>
                <a:lnTo>
                  <a:pt x="232" y="0"/>
                </a:lnTo>
                <a:lnTo>
                  <a:pt x="0" y="0"/>
                </a:lnTo>
                <a:lnTo>
                  <a:pt x="116" y="201"/>
                </a:lnTo>
                <a:lnTo>
                  <a:pt x="232" y="401"/>
                </a:ln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>
            <a:noFill/>
          </a:ln>
          <a:extLst/>
        </p:spPr>
        <p:txBody>
          <a:bodyPr/>
          <a:lstStyle/>
          <a:p>
            <a:endParaRPr lang="zh-CN" altLang="en-US" sz="2400"/>
          </a:p>
        </p:txBody>
      </p:sp>
      <p:sp>
        <p:nvSpPr>
          <p:cNvPr id="18" name="TextBox 27"/>
          <p:cNvSpPr txBox="1">
            <a:spLocks noChangeArrowheads="1"/>
          </p:cNvSpPr>
          <p:nvPr/>
        </p:nvSpPr>
        <p:spPr bwMode="auto">
          <a:xfrm>
            <a:off x="8405417" y="754101"/>
            <a:ext cx="10732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自然观</a:t>
            </a:r>
          </a:p>
        </p:txBody>
      </p:sp>
      <p:sp>
        <p:nvSpPr>
          <p:cNvPr id="19" name="TextBox 28"/>
          <p:cNvSpPr txBox="1">
            <a:spLocks noChangeArrowheads="1"/>
          </p:cNvSpPr>
          <p:nvPr/>
        </p:nvSpPr>
        <p:spPr bwMode="auto">
          <a:xfrm>
            <a:off x="10542055" y="1960743"/>
            <a:ext cx="1073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防治观</a:t>
            </a:r>
          </a:p>
        </p:txBody>
      </p:sp>
      <p:sp>
        <p:nvSpPr>
          <p:cNvPr id="20" name="TextBox 29"/>
          <p:cNvSpPr txBox="1">
            <a:spLocks noChangeArrowheads="1"/>
          </p:cNvSpPr>
          <p:nvPr/>
        </p:nvSpPr>
        <p:spPr bwMode="auto">
          <a:xfrm>
            <a:off x="10524397" y="4425039"/>
            <a:ext cx="107322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动静观</a:t>
            </a:r>
          </a:p>
        </p:txBody>
      </p:sp>
      <p:sp>
        <p:nvSpPr>
          <p:cNvPr id="21" name="TextBox 30"/>
          <p:cNvSpPr txBox="1">
            <a:spLocks noChangeArrowheads="1"/>
          </p:cNvSpPr>
          <p:nvPr/>
        </p:nvSpPr>
        <p:spPr bwMode="auto">
          <a:xfrm>
            <a:off x="8383834" y="5637566"/>
            <a:ext cx="10732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itchFamily="34" charset="-122"/>
              </a:rPr>
              <a:t>食疗观</a:t>
            </a:r>
          </a:p>
        </p:txBody>
      </p:sp>
      <p:sp>
        <p:nvSpPr>
          <p:cNvPr id="23" name="Oval 6"/>
          <p:cNvSpPr>
            <a:spLocks noChangeArrowheads="1"/>
          </p:cNvSpPr>
          <p:nvPr/>
        </p:nvSpPr>
        <p:spPr bwMode="auto">
          <a:xfrm>
            <a:off x="7708900" y="2376691"/>
            <a:ext cx="2432903" cy="2430940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24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4" name="TextBox 33"/>
          <p:cNvSpPr txBox="1">
            <a:spLocks noChangeArrowheads="1"/>
          </p:cNvSpPr>
          <p:nvPr/>
        </p:nvSpPr>
        <p:spPr bwMode="auto">
          <a:xfrm>
            <a:off x="8255322" y="2936173"/>
            <a:ext cx="1373413" cy="1323439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4000" dirty="0" smtClean="0">
                <a:latin typeface="微软雅黑" pitchFamily="34" charset="-122"/>
              </a:rPr>
              <a:t>养生防病</a:t>
            </a:r>
            <a:endParaRPr lang="zh-CN" altLang="zh-CN" sz="4000" dirty="0">
              <a:latin typeface="微软雅黑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0" y="495115"/>
            <a:ext cx="57331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防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病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观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点”</a:t>
            </a:r>
          </a:p>
        </p:txBody>
      </p:sp>
    </p:spTree>
    <p:extLst>
      <p:ext uri="{BB962C8B-B14F-4D97-AF65-F5344CB8AC3E}">
        <p14:creationId xmlns:p14="http://schemas.microsoft.com/office/powerpoint/2010/main" val="234754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 autoUpdateAnimBg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8" grpId="0"/>
      <p:bldP spid="19" grpId="0"/>
      <p:bldP spid="20" grpId="0"/>
      <p:bldP spid="21" grpId="0"/>
      <p:bldP spid="23" grpId="0" animBg="1"/>
      <p:bldP spid="24" grpId="0"/>
      <p:bldP spid="2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1196516" y="1078220"/>
            <a:ext cx="5026025" cy="5027613"/>
          </a:xfrm>
          <a:prstGeom prst="ellipse">
            <a:avLst/>
          </a:prstGeom>
          <a:noFill/>
          <a:ln w="9" cmpd="sng">
            <a:solidFill>
              <a:schemeClr val="bg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accent2"/>
              </a:solidFill>
              <a:ea typeface="宋体" pitchFamily="2" charset="-122"/>
            </a:endParaRPr>
          </a:p>
        </p:txBody>
      </p:sp>
      <p:sp>
        <p:nvSpPr>
          <p:cNvPr id="6" name="Oval 10"/>
          <p:cNvSpPr>
            <a:spLocks noChangeArrowheads="1"/>
          </p:cNvSpPr>
          <p:nvPr/>
        </p:nvSpPr>
        <p:spPr bwMode="auto">
          <a:xfrm>
            <a:off x="4854781" y="1184212"/>
            <a:ext cx="587375" cy="585788"/>
          </a:xfrm>
          <a:prstGeom prst="ellipse">
            <a:avLst/>
          </a:prstGeom>
          <a:solidFill>
            <a:srgbClr val="C30D23">
              <a:alpha val="9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latin typeface="微软雅黑" pitchFamily="34" charset="-122"/>
              </a:rPr>
              <a:t>1</a:t>
            </a:r>
            <a:endParaRPr lang="zh-CN" altLang="en-US" sz="2400" b="1" dirty="0">
              <a:latin typeface="微软雅黑" pitchFamily="34" charset="-122"/>
            </a:endParaRPr>
          </a:p>
        </p:txBody>
      </p:sp>
      <p:sp>
        <p:nvSpPr>
          <p:cNvPr id="7" name="Oval 11"/>
          <p:cNvSpPr>
            <a:spLocks noChangeArrowheads="1"/>
          </p:cNvSpPr>
          <p:nvPr/>
        </p:nvSpPr>
        <p:spPr bwMode="auto">
          <a:xfrm>
            <a:off x="4854781" y="5168837"/>
            <a:ext cx="587375" cy="585788"/>
          </a:xfrm>
          <a:prstGeom prst="ellipse">
            <a:avLst/>
          </a:prstGeom>
          <a:solidFill>
            <a:srgbClr val="C30D23">
              <a:alpha val="9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微软雅黑" pitchFamily="34" charset="-122"/>
              </a:rPr>
              <a:t>5</a:t>
            </a:r>
            <a:endParaRPr lang="zh-CN" altLang="en-US" sz="2400" b="1">
              <a:latin typeface="微软雅黑" pitchFamily="34" charset="-122"/>
            </a:endParaRPr>
          </a:p>
        </p:txBody>
      </p:sp>
      <p:sp>
        <p:nvSpPr>
          <p:cNvPr id="8" name="Oval 12"/>
          <p:cNvSpPr>
            <a:spLocks noChangeArrowheads="1"/>
          </p:cNvSpPr>
          <p:nvPr/>
        </p:nvSpPr>
        <p:spPr bwMode="auto">
          <a:xfrm>
            <a:off x="5559631" y="4243325"/>
            <a:ext cx="587375" cy="585787"/>
          </a:xfrm>
          <a:prstGeom prst="ellipse">
            <a:avLst/>
          </a:prstGeom>
          <a:solidFill>
            <a:srgbClr val="C30D23">
              <a:alpha val="9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微软雅黑" pitchFamily="34" charset="-122"/>
              </a:rPr>
              <a:t>4</a:t>
            </a:r>
            <a:endParaRPr lang="zh-CN" altLang="en-US" sz="2400" b="1">
              <a:latin typeface="微软雅黑" pitchFamily="34" charset="-122"/>
            </a:endParaRPr>
          </a:p>
        </p:txBody>
      </p:sp>
      <p:sp>
        <p:nvSpPr>
          <p:cNvPr id="9" name="Oval 13"/>
          <p:cNvSpPr>
            <a:spLocks noChangeArrowheads="1"/>
          </p:cNvSpPr>
          <p:nvPr/>
        </p:nvSpPr>
        <p:spPr bwMode="auto">
          <a:xfrm>
            <a:off x="5559631" y="2109725"/>
            <a:ext cx="587375" cy="585787"/>
          </a:xfrm>
          <a:prstGeom prst="ellipse">
            <a:avLst/>
          </a:prstGeom>
          <a:solidFill>
            <a:srgbClr val="C30D23">
              <a:alpha val="9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微软雅黑" pitchFamily="34" charset="-122"/>
              </a:rPr>
              <a:t>2</a:t>
            </a:r>
            <a:endParaRPr lang="zh-CN" altLang="en-US" sz="2400" b="1">
              <a:latin typeface="微软雅黑" pitchFamily="34" charset="-122"/>
            </a:endParaRPr>
          </a:p>
        </p:txBody>
      </p:sp>
      <p:sp>
        <p:nvSpPr>
          <p:cNvPr id="10" name="Oval 14"/>
          <p:cNvSpPr>
            <a:spLocks noChangeArrowheads="1"/>
          </p:cNvSpPr>
          <p:nvPr/>
        </p:nvSpPr>
        <p:spPr bwMode="auto">
          <a:xfrm>
            <a:off x="5788231" y="3176525"/>
            <a:ext cx="587375" cy="585787"/>
          </a:xfrm>
          <a:prstGeom prst="ellipse">
            <a:avLst/>
          </a:prstGeom>
          <a:solidFill>
            <a:srgbClr val="C30D23">
              <a:alpha val="99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>
                <a:latin typeface="微软雅黑" pitchFamily="34" charset="-122"/>
              </a:rPr>
              <a:t>3</a:t>
            </a:r>
            <a:endParaRPr lang="zh-CN" altLang="en-US" sz="2400" b="1">
              <a:latin typeface="微软雅黑" pitchFamily="34" charset="-122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700253" y="889697"/>
            <a:ext cx="55591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天人合一”。人体要顺应自然规律，才能维持正常生命活动。“逆之则灾害生，从之则苟疾不起，是谓得道。”根据四时不同，采用春养生，夏养长，秋养收，冬养藏，以及春夏养阳、秋冬养阴的方法，即以自然之道，养自然之生，取得人与自然的整体统一。</a:t>
            </a:r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639969" y="1340107"/>
            <a:ext cx="4454525" cy="44497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77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accent2"/>
              </a:solidFill>
              <a:ea typeface="宋体" pitchFamily="2" charset="-122"/>
            </a:endParaRPr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944769" y="1699636"/>
            <a:ext cx="3844925" cy="3843337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accent2"/>
              </a:solidFill>
              <a:ea typeface="宋体" pitchFamily="2" charset="-122"/>
            </a:endParaRPr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738394" y="4367470"/>
            <a:ext cx="1085850" cy="1085850"/>
          </a:xfrm>
          <a:prstGeom prst="ellipse">
            <a:avLst/>
          </a:prstGeom>
          <a:solidFill>
            <a:srgbClr val="C30D23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2400" b="1">
              <a:solidFill>
                <a:srgbClr val="393E3B"/>
              </a:solidFill>
              <a:latin typeface="微软雅黑" pitchFamily="34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879682" y="4543098"/>
            <a:ext cx="7762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dirty="0" smtClean="0">
                <a:latin typeface="微软雅黑" pitchFamily="34" charset="-122"/>
              </a:rPr>
              <a:t>中医观点</a:t>
            </a:r>
            <a:endParaRPr lang="en-US" altLang="zh-CN" dirty="0">
              <a:latin typeface="微软雅黑" pitchFamily="34" charset="-122"/>
            </a:endParaRPr>
          </a:p>
        </p:txBody>
      </p:sp>
      <p:sp>
        <p:nvSpPr>
          <p:cNvPr id="20" name="TextBox 9"/>
          <p:cNvSpPr txBox="1">
            <a:spLocks noChangeArrowheads="1"/>
          </p:cNvSpPr>
          <p:nvPr/>
        </p:nvSpPr>
        <p:spPr bwMode="auto">
          <a:xfrm>
            <a:off x="6287628" y="1998515"/>
            <a:ext cx="55591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“圣人不治已病治未病，不治已乱治未乱。夫病已成而后药之，乱已成而后治之，譬扰温饱而穿井，斗而铸锥，不亦晚乎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!”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提出了未病先防的预防思想。“虚邪贼风，避之有时；恬淡虚无，真气从之；精神内守，病安从来</a:t>
            </a:r>
            <a:r>
              <a:rPr lang="en-US" altLang="zh-CN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!”</a:t>
            </a: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外避六淫之邪，内免精神刺激，情志变动，达到未病先防。</a:t>
            </a:r>
          </a:p>
        </p:txBody>
      </p:sp>
      <p:sp>
        <p:nvSpPr>
          <p:cNvPr id="21" name="TextBox 9"/>
          <p:cNvSpPr txBox="1">
            <a:spLocks noChangeArrowheads="1"/>
          </p:cNvSpPr>
          <p:nvPr/>
        </p:nvSpPr>
        <p:spPr bwMode="auto">
          <a:xfrm>
            <a:off x="6474031" y="3154624"/>
            <a:ext cx="55591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“能动能静，解以长生。”主张形神兼养。按四时不同，养形调神。春天“夜卧早起，广步于庭”；夏天“夜卧早起，无厌于日”；秋天“早卧早起，与鸡俱兴”；冬天“早卧晚起，必待日光”。</a:t>
            </a:r>
          </a:p>
        </p:txBody>
      </p:sp>
      <p:sp>
        <p:nvSpPr>
          <p:cNvPr id="22" name="TextBox 9"/>
          <p:cNvSpPr txBox="1">
            <a:spLocks noChangeArrowheads="1"/>
          </p:cNvSpPr>
          <p:nvPr/>
        </p:nvSpPr>
        <p:spPr bwMode="auto">
          <a:xfrm>
            <a:off x="6287628" y="4214730"/>
            <a:ext cx="55591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民以食为天。提倡“饮食有节”，维护后天脾胃之源。如“饮食自倍，脾胃乃伤”，伤则化源不足，易生百病。同时谆谆告诫人们，谨慎地调和五味，切忌偏嗜 </a:t>
            </a:r>
          </a:p>
        </p:txBody>
      </p:sp>
      <p:sp>
        <p:nvSpPr>
          <p:cNvPr id="23" name="TextBox 9"/>
          <p:cNvSpPr txBox="1">
            <a:spLocks noChangeArrowheads="1"/>
          </p:cNvSpPr>
          <p:nvPr/>
        </p:nvSpPr>
        <p:spPr bwMode="auto">
          <a:xfrm>
            <a:off x="5559631" y="5274836"/>
            <a:ext cx="555916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“六养”  “流水之声，可以养耳；青禾绿草，可以养目；观书绎理，可以养心；弹琴学字，可以养指；逍遥杖履，可以养足；静坐调息，可以养筋骸”。</a:t>
            </a:r>
          </a:p>
          <a:p>
            <a:pPr algn="just"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“四少” “口中言少，心中事少，肚中食少，自然睡少”，所谓“依此四少，神仙可了”。 </a:t>
            </a:r>
          </a:p>
        </p:txBody>
      </p:sp>
    </p:spTree>
    <p:extLst>
      <p:ext uri="{BB962C8B-B14F-4D97-AF65-F5344CB8AC3E}">
        <p14:creationId xmlns:p14="http://schemas.microsoft.com/office/powerpoint/2010/main" val="6990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2.22222E-6 L -0.17357 0.29051 " pathEditMode="relative" rAng="0" ptsTypes="AA">
                                      <p:cBhvr>
                                        <p:cTn id="27" dur="500" spd="-997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85" y="14514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1.48148E-6 L -0.23138 0.15556 " pathEditMode="relative" rAng="0" ptsTypes="AA">
                                      <p:cBhvr>
                                        <p:cTn id="29" dur="500" spd="-997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76" y="7778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L -0.25 2.96296E-6 " pathEditMode="relative" rAng="0" ptsTypes="AA">
                                      <p:cBhvr>
                                        <p:cTn id="31" dur="500" spd="-997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2500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59259E-6 L -0.23138 -0.15555 " pathEditMode="relative" rAng="0" ptsTypes="AA">
                                      <p:cBhvr>
                                        <p:cTn id="33" dur="500" spd="-997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11576" y="-7778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375E-6 3.7037E-6 L -0.17357 -0.29051 " pathEditMode="relative" rAng="0" ptsTypes="AA">
                                      <p:cBhvr>
                                        <p:cTn id="35" dur="500" spd="-997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8685" y="-1453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 autoUpdateAnimBg="0"/>
      <p:bldP spid="6" grpId="1" animBg="1" autoUpdateAnimBg="0"/>
      <p:bldP spid="7" grpId="0" animBg="1" autoUpdateAnimBg="0"/>
      <p:bldP spid="7" grpId="1" animBg="1" autoUpdateAnimBg="0"/>
      <p:bldP spid="8" grpId="0" animBg="1" autoUpdateAnimBg="0"/>
      <p:bldP spid="8" grpId="1" animBg="1" autoUpdateAnimBg="0"/>
      <p:bldP spid="9" grpId="0" animBg="1" autoUpdateAnimBg="0"/>
      <p:bldP spid="9" grpId="1" animBg="1" autoUpdateAnimBg="0"/>
      <p:bldP spid="10" grpId="0" animBg="1" autoUpdateAnimBg="0"/>
      <p:bldP spid="10" grpId="1" animBg="1" autoUpdateAnimBg="0"/>
      <p:bldP spid="11" grpId="0" autoUpdateAnimBg="0"/>
      <p:bldP spid="16" grpId="0" animBg="1" autoUpdateAnimBg="0"/>
      <p:bldP spid="17" grpId="0" animBg="1" autoUpdateAnimBg="0"/>
      <p:bldP spid="18" grpId="0" animBg="1" autoUpdateAnimBg="0"/>
      <p:bldP spid="19" grpId="0" autoUpdateAnimBg="0"/>
      <p:bldP spid="20" grpId="0" autoUpdateAnimBg="0"/>
      <p:bldP spid="21" grpId="0" autoUpdateAnimBg="0"/>
      <p:bldP spid="22" grpId="0" autoUpdateAnimBg="0"/>
      <p:bldP spid="23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986" y="420764"/>
            <a:ext cx="4492544" cy="489101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11" y="1650482"/>
            <a:ext cx="7048500" cy="484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25607" y="1791675"/>
            <a:ext cx="1540785" cy="1647759"/>
            <a:chOff x="5399087" y="1582125"/>
            <a:chExt cx="1540785" cy="1647759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399087" y="1809426"/>
              <a:ext cx="1393825" cy="1420458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C30D2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399087" y="1582125"/>
              <a:ext cx="15407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叁</a:t>
              </a:r>
              <a:endParaRPr lang="zh-CN" altLang="en-US" sz="9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5740" y="4822186"/>
            <a:ext cx="2500517" cy="528637"/>
            <a:chOff x="4219777" y="270921"/>
            <a:chExt cx="2500517" cy="528637"/>
          </a:xfrm>
        </p:grpSpPr>
        <p:grpSp>
          <p:nvGrpSpPr>
            <p:cNvPr id="8" name="组合 7"/>
            <p:cNvGrpSpPr/>
            <p:nvPr/>
          </p:nvGrpSpPr>
          <p:grpSpPr>
            <a:xfrm>
              <a:off x="4219777" y="276338"/>
              <a:ext cx="543739" cy="523220"/>
              <a:chOff x="4214811" y="267355"/>
              <a:chExt cx="543739" cy="52322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中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872036" y="274048"/>
              <a:ext cx="543739" cy="523220"/>
              <a:chOff x="4210048" y="267355"/>
              <a:chExt cx="543739" cy="52322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210048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519330" y="270921"/>
              <a:ext cx="543739" cy="523220"/>
              <a:chOff x="4214811" y="267355"/>
              <a:chExt cx="543739" cy="52322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176555" y="274048"/>
              <a:ext cx="543739" cy="523220"/>
              <a:chOff x="4200522" y="267355"/>
              <a:chExt cx="543739" cy="52322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200522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生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4093955" y="5520543"/>
            <a:ext cx="4131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之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法”</a:t>
            </a:r>
          </a:p>
        </p:txBody>
      </p:sp>
    </p:spTree>
    <p:extLst>
      <p:ext uri="{BB962C8B-B14F-4D97-AF65-F5344CB8AC3E}">
        <p14:creationId xmlns:p14="http://schemas.microsoft.com/office/powerpoint/2010/main" val="30554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6"/>
          <p:cNvSpPr txBox="1">
            <a:spLocks noChangeArrowheads="1"/>
          </p:cNvSpPr>
          <p:nvPr/>
        </p:nvSpPr>
        <p:spPr>
          <a:xfrm>
            <a:off x="457200" y="1511300"/>
            <a:ext cx="4038600" cy="4533899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四时（四季）养生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情志调摄养生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饮食养生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运动养生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经络穴位养生</a:t>
            </a:r>
          </a:p>
          <a:p>
            <a:pPr marL="571500" indent="-571500">
              <a:lnSpc>
                <a:spcPct val="150000"/>
              </a:lnSpc>
              <a:buFont typeface="+mj-ea"/>
              <a:buAutoNum type="ea1JpnChsDbPeriod"/>
            </a:pPr>
            <a:r>
              <a:rPr lang="zh-CN" altLang="en-US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气功调摄养生</a:t>
            </a:r>
          </a:p>
          <a:p>
            <a:pPr>
              <a:lnSpc>
                <a:spcPct val="150000"/>
              </a:lnSpc>
            </a:pPr>
            <a:endParaRPr lang="en-US" altLang="zh-CN" dirty="0" smtClean="0"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0" y="495115"/>
            <a:ext cx="57331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方</a:t>
            </a:r>
            <a:r>
              <a:rPr lang="en-US" altLang="zh-CN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法”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23374"/>
            <a:ext cx="6960190" cy="43097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747356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椭圆 3"/>
          <p:cNvSpPr>
            <a:spLocks noChangeArrowheads="1"/>
          </p:cNvSpPr>
          <p:nvPr/>
        </p:nvSpPr>
        <p:spPr bwMode="auto">
          <a:xfrm>
            <a:off x="1280478" y="2116138"/>
            <a:ext cx="2952750" cy="2952750"/>
          </a:xfrm>
          <a:prstGeom prst="ellipse">
            <a:avLst/>
          </a:prstGeom>
          <a:blipFill dpi="0" rotWithShape="1">
            <a:blip r:embed="rId3"/>
            <a:srcRect/>
            <a:tile tx="336550" ty="-254000" sx="100000" sy="100000" flip="none" algn="tl"/>
          </a:blipFill>
          <a:ln>
            <a:solidFill>
              <a:srgbClr val="C30D23"/>
            </a:solidFill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5268278" y="1201738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>
                <a:solidFill>
                  <a:schemeClr val="tx1"/>
                </a:solidFill>
                <a:latin typeface="微软雅黑" pitchFamily="34" charset="-122"/>
              </a:rPr>
              <a:t>春季</a:t>
            </a:r>
          </a:p>
        </p:txBody>
      </p:sp>
      <p:sp>
        <p:nvSpPr>
          <p:cNvPr id="7" name="TextBox 5"/>
          <p:cNvSpPr txBox="1">
            <a:spLocks noChangeArrowheads="1"/>
          </p:cNvSpPr>
          <p:nvPr/>
        </p:nvSpPr>
        <p:spPr bwMode="auto">
          <a:xfrm>
            <a:off x="5268278" y="1511300"/>
            <a:ext cx="5761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春季（春生），万物复苏，生机勃勃。养生者早睡早起，培养春天的生气。锻炼者适宜练动作较少的气功等。 这时期的进补宜温，有利于扶助正气，如麦、豉、枣、橘、花生等，不宜食生冷粘杂之物，以免损伤脾胃。</a:t>
            </a:r>
          </a:p>
        </p:txBody>
      </p:sp>
      <p:sp>
        <p:nvSpPr>
          <p:cNvPr id="8" name="TextBox 6"/>
          <p:cNvSpPr txBox="1">
            <a:spLocks noChangeArrowheads="1"/>
          </p:cNvSpPr>
          <p:nvPr/>
        </p:nvSpPr>
        <p:spPr bwMode="auto">
          <a:xfrm>
            <a:off x="5268278" y="2351088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 smtClean="0">
                <a:solidFill>
                  <a:schemeClr val="tx1"/>
                </a:solidFill>
                <a:latin typeface="微软雅黑" pitchFamily="34" charset="-122"/>
              </a:rPr>
              <a:t>夏季</a:t>
            </a:r>
            <a:endParaRPr lang="zh-CN" altLang="en-US" sz="1800" b="1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5268278" y="2660650"/>
            <a:ext cx="5761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夏季（夏长），养生者应继续保持早睡早起，夏季睡眠不足，应以午睡、小憩补之。精神情绪上切戒急躁。神情愉快，意气舒畅，人体腠理才能宜通。锻炼时以体肤出汗为宜。 此时应进食益气生津、清暑解热之品，如绿豆汤或绿豆粳米粥，也可经常喝一些绿茶、菊花茶等。以消阳补阴，符合夏季“养长”的道理。</a:t>
            </a:r>
          </a:p>
        </p:txBody>
      </p:sp>
      <p:sp>
        <p:nvSpPr>
          <p:cNvPr id="10" name="TextBox 8"/>
          <p:cNvSpPr txBox="1">
            <a:spLocks noChangeArrowheads="1"/>
          </p:cNvSpPr>
          <p:nvPr/>
        </p:nvSpPr>
        <p:spPr bwMode="auto">
          <a:xfrm>
            <a:off x="5268278" y="3548063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 smtClean="0">
                <a:solidFill>
                  <a:schemeClr val="tx1"/>
                </a:solidFill>
                <a:latin typeface="微软雅黑" pitchFamily="34" charset="-122"/>
              </a:rPr>
              <a:t>秋季</a:t>
            </a:r>
            <a:endParaRPr lang="zh-CN" altLang="en-US" sz="1800" b="1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11" name="TextBox 9"/>
          <p:cNvSpPr txBox="1">
            <a:spLocks noChangeArrowheads="1"/>
          </p:cNvSpPr>
          <p:nvPr/>
        </p:nvSpPr>
        <p:spPr bwMode="auto">
          <a:xfrm>
            <a:off x="5268278" y="3857625"/>
            <a:ext cx="576103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秋季（秋收），养生者思想意识要清静、安宁，最好在天微明时起身、活动、健身，锻炼效果甚佳。 秋季要少用椒、葱、蒜、姜等辛辣之品，多吃芝麻、糯米、粳米、蜂蜜、枇杷、菠萝、乳品等食物。</a:t>
            </a:r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5265103" y="4816475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b="1" dirty="0" smtClean="0">
                <a:solidFill>
                  <a:schemeClr val="tx1"/>
                </a:solidFill>
                <a:latin typeface="微软雅黑" pitchFamily="34" charset="-122"/>
              </a:rPr>
              <a:t>冬季</a:t>
            </a:r>
            <a:endParaRPr lang="zh-CN" altLang="en-US" sz="1800" b="1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>
            <a:off x="5265103" y="5126038"/>
            <a:ext cx="5761037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200" dirty="0">
                <a:solidFill>
                  <a:schemeClr val="tx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冬季（冬藏）万物生机潜伏，此季节正是人体“养藏”最好时刻。俗说：“冬季进补”，也是这个道理。谷、羊、鳖、龟、藕、木耳等，皆为有益的滋补食品。 冬季活动锻炼，不宜起得太早，最好等待日出以后，应选择活动量较大的动作，体出微汗最宜，以达避寒取暖，精、气、神内收。 </a:t>
            </a:r>
          </a:p>
        </p:txBody>
      </p:sp>
      <p:grpSp>
        <p:nvGrpSpPr>
          <p:cNvPr id="15" name="组合 13"/>
          <p:cNvGrpSpPr>
            <a:grpSpLocks/>
          </p:cNvGrpSpPr>
          <p:nvPr/>
        </p:nvGrpSpPr>
        <p:grpSpPr bwMode="auto">
          <a:xfrm>
            <a:off x="2756853" y="1490663"/>
            <a:ext cx="863600" cy="863600"/>
            <a:chOff x="0" y="0"/>
            <a:chExt cx="864096" cy="86409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6" name="椭圆 15"/>
            <p:cNvSpPr>
              <a:spLocks noChangeArrowheads="1"/>
            </p:cNvSpPr>
            <p:nvPr/>
          </p:nvSpPr>
          <p:spPr bwMode="auto">
            <a:xfrm>
              <a:off x="0" y="0"/>
              <a:ext cx="864096" cy="864096"/>
            </a:xfrm>
            <a:prstGeom prst="ellipse">
              <a:avLst/>
            </a:prstGeom>
            <a:solidFill>
              <a:srgbClr val="C30D23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>
                <a:solidFill>
                  <a:srgbClr val="C30D23"/>
                </a:solidFill>
                <a:ea typeface="宋体" pitchFamily="2" charset="-122"/>
              </a:endParaRPr>
            </a:p>
          </p:txBody>
        </p:sp>
        <p:sp>
          <p:nvSpPr>
            <p:cNvPr id="17" name="TextBox 16"/>
            <p:cNvSpPr txBox="1">
              <a:spLocks noChangeArrowheads="1"/>
            </p:cNvSpPr>
            <p:nvPr/>
          </p:nvSpPr>
          <p:spPr bwMode="auto">
            <a:xfrm>
              <a:off x="75441" y="108882"/>
              <a:ext cx="755335" cy="6463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600" dirty="0">
                  <a:latin typeface="微软雅黑" pitchFamily="34" charset="-122"/>
                </a:rPr>
                <a:t>01</a:t>
              </a:r>
              <a:endParaRPr lang="zh-CN" altLang="en-US" sz="3600" dirty="0">
                <a:latin typeface="微软雅黑" pitchFamily="34" charset="-122"/>
              </a:endParaRP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3676016" y="2379663"/>
            <a:ext cx="863600" cy="865187"/>
            <a:chOff x="0" y="0"/>
            <a:chExt cx="864096" cy="86409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9" name="椭圆 18"/>
            <p:cNvSpPr>
              <a:spLocks noChangeArrowheads="1"/>
            </p:cNvSpPr>
            <p:nvPr/>
          </p:nvSpPr>
          <p:spPr bwMode="auto">
            <a:xfrm>
              <a:off x="0" y="0"/>
              <a:ext cx="864096" cy="864096"/>
            </a:xfrm>
            <a:prstGeom prst="ellipse">
              <a:avLst/>
            </a:prstGeom>
            <a:solidFill>
              <a:schemeClr val="bg1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>
                <a:solidFill>
                  <a:srgbClr val="C30D23"/>
                </a:solidFill>
                <a:ea typeface="宋体" pitchFamily="2" charset="-122"/>
              </a:endParaRPr>
            </a:p>
          </p:txBody>
        </p:sp>
        <p:sp>
          <p:nvSpPr>
            <p:cNvPr id="20" name="TextBox 19"/>
            <p:cNvSpPr txBox="1">
              <a:spLocks noChangeArrowheads="1"/>
            </p:cNvSpPr>
            <p:nvPr/>
          </p:nvSpPr>
          <p:spPr bwMode="auto">
            <a:xfrm>
              <a:off x="46567" y="108630"/>
              <a:ext cx="726481" cy="64633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600" dirty="0">
                  <a:solidFill>
                    <a:srgbClr val="C30D23"/>
                  </a:solidFill>
                  <a:latin typeface="微软雅黑" pitchFamily="34" charset="-122"/>
                </a:rPr>
                <a:t>02</a:t>
              </a:r>
              <a:endParaRPr lang="zh-CN" altLang="en-US" sz="3600" dirty="0">
                <a:solidFill>
                  <a:srgbClr val="C30D23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21" name="组合 20"/>
          <p:cNvGrpSpPr>
            <a:grpSpLocks/>
          </p:cNvGrpSpPr>
          <p:nvPr/>
        </p:nvGrpSpPr>
        <p:grpSpPr bwMode="auto">
          <a:xfrm>
            <a:off x="3844290" y="3581400"/>
            <a:ext cx="865188" cy="863600"/>
            <a:chOff x="0" y="0"/>
            <a:chExt cx="864096" cy="86409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2" name="椭圆 21"/>
            <p:cNvSpPr>
              <a:spLocks noChangeArrowheads="1"/>
            </p:cNvSpPr>
            <p:nvPr/>
          </p:nvSpPr>
          <p:spPr bwMode="auto">
            <a:xfrm>
              <a:off x="0" y="0"/>
              <a:ext cx="864096" cy="864096"/>
            </a:xfrm>
            <a:prstGeom prst="ellipse">
              <a:avLst/>
            </a:prstGeom>
            <a:solidFill>
              <a:srgbClr val="C30D23"/>
            </a:solidFill>
            <a:ln w="9525" cmpd="sng">
              <a:noFill/>
              <a:round/>
              <a:headEnd/>
              <a:tailEnd/>
            </a:ln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>
                <a:solidFill>
                  <a:srgbClr val="C30D23"/>
                </a:solidFill>
                <a:ea typeface="宋体" pitchFamily="2" charset="-122"/>
              </a:endParaRPr>
            </a:p>
          </p:txBody>
        </p:sp>
        <p:sp>
          <p:nvSpPr>
            <p:cNvPr id="23" name="TextBox 22"/>
            <p:cNvSpPr txBox="1">
              <a:spLocks noChangeArrowheads="1"/>
            </p:cNvSpPr>
            <p:nvPr/>
          </p:nvSpPr>
          <p:spPr bwMode="auto">
            <a:xfrm>
              <a:off x="62062" y="122984"/>
              <a:ext cx="725564" cy="64670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600" dirty="0">
                  <a:latin typeface="微软雅黑" pitchFamily="34" charset="-122"/>
                </a:rPr>
                <a:t>03</a:t>
              </a:r>
              <a:endParaRPr lang="zh-CN" altLang="en-US" sz="3600" dirty="0">
                <a:latin typeface="微软雅黑" pitchFamily="34" charset="-122"/>
              </a:endParaRPr>
            </a:p>
          </p:txBody>
        </p:sp>
      </p:grpSp>
      <p:grpSp>
        <p:nvGrpSpPr>
          <p:cNvPr id="24" name="组合 23"/>
          <p:cNvGrpSpPr>
            <a:grpSpLocks/>
          </p:cNvGrpSpPr>
          <p:nvPr/>
        </p:nvGrpSpPr>
        <p:grpSpPr bwMode="auto">
          <a:xfrm>
            <a:off x="3188653" y="4535488"/>
            <a:ext cx="865187" cy="863600"/>
            <a:chOff x="0" y="0"/>
            <a:chExt cx="864096" cy="864096"/>
          </a:xfr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5" name="椭圆 24"/>
            <p:cNvSpPr>
              <a:spLocks noChangeArrowheads="1"/>
            </p:cNvSpPr>
            <p:nvPr/>
          </p:nvSpPr>
          <p:spPr bwMode="auto">
            <a:xfrm>
              <a:off x="0" y="0"/>
              <a:ext cx="864096" cy="864096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round/>
              <a:headEnd/>
              <a:tailEnd/>
            </a:ln>
            <a:extLst/>
          </p:spPr>
          <p:txBody>
            <a:bodyPr/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zh-CN" altLang="zh-CN" sz="1800">
                <a:solidFill>
                  <a:srgbClr val="C30D23"/>
                </a:solidFill>
                <a:ea typeface="宋体" pitchFamily="2" charset="-122"/>
              </a:endParaRPr>
            </a:p>
          </p:txBody>
        </p:sp>
        <p:sp>
          <p:nvSpPr>
            <p:cNvPr id="26" name="TextBox 25"/>
            <p:cNvSpPr txBox="1">
              <a:spLocks noChangeArrowheads="1"/>
            </p:cNvSpPr>
            <p:nvPr/>
          </p:nvSpPr>
          <p:spPr bwMode="auto">
            <a:xfrm>
              <a:off x="56542" y="134932"/>
              <a:ext cx="726481" cy="64633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200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000">
                  <a:solidFill>
                    <a:schemeClr val="bg1"/>
                  </a:solidFill>
                  <a:latin typeface="Arial" pitchFamily="34" charset="0"/>
                  <a:ea typeface="仿宋_GB2312" pitchFamily="1" charset="-122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3600" dirty="0">
                  <a:solidFill>
                    <a:srgbClr val="C30D23"/>
                  </a:solidFill>
                  <a:latin typeface="微软雅黑" pitchFamily="34" charset="-122"/>
                </a:rPr>
                <a:t>04</a:t>
              </a:r>
              <a:endParaRPr lang="zh-CN" altLang="en-US" sz="3600" dirty="0">
                <a:solidFill>
                  <a:srgbClr val="C30D23"/>
                </a:solidFill>
                <a:latin typeface="微软雅黑" pitchFamily="34" charset="-122"/>
              </a:endParaRPr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3929516" y="270498"/>
            <a:ext cx="45520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“四季养生法”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7279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2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00"/>
                            </p:stCondLst>
                            <p:childTnLst>
                              <p:par>
                                <p:cTn id="37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100"/>
                            </p:stCondLst>
                            <p:childTnLst>
                              <p:par>
                                <p:cTn id="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utoUpdateAnimBg="0"/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  <p:bldP spid="13" grpId="0" autoUpdateAnimBg="0"/>
      <p:bldP spid="2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853448" y="1751527"/>
            <a:ext cx="5943600" cy="4288665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indent="-400050">
              <a:buFont typeface="+mj-ea"/>
              <a:buAutoNum type="ea1JpnChsDbPeriod"/>
            </a:pP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一天中养生也分最佳时期：早晨养生 最佳时段为上午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时，在镜前做梳头功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100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200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下，再慢慢喝一杯约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300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500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毫升温水，并在宽敞空间活动筋骨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30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60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分钟。</a:t>
            </a:r>
          </a:p>
          <a:p>
            <a:pPr marL="400050" indent="-400050">
              <a:buFont typeface="+mj-ea"/>
              <a:buAutoNum type="ea1JpnChsDbPeriod"/>
            </a:pP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    白天养生 最佳时段为上午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时～下午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时，建议上楼多爬楼梯，下楼坐电梯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;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午休时安安静静坐下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分钟胜过午睡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30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分钟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;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抽空抬腿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分钟，放松心情消水肿。</a:t>
            </a:r>
          </a:p>
          <a:p>
            <a:pPr marL="400050" indent="-400050">
              <a:buFont typeface="+mj-ea"/>
              <a:buAutoNum type="ea1JpnChsDbPeriod"/>
            </a:pP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    晚间养生 最佳时段为下午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5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时，可做泡澡的动作，因泡澡具热敷兼放松效果，医师也建议，泡汤宜分次浸泡，使体内的代谢废物排出。若在泡澡中加入些药浴，也可利用药浴达到活络筋骨、美白瘦身效用。</a:t>
            </a:r>
          </a:p>
          <a:p>
            <a:pPr marL="400050" indent="-400050">
              <a:buFont typeface="+mj-ea"/>
              <a:buAutoNum type="ea1JpnChsDbPeriod"/>
            </a:pP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    睡前养生 最佳时段为下午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9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～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11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时，可静坐</a:t>
            </a:r>
            <a:r>
              <a:rPr lang="en-US" altLang="zh-CN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10</a:t>
            </a:r>
            <a:r>
              <a:rPr lang="zh-CN" altLang="en-US" sz="18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分钟，再伸伸懒腰后就寝，或者也可在睡前小酌一杯红酒或烈酒，具助眠强心效用。</a:t>
            </a:r>
          </a:p>
        </p:txBody>
      </p:sp>
      <p:pic>
        <p:nvPicPr>
          <p:cNvPr id="5" name="图片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97876" y="3335474"/>
            <a:ext cx="4246563" cy="28234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3929516" y="270498"/>
            <a:ext cx="45520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“四时养生法”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9342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Line 7"/>
          <p:cNvSpPr>
            <a:spLocks noChangeShapeType="1"/>
          </p:cNvSpPr>
          <p:nvPr/>
        </p:nvSpPr>
        <p:spPr bwMode="auto">
          <a:xfrm>
            <a:off x="7326610" y="2583860"/>
            <a:ext cx="2633662" cy="0"/>
          </a:xfrm>
          <a:prstGeom prst="line">
            <a:avLst/>
          </a:prstGeom>
          <a:noFill/>
          <a:ln w="11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4" name="Line 8"/>
          <p:cNvSpPr>
            <a:spLocks noChangeShapeType="1"/>
          </p:cNvSpPr>
          <p:nvPr/>
        </p:nvSpPr>
        <p:spPr bwMode="auto">
          <a:xfrm>
            <a:off x="7055147" y="3315698"/>
            <a:ext cx="1749425" cy="1225550"/>
          </a:xfrm>
          <a:prstGeom prst="line">
            <a:avLst/>
          </a:prstGeom>
          <a:noFill/>
          <a:ln w="11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Line 9"/>
          <p:cNvSpPr>
            <a:spLocks noChangeShapeType="1"/>
          </p:cNvSpPr>
          <p:nvPr/>
        </p:nvSpPr>
        <p:spPr bwMode="auto">
          <a:xfrm>
            <a:off x="6202660" y="3707810"/>
            <a:ext cx="0" cy="1600200"/>
          </a:xfrm>
          <a:prstGeom prst="line">
            <a:avLst/>
          </a:prstGeom>
          <a:noFill/>
          <a:ln w="11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Oval 10"/>
          <p:cNvSpPr>
            <a:spLocks noChangeArrowheads="1"/>
          </p:cNvSpPr>
          <p:nvPr/>
        </p:nvSpPr>
        <p:spPr bwMode="auto">
          <a:xfrm>
            <a:off x="10019010" y="1979023"/>
            <a:ext cx="1236662" cy="1236662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7" name="Oval 11"/>
          <p:cNvSpPr>
            <a:spLocks noChangeArrowheads="1"/>
          </p:cNvSpPr>
          <p:nvPr/>
        </p:nvSpPr>
        <p:spPr bwMode="auto">
          <a:xfrm>
            <a:off x="10131722" y="2091735"/>
            <a:ext cx="1011238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8" name="Oval 12"/>
          <p:cNvSpPr>
            <a:spLocks noChangeArrowheads="1"/>
          </p:cNvSpPr>
          <p:nvPr/>
        </p:nvSpPr>
        <p:spPr bwMode="auto">
          <a:xfrm>
            <a:off x="8750597" y="4187235"/>
            <a:ext cx="1236663" cy="1238250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29" name="Oval 13"/>
          <p:cNvSpPr>
            <a:spLocks noChangeArrowheads="1"/>
          </p:cNvSpPr>
          <p:nvPr/>
        </p:nvSpPr>
        <p:spPr bwMode="auto">
          <a:xfrm>
            <a:off x="8863310" y="4301535"/>
            <a:ext cx="1011237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0" name="Oval 14"/>
          <p:cNvSpPr>
            <a:spLocks noChangeArrowheads="1"/>
          </p:cNvSpPr>
          <p:nvPr/>
        </p:nvSpPr>
        <p:spPr bwMode="auto">
          <a:xfrm>
            <a:off x="5583535" y="5303248"/>
            <a:ext cx="1236662" cy="1238250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1" name="Oval 15"/>
          <p:cNvSpPr>
            <a:spLocks noChangeArrowheads="1"/>
          </p:cNvSpPr>
          <p:nvPr/>
        </p:nvSpPr>
        <p:spPr bwMode="auto">
          <a:xfrm>
            <a:off x="5696247" y="5415960"/>
            <a:ext cx="1011238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2" name="Oval 16"/>
          <p:cNvSpPr>
            <a:spLocks noChangeArrowheads="1"/>
          </p:cNvSpPr>
          <p:nvPr/>
        </p:nvSpPr>
        <p:spPr bwMode="auto">
          <a:xfrm>
            <a:off x="5204122" y="1585323"/>
            <a:ext cx="1995488" cy="1997075"/>
          </a:xfrm>
          <a:prstGeom prst="ellipse">
            <a:avLst/>
          </a:prstGeom>
          <a:solidFill>
            <a:srgbClr val="C30D23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33" name="TextBox 15"/>
          <p:cNvSpPr txBox="1">
            <a:spLocks noChangeArrowheads="1"/>
          </p:cNvSpPr>
          <p:nvPr/>
        </p:nvSpPr>
        <p:spPr bwMode="auto">
          <a:xfrm>
            <a:off x="5474544" y="2120300"/>
            <a:ext cx="1484312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latin typeface="微软雅黑" pitchFamily="34" charset="-122"/>
              </a:rPr>
              <a:t>情志调摄养生</a:t>
            </a:r>
          </a:p>
        </p:txBody>
      </p:sp>
      <p:sp>
        <p:nvSpPr>
          <p:cNvPr id="34" name="TextBox 16"/>
          <p:cNvSpPr txBox="1">
            <a:spLocks noChangeArrowheads="1"/>
          </p:cNvSpPr>
          <p:nvPr/>
        </p:nvSpPr>
        <p:spPr bwMode="auto">
          <a:xfrm>
            <a:off x="5762922" y="5484223"/>
            <a:ext cx="86836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3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暗示法</a:t>
            </a:r>
          </a:p>
        </p:txBody>
      </p:sp>
      <p:sp>
        <p:nvSpPr>
          <p:cNvPr id="35" name="TextBox 17"/>
          <p:cNvSpPr txBox="1">
            <a:spLocks noChangeArrowheads="1"/>
          </p:cNvSpPr>
          <p:nvPr/>
        </p:nvSpPr>
        <p:spPr bwMode="auto">
          <a:xfrm>
            <a:off x="8915697" y="4393610"/>
            <a:ext cx="868363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3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以情制情</a:t>
            </a:r>
          </a:p>
        </p:txBody>
      </p:sp>
      <p:sp>
        <p:nvSpPr>
          <p:cNvPr id="36" name="TextBox 18"/>
          <p:cNvSpPr txBox="1">
            <a:spLocks noChangeArrowheads="1"/>
          </p:cNvSpPr>
          <p:nvPr/>
        </p:nvSpPr>
        <p:spPr bwMode="auto">
          <a:xfrm>
            <a:off x="10184110" y="2167935"/>
            <a:ext cx="86995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3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移情法</a:t>
            </a:r>
          </a:p>
        </p:txBody>
      </p:sp>
      <p:sp>
        <p:nvSpPr>
          <p:cNvPr id="40" name="Line 7"/>
          <p:cNvSpPr>
            <a:spLocks noChangeShapeType="1"/>
          </p:cNvSpPr>
          <p:nvPr/>
        </p:nvSpPr>
        <p:spPr bwMode="auto">
          <a:xfrm>
            <a:off x="2352874" y="2683539"/>
            <a:ext cx="2633662" cy="0"/>
          </a:xfrm>
          <a:prstGeom prst="line">
            <a:avLst/>
          </a:prstGeom>
          <a:noFill/>
          <a:ln w="11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1" name="Line 8"/>
          <p:cNvSpPr>
            <a:spLocks noChangeShapeType="1"/>
          </p:cNvSpPr>
          <p:nvPr/>
        </p:nvSpPr>
        <p:spPr bwMode="auto">
          <a:xfrm flipH="1">
            <a:off x="3466157" y="3304232"/>
            <a:ext cx="1780480" cy="1265436"/>
          </a:xfrm>
          <a:prstGeom prst="line">
            <a:avLst/>
          </a:prstGeom>
          <a:noFill/>
          <a:ln w="11" cmpd="sng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2" name="Oval 10"/>
          <p:cNvSpPr>
            <a:spLocks noChangeArrowheads="1"/>
          </p:cNvSpPr>
          <p:nvPr/>
        </p:nvSpPr>
        <p:spPr bwMode="auto">
          <a:xfrm>
            <a:off x="2153295" y="4388822"/>
            <a:ext cx="1236662" cy="1236662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3" name="Oval 11"/>
          <p:cNvSpPr>
            <a:spLocks noChangeArrowheads="1"/>
          </p:cNvSpPr>
          <p:nvPr/>
        </p:nvSpPr>
        <p:spPr bwMode="auto">
          <a:xfrm>
            <a:off x="2266007" y="4501534"/>
            <a:ext cx="1011238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4" name="TextBox 18"/>
          <p:cNvSpPr txBox="1">
            <a:spLocks noChangeArrowheads="1"/>
          </p:cNvSpPr>
          <p:nvPr/>
        </p:nvSpPr>
        <p:spPr bwMode="auto">
          <a:xfrm>
            <a:off x="2318395" y="4577734"/>
            <a:ext cx="86995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3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清静养神</a:t>
            </a:r>
          </a:p>
        </p:txBody>
      </p:sp>
      <p:sp>
        <p:nvSpPr>
          <p:cNvPr id="45" name="Oval 10"/>
          <p:cNvSpPr>
            <a:spLocks noChangeArrowheads="1"/>
          </p:cNvSpPr>
          <p:nvPr/>
        </p:nvSpPr>
        <p:spPr bwMode="auto">
          <a:xfrm>
            <a:off x="988418" y="2091735"/>
            <a:ext cx="1236662" cy="1236662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6" name="Oval 11"/>
          <p:cNvSpPr>
            <a:spLocks noChangeArrowheads="1"/>
          </p:cNvSpPr>
          <p:nvPr/>
        </p:nvSpPr>
        <p:spPr bwMode="auto">
          <a:xfrm>
            <a:off x="1101130" y="2204447"/>
            <a:ext cx="1011238" cy="1011238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47" name="TextBox 18"/>
          <p:cNvSpPr txBox="1">
            <a:spLocks noChangeArrowheads="1"/>
          </p:cNvSpPr>
          <p:nvPr/>
        </p:nvSpPr>
        <p:spPr bwMode="auto">
          <a:xfrm>
            <a:off x="1153518" y="2280647"/>
            <a:ext cx="869950" cy="8002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lvl="0" algn="ctr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zh-CN" altLang="en-US" sz="2300" dirty="0">
                <a:solidFill>
                  <a:schemeClr val="tx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调摄情志</a:t>
            </a:r>
          </a:p>
        </p:txBody>
      </p:sp>
      <p:sp>
        <p:nvSpPr>
          <p:cNvPr id="48" name="文本框 47"/>
          <p:cNvSpPr txBox="1"/>
          <p:nvPr/>
        </p:nvSpPr>
        <p:spPr>
          <a:xfrm>
            <a:off x="3929516" y="270498"/>
            <a:ext cx="45520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“情志调摄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养生”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16888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60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6500"/>
                            </p:stCondLst>
                            <p:childTnLst>
                              <p:par>
                                <p:cTn id="10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7500"/>
                            </p:stCondLst>
                            <p:childTnLst>
                              <p:par>
                                <p:cTn id="11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 autoUpdateAnimBg="0"/>
      <p:bldP spid="27" grpId="0" animBg="1" autoUpdateAnimBg="0"/>
      <p:bldP spid="28" grpId="0" animBg="1" autoUpdateAnimBg="0"/>
      <p:bldP spid="29" grpId="0" animBg="1" autoUpdateAnimBg="0"/>
      <p:bldP spid="30" grpId="0" animBg="1" autoUpdateAnimBg="0"/>
      <p:bldP spid="31" grpId="0" animBg="1" autoUpdateAnimBg="0"/>
      <p:bldP spid="32" grpId="0" animBg="1" autoUpdateAnimBg="0"/>
      <p:bldP spid="33" grpId="0" autoUpdateAnimBg="0"/>
      <p:bldP spid="34" grpId="0" autoUpdateAnimBg="0"/>
      <p:bldP spid="35" grpId="0" autoUpdateAnimBg="0"/>
      <p:bldP spid="36" grpId="0" autoUpdateAnimBg="0"/>
      <p:bldP spid="40" grpId="0" animBg="1"/>
      <p:bldP spid="41" grpId="0" animBg="1"/>
      <p:bldP spid="42" grpId="0" animBg="1" autoUpdateAnimBg="0"/>
      <p:bldP spid="43" grpId="0" animBg="1" autoUpdateAnimBg="0"/>
      <p:bldP spid="44" grpId="0" autoUpdateAnimBg="0"/>
      <p:bldP spid="45" grpId="0" animBg="1" autoUpdateAnimBg="0"/>
      <p:bldP spid="46" grpId="0" animBg="1" autoUpdateAnimBg="0"/>
      <p:bldP spid="47" grpId="0" autoUpdateAnimBg="0"/>
      <p:bldP spid="4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utoShape 42"/>
          <p:cNvSpPr>
            <a:spLocks/>
          </p:cNvSpPr>
          <p:nvPr/>
        </p:nvSpPr>
        <p:spPr bwMode="auto">
          <a:xfrm rot="17429802">
            <a:off x="4212432" y="2901156"/>
            <a:ext cx="1276350" cy="1274763"/>
          </a:xfrm>
          <a:custGeom>
            <a:avLst/>
            <a:gdLst>
              <a:gd name="T0" fmla="*/ 16200 w 21600"/>
              <a:gd name="T1" fmla="*/ 10800 h 21600"/>
              <a:gd name="T2" fmla="*/ 10800 w 21600"/>
              <a:gd name="T3" fmla="*/ 5400 h 21600"/>
              <a:gd name="T4" fmla="*/ 8881 w 21600"/>
              <a:gd name="T5" fmla="*/ 5752 h 21600"/>
              <a:gd name="T6" fmla="*/ 6963 w 21600"/>
              <a:gd name="T7" fmla="*/ 704 h 21600"/>
              <a:gd name="T8" fmla="*/ 10800 w 21600"/>
              <a:gd name="T9" fmla="*/ 0 h 21600"/>
              <a:gd name="T10" fmla="*/ 21600 w 21600"/>
              <a:gd name="T11" fmla="*/ 10799 h 21600"/>
              <a:gd name="T12" fmla="*/ 21600 w 21600"/>
              <a:gd name="T13" fmla="*/ 10800 h 21600"/>
              <a:gd name="T14" fmla="*/ 24300 w 21600"/>
              <a:gd name="T15" fmla="*/ 10800 h 21600"/>
              <a:gd name="T16" fmla="*/ 18900 w 21600"/>
              <a:gd name="T17" fmla="*/ 16200 h 21600"/>
              <a:gd name="T18" fmla="*/ 13500 w 21600"/>
              <a:gd name="T19" fmla="*/ 10800 h 21600"/>
              <a:gd name="T20" fmla="*/ 16200 w 21600"/>
              <a:gd name="T21" fmla="*/ 10800 h 21600"/>
              <a:gd name="T22" fmla="*/ 3163 w 21600"/>
              <a:gd name="T23" fmla="*/ 3163 h 21600"/>
              <a:gd name="T24" fmla="*/ 18437 w 21600"/>
              <a:gd name="T25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9525" cmpd="sng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5" name="AutoShape 43"/>
          <p:cNvSpPr>
            <a:spLocks/>
          </p:cNvSpPr>
          <p:nvPr/>
        </p:nvSpPr>
        <p:spPr bwMode="auto">
          <a:xfrm rot="17429802">
            <a:off x="5831681" y="2018507"/>
            <a:ext cx="1274763" cy="1276350"/>
          </a:xfrm>
          <a:custGeom>
            <a:avLst/>
            <a:gdLst>
              <a:gd name="T0" fmla="*/ 16200 w 21600"/>
              <a:gd name="T1" fmla="*/ 10800 h 21600"/>
              <a:gd name="T2" fmla="*/ 10800 w 21600"/>
              <a:gd name="T3" fmla="*/ 5400 h 21600"/>
              <a:gd name="T4" fmla="*/ 8881 w 21600"/>
              <a:gd name="T5" fmla="*/ 5752 h 21600"/>
              <a:gd name="T6" fmla="*/ 6963 w 21600"/>
              <a:gd name="T7" fmla="*/ 704 h 21600"/>
              <a:gd name="T8" fmla="*/ 10800 w 21600"/>
              <a:gd name="T9" fmla="*/ 0 h 21600"/>
              <a:gd name="T10" fmla="*/ 21600 w 21600"/>
              <a:gd name="T11" fmla="*/ 10799 h 21600"/>
              <a:gd name="T12" fmla="*/ 21600 w 21600"/>
              <a:gd name="T13" fmla="*/ 10800 h 21600"/>
              <a:gd name="T14" fmla="*/ 24300 w 21600"/>
              <a:gd name="T15" fmla="*/ 10800 h 21600"/>
              <a:gd name="T16" fmla="*/ 18900 w 21600"/>
              <a:gd name="T17" fmla="*/ 16200 h 21600"/>
              <a:gd name="T18" fmla="*/ 13500 w 21600"/>
              <a:gd name="T19" fmla="*/ 10800 h 21600"/>
              <a:gd name="T20" fmla="*/ 16200 w 21600"/>
              <a:gd name="T21" fmla="*/ 10800 h 21600"/>
              <a:gd name="T22" fmla="*/ 3163 w 21600"/>
              <a:gd name="T23" fmla="*/ 3163 h 21600"/>
              <a:gd name="T24" fmla="*/ 18437 w 21600"/>
              <a:gd name="T25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9525" cmpd="sng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6" name="AutoShape 44"/>
          <p:cNvSpPr>
            <a:spLocks/>
          </p:cNvSpPr>
          <p:nvPr/>
        </p:nvSpPr>
        <p:spPr bwMode="auto">
          <a:xfrm rot="17429802">
            <a:off x="7350919" y="1185069"/>
            <a:ext cx="1276350" cy="1274762"/>
          </a:xfrm>
          <a:custGeom>
            <a:avLst/>
            <a:gdLst>
              <a:gd name="T0" fmla="*/ 16200 w 21600"/>
              <a:gd name="T1" fmla="*/ 10800 h 21600"/>
              <a:gd name="T2" fmla="*/ 10800 w 21600"/>
              <a:gd name="T3" fmla="*/ 5400 h 21600"/>
              <a:gd name="T4" fmla="*/ 8881 w 21600"/>
              <a:gd name="T5" fmla="*/ 5752 h 21600"/>
              <a:gd name="T6" fmla="*/ 6963 w 21600"/>
              <a:gd name="T7" fmla="*/ 704 h 21600"/>
              <a:gd name="T8" fmla="*/ 10800 w 21600"/>
              <a:gd name="T9" fmla="*/ 0 h 21600"/>
              <a:gd name="T10" fmla="*/ 21600 w 21600"/>
              <a:gd name="T11" fmla="*/ 10799 h 21600"/>
              <a:gd name="T12" fmla="*/ 21600 w 21600"/>
              <a:gd name="T13" fmla="*/ 10800 h 21600"/>
              <a:gd name="T14" fmla="*/ 24300 w 21600"/>
              <a:gd name="T15" fmla="*/ 10800 h 21600"/>
              <a:gd name="T16" fmla="*/ 18900 w 21600"/>
              <a:gd name="T17" fmla="*/ 16200 h 21600"/>
              <a:gd name="T18" fmla="*/ 13500 w 21600"/>
              <a:gd name="T19" fmla="*/ 10800 h 21600"/>
              <a:gd name="T20" fmla="*/ 16200 w 21600"/>
              <a:gd name="T21" fmla="*/ 10800 h 21600"/>
              <a:gd name="T22" fmla="*/ 3163 w 21600"/>
              <a:gd name="T23" fmla="*/ 3163 h 21600"/>
              <a:gd name="T24" fmla="*/ 18437 w 21600"/>
              <a:gd name="T25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9525" cmpd="sng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7" name="AutoShape 42"/>
          <p:cNvSpPr>
            <a:spLocks/>
          </p:cNvSpPr>
          <p:nvPr/>
        </p:nvSpPr>
        <p:spPr bwMode="auto">
          <a:xfrm rot="17429802">
            <a:off x="2779713" y="3843338"/>
            <a:ext cx="1276350" cy="1276350"/>
          </a:xfrm>
          <a:custGeom>
            <a:avLst/>
            <a:gdLst>
              <a:gd name="T0" fmla="*/ 16200 w 21600"/>
              <a:gd name="T1" fmla="*/ 10800 h 21600"/>
              <a:gd name="T2" fmla="*/ 10800 w 21600"/>
              <a:gd name="T3" fmla="*/ 5400 h 21600"/>
              <a:gd name="T4" fmla="*/ 8881 w 21600"/>
              <a:gd name="T5" fmla="*/ 5752 h 21600"/>
              <a:gd name="T6" fmla="*/ 6963 w 21600"/>
              <a:gd name="T7" fmla="*/ 704 h 21600"/>
              <a:gd name="T8" fmla="*/ 10800 w 21600"/>
              <a:gd name="T9" fmla="*/ 0 h 21600"/>
              <a:gd name="T10" fmla="*/ 21600 w 21600"/>
              <a:gd name="T11" fmla="*/ 10799 h 21600"/>
              <a:gd name="T12" fmla="*/ 21600 w 21600"/>
              <a:gd name="T13" fmla="*/ 10800 h 21600"/>
              <a:gd name="T14" fmla="*/ 24300 w 21600"/>
              <a:gd name="T15" fmla="*/ 10800 h 21600"/>
              <a:gd name="T16" fmla="*/ 18900 w 21600"/>
              <a:gd name="T17" fmla="*/ 16200 h 21600"/>
              <a:gd name="T18" fmla="*/ 13500 w 21600"/>
              <a:gd name="T19" fmla="*/ 10800 h 21600"/>
              <a:gd name="T20" fmla="*/ 16200 w 21600"/>
              <a:gd name="T21" fmla="*/ 10800 h 21600"/>
              <a:gd name="T22" fmla="*/ 3163 w 21600"/>
              <a:gd name="T23" fmla="*/ 3163 h 21600"/>
              <a:gd name="T24" fmla="*/ 18437 w 21600"/>
              <a:gd name="T25" fmla="*/ 18437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T22" t="T23" r="T24" b="T25"/>
            <a:pathLst>
              <a:path w="21600" h="21600">
                <a:moveTo>
                  <a:pt x="16200" y="10800"/>
                </a:moveTo>
                <a:cubicBezTo>
                  <a:pt x="16200" y="7817"/>
                  <a:pt x="13782" y="5400"/>
                  <a:pt x="10800" y="5400"/>
                </a:cubicBezTo>
                <a:cubicBezTo>
                  <a:pt x="10144" y="5399"/>
                  <a:pt x="9494" y="5519"/>
                  <a:pt x="8881" y="5752"/>
                </a:cubicBezTo>
                <a:lnTo>
                  <a:pt x="6963" y="704"/>
                </a:lnTo>
                <a:cubicBezTo>
                  <a:pt x="8189" y="238"/>
                  <a:pt x="9489" y="-1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18900" y="16200"/>
                </a:lnTo>
                <a:lnTo>
                  <a:pt x="13500" y="10800"/>
                </a:lnTo>
                <a:lnTo>
                  <a:pt x="16200" y="10800"/>
                </a:lnTo>
                <a:close/>
              </a:path>
            </a:pathLst>
          </a:custGeom>
          <a:noFill/>
          <a:ln w="9525" cmpd="sng">
            <a:solidFill>
              <a:schemeClr val="bg1"/>
            </a:solidFill>
            <a:prstDash val="dash"/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  <p:sp>
        <p:nvSpPr>
          <p:cNvPr id="18" name="Text Box 41"/>
          <p:cNvSpPr txBox="1">
            <a:spLocks noChangeArrowheads="1"/>
          </p:cNvSpPr>
          <p:nvPr/>
        </p:nvSpPr>
        <p:spPr bwMode="auto">
          <a:xfrm>
            <a:off x="1313656" y="1076819"/>
            <a:ext cx="6481762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defTabSz="912813">
              <a:spcBef>
                <a:spcPct val="20000"/>
              </a:spcBef>
              <a:buChar char="•"/>
              <a:tabLst>
                <a:tab pos="136525" algn="l"/>
              </a:tabLst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 defTabSz="912813">
              <a:spcBef>
                <a:spcPct val="20000"/>
              </a:spcBef>
              <a:buChar char="–"/>
              <a:tabLst>
                <a:tab pos="136525" algn="l"/>
              </a:tabLst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defTabSz="912813">
              <a:spcBef>
                <a:spcPct val="20000"/>
              </a:spcBef>
              <a:buChar char="•"/>
              <a:tabLst>
                <a:tab pos="136525" algn="l"/>
              </a:tabLst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defTabSz="912813">
              <a:spcBef>
                <a:spcPct val="20000"/>
              </a:spcBef>
              <a:buChar char="–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defTabSz="912813">
              <a:spcBef>
                <a:spcPct val="20000"/>
              </a:spcBef>
              <a:buChar char="»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defTabSz="912813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136525" algn="l"/>
              </a:tabLst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中医认为“得神者昌，失神者亡”。调神摄生，首贵静养。</a:t>
            </a:r>
            <a:r>
              <a:rPr lang="en-US" altLang="zh-CN" sz="1400" dirty="0">
                <a:solidFill>
                  <a:srgbClr val="000000"/>
                </a:solidFill>
                <a:latin typeface="宋体" panose="02010600030101010101" pitchFamily="2" charset="-122"/>
              </a:rPr>
              <a:t>《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内经</a:t>
            </a:r>
            <a:r>
              <a:rPr lang="en-US" altLang="zh-CN" sz="1400" dirty="0">
                <a:solidFill>
                  <a:srgbClr val="000000"/>
                </a:solidFill>
                <a:latin typeface="宋体" panose="02010600030101010101" pitchFamily="2" charset="-122"/>
              </a:rPr>
              <a:t>》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说“静则神藏，躁则神亡”。因此，养神之道贵在一个“静”字，使人的精神情志活动保持在淡泊宁静的状态，做到摒除杂念，内无所蓄，外无所逐。</a:t>
            </a: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清静养神的方法：主张专心致志、精神静谧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“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寡言语以养气，寡思虑以养神”，避免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“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多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思则神殆，多念则志散，多欲则志昏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，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多事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则形劳”。</a:t>
            </a: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生活中有许多活动，如阅读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绘画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、书法、雕刻、音乐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下棋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、种花、钓鱼等均能赏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心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悦目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、怡情养性、陶冶情操</a:t>
            </a: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、</a:t>
            </a:r>
            <a:endParaRPr lang="en-US" altLang="zh-CN" sz="1400" dirty="0" smtClean="0">
              <a:solidFill>
                <a:srgbClr val="000000"/>
              </a:solidFill>
              <a:latin typeface="宋体" panose="02010600030101010101" pitchFamily="2" charset="-122"/>
            </a:endParaRPr>
          </a:p>
          <a:p>
            <a:pPr marL="0" lvl="2">
              <a:spcBef>
                <a:spcPct val="0"/>
              </a:spcBef>
              <a:buClr>
                <a:srgbClr val="0070C0"/>
              </a:buClr>
              <a:buSzPct val="80000"/>
              <a:buFontTx/>
              <a:buNone/>
            </a:pPr>
            <a:r>
              <a:rPr lang="zh-CN" altLang="en-US" sz="1400" dirty="0" smtClean="0">
                <a:solidFill>
                  <a:srgbClr val="000000"/>
                </a:solidFill>
                <a:latin typeface="宋体" panose="02010600030101010101" pitchFamily="2" charset="-122"/>
              </a:rPr>
              <a:t>调</a:t>
            </a:r>
            <a:r>
              <a:rPr lang="zh-CN" altLang="en-US" sz="1400" dirty="0">
                <a:solidFill>
                  <a:srgbClr val="000000"/>
                </a:solidFill>
                <a:latin typeface="宋体" panose="02010600030101010101" pitchFamily="2" charset="-122"/>
              </a:rPr>
              <a:t>神健身。</a:t>
            </a:r>
          </a:p>
        </p:txBody>
      </p:sp>
      <p:sp>
        <p:nvSpPr>
          <p:cNvPr id="19" name="Text Box 45"/>
          <p:cNvSpPr txBox="1">
            <a:spLocks noChangeArrowheads="1"/>
          </p:cNvSpPr>
          <p:nvPr/>
        </p:nvSpPr>
        <p:spPr bwMode="auto">
          <a:xfrm>
            <a:off x="8638602" y="2525930"/>
            <a:ext cx="3038475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人有各种各样的情绪，这是人对外界刺激的反应。生活中难免产生这样或那样不良的情绪，关键在于善于控制和调节。常用的控制和调节情绪方法有以情制情法、移情法、升华超脱法、暗示法、开导法、节制法、疏泄法等。</a:t>
            </a:r>
          </a:p>
        </p:txBody>
      </p:sp>
      <p:grpSp>
        <p:nvGrpSpPr>
          <p:cNvPr id="20" name="Group 29"/>
          <p:cNvGrpSpPr>
            <a:grpSpLocks/>
          </p:cNvGrpSpPr>
          <p:nvPr/>
        </p:nvGrpSpPr>
        <p:grpSpPr bwMode="auto">
          <a:xfrm>
            <a:off x="2200275" y="2506663"/>
            <a:ext cx="7850188" cy="3532187"/>
            <a:chOff x="0" y="0"/>
            <a:chExt cx="3629" cy="1633"/>
          </a:xfrm>
        </p:grpSpPr>
        <p:sp>
          <p:nvSpPr>
            <p:cNvPr id="21" name="Freeform 30"/>
            <p:cNvSpPr>
              <a:spLocks/>
            </p:cNvSpPr>
            <p:nvPr/>
          </p:nvSpPr>
          <p:spPr bwMode="auto">
            <a:xfrm>
              <a:off x="726" y="1225"/>
              <a:ext cx="726" cy="408"/>
            </a:xfrm>
            <a:custGeom>
              <a:avLst/>
              <a:gdLst>
                <a:gd name="T0" fmla="*/ 0 w 726"/>
                <a:gd name="T1" fmla="*/ 408 h 408"/>
                <a:gd name="T2" fmla="*/ 0 w 726"/>
                <a:gd name="T3" fmla="*/ 0 h 408"/>
                <a:gd name="T4" fmla="*/ 726 w 726"/>
                <a:gd name="T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6" h="408">
                  <a:moveTo>
                    <a:pt x="0" y="408"/>
                  </a:moveTo>
                  <a:lnTo>
                    <a:pt x="0" y="0"/>
                  </a:lnTo>
                  <a:lnTo>
                    <a:pt x="726" y="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2" name="Freeform 31"/>
            <p:cNvSpPr>
              <a:spLocks/>
            </p:cNvSpPr>
            <p:nvPr/>
          </p:nvSpPr>
          <p:spPr bwMode="auto">
            <a:xfrm>
              <a:off x="1451" y="816"/>
              <a:ext cx="726" cy="408"/>
            </a:xfrm>
            <a:custGeom>
              <a:avLst/>
              <a:gdLst>
                <a:gd name="T0" fmla="*/ 0 w 726"/>
                <a:gd name="T1" fmla="*/ 408 h 408"/>
                <a:gd name="T2" fmla="*/ 0 w 726"/>
                <a:gd name="T3" fmla="*/ 0 h 408"/>
                <a:gd name="T4" fmla="*/ 726 w 726"/>
                <a:gd name="T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6" h="408">
                  <a:moveTo>
                    <a:pt x="0" y="408"/>
                  </a:moveTo>
                  <a:lnTo>
                    <a:pt x="0" y="0"/>
                  </a:lnTo>
                  <a:lnTo>
                    <a:pt x="726" y="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3" name="Freeform 32"/>
            <p:cNvSpPr>
              <a:spLocks/>
            </p:cNvSpPr>
            <p:nvPr/>
          </p:nvSpPr>
          <p:spPr bwMode="auto">
            <a:xfrm>
              <a:off x="2177" y="408"/>
              <a:ext cx="726" cy="408"/>
            </a:xfrm>
            <a:custGeom>
              <a:avLst/>
              <a:gdLst>
                <a:gd name="T0" fmla="*/ 0 w 726"/>
                <a:gd name="T1" fmla="*/ 408 h 408"/>
                <a:gd name="T2" fmla="*/ 0 w 726"/>
                <a:gd name="T3" fmla="*/ 0 h 408"/>
                <a:gd name="T4" fmla="*/ 726 w 726"/>
                <a:gd name="T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6" h="408">
                  <a:moveTo>
                    <a:pt x="0" y="408"/>
                  </a:moveTo>
                  <a:lnTo>
                    <a:pt x="0" y="0"/>
                  </a:lnTo>
                  <a:lnTo>
                    <a:pt x="726" y="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4" name="Freeform 33"/>
            <p:cNvSpPr>
              <a:spLocks/>
            </p:cNvSpPr>
            <p:nvPr/>
          </p:nvSpPr>
          <p:spPr bwMode="auto">
            <a:xfrm>
              <a:off x="2903" y="0"/>
              <a:ext cx="726" cy="408"/>
            </a:xfrm>
            <a:custGeom>
              <a:avLst/>
              <a:gdLst>
                <a:gd name="T0" fmla="*/ 0 w 726"/>
                <a:gd name="T1" fmla="*/ 408 h 408"/>
                <a:gd name="T2" fmla="*/ 0 w 726"/>
                <a:gd name="T3" fmla="*/ 0 h 408"/>
                <a:gd name="T4" fmla="*/ 726 w 726"/>
                <a:gd name="T5" fmla="*/ 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26" h="408">
                  <a:moveTo>
                    <a:pt x="0" y="408"/>
                  </a:moveTo>
                  <a:lnTo>
                    <a:pt x="0" y="0"/>
                  </a:lnTo>
                  <a:lnTo>
                    <a:pt x="726" y="0"/>
                  </a:lnTo>
                </a:path>
              </a:pathLst>
            </a:custGeom>
            <a:noFill/>
            <a:ln w="25400" cap="flat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C800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25" name="Line 34"/>
            <p:cNvSpPr>
              <a:spLocks noChangeShapeType="1"/>
            </p:cNvSpPr>
            <p:nvPr/>
          </p:nvSpPr>
          <p:spPr bwMode="auto">
            <a:xfrm flipH="1">
              <a:off x="0" y="1633"/>
              <a:ext cx="726" cy="0"/>
            </a:xfrm>
            <a:prstGeom prst="line">
              <a:avLst/>
            </a:prstGeom>
            <a:noFill/>
            <a:ln w="25400" cmpd="sng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</p:grpSp>
      <p:sp>
        <p:nvSpPr>
          <p:cNvPr id="26" name="Oval 10"/>
          <p:cNvSpPr>
            <a:spLocks noChangeArrowheads="1"/>
          </p:cNvSpPr>
          <p:nvPr/>
        </p:nvSpPr>
        <p:spPr bwMode="auto">
          <a:xfrm>
            <a:off x="3868738" y="3781425"/>
            <a:ext cx="1325562" cy="1325563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00A6E6"/>
              </a:solidFill>
              <a:latin typeface="微软雅黑" pitchFamily="34" charset="-122"/>
            </a:endParaRPr>
          </a:p>
        </p:txBody>
      </p:sp>
      <p:sp>
        <p:nvSpPr>
          <p:cNvPr id="27" name="Text Box 46"/>
          <p:cNvSpPr txBox="1">
            <a:spLocks noChangeArrowheads="1"/>
          </p:cNvSpPr>
          <p:nvPr/>
        </p:nvSpPr>
        <p:spPr bwMode="auto">
          <a:xfrm>
            <a:off x="4219575" y="4152900"/>
            <a:ext cx="6699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/>
              <a:t>清静养神</a:t>
            </a:r>
          </a:p>
        </p:txBody>
      </p:sp>
      <p:sp>
        <p:nvSpPr>
          <p:cNvPr id="28" name="Oval 5"/>
          <p:cNvSpPr>
            <a:spLocks noChangeArrowheads="1"/>
          </p:cNvSpPr>
          <p:nvPr/>
        </p:nvSpPr>
        <p:spPr bwMode="auto">
          <a:xfrm>
            <a:off x="2300288" y="4665663"/>
            <a:ext cx="1325562" cy="1325562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00A6E6"/>
              </a:solidFill>
            </a:endParaRPr>
          </a:p>
        </p:txBody>
      </p:sp>
      <p:sp>
        <p:nvSpPr>
          <p:cNvPr id="29" name="Text Box 47"/>
          <p:cNvSpPr txBox="1">
            <a:spLocks noChangeArrowheads="1"/>
          </p:cNvSpPr>
          <p:nvPr/>
        </p:nvSpPr>
        <p:spPr bwMode="auto">
          <a:xfrm>
            <a:off x="2622550" y="5038725"/>
            <a:ext cx="6715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清静养神</a:t>
            </a:r>
          </a:p>
        </p:txBody>
      </p:sp>
      <p:sp>
        <p:nvSpPr>
          <p:cNvPr id="30" name="Oval 20"/>
          <p:cNvSpPr>
            <a:spLocks noChangeArrowheads="1"/>
          </p:cNvSpPr>
          <p:nvPr/>
        </p:nvSpPr>
        <p:spPr bwMode="auto">
          <a:xfrm>
            <a:off x="7008813" y="2019300"/>
            <a:ext cx="1327150" cy="1325563"/>
          </a:xfrm>
          <a:prstGeom prst="ellipse">
            <a:avLst/>
          </a:prstGeom>
          <a:solidFill>
            <a:srgbClr val="C30D2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00A6E6"/>
              </a:solidFill>
              <a:latin typeface="微软雅黑" pitchFamily="34" charset="-122"/>
            </a:endParaRPr>
          </a:p>
        </p:txBody>
      </p:sp>
      <p:sp>
        <p:nvSpPr>
          <p:cNvPr id="31" name="Text Box 48"/>
          <p:cNvSpPr txBox="1">
            <a:spLocks noChangeArrowheads="1"/>
          </p:cNvSpPr>
          <p:nvPr/>
        </p:nvSpPr>
        <p:spPr bwMode="auto">
          <a:xfrm>
            <a:off x="7343775" y="2389188"/>
            <a:ext cx="671513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/>
              <a:t>清静养神</a:t>
            </a:r>
          </a:p>
        </p:txBody>
      </p:sp>
      <p:sp>
        <p:nvSpPr>
          <p:cNvPr id="32" name="Oval 15"/>
          <p:cNvSpPr>
            <a:spLocks noChangeArrowheads="1"/>
          </p:cNvSpPr>
          <p:nvPr/>
        </p:nvSpPr>
        <p:spPr bwMode="auto">
          <a:xfrm>
            <a:off x="5437188" y="2898775"/>
            <a:ext cx="1325562" cy="1325563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00A6E6"/>
              </a:solidFill>
              <a:latin typeface="微软雅黑" pitchFamily="34" charset="-122"/>
            </a:endParaRPr>
          </a:p>
        </p:txBody>
      </p:sp>
      <p:sp>
        <p:nvSpPr>
          <p:cNvPr id="33" name="Text Box 49"/>
          <p:cNvSpPr txBox="1">
            <a:spLocks noChangeArrowheads="1"/>
          </p:cNvSpPr>
          <p:nvPr/>
        </p:nvSpPr>
        <p:spPr bwMode="auto">
          <a:xfrm>
            <a:off x="5765800" y="3270250"/>
            <a:ext cx="669925" cy="630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清静养神</a:t>
            </a:r>
          </a:p>
        </p:txBody>
      </p:sp>
      <p:sp>
        <p:nvSpPr>
          <p:cNvPr id="34" name="Oval 25"/>
          <p:cNvSpPr>
            <a:spLocks noChangeArrowheads="1"/>
          </p:cNvSpPr>
          <p:nvPr/>
        </p:nvSpPr>
        <p:spPr bwMode="auto">
          <a:xfrm>
            <a:off x="8577263" y="1133475"/>
            <a:ext cx="1325562" cy="1327150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000000"/>
              </a:solidFill>
            </a:endParaRPr>
          </a:p>
        </p:txBody>
      </p:sp>
      <p:sp>
        <p:nvSpPr>
          <p:cNvPr id="35" name="Text Box 50"/>
          <p:cNvSpPr txBox="1">
            <a:spLocks noChangeArrowheads="1"/>
          </p:cNvSpPr>
          <p:nvPr/>
        </p:nvSpPr>
        <p:spPr bwMode="auto">
          <a:xfrm>
            <a:off x="8894763" y="1506538"/>
            <a:ext cx="646112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/>
              <a:t>清静养神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3929516" y="270498"/>
            <a:ext cx="455204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“情志调摄</a:t>
            </a:r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养生”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9" name="Text Box 45"/>
          <p:cNvSpPr txBox="1">
            <a:spLocks noChangeArrowheads="1"/>
          </p:cNvSpPr>
          <p:nvPr/>
        </p:nvSpPr>
        <p:spPr bwMode="auto">
          <a:xfrm>
            <a:off x="7118598" y="3486151"/>
            <a:ext cx="3038475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中医根据情志及五脏间存在的阴阳五行生克原理，用互相制约、互相克制的情志来转移和干扰原来对机体有害的情志，借以达到协调情志的目的</a:t>
            </a:r>
            <a:r>
              <a:rPr lang="zh-CN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0" name="Text Box 45"/>
          <p:cNvSpPr txBox="1">
            <a:spLocks noChangeArrowheads="1"/>
          </p:cNvSpPr>
          <p:nvPr/>
        </p:nvSpPr>
        <p:spPr bwMode="auto">
          <a:xfrm>
            <a:off x="5584103" y="4399941"/>
            <a:ext cx="3038475" cy="938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通过一定的方法和措施转移人的情绪，以解脱不良情绪刺激的方法叫移情法。如琴棋书画移情法，养生学家认为，“七情之病者，看书解闷，听曲消愁，有胜于服药者”。还有运动移情法等</a:t>
            </a:r>
            <a:r>
              <a:rPr lang="zh-CN" altLang="en-US" sz="11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zh-CN" altLang="en-US" sz="1100" dirty="0">
              <a:solidFill>
                <a:schemeClr val="tx1">
                  <a:lumMod val="95000"/>
                  <a:lumOff val="5000"/>
                </a:schemeClr>
              </a:solidFill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41" name="Text Box 45"/>
          <p:cNvSpPr txBox="1">
            <a:spLocks noChangeArrowheads="1"/>
          </p:cNvSpPr>
          <p:nvPr/>
        </p:nvSpPr>
        <p:spPr bwMode="auto">
          <a:xfrm>
            <a:off x="3910013" y="5381555"/>
            <a:ext cx="3038475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8000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r>
              <a:rPr lang="zh-CN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用理智战胜不良情绪的干扰，并投身到事业中去，也就是常说的化悲痛为力量。最典型的例证是西汉司马迁因罪下狱，惨遭腐刑。司马迁以坚强不屈的精神全力投入到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《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史记</a:t>
            </a:r>
            <a:r>
              <a:rPr lang="en-US" altLang="zh-CN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》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的撰写</a:t>
            </a:r>
            <a:r>
              <a:rPr lang="zh-CN" altLang="en-US" sz="105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之中</a:t>
            </a:r>
            <a:r>
              <a: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2495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1"/>
                            </p:stCondLst>
                            <p:childTnLst>
                              <p:par>
                                <p:cTn id="3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1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3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1"/>
                            </p:stCondLst>
                            <p:childTnLst>
                              <p:par>
                                <p:cTn id="4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1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2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4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6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8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802"/>
                            </p:stCondLst>
                            <p:childTnLst>
                              <p:par>
                                <p:cTn id="60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302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602"/>
                            </p:stCondLst>
                            <p:childTnLst>
                              <p:par>
                                <p:cTn id="7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9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0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2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4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6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103"/>
                            </p:stCondLst>
                            <p:childTnLst>
                              <p:par>
                                <p:cTn id="88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603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903"/>
                            </p:stCondLst>
                            <p:childTnLst>
                              <p:par>
                                <p:cTn id="9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7">
                                          <p:stCondLst>
                                            <p:cond delay="163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42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42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7">
                                          <p:stCondLst>
                                            <p:cond delay="411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42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42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404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6904"/>
                            </p:stCondLst>
                            <p:childTnLst>
                              <p:par>
                                <p:cTn id="1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7204"/>
                            </p:stCondLst>
                            <p:childTnLst>
                              <p:par>
                                <p:cTn id="12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9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0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5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6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8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0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1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2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8204"/>
                            </p:stCondLst>
                            <p:childTnLst>
                              <p:par>
                                <p:cTn id="144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8704"/>
                            </p:stCondLst>
                            <p:childTnLst>
                              <p:par>
                                <p:cTn id="1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9204"/>
                            </p:stCondLst>
                            <p:childTnLst>
                              <p:par>
                                <p:cTn id="15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704"/>
                            </p:stCondLst>
                            <p:childTnLst>
                              <p:par>
                                <p:cTn id="15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0204"/>
                            </p:stCondLst>
                            <p:childTnLst>
                              <p:par>
                                <p:cTn id="16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10704"/>
                            </p:stCondLst>
                            <p:childTnLst>
                              <p:par>
                                <p:cTn id="16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utoUpdateAnimBg="0"/>
      <p:bldP spid="19" grpId="0" autoUpdateAnimBg="0"/>
      <p:bldP spid="26" grpId="0" animBg="1" autoUpdateAnimBg="0"/>
      <p:bldP spid="27" grpId="0" autoUpdateAnimBg="0"/>
      <p:bldP spid="28" grpId="0" animBg="1" autoUpdateAnimBg="0"/>
      <p:bldP spid="29" grpId="0" autoUpdateAnimBg="0"/>
      <p:bldP spid="30" grpId="0" animBg="1" autoUpdateAnimBg="0"/>
      <p:bldP spid="31" grpId="0" autoUpdateAnimBg="0"/>
      <p:bldP spid="32" grpId="0" animBg="1" autoUpdateAnimBg="0"/>
      <p:bldP spid="33" grpId="0" autoUpdateAnimBg="0"/>
      <p:bldP spid="34" grpId="0" animBg="1" autoUpdateAnimBg="0"/>
      <p:bldP spid="35" grpId="0" autoUpdateAnimBg="0"/>
      <p:bldP spid="38" grpId="0" animBg="1"/>
      <p:bldP spid="39" grpId="0" autoUpdateAnimBg="0"/>
      <p:bldP spid="40" grpId="0" autoUpdateAnimBg="0"/>
      <p:bldP spid="41" grpId="0" autoUpdateAnimBg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6"/>
          <p:cNvSpPr>
            <a:spLocks noChangeArrowheads="1"/>
          </p:cNvSpPr>
          <p:nvPr/>
        </p:nvSpPr>
        <p:spPr bwMode="auto">
          <a:xfrm>
            <a:off x="7380288" y="3114675"/>
            <a:ext cx="1806575" cy="18049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6" name="Freeform 7"/>
          <p:cNvSpPr>
            <a:spLocks/>
          </p:cNvSpPr>
          <p:nvPr/>
        </p:nvSpPr>
        <p:spPr bwMode="auto">
          <a:xfrm>
            <a:off x="3406775" y="1939925"/>
            <a:ext cx="1292225" cy="4079875"/>
          </a:xfrm>
          <a:custGeom>
            <a:avLst/>
            <a:gdLst>
              <a:gd name="T0" fmla="*/ 1750 w 1750"/>
              <a:gd name="T1" fmla="*/ 272 h 5527"/>
              <a:gd name="T2" fmla="*/ 314 w 1750"/>
              <a:gd name="T3" fmla="*/ 2778 h 5527"/>
              <a:gd name="T4" fmla="*/ 1699 w 1750"/>
              <a:gd name="T5" fmla="*/ 5254 h 5527"/>
              <a:gd name="T6" fmla="*/ 1542 w 1750"/>
              <a:gd name="T7" fmla="*/ 5527 h 5527"/>
              <a:gd name="T8" fmla="*/ 0 w 1750"/>
              <a:gd name="T9" fmla="*/ 2778 h 5527"/>
              <a:gd name="T10" fmla="*/ 1593 w 1750"/>
              <a:gd name="T11" fmla="*/ 0 h 5527"/>
              <a:gd name="T12" fmla="*/ 1750 w 1750"/>
              <a:gd name="T13" fmla="*/ 272 h 55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750" h="5527">
                <a:moveTo>
                  <a:pt x="1750" y="272"/>
                </a:moveTo>
                <a:cubicBezTo>
                  <a:pt x="891" y="777"/>
                  <a:pt x="314" y="1710"/>
                  <a:pt x="314" y="2778"/>
                </a:cubicBezTo>
                <a:cubicBezTo>
                  <a:pt x="314" y="3825"/>
                  <a:pt x="868" y="4743"/>
                  <a:pt x="1699" y="5254"/>
                </a:cubicBezTo>
                <a:lnTo>
                  <a:pt x="1542" y="5527"/>
                </a:lnTo>
                <a:cubicBezTo>
                  <a:pt x="617" y="4961"/>
                  <a:pt x="0" y="3942"/>
                  <a:pt x="0" y="2778"/>
                </a:cubicBezTo>
                <a:cubicBezTo>
                  <a:pt x="0" y="1594"/>
                  <a:pt x="640" y="559"/>
                  <a:pt x="1593" y="0"/>
                </a:cubicBezTo>
                <a:lnTo>
                  <a:pt x="1750" y="272"/>
                </a:lnTo>
                <a:close/>
              </a:path>
            </a:pathLst>
          </a:custGeom>
          <a:solidFill>
            <a:srgbClr val="C30D23"/>
          </a:solidFill>
          <a:ln>
            <a:noFill/>
          </a:ln>
          <a:extLst/>
        </p:spPr>
        <p:txBody>
          <a:bodyPr/>
          <a:lstStyle/>
          <a:p>
            <a:endParaRPr lang="zh-CN" altLang="en-US">
              <a:solidFill>
                <a:srgbClr val="C30D23"/>
              </a:solidFill>
            </a:endParaRPr>
          </a:p>
        </p:txBody>
      </p:sp>
      <p:sp>
        <p:nvSpPr>
          <p:cNvPr id="7" name="Oval 8"/>
          <p:cNvSpPr>
            <a:spLocks noChangeArrowheads="1"/>
          </p:cNvSpPr>
          <p:nvPr/>
        </p:nvSpPr>
        <p:spPr bwMode="auto">
          <a:xfrm>
            <a:off x="3806825" y="1501775"/>
            <a:ext cx="1219200" cy="1220788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ea typeface="宋体" pitchFamily="2" charset="-122"/>
            </a:endParaRPr>
          </a:p>
        </p:txBody>
      </p:sp>
      <p:sp>
        <p:nvSpPr>
          <p:cNvPr id="8" name="Oval 9"/>
          <p:cNvSpPr>
            <a:spLocks noChangeArrowheads="1"/>
          </p:cNvSpPr>
          <p:nvPr/>
        </p:nvSpPr>
        <p:spPr bwMode="auto">
          <a:xfrm>
            <a:off x="2930525" y="3360738"/>
            <a:ext cx="1220788" cy="1219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9" name="Oval 10"/>
          <p:cNvSpPr>
            <a:spLocks noChangeArrowheads="1"/>
          </p:cNvSpPr>
          <p:nvPr/>
        </p:nvSpPr>
        <p:spPr bwMode="auto">
          <a:xfrm>
            <a:off x="3930650" y="5162550"/>
            <a:ext cx="1220788" cy="121920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rgbClr val="C30D23"/>
              </a:solidFill>
              <a:ea typeface="宋体" pitchFamily="2" charset="-122"/>
            </a:endParaRPr>
          </a:p>
        </p:txBody>
      </p:sp>
      <p:sp>
        <p:nvSpPr>
          <p:cNvPr id="10" name="Line 11"/>
          <p:cNvSpPr>
            <a:spLocks noChangeShapeType="1"/>
          </p:cNvSpPr>
          <p:nvPr/>
        </p:nvSpPr>
        <p:spPr bwMode="auto">
          <a:xfrm>
            <a:off x="5275263" y="2295525"/>
            <a:ext cx="2095500" cy="1206500"/>
          </a:xfrm>
          <a:prstGeom prst="line">
            <a:avLst/>
          </a:prstGeom>
          <a:noFill/>
          <a:ln w="12700" cmpd="sng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12"/>
          <p:cNvSpPr>
            <a:spLocks noChangeShapeType="1"/>
          </p:cNvSpPr>
          <p:nvPr/>
        </p:nvSpPr>
        <p:spPr bwMode="auto">
          <a:xfrm flipV="1">
            <a:off x="5275263" y="4381500"/>
            <a:ext cx="2095500" cy="1206500"/>
          </a:xfrm>
          <a:prstGeom prst="line">
            <a:avLst/>
          </a:prstGeom>
          <a:noFill/>
          <a:ln w="12700" cmpd="sng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2" name="Line 13"/>
          <p:cNvSpPr>
            <a:spLocks noChangeShapeType="1"/>
          </p:cNvSpPr>
          <p:nvPr/>
        </p:nvSpPr>
        <p:spPr bwMode="auto">
          <a:xfrm>
            <a:off x="4429125" y="3952875"/>
            <a:ext cx="2784475" cy="0"/>
          </a:xfrm>
          <a:prstGeom prst="line">
            <a:avLst/>
          </a:prstGeom>
          <a:noFill/>
          <a:ln w="12700" cmpd="sng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val 14"/>
          <p:cNvSpPr>
            <a:spLocks noChangeArrowheads="1"/>
          </p:cNvSpPr>
          <p:nvPr/>
        </p:nvSpPr>
        <p:spPr bwMode="auto">
          <a:xfrm>
            <a:off x="7470775" y="3203575"/>
            <a:ext cx="1625600" cy="1625600"/>
          </a:xfrm>
          <a:prstGeom prst="ellipse">
            <a:avLst/>
          </a:prstGeom>
          <a:solidFill>
            <a:srgbClr val="C30D23"/>
          </a:solidFill>
          <a:ln>
            <a:noFill/>
          </a:ln>
          <a:extLst/>
        </p:spPr>
        <p:txBody>
          <a:bodyPr/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tx1"/>
              </a:solidFill>
              <a:ea typeface="宋体" pitchFamily="2" charset="-122"/>
            </a:endParaRPr>
          </a:p>
        </p:txBody>
      </p:sp>
      <p:sp>
        <p:nvSpPr>
          <p:cNvPr id="14" name="TextBox 12"/>
          <p:cNvSpPr txBox="1">
            <a:spLocks noChangeArrowheads="1"/>
          </p:cNvSpPr>
          <p:nvPr/>
        </p:nvSpPr>
        <p:spPr bwMode="auto">
          <a:xfrm>
            <a:off x="4024313" y="1616066"/>
            <a:ext cx="774700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</a:rPr>
              <a:t>叩齿</a:t>
            </a:r>
          </a:p>
        </p:txBody>
      </p:sp>
      <p:sp>
        <p:nvSpPr>
          <p:cNvPr id="15" name="TextBox 13"/>
          <p:cNvSpPr txBox="1">
            <a:spLocks noChangeArrowheads="1"/>
          </p:cNvSpPr>
          <p:nvPr/>
        </p:nvSpPr>
        <p:spPr bwMode="auto">
          <a:xfrm>
            <a:off x="3132931" y="3502808"/>
            <a:ext cx="7762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2800" dirty="0">
                <a:solidFill>
                  <a:schemeClr val="tx1"/>
                </a:solidFill>
                <a:latin typeface="微软雅黑" pitchFamily="34" charset="-122"/>
              </a:rPr>
              <a:t>咽唾</a:t>
            </a: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4079081" y="5487084"/>
            <a:ext cx="98583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微软雅黑" pitchFamily="34" charset="-122"/>
              </a:rPr>
              <a:t>饭后摩</a:t>
            </a:r>
          </a:p>
          <a:p>
            <a:pPr algn="ctr"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微软雅黑" pitchFamily="34" charset="-122"/>
              </a:rPr>
              <a:t>腹散步</a:t>
            </a:r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7748190" y="3416210"/>
            <a:ext cx="1070769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dirty="0" smtClean="0">
                <a:latin typeface="微软雅黑" pitchFamily="34" charset="-122"/>
              </a:rPr>
              <a:t>饮食养生之法</a:t>
            </a:r>
            <a:endParaRPr lang="en-US" altLang="zh-CN" sz="2400" dirty="0">
              <a:latin typeface="微软雅黑" pitchFamily="34" charset="-122"/>
            </a:endParaRPr>
          </a:p>
        </p:txBody>
      </p:sp>
      <p:sp>
        <p:nvSpPr>
          <p:cNvPr id="18" name="TextBox 17"/>
          <p:cNvSpPr txBox="1">
            <a:spLocks noChangeArrowheads="1"/>
          </p:cNvSpPr>
          <p:nvPr/>
        </p:nvSpPr>
        <p:spPr bwMode="auto">
          <a:xfrm>
            <a:off x="985838" y="1616075"/>
            <a:ext cx="27892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chemeClr val="tx1"/>
                </a:solidFill>
                <a:latin typeface="微软雅黑" pitchFamily="34" charset="-122"/>
              </a:rPr>
              <a:t>舌尖抵住上齿</a:t>
            </a:r>
            <a:endParaRPr lang="zh-CN" altLang="zh-CN" sz="1800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158750" y="3717925"/>
            <a:ext cx="27146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chemeClr val="tx1"/>
                </a:solidFill>
                <a:latin typeface="微软雅黑" pitchFamily="34" charset="-122"/>
              </a:rPr>
              <a:t>口水是人的精华</a:t>
            </a:r>
            <a:endParaRPr lang="zh-CN" altLang="zh-CN" sz="1800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20" name="TextBox 19"/>
          <p:cNvSpPr txBox="1">
            <a:spLocks noChangeArrowheads="1"/>
          </p:cNvSpPr>
          <p:nvPr/>
        </p:nvSpPr>
        <p:spPr bwMode="auto">
          <a:xfrm>
            <a:off x="1168400" y="5588000"/>
            <a:ext cx="271621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zh-CN" altLang="en-US" sz="1800" dirty="0" smtClean="0">
                <a:solidFill>
                  <a:schemeClr val="tx1"/>
                </a:solidFill>
                <a:latin typeface="微软雅黑" pitchFamily="34" charset="-122"/>
              </a:rPr>
              <a:t>饭后走一走医生不找我</a:t>
            </a:r>
            <a:endParaRPr lang="zh-CN" altLang="zh-CN" sz="1800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9985375" y="3604309"/>
            <a:ext cx="110172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2000">
                <a:solidFill>
                  <a:schemeClr val="bg1"/>
                </a:solidFill>
                <a:latin typeface="Arial" pitchFamily="34" charset="0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pitchFamily="34" charset="0"/>
                <a:ea typeface="仿宋_GB2312" pitchFamily="1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zh-CN" altLang="en-US" sz="1800" dirty="0">
                <a:solidFill>
                  <a:schemeClr val="tx1"/>
                </a:solidFill>
                <a:latin typeface="微软雅黑" pitchFamily="34" charset="-122"/>
              </a:rPr>
              <a:t>常吃健脾</a:t>
            </a:r>
          </a:p>
          <a:p>
            <a:pPr>
              <a:spcBef>
                <a:spcPct val="0"/>
              </a:spcBef>
              <a:buNone/>
            </a:pPr>
            <a:r>
              <a:rPr lang="zh-CN" altLang="en-US" sz="1800" dirty="0" smtClean="0">
                <a:solidFill>
                  <a:schemeClr val="tx1"/>
                </a:solidFill>
                <a:latin typeface="微软雅黑" pitchFamily="34" charset="-122"/>
              </a:rPr>
              <a:t>益胃食物</a:t>
            </a:r>
            <a:endParaRPr lang="zh-CN" altLang="en-US" sz="1800" dirty="0">
              <a:solidFill>
                <a:schemeClr val="tx1"/>
              </a:solidFill>
              <a:latin typeface="微软雅黑" pitchFamily="34" charset="-122"/>
            </a:endParaRPr>
          </a:p>
        </p:txBody>
      </p:sp>
      <p:sp>
        <p:nvSpPr>
          <p:cNvPr id="22" name="Line 13"/>
          <p:cNvSpPr>
            <a:spLocks noChangeShapeType="1"/>
          </p:cNvSpPr>
          <p:nvPr/>
        </p:nvSpPr>
        <p:spPr bwMode="auto">
          <a:xfrm flipH="1">
            <a:off x="9361091" y="3902590"/>
            <a:ext cx="2830909" cy="0"/>
          </a:xfrm>
          <a:prstGeom prst="line">
            <a:avLst/>
          </a:prstGeom>
          <a:noFill/>
          <a:ln w="12700" cmpd="sng">
            <a:solidFill>
              <a:schemeClr val="tx1">
                <a:lumMod val="85000"/>
                <a:lumOff val="15000"/>
              </a:schemeClr>
            </a:solidFill>
            <a:round/>
            <a:headE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3" name="文本框 22"/>
          <p:cNvSpPr txBox="1"/>
          <p:nvPr/>
        </p:nvSpPr>
        <p:spPr>
          <a:xfrm>
            <a:off x="5026025" y="277208"/>
            <a:ext cx="2035175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“饮食养生”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0787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 autoUpdateAnimBg="0"/>
      <p:bldP spid="6" grpId="0" animBg="1"/>
      <p:bldP spid="7" grpId="0" animBg="1" autoUpdateAnimBg="0"/>
      <p:bldP spid="8" grpId="0" animBg="1" autoUpdateAnimBg="0"/>
      <p:bldP spid="9" grpId="0" animBg="1" autoUpdateAnimBg="0"/>
      <p:bldP spid="10" grpId="0" animBg="1"/>
      <p:bldP spid="11" grpId="0" animBg="1"/>
      <p:bldP spid="12" grpId="0" animBg="1"/>
      <p:bldP spid="13" grpId="0" animBg="1" autoUpdateAnimBg="0"/>
      <p:bldP spid="14" grpId="0" autoUpdateAnimBg="0"/>
      <p:bldP spid="15" grpId="0" autoUpdateAnimBg="0"/>
      <p:bldP spid="16" grpId="0" autoUpdateAnimBg="0"/>
      <p:bldP spid="17" grpId="0" autoUpdateAnimBg="0"/>
      <p:bldP spid="18" grpId="0" autoUpdateAnimBg="0"/>
      <p:bldP spid="19" grpId="0" autoUpdateAnimBg="0"/>
      <p:bldP spid="20" grpId="0" autoUpdateAnimBg="0"/>
      <p:bldP spid="21" grpId="0" autoUpdateAnimBg="0"/>
      <p:bldP spid="22" grpId="0" animBg="1"/>
      <p:bldP spid="2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986" y="420764"/>
            <a:ext cx="4492544" cy="489101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11" y="1650482"/>
            <a:ext cx="7048500" cy="484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25607" y="1791675"/>
            <a:ext cx="1540785" cy="1647759"/>
            <a:chOff x="5399087" y="1582125"/>
            <a:chExt cx="1540785" cy="1647759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399087" y="1809426"/>
              <a:ext cx="1393825" cy="1420458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C30D2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399087" y="1582125"/>
              <a:ext cx="15407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肆</a:t>
              </a:r>
              <a:endParaRPr lang="zh-CN" altLang="en-US" sz="9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5740" y="4822186"/>
            <a:ext cx="2500517" cy="528637"/>
            <a:chOff x="4219777" y="270921"/>
            <a:chExt cx="2500517" cy="528637"/>
          </a:xfrm>
        </p:grpSpPr>
        <p:grpSp>
          <p:nvGrpSpPr>
            <p:cNvPr id="8" name="组合 7"/>
            <p:cNvGrpSpPr/>
            <p:nvPr/>
          </p:nvGrpSpPr>
          <p:grpSpPr>
            <a:xfrm>
              <a:off x="4219777" y="276338"/>
              <a:ext cx="543739" cy="523220"/>
              <a:chOff x="4214811" y="267355"/>
              <a:chExt cx="543739" cy="52322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中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872036" y="274048"/>
              <a:ext cx="543739" cy="523220"/>
              <a:chOff x="4210048" y="267355"/>
              <a:chExt cx="543739" cy="52322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210048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519330" y="270921"/>
              <a:ext cx="543739" cy="523220"/>
              <a:chOff x="4214811" y="267355"/>
              <a:chExt cx="543739" cy="52322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176555" y="274048"/>
              <a:ext cx="543739" cy="523220"/>
              <a:chOff x="4200522" y="267355"/>
              <a:chExt cx="543739" cy="52322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200522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生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4079664" y="5452967"/>
            <a:ext cx="41312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“中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学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决”</a:t>
            </a:r>
            <a:endParaRPr lang="zh-CN" altLang="en-US" sz="2800" dirty="0">
              <a:solidFill>
                <a:srgbClr val="C30D2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706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4891853" y="283377"/>
            <a:ext cx="2711824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“运动养生”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71590" y="5637269"/>
            <a:ext cx="11552349" cy="646331"/>
          </a:xfrm>
          <a:prstGeom prst="rect">
            <a:avLst/>
          </a:prstGeom>
          <a:ln>
            <a:noFill/>
            <a:prstDash val="sysDash"/>
          </a:ln>
        </p:spPr>
        <p:txBody>
          <a:bodyPr wrap="square">
            <a:spAutoFit/>
          </a:bodyPr>
          <a:lstStyle/>
          <a:p>
            <a:pPr algn="ctr"/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生命在于运动，运动能使人全身机能活跃。越是运动，人对自然界的适应能力越强，抗御疾病的能力也越强。中医认为“久卧伤气，久坐伤肉”</a:t>
            </a:r>
            <a:r>
              <a:rPr lang="zh-CN" altLang="en-US" sz="1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，</a:t>
            </a:r>
            <a:endParaRPr lang="en-US" altLang="zh-CN" sz="1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形体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过逸，肌肉筋骨活动过少，易使人气血迟滞不畅，脾胃功能减弱，筋骨肌肉萎软无力，动则出现心悸、气喘、汗出等。 </a:t>
            </a:r>
            <a:endParaRPr lang="en-US" altLang="zh-CN" sz="1200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 algn="ctr"/>
            <a:r>
              <a:rPr lang="zh-CN" altLang="en-US" sz="1200" dirty="0" smtClean="0">
                <a:latin typeface="宋体" panose="02010600030101010101" pitchFamily="2" charset="-122"/>
                <a:ea typeface="宋体" panose="02010600030101010101" pitchFamily="2" charset="-122"/>
              </a:rPr>
              <a:t>劳动</a:t>
            </a:r>
            <a:r>
              <a:rPr lang="zh-CN" altLang="en-US" sz="1200" dirty="0">
                <a:latin typeface="宋体" panose="02010600030101010101" pitchFamily="2" charset="-122"/>
                <a:ea typeface="宋体" panose="02010600030101010101" pitchFamily="2" charset="-122"/>
              </a:rPr>
              <a:t>运动养生的原则：一是要注重意守、调息、动形的协调统一 ；二是要做到适度不疲，循序渐进 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148" y="1192193"/>
            <a:ext cx="11669791" cy="4059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826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图片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1986" y="420764"/>
            <a:ext cx="4492544" cy="4891010"/>
          </a:xfrm>
          <a:prstGeom prst="rect">
            <a:avLst/>
          </a:pr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34311" y="1650482"/>
            <a:ext cx="7048500" cy="4842602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5325607" y="1791675"/>
            <a:ext cx="1540785" cy="1647759"/>
            <a:chOff x="5399087" y="1582125"/>
            <a:chExt cx="1540785" cy="1647759"/>
          </a:xfrm>
        </p:grpSpPr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5399087" y="1809426"/>
              <a:ext cx="1393825" cy="1420458"/>
            </a:xfrm>
            <a:custGeom>
              <a:avLst/>
              <a:gdLst>
                <a:gd name="T0" fmla="*/ 468 w 936"/>
                <a:gd name="T1" fmla="*/ 0 h 936"/>
                <a:gd name="T2" fmla="*/ 936 w 936"/>
                <a:gd name="T3" fmla="*/ 468 h 936"/>
                <a:gd name="T4" fmla="*/ 468 w 936"/>
                <a:gd name="T5" fmla="*/ 936 h 936"/>
                <a:gd name="T6" fmla="*/ 0 w 936"/>
                <a:gd name="T7" fmla="*/ 468 h 936"/>
                <a:gd name="T8" fmla="*/ 468 w 936"/>
                <a:gd name="T9" fmla="*/ 0 h 936"/>
                <a:gd name="T10" fmla="*/ 468 w 936"/>
                <a:gd name="T11" fmla="*/ 39 h 936"/>
                <a:gd name="T12" fmla="*/ 896 w 936"/>
                <a:gd name="T13" fmla="*/ 468 h 936"/>
                <a:gd name="T14" fmla="*/ 468 w 936"/>
                <a:gd name="T15" fmla="*/ 896 h 936"/>
                <a:gd name="T16" fmla="*/ 39 w 936"/>
                <a:gd name="T17" fmla="*/ 468 h 936"/>
                <a:gd name="T18" fmla="*/ 468 w 936"/>
                <a:gd name="T19" fmla="*/ 39 h 936"/>
                <a:gd name="T20" fmla="*/ 468 w 936"/>
                <a:gd name="T21" fmla="*/ 79 h 936"/>
                <a:gd name="T22" fmla="*/ 857 w 936"/>
                <a:gd name="T23" fmla="*/ 468 h 936"/>
                <a:gd name="T24" fmla="*/ 468 w 936"/>
                <a:gd name="T25" fmla="*/ 857 h 936"/>
                <a:gd name="T26" fmla="*/ 79 w 936"/>
                <a:gd name="T27" fmla="*/ 468 h 936"/>
                <a:gd name="T28" fmla="*/ 468 w 936"/>
                <a:gd name="T29" fmla="*/ 79 h 9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36" h="936">
                  <a:moveTo>
                    <a:pt x="468" y="0"/>
                  </a:moveTo>
                  <a:cubicBezTo>
                    <a:pt x="726" y="0"/>
                    <a:pt x="936" y="209"/>
                    <a:pt x="936" y="468"/>
                  </a:cubicBezTo>
                  <a:cubicBezTo>
                    <a:pt x="936" y="726"/>
                    <a:pt x="726" y="936"/>
                    <a:pt x="468" y="936"/>
                  </a:cubicBezTo>
                  <a:cubicBezTo>
                    <a:pt x="209" y="936"/>
                    <a:pt x="0" y="726"/>
                    <a:pt x="0" y="468"/>
                  </a:cubicBezTo>
                  <a:cubicBezTo>
                    <a:pt x="0" y="209"/>
                    <a:pt x="209" y="0"/>
                    <a:pt x="468" y="0"/>
                  </a:cubicBezTo>
                  <a:close/>
                  <a:moveTo>
                    <a:pt x="468" y="39"/>
                  </a:moveTo>
                  <a:cubicBezTo>
                    <a:pt x="704" y="39"/>
                    <a:pt x="896" y="231"/>
                    <a:pt x="896" y="468"/>
                  </a:cubicBezTo>
                  <a:cubicBezTo>
                    <a:pt x="896" y="704"/>
                    <a:pt x="704" y="896"/>
                    <a:pt x="468" y="896"/>
                  </a:cubicBezTo>
                  <a:cubicBezTo>
                    <a:pt x="231" y="896"/>
                    <a:pt x="39" y="704"/>
                    <a:pt x="39" y="468"/>
                  </a:cubicBezTo>
                  <a:cubicBezTo>
                    <a:pt x="39" y="231"/>
                    <a:pt x="231" y="39"/>
                    <a:pt x="468" y="39"/>
                  </a:cubicBezTo>
                  <a:close/>
                  <a:moveTo>
                    <a:pt x="468" y="79"/>
                  </a:moveTo>
                  <a:cubicBezTo>
                    <a:pt x="683" y="79"/>
                    <a:pt x="857" y="253"/>
                    <a:pt x="857" y="468"/>
                  </a:cubicBezTo>
                  <a:cubicBezTo>
                    <a:pt x="857" y="683"/>
                    <a:pt x="683" y="857"/>
                    <a:pt x="468" y="857"/>
                  </a:cubicBezTo>
                  <a:cubicBezTo>
                    <a:pt x="253" y="857"/>
                    <a:pt x="79" y="683"/>
                    <a:pt x="79" y="468"/>
                  </a:cubicBezTo>
                  <a:cubicBezTo>
                    <a:pt x="79" y="253"/>
                    <a:pt x="253" y="79"/>
                    <a:pt x="468" y="79"/>
                  </a:cubicBezTo>
                  <a:close/>
                </a:path>
              </a:pathLst>
            </a:custGeom>
            <a:solidFill>
              <a:srgbClr val="C30D23"/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5399087" y="1582125"/>
              <a:ext cx="1540785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9600" dirty="0" smtClean="0">
                  <a:solidFill>
                    <a:schemeClr val="bg1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伍</a:t>
              </a:r>
              <a:endParaRPr lang="zh-CN" altLang="en-US" sz="9600" dirty="0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845740" y="4822186"/>
            <a:ext cx="2500517" cy="528637"/>
            <a:chOff x="4219777" y="270921"/>
            <a:chExt cx="2500517" cy="528637"/>
          </a:xfrm>
        </p:grpSpPr>
        <p:grpSp>
          <p:nvGrpSpPr>
            <p:cNvPr id="8" name="组合 7"/>
            <p:cNvGrpSpPr/>
            <p:nvPr/>
          </p:nvGrpSpPr>
          <p:grpSpPr>
            <a:xfrm>
              <a:off x="4219777" y="276338"/>
              <a:ext cx="543739" cy="523220"/>
              <a:chOff x="4214811" y="267355"/>
              <a:chExt cx="543739" cy="523220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文本框 6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中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872036" y="274048"/>
              <a:ext cx="543739" cy="523220"/>
              <a:chOff x="4210048" y="267355"/>
              <a:chExt cx="543739" cy="523220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4210048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3" name="组合 42"/>
            <p:cNvGrpSpPr/>
            <p:nvPr/>
          </p:nvGrpSpPr>
          <p:grpSpPr>
            <a:xfrm>
              <a:off x="5519330" y="270921"/>
              <a:ext cx="543739" cy="523220"/>
              <a:chOff x="4214811" y="267355"/>
              <a:chExt cx="543739" cy="523220"/>
            </a:xfrm>
          </p:grpSpPr>
          <p:sp>
            <p:nvSpPr>
              <p:cNvPr id="44" name="椭圆 43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文本框 44"/>
              <p:cNvSpPr txBox="1"/>
              <p:nvPr/>
            </p:nvSpPr>
            <p:spPr>
              <a:xfrm>
                <a:off x="4214811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养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  <p:grpSp>
          <p:nvGrpSpPr>
            <p:cNvPr id="46" name="组合 45"/>
            <p:cNvGrpSpPr/>
            <p:nvPr/>
          </p:nvGrpSpPr>
          <p:grpSpPr>
            <a:xfrm>
              <a:off x="6176555" y="274048"/>
              <a:ext cx="543739" cy="523220"/>
              <a:chOff x="4200522" y="267355"/>
              <a:chExt cx="543739" cy="523220"/>
            </a:xfrm>
          </p:grpSpPr>
          <p:sp>
            <p:nvSpPr>
              <p:cNvPr id="47" name="椭圆 46"/>
              <p:cNvSpPr/>
              <p:nvPr/>
            </p:nvSpPr>
            <p:spPr>
              <a:xfrm>
                <a:off x="4229100" y="285750"/>
                <a:ext cx="495300" cy="495300"/>
              </a:xfrm>
              <a:prstGeom prst="ellipse">
                <a:avLst/>
              </a:prstGeom>
              <a:noFill/>
              <a:ln>
                <a:solidFill>
                  <a:schemeClr val="tx1">
                    <a:lumMod val="75000"/>
                    <a:lumOff val="2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文本框 47"/>
              <p:cNvSpPr txBox="1"/>
              <p:nvPr/>
            </p:nvSpPr>
            <p:spPr>
              <a:xfrm>
                <a:off x="4200522" y="267355"/>
                <a:ext cx="5437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2800" b="1" dirty="0" smtClean="0">
                    <a:latin typeface="汉仪全唐诗繁" panose="00020600040101010101" pitchFamily="18" charset="-122"/>
                    <a:ea typeface="汉仪全唐诗繁" panose="00020600040101010101" pitchFamily="18" charset="-122"/>
                  </a:rPr>
                  <a:t>生</a:t>
                </a:r>
                <a:endParaRPr lang="zh-CN" altLang="en-US" sz="2800" b="1" dirty="0">
                  <a:latin typeface="汉仪全唐诗繁" panose="00020600040101010101" pitchFamily="18" charset="-122"/>
                  <a:ea typeface="汉仪全唐诗繁" panose="00020600040101010101" pitchFamily="18" charset="-122"/>
                </a:endParaRPr>
              </a:p>
            </p:txBody>
          </p:sp>
        </p:grpSp>
      </p:grpSp>
      <p:sp>
        <p:nvSpPr>
          <p:cNvPr id="10" name="矩形 9"/>
          <p:cNvSpPr/>
          <p:nvPr/>
        </p:nvSpPr>
        <p:spPr>
          <a:xfrm>
            <a:off x="4653542" y="5452967"/>
            <a:ext cx="2983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“内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调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养</a:t>
            </a:r>
            <a:r>
              <a:rPr lang="en-US" altLang="zh-CN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/</a:t>
            </a:r>
            <a:r>
              <a:rPr lang="zh-CN" altLang="en-US" sz="2800" dirty="0" smtClean="0">
                <a:solidFill>
                  <a:srgbClr val="C30D23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生”</a:t>
            </a:r>
            <a:endParaRPr lang="zh-CN" altLang="en-US" sz="2800" dirty="0">
              <a:solidFill>
                <a:srgbClr val="C30D23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8762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863599" y="1385100"/>
            <a:ext cx="5624285" cy="4525963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>
              <a:lnSpc>
                <a:spcPct val="100000"/>
              </a:lnSpc>
              <a:buFont typeface="+mj-ea"/>
              <a:buAutoNum type="ea1JpnChsDbPeriod"/>
            </a:pPr>
            <a:r>
              <a:rPr lang="zh-CN" altLang="en-US" sz="20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经络是经脉与络脉的总称，意指周身气血运行的通道。经络是古人在长期生活保健和医疗实践中逐渐发现并形成理论的，它是以手、足三阴和三阳经以及任、督二脉为主体，网络遍布全身的一个综合系统，它内联五脏六腑，外布五官七窍、四肢百骸，沟通表里、上下、内外，将人体的各部分连接成有机的、与自然界阴阳属性密不可分的整体。它不仅指导着中医各科的临床实践，而且是人体保健、养生祛病的重要依据。</a:t>
            </a:r>
          </a:p>
          <a:p>
            <a:pPr marL="514350" indent="-514350">
              <a:lnSpc>
                <a:spcPct val="100000"/>
              </a:lnSpc>
              <a:buFont typeface="+mj-ea"/>
              <a:buAutoNum type="ea1JpnChsDbPeriod"/>
            </a:pPr>
            <a:r>
              <a:rPr lang="zh-CN" altLang="en-US" sz="2000" dirty="0" smtClean="0">
                <a:latin typeface="华文中宋" panose="02010600040101010101" pitchFamily="2" charset="-122"/>
                <a:ea typeface="华文中宋" panose="02010600040101010101" pitchFamily="2" charset="-122"/>
              </a:rPr>
              <a:t>经络穴位养生法是运用针刺、艾灸、按摩等方法，刺激经络、穴位，以激发精气，达到调和气血、旺盛代谢、通利经络、增进人体健康等目的的一种养生方法。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688652" y="285057"/>
            <a:ext cx="312003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“经络穴位养生 ”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241" y="808277"/>
            <a:ext cx="4325806" cy="56796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1522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00" name="_s4100"/>
          <p:cNvCxnSpPr>
            <a:cxnSpLocks noChangeShapeType="1"/>
            <a:stCxn id="7" idx="0"/>
            <a:endCxn id="4" idx="2"/>
          </p:cNvCxnSpPr>
          <p:nvPr/>
        </p:nvCxnSpPr>
        <p:spPr bwMode="auto">
          <a:xfrm rot="16200000" flipV="1">
            <a:off x="6708186" y="2198214"/>
            <a:ext cx="1432048" cy="2584674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1" name="_s4101"/>
          <p:cNvCxnSpPr>
            <a:cxnSpLocks noChangeShapeType="1"/>
            <a:stCxn id="6" idx="0"/>
            <a:endCxn id="4" idx="2"/>
          </p:cNvCxnSpPr>
          <p:nvPr/>
        </p:nvCxnSpPr>
        <p:spPr bwMode="auto">
          <a:xfrm flipH="1" flipV="1">
            <a:off x="6131872" y="2774527"/>
            <a:ext cx="7670" cy="1432048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102" name="_s4102"/>
          <p:cNvCxnSpPr>
            <a:cxnSpLocks noChangeShapeType="1"/>
            <a:stCxn id="5" idx="0"/>
            <a:endCxn id="4" idx="2"/>
          </p:cNvCxnSpPr>
          <p:nvPr/>
        </p:nvCxnSpPr>
        <p:spPr bwMode="auto">
          <a:xfrm rot="5400000" flipH="1" flipV="1">
            <a:off x="4131181" y="2205883"/>
            <a:ext cx="1432048" cy="2569335"/>
          </a:xfrm>
          <a:prstGeom prst="bentConnector3">
            <a:avLst>
              <a:gd name="adj1" fmla="val 50000"/>
            </a:avLst>
          </a:prstGeom>
          <a:noFill/>
          <a:ln w="2857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" name="_s4103"/>
          <p:cNvSpPr>
            <a:spLocks noChangeArrowheads="1"/>
          </p:cNvSpPr>
          <p:nvPr/>
        </p:nvSpPr>
        <p:spPr bwMode="auto">
          <a:xfrm>
            <a:off x="5280541" y="1306498"/>
            <a:ext cx="1702664" cy="1468029"/>
          </a:xfrm>
          <a:prstGeom prst="roundRect">
            <a:avLst>
              <a:gd name="adj" fmla="val 50000"/>
            </a:avLst>
          </a:prstGeom>
          <a:solidFill>
            <a:srgbClr val="C30D23"/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4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方法</a:t>
            </a:r>
          </a:p>
        </p:txBody>
      </p:sp>
      <p:sp>
        <p:nvSpPr>
          <p:cNvPr id="5" name="_s4104"/>
          <p:cNvSpPr>
            <a:spLocks noChangeArrowheads="1"/>
          </p:cNvSpPr>
          <p:nvPr/>
        </p:nvSpPr>
        <p:spPr bwMode="auto">
          <a:xfrm>
            <a:off x="2818581" y="4206574"/>
            <a:ext cx="1487913" cy="1396067"/>
          </a:xfrm>
          <a:prstGeom prst="roundRect">
            <a:avLst>
              <a:gd name="adj" fmla="val 50000"/>
            </a:avLst>
          </a:prstGeom>
          <a:solidFill>
            <a:srgbClr val="C30D23"/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自我点穴法</a:t>
            </a:r>
          </a:p>
        </p:txBody>
      </p:sp>
      <p:sp>
        <p:nvSpPr>
          <p:cNvPr id="6" name="_s4105"/>
          <p:cNvSpPr>
            <a:spLocks noChangeArrowheads="1"/>
          </p:cNvSpPr>
          <p:nvPr/>
        </p:nvSpPr>
        <p:spPr bwMode="auto">
          <a:xfrm>
            <a:off x="5395585" y="4206574"/>
            <a:ext cx="1487913" cy="1396067"/>
          </a:xfrm>
          <a:prstGeom prst="roundRect">
            <a:avLst>
              <a:gd name="adj" fmla="val 50000"/>
            </a:avLst>
          </a:prstGeom>
          <a:solidFill>
            <a:srgbClr val="C30D23"/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艾灸保健法</a:t>
            </a:r>
          </a:p>
        </p:txBody>
      </p:sp>
      <p:sp>
        <p:nvSpPr>
          <p:cNvPr id="7" name="_s4106"/>
          <p:cNvSpPr>
            <a:spLocks noChangeArrowheads="1"/>
          </p:cNvSpPr>
          <p:nvPr/>
        </p:nvSpPr>
        <p:spPr bwMode="auto">
          <a:xfrm>
            <a:off x="7972590" y="4206574"/>
            <a:ext cx="1487913" cy="1396067"/>
          </a:xfrm>
          <a:prstGeom prst="roundRect">
            <a:avLst>
              <a:gd name="adj" fmla="val 50000"/>
            </a:avLst>
          </a:prstGeom>
          <a:solidFill>
            <a:srgbClr val="C30D23"/>
          </a:solidFill>
          <a:ln w="9525">
            <a:noFill/>
            <a:round/>
            <a:headEnd/>
            <a:tailEnd/>
          </a:ln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rPr>
              <a:t>按摩养生法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4688652" y="285057"/>
            <a:ext cx="3120033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“经络穴位养生 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524000" y="5602641"/>
            <a:ext cx="92310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dirty="0">
                <a:latin typeface="华文中宋" panose="02010600040101010101" pitchFamily="2" charset="-122"/>
                <a:ea typeface="华文中宋" panose="02010600040101010101" pitchFamily="2" charset="-122"/>
              </a:rPr>
              <a:t>经络穴位养生法是运用针刺、艾灸、按摩等方法，刺激经络、穴位，以激发精气，达到调和气血、旺盛代谢、通利经络、增进人体健康等目的的一种养生方法。</a:t>
            </a:r>
          </a:p>
        </p:txBody>
      </p:sp>
    </p:spTree>
    <p:extLst>
      <p:ext uri="{BB962C8B-B14F-4D97-AF65-F5344CB8AC3E}">
        <p14:creationId xmlns:p14="http://schemas.microsoft.com/office/powerpoint/2010/main" val="3604717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4" grpId="0" animBg="1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_s5124"/>
          <p:cNvSpPr>
            <a:spLocks noChangeShapeType="1"/>
          </p:cNvSpPr>
          <p:nvPr/>
        </p:nvSpPr>
        <p:spPr bwMode="auto">
          <a:xfrm flipV="1">
            <a:off x="3044372" y="2434191"/>
            <a:ext cx="0" cy="68897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" name="_s5125"/>
          <p:cNvSpPr>
            <a:spLocks noChangeArrowheads="1"/>
          </p:cNvSpPr>
          <p:nvPr/>
        </p:nvSpPr>
        <p:spPr bwMode="auto">
          <a:xfrm>
            <a:off x="2356984" y="1059416"/>
            <a:ext cx="1374775" cy="1374775"/>
          </a:xfrm>
          <a:prstGeom prst="ellipse">
            <a:avLst/>
          </a:prstGeom>
          <a:solidFill>
            <a:srgbClr val="C30D23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内养功</a:t>
            </a:r>
          </a:p>
        </p:txBody>
      </p:sp>
      <p:sp>
        <p:nvSpPr>
          <p:cNvPr id="6" name="_s5126"/>
          <p:cNvSpPr>
            <a:spLocks noChangeShapeType="1"/>
          </p:cNvSpPr>
          <p:nvPr/>
        </p:nvSpPr>
        <p:spPr bwMode="auto">
          <a:xfrm flipV="1">
            <a:off x="3696834" y="3385104"/>
            <a:ext cx="655638" cy="2127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_s5127"/>
          <p:cNvSpPr>
            <a:spLocks noChangeArrowheads="1"/>
          </p:cNvSpPr>
          <p:nvPr/>
        </p:nvSpPr>
        <p:spPr bwMode="auto">
          <a:xfrm>
            <a:off x="4319134" y="2484991"/>
            <a:ext cx="1374775" cy="1374775"/>
          </a:xfrm>
          <a:prstGeom prst="ellipse">
            <a:avLst/>
          </a:prstGeom>
          <a:solidFill>
            <a:srgbClr val="C30D23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松功</a:t>
            </a:r>
          </a:p>
        </p:txBody>
      </p:sp>
      <p:sp>
        <p:nvSpPr>
          <p:cNvPr id="8" name="_s5128"/>
          <p:cNvSpPr>
            <a:spLocks noChangeShapeType="1"/>
          </p:cNvSpPr>
          <p:nvPr/>
        </p:nvSpPr>
        <p:spPr bwMode="auto">
          <a:xfrm>
            <a:off x="3447597" y="4364591"/>
            <a:ext cx="404813" cy="5572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_s5129"/>
          <p:cNvSpPr>
            <a:spLocks noChangeArrowheads="1"/>
          </p:cNvSpPr>
          <p:nvPr/>
        </p:nvSpPr>
        <p:spPr bwMode="auto">
          <a:xfrm>
            <a:off x="3569834" y="4791629"/>
            <a:ext cx="1374775" cy="1374775"/>
          </a:xfrm>
          <a:prstGeom prst="ellipse">
            <a:avLst/>
          </a:prstGeom>
          <a:solidFill>
            <a:srgbClr val="C30D23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静功</a:t>
            </a:r>
          </a:p>
        </p:txBody>
      </p:sp>
      <p:sp>
        <p:nvSpPr>
          <p:cNvPr id="10" name="_s5130"/>
          <p:cNvSpPr>
            <a:spLocks noChangeShapeType="1"/>
          </p:cNvSpPr>
          <p:nvPr/>
        </p:nvSpPr>
        <p:spPr bwMode="auto">
          <a:xfrm flipH="1">
            <a:off x="2236334" y="4364591"/>
            <a:ext cx="404813" cy="557213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_s5131"/>
          <p:cNvSpPr>
            <a:spLocks noChangeArrowheads="1"/>
          </p:cNvSpPr>
          <p:nvPr/>
        </p:nvSpPr>
        <p:spPr bwMode="auto">
          <a:xfrm>
            <a:off x="1144134" y="4791629"/>
            <a:ext cx="1374775" cy="1374775"/>
          </a:xfrm>
          <a:prstGeom prst="ellipse">
            <a:avLst/>
          </a:prstGeom>
          <a:solidFill>
            <a:srgbClr val="C30D23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站桩功</a:t>
            </a:r>
          </a:p>
        </p:txBody>
      </p:sp>
      <p:sp>
        <p:nvSpPr>
          <p:cNvPr id="12" name="_s5132"/>
          <p:cNvSpPr>
            <a:spLocks noChangeShapeType="1"/>
          </p:cNvSpPr>
          <p:nvPr/>
        </p:nvSpPr>
        <p:spPr bwMode="auto">
          <a:xfrm flipH="1" flipV="1">
            <a:off x="1736272" y="3385104"/>
            <a:ext cx="655638" cy="212725"/>
          </a:xfrm>
          <a:prstGeom prst="line">
            <a:avLst/>
          </a:prstGeom>
          <a:noFill/>
          <a:ln w="28575">
            <a:solidFill>
              <a:schemeClr val="tx1"/>
            </a:solidFill>
            <a:prstDash val="sys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_s5133"/>
          <p:cNvSpPr>
            <a:spLocks noChangeArrowheads="1"/>
          </p:cNvSpPr>
          <p:nvPr/>
        </p:nvSpPr>
        <p:spPr bwMode="auto">
          <a:xfrm>
            <a:off x="394834" y="2484991"/>
            <a:ext cx="1374775" cy="1374775"/>
          </a:xfrm>
          <a:prstGeom prst="ellipse">
            <a:avLst/>
          </a:prstGeom>
          <a:solidFill>
            <a:srgbClr val="C30D23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200" b="0" i="0" u="none" strike="noStrike" cap="none" normalizeH="0" baseline="0" smtClean="0">
                <a:ln>
                  <a:noFill/>
                </a:ln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</a:rPr>
              <a:t>保养功</a:t>
            </a:r>
          </a:p>
        </p:txBody>
      </p:sp>
      <p:sp>
        <p:nvSpPr>
          <p:cNvPr id="14" name="_s5134"/>
          <p:cNvSpPr>
            <a:spLocks noChangeArrowheads="1"/>
          </p:cNvSpPr>
          <p:nvPr/>
        </p:nvSpPr>
        <p:spPr bwMode="auto">
          <a:xfrm>
            <a:off x="2356984" y="3123166"/>
            <a:ext cx="1374775" cy="1374775"/>
          </a:xfrm>
          <a:prstGeom prst="ellipse">
            <a:avLst/>
          </a:prstGeom>
          <a:solidFill>
            <a:schemeClr val="bg1"/>
          </a:solidFill>
          <a:ln w="9525">
            <a:noFill/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i="0" u="none" strike="noStrike" normalizeH="0" baseline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功种</a:t>
            </a:r>
          </a:p>
        </p:txBody>
      </p:sp>
      <p:sp>
        <p:nvSpPr>
          <p:cNvPr id="2" name="矩形 1"/>
          <p:cNvSpPr/>
          <p:nvPr/>
        </p:nvSpPr>
        <p:spPr>
          <a:xfrm>
            <a:off x="6281284" y="1505275"/>
            <a:ext cx="551542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气功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是传统中医药宝贵遗产的一部分，是古人在长期抗病、抗疲劳、抗衰老斗争中实践经验的总结。气功调摄养生法，是通过充分发挥练功者的主观能动性，以意识、呼吸、按摩和肢体运动等训练为其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特点。</a:t>
            </a:r>
            <a:endParaRPr lang="en-US" altLang="zh-CN" sz="2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以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动作姿势、呼吸、按摩和肢体运动等训练为其特点，以动作姿势、呼吸方式和精神意识的调整为基本内容的养生方法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。</a:t>
            </a:r>
            <a:endParaRPr lang="en-US" altLang="zh-CN" sz="2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endParaRPr lang="en-US" altLang="zh-CN" sz="2000" b="1" dirty="0" smtClean="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中医</a:t>
            </a:r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认为“精、气、神”为人生三宝，只要气功运用得法，就能养精化气，练气化神，达到精足、气旺、神全的抗衰老目的。</a:t>
            </a:r>
          </a:p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气功的核心是调身、调息、调心 。</a:t>
            </a:r>
          </a:p>
          <a:p>
            <a:r>
              <a:rPr lang="zh-CN" altLang="en-US" sz="2000" b="1" dirty="0">
                <a:latin typeface="宋体" panose="02010600030101010101" pitchFamily="2" charset="-122"/>
                <a:ea typeface="宋体" panose="02010600030101010101" pitchFamily="2" charset="-122"/>
              </a:rPr>
              <a:t>气功种类可分动、静两类。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558024" y="227000"/>
            <a:ext cx="3178091" cy="523220"/>
          </a:xfrm>
          <a:prstGeom prst="rect">
            <a:avLst/>
          </a:prstGeom>
          <a:solidFill>
            <a:srgbClr val="C00000"/>
          </a:solidFill>
          <a:ln>
            <a:solidFill>
              <a:srgbClr val="C30D23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dirty="0" smtClean="0">
                <a:solidFill>
                  <a:schemeClr val="bg1"/>
                </a:solidFill>
                <a:latin typeface="华文中宋" panose="02010600040101010101" pitchFamily="2" charset="-122"/>
                <a:ea typeface="华文中宋" panose="02010600040101010101" pitchFamily="2" charset="-122"/>
              </a:rPr>
              <a:t>“气功调摄养生”</a:t>
            </a:r>
            <a:endParaRPr lang="zh-CN" altLang="en-US" sz="2800" dirty="0">
              <a:solidFill>
                <a:schemeClr val="bg1"/>
              </a:solidFill>
              <a:latin typeface="华文中宋" panose="02010600040101010101" pitchFamily="2" charset="-122"/>
              <a:ea typeface="华文中宋" panose="0201060004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784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2" grpId="0" build="p"/>
      <p:bldP spid="1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1" y="1054343"/>
            <a:ext cx="2316681" cy="2645893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4209143" y="3678918"/>
            <a:ext cx="3541484" cy="1541009"/>
            <a:chOff x="6953427" y="1819310"/>
            <a:chExt cx="1948159" cy="1541009"/>
          </a:xfrm>
        </p:grpSpPr>
        <p:sp>
          <p:nvSpPr>
            <p:cNvPr id="15" name="文本框 14"/>
            <p:cNvSpPr txBox="1"/>
            <p:nvPr/>
          </p:nvSpPr>
          <p:spPr>
            <a:xfrm>
              <a:off x="6953427" y="1819310"/>
              <a:ext cx="1948159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200" dirty="0" smtClean="0">
                  <a:solidFill>
                    <a:srgbClr val="C00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Zhongyi Healthy</a:t>
              </a:r>
              <a:endParaRPr lang="zh-CN" altLang="en-US" sz="3200" dirty="0">
                <a:solidFill>
                  <a:srgbClr val="C0000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6953427" y="2344656"/>
              <a:ext cx="19481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000" dirty="0" smtClean="0">
                  <a:solidFill>
                    <a:srgbClr val="C00000"/>
                  </a:solidFill>
                  <a:latin typeface="方正大标宋简体" panose="02010601030101010101" pitchFamily="2" charset="-122"/>
                  <a:ea typeface="方正大标宋简体" panose="02010601030101010101" pitchFamily="2" charset="-122"/>
                </a:rPr>
                <a:t>中医保健</a:t>
              </a:r>
              <a:endParaRPr lang="zh-CN" altLang="en-US" sz="6000" dirty="0">
                <a:solidFill>
                  <a:srgbClr val="C00000"/>
                </a:solidFill>
                <a:latin typeface="方正大标宋简体" panose="02010601030101010101" pitchFamily="2" charset="-122"/>
                <a:ea typeface="方正大标宋简体" panose="02010601030101010101" pitchFamily="2" charset="-122"/>
              </a:endParaRPr>
            </a:p>
          </p:txBody>
        </p:sp>
      </p:grpSp>
      <p:pic>
        <p:nvPicPr>
          <p:cNvPr id="12" name="Picture 23" descr="2008052417313959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25" b="97188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4485" y="567246"/>
            <a:ext cx="2590800" cy="3352800"/>
          </a:xfrm>
          <a:prstGeom prst="rect">
            <a:avLst/>
          </a:prstGeom>
          <a:noFill/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9288" y="1033025"/>
            <a:ext cx="2316681" cy="2645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9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医养生保健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889</TotalTime>
  <Words>2659</Words>
  <Application>Microsoft Office PowerPoint</Application>
  <PresentationFormat>宽屏</PresentationFormat>
  <Paragraphs>205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6" baseType="lpstr">
      <vt:lpstr>等线</vt:lpstr>
      <vt:lpstr>等线 Light</vt:lpstr>
      <vt:lpstr>方正大标宋简体</vt:lpstr>
      <vt:lpstr>汉仪全唐诗繁</vt:lpstr>
      <vt:lpstr>华文仿宋</vt:lpstr>
      <vt:lpstr>华文中宋</vt:lpstr>
      <vt:lpstr>楷体_GB2312</vt:lpstr>
      <vt:lpstr>隶书</vt:lpstr>
      <vt:lpstr>宋体</vt:lpstr>
      <vt:lpstr>微软雅黑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中医养生保健</dc:title>
  <dc:creator>Larry Yu</dc:creator>
  <cp:lastModifiedBy>faith123</cp:lastModifiedBy>
  <cp:revision>58</cp:revision>
  <dcterms:created xsi:type="dcterms:W3CDTF">2017-12-03T04:37:48Z</dcterms:created>
  <dcterms:modified xsi:type="dcterms:W3CDTF">2018-09-28T01:26:46Z</dcterms:modified>
</cp:coreProperties>
</file>