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260" r:id="rId3"/>
    <p:sldId id="263" r:id="rId5"/>
    <p:sldId id="265" r:id="rId6"/>
    <p:sldId id="264" r:id="rId7"/>
    <p:sldId id="266" r:id="rId8"/>
    <p:sldId id="267" r:id="rId9"/>
    <p:sldId id="268" r:id="rId10"/>
    <p:sldId id="269" r:id="rId11"/>
    <p:sldId id="288" r:id="rId12"/>
    <p:sldId id="270" r:id="rId13"/>
    <p:sldId id="271" r:id="rId14"/>
    <p:sldId id="272" r:id="rId15"/>
    <p:sldId id="273" r:id="rId16"/>
    <p:sldId id="274" r:id="rId17"/>
    <p:sldId id="275" r:id="rId18"/>
    <p:sldId id="289" r:id="rId19"/>
    <p:sldId id="277" r:id="rId20"/>
    <p:sldId id="278" r:id="rId21"/>
    <p:sldId id="290" r:id="rId22"/>
    <p:sldId id="279" r:id="rId23"/>
    <p:sldId id="282" r:id="rId24"/>
    <p:sldId id="291" r:id="rId25"/>
    <p:sldId id="280" r:id="rId26"/>
    <p:sldId id="281" r:id="rId27"/>
    <p:sldId id="29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A5DF"/>
    <a:srgbClr val="E23392"/>
    <a:srgbClr val="E03A97"/>
    <a:srgbClr val="0068B7"/>
    <a:srgbClr val="273057"/>
    <a:srgbClr val="8E4B9A"/>
    <a:srgbClr val="BC85BA"/>
    <a:srgbClr val="565452"/>
    <a:srgbClr val="F6BB23"/>
    <a:srgbClr val="E88D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651" y="595"/>
      </p:cViewPr>
      <p:guideLst>
        <p:guide pos="3840"/>
        <p:guide orient="horz" pos="2183"/>
        <p:guide pos="574"/>
        <p:guide pos="7106"/>
        <p:guide orient="horz" pos="9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3"/>
          <a:srcRect t="1" b="25138"/>
          <a:stretch>
            <a:fillRect/>
          </a:stretch>
        </p:blipFill>
        <p:spPr>
          <a:xfrm>
            <a:off x="-529" y="6118639"/>
            <a:ext cx="12193057" cy="7393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586755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7337-1161-4CB2-8B69-3E24C9ADD5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884B-F155-42E3-9801-487CD0C3BE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5" Type="http://schemas.openxmlformats.org/officeDocument/2006/relationships/notesSlide" Target="../notesSlides/notesSlide1.xml"/><Relationship Id="rId14" Type="http://schemas.openxmlformats.org/officeDocument/2006/relationships/slideLayout" Target="../slideLayouts/slideLayout2.xml"/><Relationship Id="rId13" Type="http://schemas.openxmlformats.org/officeDocument/2006/relationships/themeOverride" Target="../theme/themeOverride1.xml"/><Relationship Id="rId12" Type="http://schemas.openxmlformats.org/officeDocument/2006/relationships/image" Target="../media/image12.png"/><Relationship Id="rId11" Type="http://schemas.microsoft.com/office/2007/relationships/media" Target="../media/media1.mp3"/><Relationship Id="rId10" Type="http://schemas.openxmlformats.org/officeDocument/2006/relationships/audio" Target="../media/media1.mp3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4.png"/><Relationship Id="rId7" Type="http://schemas.openxmlformats.org/officeDocument/2006/relationships/image" Target="../media/image5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5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microsoft.com/office/2007/relationships/hdphoto" Target="../media/hdphoto3.wdp"/><Relationship Id="rId7" Type="http://schemas.openxmlformats.org/officeDocument/2006/relationships/image" Target="../media/image20.png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microsoft.com/office/2007/relationships/hdphoto" Target="../media/hdphoto1.wdp"/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1.jpeg"/><Relationship Id="rId2" Type="http://schemas.openxmlformats.org/officeDocument/2006/relationships/image" Target="../media/image14.png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2.jpeg"/><Relationship Id="rId2" Type="http://schemas.openxmlformats.org/officeDocument/2006/relationships/image" Target="../media/image14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3.jpeg"/><Relationship Id="rId2" Type="http://schemas.openxmlformats.org/officeDocument/2006/relationships/image" Target="../media/image14.pn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4.png"/><Relationship Id="rId7" Type="http://schemas.openxmlformats.org/officeDocument/2006/relationships/image" Target="../media/image5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5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14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30.png"/><Relationship Id="rId6" Type="http://schemas.openxmlformats.org/officeDocument/2006/relationships/image" Target="../media/image29.png"/><Relationship Id="rId5" Type="http://schemas.microsoft.com/office/2007/relationships/hdphoto" Target="../media/hdphoto4.wdp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microsoft.com/office/2007/relationships/hdphoto" Target="../media/hdphoto6.wdp"/><Relationship Id="rId5" Type="http://schemas.openxmlformats.org/officeDocument/2006/relationships/image" Target="../media/image32.png"/><Relationship Id="rId4" Type="http://schemas.microsoft.com/office/2007/relationships/hdphoto" Target="../media/hdphoto5.wdp"/><Relationship Id="rId3" Type="http://schemas.openxmlformats.org/officeDocument/2006/relationships/image" Target="../media/image31.png"/><Relationship Id="rId2" Type="http://schemas.openxmlformats.org/officeDocument/2006/relationships/image" Target="../media/image14.png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14.png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5.png"/><Relationship Id="rId2" Type="http://schemas.openxmlformats.org/officeDocument/2006/relationships/image" Target="../media/image14.png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4.png"/><Relationship Id="rId7" Type="http://schemas.openxmlformats.org/officeDocument/2006/relationships/image" Target="../media/image5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5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microsoft.com/office/2007/relationships/hdphoto" Target="../media/hdphoto8.wdp"/><Relationship Id="rId5" Type="http://schemas.openxmlformats.org/officeDocument/2006/relationships/image" Target="../media/image37.png"/><Relationship Id="rId4" Type="http://schemas.microsoft.com/office/2007/relationships/hdphoto" Target="../media/hdphoto7.wdp"/><Relationship Id="rId3" Type="http://schemas.openxmlformats.org/officeDocument/2006/relationships/image" Target="../media/image36.png"/><Relationship Id="rId2" Type="http://schemas.openxmlformats.org/officeDocument/2006/relationships/image" Target="../media/image14.png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png"/><Relationship Id="rId8" Type="http://schemas.microsoft.com/office/2007/relationships/hdphoto" Target="../media/hdphoto11.wdp"/><Relationship Id="rId7" Type="http://schemas.openxmlformats.org/officeDocument/2006/relationships/image" Target="../media/image40.png"/><Relationship Id="rId6" Type="http://schemas.microsoft.com/office/2007/relationships/hdphoto" Target="../media/hdphoto10.wdp"/><Relationship Id="rId5" Type="http://schemas.openxmlformats.org/officeDocument/2006/relationships/image" Target="../media/image39.png"/><Relationship Id="rId4" Type="http://schemas.microsoft.com/office/2007/relationships/hdphoto" Target="../media/hdphoto9.wdp"/><Relationship Id="rId3" Type="http://schemas.openxmlformats.org/officeDocument/2006/relationships/image" Target="../media/image38.png"/><Relationship Id="rId2" Type="http://schemas.openxmlformats.org/officeDocument/2006/relationships/image" Target="../media/image14.png"/><Relationship Id="rId11" Type="http://schemas.openxmlformats.org/officeDocument/2006/relationships/slideLayout" Target="../slideLayouts/slideLayout3.xml"/><Relationship Id="rId10" Type="http://schemas.microsoft.com/office/2007/relationships/hdphoto" Target="../media/hdphoto12.wdp"/><Relationship Id="rId1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4.png"/><Relationship Id="rId7" Type="http://schemas.openxmlformats.org/officeDocument/2006/relationships/image" Target="../media/image5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5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14.png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956" y="855027"/>
            <a:ext cx="2480488" cy="107537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281265" y="-82181"/>
            <a:ext cx="1932801" cy="2319648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2747790" y="1909381"/>
            <a:ext cx="672491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6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少先队知识</a:t>
            </a:r>
            <a:endParaRPr lang="zh-CN" altLang="en-US" sz="96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783099" y="3788410"/>
            <a:ext cx="2654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600" dirty="0">
                <a:solidFill>
                  <a:srgbClr val="27305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中国少年先锋队</a:t>
            </a:r>
            <a:br>
              <a:rPr lang="zh-CN" altLang="en-US" sz="2000" spc="600" dirty="0">
                <a:solidFill>
                  <a:srgbClr val="27305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</a:br>
            <a:r>
              <a:rPr lang="en-US" altLang="zh-CN" sz="2000" spc="600" dirty="0">
                <a:solidFill>
                  <a:srgbClr val="27305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XX</a:t>
            </a:r>
            <a:r>
              <a:rPr lang="zh-CN" altLang="en-US" sz="2000" spc="600" dirty="0">
                <a:solidFill>
                  <a:srgbClr val="27305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小学大队部</a:t>
            </a:r>
            <a:endParaRPr lang="zh-CN" altLang="en-US" sz="2000" spc="600" dirty="0">
              <a:solidFill>
                <a:srgbClr val="273057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367314" y="3414813"/>
            <a:ext cx="5326743" cy="255096"/>
            <a:chOff x="1840849" y="1491630"/>
            <a:chExt cx="5326743" cy="255096"/>
          </a:xfrm>
        </p:grpSpPr>
        <p:grpSp>
          <p:nvGrpSpPr>
            <p:cNvPr id="34" name="组合 33"/>
            <p:cNvGrpSpPr/>
            <p:nvPr/>
          </p:nvGrpSpPr>
          <p:grpSpPr>
            <a:xfrm>
              <a:off x="4118171" y="1491630"/>
              <a:ext cx="887762" cy="255096"/>
              <a:chOff x="3965502" y="1879809"/>
              <a:chExt cx="1193100" cy="342834"/>
            </a:xfrm>
            <a:solidFill>
              <a:srgbClr val="E71E17"/>
            </a:solidFill>
          </p:grpSpPr>
          <p:sp>
            <p:nvSpPr>
              <p:cNvPr id="38" name="dark-star-shape_15445"/>
              <p:cNvSpPr>
                <a:spLocks noChangeAspect="1"/>
              </p:cNvSpPr>
              <p:nvPr/>
            </p:nvSpPr>
            <p:spPr bwMode="auto">
              <a:xfrm>
                <a:off x="4391609" y="1879809"/>
                <a:ext cx="360781" cy="342834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dark-star-shape_15445"/>
              <p:cNvSpPr>
                <a:spLocks noChangeAspect="1"/>
              </p:cNvSpPr>
              <p:nvPr/>
            </p:nvSpPr>
            <p:spPr bwMode="auto">
              <a:xfrm>
                <a:off x="4771621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0" name="dark-star-shape_15445"/>
              <p:cNvSpPr>
                <a:spLocks noChangeAspect="1"/>
              </p:cNvSpPr>
              <p:nvPr/>
            </p:nvSpPr>
            <p:spPr bwMode="auto">
              <a:xfrm>
                <a:off x="4161559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1" name="dark-star-shape_15445"/>
              <p:cNvSpPr>
                <a:spLocks noChangeAspect="1"/>
              </p:cNvSpPr>
              <p:nvPr/>
            </p:nvSpPr>
            <p:spPr bwMode="auto">
              <a:xfrm>
                <a:off x="396550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2" name="dark-star-shape_15445"/>
              <p:cNvSpPr>
                <a:spLocks noChangeAspect="1"/>
              </p:cNvSpPr>
              <p:nvPr/>
            </p:nvSpPr>
            <p:spPr bwMode="auto">
              <a:xfrm>
                <a:off x="503791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35" name="组合 34"/>
            <p:cNvGrpSpPr/>
            <p:nvPr/>
          </p:nvGrpSpPr>
          <p:grpSpPr>
            <a:xfrm>
              <a:off x="1840849" y="1619178"/>
              <a:ext cx="5326743" cy="0"/>
              <a:chOff x="1840849" y="2082167"/>
              <a:chExt cx="5326743" cy="0"/>
            </a:xfrm>
          </p:grpSpPr>
          <p:cxnSp>
            <p:nvCxnSpPr>
              <p:cNvPr id="36" name="直接连接符 35"/>
              <p:cNvCxnSpPr/>
              <p:nvPr/>
            </p:nvCxnSpPr>
            <p:spPr>
              <a:xfrm>
                <a:off x="5148064" y="2082167"/>
                <a:ext cx="2019528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>
                <a:off x="1840849" y="2082167"/>
                <a:ext cx="2155087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7" b="10201"/>
          <a:stretch>
            <a:fillRect/>
          </a:stretch>
        </p:blipFill>
        <p:spPr>
          <a:xfrm>
            <a:off x="9172338" y="-243430"/>
            <a:ext cx="2988913" cy="2196914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0324"/>
            <a:ext cx="12192000" cy="1018437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00612"/>
            <a:ext cx="12192000" cy="557388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646" y="2237467"/>
            <a:ext cx="4470768" cy="4661623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"/>
          <a:stretch>
            <a:fillRect/>
          </a:stretch>
        </p:blipFill>
        <p:spPr>
          <a:xfrm>
            <a:off x="0" y="4768702"/>
            <a:ext cx="12192000" cy="2089298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2035"/>
            <a:ext cx="12192000" cy="985965"/>
          </a:xfrm>
          <a:prstGeom prst="rect">
            <a:avLst/>
          </a:prstGeom>
        </p:spPr>
      </p:pic>
      <p:pic>
        <p:nvPicPr>
          <p:cNvPr id="2" name="儿歌 - 中国少年先锋队队歌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026400" y="-122238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00"/>
    </mc:Choice>
    <mc:Fallback>
      <p:transition spd="slow" advTm="7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65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7" grpId="0"/>
      <p:bldP spid="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0324"/>
            <a:ext cx="12192000" cy="101843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00612"/>
            <a:ext cx="12192000" cy="55738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"/>
          <a:stretch>
            <a:fillRect/>
          </a:stretch>
        </p:blipFill>
        <p:spPr>
          <a:xfrm flipH="1">
            <a:off x="0" y="4768702"/>
            <a:ext cx="12192000" cy="20892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2035"/>
            <a:ext cx="12192000" cy="985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705419" cy="665876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003207" y="1211328"/>
            <a:ext cx="128753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目</a:t>
            </a:r>
            <a:endParaRPr lang="zh-CN" altLang="en-US" sz="8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986926" y="1827688"/>
            <a:ext cx="3467100" cy="539629"/>
            <a:chOff x="5986926" y="1827688"/>
            <a:chExt cx="3467100" cy="539629"/>
          </a:xfrm>
        </p:grpSpPr>
        <p:sp>
          <p:nvSpPr>
            <p:cNvPr id="12" name="矩形: 圆角 11"/>
            <p:cNvSpPr/>
            <p:nvPr/>
          </p:nvSpPr>
          <p:spPr>
            <a:xfrm>
              <a:off x="5986926" y="1844097"/>
              <a:ext cx="3467100" cy="523220"/>
            </a:xfrm>
            <a:prstGeom prst="roundRect">
              <a:avLst/>
            </a:prstGeom>
            <a:noFill/>
            <a:ln w="19050">
              <a:solidFill>
                <a:srgbClr val="E233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201616" y="1827688"/>
              <a:ext cx="256993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少先队员标志</a:t>
              </a:r>
              <a:endParaRPr lang="zh-CN" altLang="en-US" sz="28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986926" y="2647799"/>
            <a:ext cx="3467100" cy="534159"/>
            <a:chOff x="5986926" y="2647799"/>
            <a:chExt cx="3467100" cy="534159"/>
          </a:xfrm>
        </p:grpSpPr>
        <p:sp>
          <p:nvSpPr>
            <p:cNvPr id="13" name="矩形: 圆角 12"/>
            <p:cNvSpPr/>
            <p:nvPr/>
          </p:nvSpPr>
          <p:spPr>
            <a:xfrm>
              <a:off x="5986926" y="2658738"/>
              <a:ext cx="3467100" cy="523220"/>
            </a:xfrm>
            <a:prstGeom prst="roundRect">
              <a:avLst/>
            </a:prstGeom>
            <a:noFill/>
            <a:ln w="19050">
              <a:solidFill>
                <a:srgbClr val="28A5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201616" y="2647799"/>
              <a:ext cx="296747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少先队队旗队徽</a:t>
              </a:r>
              <a:endParaRPr lang="zh-CN" altLang="en-US" sz="28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986926" y="3467910"/>
            <a:ext cx="3467100" cy="528689"/>
            <a:chOff x="5986926" y="3467910"/>
            <a:chExt cx="3467100" cy="528689"/>
          </a:xfrm>
        </p:grpSpPr>
        <p:sp>
          <p:nvSpPr>
            <p:cNvPr id="14" name="矩形: 圆角 13"/>
            <p:cNvSpPr/>
            <p:nvPr/>
          </p:nvSpPr>
          <p:spPr>
            <a:xfrm>
              <a:off x="5986926" y="3473379"/>
              <a:ext cx="3467100" cy="523220"/>
            </a:xfrm>
            <a:prstGeom prst="roundRect">
              <a:avLst/>
            </a:prstGeom>
            <a:noFill/>
            <a:ln w="19050">
              <a:solidFill>
                <a:srgbClr val="E233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201616" y="3467910"/>
              <a:ext cx="296747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少先队基本礼仪</a:t>
              </a:r>
              <a:endParaRPr lang="zh-CN" altLang="en-US" sz="28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86926" y="4288021"/>
            <a:ext cx="3467100" cy="523220"/>
            <a:chOff x="5986926" y="4288021"/>
            <a:chExt cx="3467100" cy="523220"/>
          </a:xfrm>
        </p:grpSpPr>
        <p:sp>
          <p:nvSpPr>
            <p:cNvPr id="15" name="矩形: 圆角 14"/>
            <p:cNvSpPr/>
            <p:nvPr/>
          </p:nvSpPr>
          <p:spPr>
            <a:xfrm>
              <a:off x="5986926" y="4288021"/>
              <a:ext cx="3467100" cy="523220"/>
            </a:xfrm>
            <a:prstGeom prst="roundRect">
              <a:avLst/>
            </a:prstGeom>
            <a:noFill/>
            <a:ln w="19050">
              <a:solidFill>
                <a:srgbClr val="28A5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6201616" y="4288021"/>
              <a:ext cx="296747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少先队基本知识</a:t>
              </a:r>
              <a:endParaRPr lang="zh-CN" altLang="en-US" sz="28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sp>
        <p:nvSpPr>
          <p:cNvPr id="30" name="矩形: 圆角 29"/>
          <p:cNvSpPr/>
          <p:nvPr/>
        </p:nvSpPr>
        <p:spPr>
          <a:xfrm>
            <a:off x="4952695" y="1844097"/>
            <a:ext cx="767531" cy="523220"/>
          </a:xfrm>
          <a:prstGeom prst="roundRect">
            <a:avLst/>
          </a:prstGeom>
          <a:noFill/>
          <a:ln w="19050">
            <a:solidFill>
              <a:srgbClr val="E233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 b="1" dirty="0">
                <a:solidFill>
                  <a:srgbClr val="E23392"/>
                </a:solidFill>
                <a:latin typeface="Agency FB" panose="020B0503020202020204" pitchFamily="34" charset="0"/>
              </a:rPr>
              <a:t>01</a:t>
            </a:r>
            <a:endParaRPr lang="zh-CN" altLang="en-US" sz="2400" b="1" dirty="0">
              <a:solidFill>
                <a:srgbClr val="E23392"/>
              </a:solidFill>
              <a:latin typeface="Agency FB" panose="020B0503020202020204" pitchFamily="34" charset="0"/>
            </a:endParaRPr>
          </a:p>
        </p:txBody>
      </p:sp>
      <p:sp>
        <p:nvSpPr>
          <p:cNvPr id="31" name="矩形: 圆角 30"/>
          <p:cNvSpPr/>
          <p:nvPr/>
        </p:nvSpPr>
        <p:spPr>
          <a:xfrm>
            <a:off x="4952695" y="2658738"/>
            <a:ext cx="767531" cy="523220"/>
          </a:xfrm>
          <a:prstGeom prst="roundRect">
            <a:avLst/>
          </a:prstGeom>
          <a:noFill/>
          <a:ln w="19050">
            <a:solidFill>
              <a:srgbClr val="28A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400" b="1" dirty="0">
                <a:solidFill>
                  <a:srgbClr val="28A5DF"/>
                </a:solidFill>
                <a:latin typeface="Agency FB" panose="020B0503020202020204" pitchFamily="34" charset="0"/>
              </a:rPr>
              <a:t>02</a:t>
            </a:r>
            <a:endParaRPr lang="zh-CN" altLang="en-US" sz="2400" b="1" dirty="0">
              <a:solidFill>
                <a:srgbClr val="28A5DF"/>
              </a:solidFill>
              <a:latin typeface="Agency FB" panose="020B0503020202020204" pitchFamily="34" charset="0"/>
            </a:endParaRPr>
          </a:p>
        </p:txBody>
      </p:sp>
      <p:sp>
        <p:nvSpPr>
          <p:cNvPr id="32" name="矩形: 圆角 31"/>
          <p:cNvSpPr/>
          <p:nvPr/>
        </p:nvSpPr>
        <p:spPr>
          <a:xfrm>
            <a:off x="4952695" y="3473379"/>
            <a:ext cx="767531" cy="523220"/>
          </a:xfrm>
          <a:prstGeom prst="roundRect">
            <a:avLst/>
          </a:prstGeom>
          <a:noFill/>
          <a:ln w="19050">
            <a:solidFill>
              <a:srgbClr val="E233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sz="2400" b="1" dirty="0">
                <a:solidFill>
                  <a:srgbClr val="E23392"/>
                </a:solidFill>
                <a:latin typeface="Agency FB" panose="020B0503020202020204" pitchFamily="34" charset="0"/>
              </a:rPr>
              <a:t>03</a:t>
            </a:r>
            <a:endParaRPr lang="zh-CN" altLang="en-US" sz="2400" b="1" dirty="0">
              <a:solidFill>
                <a:srgbClr val="E23392"/>
              </a:solidFill>
              <a:latin typeface="Agency FB" panose="020B0503020202020204" pitchFamily="34" charset="0"/>
            </a:endParaRPr>
          </a:p>
        </p:txBody>
      </p:sp>
      <p:sp>
        <p:nvSpPr>
          <p:cNvPr id="33" name="矩形: 圆角 32"/>
          <p:cNvSpPr/>
          <p:nvPr/>
        </p:nvSpPr>
        <p:spPr>
          <a:xfrm>
            <a:off x="4952695" y="4288021"/>
            <a:ext cx="767531" cy="523220"/>
          </a:xfrm>
          <a:prstGeom prst="roundRect">
            <a:avLst/>
          </a:prstGeom>
          <a:noFill/>
          <a:ln w="19050">
            <a:solidFill>
              <a:srgbClr val="28A5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sz="2400" b="1" dirty="0">
                <a:solidFill>
                  <a:srgbClr val="28A5DF"/>
                </a:solidFill>
                <a:latin typeface="Agency FB" panose="020B0503020202020204" pitchFamily="34" charset="0"/>
              </a:rPr>
              <a:t>04</a:t>
            </a:r>
            <a:endParaRPr lang="zh-CN" altLang="en-US" sz="2400" b="1" dirty="0">
              <a:solidFill>
                <a:srgbClr val="28A5DF"/>
              </a:solidFill>
              <a:latin typeface="Agency FB" panose="020B0503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574364" y="2422634"/>
            <a:ext cx="110799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录</a:t>
            </a:r>
            <a:endParaRPr lang="zh-CN" altLang="en-US" sz="66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54026" y="250345"/>
            <a:ext cx="2274005" cy="987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00"/>
    </mc:Choice>
    <mc:Fallback>
      <p:transition spd="slow" advTm="7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6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0" grpId="0" animBg="1"/>
      <p:bldP spid="31" grpId="0" animBg="1"/>
      <p:bldP spid="32" grpId="0" animBg="1"/>
      <p:bldP spid="33" grpId="0" animBg="1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0324"/>
            <a:ext cx="12192000" cy="101843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00612"/>
            <a:ext cx="12192000" cy="557388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193" y="3271728"/>
            <a:ext cx="3555134" cy="33870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"/>
          <a:stretch>
            <a:fillRect/>
          </a:stretch>
        </p:blipFill>
        <p:spPr>
          <a:xfrm>
            <a:off x="0" y="4768702"/>
            <a:ext cx="12192000" cy="20892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2035"/>
            <a:ext cx="12192000" cy="985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5275550" y="120378"/>
            <a:ext cx="1595594" cy="191495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233678" y="2553563"/>
            <a:ext cx="572464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少先队员标志</a:t>
            </a:r>
            <a:endParaRPr lang="zh-CN" altLang="en-US" sz="66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432629" y="2172878"/>
            <a:ext cx="5326743" cy="255096"/>
            <a:chOff x="1840849" y="1491630"/>
            <a:chExt cx="5326743" cy="255096"/>
          </a:xfrm>
        </p:grpSpPr>
        <p:grpSp>
          <p:nvGrpSpPr>
            <p:cNvPr id="11" name="组合 10"/>
            <p:cNvGrpSpPr/>
            <p:nvPr/>
          </p:nvGrpSpPr>
          <p:grpSpPr>
            <a:xfrm>
              <a:off x="4118171" y="1491630"/>
              <a:ext cx="887762" cy="255096"/>
              <a:chOff x="3965502" y="1879809"/>
              <a:chExt cx="1193100" cy="342834"/>
            </a:xfrm>
            <a:solidFill>
              <a:srgbClr val="E71E17"/>
            </a:solidFill>
          </p:grpSpPr>
          <p:sp>
            <p:nvSpPr>
              <p:cNvPr id="15" name="dark-star-shape_15445"/>
              <p:cNvSpPr>
                <a:spLocks noChangeAspect="1"/>
              </p:cNvSpPr>
              <p:nvPr/>
            </p:nvSpPr>
            <p:spPr bwMode="auto">
              <a:xfrm>
                <a:off x="4391609" y="1879809"/>
                <a:ext cx="360781" cy="342834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dark-star-shape_15445"/>
              <p:cNvSpPr>
                <a:spLocks noChangeAspect="1"/>
              </p:cNvSpPr>
              <p:nvPr/>
            </p:nvSpPr>
            <p:spPr bwMode="auto">
              <a:xfrm>
                <a:off x="4771621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dark-star-shape_15445"/>
              <p:cNvSpPr>
                <a:spLocks noChangeAspect="1"/>
              </p:cNvSpPr>
              <p:nvPr/>
            </p:nvSpPr>
            <p:spPr bwMode="auto">
              <a:xfrm>
                <a:off x="4161559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dark-star-shape_15445"/>
              <p:cNvSpPr>
                <a:spLocks noChangeAspect="1"/>
              </p:cNvSpPr>
              <p:nvPr/>
            </p:nvSpPr>
            <p:spPr bwMode="auto">
              <a:xfrm>
                <a:off x="396550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dark-star-shape_15445"/>
              <p:cNvSpPr>
                <a:spLocks noChangeAspect="1"/>
              </p:cNvSpPr>
              <p:nvPr/>
            </p:nvSpPr>
            <p:spPr bwMode="auto">
              <a:xfrm>
                <a:off x="503791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2" name="组合 11"/>
            <p:cNvGrpSpPr/>
            <p:nvPr/>
          </p:nvGrpSpPr>
          <p:grpSpPr>
            <a:xfrm>
              <a:off x="1840849" y="1619178"/>
              <a:ext cx="5326743" cy="0"/>
              <a:chOff x="1840849" y="2082167"/>
              <a:chExt cx="5326743" cy="0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5148064" y="2082167"/>
                <a:ext cx="2019528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1840849" y="2082167"/>
                <a:ext cx="2155087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组合 19"/>
          <p:cNvGrpSpPr/>
          <p:nvPr/>
        </p:nvGrpSpPr>
        <p:grpSpPr>
          <a:xfrm>
            <a:off x="3432629" y="3674042"/>
            <a:ext cx="5326743" cy="255097"/>
            <a:chOff x="1840849" y="1491636"/>
            <a:chExt cx="5326743" cy="255097"/>
          </a:xfrm>
        </p:grpSpPr>
        <p:grpSp>
          <p:nvGrpSpPr>
            <p:cNvPr id="21" name="组合 20"/>
            <p:cNvGrpSpPr/>
            <p:nvPr/>
          </p:nvGrpSpPr>
          <p:grpSpPr>
            <a:xfrm>
              <a:off x="4118171" y="1491636"/>
              <a:ext cx="887762" cy="255097"/>
              <a:chOff x="3965502" y="1879809"/>
              <a:chExt cx="1193100" cy="342834"/>
            </a:xfrm>
            <a:solidFill>
              <a:srgbClr val="E71E17"/>
            </a:solidFill>
          </p:grpSpPr>
          <p:sp>
            <p:nvSpPr>
              <p:cNvPr id="25" name="dark-star-shape_15445"/>
              <p:cNvSpPr>
                <a:spLocks noChangeAspect="1"/>
              </p:cNvSpPr>
              <p:nvPr/>
            </p:nvSpPr>
            <p:spPr bwMode="auto">
              <a:xfrm>
                <a:off x="4391609" y="1879809"/>
                <a:ext cx="360781" cy="342834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6" name="dark-star-shape_15445"/>
              <p:cNvSpPr>
                <a:spLocks noChangeAspect="1"/>
              </p:cNvSpPr>
              <p:nvPr/>
            </p:nvSpPr>
            <p:spPr bwMode="auto">
              <a:xfrm>
                <a:off x="4771621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dark-star-shape_15445"/>
              <p:cNvSpPr>
                <a:spLocks noChangeAspect="1"/>
              </p:cNvSpPr>
              <p:nvPr/>
            </p:nvSpPr>
            <p:spPr bwMode="auto">
              <a:xfrm>
                <a:off x="4161559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dark-star-shape_15445"/>
              <p:cNvSpPr>
                <a:spLocks noChangeAspect="1"/>
              </p:cNvSpPr>
              <p:nvPr/>
            </p:nvSpPr>
            <p:spPr bwMode="auto">
              <a:xfrm>
                <a:off x="396550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dark-star-shape_15445"/>
              <p:cNvSpPr>
                <a:spLocks noChangeAspect="1"/>
              </p:cNvSpPr>
              <p:nvPr/>
            </p:nvSpPr>
            <p:spPr bwMode="auto">
              <a:xfrm>
                <a:off x="503791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22" name="组合 21"/>
            <p:cNvGrpSpPr/>
            <p:nvPr/>
          </p:nvGrpSpPr>
          <p:grpSpPr>
            <a:xfrm>
              <a:off x="1840849" y="1619178"/>
              <a:ext cx="5326743" cy="0"/>
              <a:chOff x="1840849" y="2082167"/>
              <a:chExt cx="5326743" cy="0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5148064" y="2082167"/>
                <a:ext cx="2019528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1840849" y="2082167"/>
                <a:ext cx="2155087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00" y="346147"/>
            <a:ext cx="2480488" cy="1075373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7" b="10201"/>
          <a:stretch>
            <a:fillRect/>
          </a:stretch>
        </p:blipFill>
        <p:spPr>
          <a:xfrm>
            <a:off x="5477917" y="3791794"/>
            <a:ext cx="1190861" cy="8753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00"/>
    </mc:Choice>
    <mc:Fallback>
      <p:transition spd="slow" advTm="3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37240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少先队员标志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sp>
        <p:nvSpPr>
          <p:cNvPr id="25" name="矩形 17"/>
          <p:cNvSpPr/>
          <p:nvPr/>
        </p:nvSpPr>
        <p:spPr>
          <a:xfrm flipH="1">
            <a:off x="361651" y="4088317"/>
            <a:ext cx="691181" cy="527905"/>
          </a:xfrm>
          <a:custGeom>
            <a:avLst/>
            <a:gdLst/>
            <a:ahLst/>
            <a:cxnLst/>
            <a:rect l="l" t="t" r="r" b="b"/>
            <a:pathLst>
              <a:path w="637499" h="486904">
                <a:moveTo>
                  <a:pt x="637499" y="0"/>
                </a:moveTo>
                <a:lnTo>
                  <a:pt x="49403" y="345353"/>
                </a:lnTo>
                <a:lnTo>
                  <a:pt x="0" y="486904"/>
                </a:lnTo>
                <a:lnTo>
                  <a:pt x="620809" y="346293"/>
                </a:lnTo>
                <a:lnTo>
                  <a:pt x="637499" y="336073"/>
                </a:lnTo>
                <a:close/>
              </a:path>
            </a:pathLst>
          </a:custGeom>
          <a:solidFill>
            <a:srgbClr val="211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grpSp>
        <p:nvGrpSpPr>
          <p:cNvPr id="26" name="组合 25"/>
          <p:cNvGrpSpPr/>
          <p:nvPr/>
        </p:nvGrpSpPr>
        <p:grpSpPr>
          <a:xfrm>
            <a:off x="453365" y="1925388"/>
            <a:ext cx="3007225" cy="3007224"/>
            <a:chOff x="359073" y="916229"/>
            <a:chExt cx="2255419" cy="2255418"/>
          </a:xfrm>
        </p:grpSpPr>
        <p:sp>
          <p:nvSpPr>
            <p:cNvPr id="27" name="椭圆 26"/>
            <p:cNvSpPr/>
            <p:nvPr/>
          </p:nvSpPr>
          <p:spPr>
            <a:xfrm>
              <a:off x="359073" y="916229"/>
              <a:ext cx="2255419" cy="2255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28" name="图片 27"/>
            <p:cNvPicPr/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9765" y="1068788"/>
              <a:ext cx="1954036" cy="1950299"/>
            </a:xfrm>
            <a:prstGeom prst="ellipse">
              <a:avLst/>
            </a:prstGeom>
          </p:spPr>
        </p:pic>
      </p:grpSp>
      <p:sp>
        <p:nvSpPr>
          <p:cNvPr id="29" name="矩形 17"/>
          <p:cNvSpPr/>
          <p:nvPr/>
        </p:nvSpPr>
        <p:spPr>
          <a:xfrm flipH="1">
            <a:off x="4521132" y="4088317"/>
            <a:ext cx="691181" cy="527905"/>
          </a:xfrm>
          <a:custGeom>
            <a:avLst/>
            <a:gdLst/>
            <a:ahLst/>
            <a:cxnLst/>
            <a:rect l="l" t="t" r="r" b="b"/>
            <a:pathLst>
              <a:path w="637499" h="486904">
                <a:moveTo>
                  <a:pt x="637499" y="0"/>
                </a:moveTo>
                <a:lnTo>
                  <a:pt x="49403" y="345353"/>
                </a:lnTo>
                <a:lnTo>
                  <a:pt x="0" y="486904"/>
                </a:lnTo>
                <a:lnTo>
                  <a:pt x="620809" y="346293"/>
                </a:lnTo>
                <a:lnTo>
                  <a:pt x="637499" y="336073"/>
                </a:lnTo>
                <a:close/>
              </a:path>
            </a:pathLst>
          </a:custGeom>
          <a:solidFill>
            <a:srgbClr val="211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grpSp>
        <p:nvGrpSpPr>
          <p:cNvPr id="30" name="组合 29"/>
          <p:cNvGrpSpPr/>
          <p:nvPr/>
        </p:nvGrpSpPr>
        <p:grpSpPr>
          <a:xfrm>
            <a:off x="4612846" y="1925388"/>
            <a:ext cx="3007225" cy="3007224"/>
            <a:chOff x="3478684" y="916229"/>
            <a:chExt cx="2255419" cy="2255418"/>
          </a:xfrm>
        </p:grpSpPr>
        <p:sp>
          <p:nvSpPr>
            <p:cNvPr id="31" name="椭圆 30"/>
            <p:cNvSpPr/>
            <p:nvPr/>
          </p:nvSpPr>
          <p:spPr>
            <a:xfrm>
              <a:off x="3478684" y="916229"/>
              <a:ext cx="2255419" cy="2255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32" name="图片 31"/>
            <p:cNvPicPr/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99512" y="1031437"/>
              <a:ext cx="2025000" cy="2025000"/>
            </a:xfrm>
            <a:prstGeom prst="ellipse">
              <a:avLst/>
            </a:prstGeom>
          </p:spPr>
        </p:pic>
      </p:grpSp>
      <p:sp>
        <p:nvSpPr>
          <p:cNvPr id="33" name="矩形 17"/>
          <p:cNvSpPr/>
          <p:nvPr/>
        </p:nvSpPr>
        <p:spPr>
          <a:xfrm flipH="1">
            <a:off x="8680614" y="4088317"/>
            <a:ext cx="691181" cy="527905"/>
          </a:xfrm>
          <a:custGeom>
            <a:avLst/>
            <a:gdLst/>
            <a:ahLst/>
            <a:cxnLst/>
            <a:rect l="l" t="t" r="r" b="b"/>
            <a:pathLst>
              <a:path w="637499" h="486904">
                <a:moveTo>
                  <a:pt x="637499" y="0"/>
                </a:moveTo>
                <a:lnTo>
                  <a:pt x="49403" y="345353"/>
                </a:lnTo>
                <a:lnTo>
                  <a:pt x="0" y="486904"/>
                </a:lnTo>
                <a:lnTo>
                  <a:pt x="620809" y="346293"/>
                </a:lnTo>
                <a:lnTo>
                  <a:pt x="637499" y="336073"/>
                </a:lnTo>
                <a:close/>
              </a:path>
            </a:pathLst>
          </a:custGeom>
          <a:solidFill>
            <a:srgbClr val="211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/>
          </a:p>
        </p:txBody>
      </p:sp>
      <p:grpSp>
        <p:nvGrpSpPr>
          <p:cNvPr id="34" name="组合 33"/>
          <p:cNvGrpSpPr/>
          <p:nvPr/>
        </p:nvGrpSpPr>
        <p:grpSpPr>
          <a:xfrm>
            <a:off x="8772328" y="1925388"/>
            <a:ext cx="3007225" cy="3007224"/>
            <a:chOff x="6598295" y="916229"/>
            <a:chExt cx="2255419" cy="2255418"/>
          </a:xfrm>
        </p:grpSpPr>
        <p:sp>
          <p:nvSpPr>
            <p:cNvPr id="35" name="椭圆 34"/>
            <p:cNvSpPr/>
            <p:nvPr/>
          </p:nvSpPr>
          <p:spPr>
            <a:xfrm>
              <a:off x="6598295" y="916229"/>
              <a:ext cx="2255419" cy="22554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36" name="图片 35"/>
            <p:cNvPicPr/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745339" y="1063273"/>
              <a:ext cx="1961330" cy="1961330"/>
            </a:xfrm>
            <a:prstGeom prst="ellipse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361648" y="3917682"/>
            <a:ext cx="3098941" cy="780716"/>
            <a:chOff x="290286" y="2410449"/>
            <a:chExt cx="2324206" cy="585537"/>
          </a:xfrm>
        </p:grpSpPr>
        <p:sp>
          <p:nvSpPr>
            <p:cNvPr id="38" name="矩形 15"/>
            <p:cNvSpPr/>
            <p:nvPr/>
          </p:nvSpPr>
          <p:spPr>
            <a:xfrm flipH="1">
              <a:off x="290286" y="2410449"/>
              <a:ext cx="2324206" cy="585537"/>
            </a:xfrm>
            <a:custGeom>
              <a:avLst/>
              <a:gdLst/>
              <a:ahLst/>
              <a:cxnLst/>
              <a:rect l="l" t="t" r="r" b="b"/>
              <a:pathLst>
                <a:path w="3106957" h="776923">
                  <a:moveTo>
                    <a:pt x="0" y="0"/>
                  </a:moveTo>
                  <a:lnTo>
                    <a:pt x="191750" y="776923"/>
                  </a:lnTo>
                  <a:lnTo>
                    <a:pt x="3106957" y="526631"/>
                  </a:lnTo>
                  <a:lnTo>
                    <a:pt x="3106957" y="151928"/>
                  </a:lnTo>
                  <a:close/>
                </a:path>
              </a:pathLst>
            </a:custGeom>
            <a:solidFill>
              <a:srgbClr val="E03A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39" name="文本框 66"/>
            <p:cNvSpPr txBox="1"/>
            <p:nvPr/>
          </p:nvSpPr>
          <p:spPr>
            <a:xfrm>
              <a:off x="678850" y="2497180"/>
              <a:ext cx="1615864" cy="3770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latin typeface="方正正大黑简体" panose="02000000000000000000" pitchFamily="2" charset="-122"/>
                  <a:ea typeface="方正正大黑简体" panose="02000000000000000000" pitchFamily="2" charset="-122"/>
                </a:defRPr>
              </a:lvl1pPr>
            </a:lstStyle>
            <a:p>
              <a:pPr algn="ctr"/>
              <a:r>
                <a:rPr lang="zh-CN" altLang="en-US" sz="26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队员标志</a:t>
              </a:r>
              <a:endParaRPr lang="zh-CN" altLang="en-US" sz="26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521130" y="3917682"/>
            <a:ext cx="3098941" cy="780716"/>
            <a:chOff x="3409897" y="2410449"/>
            <a:chExt cx="2324206" cy="585537"/>
          </a:xfrm>
        </p:grpSpPr>
        <p:sp>
          <p:nvSpPr>
            <p:cNvPr id="41" name="矩形 15"/>
            <p:cNvSpPr/>
            <p:nvPr/>
          </p:nvSpPr>
          <p:spPr>
            <a:xfrm flipH="1">
              <a:off x="3409897" y="2410449"/>
              <a:ext cx="2324206" cy="585537"/>
            </a:xfrm>
            <a:custGeom>
              <a:avLst/>
              <a:gdLst/>
              <a:ahLst/>
              <a:cxnLst/>
              <a:rect l="l" t="t" r="r" b="b"/>
              <a:pathLst>
                <a:path w="3106957" h="776923">
                  <a:moveTo>
                    <a:pt x="0" y="0"/>
                  </a:moveTo>
                  <a:lnTo>
                    <a:pt x="191750" y="776923"/>
                  </a:lnTo>
                  <a:lnTo>
                    <a:pt x="3106957" y="526631"/>
                  </a:lnTo>
                  <a:lnTo>
                    <a:pt x="3106957" y="151928"/>
                  </a:lnTo>
                  <a:close/>
                </a:path>
              </a:pathLst>
            </a:custGeom>
            <a:solidFill>
              <a:srgbClr val="E03A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42" name="文本框 66"/>
            <p:cNvSpPr txBox="1"/>
            <p:nvPr/>
          </p:nvSpPr>
          <p:spPr>
            <a:xfrm>
              <a:off x="3928286" y="2497180"/>
              <a:ext cx="1615864" cy="3770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latin typeface="方正正大黑简体" panose="02000000000000000000" pitchFamily="2" charset="-122"/>
                  <a:ea typeface="方正正大黑简体" panose="02000000000000000000" pitchFamily="2" charset="-122"/>
                </a:defRPr>
              </a:lvl1pPr>
            </a:lstStyle>
            <a:p>
              <a:pPr algn="ctr"/>
              <a:r>
                <a:rPr lang="zh-CN" altLang="en-US" sz="26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干部标志</a:t>
              </a:r>
              <a:endParaRPr lang="zh-CN" altLang="en-US" sz="26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680611" y="3917682"/>
            <a:ext cx="3098941" cy="780716"/>
            <a:chOff x="6529508" y="2410449"/>
            <a:chExt cx="2324206" cy="585537"/>
          </a:xfrm>
        </p:grpSpPr>
        <p:sp>
          <p:nvSpPr>
            <p:cNvPr id="44" name="矩形 15"/>
            <p:cNvSpPr/>
            <p:nvPr/>
          </p:nvSpPr>
          <p:spPr>
            <a:xfrm flipH="1">
              <a:off x="6529508" y="2410449"/>
              <a:ext cx="2324206" cy="585537"/>
            </a:xfrm>
            <a:custGeom>
              <a:avLst/>
              <a:gdLst/>
              <a:ahLst/>
              <a:cxnLst/>
              <a:rect l="l" t="t" r="r" b="b"/>
              <a:pathLst>
                <a:path w="3106957" h="776923">
                  <a:moveTo>
                    <a:pt x="0" y="0"/>
                  </a:moveTo>
                  <a:lnTo>
                    <a:pt x="191750" y="776923"/>
                  </a:lnTo>
                  <a:lnTo>
                    <a:pt x="3106957" y="526631"/>
                  </a:lnTo>
                  <a:lnTo>
                    <a:pt x="3106957" y="151928"/>
                  </a:lnTo>
                  <a:close/>
                </a:path>
              </a:pathLst>
            </a:custGeom>
            <a:solidFill>
              <a:srgbClr val="E03A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45" name="文本框 66"/>
            <p:cNvSpPr txBox="1"/>
            <p:nvPr/>
          </p:nvSpPr>
          <p:spPr>
            <a:xfrm>
              <a:off x="7047897" y="2497180"/>
              <a:ext cx="1615864" cy="3770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latin typeface="方正正大黑简体" panose="02000000000000000000" pitchFamily="2" charset="-122"/>
                  <a:ea typeface="方正正大黑简体" panose="02000000000000000000" pitchFamily="2" charset="-122"/>
                </a:defRPr>
              </a:lvl1pPr>
            </a:lstStyle>
            <a:p>
              <a:pPr algn="ctr"/>
              <a:r>
                <a:rPr lang="zh-CN" altLang="en-US" sz="26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组织标志</a:t>
              </a:r>
              <a:endParaRPr lang="zh-CN" altLang="en-US" sz="26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00"/>
    </mc:Choice>
    <mc:Fallback>
      <p:transition spd="slow" advTm="7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8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75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25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5" grpId="0" animBg="1"/>
      <p:bldP spid="29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37240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少先队员标志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10749" y="1531035"/>
            <a:ext cx="89072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红领巾是少先队员的标志，它代表着红旗的一角，是革命先烈的鲜血染成（见图例）</a:t>
            </a:r>
            <a:endParaRPr lang="zh-CN" altLang="en-US" dirty="0"/>
          </a:p>
        </p:txBody>
      </p:sp>
      <p:pic>
        <p:nvPicPr>
          <p:cNvPr id="29" name="Picture 13" descr="2005415111012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96"/>
          <a:stretch>
            <a:fillRect/>
          </a:stretch>
        </p:blipFill>
        <p:spPr bwMode="auto">
          <a:xfrm>
            <a:off x="1093037" y="2527300"/>
            <a:ext cx="10005927" cy="334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00"/>
    </mc:Choice>
    <mc:Fallback>
      <p:transition spd="slow" advTm="2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37240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少先队员标志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61606" y="2697523"/>
            <a:ext cx="4169664" cy="2270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、将红领巾被在肩上，钝角对脊椎骨，右角放在左角下面，两角交叉。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、将右角经过左角前面拉到右边，左角不动。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、右角经左右两角交叉的空隙中拉出，右角恰绕过左角一圈。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4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、将右角从此圈中拉出，抽紧。 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39749" y="1978837"/>
            <a:ext cx="51475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红领巾的结法，并指出动作要领：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2860" r="65500" b="75158"/>
          <a:stretch>
            <a:fillRect/>
          </a:stretch>
        </p:blipFill>
        <p:spPr>
          <a:xfrm>
            <a:off x="5953126" y="1769269"/>
            <a:ext cx="1612900" cy="109714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9" t="2097" r="34921" b="75921"/>
          <a:stretch>
            <a:fillRect/>
          </a:stretch>
        </p:blipFill>
        <p:spPr>
          <a:xfrm>
            <a:off x="7816851" y="1769269"/>
            <a:ext cx="1612900" cy="109714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0" t="2097" r="5750" b="75921"/>
          <a:stretch>
            <a:fillRect/>
          </a:stretch>
        </p:blipFill>
        <p:spPr>
          <a:xfrm>
            <a:off x="9667875" y="1769269"/>
            <a:ext cx="1612900" cy="109714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" t="36490" r="67861" b="39391"/>
          <a:stretch>
            <a:fillRect/>
          </a:stretch>
        </p:blipFill>
        <p:spPr>
          <a:xfrm>
            <a:off x="5953126" y="3105085"/>
            <a:ext cx="1612900" cy="109714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2" t="36490" r="36058" b="39391"/>
          <a:stretch>
            <a:fillRect/>
          </a:stretch>
        </p:blipFill>
        <p:spPr>
          <a:xfrm>
            <a:off x="7816851" y="3102415"/>
            <a:ext cx="1612900" cy="109714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74" t="36490" r="5076" b="39391"/>
          <a:stretch>
            <a:fillRect/>
          </a:stretch>
        </p:blipFill>
        <p:spPr>
          <a:xfrm>
            <a:off x="9667875" y="3094063"/>
            <a:ext cx="1612900" cy="109714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" t="71759" r="66605" b="4122"/>
          <a:stretch>
            <a:fillRect/>
          </a:stretch>
        </p:blipFill>
        <p:spPr>
          <a:xfrm>
            <a:off x="5953126" y="4410858"/>
            <a:ext cx="1612900" cy="109714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4" t="71759" r="37586" b="4122"/>
          <a:stretch>
            <a:fillRect/>
          </a:stretch>
        </p:blipFill>
        <p:spPr>
          <a:xfrm>
            <a:off x="7816851" y="4398734"/>
            <a:ext cx="1612900" cy="109714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29" t="69210" r="6521" b="4122"/>
          <a:stretch>
            <a:fillRect/>
          </a:stretch>
        </p:blipFill>
        <p:spPr>
          <a:xfrm>
            <a:off x="9667875" y="4386450"/>
            <a:ext cx="1612900" cy="110942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5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75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75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37240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少先队员标志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grpSp>
        <p:nvGrpSpPr>
          <p:cNvPr id="52" name="组合 51"/>
          <p:cNvGrpSpPr/>
          <p:nvPr/>
        </p:nvGrpSpPr>
        <p:grpSpPr>
          <a:xfrm>
            <a:off x="915199" y="2288292"/>
            <a:ext cx="5169914" cy="2305308"/>
            <a:chOff x="709729" y="1886209"/>
            <a:chExt cx="5766857" cy="2571490"/>
          </a:xfrm>
        </p:grpSpPr>
        <p:sp>
          <p:nvSpPr>
            <p:cNvPr id="5" name="等腰三角形 4"/>
            <p:cNvSpPr/>
            <p:nvPr/>
          </p:nvSpPr>
          <p:spPr>
            <a:xfrm>
              <a:off x="1090496" y="2528651"/>
              <a:ext cx="5005504" cy="123531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077796" y="3941760"/>
              <a:ext cx="0" cy="515939"/>
            </a:xfrm>
            <a:prstGeom prst="lin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096000" y="3941760"/>
              <a:ext cx="0" cy="515939"/>
            </a:xfrm>
            <a:prstGeom prst="lin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1090497" y="4199730"/>
              <a:ext cx="5005503" cy="0"/>
            </a:xfrm>
            <a:prstGeom prst="lin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3086220" y="3986728"/>
              <a:ext cx="99738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120</a:t>
              </a:r>
              <a:r>
                <a:rPr lang="zh-CN" altLang="en-US" dirty="0"/>
                <a:t>厘米</a:t>
              </a:r>
              <a:endParaRPr lang="zh-CN" altLang="en-US" dirty="0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709729" y="1886209"/>
              <a:ext cx="2822801" cy="1763870"/>
              <a:chOff x="709729" y="1886209"/>
              <a:chExt cx="2822801" cy="1763870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709729" y="3134140"/>
                <a:ext cx="326792" cy="515939"/>
              </a:xfrm>
              <a:prstGeom prst="line">
                <a:avLst/>
              </a:prstGeom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3205738" y="1886209"/>
                <a:ext cx="326792" cy="515939"/>
              </a:xfrm>
              <a:prstGeom prst="line">
                <a:avLst/>
              </a:prstGeom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 flipH="1">
                <a:off x="904824" y="2143237"/>
                <a:ext cx="2454785" cy="1286972"/>
              </a:xfrm>
              <a:prstGeom prst="line">
                <a:avLst/>
              </a:prstGeom>
              <a:ln w="19050">
                <a:solidFill>
                  <a:schemeClr val="tx1">
                    <a:lumMod val="85000"/>
                    <a:lumOff val="15000"/>
                  </a:schemeClr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矩形 28"/>
              <p:cNvSpPr/>
              <p:nvPr/>
            </p:nvSpPr>
            <p:spPr>
              <a:xfrm rot="19844693">
                <a:off x="1683965" y="2573225"/>
                <a:ext cx="8803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altLang="zh-CN" dirty="0"/>
                  <a:t>72</a:t>
                </a:r>
                <a:r>
                  <a:rPr lang="zh-CN" altLang="en-US" dirty="0"/>
                  <a:t>厘米</a:t>
                </a:r>
                <a:endParaRPr lang="zh-CN" altLang="en-US" dirty="0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 flipH="1">
              <a:off x="3653785" y="1904788"/>
              <a:ext cx="2822801" cy="1763870"/>
              <a:chOff x="709729" y="1886209"/>
              <a:chExt cx="2822801" cy="1763870"/>
            </a:xfrm>
          </p:grpSpPr>
          <p:cxnSp>
            <p:nvCxnSpPr>
              <p:cNvPr id="32" name="直接连接符 31"/>
              <p:cNvCxnSpPr/>
              <p:nvPr/>
            </p:nvCxnSpPr>
            <p:spPr>
              <a:xfrm>
                <a:off x="709729" y="3134140"/>
                <a:ext cx="326792" cy="515939"/>
              </a:xfrm>
              <a:prstGeom prst="line">
                <a:avLst/>
              </a:prstGeom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3205738" y="1886209"/>
                <a:ext cx="326792" cy="515939"/>
              </a:xfrm>
              <a:prstGeom prst="line">
                <a:avLst/>
              </a:prstGeom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flipH="1">
                <a:off x="904824" y="2143237"/>
                <a:ext cx="2454785" cy="1286972"/>
              </a:xfrm>
              <a:prstGeom prst="line">
                <a:avLst/>
              </a:prstGeom>
              <a:ln w="19050">
                <a:solidFill>
                  <a:schemeClr val="tx1">
                    <a:lumMod val="85000"/>
                    <a:lumOff val="15000"/>
                  </a:schemeClr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矩形 34"/>
              <p:cNvSpPr/>
              <p:nvPr/>
            </p:nvSpPr>
            <p:spPr>
              <a:xfrm rot="19844693">
                <a:off x="1683965" y="2573225"/>
                <a:ext cx="8803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altLang="zh-CN" dirty="0"/>
                  <a:t>72</a:t>
                </a:r>
                <a:r>
                  <a:rPr lang="zh-CN" altLang="en-US" dirty="0"/>
                  <a:t>厘米</a:t>
                </a:r>
                <a:endParaRPr lang="zh-CN" altLang="en-US" dirty="0"/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6418426" y="2352316"/>
            <a:ext cx="4821992" cy="2150166"/>
            <a:chOff x="6684442" y="1717271"/>
            <a:chExt cx="5766857" cy="2571490"/>
          </a:xfrm>
        </p:grpSpPr>
        <p:sp>
          <p:nvSpPr>
            <p:cNvPr id="36" name="等腰三角形 35"/>
            <p:cNvSpPr/>
            <p:nvPr/>
          </p:nvSpPr>
          <p:spPr>
            <a:xfrm>
              <a:off x="7065209" y="2359713"/>
              <a:ext cx="5005504" cy="123531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7" name="直接连接符 36"/>
            <p:cNvCxnSpPr/>
            <p:nvPr/>
          </p:nvCxnSpPr>
          <p:spPr>
            <a:xfrm>
              <a:off x="7052509" y="3772822"/>
              <a:ext cx="0" cy="515939"/>
            </a:xfrm>
            <a:prstGeom prst="lin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12070713" y="3772822"/>
              <a:ext cx="0" cy="515939"/>
            </a:xfrm>
            <a:prstGeom prst="lin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H="1">
              <a:off x="7065210" y="4030792"/>
              <a:ext cx="5005503" cy="0"/>
            </a:xfrm>
            <a:prstGeom prst="lin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/>
            <p:cNvSpPr/>
            <p:nvPr/>
          </p:nvSpPr>
          <p:spPr>
            <a:xfrm>
              <a:off x="9060933" y="3817790"/>
              <a:ext cx="1192826" cy="44170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100</a:t>
              </a:r>
              <a:r>
                <a:rPr lang="zh-CN" altLang="en-US" dirty="0"/>
                <a:t>厘米</a:t>
              </a:r>
              <a:endParaRPr lang="zh-CN" altLang="en-US" dirty="0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684442" y="1717271"/>
              <a:ext cx="2822801" cy="1763870"/>
              <a:chOff x="709729" y="1886209"/>
              <a:chExt cx="2822801" cy="1763870"/>
            </a:xfrm>
          </p:grpSpPr>
          <p:cxnSp>
            <p:nvCxnSpPr>
              <p:cNvPr id="42" name="直接连接符 41"/>
              <p:cNvCxnSpPr/>
              <p:nvPr/>
            </p:nvCxnSpPr>
            <p:spPr>
              <a:xfrm>
                <a:off x="709729" y="3134140"/>
                <a:ext cx="326792" cy="515939"/>
              </a:xfrm>
              <a:prstGeom prst="line">
                <a:avLst/>
              </a:prstGeom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3205738" y="1886209"/>
                <a:ext cx="326792" cy="515939"/>
              </a:xfrm>
              <a:prstGeom prst="line">
                <a:avLst/>
              </a:prstGeom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H="1">
                <a:off x="904824" y="2143237"/>
                <a:ext cx="2454785" cy="1286972"/>
              </a:xfrm>
              <a:prstGeom prst="line">
                <a:avLst/>
              </a:prstGeom>
              <a:ln w="19050">
                <a:solidFill>
                  <a:schemeClr val="tx1">
                    <a:lumMod val="85000"/>
                    <a:lumOff val="15000"/>
                  </a:schemeClr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矩形 44"/>
              <p:cNvSpPr/>
              <p:nvPr/>
            </p:nvSpPr>
            <p:spPr>
              <a:xfrm rot="19844693">
                <a:off x="1597712" y="2537040"/>
                <a:ext cx="1052876" cy="44170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altLang="zh-CN" dirty="0"/>
                  <a:t>60</a:t>
                </a:r>
                <a:r>
                  <a:rPr lang="zh-CN" altLang="en-US" dirty="0"/>
                  <a:t>厘米</a:t>
                </a:r>
                <a:endParaRPr lang="zh-CN" altLang="en-US" dirty="0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 flipH="1">
              <a:off x="9628498" y="1735850"/>
              <a:ext cx="2822801" cy="1763870"/>
              <a:chOff x="709729" y="1886209"/>
              <a:chExt cx="2822801" cy="1763870"/>
            </a:xfrm>
          </p:grpSpPr>
          <p:cxnSp>
            <p:nvCxnSpPr>
              <p:cNvPr id="47" name="直接连接符 46"/>
              <p:cNvCxnSpPr/>
              <p:nvPr/>
            </p:nvCxnSpPr>
            <p:spPr>
              <a:xfrm>
                <a:off x="709729" y="3134140"/>
                <a:ext cx="326792" cy="515939"/>
              </a:xfrm>
              <a:prstGeom prst="line">
                <a:avLst/>
              </a:prstGeom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>
                <a:off x="3205738" y="1886209"/>
                <a:ext cx="326792" cy="515939"/>
              </a:xfrm>
              <a:prstGeom prst="line">
                <a:avLst/>
              </a:prstGeom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flipH="1">
                <a:off x="904824" y="2143237"/>
                <a:ext cx="2454785" cy="1286972"/>
              </a:xfrm>
              <a:prstGeom prst="line">
                <a:avLst/>
              </a:prstGeom>
              <a:ln w="19050">
                <a:solidFill>
                  <a:schemeClr val="tx1">
                    <a:lumMod val="85000"/>
                    <a:lumOff val="15000"/>
                  </a:schemeClr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矩形 49"/>
              <p:cNvSpPr/>
              <p:nvPr/>
            </p:nvSpPr>
            <p:spPr>
              <a:xfrm rot="19844693">
                <a:off x="1597710" y="2537040"/>
                <a:ext cx="1052876" cy="44170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altLang="zh-CN" dirty="0"/>
                  <a:t>60</a:t>
                </a:r>
                <a:r>
                  <a:rPr lang="zh-CN" altLang="en-US" dirty="0"/>
                  <a:t>厘米</a:t>
                </a:r>
                <a:endParaRPr lang="zh-CN" altLang="en-US" dirty="0"/>
              </a:p>
            </p:txBody>
          </p:sp>
        </p:grpSp>
      </p:grpSp>
      <p:sp>
        <p:nvSpPr>
          <p:cNvPr id="54" name="矩形 53"/>
          <p:cNvSpPr/>
          <p:nvPr/>
        </p:nvSpPr>
        <p:spPr>
          <a:xfrm>
            <a:off x="2330686" y="486264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tx1">
                  <a:lumMod val="85000"/>
                  <a:lumOff val="15000"/>
                </a:schemeClr>
              </a:buClr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大号红领巾尺寸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734686" y="486264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tx1">
                  <a:lumMod val="85000"/>
                  <a:lumOff val="15000"/>
                </a:schemeClr>
              </a:buClr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小号红领巾尺寸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923329" y="1397014"/>
            <a:ext cx="59250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请说出标准的两类红领巾的尺码？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00"/>
    </mc:Choice>
    <mc:Fallback>
      <p:transition spd="slow" advTm="4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4" grpId="0"/>
      <p:bldP spid="55" grpId="0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37240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少先队员标志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pic>
        <p:nvPicPr>
          <p:cNvPr id="12" name="Picture 7" descr="20064308525849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0" t="24658" r="65764" b="43971"/>
          <a:stretch>
            <a:fillRect/>
          </a:stretch>
        </p:blipFill>
        <p:spPr bwMode="auto">
          <a:xfrm>
            <a:off x="1870059" y="2394945"/>
            <a:ext cx="1830636" cy="2068110"/>
          </a:xfrm>
          <a:prstGeom prst="rect">
            <a:avLst/>
          </a:prstGeom>
          <a:noFill/>
          <a:ln>
            <a:solidFill>
              <a:srgbClr val="E2339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923329" y="1397014"/>
            <a:ext cx="38523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干部标志有哪几类？ 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15" name="Picture 7" descr="20064308525849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46" t="24658" r="35368" b="43971"/>
          <a:stretch>
            <a:fillRect/>
          </a:stretch>
        </p:blipFill>
        <p:spPr bwMode="auto">
          <a:xfrm>
            <a:off x="4978709" y="2394945"/>
            <a:ext cx="1830636" cy="2068110"/>
          </a:xfrm>
          <a:prstGeom prst="rect">
            <a:avLst/>
          </a:prstGeom>
          <a:noFill/>
          <a:ln>
            <a:solidFill>
              <a:srgbClr val="E2339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20064308525849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94" t="24658" r="4620" b="43971"/>
          <a:stretch>
            <a:fillRect/>
          </a:stretch>
        </p:blipFill>
        <p:spPr bwMode="auto">
          <a:xfrm>
            <a:off x="8087359" y="2394945"/>
            <a:ext cx="1830636" cy="2068110"/>
          </a:xfrm>
          <a:prstGeom prst="rect">
            <a:avLst/>
          </a:prstGeom>
          <a:noFill/>
          <a:ln>
            <a:solidFill>
              <a:srgbClr val="E2339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7786536" y="4614601"/>
            <a:ext cx="2402580" cy="646331"/>
            <a:chOff x="7786536" y="4614601"/>
            <a:chExt cx="2402580" cy="646331"/>
          </a:xfrm>
        </p:grpSpPr>
        <p:sp>
          <p:nvSpPr>
            <p:cNvPr id="24" name="矩形 23"/>
            <p:cNvSpPr/>
            <p:nvPr/>
          </p:nvSpPr>
          <p:spPr>
            <a:xfrm>
              <a:off x="8077956" y="4614601"/>
              <a:ext cx="1830636" cy="646331"/>
            </a:xfrm>
            <a:prstGeom prst="rect">
              <a:avLst/>
            </a:prstGeom>
            <a:solidFill>
              <a:srgbClr val="E23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7786536" y="4614601"/>
              <a:ext cx="240258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大队长及大队</a:t>
              </a:r>
              <a:endParaRPr lang="en-US" altLang="zh-CN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委员会委员标志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44501" y="4600087"/>
            <a:ext cx="2068173" cy="660845"/>
            <a:chOff x="4844501" y="4600087"/>
            <a:chExt cx="2068173" cy="660845"/>
          </a:xfrm>
        </p:grpSpPr>
        <p:sp>
          <p:nvSpPr>
            <p:cNvPr id="23" name="矩形 22"/>
            <p:cNvSpPr/>
            <p:nvPr/>
          </p:nvSpPr>
          <p:spPr>
            <a:xfrm>
              <a:off x="4955413" y="4614601"/>
              <a:ext cx="1830636" cy="646331"/>
            </a:xfrm>
            <a:prstGeom prst="rect">
              <a:avLst/>
            </a:prstGeom>
            <a:solidFill>
              <a:srgbClr val="E23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4844501" y="4600087"/>
              <a:ext cx="20681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中队长及中队</a:t>
              </a:r>
              <a:endParaRPr lang="en-US" altLang="zh-CN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委员会委员标志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70059" y="4614601"/>
            <a:ext cx="1830636" cy="646331"/>
            <a:chOff x="1870059" y="4614601"/>
            <a:chExt cx="1830636" cy="646331"/>
          </a:xfrm>
        </p:grpSpPr>
        <p:sp>
          <p:nvSpPr>
            <p:cNvPr id="22" name="矩形 21"/>
            <p:cNvSpPr/>
            <p:nvPr/>
          </p:nvSpPr>
          <p:spPr>
            <a:xfrm>
              <a:off x="1870059" y="4614601"/>
              <a:ext cx="1830636" cy="646331"/>
            </a:xfrm>
            <a:prstGeom prst="rect">
              <a:avLst/>
            </a:prstGeom>
            <a:solidFill>
              <a:srgbClr val="E23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2115963" y="4701685"/>
              <a:ext cx="13388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小队长标志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4339771" y="2394945"/>
            <a:ext cx="0" cy="303339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7474857" y="2394945"/>
            <a:ext cx="0" cy="303339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00"/>
    </mc:Choice>
    <mc:Fallback>
      <p:transition spd="slow" advTm="5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0324"/>
            <a:ext cx="12192000" cy="101843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00612"/>
            <a:ext cx="12192000" cy="557388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193" y="3271728"/>
            <a:ext cx="3555134" cy="33870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"/>
          <a:stretch>
            <a:fillRect/>
          </a:stretch>
        </p:blipFill>
        <p:spPr>
          <a:xfrm>
            <a:off x="0" y="4768702"/>
            <a:ext cx="12192000" cy="20892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2035"/>
            <a:ext cx="12192000" cy="985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5275550" y="120378"/>
            <a:ext cx="1595594" cy="191495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772013" y="2553563"/>
            <a:ext cx="664797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少先队队旗队徽</a:t>
            </a:r>
            <a:endParaRPr lang="zh-CN" altLang="en-US" sz="66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432629" y="2172878"/>
            <a:ext cx="5326743" cy="255096"/>
            <a:chOff x="1840849" y="1491630"/>
            <a:chExt cx="5326743" cy="255096"/>
          </a:xfrm>
        </p:grpSpPr>
        <p:grpSp>
          <p:nvGrpSpPr>
            <p:cNvPr id="11" name="组合 10"/>
            <p:cNvGrpSpPr/>
            <p:nvPr/>
          </p:nvGrpSpPr>
          <p:grpSpPr>
            <a:xfrm>
              <a:off x="4118171" y="1491630"/>
              <a:ext cx="887762" cy="255096"/>
              <a:chOff x="3965502" y="1879809"/>
              <a:chExt cx="1193100" cy="342834"/>
            </a:xfrm>
            <a:solidFill>
              <a:srgbClr val="E71E17"/>
            </a:solidFill>
          </p:grpSpPr>
          <p:sp>
            <p:nvSpPr>
              <p:cNvPr id="15" name="dark-star-shape_15445"/>
              <p:cNvSpPr>
                <a:spLocks noChangeAspect="1"/>
              </p:cNvSpPr>
              <p:nvPr/>
            </p:nvSpPr>
            <p:spPr bwMode="auto">
              <a:xfrm>
                <a:off x="4391609" y="1879809"/>
                <a:ext cx="360781" cy="342834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dark-star-shape_15445"/>
              <p:cNvSpPr>
                <a:spLocks noChangeAspect="1"/>
              </p:cNvSpPr>
              <p:nvPr/>
            </p:nvSpPr>
            <p:spPr bwMode="auto">
              <a:xfrm>
                <a:off x="4771621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dark-star-shape_15445"/>
              <p:cNvSpPr>
                <a:spLocks noChangeAspect="1"/>
              </p:cNvSpPr>
              <p:nvPr/>
            </p:nvSpPr>
            <p:spPr bwMode="auto">
              <a:xfrm>
                <a:off x="4161559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dark-star-shape_15445"/>
              <p:cNvSpPr>
                <a:spLocks noChangeAspect="1"/>
              </p:cNvSpPr>
              <p:nvPr/>
            </p:nvSpPr>
            <p:spPr bwMode="auto">
              <a:xfrm>
                <a:off x="396550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dark-star-shape_15445"/>
              <p:cNvSpPr>
                <a:spLocks noChangeAspect="1"/>
              </p:cNvSpPr>
              <p:nvPr/>
            </p:nvSpPr>
            <p:spPr bwMode="auto">
              <a:xfrm>
                <a:off x="503791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2" name="组合 11"/>
            <p:cNvGrpSpPr/>
            <p:nvPr/>
          </p:nvGrpSpPr>
          <p:grpSpPr>
            <a:xfrm>
              <a:off x="1840849" y="1619178"/>
              <a:ext cx="5326743" cy="0"/>
              <a:chOff x="1840849" y="2082167"/>
              <a:chExt cx="5326743" cy="0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5148064" y="2082167"/>
                <a:ext cx="2019528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1840849" y="2082167"/>
                <a:ext cx="2155087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组合 19"/>
          <p:cNvGrpSpPr/>
          <p:nvPr/>
        </p:nvGrpSpPr>
        <p:grpSpPr>
          <a:xfrm>
            <a:off x="3432629" y="3674042"/>
            <a:ext cx="5326743" cy="255097"/>
            <a:chOff x="1840849" y="1491636"/>
            <a:chExt cx="5326743" cy="255097"/>
          </a:xfrm>
        </p:grpSpPr>
        <p:grpSp>
          <p:nvGrpSpPr>
            <p:cNvPr id="21" name="组合 20"/>
            <p:cNvGrpSpPr/>
            <p:nvPr/>
          </p:nvGrpSpPr>
          <p:grpSpPr>
            <a:xfrm>
              <a:off x="4118171" y="1491636"/>
              <a:ext cx="887762" cy="255097"/>
              <a:chOff x="3965502" y="1879809"/>
              <a:chExt cx="1193100" cy="342834"/>
            </a:xfrm>
            <a:solidFill>
              <a:srgbClr val="E71E17"/>
            </a:solidFill>
          </p:grpSpPr>
          <p:sp>
            <p:nvSpPr>
              <p:cNvPr id="25" name="dark-star-shape_15445"/>
              <p:cNvSpPr>
                <a:spLocks noChangeAspect="1"/>
              </p:cNvSpPr>
              <p:nvPr/>
            </p:nvSpPr>
            <p:spPr bwMode="auto">
              <a:xfrm>
                <a:off x="4391609" y="1879809"/>
                <a:ext cx="360781" cy="342834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6" name="dark-star-shape_15445"/>
              <p:cNvSpPr>
                <a:spLocks noChangeAspect="1"/>
              </p:cNvSpPr>
              <p:nvPr/>
            </p:nvSpPr>
            <p:spPr bwMode="auto">
              <a:xfrm>
                <a:off x="4771621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dark-star-shape_15445"/>
              <p:cNvSpPr>
                <a:spLocks noChangeAspect="1"/>
              </p:cNvSpPr>
              <p:nvPr/>
            </p:nvSpPr>
            <p:spPr bwMode="auto">
              <a:xfrm>
                <a:off x="4161559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dark-star-shape_15445"/>
              <p:cNvSpPr>
                <a:spLocks noChangeAspect="1"/>
              </p:cNvSpPr>
              <p:nvPr/>
            </p:nvSpPr>
            <p:spPr bwMode="auto">
              <a:xfrm>
                <a:off x="396550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dark-star-shape_15445"/>
              <p:cNvSpPr>
                <a:spLocks noChangeAspect="1"/>
              </p:cNvSpPr>
              <p:nvPr/>
            </p:nvSpPr>
            <p:spPr bwMode="auto">
              <a:xfrm>
                <a:off x="503791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22" name="组合 21"/>
            <p:cNvGrpSpPr/>
            <p:nvPr/>
          </p:nvGrpSpPr>
          <p:grpSpPr>
            <a:xfrm>
              <a:off x="1840849" y="1619178"/>
              <a:ext cx="5326743" cy="0"/>
              <a:chOff x="1840849" y="2082167"/>
              <a:chExt cx="5326743" cy="0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5148064" y="2082167"/>
                <a:ext cx="2019528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1840849" y="2082167"/>
                <a:ext cx="2155087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00" y="346147"/>
            <a:ext cx="2480488" cy="1075373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7" b="10201"/>
          <a:stretch>
            <a:fillRect/>
          </a:stretch>
        </p:blipFill>
        <p:spPr>
          <a:xfrm>
            <a:off x="5477917" y="3791794"/>
            <a:ext cx="1190861" cy="8753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00"/>
    </mc:Choice>
    <mc:Fallback>
      <p:transition spd="slow" advTm="3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4314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少先队队旗队徽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pic>
        <p:nvPicPr>
          <p:cNvPr id="5" name="Picture 11" descr="U307P205T1D8247F97DT200505311138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900" y="2832980"/>
            <a:ext cx="4306962" cy="320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20064308515358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144" y="2832980"/>
            <a:ext cx="2865437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911225" y="1418074"/>
            <a:ext cx="39693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少先队组织标志是什么？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52449" y="2033194"/>
            <a:ext cx="103283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星星火炬是社会各界及少先队员所广泛认同的少先队的一个标志</a:t>
            </a:r>
            <a:r>
              <a:rPr lang="en-US" altLang="zh-CN" dirty="0"/>
              <a:t>,</a:t>
            </a:r>
            <a:r>
              <a:rPr lang="zh-CN" altLang="en-US" dirty="0"/>
              <a:t>具体体现在少先队队旗和少先队队徽。（见图例）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00"/>
    </mc:Choice>
    <mc:Fallback>
      <p:transition spd="slow" advTm="3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4314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少先队队旗队徽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1225" y="1418074"/>
            <a:ext cx="57631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请问少先队的队旗由哪几个部分组成？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7" name="Picture 9" descr="duiq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41"/>
          <a:stretch>
            <a:fillRect/>
          </a:stretch>
        </p:blipFill>
        <p:spPr bwMode="auto">
          <a:xfrm>
            <a:off x="1559264" y="2044109"/>
            <a:ext cx="4479502" cy="313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duiq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54" b="887"/>
          <a:stretch>
            <a:fillRect/>
          </a:stretch>
        </p:blipFill>
        <p:spPr bwMode="auto">
          <a:xfrm>
            <a:off x="5890327" y="2044108"/>
            <a:ext cx="4479502" cy="313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4375993" y="5347142"/>
            <a:ext cx="3498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五角星加火炬的红旗 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0"/>
    </mc:Choice>
    <mc:Fallback>
      <p:transition spd="slow" advTm="3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4314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少先队队旗队徽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1225" y="1418074"/>
            <a:ext cx="6141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队旗中的每一个部分分别代表什么含义？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9206795" y="2618402"/>
            <a:ext cx="1422400" cy="1422400"/>
            <a:chOff x="9206795" y="2618402"/>
            <a:chExt cx="1422400" cy="1422400"/>
          </a:xfrm>
        </p:grpSpPr>
        <p:sp>
          <p:nvSpPr>
            <p:cNvPr id="13" name="椭圆 12"/>
            <p:cNvSpPr/>
            <p:nvPr/>
          </p:nvSpPr>
          <p:spPr>
            <a:xfrm>
              <a:off x="9206795" y="2618402"/>
              <a:ext cx="1422400" cy="1422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51" t="21053" r="27278" b="23775"/>
            <a:stretch>
              <a:fillRect/>
            </a:stretch>
          </p:blipFill>
          <p:spPr>
            <a:xfrm>
              <a:off x="9386055" y="2618402"/>
              <a:ext cx="1063880" cy="1276814"/>
            </a:xfrm>
            <a:prstGeom prst="rect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8793526" y="4255703"/>
            <a:ext cx="24342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队旗寓意着：在中国共产党的领导，向着光明的未来前进。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6478832" y="425570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火炬象征着光明。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3680571" y="4278673"/>
            <a:ext cx="22757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队旗上的五角星，是代表着党的领；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1175913" y="4278672"/>
            <a:ext cx="2192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鲜红的颜色代表着革命的胜利；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4017198" y="2618402"/>
            <a:ext cx="1422400" cy="1422400"/>
            <a:chOff x="4017198" y="2618402"/>
            <a:chExt cx="1422400" cy="1422400"/>
          </a:xfrm>
        </p:grpSpPr>
        <p:sp>
          <p:nvSpPr>
            <p:cNvPr id="10" name="椭圆 9"/>
            <p:cNvSpPr/>
            <p:nvPr/>
          </p:nvSpPr>
          <p:spPr>
            <a:xfrm>
              <a:off x="4017198" y="2618402"/>
              <a:ext cx="1422400" cy="1422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1797" y="2701418"/>
              <a:ext cx="1193798" cy="1193798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6611996" y="2618402"/>
            <a:ext cx="1422400" cy="1422400"/>
            <a:chOff x="6611996" y="2618402"/>
            <a:chExt cx="1422400" cy="1422400"/>
          </a:xfrm>
        </p:grpSpPr>
        <p:sp>
          <p:nvSpPr>
            <p:cNvPr id="12" name="椭圆 11"/>
            <p:cNvSpPr/>
            <p:nvPr/>
          </p:nvSpPr>
          <p:spPr>
            <a:xfrm>
              <a:off x="6611996" y="2618402"/>
              <a:ext cx="1422400" cy="1422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93367">
              <a:off x="7015005" y="2668892"/>
              <a:ext cx="512380" cy="1366346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1422400" y="2618402"/>
            <a:ext cx="1422400" cy="1422400"/>
            <a:chOff x="1422400" y="2618402"/>
            <a:chExt cx="1422400" cy="1422400"/>
          </a:xfrm>
        </p:grpSpPr>
        <p:sp>
          <p:nvSpPr>
            <p:cNvPr id="4" name="椭圆 3"/>
            <p:cNvSpPr/>
            <p:nvPr/>
          </p:nvSpPr>
          <p:spPr>
            <a:xfrm>
              <a:off x="1422400" y="2618402"/>
              <a:ext cx="1422400" cy="1422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4190" y="2895647"/>
              <a:ext cx="971755" cy="103903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3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8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3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8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6" grpId="0"/>
      <p:bldP spid="7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4314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少先队队旗队徽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1225" y="1418074"/>
            <a:ext cx="33009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什么时候使用队旗？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247607" y="2298560"/>
            <a:ext cx="4422563" cy="3358899"/>
            <a:chOff x="717800" y="1329661"/>
            <a:chExt cx="3530465" cy="2929669"/>
          </a:xfrm>
        </p:grpSpPr>
        <p:grpSp>
          <p:nvGrpSpPr>
            <p:cNvPr id="16" name="组合 15"/>
            <p:cNvGrpSpPr/>
            <p:nvPr/>
          </p:nvGrpSpPr>
          <p:grpSpPr>
            <a:xfrm>
              <a:off x="793632" y="3600611"/>
              <a:ext cx="285007" cy="264279"/>
              <a:chOff x="4067176" y="4583113"/>
              <a:chExt cx="174625" cy="161925"/>
            </a:xfrm>
            <a:solidFill>
              <a:srgbClr val="DD6572"/>
            </a:solidFill>
          </p:grpSpPr>
          <p:sp>
            <p:nvSpPr>
              <p:cNvPr id="21" name="Freeform 324"/>
              <p:cNvSpPr/>
              <p:nvPr/>
            </p:nvSpPr>
            <p:spPr bwMode="auto">
              <a:xfrm>
                <a:off x="4067176" y="4583113"/>
                <a:ext cx="71438" cy="161925"/>
              </a:xfrm>
              <a:custGeom>
                <a:avLst/>
                <a:gdLst>
                  <a:gd name="T0" fmla="*/ 0 w 118"/>
                  <a:gd name="T1" fmla="*/ 147 h 265"/>
                  <a:gd name="T2" fmla="*/ 0 w 118"/>
                  <a:gd name="T3" fmla="*/ 150 h 265"/>
                  <a:gd name="T4" fmla="*/ 0 w 118"/>
                  <a:gd name="T5" fmla="*/ 248 h 265"/>
                  <a:gd name="T6" fmla="*/ 17 w 118"/>
                  <a:gd name="T7" fmla="*/ 265 h 265"/>
                  <a:gd name="T8" fmla="*/ 101 w 118"/>
                  <a:gd name="T9" fmla="*/ 265 h 265"/>
                  <a:gd name="T10" fmla="*/ 118 w 118"/>
                  <a:gd name="T11" fmla="*/ 248 h 265"/>
                  <a:gd name="T12" fmla="*/ 118 w 118"/>
                  <a:gd name="T13" fmla="*/ 150 h 265"/>
                  <a:gd name="T14" fmla="*/ 101 w 118"/>
                  <a:gd name="T15" fmla="*/ 133 h 265"/>
                  <a:gd name="T16" fmla="*/ 70 w 118"/>
                  <a:gd name="T17" fmla="*/ 133 h 265"/>
                  <a:gd name="T18" fmla="*/ 71 w 118"/>
                  <a:gd name="T19" fmla="*/ 133 h 265"/>
                  <a:gd name="T20" fmla="*/ 118 w 118"/>
                  <a:gd name="T21" fmla="*/ 59 h 265"/>
                  <a:gd name="T22" fmla="*/ 118 w 118"/>
                  <a:gd name="T23" fmla="*/ 0 h 265"/>
                  <a:gd name="T24" fmla="*/ 0 w 118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265">
                    <a:moveTo>
                      <a:pt x="0" y="147"/>
                    </a:moveTo>
                    <a:cubicBezTo>
                      <a:pt x="0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7" y="265"/>
                      <a:pt x="17" y="265"/>
                    </a:cubicBezTo>
                    <a:cubicBezTo>
                      <a:pt x="101" y="265"/>
                      <a:pt x="101" y="265"/>
                      <a:pt x="101" y="265"/>
                    </a:cubicBezTo>
                    <a:cubicBezTo>
                      <a:pt x="111" y="265"/>
                      <a:pt x="118" y="257"/>
                      <a:pt x="118" y="248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8" y="141"/>
                      <a:pt x="111" y="133"/>
                      <a:pt x="101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1" y="83"/>
                      <a:pt x="84" y="59"/>
                      <a:pt x="118" y="5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7" y="6"/>
                      <a:pt x="1" y="73"/>
                      <a:pt x="0" y="147"/>
                    </a:cubicBezTo>
                    <a:close/>
                  </a:path>
                </a:pathLst>
              </a:custGeom>
              <a:solidFill>
                <a:srgbClr val="28A5DF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22" name="Freeform 325"/>
              <p:cNvSpPr/>
              <p:nvPr/>
            </p:nvSpPr>
            <p:spPr bwMode="auto">
              <a:xfrm>
                <a:off x="4168776" y="4583113"/>
                <a:ext cx="73025" cy="161925"/>
              </a:xfrm>
              <a:custGeom>
                <a:avLst/>
                <a:gdLst>
                  <a:gd name="T0" fmla="*/ 1 w 119"/>
                  <a:gd name="T1" fmla="*/ 147 h 265"/>
                  <a:gd name="T2" fmla="*/ 0 w 119"/>
                  <a:gd name="T3" fmla="*/ 150 h 265"/>
                  <a:gd name="T4" fmla="*/ 0 w 119"/>
                  <a:gd name="T5" fmla="*/ 248 h 265"/>
                  <a:gd name="T6" fmla="*/ 17 w 119"/>
                  <a:gd name="T7" fmla="*/ 265 h 265"/>
                  <a:gd name="T8" fmla="*/ 102 w 119"/>
                  <a:gd name="T9" fmla="*/ 265 h 265"/>
                  <a:gd name="T10" fmla="*/ 119 w 119"/>
                  <a:gd name="T11" fmla="*/ 248 h 265"/>
                  <a:gd name="T12" fmla="*/ 119 w 119"/>
                  <a:gd name="T13" fmla="*/ 150 h 265"/>
                  <a:gd name="T14" fmla="*/ 102 w 119"/>
                  <a:gd name="T15" fmla="*/ 133 h 265"/>
                  <a:gd name="T16" fmla="*/ 71 w 119"/>
                  <a:gd name="T17" fmla="*/ 133 h 265"/>
                  <a:gd name="T18" fmla="*/ 72 w 119"/>
                  <a:gd name="T19" fmla="*/ 133 h 265"/>
                  <a:gd name="T20" fmla="*/ 119 w 119"/>
                  <a:gd name="T21" fmla="*/ 59 h 265"/>
                  <a:gd name="T22" fmla="*/ 119 w 119"/>
                  <a:gd name="T23" fmla="*/ 0 h 265"/>
                  <a:gd name="T24" fmla="*/ 1 w 119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265">
                    <a:moveTo>
                      <a:pt x="1" y="147"/>
                    </a:moveTo>
                    <a:cubicBezTo>
                      <a:pt x="1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8" y="265"/>
                      <a:pt x="17" y="265"/>
                    </a:cubicBezTo>
                    <a:cubicBezTo>
                      <a:pt x="102" y="265"/>
                      <a:pt x="102" y="265"/>
                      <a:pt x="102" y="265"/>
                    </a:cubicBezTo>
                    <a:cubicBezTo>
                      <a:pt x="111" y="265"/>
                      <a:pt x="119" y="257"/>
                      <a:pt x="119" y="248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41"/>
                      <a:pt x="111" y="133"/>
                      <a:pt x="10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2" y="133"/>
                      <a:pt x="72" y="133"/>
                      <a:pt x="72" y="133"/>
                    </a:cubicBezTo>
                    <a:cubicBezTo>
                      <a:pt x="72" y="83"/>
                      <a:pt x="85" y="59"/>
                      <a:pt x="119" y="59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8" y="6"/>
                      <a:pt x="1" y="73"/>
                      <a:pt x="1" y="147"/>
                    </a:cubicBezTo>
                    <a:close/>
                  </a:path>
                </a:pathLst>
              </a:custGeom>
              <a:solidFill>
                <a:srgbClr val="28A5DF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 dirty="0"/>
              </a:p>
            </p:txBody>
          </p:sp>
        </p:grpSp>
        <p:sp>
          <p:nvSpPr>
            <p:cNvPr id="17" name="矩形 57"/>
            <p:cNvSpPr>
              <a:spLocks noChangeArrowheads="1"/>
            </p:cNvSpPr>
            <p:nvPr/>
          </p:nvSpPr>
          <p:spPr bwMode="auto">
            <a:xfrm>
              <a:off x="1127867" y="3647928"/>
              <a:ext cx="1351360" cy="241602"/>
            </a:xfrm>
            <a:prstGeom prst="rect">
              <a:avLst/>
            </a:prstGeom>
            <a:solidFill>
              <a:srgbClr val="28A5DF"/>
            </a:solidFill>
            <a:ln>
              <a:noFill/>
            </a:ln>
          </p:spPr>
          <p:txBody>
            <a:bodyPr>
              <a:spAutoFit/>
            </a:bodyPr>
            <a:lstStyle/>
            <a:p>
              <a:pPr algn="dist"/>
              <a:r>
                <a:rPr lang="zh-CN" altLang="en-US" sz="12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Arial" panose="020B0604020202020204" pitchFamily="34" charset="0"/>
                </a:rPr>
                <a:t>队旗不悬挂</a:t>
              </a:r>
              <a:endParaRPr lang="en-US" altLang="en-US" sz="12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文本框 40"/>
            <p:cNvSpPr txBox="1"/>
            <p:nvPr/>
          </p:nvSpPr>
          <p:spPr>
            <a:xfrm>
              <a:off x="717801" y="3937195"/>
              <a:ext cx="3530464" cy="3221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rPr>
                <a:t>少先队的各种仪式、集体外出的队活动以及队室的布置，都要使用队旗。 </a:t>
              </a:r>
              <a:endParaRPr lang="zh-CN" altLang="en-US" sz="9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  <a:p>
              <a:r>
                <a:rPr lang="zh-CN" alt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rPr>
                <a:t>队旗一律不悬挂。</a:t>
              </a:r>
              <a:endParaRPr lang="zh-CN" altLang="en-US" sz="9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17800" y="1329661"/>
              <a:ext cx="3529968" cy="2305999"/>
            </a:xfrm>
            <a:prstGeom prst="rect">
              <a:avLst/>
            </a:pr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Blur radius="3"/>
                        </a14:imgEffect>
                      </a14:imgLayer>
                    </a14:imgProps>
                  </a:ext>
                </a:extLst>
              </a:blip>
              <a:srcRect/>
              <a:stretch>
                <a:fillRect b="9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37639" y="2298560"/>
            <a:ext cx="4421940" cy="3472906"/>
            <a:chOff x="4896231" y="1507130"/>
            <a:chExt cx="3529968" cy="2851637"/>
          </a:xfrm>
        </p:grpSpPr>
        <p:grpSp>
          <p:nvGrpSpPr>
            <p:cNvPr id="24" name="组合 23"/>
            <p:cNvGrpSpPr/>
            <p:nvPr/>
          </p:nvGrpSpPr>
          <p:grpSpPr>
            <a:xfrm>
              <a:off x="4972062" y="3600611"/>
              <a:ext cx="285007" cy="264279"/>
              <a:chOff x="4067176" y="4583113"/>
              <a:chExt cx="174625" cy="161925"/>
            </a:xfrm>
            <a:solidFill>
              <a:srgbClr val="DD6572"/>
            </a:solidFill>
          </p:grpSpPr>
          <p:sp>
            <p:nvSpPr>
              <p:cNvPr id="28" name="Freeform 324"/>
              <p:cNvSpPr/>
              <p:nvPr/>
            </p:nvSpPr>
            <p:spPr bwMode="auto">
              <a:xfrm>
                <a:off x="4067176" y="4583113"/>
                <a:ext cx="71438" cy="161925"/>
              </a:xfrm>
              <a:custGeom>
                <a:avLst/>
                <a:gdLst>
                  <a:gd name="T0" fmla="*/ 0 w 118"/>
                  <a:gd name="T1" fmla="*/ 147 h 265"/>
                  <a:gd name="T2" fmla="*/ 0 w 118"/>
                  <a:gd name="T3" fmla="*/ 150 h 265"/>
                  <a:gd name="T4" fmla="*/ 0 w 118"/>
                  <a:gd name="T5" fmla="*/ 248 h 265"/>
                  <a:gd name="T6" fmla="*/ 17 w 118"/>
                  <a:gd name="T7" fmla="*/ 265 h 265"/>
                  <a:gd name="T8" fmla="*/ 101 w 118"/>
                  <a:gd name="T9" fmla="*/ 265 h 265"/>
                  <a:gd name="T10" fmla="*/ 118 w 118"/>
                  <a:gd name="T11" fmla="*/ 248 h 265"/>
                  <a:gd name="T12" fmla="*/ 118 w 118"/>
                  <a:gd name="T13" fmla="*/ 150 h 265"/>
                  <a:gd name="T14" fmla="*/ 101 w 118"/>
                  <a:gd name="T15" fmla="*/ 133 h 265"/>
                  <a:gd name="T16" fmla="*/ 70 w 118"/>
                  <a:gd name="T17" fmla="*/ 133 h 265"/>
                  <a:gd name="T18" fmla="*/ 71 w 118"/>
                  <a:gd name="T19" fmla="*/ 133 h 265"/>
                  <a:gd name="T20" fmla="*/ 118 w 118"/>
                  <a:gd name="T21" fmla="*/ 59 h 265"/>
                  <a:gd name="T22" fmla="*/ 118 w 118"/>
                  <a:gd name="T23" fmla="*/ 0 h 265"/>
                  <a:gd name="T24" fmla="*/ 0 w 118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265">
                    <a:moveTo>
                      <a:pt x="0" y="147"/>
                    </a:moveTo>
                    <a:cubicBezTo>
                      <a:pt x="0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7" y="265"/>
                      <a:pt x="17" y="265"/>
                    </a:cubicBezTo>
                    <a:cubicBezTo>
                      <a:pt x="101" y="265"/>
                      <a:pt x="101" y="265"/>
                      <a:pt x="101" y="265"/>
                    </a:cubicBezTo>
                    <a:cubicBezTo>
                      <a:pt x="111" y="265"/>
                      <a:pt x="118" y="257"/>
                      <a:pt x="118" y="248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8" y="141"/>
                      <a:pt x="111" y="133"/>
                      <a:pt x="101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1" y="83"/>
                      <a:pt x="84" y="59"/>
                      <a:pt x="118" y="5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7" y="6"/>
                      <a:pt x="1" y="73"/>
                      <a:pt x="0" y="147"/>
                    </a:cubicBezTo>
                    <a:close/>
                  </a:path>
                </a:pathLst>
              </a:custGeom>
              <a:solidFill>
                <a:srgbClr val="28A5DF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  <p:sp>
            <p:nvSpPr>
              <p:cNvPr id="29" name="Freeform 325"/>
              <p:cNvSpPr/>
              <p:nvPr/>
            </p:nvSpPr>
            <p:spPr bwMode="auto">
              <a:xfrm>
                <a:off x="4168776" y="4583113"/>
                <a:ext cx="73025" cy="161925"/>
              </a:xfrm>
              <a:custGeom>
                <a:avLst/>
                <a:gdLst>
                  <a:gd name="T0" fmla="*/ 1 w 119"/>
                  <a:gd name="T1" fmla="*/ 147 h 265"/>
                  <a:gd name="T2" fmla="*/ 0 w 119"/>
                  <a:gd name="T3" fmla="*/ 150 h 265"/>
                  <a:gd name="T4" fmla="*/ 0 w 119"/>
                  <a:gd name="T5" fmla="*/ 248 h 265"/>
                  <a:gd name="T6" fmla="*/ 17 w 119"/>
                  <a:gd name="T7" fmla="*/ 265 h 265"/>
                  <a:gd name="T8" fmla="*/ 102 w 119"/>
                  <a:gd name="T9" fmla="*/ 265 h 265"/>
                  <a:gd name="T10" fmla="*/ 119 w 119"/>
                  <a:gd name="T11" fmla="*/ 248 h 265"/>
                  <a:gd name="T12" fmla="*/ 119 w 119"/>
                  <a:gd name="T13" fmla="*/ 150 h 265"/>
                  <a:gd name="T14" fmla="*/ 102 w 119"/>
                  <a:gd name="T15" fmla="*/ 133 h 265"/>
                  <a:gd name="T16" fmla="*/ 71 w 119"/>
                  <a:gd name="T17" fmla="*/ 133 h 265"/>
                  <a:gd name="T18" fmla="*/ 72 w 119"/>
                  <a:gd name="T19" fmla="*/ 133 h 265"/>
                  <a:gd name="T20" fmla="*/ 119 w 119"/>
                  <a:gd name="T21" fmla="*/ 59 h 265"/>
                  <a:gd name="T22" fmla="*/ 119 w 119"/>
                  <a:gd name="T23" fmla="*/ 0 h 265"/>
                  <a:gd name="T24" fmla="*/ 1 w 119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265">
                    <a:moveTo>
                      <a:pt x="1" y="147"/>
                    </a:moveTo>
                    <a:cubicBezTo>
                      <a:pt x="1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8" y="265"/>
                      <a:pt x="17" y="265"/>
                    </a:cubicBezTo>
                    <a:cubicBezTo>
                      <a:pt x="102" y="265"/>
                      <a:pt x="102" y="265"/>
                      <a:pt x="102" y="265"/>
                    </a:cubicBezTo>
                    <a:cubicBezTo>
                      <a:pt x="111" y="265"/>
                      <a:pt x="119" y="257"/>
                      <a:pt x="119" y="248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41"/>
                      <a:pt x="111" y="133"/>
                      <a:pt x="10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2" y="133"/>
                      <a:pt x="72" y="133"/>
                      <a:pt x="72" y="133"/>
                    </a:cubicBezTo>
                    <a:cubicBezTo>
                      <a:pt x="72" y="83"/>
                      <a:pt x="85" y="59"/>
                      <a:pt x="119" y="59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8" y="6"/>
                      <a:pt x="1" y="73"/>
                      <a:pt x="1" y="147"/>
                    </a:cubicBezTo>
                    <a:close/>
                  </a:path>
                </a:pathLst>
              </a:custGeom>
              <a:solidFill>
                <a:srgbClr val="28A5DF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/>
              </a:p>
            </p:txBody>
          </p:sp>
        </p:grpSp>
        <p:sp>
          <p:nvSpPr>
            <p:cNvPr id="25" name="矩形 57"/>
            <p:cNvSpPr>
              <a:spLocks noChangeArrowheads="1"/>
            </p:cNvSpPr>
            <p:nvPr/>
          </p:nvSpPr>
          <p:spPr bwMode="auto">
            <a:xfrm>
              <a:off x="5306298" y="3647928"/>
              <a:ext cx="1351360" cy="241602"/>
            </a:xfrm>
            <a:prstGeom prst="rect">
              <a:avLst/>
            </a:prstGeom>
            <a:solidFill>
              <a:srgbClr val="28A5DF"/>
            </a:solidFill>
            <a:ln>
              <a:noFill/>
            </a:ln>
          </p:spPr>
          <p:txBody>
            <a:bodyPr>
              <a:spAutoFit/>
            </a:bodyPr>
            <a:lstStyle/>
            <a:p>
              <a:pPr algn="dist"/>
              <a:r>
                <a:rPr lang="zh-CN" altLang="en-US" sz="12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Arial" panose="020B0604020202020204" pitchFamily="34" charset="0"/>
                </a:rPr>
                <a:t>队旗悬挂</a:t>
              </a:r>
              <a:endParaRPr lang="en-US" altLang="en-US" sz="12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文本框 40"/>
            <p:cNvSpPr txBox="1"/>
            <p:nvPr/>
          </p:nvSpPr>
          <p:spPr>
            <a:xfrm>
              <a:off x="4896231" y="3937195"/>
              <a:ext cx="3529968" cy="42157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+mn-ea"/>
                  <a:sym typeface="Arial" panose="020B0604020202020204" pitchFamily="34" charset="0"/>
                </a:rPr>
                <a:t>举行队会仪式或外出活动队列行进时，应由旗手执旗；少先队集会长时，还有平时，是将队旗插于旗架或旗座上。</a:t>
              </a:r>
              <a:endParaRPr lang="zh-CN" altLang="en-US" sz="9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896231" y="1507130"/>
              <a:ext cx="3529968" cy="1919339"/>
            </a:xfrm>
            <a:prstGeom prst="rect">
              <a:avLst/>
            </a:prstGeom>
            <a:blipFill dpi="0"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Blur radius="3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4314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少先队队旗队徽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1225" y="1418074"/>
            <a:ext cx="29931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队旗应怎样保管？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490601" y="2624014"/>
            <a:ext cx="3639973" cy="2223619"/>
            <a:chOff x="4490601" y="2624014"/>
            <a:chExt cx="3639973" cy="2223619"/>
          </a:xfrm>
        </p:grpSpPr>
        <p:sp>
          <p:nvSpPr>
            <p:cNvPr id="10" name="矩形 9"/>
            <p:cNvSpPr/>
            <p:nvPr/>
          </p:nvSpPr>
          <p:spPr>
            <a:xfrm>
              <a:off x="4490601" y="2624014"/>
              <a:ext cx="3639973" cy="2223619"/>
            </a:xfrm>
            <a:prstGeom prst="rect">
              <a:avLst/>
            </a:prstGeom>
            <a:solidFill>
              <a:srgbClr val="28A5D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4" name="矩形 3"/>
            <p:cNvSpPr/>
            <p:nvPr/>
          </p:nvSpPr>
          <p:spPr>
            <a:xfrm>
              <a:off x="4834979" y="2969812"/>
              <a:ext cx="2768784" cy="15320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</a:rPr>
                <a:t>平时编号存放于队室内，使用时由大队旗手负责办理借用登记手续。要保持旗面清洁，不得用队旗耍闹。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225" y="2624014"/>
            <a:ext cx="3639973" cy="222361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009" y="2624014"/>
            <a:ext cx="3930848" cy="39381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00"/>
    </mc:Choice>
    <mc:Fallback>
      <p:transition spd="slow" advTm="3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37240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少先队员标志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1225" y="1418074"/>
            <a:ext cx="67569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请问中国少年先锋队队徽由哪几个部分组成？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888515" y="2773150"/>
            <a:ext cx="2656496" cy="369332"/>
          </a:xfrm>
          <a:prstGeom prst="rect">
            <a:avLst/>
          </a:prstGeom>
          <a:solidFill>
            <a:srgbClr val="E23392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五角星加火炬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9" t="20302" r="19803" b="22978"/>
          <a:stretch>
            <a:fillRect/>
          </a:stretch>
        </p:blipFill>
        <p:spPr>
          <a:xfrm>
            <a:off x="4027714" y="1879739"/>
            <a:ext cx="4136572" cy="3889829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371218" y="4978262"/>
            <a:ext cx="2656496" cy="369332"/>
          </a:xfrm>
          <a:prstGeom prst="rect">
            <a:avLst/>
          </a:prstGeom>
          <a:solidFill>
            <a:srgbClr val="E23392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“中国少先队”的红色绸带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643313" y="3291028"/>
            <a:ext cx="1852988" cy="639551"/>
            <a:chOff x="6643313" y="3291028"/>
            <a:chExt cx="1852988" cy="639551"/>
          </a:xfrm>
        </p:grpSpPr>
        <p:cxnSp>
          <p:nvCxnSpPr>
            <p:cNvPr id="10" name="直接连接符 9"/>
            <p:cNvCxnSpPr/>
            <p:nvPr/>
          </p:nvCxnSpPr>
          <p:spPr>
            <a:xfrm flipH="1">
              <a:off x="7200900" y="3291028"/>
              <a:ext cx="1295401" cy="639551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6643313" y="3930579"/>
              <a:ext cx="557587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4289715" y="4799259"/>
            <a:ext cx="1220097" cy="431302"/>
            <a:chOff x="4289715" y="4799259"/>
            <a:chExt cx="1220097" cy="431302"/>
          </a:xfrm>
        </p:grpSpPr>
        <p:cxnSp>
          <p:nvCxnSpPr>
            <p:cNvPr id="14" name="直接连接符 13"/>
            <p:cNvCxnSpPr/>
            <p:nvPr/>
          </p:nvCxnSpPr>
          <p:spPr>
            <a:xfrm flipH="1">
              <a:off x="4289715" y="4799259"/>
              <a:ext cx="662510" cy="431302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4952225" y="4799259"/>
              <a:ext cx="557587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0"/>
    </mc:Choice>
    <mc:Fallback>
      <p:transition spd="slow" advTm="3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2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0324"/>
            <a:ext cx="12192000" cy="101843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00612"/>
            <a:ext cx="12192000" cy="557388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193" y="3271728"/>
            <a:ext cx="3555134" cy="33870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"/>
          <a:stretch>
            <a:fillRect/>
          </a:stretch>
        </p:blipFill>
        <p:spPr>
          <a:xfrm>
            <a:off x="0" y="4768702"/>
            <a:ext cx="12192000" cy="20892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2035"/>
            <a:ext cx="12192000" cy="985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5275550" y="120378"/>
            <a:ext cx="1595594" cy="191495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772013" y="2553563"/>
            <a:ext cx="664797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少先队基本礼仪</a:t>
            </a:r>
            <a:endParaRPr lang="zh-CN" altLang="en-US" sz="66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432629" y="2172878"/>
            <a:ext cx="5326743" cy="255096"/>
            <a:chOff x="1840849" y="1491630"/>
            <a:chExt cx="5326743" cy="255096"/>
          </a:xfrm>
        </p:grpSpPr>
        <p:grpSp>
          <p:nvGrpSpPr>
            <p:cNvPr id="11" name="组合 10"/>
            <p:cNvGrpSpPr/>
            <p:nvPr/>
          </p:nvGrpSpPr>
          <p:grpSpPr>
            <a:xfrm>
              <a:off x="4118171" y="1491630"/>
              <a:ext cx="887762" cy="255096"/>
              <a:chOff x="3965502" y="1879809"/>
              <a:chExt cx="1193100" cy="342834"/>
            </a:xfrm>
            <a:solidFill>
              <a:srgbClr val="E71E17"/>
            </a:solidFill>
          </p:grpSpPr>
          <p:sp>
            <p:nvSpPr>
              <p:cNvPr id="15" name="dark-star-shape_15445"/>
              <p:cNvSpPr>
                <a:spLocks noChangeAspect="1"/>
              </p:cNvSpPr>
              <p:nvPr/>
            </p:nvSpPr>
            <p:spPr bwMode="auto">
              <a:xfrm>
                <a:off x="4391609" y="1879809"/>
                <a:ext cx="360781" cy="342834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dark-star-shape_15445"/>
              <p:cNvSpPr>
                <a:spLocks noChangeAspect="1"/>
              </p:cNvSpPr>
              <p:nvPr/>
            </p:nvSpPr>
            <p:spPr bwMode="auto">
              <a:xfrm>
                <a:off x="4771621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dark-star-shape_15445"/>
              <p:cNvSpPr>
                <a:spLocks noChangeAspect="1"/>
              </p:cNvSpPr>
              <p:nvPr/>
            </p:nvSpPr>
            <p:spPr bwMode="auto">
              <a:xfrm>
                <a:off x="4161559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dark-star-shape_15445"/>
              <p:cNvSpPr>
                <a:spLocks noChangeAspect="1"/>
              </p:cNvSpPr>
              <p:nvPr/>
            </p:nvSpPr>
            <p:spPr bwMode="auto">
              <a:xfrm>
                <a:off x="396550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dark-star-shape_15445"/>
              <p:cNvSpPr>
                <a:spLocks noChangeAspect="1"/>
              </p:cNvSpPr>
              <p:nvPr/>
            </p:nvSpPr>
            <p:spPr bwMode="auto">
              <a:xfrm>
                <a:off x="503791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2" name="组合 11"/>
            <p:cNvGrpSpPr/>
            <p:nvPr/>
          </p:nvGrpSpPr>
          <p:grpSpPr>
            <a:xfrm>
              <a:off x="1840849" y="1619178"/>
              <a:ext cx="5326743" cy="0"/>
              <a:chOff x="1840849" y="2082167"/>
              <a:chExt cx="5326743" cy="0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5148064" y="2082167"/>
                <a:ext cx="2019528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1840849" y="2082167"/>
                <a:ext cx="2155087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组合 19"/>
          <p:cNvGrpSpPr/>
          <p:nvPr/>
        </p:nvGrpSpPr>
        <p:grpSpPr>
          <a:xfrm>
            <a:off x="3432629" y="3674042"/>
            <a:ext cx="5326743" cy="255097"/>
            <a:chOff x="1840849" y="1491636"/>
            <a:chExt cx="5326743" cy="255097"/>
          </a:xfrm>
        </p:grpSpPr>
        <p:grpSp>
          <p:nvGrpSpPr>
            <p:cNvPr id="21" name="组合 20"/>
            <p:cNvGrpSpPr/>
            <p:nvPr/>
          </p:nvGrpSpPr>
          <p:grpSpPr>
            <a:xfrm>
              <a:off x="4118171" y="1491636"/>
              <a:ext cx="887762" cy="255097"/>
              <a:chOff x="3965502" y="1879809"/>
              <a:chExt cx="1193100" cy="342834"/>
            </a:xfrm>
            <a:solidFill>
              <a:srgbClr val="E71E17"/>
            </a:solidFill>
          </p:grpSpPr>
          <p:sp>
            <p:nvSpPr>
              <p:cNvPr id="25" name="dark-star-shape_15445"/>
              <p:cNvSpPr>
                <a:spLocks noChangeAspect="1"/>
              </p:cNvSpPr>
              <p:nvPr/>
            </p:nvSpPr>
            <p:spPr bwMode="auto">
              <a:xfrm>
                <a:off x="4391609" y="1879809"/>
                <a:ext cx="360781" cy="342834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6" name="dark-star-shape_15445"/>
              <p:cNvSpPr>
                <a:spLocks noChangeAspect="1"/>
              </p:cNvSpPr>
              <p:nvPr/>
            </p:nvSpPr>
            <p:spPr bwMode="auto">
              <a:xfrm>
                <a:off x="4771621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dark-star-shape_15445"/>
              <p:cNvSpPr>
                <a:spLocks noChangeAspect="1"/>
              </p:cNvSpPr>
              <p:nvPr/>
            </p:nvSpPr>
            <p:spPr bwMode="auto">
              <a:xfrm>
                <a:off x="4161559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dark-star-shape_15445"/>
              <p:cNvSpPr>
                <a:spLocks noChangeAspect="1"/>
              </p:cNvSpPr>
              <p:nvPr/>
            </p:nvSpPr>
            <p:spPr bwMode="auto">
              <a:xfrm>
                <a:off x="396550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dark-star-shape_15445"/>
              <p:cNvSpPr>
                <a:spLocks noChangeAspect="1"/>
              </p:cNvSpPr>
              <p:nvPr/>
            </p:nvSpPr>
            <p:spPr bwMode="auto">
              <a:xfrm>
                <a:off x="503791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22" name="组合 21"/>
            <p:cNvGrpSpPr/>
            <p:nvPr/>
          </p:nvGrpSpPr>
          <p:grpSpPr>
            <a:xfrm>
              <a:off x="1840849" y="1619178"/>
              <a:ext cx="5326743" cy="0"/>
              <a:chOff x="1840849" y="2082167"/>
              <a:chExt cx="5326743" cy="0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5148064" y="2082167"/>
                <a:ext cx="2019528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1840849" y="2082167"/>
                <a:ext cx="2155087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00" y="346147"/>
            <a:ext cx="2480488" cy="1075373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7" b="10201"/>
          <a:stretch>
            <a:fillRect/>
          </a:stretch>
        </p:blipFill>
        <p:spPr>
          <a:xfrm>
            <a:off x="5477917" y="3791794"/>
            <a:ext cx="1190861" cy="8753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00"/>
    </mc:Choice>
    <mc:Fallback>
      <p:transition spd="slow" advTm="3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4314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少先队基本礼仪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11225" y="1427389"/>
            <a:ext cx="10369550" cy="1296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五指并拢，手经胸前，一次到位，高额一拳，手与小臂成直线，手心向着左下前，拇指不要留缝隙，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胳膊不要挡着脸，敬礼至少敬两秒，“含义”至少想一遍，距离师长五至七步，注目问好或说“再见”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（见图例）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409372" y="5501030"/>
            <a:ext cx="7373257" cy="400110"/>
          </a:xfrm>
          <a:prstGeom prst="rect">
            <a:avLst/>
          </a:prstGeom>
          <a:solidFill>
            <a:srgbClr val="28A5DF"/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</a:rPr>
              <a:t>含义：右手五指并拢，高举头上。它表示人民的利益高于一切。 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58781" y="2723834"/>
            <a:ext cx="2028874" cy="246154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 radius="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2477" y="2717489"/>
            <a:ext cx="2028874" cy="24742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0"/>
    </mc:Choice>
    <mc:Fallback>
      <p:transition spd="slow" advTm="4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935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99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99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4314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少先队基本礼仪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1225" y="1461616"/>
            <a:ext cx="6449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请你说出少先队员行队礼的四种正式场合？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952450" y="2221615"/>
            <a:ext cx="3169608" cy="2756647"/>
          </a:xfrm>
          <a:prstGeom prst="parallelogram">
            <a:avLst>
              <a:gd name="adj" fmla="val 34477"/>
            </a:avLst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 radius="3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平行四边形 26"/>
          <p:cNvSpPr/>
          <p:nvPr/>
        </p:nvSpPr>
        <p:spPr>
          <a:xfrm>
            <a:off x="3324947" y="2221615"/>
            <a:ext cx="3169608" cy="2756647"/>
          </a:xfrm>
          <a:prstGeom prst="parallelogram">
            <a:avLst>
              <a:gd name="adj" fmla="val 34477"/>
            </a:avLst>
          </a:pr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Blur radius="3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平行四边形 27"/>
          <p:cNvSpPr/>
          <p:nvPr/>
        </p:nvSpPr>
        <p:spPr>
          <a:xfrm>
            <a:off x="5697444" y="2221614"/>
            <a:ext cx="3169608" cy="2756647"/>
          </a:xfrm>
          <a:prstGeom prst="parallelogram">
            <a:avLst>
              <a:gd name="adj" fmla="val 34477"/>
            </a:avLst>
          </a:prstGeom>
          <a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Blur radius="5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平行四边形 28"/>
          <p:cNvSpPr/>
          <p:nvPr/>
        </p:nvSpPr>
        <p:spPr>
          <a:xfrm>
            <a:off x="8069942" y="2221614"/>
            <a:ext cx="3169608" cy="2756647"/>
          </a:xfrm>
          <a:prstGeom prst="parallelogram">
            <a:avLst>
              <a:gd name="adj" fmla="val 34477"/>
            </a:avLst>
          </a:prstGeom>
          <a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Blur radius="5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464186" y="513547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在升国旗时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379831" y="5135472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在烈士墓前扫墓时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096000" y="513547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在集会前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519355" y="513547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遇到师长时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00"/>
    </mc:Choice>
    <mc:Fallback>
      <p:transition spd="slow" advTm="4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935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83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83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83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83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83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4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0324"/>
            <a:ext cx="12192000" cy="101843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00612"/>
            <a:ext cx="12192000" cy="557388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193" y="3271728"/>
            <a:ext cx="3555134" cy="33870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"/>
          <a:stretch>
            <a:fillRect/>
          </a:stretch>
        </p:blipFill>
        <p:spPr>
          <a:xfrm>
            <a:off x="0" y="4768702"/>
            <a:ext cx="12192000" cy="20892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2035"/>
            <a:ext cx="12192000" cy="985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5275550" y="120378"/>
            <a:ext cx="1595594" cy="191495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772013" y="2553563"/>
            <a:ext cx="664797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少先队基本知识</a:t>
            </a:r>
            <a:endParaRPr lang="zh-CN" altLang="en-US" sz="66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432629" y="2172878"/>
            <a:ext cx="5326743" cy="255096"/>
            <a:chOff x="1840849" y="1491630"/>
            <a:chExt cx="5326743" cy="255096"/>
          </a:xfrm>
        </p:grpSpPr>
        <p:grpSp>
          <p:nvGrpSpPr>
            <p:cNvPr id="11" name="组合 10"/>
            <p:cNvGrpSpPr/>
            <p:nvPr/>
          </p:nvGrpSpPr>
          <p:grpSpPr>
            <a:xfrm>
              <a:off x="4118171" y="1491630"/>
              <a:ext cx="887762" cy="255096"/>
              <a:chOff x="3965502" y="1879809"/>
              <a:chExt cx="1193100" cy="342834"/>
            </a:xfrm>
            <a:solidFill>
              <a:srgbClr val="E71E17"/>
            </a:solidFill>
          </p:grpSpPr>
          <p:sp>
            <p:nvSpPr>
              <p:cNvPr id="15" name="dark-star-shape_15445"/>
              <p:cNvSpPr>
                <a:spLocks noChangeAspect="1"/>
              </p:cNvSpPr>
              <p:nvPr/>
            </p:nvSpPr>
            <p:spPr bwMode="auto">
              <a:xfrm>
                <a:off x="4391609" y="1879809"/>
                <a:ext cx="360781" cy="342834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dark-star-shape_15445"/>
              <p:cNvSpPr>
                <a:spLocks noChangeAspect="1"/>
              </p:cNvSpPr>
              <p:nvPr/>
            </p:nvSpPr>
            <p:spPr bwMode="auto">
              <a:xfrm>
                <a:off x="4771621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dark-star-shape_15445"/>
              <p:cNvSpPr>
                <a:spLocks noChangeAspect="1"/>
              </p:cNvSpPr>
              <p:nvPr/>
            </p:nvSpPr>
            <p:spPr bwMode="auto">
              <a:xfrm>
                <a:off x="4161559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dark-star-shape_15445"/>
              <p:cNvSpPr>
                <a:spLocks noChangeAspect="1"/>
              </p:cNvSpPr>
              <p:nvPr/>
            </p:nvSpPr>
            <p:spPr bwMode="auto">
              <a:xfrm>
                <a:off x="396550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dark-star-shape_15445"/>
              <p:cNvSpPr>
                <a:spLocks noChangeAspect="1"/>
              </p:cNvSpPr>
              <p:nvPr/>
            </p:nvSpPr>
            <p:spPr bwMode="auto">
              <a:xfrm>
                <a:off x="503791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2" name="组合 11"/>
            <p:cNvGrpSpPr/>
            <p:nvPr/>
          </p:nvGrpSpPr>
          <p:grpSpPr>
            <a:xfrm>
              <a:off x="1840849" y="1619178"/>
              <a:ext cx="5326743" cy="0"/>
              <a:chOff x="1840849" y="2082167"/>
              <a:chExt cx="5326743" cy="0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5148064" y="2082167"/>
                <a:ext cx="2019528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1840849" y="2082167"/>
                <a:ext cx="2155087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组合 19"/>
          <p:cNvGrpSpPr/>
          <p:nvPr/>
        </p:nvGrpSpPr>
        <p:grpSpPr>
          <a:xfrm>
            <a:off x="3432629" y="3674042"/>
            <a:ext cx="5326743" cy="255097"/>
            <a:chOff x="1840849" y="1491636"/>
            <a:chExt cx="5326743" cy="255097"/>
          </a:xfrm>
        </p:grpSpPr>
        <p:grpSp>
          <p:nvGrpSpPr>
            <p:cNvPr id="21" name="组合 20"/>
            <p:cNvGrpSpPr/>
            <p:nvPr/>
          </p:nvGrpSpPr>
          <p:grpSpPr>
            <a:xfrm>
              <a:off x="4118171" y="1491636"/>
              <a:ext cx="887762" cy="255097"/>
              <a:chOff x="3965502" y="1879809"/>
              <a:chExt cx="1193100" cy="342834"/>
            </a:xfrm>
            <a:solidFill>
              <a:srgbClr val="E71E17"/>
            </a:solidFill>
          </p:grpSpPr>
          <p:sp>
            <p:nvSpPr>
              <p:cNvPr id="25" name="dark-star-shape_15445"/>
              <p:cNvSpPr>
                <a:spLocks noChangeAspect="1"/>
              </p:cNvSpPr>
              <p:nvPr/>
            </p:nvSpPr>
            <p:spPr bwMode="auto">
              <a:xfrm>
                <a:off x="4391609" y="1879809"/>
                <a:ext cx="360781" cy="342834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6" name="dark-star-shape_15445"/>
              <p:cNvSpPr>
                <a:spLocks noChangeAspect="1"/>
              </p:cNvSpPr>
              <p:nvPr/>
            </p:nvSpPr>
            <p:spPr bwMode="auto">
              <a:xfrm>
                <a:off x="4771621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dark-star-shape_15445"/>
              <p:cNvSpPr>
                <a:spLocks noChangeAspect="1"/>
              </p:cNvSpPr>
              <p:nvPr/>
            </p:nvSpPr>
            <p:spPr bwMode="auto">
              <a:xfrm>
                <a:off x="4161559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dark-star-shape_15445"/>
              <p:cNvSpPr>
                <a:spLocks noChangeAspect="1"/>
              </p:cNvSpPr>
              <p:nvPr/>
            </p:nvSpPr>
            <p:spPr bwMode="auto">
              <a:xfrm>
                <a:off x="396550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dark-star-shape_15445"/>
              <p:cNvSpPr>
                <a:spLocks noChangeAspect="1"/>
              </p:cNvSpPr>
              <p:nvPr/>
            </p:nvSpPr>
            <p:spPr bwMode="auto">
              <a:xfrm>
                <a:off x="503791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22" name="组合 21"/>
            <p:cNvGrpSpPr/>
            <p:nvPr/>
          </p:nvGrpSpPr>
          <p:grpSpPr>
            <a:xfrm>
              <a:off x="1840849" y="1619178"/>
              <a:ext cx="5326743" cy="0"/>
              <a:chOff x="1840849" y="2082167"/>
              <a:chExt cx="5326743" cy="0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5148064" y="2082167"/>
                <a:ext cx="2019528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1840849" y="2082167"/>
                <a:ext cx="2155087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00" y="346147"/>
            <a:ext cx="2480488" cy="1075373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7" b="10201"/>
          <a:stretch>
            <a:fillRect/>
          </a:stretch>
        </p:blipFill>
        <p:spPr>
          <a:xfrm>
            <a:off x="5477917" y="3791794"/>
            <a:ext cx="1190861" cy="8753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00"/>
    </mc:Choice>
    <mc:Fallback>
      <p:transition spd="slow" advTm="3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4314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少先队基本知识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11225" y="1461616"/>
            <a:ext cx="9834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中国少年先锋队是以“先锋”命名的。请问“先锋”的意义是什么？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23329" y="2132555"/>
            <a:ext cx="10357446" cy="1296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先锋是指开辟道路的人，为了人民的利益走在前面的人。如：毛泽东主席、列宁等老一辈革命家。还有英雄、模范、先进工作者等，他们辛勤劳动，同样也是建设新生活的先锋。少先队员以先锋命名，主要是要求少先队员以先锋为榜样，继承他们的事业，建设祖国。 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725" y="3429000"/>
            <a:ext cx="4135270" cy="309990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37" b="862"/>
          <a:stretch>
            <a:fillRect/>
          </a:stretch>
        </p:blipFill>
        <p:spPr>
          <a:xfrm>
            <a:off x="1132064" y="3683362"/>
            <a:ext cx="4753312" cy="21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00"/>
    </mc:Choice>
    <mc:Fallback>
      <p:transition spd="slow" advTm="4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935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9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9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4314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少先队基本知识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1225" y="1461616"/>
            <a:ext cx="85331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请说明新中国成立后，我国少年儿童的群众组织变革情况。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71055" y="3455174"/>
            <a:ext cx="3684301" cy="1674746"/>
            <a:chOff x="1371055" y="3455174"/>
            <a:chExt cx="3684301" cy="1674746"/>
          </a:xfrm>
        </p:grpSpPr>
        <p:sp>
          <p:nvSpPr>
            <p:cNvPr id="21" name="矩形 20"/>
            <p:cNvSpPr/>
            <p:nvPr/>
          </p:nvSpPr>
          <p:spPr>
            <a:xfrm>
              <a:off x="1371055" y="3455174"/>
              <a:ext cx="3684301" cy="167474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28A5D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802637" y="3786396"/>
              <a:ext cx="2769901" cy="96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dirty="0"/>
                <a:t>1949</a:t>
              </a:r>
              <a:r>
                <a:rPr lang="zh-CN" altLang="en-US" sz="2000" dirty="0"/>
                <a:t>年</a:t>
              </a:r>
              <a:r>
                <a:rPr lang="en-US" altLang="zh-CN" sz="2000" dirty="0"/>
                <a:t>10</a:t>
              </a:r>
              <a:r>
                <a:rPr lang="zh-CN" altLang="en-US" sz="2000" dirty="0"/>
                <a:t>月</a:t>
              </a:r>
              <a:r>
                <a:rPr lang="en-US" altLang="zh-CN" sz="2000" dirty="0"/>
                <a:t>13</a:t>
              </a:r>
              <a:r>
                <a:rPr lang="zh-CN" altLang="en-US" sz="2000" dirty="0"/>
                <a:t>日，中国少年儿童队成立。</a:t>
              </a:r>
              <a:endParaRPr lang="zh-CN" altLang="en-US" sz="2000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67520" y="3455174"/>
            <a:ext cx="3684301" cy="1674746"/>
            <a:chOff x="6867520" y="3455174"/>
            <a:chExt cx="3684301" cy="1674746"/>
          </a:xfrm>
        </p:grpSpPr>
        <p:sp>
          <p:nvSpPr>
            <p:cNvPr id="22" name="矩形 21"/>
            <p:cNvSpPr/>
            <p:nvPr/>
          </p:nvSpPr>
          <p:spPr>
            <a:xfrm>
              <a:off x="6867520" y="3455174"/>
              <a:ext cx="3684301" cy="167474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E233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7234101" y="3850002"/>
              <a:ext cx="295113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dirty="0"/>
                <a:t>1953</a:t>
              </a:r>
              <a:r>
                <a:rPr lang="zh-CN" altLang="en-US" sz="2000" dirty="0"/>
                <a:t>年，中国少年儿童队正式改名为“中国少年先锋队”。 </a:t>
              </a:r>
              <a:endParaRPr lang="zh-CN" altLang="en-US" sz="2000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729771" y="2212723"/>
            <a:ext cx="915635" cy="1106098"/>
            <a:chOff x="2825821" y="2603326"/>
            <a:chExt cx="915635" cy="1106098"/>
          </a:xfrm>
        </p:grpSpPr>
        <p:sp>
          <p:nvSpPr>
            <p:cNvPr id="13" name="等腰三角形 42"/>
            <p:cNvSpPr/>
            <p:nvPr/>
          </p:nvSpPr>
          <p:spPr>
            <a:xfrm rot="10800000">
              <a:off x="2877600" y="2603326"/>
              <a:ext cx="863313" cy="1106098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solidFill>
              <a:srgbClr val="28A5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" name="矩形 6"/>
            <p:cNvSpPr/>
            <p:nvPr/>
          </p:nvSpPr>
          <p:spPr>
            <a:xfrm>
              <a:off x="2825821" y="2781458"/>
              <a:ext cx="91563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</a:rPr>
                <a:t>1949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251853" y="2212723"/>
            <a:ext cx="915636" cy="1106098"/>
            <a:chOff x="8280882" y="3982858"/>
            <a:chExt cx="915636" cy="1106098"/>
          </a:xfrm>
        </p:grpSpPr>
        <p:sp>
          <p:nvSpPr>
            <p:cNvPr id="14" name="等腰三角形 42"/>
            <p:cNvSpPr/>
            <p:nvPr/>
          </p:nvSpPr>
          <p:spPr>
            <a:xfrm rot="10800000">
              <a:off x="8307044" y="3982858"/>
              <a:ext cx="863313" cy="1106098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solidFill>
              <a:srgbClr val="E23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5" name="矩形 14"/>
            <p:cNvSpPr/>
            <p:nvPr/>
          </p:nvSpPr>
          <p:spPr>
            <a:xfrm>
              <a:off x="8280882" y="4133460"/>
              <a:ext cx="91563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</a:rPr>
                <a:t>1953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椭圆 17"/>
          <p:cNvSpPr/>
          <p:nvPr/>
        </p:nvSpPr>
        <p:spPr>
          <a:xfrm>
            <a:off x="3104349" y="3346317"/>
            <a:ext cx="217714" cy="217714"/>
          </a:xfrm>
          <a:prstGeom prst="ellipse">
            <a:avLst/>
          </a:prstGeom>
          <a:solidFill>
            <a:srgbClr val="28A5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8602082" y="3346317"/>
            <a:ext cx="217714" cy="217714"/>
          </a:xfrm>
          <a:prstGeom prst="ellipse">
            <a:avLst/>
          </a:prstGeom>
          <a:solidFill>
            <a:srgbClr val="E233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00"/>
    </mc:Choice>
    <mc:Fallback>
      <p:transition spd="slow" advTm="5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935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41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41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41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41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41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41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18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4"/>
          <p:cNvSpPr/>
          <p:nvPr/>
        </p:nvSpPr>
        <p:spPr>
          <a:xfrm rot="19833517" flipH="1">
            <a:off x="3462105" y="3486459"/>
            <a:ext cx="5280587" cy="765203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4314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少先队基本知识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1225" y="1461616"/>
            <a:ext cx="4294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请问少先队的作风是什么？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6" name="圆角矩形 4"/>
          <p:cNvSpPr/>
          <p:nvPr/>
        </p:nvSpPr>
        <p:spPr>
          <a:xfrm rot="1766483">
            <a:off x="3462105" y="3489136"/>
            <a:ext cx="5280587" cy="765203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2"/>
          <p:cNvSpPr txBox="1"/>
          <p:nvPr/>
        </p:nvSpPr>
        <p:spPr>
          <a:xfrm rot="1740282">
            <a:off x="3845774" y="2678038"/>
            <a:ext cx="1118231" cy="55398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2800" spc="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诚实</a:t>
            </a:r>
            <a:endParaRPr lang="zh-CN" altLang="en-US" sz="2800" spc="6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028191" y="2797389"/>
            <a:ext cx="2148414" cy="2148693"/>
            <a:chOff x="5028191" y="2797389"/>
            <a:chExt cx="2148414" cy="2148693"/>
          </a:xfrm>
        </p:grpSpPr>
        <p:sp>
          <p:nvSpPr>
            <p:cNvPr id="10" name="椭圆 9"/>
            <p:cNvSpPr/>
            <p:nvPr/>
          </p:nvSpPr>
          <p:spPr>
            <a:xfrm rot="2700000">
              <a:off x="5028051" y="2797529"/>
              <a:ext cx="2148693" cy="2148414"/>
            </a:xfrm>
            <a:prstGeom prst="ellipse">
              <a:avLst/>
            </a:prstGeom>
            <a:solidFill>
              <a:srgbClr val="E233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5445806" y="3869059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4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作风</a:t>
              </a:r>
              <a:endParaRPr lang="zh-CN" altLang="en-US" sz="4400" dirty="0">
                <a:solidFill>
                  <a:schemeClr val="bg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317566" y="3313025"/>
              <a:ext cx="156966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少先队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TextBox 12"/>
          <p:cNvSpPr txBox="1"/>
          <p:nvPr/>
        </p:nvSpPr>
        <p:spPr>
          <a:xfrm rot="1740282">
            <a:off x="7215405" y="4591117"/>
            <a:ext cx="1118231" cy="55398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2800" spc="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勇敢</a:t>
            </a:r>
            <a:endParaRPr lang="zh-CN" altLang="en-US" sz="2800" spc="6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5" name="TextBox 12"/>
          <p:cNvSpPr txBox="1"/>
          <p:nvPr/>
        </p:nvSpPr>
        <p:spPr>
          <a:xfrm rot="19859718" flipH="1">
            <a:off x="7176250" y="2678040"/>
            <a:ext cx="1118231" cy="55398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2800" spc="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活泼</a:t>
            </a:r>
            <a:endParaRPr lang="zh-CN" altLang="en-US" sz="2800" spc="6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6" name="TextBox 12"/>
          <p:cNvSpPr txBox="1"/>
          <p:nvPr/>
        </p:nvSpPr>
        <p:spPr>
          <a:xfrm rot="19859718" flipH="1">
            <a:off x="4004972" y="4490143"/>
            <a:ext cx="1118231" cy="55398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2800" spc="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团结</a:t>
            </a:r>
            <a:endParaRPr lang="zh-CN" altLang="en-US" sz="2800" spc="6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66266" y="2308700"/>
            <a:ext cx="22706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dirty="0">
                <a:solidFill>
                  <a:srgbClr val="E2339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诚实</a:t>
            </a:r>
            <a:endParaRPr lang="en-US" altLang="zh-CN" sz="2400" dirty="0">
              <a:solidFill>
                <a:srgbClr val="E2339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r"/>
            <a:r>
              <a:rPr lang="zh-CN" altLang="en-US" dirty="0"/>
              <a:t>说老实话，办老实事，做老实人。</a:t>
            </a:r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1396311" y="4511313"/>
            <a:ext cx="227063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dirty="0">
                <a:solidFill>
                  <a:srgbClr val="E2339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团结</a:t>
            </a:r>
            <a:endParaRPr lang="en-US" altLang="zh-CN" sz="2400" dirty="0">
              <a:solidFill>
                <a:srgbClr val="E2339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r"/>
            <a:r>
              <a:rPr lang="zh-CN" altLang="en-US" dirty="0"/>
              <a:t>学会团结人、关心人、帮助人、尊重人和依靠人。</a:t>
            </a:r>
            <a:endParaRPr lang="zh-CN" altLang="en-US" dirty="0"/>
          </a:p>
        </p:txBody>
      </p:sp>
      <p:sp>
        <p:nvSpPr>
          <p:cNvPr id="30" name="矩形 29"/>
          <p:cNvSpPr/>
          <p:nvPr/>
        </p:nvSpPr>
        <p:spPr>
          <a:xfrm>
            <a:off x="8537851" y="2308700"/>
            <a:ext cx="227063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E2339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活泼</a:t>
            </a:r>
            <a:endParaRPr lang="en-US" altLang="zh-CN" sz="2400" dirty="0">
              <a:solidFill>
                <a:srgbClr val="E2339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r>
              <a:rPr lang="zh-CN" altLang="en-US" dirty="0"/>
              <a:t>思想活跃，生动自然，敢想敢说，性格开朗，朝气蓬勃。</a:t>
            </a:r>
            <a:endParaRPr lang="zh-CN" altLang="en-US" dirty="0"/>
          </a:p>
        </p:txBody>
      </p:sp>
      <p:sp>
        <p:nvSpPr>
          <p:cNvPr id="32" name="矩形 31"/>
          <p:cNvSpPr/>
          <p:nvPr/>
        </p:nvSpPr>
        <p:spPr>
          <a:xfrm>
            <a:off x="8537851" y="4517189"/>
            <a:ext cx="227063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E23392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勇敢</a:t>
            </a:r>
            <a:endParaRPr lang="en-US" altLang="zh-CN" sz="2400" dirty="0">
              <a:solidFill>
                <a:srgbClr val="E2339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r>
              <a:rPr lang="zh-CN" altLang="en-US" dirty="0"/>
              <a:t>为了人民的利益，敢于同敌人、同困难作斗争。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935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16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16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894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16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16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16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9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916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416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916"/>
                            </p:stCondLst>
                            <p:childTnLst>
                              <p:par>
                                <p:cTn id="6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11" grpId="0"/>
      <p:bldP spid="5" grpId="0"/>
      <p:bldP spid="6" grpId="0" animBg="1"/>
      <p:bldP spid="6" grpId="1" animBg="1"/>
      <p:bldP spid="14" grpId="0"/>
      <p:bldP spid="24" grpId="0"/>
      <p:bldP spid="25" grpId="0"/>
      <p:bldP spid="26" grpId="0"/>
      <p:bldP spid="4" grpId="0"/>
      <p:bldP spid="29" grpId="0"/>
      <p:bldP spid="30" grpId="0"/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537" y="2250173"/>
            <a:ext cx="7148458" cy="46078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4314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少先队基本知识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1225" y="1461616"/>
            <a:ext cx="42242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现在的少先队队歌的来历？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39749" y="2115680"/>
            <a:ext cx="103410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1978</a:t>
            </a:r>
            <a:r>
              <a:rPr lang="zh-CN" altLang="en-US" dirty="0"/>
              <a:t>年，电影</a:t>
            </a:r>
            <a:r>
              <a:rPr lang="en-US" altLang="zh-CN" dirty="0"/>
              <a:t>《</a:t>
            </a:r>
            <a:r>
              <a:rPr lang="zh-CN" altLang="en-US" dirty="0"/>
              <a:t>英雄小八路</a:t>
            </a:r>
            <a:r>
              <a:rPr lang="en-US" altLang="zh-CN" dirty="0"/>
              <a:t>》</a:t>
            </a:r>
            <a:r>
              <a:rPr lang="zh-CN" altLang="en-US" dirty="0"/>
              <a:t>主题</a:t>
            </a:r>
            <a:r>
              <a:rPr lang="en-US" altLang="zh-CN" sz="2000" b="1" dirty="0">
                <a:solidFill>
                  <a:srgbClr val="E23392"/>
                </a:solidFill>
              </a:rPr>
              <a:t>《</a:t>
            </a:r>
            <a:r>
              <a:rPr lang="zh-CN" altLang="en-US" sz="2000" b="1" dirty="0">
                <a:solidFill>
                  <a:srgbClr val="E23392"/>
                </a:solidFill>
              </a:rPr>
              <a:t>我们是共产主义接班人</a:t>
            </a:r>
            <a:r>
              <a:rPr lang="en-US" altLang="zh-CN" sz="2000" b="1" dirty="0">
                <a:solidFill>
                  <a:srgbClr val="E23392"/>
                </a:solidFill>
              </a:rPr>
              <a:t>》</a:t>
            </a:r>
            <a:r>
              <a:rPr lang="zh-CN" altLang="en-US" dirty="0"/>
              <a:t>改为</a:t>
            </a:r>
            <a:r>
              <a:rPr lang="en-US" altLang="zh-CN" sz="2000" b="1" dirty="0">
                <a:solidFill>
                  <a:srgbClr val="E23392"/>
                </a:solidFill>
              </a:rPr>
              <a:t>《</a:t>
            </a:r>
            <a:r>
              <a:rPr lang="zh-CN" altLang="en-US" sz="2000" b="1" dirty="0">
                <a:solidFill>
                  <a:srgbClr val="E23392"/>
                </a:solidFill>
              </a:rPr>
              <a:t>中国少年先锋队队歌</a:t>
            </a:r>
            <a:r>
              <a:rPr lang="en-US" altLang="zh-CN" sz="2000" b="1" dirty="0">
                <a:solidFill>
                  <a:srgbClr val="E23392"/>
                </a:solidFill>
              </a:rPr>
              <a:t>》</a:t>
            </a:r>
            <a:r>
              <a:rPr lang="zh-CN" altLang="en-US" sz="2000" b="1" dirty="0">
                <a:solidFill>
                  <a:srgbClr val="E23392"/>
                </a:solidFill>
              </a:rPr>
              <a:t>。 </a:t>
            </a:r>
            <a:endParaRPr lang="zh-CN" altLang="en-US" b="1" dirty="0">
              <a:solidFill>
                <a:srgbClr val="E2339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00"/>
    </mc:Choice>
    <mc:Fallback>
      <p:transition spd="slow" advTm="3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935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06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06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158025" y="122770"/>
            <a:ext cx="794424" cy="95342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23329" y="291367"/>
            <a:ext cx="43140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少先队基本知识</a:t>
            </a:r>
            <a:endParaRPr lang="zh-CN" altLang="en-US" sz="40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995" y="5870362"/>
            <a:ext cx="2274005" cy="98763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1225" y="1461616"/>
            <a:ext cx="10142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chemeClr val="tx1">
                  <a:lumMod val="85000"/>
                  <a:lumOff val="15000"/>
                </a:schemeClr>
              </a:buClr>
              <a:buFont typeface="Wingdings" panose="05000000000000000000" pitchFamily="2" charset="2"/>
              <a:buChar char="u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少先队集会时，要在辅导员的带领下呼号。请问呼号的基本动作要领？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59400" y="3265028"/>
            <a:ext cx="6096000" cy="8811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+mn-ea"/>
              </a:rPr>
              <a:t>（</a:t>
            </a:r>
            <a:r>
              <a:rPr lang="en-US" altLang="zh-CN" dirty="0">
                <a:latin typeface="+mn-ea"/>
              </a:rPr>
              <a:t>1</a:t>
            </a:r>
            <a:r>
              <a:rPr lang="zh-CN" altLang="en-US" dirty="0">
                <a:latin typeface="+mn-ea"/>
              </a:rPr>
              <a:t>）辅导员领呼：“准备着，为共产主义事业而奋斗！”</a:t>
            </a:r>
            <a:endParaRPr lang="zh-CN" altLang="en-US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+mn-ea"/>
              </a:rPr>
              <a:t>（</a:t>
            </a:r>
            <a:r>
              <a:rPr lang="en-US" altLang="zh-CN" dirty="0">
                <a:latin typeface="+mn-ea"/>
              </a:rPr>
              <a:t>2</a:t>
            </a:r>
            <a:r>
              <a:rPr lang="zh-CN" altLang="en-US" dirty="0">
                <a:latin typeface="+mn-ea"/>
              </a:rPr>
              <a:t>）少先队员回答：“时刻准备着！” </a:t>
            </a:r>
            <a:endParaRPr lang="zh-CN" altLang="en-US" dirty="0">
              <a:latin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5237" y="2262874"/>
            <a:ext cx="4694321" cy="447235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540596" y="2864918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/>
              <a:t>呼号时右手握拳拳在头。</a:t>
            </a:r>
            <a:endParaRPr lang="zh-CN" altLang="en-US" sz="20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00"/>
    </mc:Choice>
    <mc:Fallback>
      <p:transition spd="slow" advTm="4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67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23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23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23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3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956" y="855027"/>
            <a:ext cx="2480488" cy="107537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21053" r="27278" b="23775"/>
          <a:stretch>
            <a:fillRect/>
          </a:stretch>
        </p:blipFill>
        <p:spPr>
          <a:xfrm>
            <a:off x="281265" y="-82181"/>
            <a:ext cx="1932801" cy="2319648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2093765" y="1909381"/>
            <a:ext cx="803296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600" spc="600" dirty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0068B7"/>
                    </a:gs>
                    <a:gs pos="100000">
                      <a:srgbClr val="E23392"/>
                    </a:gs>
                  </a:gsLst>
                  <a:lin ang="108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感谢下载观看</a:t>
            </a:r>
            <a:endParaRPr lang="zh-CN" altLang="en-US" sz="9600" spc="6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0068B7"/>
                  </a:gs>
                  <a:gs pos="100000">
                    <a:srgbClr val="E23392"/>
                  </a:gs>
                </a:gsLst>
                <a:lin ang="108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783099" y="3788410"/>
            <a:ext cx="2654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600" dirty="0">
                <a:solidFill>
                  <a:srgbClr val="27305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中国少年先锋队</a:t>
            </a:r>
            <a:br>
              <a:rPr lang="zh-CN" altLang="en-US" sz="2000" spc="600" dirty="0">
                <a:solidFill>
                  <a:srgbClr val="27305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</a:br>
            <a:r>
              <a:rPr lang="en-US" altLang="zh-CN" sz="2000" spc="600" dirty="0">
                <a:solidFill>
                  <a:srgbClr val="27305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XX</a:t>
            </a:r>
            <a:r>
              <a:rPr lang="zh-CN" altLang="en-US" sz="2000" spc="600" dirty="0">
                <a:solidFill>
                  <a:srgbClr val="27305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小学大队部</a:t>
            </a:r>
            <a:endParaRPr lang="zh-CN" altLang="en-US" sz="2000" spc="600" dirty="0">
              <a:solidFill>
                <a:srgbClr val="273057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367314" y="3414813"/>
            <a:ext cx="5326743" cy="255096"/>
            <a:chOff x="1840849" y="1491630"/>
            <a:chExt cx="5326743" cy="255096"/>
          </a:xfrm>
        </p:grpSpPr>
        <p:grpSp>
          <p:nvGrpSpPr>
            <p:cNvPr id="34" name="组合 33"/>
            <p:cNvGrpSpPr/>
            <p:nvPr/>
          </p:nvGrpSpPr>
          <p:grpSpPr>
            <a:xfrm>
              <a:off x="4118171" y="1491630"/>
              <a:ext cx="887762" cy="255096"/>
              <a:chOff x="3965502" y="1879809"/>
              <a:chExt cx="1193100" cy="342834"/>
            </a:xfrm>
            <a:solidFill>
              <a:srgbClr val="E71E17"/>
            </a:solidFill>
          </p:grpSpPr>
          <p:sp>
            <p:nvSpPr>
              <p:cNvPr id="38" name="dark-star-shape_15445"/>
              <p:cNvSpPr>
                <a:spLocks noChangeAspect="1"/>
              </p:cNvSpPr>
              <p:nvPr/>
            </p:nvSpPr>
            <p:spPr bwMode="auto">
              <a:xfrm>
                <a:off x="4391609" y="1879809"/>
                <a:ext cx="360781" cy="342834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dark-star-shape_15445"/>
              <p:cNvSpPr>
                <a:spLocks noChangeAspect="1"/>
              </p:cNvSpPr>
              <p:nvPr/>
            </p:nvSpPr>
            <p:spPr bwMode="auto">
              <a:xfrm>
                <a:off x="4771621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0" name="dark-star-shape_15445"/>
              <p:cNvSpPr>
                <a:spLocks noChangeAspect="1"/>
              </p:cNvSpPr>
              <p:nvPr/>
            </p:nvSpPr>
            <p:spPr bwMode="auto">
              <a:xfrm>
                <a:off x="4161559" y="1951407"/>
                <a:ext cx="210089" cy="199638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1" name="dark-star-shape_15445"/>
              <p:cNvSpPr>
                <a:spLocks noChangeAspect="1"/>
              </p:cNvSpPr>
              <p:nvPr/>
            </p:nvSpPr>
            <p:spPr bwMode="auto">
              <a:xfrm>
                <a:off x="396550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2" name="dark-star-shape_15445"/>
              <p:cNvSpPr>
                <a:spLocks noChangeAspect="1"/>
              </p:cNvSpPr>
              <p:nvPr/>
            </p:nvSpPr>
            <p:spPr bwMode="auto">
              <a:xfrm>
                <a:off x="5037912" y="1993883"/>
                <a:ext cx="120690" cy="114687"/>
              </a:xfrm>
              <a:custGeom>
                <a:avLst/>
                <a:gdLst>
                  <a:gd name="T0" fmla="*/ 374 w 723"/>
                  <a:gd name="T1" fmla="*/ 21 h 688"/>
                  <a:gd name="T2" fmla="*/ 425 w 723"/>
                  <a:gd name="T3" fmla="*/ 232 h 688"/>
                  <a:gd name="T4" fmla="*/ 477 w 723"/>
                  <a:gd name="T5" fmla="*/ 270 h 688"/>
                  <a:gd name="T6" fmla="*/ 698 w 723"/>
                  <a:gd name="T7" fmla="*/ 256 h 688"/>
                  <a:gd name="T8" fmla="*/ 706 w 723"/>
                  <a:gd name="T9" fmla="*/ 280 h 688"/>
                  <a:gd name="T10" fmla="*/ 524 w 723"/>
                  <a:gd name="T11" fmla="*/ 388 h 688"/>
                  <a:gd name="T12" fmla="*/ 504 w 723"/>
                  <a:gd name="T13" fmla="*/ 450 h 688"/>
                  <a:gd name="T14" fmla="*/ 582 w 723"/>
                  <a:gd name="T15" fmla="*/ 661 h 688"/>
                  <a:gd name="T16" fmla="*/ 562 w 723"/>
                  <a:gd name="T17" fmla="*/ 675 h 688"/>
                  <a:gd name="T18" fmla="*/ 394 w 723"/>
                  <a:gd name="T19" fmla="*/ 527 h 688"/>
                  <a:gd name="T20" fmla="*/ 329 w 723"/>
                  <a:gd name="T21" fmla="*/ 527 h 688"/>
                  <a:gd name="T22" fmla="*/ 161 w 723"/>
                  <a:gd name="T23" fmla="*/ 675 h 688"/>
                  <a:gd name="T24" fmla="*/ 141 w 723"/>
                  <a:gd name="T25" fmla="*/ 661 h 688"/>
                  <a:gd name="T26" fmla="*/ 219 w 723"/>
                  <a:gd name="T27" fmla="*/ 450 h 688"/>
                  <a:gd name="T28" fmla="*/ 199 w 723"/>
                  <a:gd name="T29" fmla="*/ 388 h 688"/>
                  <a:gd name="T30" fmla="*/ 17 w 723"/>
                  <a:gd name="T31" fmla="*/ 280 h 688"/>
                  <a:gd name="T32" fmla="*/ 25 w 723"/>
                  <a:gd name="T33" fmla="*/ 256 h 688"/>
                  <a:gd name="T34" fmla="*/ 246 w 723"/>
                  <a:gd name="T35" fmla="*/ 270 h 688"/>
                  <a:gd name="T36" fmla="*/ 298 w 723"/>
                  <a:gd name="T37" fmla="*/ 232 h 688"/>
                  <a:gd name="T38" fmla="*/ 349 w 723"/>
                  <a:gd name="T39" fmla="*/ 21 h 688"/>
                  <a:gd name="T40" fmla="*/ 374 w 723"/>
                  <a:gd name="T41" fmla="*/ 21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3" h="688">
                    <a:moveTo>
                      <a:pt x="374" y="21"/>
                    </a:moveTo>
                    <a:lnTo>
                      <a:pt x="425" y="232"/>
                    </a:lnTo>
                    <a:cubicBezTo>
                      <a:pt x="431" y="253"/>
                      <a:pt x="455" y="270"/>
                      <a:pt x="477" y="270"/>
                    </a:cubicBezTo>
                    <a:lnTo>
                      <a:pt x="698" y="256"/>
                    </a:lnTo>
                    <a:cubicBezTo>
                      <a:pt x="720" y="256"/>
                      <a:pt x="723" y="267"/>
                      <a:pt x="706" y="280"/>
                    </a:cubicBezTo>
                    <a:lnTo>
                      <a:pt x="524" y="388"/>
                    </a:lnTo>
                    <a:cubicBezTo>
                      <a:pt x="506" y="401"/>
                      <a:pt x="497" y="429"/>
                      <a:pt x="504" y="450"/>
                    </a:cubicBezTo>
                    <a:lnTo>
                      <a:pt x="582" y="661"/>
                    </a:lnTo>
                    <a:cubicBezTo>
                      <a:pt x="589" y="682"/>
                      <a:pt x="580" y="688"/>
                      <a:pt x="562" y="675"/>
                    </a:cubicBezTo>
                    <a:lnTo>
                      <a:pt x="394" y="527"/>
                    </a:lnTo>
                    <a:cubicBezTo>
                      <a:pt x="376" y="514"/>
                      <a:pt x="347" y="514"/>
                      <a:pt x="329" y="527"/>
                    </a:cubicBezTo>
                    <a:lnTo>
                      <a:pt x="161" y="675"/>
                    </a:lnTo>
                    <a:cubicBezTo>
                      <a:pt x="143" y="688"/>
                      <a:pt x="134" y="682"/>
                      <a:pt x="141" y="661"/>
                    </a:cubicBezTo>
                    <a:lnTo>
                      <a:pt x="219" y="450"/>
                    </a:lnTo>
                    <a:cubicBezTo>
                      <a:pt x="226" y="429"/>
                      <a:pt x="217" y="401"/>
                      <a:pt x="199" y="388"/>
                    </a:cubicBezTo>
                    <a:lnTo>
                      <a:pt x="17" y="280"/>
                    </a:lnTo>
                    <a:cubicBezTo>
                      <a:pt x="0" y="267"/>
                      <a:pt x="3" y="256"/>
                      <a:pt x="25" y="256"/>
                    </a:cubicBezTo>
                    <a:lnTo>
                      <a:pt x="246" y="270"/>
                    </a:lnTo>
                    <a:cubicBezTo>
                      <a:pt x="268" y="270"/>
                      <a:pt x="291" y="253"/>
                      <a:pt x="298" y="232"/>
                    </a:cubicBezTo>
                    <a:lnTo>
                      <a:pt x="349" y="21"/>
                    </a:lnTo>
                    <a:cubicBezTo>
                      <a:pt x="356" y="0"/>
                      <a:pt x="367" y="0"/>
                      <a:pt x="37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35" name="组合 34"/>
            <p:cNvGrpSpPr/>
            <p:nvPr/>
          </p:nvGrpSpPr>
          <p:grpSpPr>
            <a:xfrm>
              <a:off x="1840849" y="1619178"/>
              <a:ext cx="5326743" cy="0"/>
              <a:chOff x="1840849" y="2082167"/>
              <a:chExt cx="5326743" cy="0"/>
            </a:xfrm>
          </p:grpSpPr>
          <p:cxnSp>
            <p:nvCxnSpPr>
              <p:cNvPr id="36" name="直接连接符 35"/>
              <p:cNvCxnSpPr/>
              <p:nvPr/>
            </p:nvCxnSpPr>
            <p:spPr>
              <a:xfrm>
                <a:off x="5148064" y="2082167"/>
                <a:ext cx="2019528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>
                <a:off x="1840849" y="2082167"/>
                <a:ext cx="2155087" cy="0"/>
              </a:xfrm>
              <a:prstGeom prst="line">
                <a:avLst/>
              </a:prstGeom>
              <a:ln w="15875">
                <a:solidFill>
                  <a:srgbClr val="E71E1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7" b="10201"/>
          <a:stretch>
            <a:fillRect/>
          </a:stretch>
        </p:blipFill>
        <p:spPr>
          <a:xfrm>
            <a:off x="9172338" y="-243430"/>
            <a:ext cx="2988913" cy="2196914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0324"/>
            <a:ext cx="12192000" cy="1018437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00612"/>
            <a:ext cx="12192000" cy="557388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646" y="2237467"/>
            <a:ext cx="4470768" cy="4661623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"/>
          <a:stretch>
            <a:fillRect/>
          </a:stretch>
        </p:blipFill>
        <p:spPr>
          <a:xfrm>
            <a:off x="0" y="4768702"/>
            <a:ext cx="12192000" cy="2089298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72035"/>
            <a:ext cx="12192000" cy="9859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00"/>
    </mc:Choice>
    <mc:Fallback>
      <p:transition spd="slow" advTm="7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9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</p:bldLst>
  </p:timing>
</p:sld>
</file>

<file path=ppt/theme/theme1.xml><?xml version="1.0" encoding="utf-8"?>
<a:theme xmlns:a="http://schemas.openxmlformats.org/drawingml/2006/main" name="Office Theme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E6406"/>
      </a:accent1>
      <a:accent2>
        <a:srgbClr val="FF7E2F"/>
      </a:accent2>
      <a:accent3>
        <a:srgbClr val="FC670C"/>
      </a:accent3>
      <a:accent4>
        <a:srgbClr val="EA8908"/>
      </a:accent4>
      <a:accent5>
        <a:srgbClr val="E55A0D"/>
      </a:accent5>
      <a:accent6>
        <a:srgbClr val="CF4507"/>
      </a:accent6>
      <a:hlink>
        <a:srgbClr val="FE6406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E6406"/>
    </a:accent1>
    <a:accent2>
      <a:srgbClr val="FF7E2F"/>
    </a:accent2>
    <a:accent3>
      <a:srgbClr val="FC670C"/>
    </a:accent3>
    <a:accent4>
      <a:srgbClr val="EA8908"/>
    </a:accent4>
    <a:accent5>
      <a:srgbClr val="E55A0D"/>
    </a:accent5>
    <a:accent6>
      <a:srgbClr val="CF4507"/>
    </a:accent6>
    <a:hlink>
      <a:srgbClr val="FE6406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1517</Words>
  <Application>WPS 演示</Application>
  <PresentationFormat>宽屏</PresentationFormat>
  <Paragraphs>221</Paragraphs>
  <Slides>25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思源黑体 CN Heavy</vt:lpstr>
      <vt:lpstr>思源黑体 CN Bold</vt:lpstr>
      <vt:lpstr>Agency FB</vt:lpstr>
      <vt:lpstr>方正正大黑简体</vt:lpstr>
      <vt:lpstr>黑体</vt:lpstr>
      <vt:lpstr>Arial Unicode MS</vt:lpstr>
      <vt:lpstr>Calibri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75</cp:revision>
  <dcterms:created xsi:type="dcterms:W3CDTF">2017-08-18T03:02:00Z</dcterms:created>
  <dcterms:modified xsi:type="dcterms:W3CDTF">2018-11-12T07:04:40Z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2052-10.1.0.7669</vt:lpwstr>
  </property>
  <property fmtid="{D5CDD505-2E9C-101B-9397-08002B2CF9AE}" pid="3" name="KSORubyTemplateID">
    <vt:lpwstr>13</vt:lpwstr>
  </property>
</Properties>
</file>