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8" r:id="rId3"/>
    <p:sldId id="261" r:id="rId4"/>
    <p:sldId id="259" r:id="rId5"/>
    <p:sldId id="262" r:id="rId6"/>
    <p:sldId id="263" r:id="rId7"/>
    <p:sldId id="268" r:id="rId8"/>
    <p:sldId id="264" r:id="rId9"/>
    <p:sldId id="269" r:id="rId10"/>
    <p:sldId id="270" r:id="rId11"/>
    <p:sldId id="271" r:id="rId12"/>
    <p:sldId id="266" r:id="rId13"/>
    <p:sldId id="272" r:id="rId14"/>
    <p:sldId id="265" r:id="rId15"/>
    <p:sldId id="274" r:id="rId16"/>
    <p:sldId id="275" r:id="rId17"/>
    <p:sldId id="276" r:id="rId18"/>
    <p:sldId id="277" r:id="rId19"/>
    <p:sldId id="278" r:id="rId20"/>
    <p:sldId id="279" r:id="rId21"/>
    <p:sldId id="281" r:id="rId22"/>
    <p:sldId id="257" r:id="rId23"/>
    <p:sldId id="267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5AFF885E-21E9-9640-A14A-DEBB46128A06}">
          <p14:sldIdLst>
            <p14:sldId id="256"/>
            <p14:sldId id="258"/>
            <p14:sldId id="261"/>
            <p14:sldId id="259"/>
            <p14:sldId id="262"/>
            <p14:sldId id="263"/>
            <p14:sldId id="268"/>
            <p14:sldId id="264"/>
            <p14:sldId id="269"/>
            <p14:sldId id="270"/>
            <p14:sldId id="271"/>
            <p14:sldId id="266"/>
            <p14:sldId id="272"/>
            <p14:sldId id="265"/>
            <p14:sldId id="274"/>
            <p14:sldId id="275"/>
            <p14:sldId id="276"/>
            <p14:sldId id="277"/>
            <p14:sldId id="278"/>
            <p14:sldId id="279"/>
            <p14:sldId id="281"/>
            <p14:sldId id="257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0000"/>
    <a:srgbClr val="6A2525"/>
    <a:srgbClr val="8B302F"/>
    <a:srgbClr val="EB5B00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62"/>
    <p:restoredTop sz="94676"/>
  </p:normalViewPr>
  <p:slideViewPr>
    <p:cSldViewPr snapToGrid="0" snapToObjects="1">
      <p:cViewPr varScale="1">
        <p:scale>
          <a:sx n="60" d="100"/>
          <a:sy n="60" d="100"/>
        </p:scale>
        <p:origin x="86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B1593-AC35-C941-9056-4FA4CFCC0B30}" type="datetimeFigureOut">
              <a:rPr kumimoji="1" lang="zh-CN" altLang="en-US" smtClean="0"/>
              <a:t>2017/9/14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C63547-B1F0-484A-9476-382ECDDBBF2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4998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87689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52696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11807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27765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53198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55618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34469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63950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46510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2064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926635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214714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710241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795435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4243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389239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654842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239640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528380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959115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886833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29258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3547-B1F0-484A-9476-382ECDDBBF21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0961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6C8CC-BE16-EC4C-8BEE-BF62910DA923}" type="datetimeFigureOut">
              <a:rPr kumimoji="1" lang="zh-CN" altLang="en-US" smtClean="0"/>
              <a:t>2017/9/14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3B88-E4E3-3048-AE08-DD7DE7546F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60673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4" cstate="hq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019836" y="4679711"/>
            <a:ext cx="2300750" cy="238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6196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4" cstate="hq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019836" y="4679711"/>
            <a:ext cx="2300750" cy="23814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hq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5988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6C8CC-BE16-EC4C-8BEE-BF62910DA923}" type="datetimeFigureOut">
              <a:rPr kumimoji="1" lang="zh-CN" altLang="en-US" smtClean="0"/>
              <a:t>2017/9/14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3B88-E4E3-3048-AE08-DD7DE7546F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40535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6C8CC-BE16-EC4C-8BEE-BF62910DA923}" type="datetimeFigureOut">
              <a:rPr kumimoji="1" lang="zh-CN" altLang="en-US" smtClean="0"/>
              <a:t>2017/9/14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3B88-E4E3-3048-AE08-DD7DE7546F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39033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6C8CC-BE16-EC4C-8BEE-BF62910DA923}" type="datetimeFigureOut">
              <a:rPr kumimoji="1" lang="zh-CN" altLang="en-US" smtClean="0"/>
              <a:t>2017/9/14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3B88-E4E3-3048-AE08-DD7DE7546F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4712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6C8CC-BE16-EC4C-8BEE-BF62910DA923}" type="datetimeFigureOut">
              <a:rPr kumimoji="1" lang="zh-CN" altLang="en-US" smtClean="0"/>
              <a:t>2017/9/14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3B88-E4E3-3048-AE08-DD7DE7546F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3440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6C8CC-BE16-EC4C-8BEE-BF62910DA923}" type="datetimeFigureOut">
              <a:rPr kumimoji="1" lang="zh-CN" altLang="en-US" smtClean="0"/>
              <a:t>2017/9/14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3B88-E4E3-3048-AE08-DD7DE7546F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42309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6C8CC-BE16-EC4C-8BEE-BF62910DA923}" type="datetimeFigureOut">
              <a:rPr kumimoji="1" lang="zh-CN" altLang="en-US" smtClean="0"/>
              <a:t>2017/9/14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3B88-E4E3-3048-AE08-DD7DE7546F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668847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6C8CC-BE16-EC4C-8BEE-BF62910DA923}" type="datetimeFigureOut">
              <a:rPr kumimoji="1" lang="zh-CN" altLang="en-US" smtClean="0"/>
              <a:t>2017/9/14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3B88-E4E3-3048-AE08-DD7DE7546F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907387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6C8CC-BE16-EC4C-8BEE-BF62910DA923}" type="datetimeFigureOut">
              <a:rPr kumimoji="1" lang="zh-CN" altLang="en-US" smtClean="0"/>
              <a:t>2017/9/14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13B88-E4E3-3048-AE08-DD7DE7546F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9972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6C8CC-BE16-EC4C-8BEE-BF62910DA923}" type="datetimeFigureOut">
              <a:rPr kumimoji="1" lang="zh-CN" altLang="en-US" smtClean="0"/>
              <a:t>2017/9/14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13B88-E4E3-3048-AE08-DD7DE7546F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9479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8.png"/><Relationship Id="rId5" Type="http://schemas.openxmlformats.org/officeDocument/2006/relationships/image" Target="../media/image1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hyperlink" Target="http://society.people.com.cn/GB/8217/10520011.html" TargetMode="Externa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500" r="74219"/>
          <a:stretch/>
        </p:blipFill>
        <p:spPr>
          <a:xfrm>
            <a:off x="628649" y="3228975"/>
            <a:ext cx="2717849" cy="328612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7913" y="131738"/>
            <a:ext cx="5040337" cy="504033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8587" y="0"/>
            <a:ext cx="2628900" cy="2861289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0" cstate="hq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820274" y="4473147"/>
            <a:ext cx="2500313" cy="2588029"/>
          </a:xfrm>
          <a:prstGeom prst="rect">
            <a:avLst/>
          </a:prstGeom>
        </p:spPr>
      </p:pic>
      <p:pic>
        <p:nvPicPr>
          <p:cNvPr id="2" name="文劲松 - 轻音乐（Drum）">
            <a:hlinkClick r:id="" action="ppaction://media"/>
            <a:extLst>
              <a:ext uri="{FF2B5EF4-FFF2-40B4-BE49-F238E27FC236}">
                <a16:creationId xmlns:a16="http://schemas.microsoft.com/office/drawing/2014/main" id="{AAED7AE6-8A20-4DD1-BBA0-DD68E5D022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049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302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8587" y="0"/>
            <a:ext cx="2628900" cy="2861289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矩形 10"/>
          <p:cNvSpPr/>
          <p:nvPr/>
        </p:nvSpPr>
        <p:spPr>
          <a:xfrm>
            <a:off x="2628900" y="0"/>
            <a:ext cx="7821856" cy="6858000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806203" y="1909059"/>
            <a:ext cx="746724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dirty="0">
                <a:latin typeface="+mn-ea"/>
              </a:rPr>
              <a:t>九月初九重阳节，又称为“重九节”或“老人节”。重阳佳节活动极为丰富，有登高、赏菊、喝菊花酒、放风筝、吃重阳糕、插茱萸等等。 </a:t>
            </a:r>
            <a:br>
              <a:rPr lang="zh-CN" altLang="en-US" dirty="0">
                <a:latin typeface="+mn-ea"/>
              </a:rPr>
            </a:br>
            <a:br>
              <a:rPr lang="zh-CN" altLang="en-US" dirty="0">
                <a:latin typeface="+mn-ea"/>
              </a:rPr>
            </a:br>
            <a:r>
              <a:rPr lang="zh-CN" altLang="en-US" dirty="0">
                <a:latin typeface="+mn-ea"/>
              </a:rPr>
              <a:t>重阳节，起源于战国时代，原是一个欢乐的日子。古人将天地万物归为阴阳两类，阴代表黑暗，阳则代表光明、活力。奇数为阳，偶数为阴。九是奇数，因此属阳，九月初九，日月逢九，二阳相重，故称“重阳”。</a:t>
            </a:r>
            <a:endParaRPr lang="en-US" altLang="zh-CN" dirty="0">
              <a:latin typeface="+mn-ea"/>
            </a:endParaRPr>
          </a:p>
          <a:p>
            <a:pPr algn="just">
              <a:lnSpc>
                <a:spcPct val="200000"/>
              </a:lnSpc>
            </a:pPr>
            <a:endParaRPr lang="zh-CN" altLang="en-US" dirty="0">
              <a:latin typeface="+mn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8421" y="570780"/>
            <a:ext cx="1348154" cy="229050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398759" y="915159"/>
            <a:ext cx="1046440" cy="16017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2800" dirty="0">
                <a:solidFill>
                  <a:srgbClr val="8B302F"/>
                </a:solidFill>
                <a:latin typeface="+mn-ea"/>
                <a:cs typeface="STXingkai" charset="-122"/>
              </a:rPr>
              <a:t>重阳节的来历</a:t>
            </a:r>
          </a:p>
        </p:txBody>
      </p:sp>
    </p:spTree>
    <p:extLst>
      <p:ext uri="{BB962C8B-B14F-4D97-AF65-F5344CB8AC3E}">
        <p14:creationId xmlns:p14="http://schemas.microsoft.com/office/powerpoint/2010/main" val="1563610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75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2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8587" y="0"/>
            <a:ext cx="2628900" cy="2861289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" name="矩形 1"/>
          <p:cNvSpPr/>
          <p:nvPr/>
        </p:nvSpPr>
        <p:spPr>
          <a:xfrm>
            <a:off x="2628900" y="0"/>
            <a:ext cx="7821856" cy="6858000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145865" y="2243292"/>
            <a:ext cx="678792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dirty="0"/>
              <a:t>我国人民对重阳佳节历来有着特殊感情，唐诗宋词中有不少贺重阳、咏菊花的佳作。如唐代诗人王维的</a:t>
            </a:r>
            <a:r>
              <a:rPr lang="en-US" altLang="zh-CN" dirty="0"/>
              <a:t>《</a:t>
            </a:r>
            <a:r>
              <a:rPr lang="zh-CN" altLang="en-US" dirty="0"/>
              <a:t>九月九日忆山东兄弟</a:t>
            </a:r>
            <a:r>
              <a:rPr lang="en-US" altLang="zh-CN" dirty="0"/>
              <a:t>》</a:t>
            </a:r>
            <a:r>
              <a:rPr lang="zh-CN" altLang="en-US" dirty="0"/>
              <a:t>：“独在异乡为异客，每逢佳节倍思亲。遥知兄弟登高处，遍插茱萸少一人。”李白的</a:t>
            </a:r>
            <a:r>
              <a:rPr lang="en-US" altLang="zh-CN" dirty="0"/>
              <a:t>《</a:t>
            </a:r>
            <a:r>
              <a:rPr lang="zh-CN" altLang="en-US" dirty="0"/>
              <a:t>九月十日即事</a:t>
            </a:r>
            <a:r>
              <a:rPr lang="en-US" altLang="zh-CN" dirty="0"/>
              <a:t>》</a:t>
            </a:r>
            <a:r>
              <a:rPr lang="zh-CN" altLang="en-US" dirty="0"/>
              <a:t>：“昨日登高罢，今朝再举觞。菊花何太苦，遭此两重阳。”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8421" y="570780"/>
            <a:ext cx="1348154" cy="2290509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0398759" y="915159"/>
            <a:ext cx="1046440" cy="16017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2800" dirty="0">
                <a:solidFill>
                  <a:srgbClr val="8B302F"/>
                </a:solidFill>
                <a:latin typeface="+mn-ea"/>
                <a:cs typeface="STXingkai" charset="-122"/>
              </a:rPr>
              <a:t>重阳节的来历</a:t>
            </a:r>
          </a:p>
        </p:txBody>
      </p:sp>
    </p:spTree>
    <p:extLst>
      <p:ext uri="{BB962C8B-B14F-4D97-AF65-F5344CB8AC3E}">
        <p14:creationId xmlns:p14="http://schemas.microsoft.com/office/powerpoint/2010/main" val="984641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500" r="74219"/>
          <a:stretch/>
        </p:blipFill>
        <p:spPr>
          <a:xfrm>
            <a:off x="435215" y="3800475"/>
            <a:ext cx="2245180" cy="271462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8587" y="0"/>
            <a:ext cx="2628900" cy="2861289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 cstate="hq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820274" y="4473147"/>
            <a:ext cx="2500313" cy="2588029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435465" y="0"/>
            <a:ext cx="7622931" cy="6858000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798137" y="2042049"/>
            <a:ext cx="682870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b="0" i="0" dirty="0">
                <a:effectLst/>
                <a:latin typeface="微软雅黑" charset="-122"/>
              </a:rPr>
              <a:t>尊老敬老是我们中华民族的传统美德。九九重阳凝聚了中华民族千秋万代“老吾老”的浓浓深情和生生不息的民族风范。敬老、尊老已蔚然成风，国家将重阳节这天定为</a:t>
            </a:r>
            <a:r>
              <a:rPr lang="zh-CN" altLang="en-US" b="0" i="0" dirty="0">
                <a:solidFill>
                  <a:srgbClr val="EB5B00"/>
                </a:solidFill>
                <a:effectLst/>
                <a:latin typeface="微软雅黑" charset="-122"/>
              </a:rPr>
              <a:t>“</a:t>
            </a:r>
            <a:r>
              <a:rPr lang="zh-CN" altLang="en-US" b="1" i="0" dirty="0">
                <a:solidFill>
                  <a:srgbClr val="EB5B00"/>
                </a:solidFill>
                <a:effectLst/>
                <a:latin typeface="微软雅黑" charset="-122"/>
              </a:rPr>
              <a:t>敬老日</a:t>
            </a:r>
            <a:r>
              <a:rPr lang="zh-CN" altLang="en-US" b="0" i="0" dirty="0">
                <a:solidFill>
                  <a:srgbClr val="EB5B00"/>
                </a:solidFill>
                <a:effectLst/>
                <a:latin typeface="微软雅黑" charset="-122"/>
              </a:rPr>
              <a:t>”、“</a:t>
            </a:r>
            <a:r>
              <a:rPr lang="zh-CN" altLang="en-US" b="1" i="0" dirty="0">
                <a:solidFill>
                  <a:srgbClr val="EB5B00"/>
                </a:solidFill>
                <a:effectLst/>
                <a:latin typeface="微软雅黑" charset="-122"/>
              </a:rPr>
              <a:t>敬老节</a:t>
            </a:r>
            <a:r>
              <a:rPr lang="zh-CN" altLang="en-US" b="0" i="0" dirty="0">
                <a:solidFill>
                  <a:srgbClr val="EB5B00"/>
                </a:solidFill>
                <a:effectLst/>
                <a:latin typeface="微软雅黑" charset="-122"/>
              </a:rPr>
              <a:t>”或“</a:t>
            </a:r>
            <a:r>
              <a:rPr lang="zh-CN" altLang="en-US" b="1" i="0" dirty="0">
                <a:solidFill>
                  <a:srgbClr val="EB5B00"/>
                </a:solidFill>
                <a:effectLst/>
                <a:latin typeface="微软雅黑" charset="-122"/>
              </a:rPr>
              <a:t>老年节</a:t>
            </a:r>
            <a:r>
              <a:rPr lang="zh-CN" altLang="en-US" b="0" i="0" dirty="0">
                <a:solidFill>
                  <a:srgbClr val="EB5B00"/>
                </a:solidFill>
                <a:effectLst/>
                <a:latin typeface="微软雅黑" charset="-122"/>
              </a:rPr>
              <a:t>”、“</a:t>
            </a:r>
            <a:r>
              <a:rPr lang="zh-CN" altLang="en-US" b="1" i="0" dirty="0">
                <a:solidFill>
                  <a:srgbClr val="EB5B00"/>
                </a:solidFill>
                <a:effectLst/>
                <a:latin typeface="微软雅黑" charset="-122"/>
              </a:rPr>
              <a:t>老人节</a:t>
            </a:r>
            <a:r>
              <a:rPr lang="zh-CN" altLang="en-US" b="0" i="0" dirty="0">
                <a:solidFill>
                  <a:srgbClr val="EB5B00"/>
                </a:solidFill>
                <a:effectLst/>
                <a:latin typeface="微软雅黑" charset="-122"/>
              </a:rPr>
              <a:t>”</a:t>
            </a:r>
            <a:r>
              <a:rPr lang="zh-CN" altLang="en-US" b="0" i="0" dirty="0">
                <a:effectLst/>
                <a:latin typeface="微软雅黑" charset="-122"/>
              </a:rPr>
              <a:t>， 积极开展尊老敬老活动，为老年人办实事、办好事，道上一声祝福，送上一份安康，吉祥而温馨。</a:t>
            </a:r>
            <a:endParaRPr lang="zh-CN" altLang="en-US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0274" y="377349"/>
            <a:ext cx="1547749" cy="262962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0113519" y="475589"/>
            <a:ext cx="1035061" cy="2332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2800" spc="300" dirty="0">
                <a:solidFill>
                  <a:srgbClr val="C12A2A"/>
                </a:solidFill>
              </a:rPr>
              <a:t>尊老重老</a:t>
            </a:r>
            <a:endParaRPr kumimoji="1" lang="en-US" altLang="zh-CN" sz="2800" spc="300" dirty="0">
              <a:solidFill>
                <a:srgbClr val="C12A2A"/>
              </a:solidFill>
            </a:endParaRPr>
          </a:p>
          <a:p>
            <a:pPr>
              <a:lnSpc>
                <a:spcPct val="130000"/>
              </a:lnSpc>
            </a:pPr>
            <a:r>
              <a:rPr kumimoji="1" lang="zh-CN" altLang="en-US" sz="2800" spc="300" dirty="0">
                <a:solidFill>
                  <a:srgbClr val="C12A2A"/>
                </a:solidFill>
              </a:rPr>
              <a:t>传统美德</a:t>
            </a:r>
          </a:p>
        </p:txBody>
      </p:sp>
    </p:spTree>
    <p:extLst>
      <p:ext uri="{BB962C8B-B14F-4D97-AF65-F5344CB8AC3E}">
        <p14:creationId xmlns:p14="http://schemas.microsoft.com/office/powerpoint/2010/main" val="8389405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85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35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hq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hq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019836" y="4679711"/>
            <a:ext cx="2300750" cy="2381465"/>
          </a:xfrm>
          <a:prstGeom prst="rect">
            <a:avLst/>
          </a:prstGeom>
        </p:spPr>
      </p:pic>
      <p:sp>
        <p:nvSpPr>
          <p:cNvPr id="25" name="文本框 11"/>
          <p:cNvSpPr/>
          <p:nvPr/>
        </p:nvSpPr>
        <p:spPr>
          <a:xfrm>
            <a:off x="2500313" y="2571983"/>
            <a:ext cx="615553" cy="310854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2800" b="1" spc="300" dirty="0">
                <a:solidFill>
                  <a:srgbClr val="8B302F"/>
                </a:solidFill>
                <a:latin typeface="KaiTi" charset="-122"/>
                <a:ea typeface="KaiTi" charset="-122"/>
                <a:cs typeface="KaiTi" charset="-122"/>
                <a:sym typeface="微软雅黑" panose="020B0503020204020204" charset="-122"/>
              </a:rPr>
              <a:t>空巢老人的概念</a:t>
            </a:r>
          </a:p>
        </p:txBody>
      </p:sp>
      <p:sp>
        <p:nvSpPr>
          <p:cNvPr id="31" name="文本框 11"/>
          <p:cNvSpPr/>
          <p:nvPr/>
        </p:nvSpPr>
        <p:spPr>
          <a:xfrm>
            <a:off x="4623142" y="2571983"/>
            <a:ext cx="615553" cy="397031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2800" b="1" spc="300" dirty="0">
                <a:solidFill>
                  <a:srgbClr val="8B302F"/>
                </a:solidFill>
                <a:latin typeface="KaiTi" charset="-122"/>
                <a:ea typeface="KaiTi" charset="-122"/>
                <a:cs typeface="KaiTi" charset="-122"/>
                <a:sym typeface="微软雅黑" panose="020B0503020204020204" charset="-122"/>
              </a:rPr>
              <a:t>空巢老人</a:t>
            </a:r>
            <a:r>
              <a:rPr kumimoji="1" lang="zh-CN" altLang="en-US" sz="2800" b="1" spc="300">
                <a:solidFill>
                  <a:srgbClr val="8B302F"/>
                </a:solidFill>
                <a:latin typeface="KaiTi" charset="-122"/>
                <a:ea typeface="KaiTi" charset="-122"/>
                <a:cs typeface="KaiTi" charset="-122"/>
                <a:sym typeface="微软雅黑" panose="020B0503020204020204" charset="-122"/>
              </a:rPr>
              <a:t>形成的原因</a:t>
            </a:r>
            <a:endParaRPr kumimoji="1" lang="zh-CN" altLang="en-US" sz="2800" b="1" spc="300" dirty="0">
              <a:solidFill>
                <a:srgbClr val="8B302F"/>
              </a:solidFill>
              <a:latin typeface="KaiTi" charset="-122"/>
              <a:ea typeface="KaiTi" charset="-122"/>
              <a:cs typeface="KaiTi" charset="-122"/>
              <a:sym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299687" y="2571983"/>
            <a:ext cx="615553" cy="397031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defRPr kumimoji="1" sz="2800" b="1" spc="300">
                <a:solidFill>
                  <a:srgbClr val="8B302F"/>
                </a:solidFill>
                <a:latin typeface="KaiTi" charset="-122"/>
                <a:ea typeface="KaiTi" charset="-122"/>
                <a:cs typeface="KaiTi" charset="-122"/>
              </a:defRPr>
            </a:lvl1pPr>
          </a:lstStyle>
          <a:p>
            <a:r>
              <a:rPr lang="zh-CN" altLang="en-US" dirty="0"/>
              <a:t>关爱空巢老人的建议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8587" y="0"/>
            <a:ext cx="2474969" cy="2693751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5" name="文本框 34"/>
          <p:cNvSpPr txBox="1"/>
          <p:nvPr/>
        </p:nvSpPr>
        <p:spPr>
          <a:xfrm>
            <a:off x="6745971" y="2571983"/>
            <a:ext cx="1046440" cy="25706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2800" b="1" spc="300" dirty="0">
                <a:solidFill>
                  <a:srgbClr val="8B302F"/>
                </a:solidFill>
                <a:latin typeface="KaiTi" charset="-122"/>
                <a:ea typeface="KaiTi" charset="-122"/>
                <a:cs typeface="KaiTi" charset="-122"/>
              </a:rPr>
              <a:t>空巢老人的身心健康存在问题</a:t>
            </a:r>
          </a:p>
        </p:txBody>
      </p:sp>
      <p:sp>
        <p:nvSpPr>
          <p:cNvPr id="18" name="文本框 11"/>
          <p:cNvSpPr/>
          <p:nvPr/>
        </p:nvSpPr>
        <p:spPr>
          <a:xfrm>
            <a:off x="1272782" y="628689"/>
            <a:ext cx="1723550" cy="10156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6000" b="1" dirty="0">
                <a:solidFill>
                  <a:srgbClr val="EB5B00"/>
                </a:solidFill>
                <a:latin typeface="楷体" panose="02010609060101010101" charset="-122"/>
                <a:ea typeface="楷体" panose="02010609060101010101" charset="-122"/>
                <a:sym typeface="微软雅黑" panose="020B0503020204020204" charset="-122"/>
              </a:rPr>
              <a:t>目录</a:t>
            </a:r>
          </a:p>
        </p:txBody>
      </p:sp>
      <p:cxnSp>
        <p:nvCxnSpPr>
          <p:cNvPr id="37" name="直线连接符 36"/>
          <p:cNvCxnSpPr/>
          <p:nvPr/>
        </p:nvCxnSpPr>
        <p:spPr>
          <a:xfrm>
            <a:off x="554182" y="2339855"/>
            <a:ext cx="11083636" cy="0"/>
          </a:xfrm>
          <a:prstGeom prst="line">
            <a:avLst/>
          </a:prstGeom>
          <a:ln w="12700">
            <a:solidFill>
              <a:srgbClr val="8B302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/>
          <p:cNvSpPr/>
          <p:nvPr/>
        </p:nvSpPr>
        <p:spPr>
          <a:xfrm>
            <a:off x="2736649" y="2268419"/>
            <a:ext cx="128588" cy="128588"/>
          </a:xfrm>
          <a:prstGeom prst="ellipse">
            <a:avLst/>
          </a:prstGeom>
          <a:solidFill>
            <a:srgbClr val="EB5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4866624" y="2268419"/>
            <a:ext cx="128588" cy="128588"/>
          </a:xfrm>
          <a:prstGeom prst="ellipse">
            <a:avLst/>
          </a:prstGeom>
          <a:solidFill>
            <a:srgbClr val="EB5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9543170" y="2275561"/>
            <a:ext cx="128588" cy="128588"/>
          </a:xfrm>
          <a:prstGeom prst="ellipse">
            <a:avLst/>
          </a:prstGeom>
          <a:solidFill>
            <a:srgbClr val="EB5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7204897" y="2268419"/>
            <a:ext cx="128588" cy="128588"/>
          </a:xfrm>
          <a:prstGeom prst="ellipse">
            <a:avLst/>
          </a:prstGeom>
          <a:solidFill>
            <a:srgbClr val="EB5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42306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3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40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1" grpId="0"/>
      <p:bldP spid="33" grpId="0"/>
      <p:bldP spid="35" grpId="0"/>
      <p:bldP spid="18" grpId="0"/>
      <p:bldP spid="38" grpId="0" animBg="1"/>
      <p:bldP spid="39" grpId="0" animBg="1"/>
      <p:bldP spid="40" grpId="0" animBg="1"/>
      <p:bldP spid="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hq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hq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019836" y="4679711"/>
            <a:ext cx="2300750" cy="238146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8586" y="-2"/>
            <a:ext cx="2474969" cy="2693751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500" r="74219"/>
          <a:stretch/>
        </p:blipFill>
        <p:spPr>
          <a:xfrm>
            <a:off x="628649" y="3228975"/>
            <a:ext cx="2717849" cy="328612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877" y="1047262"/>
            <a:ext cx="2860431" cy="4859863"/>
          </a:xfrm>
          <a:prstGeom prst="rect">
            <a:avLst/>
          </a:prstGeom>
        </p:spPr>
      </p:pic>
      <p:sp>
        <p:nvSpPr>
          <p:cNvPr id="19" name="文本框 11"/>
          <p:cNvSpPr/>
          <p:nvPr/>
        </p:nvSpPr>
        <p:spPr>
          <a:xfrm>
            <a:off x="5849760" y="1844372"/>
            <a:ext cx="738664" cy="36593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3600" b="1" spc="300" dirty="0">
                <a:solidFill>
                  <a:srgbClr val="8B302F"/>
                </a:solidFill>
                <a:latin typeface="KaiTi" charset="-122"/>
                <a:ea typeface="KaiTi" charset="-122"/>
                <a:cs typeface="KaiTi" charset="-122"/>
                <a:sym typeface="微软雅黑" panose="020B0503020204020204" charset="-122"/>
              </a:rPr>
              <a:t>空巢老人的概念</a:t>
            </a:r>
          </a:p>
        </p:txBody>
      </p:sp>
    </p:spTree>
    <p:extLst>
      <p:ext uri="{BB962C8B-B14F-4D97-AF65-F5344CB8AC3E}">
        <p14:creationId xmlns:p14="http://schemas.microsoft.com/office/powerpoint/2010/main" val="17548074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形状 11"/>
          <p:cNvSpPr/>
          <p:nvPr/>
        </p:nvSpPr>
        <p:spPr>
          <a:xfrm rot="16200000" flipH="1">
            <a:off x="5544947" y="-715174"/>
            <a:ext cx="2841681" cy="8295378"/>
          </a:xfrm>
          <a:custGeom>
            <a:avLst/>
            <a:gdLst>
              <a:gd name="connsiteX0" fmla="*/ 2264362 w 2841681"/>
              <a:gd name="connsiteY0" fmla="*/ 0 h 8295378"/>
              <a:gd name="connsiteX1" fmla="*/ 2264362 w 2841681"/>
              <a:gd name="connsiteY1" fmla="*/ 468966 h 8295378"/>
              <a:gd name="connsiteX2" fmla="*/ 2633638 w 2841681"/>
              <a:gd name="connsiteY2" fmla="*/ 468966 h 8295378"/>
              <a:gd name="connsiteX3" fmla="*/ 0 w 2841681"/>
              <a:gd name="connsiteY3" fmla="*/ 627312 h 8295378"/>
              <a:gd name="connsiteX4" fmla="*/ 0 w 2841681"/>
              <a:gd name="connsiteY4" fmla="*/ 8138290 h 8295378"/>
              <a:gd name="connsiteX5" fmla="*/ 157088 w 2841681"/>
              <a:gd name="connsiteY5" fmla="*/ 8295378 h 8295378"/>
              <a:gd name="connsiteX6" fmla="*/ 2684593 w 2841681"/>
              <a:gd name="connsiteY6" fmla="*/ 8295378 h 8295378"/>
              <a:gd name="connsiteX7" fmla="*/ 2841681 w 2841681"/>
              <a:gd name="connsiteY7" fmla="*/ 8138290 h 8295378"/>
              <a:gd name="connsiteX8" fmla="*/ 2841681 w 2841681"/>
              <a:gd name="connsiteY8" fmla="*/ 627312 h 8295378"/>
              <a:gd name="connsiteX9" fmla="*/ 2684593 w 2841681"/>
              <a:gd name="connsiteY9" fmla="*/ 470224 h 8295378"/>
              <a:gd name="connsiteX10" fmla="*/ 157088 w 2841681"/>
              <a:gd name="connsiteY10" fmla="*/ 470224 h 8295378"/>
              <a:gd name="connsiteX11" fmla="*/ 0 w 2841681"/>
              <a:gd name="connsiteY11" fmla="*/ 627312 h 8295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41681" h="8295378">
                <a:moveTo>
                  <a:pt x="2264362" y="0"/>
                </a:moveTo>
                <a:lnTo>
                  <a:pt x="2264362" y="468966"/>
                </a:lnTo>
                <a:lnTo>
                  <a:pt x="2633638" y="468966"/>
                </a:lnTo>
                <a:close/>
                <a:moveTo>
                  <a:pt x="0" y="627312"/>
                </a:moveTo>
                <a:lnTo>
                  <a:pt x="0" y="8138290"/>
                </a:lnTo>
                <a:cubicBezTo>
                  <a:pt x="0" y="8225047"/>
                  <a:pt x="70331" y="8295378"/>
                  <a:pt x="157088" y="8295378"/>
                </a:cubicBezTo>
                <a:lnTo>
                  <a:pt x="2684593" y="8295378"/>
                </a:lnTo>
                <a:cubicBezTo>
                  <a:pt x="2771350" y="8295378"/>
                  <a:pt x="2841681" y="8225047"/>
                  <a:pt x="2841681" y="8138290"/>
                </a:cubicBezTo>
                <a:lnTo>
                  <a:pt x="2841681" y="627312"/>
                </a:lnTo>
                <a:cubicBezTo>
                  <a:pt x="2841681" y="540555"/>
                  <a:pt x="2771350" y="470224"/>
                  <a:pt x="2684593" y="470224"/>
                </a:cubicBezTo>
                <a:lnTo>
                  <a:pt x="157088" y="470224"/>
                </a:lnTo>
                <a:cubicBezTo>
                  <a:pt x="70331" y="470224"/>
                  <a:pt x="0" y="540555"/>
                  <a:pt x="0" y="627312"/>
                </a:cubicBezTo>
                <a:close/>
              </a:path>
            </a:pathLst>
          </a:custGeom>
          <a:solidFill>
            <a:srgbClr val="EB5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325562" y="357215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800" dirty="0">
                <a:solidFill>
                  <a:srgbClr val="5A0000"/>
                </a:solidFill>
                <a:latin typeface="黑体" panose="02010600030101010101" charset="-122"/>
                <a:ea typeface="黑体" panose="02010600030101010101" charset="-122"/>
              </a:rPr>
              <a:t>什么是空巢老人？</a:t>
            </a:r>
            <a:endParaRPr lang="en-US" altLang="zh-CN" sz="2800" dirty="0">
              <a:solidFill>
                <a:srgbClr val="5A0000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grpSp>
        <p:nvGrpSpPr>
          <p:cNvPr id="15" name="组 14"/>
          <p:cNvGrpSpPr/>
          <p:nvPr/>
        </p:nvGrpSpPr>
        <p:grpSpPr>
          <a:xfrm>
            <a:off x="703814" y="887437"/>
            <a:ext cx="3275301" cy="71120"/>
            <a:chOff x="703814" y="887437"/>
            <a:chExt cx="3275301" cy="7112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713974" y="887437"/>
              <a:ext cx="3265141" cy="0"/>
            </a:xfrm>
            <a:prstGeom prst="line">
              <a:avLst/>
            </a:prstGeom>
            <a:ln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6"/>
            <p:cNvCxnSpPr/>
            <p:nvPr/>
          </p:nvCxnSpPr>
          <p:spPr>
            <a:xfrm>
              <a:off x="703814" y="958557"/>
              <a:ext cx="3275301" cy="0"/>
            </a:xfrm>
            <a:prstGeom prst="line">
              <a:avLst/>
            </a:prstGeom>
            <a:ln w="38100"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282" r="23050"/>
          <a:stretch/>
        </p:blipFill>
        <p:spPr>
          <a:xfrm>
            <a:off x="134658" y="151708"/>
            <a:ext cx="1158631" cy="71073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757288" y="2278352"/>
            <a:ext cx="65931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zh-CN" dirty="0">
                <a:solidFill>
                  <a:schemeClr val="bg1"/>
                </a:solidFill>
              </a:rPr>
              <a:t>所谓留守老人或空巢老人，是指那些身边无子女共同生活的老年人，其中既包括无子女的老人，也包括与子女分开居住的老人。这种空巢老人具体又包括两种情况：一是只有一位老人独自生活；二是老夫妇二人共同生活。 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500" r="74219"/>
          <a:stretch/>
        </p:blipFill>
        <p:spPr>
          <a:xfrm>
            <a:off x="628649" y="3228975"/>
            <a:ext cx="2717849" cy="328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79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hq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hq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019836" y="4679711"/>
            <a:ext cx="2300750" cy="238146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8586" y="-2"/>
            <a:ext cx="2474969" cy="2693751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500" r="74219"/>
          <a:stretch/>
        </p:blipFill>
        <p:spPr>
          <a:xfrm>
            <a:off x="628649" y="3228975"/>
            <a:ext cx="2717849" cy="328612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877" y="1047262"/>
            <a:ext cx="2860431" cy="4859863"/>
          </a:xfrm>
          <a:prstGeom prst="rect">
            <a:avLst/>
          </a:prstGeom>
        </p:spPr>
      </p:pic>
      <p:sp>
        <p:nvSpPr>
          <p:cNvPr id="19" name="文本框 11"/>
          <p:cNvSpPr/>
          <p:nvPr/>
        </p:nvSpPr>
        <p:spPr>
          <a:xfrm>
            <a:off x="5449669" y="1844372"/>
            <a:ext cx="1292662" cy="36593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3600" b="1" spc="300" dirty="0">
                <a:solidFill>
                  <a:srgbClr val="8B302F"/>
                </a:solidFill>
                <a:latin typeface="KaiTi" charset="-122"/>
                <a:ea typeface="KaiTi" charset="-122"/>
                <a:cs typeface="KaiTi" charset="-122"/>
                <a:sym typeface="微软雅黑" panose="020B0503020204020204" charset="-122"/>
              </a:rPr>
              <a:t>空巢老人形成</a:t>
            </a:r>
            <a:endParaRPr kumimoji="1" lang="en-US" altLang="zh-CN" sz="3600" b="1" spc="300" dirty="0">
              <a:solidFill>
                <a:srgbClr val="8B302F"/>
              </a:solidFill>
              <a:latin typeface="KaiTi" charset="-122"/>
              <a:ea typeface="KaiTi" charset="-122"/>
              <a:cs typeface="KaiTi" charset="-122"/>
              <a:sym typeface="微软雅黑" panose="020B0503020204020204" charset="-122"/>
            </a:endParaRPr>
          </a:p>
          <a:p>
            <a:r>
              <a:rPr kumimoji="1" lang="zh-CN" altLang="en-US" sz="3600" b="1" spc="300" dirty="0">
                <a:solidFill>
                  <a:srgbClr val="8B302F"/>
                </a:solidFill>
                <a:latin typeface="KaiTi" charset="-122"/>
                <a:ea typeface="KaiTi" charset="-122"/>
                <a:cs typeface="KaiTi" charset="-122"/>
                <a:sym typeface="微软雅黑" panose="020B0503020204020204" charset="-122"/>
              </a:rPr>
              <a:t> 的原因</a:t>
            </a:r>
          </a:p>
        </p:txBody>
      </p:sp>
    </p:spTree>
    <p:extLst>
      <p:ext uri="{BB962C8B-B14F-4D97-AF65-F5344CB8AC3E}">
        <p14:creationId xmlns:p14="http://schemas.microsoft.com/office/powerpoint/2010/main" val="1746514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177E64B-A3ED-4A0A-B5EA-A0AEBA6A5DC8}"/>
              </a:ext>
            </a:extLst>
          </p:cNvPr>
          <p:cNvGrpSpPr/>
          <p:nvPr/>
        </p:nvGrpSpPr>
        <p:grpSpPr>
          <a:xfrm>
            <a:off x="732063" y="1691723"/>
            <a:ext cx="3918238" cy="2350944"/>
            <a:chOff x="732063" y="1691723"/>
            <a:chExt cx="3918238" cy="235094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2063" y="1691724"/>
              <a:ext cx="3918238" cy="2350943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732063" y="1691723"/>
              <a:ext cx="3918238" cy="2350943"/>
            </a:xfrm>
            <a:prstGeom prst="rect">
              <a:avLst/>
            </a:prstGeom>
            <a:solidFill>
              <a:schemeClr val="tx1">
                <a:alpha val="2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7856" y="1691723"/>
            <a:ext cx="3918238" cy="235094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325562" y="357215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800" dirty="0">
                <a:solidFill>
                  <a:srgbClr val="5A0000"/>
                </a:solidFill>
                <a:latin typeface="黑体" panose="02010600030101010101" charset="-122"/>
                <a:ea typeface="黑体" panose="02010600030101010101" charset="-122"/>
              </a:rPr>
              <a:t>空巢老人形成的原因</a:t>
            </a:r>
            <a:endParaRPr lang="en-US" altLang="zh-CN" sz="2800" dirty="0">
              <a:solidFill>
                <a:srgbClr val="5A0000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grpSp>
        <p:nvGrpSpPr>
          <p:cNvPr id="17" name="组 16"/>
          <p:cNvGrpSpPr/>
          <p:nvPr/>
        </p:nvGrpSpPr>
        <p:grpSpPr>
          <a:xfrm>
            <a:off x="698822" y="937897"/>
            <a:ext cx="3896624" cy="71120"/>
            <a:chOff x="698822" y="937897"/>
            <a:chExt cx="3896624" cy="71120"/>
          </a:xfrm>
        </p:grpSpPr>
        <p:cxnSp>
          <p:nvCxnSpPr>
            <p:cNvPr id="7" name="直接连接符 4"/>
            <p:cNvCxnSpPr/>
            <p:nvPr/>
          </p:nvCxnSpPr>
          <p:spPr>
            <a:xfrm>
              <a:off x="713974" y="937897"/>
              <a:ext cx="3881472" cy="0"/>
            </a:xfrm>
            <a:prstGeom prst="line">
              <a:avLst/>
            </a:prstGeom>
            <a:ln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6"/>
            <p:cNvCxnSpPr/>
            <p:nvPr/>
          </p:nvCxnSpPr>
          <p:spPr>
            <a:xfrm>
              <a:off x="698822" y="1009017"/>
              <a:ext cx="3896624" cy="0"/>
            </a:xfrm>
            <a:prstGeom prst="line">
              <a:avLst/>
            </a:prstGeom>
            <a:ln w="38100"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282" r="23050"/>
          <a:stretch/>
        </p:blipFill>
        <p:spPr>
          <a:xfrm>
            <a:off x="134658" y="151708"/>
            <a:ext cx="1158631" cy="710737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232512" y="2611382"/>
            <a:ext cx="2917340" cy="38996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2000" dirty="0">
                <a:solidFill>
                  <a:schemeClr val="bg1"/>
                </a:solidFill>
              </a:rPr>
              <a:t>个人原因造成空巢老人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713974" y="4230218"/>
            <a:ext cx="4187178" cy="21698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</a:lvl1pPr>
          </a:lstStyle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5A0000"/>
                </a:solidFill>
              </a:rPr>
              <a:t>一是部分老人自己希望过独立生活，得到更多自由。二是老人对老居住地有深厚感情，即便是子女进了城或是迁了新居，要求其到新地居住 生活，但他们不愿意离开久居的环境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6414044" y="2613876"/>
            <a:ext cx="3764504" cy="50663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2000" dirty="0">
                <a:solidFill>
                  <a:schemeClr val="bg1"/>
                </a:solidFill>
              </a:rPr>
              <a:t>惠民政策造成空巢老人</a:t>
            </a:r>
          </a:p>
        </p:txBody>
      </p:sp>
      <p:sp>
        <p:nvSpPr>
          <p:cNvPr id="13" name="矩形 12"/>
          <p:cNvSpPr/>
          <p:nvPr/>
        </p:nvSpPr>
        <p:spPr>
          <a:xfrm>
            <a:off x="5747856" y="4185956"/>
            <a:ext cx="443069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A0000"/>
                </a:solidFill>
              </a:rPr>
              <a:t>近年农村惠民政策不断出台，政策宽松，农民工地位明显提升，种植物不受限制， 耕地因企业占地不断减少，许多年轻人外出打工，节假日成了许多老人与儿女见面 的机会。</a:t>
            </a:r>
          </a:p>
        </p:txBody>
      </p:sp>
    </p:spTree>
    <p:extLst>
      <p:ext uri="{BB962C8B-B14F-4D97-AF65-F5344CB8AC3E}">
        <p14:creationId xmlns:p14="http://schemas.microsoft.com/office/powerpoint/2010/main" val="107554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400"/>
                            </p:stCondLst>
                            <p:childTnLst>
                              <p:par>
                                <p:cTn id="3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400"/>
                            </p:stCondLst>
                            <p:childTnLst>
                              <p:par>
                                <p:cTn id="4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4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9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25562" y="357215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800" dirty="0">
                <a:solidFill>
                  <a:srgbClr val="5A0000"/>
                </a:solidFill>
                <a:latin typeface="黑体" panose="02010600030101010101" charset="-122"/>
                <a:ea typeface="黑体" panose="02010600030101010101" charset="-122"/>
              </a:rPr>
              <a:t>空巢老人形成的原因</a:t>
            </a:r>
            <a:endParaRPr lang="en-US" altLang="zh-CN" sz="2800" dirty="0">
              <a:solidFill>
                <a:srgbClr val="5A0000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grpSp>
        <p:nvGrpSpPr>
          <p:cNvPr id="41" name="组 40"/>
          <p:cNvGrpSpPr/>
          <p:nvPr/>
        </p:nvGrpSpPr>
        <p:grpSpPr>
          <a:xfrm>
            <a:off x="698822" y="937897"/>
            <a:ext cx="3896624" cy="71120"/>
            <a:chOff x="698822" y="937897"/>
            <a:chExt cx="3896624" cy="71120"/>
          </a:xfrm>
        </p:grpSpPr>
        <p:cxnSp>
          <p:nvCxnSpPr>
            <p:cNvPr id="3" name="直接连接符 4"/>
            <p:cNvCxnSpPr/>
            <p:nvPr/>
          </p:nvCxnSpPr>
          <p:spPr>
            <a:xfrm>
              <a:off x="713974" y="937897"/>
              <a:ext cx="3881472" cy="0"/>
            </a:xfrm>
            <a:prstGeom prst="line">
              <a:avLst/>
            </a:prstGeom>
            <a:ln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6"/>
            <p:cNvCxnSpPr/>
            <p:nvPr/>
          </p:nvCxnSpPr>
          <p:spPr>
            <a:xfrm>
              <a:off x="698822" y="1009017"/>
              <a:ext cx="3896624" cy="0"/>
            </a:xfrm>
            <a:prstGeom prst="line">
              <a:avLst/>
            </a:prstGeom>
            <a:ln w="38100"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282" r="23050"/>
          <a:stretch/>
        </p:blipFill>
        <p:spPr>
          <a:xfrm>
            <a:off x="134658" y="151708"/>
            <a:ext cx="1158631" cy="710737"/>
          </a:xfrm>
          <a:prstGeom prst="rect">
            <a:avLst/>
          </a:prstGeom>
        </p:spPr>
      </p:pic>
      <p:grpSp>
        <p:nvGrpSpPr>
          <p:cNvPr id="9" name="Group 38"/>
          <p:cNvGrpSpPr/>
          <p:nvPr/>
        </p:nvGrpSpPr>
        <p:grpSpPr bwMode="auto">
          <a:xfrm>
            <a:off x="7134434" y="2341100"/>
            <a:ext cx="1004819" cy="300016"/>
            <a:chOff x="7244862" y="2564012"/>
            <a:chExt cx="1005315" cy="299674"/>
          </a:xfrm>
        </p:grpSpPr>
        <p:cxnSp>
          <p:nvCxnSpPr>
            <p:cNvPr id="10" name="Straight Connector 39"/>
            <p:cNvCxnSpPr/>
            <p:nvPr/>
          </p:nvCxnSpPr>
          <p:spPr>
            <a:xfrm flipV="1">
              <a:off x="7244862" y="2564012"/>
              <a:ext cx="393867" cy="29967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40"/>
            <p:cNvCxnSpPr/>
            <p:nvPr/>
          </p:nvCxnSpPr>
          <p:spPr>
            <a:xfrm>
              <a:off x="7643494" y="2564012"/>
              <a:ext cx="60668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41"/>
          <p:cNvGrpSpPr/>
          <p:nvPr/>
        </p:nvGrpSpPr>
        <p:grpSpPr bwMode="auto">
          <a:xfrm flipH="1">
            <a:off x="3823136" y="2341100"/>
            <a:ext cx="1004819" cy="300016"/>
            <a:chOff x="7244862" y="2564012"/>
            <a:chExt cx="1005315" cy="299674"/>
          </a:xfrm>
        </p:grpSpPr>
        <p:cxnSp>
          <p:nvCxnSpPr>
            <p:cNvPr id="13" name="Straight Connector 42"/>
            <p:cNvCxnSpPr/>
            <p:nvPr/>
          </p:nvCxnSpPr>
          <p:spPr>
            <a:xfrm flipV="1">
              <a:off x="7244862" y="2564012"/>
              <a:ext cx="393867" cy="29967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43"/>
            <p:cNvCxnSpPr/>
            <p:nvPr/>
          </p:nvCxnSpPr>
          <p:spPr>
            <a:xfrm>
              <a:off x="7643494" y="2564012"/>
              <a:ext cx="60668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44"/>
          <p:cNvGrpSpPr/>
          <p:nvPr/>
        </p:nvGrpSpPr>
        <p:grpSpPr bwMode="auto">
          <a:xfrm rot="1354404" flipV="1">
            <a:off x="6340738" y="4276130"/>
            <a:ext cx="1004819" cy="300017"/>
            <a:chOff x="7244862" y="2564012"/>
            <a:chExt cx="1005315" cy="299674"/>
          </a:xfrm>
        </p:grpSpPr>
        <p:cxnSp>
          <p:nvCxnSpPr>
            <p:cNvPr id="16" name="Straight Connector 45"/>
            <p:cNvCxnSpPr/>
            <p:nvPr/>
          </p:nvCxnSpPr>
          <p:spPr>
            <a:xfrm flipV="1">
              <a:off x="7242482" y="2566640"/>
              <a:ext cx="393867" cy="29967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46"/>
            <p:cNvCxnSpPr/>
            <p:nvPr/>
          </p:nvCxnSpPr>
          <p:spPr>
            <a:xfrm>
              <a:off x="7642153" y="2566779"/>
              <a:ext cx="60668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47"/>
          <p:cNvGrpSpPr/>
          <p:nvPr/>
        </p:nvGrpSpPr>
        <p:grpSpPr bwMode="auto">
          <a:xfrm rot="-1354404" flipH="1" flipV="1">
            <a:off x="4635880" y="4276130"/>
            <a:ext cx="1004819" cy="300017"/>
            <a:chOff x="7244862" y="2564012"/>
            <a:chExt cx="1005315" cy="299674"/>
          </a:xfrm>
        </p:grpSpPr>
        <p:cxnSp>
          <p:nvCxnSpPr>
            <p:cNvPr id="19" name="Straight Connector 48"/>
            <p:cNvCxnSpPr/>
            <p:nvPr/>
          </p:nvCxnSpPr>
          <p:spPr>
            <a:xfrm flipV="1">
              <a:off x="7245168" y="2564320"/>
              <a:ext cx="393867" cy="29967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49"/>
            <p:cNvCxnSpPr/>
            <p:nvPr/>
          </p:nvCxnSpPr>
          <p:spPr>
            <a:xfrm>
              <a:off x="7646305" y="2565069"/>
              <a:ext cx="606683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ash"/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1"/>
          <p:cNvGrpSpPr/>
          <p:nvPr/>
        </p:nvGrpSpPr>
        <p:grpSpPr bwMode="auto">
          <a:xfrm>
            <a:off x="4010449" y="2034735"/>
            <a:ext cx="3939904" cy="3838311"/>
            <a:chOff x="4121518" y="1915221"/>
            <a:chExt cx="3939219" cy="3837413"/>
          </a:xfrm>
        </p:grpSpPr>
        <p:grpSp>
          <p:nvGrpSpPr>
            <p:cNvPr id="22" name="Group 52"/>
            <p:cNvGrpSpPr/>
            <p:nvPr/>
          </p:nvGrpSpPr>
          <p:grpSpPr bwMode="auto">
            <a:xfrm>
              <a:off x="4121518" y="1915221"/>
              <a:ext cx="3939219" cy="3837413"/>
              <a:chOff x="3160707" y="1634350"/>
              <a:chExt cx="2825746" cy="2752719"/>
            </a:xfrm>
          </p:grpSpPr>
          <p:sp>
            <p:nvSpPr>
              <p:cNvPr id="27" name="Freeform 5"/>
              <p:cNvSpPr>
                <a:spLocks noEditPoints="1"/>
              </p:cNvSpPr>
              <p:nvPr/>
            </p:nvSpPr>
            <p:spPr bwMode="auto">
              <a:xfrm>
                <a:off x="3160707" y="1912126"/>
                <a:ext cx="1180620" cy="1243163"/>
              </a:xfrm>
              <a:custGeom>
                <a:avLst/>
                <a:gdLst/>
                <a:ahLst/>
                <a:cxnLst>
                  <a:cxn ang="0">
                    <a:pos x="85" y="294"/>
                  </a:cxn>
                  <a:cxn ang="0">
                    <a:pos x="0" y="330"/>
                  </a:cxn>
                  <a:cxn ang="0">
                    <a:pos x="314" y="0"/>
                  </a:cxn>
                  <a:cxn ang="0">
                    <a:pos x="167" y="327"/>
                  </a:cxn>
                  <a:cxn ang="0">
                    <a:pos x="85" y="294"/>
                  </a:cxn>
                  <a:cxn ang="0">
                    <a:pos x="85" y="294"/>
                  </a:cxn>
                  <a:cxn ang="0">
                    <a:pos x="85" y="294"/>
                  </a:cxn>
                </a:cxnLst>
                <a:rect l="0" t="0" r="r" b="b"/>
                <a:pathLst>
                  <a:path w="314" h="330">
                    <a:moveTo>
                      <a:pt x="85" y="294"/>
                    </a:moveTo>
                    <a:cubicBezTo>
                      <a:pt x="52" y="294"/>
                      <a:pt x="21" y="307"/>
                      <a:pt x="0" y="330"/>
                    </a:cubicBezTo>
                    <a:cubicBezTo>
                      <a:pt x="19" y="162"/>
                      <a:pt x="149" y="27"/>
                      <a:pt x="314" y="0"/>
                    </a:cubicBezTo>
                    <a:cubicBezTo>
                      <a:pt x="176" y="99"/>
                      <a:pt x="167" y="274"/>
                      <a:pt x="167" y="327"/>
                    </a:cubicBezTo>
                    <a:cubicBezTo>
                      <a:pt x="146" y="306"/>
                      <a:pt x="116" y="294"/>
                      <a:pt x="85" y="294"/>
                    </a:cubicBezTo>
                    <a:close/>
                    <a:moveTo>
                      <a:pt x="85" y="294"/>
                    </a:moveTo>
                    <a:cubicBezTo>
                      <a:pt x="85" y="294"/>
                      <a:pt x="85" y="294"/>
                      <a:pt x="85" y="294"/>
                    </a:cubicBezTo>
                  </a:path>
                </a:pathLst>
              </a:custGeom>
              <a:solidFill>
                <a:srgbClr val="8B302F"/>
              </a:solidFill>
              <a:ln w="9525">
                <a:noFill/>
                <a:round/>
              </a:ln>
              <a:effectLst/>
            </p:spPr>
            <p:txBody>
              <a:bodyPr/>
              <a:lstStyle/>
              <a:p>
                <a:pPr defTabSz="913765">
                  <a:defRPr/>
                </a:pPr>
                <a:endParaRPr lang="en-US" sz="1705" dirty="0">
                  <a:solidFill>
                    <a:srgbClr val="63282E"/>
                  </a:solidFill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8" name="Freeform 6"/>
              <p:cNvSpPr>
                <a:spLocks noEditPoints="1"/>
              </p:cNvSpPr>
              <p:nvPr/>
            </p:nvSpPr>
            <p:spPr bwMode="auto">
              <a:xfrm>
                <a:off x="3885929" y="1916680"/>
                <a:ext cx="636419" cy="1238610"/>
              </a:xfrm>
              <a:custGeom>
                <a:avLst/>
                <a:gdLst/>
                <a:ahLst/>
                <a:cxnLst>
                  <a:cxn ang="0">
                    <a:pos x="84" y="293"/>
                  </a:cxn>
                  <a:cxn ang="0">
                    <a:pos x="1" y="327"/>
                  </a:cxn>
                  <a:cxn ang="0">
                    <a:pos x="169" y="0"/>
                  </a:cxn>
                  <a:cxn ang="0">
                    <a:pos x="169" y="329"/>
                  </a:cxn>
                  <a:cxn ang="0">
                    <a:pos x="84" y="293"/>
                  </a:cxn>
                  <a:cxn ang="0">
                    <a:pos x="84" y="293"/>
                  </a:cxn>
                  <a:cxn ang="0">
                    <a:pos x="84" y="293"/>
                  </a:cxn>
                </a:cxnLst>
                <a:rect l="0" t="0" r="r" b="b"/>
                <a:pathLst>
                  <a:path w="169" h="329">
                    <a:moveTo>
                      <a:pt x="84" y="293"/>
                    </a:moveTo>
                    <a:cubicBezTo>
                      <a:pt x="52" y="293"/>
                      <a:pt x="22" y="306"/>
                      <a:pt x="1" y="327"/>
                    </a:cubicBezTo>
                    <a:cubicBezTo>
                      <a:pt x="0" y="276"/>
                      <a:pt x="8" y="87"/>
                      <a:pt x="169" y="0"/>
                    </a:cubicBezTo>
                    <a:cubicBezTo>
                      <a:pt x="169" y="329"/>
                      <a:pt x="169" y="329"/>
                      <a:pt x="169" y="329"/>
                    </a:cubicBezTo>
                    <a:cubicBezTo>
                      <a:pt x="147" y="306"/>
                      <a:pt x="117" y="293"/>
                      <a:pt x="84" y="293"/>
                    </a:cubicBezTo>
                    <a:close/>
                    <a:moveTo>
                      <a:pt x="84" y="293"/>
                    </a:moveTo>
                    <a:cubicBezTo>
                      <a:pt x="84" y="293"/>
                      <a:pt x="84" y="293"/>
                      <a:pt x="84" y="293"/>
                    </a:cubicBezTo>
                  </a:path>
                </a:pathLst>
              </a:custGeom>
              <a:solidFill>
                <a:srgbClr val="EB5B00"/>
              </a:solidFill>
              <a:ln w="9525">
                <a:noFill/>
                <a:round/>
              </a:ln>
              <a:effectLst/>
            </p:spPr>
            <p:txBody>
              <a:bodyPr/>
              <a:lstStyle/>
              <a:p>
                <a:pPr defTabSz="913765">
                  <a:defRPr/>
                </a:pPr>
                <a:endParaRPr lang="en-US" sz="1705" dirty="0">
                  <a:solidFill>
                    <a:srgbClr val="63282E"/>
                  </a:solidFill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9" name="Freeform 7"/>
              <p:cNvSpPr>
                <a:spLocks noEditPoints="1"/>
              </p:cNvSpPr>
              <p:nvPr/>
            </p:nvSpPr>
            <p:spPr bwMode="auto">
              <a:xfrm>
                <a:off x="4621397" y="1916680"/>
                <a:ext cx="635281" cy="1238610"/>
              </a:xfrm>
              <a:custGeom>
                <a:avLst/>
                <a:gdLst/>
                <a:ahLst/>
                <a:cxnLst>
                  <a:cxn ang="0">
                    <a:pos x="85" y="293"/>
                  </a:cxn>
                  <a:cxn ang="0">
                    <a:pos x="0" y="329"/>
                  </a:cxn>
                  <a:cxn ang="0">
                    <a:pos x="0" y="0"/>
                  </a:cxn>
                  <a:cxn ang="0">
                    <a:pos x="168" y="327"/>
                  </a:cxn>
                  <a:cxn ang="0">
                    <a:pos x="85" y="293"/>
                  </a:cxn>
                  <a:cxn ang="0">
                    <a:pos x="85" y="293"/>
                  </a:cxn>
                  <a:cxn ang="0">
                    <a:pos x="85" y="293"/>
                  </a:cxn>
                </a:cxnLst>
                <a:rect l="0" t="0" r="r" b="b"/>
                <a:pathLst>
                  <a:path w="169" h="329">
                    <a:moveTo>
                      <a:pt x="85" y="293"/>
                    </a:moveTo>
                    <a:cubicBezTo>
                      <a:pt x="52" y="293"/>
                      <a:pt x="22" y="306"/>
                      <a:pt x="0" y="32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1" y="87"/>
                      <a:pt x="169" y="276"/>
                      <a:pt x="168" y="327"/>
                    </a:cubicBezTo>
                    <a:cubicBezTo>
                      <a:pt x="146" y="306"/>
                      <a:pt x="116" y="293"/>
                      <a:pt x="85" y="293"/>
                    </a:cubicBezTo>
                    <a:close/>
                    <a:moveTo>
                      <a:pt x="85" y="293"/>
                    </a:moveTo>
                    <a:cubicBezTo>
                      <a:pt x="85" y="293"/>
                      <a:pt x="85" y="293"/>
                      <a:pt x="85" y="293"/>
                    </a:cubicBezTo>
                  </a:path>
                </a:pathLst>
              </a:custGeom>
              <a:solidFill>
                <a:srgbClr val="8B302F"/>
              </a:solidFill>
              <a:ln w="9525">
                <a:noFill/>
                <a:round/>
              </a:ln>
              <a:effectLst/>
            </p:spPr>
            <p:txBody>
              <a:bodyPr/>
              <a:lstStyle/>
              <a:p>
                <a:pPr defTabSz="913765">
                  <a:defRPr/>
                </a:pPr>
                <a:endParaRPr lang="en-US" sz="1705" dirty="0">
                  <a:solidFill>
                    <a:srgbClr val="63282E"/>
                  </a:solidFill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30" name="Freeform 8"/>
              <p:cNvSpPr>
                <a:spLocks noEditPoints="1"/>
              </p:cNvSpPr>
              <p:nvPr/>
            </p:nvSpPr>
            <p:spPr bwMode="auto">
              <a:xfrm>
                <a:off x="4797864" y="1912126"/>
                <a:ext cx="1188589" cy="1251133"/>
              </a:xfrm>
              <a:custGeom>
                <a:avLst/>
                <a:gdLst/>
                <a:ahLst/>
                <a:cxnLst>
                  <a:cxn ang="0">
                    <a:pos x="229" y="294"/>
                  </a:cxn>
                  <a:cxn ang="0">
                    <a:pos x="147" y="327"/>
                  </a:cxn>
                  <a:cxn ang="0">
                    <a:pos x="0" y="0"/>
                  </a:cxn>
                  <a:cxn ang="0">
                    <a:pos x="316" y="332"/>
                  </a:cxn>
                  <a:cxn ang="0">
                    <a:pos x="229" y="294"/>
                  </a:cxn>
                  <a:cxn ang="0">
                    <a:pos x="229" y="294"/>
                  </a:cxn>
                  <a:cxn ang="0">
                    <a:pos x="229" y="294"/>
                  </a:cxn>
                </a:cxnLst>
                <a:rect l="0" t="0" r="r" b="b"/>
                <a:pathLst>
                  <a:path w="316" h="332">
                    <a:moveTo>
                      <a:pt x="229" y="294"/>
                    </a:moveTo>
                    <a:cubicBezTo>
                      <a:pt x="198" y="294"/>
                      <a:pt x="169" y="306"/>
                      <a:pt x="147" y="327"/>
                    </a:cubicBezTo>
                    <a:cubicBezTo>
                      <a:pt x="148" y="274"/>
                      <a:pt x="138" y="99"/>
                      <a:pt x="0" y="0"/>
                    </a:cubicBezTo>
                    <a:cubicBezTo>
                      <a:pt x="167" y="26"/>
                      <a:pt x="298" y="162"/>
                      <a:pt x="316" y="332"/>
                    </a:cubicBezTo>
                    <a:cubicBezTo>
                      <a:pt x="295" y="308"/>
                      <a:pt x="263" y="294"/>
                      <a:pt x="229" y="294"/>
                    </a:cubicBezTo>
                    <a:close/>
                    <a:moveTo>
                      <a:pt x="229" y="294"/>
                    </a:moveTo>
                    <a:cubicBezTo>
                      <a:pt x="229" y="294"/>
                      <a:pt x="229" y="294"/>
                      <a:pt x="229" y="294"/>
                    </a:cubicBezTo>
                  </a:path>
                </a:pathLst>
              </a:custGeom>
              <a:solidFill>
                <a:srgbClr val="EB5B00"/>
              </a:solidFill>
              <a:ln w="9525">
                <a:noFill/>
                <a:round/>
              </a:ln>
              <a:effectLst/>
            </p:spPr>
            <p:txBody>
              <a:bodyPr/>
              <a:lstStyle/>
              <a:p>
                <a:pPr defTabSz="913765">
                  <a:defRPr/>
                </a:pPr>
                <a:endParaRPr lang="en-US" sz="1705" dirty="0">
                  <a:solidFill>
                    <a:srgbClr val="63282E"/>
                  </a:solidFill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31" name="Freeform 9"/>
              <p:cNvSpPr>
                <a:spLocks noEditPoints="1"/>
              </p:cNvSpPr>
              <p:nvPr/>
            </p:nvSpPr>
            <p:spPr bwMode="auto">
              <a:xfrm>
                <a:off x="4522348" y="3336300"/>
                <a:ext cx="494107" cy="1050769"/>
              </a:xfrm>
              <a:custGeom>
                <a:avLst/>
                <a:gdLst/>
                <a:ahLst/>
                <a:cxnLst>
                  <a:cxn ang="0">
                    <a:pos x="13" y="7"/>
                  </a:cxn>
                  <a:cxn ang="0">
                    <a:pos x="0" y="0"/>
                  </a:cxn>
                  <a:cxn ang="0">
                    <a:pos x="0" y="214"/>
                  </a:cxn>
                  <a:cxn ang="0">
                    <a:pos x="2" y="219"/>
                  </a:cxn>
                  <a:cxn ang="0">
                    <a:pos x="66" y="279"/>
                  </a:cxn>
                  <a:cxn ang="0">
                    <a:pos x="131" y="214"/>
                  </a:cxn>
                  <a:cxn ang="0">
                    <a:pos x="118" y="201"/>
                  </a:cxn>
                  <a:cxn ang="0">
                    <a:pos x="105" y="214"/>
                  </a:cxn>
                  <a:cxn ang="0">
                    <a:pos x="66" y="253"/>
                  </a:cxn>
                  <a:cxn ang="0">
                    <a:pos x="27" y="214"/>
                  </a:cxn>
                  <a:cxn ang="0">
                    <a:pos x="26" y="211"/>
                  </a:cxn>
                  <a:cxn ang="0">
                    <a:pos x="26" y="0"/>
                  </a:cxn>
                  <a:cxn ang="0">
                    <a:pos x="13" y="7"/>
                  </a:cxn>
                  <a:cxn ang="0">
                    <a:pos x="13" y="7"/>
                  </a:cxn>
                  <a:cxn ang="0">
                    <a:pos x="13" y="7"/>
                  </a:cxn>
                </a:cxnLst>
                <a:rect l="0" t="0" r="r" b="b"/>
                <a:pathLst>
                  <a:path w="131" h="279">
                    <a:moveTo>
                      <a:pt x="13" y="7"/>
                    </a:moveTo>
                    <a:cubicBezTo>
                      <a:pt x="8" y="7"/>
                      <a:pt x="3" y="4"/>
                      <a:pt x="0" y="0"/>
                    </a:cubicBezTo>
                    <a:cubicBezTo>
                      <a:pt x="0" y="214"/>
                      <a:pt x="0" y="214"/>
                      <a:pt x="0" y="214"/>
                    </a:cubicBezTo>
                    <a:cubicBezTo>
                      <a:pt x="0" y="216"/>
                      <a:pt x="1" y="218"/>
                      <a:pt x="2" y="219"/>
                    </a:cubicBezTo>
                    <a:cubicBezTo>
                      <a:pt x="4" y="253"/>
                      <a:pt x="32" y="279"/>
                      <a:pt x="66" y="279"/>
                    </a:cubicBezTo>
                    <a:cubicBezTo>
                      <a:pt x="102" y="279"/>
                      <a:pt x="131" y="250"/>
                      <a:pt x="131" y="214"/>
                    </a:cubicBezTo>
                    <a:cubicBezTo>
                      <a:pt x="131" y="207"/>
                      <a:pt x="126" y="201"/>
                      <a:pt x="118" y="201"/>
                    </a:cubicBezTo>
                    <a:cubicBezTo>
                      <a:pt x="111" y="201"/>
                      <a:pt x="105" y="207"/>
                      <a:pt x="105" y="214"/>
                    </a:cubicBezTo>
                    <a:cubicBezTo>
                      <a:pt x="105" y="236"/>
                      <a:pt x="88" y="253"/>
                      <a:pt x="66" y="253"/>
                    </a:cubicBezTo>
                    <a:cubicBezTo>
                      <a:pt x="45" y="253"/>
                      <a:pt x="27" y="236"/>
                      <a:pt x="27" y="214"/>
                    </a:cubicBezTo>
                    <a:cubicBezTo>
                      <a:pt x="27" y="213"/>
                      <a:pt x="27" y="212"/>
                      <a:pt x="26" y="21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4" y="4"/>
                      <a:pt x="19" y="7"/>
                      <a:pt x="13" y="7"/>
                    </a:cubicBezTo>
                    <a:close/>
                    <a:moveTo>
                      <a:pt x="13" y="7"/>
                    </a:moveTo>
                    <a:cubicBezTo>
                      <a:pt x="13" y="7"/>
                      <a:pt x="13" y="7"/>
                      <a:pt x="13" y="7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  <a:effectLst/>
            </p:spPr>
            <p:txBody>
              <a:bodyPr/>
              <a:lstStyle/>
              <a:p>
                <a:pPr defTabSz="913765">
                  <a:defRPr/>
                </a:pPr>
                <a:endParaRPr lang="en-US" sz="1705" dirty="0">
                  <a:solidFill>
                    <a:srgbClr val="63282E"/>
                  </a:solidFill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32" name="Freeform 10"/>
              <p:cNvSpPr>
                <a:spLocks noEditPoints="1"/>
              </p:cNvSpPr>
              <p:nvPr/>
            </p:nvSpPr>
            <p:spPr bwMode="auto">
              <a:xfrm>
                <a:off x="4522348" y="1634350"/>
                <a:ext cx="99049" cy="198086"/>
              </a:xfrm>
              <a:custGeom>
                <a:avLst/>
                <a:gdLst/>
                <a:ahLst/>
                <a:cxnLst>
                  <a:cxn ang="0">
                    <a:pos x="26" y="52"/>
                  </a:cxn>
                  <a:cxn ang="0">
                    <a:pos x="26" y="13"/>
                  </a:cxn>
                  <a:cxn ang="0">
                    <a:pos x="13" y="0"/>
                  </a:cxn>
                  <a:cxn ang="0">
                    <a:pos x="0" y="13"/>
                  </a:cxn>
                  <a:cxn ang="0">
                    <a:pos x="0" y="52"/>
                  </a:cxn>
                  <a:cxn ang="0">
                    <a:pos x="0" y="53"/>
                  </a:cxn>
                  <a:cxn ang="0">
                    <a:pos x="26" y="53"/>
                  </a:cxn>
                  <a:cxn ang="0">
                    <a:pos x="26" y="52"/>
                  </a:cxn>
                  <a:cxn ang="0">
                    <a:pos x="26" y="52"/>
                  </a:cxn>
                  <a:cxn ang="0">
                    <a:pos x="26" y="52"/>
                  </a:cxn>
                </a:cxnLst>
                <a:rect l="0" t="0" r="r" b="b"/>
                <a:pathLst>
                  <a:path w="26" h="53">
                    <a:moveTo>
                      <a:pt x="26" y="52"/>
                    </a:move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0" y="52"/>
                      <a:pt x="0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2"/>
                      <a:pt x="26" y="52"/>
                      <a:pt x="26" y="52"/>
                    </a:cubicBezTo>
                    <a:close/>
                    <a:moveTo>
                      <a:pt x="26" y="52"/>
                    </a:moveTo>
                    <a:cubicBezTo>
                      <a:pt x="26" y="52"/>
                      <a:pt x="26" y="52"/>
                      <a:pt x="26" y="52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p:spPr>
            <p:txBody>
              <a:bodyPr/>
              <a:lstStyle/>
              <a:p>
                <a:pPr defTabSz="913765">
                  <a:defRPr/>
                </a:pPr>
                <a:endParaRPr lang="en-US" sz="1705" dirty="0">
                  <a:solidFill>
                    <a:srgbClr val="63282E"/>
                  </a:solidFill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</p:grpSp>
        <p:sp>
          <p:nvSpPr>
            <p:cNvPr id="23" name="Shape 1094"/>
            <p:cNvSpPr/>
            <p:nvPr/>
          </p:nvSpPr>
          <p:spPr bwMode="auto">
            <a:xfrm>
              <a:off x="4568684" y="3131690"/>
              <a:ext cx="376996" cy="269235"/>
            </a:xfrm>
            <a:custGeom>
              <a:avLst/>
              <a:gdLst>
                <a:gd name="T0" fmla="*/ 3289953 w 21600"/>
                <a:gd name="T1" fmla="*/ 1677957 h 21600"/>
                <a:gd name="T2" fmla="*/ 3289953 w 21600"/>
                <a:gd name="T3" fmla="*/ 1677957 h 21600"/>
                <a:gd name="T4" fmla="*/ 3289953 w 21600"/>
                <a:gd name="T5" fmla="*/ 1677957 h 21600"/>
                <a:gd name="T6" fmla="*/ 3289953 w 21600"/>
                <a:gd name="T7" fmla="*/ 1677957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20056" y="17282"/>
                  </a:moveTo>
                  <a:lnTo>
                    <a:pt x="1544" y="17282"/>
                  </a:lnTo>
                  <a:cubicBezTo>
                    <a:pt x="691" y="17282"/>
                    <a:pt x="0" y="18250"/>
                    <a:pt x="0" y="19441"/>
                  </a:cubicBezTo>
                  <a:cubicBezTo>
                    <a:pt x="0" y="20638"/>
                    <a:pt x="691" y="21600"/>
                    <a:pt x="1544" y="21600"/>
                  </a:cubicBezTo>
                  <a:lnTo>
                    <a:pt x="20056" y="21600"/>
                  </a:lnTo>
                  <a:cubicBezTo>
                    <a:pt x="20909" y="21600"/>
                    <a:pt x="21600" y="20638"/>
                    <a:pt x="21600" y="19441"/>
                  </a:cubicBezTo>
                  <a:cubicBezTo>
                    <a:pt x="21600" y="18250"/>
                    <a:pt x="20909" y="17282"/>
                    <a:pt x="20056" y="17282"/>
                  </a:cubicBezTo>
                  <a:close/>
                  <a:moveTo>
                    <a:pt x="1544" y="4321"/>
                  </a:moveTo>
                  <a:lnTo>
                    <a:pt x="20056" y="4321"/>
                  </a:lnTo>
                  <a:cubicBezTo>
                    <a:pt x="20909" y="4321"/>
                    <a:pt x="21600" y="3353"/>
                    <a:pt x="21600" y="2159"/>
                  </a:cubicBezTo>
                  <a:cubicBezTo>
                    <a:pt x="21600" y="965"/>
                    <a:pt x="20909" y="0"/>
                    <a:pt x="20056" y="0"/>
                  </a:cubicBezTo>
                  <a:lnTo>
                    <a:pt x="1544" y="0"/>
                  </a:lnTo>
                  <a:cubicBezTo>
                    <a:pt x="691" y="0"/>
                    <a:pt x="0" y="965"/>
                    <a:pt x="0" y="2159"/>
                  </a:cubicBezTo>
                  <a:cubicBezTo>
                    <a:pt x="0" y="3353"/>
                    <a:pt x="691" y="4321"/>
                    <a:pt x="1544" y="4321"/>
                  </a:cubicBezTo>
                  <a:close/>
                  <a:moveTo>
                    <a:pt x="20056" y="8640"/>
                  </a:moveTo>
                  <a:lnTo>
                    <a:pt x="1544" y="8640"/>
                  </a:lnTo>
                  <a:cubicBezTo>
                    <a:pt x="691" y="8640"/>
                    <a:pt x="0" y="9608"/>
                    <a:pt x="0" y="10799"/>
                  </a:cubicBezTo>
                  <a:cubicBezTo>
                    <a:pt x="0" y="11996"/>
                    <a:pt x="691" y="12958"/>
                    <a:pt x="1544" y="12958"/>
                  </a:cubicBezTo>
                  <a:lnTo>
                    <a:pt x="20056" y="12958"/>
                  </a:lnTo>
                  <a:cubicBezTo>
                    <a:pt x="20909" y="12958"/>
                    <a:pt x="21600" y="11996"/>
                    <a:pt x="21600" y="10799"/>
                  </a:cubicBezTo>
                  <a:cubicBezTo>
                    <a:pt x="21600" y="9608"/>
                    <a:pt x="20909" y="8640"/>
                    <a:pt x="20056" y="86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098" tIns="38098" rIns="38098" bIns="38098" anchor="ctr"/>
            <a:lstStyle/>
            <a:p>
              <a:endParaRPr lang="zh-CN" altLang="en-US" sz="1705">
                <a:solidFill>
                  <a:srgbClr val="63282E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4" name="Freeform 62"/>
            <p:cNvSpPr>
              <a:spLocks noEditPoints="1"/>
            </p:cNvSpPr>
            <p:nvPr/>
          </p:nvSpPr>
          <p:spPr bwMode="auto">
            <a:xfrm>
              <a:off x="5477986" y="3065772"/>
              <a:ext cx="320256" cy="360553"/>
            </a:xfrm>
            <a:custGeom>
              <a:avLst/>
              <a:gdLst>
                <a:gd name="T0" fmla="*/ 300480192 w 320"/>
                <a:gd name="T1" fmla="*/ 0 h 360"/>
                <a:gd name="T2" fmla="*/ 256409964 w 320"/>
                <a:gd name="T3" fmla="*/ 0 h 360"/>
                <a:gd name="T4" fmla="*/ 240384154 w 320"/>
                <a:gd name="T5" fmla="*/ 20061770 h 360"/>
                <a:gd name="T6" fmla="*/ 240384154 w 320"/>
                <a:gd name="T7" fmla="*/ 361106849 h 360"/>
                <a:gd name="T8" fmla="*/ 320512205 w 320"/>
                <a:gd name="T9" fmla="*/ 361106849 h 360"/>
                <a:gd name="T10" fmla="*/ 320512205 w 320"/>
                <a:gd name="T11" fmla="*/ 20061770 h 360"/>
                <a:gd name="T12" fmla="*/ 300480192 w 320"/>
                <a:gd name="T13" fmla="*/ 0 h 360"/>
                <a:gd name="T14" fmla="*/ 180288115 w 320"/>
                <a:gd name="T15" fmla="*/ 120368616 h 360"/>
                <a:gd name="T16" fmla="*/ 136217887 w 320"/>
                <a:gd name="T17" fmla="*/ 120368616 h 360"/>
                <a:gd name="T18" fmla="*/ 120192077 w 320"/>
                <a:gd name="T19" fmla="*/ 140430386 h 360"/>
                <a:gd name="T20" fmla="*/ 120192077 w 320"/>
                <a:gd name="T21" fmla="*/ 361106849 h 360"/>
                <a:gd name="T22" fmla="*/ 200320128 w 320"/>
                <a:gd name="T23" fmla="*/ 361106849 h 360"/>
                <a:gd name="T24" fmla="*/ 200320128 w 320"/>
                <a:gd name="T25" fmla="*/ 140430386 h 360"/>
                <a:gd name="T26" fmla="*/ 180288115 w 320"/>
                <a:gd name="T27" fmla="*/ 120368616 h 360"/>
                <a:gd name="T28" fmla="*/ 60096038 w 320"/>
                <a:gd name="T29" fmla="*/ 240738233 h 360"/>
                <a:gd name="T30" fmla="*/ 16025810 w 320"/>
                <a:gd name="T31" fmla="*/ 240738233 h 360"/>
                <a:gd name="T32" fmla="*/ 0 w 320"/>
                <a:gd name="T33" fmla="*/ 260799002 h 360"/>
                <a:gd name="T34" fmla="*/ 0 w 320"/>
                <a:gd name="T35" fmla="*/ 361106849 h 360"/>
                <a:gd name="T36" fmla="*/ 80128051 w 320"/>
                <a:gd name="T37" fmla="*/ 361106849 h 360"/>
                <a:gd name="T38" fmla="*/ 80128051 w 320"/>
                <a:gd name="T39" fmla="*/ 260799002 h 360"/>
                <a:gd name="T40" fmla="*/ 60096038 w 320"/>
                <a:gd name="T41" fmla="*/ 240738233 h 36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705">
                <a:solidFill>
                  <a:srgbClr val="63282E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5" name="Shape 1090"/>
            <p:cNvSpPr/>
            <p:nvPr/>
          </p:nvSpPr>
          <p:spPr bwMode="auto">
            <a:xfrm>
              <a:off x="6331218" y="3128517"/>
              <a:ext cx="396184" cy="336517"/>
            </a:xfrm>
            <a:custGeom>
              <a:avLst/>
              <a:gdLst>
                <a:gd name="T0" fmla="*/ 3633374 w 21600"/>
                <a:gd name="T1" fmla="*/ 2621390 h 21600"/>
                <a:gd name="T2" fmla="*/ 3633374 w 21600"/>
                <a:gd name="T3" fmla="*/ 2621390 h 21600"/>
                <a:gd name="T4" fmla="*/ 3633374 w 21600"/>
                <a:gd name="T5" fmla="*/ 2621390 h 21600"/>
                <a:gd name="T6" fmla="*/ 3633374 w 21600"/>
                <a:gd name="T7" fmla="*/ 2621390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7064" y="14989"/>
                  </a:moveTo>
                  <a:lnTo>
                    <a:pt x="16300" y="14989"/>
                  </a:lnTo>
                  <a:cubicBezTo>
                    <a:pt x="14781" y="14989"/>
                    <a:pt x="13615" y="14098"/>
                    <a:pt x="12532" y="12778"/>
                  </a:cubicBezTo>
                  <a:cubicBezTo>
                    <a:pt x="12422" y="12943"/>
                    <a:pt x="12313" y="13112"/>
                    <a:pt x="12204" y="13283"/>
                  </a:cubicBezTo>
                  <a:cubicBezTo>
                    <a:pt x="11728" y="14021"/>
                    <a:pt x="11216" y="14811"/>
                    <a:pt x="10650" y="15592"/>
                  </a:cubicBezTo>
                  <a:cubicBezTo>
                    <a:pt x="12115" y="17276"/>
                    <a:pt x="13891" y="18547"/>
                    <a:pt x="16300" y="18547"/>
                  </a:cubicBezTo>
                  <a:lnTo>
                    <a:pt x="17064" y="18547"/>
                  </a:lnTo>
                  <a:lnTo>
                    <a:pt x="17064" y="21600"/>
                  </a:lnTo>
                  <a:lnTo>
                    <a:pt x="21600" y="17022"/>
                  </a:lnTo>
                  <a:lnTo>
                    <a:pt x="17064" y="12444"/>
                  </a:lnTo>
                  <a:cubicBezTo>
                    <a:pt x="17064" y="12444"/>
                    <a:pt x="17064" y="14989"/>
                    <a:pt x="17064" y="14989"/>
                  </a:cubicBezTo>
                  <a:close/>
                  <a:moveTo>
                    <a:pt x="5844" y="8840"/>
                  </a:moveTo>
                  <a:cubicBezTo>
                    <a:pt x="6014" y="8580"/>
                    <a:pt x="6185" y="8316"/>
                    <a:pt x="6358" y="8047"/>
                  </a:cubicBezTo>
                  <a:cubicBezTo>
                    <a:pt x="6781" y="7394"/>
                    <a:pt x="7227" y="6705"/>
                    <a:pt x="7709" y="6019"/>
                  </a:cubicBezTo>
                  <a:cubicBezTo>
                    <a:pt x="6284" y="4449"/>
                    <a:pt x="4562" y="3290"/>
                    <a:pt x="2260" y="3290"/>
                  </a:cubicBezTo>
                  <a:lnTo>
                    <a:pt x="0" y="3290"/>
                  </a:lnTo>
                  <a:lnTo>
                    <a:pt x="0" y="6850"/>
                  </a:lnTo>
                  <a:lnTo>
                    <a:pt x="2260" y="6850"/>
                  </a:lnTo>
                  <a:cubicBezTo>
                    <a:pt x="3693" y="6850"/>
                    <a:pt x="4812" y="7643"/>
                    <a:pt x="5844" y="8840"/>
                  </a:cubicBezTo>
                  <a:close/>
                  <a:moveTo>
                    <a:pt x="16300" y="6596"/>
                  </a:moveTo>
                  <a:lnTo>
                    <a:pt x="17064" y="6596"/>
                  </a:lnTo>
                  <a:lnTo>
                    <a:pt x="17064" y="9155"/>
                  </a:lnTo>
                  <a:lnTo>
                    <a:pt x="21600" y="4578"/>
                  </a:lnTo>
                  <a:lnTo>
                    <a:pt x="17064" y="0"/>
                  </a:lnTo>
                  <a:lnTo>
                    <a:pt x="17064" y="3036"/>
                  </a:lnTo>
                  <a:lnTo>
                    <a:pt x="16300" y="3036"/>
                  </a:lnTo>
                  <a:cubicBezTo>
                    <a:pt x="12312" y="3036"/>
                    <a:pt x="10062" y="6516"/>
                    <a:pt x="8077" y="9587"/>
                  </a:cubicBezTo>
                  <a:cubicBezTo>
                    <a:pt x="6293" y="12349"/>
                    <a:pt x="4752" y="14735"/>
                    <a:pt x="2260" y="14735"/>
                  </a:cubicBezTo>
                  <a:lnTo>
                    <a:pt x="0" y="14735"/>
                  </a:lnTo>
                  <a:lnTo>
                    <a:pt x="0" y="18293"/>
                  </a:lnTo>
                  <a:lnTo>
                    <a:pt x="2260" y="18293"/>
                  </a:lnTo>
                  <a:cubicBezTo>
                    <a:pt x="6250" y="18293"/>
                    <a:pt x="8500" y="14814"/>
                    <a:pt x="10485" y="11743"/>
                  </a:cubicBezTo>
                  <a:cubicBezTo>
                    <a:pt x="12269" y="8981"/>
                    <a:pt x="13810" y="6596"/>
                    <a:pt x="16300" y="65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098" tIns="38098" rIns="38098" bIns="38098" anchor="ctr"/>
            <a:lstStyle/>
            <a:p>
              <a:endParaRPr lang="zh-CN" altLang="en-US" sz="1705">
                <a:solidFill>
                  <a:srgbClr val="63282E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26" name="Shape 1687"/>
            <p:cNvSpPr/>
            <p:nvPr/>
          </p:nvSpPr>
          <p:spPr bwMode="auto">
            <a:xfrm>
              <a:off x="7266129" y="3116104"/>
              <a:ext cx="361315" cy="361342"/>
            </a:xfrm>
            <a:custGeom>
              <a:avLst/>
              <a:gdLst>
                <a:gd name="T0" fmla="*/ 3021965 w 21600"/>
                <a:gd name="T1" fmla="*/ 3022408 h 21600"/>
                <a:gd name="T2" fmla="*/ 3021965 w 21600"/>
                <a:gd name="T3" fmla="*/ 3022408 h 21600"/>
                <a:gd name="T4" fmla="*/ 3021965 w 21600"/>
                <a:gd name="T5" fmla="*/ 3022408 h 21600"/>
                <a:gd name="T6" fmla="*/ 3021965 w 21600"/>
                <a:gd name="T7" fmla="*/ 3022408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1679" y="19547"/>
                  </a:moveTo>
                  <a:lnTo>
                    <a:pt x="11679" y="14693"/>
                  </a:lnTo>
                  <a:lnTo>
                    <a:pt x="9921" y="14693"/>
                  </a:lnTo>
                  <a:lnTo>
                    <a:pt x="9921" y="19547"/>
                  </a:lnTo>
                  <a:cubicBezTo>
                    <a:pt x="5768" y="19134"/>
                    <a:pt x="2465" y="15832"/>
                    <a:pt x="2052" y="11679"/>
                  </a:cubicBezTo>
                  <a:lnTo>
                    <a:pt x="6907" y="11679"/>
                  </a:lnTo>
                  <a:lnTo>
                    <a:pt x="6907" y="9921"/>
                  </a:lnTo>
                  <a:lnTo>
                    <a:pt x="2052" y="9921"/>
                  </a:lnTo>
                  <a:cubicBezTo>
                    <a:pt x="2465" y="5768"/>
                    <a:pt x="5768" y="2466"/>
                    <a:pt x="9921" y="2054"/>
                  </a:cubicBezTo>
                  <a:lnTo>
                    <a:pt x="9921" y="6907"/>
                  </a:lnTo>
                  <a:lnTo>
                    <a:pt x="11679" y="6907"/>
                  </a:lnTo>
                  <a:lnTo>
                    <a:pt x="11679" y="2054"/>
                  </a:lnTo>
                  <a:cubicBezTo>
                    <a:pt x="15832" y="2466"/>
                    <a:pt x="19135" y="5768"/>
                    <a:pt x="19548" y="9921"/>
                  </a:cubicBezTo>
                  <a:lnTo>
                    <a:pt x="14693" y="9921"/>
                  </a:lnTo>
                  <a:lnTo>
                    <a:pt x="14693" y="11679"/>
                  </a:lnTo>
                  <a:lnTo>
                    <a:pt x="19548" y="11679"/>
                  </a:lnTo>
                  <a:cubicBezTo>
                    <a:pt x="19135" y="15832"/>
                    <a:pt x="15832" y="19134"/>
                    <a:pt x="11679" y="19547"/>
                  </a:cubicBezTo>
                  <a:close/>
                  <a:moveTo>
                    <a:pt x="10799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799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7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098" tIns="38098" rIns="38098" bIns="38098" anchor="ctr"/>
            <a:lstStyle/>
            <a:p>
              <a:endParaRPr lang="zh-CN" altLang="en-US" sz="1705">
                <a:solidFill>
                  <a:srgbClr val="63282E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1681969" y="2112048"/>
            <a:ext cx="162941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25" tIns="45713" rIns="91425" bIns="45713">
            <a:spAutoFit/>
          </a:bodyPr>
          <a:lstStyle/>
          <a:p>
            <a:pPr algn="l">
              <a:defRPr/>
            </a:pPr>
            <a:r>
              <a:rPr lang="en-US" altLang="zh-CN" sz="1895" dirty="0">
                <a:solidFill>
                  <a:srgbClr val="63282E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此处添加标题</a:t>
            </a: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713974" y="2512069"/>
            <a:ext cx="2730756" cy="954093"/>
          </a:xfrm>
          <a:prstGeom prst="rect">
            <a:avLst/>
          </a:prstGeom>
          <a:noFill/>
          <a:ln w="25400">
            <a:noFill/>
            <a:miter lim="800000"/>
          </a:ln>
        </p:spPr>
        <p:txBody>
          <a:bodyPr wrap="square" lIns="91425" tIns="45713" rIns="91425" bIns="45713">
            <a:spAutoFit/>
          </a:bodyPr>
          <a:lstStyle/>
          <a:p>
            <a:pPr algn="r"/>
            <a:r>
              <a:rPr lang="zh-CN" altLang="zh-CN" sz="1400" dirty="0">
                <a:solidFill>
                  <a:srgbClr val="5A0000"/>
                </a:solidFill>
                <a:latin typeface="+mn-ea"/>
                <a:ea typeface="+mn-ea"/>
              </a:rPr>
              <a:t>老人的生活方式、价值观念等方面存在差异，为避免与子女生活在一起产生冲突与矛盾，而选择独立生活</a:t>
            </a:r>
            <a:endParaRPr lang="zh-CN" altLang="en-US" sz="1400" dirty="0">
              <a:solidFill>
                <a:srgbClr val="5A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8697036" y="2089432"/>
            <a:ext cx="162941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25" tIns="45713" rIns="91425" bIns="45713">
            <a:spAutoFit/>
          </a:bodyPr>
          <a:lstStyle/>
          <a:p>
            <a:pPr algn="l">
              <a:defRPr/>
            </a:pPr>
            <a:r>
              <a:rPr lang="en-US" altLang="zh-CN" sz="1895" dirty="0">
                <a:solidFill>
                  <a:srgbClr val="63282E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此处添加标题</a:t>
            </a: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8697036" y="2492628"/>
            <a:ext cx="2455058" cy="954093"/>
          </a:xfrm>
          <a:prstGeom prst="rect">
            <a:avLst/>
          </a:prstGeom>
          <a:noFill/>
          <a:ln w="25400">
            <a:noFill/>
            <a:miter lim="800000"/>
          </a:ln>
        </p:spPr>
        <p:txBody>
          <a:bodyPr wrap="square" lIns="91425" tIns="45713" rIns="91425" bIns="45713">
            <a:spAutoFit/>
          </a:bodyPr>
          <a:lstStyle/>
          <a:p>
            <a:r>
              <a:rPr lang="zh-CN" altLang="zh-CN" sz="1400" dirty="0">
                <a:solidFill>
                  <a:srgbClr val="5A0000"/>
                </a:solidFill>
                <a:latin typeface="+mn-ea"/>
                <a:ea typeface="+mn-ea"/>
              </a:rPr>
              <a:t>子女压力大 ( 子女的子女读书等 ) ，无暇照顾老人，老人也不愿加重子女的负担，而选择独立生活</a:t>
            </a:r>
            <a:endParaRPr lang="zh-CN" altLang="en-US" sz="1400" dirty="0">
              <a:solidFill>
                <a:srgbClr val="5A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7829373" y="4509370"/>
            <a:ext cx="162941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25" tIns="45713" rIns="91425" bIns="45713">
            <a:spAutoFit/>
          </a:bodyPr>
          <a:lstStyle/>
          <a:p>
            <a:pPr algn="l">
              <a:defRPr/>
            </a:pPr>
            <a:r>
              <a:rPr lang="en-US" altLang="zh-CN" sz="1895" dirty="0">
                <a:solidFill>
                  <a:srgbClr val="63282E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此处添加标题</a:t>
            </a: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7829373" y="4912566"/>
            <a:ext cx="3197215" cy="738650"/>
          </a:xfrm>
          <a:prstGeom prst="rect">
            <a:avLst/>
          </a:prstGeom>
          <a:noFill/>
          <a:ln w="25400">
            <a:noFill/>
            <a:miter lim="800000"/>
          </a:ln>
        </p:spPr>
        <p:txBody>
          <a:bodyPr wrap="square" lIns="91425" tIns="45713" rIns="91425" bIns="45713">
            <a:spAutoFit/>
          </a:bodyPr>
          <a:lstStyle/>
          <a:p>
            <a:r>
              <a:rPr lang="zh-CN" altLang="zh-CN" sz="1400" dirty="0">
                <a:solidFill>
                  <a:srgbClr val="5A0000"/>
                </a:solidFill>
                <a:latin typeface="+mn-ea"/>
                <a:ea typeface="+mn-ea"/>
              </a:rPr>
              <a:t>极少数子女具备条件，但赡养老人的观念很淡薄，嫌弃老人，从而使老人不得不独守空巢</a:t>
            </a:r>
            <a:endParaRPr lang="zh-CN" altLang="en-US" sz="1400" dirty="0">
              <a:solidFill>
                <a:srgbClr val="5A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2505312" y="4573064"/>
            <a:ext cx="162941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25" tIns="45713" rIns="91425" bIns="45713">
            <a:spAutoFit/>
          </a:bodyPr>
          <a:lstStyle/>
          <a:p>
            <a:pPr algn="l">
              <a:defRPr/>
            </a:pPr>
            <a:r>
              <a:rPr lang="en-US" altLang="zh-CN" sz="1895" dirty="0">
                <a:solidFill>
                  <a:srgbClr val="63282E"/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此处添加标题</a:t>
            </a: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2148905" y="4973086"/>
            <a:ext cx="2119167" cy="523206"/>
          </a:xfrm>
          <a:prstGeom prst="rect">
            <a:avLst/>
          </a:prstGeom>
          <a:noFill/>
          <a:ln w="25400">
            <a:noFill/>
            <a:miter lim="800000"/>
          </a:ln>
        </p:spPr>
        <p:txBody>
          <a:bodyPr lIns="91425" tIns="45713" rIns="91425" bIns="45713">
            <a:spAutoFit/>
          </a:bodyPr>
          <a:lstStyle/>
          <a:p>
            <a:pPr algn="r"/>
            <a:r>
              <a:rPr lang="zh-CN" altLang="zh-CN" sz="1400" dirty="0">
                <a:solidFill>
                  <a:srgbClr val="5A0000"/>
                </a:solidFill>
                <a:latin typeface="+mn-ea"/>
                <a:ea typeface="+mn-ea"/>
              </a:rPr>
              <a:t>受住房紧张等条件制约，无法与子女同住。</a:t>
            </a:r>
          </a:p>
        </p:txBody>
      </p:sp>
    </p:spTree>
    <p:extLst>
      <p:ext uri="{BB962C8B-B14F-4D97-AF65-F5344CB8AC3E}">
        <p14:creationId xmlns:p14="http://schemas.microsoft.com/office/powerpoint/2010/main" val="3430981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4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9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400"/>
                            </p:stCondLst>
                            <p:childTnLst>
                              <p:par>
                                <p:cTn id="3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9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4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9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4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9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400"/>
                            </p:stCondLst>
                            <p:childTnLst>
                              <p:par>
                                <p:cTn id="6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9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4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9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25562" y="357215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800" dirty="0">
                <a:solidFill>
                  <a:srgbClr val="5A0000"/>
                </a:solidFill>
                <a:latin typeface="黑体" panose="02010600030101010101" charset="-122"/>
                <a:ea typeface="黑体" panose="02010600030101010101" charset="-122"/>
              </a:rPr>
              <a:t>空巢老人形成的原因</a:t>
            </a:r>
            <a:endParaRPr lang="en-US" altLang="zh-CN" sz="2800" dirty="0">
              <a:solidFill>
                <a:srgbClr val="5A0000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grpSp>
        <p:nvGrpSpPr>
          <p:cNvPr id="18" name="组 17"/>
          <p:cNvGrpSpPr/>
          <p:nvPr/>
        </p:nvGrpSpPr>
        <p:grpSpPr>
          <a:xfrm>
            <a:off x="698822" y="937897"/>
            <a:ext cx="3896624" cy="71120"/>
            <a:chOff x="698822" y="937897"/>
            <a:chExt cx="3896624" cy="7112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713974" y="937897"/>
              <a:ext cx="3881472" cy="0"/>
            </a:xfrm>
            <a:prstGeom prst="line">
              <a:avLst/>
            </a:prstGeom>
            <a:ln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6"/>
            <p:cNvCxnSpPr/>
            <p:nvPr/>
          </p:nvCxnSpPr>
          <p:spPr>
            <a:xfrm>
              <a:off x="698822" y="1009017"/>
              <a:ext cx="3896624" cy="0"/>
            </a:xfrm>
            <a:prstGeom prst="line">
              <a:avLst/>
            </a:prstGeom>
            <a:ln w="38100"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282" r="23050"/>
          <a:stretch/>
        </p:blipFill>
        <p:spPr>
          <a:xfrm>
            <a:off x="134658" y="151708"/>
            <a:ext cx="1158631" cy="710737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1196439" y="1640299"/>
            <a:ext cx="3473608" cy="405705"/>
          </a:xfrm>
          <a:prstGeom prst="roundRect">
            <a:avLst/>
          </a:prstGeom>
          <a:solidFill>
            <a:srgbClr val="8B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1273426" y="4679905"/>
            <a:ext cx="2531040" cy="405705"/>
          </a:xfrm>
          <a:prstGeom prst="roundRect">
            <a:avLst/>
          </a:prstGeom>
          <a:solidFill>
            <a:srgbClr val="8B3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196439" y="1631535"/>
            <a:ext cx="4260029" cy="414469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2400" dirty="0">
                <a:solidFill>
                  <a:schemeClr val="bg1"/>
                </a:solidFill>
              </a:rPr>
              <a:t>社会原因造成空巢老人</a:t>
            </a:r>
            <a:endParaRPr lang="en-US" altLang="zh-CN" sz="240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73426" y="4634468"/>
            <a:ext cx="1865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dirty="0">
                <a:solidFill>
                  <a:schemeClr val="bg1"/>
                </a:solidFill>
              </a:rPr>
              <a:t>自然空巢</a:t>
            </a:r>
            <a:endParaRPr lang="en-US" altLang="zh-CN" sz="24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96439" y="2280682"/>
            <a:ext cx="4260029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zh-CN" dirty="0">
                <a:solidFill>
                  <a:srgbClr val="5A0000"/>
                </a:solidFill>
              </a:rPr>
              <a:t>许多子女婚后拥有自己的住房，与老人分开居住，造成空巢。二是子女在外就业就职进了城，造成空巢。三是因女儿婚嫁而离开家乡异地成家，使一些只生有女儿的老人因女儿出嫁而形成空巢。</a:t>
            </a:r>
          </a:p>
        </p:txBody>
      </p:sp>
      <p:sp>
        <p:nvSpPr>
          <p:cNvPr id="13" name="矩形 12"/>
          <p:cNvSpPr/>
          <p:nvPr/>
        </p:nvSpPr>
        <p:spPr>
          <a:xfrm>
            <a:off x="1196439" y="5380631"/>
            <a:ext cx="5921539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dirty="0">
                <a:solidFill>
                  <a:srgbClr val="5A0000"/>
                </a:solidFill>
              </a:rPr>
              <a:t>由于有的老人终身未婚，有的老人虽已结婚，但未生育小孩，有的生育的子女死亡，造成空巢。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0748" y="1067506"/>
            <a:ext cx="3097077" cy="2408837"/>
          </a:xfrm>
          <a:prstGeom prst="rect">
            <a:avLst/>
          </a:prstGeom>
          <a:ln w="25400">
            <a:solidFill>
              <a:srgbClr val="F34A17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3158" y="3476343"/>
            <a:ext cx="3910381" cy="2684492"/>
          </a:xfrm>
          <a:prstGeom prst="rect">
            <a:avLst/>
          </a:prstGeom>
          <a:ln w="25400">
            <a:solidFill>
              <a:srgbClr val="F34A17"/>
            </a:solidFill>
          </a:ln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7030" y="1508608"/>
            <a:ext cx="3097077" cy="2477661"/>
          </a:xfrm>
          <a:prstGeom prst="rect">
            <a:avLst/>
          </a:prstGeom>
          <a:ln w="25400">
            <a:solidFill>
              <a:srgbClr val="F34A17"/>
            </a:solidFill>
          </a:ln>
        </p:spPr>
      </p:pic>
    </p:spTree>
    <p:extLst>
      <p:ext uri="{BB962C8B-B14F-4D97-AF65-F5344CB8AC3E}">
        <p14:creationId xmlns:p14="http://schemas.microsoft.com/office/powerpoint/2010/main" val="836045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3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8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6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600"/>
                            </p:stCondLst>
                            <p:childTnLst>
                              <p:par>
                                <p:cTn id="5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600"/>
                            </p:stCondLst>
                            <p:childTnLst>
                              <p:par>
                                <p:cTn id="6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600"/>
                            </p:stCondLst>
                            <p:childTnLst>
                              <p:par>
                                <p:cTn id="7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 animBg="1"/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hq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hq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019836" y="4679711"/>
            <a:ext cx="2300750" cy="238146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8586" y="-2"/>
            <a:ext cx="2474969" cy="2693751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500" r="74219"/>
          <a:stretch/>
        </p:blipFill>
        <p:spPr>
          <a:xfrm>
            <a:off x="628649" y="3228975"/>
            <a:ext cx="2717849" cy="328612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877" y="1047262"/>
            <a:ext cx="2860431" cy="4859863"/>
          </a:xfrm>
          <a:prstGeom prst="rect">
            <a:avLst/>
          </a:prstGeom>
        </p:spPr>
      </p:pic>
      <p:sp>
        <p:nvSpPr>
          <p:cNvPr id="19" name="文本框 11"/>
          <p:cNvSpPr/>
          <p:nvPr/>
        </p:nvSpPr>
        <p:spPr>
          <a:xfrm>
            <a:off x="5572761" y="1647505"/>
            <a:ext cx="1292662" cy="36593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3600" b="1" spc="300" dirty="0">
                <a:solidFill>
                  <a:srgbClr val="8B302F"/>
                </a:solidFill>
                <a:latin typeface="KaiTi" charset="-122"/>
                <a:ea typeface="KaiTi" charset="-122"/>
                <a:cs typeface="KaiTi" charset="-122"/>
                <a:sym typeface="微软雅黑" panose="020B0503020204020204" charset="-122"/>
              </a:rPr>
              <a:t>空巢老人</a:t>
            </a:r>
            <a:r>
              <a:rPr kumimoji="1" lang="zh-CN" altLang="en-US" sz="3600" b="1" spc="300">
                <a:solidFill>
                  <a:srgbClr val="8B302F"/>
                </a:solidFill>
                <a:latin typeface="KaiTi" charset="-122"/>
                <a:ea typeface="KaiTi" charset="-122"/>
                <a:cs typeface="KaiTi" charset="-122"/>
                <a:sym typeface="微软雅黑" panose="020B0503020204020204" charset="-122"/>
              </a:rPr>
              <a:t>的身心健康存在问题</a:t>
            </a:r>
            <a:endParaRPr kumimoji="1" lang="zh-CN" altLang="en-US" sz="3600" b="1" spc="300" dirty="0">
              <a:solidFill>
                <a:srgbClr val="8B302F"/>
              </a:solidFill>
              <a:latin typeface="KaiTi" charset="-122"/>
              <a:ea typeface="KaiTi" charset="-122"/>
              <a:cs typeface="KaiTi" charset="-122"/>
              <a:sym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91837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25562" y="357215"/>
            <a:ext cx="48526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800" dirty="0">
                <a:solidFill>
                  <a:srgbClr val="5A0000"/>
                </a:solidFill>
                <a:latin typeface="黑体" panose="02010600030101010101" charset="-122"/>
                <a:ea typeface="黑体" panose="02010600030101010101" charset="-122"/>
              </a:rPr>
              <a:t>空巢老人的身心健康存在问题</a:t>
            </a:r>
            <a:endParaRPr lang="en-US" altLang="zh-CN" sz="2800" dirty="0">
              <a:solidFill>
                <a:srgbClr val="5A0000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grpSp>
        <p:nvGrpSpPr>
          <p:cNvPr id="45" name="组 44"/>
          <p:cNvGrpSpPr/>
          <p:nvPr/>
        </p:nvGrpSpPr>
        <p:grpSpPr>
          <a:xfrm>
            <a:off x="698822" y="937897"/>
            <a:ext cx="5479350" cy="71120"/>
            <a:chOff x="698822" y="937897"/>
            <a:chExt cx="5479350" cy="71120"/>
          </a:xfrm>
        </p:grpSpPr>
        <p:cxnSp>
          <p:nvCxnSpPr>
            <p:cNvPr id="3" name="直接连接符 4"/>
            <p:cNvCxnSpPr/>
            <p:nvPr/>
          </p:nvCxnSpPr>
          <p:spPr>
            <a:xfrm>
              <a:off x="713974" y="937897"/>
              <a:ext cx="5464198" cy="0"/>
            </a:xfrm>
            <a:prstGeom prst="line">
              <a:avLst/>
            </a:prstGeom>
            <a:ln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6"/>
            <p:cNvCxnSpPr/>
            <p:nvPr/>
          </p:nvCxnSpPr>
          <p:spPr>
            <a:xfrm>
              <a:off x="698822" y="1009017"/>
              <a:ext cx="5479350" cy="0"/>
            </a:xfrm>
            <a:prstGeom prst="line">
              <a:avLst/>
            </a:prstGeom>
            <a:ln w="38100"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282" r="23050"/>
          <a:stretch/>
        </p:blipFill>
        <p:spPr>
          <a:xfrm>
            <a:off x="134658" y="151708"/>
            <a:ext cx="1158631" cy="710737"/>
          </a:xfrm>
          <a:prstGeom prst="rect">
            <a:avLst/>
          </a:prstGeom>
        </p:spPr>
      </p:pic>
      <p:grpSp>
        <p:nvGrpSpPr>
          <p:cNvPr id="8" name="组合 32"/>
          <p:cNvGrpSpPr/>
          <p:nvPr/>
        </p:nvGrpSpPr>
        <p:grpSpPr bwMode="auto">
          <a:xfrm>
            <a:off x="1243084" y="1824466"/>
            <a:ext cx="1803400" cy="1805516"/>
            <a:chOff x="1003844" y="1472285"/>
            <a:chExt cx="1352926" cy="1352926"/>
          </a:xfrm>
        </p:grpSpPr>
        <p:sp>
          <p:nvSpPr>
            <p:cNvPr id="9" name="泪滴形 24"/>
            <p:cNvSpPr/>
            <p:nvPr/>
          </p:nvSpPr>
          <p:spPr bwMode="auto">
            <a:xfrm rot="10800000" flipH="1">
              <a:off x="1003844" y="1472285"/>
              <a:ext cx="1352926" cy="1352926"/>
            </a:xfrm>
            <a:custGeom>
              <a:avLst/>
              <a:gdLst>
                <a:gd name="T0" fmla="*/ 679134 w 1680168"/>
                <a:gd name="T1" fmla="*/ 1503514 h 1680168"/>
                <a:gd name="T2" fmla="*/ 176653 w 1680168"/>
                <a:gd name="T3" fmla="*/ 1001034 h 1680168"/>
                <a:gd name="T4" fmla="*/ 679134 w 1680168"/>
                <a:gd name="T5" fmla="*/ 498554 h 1680168"/>
                <a:gd name="T6" fmla="*/ 1181615 w 1680168"/>
                <a:gd name="T7" fmla="*/ 1001034 h 1680168"/>
                <a:gd name="T8" fmla="*/ 679134 w 1680168"/>
                <a:gd name="T9" fmla="*/ 1503514 h 1680168"/>
                <a:gd name="T10" fmla="*/ 840084 w 1680168"/>
                <a:gd name="T11" fmla="*/ 1680168 h 1680168"/>
                <a:gd name="T12" fmla="*/ 1680168 w 1680168"/>
                <a:gd name="T13" fmla="*/ 840084 h 1680168"/>
                <a:gd name="T14" fmla="*/ 1680168 w 1680168"/>
                <a:gd name="T15" fmla="*/ 0 h 1680168"/>
                <a:gd name="T16" fmla="*/ 840084 w 1680168"/>
                <a:gd name="T17" fmla="*/ 0 h 1680168"/>
                <a:gd name="T18" fmla="*/ 0 w 1680168"/>
                <a:gd name="T19" fmla="*/ 840084 h 1680168"/>
                <a:gd name="T20" fmla="*/ 840084 w 1680168"/>
                <a:gd name="T21" fmla="*/ 1680168 h 1680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0168" h="1680168">
                  <a:moveTo>
                    <a:pt x="679134" y="1503514"/>
                  </a:moveTo>
                  <a:cubicBezTo>
                    <a:pt x="401621" y="1503514"/>
                    <a:pt x="176653" y="1278546"/>
                    <a:pt x="176653" y="1001034"/>
                  </a:cubicBezTo>
                  <a:cubicBezTo>
                    <a:pt x="176653" y="723522"/>
                    <a:pt x="401621" y="498554"/>
                    <a:pt x="679134" y="498554"/>
                  </a:cubicBezTo>
                  <a:cubicBezTo>
                    <a:pt x="956647" y="498554"/>
                    <a:pt x="1181615" y="723522"/>
                    <a:pt x="1181615" y="1001034"/>
                  </a:cubicBezTo>
                  <a:cubicBezTo>
                    <a:pt x="1181615" y="1278546"/>
                    <a:pt x="956647" y="1503514"/>
                    <a:pt x="679134" y="1503514"/>
                  </a:cubicBezTo>
                  <a:close/>
                  <a:moveTo>
                    <a:pt x="840084" y="1680168"/>
                  </a:moveTo>
                  <a:cubicBezTo>
                    <a:pt x="1304050" y="1680168"/>
                    <a:pt x="1680168" y="1304050"/>
                    <a:pt x="1680168" y="840084"/>
                  </a:cubicBezTo>
                  <a:lnTo>
                    <a:pt x="1680168" y="0"/>
                  </a:lnTo>
                  <a:lnTo>
                    <a:pt x="840084" y="0"/>
                  </a:lnTo>
                  <a:cubicBezTo>
                    <a:pt x="376118" y="0"/>
                    <a:pt x="0" y="376118"/>
                    <a:pt x="0" y="840084"/>
                  </a:cubicBezTo>
                  <a:cubicBezTo>
                    <a:pt x="0" y="1304050"/>
                    <a:pt x="376118" y="1680168"/>
                    <a:pt x="840084" y="1680168"/>
                  </a:cubicBezTo>
                  <a:close/>
                </a:path>
              </a:pathLst>
            </a:custGeom>
            <a:solidFill>
              <a:srgbClr val="EB5B00"/>
            </a:solidFill>
            <a:ln>
              <a:noFill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>
                <a:solidFill>
                  <a:srgbClr val="5A0000"/>
                </a:solidFill>
                <a:latin typeface="黑体" panose="02010600030101010101" charset="-122"/>
                <a:ea typeface="黑体" panose="02010600030101010101" charset="-122"/>
              </a:endParaRPr>
            </a:p>
          </p:txBody>
        </p:sp>
        <p:sp>
          <p:nvSpPr>
            <p:cNvPr id="10" name="TextBox 34"/>
            <p:cNvSpPr txBox="1"/>
            <p:nvPr/>
          </p:nvSpPr>
          <p:spPr>
            <a:xfrm>
              <a:off x="1202336" y="1811706"/>
              <a:ext cx="595954" cy="4339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 dirty="0">
                  <a:solidFill>
                    <a:srgbClr val="5A0000"/>
                  </a:solidFill>
                  <a:latin typeface="黑体" panose="02010600030101010101" charset="-122"/>
                  <a:ea typeface="黑体" panose="02010600030101010101" charset="-122"/>
                </a:rPr>
                <a:t>35%</a:t>
              </a:r>
            </a:p>
          </p:txBody>
        </p:sp>
      </p:grpSp>
      <p:grpSp>
        <p:nvGrpSpPr>
          <p:cNvPr id="11" name="组合 16"/>
          <p:cNvGrpSpPr/>
          <p:nvPr/>
        </p:nvGrpSpPr>
        <p:grpSpPr bwMode="auto">
          <a:xfrm>
            <a:off x="1029089" y="3676548"/>
            <a:ext cx="2017184" cy="2019300"/>
            <a:chOff x="827584" y="2860726"/>
            <a:chExt cx="1512620" cy="1513898"/>
          </a:xfrm>
        </p:grpSpPr>
        <p:sp>
          <p:nvSpPr>
            <p:cNvPr id="12" name="泪滴形 38"/>
            <p:cNvSpPr/>
            <p:nvPr/>
          </p:nvSpPr>
          <p:spPr bwMode="auto">
            <a:xfrm>
              <a:off x="827584" y="2860726"/>
              <a:ext cx="1512620" cy="1513898"/>
            </a:xfrm>
            <a:custGeom>
              <a:avLst/>
              <a:gdLst>
                <a:gd name="T0" fmla="*/ 811275 w 1879944"/>
                <a:gd name="T1" fmla="*/ 455670 h 1880638"/>
                <a:gd name="T2" fmla="*/ 198108 w 1879944"/>
                <a:gd name="T3" fmla="*/ 1069063 h 1880638"/>
                <a:gd name="T4" fmla="*/ 811275 w 1879944"/>
                <a:gd name="T5" fmla="*/ 1682456 h 1880638"/>
                <a:gd name="T6" fmla="*/ 1424442 w 1879944"/>
                <a:gd name="T7" fmla="*/ 1069063 h 1880638"/>
                <a:gd name="T8" fmla="*/ 811275 w 1879944"/>
                <a:gd name="T9" fmla="*/ 455670 h 1880638"/>
                <a:gd name="T10" fmla="*/ 939973 w 1879944"/>
                <a:gd name="T11" fmla="*/ 0 h 1880638"/>
                <a:gd name="T12" fmla="*/ 1879944 w 1879944"/>
                <a:gd name="T13" fmla="*/ 0 h 1880638"/>
                <a:gd name="T14" fmla="*/ 1879944 w 1879944"/>
                <a:gd name="T15" fmla="*/ 940319 h 1880638"/>
                <a:gd name="T16" fmla="*/ 939972 w 1879944"/>
                <a:gd name="T17" fmla="*/ 1880638 h 1880638"/>
                <a:gd name="T18" fmla="*/ 0 w 1879944"/>
                <a:gd name="T19" fmla="*/ 940319 h 1880638"/>
                <a:gd name="T20" fmla="*/ 1 w 1879944"/>
                <a:gd name="T21" fmla="*/ 940319 h 1880638"/>
                <a:gd name="T22" fmla="*/ 939973 w 1879944"/>
                <a:gd name="T23" fmla="*/ 0 h 1880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79944" h="1880638">
                  <a:moveTo>
                    <a:pt x="811275" y="455670"/>
                  </a:moveTo>
                  <a:cubicBezTo>
                    <a:pt x="472632" y="455670"/>
                    <a:pt x="198108" y="730295"/>
                    <a:pt x="198108" y="1069063"/>
                  </a:cubicBezTo>
                  <a:cubicBezTo>
                    <a:pt x="198108" y="1407831"/>
                    <a:pt x="472632" y="1682456"/>
                    <a:pt x="811275" y="1682456"/>
                  </a:cubicBezTo>
                  <a:cubicBezTo>
                    <a:pt x="1149918" y="1682456"/>
                    <a:pt x="1424442" y="1407831"/>
                    <a:pt x="1424442" y="1069063"/>
                  </a:cubicBezTo>
                  <a:cubicBezTo>
                    <a:pt x="1424442" y="730295"/>
                    <a:pt x="1149918" y="455670"/>
                    <a:pt x="811275" y="455670"/>
                  </a:cubicBezTo>
                  <a:close/>
                  <a:moveTo>
                    <a:pt x="939973" y="0"/>
                  </a:moveTo>
                  <a:lnTo>
                    <a:pt x="1879944" y="0"/>
                  </a:lnTo>
                  <a:lnTo>
                    <a:pt x="1879944" y="940319"/>
                  </a:lnTo>
                  <a:cubicBezTo>
                    <a:pt x="1879944" y="1459643"/>
                    <a:pt x="1459104" y="1880638"/>
                    <a:pt x="939972" y="1880638"/>
                  </a:cubicBezTo>
                  <a:cubicBezTo>
                    <a:pt x="420840" y="1880638"/>
                    <a:pt x="0" y="1459643"/>
                    <a:pt x="0" y="940319"/>
                  </a:cubicBezTo>
                  <a:lnTo>
                    <a:pt x="1" y="940319"/>
                  </a:lnTo>
                  <a:cubicBezTo>
                    <a:pt x="1" y="420995"/>
                    <a:pt x="420841" y="0"/>
                    <a:pt x="939973" y="0"/>
                  </a:cubicBezTo>
                  <a:close/>
                </a:path>
              </a:pathLst>
            </a:custGeom>
            <a:solidFill>
              <a:srgbClr val="8B302F"/>
            </a:solidFill>
            <a:ln>
              <a:noFill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>
                <a:solidFill>
                  <a:srgbClr val="5A0000"/>
                </a:solidFill>
                <a:latin typeface="黑体" panose="02010600030101010101" charset="-122"/>
                <a:ea typeface="黑体" panose="02010600030101010101" charset="-122"/>
              </a:endParaRPr>
            </a:p>
          </p:txBody>
        </p:sp>
        <p:sp>
          <p:nvSpPr>
            <p:cNvPr id="13" name="TextBox 37"/>
            <p:cNvSpPr txBox="1"/>
            <p:nvPr/>
          </p:nvSpPr>
          <p:spPr>
            <a:xfrm>
              <a:off x="1114871" y="3493898"/>
              <a:ext cx="595683" cy="4341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 dirty="0">
                  <a:solidFill>
                    <a:srgbClr val="5A0000"/>
                  </a:solidFill>
                  <a:latin typeface="黑体" panose="02010600030101010101" charset="-122"/>
                  <a:ea typeface="黑体" panose="02010600030101010101" charset="-122"/>
                </a:rPr>
                <a:t>50%</a:t>
              </a:r>
            </a:p>
          </p:txBody>
        </p:sp>
      </p:grpSp>
      <p:grpSp>
        <p:nvGrpSpPr>
          <p:cNvPr id="14" name="组合 38"/>
          <p:cNvGrpSpPr/>
          <p:nvPr/>
        </p:nvGrpSpPr>
        <p:grpSpPr bwMode="auto">
          <a:xfrm>
            <a:off x="3071884" y="1540832"/>
            <a:ext cx="2089149" cy="2089149"/>
            <a:chOff x="2375123" y="1258934"/>
            <a:chExt cx="1567555" cy="1566277"/>
          </a:xfrm>
        </p:grpSpPr>
        <p:sp>
          <p:nvSpPr>
            <p:cNvPr id="15" name="泪滴形 34"/>
            <p:cNvSpPr/>
            <p:nvPr/>
          </p:nvSpPr>
          <p:spPr bwMode="auto">
            <a:xfrm rot="16200000" flipH="1">
              <a:off x="2375762" y="1258295"/>
              <a:ext cx="1566277" cy="1567555"/>
            </a:xfrm>
            <a:custGeom>
              <a:avLst/>
              <a:gdLst>
                <a:gd name="T0" fmla="*/ 205247 w 1947680"/>
                <a:gd name="T1" fmla="*/ 1146936 h 1946960"/>
                <a:gd name="T2" fmla="*/ 800320 w 1947680"/>
                <a:gd name="T3" fmla="*/ 552082 h 1946960"/>
                <a:gd name="T4" fmla="*/ 1395393 w 1947680"/>
                <a:gd name="T5" fmla="*/ 1146936 h 1946960"/>
                <a:gd name="T6" fmla="*/ 800320 w 1947680"/>
                <a:gd name="T7" fmla="*/ 1741790 h 1946960"/>
                <a:gd name="T8" fmla="*/ 205247 w 1947680"/>
                <a:gd name="T9" fmla="*/ 1146936 h 1946960"/>
                <a:gd name="T10" fmla="*/ 0 w 1947680"/>
                <a:gd name="T11" fmla="*/ 973480 h 1946960"/>
                <a:gd name="T12" fmla="*/ 973840 w 1947680"/>
                <a:gd name="T13" fmla="*/ 1946960 h 1946960"/>
                <a:gd name="T14" fmla="*/ 1947680 w 1947680"/>
                <a:gd name="T15" fmla="*/ 973480 h 1946960"/>
                <a:gd name="T16" fmla="*/ 1947680 w 1947680"/>
                <a:gd name="T17" fmla="*/ 0 h 1946960"/>
                <a:gd name="T18" fmla="*/ 973841 w 1947680"/>
                <a:gd name="T19" fmla="*/ 0 h 1946960"/>
                <a:gd name="T20" fmla="*/ 1 w 1947680"/>
                <a:gd name="T21" fmla="*/ 973480 h 1946960"/>
                <a:gd name="T22" fmla="*/ 0 w 1947680"/>
                <a:gd name="T23" fmla="*/ 973480 h 1946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47680" h="1946960">
                  <a:moveTo>
                    <a:pt x="205247" y="1146936"/>
                  </a:moveTo>
                  <a:cubicBezTo>
                    <a:pt x="205247" y="818407"/>
                    <a:pt x="471670" y="552082"/>
                    <a:pt x="800320" y="552082"/>
                  </a:cubicBezTo>
                  <a:cubicBezTo>
                    <a:pt x="1128970" y="552082"/>
                    <a:pt x="1395393" y="818407"/>
                    <a:pt x="1395393" y="1146936"/>
                  </a:cubicBezTo>
                  <a:cubicBezTo>
                    <a:pt x="1395393" y="1475465"/>
                    <a:pt x="1128970" y="1741790"/>
                    <a:pt x="800320" y="1741790"/>
                  </a:cubicBezTo>
                  <a:cubicBezTo>
                    <a:pt x="471670" y="1741790"/>
                    <a:pt x="205247" y="1475465"/>
                    <a:pt x="205247" y="1146936"/>
                  </a:cubicBezTo>
                  <a:close/>
                  <a:moveTo>
                    <a:pt x="0" y="973480"/>
                  </a:moveTo>
                  <a:cubicBezTo>
                    <a:pt x="0" y="1511118"/>
                    <a:pt x="436003" y="1946960"/>
                    <a:pt x="973840" y="1946960"/>
                  </a:cubicBezTo>
                  <a:cubicBezTo>
                    <a:pt x="1511677" y="1946960"/>
                    <a:pt x="1947680" y="1511118"/>
                    <a:pt x="1947680" y="973480"/>
                  </a:cubicBezTo>
                  <a:lnTo>
                    <a:pt x="1947680" y="0"/>
                  </a:lnTo>
                  <a:lnTo>
                    <a:pt x="973841" y="0"/>
                  </a:lnTo>
                  <a:cubicBezTo>
                    <a:pt x="436004" y="0"/>
                    <a:pt x="1" y="435842"/>
                    <a:pt x="1" y="973480"/>
                  </a:cubicBezTo>
                  <a:lnTo>
                    <a:pt x="0" y="973480"/>
                  </a:lnTo>
                  <a:close/>
                </a:path>
              </a:pathLst>
            </a:custGeom>
            <a:solidFill>
              <a:srgbClr val="8B302F"/>
            </a:solidFill>
            <a:ln>
              <a:noFill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>
                <a:solidFill>
                  <a:srgbClr val="5A0000"/>
                </a:solidFill>
                <a:latin typeface="黑体" panose="02010600030101010101" charset="-122"/>
                <a:ea typeface="黑体" panose="02010600030101010101" charset="-122"/>
              </a:endParaRPr>
            </a:p>
          </p:txBody>
        </p:sp>
        <p:sp>
          <p:nvSpPr>
            <p:cNvPr id="16" name="TextBox 40"/>
            <p:cNvSpPr txBox="1"/>
            <p:nvPr/>
          </p:nvSpPr>
          <p:spPr>
            <a:xfrm>
              <a:off x="2915112" y="1698507"/>
              <a:ext cx="596052" cy="43417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 dirty="0">
                  <a:solidFill>
                    <a:srgbClr val="5A0000"/>
                  </a:solidFill>
                  <a:latin typeface="黑体" panose="02010600030101010101" charset="-122"/>
                  <a:ea typeface="黑体" panose="02010600030101010101" charset="-122"/>
                </a:rPr>
                <a:t>50%</a:t>
              </a:r>
            </a:p>
          </p:txBody>
        </p:sp>
      </p:grpSp>
      <p:grpSp>
        <p:nvGrpSpPr>
          <p:cNvPr id="17" name="组合 41"/>
          <p:cNvGrpSpPr/>
          <p:nvPr/>
        </p:nvGrpSpPr>
        <p:grpSpPr bwMode="auto">
          <a:xfrm>
            <a:off x="3071884" y="3676548"/>
            <a:ext cx="2302933" cy="2302933"/>
            <a:chOff x="2376067" y="2860726"/>
            <a:chExt cx="1727248" cy="1727248"/>
          </a:xfrm>
        </p:grpSpPr>
        <p:sp>
          <p:nvSpPr>
            <p:cNvPr id="18" name="泪滴形 36"/>
            <p:cNvSpPr/>
            <p:nvPr/>
          </p:nvSpPr>
          <p:spPr bwMode="auto">
            <a:xfrm flipH="1">
              <a:off x="2376067" y="2860726"/>
              <a:ext cx="1727248" cy="1727248"/>
            </a:xfrm>
            <a:custGeom>
              <a:avLst/>
              <a:gdLst>
                <a:gd name="T0" fmla="*/ 875297 w 2146050"/>
                <a:gd name="T1" fmla="*/ 621837 h 2146844"/>
                <a:gd name="T2" fmla="*/ 1524443 w 2146050"/>
                <a:gd name="T3" fmla="*/ 1271223 h 2146844"/>
                <a:gd name="T4" fmla="*/ 875297 w 2146050"/>
                <a:gd name="T5" fmla="*/ 1920609 h 2146844"/>
                <a:gd name="T6" fmla="*/ 226151 w 2146050"/>
                <a:gd name="T7" fmla="*/ 1271223 h 2146844"/>
                <a:gd name="T8" fmla="*/ 875297 w 2146050"/>
                <a:gd name="T9" fmla="*/ 621837 h 2146844"/>
                <a:gd name="T10" fmla="*/ 2146050 w 2146050"/>
                <a:gd name="T11" fmla="*/ 0 h 2146844"/>
                <a:gd name="T12" fmla="*/ 1073025 w 2146050"/>
                <a:gd name="T13" fmla="*/ 0 h 2146844"/>
                <a:gd name="T14" fmla="*/ 0 w 2146050"/>
                <a:gd name="T15" fmla="*/ 1073422 h 2146844"/>
                <a:gd name="T16" fmla="*/ 1073025 w 2146050"/>
                <a:gd name="T17" fmla="*/ 2146844 h 2146844"/>
                <a:gd name="T18" fmla="*/ 2146050 w 2146050"/>
                <a:gd name="T19" fmla="*/ 1073422 h 2146844"/>
                <a:gd name="T20" fmla="*/ 2146050 w 2146050"/>
                <a:gd name="T21" fmla="*/ 0 h 214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46050" h="2146844">
                  <a:moveTo>
                    <a:pt x="875297" y="621837"/>
                  </a:moveTo>
                  <a:cubicBezTo>
                    <a:pt x="1233810" y="621837"/>
                    <a:pt x="1524443" y="912577"/>
                    <a:pt x="1524443" y="1271223"/>
                  </a:cubicBezTo>
                  <a:cubicBezTo>
                    <a:pt x="1524443" y="1629869"/>
                    <a:pt x="1233810" y="1920609"/>
                    <a:pt x="875297" y="1920609"/>
                  </a:cubicBezTo>
                  <a:cubicBezTo>
                    <a:pt x="516784" y="1920609"/>
                    <a:pt x="226151" y="1629869"/>
                    <a:pt x="226151" y="1271223"/>
                  </a:cubicBezTo>
                  <a:cubicBezTo>
                    <a:pt x="226151" y="912577"/>
                    <a:pt x="516784" y="621837"/>
                    <a:pt x="875297" y="621837"/>
                  </a:cubicBezTo>
                  <a:close/>
                  <a:moveTo>
                    <a:pt x="2146050" y="0"/>
                  </a:moveTo>
                  <a:lnTo>
                    <a:pt x="1073025" y="0"/>
                  </a:lnTo>
                  <a:cubicBezTo>
                    <a:pt x="480410" y="0"/>
                    <a:pt x="0" y="480587"/>
                    <a:pt x="0" y="1073422"/>
                  </a:cubicBezTo>
                  <a:cubicBezTo>
                    <a:pt x="0" y="1666257"/>
                    <a:pt x="480410" y="2146844"/>
                    <a:pt x="1073025" y="2146844"/>
                  </a:cubicBezTo>
                  <a:cubicBezTo>
                    <a:pt x="1665640" y="2146844"/>
                    <a:pt x="2146050" y="1666257"/>
                    <a:pt x="2146050" y="1073422"/>
                  </a:cubicBezTo>
                  <a:lnTo>
                    <a:pt x="2146050" y="0"/>
                  </a:lnTo>
                  <a:close/>
                </a:path>
              </a:pathLst>
            </a:custGeom>
            <a:solidFill>
              <a:srgbClr val="EB5B00"/>
            </a:solidFill>
            <a:ln>
              <a:noFill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>
                <a:solidFill>
                  <a:srgbClr val="5A0000"/>
                </a:solidFill>
                <a:latin typeface="黑体" panose="02010600030101010101" charset="-122"/>
                <a:ea typeface="黑体" panose="02010600030101010101" charset="-122"/>
              </a:endParaRPr>
            </a:p>
          </p:txBody>
        </p:sp>
        <p:sp>
          <p:nvSpPr>
            <p:cNvPr id="19" name="TextBox 43"/>
            <p:cNvSpPr txBox="1"/>
            <p:nvPr/>
          </p:nvSpPr>
          <p:spPr>
            <a:xfrm>
              <a:off x="2961870" y="3651323"/>
              <a:ext cx="595805" cy="4343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 dirty="0">
                  <a:solidFill>
                    <a:srgbClr val="5A0000"/>
                  </a:solidFill>
                  <a:latin typeface="黑体" panose="02010600030101010101" charset="-122"/>
                  <a:ea typeface="黑体" panose="02010600030101010101" charset="-122"/>
                </a:rPr>
                <a:t>80%</a:t>
              </a:r>
            </a:p>
          </p:txBody>
        </p:sp>
      </p:grpSp>
      <p:grpSp>
        <p:nvGrpSpPr>
          <p:cNvPr id="20" name="组合 46"/>
          <p:cNvGrpSpPr/>
          <p:nvPr/>
        </p:nvGrpSpPr>
        <p:grpSpPr bwMode="auto">
          <a:xfrm>
            <a:off x="6126234" y="1907015"/>
            <a:ext cx="668867" cy="675217"/>
            <a:chOff x="4929188" y="1303338"/>
            <a:chExt cx="501650" cy="506412"/>
          </a:xfrm>
        </p:grpSpPr>
        <p:sp>
          <p:nvSpPr>
            <p:cNvPr id="21" name="Freeform 6"/>
            <p:cNvSpPr/>
            <p:nvPr/>
          </p:nvSpPr>
          <p:spPr bwMode="auto">
            <a:xfrm>
              <a:off x="4929188" y="1303338"/>
              <a:ext cx="501650" cy="506412"/>
            </a:xfrm>
            <a:custGeom>
              <a:avLst/>
              <a:gdLst>
                <a:gd name="T0" fmla="*/ 134 w 134"/>
                <a:gd name="T1" fmla="*/ 36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6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6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6"/>
                  </a:lnTo>
                  <a:close/>
                </a:path>
              </a:pathLst>
            </a:custGeom>
            <a:solidFill>
              <a:srgbClr val="EB5B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>
                <a:solidFill>
                  <a:srgbClr val="5A0000"/>
                </a:solidFill>
                <a:latin typeface="+mn-lt"/>
                <a:ea typeface="+mn-ea"/>
              </a:endParaRPr>
            </a:p>
          </p:txBody>
        </p:sp>
        <p:sp>
          <p:nvSpPr>
            <p:cNvPr id="22" name="Freeform 7"/>
            <p:cNvSpPr/>
            <p:nvPr/>
          </p:nvSpPr>
          <p:spPr bwMode="auto">
            <a:xfrm>
              <a:off x="4995863" y="1358901"/>
              <a:ext cx="371475" cy="206375"/>
            </a:xfrm>
            <a:custGeom>
              <a:avLst/>
              <a:gdLst>
                <a:gd name="T0" fmla="*/ 97 w 99"/>
                <a:gd name="T1" fmla="*/ 44 h 55"/>
                <a:gd name="T2" fmla="*/ 50 w 99"/>
                <a:gd name="T3" fmla="*/ 0 h 55"/>
                <a:gd name="T4" fmla="*/ 3 w 99"/>
                <a:gd name="T5" fmla="*/ 44 h 55"/>
                <a:gd name="T6" fmla="*/ 3 w 99"/>
                <a:gd name="T7" fmla="*/ 53 h 55"/>
                <a:gd name="T8" fmla="*/ 8 w 99"/>
                <a:gd name="T9" fmla="*/ 55 h 55"/>
                <a:gd name="T10" fmla="*/ 12 w 99"/>
                <a:gd name="T11" fmla="*/ 53 h 55"/>
                <a:gd name="T12" fmla="*/ 50 w 99"/>
                <a:gd name="T13" fmla="*/ 18 h 55"/>
                <a:gd name="T14" fmla="*/ 87 w 99"/>
                <a:gd name="T15" fmla="*/ 53 h 55"/>
                <a:gd name="T16" fmla="*/ 92 w 99"/>
                <a:gd name="T17" fmla="*/ 55 h 55"/>
                <a:gd name="T18" fmla="*/ 97 w 99"/>
                <a:gd name="T19" fmla="*/ 53 h 55"/>
                <a:gd name="T20" fmla="*/ 97 w 99"/>
                <a:gd name="T21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55">
                  <a:moveTo>
                    <a:pt x="97" y="44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6"/>
                    <a:pt x="0" y="50"/>
                    <a:pt x="3" y="53"/>
                  </a:cubicBezTo>
                  <a:cubicBezTo>
                    <a:pt x="4" y="54"/>
                    <a:pt x="6" y="55"/>
                    <a:pt x="8" y="55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89" y="54"/>
                    <a:pt x="90" y="55"/>
                    <a:pt x="92" y="55"/>
                  </a:cubicBezTo>
                  <a:cubicBezTo>
                    <a:pt x="94" y="55"/>
                    <a:pt x="96" y="54"/>
                    <a:pt x="97" y="53"/>
                  </a:cubicBezTo>
                  <a:cubicBezTo>
                    <a:pt x="99" y="50"/>
                    <a:pt x="99" y="46"/>
                    <a:pt x="97" y="44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>
                <a:solidFill>
                  <a:srgbClr val="5A0000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Freeform 8"/>
            <p:cNvSpPr/>
            <p:nvPr/>
          </p:nvSpPr>
          <p:spPr bwMode="auto">
            <a:xfrm>
              <a:off x="5056188" y="1446213"/>
              <a:ext cx="255588" cy="265112"/>
            </a:xfrm>
            <a:custGeom>
              <a:avLst/>
              <a:gdLst>
                <a:gd name="T0" fmla="*/ 0 w 68"/>
                <a:gd name="T1" fmla="*/ 32 h 71"/>
                <a:gd name="T2" fmla="*/ 0 w 68"/>
                <a:gd name="T3" fmla="*/ 68 h 71"/>
                <a:gd name="T4" fmla="*/ 5 w 68"/>
                <a:gd name="T5" fmla="*/ 71 h 71"/>
                <a:gd name="T6" fmla="*/ 22 w 68"/>
                <a:gd name="T7" fmla="*/ 71 h 71"/>
                <a:gd name="T8" fmla="*/ 22 w 68"/>
                <a:gd name="T9" fmla="*/ 44 h 71"/>
                <a:gd name="T10" fmla="*/ 46 w 68"/>
                <a:gd name="T11" fmla="*/ 44 h 71"/>
                <a:gd name="T12" fmla="*/ 46 w 68"/>
                <a:gd name="T13" fmla="*/ 71 h 71"/>
                <a:gd name="T14" fmla="*/ 63 w 68"/>
                <a:gd name="T15" fmla="*/ 71 h 71"/>
                <a:gd name="T16" fmla="*/ 68 w 68"/>
                <a:gd name="T17" fmla="*/ 68 h 71"/>
                <a:gd name="T18" fmla="*/ 68 w 68"/>
                <a:gd name="T19" fmla="*/ 32 h 71"/>
                <a:gd name="T20" fmla="*/ 34 w 68"/>
                <a:gd name="T21" fmla="*/ 0 h 71"/>
                <a:gd name="T22" fmla="*/ 0 w 68"/>
                <a:gd name="T23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71">
                  <a:moveTo>
                    <a:pt x="0" y="32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0" y="70"/>
                    <a:pt x="2" y="71"/>
                    <a:pt x="5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6" y="71"/>
                    <a:pt x="68" y="70"/>
                    <a:pt x="68" y="68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>
                <a:solidFill>
                  <a:srgbClr val="5A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4" name="组合 50"/>
          <p:cNvGrpSpPr/>
          <p:nvPr/>
        </p:nvGrpSpPr>
        <p:grpSpPr bwMode="auto">
          <a:xfrm>
            <a:off x="6119884" y="2910315"/>
            <a:ext cx="675216" cy="675217"/>
            <a:chOff x="1339850" y="2163763"/>
            <a:chExt cx="506413" cy="506412"/>
          </a:xfrm>
        </p:grpSpPr>
        <p:sp>
          <p:nvSpPr>
            <p:cNvPr id="25" name="Freeform 13"/>
            <p:cNvSpPr/>
            <p:nvPr/>
          </p:nvSpPr>
          <p:spPr bwMode="auto">
            <a:xfrm>
              <a:off x="1339850" y="2163763"/>
              <a:ext cx="506413" cy="506412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7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7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7" y="135"/>
                    <a:pt x="37" y="135"/>
                    <a:pt x="37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rgbClr val="8B302F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>
                <a:solidFill>
                  <a:srgbClr val="5A0000"/>
                </a:solidFill>
                <a:latin typeface="+mn-lt"/>
                <a:ea typeface="+mn-ea"/>
              </a:endParaRPr>
            </a:p>
          </p:txBody>
        </p:sp>
        <p:sp>
          <p:nvSpPr>
            <p:cNvPr id="26" name="Freeform 14"/>
            <p:cNvSpPr/>
            <p:nvPr/>
          </p:nvSpPr>
          <p:spPr bwMode="auto">
            <a:xfrm>
              <a:off x="1500187" y="2276476"/>
              <a:ext cx="176213" cy="104775"/>
            </a:xfrm>
            <a:custGeom>
              <a:avLst/>
              <a:gdLst>
                <a:gd name="T0" fmla="*/ 111 w 111"/>
                <a:gd name="T1" fmla="*/ 0 h 66"/>
                <a:gd name="T2" fmla="*/ 55 w 111"/>
                <a:gd name="T3" fmla="*/ 0 h 66"/>
                <a:gd name="T4" fmla="*/ 55 w 111"/>
                <a:gd name="T5" fmla="*/ 54 h 66"/>
                <a:gd name="T6" fmla="*/ 14 w 111"/>
                <a:gd name="T7" fmla="*/ 54 h 66"/>
                <a:gd name="T8" fmla="*/ 14 w 111"/>
                <a:gd name="T9" fmla="*/ 0 h 66"/>
                <a:gd name="T10" fmla="*/ 0 w 111"/>
                <a:gd name="T11" fmla="*/ 0 h 66"/>
                <a:gd name="T12" fmla="*/ 0 w 111"/>
                <a:gd name="T13" fmla="*/ 66 h 66"/>
                <a:gd name="T14" fmla="*/ 111 w 111"/>
                <a:gd name="T15" fmla="*/ 66 h 66"/>
                <a:gd name="T16" fmla="*/ 111 w 111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66">
                  <a:moveTo>
                    <a:pt x="111" y="0"/>
                  </a:moveTo>
                  <a:lnTo>
                    <a:pt x="55" y="0"/>
                  </a:lnTo>
                  <a:lnTo>
                    <a:pt x="55" y="54"/>
                  </a:lnTo>
                  <a:lnTo>
                    <a:pt x="14" y="54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1" y="66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>
                <a:solidFill>
                  <a:srgbClr val="5A0000"/>
                </a:solidFill>
                <a:latin typeface="+mn-lt"/>
                <a:ea typeface="+mn-ea"/>
              </a:endParaRPr>
            </a:p>
          </p:txBody>
        </p:sp>
        <p:sp>
          <p:nvSpPr>
            <p:cNvPr id="27" name="Freeform 15"/>
            <p:cNvSpPr>
              <a:spLocks noEditPoints="1"/>
            </p:cNvSpPr>
            <p:nvPr/>
          </p:nvSpPr>
          <p:spPr bwMode="auto">
            <a:xfrm>
              <a:off x="1447800" y="2276476"/>
              <a:ext cx="288926" cy="277811"/>
            </a:xfrm>
            <a:custGeom>
              <a:avLst/>
              <a:gdLst>
                <a:gd name="T0" fmla="*/ 72 w 77"/>
                <a:gd name="T1" fmla="*/ 0 h 74"/>
                <a:gd name="T2" fmla="*/ 64 w 77"/>
                <a:gd name="T3" fmla="*/ 0 h 74"/>
                <a:gd name="T4" fmla="*/ 64 w 77"/>
                <a:gd name="T5" fmla="*/ 31 h 74"/>
                <a:gd name="T6" fmla="*/ 10 w 77"/>
                <a:gd name="T7" fmla="*/ 31 h 74"/>
                <a:gd name="T8" fmla="*/ 10 w 77"/>
                <a:gd name="T9" fmla="*/ 0 h 74"/>
                <a:gd name="T10" fmla="*/ 5 w 77"/>
                <a:gd name="T11" fmla="*/ 0 h 74"/>
                <a:gd name="T12" fmla="*/ 0 w 77"/>
                <a:gd name="T13" fmla="*/ 6 h 74"/>
                <a:gd name="T14" fmla="*/ 0 w 77"/>
                <a:gd name="T15" fmla="*/ 68 h 74"/>
                <a:gd name="T16" fmla="*/ 5 w 77"/>
                <a:gd name="T17" fmla="*/ 74 h 74"/>
                <a:gd name="T18" fmla="*/ 72 w 77"/>
                <a:gd name="T19" fmla="*/ 74 h 74"/>
                <a:gd name="T20" fmla="*/ 77 w 77"/>
                <a:gd name="T21" fmla="*/ 68 h 74"/>
                <a:gd name="T22" fmla="*/ 77 w 77"/>
                <a:gd name="T23" fmla="*/ 6 h 74"/>
                <a:gd name="T24" fmla="*/ 72 w 77"/>
                <a:gd name="T25" fmla="*/ 0 h 74"/>
                <a:gd name="T26" fmla="*/ 38 w 77"/>
                <a:gd name="T27" fmla="*/ 65 h 74"/>
                <a:gd name="T28" fmla="*/ 22 w 77"/>
                <a:gd name="T29" fmla="*/ 49 h 74"/>
                <a:gd name="T30" fmla="*/ 38 w 77"/>
                <a:gd name="T31" fmla="*/ 33 h 74"/>
                <a:gd name="T32" fmla="*/ 54 w 77"/>
                <a:gd name="T33" fmla="*/ 49 h 74"/>
                <a:gd name="T34" fmla="*/ 38 w 77"/>
                <a:gd name="T35" fmla="*/ 6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" h="74">
                  <a:moveTo>
                    <a:pt x="72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2"/>
                    <a:pt x="2" y="74"/>
                    <a:pt x="5" y="74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5" y="74"/>
                    <a:pt x="77" y="72"/>
                    <a:pt x="77" y="68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5" y="0"/>
                    <a:pt x="72" y="0"/>
                  </a:cubicBezTo>
                  <a:close/>
                  <a:moveTo>
                    <a:pt x="38" y="65"/>
                  </a:moveTo>
                  <a:cubicBezTo>
                    <a:pt x="29" y="65"/>
                    <a:pt x="22" y="58"/>
                    <a:pt x="22" y="49"/>
                  </a:cubicBezTo>
                  <a:cubicBezTo>
                    <a:pt x="22" y="40"/>
                    <a:pt x="29" y="33"/>
                    <a:pt x="38" y="33"/>
                  </a:cubicBezTo>
                  <a:cubicBezTo>
                    <a:pt x="46" y="33"/>
                    <a:pt x="54" y="40"/>
                    <a:pt x="54" y="49"/>
                  </a:cubicBezTo>
                  <a:cubicBezTo>
                    <a:pt x="54" y="58"/>
                    <a:pt x="46" y="65"/>
                    <a:pt x="38" y="65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>
                <a:solidFill>
                  <a:srgbClr val="5A0000"/>
                </a:solidFill>
                <a:latin typeface="+mn-lt"/>
                <a:ea typeface="+mn-ea"/>
              </a:endParaRPr>
            </a:p>
          </p:txBody>
        </p:sp>
        <p:sp>
          <p:nvSpPr>
            <p:cNvPr id="28" name="Oval 16"/>
            <p:cNvSpPr>
              <a:spLocks noChangeArrowheads="1"/>
            </p:cNvSpPr>
            <p:nvPr/>
          </p:nvSpPr>
          <p:spPr bwMode="auto">
            <a:xfrm>
              <a:off x="1549400" y="2419350"/>
              <a:ext cx="82550" cy="82550"/>
            </a:xfrm>
            <a:prstGeom prst="ellipse">
              <a:avLst/>
            </a:prstGeom>
            <a:solidFill>
              <a:srgbClr val="ECECEB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>
                <a:solidFill>
                  <a:srgbClr val="5A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9" name="组合 55"/>
          <p:cNvGrpSpPr/>
          <p:nvPr/>
        </p:nvGrpSpPr>
        <p:grpSpPr bwMode="auto">
          <a:xfrm>
            <a:off x="6126234" y="3913615"/>
            <a:ext cx="668867" cy="675217"/>
            <a:chOff x="5093055" y="2766720"/>
            <a:chExt cx="501650" cy="506413"/>
          </a:xfrm>
        </p:grpSpPr>
        <p:sp>
          <p:nvSpPr>
            <p:cNvPr id="30" name="Freeform 21"/>
            <p:cNvSpPr/>
            <p:nvPr/>
          </p:nvSpPr>
          <p:spPr bwMode="auto">
            <a:xfrm>
              <a:off x="5093055" y="2766720"/>
              <a:ext cx="501650" cy="506413"/>
            </a:xfrm>
            <a:custGeom>
              <a:avLst/>
              <a:gdLst>
                <a:gd name="T0" fmla="*/ 134 w 134"/>
                <a:gd name="T1" fmla="*/ 37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7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7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7"/>
                  </a:lnTo>
                  <a:close/>
                </a:path>
              </a:pathLst>
            </a:custGeom>
            <a:solidFill>
              <a:srgbClr val="17324B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>
                <a:solidFill>
                  <a:srgbClr val="5A0000"/>
                </a:solidFill>
                <a:latin typeface="+mn-lt"/>
                <a:ea typeface="+mn-ea"/>
              </a:endParaRPr>
            </a:p>
          </p:txBody>
        </p:sp>
        <p:sp>
          <p:nvSpPr>
            <p:cNvPr id="31" name="Oval 22"/>
            <p:cNvSpPr>
              <a:spLocks noChangeArrowheads="1"/>
            </p:cNvSpPr>
            <p:nvPr/>
          </p:nvSpPr>
          <p:spPr bwMode="auto">
            <a:xfrm>
              <a:off x="5201005" y="3069933"/>
              <a:ext cx="98425" cy="98425"/>
            </a:xfrm>
            <a:prstGeom prst="ellipse">
              <a:avLst/>
            </a:prstGeom>
            <a:solidFill>
              <a:srgbClr val="ECECEB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>
                <a:solidFill>
                  <a:srgbClr val="5A0000"/>
                </a:solidFill>
                <a:latin typeface="+mn-lt"/>
                <a:ea typeface="+mn-ea"/>
              </a:endParaRPr>
            </a:p>
          </p:txBody>
        </p:sp>
        <p:sp>
          <p:nvSpPr>
            <p:cNvPr id="32" name="Freeform 23"/>
            <p:cNvSpPr/>
            <p:nvPr/>
          </p:nvSpPr>
          <p:spPr bwMode="auto">
            <a:xfrm>
              <a:off x="5212118" y="2969920"/>
              <a:ext cx="180975" cy="179388"/>
            </a:xfrm>
            <a:custGeom>
              <a:avLst/>
              <a:gdLst>
                <a:gd name="T0" fmla="*/ 6 w 48"/>
                <a:gd name="T1" fmla="*/ 0 h 48"/>
                <a:gd name="T2" fmla="*/ 0 w 48"/>
                <a:gd name="T3" fmla="*/ 7 h 48"/>
                <a:gd name="T4" fmla="*/ 6 w 48"/>
                <a:gd name="T5" fmla="*/ 13 h 48"/>
                <a:gd name="T6" fmla="*/ 35 w 48"/>
                <a:gd name="T7" fmla="*/ 42 h 48"/>
                <a:gd name="T8" fmla="*/ 42 w 48"/>
                <a:gd name="T9" fmla="*/ 48 h 48"/>
                <a:gd name="T10" fmla="*/ 48 w 48"/>
                <a:gd name="T11" fmla="*/ 42 h 48"/>
                <a:gd name="T12" fmla="*/ 6 w 48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8">
                  <a:moveTo>
                    <a:pt x="6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22" y="13"/>
                    <a:pt x="35" y="26"/>
                    <a:pt x="35" y="42"/>
                  </a:cubicBezTo>
                  <a:cubicBezTo>
                    <a:pt x="35" y="45"/>
                    <a:pt x="38" y="48"/>
                    <a:pt x="42" y="48"/>
                  </a:cubicBezTo>
                  <a:cubicBezTo>
                    <a:pt x="45" y="48"/>
                    <a:pt x="48" y="45"/>
                    <a:pt x="48" y="42"/>
                  </a:cubicBezTo>
                  <a:cubicBezTo>
                    <a:pt x="48" y="19"/>
                    <a:pt x="29" y="0"/>
                    <a:pt x="6" y="0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>
                <a:solidFill>
                  <a:srgbClr val="5A0000"/>
                </a:solidFill>
                <a:latin typeface="+mn-lt"/>
                <a:ea typeface="+mn-ea"/>
              </a:endParaRPr>
            </a:p>
          </p:txBody>
        </p:sp>
        <p:sp>
          <p:nvSpPr>
            <p:cNvPr id="33" name="Freeform 24"/>
            <p:cNvSpPr/>
            <p:nvPr/>
          </p:nvSpPr>
          <p:spPr bwMode="auto">
            <a:xfrm>
              <a:off x="5212118" y="2871495"/>
              <a:ext cx="277812" cy="277813"/>
            </a:xfrm>
            <a:custGeom>
              <a:avLst/>
              <a:gdLst>
                <a:gd name="T0" fmla="*/ 6 w 74"/>
                <a:gd name="T1" fmla="*/ 0 h 74"/>
                <a:gd name="T2" fmla="*/ 0 w 74"/>
                <a:gd name="T3" fmla="*/ 7 h 74"/>
                <a:gd name="T4" fmla="*/ 6 w 74"/>
                <a:gd name="T5" fmla="*/ 13 h 74"/>
                <a:gd name="T6" fmla="*/ 61 w 74"/>
                <a:gd name="T7" fmla="*/ 68 h 74"/>
                <a:gd name="T8" fmla="*/ 68 w 74"/>
                <a:gd name="T9" fmla="*/ 74 h 74"/>
                <a:gd name="T10" fmla="*/ 74 w 74"/>
                <a:gd name="T11" fmla="*/ 68 h 74"/>
                <a:gd name="T12" fmla="*/ 6 w 74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4">
                  <a:moveTo>
                    <a:pt x="6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37" y="13"/>
                    <a:pt x="61" y="38"/>
                    <a:pt x="61" y="68"/>
                  </a:cubicBezTo>
                  <a:cubicBezTo>
                    <a:pt x="61" y="71"/>
                    <a:pt x="64" y="74"/>
                    <a:pt x="68" y="74"/>
                  </a:cubicBezTo>
                  <a:cubicBezTo>
                    <a:pt x="71" y="74"/>
                    <a:pt x="74" y="71"/>
                    <a:pt x="74" y="68"/>
                  </a:cubicBezTo>
                  <a:cubicBezTo>
                    <a:pt x="74" y="30"/>
                    <a:pt x="44" y="0"/>
                    <a:pt x="6" y="0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>
                <a:solidFill>
                  <a:srgbClr val="5A000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4" name="组合 60"/>
          <p:cNvGrpSpPr/>
          <p:nvPr/>
        </p:nvGrpSpPr>
        <p:grpSpPr bwMode="auto">
          <a:xfrm>
            <a:off x="6119884" y="4916915"/>
            <a:ext cx="675216" cy="675217"/>
            <a:chOff x="6137274" y="1900165"/>
            <a:chExt cx="506413" cy="506412"/>
          </a:xfrm>
        </p:grpSpPr>
        <p:sp>
          <p:nvSpPr>
            <p:cNvPr id="35" name="Freeform 29"/>
            <p:cNvSpPr/>
            <p:nvPr/>
          </p:nvSpPr>
          <p:spPr bwMode="auto">
            <a:xfrm>
              <a:off x="6137274" y="1900165"/>
              <a:ext cx="506413" cy="506412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6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6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rgbClr val="EB5B00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>
                <a:solidFill>
                  <a:srgbClr val="5A0000"/>
                </a:solidFill>
                <a:latin typeface="+mn-lt"/>
                <a:ea typeface="+mn-ea"/>
              </a:endParaRPr>
            </a:p>
          </p:txBody>
        </p:sp>
        <p:sp>
          <p:nvSpPr>
            <p:cNvPr id="36" name="Freeform 30"/>
            <p:cNvSpPr>
              <a:spLocks noEditPoints="1"/>
            </p:cNvSpPr>
            <p:nvPr/>
          </p:nvSpPr>
          <p:spPr bwMode="auto">
            <a:xfrm>
              <a:off x="6208711" y="1979540"/>
              <a:ext cx="327026" cy="325437"/>
            </a:xfrm>
            <a:custGeom>
              <a:avLst/>
              <a:gdLst>
                <a:gd name="T0" fmla="*/ 64 w 87"/>
                <a:gd name="T1" fmla="*/ 14 h 87"/>
                <a:gd name="T2" fmla="*/ 14 w 87"/>
                <a:gd name="T3" fmla="*/ 14 h 87"/>
                <a:gd name="T4" fmla="*/ 14 w 87"/>
                <a:gd name="T5" fmla="*/ 64 h 87"/>
                <a:gd name="T6" fmla="*/ 59 w 87"/>
                <a:gd name="T7" fmla="*/ 69 h 87"/>
                <a:gd name="T8" fmla="*/ 74 w 87"/>
                <a:gd name="T9" fmla="*/ 84 h 87"/>
                <a:gd name="T10" fmla="*/ 83 w 87"/>
                <a:gd name="T11" fmla="*/ 84 h 87"/>
                <a:gd name="T12" fmla="*/ 84 w 87"/>
                <a:gd name="T13" fmla="*/ 83 h 87"/>
                <a:gd name="T14" fmla="*/ 84 w 87"/>
                <a:gd name="T15" fmla="*/ 74 h 87"/>
                <a:gd name="T16" fmla="*/ 69 w 87"/>
                <a:gd name="T17" fmla="*/ 59 h 87"/>
                <a:gd name="T18" fmla="*/ 64 w 87"/>
                <a:gd name="T19" fmla="*/ 14 h 87"/>
                <a:gd name="T20" fmla="*/ 58 w 87"/>
                <a:gd name="T21" fmla="*/ 58 h 87"/>
                <a:gd name="T22" fmla="*/ 20 w 87"/>
                <a:gd name="T23" fmla="*/ 58 h 87"/>
                <a:gd name="T24" fmla="*/ 20 w 87"/>
                <a:gd name="T25" fmla="*/ 21 h 87"/>
                <a:gd name="T26" fmla="*/ 58 w 87"/>
                <a:gd name="T27" fmla="*/ 21 h 87"/>
                <a:gd name="T28" fmla="*/ 58 w 87"/>
                <a:gd name="T29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" h="87">
                  <a:moveTo>
                    <a:pt x="64" y="14"/>
                  </a:moveTo>
                  <a:cubicBezTo>
                    <a:pt x="50" y="0"/>
                    <a:pt x="28" y="0"/>
                    <a:pt x="14" y="14"/>
                  </a:cubicBezTo>
                  <a:cubicBezTo>
                    <a:pt x="0" y="28"/>
                    <a:pt x="0" y="51"/>
                    <a:pt x="14" y="64"/>
                  </a:cubicBezTo>
                  <a:cubicBezTo>
                    <a:pt x="26" y="77"/>
                    <a:pt x="45" y="78"/>
                    <a:pt x="59" y="69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6" y="87"/>
                    <a:pt x="80" y="87"/>
                    <a:pt x="83" y="84"/>
                  </a:cubicBezTo>
                  <a:cubicBezTo>
                    <a:pt x="84" y="83"/>
                    <a:pt x="84" y="83"/>
                    <a:pt x="84" y="83"/>
                  </a:cubicBezTo>
                  <a:cubicBezTo>
                    <a:pt x="87" y="81"/>
                    <a:pt x="87" y="77"/>
                    <a:pt x="84" y="7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78" y="45"/>
                    <a:pt x="76" y="26"/>
                    <a:pt x="64" y="14"/>
                  </a:cubicBezTo>
                  <a:close/>
                  <a:moveTo>
                    <a:pt x="58" y="58"/>
                  </a:moveTo>
                  <a:cubicBezTo>
                    <a:pt x="47" y="68"/>
                    <a:pt x="31" y="68"/>
                    <a:pt x="20" y="58"/>
                  </a:cubicBezTo>
                  <a:cubicBezTo>
                    <a:pt x="10" y="48"/>
                    <a:pt x="10" y="31"/>
                    <a:pt x="20" y="21"/>
                  </a:cubicBezTo>
                  <a:cubicBezTo>
                    <a:pt x="31" y="10"/>
                    <a:pt x="47" y="10"/>
                    <a:pt x="58" y="21"/>
                  </a:cubicBezTo>
                  <a:cubicBezTo>
                    <a:pt x="68" y="31"/>
                    <a:pt x="68" y="48"/>
                    <a:pt x="58" y="58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>
                <a:solidFill>
                  <a:srgbClr val="5A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7" name="Text Box 11"/>
          <p:cNvSpPr txBox="1">
            <a:spLocks noChangeArrowheads="1"/>
          </p:cNvSpPr>
          <p:nvPr/>
        </p:nvSpPr>
        <p:spPr bwMode="auto">
          <a:xfrm>
            <a:off x="6987718" y="1807532"/>
            <a:ext cx="4197349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srgbClr val="5A0000"/>
                </a:solidFill>
              </a:rPr>
              <a:t>空巢综合征。面对空荡的房子和漫长的独居生活, 会产生各种心理反应。空巢综合征的核心是缺乏爱</a:t>
            </a:r>
            <a:endParaRPr lang="en-US" altLang="zh-CN" sz="1600" dirty="0">
              <a:solidFill>
                <a:srgbClr val="5A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Text Box 11"/>
          <p:cNvSpPr txBox="1">
            <a:spLocks noChangeArrowheads="1"/>
          </p:cNvSpPr>
          <p:nvPr/>
        </p:nvSpPr>
        <p:spPr bwMode="auto">
          <a:xfrm>
            <a:off x="6987718" y="2907911"/>
            <a:ext cx="4197349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srgbClr val="5A0000"/>
                </a:solidFill>
              </a:rPr>
              <a:t>日常生活自理能力下降，随着年龄的增长, 老年人躯体功能逐渐减退, 日常生活能力下降。</a:t>
            </a:r>
          </a:p>
        </p:txBody>
      </p:sp>
      <p:sp>
        <p:nvSpPr>
          <p:cNvPr id="39" name="Text Box 11"/>
          <p:cNvSpPr txBox="1">
            <a:spLocks noChangeArrowheads="1"/>
          </p:cNvSpPr>
          <p:nvPr/>
        </p:nvSpPr>
        <p:spPr bwMode="auto">
          <a:xfrm>
            <a:off x="6987718" y="3900915"/>
            <a:ext cx="4197349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srgbClr val="5A0000"/>
                </a:solidFill>
              </a:rPr>
              <a:t>患病率增高，随着年龄的增长, 老年人机体各项生理功能逐渐减退, 容易患病</a:t>
            </a:r>
            <a:endParaRPr lang="en-US" altLang="zh-CN" sz="1600" dirty="0">
              <a:solidFill>
                <a:srgbClr val="5A0000"/>
              </a:solidFill>
            </a:endParaRPr>
          </a:p>
        </p:txBody>
      </p:sp>
      <p:sp>
        <p:nvSpPr>
          <p:cNvPr id="40" name="Text Box 11"/>
          <p:cNvSpPr txBox="1">
            <a:spLocks noChangeArrowheads="1"/>
          </p:cNvSpPr>
          <p:nvPr/>
        </p:nvSpPr>
        <p:spPr bwMode="auto">
          <a:xfrm>
            <a:off x="6987718" y="4868456"/>
            <a:ext cx="4197349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srgbClr val="5A0000"/>
                </a:solidFill>
              </a:rPr>
              <a:t>社会适应能力降低与社会和朋友的接触日益减少, 与子女之间距离的拉大和生活方式、价值取向的差异</a:t>
            </a:r>
            <a:endParaRPr lang="en-US" altLang="zh-CN" sz="1600" dirty="0">
              <a:solidFill>
                <a:srgbClr val="5A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046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00"/>
                            </p:stCondLst>
                            <p:childTnLst>
                              <p:par>
                                <p:cTn id="23" presetID="2" presetClass="entr" presetSubtype="9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900"/>
                            </p:stCondLst>
                            <p:childTnLst>
                              <p:par>
                                <p:cTn id="28" presetID="2" presetClass="entr" presetSubtype="12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00"/>
                            </p:stCondLst>
                            <p:childTnLst>
                              <p:par>
                                <p:cTn id="33" presetID="2" presetClass="entr" presetSubtype="3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6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3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8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10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4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7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7" grpId="0"/>
      <p:bldP spid="38" grpId="0"/>
      <p:bldP spid="39" grpId="0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hq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hq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019836" y="4679711"/>
            <a:ext cx="2300750" cy="238146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8586" y="-2"/>
            <a:ext cx="2474969" cy="2693751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500" r="74219"/>
          <a:stretch/>
        </p:blipFill>
        <p:spPr>
          <a:xfrm>
            <a:off x="628649" y="3228975"/>
            <a:ext cx="2717849" cy="328612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877" y="1047262"/>
            <a:ext cx="2860431" cy="4859863"/>
          </a:xfrm>
          <a:prstGeom prst="rect">
            <a:avLst/>
          </a:prstGeom>
        </p:spPr>
      </p:pic>
      <p:sp>
        <p:nvSpPr>
          <p:cNvPr id="19" name="文本框 11"/>
          <p:cNvSpPr/>
          <p:nvPr/>
        </p:nvSpPr>
        <p:spPr>
          <a:xfrm>
            <a:off x="5572761" y="1844372"/>
            <a:ext cx="1292662" cy="36593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3600" b="1" spc="300" dirty="0">
                <a:solidFill>
                  <a:srgbClr val="8B302F"/>
                </a:solidFill>
                <a:latin typeface="KaiTi" charset="-122"/>
                <a:ea typeface="KaiTi" charset="-122"/>
                <a:cs typeface="KaiTi" charset="-122"/>
                <a:sym typeface="微软雅黑" panose="020B0503020204020204" charset="-122"/>
              </a:rPr>
              <a:t>关爱空巢</a:t>
            </a:r>
            <a:r>
              <a:rPr kumimoji="1" lang="zh-CN" altLang="en-US" sz="3600" b="1" spc="300">
                <a:solidFill>
                  <a:srgbClr val="8B302F"/>
                </a:solidFill>
                <a:latin typeface="KaiTi" charset="-122"/>
                <a:ea typeface="KaiTi" charset="-122"/>
                <a:cs typeface="KaiTi" charset="-122"/>
                <a:sym typeface="微软雅黑" panose="020B0503020204020204" charset="-122"/>
              </a:rPr>
              <a:t>老人的建议方法</a:t>
            </a:r>
            <a:endParaRPr kumimoji="1" lang="zh-CN" altLang="en-US" sz="3600" b="1" spc="300" dirty="0">
              <a:solidFill>
                <a:srgbClr val="8B302F"/>
              </a:solidFill>
              <a:latin typeface="KaiTi" charset="-122"/>
              <a:ea typeface="KaiTi" charset="-122"/>
              <a:cs typeface="KaiTi" charset="-122"/>
              <a:sym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755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1325562" y="357215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800" dirty="0">
                <a:solidFill>
                  <a:srgbClr val="5A0000"/>
                </a:solidFill>
                <a:latin typeface="黑体" panose="02010600030101010101" charset="-122"/>
                <a:ea typeface="黑体" panose="02010600030101010101" charset="-122"/>
              </a:rPr>
              <a:t>关爱空巢老人的建议和方法</a:t>
            </a:r>
            <a:endParaRPr lang="en-US" altLang="zh-CN" sz="2800" dirty="0">
              <a:solidFill>
                <a:srgbClr val="5A0000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grpSp>
        <p:nvGrpSpPr>
          <p:cNvPr id="14" name="组 13"/>
          <p:cNvGrpSpPr/>
          <p:nvPr/>
        </p:nvGrpSpPr>
        <p:grpSpPr>
          <a:xfrm>
            <a:off x="698822" y="937897"/>
            <a:ext cx="5479350" cy="71120"/>
            <a:chOff x="698822" y="937897"/>
            <a:chExt cx="5479350" cy="71120"/>
          </a:xfrm>
        </p:grpSpPr>
        <p:cxnSp>
          <p:nvCxnSpPr>
            <p:cNvPr id="25" name="直接连接符 4"/>
            <p:cNvCxnSpPr/>
            <p:nvPr/>
          </p:nvCxnSpPr>
          <p:spPr>
            <a:xfrm>
              <a:off x="713974" y="937897"/>
              <a:ext cx="5464198" cy="0"/>
            </a:xfrm>
            <a:prstGeom prst="line">
              <a:avLst/>
            </a:prstGeom>
            <a:ln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6"/>
            <p:cNvCxnSpPr/>
            <p:nvPr/>
          </p:nvCxnSpPr>
          <p:spPr>
            <a:xfrm>
              <a:off x="698822" y="1009017"/>
              <a:ext cx="5479350" cy="0"/>
            </a:xfrm>
            <a:prstGeom prst="line">
              <a:avLst/>
            </a:prstGeom>
            <a:ln w="38100"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282" r="23050"/>
          <a:stretch/>
        </p:blipFill>
        <p:spPr>
          <a:xfrm>
            <a:off x="134658" y="151708"/>
            <a:ext cx="1158631" cy="710737"/>
          </a:xfrm>
          <a:prstGeom prst="rect">
            <a:avLst/>
          </a:prstGeom>
        </p:spPr>
      </p:pic>
      <p:sp>
        <p:nvSpPr>
          <p:cNvPr id="16" name="Rectangle 28"/>
          <p:cNvSpPr/>
          <p:nvPr/>
        </p:nvSpPr>
        <p:spPr>
          <a:xfrm>
            <a:off x="7572264" y="1957812"/>
            <a:ext cx="3185384" cy="461675"/>
          </a:xfrm>
          <a:prstGeom prst="rect">
            <a:avLst/>
          </a:prstGeom>
        </p:spPr>
        <p:txBody>
          <a:bodyPr wrap="square" lIns="182889" tIns="91445" rIns="182889" bIns="91445">
            <a:spAutoFit/>
          </a:bodyPr>
          <a:lstStyle/>
          <a:p>
            <a:r>
              <a:rPr lang="zh-CN" altLang="zh-CN" dirty="0">
                <a:solidFill>
                  <a:srgbClr val="5A0000"/>
                </a:solidFill>
                <a:latin typeface="+mn-ea"/>
                <a:ea typeface="+mn-ea"/>
              </a:rPr>
              <a:t>丰富老年人的精神文化生活</a:t>
            </a:r>
          </a:p>
        </p:txBody>
      </p:sp>
      <p:grpSp>
        <p:nvGrpSpPr>
          <p:cNvPr id="41" name="组 40"/>
          <p:cNvGrpSpPr/>
          <p:nvPr/>
        </p:nvGrpSpPr>
        <p:grpSpPr>
          <a:xfrm>
            <a:off x="6879704" y="2128521"/>
            <a:ext cx="606475" cy="606475"/>
            <a:chOff x="6879704" y="2128521"/>
            <a:chExt cx="606475" cy="606475"/>
          </a:xfrm>
        </p:grpSpPr>
        <p:sp>
          <p:nvSpPr>
            <p:cNvPr id="15" name="Oval 25"/>
            <p:cNvSpPr/>
            <p:nvPr/>
          </p:nvSpPr>
          <p:spPr>
            <a:xfrm>
              <a:off x="6879704" y="2128521"/>
              <a:ext cx="606475" cy="606475"/>
            </a:xfrm>
            <a:prstGeom prst="ellipse">
              <a:avLst/>
            </a:prstGeom>
            <a:solidFill>
              <a:srgbClr val="8B30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64008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31" name="Freeform 137"/>
            <p:cNvSpPr>
              <a:spLocks noChangeArrowheads="1"/>
            </p:cNvSpPr>
            <p:nvPr/>
          </p:nvSpPr>
          <p:spPr bwMode="auto">
            <a:xfrm>
              <a:off x="7054334" y="2302103"/>
              <a:ext cx="270550" cy="217875"/>
            </a:xfrm>
            <a:custGeom>
              <a:avLst/>
              <a:gdLst>
                <a:gd name="T0" fmla="*/ 470 w 497"/>
                <a:gd name="T1" fmla="*/ 124 h 400"/>
                <a:gd name="T2" fmla="*/ 470 w 497"/>
                <a:gd name="T3" fmla="*/ 124 h 400"/>
                <a:gd name="T4" fmla="*/ 26 w 497"/>
                <a:gd name="T5" fmla="*/ 124 h 400"/>
                <a:gd name="T6" fmla="*/ 0 w 497"/>
                <a:gd name="T7" fmla="*/ 151 h 400"/>
                <a:gd name="T8" fmla="*/ 18 w 497"/>
                <a:gd name="T9" fmla="*/ 372 h 400"/>
                <a:gd name="T10" fmla="*/ 44 w 497"/>
                <a:gd name="T11" fmla="*/ 399 h 400"/>
                <a:gd name="T12" fmla="*/ 452 w 497"/>
                <a:gd name="T13" fmla="*/ 399 h 400"/>
                <a:gd name="T14" fmla="*/ 479 w 497"/>
                <a:gd name="T15" fmla="*/ 372 h 400"/>
                <a:gd name="T16" fmla="*/ 496 w 497"/>
                <a:gd name="T17" fmla="*/ 151 h 400"/>
                <a:gd name="T18" fmla="*/ 470 w 497"/>
                <a:gd name="T19" fmla="*/ 124 h 400"/>
                <a:gd name="T20" fmla="*/ 461 w 497"/>
                <a:gd name="T21" fmla="*/ 71 h 400"/>
                <a:gd name="T22" fmla="*/ 461 w 497"/>
                <a:gd name="T23" fmla="*/ 71 h 400"/>
                <a:gd name="T24" fmla="*/ 426 w 497"/>
                <a:gd name="T25" fmla="*/ 53 h 400"/>
                <a:gd name="T26" fmla="*/ 257 w 497"/>
                <a:gd name="T27" fmla="*/ 53 h 400"/>
                <a:gd name="T28" fmla="*/ 213 w 497"/>
                <a:gd name="T29" fmla="*/ 36 h 400"/>
                <a:gd name="T30" fmla="*/ 204 w 497"/>
                <a:gd name="T31" fmla="*/ 18 h 400"/>
                <a:gd name="T32" fmla="*/ 160 w 497"/>
                <a:gd name="T33" fmla="*/ 0 h 400"/>
                <a:gd name="T34" fmla="*/ 79 w 497"/>
                <a:gd name="T35" fmla="*/ 0 h 400"/>
                <a:gd name="T36" fmla="*/ 44 w 497"/>
                <a:gd name="T37" fmla="*/ 27 h 400"/>
                <a:gd name="T38" fmla="*/ 44 w 497"/>
                <a:gd name="T39" fmla="*/ 89 h 400"/>
                <a:gd name="T40" fmla="*/ 461 w 497"/>
                <a:gd name="T41" fmla="*/ 89 h 400"/>
                <a:gd name="T42" fmla="*/ 461 w 497"/>
                <a:gd name="T43" fmla="*/ 71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7" h="400">
                  <a:moveTo>
                    <a:pt x="470" y="124"/>
                  </a:moveTo>
                  <a:lnTo>
                    <a:pt x="470" y="124"/>
                  </a:lnTo>
                  <a:cubicBezTo>
                    <a:pt x="26" y="124"/>
                    <a:pt x="26" y="124"/>
                    <a:pt x="26" y="124"/>
                  </a:cubicBezTo>
                  <a:cubicBezTo>
                    <a:pt x="0" y="124"/>
                    <a:pt x="0" y="133"/>
                    <a:pt x="0" y="151"/>
                  </a:cubicBezTo>
                  <a:cubicBezTo>
                    <a:pt x="18" y="372"/>
                    <a:pt x="18" y="372"/>
                    <a:pt x="18" y="372"/>
                  </a:cubicBezTo>
                  <a:cubicBezTo>
                    <a:pt x="18" y="381"/>
                    <a:pt x="26" y="399"/>
                    <a:pt x="44" y="399"/>
                  </a:cubicBezTo>
                  <a:cubicBezTo>
                    <a:pt x="452" y="399"/>
                    <a:pt x="452" y="399"/>
                    <a:pt x="452" y="399"/>
                  </a:cubicBezTo>
                  <a:cubicBezTo>
                    <a:pt x="470" y="399"/>
                    <a:pt x="470" y="381"/>
                    <a:pt x="479" y="372"/>
                  </a:cubicBezTo>
                  <a:cubicBezTo>
                    <a:pt x="496" y="151"/>
                    <a:pt x="496" y="151"/>
                    <a:pt x="496" y="151"/>
                  </a:cubicBezTo>
                  <a:cubicBezTo>
                    <a:pt x="496" y="133"/>
                    <a:pt x="496" y="124"/>
                    <a:pt x="470" y="124"/>
                  </a:cubicBezTo>
                  <a:close/>
                  <a:moveTo>
                    <a:pt x="461" y="71"/>
                  </a:moveTo>
                  <a:lnTo>
                    <a:pt x="461" y="71"/>
                  </a:lnTo>
                  <a:cubicBezTo>
                    <a:pt x="452" y="62"/>
                    <a:pt x="443" y="53"/>
                    <a:pt x="426" y="53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39" y="53"/>
                    <a:pt x="222" y="44"/>
                    <a:pt x="213" y="36"/>
                  </a:cubicBezTo>
                  <a:cubicBezTo>
                    <a:pt x="204" y="18"/>
                    <a:pt x="204" y="18"/>
                    <a:pt x="204" y="18"/>
                  </a:cubicBezTo>
                  <a:cubicBezTo>
                    <a:pt x="186" y="8"/>
                    <a:pt x="169" y="0"/>
                    <a:pt x="16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62" y="0"/>
                    <a:pt x="53" y="8"/>
                    <a:pt x="44" y="27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61" y="89"/>
                    <a:pt x="461" y="89"/>
                    <a:pt x="461" y="89"/>
                  </a:cubicBezTo>
                  <a:lnTo>
                    <a:pt x="461" y="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/>
            </a:p>
          </p:txBody>
        </p:sp>
      </p:grpSp>
      <p:grpSp>
        <p:nvGrpSpPr>
          <p:cNvPr id="42" name="组 41"/>
          <p:cNvGrpSpPr/>
          <p:nvPr/>
        </p:nvGrpSpPr>
        <p:grpSpPr>
          <a:xfrm>
            <a:off x="6879704" y="3577038"/>
            <a:ext cx="606475" cy="606475"/>
            <a:chOff x="6879704" y="3577038"/>
            <a:chExt cx="606475" cy="606475"/>
          </a:xfrm>
        </p:grpSpPr>
        <p:sp>
          <p:nvSpPr>
            <p:cNvPr id="17" name="Oval 32"/>
            <p:cNvSpPr/>
            <p:nvPr/>
          </p:nvSpPr>
          <p:spPr>
            <a:xfrm>
              <a:off x="6879704" y="3577038"/>
              <a:ext cx="606475" cy="6064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64008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32" name="Freeform 116"/>
            <p:cNvSpPr>
              <a:spLocks noChangeArrowheads="1"/>
            </p:cNvSpPr>
            <p:nvPr/>
          </p:nvSpPr>
          <p:spPr bwMode="auto">
            <a:xfrm>
              <a:off x="7027530" y="3689330"/>
              <a:ext cx="305858" cy="317969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/>
            </a:p>
          </p:txBody>
        </p:sp>
      </p:grpSp>
      <p:grpSp>
        <p:nvGrpSpPr>
          <p:cNvPr id="43" name="组 42"/>
          <p:cNvGrpSpPr/>
          <p:nvPr/>
        </p:nvGrpSpPr>
        <p:grpSpPr>
          <a:xfrm>
            <a:off x="6879704" y="4964776"/>
            <a:ext cx="606475" cy="606475"/>
            <a:chOff x="6879704" y="4964776"/>
            <a:chExt cx="606475" cy="606475"/>
          </a:xfrm>
        </p:grpSpPr>
        <p:sp>
          <p:nvSpPr>
            <p:cNvPr id="19" name="Oval 36"/>
            <p:cNvSpPr/>
            <p:nvPr/>
          </p:nvSpPr>
          <p:spPr>
            <a:xfrm>
              <a:off x="6879704" y="4964776"/>
              <a:ext cx="606475" cy="6064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64008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33" name="Freeform 29"/>
            <p:cNvSpPr>
              <a:spLocks noChangeArrowheads="1"/>
            </p:cNvSpPr>
            <p:nvPr/>
          </p:nvSpPr>
          <p:spPr bwMode="auto">
            <a:xfrm>
              <a:off x="7019955" y="5090589"/>
              <a:ext cx="305856" cy="317969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/>
            </a:p>
          </p:txBody>
        </p:sp>
      </p:grpSp>
      <p:grpSp>
        <p:nvGrpSpPr>
          <p:cNvPr id="13" name="组 12"/>
          <p:cNvGrpSpPr/>
          <p:nvPr/>
        </p:nvGrpSpPr>
        <p:grpSpPr>
          <a:xfrm>
            <a:off x="1361717" y="1873883"/>
            <a:ext cx="4126417" cy="3916875"/>
            <a:chOff x="1361717" y="1873883"/>
            <a:chExt cx="4126417" cy="3916875"/>
          </a:xfrm>
        </p:grpSpPr>
        <p:sp>
          <p:nvSpPr>
            <p:cNvPr id="21" name="AutoShape 2"/>
            <p:cNvSpPr>
              <a:spLocks/>
            </p:cNvSpPr>
            <p:nvPr/>
          </p:nvSpPr>
          <p:spPr bwMode="auto">
            <a:xfrm>
              <a:off x="1824626" y="1873883"/>
              <a:ext cx="2510139" cy="2774955"/>
            </a:xfrm>
            <a:custGeom>
              <a:avLst/>
              <a:gdLst>
                <a:gd name="T0" fmla="*/ 21600 w 21600"/>
                <a:gd name="T1" fmla="*/ 5390 h 21600"/>
                <a:gd name="T2" fmla="*/ 21511 w 21600"/>
                <a:gd name="T3" fmla="*/ 5390 h 21600"/>
                <a:gd name="T4" fmla="*/ 18195 w 21600"/>
                <a:gd name="T5" fmla="*/ 2145 h 21600"/>
                <a:gd name="T6" fmla="*/ 16003 w 21600"/>
                <a:gd name="T7" fmla="*/ 0 h 21600"/>
                <a:gd name="T8" fmla="*/ 16003 w 21600"/>
                <a:gd name="T9" fmla="*/ 1912 h 21600"/>
                <a:gd name="T10" fmla="*/ 15859 w 21600"/>
                <a:gd name="T11" fmla="*/ 1910 h 21600"/>
                <a:gd name="T12" fmla="*/ 0 w 21600"/>
                <a:gd name="T13" fmla="*/ 16250 h 21600"/>
                <a:gd name="T14" fmla="*/ 1143 w 21600"/>
                <a:gd name="T15" fmla="*/ 21600 h 21600"/>
                <a:gd name="T16" fmla="*/ 2504 w 21600"/>
                <a:gd name="T17" fmla="*/ 17388 h 21600"/>
                <a:gd name="T18" fmla="*/ 2459 w 21600"/>
                <a:gd name="T19" fmla="*/ 17320 h 21600"/>
                <a:gd name="T20" fmla="*/ 2523 w 21600"/>
                <a:gd name="T21" fmla="*/ 17332 h 21600"/>
                <a:gd name="T22" fmla="*/ 2541 w 21600"/>
                <a:gd name="T23" fmla="*/ 17275 h 21600"/>
                <a:gd name="T24" fmla="*/ 2586 w 21600"/>
                <a:gd name="T25" fmla="*/ 17344 h 21600"/>
                <a:gd name="T26" fmla="*/ 8302 w 21600"/>
                <a:gd name="T27" fmla="*/ 18421 h 21600"/>
                <a:gd name="T28" fmla="*/ 7929 w 21600"/>
                <a:gd name="T29" fmla="*/ 16250 h 21600"/>
                <a:gd name="T30" fmla="*/ 15859 w 21600"/>
                <a:gd name="T31" fmla="*/ 9080 h 21600"/>
                <a:gd name="T32" fmla="*/ 15935 w 21600"/>
                <a:gd name="T33" fmla="*/ 9082 h 21600"/>
                <a:gd name="T34" fmla="*/ 16003 w 21600"/>
                <a:gd name="T35" fmla="*/ 9083 h 21600"/>
                <a:gd name="T36" fmla="*/ 16003 w 21600"/>
                <a:gd name="T37" fmla="*/ 9153 h 21600"/>
                <a:gd name="T38" fmla="*/ 16003 w 21600"/>
                <a:gd name="T39" fmla="*/ 10866 h 21600"/>
                <a:gd name="T40" fmla="*/ 17568 w 21600"/>
                <a:gd name="T41" fmla="*/ 9335 h 21600"/>
                <a:gd name="T42" fmla="*/ 21511 w 21600"/>
                <a:gd name="T43" fmla="*/ 5477 h 21600"/>
                <a:gd name="T44" fmla="*/ 21600 w 21600"/>
                <a:gd name="T45" fmla="*/ 5477 h 21600"/>
                <a:gd name="T46" fmla="*/ 21556 w 21600"/>
                <a:gd name="T47" fmla="*/ 5433 h 21600"/>
                <a:gd name="T48" fmla="*/ 21600 w 21600"/>
                <a:gd name="T49" fmla="*/ 5390 h 21600"/>
                <a:gd name="T50" fmla="*/ 21600 w 21600"/>
                <a:gd name="T51" fmla="*/ 539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600" h="21600">
                  <a:moveTo>
                    <a:pt x="21600" y="5390"/>
                  </a:moveTo>
                  <a:lnTo>
                    <a:pt x="21511" y="5390"/>
                  </a:lnTo>
                  <a:lnTo>
                    <a:pt x="18195" y="2145"/>
                  </a:lnTo>
                  <a:lnTo>
                    <a:pt x="16003" y="0"/>
                  </a:lnTo>
                  <a:lnTo>
                    <a:pt x="16003" y="1912"/>
                  </a:lnTo>
                  <a:cubicBezTo>
                    <a:pt x="15955" y="1912"/>
                    <a:pt x="15907" y="1910"/>
                    <a:pt x="15859" y="1910"/>
                  </a:cubicBezTo>
                  <a:cubicBezTo>
                    <a:pt x="7100" y="1910"/>
                    <a:pt x="0" y="8330"/>
                    <a:pt x="0" y="16250"/>
                  </a:cubicBezTo>
                  <a:cubicBezTo>
                    <a:pt x="0" y="18142"/>
                    <a:pt x="407" y="19947"/>
                    <a:pt x="1143" y="21600"/>
                  </a:cubicBezTo>
                  <a:lnTo>
                    <a:pt x="2504" y="17388"/>
                  </a:lnTo>
                  <a:lnTo>
                    <a:pt x="2459" y="17320"/>
                  </a:lnTo>
                  <a:lnTo>
                    <a:pt x="2523" y="17332"/>
                  </a:lnTo>
                  <a:lnTo>
                    <a:pt x="2541" y="17275"/>
                  </a:lnTo>
                  <a:lnTo>
                    <a:pt x="2586" y="17344"/>
                  </a:lnTo>
                  <a:lnTo>
                    <a:pt x="8302" y="18421"/>
                  </a:lnTo>
                  <a:cubicBezTo>
                    <a:pt x="8061" y="17736"/>
                    <a:pt x="7929" y="17007"/>
                    <a:pt x="7929" y="16250"/>
                  </a:cubicBezTo>
                  <a:cubicBezTo>
                    <a:pt x="7929" y="12290"/>
                    <a:pt x="11480" y="9080"/>
                    <a:pt x="15859" y="9080"/>
                  </a:cubicBezTo>
                  <a:cubicBezTo>
                    <a:pt x="15884" y="9080"/>
                    <a:pt x="15910" y="9081"/>
                    <a:pt x="15935" y="9082"/>
                  </a:cubicBezTo>
                  <a:cubicBezTo>
                    <a:pt x="15958" y="9082"/>
                    <a:pt x="15980" y="9083"/>
                    <a:pt x="16003" y="9083"/>
                  </a:cubicBezTo>
                  <a:lnTo>
                    <a:pt x="16003" y="9153"/>
                  </a:lnTo>
                  <a:lnTo>
                    <a:pt x="16003" y="10866"/>
                  </a:lnTo>
                  <a:lnTo>
                    <a:pt x="17568" y="9335"/>
                  </a:lnTo>
                  <a:lnTo>
                    <a:pt x="21511" y="5477"/>
                  </a:lnTo>
                  <a:lnTo>
                    <a:pt x="21600" y="5477"/>
                  </a:lnTo>
                  <a:lnTo>
                    <a:pt x="21556" y="5433"/>
                  </a:lnTo>
                  <a:cubicBezTo>
                    <a:pt x="21556" y="5433"/>
                    <a:pt x="21600" y="5390"/>
                    <a:pt x="21600" y="5390"/>
                  </a:cubicBezTo>
                  <a:close/>
                  <a:moveTo>
                    <a:pt x="21600" y="5390"/>
                  </a:moveTo>
                </a:path>
              </a:pathLst>
            </a:custGeom>
            <a:solidFill>
              <a:srgbClr val="8B302F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endParaRPr lang="en-US" sz="900"/>
            </a:p>
          </p:txBody>
        </p:sp>
        <p:sp>
          <p:nvSpPr>
            <p:cNvPr id="22" name="AutoShape 3"/>
            <p:cNvSpPr>
              <a:spLocks/>
            </p:cNvSpPr>
            <p:nvPr/>
          </p:nvSpPr>
          <p:spPr bwMode="auto">
            <a:xfrm>
              <a:off x="1848733" y="4089177"/>
              <a:ext cx="3213009" cy="1701581"/>
            </a:xfrm>
            <a:custGeom>
              <a:avLst/>
              <a:gdLst>
                <a:gd name="T0" fmla="*/ 17925 w 21600"/>
                <a:gd name="T1" fmla="*/ 12734 h 18732"/>
                <a:gd name="T2" fmla="*/ 17889 w 21600"/>
                <a:gd name="T3" fmla="*/ 12831 h 18732"/>
                <a:gd name="T4" fmla="*/ 17875 w 21600"/>
                <a:gd name="T5" fmla="*/ 12751 h 18732"/>
                <a:gd name="T6" fmla="*/ 17825 w 21600"/>
                <a:gd name="T7" fmla="*/ 12768 h 18732"/>
                <a:gd name="T8" fmla="*/ 17861 w 21600"/>
                <a:gd name="T9" fmla="*/ 12671 h 18732"/>
                <a:gd name="T10" fmla="*/ 16570 w 21600"/>
                <a:gd name="T11" fmla="*/ 5472 h 18732"/>
                <a:gd name="T12" fmla="*/ 15286 w 21600"/>
                <a:gd name="T13" fmla="*/ 7147 h 18732"/>
                <a:gd name="T14" fmla="*/ 6786 w 21600"/>
                <a:gd name="T15" fmla="*/ 3671 h 18732"/>
                <a:gd name="T16" fmla="*/ 6773 w 21600"/>
                <a:gd name="T17" fmla="*/ 3633 h 18732"/>
                <a:gd name="T18" fmla="*/ 6730 w 21600"/>
                <a:gd name="T19" fmla="*/ 3511 h 18732"/>
                <a:gd name="T20" fmla="*/ 6792 w 21600"/>
                <a:gd name="T21" fmla="*/ 3451 h 18732"/>
                <a:gd name="T22" fmla="*/ 8051 w 21600"/>
                <a:gd name="T23" fmla="*/ 2213 h 18732"/>
                <a:gd name="T24" fmla="*/ 6309 w 21600"/>
                <a:gd name="T25" fmla="*/ 1619 h 18732"/>
                <a:gd name="T26" fmla="*/ 1843 w 21600"/>
                <a:gd name="T27" fmla="*/ 97 h 18732"/>
                <a:gd name="T28" fmla="*/ 1808 w 21600"/>
                <a:gd name="T29" fmla="*/ 0 h 18732"/>
                <a:gd name="T30" fmla="*/ 1794 w 21600"/>
                <a:gd name="T31" fmla="*/ 80 h 18732"/>
                <a:gd name="T32" fmla="*/ 1743 w 21600"/>
                <a:gd name="T33" fmla="*/ 63 h 18732"/>
                <a:gd name="T34" fmla="*/ 1779 w 21600"/>
                <a:gd name="T35" fmla="*/ 160 h 18732"/>
                <a:gd name="T36" fmla="*/ 715 w 21600"/>
                <a:gd name="T37" fmla="*/ 6114 h 18732"/>
                <a:gd name="T38" fmla="*/ 0 w 21600"/>
                <a:gd name="T39" fmla="*/ 10118 h 18732"/>
                <a:gd name="T40" fmla="*/ 1417 w 21600"/>
                <a:gd name="T41" fmla="*/ 8727 h 18732"/>
                <a:gd name="T42" fmla="*/ 1474 w 21600"/>
                <a:gd name="T43" fmla="*/ 8887 h 18732"/>
                <a:gd name="T44" fmla="*/ 18474 w 21600"/>
                <a:gd name="T45" fmla="*/ 15839 h 18732"/>
                <a:gd name="T46" fmla="*/ 21600 w 21600"/>
                <a:gd name="T47" fmla="*/ 11475 h 18732"/>
                <a:gd name="T48" fmla="*/ 17925 w 21600"/>
                <a:gd name="T49" fmla="*/ 12734 h 18732"/>
                <a:gd name="T50" fmla="*/ 17925 w 21600"/>
                <a:gd name="T51" fmla="*/ 12734 h 18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600" h="18732">
                  <a:moveTo>
                    <a:pt x="17925" y="12734"/>
                  </a:moveTo>
                  <a:lnTo>
                    <a:pt x="17889" y="12831"/>
                  </a:lnTo>
                  <a:lnTo>
                    <a:pt x="17875" y="12751"/>
                  </a:lnTo>
                  <a:lnTo>
                    <a:pt x="17825" y="12768"/>
                  </a:lnTo>
                  <a:lnTo>
                    <a:pt x="17861" y="12671"/>
                  </a:lnTo>
                  <a:lnTo>
                    <a:pt x="16570" y="5472"/>
                  </a:lnTo>
                  <a:cubicBezTo>
                    <a:pt x="16198" y="6107"/>
                    <a:pt x="15769" y="6673"/>
                    <a:pt x="15286" y="7147"/>
                  </a:cubicBezTo>
                  <a:cubicBezTo>
                    <a:pt x="12352" y="10028"/>
                    <a:pt x="8546" y="8472"/>
                    <a:pt x="6786" y="3671"/>
                  </a:cubicBezTo>
                  <a:cubicBezTo>
                    <a:pt x="6781" y="3659"/>
                    <a:pt x="6777" y="3646"/>
                    <a:pt x="6773" y="3633"/>
                  </a:cubicBezTo>
                  <a:cubicBezTo>
                    <a:pt x="6758" y="3592"/>
                    <a:pt x="6744" y="3552"/>
                    <a:pt x="6730" y="3511"/>
                  </a:cubicBezTo>
                  <a:lnTo>
                    <a:pt x="6792" y="3451"/>
                  </a:lnTo>
                  <a:lnTo>
                    <a:pt x="8051" y="2213"/>
                  </a:lnTo>
                  <a:lnTo>
                    <a:pt x="6309" y="1619"/>
                  </a:lnTo>
                  <a:lnTo>
                    <a:pt x="1843" y="97"/>
                  </a:lnTo>
                  <a:lnTo>
                    <a:pt x="1808" y="0"/>
                  </a:lnTo>
                  <a:lnTo>
                    <a:pt x="1794" y="80"/>
                  </a:lnTo>
                  <a:lnTo>
                    <a:pt x="1743" y="63"/>
                  </a:lnTo>
                  <a:lnTo>
                    <a:pt x="1779" y="160"/>
                  </a:lnTo>
                  <a:lnTo>
                    <a:pt x="715" y="6114"/>
                  </a:lnTo>
                  <a:lnTo>
                    <a:pt x="0" y="10118"/>
                  </a:lnTo>
                  <a:lnTo>
                    <a:pt x="1417" y="8727"/>
                  </a:lnTo>
                  <a:cubicBezTo>
                    <a:pt x="1436" y="8781"/>
                    <a:pt x="1454" y="8834"/>
                    <a:pt x="1474" y="8887"/>
                  </a:cubicBezTo>
                  <a:cubicBezTo>
                    <a:pt x="4995" y="18487"/>
                    <a:pt x="12606" y="21600"/>
                    <a:pt x="18474" y="15839"/>
                  </a:cubicBezTo>
                  <a:cubicBezTo>
                    <a:pt x="19691" y="14644"/>
                    <a:pt x="20737" y="13161"/>
                    <a:pt x="21600" y="11475"/>
                  </a:cubicBezTo>
                  <a:cubicBezTo>
                    <a:pt x="21600" y="11475"/>
                    <a:pt x="17925" y="12734"/>
                    <a:pt x="17925" y="12734"/>
                  </a:cubicBezTo>
                  <a:close/>
                  <a:moveTo>
                    <a:pt x="17925" y="12734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endParaRPr lang="en-US" sz="900"/>
            </a:p>
          </p:txBody>
        </p:sp>
        <p:sp>
          <p:nvSpPr>
            <p:cNvPr id="23" name="AutoShape 4"/>
            <p:cNvSpPr>
              <a:spLocks/>
            </p:cNvSpPr>
            <p:nvPr/>
          </p:nvSpPr>
          <p:spPr bwMode="auto">
            <a:xfrm>
              <a:off x="3854133" y="2155597"/>
              <a:ext cx="1634001" cy="3109396"/>
            </a:xfrm>
            <a:custGeom>
              <a:avLst/>
              <a:gdLst>
                <a:gd name="T0" fmla="*/ 15639 w 18627"/>
                <a:gd name="T1" fmla="*/ 19221 h 21600"/>
                <a:gd name="T2" fmla="*/ 8409 w 18627"/>
                <a:gd name="T3" fmla="*/ 1669 h 21600"/>
                <a:gd name="T4" fmla="*/ 831 w 18627"/>
                <a:gd name="T5" fmla="*/ 0 h 21600"/>
                <a:gd name="T6" fmla="*/ 5224 w 18627"/>
                <a:gd name="T7" fmla="*/ 2896 h 21600"/>
                <a:gd name="T8" fmla="*/ 5341 w 18627"/>
                <a:gd name="T9" fmla="*/ 2896 h 21600"/>
                <a:gd name="T10" fmla="*/ 5282 w 18627"/>
                <a:gd name="T11" fmla="*/ 2934 h 21600"/>
                <a:gd name="T12" fmla="*/ 5341 w 18627"/>
                <a:gd name="T13" fmla="*/ 2973 h 21600"/>
                <a:gd name="T14" fmla="*/ 5224 w 18627"/>
                <a:gd name="T15" fmla="*/ 2973 h 21600"/>
                <a:gd name="T16" fmla="*/ 0 w 18627"/>
                <a:gd name="T17" fmla="*/ 6416 h 21600"/>
                <a:gd name="T18" fmla="*/ 3013 w 18627"/>
                <a:gd name="T19" fmla="*/ 7158 h 21600"/>
                <a:gd name="T20" fmla="*/ 6840 w 18627"/>
                <a:gd name="T21" fmla="*/ 15706 h 21600"/>
                <a:gd name="T22" fmla="*/ 6628 w 18627"/>
                <a:gd name="T23" fmla="*/ 15934 h 21600"/>
                <a:gd name="T24" fmla="*/ 6526 w 18627"/>
                <a:gd name="T25" fmla="*/ 16033 h 21600"/>
                <a:gd name="T26" fmla="*/ 6381 w 18627"/>
                <a:gd name="T27" fmla="*/ 15980 h 21600"/>
                <a:gd name="T28" fmla="*/ 4285 w 18627"/>
                <a:gd name="T29" fmla="*/ 15215 h 21600"/>
                <a:gd name="T30" fmla="*/ 5122 w 18627"/>
                <a:gd name="T31" fmla="*/ 16955 h 21600"/>
                <a:gd name="T32" fmla="*/ 7310 w 18627"/>
                <a:gd name="T33" fmla="*/ 21499 h 21600"/>
                <a:gd name="T34" fmla="*/ 7250 w 18627"/>
                <a:gd name="T35" fmla="*/ 21560 h 21600"/>
                <a:gd name="T36" fmla="*/ 7335 w 18627"/>
                <a:gd name="T37" fmla="*/ 21550 h 21600"/>
                <a:gd name="T38" fmla="*/ 7359 w 18627"/>
                <a:gd name="T39" fmla="*/ 21600 h 21600"/>
                <a:gd name="T40" fmla="*/ 7419 w 18627"/>
                <a:gd name="T41" fmla="*/ 21539 h 21600"/>
                <a:gd name="T42" fmla="*/ 13650 w 18627"/>
                <a:gd name="T43" fmla="*/ 20744 h 21600"/>
                <a:gd name="T44" fmla="*/ 17943 w 18627"/>
                <a:gd name="T45" fmla="*/ 20197 h 21600"/>
                <a:gd name="T46" fmla="*/ 15539 w 18627"/>
                <a:gd name="T47" fmla="*/ 19320 h 21600"/>
                <a:gd name="T48" fmla="*/ 15639 w 18627"/>
                <a:gd name="T49" fmla="*/ 19221 h 21600"/>
                <a:gd name="T50" fmla="*/ 15639 w 18627"/>
                <a:gd name="T51" fmla="*/ 1922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627" h="21600">
                  <a:moveTo>
                    <a:pt x="15639" y="19221"/>
                  </a:moveTo>
                  <a:cubicBezTo>
                    <a:pt x="21600" y="13158"/>
                    <a:pt x="18363" y="5300"/>
                    <a:pt x="8409" y="1669"/>
                  </a:cubicBezTo>
                  <a:cubicBezTo>
                    <a:pt x="6008" y="794"/>
                    <a:pt x="3436" y="245"/>
                    <a:pt x="831" y="0"/>
                  </a:cubicBezTo>
                  <a:lnTo>
                    <a:pt x="5224" y="2896"/>
                  </a:lnTo>
                  <a:lnTo>
                    <a:pt x="5341" y="2896"/>
                  </a:lnTo>
                  <a:lnTo>
                    <a:pt x="5282" y="2934"/>
                  </a:lnTo>
                  <a:lnTo>
                    <a:pt x="5341" y="2973"/>
                  </a:lnTo>
                  <a:lnTo>
                    <a:pt x="5224" y="2973"/>
                  </a:lnTo>
                  <a:lnTo>
                    <a:pt x="0" y="6416"/>
                  </a:lnTo>
                  <a:cubicBezTo>
                    <a:pt x="1035" y="6563"/>
                    <a:pt x="2052" y="6808"/>
                    <a:pt x="3013" y="7158"/>
                  </a:cubicBezTo>
                  <a:cubicBezTo>
                    <a:pt x="7866" y="8929"/>
                    <a:pt x="9524" y="12708"/>
                    <a:pt x="6840" y="15706"/>
                  </a:cubicBezTo>
                  <a:cubicBezTo>
                    <a:pt x="6771" y="15782"/>
                    <a:pt x="6702" y="15859"/>
                    <a:pt x="6628" y="15934"/>
                  </a:cubicBezTo>
                  <a:cubicBezTo>
                    <a:pt x="6595" y="15968"/>
                    <a:pt x="6560" y="16000"/>
                    <a:pt x="6526" y="16033"/>
                  </a:cubicBezTo>
                  <a:lnTo>
                    <a:pt x="6381" y="15980"/>
                  </a:lnTo>
                  <a:lnTo>
                    <a:pt x="4285" y="15215"/>
                  </a:lnTo>
                  <a:lnTo>
                    <a:pt x="5122" y="16955"/>
                  </a:lnTo>
                  <a:lnTo>
                    <a:pt x="7310" y="21499"/>
                  </a:lnTo>
                  <a:lnTo>
                    <a:pt x="7250" y="21560"/>
                  </a:lnTo>
                  <a:lnTo>
                    <a:pt x="7335" y="21550"/>
                  </a:lnTo>
                  <a:lnTo>
                    <a:pt x="7359" y="21600"/>
                  </a:lnTo>
                  <a:lnTo>
                    <a:pt x="7419" y="21539"/>
                  </a:lnTo>
                  <a:lnTo>
                    <a:pt x="13650" y="20744"/>
                  </a:lnTo>
                  <a:lnTo>
                    <a:pt x="17943" y="20197"/>
                  </a:lnTo>
                  <a:lnTo>
                    <a:pt x="15539" y="19320"/>
                  </a:lnTo>
                  <a:cubicBezTo>
                    <a:pt x="15573" y="19287"/>
                    <a:pt x="15607" y="19254"/>
                    <a:pt x="15639" y="19221"/>
                  </a:cubicBezTo>
                  <a:close/>
                  <a:moveTo>
                    <a:pt x="15639" y="19221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endParaRPr lang="en-US" sz="900"/>
            </a:p>
          </p:txBody>
        </p:sp>
        <p:sp>
          <p:nvSpPr>
            <p:cNvPr id="28" name="Freeform 116"/>
            <p:cNvSpPr>
              <a:spLocks noChangeArrowheads="1"/>
            </p:cNvSpPr>
            <p:nvPr/>
          </p:nvSpPr>
          <p:spPr bwMode="auto">
            <a:xfrm>
              <a:off x="4572147" y="4486443"/>
              <a:ext cx="407097" cy="423216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/>
            </a:p>
          </p:txBody>
        </p:sp>
        <p:sp>
          <p:nvSpPr>
            <p:cNvPr id="29" name="Freeform 29"/>
            <p:cNvSpPr>
              <a:spLocks noChangeArrowheads="1"/>
            </p:cNvSpPr>
            <p:nvPr/>
          </p:nvSpPr>
          <p:spPr bwMode="auto">
            <a:xfrm>
              <a:off x="2186683" y="4332453"/>
              <a:ext cx="407094" cy="423216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/>
            </a:p>
          </p:txBody>
        </p:sp>
        <p:sp>
          <p:nvSpPr>
            <p:cNvPr id="30" name="Freeform 137"/>
            <p:cNvSpPr>
              <a:spLocks noChangeArrowheads="1"/>
            </p:cNvSpPr>
            <p:nvPr/>
          </p:nvSpPr>
          <p:spPr bwMode="auto">
            <a:xfrm>
              <a:off x="3645387" y="2400294"/>
              <a:ext cx="360102" cy="289992"/>
            </a:xfrm>
            <a:custGeom>
              <a:avLst/>
              <a:gdLst>
                <a:gd name="T0" fmla="*/ 470 w 497"/>
                <a:gd name="T1" fmla="*/ 124 h 400"/>
                <a:gd name="T2" fmla="*/ 470 w 497"/>
                <a:gd name="T3" fmla="*/ 124 h 400"/>
                <a:gd name="T4" fmla="*/ 26 w 497"/>
                <a:gd name="T5" fmla="*/ 124 h 400"/>
                <a:gd name="T6" fmla="*/ 0 w 497"/>
                <a:gd name="T7" fmla="*/ 151 h 400"/>
                <a:gd name="T8" fmla="*/ 18 w 497"/>
                <a:gd name="T9" fmla="*/ 372 h 400"/>
                <a:gd name="T10" fmla="*/ 44 w 497"/>
                <a:gd name="T11" fmla="*/ 399 h 400"/>
                <a:gd name="T12" fmla="*/ 452 w 497"/>
                <a:gd name="T13" fmla="*/ 399 h 400"/>
                <a:gd name="T14" fmla="*/ 479 w 497"/>
                <a:gd name="T15" fmla="*/ 372 h 400"/>
                <a:gd name="T16" fmla="*/ 496 w 497"/>
                <a:gd name="T17" fmla="*/ 151 h 400"/>
                <a:gd name="T18" fmla="*/ 470 w 497"/>
                <a:gd name="T19" fmla="*/ 124 h 400"/>
                <a:gd name="T20" fmla="*/ 461 w 497"/>
                <a:gd name="T21" fmla="*/ 71 h 400"/>
                <a:gd name="T22" fmla="*/ 461 w 497"/>
                <a:gd name="T23" fmla="*/ 71 h 400"/>
                <a:gd name="T24" fmla="*/ 426 w 497"/>
                <a:gd name="T25" fmla="*/ 53 h 400"/>
                <a:gd name="T26" fmla="*/ 257 w 497"/>
                <a:gd name="T27" fmla="*/ 53 h 400"/>
                <a:gd name="T28" fmla="*/ 213 w 497"/>
                <a:gd name="T29" fmla="*/ 36 h 400"/>
                <a:gd name="T30" fmla="*/ 204 w 497"/>
                <a:gd name="T31" fmla="*/ 18 h 400"/>
                <a:gd name="T32" fmla="*/ 160 w 497"/>
                <a:gd name="T33" fmla="*/ 0 h 400"/>
                <a:gd name="T34" fmla="*/ 79 w 497"/>
                <a:gd name="T35" fmla="*/ 0 h 400"/>
                <a:gd name="T36" fmla="*/ 44 w 497"/>
                <a:gd name="T37" fmla="*/ 27 h 400"/>
                <a:gd name="T38" fmla="*/ 44 w 497"/>
                <a:gd name="T39" fmla="*/ 89 h 400"/>
                <a:gd name="T40" fmla="*/ 461 w 497"/>
                <a:gd name="T41" fmla="*/ 89 h 400"/>
                <a:gd name="T42" fmla="*/ 461 w 497"/>
                <a:gd name="T43" fmla="*/ 71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7" h="400">
                  <a:moveTo>
                    <a:pt x="470" y="124"/>
                  </a:moveTo>
                  <a:lnTo>
                    <a:pt x="470" y="124"/>
                  </a:lnTo>
                  <a:cubicBezTo>
                    <a:pt x="26" y="124"/>
                    <a:pt x="26" y="124"/>
                    <a:pt x="26" y="124"/>
                  </a:cubicBezTo>
                  <a:cubicBezTo>
                    <a:pt x="0" y="124"/>
                    <a:pt x="0" y="133"/>
                    <a:pt x="0" y="151"/>
                  </a:cubicBezTo>
                  <a:cubicBezTo>
                    <a:pt x="18" y="372"/>
                    <a:pt x="18" y="372"/>
                    <a:pt x="18" y="372"/>
                  </a:cubicBezTo>
                  <a:cubicBezTo>
                    <a:pt x="18" y="381"/>
                    <a:pt x="26" y="399"/>
                    <a:pt x="44" y="399"/>
                  </a:cubicBezTo>
                  <a:cubicBezTo>
                    <a:pt x="452" y="399"/>
                    <a:pt x="452" y="399"/>
                    <a:pt x="452" y="399"/>
                  </a:cubicBezTo>
                  <a:cubicBezTo>
                    <a:pt x="470" y="399"/>
                    <a:pt x="470" y="381"/>
                    <a:pt x="479" y="372"/>
                  </a:cubicBezTo>
                  <a:cubicBezTo>
                    <a:pt x="496" y="151"/>
                    <a:pt x="496" y="151"/>
                    <a:pt x="496" y="151"/>
                  </a:cubicBezTo>
                  <a:cubicBezTo>
                    <a:pt x="496" y="133"/>
                    <a:pt x="496" y="124"/>
                    <a:pt x="470" y="124"/>
                  </a:cubicBezTo>
                  <a:close/>
                  <a:moveTo>
                    <a:pt x="461" y="71"/>
                  </a:moveTo>
                  <a:lnTo>
                    <a:pt x="461" y="71"/>
                  </a:lnTo>
                  <a:cubicBezTo>
                    <a:pt x="452" y="62"/>
                    <a:pt x="443" y="53"/>
                    <a:pt x="426" y="53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39" y="53"/>
                    <a:pt x="222" y="44"/>
                    <a:pt x="213" y="36"/>
                  </a:cubicBezTo>
                  <a:cubicBezTo>
                    <a:pt x="204" y="18"/>
                    <a:pt x="204" y="18"/>
                    <a:pt x="204" y="18"/>
                  </a:cubicBezTo>
                  <a:cubicBezTo>
                    <a:pt x="186" y="8"/>
                    <a:pt x="169" y="0"/>
                    <a:pt x="16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62" y="0"/>
                    <a:pt x="53" y="8"/>
                    <a:pt x="44" y="27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61" y="89"/>
                    <a:pt x="461" y="89"/>
                    <a:pt x="461" y="89"/>
                  </a:cubicBezTo>
                  <a:lnTo>
                    <a:pt x="461" y="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/>
            </a:p>
          </p:txBody>
        </p:sp>
        <p:sp>
          <p:nvSpPr>
            <p:cNvPr id="34" name="Rectangle 48"/>
            <p:cNvSpPr/>
            <p:nvPr/>
          </p:nvSpPr>
          <p:spPr>
            <a:xfrm rot="18900000">
              <a:off x="1361717" y="2833230"/>
              <a:ext cx="2650431" cy="466776"/>
            </a:xfrm>
            <a:prstGeom prst="rect">
              <a:avLst/>
            </a:prstGeom>
          </p:spPr>
          <p:txBody>
            <a:bodyPr wrap="square" lIns="182889" tIns="91445" rIns="182889" bIns="91445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fr-FR" sz="1400" b="1" dirty="0">
                  <a:solidFill>
                    <a:schemeClr val="bg1"/>
                  </a:solidFill>
                  <a:latin typeface="Roboto Regular"/>
                  <a:cs typeface="Roboto Regular"/>
                </a:rPr>
                <a:t>ELEMENT ONE</a:t>
              </a:r>
              <a:endParaRPr lang="en-US" sz="1400" dirty="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35" name="Rectangle 49"/>
            <p:cNvSpPr/>
            <p:nvPr/>
          </p:nvSpPr>
          <p:spPr>
            <a:xfrm rot="4500000">
              <a:off x="3583163" y="3323444"/>
              <a:ext cx="2650431" cy="466776"/>
            </a:xfrm>
            <a:prstGeom prst="rect">
              <a:avLst/>
            </a:prstGeom>
          </p:spPr>
          <p:txBody>
            <a:bodyPr wrap="square" lIns="182889" tIns="91445" rIns="182889" bIns="91445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fr-FR" sz="1400" b="1" dirty="0">
                  <a:solidFill>
                    <a:schemeClr val="bg1"/>
                  </a:solidFill>
                  <a:latin typeface="Roboto Regular"/>
                  <a:cs typeface="Roboto Regular"/>
                </a:rPr>
                <a:t>ELEMENT TWO</a:t>
              </a:r>
              <a:endParaRPr lang="en-US" sz="1400" dirty="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  <p:sp>
          <p:nvSpPr>
            <p:cNvPr id="36" name="Rectangle 50"/>
            <p:cNvSpPr/>
            <p:nvPr/>
          </p:nvSpPr>
          <p:spPr>
            <a:xfrm rot="900000">
              <a:off x="2095927" y="4914291"/>
              <a:ext cx="2650431" cy="466776"/>
            </a:xfrm>
            <a:prstGeom prst="rect">
              <a:avLst/>
            </a:prstGeom>
          </p:spPr>
          <p:txBody>
            <a:bodyPr wrap="square" lIns="182889" tIns="91445" rIns="182889" bIns="91445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fr-FR" sz="1400" b="1" dirty="0">
                  <a:solidFill>
                    <a:schemeClr val="bg1"/>
                  </a:solidFill>
                  <a:latin typeface="Roboto Regular"/>
                  <a:cs typeface="Roboto Regular"/>
                </a:rPr>
                <a:t>ELEMENT THREE</a:t>
              </a:r>
              <a:endParaRPr lang="en-US" sz="1400" dirty="0">
                <a:solidFill>
                  <a:schemeClr val="bg1"/>
                </a:solidFill>
                <a:latin typeface="Roboto Light"/>
                <a:cs typeface="Roboto Light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7660809" y="2368841"/>
            <a:ext cx="3401639" cy="575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zh-CN" sz="1400" dirty="0">
                <a:latin typeface="+mn-ea"/>
                <a:ea typeface="+mn-ea"/>
              </a:rPr>
              <a:t>社区和村（居）委会应针对老年期的生理和心理特点，开展老年人娱乐活动</a:t>
            </a:r>
            <a:endParaRPr lang="en-US" altLang="zh-CN" sz="1400" dirty="0">
              <a:solidFill>
                <a:srgbClr val="0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37" name="Rectangle 28"/>
          <p:cNvSpPr/>
          <p:nvPr/>
        </p:nvSpPr>
        <p:spPr>
          <a:xfrm>
            <a:off x="7572263" y="3308723"/>
            <a:ext cx="3777055" cy="461675"/>
          </a:xfrm>
          <a:prstGeom prst="rect">
            <a:avLst/>
          </a:prstGeom>
        </p:spPr>
        <p:txBody>
          <a:bodyPr wrap="square" lIns="182889" tIns="91445" rIns="182889" bIns="91445">
            <a:spAutoFit/>
          </a:bodyPr>
          <a:lstStyle/>
          <a:p>
            <a:r>
              <a:rPr lang="zh-CN" altLang="zh-CN">
                <a:solidFill>
                  <a:srgbClr val="5A0000"/>
                </a:solidFill>
                <a:latin typeface="+mn-ea"/>
                <a:ea typeface="+mn-ea"/>
              </a:rPr>
              <a:t>百万空巢老人关爱志愿服务行动</a:t>
            </a:r>
            <a:endParaRPr lang="zh-CN" altLang="zh-CN" dirty="0">
              <a:solidFill>
                <a:srgbClr val="5A0000"/>
              </a:solidFill>
              <a:latin typeface="+mn-ea"/>
              <a:ea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660809" y="3719752"/>
            <a:ext cx="406502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请</a:t>
            </a:r>
            <a:r>
              <a:rPr lang="zh-CN" altLang="en-US" sz="1400" dirty="0">
                <a:latin typeface="+mn-ea"/>
                <a:ea typeface="+mn-ea"/>
              </a:rPr>
              <a:t>开展“百万空巢老人关爱志愿服务行动”旨在为认真贯彻落实中央文明委</a:t>
            </a:r>
            <a:r>
              <a:rPr lang="en-US" altLang="zh-CN" sz="1400" dirty="0">
                <a:latin typeface="+mn-ea"/>
                <a:ea typeface="+mn-ea"/>
              </a:rPr>
              <a:t>《</a:t>
            </a:r>
            <a:r>
              <a:rPr lang="zh-CN" altLang="en-US" sz="1400" dirty="0">
                <a:latin typeface="+mn-ea"/>
                <a:ea typeface="+mn-ea"/>
              </a:rPr>
              <a:t>关于深入开展志愿服务活动的意见</a:t>
            </a:r>
            <a:r>
              <a:rPr lang="en-US" altLang="zh-CN" sz="1400" dirty="0">
                <a:latin typeface="+mn-ea"/>
                <a:ea typeface="+mn-ea"/>
              </a:rPr>
              <a:t>》</a:t>
            </a:r>
            <a:r>
              <a:rPr lang="zh-CN" altLang="en-US" sz="1400" dirty="0">
                <a:latin typeface="+mn-ea"/>
                <a:ea typeface="+mn-ea"/>
              </a:rPr>
              <a:t>，扎实推进社区志愿服务活动</a:t>
            </a:r>
            <a:endParaRPr lang="en-US" altLang="zh-CN" sz="1400" dirty="0">
              <a:solidFill>
                <a:srgbClr val="0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39" name="Rectangle 28"/>
          <p:cNvSpPr/>
          <p:nvPr/>
        </p:nvSpPr>
        <p:spPr>
          <a:xfrm>
            <a:off x="7572264" y="4858422"/>
            <a:ext cx="3185384" cy="461675"/>
          </a:xfrm>
          <a:prstGeom prst="rect">
            <a:avLst/>
          </a:prstGeom>
        </p:spPr>
        <p:txBody>
          <a:bodyPr wrap="square" lIns="182889" tIns="91445" rIns="182889" bIns="91445">
            <a:spAutoFit/>
          </a:bodyPr>
          <a:lstStyle/>
          <a:p>
            <a:r>
              <a:rPr kumimoji="1" lang="zh-CN" altLang="en-US" dirty="0">
                <a:solidFill>
                  <a:srgbClr val="5A0000"/>
                </a:solidFill>
                <a:latin typeface="+mn-ea"/>
                <a:ea typeface="+mn-ea"/>
              </a:rPr>
              <a:t>永远不要对老人说的十句话</a:t>
            </a:r>
          </a:p>
        </p:txBody>
      </p:sp>
      <p:sp>
        <p:nvSpPr>
          <p:cNvPr id="40" name="矩形 39"/>
          <p:cNvSpPr/>
          <p:nvPr/>
        </p:nvSpPr>
        <p:spPr>
          <a:xfrm>
            <a:off x="7660809" y="5269451"/>
            <a:ext cx="34016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1400" dirty="0">
                <a:latin typeface="+mn-ea"/>
                <a:ea typeface="+mn-ea"/>
              </a:rPr>
              <a:t>不要用言语伤害他们</a:t>
            </a:r>
          </a:p>
        </p:txBody>
      </p:sp>
    </p:spTree>
    <p:extLst>
      <p:ext uri="{BB962C8B-B14F-4D97-AF65-F5344CB8AC3E}">
        <p14:creationId xmlns:p14="http://schemas.microsoft.com/office/powerpoint/2010/main" val="1746474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50"/>
                            </p:stCondLst>
                            <p:childTnLst>
                              <p:par>
                                <p:cTn id="23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5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5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50"/>
                            </p:stCondLst>
                            <p:childTnLst>
                              <p:par>
                                <p:cTn id="3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5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55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0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55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6" grpId="0"/>
      <p:bldP spid="3" grpId="0"/>
      <p:bldP spid="37" grpId="0"/>
      <p:bldP spid="38" grpId="0"/>
      <p:bldP spid="39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25562" y="357215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800" dirty="0">
                <a:solidFill>
                  <a:srgbClr val="5A0000"/>
                </a:solidFill>
                <a:latin typeface="黑体" panose="02010600030101010101" charset="-122"/>
                <a:ea typeface="黑体" panose="02010600030101010101" charset="-122"/>
              </a:rPr>
              <a:t>关爱空巢老人的建议和方法</a:t>
            </a:r>
            <a:endParaRPr lang="en-US" altLang="zh-CN" sz="2800" dirty="0">
              <a:solidFill>
                <a:srgbClr val="5A0000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698822" y="937897"/>
            <a:ext cx="5479350" cy="71120"/>
            <a:chOff x="698822" y="937897"/>
            <a:chExt cx="5479350" cy="71120"/>
          </a:xfrm>
        </p:grpSpPr>
        <p:cxnSp>
          <p:nvCxnSpPr>
            <p:cNvPr id="4" name="直接连接符 4"/>
            <p:cNvCxnSpPr/>
            <p:nvPr/>
          </p:nvCxnSpPr>
          <p:spPr>
            <a:xfrm>
              <a:off x="713974" y="937897"/>
              <a:ext cx="5464198" cy="0"/>
            </a:xfrm>
            <a:prstGeom prst="line">
              <a:avLst/>
            </a:prstGeom>
            <a:ln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6"/>
            <p:cNvCxnSpPr/>
            <p:nvPr/>
          </p:nvCxnSpPr>
          <p:spPr>
            <a:xfrm>
              <a:off x="698822" y="1009017"/>
              <a:ext cx="5479350" cy="0"/>
            </a:xfrm>
            <a:prstGeom prst="line">
              <a:avLst/>
            </a:prstGeom>
            <a:ln w="38100"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282" r="23050"/>
          <a:stretch/>
        </p:blipFill>
        <p:spPr>
          <a:xfrm>
            <a:off x="134658" y="151708"/>
            <a:ext cx="1158631" cy="71073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7862" y="4282578"/>
            <a:ext cx="3289929" cy="2193286"/>
          </a:xfrm>
          <a:prstGeom prst="rect">
            <a:avLst/>
          </a:prstGeom>
          <a:ln w="34925">
            <a:solidFill>
              <a:schemeClr val="bg1"/>
            </a:solidFill>
          </a:ln>
          <a:effectLst>
            <a:outerShdw blurRad="50800" dist="76200" dir="18900000" algn="bl" rotWithShape="0">
              <a:prstClr val="black">
                <a:alpha val="20000"/>
              </a:prstClr>
            </a:outerShdw>
          </a:effectLst>
        </p:spPr>
      </p:pic>
      <p:sp>
        <p:nvSpPr>
          <p:cNvPr id="8" name="TextBox 7"/>
          <p:cNvSpPr>
            <a:spLocks noChangeArrowheads="1"/>
          </p:cNvSpPr>
          <p:nvPr/>
        </p:nvSpPr>
        <p:spPr bwMode="auto">
          <a:xfrm>
            <a:off x="634145" y="1830819"/>
            <a:ext cx="518495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zh-CN" dirty="0">
                <a:latin typeface="+mn-ea"/>
                <a:ea typeface="+mn-ea"/>
              </a:rPr>
              <a:t>社区和村（居）委会应针对老年期的生理和心理特点，开展老年人娱乐活动，并可以尝试兴办老年大学、老年健身和文化设施、老年活动中心等老年活动场所</a:t>
            </a:r>
            <a:endParaRPr lang="en-US" altLang="zh-CN" dirty="0">
              <a:solidFill>
                <a:srgbClr val="0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9" name="TextBox 6"/>
          <p:cNvSpPr>
            <a:spLocks noChangeArrowheads="1"/>
          </p:cNvSpPr>
          <p:nvPr/>
        </p:nvSpPr>
        <p:spPr bwMode="auto">
          <a:xfrm>
            <a:off x="6178172" y="2692593"/>
            <a:ext cx="52943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3200" b="1" dirty="0">
                <a:solidFill>
                  <a:srgbClr val="C10000"/>
                </a:solidFill>
                <a:latin typeface="+mj-ea"/>
                <a:ea typeface="+mj-ea"/>
              </a:rPr>
              <a:t>丰富老年人的精神文化生活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4235" y="4282578"/>
            <a:ext cx="2913682" cy="2193286"/>
          </a:xfrm>
          <a:prstGeom prst="rect">
            <a:avLst/>
          </a:prstGeom>
          <a:ln w="34925">
            <a:solidFill>
              <a:schemeClr val="bg1"/>
            </a:solidFill>
          </a:ln>
          <a:effectLst>
            <a:outerShdw blurRad="50800" dist="76200" dir="189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2" name="Picture 3" descr="07041601001"/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3973" y="4282578"/>
            <a:ext cx="2661257" cy="2193286"/>
          </a:xfrm>
          <a:prstGeom prst="rect">
            <a:avLst/>
          </a:prstGeom>
          <a:noFill/>
          <a:ln w="34925">
            <a:solidFill>
              <a:schemeClr val="bg1"/>
            </a:solidFill>
            <a:miter lim="800000"/>
            <a:headEnd/>
            <a:tailEnd/>
          </a:ln>
          <a:effectLst>
            <a:outerShdw blurRad="50800" dist="76200" dir="189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0732CCD4-7F0B-4AEA-9A31-32E659CA2C9E}"/>
              </a:ext>
            </a:extLst>
          </p:cNvPr>
          <p:cNvCxnSpPr/>
          <p:nvPr/>
        </p:nvCxnSpPr>
        <p:spPr>
          <a:xfrm>
            <a:off x="6314574" y="3449052"/>
            <a:ext cx="4780547" cy="0"/>
          </a:xfrm>
          <a:prstGeom prst="line">
            <a:avLst/>
          </a:prstGeom>
          <a:ln w="41275">
            <a:solidFill>
              <a:srgbClr val="C1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8163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5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5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65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15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65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150"/>
                            </p:stCondLst>
                            <p:childTnLst>
                              <p:par>
                                <p:cTn id="4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25562" y="357215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800" dirty="0">
                <a:solidFill>
                  <a:srgbClr val="5A0000"/>
                </a:solidFill>
                <a:latin typeface="黑体" panose="02010600030101010101" charset="-122"/>
                <a:ea typeface="黑体" panose="02010600030101010101" charset="-122"/>
              </a:rPr>
              <a:t>关爱空巢老人的建议和方法</a:t>
            </a:r>
            <a:endParaRPr lang="en-US" altLang="zh-CN" sz="2800" dirty="0">
              <a:solidFill>
                <a:srgbClr val="5A0000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698822" y="937897"/>
            <a:ext cx="5479350" cy="71120"/>
            <a:chOff x="698822" y="937897"/>
            <a:chExt cx="5479350" cy="71120"/>
          </a:xfrm>
        </p:grpSpPr>
        <p:cxnSp>
          <p:nvCxnSpPr>
            <p:cNvPr id="4" name="直接连接符 4"/>
            <p:cNvCxnSpPr/>
            <p:nvPr/>
          </p:nvCxnSpPr>
          <p:spPr>
            <a:xfrm>
              <a:off x="713974" y="937897"/>
              <a:ext cx="5464198" cy="0"/>
            </a:xfrm>
            <a:prstGeom prst="line">
              <a:avLst/>
            </a:prstGeom>
            <a:ln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6"/>
            <p:cNvCxnSpPr/>
            <p:nvPr/>
          </p:nvCxnSpPr>
          <p:spPr>
            <a:xfrm>
              <a:off x="698822" y="1009017"/>
              <a:ext cx="5479350" cy="0"/>
            </a:xfrm>
            <a:prstGeom prst="line">
              <a:avLst/>
            </a:prstGeom>
            <a:ln w="38100"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282" r="23050"/>
          <a:stretch/>
        </p:blipFill>
        <p:spPr>
          <a:xfrm>
            <a:off x="134658" y="151708"/>
            <a:ext cx="1158631" cy="710737"/>
          </a:xfrm>
          <a:prstGeom prst="rect">
            <a:avLst/>
          </a:prstGeom>
        </p:spPr>
      </p:pic>
      <p:sp>
        <p:nvSpPr>
          <p:cNvPr id="7" name="TextBox 10"/>
          <p:cNvSpPr>
            <a:spLocks noChangeArrowheads="1"/>
          </p:cNvSpPr>
          <p:nvPr/>
        </p:nvSpPr>
        <p:spPr bwMode="auto">
          <a:xfrm>
            <a:off x="5855536" y="3030834"/>
            <a:ext cx="5617038" cy="2613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rgbClr val="5A0000"/>
                </a:solidFill>
                <a:latin typeface="+mn-ea"/>
                <a:ea typeface="+mn-ea"/>
              </a:rPr>
              <a:t>开展“百万空巢老人关爱志愿服务行动”旨在为认真贯彻落实中央文明委</a:t>
            </a:r>
            <a:r>
              <a:rPr lang="en-US" altLang="zh-CN" dirty="0">
                <a:solidFill>
                  <a:srgbClr val="5A0000"/>
                </a:solidFill>
                <a:latin typeface="+mn-ea"/>
                <a:ea typeface="+mn-ea"/>
              </a:rPr>
              <a:t>《</a:t>
            </a:r>
            <a:r>
              <a:rPr lang="zh-CN" altLang="en-US" dirty="0">
                <a:solidFill>
                  <a:srgbClr val="5A0000"/>
                </a:solidFill>
                <a:latin typeface="+mn-ea"/>
                <a:ea typeface="+mn-ea"/>
              </a:rPr>
              <a:t>关于深入开展志愿服务活动的意见</a:t>
            </a:r>
            <a:r>
              <a:rPr lang="en-US" altLang="zh-CN" dirty="0">
                <a:solidFill>
                  <a:srgbClr val="5A0000"/>
                </a:solidFill>
                <a:latin typeface="+mn-ea"/>
                <a:ea typeface="+mn-ea"/>
              </a:rPr>
              <a:t>》</a:t>
            </a:r>
            <a:r>
              <a:rPr lang="zh-CN" altLang="en-US" dirty="0">
                <a:solidFill>
                  <a:srgbClr val="5A0000"/>
                </a:solidFill>
                <a:latin typeface="+mn-ea"/>
                <a:ea typeface="+mn-ea"/>
              </a:rPr>
              <a:t>，扎实推进社区志愿服务活动。该行动将以社区为依托，组织志愿者特别是身体健康的低龄老年志愿者，采取结对帮扶的办法，为高龄空巢老人提供生活照料、心理抚慰、应急救助、健康保健、法律援助等服务，积极为他们排忧解难</a:t>
            </a:r>
            <a:endParaRPr lang="en-US" altLang="zh-CN" dirty="0">
              <a:solidFill>
                <a:srgbClr val="5A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8" name="TextBox 9"/>
          <p:cNvSpPr>
            <a:spLocks noChangeArrowheads="1"/>
          </p:cNvSpPr>
          <p:nvPr/>
        </p:nvSpPr>
        <p:spPr bwMode="auto">
          <a:xfrm>
            <a:off x="5819100" y="2048466"/>
            <a:ext cx="59298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3200" b="1" dirty="0">
                <a:solidFill>
                  <a:srgbClr val="C10000"/>
                </a:solidFill>
                <a:latin typeface="+mj-ea"/>
                <a:ea typeface="+mj-ea"/>
              </a:rPr>
              <a:t>百万空巢老人关爱志愿服务行动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CCF8DCB-7FC2-47DC-AE7F-B7CA5FCF7E95}"/>
              </a:ext>
            </a:extLst>
          </p:cNvPr>
          <p:cNvGrpSpPr/>
          <p:nvPr/>
        </p:nvGrpSpPr>
        <p:grpSpPr>
          <a:xfrm>
            <a:off x="634145" y="1456841"/>
            <a:ext cx="4850970" cy="4500151"/>
            <a:chOff x="634145" y="1456841"/>
            <a:chExt cx="4850970" cy="4500151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4145" y="1456841"/>
              <a:ext cx="4850970" cy="4500151"/>
            </a:xfrm>
            <a:prstGeom prst="rect">
              <a:avLst/>
            </a:prstGeom>
          </p:spPr>
        </p:pic>
        <p:pic>
          <p:nvPicPr>
            <p:cNvPr id="10" name="Picture 3" descr="12月5日，“百万空巢老人关爱志愿服务行动”启动仪式在江苏省南京市、贵州省贵阳市、甘肃省兰州市同时举办。图为南京启动仪式现场。中国文明网 李向帅 摄">
              <a:hlinkClick r:id="rId5"/>
            </p:cNvPr>
            <p:cNvPicPr>
              <a:picLocks noChangeAspect="1" noChangeArrowheads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169442" y="2922345"/>
              <a:ext cx="3780376" cy="2597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3F8E8157-15B6-4A3A-BB30-D52D902BF2D6}"/>
              </a:ext>
            </a:extLst>
          </p:cNvPr>
          <p:cNvCxnSpPr/>
          <p:nvPr/>
        </p:nvCxnSpPr>
        <p:spPr>
          <a:xfrm>
            <a:off x="5990724" y="2755236"/>
            <a:ext cx="4780547" cy="0"/>
          </a:xfrm>
          <a:prstGeom prst="line">
            <a:avLst/>
          </a:prstGeom>
          <a:ln w="41275">
            <a:solidFill>
              <a:srgbClr val="C1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0045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5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35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8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25562" y="357215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800" dirty="0">
                <a:solidFill>
                  <a:srgbClr val="5A0000"/>
                </a:solidFill>
                <a:latin typeface="黑体" panose="02010600030101010101" charset="-122"/>
                <a:ea typeface="黑体" panose="02010600030101010101" charset="-122"/>
              </a:rPr>
              <a:t>关爱空巢老人的建议和方法</a:t>
            </a:r>
            <a:endParaRPr lang="en-US" altLang="zh-CN" sz="2800" dirty="0">
              <a:solidFill>
                <a:srgbClr val="5A0000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698822" y="937897"/>
            <a:ext cx="5479350" cy="71120"/>
            <a:chOff x="698822" y="937897"/>
            <a:chExt cx="5479350" cy="71120"/>
          </a:xfrm>
        </p:grpSpPr>
        <p:cxnSp>
          <p:nvCxnSpPr>
            <p:cNvPr id="4" name="直接连接符 4"/>
            <p:cNvCxnSpPr/>
            <p:nvPr/>
          </p:nvCxnSpPr>
          <p:spPr>
            <a:xfrm>
              <a:off x="713974" y="937897"/>
              <a:ext cx="5464198" cy="0"/>
            </a:xfrm>
            <a:prstGeom prst="line">
              <a:avLst/>
            </a:prstGeom>
            <a:ln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6"/>
            <p:cNvCxnSpPr/>
            <p:nvPr/>
          </p:nvCxnSpPr>
          <p:spPr>
            <a:xfrm>
              <a:off x="698822" y="1009017"/>
              <a:ext cx="5479350" cy="0"/>
            </a:xfrm>
            <a:prstGeom prst="line">
              <a:avLst/>
            </a:prstGeom>
            <a:ln w="38100"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282" r="23050"/>
          <a:stretch/>
        </p:blipFill>
        <p:spPr>
          <a:xfrm>
            <a:off x="134658" y="151708"/>
            <a:ext cx="1158631" cy="71073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959718" y="4197180"/>
            <a:ext cx="3712329" cy="1988119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zh-CN" sz="2000" dirty="0">
                <a:solidFill>
                  <a:srgbClr val="8B302F"/>
                </a:solidFill>
                <a:latin typeface="+mj-lt"/>
                <a:ea typeface="黑体" charset="-122"/>
                <a:cs typeface="+mj-cs"/>
              </a:rPr>
              <a:t>只有在物质层面、文化层面和社会层面得到保障，才能把空巢老人的问题解决好。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92863" y="1659491"/>
            <a:ext cx="3415750" cy="189735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zh-CN" sz="2000" dirty="0">
                <a:solidFill>
                  <a:srgbClr val="8B302F"/>
                </a:solidFill>
                <a:ea typeface="黑体" charset="-122"/>
              </a:rPr>
              <a:t>要从文化的角度努力，必须要把传统文化的美德和精华继承下来。凝聚着中华民族核心的东西就是文化，就是我们的传统美德。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973" y="3743264"/>
            <a:ext cx="2742286" cy="304880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164" y="1602287"/>
            <a:ext cx="4873615" cy="518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079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5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25562" y="357215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800" dirty="0">
                <a:solidFill>
                  <a:srgbClr val="5A0000"/>
                </a:solidFill>
                <a:latin typeface="黑体" panose="02010600030101010101" charset="-122"/>
                <a:ea typeface="黑体" panose="02010600030101010101" charset="-122"/>
              </a:rPr>
              <a:t>关爱空巢老人的建议和方法</a:t>
            </a:r>
            <a:endParaRPr lang="en-US" altLang="zh-CN" sz="2800" dirty="0">
              <a:solidFill>
                <a:srgbClr val="5A0000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698822" y="937897"/>
            <a:ext cx="5479350" cy="71120"/>
            <a:chOff x="698822" y="937897"/>
            <a:chExt cx="5479350" cy="71120"/>
          </a:xfrm>
        </p:grpSpPr>
        <p:cxnSp>
          <p:nvCxnSpPr>
            <p:cNvPr id="4" name="直接连接符 4"/>
            <p:cNvCxnSpPr/>
            <p:nvPr/>
          </p:nvCxnSpPr>
          <p:spPr>
            <a:xfrm>
              <a:off x="713974" y="937897"/>
              <a:ext cx="5464198" cy="0"/>
            </a:xfrm>
            <a:prstGeom prst="line">
              <a:avLst/>
            </a:prstGeom>
            <a:ln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6"/>
            <p:cNvCxnSpPr/>
            <p:nvPr/>
          </p:nvCxnSpPr>
          <p:spPr>
            <a:xfrm>
              <a:off x="698822" y="1009017"/>
              <a:ext cx="5479350" cy="0"/>
            </a:xfrm>
            <a:prstGeom prst="line">
              <a:avLst/>
            </a:prstGeom>
            <a:ln w="38100"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282" r="23050"/>
          <a:stretch/>
        </p:blipFill>
        <p:spPr>
          <a:xfrm>
            <a:off x="134658" y="151708"/>
            <a:ext cx="1158631" cy="710737"/>
          </a:xfrm>
          <a:prstGeom prst="rect">
            <a:avLst/>
          </a:prstGeom>
        </p:spPr>
      </p:pic>
      <p:sp>
        <p:nvSpPr>
          <p:cNvPr id="7" name="Freeform 5"/>
          <p:cNvSpPr>
            <a:spLocks/>
          </p:cNvSpPr>
          <p:nvPr/>
        </p:nvSpPr>
        <p:spPr bwMode="auto">
          <a:xfrm>
            <a:off x="806229" y="3163924"/>
            <a:ext cx="2009641" cy="18119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EB5B00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TextBox 2"/>
          <p:cNvSpPr txBox="1"/>
          <p:nvPr/>
        </p:nvSpPr>
        <p:spPr>
          <a:xfrm>
            <a:off x="1046603" y="3868856"/>
            <a:ext cx="15348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800" b="1" spc="600" dirty="0"/>
              <a:t>十句话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4045035" y="1864421"/>
            <a:ext cx="6082784" cy="613412"/>
          </a:xfrm>
          <a:prstGeom prst="roundRect">
            <a:avLst>
              <a:gd name="adj" fmla="val 2063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3086897" y="1974228"/>
            <a:ext cx="743555" cy="4221203"/>
          </a:xfrm>
          <a:custGeom>
            <a:avLst/>
            <a:gdLst>
              <a:gd name="T0" fmla="*/ 1999 w 3544"/>
              <a:gd name="T1" fmla="*/ 9150 h 14563"/>
              <a:gd name="T2" fmla="*/ 1999 w 3544"/>
              <a:gd name="T3" fmla="*/ 12306 h 14563"/>
              <a:gd name="T4" fmla="*/ 2353 w 3544"/>
              <a:gd name="T5" fmla="*/ 13628 h 14563"/>
              <a:gd name="T6" fmla="*/ 3544 w 3544"/>
              <a:gd name="T7" fmla="*/ 14112 h 14563"/>
              <a:gd name="T8" fmla="*/ 3544 w 3544"/>
              <a:gd name="T9" fmla="*/ 14563 h 14563"/>
              <a:gd name="T10" fmla="*/ 1933 w 3544"/>
              <a:gd name="T11" fmla="*/ 14016 h 14563"/>
              <a:gd name="T12" fmla="*/ 1419 w 3544"/>
              <a:gd name="T13" fmla="*/ 12050 h 14563"/>
              <a:gd name="T14" fmla="*/ 1419 w 3544"/>
              <a:gd name="T15" fmla="*/ 9279 h 14563"/>
              <a:gd name="T16" fmla="*/ 1160 w 3544"/>
              <a:gd name="T17" fmla="*/ 8022 h 14563"/>
              <a:gd name="T18" fmla="*/ 0 w 3544"/>
              <a:gd name="T19" fmla="*/ 7475 h 14563"/>
              <a:gd name="T20" fmla="*/ 0 w 3544"/>
              <a:gd name="T21" fmla="*/ 7088 h 14563"/>
              <a:gd name="T22" fmla="*/ 1127 w 3544"/>
              <a:gd name="T23" fmla="*/ 6571 h 14563"/>
              <a:gd name="T24" fmla="*/ 1419 w 3544"/>
              <a:gd name="T25" fmla="*/ 5284 h 14563"/>
              <a:gd name="T26" fmla="*/ 1419 w 3544"/>
              <a:gd name="T27" fmla="*/ 2513 h 14563"/>
              <a:gd name="T28" fmla="*/ 1933 w 3544"/>
              <a:gd name="T29" fmla="*/ 547 h 14563"/>
              <a:gd name="T30" fmla="*/ 3544 w 3544"/>
              <a:gd name="T31" fmla="*/ 0 h 14563"/>
              <a:gd name="T32" fmla="*/ 3544 w 3544"/>
              <a:gd name="T33" fmla="*/ 451 h 14563"/>
              <a:gd name="T34" fmla="*/ 2353 w 3544"/>
              <a:gd name="T35" fmla="*/ 902 h 14563"/>
              <a:gd name="T36" fmla="*/ 1999 w 3544"/>
              <a:gd name="T37" fmla="*/ 2254 h 14563"/>
              <a:gd name="T38" fmla="*/ 1999 w 3544"/>
              <a:gd name="T39" fmla="*/ 5413 h 14563"/>
              <a:gd name="T40" fmla="*/ 580 w 3544"/>
              <a:gd name="T41" fmla="*/ 7275 h 14563"/>
              <a:gd name="T42" fmla="*/ 580 w 3544"/>
              <a:gd name="T43" fmla="*/ 7304 h 14563"/>
              <a:gd name="T44" fmla="*/ 1999 w 3544"/>
              <a:gd name="T45" fmla="*/ 9150 h 14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544" h="14563">
                <a:moveTo>
                  <a:pt x="1999" y="9150"/>
                </a:moveTo>
                <a:lnTo>
                  <a:pt x="1999" y="12306"/>
                </a:lnTo>
                <a:cubicBezTo>
                  <a:pt x="1999" y="12867"/>
                  <a:pt x="2117" y="13306"/>
                  <a:pt x="2353" y="13628"/>
                </a:cubicBezTo>
                <a:cubicBezTo>
                  <a:pt x="2590" y="13950"/>
                  <a:pt x="2986" y="14112"/>
                  <a:pt x="3544" y="14112"/>
                </a:cubicBezTo>
                <a:lnTo>
                  <a:pt x="3544" y="14563"/>
                </a:lnTo>
                <a:cubicBezTo>
                  <a:pt x="2815" y="14563"/>
                  <a:pt x="2276" y="14379"/>
                  <a:pt x="1933" y="14016"/>
                </a:cubicBezTo>
                <a:cubicBezTo>
                  <a:pt x="1589" y="13650"/>
                  <a:pt x="1419" y="12993"/>
                  <a:pt x="1419" y="12050"/>
                </a:cubicBezTo>
                <a:lnTo>
                  <a:pt x="1419" y="9279"/>
                </a:lnTo>
                <a:cubicBezTo>
                  <a:pt x="1419" y="8762"/>
                  <a:pt x="1333" y="8344"/>
                  <a:pt x="1160" y="8022"/>
                </a:cubicBezTo>
                <a:cubicBezTo>
                  <a:pt x="990" y="7701"/>
                  <a:pt x="602" y="7516"/>
                  <a:pt x="0" y="7475"/>
                </a:cubicBezTo>
                <a:lnTo>
                  <a:pt x="0" y="7088"/>
                </a:lnTo>
                <a:cubicBezTo>
                  <a:pt x="558" y="7002"/>
                  <a:pt x="935" y="6829"/>
                  <a:pt x="1127" y="6571"/>
                </a:cubicBezTo>
                <a:cubicBezTo>
                  <a:pt x="1322" y="6315"/>
                  <a:pt x="1419" y="5883"/>
                  <a:pt x="1419" y="5284"/>
                </a:cubicBezTo>
                <a:lnTo>
                  <a:pt x="1419" y="2513"/>
                </a:lnTo>
                <a:cubicBezTo>
                  <a:pt x="1419" y="1567"/>
                  <a:pt x="1589" y="913"/>
                  <a:pt x="1933" y="547"/>
                </a:cubicBezTo>
                <a:cubicBezTo>
                  <a:pt x="2276" y="181"/>
                  <a:pt x="2815" y="0"/>
                  <a:pt x="3544" y="0"/>
                </a:cubicBezTo>
                <a:lnTo>
                  <a:pt x="3544" y="451"/>
                </a:lnTo>
                <a:cubicBezTo>
                  <a:pt x="2986" y="451"/>
                  <a:pt x="2590" y="602"/>
                  <a:pt x="2353" y="902"/>
                </a:cubicBezTo>
                <a:cubicBezTo>
                  <a:pt x="2117" y="1201"/>
                  <a:pt x="1999" y="1652"/>
                  <a:pt x="1999" y="2254"/>
                </a:cubicBezTo>
                <a:lnTo>
                  <a:pt x="1999" y="5413"/>
                </a:lnTo>
                <a:cubicBezTo>
                  <a:pt x="1999" y="6265"/>
                  <a:pt x="1592" y="7275"/>
                  <a:pt x="580" y="7275"/>
                </a:cubicBezTo>
                <a:lnTo>
                  <a:pt x="580" y="7304"/>
                </a:lnTo>
                <a:cubicBezTo>
                  <a:pt x="1565" y="7304"/>
                  <a:pt x="1999" y="8309"/>
                  <a:pt x="1999" y="9150"/>
                </a:cubicBezTo>
                <a:close/>
              </a:path>
            </a:pathLst>
          </a:custGeom>
          <a:solidFill>
            <a:srgbClr val="EB5B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4045035" y="2790643"/>
            <a:ext cx="6082784" cy="613412"/>
          </a:xfrm>
          <a:prstGeom prst="roundRect">
            <a:avLst>
              <a:gd name="adj" fmla="val 252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045035" y="3749110"/>
            <a:ext cx="6082784" cy="613412"/>
          </a:xfrm>
          <a:prstGeom prst="roundRect">
            <a:avLst>
              <a:gd name="adj" fmla="val 252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045035" y="4717537"/>
            <a:ext cx="6082784" cy="613412"/>
          </a:xfrm>
          <a:prstGeom prst="roundRect">
            <a:avLst>
              <a:gd name="adj" fmla="val 268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4477591" y="2112901"/>
            <a:ext cx="5104242" cy="186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</a:rPr>
              <a:t>请跟你说了多少次不要你做，做又做不好！</a:t>
            </a:r>
          </a:p>
        </p:txBody>
      </p:sp>
      <p:sp>
        <p:nvSpPr>
          <p:cNvPr id="15" name="TextBox 9"/>
          <p:cNvSpPr txBox="1"/>
          <p:nvPr/>
        </p:nvSpPr>
        <p:spPr>
          <a:xfrm>
            <a:off x="4477591" y="3059975"/>
            <a:ext cx="5104242" cy="186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</a:rPr>
              <a:t>有事吗，没事？那挂了啊！</a:t>
            </a:r>
          </a:p>
        </p:txBody>
      </p:sp>
      <p:sp>
        <p:nvSpPr>
          <p:cNvPr id="16" name="TextBox 10"/>
          <p:cNvSpPr txBox="1"/>
          <p:nvPr/>
        </p:nvSpPr>
        <p:spPr>
          <a:xfrm>
            <a:off x="4477591" y="4007198"/>
            <a:ext cx="5104242" cy="186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</a:rPr>
              <a:t>说了你也不懂，别问了！</a:t>
            </a:r>
          </a:p>
        </p:txBody>
      </p:sp>
      <p:sp>
        <p:nvSpPr>
          <p:cNvPr id="17" name="TextBox 11"/>
          <p:cNvSpPr txBox="1"/>
          <p:nvPr/>
        </p:nvSpPr>
        <p:spPr>
          <a:xfrm>
            <a:off x="4477591" y="4975838"/>
            <a:ext cx="5104242" cy="186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</a:rPr>
              <a:t>你们那一套，早就过时了！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4060638" y="5679811"/>
            <a:ext cx="6082784" cy="613412"/>
          </a:xfrm>
          <a:prstGeom prst="roundRect">
            <a:avLst>
              <a:gd name="adj" fmla="val 268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4477591" y="5984611"/>
            <a:ext cx="5104242" cy="186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</a:rPr>
              <a:t>这些东西说了不要了，堆在这里做什么啊！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3422" y="4667948"/>
            <a:ext cx="2158402" cy="285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13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3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80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4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900"/>
                            </p:stCondLst>
                            <p:childTnLst>
                              <p:par>
                                <p:cTn id="7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4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900"/>
                            </p:stCondLst>
                            <p:childTnLst>
                              <p:par>
                                <p:cTn id="8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7" grpId="1" animBg="1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 animBg="1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25562" y="357215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800" dirty="0">
                <a:solidFill>
                  <a:srgbClr val="5A0000"/>
                </a:solidFill>
                <a:latin typeface="黑体" panose="02010600030101010101" charset="-122"/>
                <a:ea typeface="黑体" panose="02010600030101010101" charset="-122"/>
              </a:rPr>
              <a:t>关爱空巢老人的建议和方法</a:t>
            </a:r>
            <a:endParaRPr lang="en-US" altLang="zh-CN" sz="2800" dirty="0">
              <a:solidFill>
                <a:srgbClr val="5A0000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698822" y="937897"/>
            <a:ext cx="5479350" cy="71120"/>
            <a:chOff x="698822" y="937897"/>
            <a:chExt cx="5479350" cy="71120"/>
          </a:xfrm>
        </p:grpSpPr>
        <p:cxnSp>
          <p:nvCxnSpPr>
            <p:cNvPr id="4" name="直接连接符 4"/>
            <p:cNvCxnSpPr/>
            <p:nvPr/>
          </p:nvCxnSpPr>
          <p:spPr>
            <a:xfrm>
              <a:off x="713974" y="937897"/>
              <a:ext cx="5464198" cy="0"/>
            </a:xfrm>
            <a:prstGeom prst="line">
              <a:avLst/>
            </a:prstGeom>
            <a:ln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6"/>
            <p:cNvCxnSpPr/>
            <p:nvPr/>
          </p:nvCxnSpPr>
          <p:spPr>
            <a:xfrm>
              <a:off x="698822" y="1009017"/>
              <a:ext cx="5479350" cy="0"/>
            </a:xfrm>
            <a:prstGeom prst="line">
              <a:avLst/>
            </a:prstGeom>
            <a:ln w="38100">
              <a:solidFill>
                <a:srgbClr val="5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282" r="23050"/>
          <a:stretch/>
        </p:blipFill>
        <p:spPr>
          <a:xfrm>
            <a:off x="134658" y="151708"/>
            <a:ext cx="1158631" cy="710737"/>
          </a:xfrm>
          <a:prstGeom prst="rect">
            <a:avLst/>
          </a:prstGeom>
        </p:spPr>
      </p:pic>
      <p:sp>
        <p:nvSpPr>
          <p:cNvPr id="7" name="Freeform 5"/>
          <p:cNvSpPr>
            <a:spLocks/>
          </p:cNvSpPr>
          <p:nvPr/>
        </p:nvSpPr>
        <p:spPr bwMode="auto">
          <a:xfrm>
            <a:off x="713973" y="3235642"/>
            <a:ext cx="2009641" cy="18119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EB5B00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TextBox 2"/>
          <p:cNvSpPr txBox="1"/>
          <p:nvPr/>
        </p:nvSpPr>
        <p:spPr>
          <a:xfrm>
            <a:off x="1003214" y="3912091"/>
            <a:ext cx="147840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800" b="1" spc="600"/>
              <a:t>十句话</a:t>
            </a:r>
            <a:endParaRPr lang="zh-CN" altLang="en-US" sz="2800" b="1" spc="600" dirty="0"/>
          </a:p>
        </p:txBody>
      </p:sp>
      <p:sp>
        <p:nvSpPr>
          <p:cNvPr id="9" name="圆角矩形 8"/>
          <p:cNvSpPr/>
          <p:nvPr/>
        </p:nvSpPr>
        <p:spPr>
          <a:xfrm>
            <a:off x="3952779" y="1936139"/>
            <a:ext cx="6082784" cy="613412"/>
          </a:xfrm>
          <a:prstGeom prst="roundRect">
            <a:avLst>
              <a:gd name="adj" fmla="val 2063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2994641" y="2045946"/>
            <a:ext cx="743555" cy="4221203"/>
          </a:xfrm>
          <a:custGeom>
            <a:avLst/>
            <a:gdLst>
              <a:gd name="T0" fmla="*/ 1999 w 3544"/>
              <a:gd name="T1" fmla="*/ 9150 h 14563"/>
              <a:gd name="T2" fmla="*/ 1999 w 3544"/>
              <a:gd name="T3" fmla="*/ 12306 h 14563"/>
              <a:gd name="T4" fmla="*/ 2353 w 3544"/>
              <a:gd name="T5" fmla="*/ 13628 h 14563"/>
              <a:gd name="T6" fmla="*/ 3544 w 3544"/>
              <a:gd name="T7" fmla="*/ 14112 h 14563"/>
              <a:gd name="T8" fmla="*/ 3544 w 3544"/>
              <a:gd name="T9" fmla="*/ 14563 h 14563"/>
              <a:gd name="T10" fmla="*/ 1933 w 3544"/>
              <a:gd name="T11" fmla="*/ 14016 h 14563"/>
              <a:gd name="T12" fmla="*/ 1419 w 3544"/>
              <a:gd name="T13" fmla="*/ 12050 h 14563"/>
              <a:gd name="T14" fmla="*/ 1419 w 3544"/>
              <a:gd name="T15" fmla="*/ 9279 h 14563"/>
              <a:gd name="T16" fmla="*/ 1160 w 3544"/>
              <a:gd name="T17" fmla="*/ 8022 h 14563"/>
              <a:gd name="T18" fmla="*/ 0 w 3544"/>
              <a:gd name="T19" fmla="*/ 7475 h 14563"/>
              <a:gd name="T20" fmla="*/ 0 w 3544"/>
              <a:gd name="T21" fmla="*/ 7088 h 14563"/>
              <a:gd name="T22" fmla="*/ 1127 w 3544"/>
              <a:gd name="T23" fmla="*/ 6571 h 14563"/>
              <a:gd name="T24" fmla="*/ 1419 w 3544"/>
              <a:gd name="T25" fmla="*/ 5284 h 14563"/>
              <a:gd name="T26" fmla="*/ 1419 w 3544"/>
              <a:gd name="T27" fmla="*/ 2513 h 14563"/>
              <a:gd name="T28" fmla="*/ 1933 w 3544"/>
              <a:gd name="T29" fmla="*/ 547 h 14563"/>
              <a:gd name="T30" fmla="*/ 3544 w 3544"/>
              <a:gd name="T31" fmla="*/ 0 h 14563"/>
              <a:gd name="T32" fmla="*/ 3544 w 3544"/>
              <a:gd name="T33" fmla="*/ 451 h 14563"/>
              <a:gd name="T34" fmla="*/ 2353 w 3544"/>
              <a:gd name="T35" fmla="*/ 902 h 14563"/>
              <a:gd name="T36" fmla="*/ 1999 w 3544"/>
              <a:gd name="T37" fmla="*/ 2254 h 14563"/>
              <a:gd name="T38" fmla="*/ 1999 w 3544"/>
              <a:gd name="T39" fmla="*/ 5413 h 14563"/>
              <a:gd name="T40" fmla="*/ 580 w 3544"/>
              <a:gd name="T41" fmla="*/ 7275 h 14563"/>
              <a:gd name="T42" fmla="*/ 580 w 3544"/>
              <a:gd name="T43" fmla="*/ 7304 h 14563"/>
              <a:gd name="T44" fmla="*/ 1999 w 3544"/>
              <a:gd name="T45" fmla="*/ 9150 h 14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544" h="14563">
                <a:moveTo>
                  <a:pt x="1999" y="9150"/>
                </a:moveTo>
                <a:lnTo>
                  <a:pt x="1999" y="12306"/>
                </a:lnTo>
                <a:cubicBezTo>
                  <a:pt x="1999" y="12867"/>
                  <a:pt x="2117" y="13306"/>
                  <a:pt x="2353" y="13628"/>
                </a:cubicBezTo>
                <a:cubicBezTo>
                  <a:pt x="2590" y="13950"/>
                  <a:pt x="2986" y="14112"/>
                  <a:pt x="3544" y="14112"/>
                </a:cubicBezTo>
                <a:lnTo>
                  <a:pt x="3544" y="14563"/>
                </a:lnTo>
                <a:cubicBezTo>
                  <a:pt x="2815" y="14563"/>
                  <a:pt x="2276" y="14379"/>
                  <a:pt x="1933" y="14016"/>
                </a:cubicBezTo>
                <a:cubicBezTo>
                  <a:pt x="1589" y="13650"/>
                  <a:pt x="1419" y="12993"/>
                  <a:pt x="1419" y="12050"/>
                </a:cubicBezTo>
                <a:lnTo>
                  <a:pt x="1419" y="9279"/>
                </a:lnTo>
                <a:cubicBezTo>
                  <a:pt x="1419" y="8762"/>
                  <a:pt x="1333" y="8344"/>
                  <a:pt x="1160" y="8022"/>
                </a:cubicBezTo>
                <a:cubicBezTo>
                  <a:pt x="990" y="7701"/>
                  <a:pt x="602" y="7516"/>
                  <a:pt x="0" y="7475"/>
                </a:cubicBezTo>
                <a:lnTo>
                  <a:pt x="0" y="7088"/>
                </a:lnTo>
                <a:cubicBezTo>
                  <a:pt x="558" y="7002"/>
                  <a:pt x="935" y="6829"/>
                  <a:pt x="1127" y="6571"/>
                </a:cubicBezTo>
                <a:cubicBezTo>
                  <a:pt x="1322" y="6315"/>
                  <a:pt x="1419" y="5883"/>
                  <a:pt x="1419" y="5284"/>
                </a:cubicBezTo>
                <a:lnTo>
                  <a:pt x="1419" y="2513"/>
                </a:lnTo>
                <a:cubicBezTo>
                  <a:pt x="1419" y="1567"/>
                  <a:pt x="1589" y="913"/>
                  <a:pt x="1933" y="547"/>
                </a:cubicBezTo>
                <a:cubicBezTo>
                  <a:pt x="2276" y="181"/>
                  <a:pt x="2815" y="0"/>
                  <a:pt x="3544" y="0"/>
                </a:cubicBezTo>
                <a:lnTo>
                  <a:pt x="3544" y="451"/>
                </a:lnTo>
                <a:cubicBezTo>
                  <a:pt x="2986" y="451"/>
                  <a:pt x="2590" y="602"/>
                  <a:pt x="2353" y="902"/>
                </a:cubicBezTo>
                <a:cubicBezTo>
                  <a:pt x="2117" y="1201"/>
                  <a:pt x="1999" y="1652"/>
                  <a:pt x="1999" y="2254"/>
                </a:cubicBezTo>
                <a:lnTo>
                  <a:pt x="1999" y="5413"/>
                </a:lnTo>
                <a:cubicBezTo>
                  <a:pt x="1999" y="6265"/>
                  <a:pt x="1592" y="7275"/>
                  <a:pt x="580" y="7275"/>
                </a:cubicBezTo>
                <a:lnTo>
                  <a:pt x="580" y="7304"/>
                </a:lnTo>
                <a:cubicBezTo>
                  <a:pt x="1565" y="7304"/>
                  <a:pt x="1999" y="8309"/>
                  <a:pt x="1999" y="9150"/>
                </a:cubicBezTo>
                <a:close/>
              </a:path>
            </a:pathLst>
          </a:custGeom>
          <a:solidFill>
            <a:srgbClr val="EB5B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3952779" y="2862361"/>
            <a:ext cx="6082784" cy="613412"/>
          </a:xfrm>
          <a:prstGeom prst="roundRect">
            <a:avLst>
              <a:gd name="adj" fmla="val 252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952779" y="3820828"/>
            <a:ext cx="6082784" cy="613412"/>
          </a:xfrm>
          <a:prstGeom prst="roundRect">
            <a:avLst>
              <a:gd name="adj" fmla="val 252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952779" y="4789255"/>
            <a:ext cx="6082784" cy="613412"/>
          </a:xfrm>
          <a:prstGeom prst="roundRect">
            <a:avLst>
              <a:gd name="adj" fmla="val 268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4385335" y="2184619"/>
            <a:ext cx="5104242" cy="1921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spcBef>
                <a:spcPct val="5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+mj-ea"/>
              </a:rPr>
              <a:t>我要吃什么我知道，别夹了！</a:t>
            </a:r>
          </a:p>
        </p:txBody>
      </p:sp>
      <p:sp>
        <p:nvSpPr>
          <p:cNvPr id="15" name="TextBox 9"/>
          <p:cNvSpPr txBox="1"/>
          <p:nvPr/>
        </p:nvSpPr>
        <p:spPr>
          <a:xfrm>
            <a:off x="4385335" y="3131693"/>
            <a:ext cx="5104242" cy="1921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spcBef>
                <a:spcPct val="5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+mj-ea"/>
              </a:rPr>
              <a:t>我自己有分寸，不要老说了，烦不烦 ！</a:t>
            </a:r>
          </a:p>
        </p:txBody>
      </p:sp>
      <p:sp>
        <p:nvSpPr>
          <p:cNvPr id="16" name="TextBox 10"/>
          <p:cNvSpPr txBox="1"/>
          <p:nvPr/>
        </p:nvSpPr>
        <p:spPr>
          <a:xfrm>
            <a:off x="4385335" y="4078916"/>
            <a:ext cx="5104242" cy="186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</a:rPr>
              <a:t>说了别吃这些剩菜了，怎么老不听啊！</a:t>
            </a:r>
          </a:p>
        </p:txBody>
      </p:sp>
      <p:sp>
        <p:nvSpPr>
          <p:cNvPr id="17" name="TextBox 11"/>
          <p:cNvSpPr txBox="1"/>
          <p:nvPr/>
        </p:nvSpPr>
        <p:spPr>
          <a:xfrm>
            <a:off x="4385335" y="5047556"/>
            <a:ext cx="5104242" cy="186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</a:rPr>
              <a:t>好了，好了，知道，真罗嗦！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3968382" y="5751529"/>
            <a:ext cx="6082784" cy="613412"/>
          </a:xfrm>
          <a:prstGeom prst="roundRect">
            <a:avLst>
              <a:gd name="adj" fmla="val 2682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4385335" y="6056329"/>
            <a:ext cx="5104242" cy="186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</a:rPr>
              <a:t>叫你别收拾我的房间，你看，东西找都找不到！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0189" y="4741035"/>
            <a:ext cx="2158402" cy="285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941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50"/>
                            </p:stCondLst>
                            <p:childTnLst>
                              <p:par>
                                <p:cTn id="29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50"/>
                            </p:stCondLst>
                            <p:childTnLst>
                              <p:par>
                                <p:cTn id="3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4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9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45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1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65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17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250"/>
                            </p:stCondLst>
                            <p:childTnLst>
                              <p:par>
                                <p:cTn id="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35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4850"/>
                            </p:stCondLst>
                            <p:childTnLst>
                              <p:par>
                                <p:cTn id="8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655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7050"/>
                            </p:stCondLst>
                            <p:childTnLst>
                              <p:par>
                                <p:cTn id="9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7" grpId="1" animBg="1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 animBg="1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500" r="74219"/>
          <a:stretch/>
        </p:blipFill>
        <p:spPr>
          <a:xfrm>
            <a:off x="628649" y="3228975"/>
            <a:ext cx="2717849" cy="328612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8587" y="0"/>
            <a:ext cx="2628900" cy="2861289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 cstate="hq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820274" y="4473147"/>
            <a:ext cx="2500313" cy="2588029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832154" y="998248"/>
            <a:ext cx="769917" cy="4150952"/>
          </a:xfrm>
          <a:prstGeom prst="rect">
            <a:avLst/>
          </a:prstGeom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zh-CN" dirty="0">
                <a:solidFill>
                  <a:srgbClr val="6A2525"/>
                </a:solidFill>
                <a:latin typeface="STXingkai" charset="-122"/>
                <a:ea typeface="STXingkai" charset="-122"/>
                <a:cs typeface="STXingkai" charset="-122"/>
              </a:rPr>
              <a:t>留守老人何时不再</a:t>
            </a:r>
            <a:endParaRPr lang="en-US" altLang="zh-CN" dirty="0">
              <a:solidFill>
                <a:srgbClr val="6A2525"/>
              </a:solidFill>
              <a:latin typeface="STXingkai" charset="-122"/>
              <a:ea typeface="STXingkai" charset="-122"/>
              <a:cs typeface="STXingkai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02203" y="1344455"/>
            <a:ext cx="529353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6600" dirty="0">
                <a:solidFill>
                  <a:srgbClr val="6A2525"/>
                </a:solidFill>
                <a:latin typeface="STXingkai" charset="-122"/>
                <a:ea typeface="STXingkai" charset="-122"/>
                <a:cs typeface="STXingkai" charset="-122"/>
              </a:rPr>
              <a:t>孤独守望？</a:t>
            </a:r>
            <a:endParaRPr lang="zh-CN" altLang="zh-CN" sz="28700" dirty="0">
              <a:solidFill>
                <a:srgbClr val="6A2525"/>
              </a:solidFill>
              <a:latin typeface="STXingkai" charset="-122"/>
              <a:ea typeface="STXingkai" charset="-122"/>
              <a:cs typeface="STXingka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3191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700"/>
                            </p:stCondLst>
                            <p:childTnLst>
                              <p:par>
                                <p:cTn id="3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0728" y="710042"/>
            <a:ext cx="7000876" cy="45906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350" y="2671764"/>
            <a:ext cx="3456933" cy="384333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294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2000">
        <p15:prstTrans prst="origami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33" r="833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500" r="74219"/>
          <a:stretch/>
        </p:blipFill>
        <p:spPr>
          <a:xfrm>
            <a:off x="628649" y="3228975"/>
            <a:ext cx="2717849" cy="328612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8587" y="0"/>
            <a:ext cx="2628900" cy="2861289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 cstate="hq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820274" y="4473147"/>
            <a:ext cx="2500313" cy="258802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975147" y="2213312"/>
            <a:ext cx="71096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6000" b="1" dirty="0">
                <a:solidFill>
                  <a:srgbClr val="8B302F"/>
                </a:solidFill>
                <a:latin typeface="KaiTi" charset="-122"/>
                <a:ea typeface="KaiTi" charset="-122"/>
                <a:cs typeface="KaiTi" charset="-122"/>
              </a:rPr>
              <a:t>谢谢观赏，欢迎指导</a:t>
            </a:r>
          </a:p>
        </p:txBody>
      </p:sp>
      <p:cxnSp>
        <p:nvCxnSpPr>
          <p:cNvPr id="7" name="直线连接符 6"/>
          <p:cNvCxnSpPr/>
          <p:nvPr/>
        </p:nvCxnSpPr>
        <p:spPr>
          <a:xfrm>
            <a:off x="4202723" y="2213312"/>
            <a:ext cx="6400800" cy="0"/>
          </a:xfrm>
          <a:prstGeom prst="line">
            <a:avLst/>
          </a:prstGeom>
          <a:ln>
            <a:solidFill>
              <a:srgbClr val="8B3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/>
          <p:cNvCxnSpPr/>
          <p:nvPr/>
        </p:nvCxnSpPr>
        <p:spPr>
          <a:xfrm>
            <a:off x="4202723" y="3261795"/>
            <a:ext cx="6400800" cy="0"/>
          </a:xfrm>
          <a:prstGeom prst="line">
            <a:avLst/>
          </a:prstGeom>
          <a:ln>
            <a:solidFill>
              <a:srgbClr val="8B3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729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水彩风重阳节关爱老人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1229</Words>
  <Application>Microsoft Office PowerPoint</Application>
  <PresentationFormat>宽屏</PresentationFormat>
  <Paragraphs>106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KaiTi</vt:lpstr>
      <vt:lpstr>Roboto Regular</vt:lpstr>
      <vt:lpstr>DengXian</vt:lpstr>
      <vt:lpstr>黑体</vt:lpstr>
      <vt:lpstr>STXingkai</vt:lpstr>
      <vt:lpstr>楷体</vt:lpstr>
      <vt:lpstr>微软雅黑</vt:lpstr>
      <vt:lpstr>Arial</vt:lpstr>
      <vt:lpstr>Arial Black</vt:lpstr>
      <vt:lpstr>Roboto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水彩风重阳节关爱老人PPT模板</dc:title>
  <dc:creator>office365</dc:creator>
  <cp:lastModifiedBy>Administrator</cp:lastModifiedBy>
  <cp:revision>46</cp:revision>
  <dcterms:created xsi:type="dcterms:W3CDTF">2017-09-14T00:08:49Z</dcterms:created>
  <dcterms:modified xsi:type="dcterms:W3CDTF">2017-09-14T04:05:31Z</dcterms:modified>
</cp:coreProperties>
</file>