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50"/>
  </p:notesMasterIdLst>
  <p:handoutMasterIdLst>
    <p:handoutMasterId r:id="rId51"/>
  </p:handoutMasterIdLst>
  <p:sldIdLst>
    <p:sldId id="491" r:id="rId2"/>
    <p:sldId id="573" r:id="rId3"/>
    <p:sldId id="504" r:id="rId4"/>
    <p:sldId id="514" r:id="rId5"/>
    <p:sldId id="507" r:id="rId6"/>
    <p:sldId id="508" r:id="rId7"/>
    <p:sldId id="516" r:id="rId8"/>
    <p:sldId id="517" r:id="rId9"/>
    <p:sldId id="518" r:id="rId10"/>
    <p:sldId id="519" r:id="rId11"/>
    <p:sldId id="564" r:id="rId12"/>
    <p:sldId id="510" r:id="rId13"/>
    <p:sldId id="511" r:id="rId14"/>
    <p:sldId id="512" r:id="rId15"/>
    <p:sldId id="520" r:id="rId16"/>
    <p:sldId id="567" r:id="rId17"/>
    <p:sldId id="522" r:id="rId18"/>
    <p:sldId id="523" r:id="rId19"/>
    <p:sldId id="565" r:id="rId20"/>
    <p:sldId id="513" r:id="rId21"/>
    <p:sldId id="527" r:id="rId22"/>
    <p:sldId id="528" r:id="rId23"/>
    <p:sldId id="566" r:id="rId24"/>
    <p:sldId id="529" r:id="rId25"/>
    <p:sldId id="530" r:id="rId26"/>
    <p:sldId id="531" r:id="rId27"/>
    <p:sldId id="568" r:id="rId28"/>
    <p:sldId id="536" r:id="rId29"/>
    <p:sldId id="537" r:id="rId30"/>
    <p:sldId id="540" r:id="rId31"/>
    <p:sldId id="541" r:id="rId32"/>
    <p:sldId id="542" r:id="rId33"/>
    <p:sldId id="543" r:id="rId34"/>
    <p:sldId id="538" r:id="rId35"/>
    <p:sldId id="569" r:id="rId36"/>
    <p:sldId id="545" r:id="rId37"/>
    <p:sldId id="546" r:id="rId38"/>
    <p:sldId id="570" r:id="rId39"/>
    <p:sldId id="535" r:id="rId40"/>
    <p:sldId id="548" r:id="rId41"/>
    <p:sldId id="571" r:id="rId42"/>
    <p:sldId id="550" r:id="rId43"/>
    <p:sldId id="552" r:id="rId44"/>
    <p:sldId id="549" r:id="rId45"/>
    <p:sldId id="572" r:id="rId46"/>
    <p:sldId id="553" r:id="rId47"/>
    <p:sldId id="621" r:id="rId48"/>
    <p:sldId id="557" r:id="rId49"/>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15">
          <p15:clr>
            <a:srgbClr val="A4A3A4"/>
          </p15:clr>
        </p15:guide>
        <p15:guide id="2" pos="3839">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86AEE0"/>
    <a:srgbClr val="777777"/>
    <a:srgbClr val="5B9BD5"/>
    <a:srgbClr val="B3B4B6"/>
    <a:srgbClr val="0F6FC6"/>
    <a:srgbClr val="A5A5A5"/>
    <a:srgbClr val="ADCCE9"/>
    <a:srgbClr val="FEFEFF"/>
    <a:srgbClr val="D9DC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42" autoAdjust="0"/>
    <p:restoredTop sz="99532" autoAdjust="0"/>
  </p:normalViewPr>
  <p:slideViewPr>
    <p:cSldViewPr snapToGrid="0">
      <p:cViewPr varScale="1">
        <p:scale>
          <a:sx n="84" d="100"/>
          <a:sy n="84" d="100"/>
        </p:scale>
        <p:origin x="-90" y="-192"/>
      </p:cViewPr>
      <p:guideLst>
        <p:guide orient="horz" pos="2315"/>
        <p:guide pos="3839"/>
      </p:guideLst>
    </p:cSldViewPr>
  </p:slideViewPr>
  <p:notesTextViewPr>
    <p:cViewPr>
      <p:scale>
        <a:sx n="66" d="100"/>
        <a:sy n="66" d="100"/>
      </p:scale>
      <p:origin x="0" y="0"/>
    </p:cViewPr>
  </p:notesTextViewPr>
  <p:sorterViewPr>
    <p:cViewPr>
      <p:scale>
        <a:sx n="60" d="100"/>
        <a:sy n="60" d="100"/>
      </p:scale>
      <p:origin x="0" y="96"/>
    </p:cViewPr>
  </p:sorterViewPr>
  <p:notesViewPr>
    <p:cSldViewPr snapToGrid="0">
      <p:cViewPr varScale="1">
        <p:scale>
          <a:sx n="62" d="100"/>
          <a:sy n="62" d="100"/>
        </p:scale>
        <p:origin x="2452"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EBB66C-D209-4A8E-BF4B-1C2047C0C2C1}" type="datetimeFigureOut">
              <a:rPr lang="zh-CN" altLang="en-US" smtClean="0"/>
              <a:t>2018/1/10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A3739F-BF74-4F9F-B0E5-949823377313}" type="slidenum">
              <a:rPr lang="zh-CN" altLang="en-US" smtClean="0"/>
              <a:t>‹#›</a:t>
            </a:fld>
            <a:endParaRPr lang="zh-CN" altLang="en-US"/>
          </a:p>
        </p:txBody>
      </p:sp>
    </p:spTree>
    <p:extLst>
      <p:ext uri="{BB962C8B-B14F-4D97-AF65-F5344CB8AC3E}">
        <p14:creationId xmlns:p14="http://schemas.microsoft.com/office/powerpoint/2010/main" val="3989498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造字工房悦黑（非商用）常规体"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造字工房悦黑（非商用）常规体" pitchFamily="2" charset="-122"/>
              </a:defRPr>
            </a:lvl1pPr>
          </a:lstStyle>
          <a:p>
            <a:fld id="{D8D3007C-0BBF-4CAD-B02F-7664B804665F}" type="datetimeFigureOut">
              <a:rPr lang="zh-CN" altLang="en-US" smtClean="0"/>
              <a:t>2018/1/10</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造字工房悦黑（非商用）常规体"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造字工房悦黑（非商用）常规体" pitchFamily="2" charset="-122"/>
              </a:defRPr>
            </a:lvl1pPr>
          </a:lstStyle>
          <a:p>
            <a:fld id="{8927DC7C-EA85-41EA-BE8E-3BC04B9579CE}" type="slidenum">
              <a:rPr lang="zh-CN" altLang="en-US" smtClean="0"/>
              <a:t>‹#›</a:t>
            </a:fld>
            <a:endParaRPr lang="zh-CN" altLang="en-US" dirty="0"/>
          </a:p>
        </p:txBody>
      </p:sp>
    </p:spTree>
    <p:extLst>
      <p:ext uri="{BB962C8B-B14F-4D97-AF65-F5344CB8AC3E}">
        <p14:creationId xmlns:p14="http://schemas.microsoft.com/office/powerpoint/2010/main" val="57379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造字工房悦黑（非商用）常规体" pitchFamily="2" charset="-122"/>
        <a:cs typeface="+mn-cs"/>
      </a:defRPr>
    </a:lvl1pPr>
    <a:lvl2pPr marL="457200" algn="l" defTabSz="914400" rtl="0" eaLnBrk="1" latinLnBrk="0" hangingPunct="1">
      <a:defRPr sz="1200" kern="1200">
        <a:solidFill>
          <a:schemeClr val="tx1"/>
        </a:solidFill>
        <a:latin typeface="+mn-lt"/>
        <a:ea typeface="造字工房悦黑（非商用）常规体" pitchFamily="2" charset="-122"/>
        <a:cs typeface="+mn-cs"/>
      </a:defRPr>
    </a:lvl2pPr>
    <a:lvl3pPr marL="914400" algn="l" defTabSz="914400" rtl="0" eaLnBrk="1" latinLnBrk="0" hangingPunct="1">
      <a:defRPr sz="1200" kern="1200">
        <a:solidFill>
          <a:schemeClr val="tx1"/>
        </a:solidFill>
        <a:latin typeface="+mn-lt"/>
        <a:ea typeface="造字工房悦黑（非商用）常规体" pitchFamily="2" charset="-122"/>
        <a:cs typeface="+mn-cs"/>
      </a:defRPr>
    </a:lvl3pPr>
    <a:lvl4pPr marL="1371600" algn="l" defTabSz="914400" rtl="0" eaLnBrk="1" latinLnBrk="0" hangingPunct="1">
      <a:defRPr sz="1200" kern="1200">
        <a:solidFill>
          <a:schemeClr val="tx1"/>
        </a:solidFill>
        <a:latin typeface="+mn-lt"/>
        <a:ea typeface="造字工房悦黑（非商用）常规体" pitchFamily="2" charset="-122"/>
        <a:cs typeface="+mn-cs"/>
      </a:defRPr>
    </a:lvl4pPr>
    <a:lvl5pPr marL="1828800" algn="l" defTabSz="914400" rtl="0" eaLnBrk="1" latinLnBrk="0" hangingPunct="1">
      <a:defRPr sz="1200" kern="1200">
        <a:solidFill>
          <a:schemeClr val="tx1"/>
        </a:solidFill>
        <a:latin typeface="+mn-lt"/>
        <a:ea typeface="造字工房悦黑（非商用）常规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12</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13</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20</a:t>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21</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22</a:t>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23</a:t>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25</a:t>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26</a:t>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27</a:t>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28</a:t>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29</a:t>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30</a:t>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31</a:t>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32</a:t>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33</a:t>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34</a:t>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35</a:t>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36</a:t>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37</a:t>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38</a:t>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39</a:t>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40</a:t>
            </a:fld>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41</a:t>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42</a:t>
            </a:fld>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43</a:t>
            </a:fld>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44</a:t>
            </a:fld>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45</a:t>
            </a:fld>
            <a:endParaRPr lang="zh-CN"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46</a:t>
            </a:fld>
            <a:endParaRPr lang="zh-CN"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47</a:t>
            </a:fld>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48</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3" name="组合 2"/>
          <p:cNvGrpSpPr/>
          <p:nvPr userDrawn="1"/>
        </p:nvGrpSpPr>
        <p:grpSpPr>
          <a:xfrm>
            <a:off x="-286213" y="2926441"/>
            <a:ext cx="12764427" cy="4225925"/>
            <a:chOff x="1500188" y="1681163"/>
            <a:chExt cx="9177338" cy="3492500"/>
          </a:xfrm>
          <a:noFill/>
          <a:scene3d>
            <a:camera prst="perspectiveRelaxedModerately" fov="5700000">
              <a:rot lat="17390632" lon="0" rev="0"/>
            </a:camera>
            <a:lightRig rig="threePt" dir="t"/>
          </a:scene3d>
        </p:grpSpPr>
        <p:sp>
          <p:nvSpPr>
            <p:cNvPr id="4" name="Rectangle 5"/>
            <p:cNvSpPr>
              <a:spLocks noChangeArrowheads="1"/>
            </p:cNvSpPr>
            <p:nvPr/>
          </p:nvSpPr>
          <p:spPr bwMode="auto">
            <a:xfrm>
              <a:off x="150018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 name="Rectangle 6"/>
            <p:cNvSpPr>
              <a:spLocks noChangeArrowheads="1"/>
            </p:cNvSpPr>
            <p:nvPr/>
          </p:nvSpPr>
          <p:spPr bwMode="auto">
            <a:xfrm>
              <a:off x="241776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6" name="Rectangle 7"/>
            <p:cNvSpPr>
              <a:spLocks noChangeArrowheads="1"/>
            </p:cNvSpPr>
            <p:nvPr/>
          </p:nvSpPr>
          <p:spPr bwMode="auto">
            <a:xfrm>
              <a:off x="333533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7" name="Rectangle 8"/>
            <p:cNvSpPr>
              <a:spLocks noChangeArrowheads="1"/>
            </p:cNvSpPr>
            <p:nvPr/>
          </p:nvSpPr>
          <p:spPr bwMode="auto">
            <a:xfrm>
              <a:off x="425291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8" name="Rectangle 9"/>
            <p:cNvSpPr>
              <a:spLocks noChangeArrowheads="1"/>
            </p:cNvSpPr>
            <p:nvPr/>
          </p:nvSpPr>
          <p:spPr bwMode="auto">
            <a:xfrm>
              <a:off x="5170488" y="1681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9" name="Rectangle 10"/>
            <p:cNvSpPr>
              <a:spLocks noChangeArrowheads="1"/>
            </p:cNvSpPr>
            <p:nvPr/>
          </p:nvSpPr>
          <p:spPr bwMode="auto">
            <a:xfrm>
              <a:off x="60896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0" name="Rectangle 11"/>
            <p:cNvSpPr>
              <a:spLocks noChangeArrowheads="1"/>
            </p:cNvSpPr>
            <p:nvPr/>
          </p:nvSpPr>
          <p:spPr bwMode="auto">
            <a:xfrm>
              <a:off x="700722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1" name="Rectangle 12"/>
            <p:cNvSpPr>
              <a:spLocks noChangeArrowheads="1"/>
            </p:cNvSpPr>
            <p:nvPr/>
          </p:nvSpPr>
          <p:spPr bwMode="auto">
            <a:xfrm>
              <a:off x="792480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2" name="Rectangle 13"/>
            <p:cNvSpPr>
              <a:spLocks noChangeArrowheads="1"/>
            </p:cNvSpPr>
            <p:nvPr/>
          </p:nvSpPr>
          <p:spPr bwMode="auto">
            <a:xfrm>
              <a:off x="884237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3" name="Rectangle 14"/>
            <p:cNvSpPr>
              <a:spLocks noChangeArrowheads="1"/>
            </p:cNvSpPr>
            <p:nvPr/>
          </p:nvSpPr>
          <p:spPr bwMode="auto">
            <a:xfrm>
              <a:off x="97599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4" name="Rectangle 15"/>
            <p:cNvSpPr>
              <a:spLocks noChangeArrowheads="1"/>
            </p:cNvSpPr>
            <p:nvPr/>
          </p:nvSpPr>
          <p:spPr bwMode="auto">
            <a:xfrm>
              <a:off x="150018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5" name="Rectangle 16"/>
            <p:cNvSpPr>
              <a:spLocks noChangeArrowheads="1"/>
            </p:cNvSpPr>
            <p:nvPr/>
          </p:nvSpPr>
          <p:spPr bwMode="auto">
            <a:xfrm>
              <a:off x="241776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6" name="Rectangle 17"/>
            <p:cNvSpPr>
              <a:spLocks noChangeArrowheads="1"/>
            </p:cNvSpPr>
            <p:nvPr/>
          </p:nvSpPr>
          <p:spPr bwMode="auto">
            <a:xfrm>
              <a:off x="333533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7" name="Rectangle 18"/>
            <p:cNvSpPr>
              <a:spLocks noChangeArrowheads="1"/>
            </p:cNvSpPr>
            <p:nvPr/>
          </p:nvSpPr>
          <p:spPr bwMode="auto">
            <a:xfrm>
              <a:off x="425291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8" name="Rectangle 19"/>
            <p:cNvSpPr>
              <a:spLocks noChangeArrowheads="1"/>
            </p:cNvSpPr>
            <p:nvPr/>
          </p:nvSpPr>
          <p:spPr bwMode="auto">
            <a:xfrm>
              <a:off x="5170488" y="2379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9" name="Rectangle 20"/>
            <p:cNvSpPr>
              <a:spLocks noChangeArrowheads="1"/>
            </p:cNvSpPr>
            <p:nvPr/>
          </p:nvSpPr>
          <p:spPr bwMode="auto">
            <a:xfrm>
              <a:off x="60896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0" name="Rectangle 21"/>
            <p:cNvSpPr>
              <a:spLocks noChangeArrowheads="1"/>
            </p:cNvSpPr>
            <p:nvPr/>
          </p:nvSpPr>
          <p:spPr bwMode="auto">
            <a:xfrm>
              <a:off x="700722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1" name="Rectangle 22"/>
            <p:cNvSpPr>
              <a:spLocks noChangeArrowheads="1"/>
            </p:cNvSpPr>
            <p:nvPr/>
          </p:nvSpPr>
          <p:spPr bwMode="auto">
            <a:xfrm>
              <a:off x="792480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2" name="Rectangle 23"/>
            <p:cNvSpPr>
              <a:spLocks noChangeArrowheads="1"/>
            </p:cNvSpPr>
            <p:nvPr/>
          </p:nvSpPr>
          <p:spPr bwMode="auto">
            <a:xfrm>
              <a:off x="884237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3" name="Rectangle 24"/>
            <p:cNvSpPr>
              <a:spLocks noChangeArrowheads="1"/>
            </p:cNvSpPr>
            <p:nvPr/>
          </p:nvSpPr>
          <p:spPr bwMode="auto">
            <a:xfrm>
              <a:off x="97599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4" name="Rectangle 25"/>
            <p:cNvSpPr>
              <a:spLocks noChangeArrowheads="1"/>
            </p:cNvSpPr>
            <p:nvPr/>
          </p:nvSpPr>
          <p:spPr bwMode="auto">
            <a:xfrm>
              <a:off x="150018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5" name="Rectangle 26"/>
            <p:cNvSpPr>
              <a:spLocks noChangeArrowheads="1"/>
            </p:cNvSpPr>
            <p:nvPr/>
          </p:nvSpPr>
          <p:spPr bwMode="auto">
            <a:xfrm>
              <a:off x="241776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6" name="Rectangle 27"/>
            <p:cNvSpPr>
              <a:spLocks noChangeArrowheads="1"/>
            </p:cNvSpPr>
            <p:nvPr/>
          </p:nvSpPr>
          <p:spPr bwMode="auto">
            <a:xfrm>
              <a:off x="333533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7" name="Rectangle 28"/>
            <p:cNvSpPr>
              <a:spLocks noChangeArrowheads="1"/>
            </p:cNvSpPr>
            <p:nvPr/>
          </p:nvSpPr>
          <p:spPr bwMode="auto">
            <a:xfrm>
              <a:off x="425291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8" name="Rectangle 29"/>
            <p:cNvSpPr>
              <a:spLocks noChangeArrowheads="1"/>
            </p:cNvSpPr>
            <p:nvPr/>
          </p:nvSpPr>
          <p:spPr bwMode="auto">
            <a:xfrm>
              <a:off x="5170488" y="3078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9" name="Rectangle 30"/>
            <p:cNvSpPr>
              <a:spLocks noChangeArrowheads="1"/>
            </p:cNvSpPr>
            <p:nvPr/>
          </p:nvSpPr>
          <p:spPr bwMode="auto">
            <a:xfrm>
              <a:off x="60896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0" name="Rectangle 31"/>
            <p:cNvSpPr>
              <a:spLocks noChangeArrowheads="1"/>
            </p:cNvSpPr>
            <p:nvPr/>
          </p:nvSpPr>
          <p:spPr bwMode="auto">
            <a:xfrm>
              <a:off x="700722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1" name="Rectangle 32"/>
            <p:cNvSpPr>
              <a:spLocks noChangeArrowheads="1"/>
            </p:cNvSpPr>
            <p:nvPr/>
          </p:nvSpPr>
          <p:spPr bwMode="auto">
            <a:xfrm>
              <a:off x="792480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2" name="Rectangle 33"/>
            <p:cNvSpPr>
              <a:spLocks noChangeArrowheads="1"/>
            </p:cNvSpPr>
            <p:nvPr/>
          </p:nvSpPr>
          <p:spPr bwMode="auto">
            <a:xfrm>
              <a:off x="884237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3" name="Rectangle 34"/>
            <p:cNvSpPr>
              <a:spLocks noChangeArrowheads="1"/>
            </p:cNvSpPr>
            <p:nvPr/>
          </p:nvSpPr>
          <p:spPr bwMode="auto">
            <a:xfrm>
              <a:off x="97599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4" name="Rectangle 35"/>
            <p:cNvSpPr>
              <a:spLocks noChangeArrowheads="1"/>
            </p:cNvSpPr>
            <p:nvPr/>
          </p:nvSpPr>
          <p:spPr bwMode="auto">
            <a:xfrm>
              <a:off x="150018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5" name="Rectangle 36"/>
            <p:cNvSpPr>
              <a:spLocks noChangeArrowheads="1"/>
            </p:cNvSpPr>
            <p:nvPr/>
          </p:nvSpPr>
          <p:spPr bwMode="auto">
            <a:xfrm>
              <a:off x="241776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6" name="Rectangle 37"/>
            <p:cNvSpPr>
              <a:spLocks noChangeArrowheads="1"/>
            </p:cNvSpPr>
            <p:nvPr/>
          </p:nvSpPr>
          <p:spPr bwMode="auto">
            <a:xfrm>
              <a:off x="333533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7" name="Rectangle 38"/>
            <p:cNvSpPr>
              <a:spLocks noChangeArrowheads="1"/>
            </p:cNvSpPr>
            <p:nvPr/>
          </p:nvSpPr>
          <p:spPr bwMode="auto">
            <a:xfrm>
              <a:off x="425291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8" name="Rectangle 39"/>
            <p:cNvSpPr>
              <a:spLocks noChangeArrowheads="1"/>
            </p:cNvSpPr>
            <p:nvPr/>
          </p:nvSpPr>
          <p:spPr bwMode="auto">
            <a:xfrm>
              <a:off x="5170488" y="3776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9" name="Rectangle 40"/>
            <p:cNvSpPr>
              <a:spLocks noChangeArrowheads="1"/>
            </p:cNvSpPr>
            <p:nvPr/>
          </p:nvSpPr>
          <p:spPr bwMode="auto">
            <a:xfrm>
              <a:off x="60896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0" name="Rectangle 41"/>
            <p:cNvSpPr>
              <a:spLocks noChangeArrowheads="1"/>
            </p:cNvSpPr>
            <p:nvPr/>
          </p:nvSpPr>
          <p:spPr bwMode="auto">
            <a:xfrm>
              <a:off x="700722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1" name="Rectangle 42"/>
            <p:cNvSpPr>
              <a:spLocks noChangeArrowheads="1"/>
            </p:cNvSpPr>
            <p:nvPr/>
          </p:nvSpPr>
          <p:spPr bwMode="auto">
            <a:xfrm>
              <a:off x="792480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2" name="Rectangle 43"/>
            <p:cNvSpPr>
              <a:spLocks noChangeArrowheads="1"/>
            </p:cNvSpPr>
            <p:nvPr/>
          </p:nvSpPr>
          <p:spPr bwMode="auto">
            <a:xfrm>
              <a:off x="884237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3" name="Rectangle 44"/>
            <p:cNvSpPr>
              <a:spLocks noChangeArrowheads="1"/>
            </p:cNvSpPr>
            <p:nvPr/>
          </p:nvSpPr>
          <p:spPr bwMode="auto">
            <a:xfrm>
              <a:off x="97599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4" name="Rectangle 45"/>
            <p:cNvSpPr>
              <a:spLocks noChangeArrowheads="1"/>
            </p:cNvSpPr>
            <p:nvPr/>
          </p:nvSpPr>
          <p:spPr bwMode="auto">
            <a:xfrm>
              <a:off x="150018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5" name="Rectangle 46"/>
            <p:cNvSpPr>
              <a:spLocks noChangeArrowheads="1"/>
            </p:cNvSpPr>
            <p:nvPr/>
          </p:nvSpPr>
          <p:spPr bwMode="auto">
            <a:xfrm>
              <a:off x="241776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6" name="Rectangle 47"/>
            <p:cNvSpPr>
              <a:spLocks noChangeArrowheads="1"/>
            </p:cNvSpPr>
            <p:nvPr/>
          </p:nvSpPr>
          <p:spPr bwMode="auto">
            <a:xfrm>
              <a:off x="333533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7" name="Rectangle 48"/>
            <p:cNvSpPr>
              <a:spLocks noChangeArrowheads="1"/>
            </p:cNvSpPr>
            <p:nvPr/>
          </p:nvSpPr>
          <p:spPr bwMode="auto">
            <a:xfrm>
              <a:off x="425291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8" name="Rectangle 49"/>
            <p:cNvSpPr>
              <a:spLocks noChangeArrowheads="1"/>
            </p:cNvSpPr>
            <p:nvPr/>
          </p:nvSpPr>
          <p:spPr bwMode="auto">
            <a:xfrm>
              <a:off x="5170488" y="4475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9" name="Rectangle 50"/>
            <p:cNvSpPr>
              <a:spLocks noChangeArrowheads="1"/>
            </p:cNvSpPr>
            <p:nvPr/>
          </p:nvSpPr>
          <p:spPr bwMode="auto">
            <a:xfrm>
              <a:off x="60896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0" name="Rectangle 51"/>
            <p:cNvSpPr>
              <a:spLocks noChangeArrowheads="1"/>
            </p:cNvSpPr>
            <p:nvPr/>
          </p:nvSpPr>
          <p:spPr bwMode="auto">
            <a:xfrm>
              <a:off x="700722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1" name="Rectangle 52"/>
            <p:cNvSpPr>
              <a:spLocks noChangeArrowheads="1"/>
            </p:cNvSpPr>
            <p:nvPr/>
          </p:nvSpPr>
          <p:spPr bwMode="auto">
            <a:xfrm>
              <a:off x="792480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2" name="Rectangle 53"/>
            <p:cNvSpPr>
              <a:spLocks noChangeArrowheads="1"/>
            </p:cNvSpPr>
            <p:nvPr/>
          </p:nvSpPr>
          <p:spPr bwMode="auto">
            <a:xfrm>
              <a:off x="884237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3" name="Rectangle 54"/>
            <p:cNvSpPr>
              <a:spLocks noChangeArrowheads="1"/>
            </p:cNvSpPr>
            <p:nvPr/>
          </p:nvSpPr>
          <p:spPr bwMode="auto">
            <a:xfrm>
              <a:off x="97599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grpSp>
      <p:grpSp>
        <p:nvGrpSpPr>
          <p:cNvPr id="101" name="Group 48"/>
          <p:cNvGrpSpPr>
            <a:grpSpLocks noChangeAspect="1"/>
          </p:cNvGrpSpPr>
          <p:nvPr userDrawn="1"/>
        </p:nvGrpSpPr>
        <p:grpSpPr bwMode="auto">
          <a:xfrm>
            <a:off x="1371594" y="401780"/>
            <a:ext cx="9465713" cy="3920835"/>
            <a:chOff x="-627" y="390"/>
            <a:chExt cx="8934" cy="3538"/>
          </a:xfrm>
          <a:solidFill>
            <a:schemeClr val="bg1">
              <a:lumMod val="85000"/>
              <a:alpha val="38000"/>
            </a:schemeClr>
          </a:solidFill>
        </p:grpSpPr>
        <p:sp>
          <p:nvSpPr>
            <p:cNvPr id="10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grpSp>
        <p:nvGrpSpPr>
          <p:cNvPr id="3" name="组合 2"/>
          <p:cNvGrpSpPr/>
          <p:nvPr userDrawn="1"/>
        </p:nvGrpSpPr>
        <p:grpSpPr>
          <a:xfrm>
            <a:off x="-286213" y="2926441"/>
            <a:ext cx="12764427" cy="4225925"/>
            <a:chOff x="1500188" y="1681163"/>
            <a:chExt cx="9177338" cy="3492500"/>
          </a:xfrm>
          <a:noFill/>
          <a:scene3d>
            <a:camera prst="perspectiveRelaxedModerately" fov="5700000">
              <a:rot lat="17390632" lon="0" rev="0"/>
            </a:camera>
            <a:lightRig rig="threePt" dir="t"/>
          </a:scene3d>
        </p:grpSpPr>
        <p:sp>
          <p:nvSpPr>
            <p:cNvPr id="4" name="Rectangle 5"/>
            <p:cNvSpPr>
              <a:spLocks noChangeArrowheads="1"/>
            </p:cNvSpPr>
            <p:nvPr/>
          </p:nvSpPr>
          <p:spPr bwMode="auto">
            <a:xfrm>
              <a:off x="150018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 name="Rectangle 6"/>
            <p:cNvSpPr>
              <a:spLocks noChangeArrowheads="1"/>
            </p:cNvSpPr>
            <p:nvPr/>
          </p:nvSpPr>
          <p:spPr bwMode="auto">
            <a:xfrm>
              <a:off x="241776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6" name="Rectangle 7"/>
            <p:cNvSpPr>
              <a:spLocks noChangeArrowheads="1"/>
            </p:cNvSpPr>
            <p:nvPr/>
          </p:nvSpPr>
          <p:spPr bwMode="auto">
            <a:xfrm>
              <a:off x="333533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7" name="Rectangle 8"/>
            <p:cNvSpPr>
              <a:spLocks noChangeArrowheads="1"/>
            </p:cNvSpPr>
            <p:nvPr/>
          </p:nvSpPr>
          <p:spPr bwMode="auto">
            <a:xfrm>
              <a:off x="425291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8" name="Rectangle 9"/>
            <p:cNvSpPr>
              <a:spLocks noChangeArrowheads="1"/>
            </p:cNvSpPr>
            <p:nvPr/>
          </p:nvSpPr>
          <p:spPr bwMode="auto">
            <a:xfrm>
              <a:off x="5170488" y="1681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9" name="Rectangle 10"/>
            <p:cNvSpPr>
              <a:spLocks noChangeArrowheads="1"/>
            </p:cNvSpPr>
            <p:nvPr/>
          </p:nvSpPr>
          <p:spPr bwMode="auto">
            <a:xfrm>
              <a:off x="60896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0" name="Rectangle 11"/>
            <p:cNvSpPr>
              <a:spLocks noChangeArrowheads="1"/>
            </p:cNvSpPr>
            <p:nvPr/>
          </p:nvSpPr>
          <p:spPr bwMode="auto">
            <a:xfrm>
              <a:off x="700722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1" name="Rectangle 12"/>
            <p:cNvSpPr>
              <a:spLocks noChangeArrowheads="1"/>
            </p:cNvSpPr>
            <p:nvPr/>
          </p:nvSpPr>
          <p:spPr bwMode="auto">
            <a:xfrm>
              <a:off x="792480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2" name="Rectangle 13"/>
            <p:cNvSpPr>
              <a:spLocks noChangeArrowheads="1"/>
            </p:cNvSpPr>
            <p:nvPr/>
          </p:nvSpPr>
          <p:spPr bwMode="auto">
            <a:xfrm>
              <a:off x="884237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3" name="Rectangle 14"/>
            <p:cNvSpPr>
              <a:spLocks noChangeArrowheads="1"/>
            </p:cNvSpPr>
            <p:nvPr/>
          </p:nvSpPr>
          <p:spPr bwMode="auto">
            <a:xfrm>
              <a:off x="97599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4" name="Rectangle 15"/>
            <p:cNvSpPr>
              <a:spLocks noChangeArrowheads="1"/>
            </p:cNvSpPr>
            <p:nvPr/>
          </p:nvSpPr>
          <p:spPr bwMode="auto">
            <a:xfrm>
              <a:off x="150018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5" name="Rectangle 16"/>
            <p:cNvSpPr>
              <a:spLocks noChangeArrowheads="1"/>
            </p:cNvSpPr>
            <p:nvPr/>
          </p:nvSpPr>
          <p:spPr bwMode="auto">
            <a:xfrm>
              <a:off x="241776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6" name="Rectangle 17"/>
            <p:cNvSpPr>
              <a:spLocks noChangeArrowheads="1"/>
            </p:cNvSpPr>
            <p:nvPr/>
          </p:nvSpPr>
          <p:spPr bwMode="auto">
            <a:xfrm>
              <a:off x="333533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7" name="Rectangle 18"/>
            <p:cNvSpPr>
              <a:spLocks noChangeArrowheads="1"/>
            </p:cNvSpPr>
            <p:nvPr/>
          </p:nvSpPr>
          <p:spPr bwMode="auto">
            <a:xfrm>
              <a:off x="425291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8" name="Rectangle 19"/>
            <p:cNvSpPr>
              <a:spLocks noChangeArrowheads="1"/>
            </p:cNvSpPr>
            <p:nvPr/>
          </p:nvSpPr>
          <p:spPr bwMode="auto">
            <a:xfrm>
              <a:off x="5170488" y="2379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9" name="Rectangle 20"/>
            <p:cNvSpPr>
              <a:spLocks noChangeArrowheads="1"/>
            </p:cNvSpPr>
            <p:nvPr/>
          </p:nvSpPr>
          <p:spPr bwMode="auto">
            <a:xfrm>
              <a:off x="60896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0" name="Rectangle 21"/>
            <p:cNvSpPr>
              <a:spLocks noChangeArrowheads="1"/>
            </p:cNvSpPr>
            <p:nvPr/>
          </p:nvSpPr>
          <p:spPr bwMode="auto">
            <a:xfrm>
              <a:off x="700722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1" name="Rectangle 22"/>
            <p:cNvSpPr>
              <a:spLocks noChangeArrowheads="1"/>
            </p:cNvSpPr>
            <p:nvPr/>
          </p:nvSpPr>
          <p:spPr bwMode="auto">
            <a:xfrm>
              <a:off x="792480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2" name="Rectangle 23"/>
            <p:cNvSpPr>
              <a:spLocks noChangeArrowheads="1"/>
            </p:cNvSpPr>
            <p:nvPr/>
          </p:nvSpPr>
          <p:spPr bwMode="auto">
            <a:xfrm>
              <a:off x="884237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3" name="Rectangle 24"/>
            <p:cNvSpPr>
              <a:spLocks noChangeArrowheads="1"/>
            </p:cNvSpPr>
            <p:nvPr/>
          </p:nvSpPr>
          <p:spPr bwMode="auto">
            <a:xfrm>
              <a:off x="97599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4" name="Rectangle 25"/>
            <p:cNvSpPr>
              <a:spLocks noChangeArrowheads="1"/>
            </p:cNvSpPr>
            <p:nvPr/>
          </p:nvSpPr>
          <p:spPr bwMode="auto">
            <a:xfrm>
              <a:off x="150018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5" name="Rectangle 26"/>
            <p:cNvSpPr>
              <a:spLocks noChangeArrowheads="1"/>
            </p:cNvSpPr>
            <p:nvPr/>
          </p:nvSpPr>
          <p:spPr bwMode="auto">
            <a:xfrm>
              <a:off x="241776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6" name="Rectangle 27"/>
            <p:cNvSpPr>
              <a:spLocks noChangeArrowheads="1"/>
            </p:cNvSpPr>
            <p:nvPr/>
          </p:nvSpPr>
          <p:spPr bwMode="auto">
            <a:xfrm>
              <a:off x="333533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7" name="Rectangle 28"/>
            <p:cNvSpPr>
              <a:spLocks noChangeArrowheads="1"/>
            </p:cNvSpPr>
            <p:nvPr/>
          </p:nvSpPr>
          <p:spPr bwMode="auto">
            <a:xfrm>
              <a:off x="425291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8" name="Rectangle 29"/>
            <p:cNvSpPr>
              <a:spLocks noChangeArrowheads="1"/>
            </p:cNvSpPr>
            <p:nvPr/>
          </p:nvSpPr>
          <p:spPr bwMode="auto">
            <a:xfrm>
              <a:off x="5170488" y="3078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9" name="Rectangle 30"/>
            <p:cNvSpPr>
              <a:spLocks noChangeArrowheads="1"/>
            </p:cNvSpPr>
            <p:nvPr/>
          </p:nvSpPr>
          <p:spPr bwMode="auto">
            <a:xfrm>
              <a:off x="60896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0" name="Rectangle 31"/>
            <p:cNvSpPr>
              <a:spLocks noChangeArrowheads="1"/>
            </p:cNvSpPr>
            <p:nvPr/>
          </p:nvSpPr>
          <p:spPr bwMode="auto">
            <a:xfrm>
              <a:off x="700722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1" name="Rectangle 32"/>
            <p:cNvSpPr>
              <a:spLocks noChangeArrowheads="1"/>
            </p:cNvSpPr>
            <p:nvPr/>
          </p:nvSpPr>
          <p:spPr bwMode="auto">
            <a:xfrm>
              <a:off x="792480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2" name="Rectangle 33"/>
            <p:cNvSpPr>
              <a:spLocks noChangeArrowheads="1"/>
            </p:cNvSpPr>
            <p:nvPr/>
          </p:nvSpPr>
          <p:spPr bwMode="auto">
            <a:xfrm>
              <a:off x="884237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3" name="Rectangle 34"/>
            <p:cNvSpPr>
              <a:spLocks noChangeArrowheads="1"/>
            </p:cNvSpPr>
            <p:nvPr/>
          </p:nvSpPr>
          <p:spPr bwMode="auto">
            <a:xfrm>
              <a:off x="97599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4" name="Rectangle 35"/>
            <p:cNvSpPr>
              <a:spLocks noChangeArrowheads="1"/>
            </p:cNvSpPr>
            <p:nvPr/>
          </p:nvSpPr>
          <p:spPr bwMode="auto">
            <a:xfrm>
              <a:off x="150018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5" name="Rectangle 36"/>
            <p:cNvSpPr>
              <a:spLocks noChangeArrowheads="1"/>
            </p:cNvSpPr>
            <p:nvPr/>
          </p:nvSpPr>
          <p:spPr bwMode="auto">
            <a:xfrm>
              <a:off x="241776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6" name="Rectangle 37"/>
            <p:cNvSpPr>
              <a:spLocks noChangeArrowheads="1"/>
            </p:cNvSpPr>
            <p:nvPr/>
          </p:nvSpPr>
          <p:spPr bwMode="auto">
            <a:xfrm>
              <a:off x="333533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7" name="Rectangle 38"/>
            <p:cNvSpPr>
              <a:spLocks noChangeArrowheads="1"/>
            </p:cNvSpPr>
            <p:nvPr/>
          </p:nvSpPr>
          <p:spPr bwMode="auto">
            <a:xfrm>
              <a:off x="425291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8" name="Rectangle 39"/>
            <p:cNvSpPr>
              <a:spLocks noChangeArrowheads="1"/>
            </p:cNvSpPr>
            <p:nvPr/>
          </p:nvSpPr>
          <p:spPr bwMode="auto">
            <a:xfrm>
              <a:off x="5170488" y="3776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9" name="Rectangle 40"/>
            <p:cNvSpPr>
              <a:spLocks noChangeArrowheads="1"/>
            </p:cNvSpPr>
            <p:nvPr/>
          </p:nvSpPr>
          <p:spPr bwMode="auto">
            <a:xfrm>
              <a:off x="60896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0" name="Rectangle 41"/>
            <p:cNvSpPr>
              <a:spLocks noChangeArrowheads="1"/>
            </p:cNvSpPr>
            <p:nvPr/>
          </p:nvSpPr>
          <p:spPr bwMode="auto">
            <a:xfrm>
              <a:off x="700722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1" name="Rectangle 42"/>
            <p:cNvSpPr>
              <a:spLocks noChangeArrowheads="1"/>
            </p:cNvSpPr>
            <p:nvPr/>
          </p:nvSpPr>
          <p:spPr bwMode="auto">
            <a:xfrm>
              <a:off x="792480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2" name="Rectangle 43"/>
            <p:cNvSpPr>
              <a:spLocks noChangeArrowheads="1"/>
            </p:cNvSpPr>
            <p:nvPr/>
          </p:nvSpPr>
          <p:spPr bwMode="auto">
            <a:xfrm>
              <a:off x="884237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3" name="Rectangle 44"/>
            <p:cNvSpPr>
              <a:spLocks noChangeArrowheads="1"/>
            </p:cNvSpPr>
            <p:nvPr/>
          </p:nvSpPr>
          <p:spPr bwMode="auto">
            <a:xfrm>
              <a:off x="97599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4" name="Rectangle 45"/>
            <p:cNvSpPr>
              <a:spLocks noChangeArrowheads="1"/>
            </p:cNvSpPr>
            <p:nvPr/>
          </p:nvSpPr>
          <p:spPr bwMode="auto">
            <a:xfrm>
              <a:off x="150018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5" name="Rectangle 46"/>
            <p:cNvSpPr>
              <a:spLocks noChangeArrowheads="1"/>
            </p:cNvSpPr>
            <p:nvPr/>
          </p:nvSpPr>
          <p:spPr bwMode="auto">
            <a:xfrm>
              <a:off x="241776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6" name="Rectangle 47"/>
            <p:cNvSpPr>
              <a:spLocks noChangeArrowheads="1"/>
            </p:cNvSpPr>
            <p:nvPr/>
          </p:nvSpPr>
          <p:spPr bwMode="auto">
            <a:xfrm>
              <a:off x="333533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7" name="Rectangle 48"/>
            <p:cNvSpPr>
              <a:spLocks noChangeArrowheads="1"/>
            </p:cNvSpPr>
            <p:nvPr/>
          </p:nvSpPr>
          <p:spPr bwMode="auto">
            <a:xfrm>
              <a:off x="425291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8" name="Rectangle 49"/>
            <p:cNvSpPr>
              <a:spLocks noChangeArrowheads="1"/>
            </p:cNvSpPr>
            <p:nvPr/>
          </p:nvSpPr>
          <p:spPr bwMode="auto">
            <a:xfrm>
              <a:off x="5170488" y="4475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9" name="Rectangle 50"/>
            <p:cNvSpPr>
              <a:spLocks noChangeArrowheads="1"/>
            </p:cNvSpPr>
            <p:nvPr/>
          </p:nvSpPr>
          <p:spPr bwMode="auto">
            <a:xfrm>
              <a:off x="60896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0" name="Rectangle 51"/>
            <p:cNvSpPr>
              <a:spLocks noChangeArrowheads="1"/>
            </p:cNvSpPr>
            <p:nvPr/>
          </p:nvSpPr>
          <p:spPr bwMode="auto">
            <a:xfrm>
              <a:off x="700722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1" name="Rectangle 52"/>
            <p:cNvSpPr>
              <a:spLocks noChangeArrowheads="1"/>
            </p:cNvSpPr>
            <p:nvPr/>
          </p:nvSpPr>
          <p:spPr bwMode="auto">
            <a:xfrm>
              <a:off x="792480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2" name="Rectangle 53"/>
            <p:cNvSpPr>
              <a:spLocks noChangeArrowheads="1"/>
            </p:cNvSpPr>
            <p:nvPr/>
          </p:nvSpPr>
          <p:spPr bwMode="auto">
            <a:xfrm>
              <a:off x="884237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3" name="Rectangle 54"/>
            <p:cNvSpPr>
              <a:spLocks noChangeArrowheads="1"/>
            </p:cNvSpPr>
            <p:nvPr/>
          </p:nvSpPr>
          <p:spPr bwMode="auto">
            <a:xfrm>
              <a:off x="97599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grpSp>
      <p:grpSp>
        <p:nvGrpSpPr>
          <p:cNvPr id="101" name="Group 48"/>
          <p:cNvGrpSpPr>
            <a:grpSpLocks noChangeAspect="1"/>
          </p:cNvGrpSpPr>
          <p:nvPr userDrawn="1"/>
        </p:nvGrpSpPr>
        <p:grpSpPr bwMode="auto">
          <a:xfrm>
            <a:off x="1371594" y="401780"/>
            <a:ext cx="9465713" cy="3920835"/>
            <a:chOff x="-627" y="390"/>
            <a:chExt cx="8934" cy="3538"/>
          </a:xfrm>
          <a:solidFill>
            <a:schemeClr val="bg1">
              <a:lumMod val="85000"/>
              <a:alpha val="38000"/>
            </a:schemeClr>
          </a:solidFill>
        </p:grpSpPr>
        <p:sp>
          <p:nvSpPr>
            <p:cNvPr id="10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55" name="直接连接符 54"/>
          <p:cNvCxnSpPr/>
          <p:nvPr userDrawn="1"/>
        </p:nvCxnSpPr>
        <p:spPr>
          <a:xfrm flipH="1">
            <a:off x="-11000" y="782365"/>
            <a:ext cx="72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userDrawn="1"/>
        </p:nvCxnSpPr>
        <p:spPr>
          <a:xfrm flipH="1">
            <a:off x="4992000" y="781673"/>
            <a:ext cx="720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userDrawn="1"/>
        </p:nvGrpSpPr>
        <p:grpSpPr>
          <a:xfrm>
            <a:off x="990009" y="285725"/>
            <a:ext cx="1008000" cy="1008000"/>
            <a:chOff x="5126389" y="2677103"/>
            <a:chExt cx="1939222" cy="1939223"/>
          </a:xfrm>
        </p:grpSpPr>
        <p:grpSp>
          <p:nvGrpSpPr>
            <p:cNvPr id="58" name="组合 57"/>
            <p:cNvGrpSpPr/>
            <p:nvPr/>
          </p:nvGrpSpPr>
          <p:grpSpPr>
            <a:xfrm>
              <a:off x="5126389" y="2677103"/>
              <a:ext cx="1939222" cy="1939223"/>
              <a:chOff x="8502650" y="2178050"/>
              <a:chExt cx="2120900" cy="2120901"/>
            </a:xfrm>
          </p:grpSpPr>
          <p:sp>
            <p:nvSpPr>
              <p:cNvPr id="129" name="椭圆 128"/>
              <p:cNvSpPr/>
              <p:nvPr/>
            </p:nvSpPr>
            <p:spPr>
              <a:xfrm>
                <a:off x="8502650" y="2178050"/>
                <a:ext cx="2120900" cy="2120900"/>
              </a:xfrm>
              <a:prstGeom prst="ellipse">
                <a:avLst/>
              </a:prstGeom>
              <a:gradFill>
                <a:gsLst>
                  <a:gs pos="100000">
                    <a:srgbClr val="E4E4E4"/>
                  </a:gs>
                  <a:gs pos="0">
                    <a:schemeClr val="bg1"/>
                  </a:gs>
                </a:gsLst>
                <a:lin ang="5400000" scaled="1"/>
              </a:gradFill>
              <a:ln>
                <a:noFill/>
              </a:ln>
              <a:effectLst>
                <a:outerShdw blurRad="1270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130" name="椭圆 129"/>
              <p:cNvSpPr/>
              <p:nvPr/>
            </p:nvSpPr>
            <p:spPr>
              <a:xfrm>
                <a:off x="8502650" y="2178050"/>
                <a:ext cx="2120899" cy="2120901"/>
              </a:xfrm>
              <a:prstGeom prst="ellipse">
                <a:avLst/>
              </a:prstGeom>
              <a:gradFill>
                <a:gsLst>
                  <a:gs pos="100000">
                    <a:srgbClr val="E4E4E4"/>
                  </a:gs>
                  <a:gs pos="0">
                    <a:srgbClr val="FBFBFB"/>
                  </a:gs>
                </a:gsLst>
                <a:lin ang="54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grpSp>
        <p:sp>
          <p:nvSpPr>
            <p:cNvPr id="59" name="椭圆 58"/>
            <p:cNvSpPr/>
            <p:nvPr/>
          </p:nvSpPr>
          <p:spPr>
            <a:xfrm>
              <a:off x="5430944" y="2981658"/>
              <a:ext cx="1330114" cy="1330115"/>
            </a:xfrm>
            <a:prstGeom prst="ellipse">
              <a:avLst/>
            </a:prstGeom>
            <a:gradFill>
              <a:gsLst>
                <a:gs pos="0">
                  <a:srgbClr val="ECECEC"/>
                </a:gs>
                <a:gs pos="100000">
                  <a:schemeClr val="bg1"/>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60" name="椭圆 59"/>
            <p:cNvSpPr/>
            <p:nvPr userDrawn="1"/>
          </p:nvSpPr>
          <p:spPr>
            <a:xfrm>
              <a:off x="5334163" y="2884877"/>
              <a:ext cx="1523674" cy="1523675"/>
            </a:xfrm>
            <a:prstGeom prst="ellipse">
              <a:avLst/>
            </a:prstGeom>
            <a:solidFill>
              <a:srgbClr val="E84236"/>
            </a:solidFill>
            <a:ln>
              <a:noFill/>
            </a:ln>
            <a:effectLst>
              <a:innerShdw blurRad="101600" dist="50800" dir="16200000">
                <a:schemeClr val="tx1">
                  <a:lumMod val="95000"/>
                  <a:lumOff val="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rPr>
                <a:t>01</a:t>
              </a:r>
              <a:endParaRPr kumimoji="0" lang="zh-CN" altLang="en-US"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grpSp>
        <p:nvGrpSpPr>
          <p:cNvPr id="3" name="组合 2"/>
          <p:cNvGrpSpPr/>
          <p:nvPr userDrawn="1"/>
        </p:nvGrpSpPr>
        <p:grpSpPr>
          <a:xfrm>
            <a:off x="-286213" y="2926441"/>
            <a:ext cx="12764427" cy="4225925"/>
            <a:chOff x="1500188" y="1681163"/>
            <a:chExt cx="9177338" cy="3492500"/>
          </a:xfrm>
          <a:noFill/>
          <a:scene3d>
            <a:camera prst="perspectiveRelaxedModerately" fov="5700000">
              <a:rot lat="17390632" lon="0" rev="0"/>
            </a:camera>
            <a:lightRig rig="threePt" dir="t"/>
          </a:scene3d>
        </p:grpSpPr>
        <p:sp>
          <p:nvSpPr>
            <p:cNvPr id="4" name="Rectangle 5"/>
            <p:cNvSpPr>
              <a:spLocks noChangeArrowheads="1"/>
            </p:cNvSpPr>
            <p:nvPr/>
          </p:nvSpPr>
          <p:spPr bwMode="auto">
            <a:xfrm>
              <a:off x="150018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 name="Rectangle 6"/>
            <p:cNvSpPr>
              <a:spLocks noChangeArrowheads="1"/>
            </p:cNvSpPr>
            <p:nvPr/>
          </p:nvSpPr>
          <p:spPr bwMode="auto">
            <a:xfrm>
              <a:off x="241776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6" name="Rectangle 7"/>
            <p:cNvSpPr>
              <a:spLocks noChangeArrowheads="1"/>
            </p:cNvSpPr>
            <p:nvPr/>
          </p:nvSpPr>
          <p:spPr bwMode="auto">
            <a:xfrm>
              <a:off x="333533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7" name="Rectangle 8"/>
            <p:cNvSpPr>
              <a:spLocks noChangeArrowheads="1"/>
            </p:cNvSpPr>
            <p:nvPr/>
          </p:nvSpPr>
          <p:spPr bwMode="auto">
            <a:xfrm>
              <a:off x="425291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8" name="Rectangle 9"/>
            <p:cNvSpPr>
              <a:spLocks noChangeArrowheads="1"/>
            </p:cNvSpPr>
            <p:nvPr/>
          </p:nvSpPr>
          <p:spPr bwMode="auto">
            <a:xfrm>
              <a:off x="5170488" y="1681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9" name="Rectangle 10"/>
            <p:cNvSpPr>
              <a:spLocks noChangeArrowheads="1"/>
            </p:cNvSpPr>
            <p:nvPr/>
          </p:nvSpPr>
          <p:spPr bwMode="auto">
            <a:xfrm>
              <a:off x="60896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0" name="Rectangle 11"/>
            <p:cNvSpPr>
              <a:spLocks noChangeArrowheads="1"/>
            </p:cNvSpPr>
            <p:nvPr/>
          </p:nvSpPr>
          <p:spPr bwMode="auto">
            <a:xfrm>
              <a:off x="700722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1" name="Rectangle 12"/>
            <p:cNvSpPr>
              <a:spLocks noChangeArrowheads="1"/>
            </p:cNvSpPr>
            <p:nvPr/>
          </p:nvSpPr>
          <p:spPr bwMode="auto">
            <a:xfrm>
              <a:off x="792480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2" name="Rectangle 13"/>
            <p:cNvSpPr>
              <a:spLocks noChangeArrowheads="1"/>
            </p:cNvSpPr>
            <p:nvPr/>
          </p:nvSpPr>
          <p:spPr bwMode="auto">
            <a:xfrm>
              <a:off x="884237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3" name="Rectangle 14"/>
            <p:cNvSpPr>
              <a:spLocks noChangeArrowheads="1"/>
            </p:cNvSpPr>
            <p:nvPr/>
          </p:nvSpPr>
          <p:spPr bwMode="auto">
            <a:xfrm>
              <a:off x="97599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4" name="Rectangle 15"/>
            <p:cNvSpPr>
              <a:spLocks noChangeArrowheads="1"/>
            </p:cNvSpPr>
            <p:nvPr/>
          </p:nvSpPr>
          <p:spPr bwMode="auto">
            <a:xfrm>
              <a:off x="150018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5" name="Rectangle 16"/>
            <p:cNvSpPr>
              <a:spLocks noChangeArrowheads="1"/>
            </p:cNvSpPr>
            <p:nvPr/>
          </p:nvSpPr>
          <p:spPr bwMode="auto">
            <a:xfrm>
              <a:off x="241776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6" name="Rectangle 17"/>
            <p:cNvSpPr>
              <a:spLocks noChangeArrowheads="1"/>
            </p:cNvSpPr>
            <p:nvPr/>
          </p:nvSpPr>
          <p:spPr bwMode="auto">
            <a:xfrm>
              <a:off x="333533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7" name="Rectangle 18"/>
            <p:cNvSpPr>
              <a:spLocks noChangeArrowheads="1"/>
            </p:cNvSpPr>
            <p:nvPr/>
          </p:nvSpPr>
          <p:spPr bwMode="auto">
            <a:xfrm>
              <a:off x="425291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8" name="Rectangle 19"/>
            <p:cNvSpPr>
              <a:spLocks noChangeArrowheads="1"/>
            </p:cNvSpPr>
            <p:nvPr/>
          </p:nvSpPr>
          <p:spPr bwMode="auto">
            <a:xfrm>
              <a:off x="5170488" y="2379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9" name="Rectangle 20"/>
            <p:cNvSpPr>
              <a:spLocks noChangeArrowheads="1"/>
            </p:cNvSpPr>
            <p:nvPr/>
          </p:nvSpPr>
          <p:spPr bwMode="auto">
            <a:xfrm>
              <a:off x="60896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0" name="Rectangle 21"/>
            <p:cNvSpPr>
              <a:spLocks noChangeArrowheads="1"/>
            </p:cNvSpPr>
            <p:nvPr/>
          </p:nvSpPr>
          <p:spPr bwMode="auto">
            <a:xfrm>
              <a:off x="700722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1" name="Rectangle 22"/>
            <p:cNvSpPr>
              <a:spLocks noChangeArrowheads="1"/>
            </p:cNvSpPr>
            <p:nvPr/>
          </p:nvSpPr>
          <p:spPr bwMode="auto">
            <a:xfrm>
              <a:off x="792480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2" name="Rectangle 23"/>
            <p:cNvSpPr>
              <a:spLocks noChangeArrowheads="1"/>
            </p:cNvSpPr>
            <p:nvPr/>
          </p:nvSpPr>
          <p:spPr bwMode="auto">
            <a:xfrm>
              <a:off x="884237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3" name="Rectangle 24"/>
            <p:cNvSpPr>
              <a:spLocks noChangeArrowheads="1"/>
            </p:cNvSpPr>
            <p:nvPr/>
          </p:nvSpPr>
          <p:spPr bwMode="auto">
            <a:xfrm>
              <a:off x="97599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4" name="Rectangle 25"/>
            <p:cNvSpPr>
              <a:spLocks noChangeArrowheads="1"/>
            </p:cNvSpPr>
            <p:nvPr/>
          </p:nvSpPr>
          <p:spPr bwMode="auto">
            <a:xfrm>
              <a:off x="150018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5" name="Rectangle 26"/>
            <p:cNvSpPr>
              <a:spLocks noChangeArrowheads="1"/>
            </p:cNvSpPr>
            <p:nvPr/>
          </p:nvSpPr>
          <p:spPr bwMode="auto">
            <a:xfrm>
              <a:off x="241776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6" name="Rectangle 27"/>
            <p:cNvSpPr>
              <a:spLocks noChangeArrowheads="1"/>
            </p:cNvSpPr>
            <p:nvPr/>
          </p:nvSpPr>
          <p:spPr bwMode="auto">
            <a:xfrm>
              <a:off x="333533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7" name="Rectangle 28"/>
            <p:cNvSpPr>
              <a:spLocks noChangeArrowheads="1"/>
            </p:cNvSpPr>
            <p:nvPr/>
          </p:nvSpPr>
          <p:spPr bwMode="auto">
            <a:xfrm>
              <a:off x="425291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8" name="Rectangle 29"/>
            <p:cNvSpPr>
              <a:spLocks noChangeArrowheads="1"/>
            </p:cNvSpPr>
            <p:nvPr/>
          </p:nvSpPr>
          <p:spPr bwMode="auto">
            <a:xfrm>
              <a:off x="5170488" y="3078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9" name="Rectangle 30"/>
            <p:cNvSpPr>
              <a:spLocks noChangeArrowheads="1"/>
            </p:cNvSpPr>
            <p:nvPr/>
          </p:nvSpPr>
          <p:spPr bwMode="auto">
            <a:xfrm>
              <a:off x="60896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0" name="Rectangle 31"/>
            <p:cNvSpPr>
              <a:spLocks noChangeArrowheads="1"/>
            </p:cNvSpPr>
            <p:nvPr/>
          </p:nvSpPr>
          <p:spPr bwMode="auto">
            <a:xfrm>
              <a:off x="700722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1" name="Rectangle 32"/>
            <p:cNvSpPr>
              <a:spLocks noChangeArrowheads="1"/>
            </p:cNvSpPr>
            <p:nvPr/>
          </p:nvSpPr>
          <p:spPr bwMode="auto">
            <a:xfrm>
              <a:off x="792480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2" name="Rectangle 33"/>
            <p:cNvSpPr>
              <a:spLocks noChangeArrowheads="1"/>
            </p:cNvSpPr>
            <p:nvPr/>
          </p:nvSpPr>
          <p:spPr bwMode="auto">
            <a:xfrm>
              <a:off x="884237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3" name="Rectangle 34"/>
            <p:cNvSpPr>
              <a:spLocks noChangeArrowheads="1"/>
            </p:cNvSpPr>
            <p:nvPr/>
          </p:nvSpPr>
          <p:spPr bwMode="auto">
            <a:xfrm>
              <a:off x="97599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4" name="Rectangle 35"/>
            <p:cNvSpPr>
              <a:spLocks noChangeArrowheads="1"/>
            </p:cNvSpPr>
            <p:nvPr/>
          </p:nvSpPr>
          <p:spPr bwMode="auto">
            <a:xfrm>
              <a:off x="150018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5" name="Rectangle 36"/>
            <p:cNvSpPr>
              <a:spLocks noChangeArrowheads="1"/>
            </p:cNvSpPr>
            <p:nvPr/>
          </p:nvSpPr>
          <p:spPr bwMode="auto">
            <a:xfrm>
              <a:off x="241776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6" name="Rectangle 37"/>
            <p:cNvSpPr>
              <a:spLocks noChangeArrowheads="1"/>
            </p:cNvSpPr>
            <p:nvPr/>
          </p:nvSpPr>
          <p:spPr bwMode="auto">
            <a:xfrm>
              <a:off x="333533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7" name="Rectangle 38"/>
            <p:cNvSpPr>
              <a:spLocks noChangeArrowheads="1"/>
            </p:cNvSpPr>
            <p:nvPr/>
          </p:nvSpPr>
          <p:spPr bwMode="auto">
            <a:xfrm>
              <a:off x="425291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8" name="Rectangle 39"/>
            <p:cNvSpPr>
              <a:spLocks noChangeArrowheads="1"/>
            </p:cNvSpPr>
            <p:nvPr/>
          </p:nvSpPr>
          <p:spPr bwMode="auto">
            <a:xfrm>
              <a:off x="5170488" y="3776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9" name="Rectangle 40"/>
            <p:cNvSpPr>
              <a:spLocks noChangeArrowheads="1"/>
            </p:cNvSpPr>
            <p:nvPr/>
          </p:nvSpPr>
          <p:spPr bwMode="auto">
            <a:xfrm>
              <a:off x="60896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0" name="Rectangle 41"/>
            <p:cNvSpPr>
              <a:spLocks noChangeArrowheads="1"/>
            </p:cNvSpPr>
            <p:nvPr/>
          </p:nvSpPr>
          <p:spPr bwMode="auto">
            <a:xfrm>
              <a:off x="700722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1" name="Rectangle 42"/>
            <p:cNvSpPr>
              <a:spLocks noChangeArrowheads="1"/>
            </p:cNvSpPr>
            <p:nvPr/>
          </p:nvSpPr>
          <p:spPr bwMode="auto">
            <a:xfrm>
              <a:off x="792480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2" name="Rectangle 43"/>
            <p:cNvSpPr>
              <a:spLocks noChangeArrowheads="1"/>
            </p:cNvSpPr>
            <p:nvPr/>
          </p:nvSpPr>
          <p:spPr bwMode="auto">
            <a:xfrm>
              <a:off x="884237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3" name="Rectangle 44"/>
            <p:cNvSpPr>
              <a:spLocks noChangeArrowheads="1"/>
            </p:cNvSpPr>
            <p:nvPr/>
          </p:nvSpPr>
          <p:spPr bwMode="auto">
            <a:xfrm>
              <a:off x="97599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4" name="Rectangle 45"/>
            <p:cNvSpPr>
              <a:spLocks noChangeArrowheads="1"/>
            </p:cNvSpPr>
            <p:nvPr/>
          </p:nvSpPr>
          <p:spPr bwMode="auto">
            <a:xfrm>
              <a:off x="150018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5" name="Rectangle 46"/>
            <p:cNvSpPr>
              <a:spLocks noChangeArrowheads="1"/>
            </p:cNvSpPr>
            <p:nvPr/>
          </p:nvSpPr>
          <p:spPr bwMode="auto">
            <a:xfrm>
              <a:off x="241776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6" name="Rectangle 47"/>
            <p:cNvSpPr>
              <a:spLocks noChangeArrowheads="1"/>
            </p:cNvSpPr>
            <p:nvPr/>
          </p:nvSpPr>
          <p:spPr bwMode="auto">
            <a:xfrm>
              <a:off x="333533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7" name="Rectangle 48"/>
            <p:cNvSpPr>
              <a:spLocks noChangeArrowheads="1"/>
            </p:cNvSpPr>
            <p:nvPr/>
          </p:nvSpPr>
          <p:spPr bwMode="auto">
            <a:xfrm>
              <a:off x="425291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8" name="Rectangle 49"/>
            <p:cNvSpPr>
              <a:spLocks noChangeArrowheads="1"/>
            </p:cNvSpPr>
            <p:nvPr/>
          </p:nvSpPr>
          <p:spPr bwMode="auto">
            <a:xfrm>
              <a:off x="5170488" y="4475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9" name="Rectangle 50"/>
            <p:cNvSpPr>
              <a:spLocks noChangeArrowheads="1"/>
            </p:cNvSpPr>
            <p:nvPr/>
          </p:nvSpPr>
          <p:spPr bwMode="auto">
            <a:xfrm>
              <a:off x="60896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0" name="Rectangle 51"/>
            <p:cNvSpPr>
              <a:spLocks noChangeArrowheads="1"/>
            </p:cNvSpPr>
            <p:nvPr/>
          </p:nvSpPr>
          <p:spPr bwMode="auto">
            <a:xfrm>
              <a:off x="700722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1" name="Rectangle 52"/>
            <p:cNvSpPr>
              <a:spLocks noChangeArrowheads="1"/>
            </p:cNvSpPr>
            <p:nvPr/>
          </p:nvSpPr>
          <p:spPr bwMode="auto">
            <a:xfrm>
              <a:off x="792480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2" name="Rectangle 53"/>
            <p:cNvSpPr>
              <a:spLocks noChangeArrowheads="1"/>
            </p:cNvSpPr>
            <p:nvPr/>
          </p:nvSpPr>
          <p:spPr bwMode="auto">
            <a:xfrm>
              <a:off x="884237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3" name="Rectangle 54"/>
            <p:cNvSpPr>
              <a:spLocks noChangeArrowheads="1"/>
            </p:cNvSpPr>
            <p:nvPr/>
          </p:nvSpPr>
          <p:spPr bwMode="auto">
            <a:xfrm>
              <a:off x="97599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grpSp>
      <p:grpSp>
        <p:nvGrpSpPr>
          <p:cNvPr id="101" name="Group 48"/>
          <p:cNvGrpSpPr>
            <a:grpSpLocks noChangeAspect="1"/>
          </p:cNvGrpSpPr>
          <p:nvPr userDrawn="1"/>
        </p:nvGrpSpPr>
        <p:grpSpPr bwMode="auto">
          <a:xfrm>
            <a:off x="1371594" y="401780"/>
            <a:ext cx="9465713" cy="3920835"/>
            <a:chOff x="-627" y="390"/>
            <a:chExt cx="8934" cy="3538"/>
          </a:xfrm>
          <a:solidFill>
            <a:schemeClr val="bg1">
              <a:lumMod val="85000"/>
              <a:alpha val="38000"/>
            </a:schemeClr>
          </a:solidFill>
        </p:grpSpPr>
        <p:sp>
          <p:nvSpPr>
            <p:cNvPr id="10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55" name="直接连接符 54"/>
          <p:cNvCxnSpPr/>
          <p:nvPr userDrawn="1"/>
        </p:nvCxnSpPr>
        <p:spPr>
          <a:xfrm flipH="1">
            <a:off x="-11000" y="782365"/>
            <a:ext cx="72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userDrawn="1"/>
        </p:nvCxnSpPr>
        <p:spPr>
          <a:xfrm flipH="1">
            <a:off x="4992000" y="781673"/>
            <a:ext cx="720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userDrawn="1"/>
        </p:nvGrpSpPr>
        <p:grpSpPr>
          <a:xfrm>
            <a:off x="990009" y="285725"/>
            <a:ext cx="1008000" cy="1008000"/>
            <a:chOff x="5126389" y="2677103"/>
            <a:chExt cx="1939222" cy="1939223"/>
          </a:xfrm>
        </p:grpSpPr>
        <p:grpSp>
          <p:nvGrpSpPr>
            <p:cNvPr id="58" name="组合 57"/>
            <p:cNvGrpSpPr/>
            <p:nvPr/>
          </p:nvGrpSpPr>
          <p:grpSpPr>
            <a:xfrm>
              <a:off x="5126389" y="2677103"/>
              <a:ext cx="1939222" cy="1939223"/>
              <a:chOff x="8502650" y="2178050"/>
              <a:chExt cx="2120900" cy="2120901"/>
            </a:xfrm>
          </p:grpSpPr>
          <p:sp>
            <p:nvSpPr>
              <p:cNvPr id="129" name="椭圆 128"/>
              <p:cNvSpPr/>
              <p:nvPr/>
            </p:nvSpPr>
            <p:spPr>
              <a:xfrm>
                <a:off x="8502650" y="2178050"/>
                <a:ext cx="2120900" cy="2120900"/>
              </a:xfrm>
              <a:prstGeom prst="ellipse">
                <a:avLst/>
              </a:prstGeom>
              <a:gradFill>
                <a:gsLst>
                  <a:gs pos="100000">
                    <a:srgbClr val="E4E4E4"/>
                  </a:gs>
                  <a:gs pos="0">
                    <a:schemeClr val="bg1"/>
                  </a:gs>
                </a:gsLst>
                <a:lin ang="5400000" scaled="1"/>
              </a:gradFill>
              <a:ln>
                <a:noFill/>
              </a:ln>
              <a:effectLst>
                <a:outerShdw blurRad="1270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130" name="椭圆 129"/>
              <p:cNvSpPr/>
              <p:nvPr/>
            </p:nvSpPr>
            <p:spPr>
              <a:xfrm>
                <a:off x="8502650" y="2178050"/>
                <a:ext cx="2120899" cy="2120901"/>
              </a:xfrm>
              <a:prstGeom prst="ellipse">
                <a:avLst/>
              </a:prstGeom>
              <a:gradFill>
                <a:gsLst>
                  <a:gs pos="100000">
                    <a:srgbClr val="E4E4E4"/>
                  </a:gs>
                  <a:gs pos="0">
                    <a:srgbClr val="FBFBFB"/>
                  </a:gs>
                </a:gsLst>
                <a:lin ang="54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grpSp>
        <p:sp>
          <p:nvSpPr>
            <p:cNvPr id="59" name="椭圆 58"/>
            <p:cNvSpPr/>
            <p:nvPr/>
          </p:nvSpPr>
          <p:spPr>
            <a:xfrm>
              <a:off x="5430944" y="2981658"/>
              <a:ext cx="1330114" cy="1330115"/>
            </a:xfrm>
            <a:prstGeom prst="ellipse">
              <a:avLst/>
            </a:prstGeom>
            <a:gradFill>
              <a:gsLst>
                <a:gs pos="0">
                  <a:srgbClr val="ECECEC"/>
                </a:gs>
                <a:gs pos="100000">
                  <a:schemeClr val="bg1"/>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60" name="椭圆 59"/>
            <p:cNvSpPr/>
            <p:nvPr userDrawn="1"/>
          </p:nvSpPr>
          <p:spPr>
            <a:xfrm>
              <a:off x="5334163" y="2884877"/>
              <a:ext cx="1523674" cy="1523675"/>
            </a:xfrm>
            <a:prstGeom prst="ellipse">
              <a:avLst/>
            </a:prstGeom>
            <a:solidFill>
              <a:srgbClr val="4382EF"/>
            </a:solidFill>
            <a:ln>
              <a:noFill/>
            </a:ln>
            <a:effectLst>
              <a:innerShdw blurRad="101600" dist="50800" dir="16200000">
                <a:schemeClr val="tx1">
                  <a:lumMod val="95000"/>
                  <a:lumOff val="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rPr>
                <a:t>02</a:t>
              </a:r>
              <a:endParaRPr kumimoji="0" lang="zh-CN" altLang="en-US"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grpSp>
        <p:nvGrpSpPr>
          <p:cNvPr id="3" name="组合 2"/>
          <p:cNvGrpSpPr/>
          <p:nvPr userDrawn="1"/>
        </p:nvGrpSpPr>
        <p:grpSpPr>
          <a:xfrm>
            <a:off x="-286213" y="2926441"/>
            <a:ext cx="12764427" cy="4225925"/>
            <a:chOff x="1500188" y="1681163"/>
            <a:chExt cx="9177338" cy="3492500"/>
          </a:xfrm>
          <a:noFill/>
          <a:scene3d>
            <a:camera prst="perspectiveRelaxedModerately" fov="5700000">
              <a:rot lat="17390632" lon="0" rev="0"/>
            </a:camera>
            <a:lightRig rig="threePt" dir="t"/>
          </a:scene3d>
        </p:grpSpPr>
        <p:sp>
          <p:nvSpPr>
            <p:cNvPr id="4" name="Rectangle 5"/>
            <p:cNvSpPr>
              <a:spLocks noChangeArrowheads="1"/>
            </p:cNvSpPr>
            <p:nvPr/>
          </p:nvSpPr>
          <p:spPr bwMode="auto">
            <a:xfrm>
              <a:off x="150018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 name="Rectangle 6"/>
            <p:cNvSpPr>
              <a:spLocks noChangeArrowheads="1"/>
            </p:cNvSpPr>
            <p:nvPr/>
          </p:nvSpPr>
          <p:spPr bwMode="auto">
            <a:xfrm>
              <a:off x="241776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6" name="Rectangle 7"/>
            <p:cNvSpPr>
              <a:spLocks noChangeArrowheads="1"/>
            </p:cNvSpPr>
            <p:nvPr/>
          </p:nvSpPr>
          <p:spPr bwMode="auto">
            <a:xfrm>
              <a:off x="333533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7" name="Rectangle 8"/>
            <p:cNvSpPr>
              <a:spLocks noChangeArrowheads="1"/>
            </p:cNvSpPr>
            <p:nvPr/>
          </p:nvSpPr>
          <p:spPr bwMode="auto">
            <a:xfrm>
              <a:off x="425291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8" name="Rectangle 9"/>
            <p:cNvSpPr>
              <a:spLocks noChangeArrowheads="1"/>
            </p:cNvSpPr>
            <p:nvPr/>
          </p:nvSpPr>
          <p:spPr bwMode="auto">
            <a:xfrm>
              <a:off x="5170488" y="1681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9" name="Rectangle 10"/>
            <p:cNvSpPr>
              <a:spLocks noChangeArrowheads="1"/>
            </p:cNvSpPr>
            <p:nvPr/>
          </p:nvSpPr>
          <p:spPr bwMode="auto">
            <a:xfrm>
              <a:off x="60896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0" name="Rectangle 11"/>
            <p:cNvSpPr>
              <a:spLocks noChangeArrowheads="1"/>
            </p:cNvSpPr>
            <p:nvPr/>
          </p:nvSpPr>
          <p:spPr bwMode="auto">
            <a:xfrm>
              <a:off x="700722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1" name="Rectangle 12"/>
            <p:cNvSpPr>
              <a:spLocks noChangeArrowheads="1"/>
            </p:cNvSpPr>
            <p:nvPr/>
          </p:nvSpPr>
          <p:spPr bwMode="auto">
            <a:xfrm>
              <a:off x="792480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2" name="Rectangle 13"/>
            <p:cNvSpPr>
              <a:spLocks noChangeArrowheads="1"/>
            </p:cNvSpPr>
            <p:nvPr/>
          </p:nvSpPr>
          <p:spPr bwMode="auto">
            <a:xfrm>
              <a:off x="884237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3" name="Rectangle 14"/>
            <p:cNvSpPr>
              <a:spLocks noChangeArrowheads="1"/>
            </p:cNvSpPr>
            <p:nvPr/>
          </p:nvSpPr>
          <p:spPr bwMode="auto">
            <a:xfrm>
              <a:off x="97599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4" name="Rectangle 15"/>
            <p:cNvSpPr>
              <a:spLocks noChangeArrowheads="1"/>
            </p:cNvSpPr>
            <p:nvPr/>
          </p:nvSpPr>
          <p:spPr bwMode="auto">
            <a:xfrm>
              <a:off x="150018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5" name="Rectangle 16"/>
            <p:cNvSpPr>
              <a:spLocks noChangeArrowheads="1"/>
            </p:cNvSpPr>
            <p:nvPr/>
          </p:nvSpPr>
          <p:spPr bwMode="auto">
            <a:xfrm>
              <a:off x="241776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6" name="Rectangle 17"/>
            <p:cNvSpPr>
              <a:spLocks noChangeArrowheads="1"/>
            </p:cNvSpPr>
            <p:nvPr/>
          </p:nvSpPr>
          <p:spPr bwMode="auto">
            <a:xfrm>
              <a:off x="333533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7" name="Rectangle 18"/>
            <p:cNvSpPr>
              <a:spLocks noChangeArrowheads="1"/>
            </p:cNvSpPr>
            <p:nvPr/>
          </p:nvSpPr>
          <p:spPr bwMode="auto">
            <a:xfrm>
              <a:off x="425291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8" name="Rectangle 19"/>
            <p:cNvSpPr>
              <a:spLocks noChangeArrowheads="1"/>
            </p:cNvSpPr>
            <p:nvPr/>
          </p:nvSpPr>
          <p:spPr bwMode="auto">
            <a:xfrm>
              <a:off x="5170488" y="2379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9" name="Rectangle 20"/>
            <p:cNvSpPr>
              <a:spLocks noChangeArrowheads="1"/>
            </p:cNvSpPr>
            <p:nvPr/>
          </p:nvSpPr>
          <p:spPr bwMode="auto">
            <a:xfrm>
              <a:off x="60896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0" name="Rectangle 21"/>
            <p:cNvSpPr>
              <a:spLocks noChangeArrowheads="1"/>
            </p:cNvSpPr>
            <p:nvPr/>
          </p:nvSpPr>
          <p:spPr bwMode="auto">
            <a:xfrm>
              <a:off x="700722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1" name="Rectangle 22"/>
            <p:cNvSpPr>
              <a:spLocks noChangeArrowheads="1"/>
            </p:cNvSpPr>
            <p:nvPr/>
          </p:nvSpPr>
          <p:spPr bwMode="auto">
            <a:xfrm>
              <a:off x="792480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2" name="Rectangle 23"/>
            <p:cNvSpPr>
              <a:spLocks noChangeArrowheads="1"/>
            </p:cNvSpPr>
            <p:nvPr/>
          </p:nvSpPr>
          <p:spPr bwMode="auto">
            <a:xfrm>
              <a:off x="884237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3" name="Rectangle 24"/>
            <p:cNvSpPr>
              <a:spLocks noChangeArrowheads="1"/>
            </p:cNvSpPr>
            <p:nvPr/>
          </p:nvSpPr>
          <p:spPr bwMode="auto">
            <a:xfrm>
              <a:off x="97599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4" name="Rectangle 25"/>
            <p:cNvSpPr>
              <a:spLocks noChangeArrowheads="1"/>
            </p:cNvSpPr>
            <p:nvPr/>
          </p:nvSpPr>
          <p:spPr bwMode="auto">
            <a:xfrm>
              <a:off x="150018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5" name="Rectangle 26"/>
            <p:cNvSpPr>
              <a:spLocks noChangeArrowheads="1"/>
            </p:cNvSpPr>
            <p:nvPr/>
          </p:nvSpPr>
          <p:spPr bwMode="auto">
            <a:xfrm>
              <a:off x="241776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6" name="Rectangle 27"/>
            <p:cNvSpPr>
              <a:spLocks noChangeArrowheads="1"/>
            </p:cNvSpPr>
            <p:nvPr/>
          </p:nvSpPr>
          <p:spPr bwMode="auto">
            <a:xfrm>
              <a:off x="333533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7" name="Rectangle 28"/>
            <p:cNvSpPr>
              <a:spLocks noChangeArrowheads="1"/>
            </p:cNvSpPr>
            <p:nvPr/>
          </p:nvSpPr>
          <p:spPr bwMode="auto">
            <a:xfrm>
              <a:off x="425291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8" name="Rectangle 29"/>
            <p:cNvSpPr>
              <a:spLocks noChangeArrowheads="1"/>
            </p:cNvSpPr>
            <p:nvPr/>
          </p:nvSpPr>
          <p:spPr bwMode="auto">
            <a:xfrm>
              <a:off x="5170488" y="3078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9" name="Rectangle 30"/>
            <p:cNvSpPr>
              <a:spLocks noChangeArrowheads="1"/>
            </p:cNvSpPr>
            <p:nvPr/>
          </p:nvSpPr>
          <p:spPr bwMode="auto">
            <a:xfrm>
              <a:off x="60896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0" name="Rectangle 31"/>
            <p:cNvSpPr>
              <a:spLocks noChangeArrowheads="1"/>
            </p:cNvSpPr>
            <p:nvPr/>
          </p:nvSpPr>
          <p:spPr bwMode="auto">
            <a:xfrm>
              <a:off x="700722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1" name="Rectangle 32"/>
            <p:cNvSpPr>
              <a:spLocks noChangeArrowheads="1"/>
            </p:cNvSpPr>
            <p:nvPr/>
          </p:nvSpPr>
          <p:spPr bwMode="auto">
            <a:xfrm>
              <a:off x="792480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2" name="Rectangle 33"/>
            <p:cNvSpPr>
              <a:spLocks noChangeArrowheads="1"/>
            </p:cNvSpPr>
            <p:nvPr/>
          </p:nvSpPr>
          <p:spPr bwMode="auto">
            <a:xfrm>
              <a:off x="884237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3" name="Rectangle 34"/>
            <p:cNvSpPr>
              <a:spLocks noChangeArrowheads="1"/>
            </p:cNvSpPr>
            <p:nvPr/>
          </p:nvSpPr>
          <p:spPr bwMode="auto">
            <a:xfrm>
              <a:off x="97599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4" name="Rectangle 35"/>
            <p:cNvSpPr>
              <a:spLocks noChangeArrowheads="1"/>
            </p:cNvSpPr>
            <p:nvPr/>
          </p:nvSpPr>
          <p:spPr bwMode="auto">
            <a:xfrm>
              <a:off x="150018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5" name="Rectangle 36"/>
            <p:cNvSpPr>
              <a:spLocks noChangeArrowheads="1"/>
            </p:cNvSpPr>
            <p:nvPr/>
          </p:nvSpPr>
          <p:spPr bwMode="auto">
            <a:xfrm>
              <a:off x="241776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6" name="Rectangle 37"/>
            <p:cNvSpPr>
              <a:spLocks noChangeArrowheads="1"/>
            </p:cNvSpPr>
            <p:nvPr/>
          </p:nvSpPr>
          <p:spPr bwMode="auto">
            <a:xfrm>
              <a:off x="333533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7" name="Rectangle 38"/>
            <p:cNvSpPr>
              <a:spLocks noChangeArrowheads="1"/>
            </p:cNvSpPr>
            <p:nvPr/>
          </p:nvSpPr>
          <p:spPr bwMode="auto">
            <a:xfrm>
              <a:off x="425291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8" name="Rectangle 39"/>
            <p:cNvSpPr>
              <a:spLocks noChangeArrowheads="1"/>
            </p:cNvSpPr>
            <p:nvPr/>
          </p:nvSpPr>
          <p:spPr bwMode="auto">
            <a:xfrm>
              <a:off x="5170488" y="3776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9" name="Rectangle 40"/>
            <p:cNvSpPr>
              <a:spLocks noChangeArrowheads="1"/>
            </p:cNvSpPr>
            <p:nvPr/>
          </p:nvSpPr>
          <p:spPr bwMode="auto">
            <a:xfrm>
              <a:off x="60896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0" name="Rectangle 41"/>
            <p:cNvSpPr>
              <a:spLocks noChangeArrowheads="1"/>
            </p:cNvSpPr>
            <p:nvPr/>
          </p:nvSpPr>
          <p:spPr bwMode="auto">
            <a:xfrm>
              <a:off x="700722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1" name="Rectangle 42"/>
            <p:cNvSpPr>
              <a:spLocks noChangeArrowheads="1"/>
            </p:cNvSpPr>
            <p:nvPr/>
          </p:nvSpPr>
          <p:spPr bwMode="auto">
            <a:xfrm>
              <a:off x="792480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2" name="Rectangle 43"/>
            <p:cNvSpPr>
              <a:spLocks noChangeArrowheads="1"/>
            </p:cNvSpPr>
            <p:nvPr/>
          </p:nvSpPr>
          <p:spPr bwMode="auto">
            <a:xfrm>
              <a:off x="884237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3" name="Rectangle 44"/>
            <p:cNvSpPr>
              <a:spLocks noChangeArrowheads="1"/>
            </p:cNvSpPr>
            <p:nvPr/>
          </p:nvSpPr>
          <p:spPr bwMode="auto">
            <a:xfrm>
              <a:off x="97599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4" name="Rectangle 45"/>
            <p:cNvSpPr>
              <a:spLocks noChangeArrowheads="1"/>
            </p:cNvSpPr>
            <p:nvPr/>
          </p:nvSpPr>
          <p:spPr bwMode="auto">
            <a:xfrm>
              <a:off x="150018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5" name="Rectangle 46"/>
            <p:cNvSpPr>
              <a:spLocks noChangeArrowheads="1"/>
            </p:cNvSpPr>
            <p:nvPr/>
          </p:nvSpPr>
          <p:spPr bwMode="auto">
            <a:xfrm>
              <a:off x="241776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6" name="Rectangle 47"/>
            <p:cNvSpPr>
              <a:spLocks noChangeArrowheads="1"/>
            </p:cNvSpPr>
            <p:nvPr/>
          </p:nvSpPr>
          <p:spPr bwMode="auto">
            <a:xfrm>
              <a:off x="333533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7" name="Rectangle 48"/>
            <p:cNvSpPr>
              <a:spLocks noChangeArrowheads="1"/>
            </p:cNvSpPr>
            <p:nvPr/>
          </p:nvSpPr>
          <p:spPr bwMode="auto">
            <a:xfrm>
              <a:off x="425291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8" name="Rectangle 49"/>
            <p:cNvSpPr>
              <a:spLocks noChangeArrowheads="1"/>
            </p:cNvSpPr>
            <p:nvPr/>
          </p:nvSpPr>
          <p:spPr bwMode="auto">
            <a:xfrm>
              <a:off x="5170488" y="4475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9" name="Rectangle 50"/>
            <p:cNvSpPr>
              <a:spLocks noChangeArrowheads="1"/>
            </p:cNvSpPr>
            <p:nvPr/>
          </p:nvSpPr>
          <p:spPr bwMode="auto">
            <a:xfrm>
              <a:off x="60896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0" name="Rectangle 51"/>
            <p:cNvSpPr>
              <a:spLocks noChangeArrowheads="1"/>
            </p:cNvSpPr>
            <p:nvPr/>
          </p:nvSpPr>
          <p:spPr bwMode="auto">
            <a:xfrm>
              <a:off x="700722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1" name="Rectangle 52"/>
            <p:cNvSpPr>
              <a:spLocks noChangeArrowheads="1"/>
            </p:cNvSpPr>
            <p:nvPr/>
          </p:nvSpPr>
          <p:spPr bwMode="auto">
            <a:xfrm>
              <a:off x="792480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2" name="Rectangle 53"/>
            <p:cNvSpPr>
              <a:spLocks noChangeArrowheads="1"/>
            </p:cNvSpPr>
            <p:nvPr/>
          </p:nvSpPr>
          <p:spPr bwMode="auto">
            <a:xfrm>
              <a:off x="884237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3" name="Rectangle 54"/>
            <p:cNvSpPr>
              <a:spLocks noChangeArrowheads="1"/>
            </p:cNvSpPr>
            <p:nvPr/>
          </p:nvSpPr>
          <p:spPr bwMode="auto">
            <a:xfrm>
              <a:off x="97599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grpSp>
      <p:grpSp>
        <p:nvGrpSpPr>
          <p:cNvPr id="101" name="Group 48"/>
          <p:cNvGrpSpPr>
            <a:grpSpLocks noChangeAspect="1"/>
          </p:cNvGrpSpPr>
          <p:nvPr userDrawn="1"/>
        </p:nvGrpSpPr>
        <p:grpSpPr bwMode="auto">
          <a:xfrm>
            <a:off x="1371594" y="401780"/>
            <a:ext cx="9465713" cy="3920835"/>
            <a:chOff x="-627" y="390"/>
            <a:chExt cx="8934" cy="3538"/>
          </a:xfrm>
          <a:solidFill>
            <a:schemeClr val="bg1">
              <a:lumMod val="85000"/>
              <a:alpha val="38000"/>
            </a:schemeClr>
          </a:solidFill>
        </p:grpSpPr>
        <p:sp>
          <p:nvSpPr>
            <p:cNvPr id="10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55" name="直接连接符 54"/>
          <p:cNvCxnSpPr/>
          <p:nvPr userDrawn="1"/>
        </p:nvCxnSpPr>
        <p:spPr>
          <a:xfrm flipH="1">
            <a:off x="-11000" y="782365"/>
            <a:ext cx="72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userDrawn="1"/>
        </p:nvCxnSpPr>
        <p:spPr>
          <a:xfrm flipH="1">
            <a:off x="5354853" y="781673"/>
            <a:ext cx="684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userDrawn="1"/>
        </p:nvGrpSpPr>
        <p:grpSpPr>
          <a:xfrm>
            <a:off x="990009" y="285725"/>
            <a:ext cx="1008000" cy="1008000"/>
            <a:chOff x="5126389" y="2677103"/>
            <a:chExt cx="1939222" cy="1939223"/>
          </a:xfrm>
        </p:grpSpPr>
        <p:grpSp>
          <p:nvGrpSpPr>
            <p:cNvPr id="58" name="组合 57"/>
            <p:cNvGrpSpPr/>
            <p:nvPr/>
          </p:nvGrpSpPr>
          <p:grpSpPr>
            <a:xfrm>
              <a:off x="5126389" y="2677103"/>
              <a:ext cx="1939222" cy="1939223"/>
              <a:chOff x="8502650" y="2178050"/>
              <a:chExt cx="2120900" cy="2120901"/>
            </a:xfrm>
          </p:grpSpPr>
          <p:sp>
            <p:nvSpPr>
              <p:cNvPr id="129" name="椭圆 128"/>
              <p:cNvSpPr/>
              <p:nvPr/>
            </p:nvSpPr>
            <p:spPr>
              <a:xfrm>
                <a:off x="8502650" y="2178050"/>
                <a:ext cx="2120900" cy="2120900"/>
              </a:xfrm>
              <a:prstGeom prst="ellipse">
                <a:avLst/>
              </a:prstGeom>
              <a:gradFill>
                <a:gsLst>
                  <a:gs pos="100000">
                    <a:srgbClr val="E4E4E4"/>
                  </a:gs>
                  <a:gs pos="0">
                    <a:schemeClr val="bg1"/>
                  </a:gs>
                </a:gsLst>
                <a:lin ang="5400000" scaled="1"/>
              </a:gradFill>
              <a:ln>
                <a:noFill/>
              </a:ln>
              <a:effectLst>
                <a:outerShdw blurRad="1270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130" name="椭圆 129"/>
              <p:cNvSpPr/>
              <p:nvPr/>
            </p:nvSpPr>
            <p:spPr>
              <a:xfrm>
                <a:off x="8502650" y="2178050"/>
                <a:ext cx="2120899" cy="2120901"/>
              </a:xfrm>
              <a:prstGeom prst="ellipse">
                <a:avLst/>
              </a:prstGeom>
              <a:gradFill>
                <a:gsLst>
                  <a:gs pos="100000">
                    <a:srgbClr val="E4E4E4"/>
                  </a:gs>
                  <a:gs pos="0">
                    <a:srgbClr val="FBFBFB"/>
                  </a:gs>
                </a:gsLst>
                <a:lin ang="54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grpSp>
        <p:sp>
          <p:nvSpPr>
            <p:cNvPr id="59" name="椭圆 58"/>
            <p:cNvSpPr/>
            <p:nvPr/>
          </p:nvSpPr>
          <p:spPr>
            <a:xfrm>
              <a:off x="5430944" y="2981658"/>
              <a:ext cx="1330114" cy="1330115"/>
            </a:xfrm>
            <a:prstGeom prst="ellipse">
              <a:avLst/>
            </a:prstGeom>
            <a:gradFill>
              <a:gsLst>
                <a:gs pos="0">
                  <a:srgbClr val="ECECEC"/>
                </a:gs>
                <a:gs pos="100000">
                  <a:schemeClr val="bg1"/>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60" name="椭圆 59"/>
            <p:cNvSpPr/>
            <p:nvPr userDrawn="1"/>
          </p:nvSpPr>
          <p:spPr>
            <a:xfrm>
              <a:off x="5334163" y="2884877"/>
              <a:ext cx="1523674" cy="1523675"/>
            </a:xfrm>
            <a:prstGeom prst="ellipse">
              <a:avLst/>
            </a:prstGeom>
            <a:solidFill>
              <a:srgbClr val="FABC05"/>
            </a:solidFill>
            <a:ln>
              <a:noFill/>
            </a:ln>
            <a:effectLst>
              <a:innerShdw blurRad="101600" dist="50800" dir="16200000">
                <a:schemeClr val="tx1">
                  <a:lumMod val="95000"/>
                  <a:lumOff val="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rPr>
                <a:t>03</a:t>
              </a:r>
              <a:endParaRPr kumimoji="0" lang="zh-CN" altLang="en-US"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grpSp>
        <p:nvGrpSpPr>
          <p:cNvPr id="3" name="组合 2"/>
          <p:cNvGrpSpPr/>
          <p:nvPr userDrawn="1"/>
        </p:nvGrpSpPr>
        <p:grpSpPr>
          <a:xfrm>
            <a:off x="-286213" y="2926441"/>
            <a:ext cx="12764427" cy="4225925"/>
            <a:chOff x="1500188" y="1681163"/>
            <a:chExt cx="9177338" cy="3492500"/>
          </a:xfrm>
          <a:noFill/>
          <a:scene3d>
            <a:camera prst="perspectiveRelaxedModerately" fov="5700000">
              <a:rot lat="17390632" lon="0" rev="0"/>
            </a:camera>
            <a:lightRig rig="threePt" dir="t"/>
          </a:scene3d>
        </p:grpSpPr>
        <p:sp>
          <p:nvSpPr>
            <p:cNvPr id="4" name="Rectangle 5"/>
            <p:cNvSpPr>
              <a:spLocks noChangeArrowheads="1"/>
            </p:cNvSpPr>
            <p:nvPr/>
          </p:nvSpPr>
          <p:spPr bwMode="auto">
            <a:xfrm>
              <a:off x="150018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 name="Rectangle 6"/>
            <p:cNvSpPr>
              <a:spLocks noChangeArrowheads="1"/>
            </p:cNvSpPr>
            <p:nvPr/>
          </p:nvSpPr>
          <p:spPr bwMode="auto">
            <a:xfrm>
              <a:off x="241776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6" name="Rectangle 7"/>
            <p:cNvSpPr>
              <a:spLocks noChangeArrowheads="1"/>
            </p:cNvSpPr>
            <p:nvPr/>
          </p:nvSpPr>
          <p:spPr bwMode="auto">
            <a:xfrm>
              <a:off x="3335338"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7" name="Rectangle 8"/>
            <p:cNvSpPr>
              <a:spLocks noChangeArrowheads="1"/>
            </p:cNvSpPr>
            <p:nvPr/>
          </p:nvSpPr>
          <p:spPr bwMode="auto">
            <a:xfrm>
              <a:off x="4252913"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8" name="Rectangle 9"/>
            <p:cNvSpPr>
              <a:spLocks noChangeArrowheads="1"/>
            </p:cNvSpPr>
            <p:nvPr/>
          </p:nvSpPr>
          <p:spPr bwMode="auto">
            <a:xfrm>
              <a:off x="5170488" y="1681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9" name="Rectangle 10"/>
            <p:cNvSpPr>
              <a:spLocks noChangeArrowheads="1"/>
            </p:cNvSpPr>
            <p:nvPr/>
          </p:nvSpPr>
          <p:spPr bwMode="auto">
            <a:xfrm>
              <a:off x="60896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0" name="Rectangle 11"/>
            <p:cNvSpPr>
              <a:spLocks noChangeArrowheads="1"/>
            </p:cNvSpPr>
            <p:nvPr/>
          </p:nvSpPr>
          <p:spPr bwMode="auto">
            <a:xfrm>
              <a:off x="700722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1" name="Rectangle 12"/>
            <p:cNvSpPr>
              <a:spLocks noChangeArrowheads="1"/>
            </p:cNvSpPr>
            <p:nvPr/>
          </p:nvSpPr>
          <p:spPr bwMode="auto">
            <a:xfrm>
              <a:off x="792480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2" name="Rectangle 13"/>
            <p:cNvSpPr>
              <a:spLocks noChangeArrowheads="1"/>
            </p:cNvSpPr>
            <p:nvPr/>
          </p:nvSpPr>
          <p:spPr bwMode="auto">
            <a:xfrm>
              <a:off x="8842376"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3" name="Rectangle 14"/>
            <p:cNvSpPr>
              <a:spLocks noChangeArrowheads="1"/>
            </p:cNvSpPr>
            <p:nvPr/>
          </p:nvSpPr>
          <p:spPr bwMode="auto">
            <a:xfrm>
              <a:off x="9759951" y="1681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4" name="Rectangle 15"/>
            <p:cNvSpPr>
              <a:spLocks noChangeArrowheads="1"/>
            </p:cNvSpPr>
            <p:nvPr/>
          </p:nvSpPr>
          <p:spPr bwMode="auto">
            <a:xfrm>
              <a:off x="150018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5" name="Rectangle 16"/>
            <p:cNvSpPr>
              <a:spLocks noChangeArrowheads="1"/>
            </p:cNvSpPr>
            <p:nvPr/>
          </p:nvSpPr>
          <p:spPr bwMode="auto">
            <a:xfrm>
              <a:off x="241776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6" name="Rectangle 17"/>
            <p:cNvSpPr>
              <a:spLocks noChangeArrowheads="1"/>
            </p:cNvSpPr>
            <p:nvPr/>
          </p:nvSpPr>
          <p:spPr bwMode="auto">
            <a:xfrm>
              <a:off x="3335338"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7" name="Rectangle 18"/>
            <p:cNvSpPr>
              <a:spLocks noChangeArrowheads="1"/>
            </p:cNvSpPr>
            <p:nvPr/>
          </p:nvSpPr>
          <p:spPr bwMode="auto">
            <a:xfrm>
              <a:off x="4252913"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8" name="Rectangle 19"/>
            <p:cNvSpPr>
              <a:spLocks noChangeArrowheads="1"/>
            </p:cNvSpPr>
            <p:nvPr/>
          </p:nvSpPr>
          <p:spPr bwMode="auto">
            <a:xfrm>
              <a:off x="5170488" y="2379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19" name="Rectangle 20"/>
            <p:cNvSpPr>
              <a:spLocks noChangeArrowheads="1"/>
            </p:cNvSpPr>
            <p:nvPr/>
          </p:nvSpPr>
          <p:spPr bwMode="auto">
            <a:xfrm>
              <a:off x="60896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0" name="Rectangle 21"/>
            <p:cNvSpPr>
              <a:spLocks noChangeArrowheads="1"/>
            </p:cNvSpPr>
            <p:nvPr/>
          </p:nvSpPr>
          <p:spPr bwMode="auto">
            <a:xfrm>
              <a:off x="700722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1" name="Rectangle 22"/>
            <p:cNvSpPr>
              <a:spLocks noChangeArrowheads="1"/>
            </p:cNvSpPr>
            <p:nvPr/>
          </p:nvSpPr>
          <p:spPr bwMode="auto">
            <a:xfrm>
              <a:off x="792480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2" name="Rectangle 23"/>
            <p:cNvSpPr>
              <a:spLocks noChangeArrowheads="1"/>
            </p:cNvSpPr>
            <p:nvPr/>
          </p:nvSpPr>
          <p:spPr bwMode="auto">
            <a:xfrm>
              <a:off x="8842376"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3" name="Rectangle 24"/>
            <p:cNvSpPr>
              <a:spLocks noChangeArrowheads="1"/>
            </p:cNvSpPr>
            <p:nvPr/>
          </p:nvSpPr>
          <p:spPr bwMode="auto">
            <a:xfrm>
              <a:off x="9759951" y="2379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4" name="Rectangle 25"/>
            <p:cNvSpPr>
              <a:spLocks noChangeArrowheads="1"/>
            </p:cNvSpPr>
            <p:nvPr/>
          </p:nvSpPr>
          <p:spPr bwMode="auto">
            <a:xfrm>
              <a:off x="150018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5" name="Rectangle 26"/>
            <p:cNvSpPr>
              <a:spLocks noChangeArrowheads="1"/>
            </p:cNvSpPr>
            <p:nvPr/>
          </p:nvSpPr>
          <p:spPr bwMode="auto">
            <a:xfrm>
              <a:off x="241776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6" name="Rectangle 27"/>
            <p:cNvSpPr>
              <a:spLocks noChangeArrowheads="1"/>
            </p:cNvSpPr>
            <p:nvPr/>
          </p:nvSpPr>
          <p:spPr bwMode="auto">
            <a:xfrm>
              <a:off x="3335338"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7" name="Rectangle 28"/>
            <p:cNvSpPr>
              <a:spLocks noChangeArrowheads="1"/>
            </p:cNvSpPr>
            <p:nvPr/>
          </p:nvSpPr>
          <p:spPr bwMode="auto">
            <a:xfrm>
              <a:off x="4252913"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8" name="Rectangle 29"/>
            <p:cNvSpPr>
              <a:spLocks noChangeArrowheads="1"/>
            </p:cNvSpPr>
            <p:nvPr/>
          </p:nvSpPr>
          <p:spPr bwMode="auto">
            <a:xfrm>
              <a:off x="5170488" y="3078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29" name="Rectangle 30"/>
            <p:cNvSpPr>
              <a:spLocks noChangeArrowheads="1"/>
            </p:cNvSpPr>
            <p:nvPr/>
          </p:nvSpPr>
          <p:spPr bwMode="auto">
            <a:xfrm>
              <a:off x="60896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0" name="Rectangle 31"/>
            <p:cNvSpPr>
              <a:spLocks noChangeArrowheads="1"/>
            </p:cNvSpPr>
            <p:nvPr/>
          </p:nvSpPr>
          <p:spPr bwMode="auto">
            <a:xfrm>
              <a:off x="700722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1" name="Rectangle 32"/>
            <p:cNvSpPr>
              <a:spLocks noChangeArrowheads="1"/>
            </p:cNvSpPr>
            <p:nvPr/>
          </p:nvSpPr>
          <p:spPr bwMode="auto">
            <a:xfrm>
              <a:off x="792480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2" name="Rectangle 33"/>
            <p:cNvSpPr>
              <a:spLocks noChangeArrowheads="1"/>
            </p:cNvSpPr>
            <p:nvPr/>
          </p:nvSpPr>
          <p:spPr bwMode="auto">
            <a:xfrm>
              <a:off x="8842376"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3" name="Rectangle 34"/>
            <p:cNvSpPr>
              <a:spLocks noChangeArrowheads="1"/>
            </p:cNvSpPr>
            <p:nvPr/>
          </p:nvSpPr>
          <p:spPr bwMode="auto">
            <a:xfrm>
              <a:off x="9759951" y="3078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4" name="Rectangle 35"/>
            <p:cNvSpPr>
              <a:spLocks noChangeArrowheads="1"/>
            </p:cNvSpPr>
            <p:nvPr/>
          </p:nvSpPr>
          <p:spPr bwMode="auto">
            <a:xfrm>
              <a:off x="150018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5" name="Rectangle 36"/>
            <p:cNvSpPr>
              <a:spLocks noChangeArrowheads="1"/>
            </p:cNvSpPr>
            <p:nvPr/>
          </p:nvSpPr>
          <p:spPr bwMode="auto">
            <a:xfrm>
              <a:off x="241776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6" name="Rectangle 37"/>
            <p:cNvSpPr>
              <a:spLocks noChangeArrowheads="1"/>
            </p:cNvSpPr>
            <p:nvPr/>
          </p:nvSpPr>
          <p:spPr bwMode="auto">
            <a:xfrm>
              <a:off x="3335338"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7" name="Rectangle 38"/>
            <p:cNvSpPr>
              <a:spLocks noChangeArrowheads="1"/>
            </p:cNvSpPr>
            <p:nvPr/>
          </p:nvSpPr>
          <p:spPr bwMode="auto">
            <a:xfrm>
              <a:off x="4252913"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8" name="Rectangle 39"/>
            <p:cNvSpPr>
              <a:spLocks noChangeArrowheads="1"/>
            </p:cNvSpPr>
            <p:nvPr/>
          </p:nvSpPr>
          <p:spPr bwMode="auto">
            <a:xfrm>
              <a:off x="5170488" y="37766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39" name="Rectangle 40"/>
            <p:cNvSpPr>
              <a:spLocks noChangeArrowheads="1"/>
            </p:cNvSpPr>
            <p:nvPr/>
          </p:nvSpPr>
          <p:spPr bwMode="auto">
            <a:xfrm>
              <a:off x="60896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0" name="Rectangle 41"/>
            <p:cNvSpPr>
              <a:spLocks noChangeArrowheads="1"/>
            </p:cNvSpPr>
            <p:nvPr/>
          </p:nvSpPr>
          <p:spPr bwMode="auto">
            <a:xfrm>
              <a:off x="700722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1" name="Rectangle 42"/>
            <p:cNvSpPr>
              <a:spLocks noChangeArrowheads="1"/>
            </p:cNvSpPr>
            <p:nvPr/>
          </p:nvSpPr>
          <p:spPr bwMode="auto">
            <a:xfrm>
              <a:off x="792480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2" name="Rectangle 43"/>
            <p:cNvSpPr>
              <a:spLocks noChangeArrowheads="1"/>
            </p:cNvSpPr>
            <p:nvPr/>
          </p:nvSpPr>
          <p:spPr bwMode="auto">
            <a:xfrm>
              <a:off x="8842376"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3" name="Rectangle 44"/>
            <p:cNvSpPr>
              <a:spLocks noChangeArrowheads="1"/>
            </p:cNvSpPr>
            <p:nvPr/>
          </p:nvSpPr>
          <p:spPr bwMode="auto">
            <a:xfrm>
              <a:off x="9759951" y="37766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4" name="Rectangle 45"/>
            <p:cNvSpPr>
              <a:spLocks noChangeArrowheads="1"/>
            </p:cNvSpPr>
            <p:nvPr/>
          </p:nvSpPr>
          <p:spPr bwMode="auto">
            <a:xfrm>
              <a:off x="150018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5" name="Rectangle 46"/>
            <p:cNvSpPr>
              <a:spLocks noChangeArrowheads="1"/>
            </p:cNvSpPr>
            <p:nvPr/>
          </p:nvSpPr>
          <p:spPr bwMode="auto">
            <a:xfrm>
              <a:off x="241776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6" name="Rectangle 47"/>
            <p:cNvSpPr>
              <a:spLocks noChangeArrowheads="1"/>
            </p:cNvSpPr>
            <p:nvPr/>
          </p:nvSpPr>
          <p:spPr bwMode="auto">
            <a:xfrm>
              <a:off x="3335338"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7" name="Rectangle 48"/>
            <p:cNvSpPr>
              <a:spLocks noChangeArrowheads="1"/>
            </p:cNvSpPr>
            <p:nvPr/>
          </p:nvSpPr>
          <p:spPr bwMode="auto">
            <a:xfrm>
              <a:off x="4252913"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8" name="Rectangle 49"/>
            <p:cNvSpPr>
              <a:spLocks noChangeArrowheads="1"/>
            </p:cNvSpPr>
            <p:nvPr/>
          </p:nvSpPr>
          <p:spPr bwMode="auto">
            <a:xfrm>
              <a:off x="5170488" y="4475163"/>
              <a:ext cx="919163"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49" name="Rectangle 50"/>
            <p:cNvSpPr>
              <a:spLocks noChangeArrowheads="1"/>
            </p:cNvSpPr>
            <p:nvPr/>
          </p:nvSpPr>
          <p:spPr bwMode="auto">
            <a:xfrm>
              <a:off x="60896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0" name="Rectangle 51"/>
            <p:cNvSpPr>
              <a:spLocks noChangeArrowheads="1"/>
            </p:cNvSpPr>
            <p:nvPr/>
          </p:nvSpPr>
          <p:spPr bwMode="auto">
            <a:xfrm>
              <a:off x="700722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1" name="Rectangle 52"/>
            <p:cNvSpPr>
              <a:spLocks noChangeArrowheads="1"/>
            </p:cNvSpPr>
            <p:nvPr/>
          </p:nvSpPr>
          <p:spPr bwMode="auto">
            <a:xfrm>
              <a:off x="792480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2" name="Rectangle 53"/>
            <p:cNvSpPr>
              <a:spLocks noChangeArrowheads="1"/>
            </p:cNvSpPr>
            <p:nvPr/>
          </p:nvSpPr>
          <p:spPr bwMode="auto">
            <a:xfrm>
              <a:off x="8842376"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sp>
          <p:nvSpPr>
            <p:cNvPr id="53" name="Rectangle 54"/>
            <p:cNvSpPr>
              <a:spLocks noChangeArrowheads="1"/>
            </p:cNvSpPr>
            <p:nvPr/>
          </p:nvSpPr>
          <p:spPr bwMode="auto">
            <a:xfrm>
              <a:off x="9759951" y="4475163"/>
              <a:ext cx="917575" cy="698500"/>
            </a:xfrm>
            <a:prstGeom prst="rect">
              <a:avLst/>
            </a:prstGeom>
            <a:grpFill/>
            <a:ln w="9525">
              <a:solidFill>
                <a:schemeClr val="tx1">
                  <a:lumMod val="50000"/>
                  <a:lumOff val="50000"/>
                </a:schemeClr>
              </a:solid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ITC Avant Garde Std Bk"/>
                <a:ea typeface="微软雅黑" panose="020B0503020204020204" pitchFamily="34" charset="-122"/>
                <a:cs typeface="+mn-cs"/>
              </a:endParaRPr>
            </a:p>
          </p:txBody>
        </p:sp>
      </p:grpSp>
      <p:grpSp>
        <p:nvGrpSpPr>
          <p:cNvPr id="101" name="Group 48"/>
          <p:cNvGrpSpPr>
            <a:grpSpLocks noChangeAspect="1"/>
          </p:cNvGrpSpPr>
          <p:nvPr userDrawn="1"/>
        </p:nvGrpSpPr>
        <p:grpSpPr bwMode="auto">
          <a:xfrm>
            <a:off x="1371594" y="401780"/>
            <a:ext cx="9465713" cy="3920835"/>
            <a:chOff x="-627" y="390"/>
            <a:chExt cx="8934" cy="3538"/>
          </a:xfrm>
          <a:solidFill>
            <a:schemeClr val="bg1">
              <a:lumMod val="85000"/>
              <a:alpha val="38000"/>
            </a:schemeClr>
          </a:solidFill>
        </p:grpSpPr>
        <p:sp>
          <p:nvSpPr>
            <p:cNvPr id="10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55" name="直接连接符 54"/>
          <p:cNvCxnSpPr/>
          <p:nvPr userDrawn="1"/>
        </p:nvCxnSpPr>
        <p:spPr>
          <a:xfrm flipH="1">
            <a:off x="-11000" y="782365"/>
            <a:ext cx="72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userDrawn="1"/>
        </p:nvCxnSpPr>
        <p:spPr>
          <a:xfrm flipH="1">
            <a:off x="4992000" y="781673"/>
            <a:ext cx="7200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userDrawn="1"/>
        </p:nvGrpSpPr>
        <p:grpSpPr>
          <a:xfrm>
            <a:off x="990009" y="285725"/>
            <a:ext cx="1008000" cy="1008000"/>
            <a:chOff x="5126389" y="2677103"/>
            <a:chExt cx="1939222" cy="1939223"/>
          </a:xfrm>
        </p:grpSpPr>
        <p:grpSp>
          <p:nvGrpSpPr>
            <p:cNvPr id="58" name="组合 57"/>
            <p:cNvGrpSpPr/>
            <p:nvPr/>
          </p:nvGrpSpPr>
          <p:grpSpPr>
            <a:xfrm>
              <a:off x="5126389" y="2677103"/>
              <a:ext cx="1939222" cy="1939223"/>
              <a:chOff x="8502650" y="2178050"/>
              <a:chExt cx="2120900" cy="2120901"/>
            </a:xfrm>
          </p:grpSpPr>
          <p:sp>
            <p:nvSpPr>
              <p:cNvPr id="129" name="椭圆 128"/>
              <p:cNvSpPr/>
              <p:nvPr/>
            </p:nvSpPr>
            <p:spPr>
              <a:xfrm>
                <a:off x="8502650" y="2178050"/>
                <a:ext cx="2120900" cy="2120900"/>
              </a:xfrm>
              <a:prstGeom prst="ellipse">
                <a:avLst/>
              </a:prstGeom>
              <a:gradFill>
                <a:gsLst>
                  <a:gs pos="100000">
                    <a:srgbClr val="E4E4E4"/>
                  </a:gs>
                  <a:gs pos="0">
                    <a:schemeClr val="bg1"/>
                  </a:gs>
                </a:gsLst>
                <a:lin ang="5400000" scaled="1"/>
              </a:gradFill>
              <a:ln>
                <a:noFill/>
              </a:ln>
              <a:effectLst>
                <a:outerShdw blurRad="1270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130" name="椭圆 129"/>
              <p:cNvSpPr/>
              <p:nvPr/>
            </p:nvSpPr>
            <p:spPr>
              <a:xfrm>
                <a:off x="8502650" y="2178050"/>
                <a:ext cx="2120899" cy="2120901"/>
              </a:xfrm>
              <a:prstGeom prst="ellipse">
                <a:avLst/>
              </a:prstGeom>
              <a:gradFill>
                <a:gsLst>
                  <a:gs pos="100000">
                    <a:srgbClr val="E4E4E4"/>
                  </a:gs>
                  <a:gs pos="0">
                    <a:srgbClr val="FBFBFB"/>
                  </a:gs>
                </a:gsLst>
                <a:lin ang="54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grpSp>
        <p:sp>
          <p:nvSpPr>
            <p:cNvPr id="59" name="椭圆 58"/>
            <p:cNvSpPr/>
            <p:nvPr/>
          </p:nvSpPr>
          <p:spPr>
            <a:xfrm>
              <a:off x="5430944" y="2981658"/>
              <a:ext cx="1330114" cy="1330115"/>
            </a:xfrm>
            <a:prstGeom prst="ellipse">
              <a:avLst/>
            </a:prstGeom>
            <a:gradFill>
              <a:gsLst>
                <a:gs pos="0">
                  <a:srgbClr val="ECECEC"/>
                </a:gs>
                <a:gs pos="100000">
                  <a:schemeClr val="bg1"/>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ITC Avant Garde Std Bk"/>
                <a:ea typeface="微软雅黑" panose="020B0503020204020204" pitchFamily="34" charset="-122"/>
                <a:cs typeface="+mn-cs"/>
              </a:endParaRPr>
            </a:p>
          </p:txBody>
        </p:sp>
        <p:sp>
          <p:nvSpPr>
            <p:cNvPr id="60" name="椭圆 59"/>
            <p:cNvSpPr/>
            <p:nvPr userDrawn="1"/>
          </p:nvSpPr>
          <p:spPr>
            <a:xfrm>
              <a:off x="5334163" y="2884877"/>
              <a:ext cx="1523674" cy="1523675"/>
            </a:xfrm>
            <a:prstGeom prst="ellipse">
              <a:avLst/>
            </a:prstGeom>
            <a:solidFill>
              <a:srgbClr val="32A854"/>
            </a:solidFill>
            <a:ln>
              <a:noFill/>
            </a:ln>
            <a:effectLst>
              <a:innerShdw blurRad="101600" dist="50800" dir="16200000">
                <a:schemeClr val="tx1">
                  <a:lumMod val="95000"/>
                  <a:lumOff val="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rPr>
                <a:t>04</a:t>
              </a:r>
              <a:endParaRPr kumimoji="0" lang="zh-CN" altLang="en-US" sz="2400" b="1" i="0" u="none" strike="noStrike" kern="1200" cap="none" spc="0" normalizeH="0" baseline="0" noProof="0" dirty="0">
                <a:ln>
                  <a:noFill/>
                </a:ln>
                <a:solidFill>
                  <a:srgbClr val="FFFFFF"/>
                </a:solidFill>
                <a:effectLst/>
                <a:uLnTx/>
                <a:uFillTx/>
                <a:latin typeface="Century Gothic" panose="020B0502020202020204" pitchFamily="34" charset="0"/>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lumMod val="95000"/>
          </a:schemeClr>
        </a:solidFill>
        <a:effectLst/>
      </p:bgPr>
    </p:bg>
    <p:spTree>
      <p:nvGrpSpPr>
        <p:cNvPr id="1" name=""/>
        <p:cNvGrpSpPr/>
        <p:nvPr/>
      </p:nvGrpSpPr>
      <p:grpSpPr>
        <a:xfrm>
          <a:off x="0" y="0"/>
          <a:ext cx="0" cy="0"/>
          <a:chOff x="0" y="0"/>
          <a:chExt cx="0" cy="0"/>
        </a:xfrm>
      </p:grpSpPr>
      <p:grpSp>
        <p:nvGrpSpPr>
          <p:cNvPr id="8" name="Group 48"/>
          <p:cNvGrpSpPr>
            <a:grpSpLocks noChangeAspect="1"/>
          </p:cNvGrpSpPr>
          <p:nvPr userDrawn="1"/>
        </p:nvGrpSpPr>
        <p:grpSpPr bwMode="auto">
          <a:xfrm>
            <a:off x="862195" y="1280159"/>
            <a:ext cx="10597109" cy="4600875"/>
            <a:chOff x="-627" y="390"/>
            <a:chExt cx="8934" cy="3538"/>
          </a:xfrm>
          <a:solidFill>
            <a:schemeClr val="bg1">
              <a:lumMod val="85000"/>
              <a:alpha val="38000"/>
            </a:schemeClr>
          </a:solidFill>
        </p:grpSpPr>
        <p:sp>
          <p:nvSpPr>
            <p:cNvPr id="9"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lumMod val="95000"/>
          </a:schemeClr>
        </a:solidFill>
        <a:effectLst/>
      </p:bgPr>
    </p:bg>
    <p:spTree>
      <p:nvGrpSpPr>
        <p:cNvPr id="1" name=""/>
        <p:cNvGrpSpPr/>
        <p:nvPr/>
      </p:nvGrpSpPr>
      <p:grpSpPr>
        <a:xfrm>
          <a:off x="0" y="0"/>
          <a:ext cx="0" cy="0"/>
          <a:chOff x="0" y="0"/>
          <a:chExt cx="0" cy="0"/>
        </a:xfrm>
      </p:grpSpPr>
      <p:sp>
        <p:nvSpPr>
          <p:cNvPr id="20" name="圆角矩形 19"/>
          <p:cNvSpPr/>
          <p:nvPr userDrawn="1"/>
        </p:nvSpPr>
        <p:spPr>
          <a:xfrm>
            <a:off x="4494996" y="340047"/>
            <a:ext cx="3202006" cy="657149"/>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Group 48"/>
          <p:cNvGrpSpPr>
            <a:grpSpLocks noChangeAspect="1"/>
          </p:cNvGrpSpPr>
          <p:nvPr userDrawn="1"/>
        </p:nvGrpSpPr>
        <p:grpSpPr bwMode="auto">
          <a:xfrm>
            <a:off x="862195" y="1280159"/>
            <a:ext cx="10597109" cy="4600875"/>
            <a:chOff x="-627" y="390"/>
            <a:chExt cx="8934" cy="3538"/>
          </a:xfrm>
          <a:solidFill>
            <a:schemeClr val="bg1">
              <a:lumMod val="85000"/>
              <a:alpha val="38000"/>
            </a:schemeClr>
          </a:solidFill>
        </p:grpSpPr>
        <p:sp>
          <p:nvSpPr>
            <p:cNvPr id="2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24" name="直接连接符 23"/>
          <p:cNvCxnSpPr>
            <a:stCxn id="20" idx="1"/>
          </p:cNvCxnSpPr>
          <p:nvPr userDrawn="1"/>
        </p:nvCxnSpPr>
        <p:spPr>
          <a:xfrm flipH="1">
            <a:off x="0" y="668622"/>
            <a:ext cx="4494996" cy="10611"/>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flipH="1">
            <a:off x="7697001" y="658010"/>
            <a:ext cx="4494996" cy="10611"/>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8A5648E-517C-4991-B9DA-5446510115C7}" type="datetimeFigureOut">
              <a:rPr lang="zh-CN" altLang="en-US" smtClean="0"/>
              <a:t>2018/1/10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8F42A70-1AB5-4476-98E9-1E38120CB5E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p:spPr>
        <p:txBody>
          <a:bodyPr/>
          <a:lstStyle/>
          <a:p>
            <a:fld id="{4890B2C6-645F-4882-8771-4CE5C56DA22F}" type="datetimeFigureOut">
              <a:rPr lang="zh-CN" altLang="en-US" smtClean="0"/>
              <a:t>2018/1/10</a:t>
            </a:fld>
            <a:endParaRPr lang="zh-CN" altLang="en-US"/>
          </a:p>
        </p:txBody>
      </p:sp>
      <p:sp>
        <p:nvSpPr>
          <p:cNvPr id="3" name="Footer Placeholder 2"/>
          <p:cNvSpPr>
            <a:spLocks noGrp="1"/>
          </p:cNvSpPr>
          <p:nvPr>
            <p:ph type="ftr" sz="quarter" idx="11"/>
          </p:nvPr>
        </p:nvSpPr>
        <p:spPr>
          <a:xfrm>
            <a:off x="4038600" y="6356350"/>
            <a:ext cx="4114800" cy="365125"/>
          </a:xfrm>
        </p:spPr>
        <p:txBody>
          <a:bodyPr/>
          <a:lstStyle/>
          <a:p>
            <a:endParaRPr lang="zh-CN" altLang="en-US"/>
          </a:p>
        </p:txBody>
      </p:sp>
      <p:sp>
        <p:nvSpPr>
          <p:cNvPr id="4" name="Slide Number Placeholder 3"/>
          <p:cNvSpPr>
            <a:spLocks noGrp="1"/>
          </p:cNvSpPr>
          <p:nvPr>
            <p:ph type="sldNum" sz="quarter" idx="12"/>
          </p:nvPr>
        </p:nvSpPr>
        <p:spPr>
          <a:xfrm>
            <a:off x="8610600" y="6356350"/>
            <a:ext cx="2743200" cy="365125"/>
          </a:xfrm>
        </p:spPr>
        <p:txBody>
          <a:bodyPr/>
          <a:lstStyle/>
          <a:p>
            <a:fld id="{EFB50517-F4D1-4377-A22F-70FE06F47CF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notesSlide" Target="../notesSlides/notesSlide2.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3.wdp"/><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0.png"/><Relationship Id="rId5" Type="http://schemas.openxmlformats.org/officeDocument/2006/relationships/image" Target="../media/image3.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image" Target="../media/image3.jpeg"/><Relationship Id="rId4" Type="http://schemas.openxmlformats.org/officeDocument/2006/relationships/tags" Target="../tags/tag19.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slideLayout" Target="../slideLayouts/slideLayout1.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image" Target="../media/image3.jpeg"/><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jpeg"/><Relationship Id="rId7" Type="http://schemas.microsoft.com/office/2007/relationships/hdphoto" Target="../media/hdphoto5.wdp"/><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3.png"/><Relationship Id="rId5" Type="http://schemas.microsoft.com/office/2007/relationships/hdphoto" Target="../media/hdphoto4.wdp"/><Relationship Id="rId4" Type="http://schemas.openxmlformats.org/officeDocument/2006/relationships/image" Target="../media/image12.png"/><Relationship Id="rId9" Type="http://schemas.microsoft.com/office/2007/relationships/hdphoto" Target="../media/hdphoto6.wdp"/></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3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microsoft.com/office/2007/relationships/hdphoto" Target="../media/hdphoto7.wdp"/><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microsoft.com/office/2007/relationships/hdphoto" Target="../media/hdphoto8.wdp"/><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microsoft.com/office/2007/relationships/hdphoto" Target="../media/hdphoto9.wdp"/><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microsoft.com/office/2007/relationships/hdphoto" Target="../media/hdphoto10.wdp"/><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microsoft.com/office/2007/relationships/hdphoto" Target="../media/hdphoto11.wdp"/><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jpeg"/><Relationship Id="rId7"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165" name=" 165"/>
          <p:cNvSpPr/>
          <p:nvPr/>
        </p:nvSpPr>
        <p:spPr>
          <a:xfrm>
            <a:off x="0" y="1477010"/>
            <a:ext cx="12192000" cy="4328795"/>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PA_ACE_文本框 12"/>
          <p:cNvSpPr txBox="1"/>
          <p:nvPr>
            <p:custDataLst>
              <p:tags r:id="rId1"/>
            </p:custDataLst>
          </p:nvPr>
        </p:nvSpPr>
        <p:spPr>
          <a:xfrm>
            <a:off x="2859868" y="2108637"/>
            <a:ext cx="6472443" cy="1310640"/>
          </a:xfrm>
          <a:prstGeom prst="rect">
            <a:avLst/>
          </a:prstGeom>
          <a:noFill/>
        </p:spPr>
        <p:txBody>
          <a:bodyPr wrap="square" rtlCol="0">
            <a:spAutoFit/>
          </a:bodyPr>
          <a:lstStyle/>
          <a:p>
            <a:r>
              <a:rPr lang="zh-CN" altLang="en-US" sz="8000" b="1" dirty="0">
                <a:solidFill>
                  <a:schemeClr val="tx1"/>
                </a:solidFill>
                <a:latin typeface="新宋体" panose="02010609030101010101" charset="-122"/>
                <a:ea typeface="新宋体" panose="02010609030101010101" charset="-122"/>
              </a:rPr>
              <a:t>商务礼仪培训</a:t>
            </a:r>
          </a:p>
        </p:txBody>
      </p:sp>
      <p:sp>
        <p:nvSpPr>
          <p:cNvPr id="44" name="矩形 43"/>
          <p:cNvSpPr/>
          <p:nvPr/>
        </p:nvSpPr>
        <p:spPr>
          <a:xfrm>
            <a:off x="3737438" y="3647593"/>
            <a:ext cx="4644798" cy="707886"/>
          </a:xfrm>
          <a:prstGeom prst="rect">
            <a:avLst/>
          </a:prstGeom>
        </p:spPr>
        <p:txBody>
          <a:bodyPr wrap="none">
            <a:spAutoFit/>
          </a:bodyPr>
          <a:lstStyle/>
          <a:p>
            <a:r>
              <a:rPr lang="en-US" altLang="zh-CN" sz="4000" dirty="0">
                <a:solidFill>
                  <a:schemeClr val="tx1"/>
                </a:solidFill>
                <a:latin typeface="Century Gothic" panose="020B0502020202020204" pitchFamily="34" charset="0"/>
                <a:ea typeface="微软雅黑" panose="020B0503020204020204" pitchFamily="34" charset="-122"/>
              </a:rPr>
              <a:t>B</a:t>
            </a:r>
            <a:r>
              <a:rPr lang="zh-CN" altLang="en-US" sz="4000" dirty="0">
                <a:solidFill>
                  <a:schemeClr val="tx1"/>
                </a:solidFill>
                <a:latin typeface="Century Gothic" panose="020B0502020202020204" pitchFamily="34" charset="0"/>
                <a:ea typeface="微软雅黑" panose="020B0503020204020204" pitchFamily="34" charset="-122"/>
              </a:rPr>
              <a:t>usiness </a:t>
            </a:r>
            <a:r>
              <a:rPr lang="en-US" altLang="zh-CN" sz="4000" dirty="0">
                <a:solidFill>
                  <a:schemeClr val="tx1"/>
                </a:solidFill>
                <a:latin typeface="Century Gothic" panose="020B0502020202020204" pitchFamily="34" charset="0"/>
                <a:ea typeface="微软雅黑" panose="020B0503020204020204" pitchFamily="34" charset="-122"/>
              </a:rPr>
              <a:t>E</a:t>
            </a:r>
            <a:r>
              <a:rPr lang="zh-CN" altLang="en-US" sz="4000" dirty="0">
                <a:solidFill>
                  <a:schemeClr val="tx1"/>
                </a:solidFill>
                <a:latin typeface="Century Gothic" panose="020B0502020202020204" pitchFamily="34" charset="0"/>
                <a:ea typeface="微软雅黑" panose="020B0503020204020204" pitchFamily="34" charset="-122"/>
              </a:rPr>
              <a:t>tiquette</a:t>
            </a:r>
          </a:p>
        </p:txBody>
      </p:sp>
      <p:sp>
        <p:nvSpPr>
          <p:cNvPr id="45" name="矩形 44"/>
          <p:cNvSpPr/>
          <p:nvPr/>
        </p:nvSpPr>
        <p:spPr>
          <a:xfrm>
            <a:off x="3544398" y="4707097"/>
            <a:ext cx="4838184" cy="400110"/>
          </a:xfrm>
          <a:prstGeom prst="rect">
            <a:avLst/>
          </a:prstGeom>
        </p:spPr>
        <p:txBody>
          <a:bodyPr wrap="none">
            <a:spAutoFit/>
          </a:bodyPr>
          <a:lstStyle/>
          <a:p>
            <a:r>
              <a:rPr lang="zh-CN" altLang="en-US" sz="2000" dirty="0">
                <a:solidFill>
                  <a:schemeClr val="tx1"/>
                </a:solidFill>
                <a:latin typeface="微软雅黑" panose="020B0503020204020204" pitchFamily="34" charset="-122"/>
                <a:ea typeface="微软雅黑" panose="020B0503020204020204" pitchFamily="34" charset="-122"/>
              </a:rPr>
              <a:t>汇报人：您的姓名     时间：</a:t>
            </a:r>
            <a:r>
              <a:rPr lang="en-US" altLang="zh-CN" sz="2000" dirty="0">
                <a:solidFill>
                  <a:schemeClr val="tx1"/>
                </a:solidFill>
                <a:latin typeface="微软雅黑" panose="020B0503020204020204" pitchFamily="34" charset="-122"/>
                <a:ea typeface="微软雅黑" panose="020B0503020204020204" pitchFamily="34" charset="-122"/>
              </a:rPr>
              <a:t>20XX-08-28</a:t>
            </a:r>
          </a:p>
        </p:txBody>
      </p:sp>
      <p:pic>
        <p:nvPicPr>
          <p:cNvPr id="2" name="Audio Jungle - Corporate Progres">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06475" y="-104541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14:window dir="vert"/>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288"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750" fill="hold"/>
                                        <p:tgtEl>
                                          <p:spTgt spid="13"/>
                                        </p:tgtEl>
                                        <p:attrNameLst>
                                          <p:attrName>ppt_w</p:attrName>
                                        </p:attrNameLst>
                                      </p:cBhvr>
                                      <p:tavLst>
                                        <p:tav tm="0">
                                          <p:val>
                                            <p:strVal val="4/3*#ppt_w"/>
                                          </p:val>
                                        </p:tav>
                                        <p:tav tm="100000">
                                          <p:val>
                                            <p:strVal val="#ppt_w"/>
                                          </p:val>
                                        </p:tav>
                                      </p:tavLst>
                                    </p:anim>
                                    <p:anim calcmode="lin" valueType="num">
                                      <p:cBhvr>
                                        <p:cTn id="11" dur="750" fill="hold"/>
                                        <p:tgtEl>
                                          <p:spTgt spid="13"/>
                                        </p:tgtEl>
                                        <p:attrNameLst>
                                          <p:attrName>ppt_h</p:attrName>
                                        </p:attrNameLst>
                                      </p:cBhvr>
                                      <p:tavLst>
                                        <p:tav tm="0">
                                          <p:val>
                                            <p:strVal val="4/3*#ppt_h"/>
                                          </p:val>
                                        </p:tav>
                                        <p:tav tm="100000">
                                          <p:val>
                                            <p:strVal val="#ppt_h"/>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left)">
                                      <p:cBhvr>
                                        <p:cTn id="14" dur="500"/>
                                        <p:tgtEl>
                                          <p:spTgt spid="4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750"/>
                                        <p:tgtEl>
                                          <p:spTgt spid="45"/>
                                        </p:tgtEl>
                                      </p:cBhvr>
                                    </p:animEffect>
                                  </p:childTnLst>
                                </p:cTn>
                              </p:par>
                              <p:par>
                                <p:cTn id="18" presetID="42" presetClass="path" presetSubtype="0" decel="50000" fill="hold" grpId="1" nodeType="withEffect">
                                  <p:stCondLst>
                                    <p:cond delay="500"/>
                                  </p:stCondLst>
                                  <p:childTnLst>
                                    <p:animMotion origin="layout" path="M -3.75E-6 -3.33333E-6 L -3.75E-6 0.09861 " pathEditMode="relative" rAng="0" ptsTypes="AA">
                                      <p:cBhvr>
                                        <p:cTn id="19" dur="750" spd="-100000" fill="hold"/>
                                        <p:tgtEl>
                                          <p:spTgt spid="45"/>
                                        </p:tgtEl>
                                        <p:attrNameLst>
                                          <p:attrName>ppt_x</p:attrName>
                                          <p:attrName>ppt_y</p:attrName>
                                        </p:attrNameLst>
                                      </p:cBhvr>
                                      <p:rCtr x="0" y="4931"/>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44" grpId="0"/>
      <p:bldP spid="45" grpId="0"/>
      <p:bldP spid="45"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9024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custDataLst>
              <p:tags r:id="rId2"/>
            </p:custDataLst>
          </p:nvPr>
        </p:nvSpPr>
        <p:spPr>
          <a:xfrm>
            <a:off x="1182053" y="865576"/>
            <a:ext cx="9827895" cy="739788"/>
          </a:xfrm>
          <a:prstGeom prst="rect">
            <a:avLst/>
          </a:prstGeom>
        </p:spPr>
        <p:txBody>
          <a:bodyPr wrap="square">
            <a:norm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sym typeface="+mn-ea"/>
              </a:rPr>
              <a:t>为什么学习商务礼仪</a:t>
            </a:r>
            <a:endParaRPr lang="zh-CN" altLang="en-US" sz="3200" b="1" dirty="0">
              <a:solidFill>
                <a:schemeClr val="tx1"/>
              </a:solidFill>
              <a:latin typeface="微软雅黑" panose="020B0503020204020204" pitchFamily="34" charset="-122"/>
              <a:ea typeface="微软雅黑" panose="020B0503020204020204" pitchFamily="34" charset="-122"/>
              <a:cs typeface="+mj-cs"/>
              <a:sym typeface="+mn-ea"/>
            </a:endParaRPr>
          </a:p>
        </p:txBody>
      </p:sp>
      <p:grpSp>
        <p:nvGrpSpPr>
          <p:cNvPr id="33" name="组合 32"/>
          <p:cNvGrpSpPr/>
          <p:nvPr>
            <p:custDataLst>
              <p:tags r:id="rId3"/>
            </p:custDataLst>
          </p:nvPr>
        </p:nvGrpSpPr>
        <p:grpSpPr>
          <a:xfrm>
            <a:off x="4567790" y="2281711"/>
            <a:ext cx="5225405" cy="838851"/>
            <a:chOff x="2954204" y="1184769"/>
            <a:chExt cx="4130491" cy="663081"/>
          </a:xfrm>
        </p:grpSpPr>
        <p:sp>
          <p:nvSpPr>
            <p:cNvPr id="11" name="任意多边形 10"/>
            <p:cNvSpPr/>
            <p:nvPr>
              <p:custDataLst>
                <p:tags r:id="rId10"/>
              </p:custDataLst>
            </p:nvPr>
          </p:nvSpPr>
          <p:spPr>
            <a:xfrm>
              <a:off x="2954204" y="1184769"/>
              <a:ext cx="1208727" cy="663081"/>
            </a:xfrm>
            <a:custGeom>
              <a:avLst/>
              <a:gdLst>
                <a:gd name="connsiteX0" fmla="*/ 590550 w 2153021"/>
                <a:gd name="connsiteY0" fmla="*/ 0 h 1181100"/>
                <a:gd name="connsiteX1" fmla="*/ 2153021 w 2153021"/>
                <a:gd name="connsiteY1" fmla="*/ 0 h 1181100"/>
                <a:gd name="connsiteX2" fmla="*/ 2153021 w 2153021"/>
                <a:gd name="connsiteY2" fmla="*/ 1181100 h 1181100"/>
                <a:gd name="connsiteX3" fmla="*/ 590550 w 2153021"/>
                <a:gd name="connsiteY3" fmla="*/ 1181100 h 1181100"/>
                <a:gd name="connsiteX4" fmla="*/ 0 w 2153021"/>
                <a:gd name="connsiteY4" fmla="*/ 590550 h 1181100"/>
                <a:gd name="connsiteX5" fmla="*/ 590550 w 2153021"/>
                <a:gd name="connsiteY5" fmla="*/ 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3021" h="1181100">
                  <a:moveTo>
                    <a:pt x="590550" y="0"/>
                  </a:moveTo>
                  <a:lnTo>
                    <a:pt x="2153021" y="0"/>
                  </a:lnTo>
                  <a:lnTo>
                    <a:pt x="2153021" y="1181100"/>
                  </a:lnTo>
                  <a:lnTo>
                    <a:pt x="590550" y="1181100"/>
                  </a:lnTo>
                  <a:cubicBezTo>
                    <a:pt x="264398" y="1181100"/>
                    <a:pt x="0" y="916702"/>
                    <a:pt x="0" y="590550"/>
                  </a:cubicBezTo>
                  <a:cubicBezTo>
                    <a:pt x="0" y="264398"/>
                    <a:pt x="264398" y="0"/>
                    <a:pt x="590550" y="0"/>
                  </a:cubicBezTo>
                  <a:close/>
                </a:path>
              </a:pathLst>
            </a:custGeom>
            <a:solidFill>
              <a:srgbClr val="5B9BD5"/>
            </a:solidFill>
          </p:spPr>
          <p:txBody>
            <a:bodyPr rot="0" spcFirstLastPara="0" vertOverflow="overflow" horzOverflow="overflow" vert="horz" wrap="square" lIns="91440" tIns="45720" rIns="91440" bIns="45720" numCol="1" spcCol="0" rtlCol="0" fromWordArt="0" anchor="ctr" anchorCtr="0" forceAA="0" compatLnSpc="1">
              <a:normAutofit/>
            </a:bodyPr>
            <a:lstStyle/>
            <a:p>
              <a:pPr algn="ctr"/>
              <a:r>
                <a:rPr lang="en-US" altLang="zh-CN" sz="3200" b="1" dirty="0">
                  <a:solidFill>
                    <a:srgbClr val="FFFFFF"/>
                  </a:solidFill>
                  <a:latin typeface="+mj-lt"/>
                  <a:ea typeface="+mj-ea"/>
                  <a:cs typeface="+mj-cs"/>
                  <a:sym typeface="Arial" panose="020B0604020202020204" pitchFamily="34" charset="0"/>
                </a:rPr>
                <a:t>1</a:t>
              </a:r>
            </a:p>
          </p:txBody>
        </p:sp>
        <p:sp>
          <p:nvSpPr>
            <p:cNvPr id="8" name="任意多边形 7"/>
            <p:cNvSpPr/>
            <p:nvPr>
              <p:custDataLst>
                <p:tags r:id="rId11"/>
              </p:custDataLst>
            </p:nvPr>
          </p:nvSpPr>
          <p:spPr>
            <a:xfrm>
              <a:off x="4154305" y="1184769"/>
              <a:ext cx="2930390" cy="663081"/>
            </a:xfrm>
            <a:custGeom>
              <a:avLst/>
              <a:gdLst>
                <a:gd name="connsiteX0" fmla="*/ 0 w 5219700"/>
                <a:gd name="connsiteY0" fmla="*/ 0 h 1181100"/>
                <a:gd name="connsiteX1" fmla="*/ 4629150 w 5219700"/>
                <a:gd name="connsiteY1" fmla="*/ 0 h 1181100"/>
                <a:gd name="connsiteX2" fmla="*/ 5219700 w 5219700"/>
                <a:gd name="connsiteY2" fmla="*/ 590550 h 1181100"/>
                <a:gd name="connsiteX3" fmla="*/ 4629150 w 5219700"/>
                <a:gd name="connsiteY3" fmla="*/ 1181100 h 1181100"/>
                <a:gd name="connsiteX4" fmla="*/ 0 w 5219700"/>
                <a:gd name="connsiteY4" fmla="*/ 1181100 h 1181100"/>
                <a:gd name="connsiteX5" fmla="*/ 0 w 5219700"/>
                <a:gd name="connsiteY5" fmla="*/ 1110548 h 1181100"/>
                <a:gd name="connsiteX6" fmla="*/ 4622708 w 5219700"/>
                <a:gd name="connsiteY6" fmla="*/ 1110549 h 1181100"/>
                <a:gd name="connsiteX7" fmla="*/ 5142706 w 5219700"/>
                <a:gd name="connsiteY7" fmla="*/ 590551 h 1181100"/>
                <a:gd name="connsiteX8" fmla="*/ 5142707 w 5219700"/>
                <a:gd name="connsiteY8" fmla="*/ 590551 h 1181100"/>
                <a:gd name="connsiteX9" fmla="*/ 4622709 w 5219700"/>
                <a:gd name="connsiteY9" fmla="*/ 70553 h 1181100"/>
                <a:gd name="connsiteX10" fmla="*/ 0 w 5219700"/>
                <a:gd name="connsiteY10" fmla="*/ 70553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0" h="1181100">
                  <a:moveTo>
                    <a:pt x="0" y="0"/>
                  </a:moveTo>
                  <a:lnTo>
                    <a:pt x="4629150" y="0"/>
                  </a:lnTo>
                  <a:cubicBezTo>
                    <a:pt x="4955302" y="0"/>
                    <a:pt x="5219700" y="264398"/>
                    <a:pt x="5219700" y="590550"/>
                  </a:cubicBezTo>
                  <a:cubicBezTo>
                    <a:pt x="5219700" y="916702"/>
                    <a:pt x="4955302" y="1181100"/>
                    <a:pt x="4629150" y="1181100"/>
                  </a:cubicBezTo>
                  <a:lnTo>
                    <a:pt x="0" y="1181100"/>
                  </a:lnTo>
                  <a:lnTo>
                    <a:pt x="0" y="1110548"/>
                  </a:lnTo>
                  <a:lnTo>
                    <a:pt x="4622708" y="1110549"/>
                  </a:lnTo>
                  <a:cubicBezTo>
                    <a:pt x="4909895" y="1110549"/>
                    <a:pt x="5142706" y="877738"/>
                    <a:pt x="5142706" y="590551"/>
                  </a:cubicBezTo>
                  <a:lnTo>
                    <a:pt x="5142707" y="590551"/>
                  </a:lnTo>
                  <a:cubicBezTo>
                    <a:pt x="5142707" y="303364"/>
                    <a:pt x="4909896" y="70553"/>
                    <a:pt x="4622709" y="70553"/>
                  </a:cubicBezTo>
                  <a:lnTo>
                    <a:pt x="0" y="70553"/>
                  </a:lnTo>
                  <a:close/>
                </a:path>
              </a:pathLst>
            </a:custGeom>
            <a:solidFill>
              <a:srgbClr val="5B9BD5"/>
            </a:solidFill>
          </p:spPr>
          <p:txBody>
            <a:bodyPr rot="0" spcFirstLastPara="0" vertOverflow="overflow" horzOverflow="overflow" vert="horz" wrap="square" lIns="90000" tIns="45720" rIns="180000" bIns="45720" numCol="1" spcCol="0" rtlCol="0" fromWordArt="0" anchor="ctr" anchorCtr="0" forceAA="0" compatLnSpc="1">
              <a:normAutofit/>
            </a:bodyPr>
            <a:lstStyle/>
            <a:p>
              <a:pPr algn="just">
                <a:lnSpc>
                  <a:spcPct val="110000"/>
                </a:lnSpc>
              </a:pPr>
              <a:r>
                <a:rPr lang="zh-CN" altLang="en-US" b="1" dirty="0">
                  <a:solidFill>
                    <a:srgbClr val="000000"/>
                  </a:solidFill>
                  <a:latin typeface="微软雅黑" panose="020B0503020204020204" pitchFamily="34" charset="-122"/>
                  <a:ea typeface="微软雅黑" panose="020B0503020204020204" pitchFamily="34" charset="-122"/>
                  <a:sym typeface="+mn-ea"/>
                </a:rPr>
                <a:t>提高个人的素质</a:t>
              </a:r>
            </a:p>
          </p:txBody>
        </p:sp>
      </p:grpSp>
      <p:grpSp>
        <p:nvGrpSpPr>
          <p:cNvPr id="34" name="组合 33"/>
          <p:cNvGrpSpPr/>
          <p:nvPr>
            <p:custDataLst>
              <p:tags r:id="rId4"/>
            </p:custDataLst>
          </p:nvPr>
        </p:nvGrpSpPr>
        <p:grpSpPr>
          <a:xfrm>
            <a:off x="2398809" y="3548050"/>
            <a:ext cx="5225405" cy="838851"/>
            <a:chOff x="1239704" y="1968994"/>
            <a:chExt cx="4130491" cy="663081"/>
          </a:xfrm>
        </p:grpSpPr>
        <p:sp>
          <p:nvSpPr>
            <p:cNvPr id="16" name="任意多边形 15"/>
            <p:cNvSpPr/>
            <p:nvPr>
              <p:custDataLst>
                <p:tags r:id="rId8"/>
              </p:custDataLst>
            </p:nvPr>
          </p:nvSpPr>
          <p:spPr>
            <a:xfrm flipH="1">
              <a:off x="4161468" y="1968994"/>
              <a:ext cx="1208727" cy="663081"/>
            </a:xfrm>
            <a:custGeom>
              <a:avLst/>
              <a:gdLst>
                <a:gd name="connsiteX0" fmla="*/ 590550 w 2153021"/>
                <a:gd name="connsiteY0" fmla="*/ 0 h 1181100"/>
                <a:gd name="connsiteX1" fmla="*/ 2153021 w 2153021"/>
                <a:gd name="connsiteY1" fmla="*/ 0 h 1181100"/>
                <a:gd name="connsiteX2" fmla="*/ 2153021 w 2153021"/>
                <a:gd name="connsiteY2" fmla="*/ 1181100 h 1181100"/>
                <a:gd name="connsiteX3" fmla="*/ 590550 w 2153021"/>
                <a:gd name="connsiteY3" fmla="*/ 1181100 h 1181100"/>
                <a:gd name="connsiteX4" fmla="*/ 0 w 2153021"/>
                <a:gd name="connsiteY4" fmla="*/ 590550 h 1181100"/>
                <a:gd name="connsiteX5" fmla="*/ 590550 w 2153021"/>
                <a:gd name="connsiteY5" fmla="*/ 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3021" h="1181100">
                  <a:moveTo>
                    <a:pt x="590550" y="0"/>
                  </a:moveTo>
                  <a:lnTo>
                    <a:pt x="2153021" y="0"/>
                  </a:lnTo>
                  <a:lnTo>
                    <a:pt x="2153021" y="1181100"/>
                  </a:lnTo>
                  <a:lnTo>
                    <a:pt x="590550" y="1181100"/>
                  </a:lnTo>
                  <a:cubicBezTo>
                    <a:pt x="264398" y="1181100"/>
                    <a:pt x="0" y="916702"/>
                    <a:pt x="0" y="590550"/>
                  </a:cubicBezTo>
                  <a:cubicBezTo>
                    <a:pt x="0" y="264398"/>
                    <a:pt x="264398" y="0"/>
                    <a:pt x="590550" y="0"/>
                  </a:cubicBezTo>
                  <a:close/>
                </a:path>
              </a:pathLst>
            </a:custGeom>
            <a:solidFill>
              <a:srgbClr val="ED7D31"/>
            </a:solidFill>
          </p:spPr>
          <p:txBody>
            <a:bodyPr rot="0" spcFirstLastPara="0" vertOverflow="overflow" horzOverflow="overflow" vert="horz" wrap="square" lIns="91440" tIns="45720" rIns="91440" bIns="45720" numCol="1" spcCol="0" rtlCol="0" fromWordArt="0" anchor="ctr" anchorCtr="0" forceAA="0" compatLnSpc="1">
              <a:normAutofit/>
            </a:bodyPr>
            <a:lstStyle/>
            <a:p>
              <a:pPr algn="ctr"/>
              <a:r>
                <a:rPr lang="en-US" altLang="zh-CN" sz="3200" b="1" dirty="0">
                  <a:solidFill>
                    <a:srgbClr val="FFFFFF"/>
                  </a:solidFill>
                  <a:latin typeface="+mj-lt"/>
                  <a:ea typeface="+mj-ea"/>
                  <a:cs typeface="+mj-cs"/>
                  <a:sym typeface="Arial" panose="020B0604020202020204" pitchFamily="34" charset="0"/>
                </a:rPr>
                <a:t>2</a:t>
              </a:r>
            </a:p>
          </p:txBody>
        </p:sp>
        <p:sp>
          <p:nvSpPr>
            <p:cNvPr id="17" name="任意多边形 16"/>
            <p:cNvSpPr/>
            <p:nvPr>
              <p:custDataLst>
                <p:tags r:id="rId9"/>
              </p:custDataLst>
            </p:nvPr>
          </p:nvSpPr>
          <p:spPr>
            <a:xfrm flipH="1">
              <a:off x="1239704" y="1968994"/>
              <a:ext cx="2930390" cy="663081"/>
            </a:xfrm>
            <a:custGeom>
              <a:avLst/>
              <a:gdLst>
                <a:gd name="connsiteX0" fmla="*/ 0 w 5219700"/>
                <a:gd name="connsiteY0" fmla="*/ 0 h 1181100"/>
                <a:gd name="connsiteX1" fmla="*/ 4629150 w 5219700"/>
                <a:gd name="connsiteY1" fmla="*/ 0 h 1181100"/>
                <a:gd name="connsiteX2" fmla="*/ 5219700 w 5219700"/>
                <a:gd name="connsiteY2" fmla="*/ 590550 h 1181100"/>
                <a:gd name="connsiteX3" fmla="*/ 4629150 w 5219700"/>
                <a:gd name="connsiteY3" fmla="*/ 1181100 h 1181100"/>
                <a:gd name="connsiteX4" fmla="*/ 0 w 5219700"/>
                <a:gd name="connsiteY4" fmla="*/ 1181100 h 1181100"/>
                <a:gd name="connsiteX5" fmla="*/ 0 w 5219700"/>
                <a:gd name="connsiteY5" fmla="*/ 1110548 h 1181100"/>
                <a:gd name="connsiteX6" fmla="*/ 4622708 w 5219700"/>
                <a:gd name="connsiteY6" fmla="*/ 1110549 h 1181100"/>
                <a:gd name="connsiteX7" fmla="*/ 5142706 w 5219700"/>
                <a:gd name="connsiteY7" fmla="*/ 590551 h 1181100"/>
                <a:gd name="connsiteX8" fmla="*/ 5142707 w 5219700"/>
                <a:gd name="connsiteY8" fmla="*/ 590551 h 1181100"/>
                <a:gd name="connsiteX9" fmla="*/ 4622709 w 5219700"/>
                <a:gd name="connsiteY9" fmla="*/ 70553 h 1181100"/>
                <a:gd name="connsiteX10" fmla="*/ 0 w 5219700"/>
                <a:gd name="connsiteY10" fmla="*/ 70553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0" h="1181100">
                  <a:moveTo>
                    <a:pt x="0" y="0"/>
                  </a:moveTo>
                  <a:lnTo>
                    <a:pt x="4629150" y="0"/>
                  </a:lnTo>
                  <a:cubicBezTo>
                    <a:pt x="4955302" y="0"/>
                    <a:pt x="5219700" y="264398"/>
                    <a:pt x="5219700" y="590550"/>
                  </a:cubicBezTo>
                  <a:cubicBezTo>
                    <a:pt x="5219700" y="916702"/>
                    <a:pt x="4955302" y="1181100"/>
                    <a:pt x="4629150" y="1181100"/>
                  </a:cubicBezTo>
                  <a:lnTo>
                    <a:pt x="0" y="1181100"/>
                  </a:lnTo>
                  <a:lnTo>
                    <a:pt x="0" y="1110548"/>
                  </a:lnTo>
                  <a:lnTo>
                    <a:pt x="4622708" y="1110549"/>
                  </a:lnTo>
                  <a:cubicBezTo>
                    <a:pt x="4909895" y="1110549"/>
                    <a:pt x="5142706" y="877738"/>
                    <a:pt x="5142706" y="590551"/>
                  </a:cubicBezTo>
                  <a:lnTo>
                    <a:pt x="5142707" y="590551"/>
                  </a:lnTo>
                  <a:cubicBezTo>
                    <a:pt x="5142707" y="303364"/>
                    <a:pt x="4909896" y="70553"/>
                    <a:pt x="4622709" y="70553"/>
                  </a:cubicBezTo>
                  <a:lnTo>
                    <a:pt x="0" y="70553"/>
                  </a:lnTo>
                  <a:close/>
                </a:path>
              </a:pathLst>
            </a:custGeom>
            <a:solidFill>
              <a:srgbClr val="ED7D31"/>
            </a:solidFill>
          </p:spPr>
          <p:txBody>
            <a:bodyPr rot="0" spcFirstLastPara="0" vertOverflow="overflow" horzOverflow="overflow" vert="horz" wrap="square" lIns="180000" tIns="45720" rIns="90000" bIns="45720" numCol="1" spcCol="0" rtlCol="0" fromWordArt="0" anchor="ctr" anchorCtr="0" forceAA="0" compatLnSpc="1">
              <a:normAutofit/>
            </a:bodyPr>
            <a:lstStyle/>
            <a:p>
              <a:pPr algn="just">
                <a:lnSpc>
                  <a:spcPct val="110000"/>
                </a:lnSpc>
              </a:pPr>
              <a:r>
                <a:rPr lang="zh-CN" altLang="en-US" b="1" dirty="0">
                  <a:solidFill>
                    <a:srgbClr val="000000"/>
                  </a:solidFill>
                  <a:latin typeface="微软雅黑" panose="020B0503020204020204" pitchFamily="34" charset="-122"/>
                  <a:ea typeface="微软雅黑" panose="020B0503020204020204" pitchFamily="34" charset="-122"/>
                  <a:sym typeface="+mn-ea"/>
                </a:rPr>
                <a:t>有助于建立良好的人际沟通</a:t>
              </a:r>
            </a:p>
          </p:txBody>
        </p:sp>
      </p:grpSp>
      <p:grpSp>
        <p:nvGrpSpPr>
          <p:cNvPr id="35" name="组合 34"/>
          <p:cNvGrpSpPr/>
          <p:nvPr>
            <p:custDataLst>
              <p:tags r:id="rId5"/>
            </p:custDataLst>
          </p:nvPr>
        </p:nvGrpSpPr>
        <p:grpSpPr>
          <a:xfrm>
            <a:off x="4567790" y="4814388"/>
            <a:ext cx="5225405" cy="838851"/>
            <a:chOff x="2954204" y="2753219"/>
            <a:chExt cx="4130491" cy="663081"/>
          </a:xfrm>
        </p:grpSpPr>
        <p:sp>
          <p:nvSpPr>
            <p:cNvPr id="19" name="任意多边形 18"/>
            <p:cNvSpPr/>
            <p:nvPr>
              <p:custDataLst>
                <p:tags r:id="rId6"/>
              </p:custDataLst>
            </p:nvPr>
          </p:nvSpPr>
          <p:spPr>
            <a:xfrm>
              <a:off x="2954204" y="2753219"/>
              <a:ext cx="1208727" cy="663081"/>
            </a:xfrm>
            <a:custGeom>
              <a:avLst/>
              <a:gdLst>
                <a:gd name="connsiteX0" fmla="*/ 590550 w 2153021"/>
                <a:gd name="connsiteY0" fmla="*/ 0 h 1181100"/>
                <a:gd name="connsiteX1" fmla="*/ 2153021 w 2153021"/>
                <a:gd name="connsiteY1" fmla="*/ 0 h 1181100"/>
                <a:gd name="connsiteX2" fmla="*/ 2153021 w 2153021"/>
                <a:gd name="connsiteY2" fmla="*/ 1181100 h 1181100"/>
                <a:gd name="connsiteX3" fmla="*/ 590550 w 2153021"/>
                <a:gd name="connsiteY3" fmla="*/ 1181100 h 1181100"/>
                <a:gd name="connsiteX4" fmla="*/ 0 w 2153021"/>
                <a:gd name="connsiteY4" fmla="*/ 590550 h 1181100"/>
                <a:gd name="connsiteX5" fmla="*/ 590550 w 2153021"/>
                <a:gd name="connsiteY5" fmla="*/ 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3021" h="1181100">
                  <a:moveTo>
                    <a:pt x="590550" y="0"/>
                  </a:moveTo>
                  <a:lnTo>
                    <a:pt x="2153021" y="0"/>
                  </a:lnTo>
                  <a:lnTo>
                    <a:pt x="2153021" y="1181100"/>
                  </a:lnTo>
                  <a:lnTo>
                    <a:pt x="590550" y="1181100"/>
                  </a:lnTo>
                  <a:cubicBezTo>
                    <a:pt x="264398" y="1181100"/>
                    <a:pt x="0" y="916702"/>
                    <a:pt x="0" y="590550"/>
                  </a:cubicBezTo>
                  <a:cubicBezTo>
                    <a:pt x="0" y="264398"/>
                    <a:pt x="264398" y="0"/>
                    <a:pt x="590550" y="0"/>
                  </a:cubicBezTo>
                  <a:close/>
                </a:path>
              </a:pathLst>
            </a:custGeom>
            <a:solidFill>
              <a:srgbClr val="A5A5A5"/>
            </a:solidFill>
          </p:spPr>
          <p:txBody>
            <a:bodyPr rot="0" spcFirstLastPara="0" vertOverflow="overflow" horzOverflow="overflow" vert="horz" wrap="square" lIns="91440" tIns="45720" rIns="91440" bIns="45720" numCol="1" spcCol="0" rtlCol="0" fromWordArt="0" anchor="ctr" anchorCtr="0" forceAA="0" compatLnSpc="1">
              <a:normAutofit/>
            </a:bodyPr>
            <a:lstStyle/>
            <a:p>
              <a:pPr algn="ctr"/>
              <a:r>
                <a:rPr lang="en-US" altLang="zh-CN" sz="3200" b="1" dirty="0">
                  <a:solidFill>
                    <a:srgbClr val="FFFFFF"/>
                  </a:solidFill>
                  <a:latin typeface="+mj-lt"/>
                  <a:ea typeface="+mj-ea"/>
                  <a:cs typeface="+mj-cs"/>
                  <a:sym typeface="Arial" panose="020B0604020202020204" pitchFamily="34" charset="0"/>
                </a:rPr>
                <a:t>3</a:t>
              </a:r>
            </a:p>
          </p:txBody>
        </p:sp>
        <p:sp>
          <p:nvSpPr>
            <p:cNvPr id="20" name="任意多边形 19"/>
            <p:cNvSpPr/>
            <p:nvPr>
              <p:custDataLst>
                <p:tags r:id="rId7"/>
              </p:custDataLst>
            </p:nvPr>
          </p:nvSpPr>
          <p:spPr>
            <a:xfrm>
              <a:off x="4154305" y="2753219"/>
              <a:ext cx="2930390" cy="663081"/>
            </a:xfrm>
            <a:custGeom>
              <a:avLst/>
              <a:gdLst>
                <a:gd name="connsiteX0" fmla="*/ 0 w 5219700"/>
                <a:gd name="connsiteY0" fmla="*/ 0 h 1181100"/>
                <a:gd name="connsiteX1" fmla="*/ 4629150 w 5219700"/>
                <a:gd name="connsiteY1" fmla="*/ 0 h 1181100"/>
                <a:gd name="connsiteX2" fmla="*/ 5219700 w 5219700"/>
                <a:gd name="connsiteY2" fmla="*/ 590550 h 1181100"/>
                <a:gd name="connsiteX3" fmla="*/ 4629150 w 5219700"/>
                <a:gd name="connsiteY3" fmla="*/ 1181100 h 1181100"/>
                <a:gd name="connsiteX4" fmla="*/ 0 w 5219700"/>
                <a:gd name="connsiteY4" fmla="*/ 1181100 h 1181100"/>
                <a:gd name="connsiteX5" fmla="*/ 0 w 5219700"/>
                <a:gd name="connsiteY5" fmla="*/ 1110548 h 1181100"/>
                <a:gd name="connsiteX6" fmla="*/ 4622708 w 5219700"/>
                <a:gd name="connsiteY6" fmla="*/ 1110549 h 1181100"/>
                <a:gd name="connsiteX7" fmla="*/ 5142706 w 5219700"/>
                <a:gd name="connsiteY7" fmla="*/ 590551 h 1181100"/>
                <a:gd name="connsiteX8" fmla="*/ 5142707 w 5219700"/>
                <a:gd name="connsiteY8" fmla="*/ 590551 h 1181100"/>
                <a:gd name="connsiteX9" fmla="*/ 4622709 w 5219700"/>
                <a:gd name="connsiteY9" fmla="*/ 70553 h 1181100"/>
                <a:gd name="connsiteX10" fmla="*/ 0 w 5219700"/>
                <a:gd name="connsiteY10" fmla="*/ 70553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0" h="1181100">
                  <a:moveTo>
                    <a:pt x="0" y="0"/>
                  </a:moveTo>
                  <a:lnTo>
                    <a:pt x="4629150" y="0"/>
                  </a:lnTo>
                  <a:cubicBezTo>
                    <a:pt x="4955302" y="0"/>
                    <a:pt x="5219700" y="264398"/>
                    <a:pt x="5219700" y="590550"/>
                  </a:cubicBezTo>
                  <a:cubicBezTo>
                    <a:pt x="5219700" y="916702"/>
                    <a:pt x="4955302" y="1181100"/>
                    <a:pt x="4629150" y="1181100"/>
                  </a:cubicBezTo>
                  <a:lnTo>
                    <a:pt x="0" y="1181100"/>
                  </a:lnTo>
                  <a:lnTo>
                    <a:pt x="0" y="1110548"/>
                  </a:lnTo>
                  <a:lnTo>
                    <a:pt x="4622708" y="1110549"/>
                  </a:lnTo>
                  <a:cubicBezTo>
                    <a:pt x="4909895" y="1110549"/>
                    <a:pt x="5142706" y="877738"/>
                    <a:pt x="5142706" y="590551"/>
                  </a:cubicBezTo>
                  <a:lnTo>
                    <a:pt x="5142707" y="590551"/>
                  </a:lnTo>
                  <a:cubicBezTo>
                    <a:pt x="5142707" y="303364"/>
                    <a:pt x="4909896" y="70553"/>
                    <a:pt x="4622709" y="70553"/>
                  </a:cubicBezTo>
                  <a:lnTo>
                    <a:pt x="0" y="70553"/>
                  </a:lnTo>
                  <a:close/>
                </a:path>
              </a:pathLst>
            </a:custGeom>
            <a:solidFill>
              <a:srgbClr val="A5A5A5"/>
            </a:solidFill>
          </p:spPr>
          <p:txBody>
            <a:bodyPr rot="0" spcFirstLastPara="0" vertOverflow="overflow" horzOverflow="overflow" vert="horz" wrap="square" lIns="90000" tIns="45720" rIns="180000" bIns="45720" numCol="1" spcCol="0" rtlCol="0" fromWordArt="0" anchor="ctr" anchorCtr="0" forceAA="0" compatLnSpc="1">
              <a:normAutofit/>
            </a:bodyPr>
            <a:lstStyle/>
            <a:p>
              <a:pPr algn="just">
                <a:lnSpc>
                  <a:spcPct val="110000"/>
                </a:lnSpc>
              </a:pPr>
              <a:r>
                <a:rPr lang="zh-CN" altLang="en-US" b="1" dirty="0">
                  <a:solidFill>
                    <a:srgbClr val="000000"/>
                  </a:solidFill>
                  <a:latin typeface="微软雅黑" panose="020B0503020204020204" pitchFamily="34" charset="-122"/>
                  <a:ea typeface="微软雅黑" panose="020B0503020204020204" pitchFamily="34" charset="-122"/>
                  <a:sym typeface="+mn-ea"/>
                </a:rPr>
                <a:t>维护个人和企业形象</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900" decel="100000" fill="hold"/>
                                        <p:tgtEl>
                                          <p:spTgt spid="1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p:tgtEl>
                                          <p:spTgt spid="33"/>
                                        </p:tgtEl>
                                        <p:attrNameLst>
                                          <p:attrName>ppt_y</p:attrName>
                                        </p:attrNameLst>
                                      </p:cBhvr>
                                      <p:tavLst>
                                        <p:tav tm="0">
                                          <p:val>
                                            <p:strVal val="#ppt_y+#ppt_h*1.125000"/>
                                          </p:val>
                                        </p:tav>
                                        <p:tav tm="100000">
                                          <p:val>
                                            <p:strVal val="#ppt_y"/>
                                          </p:val>
                                        </p:tav>
                                      </p:tavLst>
                                    </p:anim>
                                    <p:animEffect transition="in" filter="wipe(up)">
                                      <p:cBhvr>
                                        <p:cTn id="22" dur="500"/>
                                        <p:tgtEl>
                                          <p:spTgt spid="33"/>
                                        </p:tgtEl>
                                      </p:cBhvr>
                                    </p:animEffect>
                                  </p:childTnLst>
                                </p:cTn>
                              </p:par>
                              <p:par>
                                <p:cTn id="23" presetID="12" presetClass="entr" presetSubtype="4"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p:tgtEl>
                                          <p:spTgt spid="34"/>
                                        </p:tgtEl>
                                        <p:attrNameLst>
                                          <p:attrName>ppt_y</p:attrName>
                                        </p:attrNameLst>
                                      </p:cBhvr>
                                      <p:tavLst>
                                        <p:tav tm="0">
                                          <p:val>
                                            <p:strVal val="#ppt_y+#ppt_h*1.125000"/>
                                          </p:val>
                                        </p:tav>
                                        <p:tav tm="100000">
                                          <p:val>
                                            <p:strVal val="#ppt_y"/>
                                          </p:val>
                                        </p:tav>
                                      </p:tavLst>
                                    </p:anim>
                                    <p:animEffect transition="in" filter="wipe(up)">
                                      <p:cBhvr>
                                        <p:cTn id="26" dur="500"/>
                                        <p:tgtEl>
                                          <p:spTgt spid="34"/>
                                        </p:tgtEl>
                                      </p:cBhvr>
                                    </p:animEffect>
                                  </p:childTnLst>
                                </p:cTn>
                              </p:par>
                              <p:par>
                                <p:cTn id="27" presetID="12" presetClass="entr" presetSubtype="4"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p:tgtEl>
                                          <p:spTgt spid="35"/>
                                        </p:tgtEl>
                                        <p:attrNameLst>
                                          <p:attrName>ppt_y</p:attrName>
                                        </p:attrNameLst>
                                      </p:cBhvr>
                                      <p:tavLst>
                                        <p:tav tm="0">
                                          <p:val>
                                            <p:strVal val="#ppt_y+#ppt_h*1.125000"/>
                                          </p:val>
                                        </p:tav>
                                        <p:tav tm="100000">
                                          <p:val>
                                            <p:strVal val="#ppt_y"/>
                                          </p:val>
                                        </p:tav>
                                      </p:tavLst>
                                    </p:anim>
                                    <p:animEffect transition="in" filter="wipe(up)">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90245" y="65341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883275" y="1845945"/>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介绍礼仪 </a:t>
            </a:r>
          </a:p>
        </p:txBody>
      </p:sp>
      <p:sp>
        <p:nvSpPr>
          <p:cNvPr id="40" name="矩形 39"/>
          <p:cNvSpPr/>
          <p:nvPr/>
        </p:nvSpPr>
        <p:spPr>
          <a:xfrm>
            <a:off x="5859780" y="2435860"/>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名片礼仪 </a:t>
            </a:r>
          </a:p>
        </p:txBody>
      </p:sp>
      <p:sp>
        <p:nvSpPr>
          <p:cNvPr id="43" name="矩形 42"/>
          <p:cNvSpPr/>
          <p:nvPr/>
        </p:nvSpPr>
        <p:spPr>
          <a:xfrm>
            <a:off x="5882005" y="3077210"/>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语言礼仪 </a:t>
            </a:r>
          </a:p>
        </p:txBody>
      </p:sp>
      <p:sp>
        <p:nvSpPr>
          <p:cNvPr id="46" name="矩形 45"/>
          <p:cNvSpPr/>
          <p:nvPr/>
        </p:nvSpPr>
        <p:spPr>
          <a:xfrm>
            <a:off x="5890260" y="3695700"/>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接待礼仪 </a:t>
            </a:r>
          </a:p>
        </p:txBody>
      </p:sp>
      <p:sp>
        <p:nvSpPr>
          <p:cNvPr id="49" name="矩形 48"/>
          <p:cNvSpPr/>
          <p:nvPr/>
        </p:nvSpPr>
        <p:spPr>
          <a:xfrm>
            <a:off x="5875020" y="4344670"/>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就餐礼仪 </a:t>
            </a:r>
          </a:p>
        </p:txBody>
      </p:sp>
      <p:sp>
        <p:nvSpPr>
          <p:cNvPr id="52" name="矩形 51"/>
          <p:cNvSpPr/>
          <p:nvPr/>
        </p:nvSpPr>
        <p:spPr>
          <a:xfrm>
            <a:off x="8578850" y="2389505"/>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举止礼仪 </a:t>
            </a:r>
          </a:p>
        </p:txBody>
      </p:sp>
      <p:sp>
        <p:nvSpPr>
          <p:cNvPr id="55" name="矩形 54"/>
          <p:cNvSpPr/>
          <p:nvPr/>
        </p:nvSpPr>
        <p:spPr>
          <a:xfrm>
            <a:off x="8578850" y="3072765"/>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仪表礼仪 </a:t>
            </a:r>
          </a:p>
        </p:txBody>
      </p:sp>
      <p:sp>
        <p:nvSpPr>
          <p:cNvPr id="58" name="矩形 57"/>
          <p:cNvSpPr/>
          <p:nvPr/>
        </p:nvSpPr>
        <p:spPr>
          <a:xfrm>
            <a:off x="8578850" y="3773170"/>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电梯礼仪 </a:t>
            </a:r>
          </a:p>
        </p:txBody>
      </p:sp>
      <p:sp>
        <p:nvSpPr>
          <p:cNvPr id="61" name="矩形 60"/>
          <p:cNvSpPr/>
          <p:nvPr/>
        </p:nvSpPr>
        <p:spPr>
          <a:xfrm>
            <a:off x="8578850" y="4478655"/>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座次礼仪 </a:t>
            </a:r>
          </a:p>
        </p:txBody>
      </p:sp>
      <p:sp>
        <p:nvSpPr>
          <p:cNvPr id="64" name="矩形 63"/>
          <p:cNvSpPr/>
          <p:nvPr/>
        </p:nvSpPr>
        <p:spPr>
          <a:xfrm>
            <a:off x="8578850" y="5187315"/>
            <a:ext cx="1506855" cy="46164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奉茶礼仪 </a:t>
            </a:r>
          </a:p>
        </p:txBody>
      </p:sp>
      <p:sp>
        <p:nvSpPr>
          <p:cNvPr id="5" name="菱形 4"/>
          <p:cNvSpPr/>
          <p:nvPr/>
        </p:nvSpPr>
        <p:spPr>
          <a:xfrm>
            <a:off x="5598160" y="191071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5521960" y="191071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5584190" y="2499360"/>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5507990" y="2499360"/>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5589905" y="314642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p:nvSpPr>
        <p:spPr>
          <a:xfrm>
            <a:off x="5513705" y="314642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p:cNvSpPr/>
          <p:nvPr/>
        </p:nvSpPr>
        <p:spPr>
          <a:xfrm>
            <a:off x="5567680" y="374586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p:nvSpPr>
        <p:spPr>
          <a:xfrm>
            <a:off x="5498465" y="374586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菱形 18"/>
          <p:cNvSpPr/>
          <p:nvPr/>
        </p:nvSpPr>
        <p:spPr>
          <a:xfrm>
            <a:off x="5559425" y="449897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p:nvSpPr>
        <p:spPr>
          <a:xfrm>
            <a:off x="5483225" y="449897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descr="beard-2326422_960_720"/>
          <p:cNvPicPr>
            <a:picLocks noChangeAspect="1"/>
          </p:cNvPicPr>
          <p:nvPr/>
        </p:nvPicPr>
        <p:blipFill>
          <a:blip r:embed="rId4"/>
          <a:srcRect l="38672" r="521"/>
          <a:stretch>
            <a:fillRect/>
          </a:stretch>
        </p:blipFill>
        <p:spPr>
          <a:xfrm>
            <a:off x="690245" y="653415"/>
            <a:ext cx="4137025" cy="5843270"/>
          </a:xfrm>
          <a:prstGeom prst="rect">
            <a:avLst/>
          </a:prstGeom>
          <a:blipFill>
            <a:blip r:embed="rId5"/>
            <a:tile tx="0" ty="0" sx="100000" sy="100000" flip="none" algn="tl"/>
          </a:blipFill>
        </p:spPr>
      </p:pic>
      <p:cxnSp>
        <p:nvCxnSpPr>
          <p:cNvPr id="22" name="直接连接符 21"/>
          <p:cNvCxnSpPr/>
          <p:nvPr/>
        </p:nvCxnSpPr>
        <p:spPr>
          <a:xfrm>
            <a:off x="9636760" y="1363345"/>
            <a:ext cx="1650365" cy="0"/>
          </a:xfrm>
          <a:prstGeom prst="line">
            <a:avLst/>
          </a:prstGeom>
          <a:ln w="28575" cmpd="sng">
            <a:solidFill>
              <a:srgbClr val="ED7D31"/>
            </a:solidFill>
            <a:prstDash val="soli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784205" y="948055"/>
            <a:ext cx="15240" cy="2312035"/>
          </a:xfrm>
          <a:prstGeom prst="line">
            <a:avLst/>
          </a:prstGeom>
          <a:ln w="28575" cmpd="sng">
            <a:solidFill>
              <a:srgbClr val="ED7D31"/>
            </a:solidFill>
            <a:prstDash val="solid"/>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0786110" y="1450975"/>
            <a:ext cx="501015" cy="1623695"/>
          </a:xfrm>
          <a:prstGeom prst="rect">
            <a:avLst/>
          </a:prstGeom>
          <a:noFill/>
        </p:spPr>
        <p:txBody>
          <a:bodyPr vert="eaVert" wrap="square" rtlCol="0">
            <a:spAutoFit/>
          </a:bodyPr>
          <a:lstStyle/>
          <a:p>
            <a:r>
              <a:rPr lang="en-US" altLang="zh-CN" sz="2000" b="1">
                <a:latin typeface="Adobe Gothic Std B" panose="020B0800000000000000" charset="-128"/>
                <a:ea typeface="Adobe Gothic Std B" panose="020B0800000000000000" charset="-128"/>
              </a:rPr>
              <a:t>CONTENTS</a:t>
            </a:r>
          </a:p>
        </p:txBody>
      </p:sp>
      <p:sp>
        <p:nvSpPr>
          <p:cNvPr id="25" name="文本框 24"/>
          <p:cNvSpPr txBox="1"/>
          <p:nvPr/>
        </p:nvSpPr>
        <p:spPr>
          <a:xfrm>
            <a:off x="9965690" y="982345"/>
            <a:ext cx="1866265" cy="396240"/>
          </a:xfrm>
          <a:prstGeom prst="rect">
            <a:avLst/>
          </a:prstGeom>
          <a:noFill/>
        </p:spPr>
        <p:txBody>
          <a:bodyPr wrap="square" rtlCol="0">
            <a:spAutoFit/>
          </a:bodyPr>
          <a:lstStyle/>
          <a:p>
            <a:r>
              <a:rPr lang="zh-CN" altLang="en-US" sz="2000" b="1">
                <a:latin typeface="幼圆" panose="02010509060101010101" charset="-122"/>
                <a:ea typeface="幼圆" panose="02010509060101010101" charset="-122"/>
              </a:rPr>
              <a:t>目录</a:t>
            </a:r>
          </a:p>
        </p:txBody>
      </p:sp>
      <p:sp>
        <p:nvSpPr>
          <p:cNvPr id="26" name="菱形 25"/>
          <p:cNvSpPr/>
          <p:nvPr/>
        </p:nvSpPr>
        <p:spPr>
          <a:xfrm>
            <a:off x="8286750" y="2466340"/>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p:cNvSpPr/>
          <p:nvPr/>
        </p:nvSpPr>
        <p:spPr>
          <a:xfrm>
            <a:off x="8210550" y="2466340"/>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p:nvSpPr>
        <p:spPr>
          <a:xfrm>
            <a:off x="8286750" y="315785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菱形 28"/>
          <p:cNvSpPr/>
          <p:nvPr/>
        </p:nvSpPr>
        <p:spPr>
          <a:xfrm>
            <a:off x="8210550" y="315785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菱形 29"/>
          <p:cNvSpPr/>
          <p:nvPr/>
        </p:nvSpPr>
        <p:spPr>
          <a:xfrm>
            <a:off x="8286750" y="385000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菱形 30"/>
          <p:cNvSpPr/>
          <p:nvPr/>
        </p:nvSpPr>
        <p:spPr>
          <a:xfrm>
            <a:off x="8210550" y="385000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p:nvSpPr>
        <p:spPr>
          <a:xfrm>
            <a:off x="8286750" y="455612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菱形 35"/>
          <p:cNvSpPr/>
          <p:nvPr/>
        </p:nvSpPr>
        <p:spPr>
          <a:xfrm>
            <a:off x="8210550" y="455612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菱形 36"/>
          <p:cNvSpPr/>
          <p:nvPr/>
        </p:nvSpPr>
        <p:spPr>
          <a:xfrm>
            <a:off x="8286750" y="5202555"/>
            <a:ext cx="292100" cy="307340"/>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菱形 37"/>
          <p:cNvSpPr/>
          <p:nvPr/>
        </p:nvSpPr>
        <p:spPr>
          <a:xfrm>
            <a:off x="8210550" y="5202555"/>
            <a:ext cx="285115" cy="307340"/>
          </a:xfrm>
          <a:prstGeom prst="diamon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ppt_y</p:attrName>
                                        </p:attrNameLst>
                                      </p:cBhvr>
                                      <p:tavLst>
                                        <p:tav tm="0">
                                          <p:val>
                                            <p:strVal val="#ppt_y+#ppt_h*1.125000"/>
                                          </p:val>
                                        </p:tav>
                                        <p:tav tm="100000">
                                          <p:val>
                                            <p:strVal val="#ppt_y"/>
                                          </p:val>
                                        </p:tav>
                                      </p:tavLst>
                                    </p:anim>
                                    <p:animEffect transition="in" filter="wipe(up)">
                                      <p:cBhvr>
                                        <p:cTn id="8" dur="500"/>
                                        <p:tgtEl>
                                          <p:spTgt spid="22"/>
                                        </p:tgtEl>
                                      </p:cBhvr>
                                    </p:animEffect>
                                  </p:childTnLst>
                                </p:cTn>
                              </p:par>
                              <p:par>
                                <p:cTn id="9" presetID="1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up)">
                                      <p:cBhvr>
                                        <p:cTn id="12" dur="500"/>
                                        <p:tgtEl>
                                          <p:spTgt spid="2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ppt_y</p:attrName>
                                        </p:attrNameLst>
                                      </p:cBhvr>
                                      <p:tavLst>
                                        <p:tav tm="0">
                                          <p:val>
                                            <p:strVal val="#ppt_y+#ppt_h*1.125000"/>
                                          </p:val>
                                        </p:tav>
                                        <p:tav tm="100000">
                                          <p:val>
                                            <p:strVal val="#ppt_y"/>
                                          </p:val>
                                        </p:tav>
                                      </p:tavLst>
                                    </p:anim>
                                    <p:animEffect transition="in" filter="wipe(up)">
                                      <p:cBhvr>
                                        <p:cTn id="16" dur="500"/>
                                        <p:tgtEl>
                                          <p:spTgt spid="2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strVal val="#ppt_h"/>
                                          </p:val>
                                        </p:tav>
                                        <p:tav tm="100000">
                                          <p:val>
                                            <p:strVal val="#ppt_h"/>
                                          </p:val>
                                        </p:tav>
                                      </p:tavLst>
                                    </p:anim>
                                  </p:childTnLst>
                                </p:cTn>
                              </p:par>
                              <p:par>
                                <p:cTn id="27" presetID="17" presetClass="entr" presetSubtype="1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strVal val="#ppt_h"/>
                                          </p:val>
                                        </p:tav>
                                        <p:tav tm="100000">
                                          <p:val>
                                            <p:strVal val="#ppt_h"/>
                                          </p:val>
                                        </p:tav>
                                      </p:tavLst>
                                    </p:anim>
                                  </p:childTnLst>
                                </p:cTn>
                              </p:par>
                              <p:par>
                                <p:cTn id="31" presetID="17" presetClass="entr" presetSubtype="1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strVal val="#ppt_h"/>
                                          </p:val>
                                        </p:tav>
                                        <p:tav tm="100000">
                                          <p:val>
                                            <p:strVal val="#ppt_h"/>
                                          </p:val>
                                        </p:tav>
                                      </p:tavLst>
                                    </p:anim>
                                  </p:childTnLst>
                                </p:cTn>
                              </p:par>
                              <p:par>
                                <p:cTn id="35" presetID="17" presetClass="entr" presetSubtype="1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strVal val="#ppt_h"/>
                                          </p:val>
                                        </p:tav>
                                        <p:tav tm="100000">
                                          <p:val>
                                            <p:strVal val="#ppt_h"/>
                                          </p:val>
                                        </p:tav>
                                      </p:tavLst>
                                    </p:anim>
                                  </p:childTnLst>
                                </p:cTn>
                              </p:par>
                              <p:par>
                                <p:cTn id="39" presetID="17" presetClass="entr" presetSubtype="1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strVal val="#ppt_h"/>
                                          </p:val>
                                        </p:tav>
                                        <p:tav tm="100000">
                                          <p:val>
                                            <p:strVal val="#ppt_h"/>
                                          </p:val>
                                        </p:tav>
                                      </p:tavLst>
                                    </p:anim>
                                  </p:childTnLst>
                                </p:cTn>
                              </p:par>
                              <p:par>
                                <p:cTn id="43" presetID="17" presetClass="entr" presetSubtype="1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p:cTn id="45" dur="500" fill="hold"/>
                                        <p:tgtEl>
                                          <p:spTgt spid="52"/>
                                        </p:tgtEl>
                                        <p:attrNameLst>
                                          <p:attrName>ppt_w</p:attrName>
                                        </p:attrNameLst>
                                      </p:cBhvr>
                                      <p:tavLst>
                                        <p:tav tm="0">
                                          <p:val>
                                            <p:fltVal val="0"/>
                                          </p:val>
                                        </p:tav>
                                        <p:tav tm="100000">
                                          <p:val>
                                            <p:strVal val="#ppt_w"/>
                                          </p:val>
                                        </p:tav>
                                      </p:tavLst>
                                    </p:anim>
                                    <p:anim calcmode="lin" valueType="num">
                                      <p:cBhvr>
                                        <p:cTn id="46" dur="500" fill="hold"/>
                                        <p:tgtEl>
                                          <p:spTgt spid="52"/>
                                        </p:tgtEl>
                                        <p:attrNameLst>
                                          <p:attrName>ppt_h</p:attrName>
                                        </p:attrNameLst>
                                      </p:cBhvr>
                                      <p:tavLst>
                                        <p:tav tm="0">
                                          <p:val>
                                            <p:strVal val="#ppt_h"/>
                                          </p:val>
                                        </p:tav>
                                        <p:tav tm="100000">
                                          <p:val>
                                            <p:strVal val="#ppt_h"/>
                                          </p:val>
                                        </p:tav>
                                      </p:tavLst>
                                    </p:anim>
                                  </p:childTnLst>
                                </p:cTn>
                              </p:par>
                              <p:par>
                                <p:cTn id="47" presetID="17" presetClass="entr" presetSubtype="10" fill="hold" grpId="0" nodeType="with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fill="hold"/>
                                        <p:tgtEl>
                                          <p:spTgt spid="55"/>
                                        </p:tgtEl>
                                        <p:attrNameLst>
                                          <p:attrName>ppt_w</p:attrName>
                                        </p:attrNameLst>
                                      </p:cBhvr>
                                      <p:tavLst>
                                        <p:tav tm="0">
                                          <p:val>
                                            <p:fltVal val="0"/>
                                          </p:val>
                                        </p:tav>
                                        <p:tav tm="100000">
                                          <p:val>
                                            <p:strVal val="#ppt_w"/>
                                          </p:val>
                                        </p:tav>
                                      </p:tavLst>
                                    </p:anim>
                                    <p:anim calcmode="lin" valueType="num">
                                      <p:cBhvr>
                                        <p:cTn id="50" dur="500" fill="hold"/>
                                        <p:tgtEl>
                                          <p:spTgt spid="55"/>
                                        </p:tgtEl>
                                        <p:attrNameLst>
                                          <p:attrName>ppt_h</p:attrName>
                                        </p:attrNameLst>
                                      </p:cBhvr>
                                      <p:tavLst>
                                        <p:tav tm="0">
                                          <p:val>
                                            <p:strVal val="#ppt_h"/>
                                          </p:val>
                                        </p:tav>
                                        <p:tav tm="100000">
                                          <p:val>
                                            <p:strVal val="#ppt_h"/>
                                          </p:val>
                                        </p:tav>
                                      </p:tavLst>
                                    </p:anim>
                                  </p:childTnLst>
                                </p:cTn>
                              </p:par>
                              <p:par>
                                <p:cTn id="51" presetID="17" presetClass="entr" presetSubtype="1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strVal val="#ppt_h"/>
                                          </p:val>
                                        </p:tav>
                                        <p:tav tm="100000">
                                          <p:val>
                                            <p:strVal val="#ppt_h"/>
                                          </p:val>
                                        </p:tav>
                                      </p:tavLst>
                                    </p:anim>
                                  </p:childTnLst>
                                </p:cTn>
                              </p:par>
                              <p:par>
                                <p:cTn id="55" presetID="17" presetClass="entr" presetSubtype="1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strVal val="#ppt_h"/>
                                          </p:val>
                                        </p:tav>
                                        <p:tav tm="100000">
                                          <p:val>
                                            <p:strVal val="#ppt_h"/>
                                          </p:val>
                                        </p:tav>
                                      </p:tavLst>
                                    </p:anim>
                                  </p:childTnLst>
                                </p:cTn>
                              </p:par>
                              <p:par>
                                <p:cTn id="59" presetID="17" presetClass="entr" presetSubtype="1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p:cTn id="61" dur="500" fill="hold"/>
                                        <p:tgtEl>
                                          <p:spTgt spid="64"/>
                                        </p:tgtEl>
                                        <p:attrNameLst>
                                          <p:attrName>ppt_w</p:attrName>
                                        </p:attrNameLst>
                                      </p:cBhvr>
                                      <p:tavLst>
                                        <p:tav tm="0">
                                          <p:val>
                                            <p:fltVal val="0"/>
                                          </p:val>
                                        </p:tav>
                                        <p:tav tm="100000">
                                          <p:val>
                                            <p:strVal val="#ppt_w"/>
                                          </p:val>
                                        </p:tav>
                                      </p:tavLst>
                                    </p:anim>
                                    <p:anim calcmode="lin" valueType="num">
                                      <p:cBhvr>
                                        <p:cTn id="62" dur="500" fill="hold"/>
                                        <p:tgtEl>
                                          <p:spTgt spid="64"/>
                                        </p:tgtEl>
                                        <p:attrNameLst>
                                          <p:attrName>ppt_h</p:attrName>
                                        </p:attrNameLst>
                                      </p:cBhvr>
                                      <p:tavLst>
                                        <p:tav tm="0">
                                          <p:val>
                                            <p:strVal val="#ppt_h"/>
                                          </p:val>
                                        </p:tav>
                                        <p:tav tm="100000">
                                          <p:val>
                                            <p:strVal val="#ppt_h"/>
                                          </p:val>
                                        </p:tav>
                                      </p:tavLst>
                                    </p:anim>
                                  </p:childTnLst>
                                </p:cTn>
                              </p:par>
                              <p:par>
                                <p:cTn id="63" presetID="17" presetClass="entr" presetSubtype="10"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500" fill="hold"/>
                                        <p:tgtEl>
                                          <p:spTgt spid="5"/>
                                        </p:tgtEl>
                                        <p:attrNameLst>
                                          <p:attrName>ppt_w</p:attrName>
                                        </p:attrNameLst>
                                      </p:cBhvr>
                                      <p:tavLst>
                                        <p:tav tm="0">
                                          <p:val>
                                            <p:fltVal val="0"/>
                                          </p:val>
                                        </p:tav>
                                        <p:tav tm="100000">
                                          <p:val>
                                            <p:strVal val="#ppt_w"/>
                                          </p:val>
                                        </p:tav>
                                      </p:tavLst>
                                    </p:anim>
                                    <p:anim calcmode="lin" valueType="num">
                                      <p:cBhvr>
                                        <p:cTn id="66" dur="500" fill="hold"/>
                                        <p:tgtEl>
                                          <p:spTgt spid="5"/>
                                        </p:tgtEl>
                                        <p:attrNameLst>
                                          <p:attrName>ppt_h</p:attrName>
                                        </p:attrNameLst>
                                      </p:cBhvr>
                                      <p:tavLst>
                                        <p:tav tm="0">
                                          <p:val>
                                            <p:strVal val="#ppt_h"/>
                                          </p:val>
                                        </p:tav>
                                        <p:tav tm="100000">
                                          <p:val>
                                            <p:strVal val="#ppt_h"/>
                                          </p:val>
                                        </p:tav>
                                      </p:tavLst>
                                    </p:anim>
                                  </p:childTnLst>
                                </p:cTn>
                              </p:par>
                              <p:par>
                                <p:cTn id="67" presetID="17" presetClass="entr" presetSubtype="10" fill="hold" grpId="0" nodeType="with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p:cTn id="69" dur="500" fill="hold"/>
                                        <p:tgtEl>
                                          <p:spTgt spid="3"/>
                                        </p:tgtEl>
                                        <p:attrNameLst>
                                          <p:attrName>ppt_w</p:attrName>
                                        </p:attrNameLst>
                                      </p:cBhvr>
                                      <p:tavLst>
                                        <p:tav tm="0">
                                          <p:val>
                                            <p:fltVal val="0"/>
                                          </p:val>
                                        </p:tav>
                                        <p:tav tm="100000">
                                          <p:val>
                                            <p:strVal val="#ppt_w"/>
                                          </p:val>
                                        </p:tav>
                                      </p:tavLst>
                                    </p:anim>
                                    <p:anim calcmode="lin" valueType="num">
                                      <p:cBhvr>
                                        <p:cTn id="70" dur="500" fill="hold"/>
                                        <p:tgtEl>
                                          <p:spTgt spid="3"/>
                                        </p:tgtEl>
                                        <p:attrNameLst>
                                          <p:attrName>ppt_h</p:attrName>
                                        </p:attrNameLst>
                                      </p:cBhvr>
                                      <p:tavLst>
                                        <p:tav tm="0">
                                          <p:val>
                                            <p:strVal val="#ppt_h"/>
                                          </p:val>
                                        </p:tav>
                                        <p:tav tm="100000">
                                          <p:val>
                                            <p:strVal val="#ppt_h"/>
                                          </p:val>
                                        </p:tav>
                                      </p:tavLst>
                                    </p:anim>
                                  </p:childTnLst>
                                </p:cTn>
                              </p:par>
                              <p:par>
                                <p:cTn id="71" presetID="17" presetClass="entr" presetSubtype="1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strVal val="#ppt_h"/>
                                          </p:val>
                                        </p:tav>
                                        <p:tav tm="100000">
                                          <p:val>
                                            <p:strVal val="#ppt_h"/>
                                          </p:val>
                                        </p:tav>
                                      </p:tavLst>
                                    </p:anim>
                                  </p:childTnLst>
                                </p:cTn>
                              </p:par>
                              <p:par>
                                <p:cTn id="75" presetID="17" presetClass="entr" presetSubtype="10"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strVal val="#ppt_h"/>
                                          </p:val>
                                        </p:tav>
                                        <p:tav tm="100000">
                                          <p:val>
                                            <p:strVal val="#ppt_h"/>
                                          </p:val>
                                        </p:tav>
                                      </p:tavLst>
                                    </p:anim>
                                  </p:childTnLst>
                                </p:cTn>
                              </p:par>
                              <p:par>
                                <p:cTn id="79" presetID="17" presetClass="entr" presetSubtype="10"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strVal val="#ppt_h"/>
                                          </p:val>
                                        </p:tav>
                                        <p:tav tm="100000">
                                          <p:val>
                                            <p:strVal val="#ppt_h"/>
                                          </p:val>
                                        </p:tav>
                                      </p:tavLst>
                                    </p:anim>
                                  </p:childTnLst>
                                </p:cTn>
                              </p:par>
                              <p:par>
                                <p:cTn id="83" presetID="17" presetClass="entr" presetSubtype="1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strVal val="#ppt_h"/>
                                          </p:val>
                                        </p:tav>
                                        <p:tav tm="100000">
                                          <p:val>
                                            <p:strVal val="#ppt_h"/>
                                          </p:val>
                                        </p:tav>
                                      </p:tavLst>
                                    </p:anim>
                                  </p:childTnLst>
                                </p:cTn>
                              </p:par>
                              <p:par>
                                <p:cTn id="87" presetID="17" presetClass="entr" presetSubtype="10"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strVal val="#ppt_h"/>
                                          </p:val>
                                        </p:tav>
                                        <p:tav tm="100000">
                                          <p:val>
                                            <p:strVal val="#ppt_h"/>
                                          </p:val>
                                        </p:tav>
                                      </p:tavLst>
                                    </p:anim>
                                  </p:childTnLst>
                                </p:cTn>
                              </p:par>
                              <p:par>
                                <p:cTn id="91" presetID="17" presetClass="entr" presetSubtype="10"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strVal val="#ppt_h"/>
                                          </p:val>
                                        </p:tav>
                                        <p:tav tm="100000">
                                          <p:val>
                                            <p:strVal val="#ppt_h"/>
                                          </p:val>
                                        </p:tav>
                                      </p:tavLst>
                                    </p:anim>
                                  </p:childTnLst>
                                </p:cTn>
                              </p:par>
                              <p:par>
                                <p:cTn id="95" presetID="17" presetClass="entr" presetSubtype="1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500" fill="hold"/>
                                        <p:tgtEl>
                                          <p:spTgt spid="19"/>
                                        </p:tgtEl>
                                        <p:attrNameLst>
                                          <p:attrName>ppt_w</p:attrName>
                                        </p:attrNameLst>
                                      </p:cBhvr>
                                      <p:tavLst>
                                        <p:tav tm="0">
                                          <p:val>
                                            <p:fltVal val="0"/>
                                          </p:val>
                                        </p:tav>
                                        <p:tav tm="100000">
                                          <p:val>
                                            <p:strVal val="#ppt_w"/>
                                          </p:val>
                                        </p:tav>
                                      </p:tavLst>
                                    </p:anim>
                                    <p:anim calcmode="lin" valueType="num">
                                      <p:cBhvr>
                                        <p:cTn id="98" dur="500" fill="hold"/>
                                        <p:tgtEl>
                                          <p:spTgt spid="19"/>
                                        </p:tgtEl>
                                        <p:attrNameLst>
                                          <p:attrName>ppt_h</p:attrName>
                                        </p:attrNameLst>
                                      </p:cBhvr>
                                      <p:tavLst>
                                        <p:tav tm="0">
                                          <p:val>
                                            <p:strVal val="#ppt_h"/>
                                          </p:val>
                                        </p:tav>
                                        <p:tav tm="100000">
                                          <p:val>
                                            <p:strVal val="#ppt_h"/>
                                          </p:val>
                                        </p:tav>
                                      </p:tavLst>
                                    </p:anim>
                                  </p:childTnLst>
                                </p:cTn>
                              </p:par>
                              <p:par>
                                <p:cTn id="99" presetID="17" presetClass="entr" presetSubtype="1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anim calcmode="lin" valueType="num">
                                      <p:cBhvr>
                                        <p:cTn id="101" dur="500" fill="hold"/>
                                        <p:tgtEl>
                                          <p:spTgt spid="20"/>
                                        </p:tgtEl>
                                        <p:attrNameLst>
                                          <p:attrName>ppt_w</p:attrName>
                                        </p:attrNameLst>
                                      </p:cBhvr>
                                      <p:tavLst>
                                        <p:tav tm="0">
                                          <p:val>
                                            <p:fltVal val="0"/>
                                          </p:val>
                                        </p:tav>
                                        <p:tav tm="100000">
                                          <p:val>
                                            <p:strVal val="#ppt_w"/>
                                          </p:val>
                                        </p:tav>
                                      </p:tavLst>
                                    </p:anim>
                                    <p:anim calcmode="lin" valueType="num">
                                      <p:cBhvr>
                                        <p:cTn id="102" dur="500" fill="hold"/>
                                        <p:tgtEl>
                                          <p:spTgt spid="20"/>
                                        </p:tgtEl>
                                        <p:attrNameLst>
                                          <p:attrName>ppt_h</p:attrName>
                                        </p:attrNameLst>
                                      </p:cBhvr>
                                      <p:tavLst>
                                        <p:tav tm="0">
                                          <p:val>
                                            <p:strVal val="#ppt_h"/>
                                          </p:val>
                                        </p:tav>
                                        <p:tav tm="100000">
                                          <p:val>
                                            <p:strVal val="#ppt_h"/>
                                          </p:val>
                                        </p:tav>
                                      </p:tavLst>
                                    </p:anim>
                                  </p:childTnLst>
                                </p:cTn>
                              </p:par>
                              <p:par>
                                <p:cTn id="103" presetID="17" presetClass="entr" presetSubtype="1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p:cTn id="105" dur="500" fill="hold"/>
                                        <p:tgtEl>
                                          <p:spTgt spid="26"/>
                                        </p:tgtEl>
                                        <p:attrNameLst>
                                          <p:attrName>ppt_w</p:attrName>
                                        </p:attrNameLst>
                                      </p:cBhvr>
                                      <p:tavLst>
                                        <p:tav tm="0">
                                          <p:val>
                                            <p:fltVal val="0"/>
                                          </p:val>
                                        </p:tav>
                                        <p:tav tm="100000">
                                          <p:val>
                                            <p:strVal val="#ppt_w"/>
                                          </p:val>
                                        </p:tav>
                                      </p:tavLst>
                                    </p:anim>
                                    <p:anim calcmode="lin" valueType="num">
                                      <p:cBhvr>
                                        <p:cTn id="106" dur="500" fill="hold"/>
                                        <p:tgtEl>
                                          <p:spTgt spid="26"/>
                                        </p:tgtEl>
                                        <p:attrNameLst>
                                          <p:attrName>ppt_h</p:attrName>
                                        </p:attrNameLst>
                                      </p:cBhvr>
                                      <p:tavLst>
                                        <p:tav tm="0">
                                          <p:val>
                                            <p:strVal val="#ppt_h"/>
                                          </p:val>
                                        </p:tav>
                                        <p:tav tm="100000">
                                          <p:val>
                                            <p:strVal val="#ppt_h"/>
                                          </p:val>
                                        </p:tav>
                                      </p:tavLst>
                                    </p:anim>
                                  </p:childTnLst>
                                </p:cTn>
                              </p:par>
                              <p:par>
                                <p:cTn id="107" presetID="17" presetClass="entr" presetSubtype="10"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500" fill="hold"/>
                                        <p:tgtEl>
                                          <p:spTgt spid="27"/>
                                        </p:tgtEl>
                                        <p:attrNameLst>
                                          <p:attrName>ppt_w</p:attrName>
                                        </p:attrNameLst>
                                      </p:cBhvr>
                                      <p:tavLst>
                                        <p:tav tm="0">
                                          <p:val>
                                            <p:fltVal val="0"/>
                                          </p:val>
                                        </p:tav>
                                        <p:tav tm="100000">
                                          <p:val>
                                            <p:strVal val="#ppt_w"/>
                                          </p:val>
                                        </p:tav>
                                      </p:tavLst>
                                    </p:anim>
                                    <p:anim calcmode="lin" valueType="num">
                                      <p:cBhvr>
                                        <p:cTn id="110" dur="500" fill="hold"/>
                                        <p:tgtEl>
                                          <p:spTgt spid="27"/>
                                        </p:tgtEl>
                                        <p:attrNameLst>
                                          <p:attrName>ppt_h</p:attrName>
                                        </p:attrNameLst>
                                      </p:cBhvr>
                                      <p:tavLst>
                                        <p:tav tm="0">
                                          <p:val>
                                            <p:strVal val="#ppt_h"/>
                                          </p:val>
                                        </p:tav>
                                        <p:tav tm="100000">
                                          <p:val>
                                            <p:strVal val="#ppt_h"/>
                                          </p:val>
                                        </p:tav>
                                      </p:tavLst>
                                    </p:anim>
                                  </p:childTnLst>
                                </p:cTn>
                              </p:par>
                              <p:par>
                                <p:cTn id="111" presetID="17" presetClass="entr" presetSubtype="1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p:cTn id="113" dur="500" fill="hold"/>
                                        <p:tgtEl>
                                          <p:spTgt spid="28"/>
                                        </p:tgtEl>
                                        <p:attrNameLst>
                                          <p:attrName>ppt_w</p:attrName>
                                        </p:attrNameLst>
                                      </p:cBhvr>
                                      <p:tavLst>
                                        <p:tav tm="0">
                                          <p:val>
                                            <p:fltVal val="0"/>
                                          </p:val>
                                        </p:tav>
                                        <p:tav tm="100000">
                                          <p:val>
                                            <p:strVal val="#ppt_w"/>
                                          </p:val>
                                        </p:tav>
                                      </p:tavLst>
                                    </p:anim>
                                    <p:anim calcmode="lin" valueType="num">
                                      <p:cBhvr>
                                        <p:cTn id="114" dur="500" fill="hold"/>
                                        <p:tgtEl>
                                          <p:spTgt spid="28"/>
                                        </p:tgtEl>
                                        <p:attrNameLst>
                                          <p:attrName>ppt_h</p:attrName>
                                        </p:attrNameLst>
                                      </p:cBhvr>
                                      <p:tavLst>
                                        <p:tav tm="0">
                                          <p:val>
                                            <p:strVal val="#ppt_h"/>
                                          </p:val>
                                        </p:tav>
                                        <p:tav tm="100000">
                                          <p:val>
                                            <p:strVal val="#ppt_h"/>
                                          </p:val>
                                        </p:tav>
                                      </p:tavLst>
                                    </p:anim>
                                  </p:childTnLst>
                                </p:cTn>
                              </p:par>
                              <p:par>
                                <p:cTn id="115" presetID="17" presetClass="entr" presetSubtype="1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strVal val="#ppt_h"/>
                                          </p:val>
                                        </p:tav>
                                        <p:tav tm="100000">
                                          <p:val>
                                            <p:strVal val="#ppt_h"/>
                                          </p:val>
                                        </p:tav>
                                      </p:tavLst>
                                    </p:anim>
                                  </p:childTnLst>
                                </p:cTn>
                              </p:par>
                              <p:par>
                                <p:cTn id="119" presetID="17" presetClass="entr" presetSubtype="10"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 calcmode="lin" valueType="num">
                                      <p:cBhvr>
                                        <p:cTn id="121" dur="500" fill="hold"/>
                                        <p:tgtEl>
                                          <p:spTgt spid="30"/>
                                        </p:tgtEl>
                                        <p:attrNameLst>
                                          <p:attrName>ppt_w</p:attrName>
                                        </p:attrNameLst>
                                      </p:cBhvr>
                                      <p:tavLst>
                                        <p:tav tm="0">
                                          <p:val>
                                            <p:fltVal val="0"/>
                                          </p:val>
                                        </p:tav>
                                        <p:tav tm="100000">
                                          <p:val>
                                            <p:strVal val="#ppt_w"/>
                                          </p:val>
                                        </p:tav>
                                      </p:tavLst>
                                    </p:anim>
                                    <p:anim calcmode="lin" valueType="num">
                                      <p:cBhvr>
                                        <p:cTn id="122" dur="500" fill="hold"/>
                                        <p:tgtEl>
                                          <p:spTgt spid="30"/>
                                        </p:tgtEl>
                                        <p:attrNameLst>
                                          <p:attrName>ppt_h</p:attrName>
                                        </p:attrNameLst>
                                      </p:cBhvr>
                                      <p:tavLst>
                                        <p:tav tm="0">
                                          <p:val>
                                            <p:strVal val="#ppt_h"/>
                                          </p:val>
                                        </p:tav>
                                        <p:tav tm="100000">
                                          <p:val>
                                            <p:strVal val="#ppt_h"/>
                                          </p:val>
                                        </p:tav>
                                      </p:tavLst>
                                    </p:anim>
                                  </p:childTnLst>
                                </p:cTn>
                              </p:par>
                              <p:par>
                                <p:cTn id="123" presetID="17" presetClass="entr" presetSubtype="10" fill="hold" grpId="0" nodeType="withEffect">
                                  <p:stCondLst>
                                    <p:cond delay="0"/>
                                  </p:stCondLst>
                                  <p:childTnLst>
                                    <p:set>
                                      <p:cBhvr>
                                        <p:cTn id="124" dur="1" fill="hold">
                                          <p:stCondLst>
                                            <p:cond delay="0"/>
                                          </p:stCondLst>
                                        </p:cTn>
                                        <p:tgtEl>
                                          <p:spTgt spid="31"/>
                                        </p:tgtEl>
                                        <p:attrNameLst>
                                          <p:attrName>style.visibility</p:attrName>
                                        </p:attrNameLst>
                                      </p:cBhvr>
                                      <p:to>
                                        <p:strVal val="visible"/>
                                      </p:to>
                                    </p:set>
                                    <p:anim calcmode="lin" valueType="num">
                                      <p:cBhvr>
                                        <p:cTn id="125" dur="500" fill="hold"/>
                                        <p:tgtEl>
                                          <p:spTgt spid="31"/>
                                        </p:tgtEl>
                                        <p:attrNameLst>
                                          <p:attrName>ppt_w</p:attrName>
                                        </p:attrNameLst>
                                      </p:cBhvr>
                                      <p:tavLst>
                                        <p:tav tm="0">
                                          <p:val>
                                            <p:fltVal val="0"/>
                                          </p:val>
                                        </p:tav>
                                        <p:tav tm="100000">
                                          <p:val>
                                            <p:strVal val="#ppt_w"/>
                                          </p:val>
                                        </p:tav>
                                      </p:tavLst>
                                    </p:anim>
                                    <p:anim calcmode="lin" valueType="num">
                                      <p:cBhvr>
                                        <p:cTn id="126" dur="500" fill="hold"/>
                                        <p:tgtEl>
                                          <p:spTgt spid="31"/>
                                        </p:tgtEl>
                                        <p:attrNameLst>
                                          <p:attrName>ppt_h</p:attrName>
                                        </p:attrNameLst>
                                      </p:cBhvr>
                                      <p:tavLst>
                                        <p:tav tm="0">
                                          <p:val>
                                            <p:strVal val="#ppt_h"/>
                                          </p:val>
                                        </p:tav>
                                        <p:tav tm="100000">
                                          <p:val>
                                            <p:strVal val="#ppt_h"/>
                                          </p:val>
                                        </p:tav>
                                      </p:tavLst>
                                    </p:anim>
                                  </p:childTnLst>
                                </p:cTn>
                              </p:par>
                              <p:par>
                                <p:cTn id="127" presetID="17" presetClass="entr" presetSubtype="10" fill="hold" grpId="0" nodeType="withEffect">
                                  <p:stCondLst>
                                    <p:cond delay="0"/>
                                  </p:stCondLst>
                                  <p:childTnLst>
                                    <p:set>
                                      <p:cBhvr>
                                        <p:cTn id="128" dur="1" fill="hold">
                                          <p:stCondLst>
                                            <p:cond delay="0"/>
                                          </p:stCondLst>
                                        </p:cTn>
                                        <p:tgtEl>
                                          <p:spTgt spid="33"/>
                                        </p:tgtEl>
                                        <p:attrNameLst>
                                          <p:attrName>style.visibility</p:attrName>
                                        </p:attrNameLst>
                                      </p:cBhvr>
                                      <p:to>
                                        <p:strVal val="visible"/>
                                      </p:to>
                                    </p:set>
                                    <p:anim calcmode="lin" valueType="num">
                                      <p:cBhvr>
                                        <p:cTn id="129" dur="500" fill="hold"/>
                                        <p:tgtEl>
                                          <p:spTgt spid="33"/>
                                        </p:tgtEl>
                                        <p:attrNameLst>
                                          <p:attrName>ppt_w</p:attrName>
                                        </p:attrNameLst>
                                      </p:cBhvr>
                                      <p:tavLst>
                                        <p:tav tm="0">
                                          <p:val>
                                            <p:fltVal val="0"/>
                                          </p:val>
                                        </p:tav>
                                        <p:tav tm="100000">
                                          <p:val>
                                            <p:strVal val="#ppt_w"/>
                                          </p:val>
                                        </p:tav>
                                      </p:tavLst>
                                    </p:anim>
                                    <p:anim calcmode="lin" valueType="num">
                                      <p:cBhvr>
                                        <p:cTn id="130" dur="500" fill="hold"/>
                                        <p:tgtEl>
                                          <p:spTgt spid="33"/>
                                        </p:tgtEl>
                                        <p:attrNameLst>
                                          <p:attrName>ppt_h</p:attrName>
                                        </p:attrNameLst>
                                      </p:cBhvr>
                                      <p:tavLst>
                                        <p:tav tm="0">
                                          <p:val>
                                            <p:strVal val="#ppt_h"/>
                                          </p:val>
                                        </p:tav>
                                        <p:tav tm="100000">
                                          <p:val>
                                            <p:strVal val="#ppt_h"/>
                                          </p:val>
                                        </p:tav>
                                      </p:tavLst>
                                    </p:anim>
                                  </p:childTnLst>
                                </p:cTn>
                              </p:par>
                              <p:par>
                                <p:cTn id="131" presetID="17" presetClass="entr" presetSubtype="10" fill="hold" grpId="0" nodeType="withEffect">
                                  <p:stCondLst>
                                    <p:cond delay="0"/>
                                  </p:stCondLst>
                                  <p:childTnLst>
                                    <p:set>
                                      <p:cBhvr>
                                        <p:cTn id="132" dur="1" fill="hold">
                                          <p:stCondLst>
                                            <p:cond delay="0"/>
                                          </p:stCondLst>
                                        </p:cTn>
                                        <p:tgtEl>
                                          <p:spTgt spid="36"/>
                                        </p:tgtEl>
                                        <p:attrNameLst>
                                          <p:attrName>style.visibility</p:attrName>
                                        </p:attrNameLst>
                                      </p:cBhvr>
                                      <p:to>
                                        <p:strVal val="visible"/>
                                      </p:to>
                                    </p:set>
                                    <p:anim calcmode="lin" valueType="num">
                                      <p:cBhvr>
                                        <p:cTn id="133" dur="500" fill="hold"/>
                                        <p:tgtEl>
                                          <p:spTgt spid="36"/>
                                        </p:tgtEl>
                                        <p:attrNameLst>
                                          <p:attrName>ppt_w</p:attrName>
                                        </p:attrNameLst>
                                      </p:cBhvr>
                                      <p:tavLst>
                                        <p:tav tm="0">
                                          <p:val>
                                            <p:fltVal val="0"/>
                                          </p:val>
                                        </p:tav>
                                        <p:tav tm="100000">
                                          <p:val>
                                            <p:strVal val="#ppt_w"/>
                                          </p:val>
                                        </p:tav>
                                      </p:tavLst>
                                    </p:anim>
                                    <p:anim calcmode="lin" valueType="num">
                                      <p:cBhvr>
                                        <p:cTn id="134" dur="500" fill="hold"/>
                                        <p:tgtEl>
                                          <p:spTgt spid="36"/>
                                        </p:tgtEl>
                                        <p:attrNameLst>
                                          <p:attrName>ppt_h</p:attrName>
                                        </p:attrNameLst>
                                      </p:cBhvr>
                                      <p:tavLst>
                                        <p:tav tm="0">
                                          <p:val>
                                            <p:strVal val="#ppt_h"/>
                                          </p:val>
                                        </p:tav>
                                        <p:tav tm="100000">
                                          <p:val>
                                            <p:strVal val="#ppt_h"/>
                                          </p:val>
                                        </p:tav>
                                      </p:tavLst>
                                    </p:anim>
                                  </p:childTnLst>
                                </p:cTn>
                              </p:par>
                              <p:par>
                                <p:cTn id="135" presetID="17" presetClass="entr" presetSubtype="10" fill="hold" grpId="0" nodeType="withEffect">
                                  <p:stCondLst>
                                    <p:cond delay="0"/>
                                  </p:stCondLst>
                                  <p:childTnLst>
                                    <p:set>
                                      <p:cBhvr>
                                        <p:cTn id="136" dur="1" fill="hold">
                                          <p:stCondLst>
                                            <p:cond delay="0"/>
                                          </p:stCondLst>
                                        </p:cTn>
                                        <p:tgtEl>
                                          <p:spTgt spid="37"/>
                                        </p:tgtEl>
                                        <p:attrNameLst>
                                          <p:attrName>style.visibility</p:attrName>
                                        </p:attrNameLst>
                                      </p:cBhvr>
                                      <p:to>
                                        <p:strVal val="visible"/>
                                      </p:to>
                                    </p:set>
                                    <p:anim calcmode="lin" valueType="num">
                                      <p:cBhvr>
                                        <p:cTn id="137" dur="500" fill="hold"/>
                                        <p:tgtEl>
                                          <p:spTgt spid="37"/>
                                        </p:tgtEl>
                                        <p:attrNameLst>
                                          <p:attrName>ppt_w</p:attrName>
                                        </p:attrNameLst>
                                      </p:cBhvr>
                                      <p:tavLst>
                                        <p:tav tm="0">
                                          <p:val>
                                            <p:fltVal val="0"/>
                                          </p:val>
                                        </p:tav>
                                        <p:tav tm="100000">
                                          <p:val>
                                            <p:strVal val="#ppt_w"/>
                                          </p:val>
                                        </p:tav>
                                      </p:tavLst>
                                    </p:anim>
                                    <p:anim calcmode="lin" valueType="num">
                                      <p:cBhvr>
                                        <p:cTn id="138" dur="500" fill="hold"/>
                                        <p:tgtEl>
                                          <p:spTgt spid="37"/>
                                        </p:tgtEl>
                                        <p:attrNameLst>
                                          <p:attrName>ppt_h</p:attrName>
                                        </p:attrNameLst>
                                      </p:cBhvr>
                                      <p:tavLst>
                                        <p:tav tm="0">
                                          <p:val>
                                            <p:strVal val="#ppt_h"/>
                                          </p:val>
                                        </p:tav>
                                        <p:tav tm="100000">
                                          <p:val>
                                            <p:strVal val="#ppt_h"/>
                                          </p:val>
                                        </p:tav>
                                      </p:tavLst>
                                    </p:anim>
                                  </p:childTnLst>
                                </p:cTn>
                              </p:par>
                              <p:par>
                                <p:cTn id="139" presetID="17" presetClass="entr" presetSubtype="10" fill="hold" grpId="0" nodeType="withEffect">
                                  <p:stCondLst>
                                    <p:cond delay="0"/>
                                  </p:stCondLst>
                                  <p:childTnLst>
                                    <p:set>
                                      <p:cBhvr>
                                        <p:cTn id="140" dur="1" fill="hold">
                                          <p:stCondLst>
                                            <p:cond delay="0"/>
                                          </p:stCondLst>
                                        </p:cTn>
                                        <p:tgtEl>
                                          <p:spTgt spid="38"/>
                                        </p:tgtEl>
                                        <p:attrNameLst>
                                          <p:attrName>style.visibility</p:attrName>
                                        </p:attrNameLst>
                                      </p:cBhvr>
                                      <p:to>
                                        <p:strVal val="visible"/>
                                      </p:to>
                                    </p:set>
                                    <p:anim calcmode="lin" valueType="num">
                                      <p:cBhvr>
                                        <p:cTn id="141" dur="500" fill="hold"/>
                                        <p:tgtEl>
                                          <p:spTgt spid="38"/>
                                        </p:tgtEl>
                                        <p:attrNameLst>
                                          <p:attrName>ppt_w</p:attrName>
                                        </p:attrNameLst>
                                      </p:cBhvr>
                                      <p:tavLst>
                                        <p:tav tm="0">
                                          <p:val>
                                            <p:fltVal val="0"/>
                                          </p:val>
                                        </p:tav>
                                        <p:tav tm="100000">
                                          <p:val>
                                            <p:strVal val="#ppt_w"/>
                                          </p:val>
                                        </p:tav>
                                      </p:tavLst>
                                    </p:anim>
                                    <p:anim calcmode="lin" valueType="num">
                                      <p:cBhvr>
                                        <p:cTn id="142" dur="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0" grpId="0"/>
      <p:bldP spid="43" grpId="0"/>
      <p:bldP spid="46" grpId="0"/>
      <p:bldP spid="49" grpId="0"/>
      <p:bldP spid="52" grpId="0"/>
      <p:bldP spid="55" grpId="0"/>
      <p:bldP spid="58" grpId="0"/>
      <p:bldP spid="61" grpId="0"/>
      <p:bldP spid="64" grpId="0"/>
      <p:bldP spid="5" grpId="0" animBg="1"/>
      <p:bldP spid="3" grpId="0" animBg="1"/>
      <p:bldP spid="6" grpId="0" animBg="1"/>
      <p:bldP spid="7" grpId="0" animBg="1"/>
      <p:bldP spid="12" grpId="0" animBg="1"/>
      <p:bldP spid="13" grpId="0" animBg="1"/>
      <p:bldP spid="17" grpId="0" animBg="1"/>
      <p:bldP spid="18" grpId="0" animBg="1"/>
      <p:bldP spid="19" grpId="0" animBg="1"/>
      <p:bldP spid="20" grpId="0" animBg="1"/>
      <p:bldP spid="24" grpId="0"/>
      <p:bldP spid="25" grpId="0"/>
      <p:bldP spid="26" grpId="0" animBg="1"/>
      <p:bldP spid="27" grpId="0" animBg="1"/>
      <p:bldP spid="28" grpId="0" animBg="1"/>
      <p:bldP spid="29" grpId="0" animBg="1"/>
      <p:bldP spid="30" grpId="0" animBg="1"/>
      <p:bldP spid="31" grpId="0" animBg="1"/>
      <p:bldP spid="33" grpId="0" animBg="1"/>
      <p:bldP spid="36" grpId="0" animBg="1"/>
      <p:bldP spid="37" grpId="0" animBg="1"/>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350" y="-19050"/>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241800" y="3053715"/>
            <a:ext cx="402336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ONE</a:t>
            </a:r>
          </a:p>
        </p:txBody>
      </p:sp>
      <p:sp>
        <p:nvSpPr>
          <p:cNvPr id="2" name="文本框 1"/>
          <p:cNvSpPr txBox="1"/>
          <p:nvPr/>
        </p:nvSpPr>
        <p:spPr>
          <a:xfrm>
            <a:off x="4373880" y="4842510"/>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介绍礼仪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70104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5194359" y="792793"/>
            <a:ext cx="1826141" cy="584775"/>
          </a:xfrm>
          <a:prstGeom prst="rect">
            <a:avLst/>
          </a:prstGeom>
        </p:spPr>
        <p:txBody>
          <a:bodyPr wrap="non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介绍礼仪</a:t>
            </a:r>
          </a:p>
        </p:txBody>
      </p:sp>
      <p:sp>
        <p:nvSpPr>
          <p:cNvPr id="10" name="Rectangle: Rounded Corners 20"/>
          <p:cNvSpPr>
            <a:spLocks noChangeAspect="1"/>
          </p:cNvSpPr>
          <p:nvPr/>
        </p:nvSpPr>
        <p:spPr>
          <a:xfrm>
            <a:off x="1371278" y="4480663"/>
            <a:ext cx="1800000" cy="560294"/>
          </a:xfrm>
          <a:prstGeom prst="roundRect">
            <a:avLst/>
          </a:prstGeom>
          <a:solidFill>
            <a:srgbClr val="A5A5A5"/>
          </a:solidFill>
          <a:ln w="508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400" b="1" dirty="0">
                <a:latin typeface="微软雅黑" panose="020B0503020204020204" pitchFamily="34" charset="-122"/>
                <a:ea typeface="微软雅黑" panose="020B0503020204020204" pitchFamily="34" charset="-122"/>
              </a:rPr>
              <a:t>介绍多人</a:t>
            </a:r>
          </a:p>
        </p:txBody>
      </p:sp>
      <p:sp>
        <p:nvSpPr>
          <p:cNvPr id="14" name="Rectangle: Rounded Corners 8"/>
          <p:cNvSpPr>
            <a:spLocks noChangeAspect="1"/>
          </p:cNvSpPr>
          <p:nvPr/>
        </p:nvSpPr>
        <p:spPr>
          <a:xfrm>
            <a:off x="1370677" y="2119733"/>
            <a:ext cx="1800000" cy="560294"/>
          </a:xfrm>
          <a:prstGeom prst="roundRect">
            <a:avLst/>
          </a:prstGeom>
          <a:solidFill>
            <a:srgbClr val="5B9BD5"/>
          </a:solidFill>
          <a:ln w="508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400" b="1" dirty="0">
                <a:latin typeface="微软雅黑" panose="020B0503020204020204" pitchFamily="34" charset="-122"/>
                <a:ea typeface="微软雅黑" panose="020B0503020204020204" pitchFamily="34" charset="-122"/>
              </a:rPr>
              <a:t>自我介绍</a:t>
            </a:r>
          </a:p>
        </p:txBody>
      </p:sp>
      <p:sp>
        <p:nvSpPr>
          <p:cNvPr id="19" name="Rectangle: Rounded Corners 14"/>
          <p:cNvSpPr>
            <a:spLocks noChangeAspect="1"/>
          </p:cNvSpPr>
          <p:nvPr/>
        </p:nvSpPr>
        <p:spPr>
          <a:xfrm>
            <a:off x="1371186" y="3310993"/>
            <a:ext cx="1800000" cy="560294"/>
          </a:xfrm>
          <a:prstGeom prst="roundRect">
            <a:avLst/>
          </a:prstGeom>
          <a:solidFill>
            <a:srgbClr val="ED7D31"/>
          </a:solidFill>
          <a:ln w="508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400" b="1" dirty="0">
                <a:latin typeface="微软雅黑" panose="020B0503020204020204" pitchFamily="34" charset="-122"/>
                <a:ea typeface="微软雅黑" panose="020B0503020204020204" pitchFamily="34" charset="-122"/>
              </a:rPr>
              <a:t>介绍他人</a:t>
            </a:r>
          </a:p>
        </p:txBody>
      </p:sp>
      <p:sp>
        <p:nvSpPr>
          <p:cNvPr id="36" name="矩形 35"/>
          <p:cNvSpPr/>
          <p:nvPr/>
        </p:nvSpPr>
        <p:spPr>
          <a:xfrm>
            <a:off x="3972560" y="1873885"/>
            <a:ext cx="5450205" cy="1051560"/>
          </a:xfrm>
          <a:prstGeom prst="rect">
            <a:avLst/>
          </a:prstGeom>
        </p:spPr>
        <p:txBody>
          <a:bodyPr wrap="square">
            <a:spAutoFit/>
          </a:bodyPr>
          <a:lstStyle/>
          <a:p>
            <a:pPr>
              <a:lnSpc>
                <a:spcPct val="150000"/>
              </a:lnSpc>
            </a:pPr>
            <a:r>
              <a:rPr lang="zh-CN" altLang="en-US" sz="1400" dirty="0">
                <a:solidFill>
                  <a:schemeClr val="tx1"/>
                </a:solidFill>
                <a:latin typeface="微软雅黑" panose="020B0503020204020204" pitchFamily="34" charset="-122"/>
                <a:ea typeface="微软雅黑" panose="020B0503020204020204" pitchFamily="34" charset="-122"/>
              </a:rPr>
              <a:t>自我介绍是向别人展示自己的一个重要手段，介绍的好不好，直接关系到给别人的第一印象的好坏及以后交往的顺利。同时，也是认识自我的手段。</a:t>
            </a:r>
          </a:p>
        </p:txBody>
      </p:sp>
      <p:sp>
        <p:nvSpPr>
          <p:cNvPr id="38" name="矩形 37"/>
          <p:cNvSpPr/>
          <p:nvPr/>
        </p:nvSpPr>
        <p:spPr>
          <a:xfrm>
            <a:off x="3972560" y="3225165"/>
            <a:ext cx="5927725" cy="731520"/>
          </a:xfrm>
          <a:prstGeom prst="rect">
            <a:avLst/>
          </a:prstGeom>
        </p:spPr>
        <p:txBody>
          <a:bodyPr wrap="square">
            <a:spAutoFit/>
          </a:bodyPr>
          <a:lstStyle/>
          <a:p>
            <a:pPr>
              <a:lnSpc>
                <a:spcPct val="150000"/>
              </a:lnSpc>
            </a:pPr>
            <a:r>
              <a:rPr lang="zh-CN" altLang="en-US" sz="1400" dirty="0">
                <a:solidFill>
                  <a:schemeClr val="tx1"/>
                </a:solidFill>
                <a:latin typeface="微软雅黑" panose="020B0503020204020204" pitchFamily="34" charset="-122"/>
                <a:ea typeface="微软雅黑" panose="020B0503020204020204" pitchFamily="34" charset="-122"/>
              </a:rPr>
              <a:t>介绍他人是在人际交往的各种场合下，使人们互相认识的一种必要的口语交际形式，起着沟通人际关系、融洽会见气氛的重要作用。</a:t>
            </a:r>
          </a:p>
        </p:txBody>
      </p:sp>
      <p:sp>
        <p:nvSpPr>
          <p:cNvPr id="39" name="矩形 38"/>
          <p:cNvSpPr/>
          <p:nvPr/>
        </p:nvSpPr>
        <p:spPr>
          <a:xfrm>
            <a:off x="3972560" y="4339590"/>
            <a:ext cx="6283325" cy="731520"/>
          </a:xfrm>
          <a:prstGeom prst="rect">
            <a:avLst/>
          </a:prstGeom>
        </p:spPr>
        <p:txBody>
          <a:bodyPr wrap="square">
            <a:spAutoFit/>
          </a:bodyPr>
          <a:lstStyle/>
          <a:p>
            <a:pPr>
              <a:lnSpc>
                <a:spcPct val="150000"/>
              </a:lnSpc>
            </a:pPr>
            <a:r>
              <a:rPr lang="zh-CN" altLang="en-US" sz="1400" dirty="0">
                <a:solidFill>
                  <a:schemeClr val="tx1"/>
                </a:solidFill>
                <a:latin typeface="微软雅黑" panose="020B0503020204020204" pitchFamily="34" charset="-122"/>
                <a:ea typeface="微软雅黑" panose="020B0503020204020204" pitchFamily="34" charset="-122"/>
              </a:rPr>
              <a:t>介绍多人是介绍他人的一种特殊形式，被介绍者一方或双方都不止一人，大体有两种情况：一是为一人和多人作介绍；二是为多人和多人作介绍。</a:t>
            </a:r>
          </a:p>
        </p:txBody>
      </p:sp>
      <p:sp>
        <p:nvSpPr>
          <p:cNvPr id="22" name="矩形 2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par>
                                <p:cTn id="12" presetID="42" presetClass="entr" presetSubtype="0" fill="hold" grpId="0" nodeType="withEffect">
                                  <p:stCondLst>
                                    <p:cond delay="10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750"/>
                                        <p:tgtEl>
                                          <p:spTgt spid="14"/>
                                        </p:tgtEl>
                                      </p:cBhvr>
                                    </p:animEffect>
                                    <p:anim calcmode="lin" valueType="num">
                                      <p:cBhvr>
                                        <p:cTn id="15" dur="750" fill="hold"/>
                                        <p:tgtEl>
                                          <p:spTgt spid="14"/>
                                        </p:tgtEl>
                                        <p:attrNameLst>
                                          <p:attrName>ppt_x</p:attrName>
                                        </p:attrNameLst>
                                      </p:cBhvr>
                                      <p:tavLst>
                                        <p:tav tm="0">
                                          <p:val>
                                            <p:strVal val="#ppt_x"/>
                                          </p:val>
                                        </p:tav>
                                        <p:tav tm="100000">
                                          <p:val>
                                            <p:strVal val="#ppt_x"/>
                                          </p:val>
                                        </p:tav>
                                      </p:tavLst>
                                    </p:anim>
                                    <p:anim calcmode="lin" valueType="num">
                                      <p:cBhvr>
                                        <p:cTn id="16" dur="75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10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750"/>
                                        <p:tgtEl>
                                          <p:spTgt spid="19"/>
                                        </p:tgtEl>
                                      </p:cBhvr>
                                    </p:animEffect>
                                    <p:anim calcmode="lin" valueType="num">
                                      <p:cBhvr>
                                        <p:cTn id="20" dur="750" fill="hold"/>
                                        <p:tgtEl>
                                          <p:spTgt spid="19"/>
                                        </p:tgtEl>
                                        <p:attrNameLst>
                                          <p:attrName>ppt_x</p:attrName>
                                        </p:attrNameLst>
                                      </p:cBhvr>
                                      <p:tavLst>
                                        <p:tav tm="0">
                                          <p:val>
                                            <p:strVal val="#ppt_x"/>
                                          </p:val>
                                        </p:tav>
                                        <p:tav tm="100000">
                                          <p:val>
                                            <p:strVal val="#ppt_x"/>
                                          </p:val>
                                        </p:tav>
                                      </p:tavLst>
                                    </p:anim>
                                    <p:anim calcmode="lin" valueType="num">
                                      <p:cBhvr>
                                        <p:cTn id="21" dur="75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par>
                                <p:cTn id="27" presetID="22" presetClass="entr" presetSubtype="1" fill="hold" grpId="0" nodeType="withEffect">
                                  <p:stCondLst>
                                    <p:cond delay="2250"/>
                                  </p:stCondLst>
                                  <p:childTnLst>
                                    <p:set>
                                      <p:cBhvr>
                                        <p:cTn id="28" dur="1" fill="hold">
                                          <p:stCondLst>
                                            <p:cond delay="0"/>
                                          </p:stCondLst>
                                        </p:cTn>
                                        <p:tgtEl>
                                          <p:spTgt spid="36"/>
                                        </p:tgtEl>
                                        <p:attrNameLst>
                                          <p:attrName>style.visibility</p:attrName>
                                        </p:attrNameLst>
                                      </p:cBhvr>
                                      <p:to>
                                        <p:strVal val="visible"/>
                                      </p:to>
                                    </p:set>
                                    <p:animEffect transition="in" filter="wipe(up)">
                                      <p:cBhvr>
                                        <p:cTn id="29" dur="1000"/>
                                        <p:tgtEl>
                                          <p:spTgt spid="36"/>
                                        </p:tgtEl>
                                      </p:cBhvr>
                                    </p:animEffect>
                                  </p:childTnLst>
                                </p:cTn>
                              </p:par>
                              <p:par>
                                <p:cTn id="30" presetID="22" presetClass="entr" presetSubtype="1" fill="hold" grpId="0" nodeType="withEffect">
                                  <p:stCondLst>
                                    <p:cond delay="225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1000"/>
                                        <p:tgtEl>
                                          <p:spTgt spid="38"/>
                                        </p:tgtEl>
                                      </p:cBhvr>
                                    </p:animEffect>
                                  </p:childTnLst>
                                </p:cTn>
                              </p:par>
                              <p:par>
                                <p:cTn id="33" presetID="22" presetClass="entr" presetSubtype="1" fill="hold" grpId="0" nodeType="withEffect">
                                  <p:stCondLst>
                                    <p:cond delay="2250"/>
                                  </p:stCondLst>
                                  <p:childTnLst>
                                    <p:set>
                                      <p:cBhvr>
                                        <p:cTn id="34" dur="1" fill="hold">
                                          <p:stCondLst>
                                            <p:cond delay="0"/>
                                          </p:stCondLst>
                                        </p:cTn>
                                        <p:tgtEl>
                                          <p:spTgt spid="39"/>
                                        </p:tgtEl>
                                        <p:attrNameLst>
                                          <p:attrName>style.visibility</p:attrName>
                                        </p:attrNameLst>
                                      </p:cBhvr>
                                      <p:to>
                                        <p:strVal val="visible"/>
                                      </p:to>
                                    </p:set>
                                    <p:animEffect transition="in" filter="wipe(up)">
                                      <p:cBhvr>
                                        <p:cTn id="35" dur="1000"/>
                                        <p:tgtEl>
                                          <p:spTgt spid="39"/>
                                        </p:tgtEl>
                                      </p:cBhvr>
                                    </p:animEffect>
                                  </p:childTnLst>
                                </p:cTn>
                              </p:par>
                            </p:childTnLst>
                          </p:cTn>
                        </p:par>
                        <p:par>
                          <p:cTn id="36" fill="hold">
                            <p:stCondLst>
                              <p:cond delay="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ldLvl="0" animBg="1"/>
      <p:bldP spid="14" grpId="0" bldLvl="0" animBg="1"/>
      <p:bldP spid="19" grpId="0" bldLvl="0" animBg="1"/>
      <p:bldP spid="36" grpId="0"/>
      <p:bldP spid="38" grpId="0"/>
      <p:bldP spid="39" grpId="0"/>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74676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059411" y="746013"/>
            <a:ext cx="3877985" cy="584775"/>
          </a:xfrm>
          <a:prstGeom prst="rect">
            <a:avLst/>
          </a:prstGeom>
        </p:spPr>
        <p:txBody>
          <a:bodyPr wrap="none">
            <a:spAutoFit/>
          </a:bodyPr>
          <a:lstStyle/>
          <a:p>
            <a:r>
              <a:rPr lang="zh-CN" altLang="en-US" sz="3200" b="1" dirty="0">
                <a:solidFill>
                  <a:schemeClr val="tx1"/>
                </a:solidFill>
                <a:latin typeface="微软雅黑" panose="020B0503020204020204" pitchFamily="34" charset="-122"/>
                <a:ea typeface="微软雅黑" panose="020B0503020204020204" pitchFamily="34" charset="-122"/>
              </a:rPr>
              <a:t>自我介绍的三种方式</a:t>
            </a:r>
          </a:p>
        </p:txBody>
      </p:sp>
      <p:sp>
        <p:nvSpPr>
          <p:cNvPr id="165" name=" 165"/>
          <p:cNvSpPr/>
          <p:nvPr/>
        </p:nvSpPr>
        <p:spPr>
          <a:xfrm rot="5400000">
            <a:off x="692150" y="2611755"/>
            <a:ext cx="4191635" cy="2019300"/>
          </a:xfrm>
          <a:prstGeom prst="rect">
            <a:avLst/>
          </a:prstGeom>
          <a:solidFill>
            <a:srgbClr val="5B9BD5"/>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5" name="直接连接符 4"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CxnSpPr/>
          <p:nvPr/>
        </p:nvCxnSpPr>
        <p:spPr>
          <a:xfrm>
            <a:off x="4956693" y="877285"/>
            <a:ext cx="0" cy="648534"/>
          </a:xfrm>
          <a:prstGeom prst="line">
            <a:avLst/>
          </a:prstGeom>
          <a:ln w="190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 165"/>
          <p:cNvSpPr/>
          <p:nvPr/>
        </p:nvSpPr>
        <p:spPr>
          <a:xfrm rot="5400000">
            <a:off x="3977640" y="2611755"/>
            <a:ext cx="4191635" cy="20193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nvGrpSpPr>
          <p:cNvPr id="2" name="组合 1"/>
          <p:cNvGrpSpPr/>
          <p:nvPr/>
        </p:nvGrpSpPr>
        <p:grpSpPr>
          <a:xfrm>
            <a:off x="1990304" y="1855184"/>
            <a:ext cx="1670685" cy="3252470"/>
            <a:chOff x="1792184" y="1855184"/>
            <a:chExt cx="1670685" cy="3252470"/>
          </a:xfrm>
        </p:grpSpPr>
        <p:sp>
          <p:nvSpPr>
            <p:cNvPr id="9" name="矩形 8"/>
            <p:cNvSpPr/>
            <p:nvPr/>
          </p:nvSpPr>
          <p:spPr>
            <a:xfrm>
              <a:off x="1959824" y="1855184"/>
              <a:ext cx="1261884" cy="54864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工作式</a:t>
              </a:r>
            </a:p>
          </p:txBody>
        </p:sp>
        <p:sp>
          <p:nvSpPr>
            <p:cNvPr id="13" name="矩形 12"/>
            <p:cNvSpPr/>
            <p:nvPr/>
          </p:nvSpPr>
          <p:spPr>
            <a:xfrm>
              <a:off x="1792184" y="2455894"/>
              <a:ext cx="1670685" cy="265176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工作式的自我介绍，主要适用于工作之中。它是以工作为自我介绍的中心；因工作而交际，因工作而交友。有时，它也叫公务式的自我介绍。</a:t>
              </a:r>
            </a:p>
          </p:txBody>
        </p:sp>
      </p:grpSp>
      <p:grpSp>
        <p:nvGrpSpPr>
          <p:cNvPr id="8" name="组合 7"/>
          <p:cNvGrpSpPr/>
          <p:nvPr/>
        </p:nvGrpSpPr>
        <p:grpSpPr>
          <a:xfrm>
            <a:off x="5167976" y="1855442"/>
            <a:ext cx="1811655" cy="3815080"/>
            <a:chOff x="4375496" y="1855442"/>
            <a:chExt cx="1811655" cy="3815080"/>
          </a:xfrm>
        </p:grpSpPr>
        <p:sp>
          <p:nvSpPr>
            <p:cNvPr id="10" name="矩形 9"/>
            <p:cNvSpPr/>
            <p:nvPr/>
          </p:nvSpPr>
          <p:spPr>
            <a:xfrm>
              <a:off x="4650988" y="1855442"/>
              <a:ext cx="1261884" cy="523220"/>
            </a:xfrm>
            <a:prstGeom prst="rect">
              <a:avLst/>
            </a:prstGeom>
          </p:spPr>
          <p:txBody>
            <a:bodyPr wrap="non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交流式</a:t>
              </a:r>
            </a:p>
          </p:txBody>
        </p:sp>
        <p:sp>
          <p:nvSpPr>
            <p:cNvPr id="14" name="矩形 13"/>
            <p:cNvSpPr/>
            <p:nvPr/>
          </p:nvSpPr>
          <p:spPr>
            <a:xfrm>
              <a:off x="4375496" y="2378682"/>
              <a:ext cx="1811655" cy="329184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交流式的自我介绍，主要适用于在社交活动中，它是一种刻意寻求与交往对象进一步交流与沟通，希望对方认识自己、了解自己、与自己建立联系的自我介绍。有时，它也叫社交式自我介绍或沟通式自我介绍。</a:t>
              </a:r>
            </a:p>
          </p:txBody>
        </p:sp>
      </p:grpSp>
      <p:sp>
        <p:nvSpPr>
          <p:cNvPr id="17" name=" 165"/>
          <p:cNvSpPr/>
          <p:nvPr/>
        </p:nvSpPr>
        <p:spPr>
          <a:xfrm rot="5400000">
            <a:off x="7309485" y="2611755"/>
            <a:ext cx="4191635" cy="2019300"/>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nvGrpSpPr>
          <p:cNvPr id="7" name="组合 6"/>
          <p:cNvGrpSpPr/>
          <p:nvPr/>
        </p:nvGrpSpPr>
        <p:grpSpPr>
          <a:xfrm>
            <a:off x="8522917" y="1855184"/>
            <a:ext cx="1886585" cy="2932430"/>
            <a:chOff x="7090357" y="1855184"/>
            <a:chExt cx="1886585" cy="2932430"/>
          </a:xfrm>
        </p:grpSpPr>
        <p:sp>
          <p:nvSpPr>
            <p:cNvPr id="15" name="矩形 14"/>
            <p:cNvSpPr/>
            <p:nvPr/>
          </p:nvSpPr>
          <p:spPr>
            <a:xfrm>
              <a:off x="7090357" y="2455894"/>
              <a:ext cx="1886585" cy="233172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礼仪式的自我介绍，适用于讲座、报告、演出、庆典、仪式等一些正规而隆重的场合。它是一种意在表示对交往对象友好、敬意的自我介绍。</a:t>
              </a:r>
            </a:p>
          </p:txBody>
        </p:sp>
        <p:sp>
          <p:nvSpPr>
            <p:cNvPr id="11" name="矩形 10"/>
            <p:cNvSpPr/>
            <p:nvPr/>
          </p:nvSpPr>
          <p:spPr>
            <a:xfrm>
              <a:off x="7342354" y="1855184"/>
              <a:ext cx="1261884" cy="523220"/>
            </a:xfrm>
            <a:prstGeom prst="rect">
              <a:avLst/>
            </a:prstGeom>
          </p:spPr>
          <p:txBody>
            <a:bodyPr wrap="non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礼仪式</a:t>
              </a:r>
            </a:p>
          </p:txBody>
        </p:sp>
      </p:grpSp>
      <p:sp>
        <p:nvSpPr>
          <p:cNvPr id="20" name="圆角矩形 16"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SpPr/>
          <p:nvPr/>
        </p:nvSpPr>
        <p:spPr>
          <a:xfrm>
            <a:off x="923550" y="3861148"/>
            <a:ext cx="110044" cy="203200"/>
          </a:xfrm>
          <a:prstGeom prst="roundRect">
            <a:avLst>
              <a:gd name="adj" fmla="val 50000"/>
            </a:avLst>
          </a:prstGeom>
          <a:solidFill>
            <a:schemeClr val="bg1">
              <a:lumMod val="85000"/>
            </a:schemeClr>
          </a:solidFill>
          <a:ln w="25400">
            <a:noFill/>
          </a:ln>
          <a:effectLst>
            <a:outerShdw blurRad="469900" dist="304800" dir="2700000" sx="97000" sy="97000" algn="tl" rotWithShape="0">
              <a:schemeClr val="tx1">
                <a:lumMod val="75000"/>
                <a:lumOff val="25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SpPr/>
          <p:nvPr/>
        </p:nvSpPr>
        <p:spPr>
          <a:xfrm>
            <a:off x="11136758" y="3861148"/>
            <a:ext cx="110044" cy="203200"/>
          </a:xfrm>
          <a:prstGeom prst="roundRect">
            <a:avLst>
              <a:gd name="adj" fmla="val 50000"/>
            </a:avLst>
          </a:prstGeom>
          <a:solidFill>
            <a:schemeClr val="bg1">
              <a:lumMod val="85000"/>
            </a:schemeClr>
          </a:solidFill>
          <a:ln w="25400">
            <a:noFill/>
          </a:ln>
          <a:effectLst>
            <a:outerShdw blurRad="469900" dist="304800" dir="2700000" sx="97000" sy="97000" algn="tl" rotWithShape="0">
              <a:schemeClr val="tx1">
                <a:lumMod val="75000"/>
                <a:lumOff val="25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CxnSpPr/>
          <p:nvPr/>
        </p:nvCxnSpPr>
        <p:spPr>
          <a:xfrm>
            <a:off x="747073" y="3775425"/>
            <a:ext cx="0" cy="397668"/>
          </a:xfrm>
          <a:prstGeom prst="line">
            <a:avLst/>
          </a:prstGeom>
          <a:ln w="2540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CxnSpPr/>
          <p:nvPr/>
        </p:nvCxnSpPr>
        <p:spPr>
          <a:xfrm>
            <a:off x="11447183" y="3775425"/>
            <a:ext cx="0" cy="397668"/>
          </a:xfrm>
          <a:prstGeom prst="line">
            <a:avLst/>
          </a:prstGeom>
          <a:ln w="2540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1000"/>
                                        <p:tgtEl>
                                          <p:spTgt spid="5"/>
                                        </p:tgtEl>
                                      </p:cBhvr>
                                    </p:animEffect>
                                  </p:childTnLst>
                                </p:cTn>
                              </p:par>
                              <p:par>
                                <p:cTn id="11" presetID="53" presetClass="entr" presetSubtype="16" fill="hold" grpId="0" nodeType="withEffect">
                                  <p:stCondLst>
                                    <p:cond delay="10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par>
                                <p:cTn id="16" presetID="10" presetClass="entr" presetSubtype="0" fill="hold" nodeType="withEffect">
                                  <p:stCondLst>
                                    <p:cond delay="100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10" presetClass="entr" presetSubtype="0" fill="hold" nodeType="withEffect">
                                  <p:stCondLst>
                                    <p:cond delay="100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65"/>
                                        </p:tgtEl>
                                        <p:attrNameLst>
                                          <p:attrName>style.visibility</p:attrName>
                                        </p:attrNameLst>
                                      </p:cBhvr>
                                      <p:to>
                                        <p:strVal val="visible"/>
                                      </p:to>
                                    </p:set>
                                    <p:animEffect transition="in" filter="wipe(down)">
                                      <p:cBhvr>
                                        <p:cTn id="29" dur="500"/>
                                        <p:tgtEl>
                                          <p:spTgt spid="165"/>
                                        </p:tgtEl>
                                      </p:cBhvr>
                                    </p:animEffect>
                                  </p:childTnLst>
                                </p:cTn>
                              </p:par>
                              <p:par>
                                <p:cTn id="30" presetID="22" presetClass="entr" presetSubtype="1" fill="hold" nodeType="withEffect">
                                  <p:stCondLst>
                                    <p:cond delay="1500"/>
                                  </p:stCondLst>
                                  <p:childTnLst>
                                    <p:set>
                                      <p:cBhvr>
                                        <p:cTn id="31" dur="1" fill="hold">
                                          <p:stCondLst>
                                            <p:cond delay="0"/>
                                          </p:stCondLst>
                                        </p:cTn>
                                        <p:tgtEl>
                                          <p:spTgt spid="2"/>
                                        </p:tgtEl>
                                        <p:attrNameLst>
                                          <p:attrName>style.visibility</p:attrName>
                                        </p:attrNameLst>
                                      </p:cBhvr>
                                      <p:to>
                                        <p:strVal val="visible"/>
                                      </p:to>
                                    </p:set>
                                    <p:animEffect transition="in" filter="wipe(up)">
                                      <p:cBhvr>
                                        <p:cTn id="32" dur="750"/>
                                        <p:tgtEl>
                                          <p:spTgt spid="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par>
                                <p:cTn id="36" presetID="22" presetClass="entr" presetSubtype="1" fill="hold" nodeType="withEffect">
                                  <p:stCondLst>
                                    <p:cond delay="1500"/>
                                  </p:stCondLst>
                                  <p:childTnLst>
                                    <p:set>
                                      <p:cBhvr>
                                        <p:cTn id="37" dur="1" fill="hold">
                                          <p:stCondLst>
                                            <p:cond delay="0"/>
                                          </p:stCondLst>
                                        </p:cTn>
                                        <p:tgtEl>
                                          <p:spTgt spid="8"/>
                                        </p:tgtEl>
                                        <p:attrNameLst>
                                          <p:attrName>style.visibility</p:attrName>
                                        </p:attrNameLst>
                                      </p:cBhvr>
                                      <p:to>
                                        <p:strVal val="visible"/>
                                      </p:to>
                                    </p:set>
                                    <p:animEffect transition="in" filter="wipe(up)">
                                      <p:cBhvr>
                                        <p:cTn id="38" dur="750"/>
                                        <p:tgtEl>
                                          <p:spTgt spid="8"/>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par>
                                <p:cTn id="42" presetID="22" presetClass="entr" presetSubtype="1" fill="hold" nodeType="withEffect">
                                  <p:stCondLst>
                                    <p:cond delay="150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750"/>
                                        <p:tgtEl>
                                          <p:spTgt spid="7"/>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5" grpId="0" animBg="1"/>
      <p:bldP spid="6" grpId="0" animBg="1"/>
      <p:bldP spid="17" grpId="0" animBg="1"/>
      <p:bldP spid="20" grpId="0" animBg="1"/>
      <p:bldP spid="21"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8961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393190" y="1456690"/>
            <a:ext cx="1866265" cy="230378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87077" y="1713104"/>
            <a:ext cx="1708150" cy="2039620"/>
            <a:chOff x="2756442" y="781559"/>
            <a:chExt cx="1708150" cy="2039620"/>
          </a:xfrm>
        </p:grpSpPr>
        <p:sp>
          <p:nvSpPr>
            <p:cNvPr id="17" name="矩形 16"/>
            <p:cNvSpPr/>
            <p:nvPr/>
          </p:nvSpPr>
          <p:spPr>
            <a:xfrm>
              <a:off x="2756442" y="1339089"/>
              <a:ext cx="1708150" cy="148209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要先把资历浅、年纪轻的一方介绍给资历深、年纪长的一方认识。</a:t>
              </a:r>
            </a:p>
          </p:txBody>
        </p:sp>
        <p:sp>
          <p:nvSpPr>
            <p:cNvPr id="18" name="矩形 17"/>
            <p:cNvSpPr/>
            <p:nvPr/>
          </p:nvSpPr>
          <p:spPr>
            <a:xfrm>
              <a:off x="2909499" y="781559"/>
              <a:ext cx="1402080" cy="483235"/>
            </a:xfrm>
            <a:prstGeom prst="rect">
              <a:avLst/>
            </a:prstGeom>
          </p:spPr>
          <p:txBody>
            <a:bodyPr wrap="none">
              <a:spAutoFit/>
            </a:bodyPr>
            <a:lstStyle/>
            <a:p>
              <a:pPr algn="r"/>
              <a:r>
                <a:rPr lang="zh-CN" altLang="en-US" sz="2400" b="1" dirty="0">
                  <a:solidFill>
                    <a:schemeClr val="bg1"/>
                  </a:solidFill>
                  <a:latin typeface="微软雅黑" panose="020B0503020204020204" pitchFamily="34" charset="-122"/>
                  <a:ea typeface="微软雅黑" panose="020B0503020204020204" pitchFamily="34" charset="-122"/>
                </a:rPr>
                <a:t>先幼后长</a:t>
              </a:r>
            </a:p>
          </p:txBody>
        </p:sp>
      </p:grpSp>
      <p:sp>
        <p:nvSpPr>
          <p:cNvPr id="29" name="矩形 28"/>
          <p:cNvSpPr/>
          <p:nvPr/>
        </p:nvSpPr>
        <p:spPr>
          <a:xfrm>
            <a:off x="3259455" y="3752850"/>
            <a:ext cx="1866265" cy="230378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125720" y="1456690"/>
            <a:ext cx="1866265" cy="2303780"/>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3345580" y="4162902"/>
            <a:ext cx="1955165" cy="1467485"/>
            <a:chOff x="4539198" y="4017942"/>
            <a:chExt cx="1955165" cy="1467485"/>
          </a:xfrm>
        </p:grpSpPr>
        <p:sp>
          <p:nvSpPr>
            <p:cNvPr id="19" name="矩形 18"/>
            <p:cNvSpPr/>
            <p:nvPr/>
          </p:nvSpPr>
          <p:spPr>
            <a:xfrm>
              <a:off x="4670264" y="4017942"/>
              <a:ext cx="1402080" cy="48323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先男后女</a:t>
              </a:r>
            </a:p>
          </p:txBody>
        </p:sp>
        <p:sp>
          <p:nvSpPr>
            <p:cNvPr id="20" name="矩形 19"/>
            <p:cNvSpPr/>
            <p:nvPr/>
          </p:nvSpPr>
          <p:spPr>
            <a:xfrm>
              <a:off x="4539198" y="4826297"/>
              <a:ext cx="1955165" cy="65913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要先把男士介绍给女士认识。</a:t>
              </a:r>
            </a:p>
          </p:txBody>
        </p:sp>
      </p:grpSp>
      <p:sp>
        <p:nvSpPr>
          <p:cNvPr id="39" name="矩形 38"/>
          <p:cNvSpPr/>
          <p:nvPr/>
        </p:nvSpPr>
        <p:spPr>
          <a:xfrm>
            <a:off x="6991985" y="3752850"/>
            <a:ext cx="1866265" cy="230378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857615" y="1456690"/>
            <a:ext cx="1866265" cy="230378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271577" y="1713103"/>
            <a:ext cx="1640205" cy="1824990"/>
            <a:chOff x="6189152" y="857758"/>
            <a:chExt cx="1640205" cy="1824990"/>
          </a:xfrm>
        </p:grpSpPr>
        <p:sp>
          <p:nvSpPr>
            <p:cNvPr id="21" name="矩形 20"/>
            <p:cNvSpPr/>
            <p:nvPr/>
          </p:nvSpPr>
          <p:spPr>
            <a:xfrm>
              <a:off x="6308831" y="857758"/>
              <a:ext cx="1402080" cy="48323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先下后上</a:t>
              </a:r>
            </a:p>
          </p:txBody>
        </p:sp>
        <p:sp>
          <p:nvSpPr>
            <p:cNvPr id="22" name="矩形 21"/>
            <p:cNvSpPr/>
            <p:nvPr/>
          </p:nvSpPr>
          <p:spPr>
            <a:xfrm>
              <a:off x="6189152" y="1474978"/>
              <a:ext cx="1640205" cy="120777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介绍上下级认识时，先介绍下级，后介绍上级。</a:t>
              </a:r>
            </a:p>
          </p:txBody>
        </p:sp>
      </p:grpSp>
      <p:grpSp>
        <p:nvGrpSpPr>
          <p:cNvPr id="27" name="组合 26"/>
          <p:cNvGrpSpPr/>
          <p:nvPr/>
        </p:nvGrpSpPr>
        <p:grpSpPr>
          <a:xfrm>
            <a:off x="7016189" y="3982561"/>
            <a:ext cx="1847850" cy="1965325"/>
            <a:chOff x="7648649" y="4144306"/>
            <a:chExt cx="1847850" cy="1965325"/>
          </a:xfrm>
        </p:grpSpPr>
        <p:sp>
          <p:nvSpPr>
            <p:cNvPr id="24" name="矩形 23"/>
            <p:cNvSpPr/>
            <p:nvPr/>
          </p:nvSpPr>
          <p:spPr>
            <a:xfrm>
              <a:off x="7648649" y="4627541"/>
              <a:ext cx="1847850" cy="148209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介绍同事、朋友与家人认识时，要先介绍家人，后介绍同事、朋友。</a:t>
              </a:r>
            </a:p>
          </p:txBody>
        </p:sp>
        <p:sp>
          <p:nvSpPr>
            <p:cNvPr id="23" name="矩形 22"/>
            <p:cNvSpPr/>
            <p:nvPr/>
          </p:nvSpPr>
          <p:spPr>
            <a:xfrm>
              <a:off x="7871198" y="4144306"/>
              <a:ext cx="1402080" cy="48323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先亲后疏</a:t>
              </a:r>
            </a:p>
          </p:txBody>
        </p:sp>
      </p:grpSp>
      <p:grpSp>
        <p:nvGrpSpPr>
          <p:cNvPr id="14" name="组合 13"/>
          <p:cNvGrpSpPr/>
          <p:nvPr/>
        </p:nvGrpSpPr>
        <p:grpSpPr>
          <a:xfrm>
            <a:off x="8987539" y="1713103"/>
            <a:ext cx="1736725" cy="1691005"/>
            <a:chOff x="9466329" y="857758"/>
            <a:chExt cx="1736725" cy="1691005"/>
          </a:xfrm>
        </p:grpSpPr>
        <p:sp>
          <p:nvSpPr>
            <p:cNvPr id="25" name="矩形 24"/>
            <p:cNvSpPr/>
            <p:nvPr/>
          </p:nvSpPr>
          <p:spPr>
            <a:xfrm>
              <a:off x="9568820" y="857758"/>
              <a:ext cx="1402080" cy="48323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先主后宾</a:t>
              </a:r>
            </a:p>
          </p:txBody>
        </p:sp>
        <p:sp>
          <p:nvSpPr>
            <p:cNvPr id="26" name="矩形 25"/>
            <p:cNvSpPr/>
            <p:nvPr/>
          </p:nvSpPr>
          <p:spPr>
            <a:xfrm>
              <a:off x="9466329" y="1340993"/>
              <a:ext cx="1736725" cy="120777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介绍宾客和主人认识时，要先介绍主人，后介绍宾客。</a:t>
              </a:r>
            </a:p>
          </p:txBody>
        </p:sp>
      </p:grpSp>
      <p:sp>
        <p:nvSpPr>
          <p:cNvPr id="31" name="矩形 30"/>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41" name="矩形 40"/>
          <p:cNvSpPr/>
          <p:nvPr/>
        </p:nvSpPr>
        <p:spPr>
          <a:xfrm>
            <a:off x="4582160" y="670238"/>
            <a:ext cx="3027680" cy="613410"/>
          </a:xfrm>
          <a:prstGeom prst="rect">
            <a:avLst/>
          </a:prstGeom>
        </p:spPr>
        <p:txBody>
          <a:bodyPr wrap="non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介绍他人的顺序</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edge">
                                      <p:cBhvr>
                                        <p:cTn id="7" dur="2000"/>
                                        <p:tgtEl>
                                          <p:spTgt spid="4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up)">
                                      <p:cBhvr>
                                        <p:cTn id="16" dur="500"/>
                                        <p:tgtEl>
                                          <p:spTgt spid="38"/>
                                        </p:tgtEl>
                                      </p:cBhvr>
                                    </p:animEffect>
                                  </p:childTnLst>
                                </p:cTn>
                              </p:par>
                              <p:par>
                                <p:cTn id="17" presetID="2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up)">
                                      <p:cBhvr>
                                        <p:cTn id="22" dur="500"/>
                                        <p:tgtEl>
                                          <p:spTgt spid="40"/>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par>
                                <p:cTn id="29" presetID="22" presetClass="entr" presetSubtype="1"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up)">
                                      <p:cBhvr>
                                        <p:cTn id="34" dur="500"/>
                                        <p:tgtEl>
                                          <p:spTgt spid="39"/>
                                        </p:tgtEl>
                                      </p:cBhvr>
                                    </p:animEffect>
                                  </p:childTnLst>
                                </p:cTn>
                              </p:par>
                              <p:par>
                                <p:cTn id="35" presetID="22" presetClass="entr" presetSubtype="1"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P spid="38" grpId="0" animBg="1"/>
      <p:bldP spid="39" grpId="0" animBg="1"/>
      <p:bldP spid="40" grpId="0" animBg="1"/>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90244" y="60007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752600" y="1679575"/>
            <a:ext cx="2540635" cy="4313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4" name="矩形 3"/>
          <p:cNvSpPr/>
          <p:nvPr/>
        </p:nvSpPr>
        <p:spPr>
          <a:xfrm>
            <a:off x="1802447" y="1668145"/>
            <a:ext cx="2673668" cy="4247317"/>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无论是自我介绍还是介绍他人，介绍时的姿态都应当是使被介绍者面向对方，伸出手做出介绍手势。介绍手势的具体做法是：手掌向上，五指并拢伸向被介绍者。千万不能用手指指指点点，因为这样做太粗俗无礼。</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3326765" y="860258"/>
            <a:ext cx="6096000" cy="584775"/>
          </a:xfrm>
          <a:prstGeom prst="rect">
            <a:avLst/>
          </a:prstGeom>
        </p:spPr>
        <p:txBody>
          <a:bodyPr>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介绍他人的动作</a:t>
            </a:r>
          </a:p>
        </p:txBody>
      </p:sp>
      <p:sp>
        <p:nvSpPr>
          <p:cNvPr id="18" name="椭圆 17"/>
          <p:cNvSpPr/>
          <p:nvPr/>
        </p:nvSpPr>
        <p:spPr>
          <a:xfrm>
            <a:off x="5087620" y="2497455"/>
            <a:ext cx="2395220" cy="2047240"/>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210000"/>
                    </a14:imgEffect>
                  </a14:imgLayer>
                </a14:imgProps>
              </a:ext>
              <a:ext uri="{28A0092B-C50C-407E-A947-70E740481C1C}">
                <a14:useLocalDpi xmlns:a14="http://schemas.microsoft.com/office/drawing/2010/main" val="0"/>
              </a:ext>
            </a:extLst>
          </a:blip>
          <a:srcRect l="7321"/>
          <a:stretch>
            <a:fillRect/>
          </a:stretch>
        </p:blipFill>
        <p:spPr>
          <a:xfrm>
            <a:off x="4899025" y="2498725"/>
            <a:ext cx="2394585" cy="2045970"/>
          </a:xfrm>
          <a:prstGeom prst="flowChartConnector">
            <a:avLst/>
          </a:prstGeom>
          <a:ln>
            <a:solidFill>
              <a:schemeClr val="bg1">
                <a:lumMod val="75000"/>
              </a:schemeClr>
            </a:solidFill>
          </a:ln>
        </p:spPr>
      </p:pic>
      <p:sp>
        <p:nvSpPr>
          <p:cNvPr id="8" name="矩形 7"/>
          <p:cNvSpPr/>
          <p:nvPr/>
        </p:nvSpPr>
        <p:spPr>
          <a:xfrm>
            <a:off x="8094980" y="1679575"/>
            <a:ext cx="2540635" cy="4313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094980" y="1737360"/>
            <a:ext cx="2390775" cy="338328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当别人介绍到你或对方向你自我介绍后，你应该有所表示，或微笑或握手或点点头，如果你正坐着，应该起立。如有些不便，则点头微笑示意或者稍起欠身，以示礼貌。</a:t>
            </a:r>
          </a:p>
        </p:txBody>
      </p:sp>
      <p:sp>
        <p:nvSpPr>
          <p:cNvPr id="15" name="矩形 1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6" name="矩形 5"/>
          <p:cNvSpPr/>
          <p:nvPr/>
        </p:nvSpPr>
        <p:spPr>
          <a:xfrm>
            <a:off x="4293235" y="1679575"/>
            <a:ext cx="182880" cy="4313555"/>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0635615" y="1684020"/>
            <a:ext cx="182880" cy="4313555"/>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42"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500"/>
                                        <p:tgtEl>
                                          <p:spTgt spid="1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down)">
                                      <p:cBhvr>
                                        <p:cTn id="28" dur="500"/>
                                        <p:tgtEl>
                                          <p:spTgt spid="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750"/>
                                        <p:tgtEl>
                                          <p:spTgt spid="1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18" grpId="0" animBg="1"/>
      <p:bldP spid="8" grpId="0" animBg="1"/>
      <p:bldP spid="13" grpId="0"/>
      <p:bldP spid="15" grpId="0" animBg="1"/>
      <p:bldP spid="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71310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179982" y="761601"/>
            <a:ext cx="3877985" cy="584775"/>
          </a:xfrm>
          <a:prstGeom prst="rect">
            <a:avLst/>
          </a:prstGeom>
        </p:spPr>
        <p:txBody>
          <a:bodyPr wrap="non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介绍他人词语的使用</a:t>
            </a:r>
          </a:p>
        </p:txBody>
      </p:sp>
      <p:grpSp>
        <p:nvGrpSpPr>
          <p:cNvPr id="2" name="组合 1"/>
          <p:cNvGrpSpPr/>
          <p:nvPr/>
        </p:nvGrpSpPr>
        <p:grpSpPr>
          <a:xfrm>
            <a:off x="1230284" y="2316152"/>
            <a:ext cx="2310937" cy="3037243"/>
            <a:chOff x="1230284" y="2316152"/>
            <a:chExt cx="2310937" cy="3037243"/>
          </a:xfrm>
        </p:grpSpPr>
        <p:sp>
          <p:nvSpPr>
            <p:cNvPr id="9" name="矩形 8"/>
            <p:cNvSpPr/>
            <p:nvPr/>
          </p:nvSpPr>
          <p:spPr>
            <a:xfrm>
              <a:off x="1230284" y="2316152"/>
              <a:ext cx="2310937" cy="3037243"/>
            </a:xfrm>
            <a:prstGeom prst="rect">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58091" y="4069834"/>
              <a:ext cx="2055321" cy="874407"/>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名字不能随意化、造成歧义；</a:t>
              </a:r>
            </a:p>
          </p:txBody>
        </p:sp>
      </p:grpSp>
      <p:grpSp>
        <p:nvGrpSpPr>
          <p:cNvPr id="3" name="组合 2"/>
          <p:cNvGrpSpPr/>
          <p:nvPr/>
        </p:nvGrpSpPr>
        <p:grpSpPr>
          <a:xfrm>
            <a:off x="8650779" y="2316152"/>
            <a:ext cx="2310937" cy="3037243"/>
            <a:chOff x="8650779" y="2316152"/>
            <a:chExt cx="2310937" cy="3037243"/>
          </a:xfrm>
        </p:grpSpPr>
        <p:sp>
          <p:nvSpPr>
            <p:cNvPr id="10" name="矩形 9"/>
            <p:cNvSpPr/>
            <p:nvPr/>
          </p:nvSpPr>
          <p:spPr>
            <a:xfrm>
              <a:off x="8650779" y="2316152"/>
              <a:ext cx="2310937" cy="3037243"/>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78586" y="4069834"/>
              <a:ext cx="2055321" cy="879087"/>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不要以生理特征或缺陷形容。</a:t>
              </a:r>
              <a:endParaRPr lang="zh-CN" altLang="en-US" dirty="0">
                <a:solidFill>
                  <a:schemeClr val="bg1"/>
                </a:solidFill>
              </a:endParaRPr>
            </a:p>
          </p:txBody>
        </p:sp>
      </p:grpSp>
      <p:pic>
        <p:nvPicPr>
          <p:cNvPr id="6" name="图片 5" descr="workplace-1245776_960_720"/>
          <p:cNvPicPr>
            <a:picLocks noChangeAspect="1"/>
          </p:cNvPicPr>
          <p:nvPr/>
        </p:nvPicPr>
        <p:blipFill>
          <a:blip r:embed="rId4"/>
          <a:stretch>
            <a:fillRect/>
          </a:stretch>
        </p:blipFill>
        <p:spPr>
          <a:xfrm>
            <a:off x="3955415" y="2316480"/>
            <a:ext cx="4280535" cy="3036570"/>
          </a:xfrm>
          <a:prstGeom prst="rect">
            <a:avLst/>
          </a:prstGeom>
        </p:spPr>
      </p:pic>
      <p:sp>
        <p:nvSpPr>
          <p:cNvPr id="2050" name="女人"/>
          <p:cNvSpPr/>
          <p:nvPr/>
        </p:nvSpPr>
        <p:spPr bwMode="auto">
          <a:xfrm>
            <a:off x="9403715" y="2819400"/>
            <a:ext cx="806450" cy="930275"/>
          </a:xfrm>
          <a:custGeom>
            <a:avLst/>
            <a:gdLst>
              <a:gd name="T0" fmla="*/ 599519 w 5888"/>
              <a:gd name="T1" fmla="*/ 45720 h 6750"/>
              <a:gd name="T2" fmla="*/ 848072 w 5888"/>
              <a:gd name="T3" fmla="*/ 1411 h 6750"/>
              <a:gd name="T4" fmla="*/ 963179 w 5888"/>
              <a:gd name="T5" fmla="*/ 101600 h 6750"/>
              <a:gd name="T6" fmla="*/ 1093522 w 5888"/>
              <a:gd name="T7" fmla="*/ 164253 h 6750"/>
              <a:gd name="T8" fmla="*/ 1121170 w 5888"/>
              <a:gd name="T9" fmla="*/ 228036 h 6750"/>
              <a:gd name="T10" fmla="*/ 1263362 w 5888"/>
              <a:gd name="T11" fmla="*/ 182880 h 6750"/>
              <a:gd name="T12" fmla="*/ 1215682 w 5888"/>
              <a:gd name="T13" fmla="*/ 222956 h 6750"/>
              <a:gd name="T14" fmla="*/ 1328251 w 5888"/>
              <a:gd name="T15" fmla="*/ 197838 h 6750"/>
              <a:gd name="T16" fmla="*/ 1289600 w 5888"/>
              <a:gd name="T17" fmla="*/ 219851 h 6750"/>
              <a:gd name="T18" fmla="*/ 1372827 w 5888"/>
              <a:gd name="T19" fmla="*/ 228036 h 6750"/>
              <a:gd name="T20" fmla="*/ 1343204 w 5888"/>
              <a:gd name="T21" fmla="*/ 248920 h 6750"/>
              <a:gd name="T22" fmla="*/ 1431227 w 5888"/>
              <a:gd name="T23" fmla="*/ 293793 h 6750"/>
              <a:gd name="T24" fmla="*/ 1338972 w 5888"/>
              <a:gd name="T25" fmla="*/ 290124 h 6750"/>
              <a:gd name="T26" fmla="*/ 1332765 w 5888"/>
              <a:gd name="T27" fmla="*/ 320604 h 6750"/>
              <a:gd name="T28" fmla="*/ 1259130 w 5888"/>
              <a:gd name="T29" fmla="*/ 300567 h 6750"/>
              <a:gd name="T30" fmla="*/ 1198755 w 5888"/>
              <a:gd name="T31" fmla="*/ 296051 h 6750"/>
              <a:gd name="T32" fmla="*/ 1210604 w 5888"/>
              <a:gd name="T33" fmla="*/ 328507 h 6750"/>
              <a:gd name="T34" fmla="*/ 1132173 w 5888"/>
              <a:gd name="T35" fmla="*/ 329918 h 6750"/>
              <a:gd name="T36" fmla="*/ 1106782 w 5888"/>
              <a:gd name="T37" fmla="*/ 408658 h 6750"/>
              <a:gd name="T38" fmla="*/ 793057 w 5888"/>
              <a:gd name="T39" fmla="*/ 283069 h 6750"/>
              <a:gd name="T40" fmla="*/ 3668 w 5888"/>
              <a:gd name="T41" fmla="*/ 168487 h 6750"/>
              <a:gd name="T42" fmla="*/ 171251 w 5888"/>
              <a:gd name="T43" fmla="*/ 270087 h 6750"/>
              <a:gd name="T44" fmla="*/ 419522 w 5888"/>
              <a:gd name="T45" fmla="*/ 389749 h 6750"/>
              <a:gd name="T46" fmla="*/ 387359 w 5888"/>
              <a:gd name="T47" fmla="*/ 389467 h 6750"/>
              <a:gd name="T48" fmla="*/ 397798 w 5888"/>
              <a:gd name="T49" fmla="*/ 461151 h 6750"/>
              <a:gd name="T50" fmla="*/ 338270 w 5888"/>
              <a:gd name="T51" fmla="*/ 514773 h 6750"/>
              <a:gd name="T52" fmla="*/ 375228 w 5888"/>
              <a:gd name="T53" fmla="*/ 569807 h 6750"/>
              <a:gd name="T54" fmla="*/ 373253 w 5888"/>
              <a:gd name="T55" fmla="*/ 609036 h 6750"/>
              <a:gd name="T56" fmla="*/ 372125 w 5888"/>
              <a:gd name="T57" fmla="*/ 671971 h 6750"/>
              <a:gd name="T58" fmla="*/ 382845 w 5888"/>
              <a:gd name="T59" fmla="*/ 772724 h 6750"/>
              <a:gd name="T60" fmla="*/ 454506 w 5888"/>
              <a:gd name="T61" fmla="*/ 831709 h 6750"/>
              <a:gd name="T62" fmla="*/ 546479 w 5888"/>
              <a:gd name="T63" fmla="*/ 908473 h 6750"/>
              <a:gd name="T64" fmla="*/ 527858 w 5888"/>
              <a:gd name="T65" fmla="*/ 1024467 h 6750"/>
              <a:gd name="T66" fmla="*/ 401184 w 5888"/>
              <a:gd name="T67" fmla="*/ 972538 h 6750"/>
              <a:gd name="T68" fmla="*/ 293976 w 5888"/>
              <a:gd name="T69" fmla="*/ 1006122 h 6750"/>
              <a:gd name="T70" fmla="*/ 198335 w 5888"/>
              <a:gd name="T71" fmla="*/ 1177431 h 6750"/>
              <a:gd name="T72" fmla="*/ 199463 w 5888"/>
              <a:gd name="T73" fmla="*/ 1735102 h 6750"/>
              <a:gd name="T74" fmla="*/ 308646 w 5888"/>
              <a:gd name="T75" fmla="*/ 1784209 h 6750"/>
              <a:gd name="T76" fmla="*/ 736350 w 5888"/>
              <a:gd name="T77" fmla="*/ 1357489 h 6750"/>
              <a:gd name="T78" fmla="*/ 986878 w 5888"/>
              <a:gd name="T79" fmla="*/ 1166142 h 6750"/>
              <a:gd name="T80" fmla="*/ 1180417 w 5888"/>
              <a:gd name="T81" fmla="*/ 1091071 h 6750"/>
              <a:gd name="T82" fmla="*/ 971643 w 5888"/>
              <a:gd name="T83" fmla="*/ 950807 h 6750"/>
              <a:gd name="T84" fmla="*/ 946252 w 5888"/>
              <a:gd name="T85" fmla="*/ 802640 h 6750"/>
              <a:gd name="T86" fmla="*/ 1081955 w 5888"/>
              <a:gd name="T87" fmla="*/ 833684 h 6750"/>
              <a:gd name="T88" fmla="*/ 1192830 w 5888"/>
              <a:gd name="T89" fmla="*/ 777804 h 6750"/>
              <a:gd name="T90" fmla="*/ 1209194 w 5888"/>
              <a:gd name="T91" fmla="*/ 677051 h 6750"/>
              <a:gd name="T92" fmla="*/ 1435177 w 5888"/>
              <a:gd name="T93" fmla="*/ 708096 h 6750"/>
              <a:gd name="T94" fmla="*/ 1649875 w 5888"/>
              <a:gd name="T95" fmla="*/ 700476 h 6750"/>
              <a:gd name="T96" fmla="*/ 1631537 w 5888"/>
              <a:gd name="T97" fmla="*/ 642902 h 6750"/>
              <a:gd name="T98" fmla="*/ 1219632 w 5888"/>
              <a:gd name="T99" fmla="*/ 464820 h 6750"/>
              <a:gd name="T100" fmla="*/ 655380 w 5888"/>
              <a:gd name="T101" fmla="*/ 261620 h 6750"/>
              <a:gd name="T102" fmla="*/ 130060 w 5888"/>
              <a:gd name="T103" fmla="*/ 108373 h 6750"/>
              <a:gd name="T104" fmla="*/ 8464 w 5888"/>
              <a:gd name="T105" fmla="*/ 129258 h 6750"/>
              <a:gd name="T106" fmla="*/ 1280854 w 5888"/>
              <a:gd name="T107" fmla="*/ 1134816 h 6750"/>
              <a:gd name="T108" fmla="*/ 1410914 w 5888"/>
              <a:gd name="T109" fmla="*/ 1247140 h 6750"/>
              <a:gd name="T110" fmla="*/ 1548309 w 5888"/>
              <a:gd name="T111" fmla="*/ 1709420 h 6750"/>
              <a:gd name="T112" fmla="*/ 387359 w 5888"/>
              <a:gd name="T113" fmla="*/ 1855329 h 6750"/>
              <a:gd name="T114" fmla="*/ 793057 w 5888"/>
              <a:gd name="T115" fmla="*/ 1461347 h 6750"/>
              <a:gd name="T116" fmla="*/ 1106500 w 5888"/>
              <a:gd name="T117" fmla="*/ 1170940 h 6750"/>
              <a:gd name="T118" fmla="*/ 1254052 w 5888"/>
              <a:gd name="T119" fmla="*/ 1132276 h 6750"/>
              <a:gd name="T120" fmla="*/ 899419 w 5888"/>
              <a:gd name="T121" fmla="*/ 712893 h 6750"/>
              <a:gd name="T122" fmla="*/ 876002 w 5888"/>
              <a:gd name="T123" fmla="*/ 741962 h 6750"/>
              <a:gd name="T124" fmla="*/ 854843 w 5888"/>
              <a:gd name="T125" fmla="*/ 706684 h 67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888" h="6750">
                <a:moveTo>
                  <a:pt x="1467" y="529"/>
                </a:moveTo>
                <a:lnTo>
                  <a:pt x="1467" y="529"/>
                </a:lnTo>
                <a:lnTo>
                  <a:pt x="1497" y="503"/>
                </a:lnTo>
                <a:lnTo>
                  <a:pt x="1530" y="478"/>
                </a:lnTo>
                <a:lnTo>
                  <a:pt x="1564" y="454"/>
                </a:lnTo>
                <a:lnTo>
                  <a:pt x="1599" y="429"/>
                </a:lnTo>
                <a:lnTo>
                  <a:pt x="1635" y="405"/>
                </a:lnTo>
                <a:lnTo>
                  <a:pt x="1672" y="382"/>
                </a:lnTo>
                <a:lnTo>
                  <a:pt x="1711" y="358"/>
                </a:lnTo>
                <a:lnTo>
                  <a:pt x="1752" y="335"/>
                </a:lnTo>
                <a:lnTo>
                  <a:pt x="1794" y="312"/>
                </a:lnTo>
                <a:lnTo>
                  <a:pt x="1837" y="290"/>
                </a:lnTo>
                <a:lnTo>
                  <a:pt x="1882" y="268"/>
                </a:lnTo>
                <a:lnTo>
                  <a:pt x="1927" y="246"/>
                </a:lnTo>
                <a:lnTo>
                  <a:pt x="1976" y="224"/>
                </a:lnTo>
                <a:lnTo>
                  <a:pt x="2024" y="204"/>
                </a:lnTo>
                <a:lnTo>
                  <a:pt x="2074" y="183"/>
                </a:lnTo>
                <a:lnTo>
                  <a:pt x="2125" y="162"/>
                </a:lnTo>
                <a:lnTo>
                  <a:pt x="2178" y="142"/>
                </a:lnTo>
                <a:lnTo>
                  <a:pt x="2230" y="124"/>
                </a:lnTo>
                <a:lnTo>
                  <a:pt x="2281" y="107"/>
                </a:lnTo>
                <a:lnTo>
                  <a:pt x="2333" y="91"/>
                </a:lnTo>
                <a:lnTo>
                  <a:pt x="2384" y="77"/>
                </a:lnTo>
                <a:lnTo>
                  <a:pt x="2435" y="64"/>
                </a:lnTo>
                <a:lnTo>
                  <a:pt x="2486" y="52"/>
                </a:lnTo>
                <a:lnTo>
                  <a:pt x="2536" y="41"/>
                </a:lnTo>
                <a:lnTo>
                  <a:pt x="2586" y="31"/>
                </a:lnTo>
                <a:lnTo>
                  <a:pt x="2636" y="23"/>
                </a:lnTo>
                <a:lnTo>
                  <a:pt x="2687" y="17"/>
                </a:lnTo>
                <a:lnTo>
                  <a:pt x="2736" y="11"/>
                </a:lnTo>
                <a:lnTo>
                  <a:pt x="2785" y="6"/>
                </a:lnTo>
                <a:lnTo>
                  <a:pt x="2834" y="4"/>
                </a:lnTo>
                <a:lnTo>
                  <a:pt x="2882" y="2"/>
                </a:lnTo>
                <a:lnTo>
                  <a:pt x="2930" y="0"/>
                </a:lnTo>
                <a:lnTo>
                  <a:pt x="2968" y="2"/>
                </a:lnTo>
                <a:lnTo>
                  <a:pt x="3006" y="5"/>
                </a:lnTo>
                <a:lnTo>
                  <a:pt x="3041" y="9"/>
                </a:lnTo>
                <a:lnTo>
                  <a:pt x="3073" y="16"/>
                </a:lnTo>
                <a:lnTo>
                  <a:pt x="3106" y="24"/>
                </a:lnTo>
                <a:lnTo>
                  <a:pt x="3136" y="35"/>
                </a:lnTo>
                <a:lnTo>
                  <a:pt x="3164" y="48"/>
                </a:lnTo>
                <a:lnTo>
                  <a:pt x="3191" y="63"/>
                </a:lnTo>
                <a:lnTo>
                  <a:pt x="3216" y="79"/>
                </a:lnTo>
                <a:lnTo>
                  <a:pt x="3239" y="98"/>
                </a:lnTo>
                <a:lnTo>
                  <a:pt x="3261" y="117"/>
                </a:lnTo>
                <a:lnTo>
                  <a:pt x="3282" y="139"/>
                </a:lnTo>
                <a:lnTo>
                  <a:pt x="3300" y="164"/>
                </a:lnTo>
                <a:lnTo>
                  <a:pt x="3317" y="189"/>
                </a:lnTo>
                <a:lnTo>
                  <a:pt x="3333" y="218"/>
                </a:lnTo>
                <a:lnTo>
                  <a:pt x="3346" y="248"/>
                </a:lnTo>
                <a:lnTo>
                  <a:pt x="3361" y="278"/>
                </a:lnTo>
                <a:lnTo>
                  <a:pt x="3377" y="307"/>
                </a:lnTo>
                <a:lnTo>
                  <a:pt x="3394" y="335"/>
                </a:lnTo>
                <a:lnTo>
                  <a:pt x="3414" y="360"/>
                </a:lnTo>
                <a:lnTo>
                  <a:pt x="3436" y="384"/>
                </a:lnTo>
                <a:lnTo>
                  <a:pt x="3459" y="407"/>
                </a:lnTo>
                <a:lnTo>
                  <a:pt x="3484" y="429"/>
                </a:lnTo>
                <a:lnTo>
                  <a:pt x="3511" y="448"/>
                </a:lnTo>
                <a:lnTo>
                  <a:pt x="3540" y="467"/>
                </a:lnTo>
                <a:lnTo>
                  <a:pt x="3571" y="483"/>
                </a:lnTo>
                <a:lnTo>
                  <a:pt x="3604" y="499"/>
                </a:lnTo>
                <a:lnTo>
                  <a:pt x="3639" y="513"/>
                </a:lnTo>
                <a:lnTo>
                  <a:pt x="3675" y="525"/>
                </a:lnTo>
                <a:lnTo>
                  <a:pt x="3713" y="536"/>
                </a:lnTo>
                <a:lnTo>
                  <a:pt x="3754" y="546"/>
                </a:lnTo>
                <a:lnTo>
                  <a:pt x="3796" y="553"/>
                </a:lnTo>
                <a:lnTo>
                  <a:pt x="3813" y="556"/>
                </a:lnTo>
                <a:lnTo>
                  <a:pt x="3827" y="561"/>
                </a:lnTo>
                <a:lnTo>
                  <a:pt x="3841" y="565"/>
                </a:lnTo>
                <a:lnTo>
                  <a:pt x="3854" y="570"/>
                </a:lnTo>
                <a:lnTo>
                  <a:pt x="3865" y="575"/>
                </a:lnTo>
                <a:lnTo>
                  <a:pt x="3876" y="582"/>
                </a:lnTo>
                <a:lnTo>
                  <a:pt x="3886" y="588"/>
                </a:lnTo>
                <a:lnTo>
                  <a:pt x="3896" y="596"/>
                </a:lnTo>
                <a:lnTo>
                  <a:pt x="3903" y="603"/>
                </a:lnTo>
                <a:lnTo>
                  <a:pt x="3910" y="612"/>
                </a:lnTo>
                <a:lnTo>
                  <a:pt x="3915" y="621"/>
                </a:lnTo>
                <a:lnTo>
                  <a:pt x="3921" y="631"/>
                </a:lnTo>
                <a:lnTo>
                  <a:pt x="3925" y="641"/>
                </a:lnTo>
                <a:lnTo>
                  <a:pt x="3927" y="651"/>
                </a:lnTo>
                <a:lnTo>
                  <a:pt x="3930" y="663"/>
                </a:lnTo>
                <a:lnTo>
                  <a:pt x="3931" y="676"/>
                </a:lnTo>
                <a:lnTo>
                  <a:pt x="3934" y="764"/>
                </a:lnTo>
                <a:lnTo>
                  <a:pt x="3934" y="827"/>
                </a:lnTo>
                <a:lnTo>
                  <a:pt x="3935" y="828"/>
                </a:lnTo>
                <a:lnTo>
                  <a:pt x="3937" y="828"/>
                </a:lnTo>
                <a:lnTo>
                  <a:pt x="3945" y="825"/>
                </a:lnTo>
                <a:lnTo>
                  <a:pt x="3957" y="819"/>
                </a:lnTo>
                <a:lnTo>
                  <a:pt x="3974" y="808"/>
                </a:lnTo>
                <a:lnTo>
                  <a:pt x="4024" y="776"/>
                </a:lnTo>
                <a:lnTo>
                  <a:pt x="4093" y="729"/>
                </a:lnTo>
                <a:lnTo>
                  <a:pt x="4113" y="716"/>
                </a:lnTo>
                <a:lnTo>
                  <a:pt x="4134" y="704"/>
                </a:lnTo>
                <a:lnTo>
                  <a:pt x="4155" y="693"/>
                </a:lnTo>
                <a:lnTo>
                  <a:pt x="4176" y="683"/>
                </a:lnTo>
                <a:lnTo>
                  <a:pt x="4199" y="674"/>
                </a:lnTo>
                <a:lnTo>
                  <a:pt x="4221" y="666"/>
                </a:lnTo>
                <a:lnTo>
                  <a:pt x="4245" y="659"/>
                </a:lnTo>
                <a:lnTo>
                  <a:pt x="4268" y="654"/>
                </a:lnTo>
                <a:lnTo>
                  <a:pt x="4293" y="649"/>
                </a:lnTo>
                <a:lnTo>
                  <a:pt x="4317" y="646"/>
                </a:lnTo>
                <a:lnTo>
                  <a:pt x="4343" y="644"/>
                </a:lnTo>
                <a:lnTo>
                  <a:pt x="4369" y="643"/>
                </a:lnTo>
                <a:lnTo>
                  <a:pt x="4395" y="643"/>
                </a:lnTo>
                <a:lnTo>
                  <a:pt x="4422" y="643"/>
                </a:lnTo>
                <a:lnTo>
                  <a:pt x="4450" y="645"/>
                </a:lnTo>
                <a:lnTo>
                  <a:pt x="4478" y="648"/>
                </a:lnTo>
                <a:lnTo>
                  <a:pt x="4436" y="671"/>
                </a:lnTo>
                <a:lnTo>
                  <a:pt x="4396" y="695"/>
                </a:lnTo>
                <a:lnTo>
                  <a:pt x="4358" y="720"/>
                </a:lnTo>
                <a:lnTo>
                  <a:pt x="4321" y="747"/>
                </a:lnTo>
                <a:lnTo>
                  <a:pt x="4304" y="760"/>
                </a:lnTo>
                <a:lnTo>
                  <a:pt x="4290" y="773"/>
                </a:lnTo>
                <a:lnTo>
                  <a:pt x="4278" y="785"/>
                </a:lnTo>
                <a:lnTo>
                  <a:pt x="4268" y="797"/>
                </a:lnTo>
                <a:lnTo>
                  <a:pt x="4263" y="808"/>
                </a:lnTo>
                <a:lnTo>
                  <a:pt x="4258" y="819"/>
                </a:lnTo>
                <a:lnTo>
                  <a:pt x="4257" y="828"/>
                </a:lnTo>
                <a:lnTo>
                  <a:pt x="4257" y="834"/>
                </a:lnTo>
                <a:lnTo>
                  <a:pt x="4258" y="838"/>
                </a:lnTo>
                <a:lnTo>
                  <a:pt x="4275" y="821"/>
                </a:lnTo>
                <a:lnTo>
                  <a:pt x="4292" y="804"/>
                </a:lnTo>
                <a:lnTo>
                  <a:pt x="4309" y="790"/>
                </a:lnTo>
                <a:lnTo>
                  <a:pt x="4326" y="776"/>
                </a:lnTo>
                <a:lnTo>
                  <a:pt x="4345" y="763"/>
                </a:lnTo>
                <a:lnTo>
                  <a:pt x="4362" y="751"/>
                </a:lnTo>
                <a:lnTo>
                  <a:pt x="4381" y="740"/>
                </a:lnTo>
                <a:lnTo>
                  <a:pt x="4399" y="730"/>
                </a:lnTo>
                <a:lnTo>
                  <a:pt x="4418" y="722"/>
                </a:lnTo>
                <a:lnTo>
                  <a:pt x="4438" y="715"/>
                </a:lnTo>
                <a:lnTo>
                  <a:pt x="4457" y="708"/>
                </a:lnTo>
                <a:lnTo>
                  <a:pt x="4477" y="703"/>
                </a:lnTo>
                <a:lnTo>
                  <a:pt x="4498" y="698"/>
                </a:lnTo>
                <a:lnTo>
                  <a:pt x="4518" y="695"/>
                </a:lnTo>
                <a:lnTo>
                  <a:pt x="4539" y="694"/>
                </a:lnTo>
                <a:lnTo>
                  <a:pt x="4561" y="693"/>
                </a:lnTo>
                <a:lnTo>
                  <a:pt x="4600" y="692"/>
                </a:lnTo>
                <a:lnTo>
                  <a:pt x="4635" y="693"/>
                </a:lnTo>
                <a:lnTo>
                  <a:pt x="4665" y="694"/>
                </a:lnTo>
                <a:lnTo>
                  <a:pt x="4689" y="697"/>
                </a:lnTo>
                <a:lnTo>
                  <a:pt x="4708" y="701"/>
                </a:lnTo>
                <a:lnTo>
                  <a:pt x="4715" y="703"/>
                </a:lnTo>
                <a:lnTo>
                  <a:pt x="4722" y="705"/>
                </a:lnTo>
                <a:lnTo>
                  <a:pt x="4726" y="708"/>
                </a:lnTo>
                <a:lnTo>
                  <a:pt x="4729" y="710"/>
                </a:lnTo>
                <a:lnTo>
                  <a:pt x="4731" y="714"/>
                </a:lnTo>
                <a:lnTo>
                  <a:pt x="4732" y="718"/>
                </a:lnTo>
                <a:lnTo>
                  <a:pt x="4730" y="720"/>
                </a:lnTo>
                <a:lnTo>
                  <a:pt x="4727" y="724"/>
                </a:lnTo>
                <a:lnTo>
                  <a:pt x="4720" y="727"/>
                </a:lnTo>
                <a:lnTo>
                  <a:pt x="4712" y="730"/>
                </a:lnTo>
                <a:lnTo>
                  <a:pt x="4687" y="737"/>
                </a:lnTo>
                <a:lnTo>
                  <a:pt x="4652" y="745"/>
                </a:lnTo>
                <a:lnTo>
                  <a:pt x="4632" y="750"/>
                </a:lnTo>
                <a:lnTo>
                  <a:pt x="4614" y="755"/>
                </a:lnTo>
                <a:lnTo>
                  <a:pt x="4598" y="762"/>
                </a:lnTo>
                <a:lnTo>
                  <a:pt x="4584" y="771"/>
                </a:lnTo>
                <a:lnTo>
                  <a:pt x="4571" y="779"/>
                </a:lnTo>
                <a:lnTo>
                  <a:pt x="4560" y="789"/>
                </a:lnTo>
                <a:lnTo>
                  <a:pt x="4550" y="800"/>
                </a:lnTo>
                <a:lnTo>
                  <a:pt x="4542" y="812"/>
                </a:lnTo>
                <a:lnTo>
                  <a:pt x="4552" y="807"/>
                </a:lnTo>
                <a:lnTo>
                  <a:pt x="4563" y="801"/>
                </a:lnTo>
                <a:lnTo>
                  <a:pt x="4574" y="796"/>
                </a:lnTo>
                <a:lnTo>
                  <a:pt x="4586" y="791"/>
                </a:lnTo>
                <a:lnTo>
                  <a:pt x="4598" y="788"/>
                </a:lnTo>
                <a:lnTo>
                  <a:pt x="4611" y="785"/>
                </a:lnTo>
                <a:lnTo>
                  <a:pt x="4639" y="780"/>
                </a:lnTo>
                <a:lnTo>
                  <a:pt x="4668" y="778"/>
                </a:lnTo>
                <a:lnTo>
                  <a:pt x="4700" y="778"/>
                </a:lnTo>
                <a:lnTo>
                  <a:pt x="4732" y="780"/>
                </a:lnTo>
                <a:lnTo>
                  <a:pt x="4769" y="785"/>
                </a:lnTo>
                <a:lnTo>
                  <a:pt x="4803" y="791"/>
                </a:lnTo>
                <a:lnTo>
                  <a:pt x="4835" y="799"/>
                </a:lnTo>
                <a:lnTo>
                  <a:pt x="4866" y="808"/>
                </a:lnTo>
                <a:lnTo>
                  <a:pt x="4893" y="818"/>
                </a:lnTo>
                <a:lnTo>
                  <a:pt x="4917" y="828"/>
                </a:lnTo>
                <a:lnTo>
                  <a:pt x="4940" y="840"/>
                </a:lnTo>
                <a:lnTo>
                  <a:pt x="4959" y="852"/>
                </a:lnTo>
                <a:lnTo>
                  <a:pt x="4976" y="867"/>
                </a:lnTo>
                <a:lnTo>
                  <a:pt x="4929" y="861"/>
                </a:lnTo>
                <a:lnTo>
                  <a:pt x="4888" y="857"/>
                </a:lnTo>
                <a:lnTo>
                  <a:pt x="4852" y="856"/>
                </a:lnTo>
                <a:lnTo>
                  <a:pt x="4822" y="856"/>
                </a:lnTo>
                <a:lnTo>
                  <a:pt x="4809" y="857"/>
                </a:lnTo>
                <a:lnTo>
                  <a:pt x="4798" y="859"/>
                </a:lnTo>
                <a:lnTo>
                  <a:pt x="4788" y="861"/>
                </a:lnTo>
                <a:lnTo>
                  <a:pt x="4779" y="864"/>
                </a:lnTo>
                <a:lnTo>
                  <a:pt x="4773" y="868"/>
                </a:lnTo>
                <a:lnTo>
                  <a:pt x="4767" y="872"/>
                </a:lnTo>
                <a:lnTo>
                  <a:pt x="4763" y="876"/>
                </a:lnTo>
                <a:lnTo>
                  <a:pt x="4761" y="882"/>
                </a:lnTo>
                <a:lnTo>
                  <a:pt x="4760" y="882"/>
                </a:lnTo>
                <a:lnTo>
                  <a:pt x="4764" y="883"/>
                </a:lnTo>
                <a:lnTo>
                  <a:pt x="4785" y="889"/>
                </a:lnTo>
                <a:lnTo>
                  <a:pt x="4879" y="909"/>
                </a:lnTo>
                <a:lnTo>
                  <a:pt x="4895" y="913"/>
                </a:lnTo>
                <a:lnTo>
                  <a:pt x="4911" y="918"/>
                </a:lnTo>
                <a:lnTo>
                  <a:pt x="4927" y="925"/>
                </a:lnTo>
                <a:lnTo>
                  <a:pt x="4942" y="931"/>
                </a:lnTo>
                <a:lnTo>
                  <a:pt x="4957" y="939"/>
                </a:lnTo>
                <a:lnTo>
                  <a:pt x="4973" y="949"/>
                </a:lnTo>
                <a:lnTo>
                  <a:pt x="4988" y="958"/>
                </a:lnTo>
                <a:lnTo>
                  <a:pt x="5002" y="969"/>
                </a:lnTo>
                <a:lnTo>
                  <a:pt x="5018" y="982"/>
                </a:lnTo>
                <a:lnTo>
                  <a:pt x="5032" y="996"/>
                </a:lnTo>
                <a:lnTo>
                  <a:pt x="5046" y="1010"/>
                </a:lnTo>
                <a:lnTo>
                  <a:pt x="5060" y="1025"/>
                </a:lnTo>
                <a:lnTo>
                  <a:pt x="5073" y="1041"/>
                </a:lnTo>
                <a:lnTo>
                  <a:pt x="5087" y="1059"/>
                </a:lnTo>
                <a:lnTo>
                  <a:pt x="5101" y="1077"/>
                </a:lnTo>
                <a:lnTo>
                  <a:pt x="5114" y="1097"/>
                </a:lnTo>
                <a:lnTo>
                  <a:pt x="5008" y="1065"/>
                </a:lnTo>
                <a:lnTo>
                  <a:pt x="4953" y="1049"/>
                </a:lnTo>
                <a:lnTo>
                  <a:pt x="4897" y="1031"/>
                </a:lnTo>
                <a:lnTo>
                  <a:pt x="4871" y="1023"/>
                </a:lnTo>
                <a:lnTo>
                  <a:pt x="4846" y="1016"/>
                </a:lnTo>
                <a:lnTo>
                  <a:pt x="4824" y="1012"/>
                </a:lnTo>
                <a:lnTo>
                  <a:pt x="4805" y="1009"/>
                </a:lnTo>
                <a:lnTo>
                  <a:pt x="4787" y="1008"/>
                </a:lnTo>
                <a:lnTo>
                  <a:pt x="4771" y="1009"/>
                </a:lnTo>
                <a:lnTo>
                  <a:pt x="4758" y="1012"/>
                </a:lnTo>
                <a:lnTo>
                  <a:pt x="4747" y="1016"/>
                </a:lnTo>
                <a:lnTo>
                  <a:pt x="4746" y="1022"/>
                </a:lnTo>
                <a:lnTo>
                  <a:pt x="4746" y="1028"/>
                </a:lnTo>
                <a:lnTo>
                  <a:pt x="4747" y="1034"/>
                </a:lnTo>
                <a:lnTo>
                  <a:pt x="4751" y="1041"/>
                </a:lnTo>
                <a:lnTo>
                  <a:pt x="4756" y="1048"/>
                </a:lnTo>
                <a:lnTo>
                  <a:pt x="4765" y="1056"/>
                </a:lnTo>
                <a:lnTo>
                  <a:pt x="4775" y="1064"/>
                </a:lnTo>
                <a:lnTo>
                  <a:pt x="4787" y="1073"/>
                </a:lnTo>
                <a:lnTo>
                  <a:pt x="4881" y="1136"/>
                </a:lnTo>
                <a:lnTo>
                  <a:pt x="4874" y="1141"/>
                </a:lnTo>
                <a:lnTo>
                  <a:pt x="4867" y="1144"/>
                </a:lnTo>
                <a:lnTo>
                  <a:pt x="4859" y="1146"/>
                </a:lnTo>
                <a:lnTo>
                  <a:pt x="4850" y="1149"/>
                </a:lnTo>
                <a:lnTo>
                  <a:pt x="4841" y="1150"/>
                </a:lnTo>
                <a:lnTo>
                  <a:pt x="4831" y="1151"/>
                </a:lnTo>
                <a:lnTo>
                  <a:pt x="4808" y="1151"/>
                </a:lnTo>
                <a:lnTo>
                  <a:pt x="4783" y="1149"/>
                </a:lnTo>
                <a:lnTo>
                  <a:pt x="4754" y="1144"/>
                </a:lnTo>
                <a:lnTo>
                  <a:pt x="4724" y="1136"/>
                </a:lnTo>
                <a:lnTo>
                  <a:pt x="4690" y="1128"/>
                </a:lnTo>
                <a:lnTo>
                  <a:pt x="4655" y="1117"/>
                </a:lnTo>
                <a:lnTo>
                  <a:pt x="4620" y="1104"/>
                </a:lnTo>
                <a:lnTo>
                  <a:pt x="4585" y="1090"/>
                </a:lnTo>
                <a:lnTo>
                  <a:pt x="4549" y="1074"/>
                </a:lnTo>
                <a:lnTo>
                  <a:pt x="4514" y="1058"/>
                </a:lnTo>
                <a:lnTo>
                  <a:pt x="4479" y="1040"/>
                </a:lnTo>
                <a:lnTo>
                  <a:pt x="4443" y="1022"/>
                </a:lnTo>
                <a:lnTo>
                  <a:pt x="4408" y="1002"/>
                </a:lnTo>
                <a:lnTo>
                  <a:pt x="4409" y="1010"/>
                </a:lnTo>
                <a:lnTo>
                  <a:pt x="4411" y="1019"/>
                </a:lnTo>
                <a:lnTo>
                  <a:pt x="4416" y="1026"/>
                </a:lnTo>
                <a:lnTo>
                  <a:pt x="4421" y="1034"/>
                </a:lnTo>
                <a:lnTo>
                  <a:pt x="4429" y="1041"/>
                </a:lnTo>
                <a:lnTo>
                  <a:pt x="4439" y="1050"/>
                </a:lnTo>
                <a:lnTo>
                  <a:pt x="4450" y="1058"/>
                </a:lnTo>
                <a:lnTo>
                  <a:pt x="4463" y="1065"/>
                </a:lnTo>
                <a:lnTo>
                  <a:pt x="4490" y="1081"/>
                </a:lnTo>
                <a:lnTo>
                  <a:pt x="4517" y="1098"/>
                </a:lnTo>
                <a:lnTo>
                  <a:pt x="4545" y="1117"/>
                </a:lnTo>
                <a:lnTo>
                  <a:pt x="4572" y="1136"/>
                </a:lnTo>
                <a:lnTo>
                  <a:pt x="4545" y="1141"/>
                </a:lnTo>
                <a:lnTo>
                  <a:pt x="4518" y="1143"/>
                </a:lnTo>
                <a:lnTo>
                  <a:pt x="4491" y="1142"/>
                </a:lnTo>
                <a:lnTo>
                  <a:pt x="4463" y="1140"/>
                </a:lnTo>
                <a:lnTo>
                  <a:pt x="4434" y="1134"/>
                </a:lnTo>
                <a:lnTo>
                  <a:pt x="4406" y="1127"/>
                </a:lnTo>
                <a:lnTo>
                  <a:pt x="4377" y="1117"/>
                </a:lnTo>
                <a:lnTo>
                  <a:pt x="4348" y="1105"/>
                </a:lnTo>
                <a:lnTo>
                  <a:pt x="4320" y="1092"/>
                </a:lnTo>
                <a:lnTo>
                  <a:pt x="4293" y="1079"/>
                </a:lnTo>
                <a:lnTo>
                  <a:pt x="4270" y="1064"/>
                </a:lnTo>
                <a:lnTo>
                  <a:pt x="4249" y="1049"/>
                </a:lnTo>
                <a:lnTo>
                  <a:pt x="4230" y="1035"/>
                </a:lnTo>
                <a:lnTo>
                  <a:pt x="4215" y="1020"/>
                </a:lnTo>
                <a:lnTo>
                  <a:pt x="4201" y="1003"/>
                </a:lnTo>
                <a:lnTo>
                  <a:pt x="4190" y="987"/>
                </a:lnTo>
                <a:lnTo>
                  <a:pt x="4186" y="991"/>
                </a:lnTo>
                <a:lnTo>
                  <a:pt x="4185" y="997"/>
                </a:lnTo>
                <a:lnTo>
                  <a:pt x="4185" y="1003"/>
                </a:lnTo>
                <a:lnTo>
                  <a:pt x="4186" y="1012"/>
                </a:lnTo>
                <a:lnTo>
                  <a:pt x="4191" y="1034"/>
                </a:lnTo>
                <a:lnTo>
                  <a:pt x="4199" y="1063"/>
                </a:lnTo>
                <a:lnTo>
                  <a:pt x="4205" y="1080"/>
                </a:lnTo>
                <a:lnTo>
                  <a:pt x="4214" y="1095"/>
                </a:lnTo>
                <a:lnTo>
                  <a:pt x="4223" y="1110"/>
                </a:lnTo>
                <a:lnTo>
                  <a:pt x="4238" y="1124"/>
                </a:lnTo>
                <a:lnTo>
                  <a:pt x="4253" y="1139"/>
                </a:lnTo>
                <a:lnTo>
                  <a:pt x="4270" y="1152"/>
                </a:lnTo>
                <a:lnTo>
                  <a:pt x="4291" y="1164"/>
                </a:lnTo>
                <a:lnTo>
                  <a:pt x="4313" y="1176"/>
                </a:lnTo>
                <a:lnTo>
                  <a:pt x="4300" y="1177"/>
                </a:lnTo>
                <a:lnTo>
                  <a:pt x="4286" y="1177"/>
                </a:lnTo>
                <a:lnTo>
                  <a:pt x="4270" y="1176"/>
                </a:lnTo>
                <a:lnTo>
                  <a:pt x="4254" y="1173"/>
                </a:lnTo>
                <a:lnTo>
                  <a:pt x="4238" y="1169"/>
                </a:lnTo>
                <a:lnTo>
                  <a:pt x="4219" y="1165"/>
                </a:lnTo>
                <a:lnTo>
                  <a:pt x="4201" y="1158"/>
                </a:lnTo>
                <a:lnTo>
                  <a:pt x="4180" y="1152"/>
                </a:lnTo>
                <a:lnTo>
                  <a:pt x="4159" y="1144"/>
                </a:lnTo>
                <a:lnTo>
                  <a:pt x="4137" y="1134"/>
                </a:lnTo>
                <a:lnTo>
                  <a:pt x="4090" y="1112"/>
                </a:lnTo>
                <a:lnTo>
                  <a:pt x="4040" y="1086"/>
                </a:lnTo>
                <a:lnTo>
                  <a:pt x="3985" y="1056"/>
                </a:lnTo>
                <a:lnTo>
                  <a:pt x="3997" y="1094"/>
                </a:lnTo>
                <a:lnTo>
                  <a:pt x="4006" y="1132"/>
                </a:lnTo>
                <a:lnTo>
                  <a:pt x="4013" y="1169"/>
                </a:lnTo>
                <a:lnTo>
                  <a:pt x="4017" y="1206"/>
                </a:lnTo>
                <a:lnTo>
                  <a:pt x="4019" y="1242"/>
                </a:lnTo>
                <a:lnTo>
                  <a:pt x="4018" y="1278"/>
                </a:lnTo>
                <a:lnTo>
                  <a:pt x="4015" y="1313"/>
                </a:lnTo>
                <a:lnTo>
                  <a:pt x="4009" y="1348"/>
                </a:lnTo>
                <a:lnTo>
                  <a:pt x="4005" y="1366"/>
                </a:lnTo>
                <a:lnTo>
                  <a:pt x="4002" y="1381"/>
                </a:lnTo>
                <a:lnTo>
                  <a:pt x="3996" y="1395"/>
                </a:lnTo>
                <a:lnTo>
                  <a:pt x="3992" y="1407"/>
                </a:lnTo>
                <a:lnTo>
                  <a:pt x="3986" y="1418"/>
                </a:lnTo>
                <a:lnTo>
                  <a:pt x="3980" y="1427"/>
                </a:lnTo>
                <a:lnTo>
                  <a:pt x="3973" y="1435"/>
                </a:lnTo>
                <a:lnTo>
                  <a:pt x="3966" y="1440"/>
                </a:lnTo>
                <a:lnTo>
                  <a:pt x="3958" y="1446"/>
                </a:lnTo>
                <a:lnTo>
                  <a:pt x="3950" y="1448"/>
                </a:lnTo>
                <a:lnTo>
                  <a:pt x="3942" y="1450"/>
                </a:lnTo>
                <a:lnTo>
                  <a:pt x="3933" y="1450"/>
                </a:lnTo>
                <a:lnTo>
                  <a:pt x="3923" y="1448"/>
                </a:lnTo>
                <a:lnTo>
                  <a:pt x="3913" y="1446"/>
                </a:lnTo>
                <a:lnTo>
                  <a:pt x="3902" y="1440"/>
                </a:lnTo>
                <a:lnTo>
                  <a:pt x="3891" y="1435"/>
                </a:lnTo>
                <a:lnTo>
                  <a:pt x="3828" y="1402"/>
                </a:lnTo>
                <a:lnTo>
                  <a:pt x="3764" y="1370"/>
                </a:lnTo>
                <a:lnTo>
                  <a:pt x="3698" y="1339"/>
                </a:lnTo>
                <a:lnTo>
                  <a:pt x="3631" y="1308"/>
                </a:lnTo>
                <a:lnTo>
                  <a:pt x="3563" y="1277"/>
                </a:lnTo>
                <a:lnTo>
                  <a:pt x="3494" y="1248"/>
                </a:lnTo>
                <a:lnTo>
                  <a:pt x="3423" y="1218"/>
                </a:lnTo>
                <a:lnTo>
                  <a:pt x="3351" y="1190"/>
                </a:lnTo>
                <a:lnTo>
                  <a:pt x="3278" y="1162"/>
                </a:lnTo>
                <a:lnTo>
                  <a:pt x="3203" y="1134"/>
                </a:lnTo>
                <a:lnTo>
                  <a:pt x="3128" y="1107"/>
                </a:lnTo>
                <a:lnTo>
                  <a:pt x="3050" y="1080"/>
                </a:lnTo>
                <a:lnTo>
                  <a:pt x="2972" y="1053"/>
                </a:lnTo>
                <a:lnTo>
                  <a:pt x="2892" y="1028"/>
                </a:lnTo>
                <a:lnTo>
                  <a:pt x="2811" y="1003"/>
                </a:lnTo>
                <a:lnTo>
                  <a:pt x="2729" y="979"/>
                </a:lnTo>
                <a:lnTo>
                  <a:pt x="2564" y="929"/>
                </a:lnTo>
                <a:lnTo>
                  <a:pt x="2403" y="878"/>
                </a:lnTo>
                <a:lnTo>
                  <a:pt x="2242" y="824"/>
                </a:lnTo>
                <a:lnTo>
                  <a:pt x="2083" y="768"/>
                </a:lnTo>
                <a:lnTo>
                  <a:pt x="1926" y="712"/>
                </a:lnTo>
                <a:lnTo>
                  <a:pt x="1771" y="653"/>
                </a:lnTo>
                <a:lnTo>
                  <a:pt x="1618" y="591"/>
                </a:lnTo>
                <a:lnTo>
                  <a:pt x="1467" y="529"/>
                </a:lnTo>
                <a:close/>
                <a:moveTo>
                  <a:pt x="4" y="514"/>
                </a:moveTo>
                <a:lnTo>
                  <a:pt x="4" y="514"/>
                </a:lnTo>
                <a:lnTo>
                  <a:pt x="1" y="528"/>
                </a:lnTo>
                <a:lnTo>
                  <a:pt x="0" y="541"/>
                </a:lnTo>
                <a:lnTo>
                  <a:pt x="1" y="555"/>
                </a:lnTo>
                <a:lnTo>
                  <a:pt x="3" y="568"/>
                </a:lnTo>
                <a:lnTo>
                  <a:pt x="7" y="583"/>
                </a:lnTo>
                <a:lnTo>
                  <a:pt x="13" y="597"/>
                </a:lnTo>
                <a:lnTo>
                  <a:pt x="19" y="610"/>
                </a:lnTo>
                <a:lnTo>
                  <a:pt x="29" y="624"/>
                </a:lnTo>
                <a:lnTo>
                  <a:pt x="40" y="638"/>
                </a:lnTo>
                <a:lnTo>
                  <a:pt x="52" y="651"/>
                </a:lnTo>
                <a:lnTo>
                  <a:pt x="66" y="666"/>
                </a:lnTo>
                <a:lnTo>
                  <a:pt x="81" y="680"/>
                </a:lnTo>
                <a:lnTo>
                  <a:pt x="99" y="694"/>
                </a:lnTo>
                <a:lnTo>
                  <a:pt x="119" y="708"/>
                </a:lnTo>
                <a:lnTo>
                  <a:pt x="139" y="722"/>
                </a:lnTo>
                <a:lnTo>
                  <a:pt x="162" y="737"/>
                </a:lnTo>
                <a:lnTo>
                  <a:pt x="210" y="764"/>
                </a:lnTo>
                <a:lnTo>
                  <a:pt x="260" y="792"/>
                </a:lnTo>
                <a:lnTo>
                  <a:pt x="312" y="820"/>
                </a:lnTo>
                <a:lnTo>
                  <a:pt x="367" y="848"/>
                </a:lnTo>
                <a:lnTo>
                  <a:pt x="423" y="875"/>
                </a:lnTo>
                <a:lnTo>
                  <a:pt x="482" y="903"/>
                </a:lnTo>
                <a:lnTo>
                  <a:pt x="544" y="930"/>
                </a:lnTo>
                <a:lnTo>
                  <a:pt x="607" y="957"/>
                </a:lnTo>
                <a:lnTo>
                  <a:pt x="737" y="1012"/>
                </a:lnTo>
                <a:lnTo>
                  <a:pt x="867" y="1064"/>
                </a:lnTo>
                <a:lnTo>
                  <a:pt x="998" y="1116"/>
                </a:lnTo>
                <a:lnTo>
                  <a:pt x="1130" y="1165"/>
                </a:lnTo>
                <a:lnTo>
                  <a:pt x="1193" y="1189"/>
                </a:lnTo>
                <a:lnTo>
                  <a:pt x="1254" y="1213"/>
                </a:lnTo>
                <a:lnTo>
                  <a:pt x="1308" y="1236"/>
                </a:lnTo>
                <a:lnTo>
                  <a:pt x="1359" y="1258"/>
                </a:lnTo>
                <a:lnTo>
                  <a:pt x="1406" y="1280"/>
                </a:lnTo>
                <a:lnTo>
                  <a:pt x="1449" y="1300"/>
                </a:lnTo>
                <a:lnTo>
                  <a:pt x="1487" y="1321"/>
                </a:lnTo>
                <a:lnTo>
                  <a:pt x="1521" y="1341"/>
                </a:lnTo>
                <a:lnTo>
                  <a:pt x="1509" y="1353"/>
                </a:lnTo>
                <a:lnTo>
                  <a:pt x="1499" y="1364"/>
                </a:lnTo>
                <a:lnTo>
                  <a:pt x="1492" y="1374"/>
                </a:lnTo>
                <a:lnTo>
                  <a:pt x="1487" y="1381"/>
                </a:lnTo>
                <a:lnTo>
                  <a:pt x="1485" y="1387"/>
                </a:lnTo>
                <a:lnTo>
                  <a:pt x="1484" y="1391"/>
                </a:lnTo>
                <a:lnTo>
                  <a:pt x="1485" y="1393"/>
                </a:lnTo>
                <a:lnTo>
                  <a:pt x="1487" y="1394"/>
                </a:lnTo>
                <a:lnTo>
                  <a:pt x="1492" y="1395"/>
                </a:lnTo>
                <a:lnTo>
                  <a:pt x="1480" y="1400"/>
                </a:lnTo>
                <a:lnTo>
                  <a:pt x="1468" y="1403"/>
                </a:lnTo>
                <a:lnTo>
                  <a:pt x="1457" y="1406"/>
                </a:lnTo>
                <a:lnTo>
                  <a:pt x="1447" y="1407"/>
                </a:lnTo>
                <a:lnTo>
                  <a:pt x="1437" y="1407"/>
                </a:lnTo>
                <a:lnTo>
                  <a:pt x="1428" y="1405"/>
                </a:lnTo>
                <a:lnTo>
                  <a:pt x="1420" y="1403"/>
                </a:lnTo>
                <a:lnTo>
                  <a:pt x="1412" y="1399"/>
                </a:lnTo>
                <a:lnTo>
                  <a:pt x="1399" y="1390"/>
                </a:lnTo>
                <a:lnTo>
                  <a:pt x="1388" y="1384"/>
                </a:lnTo>
                <a:lnTo>
                  <a:pt x="1379" y="1381"/>
                </a:lnTo>
                <a:lnTo>
                  <a:pt x="1373" y="1380"/>
                </a:lnTo>
                <a:lnTo>
                  <a:pt x="1413" y="1406"/>
                </a:lnTo>
                <a:lnTo>
                  <a:pt x="1442" y="1426"/>
                </a:lnTo>
                <a:lnTo>
                  <a:pt x="1453" y="1435"/>
                </a:lnTo>
                <a:lnTo>
                  <a:pt x="1461" y="1441"/>
                </a:lnTo>
                <a:lnTo>
                  <a:pt x="1465" y="1446"/>
                </a:lnTo>
                <a:lnTo>
                  <a:pt x="1467" y="1450"/>
                </a:lnTo>
                <a:lnTo>
                  <a:pt x="1468" y="1470"/>
                </a:lnTo>
                <a:lnTo>
                  <a:pt x="1468" y="1489"/>
                </a:lnTo>
                <a:lnTo>
                  <a:pt x="1465" y="1508"/>
                </a:lnTo>
                <a:lnTo>
                  <a:pt x="1463" y="1526"/>
                </a:lnTo>
                <a:lnTo>
                  <a:pt x="1459" y="1543"/>
                </a:lnTo>
                <a:lnTo>
                  <a:pt x="1453" y="1560"/>
                </a:lnTo>
                <a:lnTo>
                  <a:pt x="1447" y="1576"/>
                </a:lnTo>
                <a:lnTo>
                  <a:pt x="1439" y="1591"/>
                </a:lnTo>
                <a:lnTo>
                  <a:pt x="1430" y="1606"/>
                </a:lnTo>
                <a:lnTo>
                  <a:pt x="1421" y="1620"/>
                </a:lnTo>
                <a:lnTo>
                  <a:pt x="1410" y="1634"/>
                </a:lnTo>
                <a:lnTo>
                  <a:pt x="1398" y="1646"/>
                </a:lnTo>
                <a:lnTo>
                  <a:pt x="1383" y="1658"/>
                </a:lnTo>
                <a:lnTo>
                  <a:pt x="1368" y="1668"/>
                </a:lnTo>
                <a:lnTo>
                  <a:pt x="1353" y="1679"/>
                </a:lnTo>
                <a:lnTo>
                  <a:pt x="1335" y="1689"/>
                </a:lnTo>
                <a:lnTo>
                  <a:pt x="1318" y="1699"/>
                </a:lnTo>
                <a:lnTo>
                  <a:pt x="1302" y="1709"/>
                </a:lnTo>
                <a:lnTo>
                  <a:pt x="1287" y="1719"/>
                </a:lnTo>
                <a:lnTo>
                  <a:pt x="1273" y="1729"/>
                </a:lnTo>
                <a:lnTo>
                  <a:pt x="1260" y="1738"/>
                </a:lnTo>
                <a:lnTo>
                  <a:pt x="1249" y="1749"/>
                </a:lnTo>
                <a:lnTo>
                  <a:pt x="1238" y="1759"/>
                </a:lnTo>
                <a:lnTo>
                  <a:pt x="1229" y="1770"/>
                </a:lnTo>
                <a:lnTo>
                  <a:pt x="1221" y="1780"/>
                </a:lnTo>
                <a:lnTo>
                  <a:pt x="1213" y="1791"/>
                </a:lnTo>
                <a:lnTo>
                  <a:pt x="1208" y="1802"/>
                </a:lnTo>
                <a:lnTo>
                  <a:pt x="1202" y="1813"/>
                </a:lnTo>
                <a:lnTo>
                  <a:pt x="1199" y="1824"/>
                </a:lnTo>
                <a:lnTo>
                  <a:pt x="1196" y="1835"/>
                </a:lnTo>
                <a:lnTo>
                  <a:pt x="1195" y="1845"/>
                </a:lnTo>
                <a:lnTo>
                  <a:pt x="1193" y="1857"/>
                </a:lnTo>
                <a:lnTo>
                  <a:pt x="1195" y="1872"/>
                </a:lnTo>
                <a:lnTo>
                  <a:pt x="1197" y="1886"/>
                </a:lnTo>
                <a:lnTo>
                  <a:pt x="1201" y="1898"/>
                </a:lnTo>
                <a:lnTo>
                  <a:pt x="1208" y="1910"/>
                </a:lnTo>
                <a:lnTo>
                  <a:pt x="1215" y="1920"/>
                </a:lnTo>
                <a:lnTo>
                  <a:pt x="1224" y="1930"/>
                </a:lnTo>
                <a:lnTo>
                  <a:pt x="1236" y="1937"/>
                </a:lnTo>
                <a:lnTo>
                  <a:pt x="1248" y="1944"/>
                </a:lnTo>
                <a:lnTo>
                  <a:pt x="1262" y="1951"/>
                </a:lnTo>
                <a:lnTo>
                  <a:pt x="1275" y="1961"/>
                </a:lnTo>
                <a:lnTo>
                  <a:pt x="1290" y="1972"/>
                </a:lnTo>
                <a:lnTo>
                  <a:pt x="1303" y="1986"/>
                </a:lnTo>
                <a:lnTo>
                  <a:pt x="1317" y="2002"/>
                </a:lnTo>
                <a:lnTo>
                  <a:pt x="1330" y="2019"/>
                </a:lnTo>
                <a:lnTo>
                  <a:pt x="1344" y="2039"/>
                </a:lnTo>
                <a:lnTo>
                  <a:pt x="1357" y="2061"/>
                </a:lnTo>
                <a:lnTo>
                  <a:pt x="1366" y="2078"/>
                </a:lnTo>
                <a:lnTo>
                  <a:pt x="1370" y="2095"/>
                </a:lnTo>
                <a:lnTo>
                  <a:pt x="1373" y="2101"/>
                </a:lnTo>
                <a:lnTo>
                  <a:pt x="1373" y="2109"/>
                </a:lnTo>
                <a:lnTo>
                  <a:pt x="1373" y="2115"/>
                </a:lnTo>
                <a:lnTo>
                  <a:pt x="1371" y="2121"/>
                </a:lnTo>
                <a:lnTo>
                  <a:pt x="1369" y="2127"/>
                </a:lnTo>
                <a:lnTo>
                  <a:pt x="1366" y="2133"/>
                </a:lnTo>
                <a:lnTo>
                  <a:pt x="1363" y="2137"/>
                </a:lnTo>
                <a:lnTo>
                  <a:pt x="1358" y="2141"/>
                </a:lnTo>
                <a:lnTo>
                  <a:pt x="1353" y="2146"/>
                </a:lnTo>
                <a:lnTo>
                  <a:pt x="1346" y="2149"/>
                </a:lnTo>
                <a:lnTo>
                  <a:pt x="1340" y="2152"/>
                </a:lnTo>
                <a:lnTo>
                  <a:pt x="1331" y="2156"/>
                </a:lnTo>
                <a:lnTo>
                  <a:pt x="1323" y="2158"/>
                </a:lnTo>
                <a:lnTo>
                  <a:pt x="1318" y="2162"/>
                </a:lnTo>
                <a:lnTo>
                  <a:pt x="1312" y="2167"/>
                </a:lnTo>
                <a:lnTo>
                  <a:pt x="1308" y="2171"/>
                </a:lnTo>
                <a:lnTo>
                  <a:pt x="1306" y="2176"/>
                </a:lnTo>
                <a:lnTo>
                  <a:pt x="1305" y="2183"/>
                </a:lnTo>
                <a:lnTo>
                  <a:pt x="1305" y="2190"/>
                </a:lnTo>
                <a:lnTo>
                  <a:pt x="1305" y="2196"/>
                </a:lnTo>
                <a:lnTo>
                  <a:pt x="1307" y="2204"/>
                </a:lnTo>
                <a:lnTo>
                  <a:pt x="1311" y="2212"/>
                </a:lnTo>
                <a:lnTo>
                  <a:pt x="1316" y="2221"/>
                </a:lnTo>
                <a:lnTo>
                  <a:pt x="1321" y="2231"/>
                </a:lnTo>
                <a:lnTo>
                  <a:pt x="1338" y="2253"/>
                </a:lnTo>
                <a:lnTo>
                  <a:pt x="1357" y="2276"/>
                </a:lnTo>
                <a:lnTo>
                  <a:pt x="1338" y="2327"/>
                </a:lnTo>
                <a:lnTo>
                  <a:pt x="1321" y="2371"/>
                </a:lnTo>
                <a:lnTo>
                  <a:pt x="1320" y="2375"/>
                </a:lnTo>
                <a:lnTo>
                  <a:pt x="1319" y="2381"/>
                </a:lnTo>
                <a:lnTo>
                  <a:pt x="1319" y="2393"/>
                </a:lnTo>
                <a:lnTo>
                  <a:pt x="1322" y="2405"/>
                </a:lnTo>
                <a:lnTo>
                  <a:pt x="1327" y="2418"/>
                </a:lnTo>
                <a:lnTo>
                  <a:pt x="1334" y="2432"/>
                </a:lnTo>
                <a:lnTo>
                  <a:pt x="1344" y="2447"/>
                </a:lnTo>
                <a:lnTo>
                  <a:pt x="1357" y="2463"/>
                </a:lnTo>
                <a:lnTo>
                  <a:pt x="1373" y="2480"/>
                </a:lnTo>
                <a:lnTo>
                  <a:pt x="1390" y="2494"/>
                </a:lnTo>
                <a:lnTo>
                  <a:pt x="1402" y="2507"/>
                </a:lnTo>
                <a:lnTo>
                  <a:pt x="1410" y="2516"/>
                </a:lnTo>
                <a:lnTo>
                  <a:pt x="1412" y="2521"/>
                </a:lnTo>
                <a:lnTo>
                  <a:pt x="1413" y="2523"/>
                </a:lnTo>
                <a:lnTo>
                  <a:pt x="1413" y="2529"/>
                </a:lnTo>
                <a:lnTo>
                  <a:pt x="1411" y="2540"/>
                </a:lnTo>
                <a:lnTo>
                  <a:pt x="1400" y="2583"/>
                </a:lnTo>
                <a:lnTo>
                  <a:pt x="1382" y="2648"/>
                </a:lnTo>
                <a:lnTo>
                  <a:pt x="1357" y="2738"/>
                </a:lnTo>
                <a:lnTo>
                  <a:pt x="1353" y="2759"/>
                </a:lnTo>
                <a:lnTo>
                  <a:pt x="1351" y="2777"/>
                </a:lnTo>
                <a:lnTo>
                  <a:pt x="1352" y="2795"/>
                </a:lnTo>
                <a:lnTo>
                  <a:pt x="1354" y="2812"/>
                </a:lnTo>
                <a:lnTo>
                  <a:pt x="1358" y="2829"/>
                </a:lnTo>
                <a:lnTo>
                  <a:pt x="1365" y="2843"/>
                </a:lnTo>
                <a:lnTo>
                  <a:pt x="1374" y="2857"/>
                </a:lnTo>
                <a:lnTo>
                  <a:pt x="1385" y="2870"/>
                </a:lnTo>
                <a:lnTo>
                  <a:pt x="1398" y="2882"/>
                </a:lnTo>
                <a:lnTo>
                  <a:pt x="1413" y="2893"/>
                </a:lnTo>
                <a:lnTo>
                  <a:pt x="1432" y="2903"/>
                </a:lnTo>
                <a:lnTo>
                  <a:pt x="1451" y="2913"/>
                </a:lnTo>
                <a:lnTo>
                  <a:pt x="1473" y="2920"/>
                </a:lnTo>
                <a:lnTo>
                  <a:pt x="1497" y="2927"/>
                </a:lnTo>
                <a:lnTo>
                  <a:pt x="1524" y="2933"/>
                </a:lnTo>
                <a:lnTo>
                  <a:pt x="1553" y="2938"/>
                </a:lnTo>
                <a:lnTo>
                  <a:pt x="1611" y="2947"/>
                </a:lnTo>
                <a:lnTo>
                  <a:pt x="1664" y="2952"/>
                </a:lnTo>
                <a:lnTo>
                  <a:pt x="1716" y="2956"/>
                </a:lnTo>
                <a:lnTo>
                  <a:pt x="1763" y="2957"/>
                </a:lnTo>
                <a:lnTo>
                  <a:pt x="1805" y="2957"/>
                </a:lnTo>
                <a:lnTo>
                  <a:pt x="1846" y="2954"/>
                </a:lnTo>
                <a:lnTo>
                  <a:pt x="1864" y="2952"/>
                </a:lnTo>
                <a:lnTo>
                  <a:pt x="1882" y="2949"/>
                </a:lnTo>
                <a:lnTo>
                  <a:pt x="1898" y="2945"/>
                </a:lnTo>
                <a:lnTo>
                  <a:pt x="1914" y="2942"/>
                </a:lnTo>
                <a:lnTo>
                  <a:pt x="1914" y="2979"/>
                </a:lnTo>
                <a:lnTo>
                  <a:pt x="1915" y="3016"/>
                </a:lnTo>
                <a:lnTo>
                  <a:pt x="1918" y="3053"/>
                </a:lnTo>
                <a:lnTo>
                  <a:pt x="1921" y="3087"/>
                </a:lnTo>
                <a:lnTo>
                  <a:pt x="1924" y="3121"/>
                </a:lnTo>
                <a:lnTo>
                  <a:pt x="1927" y="3155"/>
                </a:lnTo>
                <a:lnTo>
                  <a:pt x="1933" y="3187"/>
                </a:lnTo>
                <a:lnTo>
                  <a:pt x="1937" y="3219"/>
                </a:lnTo>
                <a:lnTo>
                  <a:pt x="1941" y="3235"/>
                </a:lnTo>
                <a:lnTo>
                  <a:pt x="1943" y="3251"/>
                </a:lnTo>
                <a:lnTo>
                  <a:pt x="1945" y="3290"/>
                </a:lnTo>
                <a:lnTo>
                  <a:pt x="1946" y="3331"/>
                </a:lnTo>
                <a:lnTo>
                  <a:pt x="1944" y="3377"/>
                </a:lnTo>
                <a:lnTo>
                  <a:pt x="1941" y="3427"/>
                </a:lnTo>
                <a:lnTo>
                  <a:pt x="1934" y="3482"/>
                </a:lnTo>
                <a:lnTo>
                  <a:pt x="1925" y="3541"/>
                </a:lnTo>
                <a:lnTo>
                  <a:pt x="1914" y="3604"/>
                </a:lnTo>
                <a:lnTo>
                  <a:pt x="1912" y="3610"/>
                </a:lnTo>
                <a:lnTo>
                  <a:pt x="1910" y="3614"/>
                </a:lnTo>
                <a:lnTo>
                  <a:pt x="1908" y="3617"/>
                </a:lnTo>
                <a:lnTo>
                  <a:pt x="1905" y="3621"/>
                </a:lnTo>
                <a:lnTo>
                  <a:pt x="1900" y="3624"/>
                </a:lnTo>
                <a:lnTo>
                  <a:pt x="1896" y="3626"/>
                </a:lnTo>
                <a:lnTo>
                  <a:pt x="1890" y="3628"/>
                </a:lnTo>
                <a:lnTo>
                  <a:pt x="1885" y="3629"/>
                </a:lnTo>
                <a:lnTo>
                  <a:pt x="1871" y="3630"/>
                </a:lnTo>
                <a:lnTo>
                  <a:pt x="1855" y="3629"/>
                </a:lnTo>
                <a:lnTo>
                  <a:pt x="1837" y="3626"/>
                </a:lnTo>
                <a:lnTo>
                  <a:pt x="1816" y="3621"/>
                </a:lnTo>
                <a:lnTo>
                  <a:pt x="1793" y="3613"/>
                </a:lnTo>
                <a:lnTo>
                  <a:pt x="1768" y="3603"/>
                </a:lnTo>
                <a:lnTo>
                  <a:pt x="1740" y="3591"/>
                </a:lnTo>
                <a:lnTo>
                  <a:pt x="1710" y="3577"/>
                </a:lnTo>
                <a:lnTo>
                  <a:pt x="1677" y="3562"/>
                </a:lnTo>
                <a:lnTo>
                  <a:pt x="1642" y="3543"/>
                </a:lnTo>
                <a:lnTo>
                  <a:pt x="1605" y="3523"/>
                </a:lnTo>
                <a:lnTo>
                  <a:pt x="1565" y="3501"/>
                </a:lnTo>
                <a:lnTo>
                  <a:pt x="1544" y="3489"/>
                </a:lnTo>
                <a:lnTo>
                  <a:pt x="1524" y="3480"/>
                </a:lnTo>
                <a:lnTo>
                  <a:pt x="1504" y="3471"/>
                </a:lnTo>
                <a:lnTo>
                  <a:pt x="1483" y="3463"/>
                </a:lnTo>
                <a:lnTo>
                  <a:pt x="1463" y="3456"/>
                </a:lnTo>
                <a:lnTo>
                  <a:pt x="1442" y="3450"/>
                </a:lnTo>
                <a:lnTo>
                  <a:pt x="1422" y="3446"/>
                </a:lnTo>
                <a:lnTo>
                  <a:pt x="1402" y="3442"/>
                </a:lnTo>
                <a:lnTo>
                  <a:pt x="1381" y="3439"/>
                </a:lnTo>
                <a:lnTo>
                  <a:pt x="1362" y="3438"/>
                </a:lnTo>
                <a:lnTo>
                  <a:pt x="1341" y="3438"/>
                </a:lnTo>
                <a:lnTo>
                  <a:pt x="1321" y="3439"/>
                </a:lnTo>
                <a:lnTo>
                  <a:pt x="1300" y="3440"/>
                </a:lnTo>
                <a:lnTo>
                  <a:pt x="1281" y="3444"/>
                </a:lnTo>
                <a:lnTo>
                  <a:pt x="1261" y="3448"/>
                </a:lnTo>
                <a:lnTo>
                  <a:pt x="1240" y="3453"/>
                </a:lnTo>
                <a:lnTo>
                  <a:pt x="1221" y="3460"/>
                </a:lnTo>
                <a:lnTo>
                  <a:pt x="1201" y="3467"/>
                </a:lnTo>
                <a:lnTo>
                  <a:pt x="1180" y="3475"/>
                </a:lnTo>
                <a:lnTo>
                  <a:pt x="1161" y="3485"/>
                </a:lnTo>
                <a:lnTo>
                  <a:pt x="1141" y="3496"/>
                </a:lnTo>
                <a:lnTo>
                  <a:pt x="1121" y="3507"/>
                </a:lnTo>
                <a:lnTo>
                  <a:pt x="1102" y="3520"/>
                </a:lnTo>
                <a:lnTo>
                  <a:pt x="1081" y="3534"/>
                </a:lnTo>
                <a:lnTo>
                  <a:pt x="1061" y="3550"/>
                </a:lnTo>
                <a:lnTo>
                  <a:pt x="1042" y="3565"/>
                </a:lnTo>
                <a:lnTo>
                  <a:pt x="1022" y="3582"/>
                </a:lnTo>
                <a:lnTo>
                  <a:pt x="1002" y="3601"/>
                </a:lnTo>
                <a:lnTo>
                  <a:pt x="983" y="3621"/>
                </a:lnTo>
                <a:lnTo>
                  <a:pt x="963" y="3640"/>
                </a:lnTo>
                <a:lnTo>
                  <a:pt x="943" y="3662"/>
                </a:lnTo>
                <a:lnTo>
                  <a:pt x="924" y="3685"/>
                </a:lnTo>
                <a:lnTo>
                  <a:pt x="899" y="3717"/>
                </a:lnTo>
                <a:lnTo>
                  <a:pt x="874" y="3751"/>
                </a:lnTo>
                <a:lnTo>
                  <a:pt x="850" y="3787"/>
                </a:lnTo>
                <a:lnTo>
                  <a:pt x="830" y="3823"/>
                </a:lnTo>
                <a:lnTo>
                  <a:pt x="809" y="3861"/>
                </a:lnTo>
                <a:lnTo>
                  <a:pt x="789" y="3901"/>
                </a:lnTo>
                <a:lnTo>
                  <a:pt x="772" y="3943"/>
                </a:lnTo>
                <a:lnTo>
                  <a:pt x="755" y="3985"/>
                </a:lnTo>
                <a:lnTo>
                  <a:pt x="740" y="4029"/>
                </a:lnTo>
                <a:lnTo>
                  <a:pt x="727" y="4075"/>
                </a:lnTo>
                <a:lnTo>
                  <a:pt x="714" y="4123"/>
                </a:lnTo>
                <a:lnTo>
                  <a:pt x="703" y="4172"/>
                </a:lnTo>
                <a:lnTo>
                  <a:pt x="693" y="4222"/>
                </a:lnTo>
                <a:lnTo>
                  <a:pt x="684" y="4275"/>
                </a:lnTo>
                <a:lnTo>
                  <a:pt x="678" y="4328"/>
                </a:lnTo>
                <a:lnTo>
                  <a:pt x="671" y="4383"/>
                </a:lnTo>
                <a:lnTo>
                  <a:pt x="663" y="4496"/>
                </a:lnTo>
                <a:lnTo>
                  <a:pt x="655" y="4608"/>
                </a:lnTo>
                <a:lnTo>
                  <a:pt x="648" y="4722"/>
                </a:lnTo>
                <a:lnTo>
                  <a:pt x="645" y="4835"/>
                </a:lnTo>
                <a:lnTo>
                  <a:pt x="644" y="4949"/>
                </a:lnTo>
                <a:lnTo>
                  <a:pt x="645" y="5065"/>
                </a:lnTo>
                <a:lnTo>
                  <a:pt x="647" y="5179"/>
                </a:lnTo>
                <a:lnTo>
                  <a:pt x="652" y="5295"/>
                </a:lnTo>
                <a:lnTo>
                  <a:pt x="663" y="5522"/>
                </a:lnTo>
                <a:lnTo>
                  <a:pt x="676" y="5741"/>
                </a:lnTo>
                <a:lnTo>
                  <a:pt x="691" y="5950"/>
                </a:lnTo>
                <a:lnTo>
                  <a:pt x="700" y="6050"/>
                </a:lnTo>
                <a:lnTo>
                  <a:pt x="707" y="6148"/>
                </a:lnTo>
                <a:lnTo>
                  <a:pt x="715" y="6242"/>
                </a:lnTo>
                <a:lnTo>
                  <a:pt x="720" y="6327"/>
                </a:lnTo>
                <a:lnTo>
                  <a:pt x="723" y="6405"/>
                </a:lnTo>
                <a:lnTo>
                  <a:pt x="723" y="6440"/>
                </a:lnTo>
                <a:lnTo>
                  <a:pt x="722" y="6474"/>
                </a:lnTo>
                <a:lnTo>
                  <a:pt x="720" y="6506"/>
                </a:lnTo>
                <a:lnTo>
                  <a:pt x="719" y="6535"/>
                </a:lnTo>
                <a:lnTo>
                  <a:pt x="717" y="6562"/>
                </a:lnTo>
                <a:lnTo>
                  <a:pt x="714" y="6589"/>
                </a:lnTo>
                <a:lnTo>
                  <a:pt x="710" y="6611"/>
                </a:lnTo>
                <a:lnTo>
                  <a:pt x="706" y="6633"/>
                </a:lnTo>
                <a:lnTo>
                  <a:pt x="701" y="6652"/>
                </a:lnTo>
                <a:lnTo>
                  <a:pt x="695" y="6669"/>
                </a:lnTo>
                <a:lnTo>
                  <a:pt x="859" y="6530"/>
                </a:lnTo>
                <a:lnTo>
                  <a:pt x="939" y="6460"/>
                </a:lnTo>
                <a:lnTo>
                  <a:pt x="1018" y="6391"/>
                </a:lnTo>
                <a:lnTo>
                  <a:pt x="1094" y="6322"/>
                </a:lnTo>
                <a:lnTo>
                  <a:pt x="1169" y="6254"/>
                </a:lnTo>
                <a:lnTo>
                  <a:pt x="1244" y="6187"/>
                </a:lnTo>
                <a:lnTo>
                  <a:pt x="1316" y="6120"/>
                </a:lnTo>
                <a:lnTo>
                  <a:pt x="1387" y="6052"/>
                </a:lnTo>
                <a:lnTo>
                  <a:pt x="1456" y="5987"/>
                </a:lnTo>
                <a:lnTo>
                  <a:pt x="1523" y="5920"/>
                </a:lnTo>
                <a:lnTo>
                  <a:pt x="1589" y="5854"/>
                </a:lnTo>
                <a:lnTo>
                  <a:pt x="1654" y="5790"/>
                </a:lnTo>
                <a:lnTo>
                  <a:pt x="1717" y="5726"/>
                </a:lnTo>
                <a:lnTo>
                  <a:pt x="1779" y="5661"/>
                </a:lnTo>
                <a:lnTo>
                  <a:pt x="1838" y="5597"/>
                </a:lnTo>
                <a:lnTo>
                  <a:pt x="1956" y="5472"/>
                </a:lnTo>
                <a:lnTo>
                  <a:pt x="2071" y="5352"/>
                </a:lnTo>
                <a:lnTo>
                  <a:pt x="2183" y="5235"/>
                </a:lnTo>
                <a:lnTo>
                  <a:pt x="2293" y="5123"/>
                </a:lnTo>
                <a:lnTo>
                  <a:pt x="2402" y="5014"/>
                </a:lnTo>
                <a:lnTo>
                  <a:pt x="2507" y="4911"/>
                </a:lnTo>
                <a:lnTo>
                  <a:pt x="2610" y="4810"/>
                </a:lnTo>
                <a:lnTo>
                  <a:pt x="2712" y="4715"/>
                </a:lnTo>
                <a:lnTo>
                  <a:pt x="2762" y="4669"/>
                </a:lnTo>
                <a:lnTo>
                  <a:pt x="2812" y="4623"/>
                </a:lnTo>
                <a:lnTo>
                  <a:pt x="2861" y="4581"/>
                </a:lnTo>
                <a:lnTo>
                  <a:pt x="2912" y="4538"/>
                </a:lnTo>
                <a:lnTo>
                  <a:pt x="2961" y="4497"/>
                </a:lnTo>
                <a:lnTo>
                  <a:pt x="3010" y="4457"/>
                </a:lnTo>
                <a:lnTo>
                  <a:pt x="3059" y="4419"/>
                </a:lnTo>
                <a:lnTo>
                  <a:pt x="3109" y="4382"/>
                </a:lnTo>
                <a:lnTo>
                  <a:pt x="3157" y="4346"/>
                </a:lnTo>
                <a:lnTo>
                  <a:pt x="3207" y="4311"/>
                </a:lnTo>
                <a:lnTo>
                  <a:pt x="3256" y="4278"/>
                </a:lnTo>
                <a:lnTo>
                  <a:pt x="3305" y="4246"/>
                </a:lnTo>
                <a:lnTo>
                  <a:pt x="3353" y="4216"/>
                </a:lnTo>
                <a:lnTo>
                  <a:pt x="3402" y="4186"/>
                </a:lnTo>
                <a:lnTo>
                  <a:pt x="3450" y="4159"/>
                </a:lnTo>
                <a:lnTo>
                  <a:pt x="3498" y="4132"/>
                </a:lnTo>
                <a:lnTo>
                  <a:pt x="3547" y="4108"/>
                </a:lnTo>
                <a:lnTo>
                  <a:pt x="3596" y="4085"/>
                </a:lnTo>
                <a:lnTo>
                  <a:pt x="3647" y="4063"/>
                </a:lnTo>
                <a:lnTo>
                  <a:pt x="3698" y="4043"/>
                </a:lnTo>
                <a:lnTo>
                  <a:pt x="3750" y="4026"/>
                </a:lnTo>
                <a:lnTo>
                  <a:pt x="3803" y="4011"/>
                </a:lnTo>
                <a:lnTo>
                  <a:pt x="3856" y="3997"/>
                </a:lnTo>
                <a:lnTo>
                  <a:pt x="3911" y="3985"/>
                </a:lnTo>
                <a:lnTo>
                  <a:pt x="3967" y="3974"/>
                </a:lnTo>
                <a:lnTo>
                  <a:pt x="4024" y="3967"/>
                </a:lnTo>
                <a:lnTo>
                  <a:pt x="4080" y="3960"/>
                </a:lnTo>
                <a:lnTo>
                  <a:pt x="4138" y="3956"/>
                </a:lnTo>
                <a:lnTo>
                  <a:pt x="4197" y="3954"/>
                </a:lnTo>
                <a:lnTo>
                  <a:pt x="4257" y="3953"/>
                </a:lnTo>
                <a:lnTo>
                  <a:pt x="4317" y="3954"/>
                </a:lnTo>
                <a:lnTo>
                  <a:pt x="4380" y="3957"/>
                </a:lnTo>
                <a:lnTo>
                  <a:pt x="4305" y="3922"/>
                </a:lnTo>
                <a:lnTo>
                  <a:pt x="4184" y="3866"/>
                </a:lnTo>
                <a:lnTo>
                  <a:pt x="4017" y="3792"/>
                </a:lnTo>
                <a:lnTo>
                  <a:pt x="3804" y="3697"/>
                </a:lnTo>
                <a:lnTo>
                  <a:pt x="3775" y="3684"/>
                </a:lnTo>
                <a:lnTo>
                  <a:pt x="3747" y="3670"/>
                </a:lnTo>
                <a:lnTo>
                  <a:pt x="3719" y="3654"/>
                </a:lnTo>
                <a:lnTo>
                  <a:pt x="3693" y="3638"/>
                </a:lnTo>
                <a:lnTo>
                  <a:pt x="3667" y="3621"/>
                </a:lnTo>
                <a:lnTo>
                  <a:pt x="3642" y="3602"/>
                </a:lnTo>
                <a:lnTo>
                  <a:pt x="3618" y="3583"/>
                </a:lnTo>
                <a:lnTo>
                  <a:pt x="3595" y="3563"/>
                </a:lnTo>
                <a:lnTo>
                  <a:pt x="3574" y="3542"/>
                </a:lnTo>
                <a:lnTo>
                  <a:pt x="3553" y="3520"/>
                </a:lnTo>
                <a:lnTo>
                  <a:pt x="3532" y="3497"/>
                </a:lnTo>
                <a:lnTo>
                  <a:pt x="3512" y="3474"/>
                </a:lnTo>
                <a:lnTo>
                  <a:pt x="3494" y="3449"/>
                </a:lnTo>
                <a:lnTo>
                  <a:pt x="3476" y="3424"/>
                </a:lnTo>
                <a:lnTo>
                  <a:pt x="3459" y="3397"/>
                </a:lnTo>
                <a:lnTo>
                  <a:pt x="3444" y="3369"/>
                </a:lnTo>
                <a:lnTo>
                  <a:pt x="3428" y="3341"/>
                </a:lnTo>
                <a:lnTo>
                  <a:pt x="3414" y="3311"/>
                </a:lnTo>
                <a:lnTo>
                  <a:pt x="3401" y="3282"/>
                </a:lnTo>
                <a:lnTo>
                  <a:pt x="3389" y="3250"/>
                </a:lnTo>
                <a:lnTo>
                  <a:pt x="3377" y="3219"/>
                </a:lnTo>
                <a:lnTo>
                  <a:pt x="3366" y="3185"/>
                </a:lnTo>
                <a:lnTo>
                  <a:pt x="3356" y="3151"/>
                </a:lnTo>
                <a:lnTo>
                  <a:pt x="3347" y="3116"/>
                </a:lnTo>
                <a:lnTo>
                  <a:pt x="3340" y="3081"/>
                </a:lnTo>
                <a:lnTo>
                  <a:pt x="3332" y="3044"/>
                </a:lnTo>
                <a:lnTo>
                  <a:pt x="3327" y="3007"/>
                </a:lnTo>
                <a:lnTo>
                  <a:pt x="3321" y="2967"/>
                </a:lnTo>
                <a:lnTo>
                  <a:pt x="3317" y="2928"/>
                </a:lnTo>
                <a:lnTo>
                  <a:pt x="3312" y="2888"/>
                </a:lnTo>
                <a:lnTo>
                  <a:pt x="3310" y="2846"/>
                </a:lnTo>
                <a:lnTo>
                  <a:pt x="3308" y="2803"/>
                </a:lnTo>
                <a:lnTo>
                  <a:pt x="3331" y="2824"/>
                </a:lnTo>
                <a:lnTo>
                  <a:pt x="3354" y="2844"/>
                </a:lnTo>
                <a:lnTo>
                  <a:pt x="3377" y="2861"/>
                </a:lnTo>
                <a:lnTo>
                  <a:pt x="3401" y="2879"/>
                </a:lnTo>
                <a:lnTo>
                  <a:pt x="3425" y="2893"/>
                </a:lnTo>
                <a:lnTo>
                  <a:pt x="3450" y="2907"/>
                </a:lnTo>
                <a:lnTo>
                  <a:pt x="3475" y="2919"/>
                </a:lnTo>
                <a:lnTo>
                  <a:pt x="3501" y="2930"/>
                </a:lnTo>
                <a:lnTo>
                  <a:pt x="3528" y="2939"/>
                </a:lnTo>
                <a:lnTo>
                  <a:pt x="3554" y="2948"/>
                </a:lnTo>
                <a:lnTo>
                  <a:pt x="3581" y="2954"/>
                </a:lnTo>
                <a:lnTo>
                  <a:pt x="3608" y="2959"/>
                </a:lnTo>
                <a:lnTo>
                  <a:pt x="3636" y="2963"/>
                </a:lnTo>
                <a:lnTo>
                  <a:pt x="3664" y="2965"/>
                </a:lnTo>
                <a:lnTo>
                  <a:pt x="3693" y="2966"/>
                </a:lnTo>
                <a:lnTo>
                  <a:pt x="3722" y="2965"/>
                </a:lnTo>
                <a:lnTo>
                  <a:pt x="3752" y="2964"/>
                </a:lnTo>
                <a:lnTo>
                  <a:pt x="3780" y="2962"/>
                </a:lnTo>
                <a:lnTo>
                  <a:pt x="3807" y="2959"/>
                </a:lnTo>
                <a:lnTo>
                  <a:pt x="3835" y="2954"/>
                </a:lnTo>
                <a:lnTo>
                  <a:pt x="3862" y="2950"/>
                </a:lnTo>
                <a:lnTo>
                  <a:pt x="3888" y="2944"/>
                </a:lnTo>
                <a:lnTo>
                  <a:pt x="3914" y="2938"/>
                </a:lnTo>
                <a:lnTo>
                  <a:pt x="3939" y="2931"/>
                </a:lnTo>
                <a:lnTo>
                  <a:pt x="3963" y="2924"/>
                </a:lnTo>
                <a:lnTo>
                  <a:pt x="3989" y="2915"/>
                </a:lnTo>
                <a:lnTo>
                  <a:pt x="4012" y="2905"/>
                </a:lnTo>
                <a:lnTo>
                  <a:pt x="4034" y="2895"/>
                </a:lnTo>
                <a:lnTo>
                  <a:pt x="4057" y="2884"/>
                </a:lnTo>
                <a:lnTo>
                  <a:pt x="4079" y="2873"/>
                </a:lnTo>
                <a:lnTo>
                  <a:pt x="4101" y="2860"/>
                </a:lnTo>
                <a:lnTo>
                  <a:pt x="4122" y="2847"/>
                </a:lnTo>
                <a:lnTo>
                  <a:pt x="4143" y="2833"/>
                </a:lnTo>
                <a:lnTo>
                  <a:pt x="4161" y="2819"/>
                </a:lnTo>
                <a:lnTo>
                  <a:pt x="4180" y="2803"/>
                </a:lnTo>
                <a:lnTo>
                  <a:pt x="4196" y="2788"/>
                </a:lnTo>
                <a:lnTo>
                  <a:pt x="4213" y="2773"/>
                </a:lnTo>
                <a:lnTo>
                  <a:pt x="4228" y="2756"/>
                </a:lnTo>
                <a:lnTo>
                  <a:pt x="4241" y="2740"/>
                </a:lnTo>
                <a:lnTo>
                  <a:pt x="4254" y="2723"/>
                </a:lnTo>
                <a:lnTo>
                  <a:pt x="4266" y="2704"/>
                </a:lnTo>
                <a:lnTo>
                  <a:pt x="4277" y="2687"/>
                </a:lnTo>
                <a:lnTo>
                  <a:pt x="4287" y="2668"/>
                </a:lnTo>
                <a:lnTo>
                  <a:pt x="4294" y="2648"/>
                </a:lnTo>
                <a:lnTo>
                  <a:pt x="4302" y="2629"/>
                </a:lnTo>
                <a:lnTo>
                  <a:pt x="4309" y="2608"/>
                </a:lnTo>
                <a:lnTo>
                  <a:pt x="4314" y="2588"/>
                </a:lnTo>
                <a:lnTo>
                  <a:pt x="4318" y="2566"/>
                </a:lnTo>
                <a:lnTo>
                  <a:pt x="4322" y="2546"/>
                </a:lnTo>
                <a:lnTo>
                  <a:pt x="4322" y="2524"/>
                </a:lnTo>
                <a:lnTo>
                  <a:pt x="4321" y="2503"/>
                </a:lnTo>
                <a:lnTo>
                  <a:pt x="4318" y="2482"/>
                </a:lnTo>
                <a:lnTo>
                  <a:pt x="4313" y="2462"/>
                </a:lnTo>
                <a:lnTo>
                  <a:pt x="4305" y="2441"/>
                </a:lnTo>
                <a:lnTo>
                  <a:pt x="4297" y="2420"/>
                </a:lnTo>
                <a:lnTo>
                  <a:pt x="4286" y="2399"/>
                </a:lnTo>
                <a:lnTo>
                  <a:pt x="4273" y="2379"/>
                </a:lnTo>
                <a:lnTo>
                  <a:pt x="4257" y="2358"/>
                </a:lnTo>
                <a:lnTo>
                  <a:pt x="4240" y="2337"/>
                </a:lnTo>
                <a:lnTo>
                  <a:pt x="4221" y="2317"/>
                </a:lnTo>
                <a:lnTo>
                  <a:pt x="4199" y="2297"/>
                </a:lnTo>
                <a:lnTo>
                  <a:pt x="4176" y="2276"/>
                </a:lnTo>
                <a:lnTo>
                  <a:pt x="4151" y="2256"/>
                </a:lnTo>
                <a:lnTo>
                  <a:pt x="4124" y="2237"/>
                </a:lnTo>
                <a:lnTo>
                  <a:pt x="4240" y="2275"/>
                </a:lnTo>
                <a:lnTo>
                  <a:pt x="4351" y="2311"/>
                </a:lnTo>
                <a:lnTo>
                  <a:pt x="4458" y="2344"/>
                </a:lnTo>
                <a:lnTo>
                  <a:pt x="4561" y="2375"/>
                </a:lnTo>
                <a:lnTo>
                  <a:pt x="4659" y="2404"/>
                </a:lnTo>
                <a:lnTo>
                  <a:pt x="4753" y="2429"/>
                </a:lnTo>
                <a:lnTo>
                  <a:pt x="4844" y="2453"/>
                </a:lnTo>
                <a:lnTo>
                  <a:pt x="4929" y="2474"/>
                </a:lnTo>
                <a:lnTo>
                  <a:pt x="5011" y="2492"/>
                </a:lnTo>
                <a:lnTo>
                  <a:pt x="5087" y="2509"/>
                </a:lnTo>
                <a:lnTo>
                  <a:pt x="5161" y="2523"/>
                </a:lnTo>
                <a:lnTo>
                  <a:pt x="5229" y="2534"/>
                </a:lnTo>
                <a:lnTo>
                  <a:pt x="5293" y="2542"/>
                </a:lnTo>
                <a:lnTo>
                  <a:pt x="5353" y="2549"/>
                </a:lnTo>
                <a:lnTo>
                  <a:pt x="5409" y="2553"/>
                </a:lnTo>
                <a:lnTo>
                  <a:pt x="5460" y="2554"/>
                </a:lnTo>
                <a:lnTo>
                  <a:pt x="5508" y="2554"/>
                </a:lnTo>
                <a:lnTo>
                  <a:pt x="5553" y="2552"/>
                </a:lnTo>
                <a:lnTo>
                  <a:pt x="5595" y="2550"/>
                </a:lnTo>
                <a:lnTo>
                  <a:pt x="5635" y="2547"/>
                </a:lnTo>
                <a:lnTo>
                  <a:pt x="5671" y="2542"/>
                </a:lnTo>
                <a:lnTo>
                  <a:pt x="5705" y="2537"/>
                </a:lnTo>
                <a:lnTo>
                  <a:pt x="5735" y="2530"/>
                </a:lnTo>
                <a:lnTo>
                  <a:pt x="5764" y="2523"/>
                </a:lnTo>
                <a:lnTo>
                  <a:pt x="5789" y="2514"/>
                </a:lnTo>
                <a:lnTo>
                  <a:pt x="5811" y="2504"/>
                </a:lnTo>
                <a:lnTo>
                  <a:pt x="5830" y="2493"/>
                </a:lnTo>
                <a:lnTo>
                  <a:pt x="5848" y="2482"/>
                </a:lnTo>
                <a:lnTo>
                  <a:pt x="5854" y="2476"/>
                </a:lnTo>
                <a:lnTo>
                  <a:pt x="5861" y="2469"/>
                </a:lnTo>
                <a:lnTo>
                  <a:pt x="5867" y="2463"/>
                </a:lnTo>
                <a:lnTo>
                  <a:pt x="5873" y="2455"/>
                </a:lnTo>
                <a:lnTo>
                  <a:pt x="5877" y="2448"/>
                </a:lnTo>
                <a:lnTo>
                  <a:pt x="5880" y="2441"/>
                </a:lnTo>
                <a:lnTo>
                  <a:pt x="5884" y="2433"/>
                </a:lnTo>
                <a:lnTo>
                  <a:pt x="5886" y="2424"/>
                </a:lnTo>
                <a:lnTo>
                  <a:pt x="5888" y="2412"/>
                </a:lnTo>
                <a:lnTo>
                  <a:pt x="5886" y="2399"/>
                </a:lnTo>
                <a:lnTo>
                  <a:pt x="5883" y="2386"/>
                </a:lnTo>
                <a:lnTo>
                  <a:pt x="5876" y="2372"/>
                </a:lnTo>
                <a:lnTo>
                  <a:pt x="5867" y="2358"/>
                </a:lnTo>
                <a:lnTo>
                  <a:pt x="5855" y="2342"/>
                </a:lnTo>
                <a:lnTo>
                  <a:pt x="5841" y="2327"/>
                </a:lnTo>
                <a:lnTo>
                  <a:pt x="5825" y="2312"/>
                </a:lnTo>
                <a:lnTo>
                  <a:pt x="5805" y="2296"/>
                </a:lnTo>
                <a:lnTo>
                  <a:pt x="5783" y="2278"/>
                </a:lnTo>
                <a:lnTo>
                  <a:pt x="5759" y="2262"/>
                </a:lnTo>
                <a:lnTo>
                  <a:pt x="5732" y="2244"/>
                </a:lnTo>
                <a:lnTo>
                  <a:pt x="5702" y="2226"/>
                </a:lnTo>
                <a:lnTo>
                  <a:pt x="5670" y="2207"/>
                </a:lnTo>
                <a:lnTo>
                  <a:pt x="5636" y="2188"/>
                </a:lnTo>
                <a:lnTo>
                  <a:pt x="5598" y="2169"/>
                </a:lnTo>
                <a:lnTo>
                  <a:pt x="5519" y="2129"/>
                </a:lnTo>
                <a:lnTo>
                  <a:pt x="5438" y="2090"/>
                </a:lnTo>
                <a:lnTo>
                  <a:pt x="5354" y="2051"/>
                </a:lnTo>
                <a:lnTo>
                  <a:pt x="5268" y="2011"/>
                </a:lnTo>
                <a:lnTo>
                  <a:pt x="5178" y="1973"/>
                </a:lnTo>
                <a:lnTo>
                  <a:pt x="5085" y="1934"/>
                </a:lnTo>
                <a:lnTo>
                  <a:pt x="4991" y="1896"/>
                </a:lnTo>
                <a:lnTo>
                  <a:pt x="4894" y="1857"/>
                </a:lnTo>
                <a:lnTo>
                  <a:pt x="4699" y="1783"/>
                </a:lnTo>
                <a:lnTo>
                  <a:pt x="4509" y="1712"/>
                </a:lnTo>
                <a:lnTo>
                  <a:pt x="4323" y="1647"/>
                </a:lnTo>
                <a:lnTo>
                  <a:pt x="4142" y="1583"/>
                </a:lnTo>
                <a:lnTo>
                  <a:pt x="3982" y="1530"/>
                </a:lnTo>
                <a:lnTo>
                  <a:pt x="3858" y="1487"/>
                </a:lnTo>
                <a:lnTo>
                  <a:pt x="3769" y="1455"/>
                </a:lnTo>
                <a:lnTo>
                  <a:pt x="3716" y="1435"/>
                </a:lnTo>
                <a:lnTo>
                  <a:pt x="3626" y="1406"/>
                </a:lnTo>
                <a:lnTo>
                  <a:pt x="3529" y="1375"/>
                </a:lnTo>
                <a:lnTo>
                  <a:pt x="3424" y="1339"/>
                </a:lnTo>
                <a:lnTo>
                  <a:pt x="3309" y="1298"/>
                </a:lnTo>
                <a:lnTo>
                  <a:pt x="3188" y="1253"/>
                </a:lnTo>
                <a:lnTo>
                  <a:pt x="3058" y="1205"/>
                </a:lnTo>
                <a:lnTo>
                  <a:pt x="2920" y="1153"/>
                </a:lnTo>
                <a:lnTo>
                  <a:pt x="2774" y="1097"/>
                </a:lnTo>
                <a:lnTo>
                  <a:pt x="2623" y="1039"/>
                </a:lnTo>
                <a:lnTo>
                  <a:pt x="2474" y="982"/>
                </a:lnTo>
                <a:lnTo>
                  <a:pt x="2323" y="927"/>
                </a:lnTo>
                <a:lnTo>
                  <a:pt x="2173" y="872"/>
                </a:lnTo>
                <a:lnTo>
                  <a:pt x="2024" y="820"/>
                </a:lnTo>
                <a:lnTo>
                  <a:pt x="1874" y="767"/>
                </a:lnTo>
                <a:lnTo>
                  <a:pt x="1723" y="716"/>
                </a:lnTo>
                <a:lnTo>
                  <a:pt x="1574" y="667"/>
                </a:lnTo>
                <a:lnTo>
                  <a:pt x="1426" y="620"/>
                </a:lnTo>
                <a:lnTo>
                  <a:pt x="1283" y="576"/>
                </a:lnTo>
                <a:lnTo>
                  <a:pt x="1144" y="537"/>
                </a:lnTo>
                <a:lnTo>
                  <a:pt x="1010" y="500"/>
                </a:lnTo>
                <a:lnTo>
                  <a:pt x="880" y="468"/>
                </a:lnTo>
                <a:lnTo>
                  <a:pt x="817" y="453"/>
                </a:lnTo>
                <a:lnTo>
                  <a:pt x="754" y="438"/>
                </a:lnTo>
                <a:lnTo>
                  <a:pt x="693" y="425"/>
                </a:lnTo>
                <a:lnTo>
                  <a:pt x="633" y="413"/>
                </a:lnTo>
                <a:lnTo>
                  <a:pt x="574" y="402"/>
                </a:lnTo>
                <a:lnTo>
                  <a:pt x="516" y="393"/>
                </a:lnTo>
                <a:lnTo>
                  <a:pt x="461" y="384"/>
                </a:lnTo>
                <a:lnTo>
                  <a:pt x="408" y="377"/>
                </a:lnTo>
                <a:lnTo>
                  <a:pt x="359" y="373"/>
                </a:lnTo>
                <a:lnTo>
                  <a:pt x="312" y="371"/>
                </a:lnTo>
                <a:lnTo>
                  <a:pt x="269" y="371"/>
                </a:lnTo>
                <a:lnTo>
                  <a:pt x="229" y="373"/>
                </a:lnTo>
                <a:lnTo>
                  <a:pt x="193" y="377"/>
                </a:lnTo>
                <a:lnTo>
                  <a:pt x="175" y="381"/>
                </a:lnTo>
                <a:lnTo>
                  <a:pt x="159" y="384"/>
                </a:lnTo>
                <a:lnTo>
                  <a:pt x="143" y="388"/>
                </a:lnTo>
                <a:lnTo>
                  <a:pt x="128" y="393"/>
                </a:lnTo>
                <a:lnTo>
                  <a:pt x="114" y="397"/>
                </a:lnTo>
                <a:lnTo>
                  <a:pt x="101" y="403"/>
                </a:lnTo>
                <a:lnTo>
                  <a:pt x="88" y="409"/>
                </a:lnTo>
                <a:lnTo>
                  <a:pt x="77" y="417"/>
                </a:lnTo>
                <a:lnTo>
                  <a:pt x="66" y="423"/>
                </a:lnTo>
                <a:lnTo>
                  <a:pt x="55" y="432"/>
                </a:lnTo>
                <a:lnTo>
                  <a:pt x="47" y="440"/>
                </a:lnTo>
                <a:lnTo>
                  <a:pt x="38" y="448"/>
                </a:lnTo>
                <a:lnTo>
                  <a:pt x="30" y="458"/>
                </a:lnTo>
                <a:lnTo>
                  <a:pt x="24" y="468"/>
                </a:lnTo>
                <a:lnTo>
                  <a:pt x="17" y="479"/>
                </a:lnTo>
                <a:lnTo>
                  <a:pt x="12" y="490"/>
                </a:lnTo>
                <a:lnTo>
                  <a:pt x="7" y="502"/>
                </a:lnTo>
                <a:lnTo>
                  <a:pt x="4" y="514"/>
                </a:lnTo>
                <a:close/>
                <a:moveTo>
                  <a:pt x="3093" y="2644"/>
                </a:moveTo>
                <a:lnTo>
                  <a:pt x="3308" y="3008"/>
                </a:lnTo>
                <a:lnTo>
                  <a:pt x="2890" y="3023"/>
                </a:lnTo>
                <a:lnTo>
                  <a:pt x="3093" y="2644"/>
                </a:lnTo>
                <a:close/>
                <a:moveTo>
                  <a:pt x="3093" y="2738"/>
                </a:moveTo>
                <a:lnTo>
                  <a:pt x="3214" y="2967"/>
                </a:lnTo>
                <a:lnTo>
                  <a:pt x="2985" y="2967"/>
                </a:lnTo>
                <a:lnTo>
                  <a:pt x="3093" y="2738"/>
                </a:lnTo>
                <a:close/>
                <a:moveTo>
                  <a:pt x="4502" y="4012"/>
                </a:moveTo>
                <a:lnTo>
                  <a:pt x="4502" y="4012"/>
                </a:lnTo>
                <a:lnTo>
                  <a:pt x="4540" y="4021"/>
                </a:lnTo>
                <a:lnTo>
                  <a:pt x="4577" y="4032"/>
                </a:lnTo>
                <a:lnTo>
                  <a:pt x="4613" y="4044"/>
                </a:lnTo>
                <a:lnTo>
                  <a:pt x="4647" y="4059"/>
                </a:lnTo>
                <a:lnTo>
                  <a:pt x="4681" y="4074"/>
                </a:lnTo>
                <a:lnTo>
                  <a:pt x="4713" y="4090"/>
                </a:lnTo>
                <a:lnTo>
                  <a:pt x="4742" y="4108"/>
                </a:lnTo>
                <a:lnTo>
                  <a:pt x="4772" y="4126"/>
                </a:lnTo>
                <a:lnTo>
                  <a:pt x="4799" y="4147"/>
                </a:lnTo>
                <a:lnTo>
                  <a:pt x="4825" y="4168"/>
                </a:lnTo>
                <a:lnTo>
                  <a:pt x="4849" y="4191"/>
                </a:lnTo>
                <a:lnTo>
                  <a:pt x="4872" y="4215"/>
                </a:lnTo>
                <a:lnTo>
                  <a:pt x="4895" y="4241"/>
                </a:lnTo>
                <a:lnTo>
                  <a:pt x="4915" y="4267"/>
                </a:lnTo>
                <a:lnTo>
                  <a:pt x="4935" y="4296"/>
                </a:lnTo>
                <a:lnTo>
                  <a:pt x="4952" y="4325"/>
                </a:lnTo>
                <a:lnTo>
                  <a:pt x="4968" y="4356"/>
                </a:lnTo>
                <a:lnTo>
                  <a:pt x="4986" y="4387"/>
                </a:lnTo>
                <a:lnTo>
                  <a:pt x="5001" y="4419"/>
                </a:lnTo>
                <a:lnTo>
                  <a:pt x="5018" y="4453"/>
                </a:lnTo>
                <a:lnTo>
                  <a:pt x="5033" y="4487"/>
                </a:lnTo>
                <a:lnTo>
                  <a:pt x="5048" y="4523"/>
                </a:lnTo>
                <a:lnTo>
                  <a:pt x="5063" y="4559"/>
                </a:lnTo>
                <a:lnTo>
                  <a:pt x="5078" y="4596"/>
                </a:lnTo>
                <a:lnTo>
                  <a:pt x="5106" y="4674"/>
                </a:lnTo>
                <a:lnTo>
                  <a:pt x="5132" y="4756"/>
                </a:lnTo>
                <a:lnTo>
                  <a:pt x="5157" y="4841"/>
                </a:lnTo>
                <a:lnTo>
                  <a:pt x="5181" y="4930"/>
                </a:lnTo>
                <a:lnTo>
                  <a:pt x="5229" y="5118"/>
                </a:lnTo>
                <a:lnTo>
                  <a:pt x="5281" y="5319"/>
                </a:lnTo>
                <a:lnTo>
                  <a:pt x="5395" y="5761"/>
                </a:lnTo>
                <a:lnTo>
                  <a:pt x="5412" y="5818"/>
                </a:lnTo>
                <a:lnTo>
                  <a:pt x="5429" y="5877"/>
                </a:lnTo>
                <a:lnTo>
                  <a:pt x="5447" y="5936"/>
                </a:lnTo>
                <a:lnTo>
                  <a:pt x="5468" y="5996"/>
                </a:lnTo>
                <a:lnTo>
                  <a:pt x="5488" y="6057"/>
                </a:lnTo>
                <a:lnTo>
                  <a:pt x="5510" y="6118"/>
                </a:lnTo>
                <a:lnTo>
                  <a:pt x="5534" y="6179"/>
                </a:lnTo>
                <a:lnTo>
                  <a:pt x="5558" y="6240"/>
                </a:lnTo>
                <a:lnTo>
                  <a:pt x="5584" y="6302"/>
                </a:lnTo>
                <a:lnTo>
                  <a:pt x="5612" y="6365"/>
                </a:lnTo>
                <a:lnTo>
                  <a:pt x="5640" y="6428"/>
                </a:lnTo>
                <a:lnTo>
                  <a:pt x="5671" y="6491"/>
                </a:lnTo>
                <a:lnTo>
                  <a:pt x="5701" y="6556"/>
                </a:lnTo>
                <a:lnTo>
                  <a:pt x="5734" y="6620"/>
                </a:lnTo>
                <a:lnTo>
                  <a:pt x="5767" y="6685"/>
                </a:lnTo>
                <a:lnTo>
                  <a:pt x="5802" y="6750"/>
                </a:lnTo>
                <a:lnTo>
                  <a:pt x="994" y="6750"/>
                </a:lnTo>
                <a:lnTo>
                  <a:pt x="1058" y="6726"/>
                </a:lnTo>
                <a:lnTo>
                  <a:pt x="1122" y="6700"/>
                </a:lnTo>
                <a:lnTo>
                  <a:pt x="1186" y="6672"/>
                </a:lnTo>
                <a:lnTo>
                  <a:pt x="1249" y="6642"/>
                </a:lnTo>
                <a:lnTo>
                  <a:pt x="1311" y="6609"/>
                </a:lnTo>
                <a:lnTo>
                  <a:pt x="1373" y="6574"/>
                </a:lnTo>
                <a:lnTo>
                  <a:pt x="1434" y="6537"/>
                </a:lnTo>
                <a:lnTo>
                  <a:pt x="1495" y="6499"/>
                </a:lnTo>
                <a:lnTo>
                  <a:pt x="1555" y="6457"/>
                </a:lnTo>
                <a:lnTo>
                  <a:pt x="1614" y="6414"/>
                </a:lnTo>
                <a:lnTo>
                  <a:pt x="1673" y="6369"/>
                </a:lnTo>
                <a:lnTo>
                  <a:pt x="1731" y="6321"/>
                </a:lnTo>
                <a:lnTo>
                  <a:pt x="1788" y="6272"/>
                </a:lnTo>
                <a:lnTo>
                  <a:pt x="1844" y="6219"/>
                </a:lnTo>
                <a:lnTo>
                  <a:pt x="1901" y="6166"/>
                </a:lnTo>
                <a:lnTo>
                  <a:pt x="1956" y="6109"/>
                </a:lnTo>
                <a:lnTo>
                  <a:pt x="2066" y="5994"/>
                </a:lnTo>
                <a:lnTo>
                  <a:pt x="2175" y="5879"/>
                </a:lnTo>
                <a:lnTo>
                  <a:pt x="2284" y="5764"/>
                </a:lnTo>
                <a:lnTo>
                  <a:pt x="2392" y="5647"/>
                </a:lnTo>
                <a:lnTo>
                  <a:pt x="2498" y="5530"/>
                </a:lnTo>
                <a:lnTo>
                  <a:pt x="2604" y="5413"/>
                </a:lnTo>
                <a:lnTo>
                  <a:pt x="2707" y="5296"/>
                </a:lnTo>
                <a:lnTo>
                  <a:pt x="2811" y="5178"/>
                </a:lnTo>
                <a:lnTo>
                  <a:pt x="2915" y="5062"/>
                </a:lnTo>
                <a:lnTo>
                  <a:pt x="3018" y="4950"/>
                </a:lnTo>
                <a:lnTo>
                  <a:pt x="3121" y="4841"/>
                </a:lnTo>
                <a:lnTo>
                  <a:pt x="3224" y="4736"/>
                </a:lnTo>
                <a:lnTo>
                  <a:pt x="3327" y="4634"/>
                </a:lnTo>
                <a:lnTo>
                  <a:pt x="3429" y="4536"/>
                </a:lnTo>
                <a:lnTo>
                  <a:pt x="3532" y="4442"/>
                </a:lnTo>
                <a:lnTo>
                  <a:pt x="3634" y="4351"/>
                </a:lnTo>
                <a:lnTo>
                  <a:pt x="3685" y="4308"/>
                </a:lnTo>
                <a:lnTo>
                  <a:pt x="3737" y="4267"/>
                </a:lnTo>
                <a:lnTo>
                  <a:pt x="3764" y="4249"/>
                </a:lnTo>
                <a:lnTo>
                  <a:pt x="3790" y="4230"/>
                </a:lnTo>
                <a:lnTo>
                  <a:pt x="3816" y="4213"/>
                </a:lnTo>
                <a:lnTo>
                  <a:pt x="3842" y="4195"/>
                </a:lnTo>
                <a:lnTo>
                  <a:pt x="3868" y="4180"/>
                </a:lnTo>
                <a:lnTo>
                  <a:pt x="3895" y="4165"/>
                </a:lnTo>
                <a:lnTo>
                  <a:pt x="3922" y="4149"/>
                </a:lnTo>
                <a:lnTo>
                  <a:pt x="3948" y="4136"/>
                </a:lnTo>
                <a:lnTo>
                  <a:pt x="3976" y="4123"/>
                </a:lnTo>
                <a:lnTo>
                  <a:pt x="4002" y="4110"/>
                </a:lnTo>
                <a:lnTo>
                  <a:pt x="4029" y="4099"/>
                </a:lnTo>
                <a:lnTo>
                  <a:pt x="4056" y="4088"/>
                </a:lnTo>
                <a:lnTo>
                  <a:pt x="4084" y="4077"/>
                </a:lnTo>
                <a:lnTo>
                  <a:pt x="4111" y="4068"/>
                </a:lnTo>
                <a:lnTo>
                  <a:pt x="4138" y="4060"/>
                </a:lnTo>
                <a:lnTo>
                  <a:pt x="4166" y="4051"/>
                </a:lnTo>
                <a:lnTo>
                  <a:pt x="4193" y="4044"/>
                </a:lnTo>
                <a:lnTo>
                  <a:pt x="4220" y="4038"/>
                </a:lnTo>
                <a:lnTo>
                  <a:pt x="4249" y="4031"/>
                </a:lnTo>
                <a:lnTo>
                  <a:pt x="4276" y="4027"/>
                </a:lnTo>
                <a:lnTo>
                  <a:pt x="4304" y="4023"/>
                </a:lnTo>
                <a:lnTo>
                  <a:pt x="4332" y="4018"/>
                </a:lnTo>
                <a:lnTo>
                  <a:pt x="4360" y="4016"/>
                </a:lnTo>
                <a:lnTo>
                  <a:pt x="4388" y="4014"/>
                </a:lnTo>
                <a:lnTo>
                  <a:pt x="4417" y="4012"/>
                </a:lnTo>
                <a:lnTo>
                  <a:pt x="4445" y="4012"/>
                </a:lnTo>
                <a:lnTo>
                  <a:pt x="4474" y="4011"/>
                </a:lnTo>
                <a:lnTo>
                  <a:pt x="4502" y="4012"/>
                </a:lnTo>
                <a:close/>
                <a:moveTo>
                  <a:pt x="3105" y="2465"/>
                </a:moveTo>
                <a:lnTo>
                  <a:pt x="3105" y="2465"/>
                </a:lnTo>
                <a:lnTo>
                  <a:pt x="3125" y="2466"/>
                </a:lnTo>
                <a:lnTo>
                  <a:pt x="3133" y="2467"/>
                </a:lnTo>
                <a:lnTo>
                  <a:pt x="3141" y="2469"/>
                </a:lnTo>
                <a:lnTo>
                  <a:pt x="3149" y="2471"/>
                </a:lnTo>
                <a:lnTo>
                  <a:pt x="3155" y="2475"/>
                </a:lnTo>
                <a:lnTo>
                  <a:pt x="3162" y="2478"/>
                </a:lnTo>
                <a:lnTo>
                  <a:pt x="3167" y="2482"/>
                </a:lnTo>
                <a:lnTo>
                  <a:pt x="3173" y="2487"/>
                </a:lnTo>
                <a:lnTo>
                  <a:pt x="3177" y="2492"/>
                </a:lnTo>
                <a:lnTo>
                  <a:pt x="3180" y="2498"/>
                </a:lnTo>
                <a:lnTo>
                  <a:pt x="3184" y="2504"/>
                </a:lnTo>
                <a:lnTo>
                  <a:pt x="3186" y="2511"/>
                </a:lnTo>
                <a:lnTo>
                  <a:pt x="3188" y="2518"/>
                </a:lnTo>
                <a:lnTo>
                  <a:pt x="3188" y="2526"/>
                </a:lnTo>
                <a:lnTo>
                  <a:pt x="3189" y="2535"/>
                </a:lnTo>
                <a:lnTo>
                  <a:pt x="3188" y="2546"/>
                </a:lnTo>
                <a:lnTo>
                  <a:pt x="3188" y="2557"/>
                </a:lnTo>
                <a:lnTo>
                  <a:pt x="3186" y="2566"/>
                </a:lnTo>
                <a:lnTo>
                  <a:pt x="3184" y="2576"/>
                </a:lnTo>
                <a:lnTo>
                  <a:pt x="3180" y="2584"/>
                </a:lnTo>
                <a:lnTo>
                  <a:pt x="3177" y="2592"/>
                </a:lnTo>
                <a:lnTo>
                  <a:pt x="3173" y="2599"/>
                </a:lnTo>
                <a:lnTo>
                  <a:pt x="3167" y="2606"/>
                </a:lnTo>
                <a:lnTo>
                  <a:pt x="3162" y="2611"/>
                </a:lnTo>
                <a:lnTo>
                  <a:pt x="3155" y="2616"/>
                </a:lnTo>
                <a:lnTo>
                  <a:pt x="3149" y="2620"/>
                </a:lnTo>
                <a:lnTo>
                  <a:pt x="3141" y="2623"/>
                </a:lnTo>
                <a:lnTo>
                  <a:pt x="3133" y="2625"/>
                </a:lnTo>
                <a:lnTo>
                  <a:pt x="3125" y="2628"/>
                </a:lnTo>
                <a:lnTo>
                  <a:pt x="3115" y="2629"/>
                </a:lnTo>
                <a:lnTo>
                  <a:pt x="3105" y="2629"/>
                </a:lnTo>
                <a:lnTo>
                  <a:pt x="3095" y="2629"/>
                </a:lnTo>
                <a:lnTo>
                  <a:pt x="3085" y="2628"/>
                </a:lnTo>
                <a:lnTo>
                  <a:pt x="3078" y="2625"/>
                </a:lnTo>
                <a:lnTo>
                  <a:pt x="3070" y="2623"/>
                </a:lnTo>
                <a:lnTo>
                  <a:pt x="3062" y="2620"/>
                </a:lnTo>
                <a:lnTo>
                  <a:pt x="3056" y="2616"/>
                </a:lnTo>
                <a:lnTo>
                  <a:pt x="3050" y="2611"/>
                </a:lnTo>
                <a:lnTo>
                  <a:pt x="3045" y="2606"/>
                </a:lnTo>
                <a:lnTo>
                  <a:pt x="3041" y="2599"/>
                </a:lnTo>
                <a:lnTo>
                  <a:pt x="3036" y="2592"/>
                </a:lnTo>
                <a:lnTo>
                  <a:pt x="3033" y="2584"/>
                </a:lnTo>
                <a:lnTo>
                  <a:pt x="3030" y="2576"/>
                </a:lnTo>
                <a:lnTo>
                  <a:pt x="3027" y="2566"/>
                </a:lnTo>
                <a:lnTo>
                  <a:pt x="3026" y="2557"/>
                </a:lnTo>
                <a:lnTo>
                  <a:pt x="3025" y="2535"/>
                </a:lnTo>
                <a:lnTo>
                  <a:pt x="3026" y="2518"/>
                </a:lnTo>
                <a:lnTo>
                  <a:pt x="3027" y="2511"/>
                </a:lnTo>
                <a:lnTo>
                  <a:pt x="3030" y="2504"/>
                </a:lnTo>
                <a:lnTo>
                  <a:pt x="3033" y="2498"/>
                </a:lnTo>
                <a:lnTo>
                  <a:pt x="3036" y="2492"/>
                </a:lnTo>
                <a:lnTo>
                  <a:pt x="3041" y="2487"/>
                </a:lnTo>
                <a:lnTo>
                  <a:pt x="3045" y="2482"/>
                </a:lnTo>
                <a:lnTo>
                  <a:pt x="3050" y="2478"/>
                </a:lnTo>
                <a:lnTo>
                  <a:pt x="3056" y="2475"/>
                </a:lnTo>
                <a:lnTo>
                  <a:pt x="3062" y="2471"/>
                </a:lnTo>
                <a:lnTo>
                  <a:pt x="3070" y="2469"/>
                </a:lnTo>
                <a:lnTo>
                  <a:pt x="3078" y="2467"/>
                </a:lnTo>
                <a:lnTo>
                  <a:pt x="3085" y="2466"/>
                </a:lnTo>
                <a:lnTo>
                  <a:pt x="3105" y="246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5" name="圆形小人"/>
          <p:cNvSpPr/>
          <p:nvPr/>
        </p:nvSpPr>
        <p:spPr>
          <a:xfrm>
            <a:off x="1906270" y="2987040"/>
            <a:ext cx="958215" cy="762635"/>
          </a:xfrm>
          <a:custGeom>
            <a:avLst/>
            <a:gdLst/>
            <a:ahLst/>
            <a:cxnLst/>
            <a:rect l="l" t="t" r="r" b="b"/>
            <a:pathLst>
              <a:path w="683211" h="432048">
                <a:moveTo>
                  <a:pt x="512137" y="280189"/>
                </a:moveTo>
                <a:cubicBezTo>
                  <a:pt x="588167" y="280189"/>
                  <a:pt x="653655" y="340557"/>
                  <a:pt x="683040" y="427518"/>
                </a:cubicBezTo>
                <a:lnTo>
                  <a:pt x="683211" y="432048"/>
                </a:lnTo>
                <a:lnTo>
                  <a:pt x="518050" y="432048"/>
                </a:lnTo>
                <a:lnTo>
                  <a:pt x="517720" y="423301"/>
                </a:lnTo>
                <a:cubicBezTo>
                  <a:pt x="501526" y="375376"/>
                  <a:pt x="479652" y="331635"/>
                  <a:pt x="452572" y="294062"/>
                </a:cubicBezTo>
                <a:cubicBezTo>
                  <a:pt x="471023" y="284776"/>
                  <a:pt x="491179" y="280189"/>
                  <a:pt x="512137" y="280189"/>
                </a:cubicBezTo>
                <a:close/>
                <a:moveTo>
                  <a:pt x="242652" y="216651"/>
                </a:moveTo>
                <a:cubicBezTo>
                  <a:pt x="350494" y="216651"/>
                  <a:pt x="443383" y="302276"/>
                  <a:pt x="485063" y="425622"/>
                </a:cubicBezTo>
                <a:lnTo>
                  <a:pt x="485305" y="432048"/>
                </a:lnTo>
                <a:lnTo>
                  <a:pt x="0" y="432048"/>
                </a:lnTo>
                <a:lnTo>
                  <a:pt x="242" y="425623"/>
                </a:lnTo>
                <a:cubicBezTo>
                  <a:pt x="41922" y="302276"/>
                  <a:pt x="134811" y="216651"/>
                  <a:pt x="242652" y="216651"/>
                </a:cubicBezTo>
                <a:close/>
                <a:moveTo>
                  <a:pt x="512137" y="127447"/>
                </a:moveTo>
                <a:cubicBezTo>
                  <a:pt x="549644" y="127447"/>
                  <a:pt x="580050" y="157437"/>
                  <a:pt x="580050" y="194431"/>
                </a:cubicBezTo>
                <a:cubicBezTo>
                  <a:pt x="580050" y="231425"/>
                  <a:pt x="549644" y="261414"/>
                  <a:pt x="512137" y="261414"/>
                </a:cubicBezTo>
                <a:cubicBezTo>
                  <a:pt x="474630" y="261414"/>
                  <a:pt x="444224" y="231425"/>
                  <a:pt x="444224" y="194431"/>
                </a:cubicBezTo>
                <a:cubicBezTo>
                  <a:pt x="444224" y="157437"/>
                  <a:pt x="474630" y="127447"/>
                  <a:pt x="512137" y="127447"/>
                </a:cubicBezTo>
                <a:close/>
                <a:moveTo>
                  <a:pt x="242652" y="0"/>
                </a:moveTo>
                <a:cubicBezTo>
                  <a:pt x="295853" y="0"/>
                  <a:pt x="338980" y="42537"/>
                  <a:pt x="338980" y="95010"/>
                </a:cubicBezTo>
                <a:cubicBezTo>
                  <a:pt x="338980" y="147482"/>
                  <a:pt x="295853" y="190020"/>
                  <a:pt x="242652" y="190020"/>
                </a:cubicBezTo>
                <a:cubicBezTo>
                  <a:pt x="189452" y="190020"/>
                  <a:pt x="146324" y="147482"/>
                  <a:pt x="146324" y="95010"/>
                </a:cubicBezTo>
                <a:cubicBezTo>
                  <a:pt x="146324" y="42537"/>
                  <a:pt x="189452" y="0"/>
                  <a:pt x="2426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2000" fill="hold"/>
                                        <p:tgtEl>
                                          <p:spTgt spid="2"/>
                                        </p:tgtEl>
                                        <p:attrNameLst>
                                          <p:attrName>ppt_x</p:attrName>
                                        </p:attrNameLst>
                                      </p:cBhvr>
                                      <p:tavLst>
                                        <p:tav tm="0">
                                          <p:val>
                                            <p:strVal val="1+#ppt_w/2"/>
                                          </p:val>
                                        </p:tav>
                                        <p:tav tm="100000">
                                          <p:val>
                                            <p:strVal val="#ppt_x"/>
                                          </p:val>
                                        </p:tav>
                                      </p:tavLst>
                                    </p:anim>
                                    <p:anim calcmode="lin" valueType="num">
                                      <p:cBhvr additive="base">
                                        <p:cTn id="17" dur="2000" fill="hold"/>
                                        <p:tgtEl>
                                          <p:spTgt spid="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2000" fill="hold"/>
                                        <p:tgtEl>
                                          <p:spTgt spid="6"/>
                                        </p:tgtEl>
                                        <p:attrNameLst>
                                          <p:attrName>ppt_x</p:attrName>
                                        </p:attrNameLst>
                                      </p:cBhvr>
                                      <p:tavLst>
                                        <p:tav tm="0">
                                          <p:val>
                                            <p:strVal val="1+#ppt_w/2"/>
                                          </p:val>
                                        </p:tav>
                                        <p:tav tm="100000">
                                          <p:val>
                                            <p:strVal val="#ppt_x"/>
                                          </p:val>
                                        </p:tav>
                                      </p:tavLst>
                                    </p:anim>
                                    <p:anim calcmode="lin" valueType="num">
                                      <p:cBhvr additive="base">
                                        <p:cTn id="21" dur="2000" fill="hold"/>
                                        <p:tgtEl>
                                          <p:spTgt spid="6"/>
                                        </p:tgtEl>
                                        <p:attrNameLst>
                                          <p:attrName>ppt_y</p:attrName>
                                        </p:attrNameLst>
                                      </p:cBhvr>
                                      <p:tavLst>
                                        <p:tav tm="0">
                                          <p:val>
                                            <p:strVal val="#ppt_y"/>
                                          </p:val>
                                        </p:tav>
                                        <p:tav tm="100000">
                                          <p:val>
                                            <p:strVal val="#ppt_y"/>
                                          </p:val>
                                        </p:tav>
                                      </p:tavLst>
                                    </p:anim>
                                  </p:childTnLst>
                                </p:cTn>
                              </p:par>
                              <p:par>
                                <p:cTn id="22" presetID="22" presetClass="entr" presetSubtype="4" fill="hold" grpId="0" nodeType="withEffect">
                                  <p:stCondLst>
                                    <p:cond delay="0"/>
                                  </p:stCondLst>
                                  <p:childTnLst>
                                    <p:set>
                                      <p:cBhvr>
                                        <p:cTn id="23" dur="1" fill="hold">
                                          <p:stCondLst>
                                            <p:cond delay="0"/>
                                          </p:stCondLst>
                                        </p:cTn>
                                        <p:tgtEl>
                                          <p:spTgt spid="285"/>
                                        </p:tgtEl>
                                        <p:attrNameLst>
                                          <p:attrName>style.visibility</p:attrName>
                                        </p:attrNameLst>
                                      </p:cBhvr>
                                      <p:to>
                                        <p:strVal val="visible"/>
                                      </p:to>
                                    </p:set>
                                    <p:animEffect transition="in" filter="wipe(down)">
                                      <p:cBhvr>
                                        <p:cTn id="24" dur="500"/>
                                        <p:tgtEl>
                                          <p:spTgt spid="28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wipe(down)">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50" grpId="0" animBg="1"/>
      <p:bldP spid="28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1778696" y="5430612"/>
            <a:ext cx="3702390" cy="1061829"/>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尊重他人，就要平等待人，不分贵贱等级，一视同仁。如果只对上层人士献其礼敬，以财势取人，以利益交人，其实是小人所为。</a:t>
            </a:r>
          </a:p>
        </p:txBody>
      </p:sp>
      <p:sp>
        <p:nvSpPr>
          <p:cNvPr id="2" name="矩形 1"/>
          <p:cNvSpPr/>
          <p:nvPr/>
        </p:nvSpPr>
        <p:spPr>
          <a:xfrm>
            <a:off x="70675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199555" y="700641"/>
            <a:ext cx="1826142" cy="584775"/>
          </a:xfrm>
          <a:prstGeom prst="rect">
            <a:avLst/>
          </a:prstGeom>
        </p:spPr>
        <p:txBody>
          <a:bodyPr wrap="non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介绍多人</a:t>
            </a:r>
          </a:p>
        </p:txBody>
      </p:sp>
      <p:sp>
        <p:nvSpPr>
          <p:cNvPr id="7" name="矩形 6"/>
          <p:cNvSpPr/>
          <p:nvPr/>
        </p:nvSpPr>
        <p:spPr>
          <a:xfrm>
            <a:off x="2919037" y="1513958"/>
            <a:ext cx="6353926" cy="307777"/>
          </a:xfrm>
          <a:prstGeom prst="rect">
            <a:avLst/>
          </a:prstGeom>
        </p:spPr>
        <p:txBody>
          <a:bodyPr wrap="square">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介绍多人与他人介绍的注意事项基本相似。除此之外，还应再注意以下几点：</a:t>
            </a:r>
          </a:p>
        </p:txBody>
      </p:sp>
      <p:sp>
        <p:nvSpPr>
          <p:cNvPr id="10" name="矩形 9"/>
          <p:cNvSpPr/>
          <p:nvPr/>
        </p:nvSpPr>
        <p:spPr>
          <a:xfrm>
            <a:off x="7853045" y="2886075"/>
            <a:ext cx="3356610" cy="137160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不要使用易生歧义的简称，在首次介绍时要准确地使用全称；不要开玩笑，要很正规。介绍时要庄重、亲切，切勿开玩笑。</a:t>
            </a:r>
          </a:p>
        </p:txBody>
      </p:sp>
      <p:sp>
        <p:nvSpPr>
          <p:cNvPr id="11" name="矩形 10"/>
          <p:cNvSpPr/>
          <p:nvPr/>
        </p:nvSpPr>
        <p:spPr>
          <a:xfrm>
            <a:off x="1778696" y="4121233"/>
            <a:ext cx="3702390" cy="461665"/>
          </a:xfrm>
          <a:prstGeom prst="rect">
            <a:avLst/>
          </a:prstGeom>
        </p:spPr>
        <p:txBody>
          <a:bodyPr wrap="square">
            <a:spAutoFit/>
          </a:bodyPr>
          <a:lstStyle/>
          <a:p>
            <a:pPr algn="ctr"/>
            <a:r>
              <a:rPr lang="zh-CN" altLang="en-US" sz="2400" b="1" dirty="0">
                <a:solidFill>
                  <a:srgbClr val="ED7D31"/>
                </a:solidFill>
                <a:latin typeface="微软雅黑" panose="020B0503020204020204" pitchFamily="34" charset="-122"/>
                <a:ea typeface="微软雅黑" panose="020B0503020204020204" pitchFamily="34" charset="-122"/>
              </a:rPr>
              <a:t>一视同仁，稍有侧重</a:t>
            </a:r>
          </a:p>
        </p:txBody>
      </p:sp>
      <p:sp>
        <p:nvSpPr>
          <p:cNvPr id="16" name="矩形 15"/>
          <p:cNvSpPr/>
          <p:nvPr/>
        </p:nvSpPr>
        <p:spPr>
          <a:xfrm>
            <a:off x="7507201" y="2267668"/>
            <a:ext cx="3702390" cy="461665"/>
          </a:xfrm>
          <a:prstGeom prst="rect">
            <a:avLst/>
          </a:prstGeom>
        </p:spPr>
        <p:txBody>
          <a:bodyPr wrap="square">
            <a:spAutoFit/>
          </a:bodyPr>
          <a:lstStyle/>
          <a:p>
            <a:pPr algn="ctr"/>
            <a:r>
              <a:rPr lang="zh-CN" altLang="en-US" sz="2400" b="1" dirty="0">
                <a:solidFill>
                  <a:srgbClr val="ED7D31"/>
                </a:solidFill>
                <a:latin typeface="微软雅黑" panose="020B0503020204020204" pitchFamily="34" charset="-122"/>
                <a:ea typeface="微软雅黑" panose="020B0503020204020204" pitchFamily="34" charset="-122"/>
              </a:rPr>
              <a:t>介绍词语使用</a:t>
            </a:r>
          </a:p>
        </p:txBody>
      </p:sp>
      <p:sp>
        <p:nvSpPr>
          <p:cNvPr id="12" name="矩形 1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3" name="直角三角形 2"/>
          <p:cNvSpPr/>
          <p:nvPr/>
        </p:nvSpPr>
        <p:spPr>
          <a:xfrm>
            <a:off x="6391910" y="2127250"/>
            <a:ext cx="1339850" cy="1260475"/>
          </a:xfrm>
          <a:prstGeom prst="rtTriangl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10800000">
            <a:off x="4947920" y="3511550"/>
            <a:ext cx="1339850" cy="1217930"/>
          </a:xfrm>
          <a:prstGeom prst="rtTriangl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5400000">
            <a:off x="6431915" y="3471545"/>
            <a:ext cx="1259840" cy="1339850"/>
          </a:xfrm>
          <a:prstGeom prst="rtTriangle">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6200000">
            <a:off x="4987925" y="2087245"/>
            <a:ext cx="1259840" cy="1339850"/>
          </a:xfrm>
          <a:prstGeom prst="rtTriangle">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59120" y="3446780"/>
            <a:ext cx="745490" cy="645160"/>
          </a:xfrm>
          <a:prstGeom prst="rect">
            <a:avLst/>
          </a:prstGeom>
          <a:noFill/>
        </p:spPr>
        <p:txBody>
          <a:bodyPr wrap="square" rtlCol="0">
            <a:spAutoFit/>
          </a:bodyPr>
          <a:lstStyle/>
          <a:p>
            <a:r>
              <a:rPr lang="en-US" altLang="zh-CN" sz="3600" b="1">
                <a:solidFill>
                  <a:schemeClr val="bg1"/>
                </a:solidFill>
              </a:rPr>
              <a:t>01</a:t>
            </a:r>
          </a:p>
        </p:txBody>
      </p:sp>
      <p:sp>
        <p:nvSpPr>
          <p:cNvPr id="18" name="文本框 17"/>
          <p:cNvSpPr txBox="1"/>
          <p:nvPr/>
        </p:nvSpPr>
        <p:spPr>
          <a:xfrm>
            <a:off x="6377305" y="2800985"/>
            <a:ext cx="745490" cy="645160"/>
          </a:xfrm>
          <a:prstGeom prst="rect">
            <a:avLst/>
          </a:prstGeom>
          <a:noFill/>
        </p:spPr>
        <p:txBody>
          <a:bodyPr wrap="square" rtlCol="0">
            <a:spAutoFit/>
          </a:bodyPr>
          <a:lstStyle/>
          <a:p>
            <a:r>
              <a:rPr lang="en-US" altLang="zh-CN" sz="3600" b="1">
                <a:solidFill>
                  <a:schemeClr val="bg1"/>
                </a:solidFill>
              </a:rPr>
              <a:t>02</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2000"/>
                                        <p:tgtEl>
                                          <p:spTgt spid="8"/>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ircle(in)">
                                      <p:cBhvr>
                                        <p:cTn id="23" dur="2000"/>
                                        <p:tgtEl>
                                          <p:spTgt spid="13"/>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ircle(in)">
                                      <p:cBhvr>
                                        <p:cTn id="26" dur="2000"/>
                                        <p:tgtEl>
                                          <p:spTgt spid="14"/>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circle(in)">
                                      <p:cBhvr>
                                        <p:cTn id="29" dur="2000"/>
                                        <p:tgtEl>
                                          <p:spTgt spid="17"/>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circle(in)">
                                      <p:cBhvr>
                                        <p:cTn id="32" dur="2000"/>
                                        <p:tgtEl>
                                          <p:spTgt spid="1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750"/>
                                        <p:tgtEl>
                                          <p:spTgt spid="7"/>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750"/>
                                        <p:tgtEl>
                                          <p:spTgt spid="1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750"/>
                                        <p:tgtEl>
                                          <p:spTgt spid="16"/>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750"/>
                                        <p:tgtEl>
                                          <p:spTgt spid="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750"/>
                                        <p:tgtEl>
                                          <p:spTgt spid="10"/>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0" grpId="0"/>
      <p:bldP spid="11" grpId="0"/>
      <p:bldP spid="16" grpId="0"/>
      <p:bldP spid="12" grpId="0" animBg="1"/>
      <p:bldP spid="3" grpId="0" animBg="1"/>
      <p:bldP spid="8" grpId="0" animBg="1"/>
      <p:bldP spid="13" grpId="0" animBg="1"/>
      <p:bldP spid="14" grpId="0" animBg="1"/>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0" y="-19050"/>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241800" y="3053715"/>
            <a:ext cx="402336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TWO </a:t>
            </a:r>
          </a:p>
        </p:txBody>
      </p:sp>
      <p:sp>
        <p:nvSpPr>
          <p:cNvPr id="2" name="文本框 1"/>
          <p:cNvSpPr txBox="1"/>
          <p:nvPr/>
        </p:nvSpPr>
        <p:spPr>
          <a:xfrm>
            <a:off x="4241800" y="4658995"/>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名片礼仪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8861858" y="1542121"/>
            <a:ext cx="1431161" cy="1431161"/>
            <a:chOff x="2161506" y="4293000"/>
            <a:chExt cx="648000" cy="648000"/>
          </a:xfrm>
        </p:grpSpPr>
        <p:sp>
          <p:nvSpPr>
            <p:cNvPr id="11" name="矩形: 圆角 10"/>
            <p:cNvSpPr>
              <a:spLocks noChangeAspect="1"/>
            </p:cNvSpPr>
            <p:nvPr/>
          </p:nvSpPr>
          <p:spPr>
            <a:xfrm>
              <a:off x="2161506" y="4293000"/>
              <a:ext cx="648000" cy="648000"/>
            </a:xfrm>
            <a:prstGeom prst="roundRect">
              <a:avLst>
                <a:gd name="adj" fmla="val 50000"/>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5"/>
            <p:cNvSpPr>
              <a:spLocks noEditPoints="1"/>
            </p:cNvSpPr>
            <p:nvPr/>
          </p:nvSpPr>
          <p:spPr bwMode="auto">
            <a:xfrm>
              <a:off x="2309201" y="4483345"/>
              <a:ext cx="355828" cy="267309"/>
            </a:xfrm>
            <a:custGeom>
              <a:avLst/>
              <a:gdLst>
                <a:gd name="T0" fmla="*/ 2240 w 2532"/>
                <a:gd name="T1" fmla="*/ 0 h 1894"/>
                <a:gd name="T2" fmla="*/ 291 w 2532"/>
                <a:gd name="T3" fmla="*/ 0 h 1894"/>
                <a:gd name="T4" fmla="*/ 0 w 2532"/>
                <a:gd name="T5" fmla="*/ 291 h 1894"/>
                <a:gd name="T6" fmla="*/ 0 w 2532"/>
                <a:gd name="T7" fmla="*/ 1603 h 1894"/>
                <a:gd name="T8" fmla="*/ 291 w 2532"/>
                <a:gd name="T9" fmla="*/ 1894 h 1894"/>
                <a:gd name="T10" fmla="*/ 2240 w 2532"/>
                <a:gd name="T11" fmla="*/ 1894 h 1894"/>
                <a:gd name="T12" fmla="*/ 2532 w 2532"/>
                <a:gd name="T13" fmla="*/ 1603 h 1894"/>
                <a:gd name="T14" fmla="*/ 2532 w 2532"/>
                <a:gd name="T15" fmla="*/ 291 h 1894"/>
                <a:gd name="T16" fmla="*/ 2240 w 2532"/>
                <a:gd name="T17" fmla="*/ 0 h 1894"/>
                <a:gd name="T18" fmla="*/ 2240 w 2532"/>
                <a:gd name="T19" fmla="*/ 0 h 1894"/>
                <a:gd name="T20" fmla="*/ 1621 w 2532"/>
                <a:gd name="T21" fmla="*/ 578 h 1894"/>
                <a:gd name="T22" fmla="*/ 2026 w 2532"/>
                <a:gd name="T23" fmla="*/ 578 h 1894"/>
                <a:gd name="T24" fmla="*/ 2088 w 2532"/>
                <a:gd name="T25" fmla="*/ 654 h 1894"/>
                <a:gd name="T26" fmla="*/ 2026 w 2532"/>
                <a:gd name="T27" fmla="*/ 730 h 1894"/>
                <a:gd name="T28" fmla="*/ 1621 w 2532"/>
                <a:gd name="T29" fmla="*/ 730 h 1894"/>
                <a:gd name="T30" fmla="*/ 1559 w 2532"/>
                <a:gd name="T31" fmla="*/ 654 h 1894"/>
                <a:gd name="T32" fmla="*/ 1621 w 2532"/>
                <a:gd name="T33" fmla="*/ 578 h 1894"/>
                <a:gd name="T34" fmla="*/ 1621 w 2532"/>
                <a:gd name="T35" fmla="*/ 578 h 1894"/>
                <a:gd name="T36" fmla="*/ 1621 w 2532"/>
                <a:gd name="T37" fmla="*/ 903 h 1894"/>
                <a:gd name="T38" fmla="*/ 2026 w 2532"/>
                <a:gd name="T39" fmla="*/ 903 h 1894"/>
                <a:gd name="T40" fmla="*/ 2088 w 2532"/>
                <a:gd name="T41" fmla="*/ 979 h 1894"/>
                <a:gd name="T42" fmla="*/ 2026 w 2532"/>
                <a:gd name="T43" fmla="*/ 1055 h 1894"/>
                <a:gd name="T44" fmla="*/ 1621 w 2532"/>
                <a:gd name="T45" fmla="*/ 1055 h 1894"/>
                <a:gd name="T46" fmla="*/ 1559 w 2532"/>
                <a:gd name="T47" fmla="*/ 979 h 1894"/>
                <a:gd name="T48" fmla="*/ 1621 w 2532"/>
                <a:gd name="T49" fmla="*/ 903 h 1894"/>
                <a:gd name="T50" fmla="*/ 1621 w 2532"/>
                <a:gd name="T51" fmla="*/ 903 h 1894"/>
                <a:gd name="T52" fmla="*/ 300 w 2532"/>
                <a:gd name="T53" fmla="*/ 1467 h 1894"/>
                <a:gd name="T54" fmla="*/ 254 w 2532"/>
                <a:gd name="T55" fmla="*/ 1398 h 1894"/>
                <a:gd name="T56" fmla="*/ 623 w 2532"/>
                <a:gd name="T57" fmla="*/ 998 h 1894"/>
                <a:gd name="T58" fmla="*/ 461 w 2532"/>
                <a:gd name="T59" fmla="*/ 730 h 1894"/>
                <a:gd name="T60" fmla="*/ 766 w 2532"/>
                <a:gd name="T61" fmla="*/ 425 h 1894"/>
                <a:gd name="T62" fmla="*/ 1071 w 2532"/>
                <a:gd name="T63" fmla="*/ 730 h 1894"/>
                <a:gd name="T64" fmla="*/ 909 w 2532"/>
                <a:gd name="T65" fmla="*/ 998 h 1894"/>
                <a:gd name="T66" fmla="*/ 1278 w 2532"/>
                <a:gd name="T67" fmla="*/ 1400 h 1894"/>
                <a:gd name="T68" fmla="*/ 1231 w 2532"/>
                <a:gd name="T69" fmla="*/ 1468 h 1894"/>
                <a:gd name="T70" fmla="*/ 1231 w 2532"/>
                <a:gd name="T71" fmla="*/ 1468 h 1894"/>
                <a:gd name="T72" fmla="*/ 1220 w 2532"/>
                <a:gd name="T73" fmla="*/ 1469 h 1894"/>
                <a:gd name="T74" fmla="*/ 300 w 2532"/>
                <a:gd name="T75" fmla="*/ 1467 h 1894"/>
                <a:gd name="T76" fmla="*/ 2220 w 2532"/>
                <a:gd name="T77" fmla="*/ 1379 h 1894"/>
                <a:gd name="T78" fmla="*/ 1621 w 2532"/>
                <a:gd name="T79" fmla="*/ 1379 h 1894"/>
                <a:gd name="T80" fmla="*/ 1559 w 2532"/>
                <a:gd name="T81" fmla="*/ 1303 h 1894"/>
                <a:gd name="T82" fmla="*/ 1621 w 2532"/>
                <a:gd name="T83" fmla="*/ 1227 h 1894"/>
                <a:gd name="T84" fmla="*/ 2220 w 2532"/>
                <a:gd name="T85" fmla="*/ 1227 h 1894"/>
                <a:gd name="T86" fmla="*/ 2282 w 2532"/>
                <a:gd name="T87" fmla="*/ 1303 h 1894"/>
                <a:gd name="T88" fmla="*/ 2220 w 2532"/>
                <a:gd name="T89" fmla="*/ 1379 h 1894"/>
                <a:gd name="T90" fmla="*/ 2220 w 2532"/>
                <a:gd name="T91" fmla="*/ 1379 h 1894"/>
                <a:gd name="T92" fmla="*/ 2220 w 2532"/>
                <a:gd name="T93" fmla="*/ 1379 h 1894"/>
                <a:gd name="T94" fmla="*/ 2220 w 2532"/>
                <a:gd name="T95" fmla="*/ 1379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32" h="1894">
                  <a:moveTo>
                    <a:pt x="2240" y="0"/>
                  </a:moveTo>
                  <a:cubicBezTo>
                    <a:pt x="291" y="0"/>
                    <a:pt x="291" y="0"/>
                    <a:pt x="291" y="0"/>
                  </a:cubicBezTo>
                  <a:cubicBezTo>
                    <a:pt x="131" y="0"/>
                    <a:pt x="0" y="131"/>
                    <a:pt x="0" y="291"/>
                  </a:cubicBezTo>
                  <a:cubicBezTo>
                    <a:pt x="0" y="1603"/>
                    <a:pt x="0" y="1603"/>
                    <a:pt x="0" y="1603"/>
                  </a:cubicBezTo>
                  <a:cubicBezTo>
                    <a:pt x="0" y="1763"/>
                    <a:pt x="131" y="1894"/>
                    <a:pt x="291" y="1894"/>
                  </a:cubicBezTo>
                  <a:cubicBezTo>
                    <a:pt x="2240" y="1894"/>
                    <a:pt x="2240" y="1894"/>
                    <a:pt x="2240" y="1894"/>
                  </a:cubicBezTo>
                  <a:cubicBezTo>
                    <a:pt x="2401" y="1894"/>
                    <a:pt x="2532" y="1763"/>
                    <a:pt x="2532" y="1603"/>
                  </a:cubicBezTo>
                  <a:cubicBezTo>
                    <a:pt x="2532" y="291"/>
                    <a:pt x="2532" y="291"/>
                    <a:pt x="2532" y="291"/>
                  </a:cubicBezTo>
                  <a:cubicBezTo>
                    <a:pt x="2531" y="131"/>
                    <a:pt x="2401" y="0"/>
                    <a:pt x="2240" y="0"/>
                  </a:cubicBezTo>
                  <a:cubicBezTo>
                    <a:pt x="2240" y="0"/>
                    <a:pt x="2240" y="0"/>
                    <a:pt x="2240" y="0"/>
                  </a:cubicBezTo>
                  <a:moveTo>
                    <a:pt x="1621" y="578"/>
                  </a:moveTo>
                  <a:cubicBezTo>
                    <a:pt x="2026" y="578"/>
                    <a:pt x="2026" y="578"/>
                    <a:pt x="2026" y="578"/>
                  </a:cubicBezTo>
                  <a:cubicBezTo>
                    <a:pt x="2058" y="578"/>
                    <a:pt x="2088" y="622"/>
                    <a:pt x="2088" y="654"/>
                  </a:cubicBezTo>
                  <a:cubicBezTo>
                    <a:pt x="2088" y="686"/>
                    <a:pt x="2058" y="730"/>
                    <a:pt x="2026" y="730"/>
                  </a:cubicBezTo>
                  <a:cubicBezTo>
                    <a:pt x="1621" y="730"/>
                    <a:pt x="1621" y="730"/>
                    <a:pt x="1621" y="730"/>
                  </a:cubicBezTo>
                  <a:cubicBezTo>
                    <a:pt x="1589" y="730"/>
                    <a:pt x="1559" y="686"/>
                    <a:pt x="1559" y="654"/>
                  </a:cubicBezTo>
                  <a:cubicBezTo>
                    <a:pt x="1559" y="622"/>
                    <a:pt x="1589" y="578"/>
                    <a:pt x="1621" y="578"/>
                  </a:cubicBezTo>
                  <a:cubicBezTo>
                    <a:pt x="1621" y="578"/>
                    <a:pt x="1621" y="578"/>
                    <a:pt x="1621" y="578"/>
                  </a:cubicBezTo>
                  <a:moveTo>
                    <a:pt x="1621" y="903"/>
                  </a:moveTo>
                  <a:cubicBezTo>
                    <a:pt x="2026" y="903"/>
                    <a:pt x="2026" y="903"/>
                    <a:pt x="2026" y="903"/>
                  </a:cubicBezTo>
                  <a:cubicBezTo>
                    <a:pt x="2058" y="903"/>
                    <a:pt x="2088" y="947"/>
                    <a:pt x="2088" y="979"/>
                  </a:cubicBezTo>
                  <a:cubicBezTo>
                    <a:pt x="2088" y="1011"/>
                    <a:pt x="2058" y="1055"/>
                    <a:pt x="2026" y="1055"/>
                  </a:cubicBezTo>
                  <a:cubicBezTo>
                    <a:pt x="1621" y="1055"/>
                    <a:pt x="1621" y="1055"/>
                    <a:pt x="1621" y="1055"/>
                  </a:cubicBezTo>
                  <a:cubicBezTo>
                    <a:pt x="1589" y="1055"/>
                    <a:pt x="1559" y="1011"/>
                    <a:pt x="1559" y="979"/>
                  </a:cubicBezTo>
                  <a:cubicBezTo>
                    <a:pt x="1559" y="947"/>
                    <a:pt x="1589" y="903"/>
                    <a:pt x="1621" y="903"/>
                  </a:cubicBezTo>
                  <a:cubicBezTo>
                    <a:pt x="1621" y="903"/>
                    <a:pt x="1621" y="903"/>
                    <a:pt x="1621" y="903"/>
                  </a:cubicBezTo>
                  <a:moveTo>
                    <a:pt x="300" y="1467"/>
                  </a:moveTo>
                  <a:cubicBezTo>
                    <a:pt x="268" y="1460"/>
                    <a:pt x="248" y="1430"/>
                    <a:pt x="254" y="1398"/>
                  </a:cubicBezTo>
                  <a:cubicBezTo>
                    <a:pt x="291" y="1202"/>
                    <a:pt x="438" y="1051"/>
                    <a:pt x="623" y="998"/>
                  </a:cubicBezTo>
                  <a:cubicBezTo>
                    <a:pt x="527" y="946"/>
                    <a:pt x="461" y="846"/>
                    <a:pt x="461" y="730"/>
                  </a:cubicBezTo>
                  <a:cubicBezTo>
                    <a:pt x="461" y="561"/>
                    <a:pt x="598" y="425"/>
                    <a:pt x="766" y="425"/>
                  </a:cubicBezTo>
                  <a:cubicBezTo>
                    <a:pt x="934" y="425"/>
                    <a:pt x="1071" y="562"/>
                    <a:pt x="1071" y="730"/>
                  </a:cubicBezTo>
                  <a:cubicBezTo>
                    <a:pt x="1071" y="846"/>
                    <a:pt x="1005" y="946"/>
                    <a:pt x="909" y="998"/>
                  </a:cubicBezTo>
                  <a:cubicBezTo>
                    <a:pt x="1094" y="1051"/>
                    <a:pt x="1241" y="1203"/>
                    <a:pt x="1278" y="1400"/>
                  </a:cubicBezTo>
                  <a:cubicBezTo>
                    <a:pt x="1284" y="1431"/>
                    <a:pt x="1263" y="1462"/>
                    <a:pt x="1231" y="1468"/>
                  </a:cubicBezTo>
                  <a:cubicBezTo>
                    <a:pt x="1231" y="1468"/>
                    <a:pt x="1231" y="1468"/>
                    <a:pt x="1231" y="1468"/>
                  </a:cubicBezTo>
                  <a:cubicBezTo>
                    <a:pt x="1228" y="1469"/>
                    <a:pt x="1224" y="1469"/>
                    <a:pt x="1220" y="1469"/>
                  </a:cubicBezTo>
                  <a:lnTo>
                    <a:pt x="300" y="1467"/>
                  </a:lnTo>
                  <a:close/>
                  <a:moveTo>
                    <a:pt x="2220" y="1379"/>
                  </a:moveTo>
                  <a:cubicBezTo>
                    <a:pt x="1621" y="1379"/>
                    <a:pt x="1621" y="1379"/>
                    <a:pt x="1621" y="1379"/>
                  </a:cubicBezTo>
                  <a:cubicBezTo>
                    <a:pt x="1589" y="1379"/>
                    <a:pt x="1559" y="1335"/>
                    <a:pt x="1559" y="1303"/>
                  </a:cubicBezTo>
                  <a:cubicBezTo>
                    <a:pt x="1559" y="1271"/>
                    <a:pt x="1589" y="1227"/>
                    <a:pt x="1621" y="1227"/>
                  </a:cubicBezTo>
                  <a:cubicBezTo>
                    <a:pt x="2220" y="1227"/>
                    <a:pt x="2220" y="1227"/>
                    <a:pt x="2220" y="1227"/>
                  </a:cubicBezTo>
                  <a:cubicBezTo>
                    <a:pt x="2252" y="1227"/>
                    <a:pt x="2282" y="1271"/>
                    <a:pt x="2282" y="1303"/>
                  </a:cubicBezTo>
                  <a:cubicBezTo>
                    <a:pt x="2282" y="1335"/>
                    <a:pt x="2252" y="1379"/>
                    <a:pt x="2220" y="1379"/>
                  </a:cubicBezTo>
                  <a:cubicBezTo>
                    <a:pt x="2220" y="1379"/>
                    <a:pt x="2220" y="1379"/>
                    <a:pt x="2220" y="1379"/>
                  </a:cubicBezTo>
                  <a:moveTo>
                    <a:pt x="2220" y="1379"/>
                  </a:moveTo>
                  <a:cubicBezTo>
                    <a:pt x="2220" y="1379"/>
                    <a:pt x="2220" y="1379"/>
                    <a:pt x="2220" y="1379"/>
                  </a:cubicBezTo>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5252424" y="3298527"/>
            <a:ext cx="1719895" cy="1719895"/>
            <a:chOff x="2161506" y="2884711"/>
            <a:chExt cx="648000" cy="648000"/>
          </a:xfrm>
        </p:grpSpPr>
        <p:sp>
          <p:nvSpPr>
            <p:cNvPr id="10" name="矩形: 圆角 9"/>
            <p:cNvSpPr>
              <a:spLocks noChangeAspect="1"/>
            </p:cNvSpPr>
            <p:nvPr/>
          </p:nvSpPr>
          <p:spPr>
            <a:xfrm>
              <a:off x="2161506" y="2884711"/>
              <a:ext cx="648000" cy="648000"/>
            </a:xfrm>
            <a:prstGeom prst="roundRect">
              <a:avLst>
                <a:gd name="adj" fmla="val 50000"/>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3"/>
            <p:cNvSpPr>
              <a:spLocks noEditPoints="1"/>
            </p:cNvSpPr>
            <p:nvPr/>
          </p:nvSpPr>
          <p:spPr bwMode="auto">
            <a:xfrm>
              <a:off x="2305983" y="3074742"/>
              <a:ext cx="359046" cy="267938"/>
            </a:xfrm>
            <a:custGeom>
              <a:avLst/>
              <a:gdLst>
                <a:gd name="T0" fmla="*/ 1628 w 3072"/>
                <a:gd name="T1" fmla="*/ 1341 h 2294"/>
                <a:gd name="T2" fmla="*/ 481 w 3072"/>
                <a:gd name="T3" fmla="*/ 1341 h 2294"/>
                <a:gd name="T4" fmla="*/ 389 w 3072"/>
                <a:gd name="T5" fmla="*/ 1434 h 2294"/>
                <a:gd name="T6" fmla="*/ 481 w 3072"/>
                <a:gd name="T7" fmla="*/ 1526 h 2294"/>
                <a:gd name="T8" fmla="*/ 1638 w 3072"/>
                <a:gd name="T9" fmla="*/ 1526 h 2294"/>
                <a:gd name="T10" fmla="*/ 1731 w 3072"/>
                <a:gd name="T11" fmla="*/ 1434 h 2294"/>
                <a:gd name="T12" fmla="*/ 1628 w 3072"/>
                <a:gd name="T13" fmla="*/ 1341 h 2294"/>
                <a:gd name="T14" fmla="*/ 1628 w 3072"/>
                <a:gd name="T15" fmla="*/ 1720 h 2294"/>
                <a:gd name="T16" fmla="*/ 481 w 3072"/>
                <a:gd name="T17" fmla="*/ 1720 h 2294"/>
                <a:gd name="T18" fmla="*/ 389 w 3072"/>
                <a:gd name="T19" fmla="*/ 1812 h 2294"/>
                <a:gd name="T20" fmla="*/ 481 w 3072"/>
                <a:gd name="T21" fmla="*/ 1905 h 2294"/>
                <a:gd name="T22" fmla="*/ 1638 w 3072"/>
                <a:gd name="T23" fmla="*/ 1905 h 2294"/>
                <a:gd name="T24" fmla="*/ 1731 w 3072"/>
                <a:gd name="T25" fmla="*/ 1812 h 2294"/>
                <a:gd name="T26" fmla="*/ 1628 w 3072"/>
                <a:gd name="T27" fmla="*/ 1720 h 2294"/>
                <a:gd name="T28" fmla="*/ 2693 w 3072"/>
                <a:gd name="T29" fmla="*/ 0 h 2294"/>
                <a:gd name="T30" fmla="*/ 379 w 3072"/>
                <a:gd name="T31" fmla="*/ 0 h 2294"/>
                <a:gd name="T32" fmla="*/ 0 w 3072"/>
                <a:gd name="T33" fmla="*/ 379 h 2294"/>
                <a:gd name="T34" fmla="*/ 0 w 3072"/>
                <a:gd name="T35" fmla="*/ 1915 h 2294"/>
                <a:gd name="T36" fmla="*/ 379 w 3072"/>
                <a:gd name="T37" fmla="*/ 2294 h 2294"/>
                <a:gd name="T38" fmla="*/ 2683 w 3072"/>
                <a:gd name="T39" fmla="*/ 2294 h 2294"/>
                <a:gd name="T40" fmla="*/ 3062 w 3072"/>
                <a:gd name="T41" fmla="*/ 1915 h 2294"/>
                <a:gd name="T42" fmla="*/ 3062 w 3072"/>
                <a:gd name="T43" fmla="*/ 379 h 2294"/>
                <a:gd name="T44" fmla="*/ 2693 w 3072"/>
                <a:gd name="T45" fmla="*/ 0 h 2294"/>
                <a:gd name="T46" fmla="*/ 2877 w 3072"/>
                <a:gd name="T47" fmla="*/ 1915 h 2294"/>
                <a:gd name="T48" fmla="*/ 2683 w 3072"/>
                <a:gd name="T49" fmla="*/ 2109 h 2294"/>
                <a:gd name="T50" fmla="*/ 379 w 3072"/>
                <a:gd name="T51" fmla="*/ 2109 h 2294"/>
                <a:gd name="T52" fmla="*/ 184 w 3072"/>
                <a:gd name="T53" fmla="*/ 1915 h 2294"/>
                <a:gd name="T54" fmla="*/ 184 w 3072"/>
                <a:gd name="T55" fmla="*/ 379 h 2294"/>
                <a:gd name="T56" fmla="*/ 379 w 3072"/>
                <a:gd name="T57" fmla="*/ 184 h 2294"/>
                <a:gd name="T58" fmla="*/ 2683 w 3072"/>
                <a:gd name="T59" fmla="*/ 184 h 2294"/>
                <a:gd name="T60" fmla="*/ 2877 w 3072"/>
                <a:gd name="T61" fmla="*/ 379 h 2294"/>
                <a:gd name="T62" fmla="*/ 2877 w 3072"/>
                <a:gd name="T63" fmla="*/ 1915 h 2294"/>
                <a:gd name="T64" fmla="*/ 2877 w 3072"/>
                <a:gd name="T65" fmla="*/ 1915 h 2294"/>
                <a:gd name="T66" fmla="*/ 2499 w 3072"/>
                <a:gd name="T67" fmla="*/ 379 h 2294"/>
                <a:gd name="T68" fmla="*/ 2109 w 3072"/>
                <a:gd name="T69" fmla="*/ 379 h 2294"/>
                <a:gd name="T70" fmla="*/ 1915 w 3072"/>
                <a:gd name="T71" fmla="*/ 573 h 2294"/>
                <a:gd name="T72" fmla="*/ 1915 w 3072"/>
                <a:gd name="T73" fmla="*/ 952 h 2294"/>
                <a:gd name="T74" fmla="*/ 2109 w 3072"/>
                <a:gd name="T75" fmla="*/ 1147 h 2294"/>
                <a:gd name="T76" fmla="*/ 2488 w 3072"/>
                <a:gd name="T77" fmla="*/ 1147 h 2294"/>
                <a:gd name="T78" fmla="*/ 2683 w 3072"/>
                <a:gd name="T79" fmla="*/ 952 h 2294"/>
                <a:gd name="T80" fmla="*/ 2683 w 3072"/>
                <a:gd name="T81" fmla="*/ 563 h 2294"/>
                <a:gd name="T82" fmla="*/ 2499 w 3072"/>
                <a:gd name="T83" fmla="*/ 379 h 2294"/>
                <a:gd name="T84" fmla="*/ 2499 w 3072"/>
                <a:gd name="T85" fmla="*/ 860 h 2294"/>
                <a:gd name="T86" fmla="*/ 2406 w 3072"/>
                <a:gd name="T87" fmla="*/ 952 h 2294"/>
                <a:gd name="T88" fmla="*/ 2212 w 3072"/>
                <a:gd name="T89" fmla="*/ 952 h 2294"/>
                <a:gd name="T90" fmla="*/ 2120 w 3072"/>
                <a:gd name="T91" fmla="*/ 860 h 2294"/>
                <a:gd name="T92" fmla="*/ 2120 w 3072"/>
                <a:gd name="T93" fmla="*/ 666 h 2294"/>
                <a:gd name="T94" fmla="*/ 2212 w 3072"/>
                <a:gd name="T95" fmla="*/ 573 h 2294"/>
                <a:gd name="T96" fmla="*/ 2406 w 3072"/>
                <a:gd name="T97" fmla="*/ 573 h 2294"/>
                <a:gd name="T98" fmla="*/ 2499 w 3072"/>
                <a:gd name="T99" fmla="*/ 666 h 2294"/>
                <a:gd name="T100" fmla="*/ 2499 w 3072"/>
                <a:gd name="T101" fmla="*/ 860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72" h="2294">
                  <a:moveTo>
                    <a:pt x="1628" y="1341"/>
                  </a:moveTo>
                  <a:cubicBezTo>
                    <a:pt x="481" y="1341"/>
                    <a:pt x="481" y="1341"/>
                    <a:pt x="481" y="1341"/>
                  </a:cubicBezTo>
                  <a:cubicBezTo>
                    <a:pt x="430" y="1341"/>
                    <a:pt x="389" y="1382"/>
                    <a:pt x="389" y="1434"/>
                  </a:cubicBezTo>
                  <a:cubicBezTo>
                    <a:pt x="389" y="1485"/>
                    <a:pt x="430" y="1526"/>
                    <a:pt x="481" y="1526"/>
                  </a:cubicBezTo>
                  <a:cubicBezTo>
                    <a:pt x="1638" y="1526"/>
                    <a:pt x="1638" y="1526"/>
                    <a:pt x="1638" y="1526"/>
                  </a:cubicBezTo>
                  <a:cubicBezTo>
                    <a:pt x="1690" y="1526"/>
                    <a:pt x="1731" y="1485"/>
                    <a:pt x="1731" y="1434"/>
                  </a:cubicBezTo>
                  <a:cubicBezTo>
                    <a:pt x="1731" y="1382"/>
                    <a:pt x="1690" y="1341"/>
                    <a:pt x="1628" y="1341"/>
                  </a:cubicBezTo>
                  <a:close/>
                  <a:moveTo>
                    <a:pt x="1628" y="1720"/>
                  </a:moveTo>
                  <a:cubicBezTo>
                    <a:pt x="481" y="1720"/>
                    <a:pt x="481" y="1720"/>
                    <a:pt x="481" y="1720"/>
                  </a:cubicBezTo>
                  <a:cubicBezTo>
                    <a:pt x="430" y="1720"/>
                    <a:pt x="389" y="1761"/>
                    <a:pt x="389" y="1812"/>
                  </a:cubicBezTo>
                  <a:cubicBezTo>
                    <a:pt x="389" y="1864"/>
                    <a:pt x="430" y="1905"/>
                    <a:pt x="481" y="1905"/>
                  </a:cubicBezTo>
                  <a:cubicBezTo>
                    <a:pt x="1638" y="1905"/>
                    <a:pt x="1638" y="1905"/>
                    <a:pt x="1638" y="1905"/>
                  </a:cubicBezTo>
                  <a:cubicBezTo>
                    <a:pt x="1690" y="1905"/>
                    <a:pt x="1731" y="1864"/>
                    <a:pt x="1731" y="1812"/>
                  </a:cubicBezTo>
                  <a:cubicBezTo>
                    <a:pt x="1731" y="1761"/>
                    <a:pt x="1690" y="1720"/>
                    <a:pt x="1628" y="1720"/>
                  </a:cubicBezTo>
                  <a:close/>
                  <a:moveTo>
                    <a:pt x="2693" y="0"/>
                  </a:moveTo>
                  <a:cubicBezTo>
                    <a:pt x="379" y="0"/>
                    <a:pt x="379" y="0"/>
                    <a:pt x="379" y="0"/>
                  </a:cubicBezTo>
                  <a:cubicBezTo>
                    <a:pt x="174" y="0"/>
                    <a:pt x="0" y="164"/>
                    <a:pt x="0" y="379"/>
                  </a:cubicBezTo>
                  <a:cubicBezTo>
                    <a:pt x="0" y="1915"/>
                    <a:pt x="0" y="1915"/>
                    <a:pt x="0" y="1915"/>
                  </a:cubicBezTo>
                  <a:cubicBezTo>
                    <a:pt x="0" y="2130"/>
                    <a:pt x="174" y="2294"/>
                    <a:pt x="379" y="2294"/>
                  </a:cubicBezTo>
                  <a:cubicBezTo>
                    <a:pt x="2683" y="2294"/>
                    <a:pt x="2683" y="2294"/>
                    <a:pt x="2683" y="2294"/>
                  </a:cubicBezTo>
                  <a:cubicBezTo>
                    <a:pt x="2898" y="2294"/>
                    <a:pt x="3062" y="2120"/>
                    <a:pt x="3062" y="1915"/>
                  </a:cubicBezTo>
                  <a:cubicBezTo>
                    <a:pt x="3062" y="379"/>
                    <a:pt x="3062" y="379"/>
                    <a:pt x="3062" y="379"/>
                  </a:cubicBezTo>
                  <a:cubicBezTo>
                    <a:pt x="3072" y="164"/>
                    <a:pt x="2898" y="0"/>
                    <a:pt x="2693" y="0"/>
                  </a:cubicBezTo>
                  <a:close/>
                  <a:moveTo>
                    <a:pt x="2877" y="1915"/>
                  </a:moveTo>
                  <a:cubicBezTo>
                    <a:pt x="2877" y="2017"/>
                    <a:pt x="2796" y="2109"/>
                    <a:pt x="2683" y="2109"/>
                  </a:cubicBezTo>
                  <a:cubicBezTo>
                    <a:pt x="379" y="2109"/>
                    <a:pt x="379" y="2109"/>
                    <a:pt x="379" y="2109"/>
                  </a:cubicBezTo>
                  <a:cubicBezTo>
                    <a:pt x="276" y="2109"/>
                    <a:pt x="184" y="2028"/>
                    <a:pt x="184" y="1915"/>
                  </a:cubicBezTo>
                  <a:cubicBezTo>
                    <a:pt x="184" y="379"/>
                    <a:pt x="184" y="379"/>
                    <a:pt x="184" y="379"/>
                  </a:cubicBezTo>
                  <a:cubicBezTo>
                    <a:pt x="184" y="276"/>
                    <a:pt x="266" y="184"/>
                    <a:pt x="379" y="184"/>
                  </a:cubicBezTo>
                  <a:cubicBezTo>
                    <a:pt x="2683" y="184"/>
                    <a:pt x="2683" y="184"/>
                    <a:pt x="2683" y="184"/>
                  </a:cubicBezTo>
                  <a:cubicBezTo>
                    <a:pt x="2785" y="184"/>
                    <a:pt x="2877" y="266"/>
                    <a:pt x="2877" y="379"/>
                  </a:cubicBezTo>
                  <a:cubicBezTo>
                    <a:pt x="2877" y="1915"/>
                    <a:pt x="2877" y="1915"/>
                    <a:pt x="2877" y="1915"/>
                  </a:cubicBezTo>
                  <a:cubicBezTo>
                    <a:pt x="2877" y="1915"/>
                    <a:pt x="2877" y="1915"/>
                    <a:pt x="2877" y="1915"/>
                  </a:cubicBezTo>
                  <a:close/>
                  <a:moveTo>
                    <a:pt x="2499" y="379"/>
                  </a:moveTo>
                  <a:cubicBezTo>
                    <a:pt x="2109" y="379"/>
                    <a:pt x="2109" y="379"/>
                    <a:pt x="2109" y="379"/>
                  </a:cubicBezTo>
                  <a:cubicBezTo>
                    <a:pt x="2007" y="379"/>
                    <a:pt x="1915" y="461"/>
                    <a:pt x="1915" y="573"/>
                  </a:cubicBezTo>
                  <a:cubicBezTo>
                    <a:pt x="1915" y="952"/>
                    <a:pt x="1915" y="952"/>
                    <a:pt x="1915" y="952"/>
                  </a:cubicBezTo>
                  <a:cubicBezTo>
                    <a:pt x="1915" y="1055"/>
                    <a:pt x="1997" y="1147"/>
                    <a:pt x="2109" y="1147"/>
                  </a:cubicBezTo>
                  <a:cubicBezTo>
                    <a:pt x="2488" y="1147"/>
                    <a:pt x="2488" y="1147"/>
                    <a:pt x="2488" y="1147"/>
                  </a:cubicBezTo>
                  <a:cubicBezTo>
                    <a:pt x="2591" y="1147"/>
                    <a:pt x="2683" y="1065"/>
                    <a:pt x="2683" y="952"/>
                  </a:cubicBezTo>
                  <a:cubicBezTo>
                    <a:pt x="2683" y="563"/>
                    <a:pt x="2683" y="563"/>
                    <a:pt x="2683" y="563"/>
                  </a:cubicBezTo>
                  <a:cubicBezTo>
                    <a:pt x="2693" y="461"/>
                    <a:pt x="2601" y="379"/>
                    <a:pt x="2499" y="379"/>
                  </a:cubicBezTo>
                  <a:close/>
                  <a:moveTo>
                    <a:pt x="2499" y="860"/>
                  </a:moveTo>
                  <a:cubicBezTo>
                    <a:pt x="2499" y="911"/>
                    <a:pt x="2458" y="952"/>
                    <a:pt x="2406" y="952"/>
                  </a:cubicBezTo>
                  <a:cubicBezTo>
                    <a:pt x="2212" y="952"/>
                    <a:pt x="2212" y="952"/>
                    <a:pt x="2212" y="952"/>
                  </a:cubicBezTo>
                  <a:cubicBezTo>
                    <a:pt x="2161" y="952"/>
                    <a:pt x="2120" y="911"/>
                    <a:pt x="2120" y="860"/>
                  </a:cubicBezTo>
                  <a:cubicBezTo>
                    <a:pt x="2120" y="666"/>
                    <a:pt x="2120" y="666"/>
                    <a:pt x="2120" y="666"/>
                  </a:cubicBezTo>
                  <a:cubicBezTo>
                    <a:pt x="2120" y="614"/>
                    <a:pt x="2161" y="573"/>
                    <a:pt x="2212" y="573"/>
                  </a:cubicBezTo>
                  <a:cubicBezTo>
                    <a:pt x="2406" y="573"/>
                    <a:pt x="2406" y="573"/>
                    <a:pt x="2406" y="573"/>
                  </a:cubicBezTo>
                  <a:cubicBezTo>
                    <a:pt x="2458" y="573"/>
                    <a:pt x="2499" y="614"/>
                    <a:pt x="2499" y="666"/>
                  </a:cubicBezTo>
                  <a:cubicBezTo>
                    <a:pt x="2499" y="860"/>
                    <a:pt x="2499" y="860"/>
                    <a:pt x="2499" y="86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4335352" y="905433"/>
            <a:ext cx="3559394" cy="1888721"/>
            <a:chOff x="4335352" y="905433"/>
            <a:chExt cx="3559394" cy="1888721"/>
          </a:xfrm>
        </p:grpSpPr>
        <p:sp>
          <p:nvSpPr>
            <p:cNvPr id="28" name="矩形 27"/>
            <p:cNvSpPr/>
            <p:nvPr/>
          </p:nvSpPr>
          <p:spPr>
            <a:xfrm>
              <a:off x="4942820" y="905433"/>
              <a:ext cx="2339102" cy="461665"/>
            </a:xfrm>
            <a:prstGeom prst="rect">
              <a:avLst/>
            </a:prstGeom>
          </p:spPr>
          <p:txBody>
            <a:bodyPr wrap="none">
              <a:spAutoFit/>
            </a:bodyPr>
            <a:lstStyle/>
            <a:p>
              <a:r>
                <a:rPr lang="zh-CN" altLang="en-US" sz="2400" b="1" dirty="0">
                  <a:solidFill>
                    <a:srgbClr val="ED7D31"/>
                  </a:solidFill>
                  <a:latin typeface="微软雅黑" panose="020B0503020204020204" pitchFamily="34" charset="-122"/>
                  <a:ea typeface="微软雅黑" panose="020B0503020204020204" pitchFamily="34" charset="-122"/>
                </a:rPr>
                <a:t>随身携带的名片</a:t>
              </a:r>
            </a:p>
          </p:txBody>
        </p:sp>
        <p:sp>
          <p:nvSpPr>
            <p:cNvPr id="29" name="矩形 28"/>
            <p:cNvSpPr/>
            <p:nvPr/>
          </p:nvSpPr>
          <p:spPr>
            <a:xfrm>
              <a:off x="4335352" y="1443591"/>
              <a:ext cx="3559394" cy="1350563"/>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而把名片放在贴胸的上衣内侧口袋，是比较规矩的做法，表明你很重视自己的身份职业，同时别人也会感到被尊重，从而对你产生良好的印象。</a:t>
              </a:r>
              <a:endParaRPr lang="zh-CN" altLang="en-US" sz="1400" dirty="0">
                <a:solidFill>
                  <a:schemeClr val="tx1">
                    <a:lumMod val="65000"/>
                    <a:lumOff val="35000"/>
                  </a:schemeClr>
                </a:solidFill>
              </a:endParaRPr>
            </a:p>
          </p:txBody>
        </p:sp>
      </p:grpSp>
      <p:grpSp>
        <p:nvGrpSpPr>
          <p:cNvPr id="3" name="组合 2"/>
          <p:cNvGrpSpPr/>
          <p:nvPr/>
        </p:nvGrpSpPr>
        <p:grpSpPr>
          <a:xfrm>
            <a:off x="7797740" y="3520202"/>
            <a:ext cx="3559394" cy="1600586"/>
            <a:chOff x="7797740" y="3520202"/>
            <a:chExt cx="3559394" cy="1600586"/>
          </a:xfrm>
        </p:grpSpPr>
        <p:sp>
          <p:nvSpPr>
            <p:cNvPr id="27" name="矩形 26"/>
            <p:cNvSpPr/>
            <p:nvPr/>
          </p:nvSpPr>
          <p:spPr>
            <a:xfrm>
              <a:off x="8407886" y="3520202"/>
              <a:ext cx="2339102" cy="461665"/>
            </a:xfrm>
            <a:prstGeom prst="rect">
              <a:avLst/>
            </a:prstGeom>
          </p:spPr>
          <p:txBody>
            <a:bodyPr wrap="none">
              <a:spAutoFit/>
            </a:bodyPr>
            <a:lstStyle/>
            <a:p>
              <a:r>
                <a:rPr lang="zh-CN" altLang="en-US" sz="2400" b="1" dirty="0">
                  <a:solidFill>
                    <a:srgbClr val="777777"/>
                  </a:solidFill>
                  <a:latin typeface="微软雅黑" panose="020B0503020204020204" pitchFamily="34" charset="-122"/>
                  <a:ea typeface="微软雅黑" panose="020B0503020204020204" pitchFamily="34" charset="-122"/>
                </a:rPr>
                <a:t>接受对方的名片</a:t>
              </a:r>
            </a:p>
          </p:txBody>
        </p:sp>
        <p:sp>
          <p:nvSpPr>
            <p:cNvPr id="32" name="矩形 31"/>
            <p:cNvSpPr/>
            <p:nvPr/>
          </p:nvSpPr>
          <p:spPr>
            <a:xfrm>
              <a:off x="7797740" y="4058959"/>
              <a:ext cx="3559394" cy="1061829"/>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名片一般不放在下身口袋里，当着别人的面，把名片从裤兜、特别是裤子后面的口袋拿出来是商务礼仪所忌讳的。</a:t>
              </a:r>
            </a:p>
          </p:txBody>
        </p:sp>
      </p:grpSp>
      <p:sp>
        <p:nvSpPr>
          <p:cNvPr id="33" name="矩形: 圆角 32"/>
          <p:cNvSpPr/>
          <p:nvPr/>
        </p:nvSpPr>
        <p:spPr>
          <a:xfrm>
            <a:off x="1034719" y="1543279"/>
            <a:ext cx="2754155" cy="2754155"/>
          </a:xfrm>
          <a:prstGeom prst="roundRect">
            <a:avLst>
              <a:gd name="adj" fmla="val 50000"/>
            </a:avLst>
          </a:prstGeom>
          <a:solidFill>
            <a:srgbClr val="86AEE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latin typeface="微软雅黑" panose="020B0503020204020204" pitchFamily="34" charset="-122"/>
                <a:ea typeface="微软雅黑" panose="020B0503020204020204" pitchFamily="34" charset="-122"/>
              </a:rPr>
              <a:t>名片的</a:t>
            </a:r>
            <a:endParaRPr lang="en-US" altLang="zh-CN" sz="4000" b="1" dirty="0">
              <a:latin typeface="微软雅黑" panose="020B0503020204020204" pitchFamily="34" charset="-122"/>
              <a:ea typeface="微软雅黑" panose="020B0503020204020204" pitchFamily="34" charset="-122"/>
            </a:endParaRPr>
          </a:p>
          <a:p>
            <a:pPr algn="ctr"/>
            <a:r>
              <a:rPr lang="zh-CN" altLang="en-US" sz="4000" b="1" dirty="0">
                <a:latin typeface="微软雅黑" panose="020B0503020204020204" pitchFamily="34" charset="-122"/>
                <a:ea typeface="微软雅黑" panose="020B0503020204020204" pitchFamily="34" charset="-122"/>
              </a:rPr>
              <a:t>存放</a:t>
            </a:r>
          </a:p>
        </p:txBody>
      </p:sp>
      <p:pic>
        <p:nvPicPr>
          <p:cNvPr id="75" name="图片 74"/>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500"/>
                    </a14:imgEffect>
                  </a14:imgLayer>
                </a14:imgProps>
              </a:ext>
              <a:ext uri="{28A0092B-C50C-407E-A947-70E740481C1C}">
                <a14:useLocalDpi xmlns:a14="http://schemas.microsoft.com/office/drawing/2010/main" val="0"/>
              </a:ext>
            </a:extLst>
          </a:blip>
          <a:srcRect/>
          <a:stretch>
            <a:fillRect/>
          </a:stretch>
        </p:blipFill>
        <p:spPr>
          <a:xfrm>
            <a:off x="1489686" y="3802899"/>
            <a:ext cx="1844219" cy="1844219"/>
          </a:xfrm>
          <a:custGeom>
            <a:avLst/>
            <a:gdLst>
              <a:gd name="connsiteX0" fmla="*/ 922090 w 1844219"/>
              <a:gd name="connsiteY0" fmla="*/ 0 h 1844219"/>
              <a:gd name="connsiteX1" fmla="*/ 922129 w 1844219"/>
              <a:gd name="connsiteY1" fmla="*/ 0 h 1844219"/>
              <a:gd name="connsiteX2" fmla="*/ 1016390 w 1844219"/>
              <a:gd name="connsiteY2" fmla="*/ 4760 h 1844219"/>
              <a:gd name="connsiteX3" fmla="*/ 1844219 w 1844219"/>
              <a:gd name="connsiteY3" fmla="*/ 922109 h 1844219"/>
              <a:gd name="connsiteX4" fmla="*/ 922109 w 1844219"/>
              <a:gd name="connsiteY4" fmla="*/ 1844219 h 1844219"/>
              <a:gd name="connsiteX5" fmla="*/ 18733 w 1844219"/>
              <a:gd name="connsiteY5" fmla="*/ 1107947 h 1844219"/>
              <a:gd name="connsiteX6" fmla="*/ 0 w 1844219"/>
              <a:gd name="connsiteY6" fmla="*/ 922119 h 1844219"/>
              <a:gd name="connsiteX7" fmla="*/ 0 w 1844219"/>
              <a:gd name="connsiteY7" fmla="*/ 922099 h 1844219"/>
              <a:gd name="connsiteX8" fmla="*/ 18733 w 1844219"/>
              <a:gd name="connsiteY8" fmla="*/ 736272 h 1844219"/>
              <a:gd name="connsiteX9" fmla="*/ 827829 w 1844219"/>
              <a:gd name="connsiteY9" fmla="*/ 4760 h 184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219" h="1844219">
                <a:moveTo>
                  <a:pt x="922090" y="0"/>
                </a:moveTo>
                <a:lnTo>
                  <a:pt x="922129" y="0"/>
                </a:lnTo>
                <a:lnTo>
                  <a:pt x="1016390" y="4760"/>
                </a:lnTo>
                <a:cubicBezTo>
                  <a:pt x="1481369" y="51981"/>
                  <a:pt x="1844219" y="444671"/>
                  <a:pt x="1844219" y="922109"/>
                </a:cubicBezTo>
                <a:cubicBezTo>
                  <a:pt x="1844219" y="1431376"/>
                  <a:pt x="1431376" y="1844219"/>
                  <a:pt x="922109" y="1844219"/>
                </a:cubicBezTo>
                <a:cubicBezTo>
                  <a:pt x="476500" y="1844219"/>
                  <a:pt x="104716" y="1528136"/>
                  <a:pt x="18733" y="1107947"/>
                </a:cubicBezTo>
                <a:lnTo>
                  <a:pt x="0" y="922119"/>
                </a:lnTo>
                <a:lnTo>
                  <a:pt x="0" y="922099"/>
                </a:lnTo>
                <a:lnTo>
                  <a:pt x="18733" y="736272"/>
                </a:lnTo>
                <a:cubicBezTo>
                  <a:pt x="98575" y="346096"/>
                  <a:pt x="424847" y="45685"/>
                  <a:pt x="827829" y="4760"/>
                </a:cubicBezTo>
                <a:close/>
              </a:path>
            </a:pathLst>
          </a:custGeom>
          <a:ln w="50800">
            <a:noFill/>
          </a:ln>
        </p:spPr>
      </p:pic>
      <p:sp>
        <p:nvSpPr>
          <p:cNvPr id="18" name="矩形 17"/>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500" fill="hold"/>
                                        <p:tgtEl>
                                          <p:spTgt spid="33"/>
                                        </p:tgtEl>
                                        <p:attrNameLst>
                                          <p:attrName>ppt_w</p:attrName>
                                        </p:attrNameLst>
                                      </p:cBhvr>
                                      <p:tavLst>
                                        <p:tav tm="0">
                                          <p:val>
                                            <p:fltVal val="0"/>
                                          </p:val>
                                        </p:tav>
                                        <p:tav tm="100000">
                                          <p:val>
                                            <p:strVal val="#ppt_w"/>
                                          </p:val>
                                        </p:tav>
                                      </p:tavLst>
                                    </p:anim>
                                    <p:anim calcmode="lin" valueType="num">
                                      <p:cBhvr>
                                        <p:cTn id="8" dur="1500" fill="hold"/>
                                        <p:tgtEl>
                                          <p:spTgt spid="33"/>
                                        </p:tgtEl>
                                        <p:attrNameLst>
                                          <p:attrName>ppt_h</p:attrName>
                                        </p:attrNameLst>
                                      </p:cBhvr>
                                      <p:tavLst>
                                        <p:tav tm="0">
                                          <p:val>
                                            <p:fltVal val="0"/>
                                          </p:val>
                                        </p:tav>
                                        <p:tav tm="100000">
                                          <p:val>
                                            <p:strVal val="#ppt_h"/>
                                          </p:val>
                                        </p:tav>
                                      </p:tavLst>
                                    </p:anim>
                                    <p:anim calcmode="lin" valueType="num">
                                      <p:cBhvr>
                                        <p:cTn id="9" dur="1500" fill="hold"/>
                                        <p:tgtEl>
                                          <p:spTgt spid="33"/>
                                        </p:tgtEl>
                                        <p:attrNameLst>
                                          <p:attrName>style.rotation</p:attrName>
                                        </p:attrNameLst>
                                      </p:cBhvr>
                                      <p:tavLst>
                                        <p:tav tm="0">
                                          <p:val>
                                            <p:fltVal val="360"/>
                                          </p:val>
                                        </p:tav>
                                        <p:tav tm="100000">
                                          <p:val>
                                            <p:fltVal val="0"/>
                                          </p:val>
                                        </p:tav>
                                      </p:tavLst>
                                    </p:anim>
                                    <p:animEffect transition="in" filter="fade">
                                      <p:cBhvr>
                                        <p:cTn id="10" dur="1500"/>
                                        <p:tgtEl>
                                          <p:spTgt spid="33"/>
                                        </p:tgtEl>
                                      </p:cBhvr>
                                    </p:animEffect>
                                  </p:childTnLst>
                                </p:cTn>
                              </p:par>
                              <p:par>
                                <p:cTn id="11" presetID="47" presetClass="entr" presetSubtype="0" fill="hold" nodeType="withEffect">
                                  <p:stCondLst>
                                    <p:cond delay="75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750"/>
                                        <p:tgtEl>
                                          <p:spTgt spid="75"/>
                                        </p:tgtEl>
                                      </p:cBhvr>
                                    </p:animEffect>
                                    <p:anim calcmode="lin" valueType="num">
                                      <p:cBhvr>
                                        <p:cTn id="14" dur="750" fill="hold"/>
                                        <p:tgtEl>
                                          <p:spTgt spid="75"/>
                                        </p:tgtEl>
                                        <p:attrNameLst>
                                          <p:attrName>ppt_x</p:attrName>
                                        </p:attrNameLst>
                                      </p:cBhvr>
                                      <p:tavLst>
                                        <p:tav tm="0">
                                          <p:val>
                                            <p:strVal val="#ppt_x"/>
                                          </p:val>
                                        </p:tav>
                                        <p:tav tm="100000">
                                          <p:val>
                                            <p:strVal val="#ppt_x"/>
                                          </p:val>
                                        </p:tav>
                                      </p:tavLst>
                                    </p:anim>
                                    <p:anim calcmode="lin" valueType="num">
                                      <p:cBhvr>
                                        <p:cTn id="15" dur="750" fill="hold"/>
                                        <p:tgtEl>
                                          <p:spTgt spid="7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750" fill="hold"/>
                                        <p:tgtEl>
                                          <p:spTgt spid="24"/>
                                        </p:tgtEl>
                                        <p:attrNameLst>
                                          <p:attrName>ppt_w</p:attrName>
                                        </p:attrNameLst>
                                      </p:cBhvr>
                                      <p:tavLst>
                                        <p:tav tm="0">
                                          <p:val>
                                            <p:fltVal val="0"/>
                                          </p:val>
                                        </p:tav>
                                        <p:tav tm="100000">
                                          <p:val>
                                            <p:strVal val="#ppt_w"/>
                                          </p:val>
                                        </p:tav>
                                      </p:tavLst>
                                    </p:anim>
                                    <p:anim calcmode="lin" valueType="num">
                                      <p:cBhvr>
                                        <p:cTn id="20" dur="750" fill="hold"/>
                                        <p:tgtEl>
                                          <p:spTgt spid="24"/>
                                        </p:tgtEl>
                                        <p:attrNameLst>
                                          <p:attrName>ppt_h</p:attrName>
                                        </p:attrNameLst>
                                      </p:cBhvr>
                                      <p:tavLst>
                                        <p:tav tm="0">
                                          <p:val>
                                            <p:fltVal val="0"/>
                                          </p:val>
                                        </p:tav>
                                        <p:tav tm="100000">
                                          <p:val>
                                            <p:strVal val="#ppt_h"/>
                                          </p:val>
                                        </p:tav>
                                      </p:tavLst>
                                    </p:anim>
                                  </p:childTnLst>
                                </p:cTn>
                              </p:par>
                              <p:par>
                                <p:cTn id="21" presetID="22" presetClass="entr" presetSubtype="1"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750"/>
                                        <p:tgtEl>
                                          <p:spTgt spid="2"/>
                                        </p:tgtEl>
                                      </p:cBhvr>
                                    </p:animEffect>
                                  </p:childTnLst>
                                </p:cTn>
                              </p:par>
                            </p:childTnLst>
                          </p:cTn>
                        </p:par>
                        <p:par>
                          <p:cTn id="24" fill="hold">
                            <p:stCondLst>
                              <p:cond delay="2500"/>
                            </p:stCondLst>
                            <p:childTnLst>
                              <p:par>
                                <p:cTn id="25" presetID="23" presetClass="entr" presetSubtype="16"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750" fill="hold"/>
                                        <p:tgtEl>
                                          <p:spTgt spid="25"/>
                                        </p:tgtEl>
                                        <p:attrNameLst>
                                          <p:attrName>ppt_w</p:attrName>
                                        </p:attrNameLst>
                                      </p:cBhvr>
                                      <p:tavLst>
                                        <p:tav tm="0">
                                          <p:val>
                                            <p:fltVal val="0"/>
                                          </p:val>
                                        </p:tav>
                                        <p:tav tm="100000">
                                          <p:val>
                                            <p:strVal val="#ppt_w"/>
                                          </p:val>
                                        </p:tav>
                                      </p:tavLst>
                                    </p:anim>
                                    <p:anim calcmode="lin" valueType="num">
                                      <p:cBhvr>
                                        <p:cTn id="28" dur="750" fill="hold"/>
                                        <p:tgtEl>
                                          <p:spTgt spid="25"/>
                                        </p:tgtEl>
                                        <p:attrNameLst>
                                          <p:attrName>ppt_h</p:attrName>
                                        </p:attrNameLst>
                                      </p:cBhvr>
                                      <p:tavLst>
                                        <p:tav tm="0">
                                          <p:val>
                                            <p:fltVal val="0"/>
                                          </p:val>
                                        </p:tav>
                                        <p:tav tm="100000">
                                          <p:val>
                                            <p:strVal val="#ppt_h"/>
                                          </p:val>
                                        </p:tav>
                                      </p:tavLst>
                                    </p:anim>
                                  </p:childTnLst>
                                </p:cTn>
                              </p:par>
                              <p:par>
                                <p:cTn id="29" presetID="22" presetClass="entr" presetSubtype="1"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750"/>
                                        <p:tgtEl>
                                          <p:spTgt spid="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6" name="矩形 25"/>
          <p:cNvSpPr/>
          <p:nvPr/>
        </p:nvSpPr>
        <p:spPr>
          <a:xfrm>
            <a:off x="689610" y="33464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H_Other_1"/>
          <p:cNvSpPr/>
          <p:nvPr>
            <p:custDataLst>
              <p:tags r:id="rId1"/>
            </p:custDataLst>
          </p:nvPr>
        </p:nvSpPr>
        <p:spPr>
          <a:xfrm flipH="1" flipV="1">
            <a:off x="5917378" y="4069661"/>
            <a:ext cx="1353274" cy="1007870"/>
          </a:xfrm>
          <a:prstGeom prst="bentArrow">
            <a:avLst>
              <a:gd name="adj1" fmla="val 19354"/>
              <a:gd name="adj2" fmla="val 16338"/>
              <a:gd name="adj3" fmla="val 24997"/>
              <a:gd name="adj4" fmla="val 39063"/>
            </a:avLst>
          </a:prstGeom>
          <a:solidFill>
            <a:schemeClr val="bg1">
              <a:lumMod val="8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charset="-122"/>
            </a:endParaRPr>
          </a:p>
        </p:txBody>
      </p:sp>
      <p:sp>
        <p:nvSpPr>
          <p:cNvPr id="11" name="矩形 10"/>
          <p:cNvSpPr/>
          <p:nvPr/>
        </p:nvSpPr>
        <p:spPr>
          <a:xfrm>
            <a:off x="5000813" y="686217"/>
            <a:ext cx="2236510" cy="584775"/>
          </a:xfrm>
          <a:prstGeom prst="rect">
            <a:avLst/>
          </a:prstGeom>
        </p:spPr>
        <p:txBody>
          <a:bodyPr wrap="non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名片的递交</a:t>
            </a:r>
          </a:p>
        </p:txBody>
      </p:sp>
      <p:sp>
        <p:nvSpPr>
          <p:cNvPr id="27" name="矩形 26"/>
          <p:cNvSpPr/>
          <p:nvPr/>
        </p:nvSpPr>
        <p:spPr>
          <a:xfrm>
            <a:off x="1080135" y="1271905"/>
            <a:ext cx="3256915" cy="3134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MH_Other_1"/>
          <p:cNvSpPr/>
          <p:nvPr>
            <p:custDataLst>
              <p:tags r:id="rId2"/>
            </p:custDataLst>
          </p:nvPr>
        </p:nvSpPr>
        <p:spPr>
          <a:xfrm rot="10800000" flipH="1">
            <a:off x="5158493" y="2881661"/>
            <a:ext cx="1262062" cy="701123"/>
          </a:xfrm>
          <a:prstGeom prst="bentArrow">
            <a:avLst>
              <a:gd name="adj1" fmla="val 23890"/>
              <a:gd name="adj2" fmla="val 22764"/>
              <a:gd name="adj3" fmla="val 33314"/>
              <a:gd name="adj4" fmla="val 39850"/>
            </a:avLst>
          </a:prstGeom>
          <a:solidFill>
            <a:schemeClr val="bg1">
              <a:lumMod val="8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charset="-122"/>
            </a:endParaRPr>
          </a:p>
        </p:txBody>
      </p:sp>
      <p:sp>
        <p:nvSpPr>
          <p:cNvPr id="28" name="矩形 27"/>
          <p:cNvSpPr/>
          <p:nvPr/>
        </p:nvSpPr>
        <p:spPr>
          <a:xfrm>
            <a:off x="1080135" y="1271270"/>
            <a:ext cx="3256915" cy="4718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34045" y="1271000"/>
            <a:ext cx="2949575" cy="2846705"/>
            <a:chOff x="1234045" y="1271000"/>
            <a:chExt cx="2949575" cy="2846705"/>
          </a:xfrm>
        </p:grpSpPr>
        <p:sp>
          <p:nvSpPr>
            <p:cNvPr id="17" name="矩形 16"/>
            <p:cNvSpPr/>
            <p:nvPr/>
          </p:nvSpPr>
          <p:spPr>
            <a:xfrm>
              <a:off x="1923707" y="1271000"/>
              <a:ext cx="1723549" cy="461665"/>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递交的时机</a:t>
              </a:r>
            </a:p>
          </p:txBody>
        </p:sp>
        <p:sp>
          <p:nvSpPr>
            <p:cNvPr id="18" name="矩形 17"/>
            <p:cNvSpPr/>
            <p:nvPr/>
          </p:nvSpPr>
          <p:spPr>
            <a:xfrm>
              <a:off x="1234045" y="2048875"/>
              <a:ext cx="2948940" cy="73152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除非对方要求，否则不要在年长的主管面前主动出示名片。</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234680" y="2735310"/>
              <a:ext cx="2948940" cy="73152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对于陌生人或巧遇的人，不要在谈话中过早发送名片。</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34045" y="3386185"/>
              <a:ext cx="2948940" cy="73152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不要在一群陌生人中到处传发自己的名片</a:t>
              </a:r>
            </a:p>
          </p:txBody>
        </p:sp>
      </p:grpSp>
      <p:pic>
        <p:nvPicPr>
          <p:cNvPr id="29" name="图片 28"/>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500"/>
                    </a14:imgEffect>
                  </a14:imgLayer>
                </a14:imgProps>
              </a:ext>
              <a:ext uri="{28A0092B-C50C-407E-A947-70E740481C1C}">
                <a14:useLocalDpi xmlns:a14="http://schemas.microsoft.com/office/drawing/2010/main" val="0"/>
              </a:ext>
            </a:extLst>
          </a:blip>
          <a:stretch>
            <a:fillRect/>
          </a:stretch>
        </p:blipFill>
        <p:spPr>
          <a:xfrm>
            <a:off x="5296959" y="1662488"/>
            <a:ext cx="1935596" cy="1217666"/>
          </a:xfrm>
          <a:prstGeom prst="rect">
            <a:avLst/>
          </a:prstGeom>
        </p:spPr>
      </p:pic>
      <p:sp>
        <p:nvSpPr>
          <p:cNvPr id="40" name="矩形 39"/>
          <p:cNvSpPr/>
          <p:nvPr/>
        </p:nvSpPr>
        <p:spPr>
          <a:xfrm>
            <a:off x="4623435" y="3112770"/>
            <a:ext cx="3206750" cy="284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8105140" y="1190625"/>
            <a:ext cx="3090545" cy="4718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8105140" y="1662430"/>
            <a:ext cx="3071495" cy="2495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623435" y="3110865"/>
            <a:ext cx="3206750" cy="4718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8283588" y="1200487"/>
            <a:ext cx="2733675" cy="2229485"/>
            <a:chOff x="8415033" y="2821642"/>
            <a:chExt cx="2733675" cy="2229485"/>
          </a:xfrm>
        </p:grpSpPr>
        <p:sp>
          <p:nvSpPr>
            <p:cNvPr id="25" name="矩形 24"/>
            <p:cNvSpPr/>
            <p:nvPr/>
          </p:nvSpPr>
          <p:spPr>
            <a:xfrm>
              <a:off x="8844047" y="2821642"/>
              <a:ext cx="1723550" cy="461665"/>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递交的示意</a:t>
              </a:r>
            </a:p>
          </p:txBody>
        </p:sp>
        <p:sp>
          <p:nvSpPr>
            <p:cNvPr id="36" name="矩形 35"/>
            <p:cNvSpPr/>
            <p:nvPr/>
          </p:nvSpPr>
          <p:spPr>
            <a:xfrm>
              <a:off x="8415033" y="3679527"/>
              <a:ext cx="2733675" cy="1371600"/>
            </a:xfrm>
            <a:prstGeom prst="rect">
              <a:avLst/>
            </a:prstGeom>
          </p:spPr>
          <p:txBody>
            <a:bodyPr wrap="square">
              <a:spAutoFit/>
            </a:bodyPr>
            <a:lstStyle/>
            <a:p>
              <a:pPr>
                <a:lnSpc>
                  <a:spcPct val="150000"/>
                </a:lnSpc>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递名片给他人时，应郑重其事。最好起身站立，走上前去，使用双手，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以示尊重对方。</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将名片正面面对对方，交予对方。 </a:t>
              </a:r>
            </a:p>
          </p:txBody>
        </p:sp>
      </p:grpSp>
      <p:grpSp>
        <p:nvGrpSpPr>
          <p:cNvPr id="4" name="组合 3"/>
          <p:cNvGrpSpPr/>
          <p:nvPr/>
        </p:nvGrpSpPr>
        <p:grpSpPr>
          <a:xfrm>
            <a:off x="4653102" y="3121001"/>
            <a:ext cx="3176905" cy="2789555"/>
            <a:chOff x="4679137" y="3557246"/>
            <a:chExt cx="3176905" cy="2789555"/>
          </a:xfrm>
        </p:grpSpPr>
        <p:sp>
          <p:nvSpPr>
            <p:cNvPr id="33" name="矩形 32"/>
            <p:cNvSpPr/>
            <p:nvPr/>
          </p:nvSpPr>
          <p:spPr>
            <a:xfrm>
              <a:off x="5372391" y="3557246"/>
              <a:ext cx="1723550" cy="461665"/>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递交的顺序</a:t>
              </a:r>
            </a:p>
          </p:txBody>
        </p:sp>
        <p:sp>
          <p:nvSpPr>
            <p:cNvPr id="37" name="矩形 36"/>
            <p:cNvSpPr/>
            <p:nvPr/>
          </p:nvSpPr>
          <p:spPr>
            <a:xfrm>
              <a:off x="4679137" y="4335121"/>
              <a:ext cx="3176905" cy="201168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一般是地位低的人先向地位高的人递名片，男性先向女性递名片。当对方不止一人时，应先将名片递给职务较高或年龄较大者，分不清职务和年龄大小时，可以先和自己对面左侧方的交换名片。</a:t>
              </a:r>
            </a:p>
          </p:txBody>
        </p:sp>
      </p:grpSp>
      <p:sp>
        <p:nvSpPr>
          <p:cNvPr id="35" name="矩形 3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226" name=" 226"/>
          <p:cNvSpPr/>
          <p:nvPr/>
        </p:nvSpPr>
        <p:spPr>
          <a:xfrm rot="10800000">
            <a:off x="2378075" y="1732915"/>
            <a:ext cx="426085" cy="288925"/>
          </a:xfrm>
          <a:custGeom>
            <a:avLst/>
            <a:gdLst>
              <a:gd name="connsiteX0" fmla="*/ 1846300 w 4171682"/>
              <a:gd name="connsiteY0" fmla="*/ 0 h 3589654"/>
              <a:gd name="connsiteX1" fmla="*/ 2325378 w 4171682"/>
              <a:gd name="connsiteY1" fmla="*/ 0 h 3589654"/>
              <a:gd name="connsiteX2" fmla="*/ 4171682 w 4171682"/>
              <a:gd name="connsiteY2" fmla="*/ 3183284 h 3589654"/>
              <a:gd name="connsiteX3" fmla="*/ 3937064 w 4171682"/>
              <a:gd name="connsiteY3" fmla="*/ 3589654 h 3589654"/>
              <a:gd name="connsiteX4" fmla="*/ 234622 w 4171682"/>
              <a:gd name="connsiteY4" fmla="*/ 3589654 h 3589654"/>
              <a:gd name="connsiteX5" fmla="*/ 0 w 4171682"/>
              <a:gd name="connsiteY5" fmla="*/ 3183277 h 358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1682" h="3589654">
                <a:moveTo>
                  <a:pt x="1846300" y="0"/>
                </a:moveTo>
                <a:lnTo>
                  <a:pt x="2325378" y="0"/>
                </a:lnTo>
                <a:lnTo>
                  <a:pt x="4171682" y="3183284"/>
                </a:lnTo>
                <a:lnTo>
                  <a:pt x="3937064" y="3589654"/>
                </a:lnTo>
                <a:lnTo>
                  <a:pt x="234622" y="3589654"/>
                </a:lnTo>
                <a:lnTo>
                  <a:pt x="0" y="31832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2" name=" 226"/>
          <p:cNvSpPr/>
          <p:nvPr/>
        </p:nvSpPr>
        <p:spPr>
          <a:xfrm rot="10800000">
            <a:off x="5994400" y="3567430"/>
            <a:ext cx="426085" cy="288925"/>
          </a:xfrm>
          <a:custGeom>
            <a:avLst/>
            <a:gdLst>
              <a:gd name="connsiteX0" fmla="*/ 1846300 w 4171682"/>
              <a:gd name="connsiteY0" fmla="*/ 0 h 3589654"/>
              <a:gd name="connsiteX1" fmla="*/ 2325378 w 4171682"/>
              <a:gd name="connsiteY1" fmla="*/ 0 h 3589654"/>
              <a:gd name="connsiteX2" fmla="*/ 4171682 w 4171682"/>
              <a:gd name="connsiteY2" fmla="*/ 3183284 h 3589654"/>
              <a:gd name="connsiteX3" fmla="*/ 3937064 w 4171682"/>
              <a:gd name="connsiteY3" fmla="*/ 3589654 h 3589654"/>
              <a:gd name="connsiteX4" fmla="*/ 234622 w 4171682"/>
              <a:gd name="connsiteY4" fmla="*/ 3589654 h 3589654"/>
              <a:gd name="connsiteX5" fmla="*/ 0 w 4171682"/>
              <a:gd name="connsiteY5" fmla="*/ 3183277 h 358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1682" h="3589654">
                <a:moveTo>
                  <a:pt x="1846300" y="0"/>
                </a:moveTo>
                <a:lnTo>
                  <a:pt x="2325378" y="0"/>
                </a:lnTo>
                <a:lnTo>
                  <a:pt x="4171682" y="3183284"/>
                </a:lnTo>
                <a:lnTo>
                  <a:pt x="3937064" y="3589654"/>
                </a:lnTo>
                <a:lnTo>
                  <a:pt x="234622" y="3589654"/>
                </a:lnTo>
                <a:lnTo>
                  <a:pt x="0" y="31832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5" name=" 226"/>
          <p:cNvSpPr/>
          <p:nvPr/>
        </p:nvSpPr>
        <p:spPr>
          <a:xfrm rot="10800000">
            <a:off x="9448165" y="1662430"/>
            <a:ext cx="404495" cy="288925"/>
          </a:xfrm>
          <a:custGeom>
            <a:avLst/>
            <a:gdLst>
              <a:gd name="connsiteX0" fmla="*/ 1846300 w 4171682"/>
              <a:gd name="connsiteY0" fmla="*/ 0 h 3589654"/>
              <a:gd name="connsiteX1" fmla="*/ 2325378 w 4171682"/>
              <a:gd name="connsiteY1" fmla="*/ 0 h 3589654"/>
              <a:gd name="connsiteX2" fmla="*/ 4171682 w 4171682"/>
              <a:gd name="connsiteY2" fmla="*/ 3183284 h 3589654"/>
              <a:gd name="connsiteX3" fmla="*/ 3937064 w 4171682"/>
              <a:gd name="connsiteY3" fmla="*/ 3589654 h 3589654"/>
              <a:gd name="connsiteX4" fmla="*/ 234622 w 4171682"/>
              <a:gd name="connsiteY4" fmla="*/ 3589654 h 3589654"/>
              <a:gd name="connsiteX5" fmla="*/ 0 w 4171682"/>
              <a:gd name="connsiteY5" fmla="*/ 3183277 h 358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1682" h="3589654">
                <a:moveTo>
                  <a:pt x="1846300" y="0"/>
                </a:moveTo>
                <a:lnTo>
                  <a:pt x="2325378" y="0"/>
                </a:lnTo>
                <a:lnTo>
                  <a:pt x="4171682" y="3183284"/>
                </a:lnTo>
                <a:lnTo>
                  <a:pt x="3937064" y="3589654"/>
                </a:lnTo>
                <a:lnTo>
                  <a:pt x="234622" y="3589654"/>
                </a:lnTo>
                <a:lnTo>
                  <a:pt x="0" y="31832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2000"/>
                                        <p:tgtEl>
                                          <p:spTgt spid="11"/>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par>
                                <p:cTn id="11" presetID="22" presetClass="entr" presetSubtype="2"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47"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500"/>
                                        <p:tgtEl>
                                          <p:spTgt spid="35"/>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2000" fill="hold"/>
                                        <p:tgtEl>
                                          <p:spTgt spid="44"/>
                                        </p:tgtEl>
                                        <p:attrNameLst>
                                          <p:attrName>ppt_x</p:attrName>
                                        </p:attrNameLst>
                                      </p:cBhvr>
                                      <p:tavLst>
                                        <p:tav tm="0">
                                          <p:val>
                                            <p:strVal val="#ppt_x"/>
                                          </p:val>
                                        </p:tav>
                                        <p:tav tm="100000">
                                          <p:val>
                                            <p:strVal val="#ppt_x"/>
                                          </p:val>
                                        </p:tav>
                                      </p:tavLst>
                                    </p:anim>
                                    <p:anim calcmode="lin" valueType="num">
                                      <p:cBhvr additive="base">
                                        <p:cTn id="26" dur="2000" fill="hold"/>
                                        <p:tgtEl>
                                          <p:spTgt spid="4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2000" fill="hold"/>
                                        <p:tgtEl>
                                          <p:spTgt spid="43"/>
                                        </p:tgtEl>
                                        <p:attrNameLst>
                                          <p:attrName>ppt_x</p:attrName>
                                        </p:attrNameLst>
                                      </p:cBhvr>
                                      <p:tavLst>
                                        <p:tav tm="0">
                                          <p:val>
                                            <p:strVal val="#ppt_x"/>
                                          </p:val>
                                        </p:tav>
                                        <p:tav tm="100000">
                                          <p:val>
                                            <p:strVal val="#ppt_x"/>
                                          </p:val>
                                        </p:tav>
                                      </p:tavLst>
                                    </p:anim>
                                    <p:anim calcmode="lin" valueType="num">
                                      <p:cBhvr additive="base">
                                        <p:cTn id="30" dur="200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2000" fill="hold"/>
                                        <p:tgtEl>
                                          <p:spTgt spid="19"/>
                                        </p:tgtEl>
                                        <p:attrNameLst>
                                          <p:attrName>ppt_x</p:attrName>
                                        </p:attrNameLst>
                                      </p:cBhvr>
                                      <p:tavLst>
                                        <p:tav tm="0">
                                          <p:val>
                                            <p:strVal val="#ppt_x"/>
                                          </p:val>
                                        </p:tav>
                                        <p:tav tm="100000">
                                          <p:val>
                                            <p:strVal val="#ppt_x"/>
                                          </p:val>
                                        </p:tav>
                                      </p:tavLst>
                                    </p:anim>
                                    <p:anim calcmode="lin" valueType="num">
                                      <p:cBhvr additive="base">
                                        <p:cTn id="34" dur="20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000" fill="hold"/>
                                        <p:tgtEl>
                                          <p:spTgt spid="45"/>
                                        </p:tgtEl>
                                        <p:attrNameLst>
                                          <p:attrName>ppt_x</p:attrName>
                                        </p:attrNameLst>
                                      </p:cBhvr>
                                      <p:tavLst>
                                        <p:tav tm="0">
                                          <p:val>
                                            <p:strVal val="#ppt_x"/>
                                          </p:val>
                                        </p:tav>
                                        <p:tav tm="100000">
                                          <p:val>
                                            <p:strVal val="#ppt_x"/>
                                          </p:val>
                                        </p:tav>
                                      </p:tavLst>
                                    </p:anim>
                                    <p:anim calcmode="lin" valueType="num">
                                      <p:cBhvr additive="base">
                                        <p:cTn id="38" dur="200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1"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2000" fill="hold"/>
                                        <p:tgtEl>
                                          <p:spTgt spid="3"/>
                                        </p:tgtEl>
                                        <p:attrNameLst>
                                          <p:attrName>ppt_x</p:attrName>
                                        </p:attrNameLst>
                                      </p:cBhvr>
                                      <p:tavLst>
                                        <p:tav tm="0">
                                          <p:val>
                                            <p:strVal val="#ppt_x"/>
                                          </p:val>
                                        </p:tav>
                                        <p:tav tm="100000">
                                          <p:val>
                                            <p:strVal val="#ppt_x"/>
                                          </p:val>
                                        </p:tav>
                                      </p:tavLst>
                                    </p:anim>
                                    <p:anim calcmode="lin" valueType="num">
                                      <p:cBhvr additive="base">
                                        <p:cTn id="42" dur="2000" fill="hold"/>
                                        <p:tgtEl>
                                          <p:spTgt spid="3"/>
                                        </p:tgtEl>
                                        <p:attrNameLst>
                                          <p:attrName>ppt_y</p:attrName>
                                        </p:attrNameLst>
                                      </p:cBhvr>
                                      <p:tavLst>
                                        <p:tav tm="0">
                                          <p:val>
                                            <p:strVal val="1+#ppt_h/2"/>
                                          </p:val>
                                        </p:tav>
                                        <p:tav tm="100000">
                                          <p:val>
                                            <p:strVal val="#ppt_y"/>
                                          </p:val>
                                        </p:tav>
                                      </p:tavLst>
                                    </p:anim>
                                  </p:childTnLst>
                                </p:cTn>
                              </p:par>
                              <p:par>
                                <p:cTn id="43" presetID="2" presetClass="entr" presetSubtype="4" fill="hold" grpId="1"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2000" fill="hold"/>
                                        <p:tgtEl>
                                          <p:spTgt spid="16"/>
                                        </p:tgtEl>
                                        <p:attrNameLst>
                                          <p:attrName>ppt_x</p:attrName>
                                        </p:attrNameLst>
                                      </p:cBhvr>
                                      <p:tavLst>
                                        <p:tav tm="0">
                                          <p:val>
                                            <p:strVal val="#ppt_x"/>
                                          </p:val>
                                        </p:tav>
                                        <p:tav tm="100000">
                                          <p:val>
                                            <p:strVal val="#ppt_x"/>
                                          </p:val>
                                        </p:tav>
                                      </p:tavLst>
                                    </p:anim>
                                    <p:anim calcmode="lin" valueType="num">
                                      <p:cBhvr additive="base">
                                        <p:cTn id="46" dur="20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2000" fill="hold"/>
                                        <p:tgtEl>
                                          <p:spTgt spid="40"/>
                                        </p:tgtEl>
                                        <p:attrNameLst>
                                          <p:attrName>ppt_x</p:attrName>
                                        </p:attrNameLst>
                                      </p:cBhvr>
                                      <p:tavLst>
                                        <p:tav tm="0">
                                          <p:val>
                                            <p:strVal val="#ppt_x"/>
                                          </p:val>
                                        </p:tav>
                                        <p:tav tm="100000">
                                          <p:val>
                                            <p:strVal val="#ppt_x"/>
                                          </p:val>
                                        </p:tav>
                                      </p:tavLst>
                                    </p:anim>
                                    <p:anim calcmode="lin" valueType="num">
                                      <p:cBhvr additive="base">
                                        <p:cTn id="50" dur="2000" fill="hold"/>
                                        <p:tgtEl>
                                          <p:spTgt spid="4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2000" fill="hold"/>
                                        <p:tgtEl>
                                          <p:spTgt spid="41"/>
                                        </p:tgtEl>
                                        <p:attrNameLst>
                                          <p:attrName>ppt_x</p:attrName>
                                        </p:attrNameLst>
                                      </p:cBhvr>
                                      <p:tavLst>
                                        <p:tav tm="0">
                                          <p:val>
                                            <p:strVal val="#ppt_x"/>
                                          </p:val>
                                        </p:tav>
                                        <p:tav tm="100000">
                                          <p:val>
                                            <p:strVal val="#ppt_x"/>
                                          </p:val>
                                        </p:tav>
                                      </p:tavLst>
                                    </p:anim>
                                    <p:anim calcmode="lin" valueType="num">
                                      <p:cBhvr additive="base">
                                        <p:cTn id="54" dur="20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2000" fill="hold"/>
                                        <p:tgtEl>
                                          <p:spTgt spid="4"/>
                                        </p:tgtEl>
                                        <p:attrNameLst>
                                          <p:attrName>ppt_x</p:attrName>
                                        </p:attrNameLst>
                                      </p:cBhvr>
                                      <p:tavLst>
                                        <p:tav tm="0">
                                          <p:val>
                                            <p:strVal val="#ppt_x"/>
                                          </p:val>
                                        </p:tav>
                                        <p:tav tm="100000">
                                          <p:val>
                                            <p:strVal val="#ppt_x"/>
                                          </p:val>
                                        </p:tav>
                                      </p:tavLst>
                                    </p:anim>
                                    <p:anim calcmode="lin" valueType="num">
                                      <p:cBhvr additive="base">
                                        <p:cTn id="58" dur="20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2000" fill="hold"/>
                                        <p:tgtEl>
                                          <p:spTgt spid="42"/>
                                        </p:tgtEl>
                                        <p:attrNameLst>
                                          <p:attrName>ppt_x</p:attrName>
                                        </p:attrNameLst>
                                      </p:cBhvr>
                                      <p:tavLst>
                                        <p:tav tm="0">
                                          <p:val>
                                            <p:strVal val="#ppt_x"/>
                                          </p:val>
                                        </p:tav>
                                        <p:tav tm="100000">
                                          <p:val>
                                            <p:strVal val="#ppt_x"/>
                                          </p:val>
                                        </p:tav>
                                      </p:tavLst>
                                    </p:anim>
                                    <p:anim calcmode="lin" valueType="num">
                                      <p:cBhvr additive="base">
                                        <p:cTn id="62" dur="20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2000" fill="hold"/>
                                        <p:tgtEl>
                                          <p:spTgt spid="27"/>
                                        </p:tgtEl>
                                        <p:attrNameLst>
                                          <p:attrName>ppt_x</p:attrName>
                                        </p:attrNameLst>
                                      </p:cBhvr>
                                      <p:tavLst>
                                        <p:tav tm="0">
                                          <p:val>
                                            <p:strVal val="#ppt_x"/>
                                          </p:val>
                                        </p:tav>
                                        <p:tav tm="100000">
                                          <p:val>
                                            <p:strVal val="#ppt_x"/>
                                          </p:val>
                                        </p:tav>
                                      </p:tavLst>
                                    </p:anim>
                                    <p:anim calcmode="lin" valueType="num">
                                      <p:cBhvr additive="base">
                                        <p:cTn id="66" dur="2000" fill="hold"/>
                                        <p:tgtEl>
                                          <p:spTgt spid="2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2000" fill="hold"/>
                                        <p:tgtEl>
                                          <p:spTgt spid="28"/>
                                        </p:tgtEl>
                                        <p:attrNameLst>
                                          <p:attrName>ppt_x</p:attrName>
                                        </p:attrNameLst>
                                      </p:cBhvr>
                                      <p:tavLst>
                                        <p:tav tm="0">
                                          <p:val>
                                            <p:strVal val="#ppt_x"/>
                                          </p:val>
                                        </p:tav>
                                        <p:tav tm="100000">
                                          <p:val>
                                            <p:strVal val="#ppt_x"/>
                                          </p:val>
                                        </p:tav>
                                      </p:tavLst>
                                    </p:anim>
                                    <p:anim calcmode="lin" valueType="num">
                                      <p:cBhvr additive="base">
                                        <p:cTn id="70" dur="2000" fill="hold"/>
                                        <p:tgtEl>
                                          <p:spTgt spid="28"/>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2000" fill="hold"/>
                                        <p:tgtEl>
                                          <p:spTgt spid="2"/>
                                        </p:tgtEl>
                                        <p:attrNameLst>
                                          <p:attrName>ppt_x</p:attrName>
                                        </p:attrNameLst>
                                      </p:cBhvr>
                                      <p:tavLst>
                                        <p:tav tm="0">
                                          <p:val>
                                            <p:strVal val="#ppt_x"/>
                                          </p:val>
                                        </p:tav>
                                        <p:tav tm="100000">
                                          <p:val>
                                            <p:strVal val="#ppt_x"/>
                                          </p:val>
                                        </p:tav>
                                      </p:tavLst>
                                    </p:anim>
                                    <p:anim calcmode="lin" valueType="num">
                                      <p:cBhvr additive="base">
                                        <p:cTn id="74" dur="2000" fill="hold"/>
                                        <p:tgtEl>
                                          <p:spTgt spid="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26"/>
                                        </p:tgtEl>
                                        <p:attrNameLst>
                                          <p:attrName>style.visibility</p:attrName>
                                        </p:attrNameLst>
                                      </p:cBhvr>
                                      <p:to>
                                        <p:strVal val="visible"/>
                                      </p:to>
                                    </p:set>
                                    <p:anim calcmode="lin" valueType="num">
                                      <p:cBhvr additive="base">
                                        <p:cTn id="77" dur="2000" fill="hold"/>
                                        <p:tgtEl>
                                          <p:spTgt spid="226"/>
                                        </p:tgtEl>
                                        <p:attrNameLst>
                                          <p:attrName>ppt_x</p:attrName>
                                        </p:attrNameLst>
                                      </p:cBhvr>
                                      <p:tavLst>
                                        <p:tav tm="0">
                                          <p:val>
                                            <p:strVal val="#ppt_x"/>
                                          </p:val>
                                        </p:tav>
                                        <p:tav tm="100000">
                                          <p:val>
                                            <p:strVal val="#ppt_x"/>
                                          </p:val>
                                        </p:tav>
                                      </p:tavLst>
                                    </p:anim>
                                    <p:anim calcmode="lin" valueType="num">
                                      <p:cBhvr additive="base">
                                        <p:cTn id="78" dur="2000" fill="hold"/>
                                        <p:tgtEl>
                                          <p:spTgt spid="2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1" grpId="0"/>
      <p:bldP spid="27" grpId="0" animBg="1"/>
      <p:bldP spid="16" grpId="0" bldLvl="0" animBg="1"/>
      <p:bldP spid="16" grpId="1" animBg="1"/>
      <p:bldP spid="28" grpId="0" animBg="1"/>
      <p:bldP spid="40" grpId="0" animBg="1"/>
      <p:bldP spid="44" grpId="0" animBg="1"/>
      <p:bldP spid="43" grpId="0" animBg="1"/>
      <p:bldP spid="41" grpId="0" animBg="1"/>
      <p:bldP spid="35" grpId="0" animBg="1"/>
      <p:bldP spid="226" grpId="0" animBg="1"/>
      <p:bldP spid="42" grpId="0" bldLvl="0" animBg="1"/>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13105" y="668020"/>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29179" y="804327"/>
            <a:ext cx="3057248" cy="584775"/>
          </a:xfrm>
          <a:prstGeom prst="rect">
            <a:avLst/>
          </a:prstGeom>
        </p:spPr>
        <p:txBody>
          <a:bodyPr wrap="non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接受名片的礼仪</a:t>
            </a:r>
          </a:p>
        </p:txBody>
      </p:sp>
      <p:sp>
        <p:nvSpPr>
          <p:cNvPr id="6" name="PA_圆角矩形 5"/>
          <p:cNvSpPr>
            <a:spLocks noChangeAspect="1"/>
          </p:cNvSpPr>
          <p:nvPr>
            <p:custDataLst>
              <p:tags r:id="rId1"/>
            </p:custDataLst>
          </p:nvPr>
        </p:nvSpPr>
        <p:spPr>
          <a:xfrm>
            <a:off x="2123167" y="1820132"/>
            <a:ext cx="540000" cy="540000"/>
          </a:xfrm>
          <a:prstGeom prst="roundRect">
            <a:avLst>
              <a:gd name="adj" fmla="val 50000"/>
            </a:avLst>
          </a:prstGeom>
          <a:solidFill>
            <a:srgbClr val="86AEE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1</a:t>
            </a:r>
            <a:endParaRPr lang="zh-CN" altLang="en-US" sz="2000" b="1" dirty="0">
              <a:latin typeface="Century Gothic" panose="020B0502020202020204" pitchFamily="34" charset="0"/>
            </a:endParaRPr>
          </a:p>
        </p:txBody>
      </p:sp>
      <p:sp>
        <p:nvSpPr>
          <p:cNvPr id="7" name="PA_圆角矩形 6"/>
          <p:cNvSpPr>
            <a:spLocks noChangeAspect="1"/>
          </p:cNvSpPr>
          <p:nvPr>
            <p:custDataLst>
              <p:tags r:id="rId2"/>
            </p:custDataLst>
          </p:nvPr>
        </p:nvSpPr>
        <p:spPr>
          <a:xfrm>
            <a:off x="4695904" y="1821402"/>
            <a:ext cx="540000" cy="540000"/>
          </a:xfrm>
          <a:prstGeom prst="roundRect">
            <a:avLst>
              <a:gd name="adj" fmla="val 50000"/>
            </a:avLst>
          </a:prstGeom>
          <a:solidFill>
            <a:srgbClr val="ED7D3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2</a:t>
            </a:r>
            <a:endParaRPr lang="zh-CN" altLang="en-US" sz="2000" b="1" dirty="0">
              <a:latin typeface="Century Gothic" panose="020B0502020202020204" pitchFamily="34" charset="0"/>
            </a:endParaRPr>
          </a:p>
        </p:txBody>
      </p:sp>
      <p:sp>
        <p:nvSpPr>
          <p:cNvPr id="10" name="PA_圆角矩形 9"/>
          <p:cNvSpPr>
            <a:spLocks noChangeAspect="1"/>
          </p:cNvSpPr>
          <p:nvPr>
            <p:custDataLst>
              <p:tags r:id="rId3"/>
            </p:custDataLst>
          </p:nvPr>
        </p:nvSpPr>
        <p:spPr>
          <a:xfrm>
            <a:off x="7364526" y="1820132"/>
            <a:ext cx="540000" cy="540000"/>
          </a:xfrm>
          <a:prstGeom prst="roundRect">
            <a:avLst>
              <a:gd name="adj" fmla="val 50000"/>
            </a:avLst>
          </a:prstGeom>
          <a:solidFill>
            <a:srgbClr val="86AEE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3</a:t>
            </a:r>
            <a:endParaRPr lang="zh-CN" altLang="en-US" sz="2000" b="1" dirty="0">
              <a:latin typeface="Century Gothic" panose="020B0502020202020204" pitchFamily="34" charset="0"/>
            </a:endParaRPr>
          </a:p>
        </p:txBody>
      </p:sp>
      <p:sp>
        <p:nvSpPr>
          <p:cNvPr id="11" name="PA_圆角矩形 10"/>
          <p:cNvSpPr>
            <a:spLocks noChangeAspect="1"/>
          </p:cNvSpPr>
          <p:nvPr>
            <p:custDataLst>
              <p:tags r:id="rId4"/>
            </p:custDataLst>
          </p:nvPr>
        </p:nvSpPr>
        <p:spPr>
          <a:xfrm>
            <a:off x="9843283" y="1820132"/>
            <a:ext cx="540000" cy="540000"/>
          </a:xfrm>
          <a:prstGeom prst="roundRect">
            <a:avLst>
              <a:gd name="adj" fmla="val 50000"/>
            </a:avLst>
          </a:prstGeom>
          <a:solidFill>
            <a:srgbClr val="ED7D3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4</a:t>
            </a:r>
            <a:endParaRPr lang="zh-CN" altLang="en-US" sz="2000" b="1" dirty="0">
              <a:latin typeface="Century Gothic" panose="020B0502020202020204" pitchFamily="34" charset="0"/>
            </a:endParaRPr>
          </a:p>
        </p:txBody>
      </p:sp>
      <p:sp>
        <p:nvSpPr>
          <p:cNvPr id="12" name="PA_圆角矩形 11"/>
          <p:cNvSpPr>
            <a:spLocks noChangeAspect="1"/>
          </p:cNvSpPr>
          <p:nvPr>
            <p:custDataLst>
              <p:tags r:id="rId5"/>
            </p:custDataLst>
          </p:nvPr>
        </p:nvSpPr>
        <p:spPr>
          <a:xfrm>
            <a:off x="8547814" y="3922210"/>
            <a:ext cx="540000" cy="540000"/>
          </a:xfrm>
          <a:prstGeom prst="roundRect">
            <a:avLst>
              <a:gd name="adj" fmla="val 50000"/>
            </a:avLst>
          </a:prstGeom>
          <a:solidFill>
            <a:srgbClr val="86AEE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7</a:t>
            </a:r>
            <a:endParaRPr lang="zh-CN" altLang="en-US" sz="2000" b="1" dirty="0">
              <a:latin typeface="Century Gothic" panose="020B0502020202020204" pitchFamily="34" charset="0"/>
            </a:endParaRPr>
          </a:p>
        </p:txBody>
      </p:sp>
      <p:sp>
        <p:nvSpPr>
          <p:cNvPr id="13" name="PA_圆角矩形 12"/>
          <p:cNvSpPr>
            <a:spLocks noChangeAspect="1"/>
          </p:cNvSpPr>
          <p:nvPr>
            <p:custDataLst>
              <p:tags r:id="rId6"/>
            </p:custDataLst>
          </p:nvPr>
        </p:nvSpPr>
        <p:spPr>
          <a:xfrm>
            <a:off x="5698286" y="3922210"/>
            <a:ext cx="540000" cy="540000"/>
          </a:xfrm>
          <a:prstGeom prst="roundRect">
            <a:avLst>
              <a:gd name="adj" fmla="val 50000"/>
            </a:avLst>
          </a:prstGeom>
          <a:solidFill>
            <a:srgbClr val="ED7D3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6</a:t>
            </a:r>
            <a:endParaRPr lang="zh-CN" altLang="en-US" sz="2000" b="1" dirty="0">
              <a:latin typeface="Century Gothic" panose="020B0502020202020204" pitchFamily="34" charset="0"/>
            </a:endParaRPr>
          </a:p>
        </p:txBody>
      </p:sp>
      <p:sp>
        <p:nvSpPr>
          <p:cNvPr id="14" name="PA_圆角矩形 13"/>
          <p:cNvSpPr>
            <a:spLocks noChangeAspect="1"/>
          </p:cNvSpPr>
          <p:nvPr>
            <p:custDataLst>
              <p:tags r:id="rId7"/>
            </p:custDataLst>
          </p:nvPr>
        </p:nvSpPr>
        <p:spPr>
          <a:xfrm>
            <a:off x="3036570" y="3922395"/>
            <a:ext cx="539750" cy="539750"/>
          </a:xfrm>
          <a:prstGeom prst="roundRect">
            <a:avLst>
              <a:gd name="adj" fmla="val 50000"/>
            </a:avLst>
          </a:prstGeom>
          <a:solidFill>
            <a:srgbClr val="86AEE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5</a:t>
            </a:r>
            <a:endParaRPr lang="zh-CN" altLang="en-US" sz="2000" b="1" dirty="0">
              <a:latin typeface="Century Gothic" panose="020B0502020202020204" pitchFamily="34" charset="0"/>
            </a:endParaRPr>
          </a:p>
        </p:txBody>
      </p:sp>
      <p:sp>
        <p:nvSpPr>
          <p:cNvPr id="15" name="矩形 14"/>
          <p:cNvSpPr/>
          <p:nvPr/>
        </p:nvSpPr>
        <p:spPr>
          <a:xfrm>
            <a:off x="1090295" y="2562860"/>
            <a:ext cx="2367280"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尽快起身或者欠身，面带微笑，直视对方，并双手接过对方的名片。</a:t>
            </a:r>
          </a:p>
        </p:txBody>
      </p:sp>
      <p:sp>
        <p:nvSpPr>
          <p:cNvPr id="16" name="矩形 15"/>
          <p:cNvSpPr/>
          <p:nvPr/>
        </p:nvSpPr>
        <p:spPr>
          <a:xfrm>
            <a:off x="4021455" y="2640330"/>
            <a:ext cx="2124075"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当面口述名片内容，以示尊重，同时也避免有不认识的字。</a:t>
            </a:r>
          </a:p>
        </p:txBody>
      </p:sp>
      <p:sp>
        <p:nvSpPr>
          <p:cNvPr id="17" name="矩形 16"/>
          <p:cNvSpPr/>
          <p:nvPr/>
        </p:nvSpPr>
        <p:spPr>
          <a:xfrm>
            <a:off x="6570345" y="2640965"/>
            <a:ext cx="2066290"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如果没有回敬名片，要特别声明自己没有名片，表示歉意。</a:t>
            </a:r>
          </a:p>
        </p:txBody>
      </p:sp>
      <p:sp>
        <p:nvSpPr>
          <p:cNvPr id="18" name="矩形 17"/>
          <p:cNvSpPr/>
          <p:nvPr/>
        </p:nvSpPr>
        <p:spPr>
          <a:xfrm>
            <a:off x="8960485" y="2640965"/>
            <a:ext cx="2109470"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如果有包，应把名片放在包里面，而不要拿在手里玩弄。</a:t>
            </a:r>
          </a:p>
        </p:txBody>
      </p:sp>
      <p:sp>
        <p:nvSpPr>
          <p:cNvPr id="19" name="矩形 18"/>
          <p:cNvSpPr/>
          <p:nvPr/>
        </p:nvSpPr>
        <p:spPr>
          <a:xfrm>
            <a:off x="2248535" y="4542790"/>
            <a:ext cx="2124710" cy="95948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如果暂时没有存放的地方，可以放在桌面上，但不要将物品压在名片上。</a:t>
            </a:r>
          </a:p>
        </p:txBody>
      </p:sp>
      <p:sp>
        <p:nvSpPr>
          <p:cNvPr id="20" name="矩形 19"/>
          <p:cNvSpPr/>
          <p:nvPr/>
        </p:nvSpPr>
        <p:spPr>
          <a:xfrm>
            <a:off x="4855210" y="4542790"/>
            <a:ext cx="2071370" cy="95948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无论什么场合接受对方的名片，都不要将名片遗忘在桌上，临走时一定记得带上名片。</a:t>
            </a:r>
          </a:p>
        </p:txBody>
      </p:sp>
      <p:sp>
        <p:nvSpPr>
          <p:cNvPr id="21" name="矩形 20"/>
          <p:cNvSpPr/>
          <p:nvPr/>
        </p:nvSpPr>
        <p:spPr>
          <a:xfrm>
            <a:off x="7686675" y="4542790"/>
            <a:ext cx="2261870" cy="95948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和对方分开时，要说明自己会好好保存对方的名片，表示很愿意和对方长期交往。</a:t>
            </a:r>
          </a:p>
        </p:txBody>
      </p:sp>
      <p:sp>
        <p:nvSpPr>
          <p:cNvPr id="22" name="矩形 2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9" name="平行四边形 8"/>
          <p:cNvSpPr/>
          <p:nvPr/>
        </p:nvSpPr>
        <p:spPr>
          <a:xfrm>
            <a:off x="7364730" y="4462145"/>
            <a:ext cx="2569210" cy="1132840"/>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3605530" y="2360295"/>
            <a:ext cx="2632710" cy="1150620"/>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6295390" y="2360930"/>
            <a:ext cx="2450465" cy="1150620"/>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8789670" y="2360930"/>
            <a:ext cx="2450465" cy="1150620"/>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605655" y="4462145"/>
            <a:ext cx="2499360" cy="1132840"/>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939800" y="2359660"/>
            <a:ext cx="2636520" cy="1151255"/>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1922780" y="4462145"/>
            <a:ext cx="2450465" cy="1133475"/>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3" presetClass="entr" presetSubtype="52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750" fill="hold"/>
                                        <p:tgtEl>
                                          <p:spTgt spid="6"/>
                                        </p:tgtEl>
                                        <p:attrNameLst>
                                          <p:attrName>ppt_w</p:attrName>
                                        </p:attrNameLst>
                                      </p:cBhvr>
                                      <p:tavLst>
                                        <p:tav tm="0">
                                          <p:val>
                                            <p:fltVal val="0"/>
                                          </p:val>
                                        </p:tav>
                                        <p:tav tm="100000">
                                          <p:val>
                                            <p:strVal val="#ppt_w"/>
                                          </p:val>
                                        </p:tav>
                                      </p:tavLst>
                                    </p:anim>
                                    <p:anim calcmode="lin" valueType="num">
                                      <p:cBhvr>
                                        <p:cTn id="17" dur="750" fill="hold"/>
                                        <p:tgtEl>
                                          <p:spTgt spid="6"/>
                                        </p:tgtEl>
                                        <p:attrNameLst>
                                          <p:attrName>ppt_h</p:attrName>
                                        </p:attrNameLst>
                                      </p:cBhvr>
                                      <p:tavLst>
                                        <p:tav tm="0">
                                          <p:val>
                                            <p:fltVal val="0"/>
                                          </p:val>
                                        </p:tav>
                                        <p:tav tm="100000">
                                          <p:val>
                                            <p:strVal val="#ppt_h"/>
                                          </p:val>
                                        </p:tav>
                                      </p:tavLst>
                                    </p:anim>
                                    <p:anim calcmode="lin" valueType="num">
                                      <p:cBhvr>
                                        <p:cTn id="18" dur="750" fill="hold"/>
                                        <p:tgtEl>
                                          <p:spTgt spid="6"/>
                                        </p:tgtEl>
                                        <p:attrNameLst>
                                          <p:attrName>ppt_x</p:attrName>
                                        </p:attrNameLst>
                                      </p:cBhvr>
                                      <p:tavLst>
                                        <p:tav tm="0">
                                          <p:val>
                                            <p:fltVal val="0.5"/>
                                          </p:val>
                                        </p:tav>
                                        <p:tav tm="100000">
                                          <p:val>
                                            <p:strVal val="#ppt_x"/>
                                          </p:val>
                                        </p:tav>
                                      </p:tavLst>
                                    </p:anim>
                                    <p:anim calcmode="lin" valueType="num">
                                      <p:cBhvr>
                                        <p:cTn id="19" dur="750" fill="hold"/>
                                        <p:tgtEl>
                                          <p:spTgt spid="6"/>
                                        </p:tgtEl>
                                        <p:attrNameLst>
                                          <p:attrName>ppt_y</p:attrName>
                                        </p:attrNameLst>
                                      </p:cBhvr>
                                      <p:tavLst>
                                        <p:tav tm="0">
                                          <p:val>
                                            <p:fltVal val="0.5"/>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750"/>
                                        <p:tgtEl>
                                          <p:spTgt spid="15"/>
                                        </p:tgtEl>
                                      </p:cBhvr>
                                    </p:animEffect>
                                  </p:childTnLst>
                                </p:cTn>
                              </p:par>
                              <p:par>
                                <p:cTn id="29" presetID="23" presetClass="entr" presetSubtype="528" fill="hold" grpId="0" nodeType="withEffect">
                                  <p:stCondLst>
                                    <p:cond delay="100"/>
                                  </p:stCondLst>
                                  <p:childTnLst>
                                    <p:set>
                                      <p:cBhvr>
                                        <p:cTn id="30" dur="1" fill="hold">
                                          <p:stCondLst>
                                            <p:cond delay="0"/>
                                          </p:stCondLst>
                                        </p:cTn>
                                        <p:tgtEl>
                                          <p:spTgt spid="7"/>
                                        </p:tgtEl>
                                        <p:attrNameLst>
                                          <p:attrName>style.visibility</p:attrName>
                                        </p:attrNameLst>
                                      </p:cBhvr>
                                      <p:to>
                                        <p:strVal val="visible"/>
                                      </p:to>
                                    </p:set>
                                    <p:anim calcmode="lin" valueType="num">
                                      <p:cBhvr>
                                        <p:cTn id="31" dur="750" fill="hold"/>
                                        <p:tgtEl>
                                          <p:spTgt spid="7"/>
                                        </p:tgtEl>
                                        <p:attrNameLst>
                                          <p:attrName>ppt_w</p:attrName>
                                        </p:attrNameLst>
                                      </p:cBhvr>
                                      <p:tavLst>
                                        <p:tav tm="0">
                                          <p:val>
                                            <p:fltVal val="0"/>
                                          </p:val>
                                        </p:tav>
                                        <p:tav tm="100000">
                                          <p:val>
                                            <p:strVal val="#ppt_w"/>
                                          </p:val>
                                        </p:tav>
                                      </p:tavLst>
                                    </p:anim>
                                    <p:anim calcmode="lin" valueType="num">
                                      <p:cBhvr>
                                        <p:cTn id="32" dur="750" fill="hold"/>
                                        <p:tgtEl>
                                          <p:spTgt spid="7"/>
                                        </p:tgtEl>
                                        <p:attrNameLst>
                                          <p:attrName>ppt_h</p:attrName>
                                        </p:attrNameLst>
                                      </p:cBhvr>
                                      <p:tavLst>
                                        <p:tav tm="0">
                                          <p:val>
                                            <p:fltVal val="0"/>
                                          </p:val>
                                        </p:tav>
                                        <p:tav tm="100000">
                                          <p:val>
                                            <p:strVal val="#ppt_h"/>
                                          </p:val>
                                        </p:tav>
                                      </p:tavLst>
                                    </p:anim>
                                    <p:anim calcmode="lin" valueType="num">
                                      <p:cBhvr>
                                        <p:cTn id="33" dur="750" fill="hold"/>
                                        <p:tgtEl>
                                          <p:spTgt spid="7"/>
                                        </p:tgtEl>
                                        <p:attrNameLst>
                                          <p:attrName>ppt_x</p:attrName>
                                        </p:attrNameLst>
                                      </p:cBhvr>
                                      <p:tavLst>
                                        <p:tav tm="0">
                                          <p:val>
                                            <p:fltVal val="0.5"/>
                                          </p:val>
                                        </p:tav>
                                        <p:tav tm="100000">
                                          <p:val>
                                            <p:strVal val="#ppt_x"/>
                                          </p:val>
                                        </p:tav>
                                      </p:tavLst>
                                    </p:anim>
                                    <p:anim calcmode="lin" valueType="num">
                                      <p:cBhvr>
                                        <p:cTn id="34" dur="750" fill="hold"/>
                                        <p:tgtEl>
                                          <p:spTgt spid="7"/>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750"/>
                                        <p:tgtEl>
                                          <p:spTgt spid="16"/>
                                        </p:tgtEl>
                                      </p:cBhvr>
                                    </p:animEffect>
                                  </p:childTnLst>
                                </p:cTn>
                              </p:par>
                              <p:par>
                                <p:cTn id="43" presetID="23" presetClass="entr" presetSubtype="528"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750" fill="hold"/>
                                        <p:tgtEl>
                                          <p:spTgt spid="10"/>
                                        </p:tgtEl>
                                        <p:attrNameLst>
                                          <p:attrName>ppt_w</p:attrName>
                                        </p:attrNameLst>
                                      </p:cBhvr>
                                      <p:tavLst>
                                        <p:tav tm="0">
                                          <p:val>
                                            <p:fltVal val="0"/>
                                          </p:val>
                                        </p:tav>
                                        <p:tav tm="100000">
                                          <p:val>
                                            <p:strVal val="#ppt_w"/>
                                          </p:val>
                                        </p:tav>
                                      </p:tavLst>
                                    </p:anim>
                                    <p:anim calcmode="lin" valueType="num">
                                      <p:cBhvr>
                                        <p:cTn id="46" dur="750" fill="hold"/>
                                        <p:tgtEl>
                                          <p:spTgt spid="10"/>
                                        </p:tgtEl>
                                        <p:attrNameLst>
                                          <p:attrName>ppt_h</p:attrName>
                                        </p:attrNameLst>
                                      </p:cBhvr>
                                      <p:tavLst>
                                        <p:tav tm="0">
                                          <p:val>
                                            <p:fltVal val="0"/>
                                          </p:val>
                                        </p:tav>
                                        <p:tav tm="100000">
                                          <p:val>
                                            <p:strVal val="#ppt_h"/>
                                          </p:val>
                                        </p:tav>
                                      </p:tavLst>
                                    </p:anim>
                                    <p:anim calcmode="lin" valueType="num">
                                      <p:cBhvr>
                                        <p:cTn id="47" dur="750" fill="hold"/>
                                        <p:tgtEl>
                                          <p:spTgt spid="10"/>
                                        </p:tgtEl>
                                        <p:attrNameLst>
                                          <p:attrName>ppt_x</p:attrName>
                                        </p:attrNameLst>
                                      </p:cBhvr>
                                      <p:tavLst>
                                        <p:tav tm="0">
                                          <p:val>
                                            <p:fltVal val="0.5"/>
                                          </p:val>
                                        </p:tav>
                                        <p:tav tm="100000">
                                          <p:val>
                                            <p:strVal val="#ppt_x"/>
                                          </p:val>
                                        </p:tav>
                                      </p:tavLst>
                                    </p:anim>
                                    <p:anim calcmode="lin" valueType="num">
                                      <p:cBhvr>
                                        <p:cTn id="48" dur="750" fill="hold"/>
                                        <p:tgtEl>
                                          <p:spTgt spid="10"/>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500"/>
                                        <p:tgtEl>
                                          <p:spTgt spid="2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up)">
                                      <p:cBhvr>
                                        <p:cTn id="56" dur="750"/>
                                        <p:tgtEl>
                                          <p:spTgt spid="17"/>
                                        </p:tgtEl>
                                      </p:cBhvr>
                                    </p:animEffect>
                                  </p:childTnLst>
                                </p:cTn>
                              </p:par>
                              <p:par>
                                <p:cTn id="57" presetID="23" presetClass="entr" presetSubtype="528" fill="hold" grpId="0" nodeType="withEffect">
                                  <p:stCondLst>
                                    <p:cond delay="3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750" fill="hold"/>
                                        <p:tgtEl>
                                          <p:spTgt spid="11"/>
                                        </p:tgtEl>
                                        <p:attrNameLst>
                                          <p:attrName>ppt_w</p:attrName>
                                        </p:attrNameLst>
                                      </p:cBhvr>
                                      <p:tavLst>
                                        <p:tav tm="0">
                                          <p:val>
                                            <p:fltVal val="0"/>
                                          </p:val>
                                        </p:tav>
                                        <p:tav tm="100000">
                                          <p:val>
                                            <p:strVal val="#ppt_w"/>
                                          </p:val>
                                        </p:tav>
                                      </p:tavLst>
                                    </p:anim>
                                    <p:anim calcmode="lin" valueType="num">
                                      <p:cBhvr>
                                        <p:cTn id="60" dur="750" fill="hold"/>
                                        <p:tgtEl>
                                          <p:spTgt spid="11"/>
                                        </p:tgtEl>
                                        <p:attrNameLst>
                                          <p:attrName>ppt_h</p:attrName>
                                        </p:attrNameLst>
                                      </p:cBhvr>
                                      <p:tavLst>
                                        <p:tav tm="0">
                                          <p:val>
                                            <p:fltVal val="0"/>
                                          </p:val>
                                        </p:tav>
                                        <p:tav tm="100000">
                                          <p:val>
                                            <p:strVal val="#ppt_h"/>
                                          </p:val>
                                        </p:tav>
                                      </p:tavLst>
                                    </p:anim>
                                    <p:anim calcmode="lin" valueType="num">
                                      <p:cBhvr>
                                        <p:cTn id="61" dur="750" fill="hold"/>
                                        <p:tgtEl>
                                          <p:spTgt spid="11"/>
                                        </p:tgtEl>
                                        <p:attrNameLst>
                                          <p:attrName>ppt_x</p:attrName>
                                        </p:attrNameLst>
                                      </p:cBhvr>
                                      <p:tavLst>
                                        <p:tav tm="0">
                                          <p:val>
                                            <p:fltVal val="0.5"/>
                                          </p:val>
                                        </p:tav>
                                        <p:tav tm="100000">
                                          <p:val>
                                            <p:strVal val="#ppt_x"/>
                                          </p:val>
                                        </p:tav>
                                      </p:tavLst>
                                    </p:anim>
                                    <p:anim calcmode="lin" valueType="num">
                                      <p:cBhvr>
                                        <p:cTn id="62" dur="75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down)">
                                      <p:cBhvr>
                                        <p:cTn id="67" dur="500"/>
                                        <p:tgtEl>
                                          <p:spTgt spid="26"/>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up)">
                                      <p:cBhvr>
                                        <p:cTn id="70" dur="750"/>
                                        <p:tgtEl>
                                          <p:spTgt spid="18"/>
                                        </p:tgtEl>
                                      </p:cBhvr>
                                    </p:animEffect>
                                  </p:childTnLst>
                                </p:cTn>
                              </p:par>
                              <p:par>
                                <p:cTn id="71" presetID="23" presetClass="entr" presetSubtype="528" fill="hold" grpId="0" nodeType="withEffect">
                                  <p:stCondLst>
                                    <p:cond delay="4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750" fill="hold"/>
                                        <p:tgtEl>
                                          <p:spTgt spid="14"/>
                                        </p:tgtEl>
                                        <p:attrNameLst>
                                          <p:attrName>ppt_w</p:attrName>
                                        </p:attrNameLst>
                                      </p:cBhvr>
                                      <p:tavLst>
                                        <p:tav tm="0">
                                          <p:val>
                                            <p:fltVal val="0"/>
                                          </p:val>
                                        </p:tav>
                                        <p:tav tm="100000">
                                          <p:val>
                                            <p:strVal val="#ppt_w"/>
                                          </p:val>
                                        </p:tav>
                                      </p:tavLst>
                                    </p:anim>
                                    <p:anim calcmode="lin" valueType="num">
                                      <p:cBhvr>
                                        <p:cTn id="74" dur="750" fill="hold"/>
                                        <p:tgtEl>
                                          <p:spTgt spid="14"/>
                                        </p:tgtEl>
                                        <p:attrNameLst>
                                          <p:attrName>ppt_h</p:attrName>
                                        </p:attrNameLst>
                                      </p:cBhvr>
                                      <p:tavLst>
                                        <p:tav tm="0">
                                          <p:val>
                                            <p:fltVal val="0"/>
                                          </p:val>
                                        </p:tav>
                                        <p:tav tm="100000">
                                          <p:val>
                                            <p:strVal val="#ppt_h"/>
                                          </p:val>
                                        </p:tav>
                                      </p:tavLst>
                                    </p:anim>
                                    <p:anim calcmode="lin" valueType="num">
                                      <p:cBhvr>
                                        <p:cTn id="75" dur="750" fill="hold"/>
                                        <p:tgtEl>
                                          <p:spTgt spid="14"/>
                                        </p:tgtEl>
                                        <p:attrNameLst>
                                          <p:attrName>ppt_x</p:attrName>
                                        </p:attrNameLst>
                                      </p:cBhvr>
                                      <p:tavLst>
                                        <p:tav tm="0">
                                          <p:val>
                                            <p:fltVal val="0.5"/>
                                          </p:val>
                                        </p:tav>
                                        <p:tav tm="100000">
                                          <p:val>
                                            <p:strVal val="#ppt_x"/>
                                          </p:val>
                                        </p:tav>
                                      </p:tavLst>
                                    </p:anim>
                                    <p:anim calcmode="lin" valueType="num">
                                      <p:cBhvr>
                                        <p:cTn id="76" dur="750" fill="hold"/>
                                        <p:tgtEl>
                                          <p:spTgt spid="14"/>
                                        </p:tgtEl>
                                        <p:attrNameLst>
                                          <p:attrName>ppt_y</p:attrName>
                                        </p:attrNameLst>
                                      </p:cBhvr>
                                      <p:tavLst>
                                        <p:tav tm="0">
                                          <p:val>
                                            <p:fltVal val="0.5"/>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down)">
                                      <p:cBhvr>
                                        <p:cTn id="81" dur="500"/>
                                        <p:tgtEl>
                                          <p:spTgt spid="29"/>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up)">
                                      <p:cBhvr>
                                        <p:cTn id="84" dur="750"/>
                                        <p:tgtEl>
                                          <p:spTgt spid="19"/>
                                        </p:tgtEl>
                                      </p:cBhvr>
                                    </p:animEffect>
                                  </p:childTnLst>
                                </p:cTn>
                              </p:par>
                              <p:par>
                                <p:cTn id="85" presetID="23" presetClass="entr" presetSubtype="528" fill="hold" grpId="0" nodeType="withEffect">
                                  <p:stCondLst>
                                    <p:cond delay="500"/>
                                  </p:stCondLst>
                                  <p:childTnLst>
                                    <p:set>
                                      <p:cBhvr>
                                        <p:cTn id="86" dur="1" fill="hold">
                                          <p:stCondLst>
                                            <p:cond delay="0"/>
                                          </p:stCondLst>
                                        </p:cTn>
                                        <p:tgtEl>
                                          <p:spTgt spid="13"/>
                                        </p:tgtEl>
                                        <p:attrNameLst>
                                          <p:attrName>style.visibility</p:attrName>
                                        </p:attrNameLst>
                                      </p:cBhvr>
                                      <p:to>
                                        <p:strVal val="visible"/>
                                      </p:to>
                                    </p:set>
                                    <p:anim calcmode="lin" valueType="num">
                                      <p:cBhvr>
                                        <p:cTn id="87" dur="750" fill="hold"/>
                                        <p:tgtEl>
                                          <p:spTgt spid="13"/>
                                        </p:tgtEl>
                                        <p:attrNameLst>
                                          <p:attrName>ppt_w</p:attrName>
                                        </p:attrNameLst>
                                      </p:cBhvr>
                                      <p:tavLst>
                                        <p:tav tm="0">
                                          <p:val>
                                            <p:fltVal val="0"/>
                                          </p:val>
                                        </p:tav>
                                        <p:tav tm="100000">
                                          <p:val>
                                            <p:strVal val="#ppt_w"/>
                                          </p:val>
                                        </p:tav>
                                      </p:tavLst>
                                    </p:anim>
                                    <p:anim calcmode="lin" valueType="num">
                                      <p:cBhvr>
                                        <p:cTn id="88" dur="750" fill="hold"/>
                                        <p:tgtEl>
                                          <p:spTgt spid="13"/>
                                        </p:tgtEl>
                                        <p:attrNameLst>
                                          <p:attrName>ppt_h</p:attrName>
                                        </p:attrNameLst>
                                      </p:cBhvr>
                                      <p:tavLst>
                                        <p:tav tm="0">
                                          <p:val>
                                            <p:fltVal val="0"/>
                                          </p:val>
                                        </p:tav>
                                        <p:tav tm="100000">
                                          <p:val>
                                            <p:strVal val="#ppt_h"/>
                                          </p:val>
                                        </p:tav>
                                      </p:tavLst>
                                    </p:anim>
                                    <p:anim calcmode="lin" valueType="num">
                                      <p:cBhvr>
                                        <p:cTn id="89" dur="750" fill="hold"/>
                                        <p:tgtEl>
                                          <p:spTgt spid="13"/>
                                        </p:tgtEl>
                                        <p:attrNameLst>
                                          <p:attrName>ppt_x</p:attrName>
                                        </p:attrNameLst>
                                      </p:cBhvr>
                                      <p:tavLst>
                                        <p:tav tm="0">
                                          <p:val>
                                            <p:fltVal val="0.5"/>
                                          </p:val>
                                        </p:tav>
                                        <p:tav tm="100000">
                                          <p:val>
                                            <p:strVal val="#ppt_x"/>
                                          </p:val>
                                        </p:tav>
                                      </p:tavLst>
                                    </p:anim>
                                    <p:anim calcmode="lin" valueType="num">
                                      <p:cBhvr>
                                        <p:cTn id="90" dur="750" fill="hold"/>
                                        <p:tgtEl>
                                          <p:spTgt spid="13"/>
                                        </p:tgtEl>
                                        <p:attrNameLst>
                                          <p:attrName>ppt_y</p:attrName>
                                        </p:attrNameLst>
                                      </p:cBhvr>
                                      <p:tavLst>
                                        <p:tav tm="0">
                                          <p:val>
                                            <p:fltVal val="0.5"/>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down)">
                                      <p:cBhvr>
                                        <p:cTn id="95" dur="500"/>
                                        <p:tgtEl>
                                          <p:spTgt spid="27"/>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wipe(up)">
                                      <p:cBhvr>
                                        <p:cTn id="98" dur="750"/>
                                        <p:tgtEl>
                                          <p:spTgt spid="20"/>
                                        </p:tgtEl>
                                      </p:cBhvr>
                                    </p:animEffect>
                                  </p:childTnLst>
                                </p:cTn>
                              </p:par>
                              <p:par>
                                <p:cTn id="99" presetID="23" presetClass="entr" presetSubtype="528" fill="hold" grpId="0" nodeType="withEffect">
                                  <p:stCondLst>
                                    <p:cond delay="600"/>
                                  </p:stCondLst>
                                  <p:childTnLst>
                                    <p:set>
                                      <p:cBhvr>
                                        <p:cTn id="100" dur="1" fill="hold">
                                          <p:stCondLst>
                                            <p:cond delay="0"/>
                                          </p:stCondLst>
                                        </p:cTn>
                                        <p:tgtEl>
                                          <p:spTgt spid="12"/>
                                        </p:tgtEl>
                                        <p:attrNameLst>
                                          <p:attrName>style.visibility</p:attrName>
                                        </p:attrNameLst>
                                      </p:cBhvr>
                                      <p:to>
                                        <p:strVal val="visible"/>
                                      </p:to>
                                    </p:set>
                                    <p:anim calcmode="lin" valueType="num">
                                      <p:cBhvr>
                                        <p:cTn id="101" dur="750" fill="hold"/>
                                        <p:tgtEl>
                                          <p:spTgt spid="12"/>
                                        </p:tgtEl>
                                        <p:attrNameLst>
                                          <p:attrName>ppt_w</p:attrName>
                                        </p:attrNameLst>
                                      </p:cBhvr>
                                      <p:tavLst>
                                        <p:tav tm="0">
                                          <p:val>
                                            <p:fltVal val="0"/>
                                          </p:val>
                                        </p:tav>
                                        <p:tav tm="100000">
                                          <p:val>
                                            <p:strVal val="#ppt_w"/>
                                          </p:val>
                                        </p:tav>
                                      </p:tavLst>
                                    </p:anim>
                                    <p:anim calcmode="lin" valueType="num">
                                      <p:cBhvr>
                                        <p:cTn id="102" dur="750" fill="hold"/>
                                        <p:tgtEl>
                                          <p:spTgt spid="12"/>
                                        </p:tgtEl>
                                        <p:attrNameLst>
                                          <p:attrName>ppt_h</p:attrName>
                                        </p:attrNameLst>
                                      </p:cBhvr>
                                      <p:tavLst>
                                        <p:tav tm="0">
                                          <p:val>
                                            <p:fltVal val="0"/>
                                          </p:val>
                                        </p:tav>
                                        <p:tav tm="100000">
                                          <p:val>
                                            <p:strVal val="#ppt_h"/>
                                          </p:val>
                                        </p:tav>
                                      </p:tavLst>
                                    </p:anim>
                                    <p:anim calcmode="lin" valueType="num">
                                      <p:cBhvr>
                                        <p:cTn id="103" dur="750" fill="hold"/>
                                        <p:tgtEl>
                                          <p:spTgt spid="12"/>
                                        </p:tgtEl>
                                        <p:attrNameLst>
                                          <p:attrName>ppt_x</p:attrName>
                                        </p:attrNameLst>
                                      </p:cBhvr>
                                      <p:tavLst>
                                        <p:tav tm="0">
                                          <p:val>
                                            <p:fltVal val="0.5"/>
                                          </p:val>
                                        </p:tav>
                                        <p:tav tm="100000">
                                          <p:val>
                                            <p:strVal val="#ppt_x"/>
                                          </p:val>
                                        </p:tav>
                                      </p:tavLst>
                                    </p:anim>
                                    <p:anim calcmode="lin" valueType="num">
                                      <p:cBhvr>
                                        <p:cTn id="104" dur="750" fill="hold"/>
                                        <p:tgtEl>
                                          <p:spTgt spid="12"/>
                                        </p:tgtEl>
                                        <p:attrNameLst>
                                          <p:attrName>ppt_y</p:attrName>
                                        </p:attrNameLst>
                                      </p:cBhvr>
                                      <p:tavLst>
                                        <p:tav tm="0">
                                          <p:val>
                                            <p:fltVal val="0.5"/>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Effect transition="in" filter="wipe(down)">
                                      <p:cBhvr>
                                        <p:cTn id="109" dur="500"/>
                                        <p:tgtEl>
                                          <p:spTgt spid="9"/>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wipe(up)">
                                      <p:cBhvr>
                                        <p:cTn id="112" dur="750"/>
                                        <p:tgtEl>
                                          <p:spTgt spid="21"/>
                                        </p:tgtEl>
                                      </p:cBhvr>
                                    </p:animEffect>
                                  </p:childTnLst>
                                </p:cTn>
                              </p:par>
                            </p:childTnLst>
                          </p:cTn>
                        </p:par>
                        <p:par>
                          <p:cTn id="113" fill="hold">
                            <p:stCondLst>
                              <p:cond delay="500"/>
                            </p:stCondLst>
                            <p:childTnLst>
                              <p:par>
                                <p:cTn id="114" presetID="10"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ldLvl="0" animBg="1"/>
      <p:bldP spid="7" grpId="0" bldLvl="0" animBg="1"/>
      <p:bldP spid="10" grpId="0" bldLvl="0" animBg="1"/>
      <p:bldP spid="11" grpId="0" bldLvl="0" animBg="1"/>
      <p:bldP spid="12" grpId="0" bldLvl="0" animBg="1"/>
      <p:bldP spid="13" grpId="0" bldLvl="0" animBg="1"/>
      <p:bldP spid="14" grpId="0" bldLvl="0" animBg="1"/>
      <p:bldP spid="15" grpId="0"/>
      <p:bldP spid="16" grpId="0"/>
      <p:bldP spid="17" grpId="0"/>
      <p:bldP spid="18" grpId="0"/>
      <p:bldP spid="19" grpId="0"/>
      <p:bldP spid="20" grpId="0"/>
      <p:bldP spid="21" grpId="0"/>
      <p:bldP spid="22" grpId="0" animBg="1"/>
      <p:bldP spid="9" grpId="0" animBg="1"/>
      <p:bldP spid="24" grpId="0" animBg="1"/>
      <p:bldP spid="25" grpId="0" animBg="1"/>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9405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30400" y="1264439"/>
            <a:ext cx="4339049"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最好的方法是先递上自己的名片</a:t>
            </a:r>
            <a:endParaRPr lang="zh-CN" altLang="en-US" b="1" dirty="0">
              <a:solidFill>
                <a:schemeClr val="tx1">
                  <a:lumMod val="65000"/>
                  <a:lumOff val="35000"/>
                </a:schemeClr>
              </a:solidFill>
            </a:endParaRPr>
          </a:p>
        </p:txBody>
      </p:sp>
      <p:sp>
        <p:nvSpPr>
          <p:cNvPr id="2" name="矩形 1"/>
          <p:cNvSpPr/>
          <p:nvPr/>
        </p:nvSpPr>
        <p:spPr>
          <a:xfrm>
            <a:off x="3763818" y="67937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如何正确的索取名片</a:t>
            </a:r>
          </a:p>
        </p:txBody>
      </p:sp>
      <p:sp>
        <p:nvSpPr>
          <p:cNvPr id="23" name="矩形 22"/>
          <p:cNvSpPr/>
          <p:nvPr/>
        </p:nvSpPr>
        <p:spPr>
          <a:xfrm>
            <a:off x="769266" y="4249118"/>
            <a:ext cx="1769238" cy="525657"/>
          </a:xfrm>
          <a:prstGeom prst="rect">
            <a:avLst/>
          </a:prstGeom>
        </p:spPr>
        <p:txBody>
          <a:bodyPr wrap="square" anchor="ctr" anchorCtr="0">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lnSpc>
                <a:spcPct val="130000"/>
              </a:lnSpc>
            </a:pPr>
            <a:r>
              <a:rPr lang="zh-CN" altLang="en-US" sz="2400" b="1" dirty="0">
                <a:solidFill>
                  <a:schemeClr val="tx1"/>
                </a:solidFill>
                <a:latin typeface="微软雅黑" panose="020B0503020204020204" pitchFamily="34" charset="-122"/>
                <a:ea typeface="微软雅黑" panose="020B0503020204020204" pitchFamily="34" charset="-122"/>
              </a:rPr>
              <a:t>交易法</a:t>
            </a:r>
          </a:p>
        </p:txBody>
      </p:sp>
      <p:sp>
        <p:nvSpPr>
          <p:cNvPr id="16" name="椭圆 15"/>
          <p:cNvSpPr/>
          <p:nvPr/>
        </p:nvSpPr>
        <p:spPr>
          <a:xfrm>
            <a:off x="6988993" y="3111017"/>
            <a:ext cx="1175907" cy="1175907"/>
          </a:xfrm>
          <a:prstGeom prst="ellipse">
            <a:avLst/>
          </a:prstGeom>
          <a:solidFill>
            <a:schemeClr val="bg1"/>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4" name="矩形 23"/>
          <p:cNvSpPr/>
          <p:nvPr/>
        </p:nvSpPr>
        <p:spPr>
          <a:xfrm>
            <a:off x="3560999" y="2486359"/>
            <a:ext cx="2106932" cy="525657"/>
          </a:xfrm>
          <a:prstGeom prst="rect">
            <a:avLst/>
          </a:prstGeom>
        </p:spPr>
        <p:txBody>
          <a:bodyPr wrap="square" anchor="ctr" anchorCtr="0">
            <a:spAutoFit/>
          </a:bodyPr>
          <a:lstStyle/>
          <a:p>
            <a:pPr algn="ctr" fontAlgn="base">
              <a:lnSpc>
                <a:spcPct val="130000"/>
              </a:lnSpc>
              <a:spcBef>
                <a:spcPct val="0"/>
              </a:spcBef>
              <a:spcAft>
                <a:spcPct val="0"/>
              </a:spcAft>
              <a:buFont typeface="Arial" panose="020B0604020202020204" pitchFamily="34" charset="0"/>
            </a:pPr>
            <a:r>
              <a:rPr lang="zh-CN" altLang="en-US" sz="2400" b="1" dirty="0">
                <a:solidFill>
                  <a:schemeClr val="tx1"/>
                </a:solidFill>
                <a:latin typeface="微软雅黑" panose="020B0503020204020204" pitchFamily="34" charset="-122"/>
                <a:ea typeface="微软雅黑" panose="020B0503020204020204" pitchFamily="34" charset="-122"/>
              </a:rPr>
              <a:t>明示法</a:t>
            </a:r>
          </a:p>
        </p:txBody>
      </p:sp>
      <p:sp>
        <p:nvSpPr>
          <p:cNvPr id="25" name="矩形 24"/>
          <p:cNvSpPr/>
          <p:nvPr/>
        </p:nvSpPr>
        <p:spPr>
          <a:xfrm>
            <a:off x="6506425" y="4239737"/>
            <a:ext cx="2106932" cy="535531"/>
          </a:xfrm>
          <a:prstGeom prst="rect">
            <a:avLst/>
          </a:prstGeom>
        </p:spPr>
        <p:txBody>
          <a:bodyPr wrap="square" anchor="ctr" anchorCtr="0">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lnSpc>
                <a:spcPct val="120000"/>
              </a:lnSpc>
            </a:pPr>
            <a:r>
              <a:rPr lang="zh-CN" altLang="en-US" sz="2400" b="1" dirty="0">
                <a:solidFill>
                  <a:schemeClr val="tx1"/>
                </a:solidFill>
                <a:latin typeface="微软雅黑" panose="020B0503020204020204" pitchFamily="34" charset="-122"/>
                <a:ea typeface="微软雅黑" panose="020B0503020204020204" pitchFamily="34" charset="-122"/>
              </a:rPr>
              <a:t>谦恭法</a:t>
            </a:r>
          </a:p>
        </p:txBody>
      </p:sp>
      <p:sp>
        <p:nvSpPr>
          <p:cNvPr id="26" name="矩形 25"/>
          <p:cNvSpPr/>
          <p:nvPr/>
        </p:nvSpPr>
        <p:spPr>
          <a:xfrm>
            <a:off x="9669187" y="2530055"/>
            <a:ext cx="1770066" cy="497957"/>
          </a:xfrm>
          <a:prstGeom prst="rect">
            <a:avLst/>
          </a:prstGeom>
        </p:spPr>
        <p:txBody>
          <a:bodyPr wrap="square" anchor="ctr" anchorCtr="0">
            <a:spAutoFit/>
          </a:bodyPr>
          <a:lstStyle/>
          <a:p>
            <a:pPr algn="ctr" fontAlgn="base">
              <a:lnSpc>
                <a:spcPct val="120000"/>
              </a:lnSpc>
              <a:spcBef>
                <a:spcPct val="0"/>
              </a:spcBef>
              <a:spcAft>
                <a:spcPct val="0"/>
              </a:spcAft>
              <a:buFont typeface="Arial" panose="020B0604020202020204" pitchFamily="34" charset="0"/>
            </a:pPr>
            <a:r>
              <a:rPr lang="zh-CN" altLang="en-US" sz="2400" b="1" dirty="0">
                <a:solidFill>
                  <a:schemeClr val="tx1"/>
                </a:solidFill>
                <a:latin typeface="微软雅黑" panose="020B0503020204020204" pitchFamily="34" charset="-122"/>
                <a:ea typeface="微软雅黑" panose="020B0503020204020204" pitchFamily="34" charset="-122"/>
              </a:rPr>
              <a:t>联络法</a:t>
            </a:r>
          </a:p>
        </p:txBody>
      </p:sp>
      <p:sp>
        <p:nvSpPr>
          <p:cNvPr id="36" name="矩形 35"/>
          <p:cNvSpPr/>
          <p:nvPr/>
        </p:nvSpPr>
        <p:spPr>
          <a:xfrm>
            <a:off x="768965" y="4774899"/>
            <a:ext cx="3450050" cy="954107"/>
          </a:xfrm>
          <a:prstGeom prst="rect">
            <a:avLst/>
          </a:prstGeom>
        </p:spPr>
        <p:txBody>
          <a:bodyPr wrap="square">
            <a:spAutoFit/>
          </a:bodyPr>
          <a:lstStyle/>
          <a:p>
            <a:pPr eaLnBrk="0" fontAlgn="base" hangingPunct="0">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最省事的办法就是把自己的名片先递给对方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当你把名片递给对方时,对方不回赠名片是失礼的行为,所以对方一般会回赠名片给你</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38" name="矩形 37"/>
          <p:cNvSpPr/>
          <p:nvPr/>
        </p:nvSpPr>
        <p:spPr>
          <a:xfrm>
            <a:off x="3056278" y="1866804"/>
            <a:ext cx="3450050"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先把自已的名片给对方，并说能不能有幸跟你交换名片，在一些场合，此种直截了当的表达方法，往往也行之有效。 </a:t>
            </a:r>
          </a:p>
        </p:txBody>
      </p:sp>
      <p:sp>
        <p:nvSpPr>
          <p:cNvPr id="40" name="矩形 39"/>
          <p:cNvSpPr/>
          <p:nvPr/>
        </p:nvSpPr>
        <p:spPr>
          <a:xfrm>
            <a:off x="5682466" y="4775076"/>
            <a:ext cx="3450050" cy="138499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此方法适用于向比自己地位高的人索取名片时使用，使用谦恭法索取名片时，要事先作好铺垫，如：王教授，听您刚才讲座很受启发，也深感自己在交往方面有待提高，跟您相见恨晚，现在不便打扰您，您看以后有没有机会向您请教？</a:t>
            </a:r>
          </a:p>
        </p:txBody>
      </p:sp>
      <p:sp>
        <p:nvSpPr>
          <p:cNvPr id="41" name="矩形 40"/>
          <p:cNvSpPr/>
          <p:nvPr/>
        </p:nvSpPr>
        <p:spPr>
          <a:xfrm>
            <a:off x="7869254" y="1651133"/>
            <a:ext cx="3450050"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适用于长辈对晚辈上级对下级或者平级平辈人之间的名片索取，如：张小姐认识你非常高兴，以后希望还能够见到你，不知道以后怎么跟你联络比较方便？</a:t>
            </a:r>
            <a:endParaRPr lang="zh-CN" altLang="en-US" sz="1400"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27" name="矩形 26"/>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13" name="直接连接符 12"/>
          <p:cNvCxnSpPr/>
          <p:nvPr/>
        </p:nvCxnSpPr>
        <p:spPr>
          <a:xfrm>
            <a:off x="763905" y="3683635"/>
            <a:ext cx="10555605" cy="3048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026482" y="3073552"/>
            <a:ext cx="1175911" cy="1175907"/>
          </a:xfrm>
          <a:prstGeom prst="ellipse">
            <a:avLst/>
          </a:prstGeom>
          <a:solidFill>
            <a:schemeClr val="bg1"/>
          </a:solidFill>
          <a:ln w="762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椭圆 14"/>
          <p:cNvSpPr/>
          <p:nvPr/>
        </p:nvSpPr>
        <p:spPr>
          <a:xfrm>
            <a:off x="9950880" y="3111017"/>
            <a:ext cx="1175907" cy="1175907"/>
          </a:xfrm>
          <a:prstGeom prst="ellipse">
            <a:avLst/>
          </a:prstGeom>
          <a:solidFill>
            <a:schemeClr val="bg1"/>
          </a:solidFill>
          <a:ln w="762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椭圆 16"/>
          <p:cNvSpPr/>
          <p:nvPr/>
        </p:nvSpPr>
        <p:spPr>
          <a:xfrm>
            <a:off x="1065214" y="3088157"/>
            <a:ext cx="1175907" cy="1175907"/>
          </a:xfrm>
          <a:prstGeom prst="ellipse">
            <a:avLst/>
          </a:prstGeom>
          <a:solidFill>
            <a:schemeClr val="bg1"/>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Freeform 17"/>
          <p:cNvSpPr>
            <a:spLocks noEditPoints="1"/>
          </p:cNvSpPr>
          <p:nvPr/>
        </p:nvSpPr>
        <p:spPr bwMode="auto">
          <a:xfrm>
            <a:off x="4274292" y="3325618"/>
            <a:ext cx="681560" cy="672181"/>
          </a:xfrm>
          <a:custGeom>
            <a:avLst/>
            <a:gdLst/>
            <a:ahLst/>
            <a:cxnLst>
              <a:cxn ang="0">
                <a:pos x="0" y="212"/>
              </a:cxn>
              <a:cxn ang="0">
                <a:pos x="0" y="212"/>
              </a:cxn>
              <a:cxn ang="0">
                <a:pos x="0" y="212"/>
              </a:cxn>
              <a:cxn ang="0">
                <a:pos x="0" y="212"/>
              </a:cxn>
              <a:cxn ang="0">
                <a:pos x="424" y="204"/>
              </a:cxn>
              <a:cxn ang="0">
                <a:pos x="424" y="204"/>
              </a:cxn>
              <a:cxn ang="0">
                <a:pos x="422" y="202"/>
              </a:cxn>
              <a:cxn ang="0">
                <a:pos x="420" y="198"/>
              </a:cxn>
              <a:cxn ang="0">
                <a:pos x="224" y="2"/>
              </a:cxn>
              <a:cxn ang="0">
                <a:pos x="224" y="2"/>
              </a:cxn>
              <a:cxn ang="0">
                <a:pos x="222" y="0"/>
              </a:cxn>
              <a:cxn ang="0">
                <a:pos x="218" y="0"/>
              </a:cxn>
              <a:cxn ang="0">
                <a:pos x="218" y="0"/>
              </a:cxn>
              <a:cxn ang="0">
                <a:pos x="218" y="0"/>
              </a:cxn>
              <a:cxn ang="0">
                <a:pos x="214" y="0"/>
              </a:cxn>
              <a:cxn ang="0">
                <a:pos x="212" y="2"/>
              </a:cxn>
              <a:cxn ang="0">
                <a:pos x="16" y="198"/>
              </a:cxn>
              <a:cxn ang="0">
                <a:pos x="16" y="198"/>
              </a:cxn>
              <a:cxn ang="0">
                <a:pos x="14" y="202"/>
              </a:cxn>
              <a:cxn ang="0">
                <a:pos x="12" y="204"/>
              </a:cxn>
              <a:cxn ang="0">
                <a:pos x="12" y="204"/>
              </a:cxn>
              <a:cxn ang="0">
                <a:pos x="14" y="208"/>
              </a:cxn>
              <a:cxn ang="0">
                <a:pos x="14" y="210"/>
              </a:cxn>
              <a:cxn ang="0">
                <a:pos x="18" y="212"/>
              </a:cxn>
              <a:cxn ang="0">
                <a:pos x="20" y="214"/>
              </a:cxn>
              <a:cxn ang="0">
                <a:pos x="68" y="214"/>
              </a:cxn>
              <a:cxn ang="0">
                <a:pos x="68" y="252"/>
              </a:cxn>
              <a:cxn ang="0">
                <a:pos x="68" y="430"/>
              </a:cxn>
              <a:cxn ang="0">
                <a:pos x="176" y="430"/>
              </a:cxn>
              <a:cxn ang="0">
                <a:pos x="176" y="304"/>
              </a:cxn>
              <a:cxn ang="0">
                <a:pos x="176" y="304"/>
              </a:cxn>
              <a:cxn ang="0">
                <a:pos x="176" y="302"/>
              </a:cxn>
              <a:cxn ang="0">
                <a:pos x="178" y="300"/>
              </a:cxn>
              <a:cxn ang="0">
                <a:pos x="182" y="298"/>
              </a:cxn>
              <a:cxn ang="0">
                <a:pos x="184" y="296"/>
              </a:cxn>
              <a:cxn ang="0">
                <a:pos x="252" y="296"/>
              </a:cxn>
              <a:cxn ang="0">
                <a:pos x="252" y="296"/>
              </a:cxn>
              <a:cxn ang="0">
                <a:pos x="254" y="298"/>
              </a:cxn>
              <a:cxn ang="0">
                <a:pos x="258" y="300"/>
              </a:cxn>
              <a:cxn ang="0">
                <a:pos x="258" y="302"/>
              </a:cxn>
              <a:cxn ang="0">
                <a:pos x="260" y="304"/>
              </a:cxn>
              <a:cxn ang="0">
                <a:pos x="260" y="430"/>
              </a:cxn>
              <a:cxn ang="0">
                <a:pos x="368" y="430"/>
              </a:cxn>
              <a:cxn ang="0">
                <a:pos x="368" y="252"/>
              </a:cxn>
              <a:cxn ang="0">
                <a:pos x="368" y="212"/>
              </a:cxn>
              <a:cxn ang="0">
                <a:pos x="368" y="212"/>
              </a:cxn>
              <a:cxn ang="0">
                <a:pos x="414" y="212"/>
              </a:cxn>
              <a:cxn ang="0">
                <a:pos x="414" y="212"/>
              </a:cxn>
              <a:cxn ang="0">
                <a:pos x="418" y="212"/>
              </a:cxn>
              <a:cxn ang="0">
                <a:pos x="420" y="210"/>
              </a:cxn>
              <a:cxn ang="0">
                <a:pos x="422" y="208"/>
              </a:cxn>
              <a:cxn ang="0">
                <a:pos x="424" y="204"/>
              </a:cxn>
              <a:cxn ang="0">
                <a:pos x="436" y="214"/>
              </a:cxn>
              <a:cxn ang="0">
                <a:pos x="434" y="212"/>
              </a:cxn>
              <a:cxn ang="0">
                <a:pos x="434" y="214"/>
              </a:cxn>
              <a:cxn ang="0">
                <a:pos x="436" y="214"/>
              </a:cxn>
            </a:cxnLst>
            <a:rect l="0" t="0" r="r" b="b"/>
            <a:pathLst>
              <a:path w="436" h="430">
                <a:moveTo>
                  <a:pt x="0" y="212"/>
                </a:moveTo>
                <a:lnTo>
                  <a:pt x="0" y="212"/>
                </a:lnTo>
                <a:lnTo>
                  <a:pt x="0" y="212"/>
                </a:lnTo>
                <a:lnTo>
                  <a:pt x="0" y="212"/>
                </a:lnTo>
                <a:close/>
                <a:moveTo>
                  <a:pt x="424" y="204"/>
                </a:moveTo>
                <a:lnTo>
                  <a:pt x="424" y="204"/>
                </a:lnTo>
                <a:lnTo>
                  <a:pt x="422" y="202"/>
                </a:lnTo>
                <a:lnTo>
                  <a:pt x="420" y="198"/>
                </a:lnTo>
                <a:lnTo>
                  <a:pt x="224" y="2"/>
                </a:lnTo>
                <a:lnTo>
                  <a:pt x="224" y="2"/>
                </a:lnTo>
                <a:lnTo>
                  <a:pt x="222" y="0"/>
                </a:lnTo>
                <a:lnTo>
                  <a:pt x="218" y="0"/>
                </a:lnTo>
                <a:lnTo>
                  <a:pt x="218" y="0"/>
                </a:lnTo>
                <a:lnTo>
                  <a:pt x="218" y="0"/>
                </a:lnTo>
                <a:lnTo>
                  <a:pt x="214" y="0"/>
                </a:lnTo>
                <a:lnTo>
                  <a:pt x="212" y="2"/>
                </a:lnTo>
                <a:lnTo>
                  <a:pt x="16" y="198"/>
                </a:lnTo>
                <a:lnTo>
                  <a:pt x="16" y="198"/>
                </a:lnTo>
                <a:lnTo>
                  <a:pt x="14" y="202"/>
                </a:lnTo>
                <a:lnTo>
                  <a:pt x="12" y="204"/>
                </a:lnTo>
                <a:lnTo>
                  <a:pt x="12" y="204"/>
                </a:lnTo>
                <a:lnTo>
                  <a:pt x="14" y="208"/>
                </a:lnTo>
                <a:lnTo>
                  <a:pt x="14" y="210"/>
                </a:lnTo>
                <a:lnTo>
                  <a:pt x="18" y="212"/>
                </a:lnTo>
                <a:lnTo>
                  <a:pt x="20" y="214"/>
                </a:lnTo>
                <a:lnTo>
                  <a:pt x="68" y="214"/>
                </a:lnTo>
                <a:lnTo>
                  <a:pt x="68" y="252"/>
                </a:lnTo>
                <a:lnTo>
                  <a:pt x="68" y="430"/>
                </a:lnTo>
                <a:lnTo>
                  <a:pt x="176" y="430"/>
                </a:lnTo>
                <a:lnTo>
                  <a:pt x="176" y="304"/>
                </a:lnTo>
                <a:lnTo>
                  <a:pt x="176" y="304"/>
                </a:lnTo>
                <a:lnTo>
                  <a:pt x="176" y="302"/>
                </a:lnTo>
                <a:lnTo>
                  <a:pt x="178" y="300"/>
                </a:lnTo>
                <a:lnTo>
                  <a:pt x="182" y="298"/>
                </a:lnTo>
                <a:lnTo>
                  <a:pt x="184" y="296"/>
                </a:lnTo>
                <a:lnTo>
                  <a:pt x="252" y="296"/>
                </a:lnTo>
                <a:lnTo>
                  <a:pt x="252" y="296"/>
                </a:lnTo>
                <a:lnTo>
                  <a:pt x="254" y="298"/>
                </a:lnTo>
                <a:lnTo>
                  <a:pt x="258" y="300"/>
                </a:lnTo>
                <a:lnTo>
                  <a:pt x="258" y="302"/>
                </a:lnTo>
                <a:lnTo>
                  <a:pt x="260" y="304"/>
                </a:lnTo>
                <a:lnTo>
                  <a:pt x="260" y="430"/>
                </a:lnTo>
                <a:lnTo>
                  <a:pt x="368" y="430"/>
                </a:lnTo>
                <a:lnTo>
                  <a:pt x="368" y="252"/>
                </a:lnTo>
                <a:lnTo>
                  <a:pt x="368" y="212"/>
                </a:lnTo>
                <a:lnTo>
                  <a:pt x="368" y="212"/>
                </a:lnTo>
                <a:lnTo>
                  <a:pt x="414" y="212"/>
                </a:lnTo>
                <a:lnTo>
                  <a:pt x="414" y="212"/>
                </a:lnTo>
                <a:lnTo>
                  <a:pt x="418" y="212"/>
                </a:lnTo>
                <a:lnTo>
                  <a:pt x="420" y="210"/>
                </a:lnTo>
                <a:lnTo>
                  <a:pt x="422" y="208"/>
                </a:lnTo>
                <a:lnTo>
                  <a:pt x="424" y="204"/>
                </a:lnTo>
                <a:close/>
                <a:moveTo>
                  <a:pt x="436" y="214"/>
                </a:moveTo>
                <a:lnTo>
                  <a:pt x="434" y="212"/>
                </a:lnTo>
                <a:lnTo>
                  <a:pt x="434" y="214"/>
                </a:lnTo>
                <a:lnTo>
                  <a:pt x="436" y="214"/>
                </a:lnTo>
                <a:close/>
              </a:path>
            </a:pathLst>
          </a:custGeom>
          <a:solidFill>
            <a:schemeClr val="tx1"/>
          </a:solidFill>
          <a:ln w="9525">
            <a:noFill/>
            <a:round/>
          </a:ln>
        </p:spPr>
        <p:txBody>
          <a:bodyPr vert="horz" wrap="square" lIns="91440" tIns="45720" rIns="91440" bIns="45720" numCol="1" anchor="t" anchorCtr="0" compatLnSpc="1"/>
          <a:lstStyle/>
          <a:p>
            <a:endParaRPr lang="zh-CN" altLang="en-US" u="sng"/>
          </a:p>
        </p:txBody>
      </p:sp>
      <p:sp>
        <p:nvSpPr>
          <p:cNvPr id="19" name="Freeform 124"/>
          <p:cNvSpPr>
            <a:spLocks noEditPoints="1"/>
          </p:cNvSpPr>
          <p:nvPr/>
        </p:nvSpPr>
        <p:spPr bwMode="auto">
          <a:xfrm>
            <a:off x="1391229" y="3353274"/>
            <a:ext cx="523875" cy="644525"/>
          </a:xfrm>
          <a:custGeom>
            <a:avLst/>
            <a:gdLst/>
            <a:ahLst/>
            <a:cxnLst>
              <a:cxn ang="0">
                <a:pos x="318" y="292"/>
              </a:cxn>
              <a:cxn ang="0">
                <a:pos x="288" y="262"/>
              </a:cxn>
              <a:cxn ang="0">
                <a:pos x="248" y="244"/>
              </a:cxn>
              <a:cxn ang="0">
                <a:pos x="220" y="346"/>
              </a:cxn>
              <a:cxn ang="0">
                <a:pos x="214" y="358"/>
              </a:cxn>
              <a:cxn ang="0">
                <a:pos x="202" y="362"/>
              </a:cxn>
              <a:cxn ang="0">
                <a:pos x="196" y="362"/>
              </a:cxn>
              <a:cxn ang="0">
                <a:pos x="186" y="352"/>
              </a:cxn>
              <a:cxn ang="0">
                <a:pos x="186" y="266"/>
              </a:cxn>
              <a:cxn ang="0">
                <a:pos x="184" y="258"/>
              </a:cxn>
              <a:cxn ang="0">
                <a:pos x="172" y="246"/>
              </a:cxn>
              <a:cxn ang="0">
                <a:pos x="164" y="244"/>
              </a:cxn>
              <a:cxn ang="0">
                <a:pos x="150" y="250"/>
              </a:cxn>
              <a:cxn ang="0">
                <a:pos x="144" y="266"/>
              </a:cxn>
              <a:cxn ang="0">
                <a:pos x="144" y="346"/>
              </a:cxn>
              <a:cxn ang="0">
                <a:pos x="138" y="358"/>
              </a:cxn>
              <a:cxn ang="0">
                <a:pos x="126" y="362"/>
              </a:cxn>
              <a:cxn ang="0">
                <a:pos x="120" y="362"/>
              </a:cxn>
              <a:cxn ang="0">
                <a:pos x="110" y="352"/>
              </a:cxn>
              <a:cxn ang="0">
                <a:pos x="80" y="244"/>
              </a:cxn>
              <a:cxn ang="0">
                <a:pos x="60" y="252"/>
              </a:cxn>
              <a:cxn ang="0">
                <a:pos x="24" y="276"/>
              </a:cxn>
              <a:cxn ang="0">
                <a:pos x="10" y="292"/>
              </a:cxn>
              <a:cxn ang="0">
                <a:pos x="2" y="310"/>
              </a:cxn>
              <a:cxn ang="0">
                <a:pos x="0" y="330"/>
              </a:cxn>
              <a:cxn ang="0">
                <a:pos x="0" y="354"/>
              </a:cxn>
              <a:cxn ang="0">
                <a:pos x="0" y="372"/>
              </a:cxn>
              <a:cxn ang="0">
                <a:pos x="2" y="384"/>
              </a:cxn>
              <a:cxn ang="0">
                <a:pos x="10" y="396"/>
              </a:cxn>
              <a:cxn ang="0">
                <a:pos x="20" y="402"/>
              </a:cxn>
              <a:cxn ang="0">
                <a:pos x="34" y="406"/>
              </a:cxn>
              <a:cxn ang="0">
                <a:pos x="296" y="406"/>
              </a:cxn>
              <a:cxn ang="0">
                <a:pos x="308" y="402"/>
              </a:cxn>
              <a:cxn ang="0">
                <a:pos x="320" y="396"/>
              </a:cxn>
              <a:cxn ang="0">
                <a:pos x="326" y="384"/>
              </a:cxn>
              <a:cxn ang="0">
                <a:pos x="330" y="372"/>
              </a:cxn>
              <a:cxn ang="0">
                <a:pos x="330" y="338"/>
              </a:cxn>
              <a:cxn ang="0">
                <a:pos x="330" y="330"/>
              </a:cxn>
              <a:cxn ang="0">
                <a:pos x="326" y="310"/>
              </a:cxn>
              <a:cxn ang="0">
                <a:pos x="318" y="292"/>
              </a:cxn>
              <a:cxn ang="0">
                <a:pos x="76" y="88"/>
              </a:cxn>
              <a:cxn ang="0">
                <a:pos x="78" y="108"/>
              </a:cxn>
              <a:cxn ang="0">
                <a:pos x="88" y="148"/>
              </a:cxn>
              <a:cxn ang="0">
                <a:pos x="110" y="186"/>
              </a:cxn>
              <a:cxn ang="0">
                <a:pos x="126" y="198"/>
              </a:cxn>
              <a:cxn ang="0">
                <a:pos x="144" y="208"/>
              </a:cxn>
              <a:cxn ang="0">
                <a:pos x="164" y="210"/>
              </a:cxn>
              <a:cxn ang="0">
                <a:pos x="174" y="210"/>
              </a:cxn>
              <a:cxn ang="0">
                <a:pos x="194" y="204"/>
              </a:cxn>
              <a:cxn ang="0">
                <a:pos x="210" y="192"/>
              </a:cxn>
              <a:cxn ang="0">
                <a:pos x="230" y="168"/>
              </a:cxn>
              <a:cxn ang="0">
                <a:pos x="248" y="128"/>
              </a:cxn>
              <a:cxn ang="0">
                <a:pos x="254" y="88"/>
              </a:cxn>
              <a:cxn ang="0">
                <a:pos x="252" y="70"/>
              </a:cxn>
              <a:cxn ang="0">
                <a:pos x="238" y="38"/>
              </a:cxn>
              <a:cxn ang="0">
                <a:pos x="214" y="14"/>
              </a:cxn>
              <a:cxn ang="0">
                <a:pos x="182" y="0"/>
              </a:cxn>
              <a:cxn ang="0">
                <a:pos x="164" y="0"/>
              </a:cxn>
              <a:cxn ang="0">
                <a:pos x="130" y="6"/>
              </a:cxn>
              <a:cxn ang="0">
                <a:pos x="102" y="26"/>
              </a:cxn>
              <a:cxn ang="0">
                <a:pos x="82" y="54"/>
              </a:cxn>
              <a:cxn ang="0">
                <a:pos x="76" y="88"/>
              </a:cxn>
            </a:cxnLst>
            <a:rect l="0" t="0" r="r" b="b"/>
            <a:pathLst>
              <a:path w="330" h="406">
                <a:moveTo>
                  <a:pt x="318" y="292"/>
                </a:moveTo>
                <a:lnTo>
                  <a:pt x="318" y="292"/>
                </a:lnTo>
                <a:lnTo>
                  <a:pt x="304" y="276"/>
                </a:lnTo>
                <a:lnTo>
                  <a:pt x="288" y="262"/>
                </a:lnTo>
                <a:lnTo>
                  <a:pt x="270" y="252"/>
                </a:lnTo>
                <a:lnTo>
                  <a:pt x="248" y="244"/>
                </a:lnTo>
                <a:lnTo>
                  <a:pt x="220" y="346"/>
                </a:lnTo>
                <a:lnTo>
                  <a:pt x="220" y="346"/>
                </a:lnTo>
                <a:lnTo>
                  <a:pt x="218" y="352"/>
                </a:lnTo>
                <a:lnTo>
                  <a:pt x="214" y="358"/>
                </a:lnTo>
                <a:lnTo>
                  <a:pt x="210" y="362"/>
                </a:lnTo>
                <a:lnTo>
                  <a:pt x="202" y="362"/>
                </a:lnTo>
                <a:lnTo>
                  <a:pt x="202" y="362"/>
                </a:lnTo>
                <a:lnTo>
                  <a:pt x="196" y="362"/>
                </a:lnTo>
                <a:lnTo>
                  <a:pt x="190" y="358"/>
                </a:lnTo>
                <a:lnTo>
                  <a:pt x="186" y="352"/>
                </a:lnTo>
                <a:lnTo>
                  <a:pt x="186" y="346"/>
                </a:lnTo>
                <a:lnTo>
                  <a:pt x="186" y="266"/>
                </a:lnTo>
                <a:lnTo>
                  <a:pt x="186" y="266"/>
                </a:lnTo>
                <a:lnTo>
                  <a:pt x="184" y="258"/>
                </a:lnTo>
                <a:lnTo>
                  <a:pt x="180" y="250"/>
                </a:lnTo>
                <a:lnTo>
                  <a:pt x="172" y="246"/>
                </a:lnTo>
                <a:lnTo>
                  <a:pt x="164" y="244"/>
                </a:lnTo>
                <a:lnTo>
                  <a:pt x="164" y="244"/>
                </a:lnTo>
                <a:lnTo>
                  <a:pt x="156" y="246"/>
                </a:lnTo>
                <a:lnTo>
                  <a:pt x="150" y="250"/>
                </a:lnTo>
                <a:lnTo>
                  <a:pt x="144" y="258"/>
                </a:lnTo>
                <a:lnTo>
                  <a:pt x="144" y="266"/>
                </a:lnTo>
                <a:lnTo>
                  <a:pt x="144" y="346"/>
                </a:lnTo>
                <a:lnTo>
                  <a:pt x="144" y="346"/>
                </a:lnTo>
                <a:lnTo>
                  <a:pt x="142" y="352"/>
                </a:lnTo>
                <a:lnTo>
                  <a:pt x="138" y="358"/>
                </a:lnTo>
                <a:lnTo>
                  <a:pt x="132" y="362"/>
                </a:lnTo>
                <a:lnTo>
                  <a:pt x="126" y="362"/>
                </a:lnTo>
                <a:lnTo>
                  <a:pt x="126" y="362"/>
                </a:lnTo>
                <a:lnTo>
                  <a:pt x="120" y="362"/>
                </a:lnTo>
                <a:lnTo>
                  <a:pt x="114" y="358"/>
                </a:lnTo>
                <a:lnTo>
                  <a:pt x="110" y="352"/>
                </a:lnTo>
                <a:lnTo>
                  <a:pt x="110" y="346"/>
                </a:lnTo>
                <a:lnTo>
                  <a:pt x="80" y="244"/>
                </a:lnTo>
                <a:lnTo>
                  <a:pt x="80" y="244"/>
                </a:lnTo>
                <a:lnTo>
                  <a:pt x="60" y="252"/>
                </a:lnTo>
                <a:lnTo>
                  <a:pt x="40" y="262"/>
                </a:lnTo>
                <a:lnTo>
                  <a:pt x="24" y="276"/>
                </a:lnTo>
                <a:lnTo>
                  <a:pt x="10" y="292"/>
                </a:lnTo>
                <a:lnTo>
                  <a:pt x="10" y="292"/>
                </a:lnTo>
                <a:lnTo>
                  <a:pt x="6" y="300"/>
                </a:lnTo>
                <a:lnTo>
                  <a:pt x="2" y="310"/>
                </a:lnTo>
                <a:lnTo>
                  <a:pt x="0" y="330"/>
                </a:lnTo>
                <a:lnTo>
                  <a:pt x="0" y="330"/>
                </a:lnTo>
                <a:lnTo>
                  <a:pt x="0" y="338"/>
                </a:lnTo>
                <a:lnTo>
                  <a:pt x="0" y="354"/>
                </a:lnTo>
                <a:lnTo>
                  <a:pt x="0" y="372"/>
                </a:lnTo>
                <a:lnTo>
                  <a:pt x="0" y="372"/>
                </a:lnTo>
                <a:lnTo>
                  <a:pt x="0" y="378"/>
                </a:lnTo>
                <a:lnTo>
                  <a:pt x="2" y="384"/>
                </a:lnTo>
                <a:lnTo>
                  <a:pt x="6" y="390"/>
                </a:lnTo>
                <a:lnTo>
                  <a:pt x="10" y="396"/>
                </a:lnTo>
                <a:lnTo>
                  <a:pt x="14" y="400"/>
                </a:lnTo>
                <a:lnTo>
                  <a:pt x="20" y="402"/>
                </a:lnTo>
                <a:lnTo>
                  <a:pt x="26" y="404"/>
                </a:lnTo>
                <a:lnTo>
                  <a:pt x="34" y="406"/>
                </a:lnTo>
                <a:lnTo>
                  <a:pt x="296" y="406"/>
                </a:lnTo>
                <a:lnTo>
                  <a:pt x="296" y="406"/>
                </a:lnTo>
                <a:lnTo>
                  <a:pt x="302" y="404"/>
                </a:lnTo>
                <a:lnTo>
                  <a:pt x="308" y="402"/>
                </a:lnTo>
                <a:lnTo>
                  <a:pt x="314" y="400"/>
                </a:lnTo>
                <a:lnTo>
                  <a:pt x="320" y="396"/>
                </a:lnTo>
                <a:lnTo>
                  <a:pt x="324" y="390"/>
                </a:lnTo>
                <a:lnTo>
                  <a:pt x="326" y="384"/>
                </a:lnTo>
                <a:lnTo>
                  <a:pt x="328" y="378"/>
                </a:lnTo>
                <a:lnTo>
                  <a:pt x="330" y="372"/>
                </a:lnTo>
                <a:lnTo>
                  <a:pt x="330" y="354"/>
                </a:lnTo>
                <a:lnTo>
                  <a:pt x="330" y="338"/>
                </a:lnTo>
                <a:lnTo>
                  <a:pt x="330" y="338"/>
                </a:lnTo>
                <a:lnTo>
                  <a:pt x="330" y="330"/>
                </a:lnTo>
                <a:lnTo>
                  <a:pt x="330" y="330"/>
                </a:lnTo>
                <a:lnTo>
                  <a:pt x="326" y="310"/>
                </a:lnTo>
                <a:lnTo>
                  <a:pt x="324" y="300"/>
                </a:lnTo>
                <a:lnTo>
                  <a:pt x="318" y="292"/>
                </a:lnTo>
                <a:lnTo>
                  <a:pt x="318" y="292"/>
                </a:lnTo>
                <a:close/>
                <a:moveTo>
                  <a:pt x="76" y="88"/>
                </a:moveTo>
                <a:lnTo>
                  <a:pt x="76" y="88"/>
                </a:lnTo>
                <a:lnTo>
                  <a:pt x="78" y="108"/>
                </a:lnTo>
                <a:lnTo>
                  <a:pt x="82" y="128"/>
                </a:lnTo>
                <a:lnTo>
                  <a:pt x="88" y="148"/>
                </a:lnTo>
                <a:lnTo>
                  <a:pt x="98" y="168"/>
                </a:lnTo>
                <a:lnTo>
                  <a:pt x="110" y="186"/>
                </a:lnTo>
                <a:lnTo>
                  <a:pt x="118" y="192"/>
                </a:lnTo>
                <a:lnTo>
                  <a:pt x="126" y="198"/>
                </a:lnTo>
                <a:lnTo>
                  <a:pt x="134" y="204"/>
                </a:lnTo>
                <a:lnTo>
                  <a:pt x="144" y="208"/>
                </a:lnTo>
                <a:lnTo>
                  <a:pt x="154" y="210"/>
                </a:lnTo>
                <a:lnTo>
                  <a:pt x="164" y="210"/>
                </a:lnTo>
                <a:lnTo>
                  <a:pt x="164" y="210"/>
                </a:lnTo>
                <a:lnTo>
                  <a:pt x="174" y="210"/>
                </a:lnTo>
                <a:lnTo>
                  <a:pt x="184" y="208"/>
                </a:lnTo>
                <a:lnTo>
                  <a:pt x="194" y="204"/>
                </a:lnTo>
                <a:lnTo>
                  <a:pt x="202" y="198"/>
                </a:lnTo>
                <a:lnTo>
                  <a:pt x="210" y="192"/>
                </a:lnTo>
                <a:lnTo>
                  <a:pt x="218" y="186"/>
                </a:lnTo>
                <a:lnTo>
                  <a:pt x="230" y="168"/>
                </a:lnTo>
                <a:lnTo>
                  <a:pt x="240" y="148"/>
                </a:lnTo>
                <a:lnTo>
                  <a:pt x="248" y="128"/>
                </a:lnTo>
                <a:lnTo>
                  <a:pt x="252" y="108"/>
                </a:lnTo>
                <a:lnTo>
                  <a:pt x="254" y="88"/>
                </a:lnTo>
                <a:lnTo>
                  <a:pt x="254" y="88"/>
                </a:lnTo>
                <a:lnTo>
                  <a:pt x="252" y="70"/>
                </a:lnTo>
                <a:lnTo>
                  <a:pt x="246" y="54"/>
                </a:lnTo>
                <a:lnTo>
                  <a:pt x="238" y="38"/>
                </a:lnTo>
                <a:lnTo>
                  <a:pt x="228" y="26"/>
                </a:lnTo>
                <a:lnTo>
                  <a:pt x="214" y="14"/>
                </a:lnTo>
                <a:lnTo>
                  <a:pt x="200" y="6"/>
                </a:lnTo>
                <a:lnTo>
                  <a:pt x="182" y="0"/>
                </a:lnTo>
                <a:lnTo>
                  <a:pt x="164" y="0"/>
                </a:lnTo>
                <a:lnTo>
                  <a:pt x="164" y="0"/>
                </a:lnTo>
                <a:lnTo>
                  <a:pt x="146" y="0"/>
                </a:lnTo>
                <a:lnTo>
                  <a:pt x="130" y="6"/>
                </a:lnTo>
                <a:lnTo>
                  <a:pt x="114" y="14"/>
                </a:lnTo>
                <a:lnTo>
                  <a:pt x="102" y="26"/>
                </a:lnTo>
                <a:lnTo>
                  <a:pt x="90" y="38"/>
                </a:lnTo>
                <a:lnTo>
                  <a:pt x="82" y="54"/>
                </a:lnTo>
                <a:lnTo>
                  <a:pt x="78" y="70"/>
                </a:lnTo>
                <a:lnTo>
                  <a:pt x="76" y="88"/>
                </a:lnTo>
                <a:lnTo>
                  <a:pt x="76" y="88"/>
                </a:lnTo>
                <a:close/>
              </a:path>
            </a:pathLst>
          </a:custGeom>
          <a:solidFill>
            <a:schemeClr val="tx1"/>
          </a:solidFill>
          <a:ln w="9525">
            <a:noFill/>
            <a:round/>
          </a:ln>
        </p:spPr>
        <p:txBody>
          <a:bodyPr vert="horz" wrap="square" lIns="91440" tIns="45720" rIns="91440" bIns="45720" numCol="1" anchor="t" anchorCtr="0" compatLnSpc="1"/>
          <a:lstStyle/>
          <a:p>
            <a:endParaRPr lang="zh-CN" altLang="en-US" u="sng"/>
          </a:p>
        </p:txBody>
      </p:sp>
      <p:sp>
        <p:nvSpPr>
          <p:cNvPr id="20" name="Freeform 186"/>
          <p:cNvSpPr>
            <a:spLocks noEditPoints="1"/>
          </p:cNvSpPr>
          <p:nvPr/>
        </p:nvSpPr>
        <p:spPr bwMode="auto">
          <a:xfrm>
            <a:off x="7243222" y="3435823"/>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tx1"/>
          </a:solidFill>
          <a:ln w="9525">
            <a:noFill/>
            <a:round/>
          </a:ln>
        </p:spPr>
        <p:txBody>
          <a:bodyPr vert="horz" wrap="square" lIns="91440" tIns="45720" rIns="91440" bIns="45720" numCol="1" anchor="t" anchorCtr="0" compatLnSpc="1"/>
          <a:lstStyle/>
          <a:p>
            <a:endParaRPr lang="zh-CN" altLang="en-US" u="sng"/>
          </a:p>
        </p:txBody>
      </p:sp>
      <p:sp>
        <p:nvSpPr>
          <p:cNvPr id="21" name="Freeform 208"/>
          <p:cNvSpPr>
            <a:spLocks noEditPoints="1"/>
          </p:cNvSpPr>
          <p:nvPr/>
        </p:nvSpPr>
        <p:spPr bwMode="auto">
          <a:xfrm>
            <a:off x="10215678" y="3377562"/>
            <a:ext cx="646309" cy="642816"/>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tx1"/>
          </a:solidFill>
          <a:ln w="9525">
            <a:noFill/>
            <a:round/>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1000"/>
                                        <p:tgtEl>
                                          <p:spTgt spid="2"/>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edge">
                                      <p:cBhvr>
                                        <p:cTn id="10" dur="10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down)">
                                      <p:cBhvr>
                                        <p:cTn id="49" dur="500"/>
                                        <p:tgtEl>
                                          <p:spTgt spid="2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23" grpId="0"/>
      <p:bldP spid="16" grpId="0" animBg="1"/>
      <p:bldP spid="24" grpId="0"/>
      <p:bldP spid="25" grpId="0"/>
      <p:bldP spid="26" grpId="0"/>
      <p:bldP spid="36" grpId="0"/>
      <p:bldP spid="38" grpId="0"/>
      <p:bldP spid="40" grpId="0"/>
      <p:bldP spid="41" grpId="0"/>
      <p:bldP spid="14" grpId="0" animBg="1"/>
      <p:bldP spid="15" grpId="0" animBg="1"/>
      <p:bldP spid="17" grpId="0" animBg="1"/>
      <p:bldP spid="18" grpId="0" animBg="1"/>
      <p:bldP spid="19"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350" y="-19050"/>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原创设计师QQ598969553          _4"/>
          <p:cNvSpPr txBox="1">
            <a:spLocks noChangeArrowheads="1"/>
          </p:cNvSpPr>
          <p:nvPr/>
        </p:nvSpPr>
        <p:spPr bwMode="auto">
          <a:xfrm>
            <a:off x="2197735" y="4820402"/>
            <a:ext cx="7797799"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6600" b="1" dirty="0">
                <a:solidFill>
                  <a:schemeClr val="tx1"/>
                </a:solidFill>
                <a:latin typeface="Verdana" panose="020B0604030504040204" charset="0"/>
                <a:ea typeface="华文楷体" panose="02010600040101010101" charset="-122"/>
              </a:rPr>
              <a:t>语言礼仪</a:t>
            </a:r>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794125" y="3068955"/>
            <a:ext cx="460502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THREE </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7"/>
          <p:cNvSpPr>
            <a:spLocks noChangeArrowheads="1"/>
          </p:cNvSpPr>
          <p:nvPr/>
        </p:nvSpPr>
        <p:spPr bwMode="auto">
          <a:xfrm>
            <a:off x="1663797" y="5225647"/>
            <a:ext cx="4220111" cy="461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用“贵姓”代替“你叫什么” </a:t>
            </a:r>
          </a:p>
        </p:txBody>
      </p:sp>
      <p:sp>
        <p:nvSpPr>
          <p:cNvPr id="3" name="矩形 2"/>
          <p:cNvSpPr/>
          <p:nvPr/>
        </p:nvSpPr>
        <p:spPr>
          <a:xfrm>
            <a:off x="1917448" y="996091"/>
            <a:ext cx="2954655" cy="646331"/>
          </a:xfrm>
          <a:prstGeom prst="rect">
            <a:avLst/>
          </a:prstGeom>
        </p:spPr>
        <p:txBody>
          <a:bodyPr wrap="none">
            <a:spAutoFit/>
          </a:bodyPr>
          <a:lstStyle/>
          <a:p>
            <a:r>
              <a:rPr lang="zh-CN" altLang="en-US" sz="3600" b="1" dirty="0">
                <a:solidFill>
                  <a:schemeClr val="tx1"/>
                </a:solidFill>
                <a:latin typeface="微软雅黑" panose="020B0503020204020204" pitchFamily="34" charset="-122"/>
                <a:ea typeface="微软雅黑" panose="020B0503020204020204" pitchFamily="34" charset="-122"/>
              </a:rPr>
              <a:t>特别注意词汇</a:t>
            </a:r>
          </a:p>
        </p:txBody>
      </p:sp>
      <p:sp>
        <p:nvSpPr>
          <p:cNvPr id="9" name="矩形 8"/>
          <p:cNvSpPr/>
          <p:nvPr/>
        </p:nvSpPr>
        <p:spPr>
          <a:xfrm>
            <a:off x="1663799" y="2064152"/>
            <a:ext cx="4220111" cy="93345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初次见面或当天第一次见面时使用“您好”“你好” 。清晨（</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点钟以前）可使用“早上好”、“您早”等</a:t>
            </a:r>
          </a:p>
        </p:txBody>
      </p:sp>
      <p:sp>
        <p:nvSpPr>
          <p:cNvPr id="10" name="矩形 9"/>
          <p:cNvSpPr/>
          <p:nvPr/>
        </p:nvSpPr>
        <p:spPr>
          <a:xfrm>
            <a:off x="1663796" y="4291805"/>
            <a:ext cx="4220111" cy="461645"/>
          </a:xfrm>
          <a:prstGeom prst="rect">
            <a:avLst/>
          </a:prstGeom>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用“用饭”代替“要饭”</a:t>
            </a:r>
          </a:p>
        </p:txBody>
      </p:sp>
      <p:sp>
        <p:nvSpPr>
          <p:cNvPr id="11" name="矩形 10"/>
          <p:cNvSpPr/>
          <p:nvPr/>
        </p:nvSpPr>
        <p:spPr>
          <a:xfrm>
            <a:off x="1663799" y="3412769"/>
            <a:ext cx="4220111" cy="461645"/>
          </a:xfrm>
          <a:prstGeom prst="rect">
            <a:avLst/>
          </a:prstGeom>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用“几位”代替“几个人”</a:t>
            </a:r>
          </a:p>
        </p:txBody>
      </p:sp>
      <p:pic>
        <p:nvPicPr>
          <p:cNvPr id="5" name="图片 4" descr="agreement-2286439_960_720"/>
          <p:cNvPicPr>
            <a:picLocks noChangeAspect="1"/>
          </p:cNvPicPr>
          <p:nvPr/>
        </p:nvPicPr>
        <p:blipFill>
          <a:blip r:embed="rId4"/>
          <a:stretch>
            <a:fillRect/>
          </a:stretch>
        </p:blipFill>
        <p:spPr>
          <a:xfrm>
            <a:off x="6156325" y="560070"/>
            <a:ext cx="5368925" cy="5843905"/>
          </a:xfrm>
          <a:prstGeom prst="rect">
            <a:avLst/>
          </a:prstGeom>
        </p:spPr>
      </p:pic>
      <p:sp>
        <p:nvSpPr>
          <p:cNvPr id="6" name="文本框 5"/>
          <p:cNvSpPr txBox="1"/>
          <p:nvPr/>
        </p:nvSpPr>
        <p:spPr>
          <a:xfrm>
            <a:off x="917575" y="2064385"/>
            <a:ext cx="746125" cy="613410"/>
          </a:xfrm>
          <a:prstGeom prst="rect">
            <a:avLst/>
          </a:prstGeom>
          <a:noFill/>
        </p:spPr>
        <p:txBody>
          <a:bodyPr wrap="square" rtlCol="0">
            <a:spAutoFit/>
          </a:bodyPr>
          <a:lstStyle/>
          <a:p>
            <a:r>
              <a:rPr lang="en-US" altLang="zh-CN" sz="3200" b="1">
                <a:solidFill>
                  <a:srgbClr val="5B9BD5"/>
                </a:solidFill>
                <a:latin typeface="微软雅黑" panose="020B0503020204020204" pitchFamily="34" charset="-122"/>
                <a:ea typeface="微软雅黑" panose="020B0503020204020204" pitchFamily="34" charset="-122"/>
              </a:rPr>
              <a:t>01</a:t>
            </a:r>
          </a:p>
        </p:txBody>
      </p:sp>
      <p:sp>
        <p:nvSpPr>
          <p:cNvPr id="7" name="文本框 6"/>
          <p:cNvSpPr txBox="1"/>
          <p:nvPr/>
        </p:nvSpPr>
        <p:spPr>
          <a:xfrm>
            <a:off x="902970" y="3412490"/>
            <a:ext cx="746125" cy="613410"/>
          </a:xfrm>
          <a:prstGeom prst="rect">
            <a:avLst/>
          </a:prstGeom>
          <a:noFill/>
        </p:spPr>
        <p:txBody>
          <a:bodyPr wrap="square" rtlCol="0">
            <a:spAutoFit/>
          </a:bodyPr>
          <a:lstStyle/>
          <a:p>
            <a:r>
              <a:rPr lang="en-US" altLang="zh-CN" sz="3200" b="1">
                <a:solidFill>
                  <a:srgbClr val="ED7D31"/>
                </a:solidFill>
                <a:latin typeface="微软雅黑" panose="020B0503020204020204" pitchFamily="34" charset="-122"/>
                <a:ea typeface="微软雅黑" panose="020B0503020204020204" pitchFamily="34" charset="-122"/>
              </a:rPr>
              <a:t>02</a:t>
            </a:r>
          </a:p>
        </p:txBody>
      </p:sp>
      <p:sp>
        <p:nvSpPr>
          <p:cNvPr id="8" name="文本框 7"/>
          <p:cNvSpPr txBox="1"/>
          <p:nvPr/>
        </p:nvSpPr>
        <p:spPr>
          <a:xfrm>
            <a:off x="917575" y="4291965"/>
            <a:ext cx="746125" cy="613410"/>
          </a:xfrm>
          <a:prstGeom prst="rect">
            <a:avLst/>
          </a:prstGeom>
          <a:noFill/>
        </p:spPr>
        <p:txBody>
          <a:bodyPr wrap="square" rtlCol="0">
            <a:spAutoFit/>
          </a:bodyPr>
          <a:lstStyle/>
          <a:p>
            <a:r>
              <a:rPr lang="en-US" altLang="zh-CN" sz="3200" b="1">
                <a:solidFill>
                  <a:srgbClr val="5B9BD5"/>
                </a:solidFill>
                <a:latin typeface="微软雅黑" panose="020B0503020204020204" pitchFamily="34" charset="-122"/>
                <a:ea typeface="微软雅黑" panose="020B0503020204020204" pitchFamily="34" charset="-122"/>
              </a:rPr>
              <a:t>03</a:t>
            </a:r>
          </a:p>
        </p:txBody>
      </p:sp>
      <p:sp>
        <p:nvSpPr>
          <p:cNvPr id="12" name="文本框 11"/>
          <p:cNvSpPr txBox="1"/>
          <p:nvPr/>
        </p:nvSpPr>
        <p:spPr>
          <a:xfrm>
            <a:off x="932180" y="5225415"/>
            <a:ext cx="746125" cy="613410"/>
          </a:xfrm>
          <a:prstGeom prst="rect">
            <a:avLst/>
          </a:prstGeom>
          <a:noFill/>
        </p:spPr>
        <p:txBody>
          <a:bodyPr wrap="square" rtlCol="0">
            <a:spAutoFit/>
          </a:bodyPr>
          <a:lstStyle/>
          <a:p>
            <a:r>
              <a:rPr lang="en-US" altLang="zh-CN" sz="3200" b="1">
                <a:solidFill>
                  <a:srgbClr val="ED7D31"/>
                </a:solidFill>
                <a:latin typeface="微软雅黑" panose="020B0503020204020204" pitchFamily="34" charset="-122"/>
                <a:ea typeface="微软雅黑" panose="020B0503020204020204" pitchFamily="34" charset="-122"/>
              </a:rPr>
              <a:t>04</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7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75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75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9" grpId="0"/>
      <p:bldP spid="10" grpId="0"/>
      <p:bldP spid="11" grpId="0"/>
      <p:bldP spid="6" grpId="0"/>
      <p:bldP spid="7" grpId="0"/>
      <p:bldP spid="8"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9151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17158" y="72509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交谈时注意事项</a:t>
            </a:r>
          </a:p>
        </p:txBody>
      </p:sp>
      <p:grpSp>
        <p:nvGrpSpPr>
          <p:cNvPr id="5" name="组合 4"/>
          <p:cNvGrpSpPr>
            <a:grpSpLocks noChangeAspect="1"/>
          </p:cNvGrpSpPr>
          <p:nvPr/>
        </p:nvGrpSpPr>
        <p:grpSpPr>
          <a:xfrm>
            <a:off x="5056998" y="1878665"/>
            <a:ext cx="504000" cy="1065317"/>
            <a:chOff x="5097463" y="1993901"/>
            <a:chExt cx="404813" cy="855663"/>
          </a:xfrm>
        </p:grpSpPr>
        <p:sp>
          <p:nvSpPr>
            <p:cNvPr id="6" name="MH_Other_9"/>
            <p:cNvSpPr/>
            <p:nvPr>
              <p:custDataLst>
                <p:tags r:id="rId10"/>
              </p:custDataLst>
            </p:nvPr>
          </p:nvSpPr>
          <p:spPr>
            <a:xfrm flipH="1">
              <a:off x="5310189" y="199390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bg1">
                  <a:lumMod val="85000"/>
                </a:schemeClr>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7" name="MH_Other_10"/>
            <p:cNvCxnSpPr/>
            <p:nvPr>
              <p:custDataLst>
                <p:tags r:id="rId11"/>
              </p:custDataLst>
            </p:nvPr>
          </p:nvCxnSpPr>
          <p:spPr>
            <a:xfrm flipH="1">
              <a:off x="5097463" y="2419350"/>
              <a:ext cx="215900" cy="0"/>
            </a:xfrm>
            <a:prstGeom prst="line">
              <a:avLst/>
            </a:prstGeom>
            <a:ln w="254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 name="MH_Other_11"/>
            <p:cNvSpPr>
              <a:spLocks noChangeAspect="1"/>
            </p:cNvSpPr>
            <p:nvPr>
              <p:custDataLst>
                <p:tags r:id="rId12"/>
              </p:custDataLst>
            </p:nvPr>
          </p:nvSpPr>
          <p:spPr>
            <a:xfrm flipH="1">
              <a:off x="5263933" y="2373750"/>
              <a:ext cx="103876" cy="1038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1" name="组合 20"/>
          <p:cNvGrpSpPr>
            <a:grpSpLocks noChangeAspect="1"/>
          </p:cNvGrpSpPr>
          <p:nvPr/>
        </p:nvGrpSpPr>
        <p:grpSpPr>
          <a:xfrm>
            <a:off x="5056998" y="5060476"/>
            <a:ext cx="504000" cy="1065317"/>
            <a:chOff x="5097463" y="1993901"/>
            <a:chExt cx="404813" cy="855663"/>
          </a:xfrm>
        </p:grpSpPr>
        <p:sp>
          <p:nvSpPr>
            <p:cNvPr id="22" name="MH_Other_9"/>
            <p:cNvSpPr/>
            <p:nvPr>
              <p:custDataLst>
                <p:tags r:id="rId7"/>
              </p:custDataLst>
            </p:nvPr>
          </p:nvSpPr>
          <p:spPr>
            <a:xfrm flipH="1">
              <a:off x="5310189" y="199390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bg1">
                  <a:lumMod val="85000"/>
                </a:schemeClr>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3" name="MH_Other_10"/>
            <p:cNvCxnSpPr/>
            <p:nvPr>
              <p:custDataLst>
                <p:tags r:id="rId8"/>
              </p:custDataLst>
            </p:nvPr>
          </p:nvCxnSpPr>
          <p:spPr>
            <a:xfrm flipH="1">
              <a:off x="5097463" y="2419350"/>
              <a:ext cx="215900" cy="0"/>
            </a:xfrm>
            <a:prstGeom prst="line">
              <a:avLst/>
            </a:prstGeom>
            <a:ln w="254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24" name="MH_Other_11"/>
            <p:cNvSpPr>
              <a:spLocks noChangeAspect="1"/>
            </p:cNvSpPr>
            <p:nvPr>
              <p:custDataLst>
                <p:tags r:id="rId9"/>
              </p:custDataLst>
            </p:nvPr>
          </p:nvSpPr>
          <p:spPr>
            <a:xfrm flipH="1">
              <a:off x="5263933" y="2373750"/>
              <a:ext cx="103876" cy="1038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5" name="组合 24"/>
          <p:cNvGrpSpPr>
            <a:grpSpLocks noChangeAspect="1"/>
          </p:cNvGrpSpPr>
          <p:nvPr/>
        </p:nvGrpSpPr>
        <p:grpSpPr>
          <a:xfrm rot="10800000">
            <a:off x="6631002" y="3465534"/>
            <a:ext cx="504000" cy="1065317"/>
            <a:chOff x="5097463" y="1993901"/>
            <a:chExt cx="404813" cy="855663"/>
          </a:xfrm>
        </p:grpSpPr>
        <p:sp>
          <p:nvSpPr>
            <p:cNvPr id="26" name="MH_Other_9"/>
            <p:cNvSpPr/>
            <p:nvPr>
              <p:custDataLst>
                <p:tags r:id="rId4"/>
              </p:custDataLst>
            </p:nvPr>
          </p:nvSpPr>
          <p:spPr>
            <a:xfrm flipH="1">
              <a:off x="5310189" y="199390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bg1">
                  <a:lumMod val="85000"/>
                </a:schemeClr>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7" name="MH_Other_10"/>
            <p:cNvCxnSpPr/>
            <p:nvPr>
              <p:custDataLst>
                <p:tags r:id="rId5"/>
              </p:custDataLst>
            </p:nvPr>
          </p:nvCxnSpPr>
          <p:spPr>
            <a:xfrm flipH="1">
              <a:off x="5097463" y="2419350"/>
              <a:ext cx="215900" cy="0"/>
            </a:xfrm>
            <a:prstGeom prst="line">
              <a:avLst/>
            </a:prstGeom>
            <a:ln w="25400">
              <a:solidFill>
                <a:schemeClr val="bg1">
                  <a:lumMod val="8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28" name="MH_Other_11"/>
            <p:cNvSpPr>
              <a:spLocks noChangeAspect="1"/>
            </p:cNvSpPr>
            <p:nvPr>
              <p:custDataLst>
                <p:tags r:id="rId6"/>
              </p:custDataLst>
            </p:nvPr>
          </p:nvSpPr>
          <p:spPr>
            <a:xfrm flipH="1">
              <a:off x="5263933" y="2373750"/>
              <a:ext cx="103876" cy="1038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4" name="矩形 13"/>
          <p:cNvSpPr/>
          <p:nvPr/>
        </p:nvSpPr>
        <p:spPr>
          <a:xfrm>
            <a:off x="4760595" y="2350770"/>
            <a:ext cx="2374265" cy="2964815"/>
          </a:xfrm>
          <a:prstGeom prst="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413678" y="1755676"/>
            <a:ext cx="1070004" cy="1070004"/>
            <a:chOff x="5560998" y="3463191"/>
            <a:chExt cx="1070004" cy="1070004"/>
          </a:xfrm>
        </p:grpSpPr>
        <p:sp>
          <p:nvSpPr>
            <p:cNvPr id="11" name="MH_Other_8"/>
            <p:cNvSpPr/>
            <p:nvPr>
              <p:custDataLst>
                <p:tags r:id="rId3"/>
              </p:custDataLst>
            </p:nvPr>
          </p:nvSpPr>
          <p:spPr>
            <a:xfrm flipH="1">
              <a:off x="5560998" y="3463191"/>
              <a:ext cx="1070004" cy="1070004"/>
            </a:xfrm>
            <a:prstGeom prst="ellipse">
              <a:avLst/>
            </a:prstGeom>
            <a:solidFill>
              <a:srgbClr val="ED7D3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meeting_115902"/>
            <p:cNvSpPr>
              <a:spLocks noChangeAspect="1"/>
            </p:cNvSpPr>
            <p:nvPr/>
          </p:nvSpPr>
          <p:spPr bwMode="auto">
            <a:xfrm>
              <a:off x="5870563" y="3776423"/>
              <a:ext cx="453815" cy="449472"/>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p>
      </p:grpSp>
      <p:sp>
        <p:nvSpPr>
          <p:cNvPr id="29" name="矩形 28"/>
          <p:cNvSpPr/>
          <p:nvPr/>
        </p:nvSpPr>
        <p:spPr>
          <a:xfrm>
            <a:off x="4894580" y="2713355"/>
            <a:ext cx="2106930" cy="256032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站立或者落座交谈时，并保持正确的姿势，切记双手叉腰、叉口袋、交叉胸前或摆弄其他物品。 </a:t>
            </a:r>
          </a:p>
        </p:txBody>
      </p:sp>
      <p:sp>
        <p:nvSpPr>
          <p:cNvPr id="31" name="矩形 30"/>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13" name="矩形 12"/>
          <p:cNvSpPr/>
          <p:nvPr/>
        </p:nvSpPr>
        <p:spPr>
          <a:xfrm>
            <a:off x="1758315" y="2350770"/>
            <a:ext cx="2374265" cy="2964815"/>
          </a:xfrm>
          <a:prstGeom prst="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2410763" y="1759043"/>
            <a:ext cx="1070004" cy="1070004"/>
            <a:chOff x="5560998" y="1873978"/>
            <a:chExt cx="1070004" cy="1070004"/>
          </a:xfrm>
        </p:grpSpPr>
        <p:sp>
          <p:nvSpPr>
            <p:cNvPr id="9" name="MH_Other_8"/>
            <p:cNvSpPr/>
            <p:nvPr>
              <p:custDataLst>
                <p:tags r:id="rId2"/>
              </p:custDataLst>
            </p:nvPr>
          </p:nvSpPr>
          <p:spPr>
            <a:xfrm flipH="1">
              <a:off x="5560998" y="1873978"/>
              <a:ext cx="1070004" cy="1070004"/>
            </a:xfrm>
            <a:prstGeom prst="ellipse">
              <a:avLst/>
            </a:prstGeom>
            <a:solidFill>
              <a:srgbClr val="5B9BD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Freeform 5"/>
            <p:cNvSpPr>
              <a:spLocks noEditPoints="1"/>
            </p:cNvSpPr>
            <p:nvPr/>
          </p:nvSpPr>
          <p:spPr bwMode="auto">
            <a:xfrm>
              <a:off x="5870563" y="2085673"/>
              <a:ext cx="448480" cy="645368"/>
            </a:xfrm>
            <a:custGeom>
              <a:avLst/>
              <a:gdLst>
                <a:gd name="T0" fmla="*/ 255 w 2367"/>
                <a:gd name="T1" fmla="*/ 1202 h 3059"/>
                <a:gd name="T2" fmla="*/ 255 w 2367"/>
                <a:gd name="T3" fmla="*/ 692 h 3059"/>
                <a:gd name="T4" fmla="*/ 1857 w 2367"/>
                <a:gd name="T5" fmla="*/ 947 h 3059"/>
                <a:gd name="T6" fmla="*/ 2367 w 2367"/>
                <a:gd name="T7" fmla="*/ 947 h 3059"/>
                <a:gd name="T8" fmla="*/ 1857 w 2367"/>
                <a:gd name="T9" fmla="*/ 947 h 3059"/>
                <a:gd name="T10" fmla="*/ 437 w 2367"/>
                <a:gd name="T11" fmla="*/ 1510 h 3059"/>
                <a:gd name="T12" fmla="*/ 235 w 2367"/>
                <a:gd name="T13" fmla="*/ 1311 h 3059"/>
                <a:gd name="T14" fmla="*/ 36 w 2367"/>
                <a:gd name="T15" fmla="*/ 2149 h 3059"/>
                <a:gd name="T16" fmla="*/ 583 w 2367"/>
                <a:gd name="T17" fmla="*/ 2367 h 3059"/>
                <a:gd name="T18" fmla="*/ 655 w 2367"/>
                <a:gd name="T19" fmla="*/ 2950 h 3059"/>
                <a:gd name="T20" fmla="*/ 801 w 2367"/>
                <a:gd name="T21" fmla="*/ 3059 h 3059"/>
                <a:gd name="T22" fmla="*/ 910 w 2367"/>
                <a:gd name="T23" fmla="*/ 2331 h 3059"/>
                <a:gd name="T24" fmla="*/ 437 w 2367"/>
                <a:gd name="T25" fmla="*/ 2112 h 3059"/>
                <a:gd name="T26" fmla="*/ 2128 w 2367"/>
                <a:gd name="T27" fmla="*/ 1311 h 3059"/>
                <a:gd name="T28" fmla="*/ 1930 w 2367"/>
                <a:gd name="T29" fmla="*/ 2112 h 3059"/>
                <a:gd name="T30" fmla="*/ 1456 w 2367"/>
                <a:gd name="T31" fmla="*/ 2331 h 3059"/>
                <a:gd name="T32" fmla="*/ 1583 w 2367"/>
                <a:gd name="T33" fmla="*/ 3059 h 3059"/>
                <a:gd name="T34" fmla="*/ 1711 w 2367"/>
                <a:gd name="T35" fmla="*/ 2933 h 3059"/>
                <a:gd name="T36" fmla="*/ 1784 w 2367"/>
                <a:gd name="T37" fmla="*/ 2367 h 3059"/>
                <a:gd name="T38" fmla="*/ 2330 w 2367"/>
                <a:gd name="T39" fmla="*/ 2149 h 3059"/>
                <a:gd name="T40" fmla="*/ 2132 w 2367"/>
                <a:gd name="T41" fmla="*/ 1311 h 3059"/>
                <a:gd name="T42" fmla="*/ 1784 w 2367"/>
                <a:gd name="T43" fmla="*/ 1748 h 3059"/>
                <a:gd name="T44" fmla="*/ 619 w 2367"/>
                <a:gd name="T45" fmla="*/ 1712 h 3059"/>
                <a:gd name="T46" fmla="*/ 583 w 2367"/>
                <a:gd name="T47" fmla="*/ 1857 h 3059"/>
                <a:gd name="T48" fmla="*/ 1748 w 2367"/>
                <a:gd name="T49" fmla="*/ 1894 h 3059"/>
                <a:gd name="T50" fmla="*/ 1085 w 2367"/>
                <a:gd name="T51" fmla="*/ 0 h 3059"/>
                <a:gd name="T52" fmla="*/ 799 w 2367"/>
                <a:gd name="T53" fmla="*/ 685 h 3059"/>
                <a:gd name="T54" fmla="*/ 1007 w 2367"/>
                <a:gd name="T55" fmla="*/ 755 h 3059"/>
                <a:gd name="T56" fmla="*/ 1566 w 2367"/>
                <a:gd name="T57" fmla="*/ 380 h 3059"/>
                <a:gd name="T58" fmla="*/ 860 w 2367"/>
                <a:gd name="T59" fmla="*/ 455 h 3059"/>
                <a:gd name="T60" fmla="*/ 860 w 2367"/>
                <a:gd name="T61" fmla="*/ 305 h 3059"/>
                <a:gd name="T62" fmla="*/ 860 w 2367"/>
                <a:gd name="T63" fmla="*/ 455 h 3059"/>
                <a:gd name="T64" fmla="*/ 1010 w 2367"/>
                <a:gd name="T65" fmla="*/ 380 h 3059"/>
                <a:gd name="T66" fmla="*/ 1160 w 2367"/>
                <a:gd name="T67" fmla="*/ 380 h 3059"/>
                <a:gd name="T68" fmla="*/ 1310 w 2367"/>
                <a:gd name="T69" fmla="*/ 455 h 3059"/>
                <a:gd name="T70" fmla="*/ 1310 w 2367"/>
                <a:gd name="T71" fmla="*/ 305 h 3059"/>
                <a:gd name="T72" fmla="*/ 1310 w 2367"/>
                <a:gd name="T73" fmla="*/ 455 h 3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67" h="3059">
                  <a:moveTo>
                    <a:pt x="510" y="947"/>
                  </a:moveTo>
                  <a:cubicBezTo>
                    <a:pt x="510" y="1088"/>
                    <a:pt x="396" y="1202"/>
                    <a:pt x="255" y="1202"/>
                  </a:cubicBezTo>
                  <a:cubicBezTo>
                    <a:pt x="114" y="1202"/>
                    <a:pt x="0" y="1088"/>
                    <a:pt x="0" y="947"/>
                  </a:cubicBezTo>
                  <a:cubicBezTo>
                    <a:pt x="0" y="806"/>
                    <a:pt x="114" y="692"/>
                    <a:pt x="255" y="692"/>
                  </a:cubicBezTo>
                  <a:cubicBezTo>
                    <a:pt x="396" y="692"/>
                    <a:pt x="510" y="806"/>
                    <a:pt x="510" y="947"/>
                  </a:cubicBezTo>
                  <a:close/>
                  <a:moveTo>
                    <a:pt x="1857" y="947"/>
                  </a:moveTo>
                  <a:cubicBezTo>
                    <a:pt x="1857" y="1088"/>
                    <a:pt x="1971" y="1202"/>
                    <a:pt x="2112" y="1202"/>
                  </a:cubicBezTo>
                  <a:cubicBezTo>
                    <a:pt x="2252" y="1202"/>
                    <a:pt x="2367" y="1088"/>
                    <a:pt x="2367" y="947"/>
                  </a:cubicBezTo>
                  <a:cubicBezTo>
                    <a:pt x="2367" y="806"/>
                    <a:pt x="2252" y="692"/>
                    <a:pt x="2112" y="692"/>
                  </a:cubicBezTo>
                  <a:cubicBezTo>
                    <a:pt x="1971" y="692"/>
                    <a:pt x="1857" y="806"/>
                    <a:pt x="1857" y="947"/>
                  </a:cubicBezTo>
                  <a:close/>
                  <a:moveTo>
                    <a:pt x="437" y="2112"/>
                  </a:moveTo>
                  <a:cubicBezTo>
                    <a:pt x="437" y="1510"/>
                    <a:pt x="437" y="1510"/>
                    <a:pt x="437" y="1510"/>
                  </a:cubicBezTo>
                  <a:cubicBezTo>
                    <a:pt x="437" y="1400"/>
                    <a:pt x="348" y="1311"/>
                    <a:pt x="239" y="1311"/>
                  </a:cubicBezTo>
                  <a:cubicBezTo>
                    <a:pt x="235" y="1311"/>
                    <a:pt x="235" y="1311"/>
                    <a:pt x="235" y="1311"/>
                  </a:cubicBezTo>
                  <a:cubicBezTo>
                    <a:pt x="125" y="1311"/>
                    <a:pt x="36" y="1400"/>
                    <a:pt x="36" y="1510"/>
                  </a:cubicBezTo>
                  <a:cubicBezTo>
                    <a:pt x="36" y="2149"/>
                    <a:pt x="36" y="2149"/>
                    <a:pt x="36" y="2149"/>
                  </a:cubicBezTo>
                  <a:cubicBezTo>
                    <a:pt x="36" y="2269"/>
                    <a:pt x="134" y="2367"/>
                    <a:pt x="255" y="2367"/>
                  </a:cubicBezTo>
                  <a:cubicBezTo>
                    <a:pt x="583" y="2367"/>
                    <a:pt x="583" y="2367"/>
                    <a:pt x="583" y="2367"/>
                  </a:cubicBezTo>
                  <a:cubicBezTo>
                    <a:pt x="623" y="2367"/>
                    <a:pt x="655" y="2400"/>
                    <a:pt x="655" y="2440"/>
                  </a:cubicBezTo>
                  <a:cubicBezTo>
                    <a:pt x="655" y="2950"/>
                    <a:pt x="655" y="2950"/>
                    <a:pt x="655" y="2950"/>
                  </a:cubicBezTo>
                  <a:cubicBezTo>
                    <a:pt x="655" y="3010"/>
                    <a:pt x="704" y="3059"/>
                    <a:pt x="765" y="3059"/>
                  </a:cubicBezTo>
                  <a:cubicBezTo>
                    <a:pt x="801" y="3059"/>
                    <a:pt x="801" y="3059"/>
                    <a:pt x="801" y="3059"/>
                  </a:cubicBezTo>
                  <a:cubicBezTo>
                    <a:pt x="861" y="3059"/>
                    <a:pt x="910" y="3010"/>
                    <a:pt x="910" y="2950"/>
                  </a:cubicBezTo>
                  <a:cubicBezTo>
                    <a:pt x="910" y="2331"/>
                    <a:pt x="910" y="2331"/>
                    <a:pt x="910" y="2331"/>
                  </a:cubicBezTo>
                  <a:cubicBezTo>
                    <a:pt x="910" y="2210"/>
                    <a:pt x="812" y="2112"/>
                    <a:pt x="692" y="2112"/>
                  </a:cubicBezTo>
                  <a:cubicBezTo>
                    <a:pt x="437" y="2112"/>
                    <a:pt x="437" y="2112"/>
                    <a:pt x="437" y="2112"/>
                  </a:cubicBezTo>
                  <a:close/>
                  <a:moveTo>
                    <a:pt x="2132" y="1311"/>
                  </a:moveTo>
                  <a:cubicBezTo>
                    <a:pt x="2128" y="1311"/>
                    <a:pt x="2128" y="1311"/>
                    <a:pt x="2128" y="1311"/>
                  </a:cubicBezTo>
                  <a:cubicBezTo>
                    <a:pt x="2018" y="1311"/>
                    <a:pt x="1930" y="1400"/>
                    <a:pt x="1930" y="1510"/>
                  </a:cubicBezTo>
                  <a:cubicBezTo>
                    <a:pt x="1930" y="2112"/>
                    <a:pt x="1930" y="2112"/>
                    <a:pt x="1930" y="2112"/>
                  </a:cubicBezTo>
                  <a:cubicBezTo>
                    <a:pt x="1675" y="2112"/>
                    <a:pt x="1675" y="2112"/>
                    <a:pt x="1675" y="2112"/>
                  </a:cubicBezTo>
                  <a:cubicBezTo>
                    <a:pt x="1554" y="2112"/>
                    <a:pt x="1456" y="2210"/>
                    <a:pt x="1456" y="2331"/>
                  </a:cubicBezTo>
                  <a:cubicBezTo>
                    <a:pt x="1456" y="2933"/>
                    <a:pt x="1456" y="2933"/>
                    <a:pt x="1456" y="2933"/>
                  </a:cubicBezTo>
                  <a:cubicBezTo>
                    <a:pt x="1456" y="3002"/>
                    <a:pt x="1513" y="3059"/>
                    <a:pt x="1583" y="3059"/>
                  </a:cubicBezTo>
                  <a:cubicBezTo>
                    <a:pt x="1585" y="3059"/>
                    <a:pt x="1585" y="3059"/>
                    <a:pt x="1585" y="3059"/>
                  </a:cubicBezTo>
                  <a:cubicBezTo>
                    <a:pt x="1655" y="3059"/>
                    <a:pt x="1711" y="3002"/>
                    <a:pt x="1711" y="2933"/>
                  </a:cubicBezTo>
                  <a:cubicBezTo>
                    <a:pt x="1711" y="2440"/>
                    <a:pt x="1711" y="2440"/>
                    <a:pt x="1711" y="2440"/>
                  </a:cubicBezTo>
                  <a:cubicBezTo>
                    <a:pt x="1711" y="2400"/>
                    <a:pt x="1744" y="2367"/>
                    <a:pt x="1784" y="2367"/>
                  </a:cubicBezTo>
                  <a:cubicBezTo>
                    <a:pt x="2112" y="2367"/>
                    <a:pt x="2112" y="2367"/>
                    <a:pt x="2112" y="2367"/>
                  </a:cubicBezTo>
                  <a:cubicBezTo>
                    <a:pt x="2232" y="2367"/>
                    <a:pt x="2330" y="2269"/>
                    <a:pt x="2330" y="2149"/>
                  </a:cubicBezTo>
                  <a:cubicBezTo>
                    <a:pt x="2330" y="1510"/>
                    <a:pt x="2330" y="1510"/>
                    <a:pt x="2330" y="1510"/>
                  </a:cubicBezTo>
                  <a:cubicBezTo>
                    <a:pt x="2330" y="1400"/>
                    <a:pt x="2241" y="1311"/>
                    <a:pt x="2132" y="1311"/>
                  </a:cubicBezTo>
                  <a:close/>
                  <a:moveTo>
                    <a:pt x="1784" y="1857"/>
                  </a:moveTo>
                  <a:cubicBezTo>
                    <a:pt x="1784" y="1748"/>
                    <a:pt x="1784" y="1748"/>
                    <a:pt x="1784" y="1748"/>
                  </a:cubicBezTo>
                  <a:cubicBezTo>
                    <a:pt x="1784" y="1728"/>
                    <a:pt x="1768" y="1712"/>
                    <a:pt x="1748" y="1712"/>
                  </a:cubicBezTo>
                  <a:cubicBezTo>
                    <a:pt x="619" y="1712"/>
                    <a:pt x="619" y="1712"/>
                    <a:pt x="619" y="1712"/>
                  </a:cubicBezTo>
                  <a:cubicBezTo>
                    <a:pt x="599" y="1712"/>
                    <a:pt x="583" y="1728"/>
                    <a:pt x="583" y="1748"/>
                  </a:cubicBezTo>
                  <a:cubicBezTo>
                    <a:pt x="583" y="1857"/>
                    <a:pt x="583" y="1857"/>
                    <a:pt x="583" y="1857"/>
                  </a:cubicBezTo>
                  <a:cubicBezTo>
                    <a:pt x="583" y="1878"/>
                    <a:pt x="599" y="1894"/>
                    <a:pt x="619" y="1894"/>
                  </a:cubicBezTo>
                  <a:cubicBezTo>
                    <a:pt x="1748" y="1894"/>
                    <a:pt x="1748" y="1894"/>
                    <a:pt x="1748" y="1894"/>
                  </a:cubicBezTo>
                  <a:cubicBezTo>
                    <a:pt x="1768" y="1894"/>
                    <a:pt x="1784" y="1878"/>
                    <a:pt x="1784" y="1857"/>
                  </a:cubicBezTo>
                  <a:close/>
                  <a:moveTo>
                    <a:pt x="1085" y="0"/>
                  </a:moveTo>
                  <a:cubicBezTo>
                    <a:pt x="820" y="0"/>
                    <a:pt x="604" y="170"/>
                    <a:pt x="604" y="380"/>
                  </a:cubicBezTo>
                  <a:cubicBezTo>
                    <a:pt x="604" y="505"/>
                    <a:pt x="681" y="616"/>
                    <a:pt x="799" y="685"/>
                  </a:cubicBezTo>
                  <a:cubicBezTo>
                    <a:pt x="787" y="749"/>
                    <a:pt x="751" y="823"/>
                    <a:pt x="699" y="874"/>
                  </a:cubicBezTo>
                  <a:cubicBezTo>
                    <a:pt x="825" y="865"/>
                    <a:pt x="935" y="829"/>
                    <a:pt x="1007" y="755"/>
                  </a:cubicBezTo>
                  <a:cubicBezTo>
                    <a:pt x="1033" y="759"/>
                    <a:pt x="1059" y="761"/>
                    <a:pt x="1085" y="761"/>
                  </a:cubicBezTo>
                  <a:cubicBezTo>
                    <a:pt x="1350" y="761"/>
                    <a:pt x="1566" y="590"/>
                    <a:pt x="1566" y="380"/>
                  </a:cubicBezTo>
                  <a:cubicBezTo>
                    <a:pt x="1566" y="170"/>
                    <a:pt x="1350" y="0"/>
                    <a:pt x="1085" y="0"/>
                  </a:cubicBezTo>
                  <a:close/>
                  <a:moveTo>
                    <a:pt x="860" y="455"/>
                  </a:moveTo>
                  <a:cubicBezTo>
                    <a:pt x="818" y="455"/>
                    <a:pt x="785" y="422"/>
                    <a:pt x="785" y="380"/>
                  </a:cubicBezTo>
                  <a:cubicBezTo>
                    <a:pt x="785" y="339"/>
                    <a:pt x="818" y="305"/>
                    <a:pt x="860" y="305"/>
                  </a:cubicBezTo>
                  <a:cubicBezTo>
                    <a:pt x="901" y="305"/>
                    <a:pt x="935" y="339"/>
                    <a:pt x="935" y="380"/>
                  </a:cubicBezTo>
                  <a:cubicBezTo>
                    <a:pt x="935" y="422"/>
                    <a:pt x="901" y="455"/>
                    <a:pt x="860" y="455"/>
                  </a:cubicBezTo>
                  <a:close/>
                  <a:moveTo>
                    <a:pt x="1085" y="455"/>
                  </a:moveTo>
                  <a:cubicBezTo>
                    <a:pt x="1044" y="455"/>
                    <a:pt x="1010" y="422"/>
                    <a:pt x="1010" y="380"/>
                  </a:cubicBezTo>
                  <a:cubicBezTo>
                    <a:pt x="1010" y="339"/>
                    <a:pt x="1044" y="305"/>
                    <a:pt x="1085" y="305"/>
                  </a:cubicBezTo>
                  <a:cubicBezTo>
                    <a:pt x="1126" y="305"/>
                    <a:pt x="1160" y="339"/>
                    <a:pt x="1160" y="380"/>
                  </a:cubicBezTo>
                  <a:cubicBezTo>
                    <a:pt x="1160" y="422"/>
                    <a:pt x="1126" y="455"/>
                    <a:pt x="1085" y="455"/>
                  </a:cubicBezTo>
                  <a:close/>
                  <a:moveTo>
                    <a:pt x="1310" y="455"/>
                  </a:moveTo>
                  <a:cubicBezTo>
                    <a:pt x="1269" y="455"/>
                    <a:pt x="1235" y="422"/>
                    <a:pt x="1235" y="380"/>
                  </a:cubicBezTo>
                  <a:cubicBezTo>
                    <a:pt x="1235" y="339"/>
                    <a:pt x="1269" y="305"/>
                    <a:pt x="1310" y="305"/>
                  </a:cubicBezTo>
                  <a:cubicBezTo>
                    <a:pt x="1352" y="305"/>
                    <a:pt x="1385" y="339"/>
                    <a:pt x="1385" y="380"/>
                  </a:cubicBezTo>
                  <a:cubicBezTo>
                    <a:pt x="1385" y="422"/>
                    <a:pt x="1352" y="455"/>
                    <a:pt x="1310" y="45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0" name="矩形 9"/>
          <p:cNvSpPr/>
          <p:nvPr/>
        </p:nvSpPr>
        <p:spPr>
          <a:xfrm>
            <a:off x="1817370" y="2825750"/>
            <a:ext cx="2256790" cy="256032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交谈时，用柔和的目光注视对方，面带微笑，并通过轻轻点头 表示理解他人谈话的主题和内容，并不能随意打断。</a:t>
            </a:r>
          </a:p>
        </p:txBody>
      </p:sp>
      <p:sp>
        <p:nvSpPr>
          <p:cNvPr id="15" name="矩形 14"/>
          <p:cNvSpPr/>
          <p:nvPr/>
        </p:nvSpPr>
        <p:spPr>
          <a:xfrm>
            <a:off x="7880350" y="2350135"/>
            <a:ext cx="2374265" cy="2964815"/>
          </a:xfrm>
          <a:prstGeom prst="rect">
            <a:avLst/>
          </a:prstGeom>
          <a:solidFill>
            <a:schemeClr val="bg1"/>
          </a:solid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532798" y="1756329"/>
            <a:ext cx="1070004" cy="1070004"/>
            <a:chOff x="5560998" y="5055789"/>
            <a:chExt cx="1070004" cy="1070004"/>
          </a:xfrm>
        </p:grpSpPr>
        <p:sp>
          <p:nvSpPr>
            <p:cNvPr id="12" name="MH_Other_8"/>
            <p:cNvSpPr/>
            <p:nvPr>
              <p:custDataLst>
                <p:tags r:id="rId1"/>
              </p:custDataLst>
            </p:nvPr>
          </p:nvSpPr>
          <p:spPr>
            <a:xfrm flipH="1">
              <a:off x="5560998" y="5055789"/>
              <a:ext cx="1070004" cy="1070004"/>
            </a:xfrm>
            <a:prstGeom prst="ellipse">
              <a:avLst/>
            </a:prstGeom>
            <a:solidFill>
              <a:srgbClr val="A5A5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Freeform 9"/>
            <p:cNvSpPr>
              <a:spLocks noEditPoints="1"/>
            </p:cNvSpPr>
            <p:nvPr/>
          </p:nvSpPr>
          <p:spPr bwMode="auto">
            <a:xfrm>
              <a:off x="5872956" y="5386584"/>
              <a:ext cx="446087" cy="407167"/>
            </a:xfrm>
            <a:custGeom>
              <a:avLst/>
              <a:gdLst>
                <a:gd name="T0" fmla="*/ 2748 w 2884"/>
                <a:gd name="T1" fmla="*/ 2215 h 2621"/>
                <a:gd name="T2" fmla="*/ 2118 w 2884"/>
                <a:gd name="T3" fmla="*/ 2215 h 2621"/>
                <a:gd name="T4" fmla="*/ 2118 w 2884"/>
                <a:gd name="T5" fmla="*/ 2215 h 2621"/>
                <a:gd name="T6" fmla="*/ 1081 w 2884"/>
                <a:gd name="T7" fmla="*/ 2215 h 2621"/>
                <a:gd name="T8" fmla="*/ 1081 w 2884"/>
                <a:gd name="T9" fmla="*/ 2215 h 2621"/>
                <a:gd name="T10" fmla="*/ 946 w 2884"/>
                <a:gd name="T11" fmla="*/ 2215 h 2621"/>
                <a:gd name="T12" fmla="*/ 946 w 2884"/>
                <a:gd name="T13" fmla="*/ 2215 h 2621"/>
                <a:gd name="T14" fmla="*/ 912 w 2884"/>
                <a:gd name="T15" fmla="*/ 2215 h 2621"/>
                <a:gd name="T16" fmla="*/ 546 w 2884"/>
                <a:gd name="T17" fmla="*/ 2582 h 2621"/>
                <a:gd name="T18" fmla="*/ 451 w 2884"/>
                <a:gd name="T19" fmla="*/ 2621 h 2621"/>
                <a:gd name="T20" fmla="*/ 451 w 2884"/>
                <a:gd name="T21" fmla="*/ 2621 h 2621"/>
                <a:gd name="T22" fmla="*/ 451 w 2884"/>
                <a:gd name="T23" fmla="*/ 2621 h 2621"/>
                <a:gd name="T24" fmla="*/ 449 w 2884"/>
                <a:gd name="T25" fmla="*/ 2621 h 2621"/>
                <a:gd name="T26" fmla="*/ 355 w 2884"/>
                <a:gd name="T27" fmla="*/ 2582 h 2621"/>
                <a:gd name="T28" fmla="*/ 354 w 2884"/>
                <a:gd name="T29" fmla="*/ 2580 h 2621"/>
                <a:gd name="T30" fmla="*/ 338 w 2884"/>
                <a:gd name="T31" fmla="*/ 2562 h 2621"/>
                <a:gd name="T32" fmla="*/ 334 w 2884"/>
                <a:gd name="T33" fmla="*/ 2553 h 2621"/>
                <a:gd name="T34" fmla="*/ 326 w 2884"/>
                <a:gd name="T35" fmla="*/ 2539 h 2621"/>
                <a:gd name="T36" fmla="*/ 324 w 2884"/>
                <a:gd name="T37" fmla="*/ 2531 h 2621"/>
                <a:gd name="T38" fmla="*/ 318 w 2884"/>
                <a:gd name="T39" fmla="*/ 2513 h 2621"/>
                <a:gd name="T40" fmla="*/ 315 w 2884"/>
                <a:gd name="T41" fmla="*/ 2486 h 2621"/>
                <a:gd name="T42" fmla="*/ 315 w 2884"/>
                <a:gd name="T43" fmla="*/ 2486 h 2621"/>
                <a:gd name="T44" fmla="*/ 315 w 2884"/>
                <a:gd name="T45" fmla="*/ 2215 h 2621"/>
                <a:gd name="T46" fmla="*/ 293 w 2884"/>
                <a:gd name="T47" fmla="*/ 2215 h 2621"/>
                <a:gd name="T48" fmla="*/ 293 w 2884"/>
                <a:gd name="T49" fmla="*/ 2215 h 2621"/>
                <a:gd name="T50" fmla="*/ 135 w 2884"/>
                <a:gd name="T51" fmla="*/ 2215 h 2621"/>
                <a:gd name="T52" fmla="*/ 0 w 2884"/>
                <a:gd name="T53" fmla="*/ 2079 h 2621"/>
                <a:gd name="T54" fmla="*/ 0 w 2884"/>
                <a:gd name="T55" fmla="*/ 136 h 2621"/>
                <a:gd name="T56" fmla="*/ 135 w 2884"/>
                <a:gd name="T57" fmla="*/ 0 h 2621"/>
                <a:gd name="T58" fmla="*/ 2748 w 2884"/>
                <a:gd name="T59" fmla="*/ 0 h 2621"/>
                <a:gd name="T60" fmla="*/ 2884 w 2884"/>
                <a:gd name="T61" fmla="*/ 136 h 2621"/>
                <a:gd name="T62" fmla="*/ 2884 w 2884"/>
                <a:gd name="T63" fmla="*/ 2079 h 2621"/>
                <a:gd name="T64" fmla="*/ 2748 w 2884"/>
                <a:gd name="T65" fmla="*/ 2215 h 2621"/>
                <a:gd name="T66" fmla="*/ 766 w 2884"/>
                <a:gd name="T67" fmla="*/ 859 h 2621"/>
                <a:gd name="T68" fmla="*/ 496 w 2884"/>
                <a:gd name="T69" fmla="*/ 1130 h 2621"/>
                <a:gd name="T70" fmla="*/ 766 w 2884"/>
                <a:gd name="T71" fmla="*/ 1401 h 2621"/>
                <a:gd name="T72" fmla="*/ 1036 w 2884"/>
                <a:gd name="T73" fmla="*/ 1130 h 2621"/>
                <a:gd name="T74" fmla="*/ 766 w 2884"/>
                <a:gd name="T75" fmla="*/ 859 h 2621"/>
                <a:gd name="T76" fmla="*/ 1442 w 2884"/>
                <a:gd name="T77" fmla="*/ 859 h 2621"/>
                <a:gd name="T78" fmla="*/ 1171 w 2884"/>
                <a:gd name="T79" fmla="*/ 1130 h 2621"/>
                <a:gd name="T80" fmla="*/ 1442 w 2884"/>
                <a:gd name="T81" fmla="*/ 1401 h 2621"/>
                <a:gd name="T82" fmla="*/ 1712 w 2884"/>
                <a:gd name="T83" fmla="*/ 1130 h 2621"/>
                <a:gd name="T84" fmla="*/ 1442 w 2884"/>
                <a:gd name="T85" fmla="*/ 859 h 2621"/>
                <a:gd name="T86" fmla="*/ 2118 w 2884"/>
                <a:gd name="T87" fmla="*/ 859 h 2621"/>
                <a:gd name="T88" fmla="*/ 1847 w 2884"/>
                <a:gd name="T89" fmla="*/ 1130 h 2621"/>
                <a:gd name="T90" fmla="*/ 2118 w 2884"/>
                <a:gd name="T91" fmla="*/ 1401 h 2621"/>
                <a:gd name="T92" fmla="*/ 2388 w 2884"/>
                <a:gd name="T93" fmla="*/ 1130 h 2621"/>
                <a:gd name="T94" fmla="*/ 2118 w 2884"/>
                <a:gd name="T95" fmla="*/ 859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84" h="2621">
                  <a:moveTo>
                    <a:pt x="2748" y="2215"/>
                  </a:moveTo>
                  <a:cubicBezTo>
                    <a:pt x="2118" y="2215"/>
                    <a:pt x="2118" y="2215"/>
                    <a:pt x="2118" y="2215"/>
                  </a:cubicBezTo>
                  <a:cubicBezTo>
                    <a:pt x="2118" y="2215"/>
                    <a:pt x="2118" y="2215"/>
                    <a:pt x="2118" y="2215"/>
                  </a:cubicBezTo>
                  <a:cubicBezTo>
                    <a:pt x="1081" y="2215"/>
                    <a:pt x="1081" y="2215"/>
                    <a:pt x="1081" y="2215"/>
                  </a:cubicBezTo>
                  <a:cubicBezTo>
                    <a:pt x="1081" y="2215"/>
                    <a:pt x="1081" y="2215"/>
                    <a:pt x="1081" y="2215"/>
                  </a:cubicBezTo>
                  <a:cubicBezTo>
                    <a:pt x="946" y="2215"/>
                    <a:pt x="946" y="2215"/>
                    <a:pt x="946" y="2215"/>
                  </a:cubicBezTo>
                  <a:cubicBezTo>
                    <a:pt x="946" y="2215"/>
                    <a:pt x="946" y="2215"/>
                    <a:pt x="946" y="2215"/>
                  </a:cubicBezTo>
                  <a:cubicBezTo>
                    <a:pt x="912" y="2215"/>
                    <a:pt x="912" y="2215"/>
                    <a:pt x="912" y="2215"/>
                  </a:cubicBezTo>
                  <a:cubicBezTo>
                    <a:pt x="546" y="2582"/>
                    <a:pt x="546" y="2582"/>
                    <a:pt x="546" y="2582"/>
                  </a:cubicBezTo>
                  <a:cubicBezTo>
                    <a:pt x="522" y="2606"/>
                    <a:pt x="488" y="2621"/>
                    <a:pt x="451" y="2621"/>
                  </a:cubicBezTo>
                  <a:cubicBezTo>
                    <a:pt x="451" y="2621"/>
                    <a:pt x="451" y="2621"/>
                    <a:pt x="451" y="2621"/>
                  </a:cubicBezTo>
                  <a:cubicBezTo>
                    <a:pt x="451" y="2621"/>
                    <a:pt x="451" y="2621"/>
                    <a:pt x="451" y="2621"/>
                  </a:cubicBezTo>
                  <a:cubicBezTo>
                    <a:pt x="450" y="2621"/>
                    <a:pt x="449" y="2621"/>
                    <a:pt x="449" y="2621"/>
                  </a:cubicBezTo>
                  <a:cubicBezTo>
                    <a:pt x="412" y="2621"/>
                    <a:pt x="379" y="2606"/>
                    <a:pt x="355" y="2582"/>
                  </a:cubicBezTo>
                  <a:cubicBezTo>
                    <a:pt x="354" y="2581"/>
                    <a:pt x="354" y="2580"/>
                    <a:pt x="354" y="2580"/>
                  </a:cubicBezTo>
                  <a:cubicBezTo>
                    <a:pt x="348" y="2574"/>
                    <a:pt x="343" y="2568"/>
                    <a:pt x="338" y="2562"/>
                  </a:cubicBezTo>
                  <a:cubicBezTo>
                    <a:pt x="337" y="2559"/>
                    <a:pt x="336" y="2556"/>
                    <a:pt x="334" y="2553"/>
                  </a:cubicBezTo>
                  <a:cubicBezTo>
                    <a:pt x="331" y="2549"/>
                    <a:pt x="328" y="2544"/>
                    <a:pt x="326" y="2539"/>
                  </a:cubicBezTo>
                  <a:cubicBezTo>
                    <a:pt x="325" y="2536"/>
                    <a:pt x="325" y="2533"/>
                    <a:pt x="324" y="2531"/>
                  </a:cubicBezTo>
                  <a:cubicBezTo>
                    <a:pt x="322" y="2525"/>
                    <a:pt x="319" y="2519"/>
                    <a:pt x="318" y="2513"/>
                  </a:cubicBezTo>
                  <a:cubicBezTo>
                    <a:pt x="316" y="2504"/>
                    <a:pt x="315" y="2495"/>
                    <a:pt x="315" y="2486"/>
                  </a:cubicBezTo>
                  <a:cubicBezTo>
                    <a:pt x="315" y="2486"/>
                    <a:pt x="315" y="2486"/>
                    <a:pt x="315" y="2486"/>
                  </a:cubicBezTo>
                  <a:cubicBezTo>
                    <a:pt x="315" y="2215"/>
                    <a:pt x="315" y="2215"/>
                    <a:pt x="315" y="2215"/>
                  </a:cubicBezTo>
                  <a:cubicBezTo>
                    <a:pt x="293" y="2215"/>
                    <a:pt x="293" y="2215"/>
                    <a:pt x="293" y="2215"/>
                  </a:cubicBezTo>
                  <a:cubicBezTo>
                    <a:pt x="293" y="2215"/>
                    <a:pt x="293" y="2215"/>
                    <a:pt x="293" y="2215"/>
                  </a:cubicBezTo>
                  <a:cubicBezTo>
                    <a:pt x="135" y="2215"/>
                    <a:pt x="135" y="2215"/>
                    <a:pt x="135" y="2215"/>
                  </a:cubicBezTo>
                  <a:cubicBezTo>
                    <a:pt x="61" y="2215"/>
                    <a:pt x="0" y="2154"/>
                    <a:pt x="0" y="2079"/>
                  </a:cubicBezTo>
                  <a:cubicBezTo>
                    <a:pt x="0" y="136"/>
                    <a:pt x="0" y="136"/>
                    <a:pt x="0" y="136"/>
                  </a:cubicBezTo>
                  <a:cubicBezTo>
                    <a:pt x="0" y="61"/>
                    <a:pt x="61" y="0"/>
                    <a:pt x="135" y="0"/>
                  </a:cubicBezTo>
                  <a:cubicBezTo>
                    <a:pt x="2748" y="0"/>
                    <a:pt x="2748" y="0"/>
                    <a:pt x="2748" y="0"/>
                  </a:cubicBezTo>
                  <a:cubicBezTo>
                    <a:pt x="2823" y="0"/>
                    <a:pt x="2884" y="61"/>
                    <a:pt x="2884" y="136"/>
                  </a:cubicBezTo>
                  <a:cubicBezTo>
                    <a:pt x="2884" y="2079"/>
                    <a:pt x="2884" y="2079"/>
                    <a:pt x="2884" y="2079"/>
                  </a:cubicBezTo>
                  <a:cubicBezTo>
                    <a:pt x="2884" y="2154"/>
                    <a:pt x="2823" y="2215"/>
                    <a:pt x="2748" y="2215"/>
                  </a:cubicBezTo>
                  <a:close/>
                  <a:moveTo>
                    <a:pt x="766" y="859"/>
                  </a:moveTo>
                  <a:cubicBezTo>
                    <a:pt x="617" y="859"/>
                    <a:pt x="496" y="980"/>
                    <a:pt x="496" y="1130"/>
                  </a:cubicBezTo>
                  <a:cubicBezTo>
                    <a:pt x="496" y="1280"/>
                    <a:pt x="617" y="1401"/>
                    <a:pt x="766" y="1401"/>
                  </a:cubicBezTo>
                  <a:cubicBezTo>
                    <a:pt x="915" y="1401"/>
                    <a:pt x="1036" y="1280"/>
                    <a:pt x="1036" y="1130"/>
                  </a:cubicBezTo>
                  <a:cubicBezTo>
                    <a:pt x="1036" y="980"/>
                    <a:pt x="915" y="859"/>
                    <a:pt x="766" y="859"/>
                  </a:cubicBezTo>
                  <a:close/>
                  <a:moveTo>
                    <a:pt x="1442" y="859"/>
                  </a:moveTo>
                  <a:cubicBezTo>
                    <a:pt x="1293" y="859"/>
                    <a:pt x="1171" y="980"/>
                    <a:pt x="1171" y="1130"/>
                  </a:cubicBezTo>
                  <a:cubicBezTo>
                    <a:pt x="1171" y="1280"/>
                    <a:pt x="1293" y="1401"/>
                    <a:pt x="1442" y="1401"/>
                  </a:cubicBezTo>
                  <a:cubicBezTo>
                    <a:pt x="1591" y="1401"/>
                    <a:pt x="1712" y="1280"/>
                    <a:pt x="1712" y="1130"/>
                  </a:cubicBezTo>
                  <a:cubicBezTo>
                    <a:pt x="1712" y="980"/>
                    <a:pt x="1591" y="859"/>
                    <a:pt x="1442" y="859"/>
                  </a:cubicBezTo>
                  <a:close/>
                  <a:moveTo>
                    <a:pt x="2118" y="859"/>
                  </a:moveTo>
                  <a:cubicBezTo>
                    <a:pt x="1968" y="859"/>
                    <a:pt x="1847" y="980"/>
                    <a:pt x="1847" y="1130"/>
                  </a:cubicBezTo>
                  <a:cubicBezTo>
                    <a:pt x="1847" y="1280"/>
                    <a:pt x="1968" y="1401"/>
                    <a:pt x="2118" y="1401"/>
                  </a:cubicBezTo>
                  <a:cubicBezTo>
                    <a:pt x="2267" y="1401"/>
                    <a:pt x="2388" y="1280"/>
                    <a:pt x="2388" y="1130"/>
                  </a:cubicBezTo>
                  <a:cubicBezTo>
                    <a:pt x="2388" y="980"/>
                    <a:pt x="2267" y="859"/>
                    <a:pt x="2118" y="85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0" name="矩形 29"/>
          <p:cNvSpPr/>
          <p:nvPr/>
        </p:nvSpPr>
        <p:spPr>
          <a:xfrm>
            <a:off x="8059420" y="2944495"/>
            <a:ext cx="2017395" cy="132588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他人讲话时，不可整理衣装、头发、摸脸、挠痒、抖腿。</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0"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750"/>
                                        <p:tgtEl>
                                          <p:spTgt spid="40"/>
                                        </p:tgtEl>
                                      </p:cBhvr>
                                    </p:animEffect>
                                  </p:childTnLst>
                                </p:cTn>
                              </p:par>
                              <p:par>
                                <p:cTn id="12" presetID="42" presetClass="path" presetSubtype="0" decel="29000" fill="hold" nodeType="withEffect">
                                  <p:stCondLst>
                                    <p:cond delay="0"/>
                                  </p:stCondLst>
                                  <p:childTnLst>
                                    <p:animMotion origin="layout" path="M 0 2.59259E-6 L 0.15117 2.59259E-6 " pathEditMode="relative" rAng="0" ptsTypes="AA">
                                      <p:cBhvr>
                                        <p:cTn id="13" dur="750" spd="-100000" fill="hold"/>
                                        <p:tgtEl>
                                          <p:spTgt spid="40"/>
                                        </p:tgtEl>
                                        <p:attrNameLst>
                                          <p:attrName>ppt_x</p:attrName>
                                          <p:attrName>ppt_y</p:attrName>
                                        </p:attrNameLst>
                                      </p:cBhvr>
                                      <p:rCtr x="7552" y="0"/>
                                    </p:animMotion>
                                  </p:childTnLst>
                                </p:cTn>
                              </p:par>
                              <p:par>
                                <p:cTn id="14" presetID="10" presetClass="entr" presetSubtype="0"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750"/>
                                        <p:tgtEl>
                                          <p:spTgt spid="41"/>
                                        </p:tgtEl>
                                      </p:cBhvr>
                                    </p:animEffect>
                                  </p:childTnLst>
                                </p:cTn>
                              </p:par>
                              <p:par>
                                <p:cTn id="17" presetID="42" presetClass="path" presetSubtype="0" decel="29000" fill="hold" nodeType="withEffect">
                                  <p:stCondLst>
                                    <p:cond delay="0"/>
                                  </p:stCondLst>
                                  <p:childTnLst>
                                    <p:animMotion origin="layout" path="M 5E-6 -4.81481E-6 L -0.13907 0.00116 " pathEditMode="relative" rAng="0" ptsTypes="AA">
                                      <p:cBhvr>
                                        <p:cTn id="18" dur="750" spd="-100000" fill="hold"/>
                                        <p:tgtEl>
                                          <p:spTgt spid="41"/>
                                        </p:tgtEl>
                                        <p:attrNameLst>
                                          <p:attrName>ppt_x</p:attrName>
                                          <p:attrName>ppt_y</p:attrName>
                                        </p:attrNameLst>
                                      </p:cBhvr>
                                      <p:rCtr x="-6953" y="46"/>
                                    </p:animMotion>
                                  </p:childTnLst>
                                </p:cTn>
                              </p:par>
                              <p:par>
                                <p:cTn id="19" presetID="10"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750"/>
                                        <p:tgtEl>
                                          <p:spTgt spid="42"/>
                                        </p:tgtEl>
                                      </p:cBhvr>
                                    </p:animEffect>
                                  </p:childTnLst>
                                </p:cTn>
                              </p:par>
                              <p:par>
                                <p:cTn id="22" presetID="42" presetClass="path" presetSubtype="0" decel="29000" fill="hold" nodeType="withEffect">
                                  <p:stCondLst>
                                    <p:cond delay="0"/>
                                  </p:stCondLst>
                                  <p:childTnLst>
                                    <p:animMotion origin="layout" path="M 0 2.59259E-6 L 0.15117 2.59259E-6 " pathEditMode="relative" rAng="0" ptsTypes="AA">
                                      <p:cBhvr>
                                        <p:cTn id="23" dur="750" spd="-100000" fill="hold"/>
                                        <p:tgtEl>
                                          <p:spTgt spid="42"/>
                                        </p:tgtEl>
                                        <p:attrNameLst>
                                          <p:attrName>ppt_x</p:attrName>
                                          <p:attrName>ppt_y</p:attrName>
                                        </p:attrNameLst>
                                      </p:cBhvr>
                                      <p:rCtr x="7552" y="0"/>
                                    </p:animMotion>
                                  </p:childTnLst>
                                </p:cTn>
                              </p:par>
                            </p:childTnLst>
                          </p:cTn>
                        </p:par>
                        <p:par>
                          <p:cTn id="24" fill="hold">
                            <p:stCondLst>
                              <p:cond delay="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par>
                                <p:cTn id="28" presetID="22" presetClass="entr" presetSubtype="8"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22" presetClass="entr" presetSubtype="2"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right)">
                                      <p:cBhvr>
                                        <p:cTn id="33" dur="500"/>
                                        <p:tgtEl>
                                          <p:spTgt spid="21"/>
                                        </p:tgtEl>
                                      </p:cBhvr>
                                    </p:animEffect>
                                  </p:childTnLst>
                                </p:cTn>
                              </p:par>
                            </p:childTnLst>
                          </p:cTn>
                        </p:par>
                        <p:par>
                          <p:cTn id="34" fill="hold">
                            <p:stCondLst>
                              <p:cond delay="1000"/>
                            </p:stCondLst>
                            <p:childTnLst>
                              <p:par>
                                <p:cTn id="35" presetID="22" presetClass="entr" presetSubtype="1" fill="hold" grpId="1"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750"/>
                                        <p:tgtEl>
                                          <p:spTgt spid="10"/>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down)">
                                      <p:cBhvr>
                                        <p:cTn id="44" dur="500"/>
                                        <p:tgtEl>
                                          <p:spTgt spid="1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750"/>
                                        <p:tgtEl>
                                          <p:spTgt spid="29"/>
                                        </p:tgtEl>
                                      </p:cBhvr>
                                    </p:animEffect>
                                  </p:childTnLst>
                                </p:cTn>
                              </p:par>
                              <p:par>
                                <p:cTn id="48" presetID="22" presetClass="entr" presetSubtype="1" fill="hold" grpId="1"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500"/>
                                        <p:tgtEl>
                                          <p:spTgt spid="15"/>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up)">
                                      <p:cBhvr>
                                        <p:cTn id="53" dur="750"/>
                                        <p:tgtEl>
                                          <p:spTgt spid="30"/>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animBg="1"/>
      <p:bldP spid="29" grpId="0"/>
      <p:bldP spid="31" grpId="0" animBg="1"/>
      <p:bldP spid="13" grpId="0" animBg="1"/>
      <p:bldP spid="13" grpId="1" animBg="1"/>
      <p:bldP spid="10" grpId="0"/>
      <p:bldP spid="15" grpId="0" animBg="1"/>
      <p:bldP spid="15" grpId="1"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350" y="-19050"/>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241800" y="3053715"/>
            <a:ext cx="402336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FOUR </a:t>
            </a:r>
          </a:p>
        </p:txBody>
      </p:sp>
      <p:sp>
        <p:nvSpPr>
          <p:cNvPr id="2" name="文本框 1"/>
          <p:cNvSpPr txBox="1"/>
          <p:nvPr/>
        </p:nvSpPr>
        <p:spPr>
          <a:xfrm>
            <a:off x="4241800" y="4933950"/>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接待礼仪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69151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7"/>
          <p:cNvSpPr>
            <a:spLocks noChangeArrowheads="1"/>
          </p:cNvSpPr>
          <p:nvPr/>
        </p:nvSpPr>
        <p:spPr bwMode="auto">
          <a:xfrm>
            <a:off x="1711306" y="1266283"/>
            <a:ext cx="877164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dirty="0">
                <a:latin typeface="微软雅黑" panose="020B0503020204020204" pitchFamily="34" charset="-122"/>
                <a:ea typeface="微软雅黑" panose="020B0503020204020204" pitchFamily="34" charset="-122"/>
              </a:rPr>
              <a:t>大家能发现三幅图片中哪一幅才是正确的握手礼仪吗？</a:t>
            </a:r>
          </a:p>
        </p:txBody>
      </p:sp>
      <p:pic>
        <p:nvPicPr>
          <p:cNvPr id="3" name="Picture 8" descr="IMG_0741"/>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5000"/>
                    </a14:imgEffect>
                    <a14:imgEffect>
                      <a14:colorTemperature colorTemp="11500"/>
                    </a14:imgEffect>
                    <a14:imgEffect>
                      <a14:saturation sat="55000"/>
                    </a14:imgEffect>
                  </a14:imgLayer>
                </a14:imgProps>
              </a:ext>
              <a:ext uri="{28A0092B-C50C-407E-A947-70E740481C1C}">
                <a14:useLocalDpi xmlns:a14="http://schemas.microsoft.com/office/drawing/2010/main" val="0"/>
              </a:ext>
            </a:extLst>
          </a:blip>
          <a:srcRect/>
          <a:stretch>
            <a:fillRect/>
          </a:stretch>
        </p:blipFill>
        <p:spPr bwMode="auto">
          <a:xfrm>
            <a:off x="4478400" y="1936655"/>
            <a:ext cx="3044771" cy="2283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IMG_0750"/>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5000"/>
                    </a14:imgEffect>
                    <a14:imgEffect>
                      <a14:colorTemperature colorTemp="11500"/>
                    </a14:imgEffect>
                    <a14:imgEffect>
                      <a14:saturation sat="55000"/>
                    </a14:imgEffect>
                  </a14:imgLayer>
                </a14:imgProps>
              </a:ext>
              <a:ext uri="{28A0092B-C50C-407E-A947-70E740481C1C}">
                <a14:useLocalDpi xmlns:a14="http://schemas.microsoft.com/office/drawing/2010/main" val="0"/>
              </a:ext>
            </a:extLst>
          </a:blip>
          <a:srcRect/>
          <a:stretch>
            <a:fillRect/>
          </a:stretch>
        </p:blipFill>
        <p:spPr bwMode="auto">
          <a:xfrm>
            <a:off x="7929965" y="1936655"/>
            <a:ext cx="3044771" cy="2283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IMG_0737"/>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5000"/>
                    </a14:imgEffect>
                    <a14:imgEffect>
                      <a14:colorTemperature colorTemp="11500"/>
                    </a14:imgEffect>
                    <a14:imgEffect>
                      <a14:saturation sat="55000"/>
                    </a14:imgEffect>
                  </a14:imgLayer>
                </a14:imgProps>
              </a:ext>
              <a:ext uri="{28A0092B-C50C-407E-A947-70E740481C1C}">
                <a14:useLocalDpi xmlns:a14="http://schemas.microsoft.com/office/drawing/2010/main" val="0"/>
              </a:ext>
            </a:extLst>
          </a:blip>
          <a:srcRect/>
          <a:stretch>
            <a:fillRect/>
          </a:stretch>
        </p:blipFill>
        <p:spPr bwMode="auto">
          <a:xfrm>
            <a:off x="1028836" y="1937099"/>
            <a:ext cx="3045900" cy="228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2095991" y="5753239"/>
            <a:ext cx="8002017" cy="384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indent="0" algn="ctr">
              <a:spcBef>
                <a:spcPct val="50000"/>
              </a:spcBef>
              <a:buClr>
                <a:srgbClr val="00A2FF"/>
              </a:buClr>
              <a:buFont typeface="Wingdings" panose="05000000000000000000" pitchFamily="2" charset="2"/>
              <a:buNone/>
            </a:pPr>
            <a:r>
              <a:rPr lang="zh-CN" altLang="en-US" dirty="0">
                <a:latin typeface="微软雅黑" panose="020B0503020204020204" pitchFamily="34" charset="-122"/>
                <a:ea typeface="微软雅黑" panose="020B0503020204020204" pitchFamily="34" charset="-122"/>
              </a:rPr>
              <a:t>时间：在心里默念</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后才送开手。 </a:t>
            </a:r>
          </a:p>
        </p:txBody>
      </p:sp>
      <p:sp>
        <p:nvSpPr>
          <p:cNvPr id="9" name="矩形 8"/>
          <p:cNvSpPr/>
          <p:nvPr/>
        </p:nvSpPr>
        <p:spPr>
          <a:xfrm>
            <a:off x="3879388" y="560627"/>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握手礼仪</a:t>
            </a:r>
          </a:p>
        </p:txBody>
      </p:sp>
      <p:sp>
        <p:nvSpPr>
          <p:cNvPr id="12" name="矩形 11"/>
          <p:cNvSpPr/>
          <p:nvPr/>
        </p:nvSpPr>
        <p:spPr>
          <a:xfrm>
            <a:off x="2095991" y="5297610"/>
            <a:ext cx="8002017" cy="384810"/>
          </a:xfrm>
          <a:prstGeom prst="rect">
            <a:avLst/>
          </a:prstGeom>
        </p:spPr>
        <p:txBody>
          <a:bodyPr wrap="square">
            <a:spAutoFit/>
          </a:bodyPr>
          <a:lstStyle/>
          <a:p>
            <a:pPr indent="0" algn="ctr">
              <a:spcBef>
                <a:spcPct val="50000"/>
              </a:spcBef>
              <a:buClr>
                <a:srgbClr val="00A2FF"/>
              </a:buClr>
              <a:buFont typeface="Wingdings" panose="05000000000000000000" pitchFamily="2" charset="2"/>
              <a:buNone/>
            </a:pPr>
            <a:r>
              <a:rPr lang="zh-CN" altLang="en-US" dirty="0">
                <a:latin typeface="微软雅黑" panose="020B0503020204020204" pitchFamily="34" charset="-122"/>
                <a:ea typeface="微软雅黑" panose="020B0503020204020204" pitchFamily="34" charset="-122"/>
              </a:rPr>
              <a:t>握手时力度要适中，大家可以练练。太轻给人以轻视。太重，也不好。</a:t>
            </a:r>
          </a:p>
        </p:txBody>
      </p:sp>
      <p:sp>
        <p:nvSpPr>
          <p:cNvPr id="16" name="矩形 15"/>
          <p:cNvSpPr/>
          <p:nvPr/>
        </p:nvSpPr>
        <p:spPr>
          <a:xfrm>
            <a:off x="4490384" y="4740414"/>
            <a:ext cx="3213486" cy="461665"/>
          </a:xfrm>
          <a:prstGeom prst="rect">
            <a:avLst/>
          </a:prstGeom>
        </p:spPr>
        <p:txBody>
          <a:bodyPr wrap="square">
            <a:spAutoFit/>
          </a:bodyPr>
          <a:lstStyle/>
          <a:p>
            <a:pPr algn="ctr"/>
            <a:r>
              <a:rPr lang="zh-CN" altLang="en-US" sz="2400" b="1" dirty="0">
                <a:solidFill>
                  <a:srgbClr val="5B9BD5"/>
                </a:solidFill>
                <a:latin typeface="微软雅黑" panose="020B0503020204020204" pitchFamily="34" charset="-122"/>
                <a:ea typeface="微软雅黑" panose="020B0503020204020204" pitchFamily="34" charset="-122"/>
              </a:rPr>
              <a:t>注意事项</a:t>
            </a:r>
            <a:r>
              <a:rPr lang="en-US" altLang="zh-CN" sz="2400" b="1" dirty="0">
                <a:solidFill>
                  <a:srgbClr val="5B9BD5"/>
                </a:solidFill>
                <a:latin typeface="微软雅黑" panose="020B0503020204020204" pitchFamily="34" charset="-122"/>
                <a:ea typeface="微软雅黑" panose="020B0503020204020204" pitchFamily="34" charset="-122"/>
              </a:rPr>
              <a:t>:</a:t>
            </a:r>
          </a:p>
        </p:txBody>
      </p:sp>
      <p:sp>
        <p:nvSpPr>
          <p:cNvPr id="15" name="矩形 1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6" name="矩形 5"/>
          <p:cNvSpPr/>
          <p:nvPr/>
        </p:nvSpPr>
        <p:spPr>
          <a:xfrm>
            <a:off x="1947545" y="5202555"/>
            <a:ext cx="8295640" cy="990600"/>
          </a:xfrm>
          <a:prstGeom prst="rect">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50"/>
                                        <p:tgtEl>
                                          <p:spTgt spid="5"/>
                                        </p:tgtEl>
                                      </p:cBhvr>
                                    </p:animEffect>
                                  </p:childTnLst>
                                </p:cTn>
                              </p:par>
                              <p:par>
                                <p:cTn id="15" presetID="42" presetClass="path" presetSubtype="0" decel="29000" fill="hold" nodeType="withEffect">
                                  <p:stCondLst>
                                    <p:cond delay="0"/>
                                  </p:stCondLst>
                                  <p:childTnLst>
                                    <p:animMotion origin="layout" path="M -4.79167E-6 -2.59259E-6 L 0.00079 0.16644 " pathEditMode="relative" rAng="0" ptsTypes="AA">
                                      <p:cBhvr>
                                        <p:cTn id="16" dur="750" spd="-100000" fill="hold"/>
                                        <p:tgtEl>
                                          <p:spTgt spid="5"/>
                                        </p:tgtEl>
                                        <p:attrNameLst>
                                          <p:attrName>ppt_x</p:attrName>
                                          <p:attrName>ppt_y</p:attrName>
                                        </p:attrNameLst>
                                      </p:cBhvr>
                                      <p:rCtr x="39" y="8310"/>
                                    </p:animMotion>
                                  </p:childTnLst>
                                </p:cTn>
                              </p:par>
                              <p:par>
                                <p:cTn id="17" presetID="10" presetClass="entr" presetSubtype="0" fill="hold" nodeType="with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childTnLst>
                                </p:cTn>
                              </p:par>
                              <p:par>
                                <p:cTn id="20" presetID="42" presetClass="path" presetSubtype="0" decel="29000" fill="hold" nodeType="withEffect">
                                  <p:stCondLst>
                                    <p:cond delay="250"/>
                                  </p:stCondLst>
                                  <p:childTnLst>
                                    <p:animMotion origin="layout" path="M -4.79167E-6 -2.59259E-6 L 0.00079 0.16644 " pathEditMode="relative" rAng="0" ptsTypes="AA">
                                      <p:cBhvr>
                                        <p:cTn id="21" dur="750" spd="-100000" fill="hold"/>
                                        <p:tgtEl>
                                          <p:spTgt spid="3"/>
                                        </p:tgtEl>
                                        <p:attrNameLst>
                                          <p:attrName>ppt_x</p:attrName>
                                          <p:attrName>ppt_y</p:attrName>
                                        </p:attrNameLst>
                                      </p:cBhvr>
                                      <p:rCtr x="39" y="8310"/>
                                    </p:animMotion>
                                  </p:childTnLst>
                                </p:cTn>
                              </p:par>
                              <p:par>
                                <p:cTn id="22" presetID="10" presetClass="entr" presetSubtype="0" fill="hold"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750"/>
                                        <p:tgtEl>
                                          <p:spTgt spid="4"/>
                                        </p:tgtEl>
                                      </p:cBhvr>
                                    </p:animEffect>
                                  </p:childTnLst>
                                </p:cTn>
                              </p:par>
                              <p:par>
                                <p:cTn id="25" presetID="42" presetClass="path" presetSubtype="0" decel="29000" fill="hold" nodeType="withEffect">
                                  <p:stCondLst>
                                    <p:cond delay="500"/>
                                  </p:stCondLst>
                                  <p:childTnLst>
                                    <p:animMotion origin="layout" path="M -4.79167E-6 -2.59259E-6 L 0.00079 0.16644 " pathEditMode="relative" rAng="0" ptsTypes="AA">
                                      <p:cBhvr>
                                        <p:cTn id="26" dur="750" spd="-100000" fill="hold"/>
                                        <p:tgtEl>
                                          <p:spTgt spid="4"/>
                                        </p:tgtEl>
                                        <p:attrNameLst>
                                          <p:attrName>ppt_x</p:attrName>
                                          <p:attrName>ppt_y</p:attrName>
                                        </p:attrNameLst>
                                      </p:cBhvr>
                                      <p:rCtr x="39" y="8310"/>
                                    </p:animMotion>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75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1000"/>
                                        <p:tgtEl>
                                          <p:spTgt spid="12"/>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1000"/>
                                        <p:tgtEl>
                                          <p:spTgt spid="8"/>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ldLvl="0" animBg="1"/>
      <p:bldP spid="9" grpId="0"/>
      <p:bldP spid="12" grpId="0"/>
      <p:bldP spid="16" grpId="0"/>
      <p:bldP spid="1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9024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42888" y="71239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迎接礼仪</a:t>
            </a:r>
          </a:p>
        </p:txBody>
      </p:sp>
      <p:sp>
        <p:nvSpPr>
          <p:cNvPr id="11" name="矩形 10"/>
          <p:cNvSpPr/>
          <p:nvPr/>
        </p:nvSpPr>
        <p:spPr>
          <a:xfrm>
            <a:off x="4171097" y="1994845"/>
            <a:ext cx="6424150" cy="923330"/>
          </a:xfrm>
          <a:prstGeom prst="rect">
            <a:avLst/>
          </a:prstGeom>
        </p:spPr>
        <p:txBody>
          <a:bodyPr wrap="square">
            <a:spAutoFit/>
          </a:bodyPr>
          <a:lstStyle/>
          <a:p>
            <a:pPr>
              <a:lnSpc>
                <a:spcPct val="1500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要先介绍最高领导，依次介绍。如：你好！这位是我们公司的姚主席，这位是张副主席。</a:t>
            </a:r>
          </a:p>
        </p:txBody>
      </p:sp>
      <p:sp>
        <p:nvSpPr>
          <p:cNvPr id="12" name="矩形 11"/>
          <p:cNvSpPr/>
          <p:nvPr/>
        </p:nvSpPr>
        <p:spPr>
          <a:xfrm>
            <a:off x="4172160" y="3846122"/>
            <a:ext cx="5003293" cy="507831"/>
          </a:xfrm>
          <a:prstGeom prst="rect">
            <a:avLst/>
          </a:prstGeom>
        </p:spPr>
        <p:txBody>
          <a:bodyPr wrap="non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把男士介绍给女士。如：</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你好，这是王先生</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13" name="矩形 12"/>
          <p:cNvSpPr/>
          <p:nvPr/>
        </p:nvSpPr>
        <p:spPr>
          <a:xfrm>
            <a:off x="4171950" y="2922905"/>
            <a:ext cx="6285230" cy="91440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把年纪晓得介绍给年纪大的。如：</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刘总，你好，这是小王</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。千万别调换了。</a:t>
            </a:r>
          </a:p>
        </p:txBody>
      </p:sp>
      <p:sp>
        <p:nvSpPr>
          <p:cNvPr id="14" name="矩形 13"/>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6" name="流程图: 过程 5"/>
          <p:cNvSpPr/>
          <p:nvPr/>
        </p:nvSpPr>
        <p:spPr>
          <a:xfrm>
            <a:off x="1597025" y="1986915"/>
            <a:ext cx="2009140" cy="928370"/>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a:t>01</a:t>
            </a:r>
          </a:p>
        </p:txBody>
      </p:sp>
      <p:sp>
        <p:nvSpPr>
          <p:cNvPr id="18" name="流程图: 过程 17"/>
          <p:cNvSpPr/>
          <p:nvPr/>
        </p:nvSpPr>
        <p:spPr>
          <a:xfrm>
            <a:off x="1597025" y="2917825"/>
            <a:ext cx="2009140" cy="928370"/>
          </a:xfrm>
          <a:prstGeom prst="flowChartProcess">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a:t>02</a:t>
            </a:r>
            <a:endParaRPr lang="en-US" altLang="zh-CN"/>
          </a:p>
        </p:txBody>
      </p:sp>
      <p:sp>
        <p:nvSpPr>
          <p:cNvPr id="19" name="流程图: 过程 18"/>
          <p:cNvSpPr/>
          <p:nvPr/>
        </p:nvSpPr>
        <p:spPr>
          <a:xfrm>
            <a:off x="1597025" y="3841115"/>
            <a:ext cx="2009140" cy="928370"/>
          </a:xfrm>
          <a:prstGeom prst="flowChartProcess">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a:t>03</a:t>
            </a:r>
          </a:p>
        </p:txBody>
      </p:sp>
      <p:sp>
        <p:nvSpPr>
          <p:cNvPr id="20" name="流程图: 合并 19"/>
          <p:cNvSpPr/>
          <p:nvPr/>
        </p:nvSpPr>
        <p:spPr>
          <a:xfrm>
            <a:off x="1597025" y="4769485"/>
            <a:ext cx="1978660" cy="807085"/>
          </a:xfrm>
          <a:prstGeom prst="flowChartMerge">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4154805" y="2915285"/>
            <a:ext cx="64535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171315" y="3846195"/>
            <a:ext cx="645350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2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500"/>
                                        <p:tgtEl>
                                          <p:spTgt spid="20"/>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750"/>
                                        <p:tgtEl>
                                          <p:spTgt spid="11"/>
                                        </p:tgtEl>
                                      </p:cBhvr>
                                    </p:animEffect>
                                  </p:childTnLst>
                                </p:cTn>
                              </p:par>
                              <p:par>
                                <p:cTn id="25" presetID="22" presetClass="entr" presetSubtype="1"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750"/>
                                        <p:tgtEl>
                                          <p:spTgt spid="13"/>
                                        </p:tgtEl>
                                      </p:cBhvr>
                                    </p:animEffect>
                                  </p:childTnLst>
                                </p:cTn>
                              </p:par>
                              <p:par>
                                <p:cTn id="31" presetID="22" presetClass="entr" presetSubtype="1"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750"/>
                                        <p:tgtEl>
                                          <p:spTgt spid="12"/>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p:bldP spid="14" grpId="0" animBg="1"/>
      <p:bldP spid="6" grpId="0" animBg="1"/>
      <p:bldP spid="18" grpId="0" animBg="1"/>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1374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41923" y="75811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待客礼仪</a:t>
            </a:r>
          </a:p>
        </p:txBody>
      </p:sp>
      <p:sp>
        <p:nvSpPr>
          <p:cNvPr id="5" name="矩形 4"/>
          <p:cNvSpPr/>
          <p:nvPr/>
        </p:nvSpPr>
        <p:spPr>
          <a:xfrm>
            <a:off x="1706880" y="3364865"/>
            <a:ext cx="4928235" cy="214884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引导客人，要走在客人前面。上楼、下楼都走在客人前面距离为一、两个台阶；不要走的太快，一步走两、三个台阶，尤其是女士，穿着裙装不方便上楼梯，因此行走要注意照顾女士步伐。</a:t>
            </a:r>
          </a:p>
        </p:txBody>
      </p:sp>
      <p:sp>
        <p:nvSpPr>
          <p:cNvPr id="6" name="矩形 5"/>
          <p:cNvSpPr/>
          <p:nvPr/>
        </p:nvSpPr>
        <p:spPr>
          <a:xfrm>
            <a:off x="1706880" y="1969135"/>
            <a:ext cx="4836795" cy="91440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接待时，要让客人走楼梯的内侧，主人走外侧。所谓内侧是绕着中心的一侧。</a:t>
            </a: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9075" y="1521460"/>
            <a:ext cx="3121025" cy="4281805"/>
          </a:xfrm>
          <a:prstGeom prst="rect">
            <a:avLst/>
          </a:prstGeom>
          <a:ln w="6350">
            <a:solidFill>
              <a:schemeClr val="bg1">
                <a:lumMod val="75000"/>
              </a:schemeClr>
            </a:solidFill>
          </a:ln>
        </p:spPr>
      </p:pic>
      <p:sp>
        <p:nvSpPr>
          <p:cNvPr id="9" name="矩形 8"/>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21" name="直接连接符 20"/>
          <p:cNvCxnSpPr/>
          <p:nvPr/>
        </p:nvCxnSpPr>
        <p:spPr>
          <a:xfrm flipV="1">
            <a:off x="1706880" y="1687195"/>
            <a:ext cx="4992370" cy="10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628775" y="3155315"/>
            <a:ext cx="4992370" cy="10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706880" y="5650230"/>
            <a:ext cx="4992370" cy="1016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23" presetClass="entr" presetSubtype="52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000" fill="hold"/>
                                        <p:tgtEl>
                                          <p:spTgt spid="10"/>
                                        </p:tgtEl>
                                        <p:attrNameLst>
                                          <p:attrName>ppt_w</p:attrName>
                                        </p:attrNameLst>
                                      </p:cBhvr>
                                      <p:tavLst>
                                        <p:tav tm="0">
                                          <p:val>
                                            <p:fltVal val="0"/>
                                          </p:val>
                                        </p:tav>
                                        <p:tav tm="100000">
                                          <p:val>
                                            <p:strVal val="#ppt_w"/>
                                          </p:val>
                                        </p:tav>
                                      </p:tavLst>
                                    </p:anim>
                                    <p:anim calcmode="lin" valueType="num">
                                      <p:cBhvr>
                                        <p:cTn id="12" dur="1000" fill="hold"/>
                                        <p:tgtEl>
                                          <p:spTgt spid="10"/>
                                        </p:tgtEl>
                                        <p:attrNameLst>
                                          <p:attrName>ppt_h</p:attrName>
                                        </p:attrNameLst>
                                      </p:cBhvr>
                                      <p:tavLst>
                                        <p:tav tm="0">
                                          <p:val>
                                            <p:fltVal val="0"/>
                                          </p:val>
                                        </p:tav>
                                        <p:tav tm="100000">
                                          <p:val>
                                            <p:strVal val="#ppt_h"/>
                                          </p:val>
                                        </p:tav>
                                      </p:tavLst>
                                    </p:anim>
                                    <p:anim calcmode="lin" valueType="num">
                                      <p:cBhvr>
                                        <p:cTn id="13" dur="1000" fill="hold"/>
                                        <p:tgtEl>
                                          <p:spTgt spid="10"/>
                                        </p:tgtEl>
                                        <p:attrNameLst>
                                          <p:attrName>ppt_x</p:attrName>
                                        </p:attrNameLst>
                                      </p:cBhvr>
                                      <p:tavLst>
                                        <p:tav tm="0">
                                          <p:val>
                                            <p:fltVal val="0.5"/>
                                          </p:val>
                                        </p:tav>
                                        <p:tav tm="100000">
                                          <p:val>
                                            <p:strVal val="#ppt_x"/>
                                          </p:val>
                                        </p:tav>
                                      </p:tavLst>
                                    </p:anim>
                                    <p:anim calcmode="lin" valueType="num">
                                      <p:cBhvr>
                                        <p:cTn id="14" dur="1000" fill="hold"/>
                                        <p:tgtEl>
                                          <p:spTgt spid="10"/>
                                        </p:tgtEl>
                                        <p:attrNameLst>
                                          <p:attrName>ppt_y</p:attrName>
                                        </p:attrNameLst>
                                      </p:cBhvr>
                                      <p:tavLst>
                                        <p:tav tm="0">
                                          <p:val>
                                            <p:fltVal val="0.5"/>
                                          </p:val>
                                        </p:tav>
                                        <p:tav tm="100000">
                                          <p:val>
                                            <p:strVal val="#ppt_y"/>
                                          </p:val>
                                        </p:tav>
                                      </p:tavLst>
                                    </p:anim>
                                  </p:childTnLst>
                                </p:cTn>
                              </p:par>
                              <p:par>
                                <p:cTn id="15" presetID="22" presetClass="entr" presetSubtype="8"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000"/>
                                        <p:tgtEl>
                                          <p:spTgt spid="6"/>
                                        </p:tgtEl>
                                      </p:cBhvr>
                                    </p:animEffect>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par>
                                <p:cTn id="27" presetID="22" presetClass="entr" presetSubtype="8"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85" y="-18415"/>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119880" y="3053715"/>
            <a:ext cx="402336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FIVE </a:t>
            </a:r>
          </a:p>
        </p:txBody>
      </p:sp>
      <p:sp>
        <p:nvSpPr>
          <p:cNvPr id="2" name="文本框 1"/>
          <p:cNvSpPr txBox="1"/>
          <p:nvPr/>
        </p:nvSpPr>
        <p:spPr>
          <a:xfrm>
            <a:off x="4343400" y="4903470"/>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就餐礼仪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10" name="矩形 9"/>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18428" y="80764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就餐礼仪</a:t>
            </a:r>
          </a:p>
        </p:txBody>
      </p:sp>
      <p:sp>
        <p:nvSpPr>
          <p:cNvPr id="5" name="矩形 4"/>
          <p:cNvSpPr/>
          <p:nvPr/>
        </p:nvSpPr>
        <p:spPr>
          <a:xfrm>
            <a:off x="4873091" y="1783854"/>
            <a:ext cx="2492990" cy="369332"/>
          </a:xfrm>
          <a:prstGeom prst="rect">
            <a:avLst/>
          </a:prstGeom>
        </p:spPr>
        <p:txBody>
          <a:bodyPr wrap="none">
            <a:spAutoFit/>
          </a:bodyPr>
          <a:lstStyle/>
          <a:p>
            <a:pPr>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商务用餐的两种形式：</a:t>
            </a:r>
          </a:p>
        </p:txBody>
      </p:sp>
      <p:sp>
        <p:nvSpPr>
          <p:cNvPr id="7" name="MH_Other_2"/>
          <p:cNvSpPr/>
          <p:nvPr>
            <p:custDataLst>
              <p:tags r:id="rId1"/>
            </p:custDataLst>
          </p:nvPr>
        </p:nvSpPr>
        <p:spPr>
          <a:xfrm>
            <a:off x="4098796" y="1936928"/>
            <a:ext cx="4005263" cy="4075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矩形 24"/>
          <p:cNvSpPr/>
          <p:nvPr/>
        </p:nvSpPr>
        <p:spPr>
          <a:xfrm>
            <a:off x="4640580" y="2791460"/>
            <a:ext cx="3108960" cy="914400"/>
          </a:xfrm>
          <a:prstGeom prst="rect">
            <a:avLst/>
          </a:prstGeom>
        </p:spPr>
        <p:txBody>
          <a:bodyPr wrap="square">
            <a:spAutoFit/>
          </a:bodyPr>
          <a:lstStyle/>
          <a:p>
            <a:pPr>
              <a:lnSpc>
                <a:spcPct val="150000"/>
              </a:lnSpc>
              <a:spcBef>
                <a:spcPct val="50000"/>
              </a:spcBef>
            </a:pPr>
            <a:r>
              <a:rPr lang="zh-CN" altLang="en-US" dirty="0">
                <a:solidFill>
                  <a:schemeClr val="tx1"/>
                </a:solidFill>
                <a:latin typeface="微软雅黑" panose="020B0503020204020204" pitchFamily="34" charset="-122"/>
                <a:ea typeface="微软雅黑" panose="020B0503020204020204" pitchFamily="34" charset="-122"/>
              </a:rPr>
              <a:t>一类是比较松散的自助餐，或者是自助餐酒会。</a:t>
            </a:r>
          </a:p>
        </p:txBody>
      </p:sp>
      <p:sp>
        <p:nvSpPr>
          <p:cNvPr id="26" name="矩形 25"/>
          <p:cNvSpPr/>
          <p:nvPr/>
        </p:nvSpPr>
        <p:spPr>
          <a:xfrm>
            <a:off x="4625914" y="3705698"/>
            <a:ext cx="3109022" cy="1754326"/>
          </a:xfrm>
          <a:prstGeom prst="rect">
            <a:avLst/>
          </a:prstGeom>
        </p:spPr>
        <p:txBody>
          <a:bodyPr wrap="square">
            <a:spAutoFit/>
          </a:bodyPr>
          <a:lstStyle/>
          <a:p>
            <a:pPr>
              <a:lnSpc>
                <a:spcPct val="150000"/>
              </a:lnSpc>
              <a:spcBef>
                <a:spcPct val="50000"/>
              </a:spcBef>
            </a:pPr>
            <a:r>
              <a:rPr lang="zh-CN" altLang="en-US" dirty="0">
                <a:solidFill>
                  <a:schemeClr val="tx1"/>
                </a:solidFill>
                <a:latin typeface="微软雅黑" panose="020B0503020204020204" pitchFamily="34" charset="-122"/>
                <a:ea typeface="微软雅黑" panose="020B0503020204020204" pitchFamily="34" charset="-122"/>
              </a:rPr>
              <a:t>另一类是正式的商务宴会。商务宴会通常还有中式和西式两种形式，我们主要介绍中式宴会的就餐礼仪。</a:t>
            </a:r>
          </a:p>
        </p:txBody>
      </p:sp>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8236585" y="2516505"/>
            <a:ext cx="2713355" cy="3193415"/>
          </a:xfrm>
          <a:custGeom>
            <a:avLst/>
            <a:gdLst>
              <a:gd name="connsiteX0" fmla="*/ 0 w 2849738"/>
              <a:gd name="connsiteY0" fmla="*/ 0 h 3397765"/>
              <a:gd name="connsiteX1" fmla="*/ 2849738 w 2849738"/>
              <a:gd name="connsiteY1" fmla="*/ 0 h 3397765"/>
              <a:gd name="connsiteX2" fmla="*/ 2849738 w 2849738"/>
              <a:gd name="connsiteY2" fmla="*/ 3397765 h 3397765"/>
              <a:gd name="connsiteX3" fmla="*/ 0 w 2849738"/>
              <a:gd name="connsiteY3" fmla="*/ 3397765 h 3397765"/>
            </a:gdLst>
            <a:ahLst/>
            <a:cxnLst>
              <a:cxn ang="0">
                <a:pos x="connsiteX0" y="connsiteY0"/>
              </a:cxn>
              <a:cxn ang="0">
                <a:pos x="connsiteX1" y="connsiteY1"/>
              </a:cxn>
              <a:cxn ang="0">
                <a:pos x="connsiteX2" y="connsiteY2"/>
              </a:cxn>
              <a:cxn ang="0">
                <a:pos x="connsiteX3" y="connsiteY3"/>
              </a:cxn>
            </a:cxnLst>
            <a:rect l="l" t="t" r="r" b="b"/>
            <a:pathLst>
              <a:path w="2849738" h="3397765">
                <a:moveTo>
                  <a:pt x="0" y="0"/>
                </a:moveTo>
                <a:lnTo>
                  <a:pt x="2849738" y="0"/>
                </a:lnTo>
                <a:lnTo>
                  <a:pt x="2849738" y="3397765"/>
                </a:lnTo>
                <a:lnTo>
                  <a:pt x="0" y="3397765"/>
                </a:lnTo>
                <a:close/>
              </a:path>
            </a:pathLst>
          </a:custGeom>
          <a:ln w="47625">
            <a:noFill/>
          </a:ln>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1293495" y="2516505"/>
            <a:ext cx="2599690" cy="3193415"/>
          </a:xfrm>
          <a:custGeom>
            <a:avLst/>
            <a:gdLst>
              <a:gd name="connsiteX0" fmla="*/ 0 w 2471764"/>
              <a:gd name="connsiteY0" fmla="*/ 0 h 2397646"/>
              <a:gd name="connsiteX1" fmla="*/ 2471764 w 2471764"/>
              <a:gd name="connsiteY1" fmla="*/ 0 h 2397646"/>
              <a:gd name="connsiteX2" fmla="*/ 2471764 w 2471764"/>
              <a:gd name="connsiteY2" fmla="*/ 2397646 h 2397646"/>
              <a:gd name="connsiteX3" fmla="*/ 0 w 2471764"/>
              <a:gd name="connsiteY3" fmla="*/ 2397646 h 2397646"/>
            </a:gdLst>
            <a:ahLst/>
            <a:cxnLst>
              <a:cxn ang="0">
                <a:pos x="connsiteX0" y="connsiteY0"/>
              </a:cxn>
              <a:cxn ang="0">
                <a:pos x="connsiteX1" y="connsiteY1"/>
              </a:cxn>
              <a:cxn ang="0">
                <a:pos x="connsiteX2" y="connsiteY2"/>
              </a:cxn>
              <a:cxn ang="0">
                <a:pos x="connsiteX3" y="connsiteY3"/>
              </a:cxn>
            </a:cxnLst>
            <a:rect l="l" t="t" r="r" b="b"/>
            <a:pathLst>
              <a:path w="2471764" h="2397646">
                <a:moveTo>
                  <a:pt x="0" y="0"/>
                </a:moveTo>
                <a:lnTo>
                  <a:pt x="2471764" y="0"/>
                </a:lnTo>
                <a:lnTo>
                  <a:pt x="2471764" y="2397646"/>
                </a:lnTo>
                <a:lnTo>
                  <a:pt x="0" y="2397646"/>
                </a:lnTo>
                <a:close/>
              </a:path>
            </a:pathLst>
          </a:custGeom>
          <a:ln w="47625">
            <a:noFill/>
          </a:ln>
        </p:spPr>
      </p:pic>
      <p:sp>
        <p:nvSpPr>
          <p:cNvPr id="14" name="矩形 13"/>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2" name="矩形 1"/>
          <p:cNvSpPr/>
          <p:nvPr/>
        </p:nvSpPr>
        <p:spPr>
          <a:xfrm>
            <a:off x="4305935" y="2517140"/>
            <a:ext cx="3591560" cy="3192780"/>
          </a:xfrm>
          <a:prstGeom prst="rect">
            <a:avLst/>
          </a:prstGeom>
          <a:noFill/>
          <a:ln w="28575" cmpd="sng">
            <a:solidFill>
              <a:srgbClr val="86AEE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par>
                                <p:cTn id="15" presetID="42" presetClass="path" presetSubtype="0" decel="29000" fill="hold" grpId="1" nodeType="withEffect">
                                  <p:stCondLst>
                                    <p:cond delay="0"/>
                                  </p:stCondLst>
                                  <p:childTnLst>
                                    <p:animMotion origin="layout" path="M -4.79167E-6 -2.59259E-6 L 0.00079 0.16644 " pathEditMode="relative" rAng="0" ptsTypes="AA">
                                      <p:cBhvr>
                                        <p:cTn id="16" dur="750" spd="-100000" fill="hold"/>
                                        <p:tgtEl>
                                          <p:spTgt spid="7"/>
                                        </p:tgtEl>
                                        <p:attrNameLst>
                                          <p:attrName>ppt_x</p:attrName>
                                          <p:attrName>ppt_y</p:attrName>
                                        </p:attrNameLst>
                                      </p:cBhvr>
                                      <p:rCtr x="39" y="8310"/>
                                    </p:animMotion>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750" fill="hold"/>
                                        <p:tgtEl>
                                          <p:spTgt spid="22"/>
                                        </p:tgtEl>
                                        <p:attrNameLst>
                                          <p:attrName>ppt_x</p:attrName>
                                        </p:attrNameLst>
                                      </p:cBhvr>
                                      <p:tavLst>
                                        <p:tav tm="0">
                                          <p:val>
                                            <p:strVal val="0-#ppt_w/2"/>
                                          </p:val>
                                        </p:tav>
                                        <p:tav tm="100000">
                                          <p:val>
                                            <p:strVal val="#ppt_x"/>
                                          </p:val>
                                        </p:tav>
                                      </p:tavLst>
                                    </p:anim>
                                    <p:anim calcmode="lin" valueType="num">
                                      <p:cBhvr additive="base">
                                        <p:cTn id="21" dur="75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750" fill="hold"/>
                                        <p:tgtEl>
                                          <p:spTgt spid="23"/>
                                        </p:tgtEl>
                                        <p:attrNameLst>
                                          <p:attrName>ppt_x</p:attrName>
                                        </p:attrNameLst>
                                      </p:cBhvr>
                                      <p:tavLst>
                                        <p:tav tm="0">
                                          <p:val>
                                            <p:strVal val="1+#ppt_w/2"/>
                                          </p:val>
                                        </p:tav>
                                        <p:tav tm="100000">
                                          <p:val>
                                            <p:strVal val="#ppt_x"/>
                                          </p:val>
                                        </p:tav>
                                      </p:tavLst>
                                    </p:anim>
                                    <p:anim calcmode="lin" valueType="num">
                                      <p:cBhvr additive="base">
                                        <p:cTn id="25" dur="75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p:tgtEl>
                                          <p:spTgt spid="2"/>
                                        </p:tgtEl>
                                        <p:attrNameLst>
                                          <p:attrName>ppt_y</p:attrName>
                                        </p:attrNameLst>
                                      </p:cBhvr>
                                      <p:tavLst>
                                        <p:tav tm="0">
                                          <p:val>
                                            <p:strVal val="#ppt_y+#ppt_h*1.125000"/>
                                          </p:val>
                                        </p:tav>
                                        <p:tav tm="100000">
                                          <p:val>
                                            <p:strVal val="#ppt_y"/>
                                          </p:val>
                                        </p:tav>
                                      </p:tavLst>
                                    </p:anim>
                                    <p:animEffect transition="in" filter="wipe(up)">
                                      <p:cBhvr>
                                        <p:cTn id="30" dur="500"/>
                                        <p:tgtEl>
                                          <p:spTgt spid="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750"/>
                                        <p:tgtEl>
                                          <p:spTgt spid="2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up)">
                                      <p:cBhvr>
                                        <p:cTn id="36" dur="750"/>
                                        <p:tgtEl>
                                          <p:spTgt spid="26"/>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bldLvl="0" animBg="1"/>
      <p:bldP spid="7" grpId="1" bldLvl="0" animBg="1"/>
      <p:bldP spid="25" grpId="0"/>
      <p:bldP spid="26" grpId="0"/>
      <p:bldP spid="14"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58613" y="943800"/>
            <a:ext cx="3877985" cy="584775"/>
          </a:xfrm>
          <a:prstGeom prst="rect">
            <a:avLst/>
          </a:prstGeom>
        </p:spPr>
        <p:txBody>
          <a:bodyPr wrap="none">
            <a:spAutoFit/>
          </a:bodyPr>
          <a:lstStyle/>
          <a:p>
            <a:r>
              <a:rPr lang="zh-CN" altLang="en-US" sz="3200" b="1" dirty="0">
                <a:solidFill>
                  <a:schemeClr val="tx1"/>
                </a:solidFill>
                <a:latin typeface="微软雅黑" panose="020B0503020204020204" pitchFamily="34" charset="-122"/>
                <a:ea typeface="微软雅黑" panose="020B0503020204020204" pitchFamily="34" charset="-122"/>
              </a:rPr>
              <a:t>用餐礼仪注意事项：</a:t>
            </a:r>
          </a:p>
        </p:txBody>
      </p:sp>
      <p:sp>
        <p:nvSpPr>
          <p:cNvPr id="13" name="矩形 12"/>
          <p:cNvSpPr/>
          <p:nvPr/>
        </p:nvSpPr>
        <p:spPr>
          <a:xfrm>
            <a:off x="2356493" y="2402276"/>
            <a:ext cx="1107996" cy="461665"/>
          </a:xfrm>
          <a:prstGeom prst="rect">
            <a:avLst/>
          </a:prstGeom>
        </p:spPr>
        <p:txBody>
          <a:bodyPr wrap="none">
            <a:spAutoFit/>
          </a:bodyPr>
          <a:lstStyle/>
          <a:p>
            <a:r>
              <a:rPr lang="zh-CN" altLang="en-US" sz="2400" b="1" dirty="0">
                <a:solidFill>
                  <a:srgbClr val="5B9BD5"/>
                </a:solidFill>
                <a:latin typeface="微软雅黑" panose="020B0503020204020204" pitchFamily="34" charset="-122"/>
                <a:ea typeface="微软雅黑" panose="020B0503020204020204" pitchFamily="34" charset="-122"/>
              </a:rPr>
              <a:t>入坐时</a:t>
            </a:r>
          </a:p>
        </p:txBody>
      </p:sp>
      <p:sp>
        <p:nvSpPr>
          <p:cNvPr id="14" name="矩形 13"/>
          <p:cNvSpPr/>
          <p:nvPr/>
        </p:nvSpPr>
        <p:spPr>
          <a:xfrm>
            <a:off x="1449070" y="3021965"/>
            <a:ext cx="2923540" cy="2631440"/>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入坐的礼仪先请客人入座上席，在请长者入座客人旁，依次入座，入座时要从椅子左边进入，入座后不要动筷子，更不要弄出什么声响来，也不要起身走动，如果有什么事要向主人打招呼；</a:t>
            </a:r>
          </a:p>
        </p:txBody>
      </p:sp>
      <p:sp>
        <p:nvSpPr>
          <p:cNvPr id="15" name="矩形 14"/>
          <p:cNvSpPr/>
          <p:nvPr/>
        </p:nvSpPr>
        <p:spPr>
          <a:xfrm>
            <a:off x="4866640" y="3021965"/>
            <a:ext cx="2710815" cy="2631440"/>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进餐前，先请客人、长者动筷子，夹菜时每次少些，离自己远的菜就少吃一些，吃饭喝汤时不要出声响，喝汤用汤匙小口地喝，不宜把碗端到嘴边喝。汤太热时凉了后再喝，不要边吹边喝；</a:t>
            </a:r>
          </a:p>
        </p:txBody>
      </p:sp>
      <p:sp>
        <p:nvSpPr>
          <p:cNvPr id="16" name="矩形 15"/>
          <p:cNvSpPr/>
          <p:nvPr/>
        </p:nvSpPr>
        <p:spPr>
          <a:xfrm>
            <a:off x="8337550" y="3021965"/>
            <a:ext cx="2534920" cy="2313940"/>
          </a:xfrm>
          <a:prstGeom prst="rect">
            <a:avLst/>
          </a:prstGeom>
        </p:spPr>
        <p:txBody>
          <a:bodyPr wrap="square">
            <a:spAutoFit/>
          </a:bodyPr>
          <a:lstStyle/>
          <a:p>
            <a:pPr>
              <a:lnSpc>
                <a:spcPts val="25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进餐时不要打嗝，如果出现大喷嚏，肠鸣等不由自主的声响时，就要说一声“真不好意思”“对不起”“请原谅</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之类的话，以示歉意；</a:t>
            </a:r>
            <a:endParaRPr lang="zh-CN" altLang="en-US" dirty="0">
              <a:solidFill>
                <a:schemeClr val="tx1">
                  <a:lumMod val="65000"/>
                  <a:lumOff val="35000"/>
                </a:schemeClr>
              </a:solidFill>
            </a:endParaRPr>
          </a:p>
        </p:txBody>
      </p:sp>
      <p:sp>
        <p:nvSpPr>
          <p:cNvPr id="17" name="矩形 16"/>
          <p:cNvSpPr/>
          <p:nvPr/>
        </p:nvSpPr>
        <p:spPr>
          <a:xfrm>
            <a:off x="5665478" y="2401948"/>
            <a:ext cx="1112805" cy="461665"/>
          </a:xfrm>
          <a:prstGeom prst="rect">
            <a:avLst/>
          </a:prstGeom>
        </p:spPr>
        <p:txBody>
          <a:bodyPr wrap="none">
            <a:spAutoFit/>
          </a:bodyPr>
          <a:lstStyle/>
          <a:p>
            <a:r>
              <a:rPr lang="zh-CN" altLang="en-US" sz="2400" b="1" dirty="0">
                <a:solidFill>
                  <a:srgbClr val="ED7D31"/>
                </a:solidFill>
                <a:latin typeface="微软雅黑" panose="020B0503020204020204" pitchFamily="34" charset="-122"/>
                <a:ea typeface="微软雅黑" panose="020B0503020204020204" pitchFamily="34" charset="-122"/>
              </a:rPr>
              <a:t>进餐前</a:t>
            </a:r>
          </a:p>
        </p:txBody>
      </p:sp>
      <p:sp>
        <p:nvSpPr>
          <p:cNvPr id="18" name="矩形 17"/>
          <p:cNvSpPr/>
          <p:nvPr/>
        </p:nvSpPr>
        <p:spPr>
          <a:xfrm>
            <a:off x="9003038" y="2402122"/>
            <a:ext cx="1112805" cy="461665"/>
          </a:xfrm>
          <a:prstGeom prst="rect">
            <a:avLst/>
          </a:prstGeom>
        </p:spPr>
        <p:txBody>
          <a:bodyPr wrap="none">
            <a:spAutoFit/>
          </a:bodyPr>
          <a:lstStyle/>
          <a:p>
            <a:r>
              <a:rPr lang="zh-CN" altLang="en-US" sz="2400" b="1" dirty="0">
                <a:solidFill>
                  <a:srgbClr val="5B9BD5"/>
                </a:solidFill>
                <a:latin typeface="微软雅黑" panose="020B0503020204020204" pitchFamily="34" charset="-122"/>
                <a:ea typeface="微软雅黑" panose="020B0503020204020204" pitchFamily="34" charset="-122"/>
              </a:rPr>
              <a:t>进餐时</a:t>
            </a:r>
          </a:p>
        </p:txBody>
      </p:sp>
      <p:sp>
        <p:nvSpPr>
          <p:cNvPr id="19" name="矩形 18"/>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2" name="直接连接符 1"/>
          <p:cNvCxnSpPr/>
          <p:nvPr/>
        </p:nvCxnSpPr>
        <p:spPr>
          <a:xfrm flipH="1">
            <a:off x="4505960" y="2047875"/>
            <a:ext cx="15240" cy="3911600"/>
          </a:xfrm>
          <a:prstGeom prst="line">
            <a:avLst/>
          </a:prstGeom>
          <a:ln w="28575" cmpd="sng">
            <a:solidFill>
              <a:srgbClr val="777777"/>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8012430" y="2059305"/>
            <a:ext cx="15240" cy="3911600"/>
          </a:xfrm>
          <a:prstGeom prst="line">
            <a:avLst/>
          </a:prstGeom>
          <a:ln w="28575" cmpd="sng">
            <a:solidFill>
              <a:srgbClr val="777777"/>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750"/>
                                        <p:tgtEl>
                                          <p:spTgt spid="14"/>
                                        </p:tgtEl>
                                      </p:cBhvr>
                                    </p:animEffect>
                                  </p:childTnLst>
                                </p:cTn>
                              </p:par>
                              <p:par>
                                <p:cTn id="16" presetID="1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ppt_y</p:attrName>
                                        </p:attrNameLst>
                                      </p:cBhvr>
                                      <p:tavLst>
                                        <p:tav tm="0">
                                          <p:val>
                                            <p:strVal val="#ppt_y+#ppt_h*1.125000"/>
                                          </p:val>
                                        </p:tav>
                                        <p:tav tm="100000">
                                          <p:val>
                                            <p:strVal val="#ppt_y"/>
                                          </p:val>
                                        </p:tav>
                                      </p:tavLst>
                                    </p:anim>
                                    <p:animEffect transition="in" filter="wipe(up)">
                                      <p:cBhvr>
                                        <p:cTn id="19" dur="5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750" fill="hold"/>
                                        <p:tgtEl>
                                          <p:spTgt spid="17"/>
                                        </p:tgtEl>
                                        <p:attrNameLst>
                                          <p:attrName>ppt_x</p:attrName>
                                        </p:attrNameLst>
                                      </p:cBhvr>
                                      <p:tavLst>
                                        <p:tav tm="0">
                                          <p:val>
                                            <p:strVal val="0-#ppt_w/2"/>
                                          </p:val>
                                        </p:tav>
                                        <p:tav tm="100000">
                                          <p:val>
                                            <p:strVal val="#ppt_x"/>
                                          </p:val>
                                        </p:tav>
                                      </p:tavLst>
                                    </p:anim>
                                    <p:anim calcmode="lin" valueType="num">
                                      <p:cBhvr additive="base">
                                        <p:cTn id="24" dur="750" fill="hold"/>
                                        <p:tgtEl>
                                          <p:spTgt spid="17"/>
                                        </p:tgtEl>
                                        <p:attrNameLst>
                                          <p:attrName>ppt_y</p:attrName>
                                        </p:attrNameLst>
                                      </p:cBhvr>
                                      <p:tavLst>
                                        <p:tav tm="0">
                                          <p:val>
                                            <p:strVal val="#ppt_y"/>
                                          </p:val>
                                        </p:tav>
                                        <p:tav tm="100000">
                                          <p:val>
                                            <p:strVal val="#ppt_y"/>
                                          </p:val>
                                        </p:tav>
                                      </p:tavLst>
                                    </p:anim>
                                  </p:childTnLst>
                                </p:cTn>
                              </p:par>
                              <p:par>
                                <p:cTn id="25" presetID="22" presetClass="entr" presetSubtype="1"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750"/>
                                        <p:tgtEl>
                                          <p:spTgt spid="15"/>
                                        </p:tgtEl>
                                      </p:cBhvr>
                                    </p:animEffect>
                                  </p:childTnLst>
                                </p:cTn>
                              </p:par>
                              <p:par>
                                <p:cTn id="28" presetID="1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p:tgtEl>
                                          <p:spTgt spid="6"/>
                                        </p:tgtEl>
                                        <p:attrNameLst>
                                          <p:attrName>ppt_y</p:attrName>
                                        </p:attrNameLst>
                                      </p:cBhvr>
                                      <p:tavLst>
                                        <p:tav tm="0">
                                          <p:val>
                                            <p:strVal val="#ppt_y+#ppt_h*1.125000"/>
                                          </p:val>
                                        </p:tav>
                                        <p:tav tm="100000">
                                          <p:val>
                                            <p:strVal val="#ppt_y"/>
                                          </p:val>
                                        </p:tav>
                                      </p:tavLst>
                                    </p:anim>
                                    <p:animEffect transition="in" filter="wipe(up)">
                                      <p:cBhvr>
                                        <p:cTn id="31" dur="500"/>
                                        <p:tgtEl>
                                          <p:spTgt spid="6"/>
                                        </p:tgtEl>
                                      </p:cBhvr>
                                    </p:animEffect>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750" fill="hold"/>
                                        <p:tgtEl>
                                          <p:spTgt spid="18"/>
                                        </p:tgtEl>
                                        <p:attrNameLst>
                                          <p:attrName>ppt_x</p:attrName>
                                        </p:attrNameLst>
                                      </p:cBhvr>
                                      <p:tavLst>
                                        <p:tav tm="0">
                                          <p:val>
                                            <p:strVal val="0-#ppt_w/2"/>
                                          </p:val>
                                        </p:tav>
                                        <p:tav tm="100000">
                                          <p:val>
                                            <p:strVal val="#ppt_x"/>
                                          </p:val>
                                        </p:tav>
                                      </p:tavLst>
                                    </p:anim>
                                    <p:anim calcmode="lin" valueType="num">
                                      <p:cBhvr additive="base">
                                        <p:cTn id="36" dur="750" fill="hold"/>
                                        <p:tgtEl>
                                          <p:spTgt spid="18"/>
                                        </p:tgtEl>
                                        <p:attrNameLst>
                                          <p:attrName>ppt_y</p:attrName>
                                        </p:attrNameLst>
                                      </p:cBhvr>
                                      <p:tavLst>
                                        <p:tav tm="0">
                                          <p:val>
                                            <p:strVal val="#ppt_y"/>
                                          </p:val>
                                        </p:tav>
                                        <p:tav tm="100000">
                                          <p:val>
                                            <p:strVal val="#ppt_y"/>
                                          </p:val>
                                        </p:tav>
                                      </p:tavLst>
                                    </p:anim>
                                  </p:childTnLst>
                                </p:cTn>
                              </p:par>
                              <p:par>
                                <p:cTn id="37" presetID="22" presetClass="entr" presetSubtype="1"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750"/>
                                        <p:tgtEl>
                                          <p:spTgt spid="1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4" grpId="0"/>
      <p:bldP spid="15" grpId="0"/>
      <p:bldP spid="16" grpId="0"/>
      <p:bldP spid="17" grpId="0"/>
      <p:bldP spid="18" grpId="0"/>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7" name="矩形 16"/>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006571" y="2406807"/>
            <a:ext cx="1107996" cy="461665"/>
          </a:xfrm>
          <a:prstGeom prst="rect">
            <a:avLst/>
          </a:prstGeom>
        </p:spPr>
        <p:txBody>
          <a:bodyPr wrap="none">
            <a:spAutoFit/>
          </a:bodyPr>
          <a:lstStyle/>
          <a:p>
            <a:r>
              <a:rPr lang="zh-CN" altLang="en-US" sz="2400" b="1" dirty="0">
                <a:solidFill>
                  <a:srgbClr val="ED7D31"/>
                </a:solidFill>
                <a:latin typeface="微软雅黑" panose="020B0503020204020204" pitchFamily="34" charset="-122"/>
                <a:ea typeface="微软雅黑" panose="020B0503020204020204" pitchFamily="34" charset="-122"/>
              </a:rPr>
              <a:t>进餐时</a:t>
            </a:r>
          </a:p>
        </p:txBody>
      </p:sp>
      <p:sp>
        <p:nvSpPr>
          <p:cNvPr id="7" name="矩形 6"/>
          <p:cNvSpPr/>
          <p:nvPr/>
        </p:nvSpPr>
        <p:spPr>
          <a:xfrm>
            <a:off x="1258570" y="3066415"/>
            <a:ext cx="2817495" cy="1996440"/>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吃到鱼头，鱼刺骨头等物时，不要往外面吐也不要往地上仍，要慢慢用手拿到自己的碟子里或放在靠近自己餐桌边或放在事先准备好的纸上。</a:t>
            </a:r>
          </a:p>
        </p:txBody>
      </p:sp>
      <p:sp>
        <p:nvSpPr>
          <p:cNvPr id="8" name="矩形 7"/>
          <p:cNvSpPr/>
          <p:nvPr/>
        </p:nvSpPr>
        <p:spPr>
          <a:xfrm>
            <a:off x="5123815" y="3066415"/>
            <a:ext cx="2286000" cy="1996440"/>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要适时地抽空和左右的人聊几句风趣的话，以调和气氛不要光顾着吃饭不管别人，也不要狼吞虎咽地大吃一顿。</a:t>
            </a:r>
          </a:p>
        </p:txBody>
      </p:sp>
      <p:sp>
        <p:nvSpPr>
          <p:cNvPr id="9" name="矩形 8"/>
          <p:cNvSpPr/>
          <p:nvPr/>
        </p:nvSpPr>
        <p:spPr>
          <a:xfrm>
            <a:off x="8631555" y="3066415"/>
            <a:ext cx="2467610" cy="1361440"/>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最后离席时必须想主人表示感谢或者就此时邀请主人以后到自己家做客，以示回敬。</a:t>
            </a:r>
          </a:p>
        </p:txBody>
      </p:sp>
      <p:sp>
        <p:nvSpPr>
          <p:cNvPr id="10" name="矩形 9"/>
          <p:cNvSpPr/>
          <p:nvPr/>
        </p:nvSpPr>
        <p:spPr>
          <a:xfrm>
            <a:off x="5674113" y="2406479"/>
            <a:ext cx="1415772" cy="461665"/>
          </a:xfrm>
          <a:prstGeom prst="rect">
            <a:avLst/>
          </a:prstGeom>
        </p:spPr>
        <p:txBody>
          <a:bodyPr wrap="none">
            <a:spAutoFit/>
          </a:bodyPr>
          <a:lstStyle/>
          <a:p>
            <a:r>
              <a:rPr lang="zh-CN" altLang="en-US" sz="2400" b="1" dirty="0">
                <a:solidFill>
                  <a:srgbClr val="5B9BD5"/>
                </a:solidFill>
                <a:latin typeface="微软雅黑" panose="020B0503020204020204" pitchFamily="34" charset="-122"/>
                <a:ea typeface="微软雅黑" panose="020B0503020204020204" pitchFamily="34" charset="-122"/>
              </a:rPr>
              <a:t>调节气氛</a:t>
            </a:r>
          </a:p>
        </p:txBody>
      </p:sp>
      <p:sp>
        <p:nvSpPr>
          <p:cNvPr id="11" name="矩形 10"/>
          <p:cNvSpPr/>
          <p:nvPr/>
        </p:nvSpPr>
        <p:spPr>
          <a:xfrm>
            <a:off x="9128731" y="2406653"/>
            <a:ext cx="1107996" cy="461665"/>
          </a:xfrm>
          <a:prstGeom prst="rect">
            <a:avLst/>
          </a:prstGeom>
        </p:spPr>
        <p:txBody>
          <a:bodyPr wrap="none">
            <a:spAutoFit/>
          </a:bodyPr>
          <a:lstStyle/>
          <a:p>
            <a:r>
              <a:rPr lang="zh-CN" altLang="en-US" sz="2400" b="1" dirty="0">
                <a:solidFill>
                  <a:srgbClr val="ED7D31"/>
                </a:solidFill>
                <a:latin typeface="微软雅黑" panose="020B0503020204020204" pitchFamily="34" charset="-122"/>
                <a:ea typeface="微软雅黑" panose="020B0503020204020204" pitchFamily="34" charset="-122"/>
              </a:rPr>
              <a:t>离席时</a:t>
            </a:r>
          </a:p>
        </p:txBody>
      </p:sp>
      <p:sp>
        <p:nvSpPr>
          <p:cNvPr id="15" name="矩形 1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16" name="直接连接符 15"/>
          <p:cNvCxnSpPr/>
          <p:nvPr/>
        </p:nvCxnSpPr>
        <p:spPr>
          <a:xfrm flipH="1">
            <a:off x="4505960" y="2047875"/>
            <a:ext cx="15240" cy="3911600"/>
          </a:xfrm>
          <a:prstGeom prst="line">
            <a:avLst/>
          </a:prstGeom>
          <a:ln w="28575" cmpd="sng">
            <a:solidFill>
              <a:srgbClr val="777777"/>
            </a:solidFill>
            <a:prstDash val="soli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8012430" y="2059305"/>
            <a:ext cx="15240" cy="3911600"/>
          </a:xfrm>
          <a:prstGeom prst="line">
            <a:avLst/>
          </a:prstGeom>
          <a:ln w="28575" cmpd="sng">
            <a:solidFill>
              <a:srgbClr val="777777"/>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750"/>
                                        <p:tgtEl>
                                          <p:spTgt spid="7"/>
                                        </p:tgtEl>
                                      </p:cBhvr>
                                    </p:animEffect>
                                  </p:childTnLst>
                                </p:cTn>
                              </p:par>
                              <p:par>
                                <p:cTn id="12" presetID="12" presetClass="entr" presetSubtype="4"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p:tgtEl>
                                          <p:spTgt spid="16"/>
                                        </p:tgtEl>
                                        <p:attrNameLst>
                                          <p:attrName>ppt_y</p:attrName>
                                        </p:attrNameLst>
                                      </p:cBhvr>
                                      <p:tavLst>
                                        <p:tav tm="0">
                                          <p:val>
                                            <p:strVal val="#ppt_y+#ppt_h*1.125000"/>
                                          </p:val>
                                        </p:tav>
                                        <p:tav tm="100000">
                                          <p:val>
                                            <p:strVal val="#ppt_y"/>
                                          </p:val>
                                        </p:tav>
                                      </p:tavLst>
                                    </p:anim>
                                    <p:animEffect transition="in" filter="wipe(up)">
                                      <p:cBhvr>
                                        <p:cTn id="15" dur="500"/>
                                        <p:tgtEl>
                                          <p:spTgt spid="16"/>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0-#ppt_w/2"/>
                                          </p:val>
                                        </p:tav>
                                        <p:tav tm="100000">
                                          <p:val>
                                            <p:strVal val="#ppt_x"/>
                                          </p:val>
                                        </p:tav>
                                      </p:tavLst>
                                    </p:anim>
                                    <p:anim calcmode="lin" valueType="num">
                                      <p:cBhvr additive="base">
                                        <p:cTn id="20" dur="750" fill="hold"/>
                                        <p:tgtEl>
                                          <p:spTgt spid="10"/>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750"/>
                                        <p:tgtEl>
                                          <p:spTgt spid="8"/>
                                        </p:tgtEl>
                                      </p:cBhvr>
                                    </p:animEffect>
                                  </p:childTnLst>
                                </p:cTn>
                              </p:par>
                              <p:par>
                                <p:cTn id="24" presetID="12" presetClass="entr" presetSubtype="4"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ppt_y</p:attrName>
                                        </p:attrNameLst>
                                      </p:cBhvr>
                                      <p:tavLst>
                                        <p:tav tm="0">
                                          <p:val>
                                            <p:strVal val="#ppt_y+#ppt_h*1.125000"/>
                                          </p:val>
                                        </p:tav>
                                        <p:tav tm="100000">
                                          <p:val>
                                            <p:strVal val="#ppt_y"/>
                                          </p:val>
                                        </p:tav>
                                      </p:tavLst>
                                    </p:anim>
                                    <p:animEffect transition="in" filter="wipe(up)">
                                      <p:cBhvr>
                                        <p:cTn id="27" dur="500"/>
                                        <p:tgtEl>
                                          <p:spTgt spid="18"/>
                                        </p:tgtEl>
                                      </p:cBhvr>
                                    </p:animEffect>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750" fill="hold"/>
                                        <p:tgtEl>
                                          <p:spTgt spid="11"/>
                                        </p:tgtEl>
                                        <p:attrNameLst>
                                          <p:attrName>ppt_x</p:attrName>
                                        </p:attrNameLst>
                                      </p:cBhvr>
                                      <p:tavLst>
                                        <p:tav tm="0">
                                          <p:val>
                                            <p:strVal val="0-#ppt_w/2"/>
                                          </p:val>
                                        </p:tav>
                                        <p:tav tm="100000">
                                          <p:val>
                                            <p:strVal val="#ppt_x"/>
                                          </p:val>
                                        </p:tav>
                                      </p:tavLst>
                                    </p:anim>
                                    <p:anim calcmode="lin" valueType="num">
                                      <p:cBhvr additive="base">
                                        <p:cTn id="32" dur="750" fill="hold"/>
                                        <p:tgtEl>
                                          <p:spTgt spid="11"/>
                                        </p:tgtEl>
                                        <p:attrNameLst>
                                          <p:attrName>ppt_y</p:attrName>
                                        </p:attrNameLst>
                                      </p:cBhvr>
                                      <p:tavLst>
                                        <p:tav tm="0">
                                          <p:val>
                                            <p:strVal val="#ppt_y"/>
                                          </p:val>
                                        </p:tav>
                                        <p:tav tm="100000">
                                          <p:val>
                                            <p:strVal val="#ppt_y"/>
                                          </p:val>
                                        </p:tav>
                                      </p:tavLst>
                                    </p:anim>
                                  </p:childTnLst>
                                </p:cTn>
                              </p:par>
                              <p:par>
                                <p:cTn id="33" presetID="22" presetClass="entr" presetSubtype="1"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7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85" y="-18415"/>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119880" y="3053715"/>
            <a:ext cx="402336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SIX</a:t>
            </a:r>
          </a:p>
        </p:txBody>
      </p:sp>
      <p:sp>
        <p:nvSpPr>
          <p:cNvPr id="2" name="文本框 1"/>
          <p:cNvSpPr txBox="1"/>
          <p:nvPr/>
        </p:nvSpPr>
        <p:spPr>
          <a:xfrm>
            <a:off x="4312920" y="4841875"/>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举止礼仪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689610" y="623570"/>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19698" y="84447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举止礼仪注意事项</a:t>
            </a:r>
          </a:p>
        </p:txBody>
      </p:sp>
      <p:grpSp>
        <p:nvGrpSpPr>
          <p:cNvPr id="2" name="组合 1"/>
          <p:cNvGrpSpPr/>
          <p:nvPr/>
        </p:nvGrpSpPr>
        <p:grpSpPr>
          <a:xfrm>
            <a:off x="1019447" y="2601114"/>
            <a:ext cx="3674291" cy="2075925"/>
            <a:chOff x="2800622" y="4385464"/>
            <a:chExt cx="3674291" cy="2075925"/>
          </a:xfrm>
        </p:grpSpPr>
        <p:sp>
          <p:nvSpPr>
            <p:cNvPr id="15" name="矩形 14"/>
            <p:cNvSpPr/>
            <p:nvPr/>
          </p:nvSpPr>
          <p:spPr>
            <a:xfrm>
              <a:off x="2800622" y="4830173"/>
              <a:ext cx="3674291" cy="1631216"/>
            </a:xfrm>
            <a:prstGeom prst="rect">
              <a:avLst/>
            </a:prstGeom>
          </p:spPr>
          <p:txBody>
            <a:bodyPr wrap="square">
              <a:spAutoFit/>
            </a:bodyPr>
            <a:lstStyle/>
            <a:p>
              <a:pPr>
                <a:lnSpc>
                  <a:spcPts val="2000"/>
                </a:lnSpc>
              </a:pPr>
              <a:r>
                <a:rPr lang="zh-CN" altLang="en-US" sz="1400" dirty="0">
                  <a:latin typeface="微软雅黑" panose="020B0503020204020204" pitchFamily="34" charset="-122"/>
                  <a:ea typeface="微软雅黑" panose="020B0503020204020204" pitchFamily="34" charset="-122"/>
                </a:rPr>
                <a:t>与人交谈时我们一般把目光集中在对方面部区域。初次交往最好把目光放在以两眼为底线、额中为顶角的三角区。沟通一会儿后可把目光集中在对方的双眼到唇心的眼鼻三角区。对方头顶、胸、手、腹、臀、脚及大腿都是注视禁区，特别是异性之间。</a:t>
              </a:r>
              <a:endParaRPr lang="zh-CN" altLang="en-US" sz="1400" dirty="0"/>
            </a:p>
          </p:txBody>
        </p:sp>
        <p:sp>
          <p:nvSpPr>
            <p:cNvPr id="16" name="矩形 15"/>
            <p:cNvSpPr/>
            <p:nvPr/>
          </p:nvSpPr>
          <p:spPr>
            <a:xfrm>
              <a:off x="3347973" y="4385464"/>
              <a:ext cx="1467068" cy="400110"/>
            </a:xfrm>
            <a:prstGeom prst="rect">
              <a:avLst/>
            </a:prstGeom>
          </p:spPr>
          <p:txBody>
            <a:bodyPr wrap="none">
              <a:spAutoFit/>
            </a:bodyPr>
            <a:lstStyle/>
            <a:p>
              <a:r>
                <a:rPr lang="zh-CN" altLang="en-US" sz="2000" b="1" dirty="0">
                  <a:solidFill>
                    <a:srgbClr val="ED7D31"/>
                  </a:solidFill>
                  <a:latin typeface="微软雅黑" panose="020B0503020204020204" pitchFamily="34" charset="-122"/>
                  <a:ea typeface="微软雅黑" panose="020B0503020204020204" pitchFamily="34" charset="-122"/>
                </a:rPr>
                <a:t>与人交谈时</a:t>
              </a:r>
            </a:p>
          </p:txBody>
        </p:sp>
      </p:grpSp>
      <p:grpSp>
        <p:nvGrpSpPr>
          <p:cNvPr id="7" name="组合 6"/>
          <p:cNvGrpSpPr/>
          <p:nvPr/>
        </p:nvGrpSpPr>
        <p:grpSpPr>
          <a:xfrm>
            <a:off x="7195502" y="1429187"/>
            <a:ext cx="3674291" cy="1571706"/>
            <a:chOff x="4997767" y="1405057"/>
            <a:chExt cx="3674291" cy="1571706"/>
          </a:xfrm>
        </p:grpSpPr>
        <p:sp>
          <p:nvSpPr>
            <p:cNvPr id="17" name="矩形 16"/>
            <p:cNvSpPr/>
            <p:nvPr/>
          </p:nvSpPr>
          <p:spPr>
            <a:xfrm>
              <a:off x="6825853" y="1405057"/>
              <a:ext cx="1217000" cy="400110"/>
            </a:xfrm>
            <a:prstGeom prst="rect">
              <a:avLst/>
            </a:prstGeom>
          </p:spPr>
          <p:txBody>
            <a:bodyPr wrap="none">
              <a:spAutoFit/>
            </a:bodyPr>
            <a:lstStyle/>
            <a:p>
              <a:r>
                <a:rPr lang="zh-CN" altLang="en-US" sz="2000" b="1" dirty="0">
                  <a:solidFill>
                    <a:srgbClr val="ED7D31"/>
                  </a:solidFill>
                  <a:latin typeface="微软雅黑" panose="020B0503020204020204" pitchFamily="34" charset="-122"/>
                  <a:ea typeface="微软雅黑" panose="020B0503020204020204" pitchFamily="34" charset="-122"/>
                </a:rPr>
                <a:t>目光接触</a:t>
              </a:r>
            </a:p>
          </p:txBody>
        </p:sp>
        <p:sp>
          <p:nvSpPr>
            <p:cNvPr id="19" name="矩形 18"/>
            <p:cNvSpPr/>
            <p:nvPr/>
          </p:nvSpPr>
          <p:spPr>
            <a:xfrm>
              <a:off x="4997767" y="1858508"/>
              <a:ext cx="3674291" cy="1118255"/>
            </a:xfrm>
            <a:prstGeom prst="rect">
              <a:avLst/>
            </a:prstGeom>
          </p:spPr>
          <p:txBody>
            <a:bodyPr wrap="square">
              <a:spAutoFit/>
            </a:bodyPr>
            <a:lstStyle/>
            <a:p>
              <a:pPr>
                <a:lnSpc>
                  <a:spcPts val="2000"/>
                </a:lnSpc>
              </a:pPr>
              <a:r>
                <a:rPr lang="zh-CN" altLang="en-US" sz="1400" dirty="0">
                  <a:latin typeface="微软雅黑" panose="020B0503020204020204" pitchFamily="34" charset="-122"/>
                  <a:ea typeface="微软雅黑" panose="020B0503020204020204" pitchFamily="34" charset="-122"/>
                </a:rPr>
                <a:t>交往中和对方目光接触的时间不要太长。每次看对方眼睛三秒左右比较自然。长时间回避对方目光、左顾右盼、上下打量、直盯着对方、长久注视异性等都是失礼的表现。</a:t>
              </a:r>
            </a:p>
          </p:txBody>
        </p:sp>
      </p:grpSp>
      <p:grpSp>
        <p:nvGrpSpPr>
          <p:cNvPr id="3" name="组合 2"/>
          <p:cNvGrpSpPr/>
          <p:nvPr/>
        </p:nvGrpSpPr>
        <p:grpSpPr>
          <a:xfrm>
            <a:off x="6992439" y="4586124"/>
            <a:ext cx="3674291" cy="1547089"/>
            <a:chOff x="7298509" y="4401339"/>
            <a:chExt cx="3674291" cy="1547089"/>
          </a:xfrm>
        </p:grpSpPr>
        <p:sp>
          <p:nvSpPr>
            <p:cNvPr id="18" name="矩形 17"/>
            <p:cNvSpPr/>
            <p:nvPr/>
          </p:nvSpPr>
          <p:spPr>
            <a:xfrm>
              <a:off x="7724514" y="4401339"/>
              <a:ext cx="1723549" cy="400110"/>
            </a:xfrm>
            <a:prstGeom prst="rect">
              <a:avLst/>
            </a:prstGeom>
          </p:spPr>
          <p:txBody>
            <a:bodyPr wrap="none">
              <a:spAutoFit/>
            </a:bodyPr>
            <a:lstStyle/>
            <a:p>
              <a:r>
                <a:rPr lang="zh-CN" altLang="en-US" sz="2000" b="1" dirty="0">
                  <a:solidFill>
                    <a:srgbClr val="ED7D31"/>
                  </a:solidFill>
                  <a:latin typeface="微软雅黑" panose="020B0503020204020204" pitchFamily="34" charset="-122"/>
                  <a:ea typeface="微软雅黑" panose="020B0503020204020204" pitchFamily="34" charset="-122"/>
                </a:rPr>
                <a:t>与多人沟通时</a:t>
              </a:r>
            </a:p>
          </p:txBody>
        </p:sp>
        <p:sp>
          <p:nvSpPr>
            <p:cNvPr id="20" name="矩形 19"/>
            <p:cNvSpPr/>
            <p:nvPr/>
          </p:nvSpPr>
          <p:spPr>
            <a:xfrm>
              <a:off x="7298509" y="4830173"/>
              <a:ext cx="3674291" cy="1118255"/>
            </a:xfrm>
            <a:prstGeom prst="rect">
              <a:avLst/>
            </a:prstGeom>
          </p:spPr>
          <p:txBody>
            <a:bodyPr wrap="square">
              <a:spAutoFit/>
            </a:bodyPr>
            <a:lstStyle/>
            <a:p>
              <a:pPr>
                <a:lnSpc>
                  <a:spcPts val="2000"/>
                </a:lnSpc>
              </a:pPr>
              <a:r>
                <a:rPr lang="zh-CN" altLang="en-US" sz="1400" dirty="0">
                  <a:latin typeface="微软雅黑" panose="020B0503020204020204" pitchFamily="34" charset="-122"/>
                  <a:ea typeface="微软雅黑" panose="020B0503020204020204" pitchFamily="34" charset="-122"/>
                </a:rPr>
                <a:t>和多人沟通时，应用环视加点视的方法表示对大家的真诚、重视和一视同仁。当双方都沉默不语的时候，应把目光移开；当别人说错话或拘谨的时候，不要正视对方。</a:t>
              </a:r>
            </a:p>
          </p:txBody>
        </p:sp>
      </p:grpSp>
      <p:sp>
        <p:nvSpPr>
          <p:cNvPr id="21" name="矩形 20"/>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5" name="云形 4"/>
          <p:cNvSpPr/>
          <p:nvPr/>
        </p:nvSpPr>
        <p:spPr>
          <a:xfrm>
            <a:off x="5259705" y="3195320"/>
            <a:ext cx="1673860" cy="1278890"/>
          </a:xfrm>
          <a:prstGeom prst="cloud">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注意目光</a:t>
            </a:r>
          </a:p>
        </p:txBody>
      </p:sp>
      <p:sp>
        <p:nvSpPr>
          <p:cNvPr id="339" name=" 339"/>
          <p:cNvSpPr/>
          <p:nvPr/>
        </p:nvSpPr>
        <p:spPr>
          <a:xfrm>
            <a:off x="1140460" y="2601595"/>
            <a:ext cx="426085" cy="39941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rgbClr val="5B9BD5"/>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5" name=" 339"/>
          <p:cNvSpPr/>
          <p:nvPr/>
        </p:nvSpPr>
        <p:spPr>
          <a:xfrm rot="10800000">
            <a:off x="10240645" y="1429385"/>
            <a:ext cx="426085" cy="39941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rgbClr val="5B9BD5"/>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6" name=" 339"/>
          <p:cNvSpPr/>
          <p:nvPr/>
        </p:nvSpPr>
        <p:spPr>
          <a:xfrm>
            <a:off x="6992620" y="4585970"/>
            <a:ext cx="426085" cy="39941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rgbClr val="5B9BD5"/>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39"/>
                                        </p:tgtEl>
                                        <p:attrNameLst>
                                          <p:attrName>style.visibility</p:attrName>
                                        </p:attrNameLst>
                                      </p:cBhvr>
                                      <p:to>
                                        <p:strVal val="visible"/>
                                      </p:to>
                                    </p:set>
                                    <p:animEffect transition="in" filter="wipe(up)">
                                      <p:cBhvr>
                                        <p:cTn id="14" dur="500"/>
                                        <p:tgtEl>
                                          <p:spTgt spid="339"/>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1000"/>
                                        <p:tgtEl>
                                          <p:spTgt spid="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par>
                                <p:cTn id="22" presetID="22" presetClass="entr" presetSubtype="1"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1000"/>
                                        <p:tgtEl>
                                          <p:spTgt spid="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par>
                                <p:cTn id="28" presetID="22" presetClass="entr" presetSubtype="1"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1000"/>
                                        <p:tgtEl>
                                          <p:spTgt spid="7"/>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5" grpId="0" animBg="1"/>
      <p:bldP spid="339" grpId="0" animBg="1"/>
      <p:bldP spid="25" grpId="0" animBg="1"/>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58293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967018" y="69461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正确的坐姿</a:t>
            </a:r>
          </a:p>
        </p:txBody>
      </p:sp>
      <p:pic>
        <p:nvPicPr>
          <p:cNvPr id="18" name="图片 1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5156" t="2511" r="5156" b="-2511"/>
          <a:stretch>
            <a:fillRect/>
          </a:stretch>
        </p:blipFill>
        <p:spPr>
          <a:xfrm>
            <a:off x="4618052" y="1896778"/>
            <a:ext cx="2955787" cy="4320000"/>
          </a:xfrm>
          <a:prstGeom prst="rect">
            <a:avLst/>
          </a:prstGeom>
          <a:ln>
            <a:solidFill>
              <a:schemeClr val="bg1">
                <a:lumMod val="85000"/>
              </a:schemeClr>
            </a:solidFill>
          </a:ln>
        </p:spPr>
      </p:pic>
      <p:sp>
        <p:nvSpPr>
          <p:cNvPr id="28" name="矩形 27"/>
          <p:cNvSpPr/>
          <p:nvPr/>
        </p:nvSpPr>
        <p:spPr>
          <a:xfrm>
            <a:off x="5619817" y="1373765"/>
            <a:ext cx="1249680" cy="548640"/>
          </a:xfrm>
          <a:prstGeom prst="rect">
            <a:avLst/>
          </a:prstGeom>
        </p:spPr>
        <p:txBody>
          <a:bodyPr wrap="none">
            <a:spAutoFit/>
          </a:bodyPr>
          <a:lstStyle/>
          <a:p>
            <a:pPr algn="ctr"/>
            <a:r>
              <a:rPr lang="zh-CN" altLang="en-US" sz="2800" b="1" dirty="0">
                <a:solidFill>
                  <a:srgbClr val="5B9BD5"/>
                </a:solidFill>
                <a:latin typeface="微软雅黑" panose="020B0503020204020204" pitchFamily="34" charset="-122"/>
                <a:ea typeface="微软雅黑" panose="020B0503020204020204" pitchFamily="34" charset="-122"/>
              </a:rPr>
              <a:t>标准式</a:t>
            </a:r>
          </a:p>
        </p:txBody>
      </p:sp>
      <p:sp>
        <p:nvSpPr>
          <p:cNvPr id="37" name="矩形 36"/>
          <p:cNvSpPr/>
          <p:nvPr/>
        </p:nvSpPr>
        <p:spPr>
          <a:xfrm>
            <a:off x="1405296" y="2827277"/>
            <a:ext cx="2708343"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latin typeface="微软雅黑" panose="020B0503020204020204" pitchFamily="34" charset="-122"/>
                <a:ea typeface="微软雅黑" panose="020B0503020204020204" pitchFamily="34" charset="-122"/>
              </a:rPr>
              <a:t>身体的重心垂直向下</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8" name="矩形 37"/>
          <p:cNvSpPr/>
          <p:nvPr/>
        </p:nvSpPr>
        <p:spPr>
          <a:xfrm>
            <a:off x="1405296" y="3878469"/>
            <a:ext cx="2708343"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大腿和小腿双腿并拢</a:t>
            </a:r>
          </a:p>
        </p:txBody>
      </p:sp>
      <p:sp>
        <p:nvSpPr>
          <p:cNvPr id="39" name="矩形 38"/>
          <p:cNvSpPr/>
          <p:nvPr/>
        </p:nvSpPr>
        <p:spPr>
          <a:xfrm>
            <a:off x="8112125" y="2599690"/>
            <a:ext cx="2942590" cy="994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双手虎口成</a:t>
            </a:r>
            <a:r>
              <a:rPr lang="en-US" altLang="zh-CN" dirty="0">
                <a:solidFill>
                  <a:schemeClr val="tx1"/>
                </a:solidFill>
                <a:latin typeface="微软雅黑" panose="020B0503020204020204" pitchFamily="34" charset="-122"/>
                <a:ea typeface="微软雅黑" panose="020B0503020204020204" pitchFamily="34" charset="-122"/>
              </a:rPr>
              <a:t>90</a:t>
            </a:r>
            <a:r>
              <a:rPr lang="zh-CN" altLang="en-US" dirty="0">
                <a:solidFill>
                  <a:schemeClr val="tx1"/>
                </a:solidFill>
                <a:latin typeface="微软雅黑" panose="020B0503020204020204" pitchFamily="34" charset="-122"/>
                <a:ea typeface="微软雅黑" panose="020B0503020204020204" pitchFamily="34" charset="-122"/>
              </a:rPr>
              <a:t>度角，相交轻握放在左腿上</a:t>
            </a:r>
          </a:p>
        </p:txBody>
      </p:sp>
      <p:sp>
        <p:nvSpPr>
          <p:cNvPr id="41" name="矩形 40"/>
          <p:cNvSpPr/>
          <p:nvPr/>
        </p:nvSpPr>
        <p:spPr>
          <a:xfrm>
            <a:off x="8112167" y="3878867"/>
            <a:ext cx="2374514"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挺胸直腰面带微笑</a:t>
            </a:r>
          </a:p>
        </p:txBody>
      </p:sp>
      <p:sp>
        <p:nvSpPr>
          <p:cNvPr id="12" name="矩形 1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3" name="直接连接符 2"/>
          <p:cNvCxnSpPr/>
          <p:nvPr/>
        </p:nvCxnSpPr>
        <p:spPr>
          <a:xfrm flipV="1">
            <a:off x="1166495" y="2291080"/>
            <a:ext cx="3185160" cy="24130"/>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7980045" y="2306320"/>
            <a:ext cx="3206750" cy="8890"/>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1166495" y="4742180"/>
            <a:ext cx="3185160" cy="12700"/>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978140" y="4754880"/>
            <a:ext cx="3185160" cy="12700"/>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0"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750"/>
                                        <p:tgtEl>
                                          <p:spTgt spid="18"/>
                                        </p:tgtEl>
                                      </p:cBhvr>
                                    </p:animEffect>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750" fill="hold"/>
                                        <p:tgtEl>
                                          <p:spTgt spid="28"/>
                                        </p:tgtEl>
                                        <p:attrNameLst>
                                          <p:attrName>ppt_w</p:attrName>
                                        </p:attrNameLst>
                                      </p:cBhvr>
                                      <p:tavLst>
                                        <p:tav tm="0">
                                          <p:val>
                                            <p:fltVal val="0"/>
                                          </p:val>
                                        </p:tav>
                                        <p:tav tm="100000">
                                          <p:val>
                                            <p:strVal val="#ppt_w"/>
                                          </p:val>
                                        </p:tav>
                                      </p:tavLst>
                                    </p:anim>
                                    <p:anim calcmode="lin" valueType="num">
                                      <p:cBhvr>
                                        <p:cTn id="16" dur="750" fill="hold"/>
                                        <p:tgtEl>
                                          <p:spTgt spid="28"/>
                                        </p:tgtEl>
                                        <p:attrNameLst>
                                          <p:attrName>ppt_h</p:attrName>
                                        </p:attrNameLst>
                                      </p:cBhvr>
                                      <p:tavLst>
                                        <p:tav tm="0">
                                          <p:val>
                                            <p:fltVal val="0"/>
                                          </p:val>
                                        </p:tav>
                                        <p:tav tm="100000">
                                          <p:val>
                                            <p:strVal val="#ppt_h"/>
                                          </p:val>
                                        </p:tav>
                                      </p:tavLst>
                                    </p:anim>
                                    <p:anim calcmode="lin" valueType="num">
                                      <p:cBhvr>
                                        <p:cTn id="17" dur="750" fill="hold"/>
                                        <p:tgtEl>
                                          <p:spTgt spid="28"/>
                                        </p:tgtEl>
                                        <p:attrNameLst>
                                          <p:attrName>ppt_x</p:attrName>
                                        </p:attrNameLst>
                                      </p:cBhvr>
                                      <p:tavLst>
                                        <p:tav tm="0">
                                          <p:val>
                                            <p:fltVal val="0.5"/>
                                          </p:val>
                                        </p:tav>
                                        <p:tav tm="100000">
                                          <p:val>
                                            <p:strVal val="#ppt_x"/>
                                          </p:val>
                                        </p:tav>
                                      </p:tavLst>
                                    </p:anim>
                                    <p:anim calcmode="lin" valueType="num">
                                      <p:cBhvr>
                                        <p:cTn id="18" dur="750" fill="hold"/>
                                        <p:tgtEl>
                                          <p:spTgt spid="28"/>
                                        </p:tgtEl>
                                        <p:attrNameLst>
                                          <p:attrName>ppt_y</p:attrName>
                                        </p:attrNameLst>
                                      </p:cBhvr>
                                      <p:tavLst>
                                        <p:tav tm="0">
                                          <p:val>
                                            <p:fltVal val="0.5"/>
                                          </p:val>
                                        </p:tav>
                                        <p:tav tm="100000">
                                          <p:val>
                                            <p:strVal val="#ppt_y"/>
                                          </p:val>
                                        </p:tav>
                                      </p:tavLst>
                                    </p:anim>
                                  </p:childTnLst>
                                </p:cTn>
                              </p:par>
                              <p:par>
                                <p:cTn id="19" presetID="22" presetClass="entr" presetSubtype="2"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500"/>
                                        <p:tgtEl>
                                          <p:spTgt spid="3"/>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strips(downRight)">
                                      <p:cBhvr>
                                        <p:cTn id="25" dur="750"/>
                                        <p:tgtEl>
                                          <p:spTgt spid="37"/>
                                        </p:tgtEl>
                                      </p:cBhvr>
                                    </p:animEffect>
                                  </p:childTnLst>
                                </p:cTn>
                              </p:par>
                              <p:par>
                                <p:cTn id="26" presetID="18" presetClass="entr" presetSubtype="6" fill="hold" grpId="0" nodeType="withEffect">
                                  <p:stCondLst>
                                    <p:cond delay="100"/>
                                  </p:stCondLst>
                                  <p:childTnLst>
                                    <p:set>
                                      <p:cBhvr>
                                        <p:cTn id="27" dur="1" fill="hold">
                                          <p:stCondLst>
                                            <p:cond delay="0"/>
                                          </p:stCondLst>
                                        </p:cTn>
                                        <p:tgtEl>
                                          <p:spTgt spid="38"/>
                                        </p:tgtEl>
                                        <p:attrNameLst>
                                          <p:attrName>style.visibility</p:attrName>
                                        </p:attrNameLst>
                                      </p:cBhvr>
                                      <p:to>
                                        <p:strVal val="visible"/>
                                      </p:to>
                                    </p:set>
                                    <p:animEffect transition="in" filter="strips(downRight)">
                                      <p:cBhvr>
                                        <p:cTn id="28" dur="750"/>
                                        <p:tgtEl>
                                          <p:spTgt spid="38"/>
                                        </p:tgtEl>
                                      </p:cBhvr>
                                    </p:animEffect>
                                  </p:childTnLst>
                                </p:cTn>
                              </p:par>
                              <p:par>
                                <p:cTn id="29" presetID="22" presetClass="entr" presetSubtype="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500"/>
                                        <p:tgtEl>
                                          <p:spTgt spid="9"/>
                                        </p:tgtEl>
                                      </p:cBhvr>
                                    </p:animEffect>
                                  </p:childTnLst>
                                </p:cTn>
                              </p:par>
                              <p:par>
                                <p:cTn id="32" presetID="22" presetClass="entr" presetSubtype="2"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500"/>
                                        <p:tgtEl>
                                          <p:spTgt spid="6"/>
                                        </p:tgtEl>
                                      </p:cBhvr>
                                    </p:animEffect>
                                  </p:childTnLst>
                                </p:cTn>
                              </p:par>
                              <p:par>
                                <p:cTn id="35" presetID="18" presetClass="entr" presetSubtype="6" fill="hold" grpId="0" nodeType="withEffect">
                                  <p:stCondLst>
                                    <p:cond delay="200"/>
                                  </p:stCondLst>
                                  <p:childTnLst>
                                    <p:set>
                                      <p:cBhvr>
                                        <p:cTn id="36" dur="1" fill="hold">
                                          <p:stCondLst>
                                            <p:cond delay="0"/>
                                          </p:stCondLst>
                                        </p:cTn>
                                        <p:tgtEl>
                                          <p:spTgt spid="39"/>
                                        </p:tgtEl>
                                        <p:attrNameLst>
                                          <p:attrName>style.visibility</p:attrName>
                                        </p:attrNameLst>
                                      </p:cBhvr>
                                      <p:to>
                                        <p:strVal val="visible"/>
                                      </p:to>
                                    </p:set>
                                    <p:animEffect transition="in" filter="strips(downRight)">
                                      <p:cBhvr>
                                        <p:cTn id="37" dur="750"/>
                                        <p:tgtEl>
                                          <p:spTgt spid="39"/>
                                        </p:tgtEl>
                                      </p:cBhvr>
                                    </p:animEffect>
                                  </p:childTnLst>
                                </p:cTn>
                              </p:par>
                              <p:par>
                                <p:cTn id="38" presetID="18" presetClass="entr" presetSubtype="6" fill="hold" grpId="0" nodeType="withEffect">
                                  <p:stCondLst>
                                    <p:cond delay="300"/>
                                  </p:stCondLst>
                                  <p:childTnLst>
                                    <p:set>
                                      <p:cBhvr>
                                        <p:cTn id="39" dur="1" fill="hold">
                                          <p:stCondLst>
                                            <p:cond delay="0"/>
                                          </p:stCondLst>
                                        </p:cTn>
                                        <p:tgtEl>
                                          <p:spTgt spid="41"/>
                                        </p:tgtEl>
                                        <p:attrNameLst>
                                          <p:attrName>style.visibility</p:attrName>
                                        </p:attrNameLst>
                                      </p:cBhvr>
                                      <p:to>
                                        <p:strVal val="visible"/>
                                      </p:to>
                                    </p:set>
                                    <p:animEffect transition="in" filter="strips(downRight)">
                                      <p:cBhvr>
                                        <p:cTn id="40" dur="750"/>
                                        <p:tgtEl>
                                          <p:spTgt spid="41"/>
                                        </p:tgtEl>
                                      </p:cBhvr>
                                    </p:animEffect>
                                  </p:childTnLst>
                                </p:cTn>
                              </p:par>
                            </p:childTnLst>
                          </p:cTn>
                        </p:par>
                        <p:par>
                          <p:cTn id="41" fill="hold">
                            <p:stCondLst>
                              <p:cond delay="255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500"/>
                                        <p:tgtEl>
                                          <p:spTgt spid="12"/>
                                        </p:tgtEl>
                                      </p:cBhvr>
                                    </p:animEffect>
                                  </p:childTnLst>
                                </p:cTn>
                              </p:par>
                              <p:par>
                                <p:cTn id="45" presetID="2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37" grpId="0" bldLvl="0" animBg="1"/>
      <p:bldP spid="38" grpId="0" bldLvl="0" animBg="1"/>
      <p:bldP spid="39" grpId="0" bldLvl="0" animBg="1"/>
      <p:bldP spid="41" grpId="0" bldLvl="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74358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t="2511" b="-2511"/>
          <a:stretch>
            <a:fillRect/>
          </a:stretch>
        </p:blipFill>
        <p:spPr>
          <a:xfrm>
            <a:off x="1396697" y="1766603"/>
            <a:ext cx="2955788" cy="4320000"/>
          </a:xfrm>
          <a:prstGeom prst="rect">
            <a:avLst/>
          </a:prstGeom>
          <a:ln>
            <a:solidFill>
              <a:schemeClr val="bg1">
                <a:lumMod val="85000"/>
              </a:schemeClr>
            </a:solidFill>
          </a:ln>
        </p:spPr>
      </p:pic>
      <p:sp>
        <p:nvSpPr>
          <p:cNvPr id="2" name="矩形 1"/>
          <p:cNvSpPr/>
          <p:nvPr/>
        </p:nvSpPr>
        <p:spPr>
          <a:xfrm>
            <a:off x="3841288" y="560627"/>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正确的坐姿</a:t>
            </a:r>
          </a:p>
        </p:txBody>
      </p:sp>
      <p:sp>
        <p:nvSpPr>
          <p:cNvPr id="28" name="矩形 27"/>
          <p:cNvSpPr/>
          <p:nvPr/>
        </p:nvSpPr>
        <p:spPr>
          <a:xfrm>
            <a:off x="6593907" y="1324235"/>
            <a:ext cx="1249680" cy="548640"/>
          </a:xfrm>
          <a:prstGeom prst="rect">
            <a:avLst/>
          </a:prstGeom>
        </p:spPr>
        <p:txBody>
          <a:bodyPr wrap="none">
            <a:spAutoFit/>
          </a:bodyPr>
          <a:lstStyle/>
          <a:p>
            <a:pPr algn="ctr"/>
            <a:r>
              <a:rPr lang="zh-CN" altLang="en-US" sz="2800" b="1" dirty="0">
                <a:solidFill>
                  <a:srgbClr val="ED7D31"/>
                </a:solidFill>
                <a:latin typeface="微软雅黑" panose="020B0503020204020204" pitchFamily="34" charset="-122"/>
                <a:ea typeface="微软雅黑" panose="020B0503020204020204" pitchFamily="34" charset="-122"/>
              </a:rPr>
              <a:t>斜放式</a:t>
            </a:r>
          </a:p>
        </p:txBody>
      </p:sp>
      <p:sp>
        <p:nvSpPr>
          <p:cNvPr id="37" name="矩形 36"/>
          <p:cNvSpPr/>
          <p:nvPr/>
        </p:nvSpPr>
        <p:spPr>
          <a:xfrm>
            <a:off x="5697896" y="2051307"/>
            <a:ext cx="2708343"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latin typeface="微软雅黑" panose="020B0503020204020204" pitchFamily="34" charset="-122"/>
                <a:ea typeface="微软雅黑" panose="020B0503020204020204" pitchFamily="34" charset="-122"/>
              </a:rPr>
              <a:t>身体的重心垂直向下</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8" name="矩形 37"/>
          <p:cNvSpPr/>
          <p:nvPr/>
        </p:nvSpPr>
        <p:spPr>
          <a:xfrm>
            <a:off x="5697855" y="3842385"/>
            <a:ext cx="3041650"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双腿并拢大腿和小腿成</a:t>
            </a:r>
            <a:r>
              <a:rPr lang="en-US" altLang="zh-CN" dirty="0">
                <a:solidFill>
                  <a:schemeClr val="tx1"/>
                </a:solidFill>
                <a:latin typeface="微软雅黑" panose="020B0503020204020204" pitchFamily="34" charset="-122"/>
                <a:ea typeface="微软雅黑" panose="020B0503020204020204" pitchFamily="34" charset="-122"/>
              </a:rPr>
              <a:t>90</a:t>
            </a:r>
            <a:r>
              <a:rPr lang="zh-CN" altLang="en-US" dirty="0">
                <a:solidFill>
                  <a:schemeClr val="tx1"/>
                </a:solidFill>
                <a:latin typeface="微软雅黑" panose="020B0503020204020204" pitchFamily="34" charset="-122"/>
                <a:ea typeface="微软雅黑" panose="020B0503020204020204" pitchFamily="34" charset="-122"/>
              </a:rPr>
              <a:t>度角，平行斜放于一侧</a:t>
            </a:r>
          </a:p>
        </p:txBody>
      </p:sp>
      <p:sp>
        <p:nvSpPr>
          <p:cNvPr id="39" name="矩形 38"/>
          <p:cNvSpPr/>
          <p:nvPr/>
        </p:nvSpPr>
        <p:spPr>
          <a:xfrm>
            <a:off x="5697896" y="2954811"/>
            <a:ext cx="3321196"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双手虎口相交轻握放在腿上</a:t>
            </a:r>
          </a:p>
        </p:txBody>
      </p:sp>
      <p:sp>
        <p:nvSpPr>
          <p:cNvPr id="41" name="矩形 40"/>
          <p:cNvSpPr/>
          <p:nvPr/>
        </p:nvSpPr>
        <p:spPr>
          <a:xfrm>
            <a:off x="5697897" y="4755167"/>
            <a:ext cx="2374514"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挺胸直腰面带微笑</a:t>
            </a:r>
          </a:p>
        </p:txBody>
      </p:sp>
      <p:sp>
        <p:nvSpPr>
          <p:cNvPr id="13" name="矩形 12"/>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3" name="直接连接符 2"/>
          <p:cNvCxnSpPr/>
          <p:nvPr/>
        </p:nvCxnSpPr>
        <p:spPr>
          <a:xfrm flipV="1">
            <a:off x="5647690" y="3470275"/>
            <a:ext cx="3185160" cy="24130"/>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5626100" y="4519930"/>
            <a:ext cx="3185160" cy="12700"/>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5626100" y="2590800"/>
            <a:ext cx="3206750" cy="8890"/>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5674995" y="5294630"/>
            <a:ext cx="3185160" cy="12700"/>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750" fill="hold"/>
                                        <p:tgtEl>
                                          <p:spTgt spid="28"/>
                                        </p:tgtEl>
                                        <p:attrNameLst>
                                          <p:attrName>ppt_w</p:attrName>
                                        </p:attrNameLst>
                                      </p:cBhvr>
                                      <p:tavLst>
                                        <p:tav tm="0">
                                          <p:val>
                                            <p:fltVal val="0"/>
                                          </p:val>
                                        </p:tav>
                                        <p:tav tm="100000">
                                          <p:val>
                                            <p:strVal val="#ppt_w"/>
                                          </p:val>
                                        </p:tav>
                                      </p:tavLst>
                                    </p:anim>
                                    <p:anim calcmode="lin" valueType="num">
                                      <p:cBhvr>
                                        <p:cTn id="16" dur="750" fill="hold"/>
                                        <p:tgtEl>
                                          <p:spTgt spid="28"/>
                                        </p:tgtEl>
                                        <p:attrNameLst>
                                          <p:attrName>ppt_h</p:attrName>
                                        </p:attrNameLst>
                                      </p:cBhvr>
                                      <p:tavLst>
                                        <p:tav tm="0">
                                          <p:val>
                                            <p:fltVal val="0"/>
                                          </p:val>
                                        </p:tav>
                                        <p:tav tm="100000">
                                          <p:val>
                                            <p:strVal val="#ppt_h"/>
                                          </p:val>
                                        </p:tav>
                                      </p:tavLst>
                                    </p:anim>
                                    <p:anim calcmode="lin" valueType="num">
                                      <p:cBhvr>
                                        <p:cTn id="17" dur="750" fill="hold"/>
                                        <p:tgtEl>
                                          <p:spTgt spid="28"/>
                                        </p:tgtEl>
                                        <p:attrNameLst>
                                          <p:attrName>ppt_x</p:attrName>
                                        </p:attrNameLst>
                                      </p:cBhvr>
                                      <p:tavLst>
                                        <p:tav tm="0">
                                          <p:val>
                                            <p:fltVal val="0.5"/>
                                          </p:val>
                                        </p:tav>
                                        <p:tav tm="100000">
                                          <p:val>
                                            <p:strVal val="#ppt_x"/>
                                          </p:val>
                                        </p:tav>
                                      </p:tavLst>
                                    </p:anim>
                                    <p:anim calcmode="lin" valueType="num">
                                      <p:cBhvr>
                                        <p:cTn id="18" dur="750" fill="hold"/>
                                        <p:tgtEl>
                                          <p:spTgt spid="28"/>
                                        </p:tgtEl>
                                        <p:attrNameLst>
                                          <p:attrName>ppt_y</p:attrName>
                                        </p:attrNameLst>
                                      </p:cBhvr>
                                      <p:tavLst>
                                        <p:tav tm="0">
                                          <p:val>
                                            <p:fltVal val="0.5"/>
                                          </p:val>
                                        </p:tav>
                                        <p:tav tm="100000">
                                          <p:val>
                                            <p:strVal val="#ppt_y"/>
                                          </p:val>
                                        </p:tav>
                                      </p:tavLst>
                                    </p:anim>
                                  </p:childTnLst>
                                </p:cTn>
                              </p:par>
                              <p:par>
                                <p:cTn id="19" presetID="22" presetClass="entr" presetSubtype="4"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down)">
                                      <p:cBhvr>
                                        <p:cTn id="21" dur="500"/>
                                        <p:tgtEl>
                                          <p:spTgt spid="37"/>
                                        </p:tgtEl>
                                      </p:cBhvr>
                                    </p:animEffect>
                                  </p:childTnLst>
                                </p:cTn>
                              </p:par>
                              <p:par>
                                <p:cTn id="22" presetID="2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par>
                                <p:cTn id="28" presetID="22" presetClass="entr" presetSubtype="4"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par>
                                <p:cTn id="34" presetID="22" presetClass="entr" presetSubtype="4"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par>
                                <p:cTn id="40" presetID="22" presetClass="entr" presetSubtype="4"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37" grpId="0" bldLvl="0" animBg="1"/>
      <p:bldP spid="38" grpId="0" bldLvl="0" animBg="1"/>
      <p:bldP spid="39" grpId="0" bldLvl="0" animBg="1"/>
      <p:bldP spid="41"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9024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 220"/>
          <p:cNvSpPr/>
          <p:nvPr/>
        </p:nvSpPr>
        <p:spPr>
          <a:xfrm>
            <a:off x="2718435" y="4302760"/>
            <a:ext cx="3609975" cy="48958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9" name="矩形 38"/>
          <p:cNvSpPr/>
          <p:nvPr/>
        </p:nvSpPr>
        <p:spPr>
          <a:xfrm>
            <a:off x="2863256" y="4252751"/>
            <a:ext cx="3321196"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双手虎口相交轻握放在腿上</a:t>
            </a:r>
          </a:p>
        </p:txBody>
      </p:sp>
      <p:pic>
        <p:nvPicPr>
          <p:cNvPr id="13" name="图片 12"/>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t="2352" b="-2352"/>
          <a:stretch>
            <a:fillRect/>
          </a:stretch>
        </p:blipFill>
        <p:spPr>
          <a:xfrm>
            <a:off x="7965137" y="1724309"/>
            <a:ext cx="2955788" cy="4320000"/>
          </a:xfrm>
          <a:prstGeom prst="rect">
            <a:avLst/>
          </a:prstGeom>
          <a:ln>
            <a:solidFill>
              <a:schemeClr val="bg1">
                <a:lumMod val="85000"/>
              </a:schemeClr>
            </a:solidFill>
          </a:ln>
        </p:spPr>
      </p:pic>
      <p:sp>
        <p:nvSpPr>
          <p:cNvPr id="2" name="矩形 1"/>
          <p:cNvSpPr/>
          <p:nvPr/>
        </p:nvSpPr>
        <p:spPr>
          <a:xfrm>
            <a:off x="3841288" y="66921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正确的坐姿</a:t>
            </a:r>
          </a:p>
        </p:txBody>
      </p:sp>
      <p:sp>
        <p:nvSpPr>
          <p:cNvPr id="28" name="矩形 27"/>
          <p:cNvSpPr/>
          <p:nvPr/>
        </p:nvSpPr>
        <p:spPr>
          <a:xfrm>
            <a:off x="1423737" y="2972060"/>
            <a:ext cx="640080" cy="1776095"/>
          </a:xfrm>
          <a:prstGeom prst="rect">
            <a:avLst/>
          </a:prstGeom>
        </p:spPr>
        <p:txBody>
          <a:bodyPr wrap="none">
            <a:spAutoFit/>
          </a:bodyPr>
          <a:lstStyle/>
          <a:p>
            <a:pPr algn="ctr"/>
            <a:r>
              <a:rPr lang="zh-CN" altLang="en-US" sz="3600" b="1" dirty="0">
                <a:solidFill>
                  <a:srgbClr val="5B9BD5"/>
                </a:solidFill>
                <a:latin typeface="微软雅黑" panose="020B0503020204020204" pitchFamily="34" charset="-122"/>
                <a:ea typeface="微软雅黑" panose="020B0503020204020204" pitchFamily="34" charset="-122"/>
              </a:rPr>
              <a:t>交</a:t>
            </a:r>
          </a:p>
          <a:p>
            <a:pPr algn="ctr"/>
            <a:r>
              <a:rPr lang="zh-CN" altLang="en-US" sz="3600" b="1" dirty="0">
                <a:solidFill>
                  <a:srgbClr val="5B9BD5"/>
                </a:solidFill>
                <a:latin typeface="微软雅黑" panose="020B0503020204020204" pitchFamily="34" charset="-122"/>
                <a:ea typeface="微软雅黑" panose="020B0503020204020204" pitchFamily="34" charset="-122"/>
              </a:rPr>
              <a:t>叉</a:t>
            </a:r>
          </a:p>
          <a:p>
            <a:pPr algn="ctr"/>
            <a:r>
              <a:rPr lang="zh-CN" altLang="en-US" sz="3600" b="1" dirty="0">
                <a:solidFill>
                  <a:srgbClr val="5B9BD5"/>
                </a:solidFill>
                <a:latin typeface="微软雅黑" panose="020B0503020204020204" pitchFamily="34" charset="-122"/>
                <a:ea typeface="微软雅黑" panose="020B0503020204020204" pitchFamily="34" charset="-122"/>
              </a:rPr>
              <a:t>式</a:t>
            </a:r>
          </a:p>
        </p:txBody>
      </p:sp>
      <p:sp>
        <p:nvSpPr>
          <p:cNvPr id="220" name=" 220"/>
          <p:cNvSpPr/>
          <p:nvPr/>
        </p:nvSpPr>
        <p:spPr>
          <a:xfrm>
            <a:off x="2745740" y="2153920"/>
            <a:ext cx="3609975" cy="48958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矩形 36"/>
          <p:cNvSpPr/>
          <p:nvPr/>
        </p:nvSpPr>
        <p:spPr>
          <a:xfrm>
            <a:off x="3196631" y="2154177"/>
            <a:ext cx="2708343"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latin typeface="微软雅黑" panose="020B0503020204020204" pitchFamily="34" charset="-122"/>
                <a:ea typeface="微软雅黑" panose="020B0503020204020204" pitchFamily="34" charset="-122"/>
              </a:rPr>
              <a:t>身体的重心垂直向下</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 220"/>
          <p:cNvSpPr/>
          <p:nvPr/>
        </p:nvSpPr>
        <p:spPr>
          <a:xfrm>
            <a:off x="2745105" y="5281930"/>
            <a:ext cx="3609975" cy="489585"/>
          </a:xfrm>
          <a:prstGeom prst="homePlat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 220"/>
          <p:cNvSpPr/>
          <p:nvPr/>
        </p:nvSpPr>
        <p:spPr>
          <a:xfrm>
            <a:off x="2745740" y="3061970"/>
            <a:ext cx="3609975" cy="858520"/>
          </a:xfrm>
          <a:prstGeom prst="homePlat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8" name="矩形 37"/>
          <p:cNvSpPr/>
          <p:nvPr/>
        </p:nvSpPr>
        <p:spPr>
          <a:xfrm>
            <a:off x="2916555" y="3221355"/>
            <a:ext cx="3267710"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双腿并拢大腿和小腿成</a:t>
            </a:r>
            <a:r>
              <a:rPr lang="en-US" altLang="zh-CN" dirty="0">
                <a:solidFill>
                  <a:schemeClr val="tx1"/>
                </a:solidFill>
                <a:latin typeface="微软雅黑" panose="020B0503020204020204" pitchFamily="34" charset="-122"/>
                <a:ea typeface="微软雅黑" panose="020B0503020204020204" pitchFamily="34" charset="-122"/>
              </a:rPr>
              <a:t>90</a:t>
            </a:r>
            <a:r>
              <a:rPr lang="zh-CN" altLang="en-US" dirty="0">
                <a:solidFill>
                  <a:schemeClr val="tx1"/>
                </a:solidFill>
                <a:latin typeface="微软雅黑" panose="020B0503020204020204" pitchFamily="34" charset="-122"/>
                <a:ea typeface="微软雅黑" panose="020B0503020204020204" pitchFamily="34" charset="-122"/>
              </a:rPr>
              <a:t>度，双脚在脚踝处交叉</a:t>
            </a:r>
          </a:p>
        </p:txBody>
      </p:sp>
      <p:sp>
        <p:nvSpPr>
          <p:cNvPr id="41" name="矩形 40"/>
          <p:cNvSpPr/>
          <p:nvPr/>
        </p:nvSpPr>
        <p:spPr>
          <a:xfrm>
            <a:off x="3196632" y="5282217"/>
            <a:ext cx="2374514"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挺胸直腰面带微笑</a:t>
            </a:r>
          </a:p>
        </p:txBody>
      </p:sp>
      <p:sp>
        <p:nvSpPr>
          <p:cNvPr id="12" name="矩形 1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750" fill="hold"/>
                                        <p:tgtEl>
                                          <p:spTgt spid="28"/>
                                        </p:tgtEl>
                                        <p:attrNameLst>
                                          <p:attrName>ppt_w</p:attrName>
                                        </p:attrNameLst>
                                      </p:cBhvr>
                                      <p:tavLst>
                                        <p:tav tm="0">
                                          <p:val>
                                            <p:fltVal val="0"/>
                                          </p:val>
                                        </p:tav>
                                        <p:tav tm="100000">
                                          <p:val>
                                            <p:strVal val="#ppt_w"/>
                                          </p:val>
                                        </p:tav>
                                      </p:tavLst>
                                    </p:anim>
                                    <p:anim calcmode="lin" valueType="num">
                                      <p:cBhvr>
                                        <p:cTn id="16" dur="750" fill="hold"/>
                                        <p:tgtEl>
                                          <p:spTgt spid="28"/>
                                        </p:tgtEl>
                                        <p:attrNameLst>
                                          <p:attrName>ppt_h</p:attrName>
                                        </p:attrNameLst>
                                      </p:cBhvr>
                                      <p:tavLst>
                                        <p:tav tm="0">
                                          <p:val>
                                            <p:fltVal val="0"/>
                                          </p:val>
                                        </p:tav>
                                        <p:tav tm="100000">
                                          <p:val>
                                            <p:strVal val="#ppt_h"/>
                                          </p:val>
                                        </p:tav>
                                      </p:tavLst>
                                    </p:anim>
                                    <p:anim calcmode="lin" valueType="num">
                                      <p:cBhvr>
                                        <p:cTn id="17" dur="750" fill="hold"/>
                                        <p:tgtEl>
                                          <p:spTgt spid="28"/>
                                        </p:tgtEl>
                                        <p:attrNameLst>
                                          <p:attrName>ppt_x</p:attrName>
                                        </p:attrNameLst>
                                      </p:cBhvr>
                                      <p:tavLst>
                                        <p:tav tm="0">
                                          <p:val>
                                            <p:fltVal val="0.5"/>
                                          </p:val>
                                        </p:tav>
                                        <p:tav tm="100000">
                                          <p:val>
                                            <p:strVal val="#ppt_x"/>
                                          </p:val>
                                        </p:tav>
                                      </p:tavLst>
                                    </p:anim>
                                    <p:anim calcmode="lin" valueType="num">
                                      <p:cBhvr>
                                        <p:cTn id="18" dur="750" fill="hold"/>
                                        <p:tgtEl>
                                          <p:spTgt spid="28"/>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0"/>
                                        </p:tgtEl>
                                        <p:attrNameLst>
                                          <p:attrName>style.visibility</p:attrName>
                                        </p:attrNameLst>
                                      </p:cBhvr>
                                      <p:to>
                                        <p:strVal val="visible"/>
                                      </p:to>
                                    </p:set>
                                    <p:animEffect transition="in" filter="fade">
                                      <p:cBhvr>
                                        <p:cTn id="23" dur="500"/>
                                        <p:tgtEl>
                                          <p:spTgt spid="220"/>
                                        </p:tgtEl>
                                      </p:cBhvr>
                                    </p:animEffect>
                                  </p:childTnLst>
                                </p:cTn>
                              </p:par>
                            </p:childTnLst>
                          </p:cTn>
                        </p:par>
                        <p:par>
                          <p:cTn id="24" fill="hold">
                            <p:stCondLst>
                              <p:cond delay="500"/>
                            </p:stCondLst>
                            <p:childTnLst>
                              <p:par>
                                <p:cTn id="25" presetID="18" presetClass="entr" presetSubtype="6"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strips(downRight)">
                                      <p:cBhvr>
                                        <p:cTn id="27" dur="75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8" presetClass="entr" presetSubtype="6" fill="hold" grpId="0" nodeType="withEffect">
                                  <p:stCondLst>
                                    <p:cond delay="100"/>
                                  </p:stCondLst>
                                  <p:childTnLst>
                                    <p:set>
                                      <p:cBhvr>
                                        <p:cTn id="34" dur="1" fill="hold">
                                          <p:stCondLst>
                                            <p:cond delay="0"/>
                                          </p:stCondLst>
                                        </p:cTn>
                                        <p:tgtEl>
                                          <p:spTgt spid="38"/>
                                        </p:tgtEl>
                                        <p:attrNameLst>
                                          <p:attrName>style.visibility</p:attrName>
                                        </p:attrNameLst>
                                      </p:cBhvr>
                                      <p:to>
                                        <p:strVal val="visible"/>
                                      </p:to>
                                    </p:set>
                                    <p:animEffect transition="in" filter="strips(downRight)">
                                      <p:cBhvr>
                                        <p:cTn id="35" dur="750"/>
                                        <p:tgtEl>
                                          <p:spTgt spid="3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8" presetClass="entr" presetSubtype="6" fill="hold" grpId="0" nodeType="withEffect">
                                  <p:stCondLst>
                                    <p:cond delay="200"/>
                                  </p:stCondLst>
                                  <p:childTnLst>
                                    <p:set>
                                      <p:cBhvr>
                                        <p:cTn id="42" dur="1" fill="hold">
                                          <p:stCondLst>
                                            <p:cond delay="0"/>
                                          </p:stCondLst>
                                        </p:cTn>
                                        <p:tgtEl>
                                          <p:spTgt spid="39"/>
                                        </p:tgtEl>
                                        <p:attrNameLst>
                                          <p:attrName>style.visibility</p:attrName>
                                        </p:attrNameLst>
                                      </p:cBhvr>
                                      <p:to>
                                        <p:strVal val="visible"/>
                                      </p:to>
                                    </p:set>
                                    <p:animEffect transition="in" filter="strips(downRight)">
                                      <p:cBhvr>
                                        <p:cTn id="43" dur="750"/>
                                        <p:tgtEl>
                                          <p:spTgt spid="3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8" presetClass="entr" presetSubtype="6" fill="hold" grpId="0" nodeType="withEffect">
                                  <p:stCondLst>
                                    <p:cond delay="300"/>
                                  </p:stCondLst>
                                  <p:childTnLst>
                                    <p:set>
                                      <p:cBhvr>
                                        <p:cTn id="50" dur="1" fill="hold">
                                          <p:stCondLst>
                                            <p:cond delay="0"/>
                                          </p:stCondLst>
                                        </p:cTn>
                                        <p:tgtEl>
                                          <p:spTgt spid="41"/>
                                        </p:tgtEl>
                                        <p:attrNameLst>
                                          <p:attrName>style.visibility</p:attrName>
                                        </p:attrNameLst>
                                      </p:cBhvr>
                                      <p:to>
                                        <p:strVal val="visible"/>
                                      </p:to>
                                    </p:set>
                                    <p:animEffect transition="in" filter="strips(downRight)">
                                      <p:cBhvr>
                                        <p:cTn id="51"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9" grpId="0" bldLvl="0" animBg="1"/>
      <p:bldP spid="2" grpId="0"/>
      <p:bldP spid="28" grpId="0"/>
      <p:bldP spid="220" grpId="0" animBg="1"/>
      <p:bldP spid="37" grpId="0" bldLvl="0" animBg="1"/>
      <p:bldP spid="8" grpId="0" animBg="1"/>
      <p:bldP spid="5" grpId="0" animBg="1"/>
      <p:bldP spid="38" grpId="0" bldLvl="0" animBg="1"/>
      <p:bldP spid="41"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8961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5800" r="5800"/>
          <a:stretch>
            <a:fillRect/>
          </a:stretch>
        </p:blipFill>
        <p:spPr>
          <a:xfrm>
            <a:off x="4618052" y="1787809"/>
            <a:ext cx="2955788" cy="4320000"/>
          </a:xfrm>
          <a:prstGeom prst="rect">
            <a:avLst/>
          </a:prstGeom>
          <a:ln>
            <a:solidFill>
              <a:schemeClr val="bg1">
                <a:lumMod val="85000"/>
              </a:schemeClr>
            </a:solidFill>
          </a:ln>
        </p:spPr>
      </p:pic>
      <p:sp>
        <p:nvSpPr>
          <p:cNvPr id="2" name="矩形 1"/>
          <p:cNvSpPr/>
          <p:nvPr/>
        </p:nvSpPr>
        <p:spPr>
          <a:xfrm>
            <a:off x="3818428" y="65397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正确的坐姿</a:t>
            </a:r>
          </a:p>
        </p:txBody>
      </p:sp>
      <p:sp>
        <p:nvSpPr>
          <p:cNvPr id="167" name=" 167"/>
          <p:cNvSpPr/>
          <p:nvPr/>
        </p:nvSpPr>
        <p:spPr>
          <a:xfrm>
            <a:off x="8795385" y="1901190"/>
            <a:ext cx="2325370" cy="626745"/>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矩形 27"/>
          <p:cNvSpPr/>
          <p:nvPr/>
        </p:nvSpPr>
        <p:spPr>
          <a:xfrm>
            <a:off x="5471228" y="1239145"/>
            <a:ext cx="1249680" cy="548640"/>
          </a:xfrm>
          <a:prstGeom prst="rect">
            <a:avLst/>
          </a:prstGeom>
        </p:spPr>
        <p:txBody>
          <a:bodyPr wrap="none">
            <a:spAutoFit/>
          </a:bodyPr>
          <a:lstStyle/>
          <a:p>
            <a:pPr algn="ctr"/>
            <a:r>
              <a:rPr lang="zh-CN" altLang="en-US" sz="2800" b="1" dirty="0">
                <a:solidFill>
                  <a:srgbClr val="ED7D31"/>
                </a:solidFill>
                <a:latin typeface="微软雅黑" panose="020B0503020204020204" pitchFamily="34" charset="-122"/>
                <a:ea typeface="微软雅黑" panose="020B0503020204020204" pitchFamily="34" charset="-122"/>
              </a:rPr>
              <a:t>屈直式</a:t>
            </a:r>
          </a:p>
        </p:txBody>
      </p:sp>
      <p:sp>
        <p:nvSpPr>
          <p:cNvPr id="16" name=" 167"/>
          <p:cNvSpPr/>
          <p:nvPr/>
        </p:nvSpPr>
        <p:spPr>
          <a:xfrm>
            <a:off x="1187450" y="4650740"/>
            <a:ext cx="2325370" cy="1135380"/>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矩形 36"/>
          <p:cNvSpPr/>
          <p:nvPr/>
        </p:nvSpPr>
        <p:spPr>
          <a:xfrm>
            <a:off x="8795426" y="1947167"/>
            <a:ext cx="2708343"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latin typeface="微软雅黑" panose="020B0503020204020204" pitchFamily="34" charset="-122"/>
                <a:ea typeface="微软雅黑" panose="020B0503020204020204" pitchFamily="34" charset="-122"/>
              </a:rPr>
              <a:t>身体的重心垂直向下</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8" name="矩形 37"/>
          <p:cNvSpPr/>
          <p:nvPr/>
        </p:nvSpPr>
        <p:spPr>
          <a:xfrm>
            <a:off x="1233170" y="4941570"/>
            <a:ext cx="2325370" cy="676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双膝并拢左脚前伸右脚后屈或右脚前伸左脚后屈</a:t>
            </a:r>
          </a:p>
        </p:txBody>
      </p:sp>
      <p:sp>
        <p:nvSpPr>
          <p:cNvPr id="14" name=" 167"/>
          <p:cNvSpPr/>
          <p:nvPr/>
        </p:nvSpPr>
        <p:spPr>
          <a:xfrm>
            <a:off x="1156970" y="1874520"/>
            <a:ext cx="2325370" cy="1135380"/>
          </a:xfrm>
          <a:prstGeom prst="round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 167"/>
          <p:cNvSpPr/>
          <p:nvPr/>
        </p:nvSpPr>
        <p:spPr>
          <a:xfrm>
            <a:off x="8795385" y="5280025"/>
            <a:ext cx="2325370" cy="626745"/>
          </a:xfrm>
          <a:prstGeom prst="round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9" name="矩形 38"/>
          <p:cNvSpPr/>
          <p:nvPr/>
        </p:nvSpPr>
        <p:spPr>
          <a:xfrm>
            <a:off x="1187450" y="1946910"/>
            <a:ext cx="2325370" cy="1102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虎口相交轻握放在左腿上，更换脚位时手可不更换</a:t>
            </a:r>
          </a:p>
        </p:txBody>
      </p:sp>
      <p:sp>
        <p:nvSpPr>
          <p:cNvPr id="41" name="矩形 40"/>
          <p:cNvSpPr/>
          <p:nvPr/>
        </p:nvSpPr>
        <p:spPr>
          <a:xfrm>
            <a:off x="8962432" y="5341272"/>
            <a:ext cx="2374514" cy="5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挺胸直腰面带微笑</a:t>
            </a:r>
          </a:p>
        </p:txBody>
      </p:sp>
      <p:sp>
        <p:nvSpPr>
          <p:cNvPr id="13" name="矩形 12"/>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5" name="肘形连接符 4"/>
          <p:cNvCxnSpPr/>
          <p:nvPr/>
        </p:nvCxnSpPr>
        <p:spPr>
          <a:xfrm flipV="1">
            <a:off x="7740015" y="2169160"/>
            <a:ext cx="948055" cy="841375"/>
          </a:xfrm>
          <a:prstGeom prst="bentConnector3">
            <a:avLst>
              <a:gd name="adj1" fmla="val 5003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a:off x="7686040" y="4751705"/>
            <a:ext cx="1055370" cy="933450"/>
          </a:xfrm>
          <a:prstGeom prst="bentConnector3">
            <a:avLst>
              <a:gd name="adj1" fmla="val 5006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肘形连接符 10"/>
          <p:cNvCxnSpPr/>
          <p:nvPr/>
        </p:nvCxnSpPr>
        <p:spPr>
          <a:xfrm rot="10800000">
            <a:off x="3670300" y="2169160"/>
            <a:ext cx="948055" cy="688340"/>
          </a:xfrm>
          <a:prstGeom prst="bentConnector3">
            <a:avLst>
              <a:gd name="adj1" fmla="val 4996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rot="10800000" flipV="1">
            <a:off x="3624580" y="4585335"/>
            <a:ext cx="1024890" cy="856615"/>
          </a:xfrm>
          <a:prstGeom prst="bentConnector3">
            <a:avLst>
              <a:gd name="adj1" fmla="val 49938"/>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750" fill="hold"/>
                                        <p:tgtEl>
                                          <p:spTgt spid="28"/>
                                        </p:tgtEl>
                                        <p:attrNameLst>
                                          <p:attrName>ppt_w</p:attrName>
                                        </p:attrNameLst>
                                      </p:cBhvr>
                                      <p:tavLst>
                                        <p:tav tm="0">
                                          <p:val>
                                            <p:fltVal val="0"/>
                                          </p:val>
                                        </p:tav>
                                        <p:tav tm="100000">
                                          <p:val>
                                            <p:strVal val="#ppt_w"/>
                                          </p:val>
                                        </p:tav>
                                      </p:tavLst>
                                    </p:anim>
                                    <p:anim calcmode="lin" valueType="num">
                                      <p:cBhvr>
                                        <p:cTn id="16" dur="750" fill="hold"/>
                                        <p:tgtEl>
                                          <p:spTgt spid="28"/>
                                        </p:tgtEl>
                                        <p:attrNameLst>
                                          <p:attrName>ppt_h</p:attrName>
                                        </p:attrNameLst>
                                      </p:cBhvr>
                                      <p:tavLst>
                                        <p:tav tm="0">
                                          <p:val>
                                            <p:fltVal val="0"/>
                                          </p:val>
                                        </p:tav>
                                        <p:tav tm="100000">
                                          <p:val>
                                            <p:strVal val="#ppt_h"/>
                                          </p:val>
                                        </p:tav>
                                      </p:tavLst>
                                    </p:anim>
                                    <p:anim calcmode="lin" valueType="num">
                                      <p:cBhvr>
                                        <p:cTn id="17" dur="750" fill="hold"/>
                                        <p:tgtEl>
                                          <p:spTgt spid="28"/>
                                        </p:tgtEl>
                                        <p:attrNameLst>
                                          <p:attrName>ppt_x</p:attrName>
                                        </p:attrNameLst>
                                      </p:cBhvr>
                                      <p:tavLst>
                                        <p:tav tm="0">
                                          <p:val>
                                            <p:fltVal val="0.5"/>
                                          </p:val>
                                        </p:tav>
                                        <p:tav tm="100000">
                                          <p:val>
                                            <p:strVal val="#ppt_x"/>
                                          </p:val>
                                        </p:tav>
                                      </p:tavLst>
                                    </p:anim>
                                    <p:anim calcmode="lin" valueType="num">
                                      <p:cBhvr>
                                        <p:cTn id="18" dur="750" fill="hold"/>
                                        <p:tgtEl>
                                          <p:spTgt spid="28"/>
                                        </p:tgtEl>
                                        <p:attrNameLst>
                                          <p:attrName>ppt_y</p:attrName>
                                        </p:attrNameLst>
                                      </p:cBhvr>
                                      <p:tavLst>
                                        <p:tav tm="0">
                                          <p:val>
                                            <p:fltVal val="0.5"/>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par>
                                <p:cTn id="33" presetID="18" presetClass="entr" presetSubtype="6" fill="hold" grpId="0" nodeType="withEffect">
                                  <p:stCondLst>
                                    <p:cond delay="200"/>
                                  </p:stCondLst>
                                  <p:childTnLst>
                                    <p:set>
                                      <p:cBhvr>
                                        <p:cTn id="34" dur="1" fill="hold">
                                          <p:stCondLst>
                                            <p:cond delay="0"/>
                                          </p:stCondLst>
                                        </p:cTn>
                                        <p:tgtEl>
                                          <p:spTgt spid="39"/>
                                        </p:tgtEl>
                                        <p:attrNameLst>
                                          <p:attrName>style.visibility</p:attrName>
                                        </p:attrNameLst>
                                      </p:cBhvr>
                                      <p:to>
                                        <p:strVal val="visible"/>
                                      </p:to>
                                    </p:set>
                                    <p:animEffect transition="in" filter="strips(downRight)">
                                      <p:cBhvr>
                                        <p:cTn id="35" dur="750"/>
                                        <p:tgtEl>
                                          <p:spTgt spid="3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down)">
                                      <p:cBhvr>
                                        <p:cTn id="45" dur="500"/>
                                        <p:tgtEl>
                                          <p:spTgt spid="16"/>
                                        </p:tgtEl>
                                      </p:cBhvr>
                                    </p:animEffect>
                                  </p:childTnLst>
                                </p:cTn>
                              </p:par>
                              <p:par>
                                <p:cTn id="46" presetID="18" presetClass="entr" presetSubtype="6" fill="hold" grpId="0" nodeType="withEffect">
                                  <p:stCondLst>
                                    <p:cond delay="100"/>
                                  </p:stCondLst>
                                  <p:childTnLst>
                                    <p:set>
                                      <p:cBhvr>
                                        <p:cTn id="47" dur="1" fill="hold">
                                          <p:stCondLst>
                                            <p:cond delay="0"/>
                                          </p:stCondLst>
                                        </p:cTn>
                                        <p:tgtEl>
                                          <p:spTgt spid="38"/>
                                        </p:tgtEl>
                                        <p:attrNameLst>
                                          <p:attrName>style.visibility</p:attrName>
                                        </p:attrNameLst>
                                      </p:cBhvr>
                                      <p:to>
                                        <p:strVal val="visible"/>
                                      </p:to>
                                    </p:set>
                                    <p:animEffect transition="in" filter="strips(downRight)">
                                      <p:cBhvr>
                                        <p:cTn id="48" dur="75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wipe(down)">
                                      <p:cBhvr>
                                        <p:cTn id="58" dur="500"/>
                                        <p:tgtEl>
                                          <p:spTgt spid="167"/>
                                        </p:tgtEl>
                                      </p:cBhvr>
                                    </p:animEffect>
                                  </p:childTnLst>
                                </p:cTn>
                              </p:par>
                            </p:childTnLst>
                          </p:cTn>
                        </p:par>
                        <p:par>
                          <p:cTn id="59" fill="hold">
                            <p:stCondLst>
                              <p:cond delay="500"/>
                            </p:stCondLst>
                            <p:childTnLst>
                              <p:par>
                                <p:cTn id="60" presetID="18" presetClass="entr" presetSubtype="6"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strips(downRight)">
                                      <p:cBhvr>
                                        <p:cTn id="62" dur="750"/>
                                        <p:tgtEl>
                                          <p:spTgt spid="3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500"/>
                                        <p:tgtEl>
                                          <p:spTgt spid="8"/>
                                        </p:tgtEl>
                                      </p:cBhvr>
                                    </p:animEffect>
                                  </p:childTnLst>
                                </p:cTn>
                              </p:par>
                              <p:par>
                                <p:cTn id="73" presetID="18" presetClass="entr" presetSubtype="6" fill="hold" grpId="0" nodeType="withEffect">
                                  <p:stCondLst>
                                    <p:cond delay="300"/>
                                  </p:stCondLst>
                                  <p:childTnLst>
                                    <p:set>
                                      <p:cBhvr>
                                        <p:cTn id="74" dur="1" fill="hold">
                                          <p:stCondLst>
                                            <p:cond delay="0"/>
                                          </p:stCondLst>
                                        </p:cTn>
                                        <p:tgtEl>
                                          <p:spTgt spid="41"/>
                                        </p:tgtEl>
                                        <p:attrNameLst>
                                          <p:attrName>style.visibility</p:attrName>
                                        </p:attrNameLst>
                                      </p:cBhvr>
                                      <p:to>
                                        <p:strVal val="visible"/>
                                      </p:to>
                                    </p:set>
                                    <p:animEffect transition="in" filter="strips(downRight)">
                                      <p:cBhvr>
                                        <p:cTn id="75"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7" grpId="0" animBg="1"/>
      <p:bldP spid="28" grpId="0"/>
      <p:bldP spid="16" grpId="0" animBg="1"/>
      <p:bldP spid="37" grpId="0" bldLvl="0" animBg="1"/>
      <p:bldP spid="38" grpId="0" bldLvl="0" animBg="1"/>
      <p:bldP spid="14" grpId="0" animBg="1"/>
      <p:bldP spid="8" grpId="0" animBg="1"/>
      <p:bldP spid="39" grpId="0" bldLvl="0" animBg="1"/>
      <p:bldP spid="41" grpId="0" bldLvl="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71310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4165" r="4165"/>
          <a:stretch>
            <a:fillRect/>
          </a:stretch>
        </p:blipFill>
        <p:spPr>
          <a:xfrm>
            <a:off x="1175082" y="1743359"/>
            <a:ext cx="2955788" cy="4320000"/>
          </a:xfrm>
          <a:prstGeom prst="rect">
            <a:avLst/>
          </a:prstGeom>
          <a:ln>
            <a:solidFill>
              <a:schemeClr val="bg1">
                <a:lumMod val="85000"/>
              </a:schemeClr>
            </a:solidFill>
          </a:ln>
        </p:spPr>
      </p:pic>
      <p:sp>
        <p:nvSpPr>
          <p:cNvPr id="2" name="矩形 1"/>
          <p:cNvSpPr/>
          <p:nvPr/>
        </p:nvSpPr>
        <p:spPr>
          <a:xfrm>
            <a:off x="3841288" y="681912"/>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正确的坐姿</a:t>
            </a:r>
          </a:p>
        </p:txBody>
      </p:sp>
      <p:sp>
        <p:nvSpPr>
          <p:cNvPr id="28" name="矩形 27"/>
          <p:cNvSpPr/>
          <p:nvPr/>
        </p:nvSpPr>
        <p:spPr>
          <a:xfrm>
            <a:off x="5018405" y="3385820"/>
            <a:ext cx="1747520" cy="743585"/>
          </a:xfrm>
          <a:prstGeom prst="rect">
            <a:avLst/>
          </a:prstGeom>
        </p:spPr>
        <p:txBody>
          <a:bodyPr wrap="square">
            <a:spAutoFit/>
          </a:bodyPr>
          <a:lstStyle/>
          <a:p>
            <a:pPr algn="ctr"/>
            <a:r>
              <a:rPr lang="zh-CN" altLang="en-US" sz="4000" b="1" dirty="0">
                <a:solidFill>
                  <a:srgbClr val="ED7D31"/>
                </a:solidFill>
                <a:latin typeface="微软雅黑" panose="020B0503020204020204" pitchFamily="34" charset="-122"/>
                <a:ea typeface="微软雅黑" panose="020B0503020204020204" pitchFamily="34" charset="-122"/>
              </a:rPr>
              <a:t>斜挂式</a:t>
            </a:r>
          </a:p>
        </p:txBody>
      </p:sp>
      <p:sp>
        <p:nvSpPr>
          <p:cNvPr id="8" name="折角形 7"/>
          <p:cNvSpPr/>
          <p:nvPr/>
        </p:nvSpPr>
        <p:spPr>
          <a:xfrm>
            <a:off x="7674610" y="1743075"/>
            <a:ext cx="2923540" cy="4294505"/>
          </a:xfrm>
          <a:prstGeom prst="foldedCorner">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820660" y="4599305"/>
            <a:ext cx="2700655"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rPr>
              <a:t>双手虎口相交轻握放在右腿上</a:t>
            </a:r>
          </a:p>
        </p:txBody>
      </p:sp>
      <p:cxnSp>
        <p:nvCxnSpPr>
          <p:cNvPr id="47" name="直接连接符 46"/>
          <p:cNvCxnSpPr/>
          <p:nvPr/>
        </p:nvCxnSpPr>
        <p:spPr>
          <a:xfrm>
            <a:off x="5018122" y="6049138"/>
            <a:ext cx="576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220" name=" 220"/>
          <p:cNvSpPr/>
          <p:nvPr/>
        </p:nvSpPr>
        <p:spPr>
          <a:xfrm>
            <a:off x="7751445" y="1959610"/>
            <a:ext cx="2923540" cy="548005"/>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sym typeface="+mn-ea"/>
              </a:rPr>
              <a:t>先将左脚向左踏</a:t>
            </a:r>
            <a:r>
              <a:rPr lang="en-US" altLang="zh-CN" dirty="0">
                <a:solidFill>
                  <a:schemeClr val="tx1"/>
                </a:solidFill>
                <a:latin typeface="微软雅黑" panose="020B0503020204020204" pitchFamily="34" charset="-122"/>
                <a:ea typeface="微软雅黑" panose="020B0503020204020204" pitchFamily="34" charset="-122"/>
                <a:sym typeface="+mn-ea"/>
              </a:rPr>
              <a:t>45</a:t>
            </a:r>
            <a:r>
              <a:rPr lang="zh-CN" altLang="en-US" dirty="0">
                <a:solidFill>
                  <a:schemeClr val="tx1"/>
                </a:solidFill>
                <a:latin typeface="微软雅黑" panose="020B0503020204020204" pitchFamily="34" charset="-122"/>
                <a:ea typeface="微软雅黑" panose="020B0503020204020204" pitchFamily="34" charset="-122"/>
                <a:sym typeface="+mn-ea"/>
              </a:rPr>
              <a:t>度，然后将右腿抬放在左腿上</a:t>
            </a:r>
          </a:p>
        </p:txBody>
      </p:sp>
      <p:sp>
        <p:nvSpPr>
          <p:cNvPr id="3" name=" 220"/>
          <p:cNvSpPr/>
          <p:nvPr/>
        </p:nvSpPr>
        <p:spPr>
          <a:xfrm>
            <a:off x="7402830" y="2745740"/>
            <a:ext cx="3211195" cy="548005"/>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sym typeface="+mn-ea"/>
              </a:rPr>
              <a:t>大腿和膝盖紧密重叠</a:t>
            </a:r>
          </a:p>
        </p:txBody>
      </p:sp>
      <p:sp>
        <p:nvSpPr>
          <p:cNvPr id="5" name=" 220"/>
          <p:cNvSpPr/>
          <p:nvPr/>
        </p:nvSpPr>
        <p:spPr>
          <a:xfrm>
            <a:off x="7752080" y="3642995"/>
            <a:ext cx="2769235" cy="548005"/>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sym typeface="+mn-ea"/>
              </a:rPr>
              <a:t>重叠后的双腿没有任何空隙，犹如一条直线</a:t>
            </a:r>
          </a:p>
        </p:txBody>
      </p:sp>
      <p:sp>
        <p:nvSpPr>
          <p:cNvPr id="11" name="椭圆 10"/>
          <p:cNvSpPr/>
          <p:nvPr/>
        </p:nvSpPr>
        <p:spPr>
          <a:xfrm>
            <a:off x="7706360" y="2031365"/>
            <a:ext cx="122555" cy="1073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711440" y="2966085"/>
            <a:ext cx="122555" cy="1073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711440" y="3703955"/>
            <a:ext cx="122555" cy="1073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706360" y="4676140"/>
            <a:ext cx="122555" cy="1073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22" presetClass="entr" presetSubtype="8" fill="hold" nodeType="withEffect">
                                  <p:stCondLst>
                                    <p:cond delay="75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750"/>
                                        <p:tgtEl>
                                          <p:spTgt spid="47"/>
                                        </p:tgtEl>
                                      </p:cBhvr>
                                    </p:animEffect>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750" fill="hold"/>
                                        <p:tgtEl>
                                          <p:spTgt spid="28"/>
                                        </p:tgtEl>
                                        <p:attrNameLst>
                                          <p:attrName>ppt_w</p:attrName>
                                        </p:attrNameLst>
                                      </p:cBhvr>
                                      <p:tavLst>
                                        <p:tav tm="0">
                                          <p:val>
                                            <p:fltVal val="0"/>
                                          </p:val>
                                        </p:tav>
                                        <p:tav tm="100000">
                                          <p:val>
                                            <p:strVal val="#ppt_w"/>
                                          </p:val>
                                        </p:tav>
                                      </p:tavLst>
                                    </p:anim>
                                    <p:anim calcmode="lin" valueType="num">
                                      <p:cBhvr>
                                        <p:cTn id="16" dur="750" fill="hold"/>
                                        <p:tgtEl>
                                          <p:spTgt spid="28"/>
                                        </p:tgtEl>
                                        <p:attrNameLst>
                                          <p:attrName>ppt_h</p:attrName>
                                        </p:attrNameLst>
                                      </p:cBhvr>
                                      <p:tavLst>
                                        <p:tav tm="0">
                                          <p:val>
                                            <p:fltVal val="0"/>
                                          </p:val>
                                        </p:tav>
                                        <p:tav tm="100000">
                                          <p:val>
                                            <p:strVal val="#ppt_h"/>
                                          </p:val>
                                        </p:tav>
                                      </p:tavLst>
                                    </p:anim>
                                    <p:anim calcmode="lin" valueType="num">
                                      <p:cBhvr>
                                        <p:cTn id="17" dur="750" fill="hold"/>
                                        <p:tgtEl>
                                          <p:spTgt spid="28"/>
                                        </p:tgtEl>
                                        <p:attrNameLst>
                                          <p:attrName>ppt_x</p:attrName>
                                        </p:attrNameLst>
                                      </p:cBhvr>
                                      <p:tavLst>
                                        <p:tav tm="0">
                                          <p:val>
                                            <p:fltVal val="0.5"/>
                                          </p:val>
                                        </p:tav>
                                        <p:tav tm="100000">
                                          <p:val>
                                            <p:strVal val="#ppt_x"/>
                                          </p:val>
                                        </p:tav>
                                      </p:tavLst>
                                    </p:anim>
                                    <p:anim calcmode="lin" valueType="num">
                                      <p:cBhvr>
                                        <p:cTn id="18" dur="750" fill="hold"/>
                                        <p:tgtEl>
                                          <p:spTgt spid="28"/>
                                        </p:tgtEl>
                                        <p:attrNameLst>
                                          <p:attrName>ppt_y</p:attrName>
                                        </p:attrNameLst>
                                      </p:cBhvr>
                                      <p:tavLst>
                                        <p:tav tm="0">
                                          <p:val>
                                            <p:fltVal val="0.5"/>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500"/>
                                        <p:tgtEl>
                                          <p:spTgt spid="12"/>
                                        </p:tgtEl>
                                      </p:cBhvr>
                                    </p:animEffect>
                                  </p:childTnLst>
                                </p:cTn>
                              </p:par>
                              <p:par>
                                <p:cTn id="26" presetID="22" presetClass="entr" presetSubtype="8" fill="hold" grpId="1"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20"/>
                                        </p:tgtEl>
                                        <p:attrNameLst>
                                          <p:attrName>style.visibility</p:attrName>
                                        </p:attrNameLst>
                                      </p:cBhvr>
                                      <p:to>
                                        <p:strVal val="visible"/>
                                      </p:to>
                                    </p:set>
                                    <p:animEffect transition="in" filter="wipe(left)">
                                      <p:cBhvr>
                                        <p:cTn id="31" dur="500"/>
                                        <p:tgtEl>
                                          <p:spTgt spid="22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500"/>
                                        <p:tgtEl>
                                          <p:spTgt spid="16"/>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10" presetClass="entr" presetSubtype="0" fill="hold" grpId="1"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8" grpId="0" animBg="1"/>
      <p:bldP spid="8" grpId="1" animBg="1"/>
      <p:bldP spid="41" grpId="0" bldLvl="0" animBg="1"/>
      <p:bldP spid="12" grpId="0" animBg="1"/>
      <p:bldP spid="220" grpId="0" bldLvl="0" animBg="1"/>
      <p:bldP spid="3" grpId="0" bldLvl="0" animBg="1"/>
      <p:bldP spid="5" grpId="0" bldLvl="0" animBg="1"/>
      <p:bldP spid="11" grpId="0" animBg="1"/>
      <p:bldP spid="11" grpId="1" animBg="1"/>
      <p:bldP spid="14" grpId="0" animBg="1"/>
      <p:bldP spid="15"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974003" y="587297"/>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正确的站姿</a:t>
            </a:r>
          </a:p>
        </p:txBody>
      </p:sp>
      <p:sp>
        <p:nvSpPr>
          <p:cNvPr id="8" name="矩形 7"/>
          <p:cNvSpPr/>
          <p:nvPr/>
        </p:nvSpPr>
        <p:spPr>
          <a:xfrm>
            <a:off x="3408853" y="3030302"/>
            <a:ext cx="7082971" cy="2560320"/>
          </a:xfrm>
          <a:prstGeom prst="rect">
            <a:avLst/>
          </a:prstGeom>
        </p:spPr>
        <p:txBody>
          <a:bodyPr wrap="square">
            <a:spAutoFit/>
          </a:bodyPr>
          <a:lstStyle/>
          <a:p>
            <a:pPr indent="0">
              <a:lnSpc>
                <a:spcPct val="150000"/>
              </a:lnSpc>
              <a:buClr>
                <a:srgbClr val="00A2FF"/>
              </a:buClr>
              <a:buFont typeface="Wingdings" panose="05000000000000000000" pitchFamily="2" charset="2"/>
              <a:buNone/>
            </a:pPr>
            <a:r>
              <a:rPr lang="zh-CN" altLang="en-US" dirty="0">
                <a:latin typeface="微软雅黑" panose="020B0503020204020204" pitchFamily="34" charset="-122"/>
                <a:ea typeface="微软雅黑" panose="020B0503020204020204" pitchFamily="34" charset="-122"/>
              </a:rPr>
              <a:t>站立时，既要遵守规范，又要避免僵硬，所以站立时要注意肌肉张弛的协调性。强调挺胸立腰，但两肩和手臂的肌肉不能太紧张，要适当放松，气下沉至胸腹之间，呼吸要自然。</a:t>
            </a:r>
          </a:p>
          <a:p>
            <a:pPr indent="0">
              <a:lnSpc>
                <a:spcPct val="150000"/>
              </a:lnSpc>
              <a:buClr>
                <a:srgbClr val="00A2FF"/>
              </a:buClr>
              <a:buFont typeface="Wingdings" panose="05000000000000000000" pitchFamily="2" charset="2"/>
              <a:buNone/>
            </a:pPr>
            <a:endParaRPr lang="en-US" altLang="zh-CN" dirty="0">
              <a:latin typeface="微软雅黑" panose="020B0503020204020204" pitchFamily="34" charset="-122"/>
              <a:ea typeface="微软雅黑" panose="020B0503020204020204" pitchFamily="34" charset="-122"/>
            </a:endParaRPr>
          </a:p>
          <a:p>
            <a:pPr indent="0">
              <a:lnSpc>
                <a:spcPct val="150000"/>
              </a:lnSpc>
              <a:buClr>
                <a:srgbClr val="00A2FF"/>
              </a:buClr>
              <a:buFont typeface="Wingdings" panose="05000000000000000000" pitchFamily="2" charset="2"/>
              <a:buNone/>
            </a:pPr>
            <a:r>
              <a:rPr lang="zh-CN" altLang="en-US" dirty="0">
                <a:latin typeface="微软雅黑" panose="020B0503020204020204" pitchFamily="34" charset="-122"/>
                <a:ea typeface="微软雅黑" panose="020B0503020204020204" pitchFamily="34" charset="-122"/>
              </a:rPr>
              <a:t>另外要以基本站姿为基础，善于适时地变换姿态，追求动态美。同时，站立时要面带微笑，使规范的站立姿态与微笑相结合。</a:t>
            </a: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4608" y="948062"/>
            <a:ext cx="1495911" cy="5069272"/>
          </a:xfrm>
          <a:prstGeom prst="rect">
            <a:avLst/>
          </a:prstGeom>
        </p:spPr>
      </p:pic>
      <p:cxnSp>
        <p:nvCxnSpPr>
          <p:cNvPr id="15" name="直接连接符 14"/>
          <p:cNvCxnSpPr/>
          <p:nvPr/>
        </p:nvCxnSpPr>
        <p:spPr>
          <a:xfrm>
            <a:off x="3834938" y="5653678"/>
            <a:ext cx="7082971" cy="0"/>
          </a:xfrm>
          <a:prstGeom prst="line">
            <a:avLst/>
          </a:prstGeom>
          <a:ln w="2540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2" name="矩形 1"/>
          <p:cNvSpPr/>
          <p:nvPr/>
        </p:nvSpPr>
        <p:spPr>
          <a:xfrm>
            <a:off x="3408680" y="4665980"/>
            <a:ext cx="7312660" cy="10966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431540" y="3042285"/>
            <a:ext cx="7290435" cy="14763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棒"/>
          <p:cNvSpPr/>
          <p:nvPr/>
        </p:nvSpPr>
        <p:spPr>
          <a:xfrm>
            <a:off x="4331970" y="1901190"/>
            <a:ext cx="5236210" cy="548005"/>
          </a:xfrm>
          <a:prstGeom prst="round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正确的站姿才能体现一个职场人的精气神！</a:t>
            </a: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22" presetClass="entr" presetSubtype="4" fill="hold" grpId="0" nodeType="withEffect">
                                  <p:stCondLst>
                                    <p:cond delay="0"/>
                                  </p:stCondLst>
                                  <p:childTnLst>
                                    <p:set>
                                      <p:cBhvr>
                                        <p:cTn id="10" dur="1" fill="hold">
                                          <p:stCondLst>
                                            <p:cond delay="0"/>
                                          </p:stCondLst>
                                        </p:cTn>
                                        <p:tgtEl>
                                          <p:spTgt spid="219"/>
                                        </p:tgtEl>
                                        <p:attrNameLst>
                                          <p:attrName>style.visibility</p:attrName>
                                        </p:attrNameLst>
                                      </p:cBhvr>
                                      <p:to>
                                        <p:strVal val="visible"/>
                                      </p:to>
                                    </p:set>
                                    <p:animEffect transition="in" filter="wipe(down)">
                                      <p:cBhvr>
                                        <p:cTn id="11" dur="500"/>
                                        <p:tgtEl>
                                          <p:spTgt spid="219"/>
                                        </p:tgtEl>
                                      </p:cBhvr>
                                    </p:animEffect>
                                  </p:childTnLst>
                                </p:cTn>
                              </p:par>
                              <p:par>
                                <p:cTn id="12" presetID="42"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par>
                                <p:cTn id="30" presetID="10" presetClass="entr" presetSubtype="0" fill="hold" nodeType="withEffect">
                                  <p:stCondLst>
                                    <p:cond delay="75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50"/>
                                        <p:tgtEl>
                                          <p:spTgt spid="15"/>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P spid="2" grpId="0" animBg="1"/>
      <p:bldP spid="4" grpId="0" animBg="1"/>
      <p:bldP spid="21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85" y="-18415"/>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119880" y="3053715"/>
            <a:ext cx="500253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SEVEN</a:t>
            </a:r>
          </a:p>
        </p:txBody>
      </p:sp>
      <p:sp>
        <p:nvSpPr>
          <p:cNvPr id="2" name="文本框 1"/>
          <p:cNvSpPr txBox="1"/>
          <p:nvPr/>
        </p:nvSpPr>
        <p:spPr>
          <a:xfrm>
            <a:off x="4373880" y="4842510"/>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仪表礼仪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89610"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41923" y="560627"/>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女士仪表</a:t>
            </a:r>
          </a:p>
        </p:txBody>
      </p:sp>
      <p:sp>
        <p:nvSpPr>
          <p:cNvPr id="6" name="椭圆 5"/>
          <p:cNvSpPr>
            <a:spLocks noChangeAspect="1"/>
          </p:cNvSpPr>
          <p:nvPr/>
        </p:nvSpPr>
        <p:spPr>
          <a:xfrm>
            <a:off x="1355090" y="2033270"/>
            <a:ext cx="1361440" cy="1361440"/>
          </a:xfrm>
          <a:prstGeom prst="ellipse">
            <a:avLst/>
          </a:prstGeom>
          <a:blipFill>
            <a:blip r:embed="rId4"/>
            <a:stretch>
              <a:fillRect/>
            </a:stretch>
          </a:blip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029840" y="3586639"/>
            <a:ext cx="1798320" cy="1634490"/>
            <a:chOff x="749170" y="4063524"/>
            <a:chExt cx="1798320" cy="1634490"/>
          </a:xfrm>
        </p:grpSpPr>
        <p:sp>
          <p:nvSpPr>
            <p:cNvPr id="11" name="矩形 10"/>
            <p:cNvSpPr/>
            <p:nvPr/>
          </p:nvSpPr>
          <p:spPr>
            <a:xfrm>
              <a:off x="749170" y="4525169"/>
              <a:ext cx="1798320" cy="117284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女士的发型应该保持美观、大方，在选择发卡、发带的时候，同样选择庄重简约的款式。</a:t>
              </a:r>
            </a:p>
          </p:txBody>
        </p:sp>
        <p:sp>
          <p:nvSpPr>
            <p:cNvPr id="12" name="矩形 11"/>
            <p:cNvSpPr/>
            <p:nvPr/>
          </p:nvSpPr>
          <p:spPr>
            <a:xfrm>
              <a:off x="1354967" y="4063524"/>
              <a:ext cx="800219" cy="461665"/>
            </a:xfrm>
            <a:prstGeom prst="rect">
              <a:avLst/>
            </a:prstGeom>
          </p:spPr>
          <p:txBody>
            <a:bodyPr wrap="none">
              <a:spAutoFit/>
            </a:bodyPr>
            <a:lstStyle/>
            <a:p>
              <a:pPr algn="ctr"/>
              <a:r>
                <a:rPr lang="zh-CN" altLang="en-US" sz="2400" b="1" dirty="0">
                  <a:solidFill>
                    <a:srgbClr val="00A2FF"/>
                  </a:solidFill>
                  <a:latin typeface="微软雅黑" panose="020B0503020204020204" pitchFamily="34" charset="-122"/>
                  <a:ea typeface="微软雅黑" panose="020B0503020204020204" pitchFamily="34" charset="-122"/>
                </a:rPr>
                <a:t>发型</a:t>
              </a:r>
              <a:endParaRPr lang="zh-CN" altLang="en-US" sz="2400" b="1" dirty="0">
                <a:solidFill>
                  <a:srgbClr val="00A2FF"/>
                </a:solidFill>
              </a:endParaRPr>
            </a:p>
          </p:txBody>
        </p:sp>
      </p:grpSp>
      <p:grpSp>
        <p:nvGrpSpPr>
          <p:cNvPr id="31" name="组合 30"/>
          <p:cNvGrpSpPr/>
          <p:nvPr/>
        </p:nvGrpSpPr>
        <p:grpSpPr>
          <a:xfrm>
            <a:off x="3041751" y="3669070"/>
            <a:ext cx="1783715" cy="1421130"/>
            <a:chOff x="3018891" y="5233075"/>
            <a:chExt cx="1783715" cy="1421130"/>
          </a:xfrm>
        </p:grpSpPr>
        <p:sp>
          <p:nvSpPr>
            <p:cNvPr id="13" name="矩形 12"/>
            <p:cNvSpPr/>
            <p:nvPr/>
          </p:nvSpPr>
          <p:spPr>
            <a:xfrm>
              <a:off x="3018891" y="5694720"/>
              <a:ext cx="1783715" cy="95948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合面部修饰应该以淡妆为主，不应该浓妆艳抹，也不应该不修边幅。</a:t>
              </a:r>
            </a:p>
          </p:txBody>
        </p:sp>
        <p:sp>
          <p:nvSpPr>
            <p:cNvPr id="17" name="矩形 16"/>
            <p:cNvSpPr/>
            <p:nvPr/>
          </p:nvSpPr>
          <p:spPr>
            <a:xfrm>
              <a:off x="3530374" y="5233075"/>
              <a:ext cx="803425" cy="461665"/>
            </a:xfrm>
            <a:prstGeom prst="rect">
              <a:avLst/>
            </a:prstGeom>
          </p:spPr>
          <p:txBody>
            <a:bodyPr wrap="none">
              <a:spAutoFit/>
            </a:bodyPr>
            <a:lstStyle/>
            <a:p>
              <a:pPr algn="ctr"/>
              <a:r>
                <a:rPr lang="zh-CN" altLang="en-US" sz="2400" b="1" dirty="0">
                  <a:solidFill>
                    <a:srgbClr val="98DE04"/>
                  </a:solidFill>
                  <a:latin typeface="微软雅黑" panose="020B0503020204020204" pitchFamily="34" charset="-122"/>
                  <a:ea typeface="微软雅黑" panose="020B0503020204020204" pitchFamily="34" charset="-122"/>
                </a:rPr>
                <a:t>妆容</a:t>
              </a:r>
            </a:p>
          </p:txBody>
        </p:sp>
      </p:grpSp>
      <p:sp>
        <p:nvSpPr>
          <p:cNvPr id="19" name="椭圆 18"/>
          <p:cNvSpPr>
            <a:spLocks noChangeAspect="1"/>
          </p:cNvSpPr>
          <p:nvPr/>
        </p:nvSpPr>
        <p:spPr>
          <a:xfrm>
            <a:off x="3235325" y="2033270"/>
            <a:ext cx="1397000" cy="1397000"/>
          </a:xfrm>
          <a:prstGeom prst="ellipse">
            <a:avLst/>
          </a:prstGeom>
          <a:blipFill>
            <a:blip r:embed="rId5"/>
            <a:stretch>
              <a:fillRect/>
            </a:stretch>
          </a:blip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073346" y="3669189"/>
            <a:ext cx="1784985" cy="1872615"/>
            <a:chOff x="5216221" y="4063524"/>
            <a:chExt cx="1784985" cy="1872615"/>
          </a:xfrm>
        </p:grpSpPr>
        <p:sp>
          <p:nvSpPr>
            <p:cNvPr id="14" name="矩形 13"/>
            <p:cNvSpPr/>
            <p:nvPr/>
          </p:nvSpPr>
          <p:spPr>
            <a:xfrm>
              <a:off x="5216221" y="4549934"/>
              <a:ext cx="1784985" cy="138620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女士着装要区分职业套装、礼服及休闲服。正式场合时，无领、无袖、太紧身或领口太低的衣服应避免。衣服款式要尽量合身。</a:t>
              </a:r>
            </a:p>
          </p:txBody>
        </p:sp>
        <p:sp>
          <p:nvSpPr>
            <p:cNvPr id="20" name="矩形 19"/>
            <p:cNvSpPr/>
            <p:nvPr/>
          </p:nvSpPr>
          <p:spPr>
            <a:xfrm>
              <a:off x="5707383" y="4063524"/>
              <a:ext cx="803425" cy="461665"/>
            </a:xfrm>
            <a:prstGeom prst="rect">
              <a:avLst/>
            </a:prstGeom>
          </p:spPr>
          <p:txBody>
            <a:bodyPr wrap="none">
              <a:spAutoFit/>
            </a:bodyPr>
            <a:lstStyle/>
            <a:p>
              <a:pPr algn="ctr"/>
              <a:r>
                <a:rPr lang="zh-CN" altLang="en-US" sz="2400" b="1" dirty="0">
                  <a:solidFill>
                    <a:srgbClr val="0BD0D9"/>
                  </a:solidFill>
                  <a:latin typeface="微软雅黑" panose="020B0503020204020204" pitchFamily="34" charset="-122"/>
                  <a:ea typeface="微软雅黑" panose="020B0503020204020204" pitchFamily="34" charset="-122"/>
                </a:rPr>
                <a:t>着装</a:t>
              </a:r>
            </a:p>
          </p:txBody>
        </p:sp>
      </p:grpSp>
      <p:sp>
        <p:nvSpPr>
          <p:cNvPr id="22" name="椭圆 21"/>
          <p:cNvSpPr>
            <a:spLocks noChangeAspect="1"/>
          </p:cNvSpPr>
          <p:nvPr/>
        </p:nvSpPr>
        <p:spPr>
          <a:xfrm>
            <a:off x="5285105" y="2068195"/>
            <a:ext cx="1362075" cy="1362075"/>
          </a:xfrm>
          <a:prstGeom prst="ellipse">
            <a:avLst/>
          </a:prstGeom>
          <a:blipFill>
            <a:blip r:embed="rId6"/>
            <a:stretch>
              <a:fillRect/>
            </a:stretch>
          </a:blip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7299960" y="2026285"/>
            <a:ext cx="1386205" cy="1386205"/>
          </a:xfrm>
          <a:prstGeom prst="ellipse">
            <a:avLst/>
          </a:prstGeom>
          <a:blipFill>
            <a:blip r:embed="rId7"/>
            <a:stretch>
              <a:fillRect/>
            </a:stretch>
          </a:blip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7120815" y="3693835"/>
            <a:ext cx="1713865" cy="1421130"/>
            <a:chOff x="7428790" y="5233075"/>
            <a:chExt cx="1713865" cy="1421130"/>
          </a:xfrm>
        </p:grpSpPr>
        <p:sp>
          <p:nvSpPr>
            <p:cNvPr id="15" name="矩形 14"/>
            <p:cNvSpPr/>
            <p:nvPr/>
          </p:nvSpPr>
          <p:spPr>
            <a:xfrm>
              <a:off x="7428790" y="5694720"/>
              <a:ext cx="1713865" cy="95948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丝袜的长度一定要高于裙子的下摆；皮鞋应该避免鞋跟过高或过细。</a:t>
              </a:r>
            </a:p>
          </p:txBody>
        </p:sp>
        <p:sp>
          <p:nvSpPr>
            <p:cNvPr id="26" name="矩形 25"/>
            <p:cNvSpPr/>
            <p:nvPr/>
          </p:nvSpPr>
          <p:spPr>
            <a:xfrm>
              <a:off x="7885996" y="5233075"/>
              <a:ext cx="800220" cy="461665"/>
            </a:xfrm>
            <a:prstGeom prst="rect">
              <a:avLst/>
            </a:prstGeom>
          </p:spPr>
          <p:txBody>
            <a:bodyPr wrap="none">
              <a:spAutoFit/>
            </a:bodyPr>
            <a:lstStyle/>
            <a:p>
              <a:pPr algn="ctr"/>
              <a:r>
                <a:rPr lang="zh-CN" altLang="en-US" sz="2400" b="1" dirty="0">
                  <a:solidFill>
                    <a:srgbClr val="C6A568"/>
                  </a:solidFill>
                  <a:latin typeface="微软雅黑" panose="020B0503020204020204" pitchFamily="34" charset="-122"/>
                  <a:ea typeface="微软雅黑" panose="020B0503020204020204" pitchFamily="34" charset="-122"/>
                </a:rPr>
                <a:t>鞋袜</a:t>
              </a:r>
            </a:p>
          </p:txBody>
        </p:sp>
      </p:grpSp>
      <p:grpSp>
        <p:nvGrpSpPr>
          <p:cNvPr id="34" name="组合 33"/>
          <p:cNvGrpSpPr/>
          <p:nvPr/>
        </p:nvGrpSpPr>
        <p:grpSpPr>
          <a:xfrm>
            <a:off x="9298102" y="3586639"/>
            <a:ext cx="1957070" cy="1635125"/>
            <a:chOff x="9563532" y="4063524"/>
            <a:chExt cx="1957070" cy="1635125"/>
          </a:xfrm>
        </p:grpSpPr>
        <p:sp>
          <p:nvSpPr>
            <p:cNvPr id="16" name="矩形 15"/>
            <p:cNvSpPr/>
            <p:nvPr/>
          </p:nvSpPr>
          <p:spPr>
            <a:xfrm>
              <a:off x="9563532" y="4525804"/>
              <a:ext cx="1957070" cy="117284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为了体现出对他人的尊重。装饰物如戒指、手表，尽量避免过于奢华。必备物品和男士携带标准基本相同。</a:t>
              </a:r>
            </a:p>
          </p:txBody>
        </p:sp>
        <p:sp>
          <p:nvSpPr>
            <p:cNvPr id="27" name="矩形 26"/>
            <p:cNvSpPr/>
            <p:nvPr/>
          </p:nvSpPr>
          <p:spPr>
            <a:xfrm>
              <a:off x="10050803" y="4063524"/>
              <a:ext cx="800220" cy="461665"/>
            </a:xfrm>
            <a:prstGeom prst="rect">
              <a:avLst/>
            </a:prstGeom>
          </p:spPr>
          <p:txBody>
            <a:bodyPr wrap="none">
              <a:spAutoFit/>
            </a:bodyPr>
            <a:lstStyle/>
            <a:p>
              <a:pPr algn="ctr"/>
              <a:r>
                <a:rPr lang="zh-CN" altLang="en-US" sz="2400" b="1" dirty="0">
                  <a:solidFill>
                    <a:srgbClr val="FF3B30"/>
                  </a:solidFill>
                  <a:latin typeface="微软雅黑" panose="020B0503020204020204" pitchFamily="34" charset="-122"/>
                  <a:ea typeface="微软雅黑" panose="020B0503020204020204" pitchFamily="34" charset="-122"/>
                </a:rPr>
                <a:t>配饰</a:t>
              </a:r>
            </a:p>
          </p:txBody>
        </p:sp>
      </p:grpSp>
      <p:sp>
        <p:nvSpPr>
          <p:cNvPr id="29" name="椭圆 28"/>
          <p:cNvSpPr>
            <a:spLocks noChangeAspect="1"/>
          </p:cNvSpPr>
          <p:nvPr/>
        </p:nvSpPr>
        <p:spPr>
          <a:xfrm>
            <a:off x="9404985" y="2018665"/>
            <a:ext cx="1376045" cy="1376045"/>
          </a:xfrm>
          <a:prstGeom prst="ellipse">
            <a:avLst/>
          </a:prstGeom>
          <a:blipFill>
            <a:blip r:embed="rId8"/>
            <a:stretch>
              <a:fillRect/>
            </a:stretch>
          </a:blip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2" presetClass="entr" presetSubtype="1" fill="hold" grpId="0" nodeType="withEffect" p14:presetBounceEnd="33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33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33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33000">
                                      <p:stCondLst>
                                        <p:cond delay="150"/>
                                      </p:stCondLst>
                                      <p:childTnLst>
                                        <p:set>
                                          <p:cBhvr>
                                            <p:cTn id="14" dur="1" fill="hold">
                                              <p:stCondLst>
                                                <p:cond delay="0"/>
                                              </p:stCondLst>
                                            </p:cTn>
                                            <p:tgtEl>
                                              <p:spTgt spid="19"/>
                                            </p:tgtEl>
                                            <p:attrNameLst>
                                              <p:attrName>style.visibility</p:attrName>
                                            </p:attrNameLst>
                                          </p:cBhvr>
                                          <p:to>
                                            <p:strVal val="visible"/>
                                          </p:to>
                                        </p:set>
                                        <p:anim calcmode="lin" valueType="num" p14:bounceEnd="33000">
                                          <p:cBhvr additive="base">
                                            <p:cTn id="15" dur="1000" fill="hold"/>
                                            <p:tgtEl>
                                              <p:spTgt spid="19"/>
                                            </p:tgtEl>
                                            <p:attrNameLst>
                                              <p:attrName>ppt_x</p:attrName>
                                            </p:attrNameLst>
                                          </p:cBhvr>
                                          <p:tavLst>
                                            <p:tav tm="0">
                                              <p:val>
                                                <p:strVal val="#ppt_x"/>
                                              </p:val>
                                            </p:tav>
                                            <p:tav tm="100000">
                                              <p:val>
                                                <p:strVal val="#ppt_x"/>
                                              </p:val>
                                            </p:tav>
                                          </p:tavLst>
                                        </p:anim>
                                        <p:anim calcmode="lin" valueType="num" p14:bounceEnd="33000">
                                          <p:cBhvr additive="base">
                                            <p:cTn id="16" dur="10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33000">
                                      <p:stCondLst>
                                        <p:cond delay="300"/>
                                      </p:stCondLst>
                                      <p:childTnLst>
                                        <p:set>
                                          <p:cBhvr>
                                            <p:cTn id="18" dur="1" fill="hold">
                                              <p:stCondLst>
                                                <p:cond delay="0"/>
                                              </p:stCondLst>
                                            </p:cTn>
                                            <p:tgtEl>
                                              <p:spTgt spid="22"/>
                                            </p:tgtEl>
                                            <p:attrNameLst>
                                              <p:attrName>style.visibility</p:attrName>
                                            </p:attrNameLst>
                                          </p:cBhvr>
                                          <p:to>
                                            <p:strVal val="visible"/>
                                          </p:to>
                                        </p:set>
                                        <p:anim calcmode="lin" valueType="num" p14:bounceEnd="33000">
                                          <p:cBhvr additive="base">
                                            <p:cTn id="19" dur="1000" fill="hold"/>
                                            <p:tgtEl>
                                              <p:spTgt spid="22"/>
                                            </p:tgtEl>
                                            <p:attrNameLst>
                                              <p:attrName>ppt_x</p:attrName>
                                            </p:attrNameLst>
                                          </p:cBhvr>
                                          <p:tavLst>
                                            <p:tav tm="0">
                                              <p:val>
                                                <p:strVal val="#ppt_x"/>
                                              </p:val>
                                            </p:tav>
                                            <p:tav tm="100000">
                                              <p:val>
                                                <p:strVal val="#ppt_x"/>
                                              </p:val>
                                            </p:tav>
                                          </p:tavLst>
                                        </p:anim>
                                        <p:anim calcmode="lin" valueType="num" p14:bounceEnd="33000">
                                          <p:cBhvr additive="base">
                                            <p:cTn id="20" dur="1000" fill="hold"/>
                                            <p:tgtEl>
                                              <p:spTgt spid="2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33000">
                                      <p:stCondLst>
                                        <p:cond delay="450"/>
                                      </p:stCondLst>
                                      <p:childTnLst>
                                        <p:set>
                                          <p:cBhvr>
                                            <p:cTn id="22" dur="1" fill="hold">
                                              <p:stCondLst>
                                                <p:cond delay="0"/>
                                              </p:stCondLst>
                                            </p:cTn>
                                            <p:tgtEl>
                                              <p:spTgt spid="25"/>
                                            </p:tgtEl>
                                            <p:attrNameLst>
                                              <p:attrName>style.visibility</p:attrName>
                                            </p:attrNameLst>
                                          </p:cBhvr>
                                          <p:to>
                                            <p:strVal val="visible"/>
                                          </p:to>
                                        </p:set>
                                        <p:anim calcmode="lin" valueType="num" p14:bounceEnd="33000">
                                          <p:cBhvr additive="base">
                                            <p:cTn id="23" dur="1000" fill="hold"/>
                                            <p:tgtEl>
                                              <p:spTgt spid="25"/>
                                            </p:tgtEl>
                                            <p:attrNameLst>
                                              <p:attrName>ppt_x</p:attrName>
                                            </p:attrNameLst>
                                          </p:cBhvr>
                                          <p:tavLst>
                                            <p:tav tm="0">
                                              <p:val>
                                                <p:strVal val="#ppt_x"/>
                                              </p:val>
                                            </p:tav>
                                            <p:tav tm="100000">
                                              <p:val>
                                                <p:strVal val="#ppt_x"/>
                                              </p:val>
                                            </p:tav>
                                          </p:tavLst>
                                        </p:anim>
                                        <p:anim calcmode="lin" valueType="num" p14:bounceEnd="33000">
                                          <p:cBhvr additive="base">
                                            <p:cTn id="24" dur="10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33000">
                                      <p:stCondLst>
                                        <p:cond delay="600"/>
                                      </p:stCondLst>
                                      <p:childTnLst>
                                        <p:set>
                                          <p:cBhvr>
                                            <p:cTn id="26" dur="1" fill="hold">
                                              <p:stCondLst>
                                                <p:cond delay="0"/>
                                              </p:stCondLst>
                                            </p:cTn>
                                            <p:tgtEl>
                                              <p:spTgt spid="29"/>
                                            </p:tgtEl>
                                            <p:attrNameLst>
                                              <p:attrName>style.visibility</p:attrName>
                                            </p:attrNameLst>
                                          </p:cBhvr>
                                          <p:to>
                                            <p:strVal val="visible"/>
                                          </p:to>
                                        </p:set>
                                        <p:anim calcmode="lin" valueType="num" p14:bounceEnd="33000">
                                          <p:cBhvr additive="base">
                                            <p:cTn id="27" dur="1000" fill="hold"/>
                                            <p:tgtEl>
                                              <p:spTgt spid="29"/>
                                            </p:tgtEl>
                                            <p:attrNameLst>
                                              <p:attrName>ppt_x</p:attrName>
                                            </p:attrNameLst>
                                          </p:cBhvr>
                                          <p:tavLst>
                                            <p:tav tm="0">
                                              <p:val>
                                                <p:strVal val="#ppt_x"/>
                                              </p:val>
                                            </p:tav>
                                            <p:tav tm="100000">
                                              <p:val>
                                                <p:strVal val="#ppt_x"/>
                                              </p:val>
                                            </p:tav>
                                          </p:tavLst>
                                        </p:anim>
                                        <p:anim calcmode="lin" valueType="num" p14:bounceEnd="33000">
                                          <p:cBhvr additive="base">
                                            <p:cTn id="28" dur="1000" fill="hold"/>
                                            <p:tgtEl>
                                              <p:spTgt spid="29"/>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1000"/>
                                            <p:tgtEl>
                                              <p:spTgt spid="30"/>
                                            </p:tgtEl>
                                          </p:cBhvr>
                                        </p:animEffect>
                                      </p:childTnLst>
                                    </p:cTn>
                                  </p:par>
                                  <p:par>
                                    <p:cTn id="33" presetID="22" presetClass="entr" presetSubtype="1"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1000"/>
                                            <p:tgtEl>
                                              <p:spTgt spid="31"/>
                                            </p:tgtEl>
                                          </p:cBhvr>
                                        </p:animEffect>
                                      </p:childTnLst>
                                    </p:cTn>
                                  </p:par>
                                  <p:par>
                                    <p:cTn id="36" presetID="22" presetClass="entr" presetSubtype="1"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1000"/>
                                            <p:tgtEl>
                                              <p:spTgt spid="32"/>
                                            </p:tgtEl>
                                          </p:cBhvr>
                                        </p:animEffect>
                                      </p:childTnLst>
                                    </p:cTn>
                                  </p:par>
                                  <p:par>
                                    <p:cTn id="39" presetID="22" presetClass="entr" presetSubtype="1"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1000"/>
                                            <p:tgtEl>
                                              <p:spTgt spid="33"/>
                                            </p:tgtEl>
                                          </p:cBhvr>
                                        </p:animEffect>
                                      </p:childTnLst>
                                    </p:cTn>
                                  </p:par>
                                  <p:par>
                                    <p:cTn id="42" presetID="22" presetClass="entr" presetSubtype="1"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1000"/>
                                            <p:tgtEl>
                                              <p:spTgt spid="34"/>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ldLvl="0" animBg="1"/>
          <p:bldP spid="19" grpId="0" bldLvl="0" animBg="1"/>
          <p:bldP spid="22" grpId="0" bldLvl="0" animBg="1"/>
          <p:bldP spid="25" grpId="0" bldLvl="0" animBg="1"/>
          <p:bldP spid="29" grpId="0" bldLvl="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1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ppt_x"/>
                                              </p:val>
                                            </p:tav>
                                            <p:tav tm="100000">
                                              <p:val>
                                                <p:strVal val="#ppt_x"/>
                                              </p:val>
                                            </p:tav>
                                          </p:tavLst>
                                        </p:anim>
                                        <p:anim calcmode="lin" valueType="num">
                                          <p:cBhvr additive="base">
                                            <p:cTn id="20" dur="1000" fill="hold"/>
                                            <p:tgtEl>
                                              <p:spTgt spid="2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5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1000" fill="hold"/>
                                            <p:tgtEl>
                                              <p:spTgt spid="29"/>
                                            </p:tgtEl>
                                            <p:attrNameLst>
                                              <p:attrName>ppt_x</p:attrName>
                                            </p:attrNameLst>
                                          </p:cBhvr>
                                          <p:tavLst>
                                            <p:tav tm="0">
                                              <p:val>
                                                <p:strVal val="#ppt_x"/>
                                              </p:val>
                                            </p:tav>
                                            <p:tav tm="100000">
                                              <p:val>
                                                <p:strVal val="#ppt_x"/>
                                              </p:val>
                                            </p:tav>
                                          </p:tavLst>
                                        </p:anim>
                                        <p:anim calcmode="lin" valueType="num">
                                          <p:cBhvr additive="base">
                                            <p:cTn id="28" dur="1000" fill="hold"/>
                                            <p:tgtEl>
                                              <p:spTgt spid="29"/>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1000"/>
                                            <p:tgtEl>
                                              <p:spTgt spid="30"/>
                                            </p:tgtEl>
                                          </p:cBhvr>
                                        </p:animEffect>
                                      </p:childTnLst>
                                    </p:cTn>
                                  </p:par>
                                  <p:par>
                                    <p:cTn id="33" presetID="22" presetClass="entr" presetSubtype="1"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1000"/>
                                            <p:tgtEl>
                                              <p:spTgt spid="31"/>
                                            </p:tgtEl>
                                          </p:cBhvr>
                                        </p:animEffect>
                                      </p:childTnLst>
                                    </p:cTn>
                                  </p:par>
                                  <p:par>
                                    <p:cTn id="36" presetID="22" presetClass="entr" presetSubtype="1"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1000"/>
                                            <p:tgtEl>
                                              <p:spTgt spid="32"/>
                                            </p:tgtEl>
                                          </p:cBhvr>
                                        </p:animEffect>
                                      </p:childTnLst>
                                    </p:cTn>
                                  </p:par>
                                  <p:par>
                                    <p:cTn id="39" presetID="22" presetClass="entr" presetSubtype="1"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1000"/>
                                            <p:tgtEl>
                                              <p:spTgt spid="33"/>
                                            </p:tgtEl>
                                          </p:cBhvr>
                                        </p:animEffect>
                                      </p:childTnLst>
                                    </p:cTn>
                                  </p:par>
                                  <p:par>
                                    <p:cTn id="42" presetID="22" presetClass="entr" presetSubtype="1"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1000"/>
                                            <p:tgtEl>
                                              <p:spTgt spid="34"/>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ldLvl="0" animBg="1"/>
          <p:bldP spid="19" grpId="0" bldLvl="0" animBg="1"/>
          <p:bldP spid="22" grpId="0" bldLvl="0" animBg="1"/>
          <p:bldP spid="25" grpId="0" bldLvl="0" animBg="1"/>
          <p:bldP spid="29" grpId="0" bldLvl="0" animBg="1"/>
          <p:bldP spid="35"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72136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50178" y="730807"/>
            <a:ext cx="4555374" cy="584775"/>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男士仪表</a:t>
            </a:r>
          </a:p>
        </p:txBody>
      </p:sp>
      <p:grpSp>
        <p:nvGrpSpPr>
          <p:cNvPr id="79" name="组合 78"/>
          <p:cNvGrpSpPr/>
          <p:nvPr/>
        </p:nvGrpSpPr>
        <p:grpSpPr>
          <a:xfrm>
            <a:off x="4931185" y="4573297"/>
            <a:ext cx="2804173" cy="1420873"/>
            <a:chOff x="4931185" y="4573297"/>
            <a:chExt cx="2804173" cy="1420873"/>
          </a:xfrm>
        </p:grpSpPr>
        <p:sp>
          <p:nvSpPr>
            <p:cNvPr id="6" name="矩形 5"/>
            <p:cNvSpPr/>
            <p:nvPr/>
          </p:nvSpPr>
          <p:spPr>
            <a:xfrm>
              <a:off x="4931185" y="5034685"/>
              <a:ext cx="2804173" cy="95948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男士的着装以西装领带最为稳妥，衬衫的搭配要适宜。正式场合下，尽量不要穿夹克衫、或西装与高领衫、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恤毛衣搭配。</a:t>
              </a:r>
            </a:p>
          </p:txBody>
        </p:sp>
        <p:sp>
          <p:nvSpPr>
            <p:cNvPr id="33" name="矩形 32"/>
            <p:cNvSpPr/>
            <p:nvPr/>
          </p:nvSpPr>
          <p:spPr>
            <a:xfrm>
              <a:off x="5727422" y="4573297"/>
              <a:ext cx="800220" cy="461665"/>
            </a:xfrm>
            <a:prstGeom prst="rect">
              <a:avLst/>
            </a:prstGeom>
          </p:spPr>
          <p:txBody>
            <a:bodyPr wrap="none">
              <a:spAutoFit/>
            </a:bodyPr>
            <a:lstStyle/>
            <a:p>
              <a:pPr algn="ctr"/>
              <a:r>
                <a:rPr lang="zh-CN" altLang="en-US" sz="2400" b="1" dirty="0">
                  <a:solidFill>
                    <a:srgbClr val="5B9BD5"/>
                  </a:solidFill>
                  <a:latin typeface="微软雅黑" panose="020B0503020204020204" pitchFamily="34" charset="-122"/>
                  <a:ea typeface="微软雅黑" panose="020B0503020204020204" pitchFamily="34" charset="-122"/>
                </a:rPr>
                <a:t>搭配</a:t>
              </a:r>
            </a:p>
          </p:txBody>
        </p:sp>
      </p:grpSp>
      <p:grpSp>
        <p:nvGrpSpPr>
          <p:cNvPr id="80" name="组合 79"/>
          <p:cNvGrpSpPr/>
          <p:nvPr/>
        </p:nvGrpSpPr>
        <p:grpSpPr>
          <a:xfrm>
            <a:off x="1327005" y="1315937"/>
            <a:ext cx="3604326" cy="1537952"/>
            <a:chOff x="1327005" y="1315937"/>
            <a:chExt cx="3604326" cy="1537952"/>
          </a:xfrm>
        </p:grpSpPr>
        <p:sp>
          <p:nvSpPr>
            <p:cNvPr id="2" name="Text Box 9"/>
            <p:cNvSpPr txBox="1">
              <a:spLocks noChangeArrowheads="1"/>
            </p:cNvSpPr>
            <p:nvPr/>
          </p:nvSpPr>
          <p:spPr bwMode="auto">
            <a:xfrm>
              <a:off x="1327005" y="1315937"/>
              <a:ext cx="2804173" cy="13862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spcBef>
                  <a:spcPct val="5000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西装一般以深色为主，避免颜色艳丽。西服一般分为单排扣和双排扣。穿单排扣时，注意系纽扣，两粒只系上面的一粒，三粒只系上面的两粒；穿双排扣时，应系好所有纽扣。</a:t>
              </a:r>
            </a:p>
          </p:txBody>
        </p:sp>
        <p:sp>
          <p:nvSpPr>
            <p:cNvPr id="40" name="矩形 39"/>
            <p:cNvSpPr/>
            <p:nvPr/>
          </p:nvSpPr>
          <p:spPr>
            <a:xfrm>
              <a:off x="4131111" y="2392224"/>
              <a:ext cx="800220" cy="461665"/>
            </a:xfrm>
            <a:prstGeom prst="rect">
              <a:avLst/>
            </a:prstGeom>
          </p:spPr>
          <p:txBody>
            <a:bodyPr wrap="none">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西装</a:t>
              </a:r>
            </a:p>
          </p:txBody>
        </p:sp>
      </p:grpSp>
      <p:grpSp>
        <p:nvGrpSpPr>
          <p:cNvPr id="81" name="组合 80"/>
          <p:cNvGrpSpPr/>
          <p:nvPr/>
        </p:nvGrpSpPr>
        <p:grpSpPr>
          <a:xfrm>
            <a:off x="1804801" y="3892321"/>
            <a:ext cx="3126970" cy="1523755"/>
            <a:chOff x="5426841" y="4376191"/>
            <a:chExt cx="3126970" cy="1523755"/>
          </a:xfrm>
        </p:grpSpPr>
        <p:sp>
          <p:nvSpPr>
            <p:cNvPr id="7" name="矩形 6"/>
            <p:cNvSpPr/>
            <p:nvPr/>
          </p:nvSpPr>
          <p:spPr>
            <a:xfrm>
              <a:off x="5426841" y="4727101"/>
              <a:ext cx="2326346" cy="117284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衬衫颜色要与整体颜色协调，材质不宜过薄过透，衬衫里不要套深色内衣或保暖衣，特别注意不要将保暖衣或内衣露出领口。</a:t>
              </a:r>
            </a:p>
          </p:txBody>
        </p:sp>
        <p:sp>
          <p:nvSpPr>
            <p:cNvPr id="49" name="矩形 48"/>
            <p:cNvSpPr/>
            <p:nvPr/>
          </p:nvSpPr>
          <p:spPr>
            <a:xfrm>
              <a:off x="7753591" y="4376191"/>
              <a:ext cx="800220" cy="461665"/>
            </a:xfrm>
            <a:prstGeom prst="rect">
              <a:avLst/>
            </a:prstGeom>
          </p:spPr>
          <p:txBody>
            <a:bodyPr wrap="none">
              <a:spAutoFit/>
            </a:bodyPr>
            <a:lstStyle/>
            <a:p>
              <a:pPr algn="ctr"/>
              <a:r>
                <a:rPr lang="zh-CN" altLang="en-US" sz="2400" b="1" dirty="0">
                  <a:solidFill>
                    <a:srgbClr val="ED7D31"/>
                  </a:solidFill>
                  <a:latin typeface="微软雅黑" panose="020B0503020204020204" pitchFamily="34" charset="-122"/>
                  <a:ea typeface="微软雅黑" panose="020B0503020204020204" pitchFamily="34" charset="-122"/>
                </a:rPr>
                <a:t>衬衫</a:t>
              </a:r>
            </a:p>
          </p:txBody>
        </p:sp>
      </p:grpSp>
      <p:grpSp>
        <p:nvGrpSpPr>
          <p:cNvPr id="82" name="组合 81"/>
          <p:cNvGrpSpPr/>
          <p:nvPr/>
        </p:nvGrpSpPr>
        <p:grpSpPr>
          <a:xfrm>
            <a:off x="7314509" y="1746471"/>
            <a:ext cx="3604327" cy="1107534"/>
            <a:chOff x="5732089" y="2145886"/>
            <a:chExt cx="3604327" cy="1107534"/>
          </a:xfrm>
        </p:grpSpPr>
        <p:sp>
          <p:nvSpPr>
            <p:cNvPr id="8" name="矩形 7"/>
            <p:cNvSpPr/>
            <p:nvPr/>
          </p:nvSpPr>
          <p:spPr>
            <a:xfrm>
              <a:off x="6532243" y="2145886"/>
              <a:ext cx="2804173" cy="95948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领带的颜色要与衬衫、西服颜色相互配合，领带的长度正好抵达腰带的上方一两公分的距离，这样最为适宜。</a:t>
              </a:r>
            </a:p>
          </p:txBody>
        </p:sp>
        <p:sp>
          <p:nvSpPr>
            <p:cNvPr id="58" name="矩形 57"/>
            <p:cNvSpPr/>
            <p:nvPr/>
          </p:nvSpPr>
          <p:spPr>
            <a:xfrm>
              <a:off x="5732089" y="2791755"/>
              <a:ext cx="800220" cy="461665"/>
            </a:xfrm>
            <a:prstGeom prst="rect">
              <a:avLst/>
            </a:prstGeom>
          </p:spPr>
          <p:txBody>
            <a:bodyPr wrap="none">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领带</a:t>
              </a:r>
            </a:p>
          </p:txBody>
        </p:sp>
      </p:grpSp>
      <p:grpSp>
        <p:nvGrpSpPr>
          <p:cNvPr id="83" name="组合 82"/>
          <p:cNvGrpSpPr/>
          <p:nvPr/>
        </p:nvGrpSpPr>
        <p:grpSpPr>
          <a:xfrm>
            <a:off x="7314380" y="3781661"/>
            <a:ext cx="3872230" cy="1386205"/>
            <a:chOff x="7314380" y="3781661"/>
            <a:chExt cx="3872230" cy="1386205"/>
          </a:xfrm>
        </p:grpSpPr>
        <p:sp>
          <p:nvSpPr>
            <p:cNvPr id="9" name="矩形 8"/>
            <p:cNvSpPr/>
            <p:nvPr/>
          </p:nvSpPr>
          <p:spPr>
            <a:xfrm>
              <a:off x="8287200" y="3781661"/>
              <a:ext cx="2899410" cy="138620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在穿西服打领带时，一般配以皮鞋，不要穿运动鞋、凉鞋或布鞋，皮鞋要光亮、整洁。同事注意袜子的质地、透气性，袜子的颜色要协调。深色皮鞋配深色袜子，避免出现比较花的图案。</a:t>
              </a:r>
            </a:p>
          </p:txBody>
        </p:sp>
        <p:sp>
          <p:nvSpPr>
            <p:cNvPr id="60" name="矩形 59"/>
            <p:cNvSpPr/>
            <p:nvPr/>
          </p:nvSpPr>
          <p:spPr>
            <a:xfrm>
              <a:off x="7314380" y="3781702"/>
              <a:ext cx="800220" cy="461665"/>
            </a:xfrm>
            <a:prstGeom prst="rect">
              <a:avLst/>
            </a:prstGeom>
          </p:spPr>
          <p:txBody>
            <a:bodyPr wrap="none">
              <a:spAutoFit/>
            </a:bodyPr>
            <a:lstStyle/>
            <a:p>
              <a:pPr algn="ctr"/>
              <a:r>
                <a:rPr lang="zh-CN" altLang="en-US" sz="2400" b="1" dirty="0">
                  <a:solidFill>
                    <a:srgbClr val="ED7D31"/>
                  </a:solidFill>
                  <a:latin typeface="微软雅黑" panose="020B0503020204020204" pitchFamily="34" charset="-122"/>
                  <a:ea typeface="微软雅黑" panose="020B0503020204020204" pitchFamily="34" charset="-122"/>
                </a:rPr>
                <a:t>鞋袜</a:t>
              </a:r>
            </a:p>
          </p:txBody>
        </p:sp>
      </p:grpSp>
      <p:sp>
        <p:nvSpPr>
          <p:cNvPr id="32" name="矩形 31"/>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14" name="蜘蛛网"/>
          <p:cNvSpPr/>
          <p:nvPr/>
        </p:nvSpPr>
        <p:spPr bwMode="auto">
          <a:xfrm rot="19740000">
            <a:off x="4886960" y="2233930"/>
            <a:ext cx="2480945" cy="2115820"/>
          </a:xfrm>
          <a:custGeom>
            <a:avLst/>
            <a:gdLst/>
            <a:ahLst/>
            <a:cxnLst/>
            <a:rect l="0" t="0" r="r" b="b"/>
            <a:pathLst>
              <a:path w="7982857" h="6899275">
                <a:moveTo>
                  <a:pt x="2269670" y="6268368"/>
                </a:moveTo>
                <a:lnTo>
                  <a:pt x="2336823" y="6390458"/>
                </a:lnTo>
                <a:lnTo>
                  <a:pt x="2508133" y="6390458"/>
                </a:lnTo>
                <a:lnTo>
                  <a:pt x="2317253" y="6806763"/>
                </a:lnTo>
                <a:lnTo>
                  <a:pt x="1979228" y="6826333"/>
                </a:lnTo>
                <a:lnTo>
                  <a:pt x="2269670" y="6268368"/>
                </a:lnTo>
                <a:close/>
                <a:moveTo>
                  <a:pt x="5790905" y="6247025"/>
                </a:moveTo>
                <a:lnTo>
                  <a:pt x="6201876" y="6899275"/>
                </a:lnTo>
                <a:lnTo>
                  <a:pt x="5936793" y="6899275"/>
                </a:lnTo>
                <a:lnTo>
                  <a:pt x="5643877" y="6390458"/>
                </a:lnTo>
                <a:lnTo>
                  <a:pt x="5711739" y="6390458"/>
                </a:lnTo>
                <a:lnTo>
                  <a:pt x="5790905" y="6247025"/>
                </a:lnTo>
                <a:close/>
                <a:moveTo>
                  <a:pt x="2645991" y="6089794"/>
                </a:moveTo>
                <a:lnTo>
                  <a:pt x="5470791" y="6089794"/>
                </a:lnTo>
                <a:lnTo>
                  <a:pt x="5643877" y="6390458"/>
                </a:lnTo>
                <a:lnTo>
                  <a:pt x="2508133" y="6390458"/>
                </a:lnTo>
                <a:lnTo>
                  <a:pt x="2645991" y="6089794"/>
                </a:lnTo>
                <a:close/>
                <a:moveTo>
                  <a:pt x="2786760" y="5274993"/>
                </a:moveTo>
                <a:lnTo>
                  <a:pt x="2845640" y="5391504"/>
                </a:lnTo>
                <a:lnTo>
                  <a:pt x="2966164" y="5391504"/>
                </a:lnTo>
                <a:lnTo>
                  <a:pt x="2645991" y="6089794"/>
                </a:lnTo>
                <a:lnTo>
                  <a:pt x="2469364" y="6089794"/>
                </a:lnTo>
                <a:lnTo>
                  <a:pt x="2415490" y="5988234"/>
                </a:lnTo>
                <a:lnTo>
                  <a:pt x="2786760" y="5274993"/>
                </a:lnTo>
                <a:close/>
                <a:moveTo>
                  <a:pt x="5176067" y="5271217"/>
                </a:moveTo>
                <a:lnTo>
                  <a:pt x="5641338" y="6009648"/>
                </a:lnTo>
                <a:lnTo>
                  <a:pt x="5597878" y="6089794"/>
                </a:lnTo>
                <a:lnTo>
                  <a:pt x="5470791" y="6089794"/>
                </a:lnTo>
                <a:lnTo>
                  <a:pt x="5068801" y="5391504"/>
                </a:lnTo>
                <a:lnTo>
                  <a:pt x="5107741" y="5391504"/>
                </a:lnTo>
                <a:lnTo>
                  <a:pt x="5176067" y="5271217"/>
                </a:lnTo>
                <a:close/>
                <a:moveTo>
                  <a:pt x="3077919" y="5147770"/>
                </a:moveTo>
                <a:lnTo>
                  <a:pt x="4928488" y="5147770"/>
                </a:lnTo>
                <a:lnTo>
                  <a:pt x="5068801" y="5391504"/>
                </a:lnTo>
                <a:lnTo>
                  <a:pt x="2966164" y="5391504"/>
                </a:lnTo>
                <a:lnTo>
                  <a:pt x="3077919" y="5147770"/>
                </a:lnTo>
                <a:close/>
                <a:moveTo>
                  <a:pt x="4681978" y="4487050"/>
                </a:moveTo>
                <a:lnTo>
                  <a:pt x="5052716" y="5075447"/>
                </a:lnTo>
                <a:lnTo>
                  <a:pt x="5013450" y="5147770"/>
                </a:lnTo>
                <a:lnTo>
                  <a:pt x="4928488" y="5147770"/>
                </a:lnTo>
                <a:lnTo>
                  <a:pt x="4592045" y="4563342"/>
                </a:lnTo>
                <a:lnTo>
                  <a:pt x="4637174" y="4563342"/>
                </a:lnTo>
                <a:lnTo>
                  <a:pt x="4681978" y="4487050"/>
                </a:lnTo>
                <a:close/>
                <a:moveTo>
                  <a:pt x="3227655" y="4427996"/>
                </a:moveTo>
                <a:lnTo>
                  <a:pt x="3316207" y="4563342"/>
                </a:lnTo>
                <a:lnTo>
                  <a:pt x="3345885" y="4563342"/>
                </a:lnTo>
                <a:lnTo>
                  <a:pt x="3077919" y="5147770"/>
                </a:lnTo>
                <a:lnTo>
                  <a:pt x="2921251" y="5147770"/>
                </a:lnTo>
                <a:lnTo>
                  <a:pt x="2889035" y="5078514"/>
                </a:lnTo>
                <a:lnTo>
                  <a:pt x="3227655" y="4427996"/>
                </a:lnTo>
                <a:close/>
                <a:moveTo>
                  <a:pt x="6909955" y="3670153"/>
                </a:moveTo>
                <a:lnTo>
                  <a:pt x="7210879" y="3674318"/>
                </a:lnTo>
                <a:lnTo>
                  <a:pt x="5790905" y="6247025"/>
                </a:lnTo>
                <a:lnTo>
                  <a:pt x="5641338" y="6009648"/>
                </a:lnTo>
                <a:lnTo>
                  <a:pt x="6909955" y="3670153"/>
                </a:lnTo>
                <a:close/>
                <a:moveTo>
                  <a:pt x="5823843" y="3655120"/>
                </a:moveTo>
                <a:lnTo>
                  <a:pt x="6091941" y="3658831"/>
                </a:lnTo>
                <a:lnTo>
                  <a:pt x="5176067" y="5271217"/>
                </a:lnTo>
                <a:lnTo>
                  <a:pt x="5052716" y="5075447"/>
                </a:lnTo>
                <a:lnTo>
                  <a:pt x="5823843" y="3655120"/>
                </a:lnTo>
                <a:close/>
                <a:moveTo>
                  <a:pt x="1960507" y="3639999"/>
                </a:moveTo>
                <a:lnTo>
                  <a:pt x="2219883" y="3639999"/>
                </a:lnTo>
                <a:lnTo>
                  <a:pt x="2889035" y="5078514"/>
                </a:lnTo>
                <a:lnTo>
                  <a:pt x="2786760" y="5274993"/>
                </a:lnTo>
                <a:lnTo>
                  <a:pt x="1960507" y="3639999"/>
                </a:lnTo>
                <a:close/>
                <a:moveTo>
                  <a:pt x="823985" y="3639999"/>
                </a:moveTo>
                <a:lnTo>
                  <a:pt x="1169826" y="3639999"/>
                </a:lnTo>
                <a:lnTo>
                  <a:pt x="2415490" y="5988234"/>
                </a:lnTo>
                <a:lnTo>
                  <a:pt x="2269670" y="6268368"/>
                </a:lnTo>
                <a:lnTo>
                  <a:pt x="823985" y="3639999"/>
                </a:lnTo>
                <a:close/>
                <a:moveTo>
                  <a:pt x="7147462" y="3519004"/>
                </a:moveTo>
                <a:lnTo>
                  <a:pt x="7982857" y="3522966"/>
                </a:lnTo>
                <a:lnTo>
                  <a:pt x="7982857" y="3685004"/>
                </a:lnTo>
                <a:lnTo>
                  <a:pt x="7210879" y="3674318"/>
                </a:lnTo>
                <a:lnTo>
                  <a:pt x="7219510" y="3658680"/>
                </a:lnTo>
                <a:lnTo>
                  <a:pt x="7147462" y="3519004"/>
                </a:lnTo>
                <a:close/>
                <a:moveTo>
                  <a:pt x="6075690" y="3513921"/>
                </a:moveTo>
                <a:lnTo>
                  <a:pt x="6844742" y="3517569"/>
                </a:lnTo>
                <a:lnTo>
                  <a:pt x="6916177" y="3658680"/>
                </a:lnTo>
                <a:lnTo>
                  <a:pt x="6909955" y="3670153"/>
                </a:lnTo>
                <a:lnTo>
                  <a:pt x="6091941" y="3658831"/>
                </a:lnTo>
                <a:lnTo>
                  <a:pt x="6125375" y="3599970"/>
                </a:lnTo>
                <a:lnTo>
                  <a:pt x="6075690" y="3513921"/>
                </a:lnTo>
                <a:close/>
                <a:moveTo>
                  <a:pt x="5138146" y="3509475"/>
                </a:moveTo>
                <a:lnTo>
                  <a:pt x="5822338" y="3512720"/>
                </a:lnTo>
                <a:lnTo>
                  <a:pt x="5862961" y="3583069"/>
                </a:lnTo>
                <a:lnTo>
                  <a:pt x="5823843" y="3655120"/>
                </a:lnTo>
                <a:lnTo>
                  <a:pt x="5175803" y="3646150"/>
                </a:lnTo>
                <a:lnTo>
                  <a:pt x="5202922" y="3599970"/>
                </a:lnTo>
                <a:lnTo>
                  <a:pt x="5138146" y="3509475"/>
                </a:lnTo>
                <a:close/>
                <a:moveTo>
                  <a:pt x="2230189" y="3492304"/>
                </a:moveTo>
                <a:lnTo>
                  <a:pt x="2729612" y="3510026"/>
                </a:lnTo>
                <a:lnTo>
                  <a:pt x="2674848" y="3583069"/>
                </a:lnTo>
                <a:lnTo>
                  <a:pt x="2712096" y="3639999"/>
                </a:lnTo>
                <a:lnTo>
                  <a:pt x="2219883" y="3639999"/>
                </a:lnTo>
                <a:lnTo>
                  <a:pt x="2184712" y="3564388"/>
                </a:lnTo>
                <a:lnTo>
                  <a:pt x="2230189" y="3492304"/>
                </a:lnTo>
                <a:close/>
                <a:moveTo>
                  <a:pt x="1185108" y="3455220"/>
                </a:moveTo>
                <a:lnTo>
                  <a:pt x="1972707" y="3483168"/>
                </a:lnTo>
                <a:lnTo>
                  <a:pt x="1922297" y="3564388"/>
                </a:lnTo>
                <a:lnTo>
                  <a:pt x="1960507" y="3639999"/>
                </a:lnTo>
                <a:lnTo>
                  <a:pt x="1169826" y="3639999"/>
                </a:lnTo>
                <a:lnTo>
                  <a:pt x="1129717" y="3564388"/>
                </a:lnTo>
                <a:lnTo>
                  <a:pt x="1185108" y="3455220"/>
                </a:lnTo>
                <a:close/>
                <a:moveTo>
                  <a:pt x="0" y="3413167"/>
                </a:moveTo>
                <a:lnTo>
                  <a:pt x="828156" y="3442553"/>
                </a:lnTo>
                <a:lnTo>
                  <a:pt x="772121" y="3545708"/>
                </a:lnTo>
                <a:lnTo>
                  <a:pt x="823985" y="3639999"/>
                </a:lnTo>
                <a:lnTo>
                  <a:pt x="35582" y="3639999"/>
                </a:lnTo>
                <a:lnTo>
                  <a:pt x="0" y="3413167"/>
                </a:lnTo>
                <a:close/>
                <a:moveTo>
                  <a:pt x="3432477" y="2676627"/>
                </a:moveTo>
                <a:lnTo>
                  <a:pt x="4449381" y="2676627"/>
                </a:lnTo>
                <a:lnTo>
                  <a:pt x="4239550" y="3036002"/>
                </a:lnTo>
                <a:lnTo>
                  <a:pt x="4353411" y="3148083"/>
                </a:lnTo>
                <a:lnTo>
                  <a:pt x="4595876" y="2751902"/>
                </a:lnTo>
                <a:lnTo>
                  <a:pt x="5138146" y="3509475"/>
                </a:lnTo>
                <a:lnTo>
                  <a:pt x="4712785" y="3507458"/>
                </a:lnTo>
                <a:lnTo>
                  <a:pt x="4731466" y="3639999"/>
                </a:lnTo>
                <a:lnTo>
                  <a:pt x="5175803" y="3646150"/>
                </a:lnTo>
                <a:lnTo>
                  <a:pt x="4681978" y="4487050"/>
                </a:lnTo>
                <a:lnTo>
                  <a:pt x="4409452" y="4054525"/>
                </a:lnTo>
                <a:lnTo>
                  <a:pt x="4353411" y="4148816"/>
                </a:lnTo>
                <a:lnTo>
                  <a:pt x="4592045" y="4563342"/>
                </a:lnTo>
                <a:lnTo>
                  <a:pt x="3345885" y="4563342"/>
                </a:lnTo>
                <a:lnTo>
                  <a:pt x="3467429" y="4298259"/>
                </a:lnTo>
                <a:lnTo>
                  <a:pt x="3354457" y="4184398"/>
                </a:lnTo>
                <a:lnTo>
                  <a:pt x="3227655" y="4427996"/>
                </a:lnTo>
                <a:lnTo>
                  <a:pt x="2712096" y="3639999"/>
                </a:lnTo>
                <a:lnTo>
                  <a:pt x="3164985" y="3639999"/>
                </a:lnTo>
                <a:lnTo>
                  <a:pt x="3183665" y="3526138"/>
                </a:lnTo>
                <a:lnTo>
                  <a:pt x="2729612" y="3510026"/>
                </a:lnTo>
                <a:lnTo>
                  <a:pt x="3283413" y="2771384"/>
                </a:lnTo>
                <a:lnTo>
                  <a:pt x="3486999" y="3148083"/>
                </a:lnTo>
                <a:lnTo>
                  <a:pt x="3638221" y="3055571"/>
                </a:lnTo>
                <a:lnTo>
                  <a:pt x="3432477" y="2676627"/>
                </a:lnTo>
                <a:close/>
                <a:moveTo>
                  <a:pt x="3114402" y="2090791"/>
                </a:moveTo>
                <a:lnTo>
                  <a:pt x="3432477" y="2676627"/>
                </a:lnTo>
                <a:lnTo>
                  <a:pt x="3354457" y="2676627"/>
                </a:lnTo>
                <a:lnTo>
                  <a:pt x="3283413" y="2771384"/>
                </a:lnTo>
                <a:lnTo>
                  <a:pt x="3007320" y="2260521"/>
                </a:lnTo>
                <a:lnTo>
                  <a:pt x="3114402" y="2090791"/>
                </a:lnTo>
                <a:close/>
                <a:moveTo>
                  <a:pt x="2878960" y="2023013"/>
                </a:moveTo>
                <a:lnTo>
                  <a:pt x="3007320" y="2260521"/>
                </a:lnTo>
                <a:lnTo>
                  <a:pt x="2230189" y="3492304"/>
                </a:lnTo>
                <a:lnTo>
                  <a:pt x="1972707" y="3483168"/>
                </a:lnTo>
                <a:lnTo>
                  <a:pt x="2878960" y="2023013"/>
                </a:lnTo>
                <a:close/>
                <a:moveTo>
                  <a:pt x="4855540" y="1981007"/>
                </a:moveTo>
                <a:lnTo>
                  <a:pt x="4937839" y="1981007"/>
                </a:lnTo>
                <a:lnTo>
                  <a:pt x="5000867" y="2090154"/>
                </a:lnTo>
                <a:lnTo>
                  <a:pt x="4595876" y="2751902"/>
                </a:lnTo>
                <a:lnTo>
                  <a:pt x="4541994" y="2676627"/>
                </a:lnTo>
                <a:lnTo>
                  <a:pt x="4449381" y="2676627"/>
                </a:lnTo>
                <a:lnTo>
                  <a:pt x="4855540" y="1981007"/>
                </a:lnTo>
                <a:close/>
                <a:moveTo>
                  <a:pt x="5130905" y="1877674"/>
                </a:moveTo>
                <a:lnTo>
                  <a:pt x="6075690" y="3513921"/>
                </a:lnTo>
                <a:lnTo>
                  <a:pt x="5822338" y="3512720"/>
                </a:lnTo>
                <a:lnTo>
                  <a:pt x="5000867" y="2090154"/>
                </a:lnTo>
                <a:lnTo>
                  <a:pt x="5130905" y="1877674"/>
                </a:lnTo>
                <a:close/>
                <a:moveTo>
                  <a:pt x="3034222" y="1772854"/>
                </a:moveTo>
                <a:lnTo>
                  <a:pt x="4977076" y="1772854"/>
                </a:lnTo>
                <a:lnTo>
                  <a:pt x="4855540" y="1981007"/>
                </a:lnTo>
                <a:lnTo>
                  <a:pt x="3183665" y="1981007"/>
                </a:lnTo>
                <a:lnTo>
                  <a:pt x="3114402" y="2090791"/>
                </a:lnTo>
                <a:lnTo>
                  <a:pt x="2984915" y="1852298"/>
                </a:lnTo>
                <a:lnTo>
                  <a:pt x="3034222" y="1772854"/>
                </a:lnTo>
                <a:close/>
                <a:moveTo>
                  <a:pt x="2541471" y="1035553"/>
                </a:moveTo>
                <a:lnTo>
                  <a:pt x="2984915" y="1852298"/>
                </a:lnTo>
                <a:lnTo>
                  <a:pt x="2878960" y="2023013"/>
                </a:lnTo>
                <a:lnTo>
                  <a:pt x="2380121" y="1099999"/>
                </a:lnTo>
                <a:lnTo>
                  <a:pt x="2412434" y="1036315"/>
                </a:lnTo>
                <a:lnTo>
                  <a:pt x="2541471" y="1035553"/>
                </a:lnTo>
                <a:close/>
                <a:moveTo>
                  <a:pt x="5579198" y="1017634"/>
                </a:moveTo>
                <a:lnTo>
                  <a:pt x="5614533" y="1087435"/>
                </a:lnTo>
                <a:lnTo>
                  <a:pt x="5130905" y="1877674"/>
                </a:lnTo>
                <a:lnTo>
                  <a:pt x="5070381" y="1772854"/>
                </a:lnTo>
                <a:lnTo>
                  <a:pt x="4977076" y="1772854"/>
                </a:lnTo>
                <a:lnTo>
                  <a:pt x="5417476" y="1018588"/>
                </a:lnTo>
                <a:lnTo>
                  <a:pt x="5579198" y="1017634"/>
                </a:lnTo>
                <a:close/>
                <a:moveTo>
                  <a:pt x="2240744" y="842107"/>
                </a:moveTo>
                <a:lnTo>
                  <a:pt x="2380121" y="1099999"/>
                </a:lnTo>
                <a:lnTo>
                  <a:pt x="1185108" y="3455220"/>
                </a:lnTo>
                <a:lnTo>
                  <a:pt x="828156" y="3442553"/>
                </a:lnTo>
                <a:lnTo>
                  <a:pt x="2240744" y="842107"/>
                </a:lnTo>
                <a:close/>
                <a:moveTo>
                  <a:pt x="5765748" y="840354"/>
                </a:moveTo>
                <a:lnTo>
                  <a:pt x="7147462" y="3519004"/>
                </a:lnTo>
                <a:lnTo>
                  <a:pt x="6844742" y="3517569"/>
                </a:lnTo>
                <a:lnTo>
                  <a:pt x="5614533" y="1087435"/>
                </a:lnTo>
                <a:lnTo>
                  <a:pt x="5765748" y="840354"/>
                </a:lnTo>
                <a:close/>
                <a:moveTo>
                  <a:pt x="2378642" y="735650"/>
                </a:moveTo>
                <a:lnTo>
                  <a:pt x="5582678" y="735650"/>
                </a:lnTo>
                <a:lnTo>
                  <a:pt x="5417476" y="1018588"/>
                </a:lnTo>
                <a:lnTo>
                  <a:pt x="2541471" y="1035553"/>
                </a:lnTo>
                <a:lnTo>
                  <a:pt x="2378642" y="735650"/>
                </a:lnTo>
                <a:close/>
                <a:moveTo>
                  <a:pt x="5824711" y="321124"/>
                </a:moveTo>
                <a:lnTo>
                  <a:pt x="6049765" y="376276"/>
                </a:lnTo>
                <a:lnTo>
                  <a:pt x="5765748" y="840354"/>
                </a:lnTo>
                <a:lnTo>
                  <a:pt x="5711739" y="735650"/>
                </a:lnTo>
                <a:lnTo>
                  <a:pt x="5582678" y="735650"/>
                </a:lnTo>
                <a:lnTo>
                  <a:pt x="5824711" y="321124"/>
                </a:lnTo>
                <a:close/>
                <a:moveTo>
                  <a:pt x="1979228" y="0"/>
                </a:moveTo>
                <a:lnTo>
                  <a:pt x="2378642" y="735650"/>
                </a:lnTo>
                <a:lnTo>
                  <a:pt x="2298573" y="735650"/>
                </a:lnTo>
                <a:lnTo>
                  <a:pt x="2240744" y="842107"/>
                </a:lnTo>
                <a:lnTo>
                  <a:pt x="1846686" y="112972"/>
                </a:lnTo>
                <a:lnTo>
                  <a:pt x="197922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2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wipe(down)">
                                      <p:cBhvr>
                                        <p:cTn id="15" dur="500"/>
                                        <p:tgtEl>
                                          <p:spTgt spid="80"/>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down)">
                                      <p:cBhvr>
                                        <p:cTn id="19" dur="500"/>
                                        <p:tgtEl>
                                          <p:spTgt spid="81"/>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down)">
                                      <p:cBhvr>
                                        <p:cTn id="23" dur="500"/>
                                        <p:tgtEl>
                                          <p:spTgt spid="79"/>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down)">
                                      <p:cBhvr>
                                        <p:cTn id="27" dur="500"/>
                                        <p:tgtEl>
                                          <p:spTgt spid="83"/>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wipe(down)">
                                      <p:cBhvr>
                                        <p:cTn id="3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85" y="-18415"/>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937000" y="3038475"/>
            <a:ext cx="471170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EIGHT</a:t>
            </a:r>
          </a:p>
        </p:txBody>
      </p:sp>
      <p:sp>
        <p:nvSpPr>
          <p:cNvPr id="3" name="文本框 2"/>
          <p:cNvSpPr txBox="1"/>
          <p:nvPr/>
        </p:nvSpPr>
        <p:spPr>
          <a:xfrm>
            <a:off x="4373880" y="4842510"/>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电梯礼仪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Left)">
                                      <p:cBhvr>
                                        <p:cTn id="12" dur="500"/>
                                        <p:tgtEl>
                                          <p:spTgt spid="12"/>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trips(down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713105" y="56070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4648200" y="777875"/>
            <a:ext cx="3268980" cy="613410"/>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乘坐电梯时注意：</a:t>
            </a:r>
          </a:p>
        </p:txBody>
      </p:sp>
      <p:sp>
        <p:nvSpPr>
          <p:cNvPr id="86" name="矩形 85"/>
          <p:cNvSpPr/>
          <p:nvPr/>
        </p:nvSpPr>
        <p:spPr>
          <a:xfrm>
            <a:off x="4648200" y="1897380"/>
            <a:ext cx="5641975"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进入电梯时应走到尽头角落处，不要怕按不到楼键，只要轻声请别人帮忙便可以了。如果只有两个人，便可尽情聊天。如果有很多人，说话、举止一定得注意，最安全的话题恐怕只有天气了；</a:t>
            </a:r>
            <a:endParaRPr lang="zh-CN" altLang="en-US" sz="1400" dirty="0"/>
          </a:p>
        </p:txBody>
      </p:sp>
      <p:sp>
        <p:nvSpPr>
          <p:cNvPr id="2" name="圆角矩形 1"/>
          <p:cNvSpPr/>
          <p:nvPr/>
        </p:nvSpPr>
        <p:spPr>
          <a:xfrm>
            <a:off x="2261235" y="1897380"/>
            <a:ext cx="1609725" cy="441325"/>
          </a:xfrm>
          <a:prstGeom prst="roundRect">
            <a:avLst/>
          </a:prstGeom>
          <a:solidFill>
            <a:srgbClr val="0F6FC6">
              <a:alpha val="80000"/>
            </a:srgbClr>
          </a:solid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2273935" y="3583940"/>
            <a:ext cx="1597660" cy="441325"/>
          </a:xfrm>
          <a:prstGeom prst="roundRect">
            <a:avLst/>
          </a:prstGeom>
          <a:solidFill>
            <a:srgbClr val="0F6FC6">
              <a:alpha val="80000"/>
            </a:srgbClr>
          </a:solid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273935" y="1917700"/>
            <a:ext cx="1571625" cy="41783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进入电梯时</a:t>
            </a:r>
          </a:p>
        </p:txBody>
      </p:sp>
      <p:sp>
        <p:nvSpPr>
          <p:cNvPr id="94" name="矩形 93"/>
          <p:cNvSpPr/>
          <p:nvPr/>
        </p:nvSpPr>
        <p:spPr>
          <a:xfrm>
            <a:off x="2273925" y="3596150"/>
            <a:ext cx="1570794"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出电梯时</a:t>
            </a:r>
          </a:p>
        </p:txBody>
      </p:sp>
      <p:sp>
        <p:nvSpPr>
          <p:cNvPr id="5" name="圆角矩形 4"/>
          <p:cNvSpPr/>
          <p:nvPr/>
        </p:nvSpPr>
        <p:spPr>
          <a:xfrm>
            <a:off x="2273935" y="5303520"/>
            <a:ext cx="1597660" cy="441325"/>
          </a:xfrm>
          <a:prstGeom prst="roundRect">
            <a:avLst/>
          </a:prstGeom>
          <a:solidFill>
            <a:srgbClr val="0F6FC6">
              <a:alpha val="80000"/>
            </a:srgbClr>
          </a:solid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4648200" y="3583940"/>
            <a:ext cx="5483225"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最后一个进电梯者，出电梯时，应该一面挡着电梯门（或按住开门键），一面步出电梯门，腾出空间让后面的人走出来，然后再走回原位；</a:t>
            </a:r>
            <a:endParaRPr lang="zh-CN" altLang="en-US" sz="1400" dirty="0"/>
          </a:p>
        </p:txBody>
      </p:sp>
      <p:sp>
        <p:nvSpPr>
          <p:cNvPr id="106" name="矩形 105"/>
          <p:cNvSpPr/>
          <p:nvPr/>
        </p:nvSpPr>
        <p:spPr>
          <a:xfrm>
            <a:off x="2392045" y="5297805"/>
            <a:ext cx="1464945" cy="41783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遇见领导时</a:t>
            </a:r>
          </a:p>
        </p:txBody>
      </p:sp>
      <p:sp>
        <p:nvSpPr>
          <p:cNvPr id="108" name="矩形 107"/>
          <p:cNvSpPr/>
          <p:nvPr/>
        </p:nvSpPr>
        <p:spPr>
          <a:xfrm>
            <a:off x="4648200" y="5255895"/>
            <a:ext cx="5208270" cy="53276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在电梯中遇到老板时，千万不要尝试逃避，要保持镇定，望着他的眼睛，称呼他的职务或者问好，然后只需全程保持微笑即可；</a:t>
            </a:r>
            <a:endParaRPr lang="zh-CN" altLang="en-US" sz="1400" dirty="0"/>
          </a:p>
        </p:txBody>
      </p:sp>
      <p:sp>
        <p:nvSpPr>
          <p:cNvPr id="17" name="矩形 16"/>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6" name="直接连接符 5"/>
          <p:cNvCxnSpPr/>
          <p:nvPr/>
        </p:nvCxnSpPr>
        <p:spPr>
          <a:xfrm>
            <a:off x="3049905" y="2317750"/>
            <a:ext cx="6350" cy="1278255"/>
          </a:xfrm>
          <a:prstGeom prst="line">
            <a:avLst/>
          </a:prstGeom>
          <a:ln w="1270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043555" y="4025265"/>
            <a:ext cx="6350" cy="1278255"/>
          </a:xfrm>
          <a:prstGeom prst="line">
            <a:avLst/>
          </a:prstGeom>
          <a:ln w="1270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50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750"/>
                                        <p:tgtEl>
                                          <p:spTgt spid="84"/>
                                        </p:tgtEl>
                                      </p:cBhvr>
                                    </p:animEffect>
                                    <p:anim calcmode="lin" valueType="num">
                                      <p:cBhvr>
                                        <p:cTn id="8" dur="750" fill="hold"/>
                                        <p:tgtEl>
                                          <p:spTgt spid="84"/>
                                        </p:tgtEl>
                                        <p:attrNameLst>
                                          <p:attrName>ppt_x</p:attrName>
                                        </p:attrNameLst>
                                      </p:cBhvr>
                                      <p:tavLst>
                                        <p:tav tm="0">
                                          <p:val>
                                            <p:strVal val="#ppt_x"/>
                                          </p:val>
                                        </p:tav>
                                        <p:tav tm="100000">
                                          <p:val>
                                            <p:strVal val="#ppt_x"/>
                                          </p:val>
                                        </p:tav>
                                      </p:tavLst>
                                    </p:anim>
                                    <p:anim calcmode="lin" valueType="num">
                                      <p:cBhvr>
                                        <p:cTn id="9" dur="75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fade">
                                      <p:cBhvr>
                                        <p:cTn id="18" dur="750"/>
                                        <p:tgtEl>
                                          <p:spTgt spid="87"/>
                                        </p:tgtEl>
                                      </p:cBhvr>
                                    </p:animEffect>
                                    <p:anim calcmode="lin" valueType="num">
                                      <p:cBhvr>
                                        <p:cTn id="19" dur="750" fill="hold"/>
                                        <p:tgtEl>
                                          <p:spTgt spid="87"/>
                                        </p:tgtEl>
                                        <p:attrNameLst>
                                          <p:attrName>ppt_x</p:attrName>
                                        </p:attrNameLst>
                                      </p:cBhvr>
                                      <p:tavLst>
                                        <p:tav tm="0">
                                          <p:val>
                                            <p:strVal val="#ppt_x"/>
                                          </p:val>
                                        </p:tav>
                                        <p:tav tm="100000">
                                          <p:val>
                                            <p:strVal val="#ppt_x"/>
                                          </p:val>
                                        </p:tav>
                                      </p:tavLst>
                                    </p:anim>
                                    <p:anim calcmode="lin" valueType="num">
                                      <p:cBhvr>
                                        <p:cTn id="20" dur="75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fade">
                                      <p:cBhvr>
                                        <p:cTn id="33" dur="750"/>
                                        <p:tgtEl>
                                          <p:spTgt spid="94"/>
                                        </p:tgtEl>
                                      </p:cBhvr>
                                    </p:animEffect>
                                    <p:anim calcmode="lin" valueType="num">
                                      <p:cBhvr>
                                        <p:cTn id="34" dur="750" fill="hold"/>
                                        <p:tgtEl>
                                          <p:spTgt spid="94"/>
                                        </p:tgtEl>
                                        <p:attrNameLst>
                                          <p:attrName>ppt_x</p:attrName>
                                        </p:attrNameLst>
                                      </p:cBhvr>
                                      <p:tavLst>
                                        <p:tav tm="0">
                                          <p:val>
                                            <p:strVal val="#ppt_x"/>
                                          </p:val>
                                        </p:tav>
                                        <p:tav tm="100000">
                                          <p:val>
                                            <p:strVal val="#ppt_x"/>
                                          </p:val>
                                        </p:tav>
                                      </p:tavLst>
                                    </p:anim>
                                    <p:anim calcmode="lin" valueType="num">
                                      <p:cBhvr>
                                        <p:cTn id="35" dur="75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down)">
                                      <p:cBhvr>
                                        <p:cTn id="45" dur="500"/>
                                        <p:tgtEl>
                                          <p:spTgt spid="5"/>
                                        </p:tgtEl>
                                      </p:cBhvr>
                                    </p:animEffect>
                                  </p:childTnLst>
                                </p:cTn>
                              </p:par>
                              <p:par>
                                <p:cTn id="46" presetID="47" presetClass="entr" presetSubtype="0" fill="hold" grpId="0"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750"/>
                                        <p:tgtEl>
                                          <p:spTgt spid="106"/>
                                        </p:tgtEl>
                                      </p:cBhvr>
                                    </p:animEffect>
                                    <p:anim calcmode="lin" valueType="num">
                                      <p:cBhvr>
                                        <p:cTn id="49" dur="750" fill="hold"/>
                                        <p:tgtEl>
                                          <p:spTgt spid="106"/>
                                        </p:tgtEl>
                                        <p:attrNameLst>
                                          <p:attrName>ppt_x</p:attrName>
                                        </p:attrNameLst>
                                      </p:cBhvr>
                                      <p:tavLst>
                                        <p:tav tm="0">
                                          <p:val>
                                            <p:strVal val="#ppt_x"/>
                                          </p:val>
                                        </p:tav>
                                        <p:tav tm="100000">
                                          <p:val>
                                            <p:strVal val="#ppt_x"/>
                                          </p:val>
                                        </p:tav>
                                      </p:tavLst>
                                    </p:anim>
                                    <p:anim calcmode="lin" valueType="num">
                                      <p:cBhvr>
                                        <p:cTn id="50" dur="750" fill="hold"/>
                                        <p:tgtEl>
                                          <p:spTgt spid="106"/>
                                        </p:tgtEl>
                                        <p:attrNameLst>
                                          <p:attrName>ppt_y</p:attrName>
                                        </p:attrNameLst>
                                      </p:cBhvr>
                                      <p:tavLst>
                                        <p:tav tm="0">
                                          <p:val>
                                            <p:strVal val="#ppt_y-.1"/>
                                          </p:val>
                                        </p:tav>
                                        <p:tav tm="100000">
                                          <p:val>
                                            <p:strVal val="#ppt_y"/>
                                          </p:val>
                                        </p:tav>
                                      </p:tavLst>
                                    </p:anim>
                                  </p:childTnLst>
                                </p:cTn>
                              </p:par>
                            </p:childTnLst>
                          </p:cTn>
                        </p:par>
                        <p:par>
                          <p:cTn id="51" fill="hold">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wipe(up)">
                                      <p:cBhvr>
                                        <p:cTn id="54" dur="1000"/>
                                        <p:tgtEl>
                                          <p:spTgt spid="86"/>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wipe(up)">
                                      <p:cBhvr>
                                        <p:cTn id="57" dur="1000"/>
                                        <p:tgtEl>
                                          <p:spTgt spid="95"/>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wipe(up)">
                                      <p:cBhvr>
                                        <p:cTn id="60" dur="1000"/>
                                        <p:tgtEl>
                                          <p:spTgt spid="108"/>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2" grpId="0" bldLvl="0" animBg="1"/>
      <p:bldP spid="4" grpId="0" animBg="1"/>
      <p:bldP spid="87" grpId="0"/>
      <p:bldP spid="94" grpId="0"/>
      <p:bldP spid="5" grpId="0" animBg="1"/>
      <p:bldP spid="95" grpId="0"/>
      <p:bldP spid="106" grpId="0"/>
      <p:bldP spid="108" grpId="0"/>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567690" y="7486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2026285" y="2157095"/>
            <a:ext cx="1875155" cy="400685"/>
          </a:xfrm>
          <a:prstGeom prst="roundRect">
            <a:avLst/>
          </a:prstGeom>
          <a:solidFill>
            <a:srgbClr val="0F6FC6">
              <a:alpha val="80000"/>
            </a:srgbClr>
          </a:solid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941195" y="2139950"/>
            <a:ext cx="2018030" cy="41783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进入电梯的次序</a:t>
            </a:r>
          </a:p>
        </p:txBody>
      </p:sp>
      <p:sp>
        <p:nvSpPr>
          <p:cNvPr id="6" name="矩形 5"/>
          <p:cNvSpPr/>
          <p:nvPr/>
        </p:nvSpPr>
        <p:spPr>
          <a:xfrm>
            <a:off x="4301490" y="931545"/>
            <a:ext cx="3588385" cy="613410"/>
          </a:xfrm>
          <a:prstGeom prst="rect">
            <a:avLst/>
          </a:prstGeom>
        </p:spPr>
        <p:txBody>
          <a:bodyPr wrap="square">
            <a:spAutoFit/>
          </a:bodyPr>
          <a:lstStyle/>
          <a:p>
            <a:pPr algn="ctr"/>
            <a:r>
              <a:rPr lang="zh-CN" altLang="en-US" sz="3200" b="1" dirty="0">
                <a:solidFill>
                  <a:schemeClr val="tx1"/>
                </a:solidFill>
                <a:latin typeface="微软雅黑" panose="020B0503020204020204" pitchFamily="34" charset="-122"/>
                <a:ea typeface="微软雅黑" panose="020B0503020204020204" pitchFamily="34" charset="-122"/>
              </a:rPr>
              <a:t>乘坐电梯时注意：</a:t>
            </a:r>
          </a:p>
        </p:txBody>
      </p:sp>
      <p:sp>
        <p:nvSpPr>
          <p:cNvPr id="14" name="矩形 13"/>
          <p:cNvSpPr/>
          <p:nvPr/>
        </p:nvSpPr>
        <p:spPr>
          <a:xfrm>
            <a:off x="4289425" y="2051685"/>
            <a:ext cx="5645150" cy="959485"/>
          </a:xfrm>
          <a:prstGeom prst="rect">
            <a:avLst/>
          </a:prstGeom>
        </p:spPr>
        <p:txBody>
          <a:bodyPr wrap="square">
            <a:spAutoFit/>
          </a:bodyPr>
          <a:lstStyle/>
          <a:p>
            <a:pPr indent="0">
              <a:buClr>
                <a:srgbClr val="00A2FF"/>
              </a:buClr>
              <a:buFont typeface="Wingdings" panose="05000000000000000000" pitchFamily="2" charset="2"/>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陪同客人或长辈乘电梯时，先按电梯按钮。梯门打开时，若客人不止一人，自己可先行进入电梯，一手按住“开门”按钮，另一手拦住电梯侧门，礼貌地说“请进”，请客人或长辈进入电梯；</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indent="0">
              <a:buClr>
                <a:srgbClr val="00A2FF"/>
              </a:buClr>
              <a:buFont typeface="Wingdings" panose="05000000000000000000" pitchFamily="2" charset="2"/>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如果是和领导一同乘用电梯，应先按电梯呼梯按钮，请领导先进入。</a:t>
            </a:r>
            <a:endParaRPr lang="zh-CN" altLang="en-US" sz="1400" dirty="0"/>
          </a:p>
        </p:txBody>
      </p:sp>
      <p:sp>
        <p:nvSpPr>
          <p:cNvPr id="5" name="圆角矩形 4"/>
          <p:cNvSpPr/>
          <p:nvPr/>
        </p:nvSpPr>
        <p:spPr>
          <a:xfrm>
            <a:off x="2143125" y="4262755"/>
            <a:ext cx="1597660" cy="441325"/>
          </a:xfrm>
          <a:prstGeom prst="roundRect">
            <a:avLst/>
          </a:prstGeom>
          <a:solidFill>
            <a:srgbClr val="0F6FC6">
              <a:alpha val="80000"/>
            </a:srgbClr>
          </a:solid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289425" y="4131310"/>
            <a:ext cx="5646420" cy="746125"/>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电梯中也有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上座</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下座</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之分，视按钮在门的一侧或是两侧而有不同。如果长辈或上级先进电梯，该位置就是上座，下座是离上级最远的位置。如果长辈后来才上电梯，就让出上座位置；</a:t>
            </a:r>
            <a:endParaRPr lang="zh-CN" altLang="en-US" sz="1400" dirty="0"/>
          </a:p>
        </p:txBody>
      </p:sp>
      <p:sp>
        <p:nvSpPr>
          <p:cNvPr id="17" name="矩形 16"/>
          <p:cNvSpPr/>
          <p:nvPr/>
        </p:nvSpPr>
        <p:spPr>
          <a:xfrm>
            <a:off x="2082800" y="4262755"/>
            <a:ext cx="1618615" cy="41783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电梯内站位</a:t>
            </a:r>
          </a:p>
        </p:txBody>
      </p:sp>
      <p:sp>
        <p:nvSpPr>
          <p:cNvPr id="13" name="矩形 12"/>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cxnSp>
        <p:nvCxnSpPr>
          <p:cNvPr id="7" name="直接连接符 6"/>
          <p:cNvCxnSpPr/>
          <p:nvPr/>
        </p:nvCxnSpPr>
        <p:spPr>
          <a:xfrm>
            <a:off x="2940050" y="2594610"/>
            <a:ext cx="3175" cy="1668780"/>
          </a:xfrm>
          <a:prstGeom prst="line">
            <a:avLst/>
          </a:prstGeom>
          <a:ln w="1270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anim calcmode="lin" valueType="num">
                                      <p:cBhvr>
                                        <p:cTn id="19" dur="750" fill="hold"/>
                                        <p:tgtEl>
                                          <p:spTgt spid="10"/>
                                        </p:tgtEl>
                                        <p:attrNameLst>
                                          <p:attrName>ppt_x</p:attrName>
                                        </p:attrNameLst>
                                      </p:cBhvr>
                                      <p:tavLst>
                                        <p:tav tm="0">
                                          <p:val>
                                            <p:strVal val="#ppt_x"/>
                                          </p:val>
                                        </p:tav>
                                        <p:tav tm="100000">
                                          <p:val>
                                            <p:strVal val="#ppt_x"/>
                                          </p:val>
                                        </p:tav>
                                      </p:tavLst>
                                    </p:anim>
                                    <p:anim calcmode="lin" valueType="num">
                                      <p:cBhvr>
                                        <p:cTn id="20"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750"/>
                                        <p:tgtEl>
                                          <p:spTgt spid="17"/>
                                        </p:tgtEl>
                                      </p:cBhvr>
                                    </p:animEffect>
                                    <p:anim calcmode="lin" valueType="num">
                                      <p:cBhvr>
                                        <p:cTn id="34" dur="750" fill="hold"/>
                                        <p:tgtEl>
                                          <p:spTgt spid="17"/>
                                        </p:tgtEl>
                                        <p:attrNameLst>
                                          <p:attrName>ppt_x</p:attrName>
                                        </p:attrNameLst>
                                      </p:cBhvr>
                                      <p:tavLst>
                                        <p:tav tm="0">
                                          <p:val>
                                            <p:strVal val="#ppt_x"/>
                                          </p:val>
                                        </p:tav>
                                        <p:tav tm="100000">
                                          <p:val>
                                            <p:strVal val="#ppt_x"/>
                                          </p:val>
                                        </p:tav>
                                      </p:tavLst>
                                    </p:anim>
                                    <p:anim calcmode="lin" valueType="num">
                                      <p:cBhvr>
                                        <p:cTn id="35" dur="75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1000"/>
                                        <p:tgtEl>
                                          <p:spTgt spid="14"/>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1000"/>
                                        <p:tgtEl>
                                          <p:spTgt spid="15"/>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6" grpId="0"/>
      <p:bldP spid="14" grpId="0"/>
      <p:bldP spid="5" grpId="0" animBg="1"/>
      <p:bldP spid="15" grpId="0"/>
      <p:bldP spid="17" grpId="0"/>
      <p:bldP spid="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85" y="-18415"/>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9" name="原创设计师QQ598969553          _4"/>
          <p:cNvSpPr txBox="1">
            <a:spLocks noChangeArrowheads="1"/>
          </p:cNvSpPr>
          <p:nvPr/>
        </p:nvSpPr>
        <p:spPr bwMode="auto">
          <a:xfrm>
            <a:off x="2197100" y="4881997"/>
            <a:ext cx="7797799"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6600" b="1" dirty="0">
                <a:solidFill>
                  <a:schemeClr val="tx1"/>
                </a:solidFill>
                <a:latin typeface="Verdana" panose="020B0604030504040204" charset="0"/>
                <a:ea typeface="华文楷体" panose="02010600040101010101" charset="-122"/>
              </a:rPr>
              <a:t>座次礼仪</a:t>
            </a:r>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937000" y="3038475"/>
            <a:ext cx="471170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NINE</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useBgFill="1">
        <p:nvSpPr>
          <p:cNvPr id="16" name="任意多边形: 形状 15"/>
          <p:cNvSpPr/>
          <p:nvPr/>
        </p:nvSpPr>
        <p:spPr>
          <a:xfrm>
            <a:off x="7068185" y="1509395"/>
            <a:ext cx="3157855" cy="4184650"/>
          </a:xfrm>
          <a:custGeom>
            <a:avLst/>
            <a:gdLst>
              <a:gd name="connsiteX0" fmla="*/ 0 w 3187800"/>
              <a:gd name="connsiteY0" fmla="*/ 0 h 4064000"/>
              <a:gd name="connsiteX1" fmla="*/ 3187800 w 3187800"/>
              <a:gd name="connsiteY1" fmla="*/ 0 h 4064000"/>
              <a:gd name="connsiteX2" fmla="*/ 3187800 w 3187800"/>
              <a:gd name="connsiteY2" fmla="*/ 4064000 h 4064000"/>
              <a:gd name="connsiteX3" fmla="*/ 1942612 w 3187800"/>
              <a:gd name="connsiteY3" fmla="*/ 4064000 h 4064000"/>
              <a:gd name="connsiteX4" fmla="*/ 1942612 w 3187800"/>
              <a:gd name="connsiteY4" fmla="*/ 3870271 h 4064000"/>
              <a:gd name="connsiteX5" fmla="*/ 1245188 w 3187800"/>
              <a:gd name="connsiteY5" fmla="*/ 3870271 h 4064000"/>
              <a:gd name="connsiteX6" fmla="*/ 1245188 w 3187800"/>
              <a:gd name="connsiteY6" fmla="*/ 4064000 h 4064000"/>
              <a:gd name="connsiteX7" fmla="*/ 0 w 3187800"/>
              <a:gd name="connsiteY7" fmla="*/ 4064000 h 4064000"/>
              <a:gd name="connsiteX8" fmla="*/ 0 w 3187800"/>
              <a:gd name="connsiteY8" fmla="*/ 0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7800" h="4064000">
                <a:moveTo>
                  <a:pt x="0" y="0"/>
                </a:moveTo>
                <a:lnTo>
                  <a:pt x="3187800" y="0"/>
                </a:lnTo>
                <a:lnTo>
                  <a:pt x="3187800" y="4064000"/>
                </a:lnTo>
                <a:lnTo>
                  <a:pt x="1942612" y="4064000"/>
                </a:lnTo>
                <a:lnTo>
                  <a:pt x="1942612" y="3870271"/>
                </a:lnTo>
                <a:lnTo>
                  <a:pt x="1245188" y="3870271"/>
                </a:lnTo>
                <a:lnTo>
                  <a:pt x="1245188" y="4064000"/>
                </a:lnTo>
                <a:lnTo>
                  <a:pt x="0" y="4064000"/>
                </a:lnTo>
                <a:lnTo>
                  <a:pt x="0" y="0"/>
                </a:lnTo>
                <a:close/>
              </a:path>
            </a:pathLst>
          </a:custGeom>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52450" y="497840"/>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81686" y="776493"/>
            <a:ext cx="3467616" cy="584775"/>
          </a:xfrm>
          <a:prstGeom prst="rect">
            <a:avLst/>
          </a:prstGeom>
        </p:spPr>
        <p:txBody>
          <a:bodyPr wrap="none">
            <a:spAutoFit/>
          </a:bodyPr>
          <a:lstStyle/>
          <a:p>
            <a:r>
              <a:rPr lang="zh-CN" altLang="en-US" sz="3200" b="1" dirty="0">
                <a:solidFill>
                  <a:schemeClr val="tx1"/>
                </a:solidFill>
                <a:latin typeface="微软雅黑" panose="020B0503020204020204" pitchFamily="34" charset="-122"/>
                <a:ea typeface="微软雅黑" panose="020B0503020204020204" pitchFamily="34" charset="-122"/>
              </a:rPr>
              <a:t>会议座次安排礼仪</a:t>
            </a:r>
          </a:p>
        </p:txBody>
      </p:sp>
      <p:sp>
        <p:nvSpPr>
          <p:cNvPr id="18" name="矩形 17"/>
          <p:cNvSpPr/>
          <p:nvPr/>
        </p:nvSpPr>
        <p:spPr>
          <a:xfrm>
            <a:off x="7971790" y="2233295"/>
            <a:ext cx="1333500" cy="2372995"/>
          </a:xfrm>
          <a:prstGeom prst="rect">
            <a:avLst/>
          </a:prstGeom>
          <a:solidFill>
            <a:srgbClr val="C6A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会</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议</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桌</a:t>
            </a:r>
          </a:p>
        </p:txBody>
      </p:sp>
      <p:sp>
        <p:nvSpPr>
          <p:cNvPr id="19" name="矩形 18"/>
          <p:cNvSpPr/>
          <p:nvPr/>
        </p:nvSpPr>
        <p:spPr>
          <a:xfrm>
            <a:off x="8455660" y="1783715"/>
            <a:ext cx="356870" cy="360045"/>
          </a:xfrm>
          <a:prstGeom prst="rect">
            <a:avLst/>
          </a:prstGeom>
          <a:solidFill>
            <a:srgbClr val="5B9BD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Century Gothic" panose="020B0502020202020204" pitchFamily="34" charset="0"/>
              </a:rPr>
              <a:t>1</a:t>
            </a:r>
            <a:endParaRPr lang="zh-CN" altLang="en-US" b="1" dirty="0">
              <a:solidFill>
                <a:schemeClr val="bg1"/>
              </a:solidFill>
              <a:latin typeface="Century Gothic" panose="020B0502020202020204" pitchFamily="34" charset="0"/>
            </a:endParaRPr>
          </a:p>
        </p:txBody>
      </p:sp>
      <p:sp>
        <p:nvSpPr>
          <p:cNvPr id="20" name="矩形 19"/>
          <p:cNvSpPr/>
          <p:nvPr/>
        </p:nvSpPr>
        <p:spPr>
          <a:xfrm>
            <a:off x="9490710" y="2474595"/>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2</a:t>
            </a:r>
            <a:endParaRPr lang="zh-CN" altLang="en-US" b="1" dirty="0">
              <a:solidFill>
                <a:schemeClr val="bg1">
                  <a:lumMod val="65000"/>
                </a:schemeClr>
              </a:solidFill>
              <a:latin typeface="Century Gothic" panose="020B0502020202020204" pitchFamily="34" charset="0"/>
            </a:endParaRPr>
          </a:p>
        </p:txBody>
      </p:sp>
      <p:sp>
        <p:nvSpPr>
          <p:cNvPr id="21" name="矩形 20"/>
          <p:cNvSpPr/>
          <p:nvPr/>
        </p:nvSpPr>
        <p:spPr>
          <a:xfrm>
            <a:off x="7420610" y="2474595"/>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3</a:t>
            </a:r>
            <a:endParaRPr lang="zh-CN" altLang="en-US" b="1" dirty="0">
              <a:solidFill>
                <a:schemeClr val="bg1">
                  <a:lumMod val="65000"/>
                </a:schemeClr>
              </a:solidFill>
              <a:latin typeface="Century Gothic" panose="020B0502020202020204" pitchFamily="34" charset="0"/>
            </a:endParaRPr>
          </a:p>
        </p:txBody>
      </p:sp>
      <p:sp>
        <p:nvSpPr>
          <p:cNvPr id="22" name="矩形 21"/>
          <p:cNvSpPr/>
          <p:nvPr/>
        </p:nvSpPr>
        <p:spPr>
          <a:xfrm>
            <a:off x="9490710" y="2984500"/>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4</a:t>
            </a:r>
            <a:endParaRPr lang="zh-CN" altLang="en-US" b="1" dirty="0">
              <a:solidFill>
                <a:schemeClr val="bg1">
                  <a:lumMod val="65000"/>
                </a:schemeClr>
              </a:solidFill>
              <a:latin typeface="Century Gothic" panose="020B0502020202020204" pitchFamily="34" charset="0"/>
            </a:endParaRPr>
          </a:p>
        </p:txBody>
      </p:sp>
      <p:sp>
        <p:nvSpPr>
          <p:cNvPr id="23" name="矩形 22"/>
          <p:cNvSpPr/>
          <p:nvPr/>
        </p:nvSpPr>
        <p:spPr>
          <a:xfrm>
            <a:off x="7420610" y="2984500"/>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5</a:t>
            </a:r>
            <a:endParaRPr lang="zh-CN" altLang="en-US" b="1" dirty="0">
              <a:solidFill>
                <a:schemeClr val="bg1">
                  <a:lumMod val="65000"/>
                </a:schemeClr>
              </a:solidFill>
              <a:latin typeface="Century Gothic" panose="020B0502020202020204" pitchFamily="34" charset="0"/>
            </a:endParaRPr>
          </a:p>
        </p:txBody>
      </p:sp>
      <p:sp>
        <p:nvSpPr>
          <p:cNvPr id="24" name="矩形 23"/>
          <p:cNvSpPr/>
          <p:nvPr/>
        </p:nvSpPr>
        <p:spPr>
          <a:xfrm>
            <a:off x="9490710" y="3493770"/>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6</a:t>
            </a:r>
            <a:endParaRPr lang="zh-CN" altLang="en-US" b="1" dirty="0">
              <a:solidFill>
                <a:schemeClr val="bg1">
                  <a:lumMod val="65000"/>
                </a:schemeClr>
              </a:solidFill>
              <a:latin typeface="Century Gothic" panose="020B0502020202020204" pitchFamily="34" charset="0"/>
            </a:endParaRPr>
          </a:p>
        </p:txBody>
      </p:sp>
      <p:sp>
        <p:nvSpPr>
          <p:cNvPr id="25" name="矩形 24"/>
          <p:cNvSpPr/>
          <p:nvPr/>
        </p:nvSpPr>
        <p:spPr>
          <a:xfrm>
            <a:off x="7420610" y="3493770"/>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7</a:t>
            </a:r>
            <a:endParaRPr lang="zh-CN" altLang="en-US" b="1" dirty="0">
              <a:solidFill>
                <a:schemeClr val="bg1">
                  <a:lumMod val="65000"/>
                </a:schemeClr>
              </a:solidFill>
              <a:latin typeface="Century Gothic" panose="020B0502020202020204" pitchFamily="34" charset="0"/>
            </a:endParaRPr>
          </a:p>
        </p:txBody>
      </p:sp>
      <p:sp>
        <p:nvSpPr>
          <p:cNvPr id="26" name="矩形 25"/>
          <p:cNvSpPr/>
          <p:nvPr/>
        </p:nvSpPr>
        <p:spPr>
          <a:xfrm>
            <a:off x="9490710" y="4003675"/>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8</a:t>
            </a:r>
            <a:endParaRPr lang="zh-CN" altLang="en-US" b="1" dirty="0">
              <a:solidFill>
                <a:schemeClr val="bg1">
                  <a:lumMod val="65000"/>
                </a:schemeClr>
              </a:solidFill>
              <a:latin typeface="Century Gothic" panose="020B0502020202020204" pitchFamily="34" charset="0"/>
            </a:endParaRPr>
          </a:p>
        </p:txBody>
      </p:sp>
      <p:sp>
        <p:nvSpPr>
          <p:cNvPr id="27" name="矩形 26"/>
          <p:cNvSpPr/>
          <p:nvPr/>
        </p:nvSpPr>
        <p:spPr>
          <a:xfrm>
            <a:off x="7420610" y="4003675"/>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9</a:t>
            </a:r>
            <a:endParaRPr lang="zh-CN" altLang="en-US" b="1" dirty="0">
              <a:solidFill>
                <a:schemeClr val="bg1">
                  <a:lumMod val="65000"/>
                </a:schemeClr>
              </a:solidFill>
              <a:latin typeface="Century Gothic" panose="020B0502020202020204" pitchFamily="34" charset="0"/>
            </a:endParaRPr>
          </a:p>
        </p:txBody>
      </p:sp>
      <p:sp>
        <p:nvSpPr>
          <p:cNvPr id="30" name="矩形 29"/>
          <p:cNvSpPr/>
          <p:nvPr/>
        </p:nvSpPr>
        <p:spPr>
          <a:xfrm>
            <a:off x="8815705" y="4802505"/>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65000"/>
                  </a:schemeClr>
                </a:solidFill>
                <a:latin typeface="Century Gothic" panose="020B0502020202020204" pitchFamily="34" charset="0"/>
              </a:rPr>
              <a:t>10</a:t>
            </a:r>
            <a:endParaRPr lang="zh-CN" altLang="en-US" sz="1200" b="1" dirty="0">
              <a:solidFill>
                <a:schemeClr val="bg1">
                  <a:lumMod val="65000"/>
                </a:schemeClr>
              </a:solidFill>
              <a:latin typeface="Century Gothic" panose="020B0502020202020204" pitchFamily="34" charset="0"/>
            </a:endParaRPr>
          </a:p>
        </p:txBody>
      </p:sp>
      <p:sp>
        <p:nvSpPr>
          <p:cNvPr id="31" name="矩形 30"/>
          <p:cNvSpPr/>
          <p:nvPr/>
        </p:nvSpPr>
        <p:spPr>
          <a:xfrm>
            <a:off x="8095615" y="4802505"/>
            <a:ext cx="356870" cy="3600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65000"/>
                  </a:schemeClr>
                </a:solidFill>
                <a:latin typeface="Century Gothic" panose="020B0502020202020204" pitchFamily="34" charset="0"/>
              </a:rPr>
              <a:t>11</a:t>
            </a:r>
            <a:endParaRPr lang="zh-CN" altLang="en-US" sz="1200" b="1" dirty="0">
              <a:solidFill>
                <a:schemeClr val="bg1">
                  <a:lumMod val="65000"/>
                </a:schemeClr>
              </a:solidFill>
              <a:latin typeface="Century Gothic" panose="020B0502020202020204" pitchFamily="34" charset="0"/>
            </a:endParaRPr>
          </a:p>
        </p:txBody>
      </p:sp>
      <p:sp>
        <p:nvSpPr>
          <p:cNvPr id="32" name="矩形 31"/>
          <p:cNvSpPr/>
          <p:nvPr/>
        </p:nvSpPr>
        <p:spPr>
          <a:xfrm>
            <a:off x="8289925" y="5600065"/>
            <a:ext cx="691515" cy="417830"/>
          </a:xfrm>
          <a:prstGeom prst="rect">
            <a:avLst/>
          </a:prstGeom>
        </p:spPr>
        <p:txBody>
          <a:bodyPr wrap="square">
            <a:spAutoFit/>
          </a:bodyPr>
          <a:lstStyle/>
          <a:p>
            <a:r>
              <a:rPr lang="zh-CN" altLang="en-US" sz="2000" b="1" dirty="0">
                <a:solidFill>
                  <a:srgbClr val="ED7D31"/>
                </a:solidFill>
                <a:latin typeface="微软雅黑" panose="020B0503020204020204" pitchFamily="34" charset="-122"/>
                <a:ea typeface="微软雅黑" panose="020B0503020204020204" pitchFamily="34" charset="-122"/>
              </a:rPr>
              <a:t>入口</a:t>
            </a:r>
          </a:p>
        </p:txBody>
      </p:sp>
      <p:sp>
        <p:nvSpPr>
          <p:cNvPr id="35" name="矩形 3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2" name="五边形 1"/>
          <p:cNvSpPr/>
          <p:nvPr/>
        </p:nvSpPr>
        <p:spPr>
          <a:xfrm>
            <a:off x="2106295" y="1958975"/>
            <a:ext cx="563245" cy="33464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1</a:t>
            </a:r>
          </a:p>
        </p:txBody>
      </p:sp>
      <p:sp>
        <p:nvSpPr>
          <p:cNvPr id="5" name="燕尾形 4"/>
          <p:cNvSpPr/>
          <p:nvPr/>
        </p:nvSpPr>
        <p:spPr>
          <a:xfrm>
            <a:off x="2781300" y="1958975"/>
            <a:ext cx="2615565" cy="335280"/>
          </a:xfrm>
          <a:prstGeom prst="chevron">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r>
              <a:rPr lang="zh-CN" altLang="en-US" b="1">
                <a:solidFill>
                  <a:schemeClr val="bg1"/>
                </a:solidFill>
                <a:latin typeface="微软雅黑" panose="020B0503020204020204" pitchFamily="34" charset="-122"/>
                <a:ea typeface="微软雅黑" panose="020B0503020204020204" pitchFamily="34" charset="-122"/>
                <a:sym typeface="+mn-ea"/>
              </a:rPr>
              <a:t>面门居中位置为主位</a:t>
            </a:r>
          </a:p>
        </p:txBody>
      </p:sp>
      <p:sp>
        <p:nvSpPr>
          <p:cNvPr id="6" name="五边形 5"/>
          <p:cNvSpPr/>
          <p:nvPr/>
        </p:nvSpPr>
        <p:spPr>
          <a:xfrm>
            <a:off x="2106295" y="2770505"/>
            <a:ext cx="563245" cy="33464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2</a:t>
            </a:r>
          </a:p>
        </p:txBody>
      </p:sp>
      <p:sp>
        <p:nvSpPr>
          <p:cNvPr id="7" name="燕尾形 6"/>
          <p:cNvSpPr/>
          <p:nvPr/>
        </p:nvSpPr>
        <p:spPr>
          <a:xfrm>
            <a:off x="2781300" y="2770505"/>
            <a:ext cx="2615565" cy="335280"/>
          </a:xfrm>
          <a:prstGeom prst="chevron">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sym typeface="+mn-ea"/>
              </a:rPr>
              <a:t>主左宾右分两侧而坐</a:t>
            </a:r>
          </a:p>
        </p:txBody>
      </p:sp>
      <p:sp>
        <p:nvSpPr>
          <p:cNvPr id="8" name="五边形 7"/>
          <p:cNvSpPr/>
          <p:nvPr/>
        </p:nvSpPr>
        <p:spPr>
          <a:xfrm>
            <a:off x="2106295" y="3548380"/>
            <a:ext cx="563245" cy="33464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3</a:t>
            </a:r>
          </a:p>
        </p:txBody>
      </p:sp>
      <p:sp>
        <p:nvSpPr>
          <p:cNvPr id="9" name="燕尾形 8"/>
          <p:cNvSpPr/>
          <p:nvPr/>
        </p:nvSpPr>
        <p:spPr>
          <a:xfrm>
            <a:off x="2781300" y="3547745"/>
            <a:ext cx="2615565" cy="335280"/>
          </a:xfrm>
          <a:prstGeom prst="chevron">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sym typeface="+mn-ea"/>
              </a:rPr>
              <a:t>或主宾双方交错而坐</a:t>
            </a:r>
          </a:p>
        </p:txBody>
      </p:sp>
      <p:sp>
        <p:nvSpPr>
          <p:cNvPr id="10" name="五边形 9"/>
          <p:cNvSpPr/>
          <p:nvPr/>
        </p:nvSpPr>
        <p:spPr>
          <a:xfrm>
            <a:off x="2106295" y="4324350"/>
            <a:ext cx="563245" cy="33464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4</a:t>
            </a:r>
          </a:p>
        </p:txBody>
      </p:sp>
      <p:sp>
        <p:nvSpPr>
          <p:cNvPr id="11" name="燕尾形 10"/>
          <p:cNvSpPr/>
          <p:nvPr/>
        </p:nvSpPr>
        <p:spPr>
          <a:xfrm>
            <a:off x="2781300" y="4324350"/>
            <a:ext cx="2615565" cy="335280"/>
          </a:xfrm>
          <a:prstGeom prst="chevron">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sym typeface="+mn-ea"/>
              </a:rPr>
              <a:t>越近首席，位次越高</a:t>
            </a:r>
          </a:p>
        </p:txBody>
      </p:sp>
      <p:sp>
        <p:nvSpPr>
          <p:cNvPr id="12" name="五边形 11"/>
          <p:cNvSpPr/>
          <p:nvPr/>
        </p:nvSpPr>
        <p:spPr>
          <a:xfrm>
            <a:off x="2106295" y="5098415"/>
            <a:ext cx="563245" cy="334645"/>
          </a:xfrm>
          <a:prstGeom prst="homePlat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5</a:t>
            </a:r>
          </a:p>
        </p:txBody>
      </p:sp>
      <p:sp>
        <p:nvSpPr>
          <p:cNvPr id="13" name="燕尾形 12"/>
          <p:cNvSpPr/>
          <p:nvPr/>
        </p:nvSpPr>
        <p:spPr>
          <a:xfrm>
            <a:off x="2781300" y="5098415"/>
            <a:ext cx="2615565" cy="335280"/>
          </a:xfrm>
          <a:prstGeom prst="chevron">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sym typeface="+mn-ea"/>
              </a:rPr>
              <a:t>越近首席，位次越高</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entr" presetSubtype="0" fill="hold" grpId="0" nodeType="with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750"/>
                                        <p:tgtEl>
                                          <p:spTgt spid="18"/>
                                        </p:tgtEl>
                                      </p:cBhvr>
                                    </p:animEffect>
                                    <p:anim calcmode="lin" valueType="num">
                                      <p:cBhvr>
                                        <p:cTn id="19" dur="750" fill="hold"/>
                                        <p:tgtEl>
                                          <p:spTgt spid="18"/>
                                        </p:tgtEl>
                                        <p:attrNameLst>
                                          <p:attrName>ppt_x</p:attrName>
                                        </p:attrNameLst>
                                      </p:cBhvr>
                                      <p:tavLst>
                                        <p:tav tm="0">
                                          <p:val>
                                            <p:strVal val="#ppt_x"/>
                                          </p:val>
                                        </p:tav>
                                        <p:tav tm="100000">
                                          <p:val>
                                            <p:strVal val="#ppt_x"/>
                                          </p:val>
                                        </p:tav>
                                      </p:tavLst>
                                    </p:anim>
                                    <p:anim calcmode="lin" valueType="num">
                                      <p:cBhvr>
                                        <p:cTn id="20" dur="750" fill="hold"/>
                                        <p:tgtEl>
                                          <p:spTgt spid="18"/>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down)">
                                      <p:cBhvr>
                                        <p:cTn id="62" dur="500"/>
                                        <p:tgtEl>
                                          <p:spTgt spid="2"/>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down)">
                                      <p:cBhvr>
                                        <p:cTn id="65" dur="500"/>
                                        <p:tgtEl>
                                          <p:spTgt spid="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down)">
                                      <p:cBhvr>
                                        <p:cTn id="70" dur="500"/>
                                        <p:tgtEl>
                                          <p:spTgt spid="6"/>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down)">
                                      <p:cBhvr>
                                        <p:cTn id="73" dur="500"/>
                                        <p:tgtEl>
                                          <p:spTgt spid="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down)">
                                      <p:cBhvr>
                                        <p:cTn id="78" dur="500"/>
                                        <p:tgtEl>
                                          <p:spTgt spid="8"/>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down)">
                                      <p:cBhvr>
                                        <p:cTn id="81" dur="500"/>
                                        <p:tgtEl>
                                          <p:spTgt spid="9"/>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down)">
                                      <p:cBhvr>
                                        <p:cTn id="86" dur="500"/>
                                        <p:tgtEl>
                                          <p:spTgt spid="10"/>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down)">
                                      <p:cBhvr>
                                        <p:cTn id="89" dur="500"/>
                                        <p:tgtEl>
                                          <p:spTgt spid="1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down)">
                                      <p:cBhvr>
                                        <p:cTn id="94" dur="500"/>
                                        <p:tgtEl>
                                          <p:spTgt spid="12"/>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wipe(down)">
                                      <p:cBhvr>
                                        <p:cTn id="9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4" grpId="0"/>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30" grpId="0" bldLvl="0" animBg="1"/>
      <p:bldP spid="31" grpId="0" bldLvl="0" animBg="1"/>
      <p:bldP spid="32" grpId="0"/>
      <p:bldP spid="35" grpId="0" animBg="1"/>
      <p:bldP spid="2"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692150" y="54038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71881" y="668543"/>
            <a:ext cx="2646878" cy="584775"/>
          </a:xfrm>
          <a:prstGeom prst="rect">
            <a:avLst/>
          </a:prstGeom>
        </p:spPr>
        <p:txBody>
          <a:bodyPr wrap="none">
            <a:spAutoFit/>
          </a:bodyPr>
          <a:lstStyle/>
          <a:p>
            <a:r>
              <a:rPr lang="zh-CN" altLang="en-US" sz="3200" b="1" dirty="0">
                <a:solidFill>
                  <a:schemeClr val="tx1"/>
                </a:solidFill>
                <a:latin typeface="微软雅黑" panose="020B0503020204020204" pitchFamily="34" charset="-122"/>
                <a:ea typeface="微软雅黑" panose="020B0503020204020204" pitchFamily="34" charset="-122"/>
              </a:rPr>
              <a:t>乘车座次礼仪</a:t>
            </a:r>
          </a:p>
        </p:txBody>
      </p:sp>
      <p:cxnSp>
        <p:nvCxnSpPr>
          <p:cNvPr id="4" name="直接连接符 3"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CxnSpPr/>
          <p:nvPr/>
        </p:nvCxnSpPr>
        <p:spPr>
          <a:xfrm>
            <a:off x="3766521" y="877285"/>
            <a:ext cx="0" cy="648534"/>
          </a:xfrm>
          <a:prstGeom prst="line">
            <a:avLst/>
          </a:prstGeom>
          <a:ln w="190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1633488" y="1609266"/>
            <a:ext cx="2234702" cy="4594038"/>
          </a:xfrm>
          <a:prstGeom prst="rect">
            <a:avLst/>
          </a:prstGeom>
        </p:spPr>
      </p:pic>
      <p:sp>
        <p:nvSpPr>
          <p:cNvPr id="9" name="椭圆 8"/>
          <p:cNvSpPr>
            <a:spLocks noChangeAspect="1"/>
          </p:cNvSpPr>
          <p:nvPr/>
        </p:nvSpPr>
        <p:spPr>
          <a:xfrm>
            <a:off x="2650820" y="2112361"/>
            <a:ext cx="288000" cy="288000"/>
          </a:xfrm>
          <a:prstGeom prst="ellipse">
            <a:avLst/>
          </a:prstGeom>
          <a:solidFill>
            <a:srgbClr val="86AEE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Century Gothic" panose="020B0502020202020204" pitchFamily="34" charset="0"/>
              <a:ea typeface="微软雅黑" panose="020B0503020204020204" pitchFamily="34" charset="-122"/>
            </a:endParaRPr>
          </a:p>
        </p:txBody>
      </p:sp>
      <p:sp>
        <p:nvSpPr>
          <p:cNvPr id="14" name="矩形 13"/>
          <p:cNvSpPr/>
          <p:nvPr/>
        </p:nvSpPr>
        <p:spPr>
          <a:xfrm>
            <a:off x="4312912" y="1819630"/>
            <a:ext cx="3570208" cy="461665"/>
          </a:xfrm>
          <a:prstGeom prst="rect">
            <a:avLst/>
          </a:prstGeom>
        </p:spPr>
        <p:txBody>
          <a:bodyPr wrap="none">
            <a:spAutoFit/>
          </a:bodyPr>
          <a:lstStyle/>
          <a:p>
            <a:pPr algn="ctr"/>
            <a:r>
              <a:rPr lang="zh-CN" altLang="en-US" sz="2400" b="1" dirty="0">
                <a:solidFill>
                  <a:srgbClr val="5B9BD5"/>
                </a:solidFill>
                <a:latin typeface="微软雅黑" panose="020B0503020204020204" pitchFamily="34" charset="-122"/>
                <a:ea typeface="微软雅黑" panose="020B0503020204020204" pitchFamily="34" charset="-122"/>
              </a:rPr>
              <a:t>由主人亲自驾驶汽车时：</a:t>
            </a:r>
          </a:p>
        </p:txBody>
      </p:sp>
      <p:grpSp>
        <p:nvGrpSpPr>
          <p:cNvPr id="39" name="组合 38"/>
          <p:cNvGrpSpPr/>
          <p:nvPr/>
        </p:nvGrpSpPr>
        <p:grpSpPr>
          <a:xfrm>
            <a:off x="2111059" y="3452988"/>
            <a:ext cx="1253606" cy="1347221"/>
            <a:chOff x="2111059" y="3701273"/>
            <a:chExt cx="1253606" cy="1347221"/>
          </a:xfrm>
        </p:grpSpPr>
        <p:sp>
          <p:nvSpPr>
            <p:cNvPr id="17" name="椭圆 16"/>
            <p:cNvSpPr>
              <a:spLocks noChangeAspect="1"/>
            </p:cNvSpPr>
            <p:nvPr/>
          </p:nvSpPr>
          <p:spPr>
            <a:xfrm>
              <a:off x="2824665" y="3701273"/>
              <a:ext cx="540000" cy="540000"/>
            </a:xfrm>
            <a:prstGeom prst="ellipse">
              <a:avLst/>
            </a:prstGeom>
            <a:solidFill>
              <a:srgbClr val="00A2FF">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1</a:t>
              </a:r>
              <a:endParaRPr lang="zh-CN" altLang="en-US" sz="2000" b="1" dirty="0">
                <a:latin typeface="Century Gothic" panose="020B0502020202020204" pitchFamily="34" charset="0"/>
                <a:ea typeface="微软雅黑" panose="020B0503020204020204" pitchFamily="34" charset="-122"/>
              </a:endParaRPr>
            </a:p>
          </p:txBody>
        </p:sp>
        <p:sp>
          <p:nvSpPr>
            <p:cNvPr id="18" name="椭圆 17"/>
            <p:cNvSpPr>
              <a:spLocks noChangeAspect="1"/>
            </p:cNvSpPr>
            <p:nvPr/>
          </p:nvSpPr>
          <p:spPr>
            <a:xfrm>
              <a:off x="2824665" y="4508494"/>
              <a:ext cx="540000" cy="540000"/>
            </a:xfrm>
            <a:prstGeom prst="ellipse">
              <a:avLst/>
            </a:prstGeom>
            <a:solidFill>
              <a:srgbClr val="98DE04">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2</a:t>
              </a:r>
              <a:endParaRPr lang="zh-CN" altLang="en-US" sz="2000" b="1" dirty="0">
                <a:latin typeface="Century Gothic" panose="020B0502020202020204" pitchFamily="34" charset="0"/>
                <a:ea typeface="微软雅黑" panose="020B0503020204020204" pitchFamily="34" charset="-122"/>
              </a:endParaRPr>
            </a:p>
          </p:txBody>
        </p:sp>
        <p:sp>
          <p:nvSpPr>
            <p:cNvPr id="19" name="椭圆 18"/>
            <p:cNvSpPr>
              <a:spLocks noChangeAspect="1"/>
            </p:cNvSpPr>
            <p:nvPr/>
          </p:nvSpPr>
          <p:spPr>
            <a:xfrm>
              <a:off x="2111059" y="4508494"/>
              <a:ext cx="540000" cy="540000"/>
            </a:xfrm>
            <a:prstGeom prst="ellipse">
              <a:avLst/>
            </a:prstGeom>
            <a:solidFill>
              <a:srgbClr val="0BD0D9">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3</a:t>
              </a:r>
              <a:endParaRPr lang="zh-CN" altLang="en-US" sz="2000" b="1" dirty="0">
                <a:latin typeface="Century Gothic" panose="020B0502020202020204" pitchFamily="34" charset="0"/>
                <a:ea typeface="微软雅黑" panose="020B0503020204020204" pitchFamily="34" charset="-122"/>
              </a:endParaRPr>
            </a:p>
          </p:txBody>
        </p:sp>
        <p:sp>
          <p:nvSpPr>
            <p:cNvPr id="20" name="椭圆 19"/>
            <p:cNvSpPr>
              <a:spLocks noChangeAspect="1"/>
            </p:cNvSpPr>
            <p:nvPr/>
          </p:nvSpPr>
          <p:spPr>
            <a:xfrm>
              <a:off x="2570839" y="4598494"/>
              <a:ext cx="360000" cy="360000"/>
            </a:xfrm>
            <a:prstGeom prst="ellipse">
              <a:avLst/>
            </a:prstGeom>
            <a:solidFill>
              <a:srgbClr val="C6A568">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4</a:t>
              </a:r>
              <a:endParaRPr lang="zh-CN" altLang="en-US" sz="2000" b="1" dirty="0">
                <a:latin typeface="Century Gothic" panose="020B0502020202020204" pitchFamily="34" charset="0"/>
                <a:ea typeface="微软雅黑" panose="020B0503020204020204" pitchFamily="34" charset="-122"/>
              </a:endParaRPr>
            </a:p>
          </p:txBody>
        </p:sp>
      </p:gr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8327842" y="1609266"/>
            <a:ext cx="2234702" cy="4594038"/>
          </a:xfrm>
          <a:prstGeom prst="rect">
            <a:avLst/>
          </a:prstGeom>
        </p:spPr>
      </p:pic>
      <p:sp>
        <p:nvSpPr>
          <p:cNvPr id="22" name="矩形 21"/>
          <p:cNvSpPr/>
          <p:nvPr/>
        </p:nvSpPr>
        <p:spPr>
          <a:xfrm>
            <a:off x="4966937" y="2391189"/>
            <a:ext cx="2262158" cy="369332"/>
          </a:xfrm>
          <a:prstGeom prst="rect">
            <a:avLst/>
          </a:prstGeom>
        </p:spPr>
        <p:txBody>
          <a:bodyPr wrap="non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后排为上，以右为尊</a:t>
            </a:r>
            <a:endParaRPr lang="zh-CN" altLang="en-US" dirty="0"/>
          </a:p>
        </p:txBody>
      </p:sp>
      <p:cxnSp>
        <p:nvCxnSpPr>
          <p:cNvPr id="25" name="直接箭头连接符 24"/>
          <p:cNvCxnSpPr/>
          <p:nvPr/>
        </p:nvCxnSpPr>
        <p:spPr>
          <a:xfrm flipH="1">
            <a:off x="2968665" y="2256361"/>
            <a:ext cx="1217131" cy="0"/>
          </a:xfrm>
          <a:prstGeom prst="straightConnector1">
            <a:avLst/>
          </a:prstGeom>
          <a:ln>
            <a:solidFill>
              <a:schemeClr val="tx1">
                <a:lumMod val="50000"/>
                <a:lumOff val="50000"/>
              </a:schemeClr>
            </a:solidFill>
            <a:prstDash val="sysDash"/>
            <a:headEnd type="stealth"/>
            <a:tailEnd type="none"/>
          </a:ln>
        </p:spPr>
        <p:style>
          <a:lnRef idx="1">
            <a:schemeClr val="accent1"/>
          </a:lnRef>
          <a:fillRef idx="0">
            <a:schemeClr val="accent1"/>
          </a:fillRef>
          <a:effectRef idx="0">
            <a:schemeClr val="accent1"/>
          </a:effectRef>
          <a:fontRef idx="minor">
            <a:schemeClr val="tx1"/>
          </a:fontRef>
        </p:style>
      </p:cxnSp>
      <p:sp>
        <p:nvSpPr>
          <p:cNvPr id="29" name="椭圆 28"/>
          <p:cNvSpPr>
            <a:spLocks noChangeAspect="1"/>
          </p:cNvSpPr>
          <p:nvPr/>
        </p:nvSpPr>
        <p:spPr>
          <a:xfrm>
            <a:off x="9301193" y="2112361"/>
            <a:ext cx="288000" cy="288000"/>
          </a:xfrm>
          <a:prstGeom prst="ellipse">
            <a:avLst/>
          </a:prstGeom>
          <a:solidFill>
            <a:srgbClr val="ED7D31"/>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Century Gothic" panose="020B0502020202020204" pitchFamily="34" charset="0"/>
              <a:ea typeface="微软雅黑" panose="020B0503020204020204" pitchFamily="34" charset="-122"/>
            </a:endParaRPr>
          </a:p>
        </p:txBody>
      </p:sp>
      <p:sp>
        <p:nvSpPr>
          <p:cNvPr id="30" name="任意多边形: 形状 29"/>
          <p:cNvSpPr/>
          <p:nvPr/>
        </p:nvSpPr>
        <p:spPr>
          <a:xfrm>
            <a:off x="7972425" y="2247265"/>
            <a:ext cx="1266825" cy="2428875"/>
          </a:xfrm>
          <a:custGeom>
            <a:avLst/>
            <a:gdLst>
              <a:gd name="connsiteX0" fmla="*/ 1266825 w 1266825"/>
              <a:gd name="connsiteY0" fmla="*/ 0 h 2428875"/>
              <a:gd name="connsiteX1" fmla="*/ 361950 w 1266825"/>
              <a:gd name="connsiteY1" fmla="*/ 0 h 2428875"/>
              <a:gd name="connsiteX2" fmla="*/ 361950 w 1266825"/>
              <a:gd name="connsiteY2" fmla="*/ 2428875 h 2428875"/>
              <a:gd name="connsiteX3" fmla="*/ 0 w 1266825"/>
              <a:gd name="connsiteY3" fmla="*/ 2428875 h 2428875"/>
            </a:gdLst>
            <a:ahLst/>
            <a:cxnLst>
              <a:cxn ang="0">
                <a:pos x="connsiteX0" y="connsiteY0"/>
              </a:cxn>
              <a:cxn ang="0">
                <a:pos x="connsiteX1" y="connsiteY1"/>
              </a:cxn>
              <a:cxn ang="0">
                <a:pos x="connsiteX2" y="connsiteY2"/>
              </a:cxn>
              <a:cxn ang="0">
                <a:pos x="connsiteX3" y="connsiteY3"/>
              </a:cxn>
            </a:cxnLst>
            <a:rect l="l" t="t" r="r" b="b"/>
            <a:pathLst>
              <a:path w="1266825" h="2428875">
                <a:moveTo>
                  <a:pt x="1266825" y="0"/>
                </a:moveTo>
                <a:lnTo>
                  <a:pt x="361950" y="0"/>
                </a:lnTo>
                <a:lnTo>
                  <a:pt x="361950" y="2428875"/>
                </a:lnTo>
                <a:lnTo>
                  <a:pt x="0" y="2428875"/>
                </a:lnTo>
              </a:path>
            </a:pathLst>
          </a:custGeom>
          <a:noFill/>
          <a:ln w="6350">
            <a:solidFill>
              <a:schemeClr val="tx1">
                <a:lumMod val="50000"/>
                <a:lumOff val="50000"/>
              </a:schemeClr>
            </a:solidFill>
            <a:prstDash val="sys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312912" y="4450982"/>
            <a:ext cx="3570209" cy="461665"/>
          </a:xfrm>
          <a:prstGeom prst="rect">
            <a:avLst/>
          </a:prstGeom>
        </p:spPr>
        <p:txBody>
          <a:bodyPr wrap="none">
            <a:spAutoFit/>
          </a:bodyPr>
          <a:lstStyle/>
          <a:p>
            <a:pPr algn="ctr"/>
            <a:r>
              <a:rPr lang="zh-CN" altLang="en-US" sz="2400" b="1" dirty="0">
                <a:solidFill>
                  <a:srgbClr val="ED7D31"/>
                </a:solidFill>
                <a:latin typeface="微软雅黑" panose="020B0503020204020204" pitchFamily="34" charset="-122"/>
                <a:ea typeface="微软雅黑" panose="020B0503020204020204" pitchFamily="34" charset="-122"/>
              </a:rPr>
              <a:t>由专职司机驾驶汽车时：</a:t>
            </a:r>
          </a:p>
        </p:txBody>
      </p:sp>
      <p:sp>
        <p:nvSpPr>
          <p:cNvPr id="32" name="矩形 31"/>
          <p:cNvSpPr/>
          <p:nvPr/>
        </p:nvSpPr>
        <p:spPr>
          <a:xfrm>
            <a:off x="4966937" y="5022541"/>
            <a:ext cx="2262158" cy="369332"/>
          </a:xfrm>
          <a:prstGeom prst="rect">
            <a:avLst/>
          </a:prstGeom>
        </p:spPr>
        <p:txBody>
          <a:bodyPr wrap="non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后排为上，以右为尊</a:t>
            </a:r>
            <a:endParaRPr lang="zh-CN" altLang="en-US" dirty="0"/>
          </a:p>
        </p:txBody>
      </p:sp>
      <p:grpSp>
        <p:nvGrpSpPr>
          <p:cNvPr id="40" name="组合 39"/>
          <p:cNvGrpSpPr/>
          <p:nvPr/>
        </p:nvGrpSpPr>
        <p:grpSpPr>
          <a:xfrm>
            <a:off x="8831137" y="3452988"/>
            <a:ext cx="1253606" cy="1347221"/>
            <a:chOff x="8831137" y="3701273"/>
            <a:chExt cx="1253606" cy="1347221"/>
          </a:xfrm>
        </p:grpSpPr>
        <p:sp>
          <p:nvSpPr>
            <p:cNvPr id="34" name="椭圆 33"/>
            <p:cNvSpPr>
              <a:spLocks noChangeAspect="1"/>
            </p:cNvSpPr>
            <p:nvPr/>
          </p:nvSpPr>
          <p:spPr>
            <a:xfrm>
              <a:off x="9544743" y="3701273"/>
              <a:ext cx="540000" cy="540000"/>
            </a:xfrm>
            <a:prstGeom prst="ellipse">
              <a:avLst/>
            </a:prstGeom>
            <a:solidFill>
              <a:srgbClr val="00A2FF">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4</a:t>
              </a:r>
              <a:endParaRPr lang="zh-CN" altLang="en-US" sz="2000" b="1" dirty="0">
                <a:latin typeface="Century Gothic" panose="020B0502020202020204" pitchFamily="34" charset="0"/>
                <a:ea typeface="微软雅黑" panose="020B0503020204020204" pitchFamily="34" charset="-122"/>
              </a:endParaRPr>
            </a:p>
          </p:txBody>
        </p:sp>
        <p:sp>
          <p:nvSpPr>
            <p:cNvPr id="35" name="椭圆 34"/>
            <p:cNvSpPr>
              <a:spLocks noChangeAspect="1"/>
            </p:cNvSpPr>
            <p:nvPr/>
          </p:nvSpPr>
          <p:spPr>
            <a:xfrm>
              <a:off x="9544743" y="4508494"/>
              <a:ext cx="540000" cy="540000"/>
            </a:xfrm>
            <a:prstGeom prst="ellipse">
              <a:avLst/>
            </a:prstGeom>
            <a:solidFill>
              <a:srgbClr val="98DE04">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1</a:t>
              </a:r>
              <a:endParaRPr lang="zh-CN" altLang="en-US" sz="2000" b="1" dirty="0">
                <a:latin typeface="Century Gothic" panose="020B0502020202020204" pitchFamily="34" charset="0"/>
                <a:ea typeface="微软雅黑" panose="020B0503020204020204" pitchFamily="34" charset="-122"/>
              </a:endParaRPr>
            </a:p>
          </p:txBody>
        </p:sp>
        <p:sp>
          <p:nvSpPr>
            <p:cNvPr id="36" name="椭圆 35"/>
            <p:cNvSpPr>
              <a:spLocks noChangeAspect="1"/>
            </p:cNvSpPr>
            <p:nvPr/>
          </p:nvSpPr>
          <p:spPr>
            <a:xfrm>
              <a:off x="8831137" y="4508494"/>
              <a:ext cx="540000" cy="540000"/>
            </a:xfrm>
            <a:prstGeom prst="ellipse">
              <a:avLst/>
            </a:prstGeom>
            <a:solidFill>
              <a:srgbClr val="0BD0D9">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2</a:t>
              </a:r>
              <a:endParaRPr lang="zh-CN" altLang="en-US" sz="2000" b="1" dirty="0">
                <a:latin typeface="Century Gothic" panose="020B0502020202020204" pitchFamily="34" charset="0"/>
                <a:ea typeface="微软雅黑" panose="020B0503020204020204" pitchFamily="34" charset="-122"/>
              </a:endParaRPr>
            </a:p>
          </p:txBody>
        </p:sp>
        <p:sp>
          <p:nvSpPr>
            <p:cNvPr id="37" name="椭圆 36"/>
            <p:cNvSpPr>
              <a:spLocks noChangeAspect="1"/>
            </p:cNvSpPr>
            <p:nvPr/>
          </p:nvSpPr>
          <p:spPr>
            <a:xfrm>
              <a:off x="9290917" y="4598494"/>
              <a:ext cx="360000" cy="360000"/>
            </a:xfrm>
            <a:prstGeom prst="ellipse">
              <a:avLst/>
            </a:prstGeom>
            <a:solidFill>
              <a:srgbClr val="C6A568">
                <a:alpha val="50000"/>
              </a:srgb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ea typeface="微软雅黑" panose="020B0503020204020204" pitchFamily="34" charset="-122"/>
                </a:rPr>
                <a:t>3</a:t>
              </a:r>
              <a:endParaRPr lang="zh-CN" altLang="en-US" sz="2000" b="1" dirty="0">
                <a:latin typeface="Century Gothic" panose="020B0502020202020204" pitchFamily="34" charset="0"/>
                <a:ea typeface="微软雅黑" panose="020B0503020204020204" pitchFamily="34" charset="-122"/>
              </a:endParaRPr>
            </a:p>
          </p:txBody>
        </p:sp>
      </p:grpSp>
      <p:sp>
        <p:nvSpPr>
          <p:cNvPr id="26" name="矩形 25"/>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par>
                                <p:cTn id="21" presetID="10"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down)">
                                      <p:cBhvr>
                                        <p:cTn id="40" dur="750"/>
                                        <p:tgtEl>
                                          <p:spTgt spid="30"/>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750"/>
                                        <p:tgtEl>
                                          <p:spTgt spid="14"/>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right)">
                                      <p:cBhvr>
                                        <p:cTn id="47" dur="750"/>
                                        <p:tgtEl>
                                          <p:spTgt spid="31"/>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ldLvl="0" animBg="1"/>
      <p:bldP spid="14" grpId="0"/>
      <p:bldP spid="22" grpId="0"/>
      <p:bldP spid="29" grpId="0" bldLvl="0" animBg="1"/>
      <p:bldP spid="30" grpId="0" bldLvl="0" animBg="1"/>
      <p:bldP spid="31" grpId="0"/>
      <p:bldP spid="32" grpId="0"/>
      <p:bldP spid="2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89610" y="60007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1978660" y="1306830"/>
            <a:ext cx="8603615" cy="3612515"/>
          </a:xfrm>
          <a:prstGeom prst="rect">
            <a:avLst/>
          </a:prstGeom>
        </p:spPr>
      </p:pic>
      <p:sp>
        <p:nvSpPr>
          <p:cNvPr id="7" name="椭圆 6"/>
          <p:cNvSpPr>
            <a:spLocks noChangeAspect="1"/>
          </p:cNvSpPr>
          <p:nvPr/>
        </p:nvSpPr>
        <p:spPr>
          <a:xfrm>
            <a:off x="8236585" y="2656205"/>
            <a:ext cx="568325" cy="568325"/>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bg1"/>
                </a:solidFill>
                <a:latin typeface="微软雅黑" panose="020B0503020204020204" pitchFamily="34" charset="-122"/>
                <a:ea typeface="微软雅黑" panose="020B0503020204020204" pitchFamily="34" charset="-122"/>
              </a:rPr>
              <a:t>司机</a:t>
            </a:r>
          </a:p>
        </p:txBody>
      </p:sp>
      <p:sp>
        <p:nvSpPr>
          <p:cNvPr id="13" name="椭圆 12"/>
          <p:cNvSpPr>
            <a:spLocks noChangeAspect="1"/>
          </p:cNvSpPr>
          <p:nvPr/>
        </p:nvSpPr>
        <p:spPr>
          <a:xfrm>
            <a:off x="5313045" y="3509645"/>
            <a:ext cx="479425" cy="479425"/>
          </a:xfrm>
          <a:prstGeom prst="ellipse">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1</a:t>
            </a:r>
            <a:endParaRPr lang="zh-CN" altLang="en-US" sz="2000" b="1" dirty="0">
              <a:latin typeface="Century Gothic" panose="020B0502020202020204" pitchFamily="34" charset="0"/>
            </a:endParaRPr>
          </a:p>
        </p:txBody>
      </p:sp>
      <p:sp>
        <p:nvSpPr>
          <p:cNvPr id="16" name="椭圆 15"/>
          <p:cNvSpPr>
            <a:spLocks noChangeAspect="1"/>
          </p:cNvSpPr>
          <p:nvPr/>
        </p:nvSpPr>
        <p:spPr>
          <a:xfrm>
            <a:off x="5906135" y="2773680"/>
            <a:ext cx="379095" cy="333375"/>
          </a:xfrm>
          <a:prstGeom prst="ellipse">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2</a:t>
            </a:r>
            <a:endParaRPr lang="zh-CN" altLang="en-US" sz="2000" b="1" dirty="0">
              <a:latin typeface="Century Gothic" panose="020B0502020202020204" pitchFamily="34" charset="0"/>
            </a:endParaRPr>
          </a:p>
        </p:txBody>
      </p:sp>
      <p:sp>
        <p:nvSpPr>
          <p:cNvPr id="19" name="椭圆 18"/>
          <p:cNvSpPr>
            <a:spLocks noChangeAspect="1"/>
          </p:cNvSpPr>
          <p:nvPr/>
        </p:nvSpPr>
        <p:spPr>
          <a:xfrm>
            <a:off x="2863850" y="3338830"/>
            <a:ext cx="365760" cy="365760"/>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3</a:t>
            </a:r>
            <a:endParaRPr lang="zh-CN" altLang="en-US" sz="2000" b="1" dirty="0">
              <a:latin typeface="Century Gothic" panose="020B0502020202020204" pitchFamily="34" charset="0"/>
            </a:endParaRPr>
          </a:p>
        </p:txBody>
      </p:sp>
      <p:sp>
        <p:nvSpPr>
          <p:cNvPr id="23" name="椭圆 22"/>
          <p:cNvSpPr>
            <a:spLocks noChangeAspect="1"/>
          </p:cNvSpPr>
          <p:nvPr/>
        </p:nvSpPr>
        <p:spPr>
          <a:xfrm>
            <a:off x="3038475" y="1952625"/>
            <a:ext cx="403225" cy="403225"/>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5</a:t>
            </a:r>
            <a:endParaRPr lang="zh-CN" altLang="en-US" sz="2000" b="1" dirty="0">
              <a:latin typeface="Century Gothic" panose="020B0502020202020204" pitchFamily="34" charset="0"/>
            </a:endParaRPr>
          </a:p>
        </p:txBody>
      </p:sp>
      <p:sp>
        <p:nvSpPr>
          <p:cNvPr id="26" name="椭圆 25"/>
          <p:cNvSpPr>
            <a:spLocks noChangeAspect="1"/>
          </p:cNvSpPr>
          <p:nvPr/>
        </p:nvSpPr>
        <p:spPr>
          <a:xfrm>
            <a:off x="2811145" y="2560320"/>
            <a:ext cx="418465" cy="418465"/>
          </a:xfrm>
          <a:prstGeom prst="ellips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4</a:t>
            </a:r>
            <a:endParaRPr lang="zh-CN" altLang="en-US" sz="2000" b="1" dirty="0">
              <a:latin typeface="Century Gothic" panose="020B0502020202020204" pitchFamily="34" charset="0"/>
            </a:endParaRPr>
          </a:p>
        </p:txBody>
      </p:sp>
      <p:sp>
        <p:nvSpPr>
          <p:cNvPr id="29" name="椭圆 28"/>
          <p:cNvSpPr>
            <a:spLocks noChangeAspect="1"/>
          </p:cNvSpPr>
          <p:nvPr/>
        </p:nvSpPr>
        <p:spPr>
          <a:xfrm>
            <a:off x="8503920" y="3989070"/>
            <a:ext cx="477520" cy="477520"/>
          </a:xfrm>
          <a:prstGeom prst="ellips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6</a:t>
            </a:r>
            <a:endParaRPr lang="zh-CN" altLang="en-US" sz="2000" b="1" dirty="0">
              <a:latin typeface="Century Gothic" panose="020B0502020202020204" pitchFamily="34" charset="0"/>
            </a:endParaRPr>
          </a:p>
        </p:txBody>
      </p:sp>
      <p:sp>
        <p:nvSpPr>
          <p:cNvPr id="30" name="矩形 29"/>
          <p:cNvSpPr/>
          <p:nvPr/>
        </p:nvSpPr>
        <p:spPr>
          <a:xfrm>
            <a:off x="1978660" y="5398540"/>
            <a:ext cx="8972550" cy="659130"/>
          </a:xfrm>
          <a:prstGeom prst="rect">
            <a:avLst/>
          </a:prstGeom>
        </p:spPr>
        <p:txBody>
          <a:bodyPr wrap="square">
            <a:spAutoFit/>
          </a:bodyPr>
          <a:lstStyle/>
          <a:p>
            <a:r>
              <a:rPr lang="en-US" altLang="zh-CN" b="1" dirty="0">
                <a:solidFill>
                  <a:schemeClr val="tx1"/>
                </a:solidFill>
                <a:latin typeface="微软雅黑" panose="020B0503020204020204" pitchFamily="34" charset="-122"/>
                <a:ea typeface="微软雅黑" panose="020B0503020204020204" pitchFamily="34" charset="-122"/>
              </a:rPr>
              <a:t>TIP:  </a:t>
            </a:r>
            <a:r>
              <a:rPr lang="zh-CN" altLang="en-US" dirty="0">
                <a:solidFill>
                  <a:schemeClr val="tx1"/>
                </a:solidFill>
                <a:latin typeface="微软雅黑" panose="020B0503020204020204" pitchFamily="34" charset="-122"/>
                <a:ea typeface="微软雅黑" panose="020B0503020204020204" pitchFamily="34" charset="-122"/>
              </a:rPr>
              <a:t>乘车时，不要随意动车内设施</a:t>
            </a:r>
            <a:r>
              <a:rPr lang="en-US" altLang="zh-CN" dirty="0">
                <a:solidFill>
                  <a:schemeClr val="tx1"/>
                </a:solidFill>
                <a:latin typeface="微软雅黑" panose="020B0503020204020204" pitchFamily="34" charset="-122"/>
                <a:ea typeface="微软雅黑" panose="020B0503020204020204" pitchFamily="34" charset="-122"/>
              </a:rPr>
              <a:t>;</a:t>
            </a:r>
            <a:r>
              <a:rPr lang="zh-CN" altLang="en-US" dirty="0">
                <a:solidFill>
                  <a:schemeClr val="tx1"/>
                </a:solidFill>
                <a:latin typeface="微软雅黑" panose="020B0503020204020204" pitchFamily="34" charset="-122"/>
                <a:ea typeface="微软雅黑" panose="020B0503020204020204" pitchFamily="34" charset="-122"/>
              </a:rPr>
              <a:t>要自觉保持车厢整洁，不要将垃圾留在车厢内；</a:t>
            </a:r>
          </a:p>
          <a:p>
            <a:r>
              <a:rPr lang="zh-CN" altLang="en-US" dirty="0">
                <a:solidFill>
                  <a:schemeClr val="tx1"/>
                </a:solidFill>
                <a:latin typeface="微软雅黑" panose="020B0503020204020204" pitchFamily="34" charset="-122"/>
                <a:ea typeface="微软雅黑" panose="020B0503020204020204" pitchFamily="34" charset="-122"/>
              </a:rPr>
              <a:t>        不要随便脱掉外套，要保持得体的仪表。</a:t>
            </a:r>
          </a:p>
        </p:txBody>
      </p:sp>
      <p:sp>
        <p:nvSpPr>
          <p:cNvPr id="25" name="矩形 24"/>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35" presetClass="path" presetSubtype="0" decel="50000" fill="hold" nodeType="withEffect">
                                  <p:stCondLst>
                                    <p:cond delay="0"/>
                                  </p:stCondLst>
                                  <p:childTnLst>
                                    <p:animMotion origin="layout" path="M 0 -3.7037E-7 L -0.08568 0.07824 " pathEditMode="relative" rAng="0" ptsTypes="AA">
                                      <p:cBhvr>
                                        <p:cTn id="9" dur="1000" spd="-100000" fill="hold"/>
                                        <p:tgtEl>
                                          <p:spTgt spid="5"/>
                                        </p:tgtEl>
                                        <p:attrNameLst>
                                          <p:attrName>ppt_x</p:attrName>
                                          <p:attrName>ppt_y</p:attrName>
                                        </p:attrNameLst>
                                      </p:cBhvr>
                                      <p:rCtr x="-4284" y="3912"/>
                                    </p:animMotion>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49" presetClass="entr" presetSubtype="0" decel="10000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750" fill="hold"/>
                                        <p:tgtEl>
                                          <p:spTgt spid="13"/>
                                        </p:tgtEl>
                                        <p:attrNameLst>
                                          <p:attrName>ppt_w</p:attrName>
                                        </p:attrNameLst>
                                      </p:cBhvr>
                                      <p:tavLst>
                                        <p:tav tm="0">
                                          <p:val>
                                            <p:fltVal val="0"/>
                                          </p:val>
                                        </p:tav>
                                        <p:tav tm="100000">
                                          <p:val>
                                            <p:strVal val="#ppt_w"/>
                                          </p:val>
                                        </p:tav>
                                      </p:tavLst>
                                    </p:anim>
                                    <p:anim calcmode="lin" valueType="num">
                                      <p:cBhvr>
                                        <p:cTn id="20" dur="750" fill="hold"/>
                                        <p:tgtEl>
                                          <p:spTgt spid="13"/>
                                        </p:tgtEl>
                                        <p:attrNameLst>
                                          <p:attrName>ppt_h</p:attrName>
                                        </p:attrNameLst>
                                      </p:cBhvr>
                                      <p:tavLst>
                                        <p:tav tm="0">
                                          <p:val>
                                            <p:fltVal val="0"/>
                                          </p:val>
                                        </p:tav>
                                        <p:tav tm="100000">
                                          <p:val>
                                            <p:strVal val="#ppt_h"/>
                                          </p:val>
                                        </p:tav>
                                      </p:tavLst>
                                    </p:anim>
                                    <p:anim calcmode="lin" valueType="num">
                                      <p:cBhvr>
                                        <p:cTn id="21" dur="750" fill="hold"/>
                                        <p:tgtEl>
                                          <p:spTgt spid="13"/>
                                        </p:tgtEl>
                                        <p:attrNameLst>
                                          <p:attrName>style.rotation</p:attrName>
                                        </p:attrNameLst>
                                      </p:cBhvr>
                                      <p:tavLst>
                                        <p:tav tm="0">
                                          <p:val>
                                            <p:fltVal val="360"/>
                                          </p:val>
                                        </p:tav>
                                        <p:tav tm="100000">
                                          <p:val>
                                            <p:fltVal val="0"/>
                                          </p:val>
                                        </p:tav>
                                      </p:tavLst>
                                    </p:anim>
                                    <p:animEffect transition="in" filter="fade">
                                      <p:cBhvr>
                                        <p:cTn id="22" dur="750"/>
                                        <p:tgtEl>
                                          <p:spTgt spid="13"/>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750" fill="hold"/>
                                        <p:tgtEl>
                                          <p:spTgt spid="16"/>
                                        </p:tgtEl>
                                        <p:attrNameLst>
                                          <p:attrName>ppt_w</p:attrName>
                                        </p:attrNameLst>
                                      </p:cBhvr>
                                      <p:tavLst>
                                        <p:tav tm="0">
                                          <p:val>
                                            <p:fltVal val="0"/>
                                          </p:val>
                                        </p:tav>
                                        <p:tav tm="100000">
                                          <p:val>
                                            <p:strVal val="#ppt_w"/>
                                          </p:val>
                                        </p:tav>
                                      </p:tavLst>
                                    </p:anim>
                                    <p:anim calcmode="lin" valueType="num">
                                      <p:cBhvr>
                                        <p:cTn id="26" dur="750" fill="hold"/>
                                        <p:tgtEl>
                                          <p:spTgt spid="16"/>
                                        </p:tgtEl>
                                        <p:attrNameLst>
                                          <p:attrName>ppt_h</p:attrName>
                                        </p:attrNameLst>
                                      </p:cBhvr>
                                      <p:tavLst>
                                        <p:tav tm="0">
                                          <p:val>
                                            <p:fltVal val="0"/>
                                          </p:val>
                                        </p:tav>
                                        <p:tav tm="100000">
                                          <p:val>
                                            <p:strVal val="#ppt_h"/>
                                          </p:val>
                                        </p:tav>
                                      </p:tavLst>
                                    </p:anim>
                                    <p:anim calcmode="lin" valueType="num">
                                      <p:cBhvr>
                                        <p:cTn id="27" dur="750" fill="hold"/>
                                        <p:tgtEl>
                                          <p:spTgt spid="16"/>
                                        </p:tgtEl>
                                        <p:attrNameLst>
                                          <p:attrName>style.rotation</p:attrName>
                                        </p:attrNameLst>
                                      </p:cBhvr>
                                      <p:tavLst>
                                        <p:tav tm="0">
                                          <p:val>
                                            <p:fltVal val="360"/>
                                          </p:val>
                                        </p:tav>
                                        <p:tav tm="100000">
                                          <p:val>
                                            <p:fltVal val="0"/>
                                          </p:val>
                                        </p:tav>
                                      </p:tavLst>
                                    </p:anim>
                                    <p:animEffect transition="in" filter="fade">
                                      <p:cBhvr>
                                        <p:cTn id="28" dur="750"/>
                                        <p:tgtEl>
                                          <p:spTgt spid="1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750" fill="hold"/>
                                        <p:tgtEl>
                                          <p:spTgt spid="19"/>
                                        </p:tgtEl>
                                        <p:attrNameLst>
                                          <p:attrName>ppt_w</p:attrName>
                                        </p:attrNameLst>
                                      </p:cBhvr>
                                      <p:tavLst>
                                        <p:tav tm="0">
                                          <p:val>
                                            <p:fltVal val="0"/>
                                          </p:val>
                                        </p:tav>
                                        <p:tav tm="100000">
                                          <p:val>
                                            <p:strVal val="#ppt_w"/>
                                          </p:val>
                                        </p:tav>
                                      </p:tavLst>
                                    </p:anim>
                                    <p:anim calcmode="lin" valueType="num">
                                      <p:cBhvr>
                                        <p:cTn id="32" dur="750" fill="hold"/>
                                        <p:tgtEl>
                                          <p:spTgt spid="19"/>
                                        </p:tgtEl>
                                        <p:attrNameLst>
                                          <p:attrName>ppt_h</p:attrName>
                                        </p:attrNameLst>
                                      </p:cBhvr>
                                      <p:tavLst>
                                        <p:tav tm="0">
                                          <p:val>
                                            <p:fltVal val="0"/>
                                          </p:val>
                                        </p:tav>
                                        <p:tav tm="100000">
                                          <p:val>
                                            <p:strVal val="#ppt_h"/>
                                          </p:val>
                                        </p:tav>
                                      </p:tavLst>
                                    </p:anim>
                                    <p:anim calcmode="lin" valueType="num">
                                      <p:cBhvr>
                                        <p:cTn id="33" dur="750" fill="hold"/>
                                        <p:tgtEl>
                                          <p:spTgt spid="19"/>
                                        </p:tgtEl>
                                        <p:attrNameLst>
                                          <p:attrName>style.rotation</p:attrName>
                                        </p:attrNameLst>
                                      </p:cBhvr>
                                      <p:tavLst>
                                        <p:tav tm="0">
                                          <p:val>
                                            <p:fltVal val="360"/>
                                          </p:val>
                                        </p:tav>
                                        <p:tav tm="100000">
                                          <p:val>
                                            <p:fltVal val="0"/>
                                          </p:val>
                                        </p:tav>
                                      </p:tavLst>
                                    </p:anim>
                                    <p:animEffect transition="in" filter="fade">
                                      <p:cBhvr>
                                        <p:cTn id="34" dur="750"/>
                                        <p:tgtEl>
                                          <p:spTgt spid="19"/>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750" fill="hold"/>
                                        <p:tgtEl>
                                          <p:spTgt spid="26"/>
                                        </p:tgtEl>
                                        <p:attrNameLst>
                                          <p:attrName>ppt_w</p:attrName>
                                        </p:attrNameLst>
                                      </p:cBhvr>
                                      <p:tavLst>
                                        <p:tav tm="0">
                                          <p:val>
                                            <p:fltVal val="0"/>
                                          </p:val>
                                        </p:tav>
                                        <p:tav tm="100000">
                                          <p:val>
                                            <p:strVal val="#ppt_w"/>
                                          </p:val>
                                        </p:tav>
                                      </p:tavLst>
                                    </p:anim>
                                    <p:anim calcmode="lin" valueType="num">
                                      <p:cBhvr>
                                        <p:cTn id="38" dur="750" fill="hold"/>
                                        <p:tgtEl>
                                          <p:spTgt spid="26"/>
                                        </p:tgtEl>
                                        <p:attrNameLst>
                                          <p:attrName>ppt_h</p:attrName>
                                        </p:attrNameLst>
                                      </p:cBhvr>
                                      <p:tavLst>
                                        <p:tav tm="0">
                                          <p:val>
                                            <p:fltVal val="0"/>
                                          </p:val>
                                        </p:tav>
                                        <p:tav tm="100000">
                                          <p:val>
                                            <p:strVal val="#ppt_h"/>
                                          </p:val>
                                        </p:tav>
                                      </p:tavLst>
                                    </p:anim>
                                    <p:anim calcmode="lin" valueType="num">
                                      <p:cBhvr>
                                        <p:cTn id="39" dur="750" fill="hold"/>
                                        <p:tgtEl>
                                          <p:spTgt spid="26"/>
                                        </p:tgtEl>
                                        <p:attrNameLst>
                                          <p:attrName>style.rotation</p:attrName>
                                        </p:attrNameLst>
                                      </p:cBhvr>
                                      <p:tavLst>
                                        <p:tav tm="0">
                                          <p:val>
                                            <p:fltVal val="360"/>
                                          </p:val>
                                        </p:tav>
                                        <p:tav tm="100000">
                                          <p:val>
                                            <p:fltVal val="0"/>
                                          </p:val>
                                        </p:tav>
                                      </p:tavLst>
                                    </p:anim>
                                    <p:animEffect transition="in" filter="fade">
                                      <p:cBhvr>
                                        <p:cTn id="40" dur="750"/>
                                        <p:tgtEl>
                                          <p:spTgt spid="26"/>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750" fill="hold"/>
                                        <p:tgtEl>
                                          <p:spTgt spid="23"/>
                                        </p:tgtEl>
                                        <p:attrNameLst>
                                          <p:attrName>ppt_w</p:attrName>
                                        </p:attrNameLst>
                                      </p:cBhvr>
                                      <p:tavLst>
                                        <p:tav tm="0">
                                          <p:val>
                                            <p:fltVal val="0"/>
                                          </p:val>
                                        </p:tav>
                                        <p:tav tm="100000">
                                          <p:val>
                                            <p:strVal val="#ppt_w"/>
                                          </p:val>
                                        </p:tav>
                                      </p:tavLst>
                                    </p:anim>
                                    <p:anim calcmode="lin" valueType="num">
                                      <p:cBhvr>
                                        <p:cTn id="44" dur="750" fill="hold"/>
                                        <p:tgtEl>
                                          <p:spTgt spid="23"/>
                                        </p:tgtEl>
                                        <p:attrNameLst>
                                          <p:attrName>ppt_h</p:attrName>
                                        </p:attrNameLst>
                                      </p:cBhvr>
                                      <p:tavLst>
                                        <p:tav tm="0">
                                          <p:val>
                                            <p:fltVal val="0"/>
                                          </p:val>
                                        </p:tav>
                                        <p:tav tm="100000">
                                          <p:val>
                                            <p:strVal val="#ppt_h"/>
                                          </p:val>
                                        </p:tav>
                                      </p:tavLst>
                                    </p:anim>
                                    <p:anim calcmode="lin" valueType="num">
                                      <p:cBhvr>
                                        <p:cTn id="45" dur="750" fill="hold"/>
                                        <p:tgtEl>
                                          <p:spTgt spid="23"/>
                                        </p:tgtEl>
                                        <p:attrNameLst>
                                          <p:attrName>style.rotation</p:attrName>
                                        </p:attrNameLst>
                                      </p:cBhvr>
                                      <p:tavLst>
                                        <p:tav tm="0">
                                          <p:val>
                                            <p:fltVal val="360"/>
                                          </p:val>
                                        </p:tav>
                                        <p:tav tm="100000">
                                          <p:val>
                                            <p:fltVal val="0"/>
                                          </p:val>
                                        </p:tav>
                                      </p:tavLst>
                                    </p:anim>
                                    <p:animEffect transition="in" filter="fade">
                                      <p:cBhvr>
                                        <p:cTn id="46" dur="750"/>
                                        <p:tgtEl>
                                          <p:spTgt spid="23"/>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750" fill="hold"/>
                                        <p:tgtEl>
                                          <p:spTgt spid="29"/>
                                        </p:tgtEl>
                                        <p:attrNameLst>
                                          <p:attrName>ppt_w</p:attrName>
                                        </p:attrNameLst>
                                      </p:cBhvr>
                                      <p:tavLst>
                                        <p:tav tm="0">
                                          <p:val>
                                            <p:fltVal val="0"/>
                                          </p:val>
                                        </p:tav>
                                        <p:tav tm="100000">
                                          <p:val>
                                            <p:strVal val="#ppt_w"/>
                                          </p:val>
                                        </p:tav>
                                      </p:tavLst>
                                    </p:anim>
                                    <p:anim calcmode="lin" valueType="num">
                                      <p:cBhvr>
                                        <p:cTn id="50" dur="750" fill="hold"/>
                                        <p:tgtEl>
                                          <p:spTgt spid="29"/>
                                        </p:tgtEl>
                                        <p:attrNameLst>
                                          <p:attrName>ppt_h</p:attrName>
                                        </p:attrNameLst>
                                      </p:cBhvr>
                                      <p:tavLst>
                                        <p:tav tm="0">
                                          <p:val>
                                            <p:fltVal val="0"/>
                                          </p:val>
                                        </p:tav>
                                        <p:tav tm="100000">
                                          <p:val>
                                            <p:strVal val="#ppt_h"/>
                                          </p:val>
                                        </p:tav>
                                      </p:tavLst>
                                    </p:anim>
                                    <p:anim calcmode="lin" valueType="num">
                                      <p:cBhvr>
                                        <p:cTn id="51" dur="750" fill="hold"/>
                                        <p:tgtEl>
                                          <p:spTgt spid="29"/>
                                        </p:tgtEl>
                                        <p:attrNameLst>
                                          <p:attrName>style.rotation</p:attrName>
                                        </p:attrNameLst>
                                      </p:cBhvr>
                                      <p:tavLst>
                                        <p:tav tm="0">
                                          <p:val>
                                            <p:fltVal val="360"/>
                                          </p:val>
                                        </p:tav>
                                        <p:tav tm="100000">
                                          <p:val>
                                            <p:fltVal val="0"/>
                                          </p:val>
                                        </p:tav>
                                      </p:tavLst>
                                    </p:anim>
                                    <p:animEffect transition="in" filter="fade">
                                      <p:cBhvr>
                                        <p:cTn id="52" dur="750"/>
                                        <p:tgtEl>
                                          <p:spTgt spid="29"/>
                                        </p:tgtEl>
                                      </p:cBhvr>
                                    </p:animEffect>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750"/>
                                        <p:tgtEl>
                                          <p:spTgt spid="30"/>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3" grpId="0" bldLvl="0" animBg="1"/>
      <p:bldP spid="16" grpId="0" bldLvl="0" animBg="1"/>
      <p:bldP spid="19" grpId="0" bldLvl="0" animBg="1"/>
      <p:bldP spid="23" grpId="0" bldLvl="0" animBg="1"/>
      <p:bldP spid="26" grpId="0" bldLvl="0" animBg="1"/>
      <p:bldP spid="29" grpId="0" bldLvl="0" animBg="1"/>
      <p:bldP spid="30" grpId="0"/>
      <p:bldP spid="2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85" y="-18415"/>
            <a:ext cx="12205335" cy="6895465"/>
          </a:xfrm>
          <a:prstGeom prst="rect">
            <a:avLst/>
          </a:prstGeom>
          <a:solidFill>
            <a:schemeClr val="tx1">
              <a:lumMod val="65000"/>
              <a:lumOff val="3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2" name="等腰三角形 11"/>
          <p:cNvSpPr/>
          <p:nvPr/>
        </p:nvSpPr>
        <p:spPr>
          <a:xfrm>
            <a:off x="4481830" y="1997710"/>
            <a:ext cx="3227705" cy="2661285"/>
          </a:xfrm>
          <a:prstGeom prst="triangle">
            <a:avLst/>
          </a:prstGeom>
          <a:noFill/>
          <a:ln w="28575" cmpd="sng">
            <a:solidFill>
              <a:srgbClr val="FCFCF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105275" y="3053715"/>
            <a:ext cx="4711700" cy="1097280"/>
          </a:xfrm>
          <a:prstGeom prst="rect">
            <a:avLst/>
          </a:prstGeom>
          <a:noFill/>
        </p:spPr>
        <p:txBody>
          <a:bodyPr wrap="square" rtlCol="0">
            <a:spAutoFit/>
          </a:bodyPr>
          <a:lstStyle/>
          <a:p>
            <a:r>
              <a:rPr lang="en-US" altLang="zh-CN" sz="6600" b="1">
                <a:solidFill>
                  <a:schemeClr val="bg1"/>
                </a:solidFill>
                <a:latin typeface="仿宋" panose="02010609060101010101" charset="-122"/>
                <a:ea typeface="仿宋" panose="02010609060101010101" charset="-122"/>
              </a:rPr>
              <a:t>PART TEN</a:t>
            </a:r>
          </a:p>
        </p:txBody>
      </p:sp>
      <p:sp>
        <p:nvSpPr>
          <p:cNvPr id="2" name="文本框 1"/>
          <p:cNvSpPr txBox="1"/>
          <p:nvPr/>
        </p:nvSpPr>
        <p:spPr>
          <a:xfrm>
            <a:off x="4373880" y="4842510"/>
            <a:ext cx="5170805" cy="1097280"/>
          </a:xfrm>
          <a:prstGeom prst="rect">
            <a:avLst/>
          </a:prstGeom>
          <a:noFill/>
        </p:spPr>
        <p:txBody>
          <a:bodyPr wrap="square" rtlCol="0">
            <a:spAutoFit/>
          </a:bodyPr>
          <a:lstStyle/>
          <a:p>
            <a:r>
              <a:rPr lang="zh-CN" altLang="en-US" sz="6600" b="1" dirty="0">
                <a:latin typeface="Verdana" panose="020B0604030504040204" charset="0"/>
                <a:ea typeface="华文楷体" panose="02010600040101010101" charset="-122"/>
              </a:rPr>
              <a:t>奉茶礼仪</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942975" y="1780540"/>
            <a:ext cx="3170555" cy="3743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0400"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496435" y="2298700"/>
            <a:ext cx="3169920" cy="322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20470" y="2932430"/>
            <a:ext cx="2616835" cy="2180590"/>
          </a:xfrm>
          <a:prstGeom prst="rect">
            <a:avLst/>
          </a:prstGeom>
        </p:spPr>
        <p:txBody>
          <a:bodyPr wrap="square">
            <a:spAutoFit/>
          </a:bodyPr>
          <a:lstStyle/>
          <a:p>
            <a:pPr>
              <a:lnSpc>
                <a:spcPct val="14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上茶应在未正式交谈前。正确的步骤是：双手端茶从客人的左后侧奉上，将茶盘放在临近客人的茶几上，右手拿茶杯的中部，左手托着杯底，杯耳朝向客人，双手将茶递给客人同时要说“您请用茶”。</a:t>
            </a:r>
            <a:endParaRPr lang="zh-CN" altLang="en-US" sz="1400" dirty="0"/>
          </a:p>
        </p:txBody>
      </p:sp>
      <p:sp>
        <p:nvSpPr>
          <p:cNvPr id="15" name="矩形 14"/>
          <p:cNvSpPr/>
          <p:nvPr/>
        </p:nvSpPr>
        <p:spPr>
          <a:xfrm>
            <a:off x="4815205" y="2932430"/>
            <a:ext cx="2562225" cy="986790"/>
          </a:xfrm>
          <a:prstGeom prst="rect">
            <a:avLst/>
          </a:prstGeom>
        </p:spPr>
        <p:txBody>
          <a:bodyPr wrap="square">
            <a:spAutoFit/>
          </a:bodyPr>
          <a:lstStyle/>
          <a:p>
            <a:pPr>
              <a:lnSpc>
                <a:spcPct val="14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上茶应讲究先后顺序，一般应为：先客后主；先女后男；先长后幼。</a:t>
            </a:r>
            <a:endParaRPr lang="zh-CN" altLang="en-US" sz="1400" dirty="0"/>
          </a:p>
        </p:txBody>
      </p:sp>
      <p:sp>
        <p:nvSpPr>
          <p:cNvPr id="26" name="流程图: 过程 25"/>
          <p:cNvSpPr/>
          <p:nvPr/>
        </p:nvSpPr>
        <p:spPr>
          <a:xfrm>
            <a:off x="942975" y="1779905"/>
            <a:ext cx="3169920" cy="966470"/>
          </a:xfrm>
          <a:prstGeom prst="flowChartProcess">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8035925" y="2298065"/>
            <a:ext cx="3166110" cy="3225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251825" y="2932430"/>
            <a:ext cx="2729865" cy="2029460"/>
          </a:xfrm>
          <a:prstGeom prst="rect">
            <a:avLst/>
          </a:prstGeom>
        </p:spPr>
        <p:txBody>
          <a:bodyPr wrap="square">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尽量不要用一只手上茶，尤其不能用左手；切勿让手指碰到杯口；为客人倒的第一杯茶，不宜斟得过满，以杯深的</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为宜。把握好续水的时机，以不妨碍宾客交谈为佳，不能等到茶叶见底后再续水。 </a:t>
            </a:r>
            <a:endParaRPr lang="zh-CN" altLang="en-US" sz="1400" dirty="0"/>
          </a:p>
        </p:txBody>
      </p:sp>
      <p:sp>
        <p:nvSpPr>
          <p:cNvPr id="20" name="矩形 19"/>
          <p:cNvSpPr/>
          <p:nvPr/>
        </p:nvSpPr>
        <p:spPr>
          <a:xfrm>
            <a:off x="1791500" y="2127928"/>
            <a:ext cx="1475306" cy="384810"/>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奉茶的方法</a:t>
            </a:r>
            <a:r>
              <a:rPr lang="zh-CN" altLang="en-US" b="1" dirty="0">
                <a:solidFill>
                  <a:srgbClr val="00A2FF"/>
                </a:solidFill>
                <a:latin typeface="微软雅黑" panose="020B0503020204020204" pitchFamily="34" charset="-122"/>
                <a:ea typeface="微软雅黑" panose="020B0503020204020204" pitchFamily="34" charset="-122"/>
              </a:rPr>
              <a:t> </a:t>
            </a:r>
          </a:p>
        </p:txBody>
      </p:sp>
      <p:sp>
        <p:nvSpPr>
          <p:cNvPr id="27" name="流程图: 过程 26"/>
          <p:cNvSpPr/>
          <p:nvPr/>
        </p:nvSpPr>
        <p:spPr>
          <a:xfrm>
            <a:off x="4497070" y="1781175"/>
            <a:ext cx="3169920" cy="964565"/>
          </a:xfrm>
          <a:prstGeom prst="flowChartProcess">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过程 28"/>
          <p:cNvSpPr/>
          <p:nvPr/>
        </p:nvSpPr>
        <p:spPr>
          <a:xfrm>
            <a:off x="8032115" y="1781175"/>
            <a:ext cx="3169920" cy="964565"/>
          </a:xfrm>
          <a:prstGeom prst="flowChartProcess">
            <a:avLst/>
          </a:prstGeom>
          <a:solidFill>
            <a:srgbClr val="86A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449735" y="2128161"/>
            <a:ext cx="1475306"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奉茶的顺序</a:t>
            </a:r>
          </a:p>
        </p:txBody>
      </p:sp>
      <p:sp>
        <p:nvSpPr>
          <p:cNvPr id="22" name="矩形 21"/>
          <p:cNvSpPr/>
          <p:nvPr/>
        </p:nvSpPr>
        <p:spPr>
          <a:xfrm>
            <a:off x="9123845" y="2079205"/>
            <a:ext cx="1475306"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奉茶的禁忌</a:t>
            </a:r>
          </a:p>
        </p:txBody>
      </p:sp>
      <p:sp>
        <p:nvSpPr>
          <p:cNvPr id="24" name="矩形 23"/>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down)">
                                      <p:cBhvr>
                                        <p:cTn id="21" dur="500"/>
                                        <p:tgtEl>
                                          <p:spTgt spid="28"/>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down)">
                                      <p:cBhvr>
                                        <p:cTn id="41" dur="500"/>
                                        <p:tgtEl>
                                          <p:spTgt spid="29"/>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down)">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8" grpId="0" animBg="1"/>
      <p:bldP spid="14" grpId="0"/>
      <p:bldP spid="15" grpId="0"/>
      <p:bldP spid="26" grpId="0" animBg="1"/>
      <p:bldP spid="30" grpId="0" animBg="1"/>
      <p:bldP spid="16" grpId="0"/>
      <p:bldP spid="20" grpId="0"/>
      <p:bldP spid="27" grpId="0" animBg="1"/>
      <p:bldP spid="29" grpId="0" animBg="1"/>
      <p:bldP spid="21" grpId="0"/>
      <p:bldP spid="2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690245" y="507365"/>
            <a:ext cx="10812145" cy="584327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382010" y="4437380"/>
            <a:ext cx="4864735" cy="1432560"/>
          </a:xfrm>
          <a:prstGeom prst="rect">
            <a:avLst/>
          </a:prstGeom>
          <a:noFill/>
        </p:spPr>
        <p:txBody>
          <a:bodyPr wrap="square" rtlCol="0">
            <a:spAutoFit/>
          </a:bodyPr>
          <a:lstStyle/>
          <a:p>
            <a:r>
              <a:rPr lang="zh-CN" altLang="en-US" sz="8800">
                <a:latin typeface="华文琥珀" panose="02010800040101010101" charset="-122"/>
                <a:ea typeface="华文琥珀" panose="02010800040101010101" charset="-122"/>
              </a:rPr>
              <a:t>疑问解答</a:t>
            </a:r>
          </a:p>
        </p:txBody>
      </p:sp>
      <p:pic>
        <p:nvPicPr>
          <p:cNvPr id="4" name="图片 3" descr="workplace-1245776_960_720"/>
          <p:cNvPicPr>
            <a:picLocks noChangeAspect="1"/>
          </p:cNvPicPr>
          <p:nvPr/>
        </p:nvPicPr>
        <p:blipFill>
          <a:blip r:embed="rId4"/>
          <a:stretch>
            <a:fillRect/>
          </a:stretch>
        </p:blipFill>
        <p:spPr>
          <a:xfrm>
            <a:off x="3504565" y="507365"/>
            <a:ext cx="5183505" cy="3449955"/>
          </a:xfrm>
          <a:prstGeom prst="parallelogram">
            <a:avLst/>
          </a:prstGeom>
        </p:spPr>
      </p:pic>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65" name=" 165"/>
          <p:cNvSpPr/>
          <p:nvPr/>
        </p:nvSpPr>
        <p:spPr>
          <a:xfrm>
            <a:off x="-1270" y="1446530"/>
            <a:ext cx="12192000" cy="4328795"/>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7" name="TextBox 12"/>
          <p:cNvSpPr txBox="1"/>
          <p:nvPr/>
        </p:nvSpPr>
        <p:spPr>
          <a:xfrm>
            <a:off x="3875596" y="4636669"/>
            <a:ext cx="4462579" cy="461665"/>
          </a:xfrm>
          <a:prstGeom prst="rect">
            <a:avLst/>
          </a:prstGeom>
          <a:noFill/>
        </p:spPr>
        <p:txBody>
          <a:bodyPr wrap="square" rtlCol="0">
            <a:spAutoFit/>
          </a:bodyPr>
          <a:lstStyle/>
          <a:p>
            <a:pPr algn="ct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某某集团股份有限公司</a:t>
            </a:r>
            <a:endParaRPr lang="en-US" altLang="zh-CN" sz="24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12"/>
          <p:cNvSpPr txBox="1"/>
          <p:nvPr/>
        </p:nvSpPr>
        <p:spPr>
          <a:xfrm>
            <a:off x="3875516" y="5228275"/>
            <a:ext cx="4956418" cy="384810"/>
          </a:xfrm>
          <a:prstGeom prst="rect">
            <a:avLst/>
          </a:prstGeom>
          <a:noFill/>
        </p:spPr>
        <p:txBody>
          <a:bodyPr wrap="square" rtlCol="0">
            <a:spAutoFit/>
          </a:bodyPr>
          <a:lstStyle/>
          <a:p>
            <a:pPr algn="ctr">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汇报人：您的姓名   汇报时间：</a:t>
            </a:r>
            <a:r>
              <a:rPr lang="en-US" altLang="zh-CN" kern="0" dirty="0">
                <a:solidFill>
                  <a:schemeClr val="tx1">
                    <a:lumMod val="65000"/>
                    <a:lumOff val="35000"/>
                  </a:schemeClr>
                </a:solidFill>
                <a:latin typeface="微软雅黑" panose="020B0503020204020204" pitchFamily="34" charset="-122"/>
                <a:ea typeface="微软雅黑" panose="020B0503020204020204" pitchFamily="34" charset="-122"/>
              </a:rPr>
              <a:t>20XX.08.28</a:t>
            </a:r>
          </a:p>
        </p:txBody>
      </p:sp>
      <p:sp>
        <p:nvSpPr>
          <p:cNvPr id="23" name="矩形 22"/>
          <p:cNvSpPr/>
          <p:nvPr/>
        </p:nvSpPr>
        <p:spPr>
          <a:xfrm>
            <a:off x="8236278" y="-1502392"/>
            <a:ext cx="1186249" cy="118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延时符</a:t>
            </a:r>
          </a:p>
        </p:txBody>
      </p:sp>
      <p:sp>
        <p:nvSpPr>
          <p:cNvPr id="2" name="文本框 1"/>
          <p:cNvSpPr txBox="1"/>
          <p:nvPr/>
        </p:nvSpPr>
        <p:spPr>
          <a:xfrm>
            <a:off x="3621405" y="2502535"/>
            <a:ext cx="5464175" cy="1168400"/>
          </a:xfrm>
          <a:prstGeom prst="rect">
            <a:avLst/>
          </a:prstGeom>
          <a:noFill/>
          <a:ln>
            <a:noFill/>
          </a:ln>
        </p:spPr>
        <p:txBody>
          <a:bodyPr wrap="square" rtlCol="0">
            <a:spAutoFit/>
          </a:bodyPr>
          <a:lstStyle/>
          <a:p>
            <a:r>
              <a:rPr lang="zh-CN" altLang="en-US" sz="6600" b="1">
                <a:solidFill>
                  <a:schemeClr val="tx1"/>
                </a:solidFill>
                <a:latin typeface="微软雅黑" panose="020B0503020204020204" pitchFamily="34" charset="-122"/>
                <a:ea typeface="微软雅黑" panose="020B0503020204020204" pitchFamily="34" charset="-122"/>
              </a:rPr>
              <a:t>谢 谢 聆 听！</a:t>
            </a: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500"/>
                                  </p:stCondLst>
                                  <p:iterate type="lt">
                                    <p:tmPct val="10000"/>
                                  </p:iterate>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childTnLst>
                                </p:cTn>
                              </p:par>
                              <p:par>
                                <p:cTn id="12" presetID="10" presetClass="entr" presetSubtype="0" fill="hold" grpId="0" nodeType="withEffect">
                                  <p:stCondLst>
                                    <p:cond delay="275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3250"/>
                            </p:stCondLst>
                            <p:childTnLst>
                              <p:par>
                                <p:cTn id="16" presetID="10"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2" grpId="0"/>
      <p:bldP spid="23" grpId="0" animBg="1"/>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ags/tag2.xml><?xml version="1.0" encoding="utf-8"?>
<p:tagLst xmlns:a="http://schemas.openxmlformats.org/drawingml/2006/main" xmlns:r="http://schemas.openxmlformats.org/officeDocument/2006/relationships" xmlns:p="http://schemas.openxmlformats.org/presentationml/2006/main">
  <p:tag name="PA" val="v3.1.0"/>
</p:tagLst>
</file>

<file path=ppt/tags/tag3.xml><?xml version="1.0" encoding="utf-8"?>
<p:tagLst xmlns:a="http://schemas.openxmlformats.org/drawingml/2006/main" xmlns:r="http://schemas.openxmlformats.org/officeDocument/2006/relationships" xmlns:p="http://schemas.openxmlformats.org/presentationml/2006/main">
  <p:tag name="KSO_WM_SLIDE_ID" val="diagram160283_4"/>
  <p:tag name="KSO_WM_SLIDE_INDEX" val="4"/>
  <p:tag name="KSO_WM_SLIDE_ITEM_CNT" val="3"/>
  <p:tag name="KSO_WM_SLIDE_LAYOUT" val="l_a"/>
  <p:tag name="KSO_WM_SLIDE_LAYOUT_CNT" val="1_1"/>
  <p:tag name="KSO_WM_SLIDE_TYPE" val="text"/>
  <p:tag name="KSO_WM_BEAUTIFY_FLAG" val="#wm#"/>
  <p:tag name="KSO_WM_SLIDE_POSITION" val="189*180"/>
  <p:tag name="KSO_WM_SLIDE_SIZE" val="582*265"/>
  <p:tag name="KSO_WM_TEMPLATE_CATEGORY" val="diagram"/>
  <p:tag name="KSO_WM_TEMPLATE_INDEX" val="160283"/>
  <p:tag name="KSO_WM_DIAGRAM_GROUP_CODE" val="l1-1"/>
  <p:tag name="KSO_WM_TAG_VERSION" val="1.0"/>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RELATE_UNITID" val="259*l*1"/>
  <p:tag name="KSO_WM_UNIT_TYPE" val="a"/>
  <p:tag name="KSO_WM_UNIT_INDEX" val="1"/>
  <p:tag name="KSO_WM_UNIT_ID" val="259*a*1"/>
  <p:tag name="KSO_WM_UNIT_CLEAR" val="1"/>
  <p:tag name="KSO_WM_UNIT_LAYERLEVEL" val="1"/>
  <p:tag name="KSO_WM_UNIT_VALUE" val="21"/>
  <p:tag name="KSO_WM_UNIT_ISCONTENTSTITLE" val="0"/>
  <p:tag name="KSO_WM_UNIT_HIGHLIGHT" val="0"/>
  <p:tag name="KSO_WM_UNIT_COMPATIBLE" val="0"/>
  <p:tag name="KSO_WM_BEAUTIFY_FLAG" val="#wm#"/>
  <p:tag name="KSO_WM_UNIT_PRESET_TEXT_INDEX" val="3"/>
  <p:tag name="KSO_WM_UNIT_PRESET_TEXT_LEN" val="23"/>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283_4*i*1"/>
  <p:tag name="KSO_WM_TEMPLATE_CATEGORY" val="diagram"/>
  <p:tag name="KSO_WM_TEMPLATE_INDEX" val="160283"/>
  <p:tag name="KSO_WM_UNIT_INDEX" val="1"/>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283_4*i*6"/>
  <p:tag name="KSO_WM_TEMPLATE_CATEGORY" val="diagram"/>
  <p:tag name="KSO_WM_TEMPLATE_INDEX" val="160283"/>
  <p:tag name="KSO_WM_UNIT_INDEX" val="6"/>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283_4*i*11"/>
  <p:tag name="KSO_WM_TEMPLATE_CATEGORY" val="diagram"/>
  <p:tag name="KSO_WM_TEMPLATE_INDEX" val="160283"/>
  <p:tag name="KSO_WM_UNIT_INDEX" val="11"/>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TYPE" val="l_h_a"/>
  <p:tag name="KSO_WM_UNIT_INDEX" val="1_3_1"/>
  <p:tag name="KSO_WM_UNIT_ID" val="259*l_h_a*1_3_1"/>
  <p:tag name="KSO_WM_UNIT_CLEAR" val="1"/>
  <p:tag name="KSO_WM_UNIT_LAYERLEVEL" val="1_1_1"/>
  <p:tag name="KSO_WM_UNIT_VALUE" val="8"/>
  <p:tag name="KSO_WM_UNIT_HIGHLIGHT" val="0"/>
  <p:tag name="KSO_WM_UNIT_COMPATIBLE" val="0"/>
  <p:tag name="KSO_WM_UNIT_PRESET_TEXT" val="LOREM"/>
  <p:tag name="KSO_WM_BEAUTIFY_FLAG" val="#wm#"/>
  <p:tag name="KSO_WM_DIAGRAM_GROUP_CODE" val="l1-1"/>
  <p:tag name="KSO_WM_UNIT_FILL_FORE_SCHEMECOLOR_INDEX" val="7"/>
  <p:tag name="KSO_WM_UNIT_FILL_TYPE" val="1"/>
  <p:tag name="KSO_WM_UNIT_TEXT_FILL_FORE_SCHEMECOLOR_INDEX" val="14"/>
  <p:tag name="KSO_WM_UNIT_TEXT_FILL_TYPE" val="1"/>
  <p:tag name="KSO_WM_UNIT_USESOURCEFORMAT_APPLY" val="0"/>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TYPE" val="l_h_f"/>
  <p:tag name="KSO_WM_UNIT_INDEX" val="1_3_1"/>
  <p:tag name="KSO_WM_UNIT_ID" val="259*l_h_f*1_3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0"/>
  <p:tag name="KSO_WM_DIAGRAM_GROUP_CODE" val="l1-1"/>
  <p:tag name="KSO_WM_UNIT_FILL_FORE_SCHEMECOLOR_INDEX" val="7"/>
  <p:tag name="KSO_WM_UNIT_FILL_TYPE" val="1"/>
  <p:tag name="KSO_WM_UNIT_TEXT_FILL_FORE_SCHEMECOLOR_INDEX" val="13"/>
  <p:tag name="KSO_WM_UNIT_TEXT_FILL_TYPE" val="1"/>
  <p:tag name="KSO_WM_UNIT_USESOURCEFORMAT_APPLY" val="0"/>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TYPE" val="l_h_a"/>
  <p:tag name="KSO_WM_UNIT_INDEX" val="1_2_1"/>
  <p:tag name="KSO_WM_UNIT_ID" val="259*l_h_a*1_2_1"/>
  <p:tag name="KSO_WM_UNIT_CLEAR" val="1"/>
  <p:tag name="KSO_WM_UNIT_LAYERLEVEL" val="1_1_1"/>
  <p:tag name="KSO_WM_UNIT_VALUE" val="8"/>
  <p:tag name="KSO_WM_UNIT_HIGHLIGHT" val="0"/>
  <p:tag name="KSO_WM_UNIT_COMPATIBLE" val="0"/>
  <p:tag name="KSO_WM_UNIT_PRESET_TEXT" val="LOREM"/>
  <p:tag name="KSO_WM_BEAUTIFY_FLAG" val="#wm#"/>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TYPE" val="l_h_f"/>
  <p:tag name="KSO_WM_UNIT_INDEX" val="1_2_1"/>
  <p:tag name="KSO_WM_UNIT_ID" val="259*l_h_f*1_2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0"/>
  <p:tag name="KSO_WM_DIAGRAM_GROUP_CODE" val="l1-1"/>
  <p:tag name="KSO_WM_UNIT_FILL_FORE_SCHEMECOLOR_INDEX" val="6"/>
  <p:tag name="KSO_WM_UNIT_FILL_TYPE" val="1"/>
  <p:tag name="KSO_WM_UNIT_TEXT_FILL_FORE_SCHEMECOLOR_INDEX" val="13"/>
  <p:tag name="KSO_WM_UNIT_TEXT_FILL_TYPE" val="1"/>
  <p:tag name="KSO_WM_UNIT_USESOURCEFORMAT_APPLY" val="0"/>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TYPE" val="l_h_a"/>
  <p:tag name="KSO_WM_UNIT_INDEX" val="1_1_1"/>
  <p:tag name="KSO_WM_UNIT_ID" val="259*l_h_a*1_1_1"/>
  <p:tag name="KSO_WM_UNIT_CLEAR" val="1"/>
  <p:tag name="KSO_WM_UNIT_LAYERLEVEL" val="1_1_1"/>
  <p:tag name="KSO_WM_UNIT_VALUE" val="8"/>
  <p:tag name="KSO_WM_UNIT_HIGHLIGHT" val="0"/>
  <p:tag name="KSO_WM_UNIT_COMPATIBLE" val="0"/>
  <p:tag name="KSO_WM_UNIT_PRESET_TEXT" val="LOREM"/>
  <p:tag name="KSO_WM_BEAUTIFY_FLAG" val="#wm#"/>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283"/>
  <p:tag name="KSO_WM_UNIT_TYPE" val="l_h_f"/>
  <p:tag name="KSO_WM_UNIT_INDEX" val="1_1_1"/>
  <p:tag name="KSO_WM_UNIT_ID" val="259*l_h_f*1_1_1"/>
  <p:tag name="KSO_WM_UNIT_CLEAR" val="1"/>
  <p:tag name="KSO_WM_UNIT_LAYERLEVEL" val="1_1_1"/>
  <p:tag name="KSO_WM_UNIT_VALUE" val="22"/>
  <p:tag name="KSO_WM_UNIT_HIGHLIGHT" val="0"/>
  <p:tag name="KSO_WM_UNIT_COMPATIBLE" val="0"/>
  <p:tag name="KSO_WM_BEAUTIFY_FLAG" val="#wm#"/>
  <p:tag name="KSO_WM_UNIT_PRESET_TEXT_INDEX" val="4"/>
  <p:tag name="KSO_WM_UNIT_PRESET_TEXT_LEN" val="40"/>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14.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PA" val="v3.1.0"/>
</p:tagLst>
</file>

<file path=ppt/tags/tag17.xml><?xml version="1.0" encoding="utf-8"?>
<p:tagLst xmlns:a="http://schemas.openxmlformats.org/drawingml/2006/main" xmlns:r="http://schemas.openxmlformats.org/officeDocument/2006/relationships" xmlns:p="http://schemas.openxmlformats.org/presentationml/2006/main">
  <p:tag name="PA" val="v3.1.0"/>
</p:tagLst>
</file>

<file path=ppt/tags/tag18.xml><?xml version="1.0" encoding="utf-8"?>
<p:tagLst xmlns:a="http://schemas.openxmlformats.org/drawingml/2006/main" xmlns:r="http://schemas.openxmlformats.org/officeDocument/2006/relationships" xmlns:p="http://schemas.openxmlformats.org/presentationml/2006/main">
  <p:tag name="PA" val="v3.1.0"/>
</p:tagLst>
</file>

<file path=ppt/tags/tag19.xml><?xml version="1.0" encoding="utf-8"?>
<p:tagLst xmlns:a="http://schemas.openxmlformats.org/drawingml/2006/main" xmlns:r="http://schemas.openxmlformats.org/officeDocument/2006/relationships" xmlns:p="http://schemas.openxmlformats.org/presentationml/2006/main">
  <p:tag name="PA" val="v3.1.0"/>
</p:tagLst>
</file>

<file path=ppt/tags/tag20.xml><?xml version="1.0" encoding="utf-8"?>
<p:tagLst xmlns:a="http://schemas.openxmlformats.org/drawingml/2006/main" xmlns:r="http://schemas.openxmlformats.org/officeDocument/2006/relationships" xmlns:p="http://schemas.openxmlformats.org/presentationml/2006/main">
  <p:tag name="PA" val="v3.1.0"/>
</p:tagLst>
</file>

<file path=ppt/tags/tag21.xml><?xml version="1.0" encoding="utf-8"?>
<p:tagLst xmlns:a="http://schemas.openxmlformats.org/drawingml/2006/main" xmlns:r="http://schemas.openxmlformats.org/officeDocument/2006/relationships" xmlns:p="http://schemas.openxmlformats.org/presentationml/2006/main">
  <p:tag name="PA" val="v3.1.0"/>
</p:tagLst>
</file>

<file path=ppt/tags/tag22.xml><?xml version="1.0" encoding="utf-8"?>
<p:tagLst xmlns:a="http://schemas.openxmlformats.org/drawingml/2006/main" xmlns:r="http://schemas.openxmlformats.org/officeDocument/2006/relationships" xmlns:p="http://schemas.openxmlformats.org/presentationml/2006/main">
  <p:tag name="PA" val="v3.1.0"/>
</p:tagLst>
</file>

<file path=ppt/tags/tag23.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8"/>
</p:tagLst>
</file>

<file path=ppt/tags/tag24.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8"/>
</p:tagLst>
</file>

<file path=ppt/tags/tag26.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9"/>
</p:tagLst>
</file>

<file path=ppt/tags/tag27.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10"/>
</p:tagLst>
</file>

<file path=ppt/tags/tag28.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11"/>
</p:tagLst>
</file>

<file path=ppt/tags/tag29.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9"/>
</p:tagLst>
</file>

<file path=ppt/tags/tag30.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10"/>
</p:tagLst>
</file>

<file path=ppt/tags/tag31.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11"/>
</p:tagLst>
</file>

<file path=ppt/tags/tag32.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9"/>
</p:tagLst>
</file>

<file path=ppt/tags/tag33.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10"/>
</p:tagLst>
</file>

<file path=ppt/tags/tag34.xml><?xml version="1.0" encoding="utf-8"?>
<p:tagLst xmlns:a="http://schemas.openxmlformats.org/drawingml/2006/main" xmlns:r="http://schemas.openxmlformats.org/officeDocument/2006/relationships" xmlns:p="http://schemas.openxmlformats.org/presentationml/2006/main">
  <p:tag name="MH" val="20170415104058"/>
  <p:tag name="MH_LIBRARY" val="GRAPHIC"/>
  <p:tag name="MH_TYPE" val="Other"/>
  <p:tag name="MH_ORDER" val="11"/>
</p:tagLst>
</file>

<file path=ppt/tags/tag35.xml><?xml version="1.0" encoding="utf-8"?>
<p:tagLst xmlns:a="http://schemas.openxmlformats.org/drawingml/2006/main" xmlns:r="http://schemas.openxmlformats.org/officeDocument/2006/relationships" xmlns:p="http://schemas.openxmlformats.org/presentationml/2006/main">
  <p:tag name="MH" val="20170415144159"/>
  <p:tag name="MH_LIBRARY" val="GRAPHIC"/>
  <p:tag name="MH_TYPE" val="Other"/>
  <p:tag name="MH_ORDER" val="2"/>
</p:tagLst>
</file>

<file path=ppt/theme/theme1.xml><?xml version="1.0" encoding="utf-8"?>
<a:theme xmlns:a="http://schemas.openxmlformats.org/drawingml/2006/main" name="1">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3557</Words>
  <Application>Microsoft Office PowerPoint</Application>
  <PresentationFormat>自定义</PresentationFormat>
  <Paragraphs>384</Paragraphs>
  <Slides>48</Slides>
  <Notes>48</Notes>
  <HiddenSlides>0</HiddenSlides>
  <MMClips>1</MMClips>
  <ScaleCrop>false</ScaleCrop>
  <HeadingPairs>
    <vt:vector size="4" baseType="variant">
      <vt:variant>
        <vt:lpstr>主题</vt:lpstr>
      </vt:variant>
      <vt:variant>
        <vt:i4>1</vt:i4>
      </vt:variant>
      <vt:variant>
        <vt:lpstr>幻灯片标题</vt:lpstr>
      </vt:variant>
      <vt:variant>
        <vt:i4>48</vt:i4>
      </vt:variant>
    </vt:vector>
  </HeadingPairs>
  <TitlesOfParts>
    <vt:vector size="49" baseType="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11</cp:revision>
  <dcterms:created xsi:type="dcterms:W3CDTF">2017-04-17T15:03:00Z</dcterms:created>
  <dcterms:modified xsi:type="dcterms:W3CDTF">2018-01-10T02:35:10Z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2052-10.1.0.6235</vt:lpwstr>
  </property>
</Properties>
</file>