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8"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1504" userDrawn="1">
          <p15:clr>
            <a:srgbClr val="A4A3A4"/>
          </p15:clr>
        </p15:guide>
        <p15:guide id="4"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62" autoAdjust="0"/>
    <p:restoredTop sz="94660"/>
  </p:normalViewPr>
  <p:slideViewPr>
    <p:cSldViewPr snapToGrid="0" showGuides="1">
      <p:cViewPr varScale="1">
        <p:scale>
          <a:sx n="92" d="100"/>
          <a:sy n="92" d="100"/>
        </p:scale>
        <p:origin x="192" y="84"/>
      </p:cViewPr>
      <p:guideLst>
        <p:guide orient="horz" pos="2183"/>
        <p:guide pos="1118"/>
        <p:guide pos="150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t>2020/4/16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t>‹#›</a:t>
            </a:fld>
            <a:endParaRPr lang="zh-CN" altLang="en-US"/>
          </a:p>
        </p:txBody>
      </p:sp>
    </p:spTree>
    <p:extLst>
      <p:ext uri="{BB962C8B-B14F-4D97-AF65-F5344CB8AC3E}">
        <p14:creationId xmlns:p14="http://schemas.microsoft.com/office/powerpoint/2010/main"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1</a:t>
            </a:fld>
            <a:endParaRPr lang="zh-CN" altLang="en-US"/>
          </a:p>
        </p:txBody>
      </p:sp>
    </p:spTree>
    <p:extLst>
      <p:ext uri="{BB962C8B-B14F-4D97-AF65-F5344CB8AC3E}">
        <p14:creationId xmlns:p14="http://schemas.microsoft.com/office/powerpoint/2010/main"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2</a:t>
            </a:fld>
            <a:endParaRPr lang="zh-CN" altLang="en-US"/>
          </a:p>
        </p:txBody>
      </p:sp>
    </p:spTree>
    <p:extLst>
      <p:ext uri="{BB962C8B-B14F-4D97-AF65-F5344CB8AC3E}">
        <p14:creationId xmlns:p14="http://schemas.microsoft.com/office/powerpoint/2010/main"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3</a:t>
            </a:fld>
            <a:endParaRPr lang="zh-CN" altLang="en-US"/>
          </a:p>
        </p:txBody>
      </p:sp>
    </p:spTree>
    <p:extLst>
      <p:ext uri="{BB962C8B-B14F-4D97-AF65-F5344CB8AC3E}">
        <p14:creationId xmlns:p14="http://schemas.microsoft.com/office/powerpoint/2010/main"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8186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285168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16838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26066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205373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25390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6187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38421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64018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340580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195852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3375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26124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338294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9026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111671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2020/4/16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21086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t>2020/4/16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t>‹#›</a:t>
            </a:fld>
            <a:endParaRPr lang="zh-CN" altLang="en-US"/>
          </a:p>
        </p:txBody>
      </p:sp>
      <p:sp>
        <p:nvSpPr>
          <p:cNvPr id="7" name="矩形 6"/>
          <p:cNvSpPr/>
          <p:nvPr userDrawn="1"/>
        </p:nvSpPr>
        <p:spPr>
          <a:xfrm>
            <a:off x="10205338" y="630279"/>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Tree>
    <p:extLst>
      <p:ext uri="{BB962C8B-B14F-4D97-AF65-F5344CB8AC3E}">
        <p14:creationId xmlns:p14="http://schemas.microsoft.com/office/powerpoint/2010/main"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l="818" t="22575" r="10331" b="28347"/>
          <a:stretch/>
        </p:blipFill>
        <p:spPr>
          <a:xfrm rot="10800000" flipV="1">
            <a:off x="-19050" y="-18834"/>
            <a:ext cx="12344400" cy="6876833"/>
          </a:xfrm>
          <a:prstGeom prst="rect">
            <a:avLst/>
          </a:prstGeom>
        </p:spPr>
      </p:pic>
      <p:sp>
        <p:nvSpPr>
          <p:cNvPr id="30" name="矩形 29"/>
          <p:cNvSpPr/>
          <p:nvPr/>
        </p:nvSpPr>
        <p:spPr>
          <a:xfrm>
            <a:off x="1925401" y="2401964"/>
            <a:ext cx="9816655" cy="830997"/>
          </a:xfrm>
          <a:prstGeom prst="rect">
            <a:avLst/>
          </a:prstGeom>
        </p:spPr>
        <p:txBody>
          <a:bodyPr wrap="square">
            <a:spAutoFit/>
          </a:bodyPr>
          <a:lstStyle/>
          <a:p>
            <a:r>
              <a:rPr lang="zh-CN" altLang="en-US" sz="4800" spc="600" dirty="0">
                <a:solidFill>
                  <a:srgbClr val="0070C0"/>
                </a:solidFill>
                <a:latin typeface="方正正大黑简体" panose="02000000000000000000" pitchFamily="2" charset="-122"/>
                <a:ea typeface="方正正大黑简体" panose="02000000000000000000" pitchFamily="2" charset="-122"/>
              </a:rPr>
              <a:t>教师教学质量分析会</a:t>
            </a:r>
            <a:r>
              <a:rPr lang="en-US" altLang="zh-CN" sz="4800" spc="600" dirty="0" err="1">
                <a:solidFill>
                  <a:srgbClr val="0070C0"/>
                </a:solidFill>
                <a:latin typeface="方正正大黑简体" panose="02000000000000000000" pitchFamily="2" charset="-122"/>
                <a:ea typeface="方正正大黑简体" panose="02000000000000000000" pitchFamily="2" charset="-122"/>
              </a:rPr>
              <a:t>ppt</a:t>
            </a:r>
            <a:r>
              <a:rPr lang="zh-CN" altLang="en-US" sz="4800" spc="600" dirty="0">
                <a:solidFill>
                  <a:srgbClr val="0070C0"/>
                </a:solidFill>
                <a:latin typeface="方正正大黑简体" panose="02000000000000000000" pitchFamily="2" charset="-122"/>
                <a:ea typeface="方正正大黑简体" panose="02000000000000000000" pitchFamily="2" charset="-122"/>
              </a:rPr>
              <a:t>模板</a:t>
            </a:r>
            <a:endParaRPr lang="zh-CN" altLang="en-US" sz="4800" spc="600" dirty="0">
              <a:solidFill>
                <a:srgbClr val="0070C0"/>
              </a:solidFill>
              <a:latin typeface="方正正大黑简体" panose="02000000000000000000" pitchFamily="2" charset="-122"/>
              <a:ea typeface="方正正大黑简体" panose="02000000000000000000" pitchFamily="2" charset="-122"/>
            </a:endParaRPr>
          </a:p>
        </p:txBody>
      </p:sp>
      <p:sp>
        <p:nvSpPr>
          <p:cNvPr id="34" name="矩形 33"/>
          <p:cNvSpPr/>
          <p:nvPr/>
        </p:nvSpPr>
        <p:spPr>
          <a:xfrm>
            <a:off x="3987742" y="1469833"/>
            <a:ext cx="3637534" cy="861774"/>
          </a:xfrm>
          <a:prstGeom prst="rect">
            <a:avLst/>
          </a:prstGeom>
        </p:spPr>
        <p:txBody>
          <a:bodyPr wrap="none">
            <a:spAutoFit/>
          </a:bodyPr>
          <a:lstStyle/>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TEAM BUILDING</a:t>
            </a:r>
          </a:p>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AND ORIENTATION</a:t>
            </a:r>
            <a:endParaRPr lang="zh-CN" altLang="en-US" sz="2500" spc="300" dirty="0">
              <a:solidFill>
                <a:schemeClr val="tx1">
                  <a:lumMod val="65000"/>
                  <a:lumOff val="35000"/>
                </a:schemeClr>
              </a:solidFill>
              <a:latin typeface="方正中等线_GBK" panose="03000509000000000000" pitchFamily="65" charset="-122"/>
              <a:ea typeface="方正中等线_GBK" panose="03000509000000000000" pitchFamily="65" charset="-122"/>
            </a:endParaRPr>
          </a:p>
        </p:txBody>
      </p:sp>
      <p:sp>
        <p:nvSpPr>
          <p:cNvPr id="37" name="矩形 36"/>
          <p:cNvSpPr/>
          <p:nvPr/>
        </p:nvSpPr>
        <p:spPr>
          <a:xfrm>
            <a:off x="10417130" y="38377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
        <p:nvSpPr>
          <p:cNvPr id="38" name="TextBox 65"/>
          <p:cNvSpPr txBox="1"/>
          <p:nvPr/>
        </p:nvSpPr>
        <p:spPr>
          <a:xfrm>
            <a:off x="8774399" y="8332409"/>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895717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p:cTn id="7"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xEl>
                                              <p:pRg st="0" end="0"/>
                                            </p:txEl>
                                          </p:spTgt>
                                        </p:tgtEl>
                                      </p:cBhvr>
                                    </p:animEffect>
                                  </p:childTnLst>
                                </p:cTn>
                              </p:par>
                            </p:childTnLst>
                          </p:cTn>
                        </p:par>
                        <p:par>
                          <p:cTn id="12" fill="hold">
                            <p:stCondLst>
                              <p:cond delay="1150"/>
                            </p:stCondLst>
                            <p:childTnLst>
                              <p:par>
                                <p:cTn id="13" presetID="10"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par>
                          <p:cTn id="16" fill="hold">
                            <p:stCondLst>
                              <p:cond delay="1650"/>
                            </p:stCondLst>
                            <p:childTnLst>
                              <p:par>
                                <p:cTn id="17" presetID="10"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56743" y="464227"/>
            <a:ext cx="3188040" cy="635239"/>
            <a:chOff x="-3965474" y="185507"/>
            <a:chExt cx="3163258" cy="630301"/>
          </a:xfrm>
        </p:grpSpPr>
        <p:sp>
          <p:nvSpPr>
            <p:cNvPr id="10" name="Text Box 7"/>
            <p:cNvSpPr txBox="1">
              <a:spLocks noChangeArrowheads="1"/>
            </p:cNvSpPr>
            <p:nvPr/>
          </p:nvSpPr>
          <p:spPr bwMode="auto">
            <a:xfrm>
              <a:off x="-2483311" y="504691"/>
              <a:ext cx="1681095"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造字工房悦黑演示版常规体" pitchFamily="50" charset="-122"/>
                  <a:ea typeface="造字工房悦黑演示版常规体" pitchFamily="50" charset="-122"/>
                  <a:cs typeface="Open Sans" pitchFamily="34" charset="0"/>
                </a:rPr>
                <a:t>DIRECTORY</a:t>
              </a:r>
            </a:p>
          </p:txBody>
        </p:sp>
        <p:sp>
          <p:nvSpPr>
            <p:cNvPr id="11" name="矩形 10"/>
            <p:cNvSpPr/>
            <p:nvPr/>
          </p:nvSpPr>
          <p:spPr>
            <a:xfrm>
              <a:off x="-3965474" y="185507"/>
              <a:ext cx="1363414" cy="630301"/>
            </a:xfrm>
            <a:prstGeom prst="rect">
              <a:avLst/>
            </a:prstGeom>
          </p:spPr>
          <p:txBody>
            <a:bodyPr wrap="none">
              <a:spAutoFit/>
            </a:bodyPr>
            <a:lstStyle/>
            <a:p>
              <a:pPr algn="ctr" defTabSz="1096833"/>
              <a:r>
                <a:rPr lang="zh-CN" altLang="en-US" sz="3528" b="1" dirty="0">
                  <a:solidFill>
                    <a:srgbClr val="0070C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0070C0"/>
                </a:solidFill>
                <a:latin typeface="微软雅黑" panose="020B0503020204020204" pitchFamily="34" charset="-122"/>
                <a:ea typeface="微软雅黑" panose="020B0503020204020204" pitchFamily="34" charset="-122"/>
                <a:cs typeface="Open Sans" pitchFamily="34" charset="0"/>
              </a:endParaRPr>
            </a:p>
          </p:txBody>
        </p:sp>
      </p:grpSp>
      <p:sp>
        <p:nvSpPr>
          <p:cNvPr id="259" name="Freeform 5"/>
          <p:cNvSpPr>
            <a:spLocks/>
          </p:cNvSpPr>
          <p:nvPr/>
        </p:nvSpPr>
        <p:spPr bwMode="auto">
          <a:xfrm>
            <a:off x="-216150"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63" name="Group 4"/>
          <p:cNvGrpSpPr>
            <a:grpSpLocks noChangeAspect="1"/>
          </p:cNvGrpSpPr>
          <p:nvPr/>
        </p:nvGrpSpPr>
        <p:grpSpPr bwMode="auto">
          <a:xfrm>
            <a:off x="9855200" y="5980664"/>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78" name="Group 4"/>
          <p:cNvGrpSpPr>
            <a:grpSpLocks noChangeAspect="1"/>
          </p:cNvGrpSpPr>
          <p:nvPr/>
        </p:nvGrpSpPr>
        <p:grpSpPr bwMode="auto">
          <a:xfrm>
            <a:off x="7416800" y="5978305"/>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3" name="Group 4"/>
          <p:cNvGrpSpPr>
            <a:grpSpLocks noChangeAspect="1"/>
          </p:cNvGrpSpPr>
          <p:nvPr/>
        </p:nvGrpSpPr>
        <p:grpSpPr bwMode="auto">
          <a:xfrm>
            <a:off x="4876800" y="5978305"/>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8" name="Group 4"/>
          <p:cNvGrpSpPr>
            <a:grpSpLocks noChangeAspect="1"/>
          </p:cNvGrpSpPr>
          <p:nvPr/>
        </p:nvGrpSpPr>
        <p:grpSpPr bwMode="auto">
          <a:xfrm>
            <a:off x="2641600" y="5980664"/>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23" name="Group 4"/>
          <p:cNvGrpSpPr>
            <a:grpSpLocks noChangeAspect="1"/>
          </p:cNvGrpSpPr>
          <p:nvPr/>
        </p:nvGrpSpPr>
        <p:grpSpPr bwMode="auto">
          <a:xfrm>
            <a:off x="101600" y="5990381"/>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8" name="Group 130"/>
          <p:cNvGrpSpPr/>
          <p:nvPr/>
        </p:nvGrpSpPr>
        <p:grpSpPr>
          <a:xfrm>
            <a:off x="463559" y="2312877"/>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公司篇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altLang="zh-CN" sz="1600" dirty="0"/>
                <a:t>COMPANY ARTICLES</a:t>
              </a:r>
              <a:endParaRPr lang="en-US" sz="1067" dirty="0"/>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0 1</a:t>
              </a:r>
            </a:p>
          </p:txBody>
        </p:sp>
      </p:grpSp>
      <p:grpSp>
        <p:nvGrpSpPr>
          <p:cNvPr id="341" name="Group 131"/>
          <p:cNvGrpSpPr/>
          <p:nvPr/>
        </p:nvGrpSpPr>
        <p:grpSpPr>
          <a:xfrm>
            <a:off x="3773378"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人员篇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0 2</a:t>
              </a:r>
            </a:p>
          </p:txBody>
        </p:sp>
      </p:grpSp>
      <p:grpSp>
        <p:nvGrpSpPr>
          <p:cNvPr id="344" name="Group 132"/>
          <p:cNvGrpSpPr/>
          <p:nvPr/>
        </p:nvGrpSpPr>
        <p:grpSpPr>
          <a:xfrm>
            <a:off x="5861835"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制度篇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0 3</a:t>
              </a:r>
            </a:p>
          </p:txBody>
        </p:sp>
      </p:grpSp>
      <p:grpSp>
        <p:nvGrpSpPr>
          <p:cNvPr id="347" name="Group 133"/>
          <p:cNvGrpSpPr/>
          <p:nvPr/>
        </p:nvGrpSpPr>
        <p:grpSpPr>
          <a:xfrm>
            <a:off x="8154046"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规划篇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0 4</a:t>
              </a:r>
            </a:p>
          </p:txBody>
        </p:sp>
      </p:grpSp>
      <p:grpSp>
        <p:nvGrpSpPr>
          <p:cNvPr id="350" name="Group 129"/>
          <p:cNvGrpSpPr/>
          <p:nvPr/>
        </p:nvGrpSpPr>
        <p:grpSpPr>
          <a:xfrm>
            <a:off x="1698846" y="3731683"/>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w="6350">
              <a:solidFill>
                <a:srgbClr val="7030A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2" name="Straight Connector 14"/>
            <p:cNvCxnSpPr/>
            <p:nvPr/>
          </p:nvCxnSpPr>
          <p:spPr>
            <a:xfrm rot="5400000">
              <a:off x="4801394" y="2909424"/>
              <a:ext cx="914400" cy="1588"/>
            </a:xfrm>
            <a:prstGeom prst="line">
              <a:avLst/>
            </a:prstGeom>
            <a:ln w="6350">
              <a:solidFill>
                <a:srgbClr val="388E8E"/>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3" name="Straight Connector 15"/>
            <p:cNvCxnSpPr/>
            <p:nvPr/>
          </p:nvCxnSpPr>
          <p:spPr>
            <a:xfrm rot="5400000">
              <a:off x="1067594" y="2909424"/>
              <a:ext cx="914400" cy="1588"/>
            </a:xfrm>
            <a:prstGeom prst="line">
              <a:avLst/>
            </a:prstGeom>
            <a:ln w="6350">
              <a:solidFill>
                <a:srgbClr val="FFC00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4" name="Straight Connector 16"/>
            <p:cNvCxnSpPr/>
            <p:nvPr/>
          </p:nvCxnSpPr>
          <p:spPr>
            <a:xfrm rot="5400000">
              <a:off x="3201194" y="2909424"/>
              <a:ext cx="914400" cy="1588"/>
            </a:xfrm>
            <a:prstGeom prst="line">
              <a:avLst/>
            </a:prstGeom>
            <a:ln w="6350">
              <a:solidFill>
                <a:srgbClr val="AD3E48"/>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352981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 y="0"/>
            <a:ext cx="12233656" cy="6896100"/>
          </a:xfrm>
          <a:prstGeom prst="rect">
            <a:avLst/>
          </a:prstGeom>
        </p:spPr>
      </p:pic>
      <p:grpSp>
        <p:nvGrpSpPr>
          <p:cNvPr id="24" name="组合 23"/>
          <p:cNvGrpSpPr/>
          <p:nvPr/>
        </p:nvGrpSpPr>
        <p:grpSpPr>
          <a:xfrm>
            <a:off x="1249688" y="1652789"/>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436458"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8" name="组合 27"/>
          <p:cNvGrpSpPr/>
          <p:nvPr/>
        </p:nvGrpSpPr>
        <p:grpSpPr>
          <a:xfrm>
            <a:off x="4891314" y="1751694"/>
            <a:ext cx="5919954" cy="2078061"/>
            <a:chOff x="4891314" y="1751694"/>
            <a:chExt cx="5919954"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30" name="矩形 29"/>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925895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19"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8"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INTRODUCTION</a:t>
              </a:r>
            </a:p>
          </p:txBody>
        </p:sp>
      </p:grpSp>
      <p:pic>
        <p:nvPicPr>
          <p:cNvPr id="48" name="图片 47"/>
          <p:cNvPicPr>
            <a:picLocks noChangeAspect="1"/>
          </p:cNvPicPr>
          <p:nvPr/>
        </p:nvPicPr>
        <p:blipFill rotWithShape="1">
          <a:blip r:embed="rId3">
            <a:extLst>
              <a:ext uri="{28A0092B-C50C-407E-A947-70E740481C1C}">
                <a14:useLocalDpi xmlns:a14="http://schemas.microsoft.com/office/drawing/2010/main" val="0"/>
              </a:ext>
            </a:extLst>
          </a:blip>
          <a:srcRect l="40329" r="17411" b="5886"/>
          <a:stretch/>
        </p:blipFill>
        <p:spPr>
          <a:xfrm>
            <a:off x="1104900" y="2156237"/>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print">
            <a:extLst>
              <a:ext uri="{28A0092B-C50C-407E-A947-70E740481C1C}">
                <a14:useLocalDpi xmlns:a14="http://schemas.microsoft.com/office/drawing/2010/main" val="0"/>
              </a:ext>
            </a:extLst>
          </a:blip>
          <a:srcRect r="33529"/>
          <a:stretch/>
        </p:blipFill>
        <p:spPr>
          <a:xfrm>
            <a:off x="3479802"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0" y="2058600"/>
            <a:ext cx="4767540" cy="3348908"/>
            <a:chOff x="6503710" y="2058600"/>
            <a:chExt cx="4767540" cy="3348908"/>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17166"/>
              <a:chOff x="1964947" y="471471"/>
              <a:chExt cx="3575655" cy="537875"/>
            </a:xfrm>
          </p:grpSpPr>
          <p:sp>
            <p:nvSpPr>
              <p:cNvPr id="64" name="文本框 63"/>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17166"/>
              <a:chOff x="1964947" y="471471"/>
              <a:chExt cx="3575655" cy="537875"/>
            </a:xfrm>
          </p:grpSpPr>
          <p:sp>
            <p:nvSpPr>
              <p:cNvPr id="68" name="文本框 67"/>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720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19"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8"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6"/>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发展理念--创新务实 超越自我 追求卓越</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技术理念--日新月异 领先一步</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服务理念--人至上,客至尊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a:extLst>
              <a:ext uri="{28A0092B-C50C-407E-A947-70E740481C1C}">
                <a14:useLocalDpi xmlns:a14="http://schemas.microsoft.com/office/drawing/2010/main" val="0"/>
              </a:ext>
            </a:extLst>
          </a:blip>
          <a:srcRect b="11924"/>
          <a:stretch/>
        </p:blipFill>
        <p:spPr>
          <a:xfrm>
            <a:off x="1236373" y="2336458"/>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089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19"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8" y="1052709"/>
              <a:ext cx="151182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QUALITY</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1"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b="9277"/>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b="9277"/>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r="14087" b="22132"/>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print">
              <a:extLst>
                <a:ext uri="{28A0092B-C50C-407E-A947-70E740481C1C}">
                  <a14:useLocalDpi xmlns:a14="http://schemas.microsoft.com/office/drawing/2010/main" val="0"/>
                </a:ext>
              </a:extLst>
            </a:blip>
            <a:srcRect r="19215" b="19371"/>
            <a:stretch/>
          </p:blipFill>
          <p:spPr>
            <a:xfrm>
              <a:off x="5774211" y="3815157"/>
              <a:ext cx="2847793" cy="1715293"/>
            </a:xfrm>
            <a:prstGeom prst="rect">
              <a:avLst/>
            </a:prstGeom>
          </p:spPr>
        </p:pic>
      </p:grpSp>
      <p:grpSp>
        <p:nvGrpSpPr>
          <p:cNvPr id="27" name="组合 26"/>
          <p:cNvGrpSpPr/>
          <p:nvPr/>
        </p:nvGrpSpPr>
        <p:grpSpPr>
          <a:xfrm>
            <a:off x="1047751" y="3562350"/>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69"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7"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7"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3" dirty="0">
                  <a:solidFill>
                    <a:prstClr val="white"/>
                  </a:solidFill>
                </a:endParaRPr>
              </a:p>
            </p:txBody>
          </p:sp>
        </p:grpSp>
      </p:grpSp>
      <p:grpSp>
        <p:nvGrpSpPr>
          <p:cNvPr id="37" name="组合 36"/>
          <p:cNvGrpSpPr/>
          <p:nvPr/>
        </p:nvGrpSpPr>
        <p:grpSpPr>
          <a:xfrm>
            <a:off x="1921854"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29025"/>
              <a:chOff x="1964947" y="597930"/>
              <a:chExt cx="1695828" cy="471769"/>
            </a:xfrm>
          </p:grpSpPr>
          <p:sp>
            <p:nvSpPr>
              <p:cNvPr id="48" name="文本框 47"/>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29025"/>
              <a:chOff x="1964947" y="597930"/>
              <a:chExt cx="1695828" cy="471769"/>
            </a:xfrm>
          </p:grpSpPr>
          <p:sp>
            <p:nvSpPr>
              <p:cNvPr id="46" name="文本框 4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4" y="4330700"/>
            <a:ext cx="9970004" cy="1423189"/>
            <a:chOff x="1001104" y="4197350"/>
            <a:chExt cx="9970004" cy="142318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29025"/>
              <a:chOff x="1964947" y="597930"/>
              <a:chExt cx="1695828" cy="471769"/>
            </a:xfrm>
          </p:grpSpPr>
          <p:sp>
            <p:nvSpPr>
              <p:cNvPr id="65" name="文本框 64"/>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29025"/>
              <a:chOff x="1964947" y="597930"/>
              <a:chExt cx="1695828" cy="471769"/>
            </a:xfrm>
          </p:grpSpPr>
          <p:sp>
            <p:nvSpPr>
              <p:cNvPr id="63" name="文本框 6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29025"/>
              <a:chOff x="1964947" y="597930"/>
              <a:chExt cx="1695828" cy="471769"/>
            </a:xfrm>
          </p:grpSpPr>
          <p:sp>
            <p:nvSpPr>
              <p:cNvPr id="61" name="文本框 6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0"/>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8010" r="23604"/>
          <a:stretch/>
        </p:blipFill>
        <p:spPr>
          <a:xfrm>
            <a:off x="191573" y="155448"/>
            <a:ext cx="4784495" cy="6588252"/>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113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MAJOR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0" y="1783830"/>
            <a:ext cx="3505256" cy="4175990"/>
            <a:chOff x="6427510" y="1783830"/>
            <a:chExt cx="3505256" cy="417599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7" name="文本框 16"/>
            <p:cNvSpPr txBox="1"/>
            <p:nvPr/>
          </p:nvSpPr>
          <p:spPr bwMode="auto">
            <a:xfrm>
              <a:off x="7671662" y="2084467"/>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410245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2" y="3907459"/>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3"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456591"/>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6"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4"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2" y="3115502"/>
            <a:ext cx="990342"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68"/>
            <a:ext cx="628486"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09"/>
            <a:ext cx="1831498"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49" y="4147109"/>
            <a:ext cx="1833086"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8"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10" y="4672435"/>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8" y="4672435"/>
            <a:ext cx="400110" cy="939555"/>
            <a:chOff x="2599686"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9" y="4672435"/>
            <a:ext cx="400110" cy="939555"/>
            <a:chOff x="3039632"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6" y="4672435"/>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51" y="4867646"/>
            <a:ext cx="400110" cy="939555"/>
            <a:chOff x="4840153"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40" y="4867646"/>
            <a:ext cx="400110" cy="939555"/>
            <a:chOff x="7298681"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22"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85" y="4841423"/>
            <a:ext cx="400110" cy="1205726"/>
            <a:chOff x="9498417"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53" y="4841423"/>
            <a:ext cx="400110" cy="1205726"/>
            <a:chOff x="10144035"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41858412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36" y="0"/>
            <a:ext cx="12229931" cy="6877050"/>
          </a:xfrm>
          <a:prstGeom prst="rect">
            <a:avLst/>
          </a:prstGeom>
        </p:spPr>
      </p:pic>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46721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051" y="-8479"/>
            <a:ext cx="3949572" cy="684707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3180" y="-10780"/>
            <a:ext cx="4237149" cy="685800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1834" y="-10780"/>
            <a:ext cx="4241346" cy="6885321"/>
          </a:xfrm>
          <a:prstGeom prst="rect">
            <a:avLst/>
          </a:prstGeom>
        </p:spPr>
      </p:pic>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5"/>
            <a:ext cx="2269998" cy="812926"/>
            <a:chOff x="607710" y="5516375"/>
            <a:chExt cx="2269998" cy="812926"/>
          </a:xfrm>
        </p:grpSpPr>
        <p:sp>
          <p:nvSpPr>
            <p:cNvPr id="12" name="文本框 11"/>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5"/>
            <a:ext cx="2269998" cy="812926"/>
            <a:chOff x="607710" y="5516375"/>
            <a:chExt cx="2269998" cy="812926"/>
          </a:xfrm>
        </p:grpSpPr>
        <p:sp>
          <p:nvSpPr>
            <p:cNvPr id="20" name="文本框 19"/>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8" y="5516375"/>
            <a:ext cx="2269998" cy="812926"/>
            <a:chOff x="607710" y="5516375"/>
            <a:chExt cx="2269998" cy="812926"/>
          </a:xfrm>
        </p:grpSpPr>
        <p:sp>
          <p:nvSpPr>
            <p:cNvPr id="24" name="文本框 23"/>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MANAGEMENT</a:t>
              </a:r>
            </a:p>
          </p:txBody>
        </p:sp>
      </p:grpSp>
      <p:sp>
        <p:nvSpPr>
          <p:cNvPr id="11" name="矩形 10"/>
          <p:cNvSpPr/>
          <p:nvPr/>
        </p:nvSpPr>
        <p:spPr>
          <a:xfrm>
            <a:off x="247650"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8554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5090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PRESENCE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6"/>
          <p:cNvSpPr>
            <a:spLocks noChangeArrowheads="1"/>
          </p:cNvSpPr>
          <p:nvPr/>
        </p:nvSpPr>
        <p:spPr bwMode="auto">
          <a:xfrm>
            <a:off x="992413" y="3322411"/>
            <a:ext cx="1076325" cy="1082675"/>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3529239" y="2058760"/>
            <a:ext cx="1076325" cy="1081088"/>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6066064" y="2058760"/>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797652" y="3309712"/>
            <a:ext cx="1076325" cy="1077913"/>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6066064" y="4557486"/>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2260826" y="3343048"/>
            <a:ext cx="2344739" cy="231933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60660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22608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7"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9924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7976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9924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7976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50" name="TextBox 28"/>
          <p:cNvSpPr txBox="1"/>
          <p:nvPr/>
        </p:nvSpPr>
        <p:spPr>
          <a:xfrm>
            <a:off x="8332790" y="2795063"/>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90" y="3333679"/>
            <a:ext cx="2736850"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70944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1000" fill="hold"/>
                                        <p:tgtEl>
                                          <p:spTgt spid="5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65097"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641949" y="1713418"/>
            <a:ext cx="8035002" cy="4517672"/>
          </a:xfrm>
          <a:prstGeom prst="rect">
            <a:avLst/>
          </a:prstGeom>
        </p:spPr>
      </p:pic>
      <p:sp>
        <p:nvSpPr>
          <p:cNvPr id="7" name="矩形 6"/>
          <p:cNvSpPr/>
          <p:nvPr/>
        </p:nvSpPr>
        <p:spPr>
          <a:xfrm>
            <a:off x="8676951" y="1833261"/>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3" y="2798801"/>
            <a:ext cx="2472155" cy="2554545"/>
          </a:xfrm>
          <a:prstGeom prst="rect">
            <a:avLst/>
          </a:prstGeom>
        </p:spPr>
        <p:txBody>
          <a:bodyPr wrap="square">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537279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73728"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TOUR ACTIVITIES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a:srcRect b="30908"/>
          <a:stretch/>
        </p:blipFill>
        <p:spPr>
          <a:xfrm>
            <a:off x="0" y="1484276"/>
            <a:ext cx="12190975" cy="4812202"/>
          </a:xfrm>
          <a:prstGeom prst="rect">
            <a:avLst/>
          </a:prstGeom>
        </p:spPr>
      </p:pic>
      <p:sp>
        <p:nvSpPr>
          <p:cNvPr id="7" name="矩形 6"/>
          <p:cNvSpPr/>
          <p:nvPr/>
        </p:nvSpPr>
        <p:spPr>
          <a:xfrm>
            <a:off x="8620254" y="1484276"/>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2"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4" y="4669461"/>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
        <p:nvSpPr>
          <p:cNvPr id="16" name="Rectangle 29"/>
          <p:cNvSpPr/>
          <p:nvPr/>
        </p:nvSpPr>
        <p:spPr>
          <a:xfrm>
            <a:off x="8940800" y="2318998"/>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Tree>
    <p:extLst>
      <p:ext uri="{BB962C8B-B14F-4D97-AF65-F5344CB8AC3E}">
        <p14:creationId xmlns:p14="http://schemas.microsoft.com/office/powerpoint/2010/main" val="2240443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1" y="-18669"/>
            <a:ext cx="12211051" cy="6876288"/>
          </a:xfrm>
          <a:prstGeom prst="rect">
            <a:avLst/>
          </a:prstGeom>
        </p:spPr>
      </p:pic>
      <p:grpSp>
        <p:nvGrpSpPr>
          <p:cNvPr id="19" name="组合 18"/>
          <p:cNvGrpSpPr/>
          <p:nvPr/>
        </p:nvGrpSpPr>
        <p:grpSpPr>
          <a:xfrm>
            <a:off x="1298684" y="1614689"/>
            <a:ext cx="9643629" cy="3335755"/>
            <a:chOff x="1298684" y="1614689"/>
            <a:chExt cx="9643629" cy="3335755"/>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684" y="1614689"/>
              <a:ext cx="2454959" cy="3335755"/>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591064"/>
                <a:gd name="connsiteY0" fmla="*/ 0 h 6878879"/>
                <a:gd name="connsiteX1" fmla="*/ 2385978 w 2591064"/>
                <a:gd name="connsiteY1" fmla="*/ 13156 h 6878879"/>
                <a:gd name="connsiteX2" fmla="*/ 2591064 w 2591064"/>
                <a:gd name="connsiteY2" fmla="*/ 6878879 h 6878879"/>
                <a:gd name="connsiteX3" fmla="*/ 955301 w 2591064"/>
                <a:gd name="connsiteY3" fmla="*/ 6845262 h 6878879"/>
                <a:gd name="connsiteX4" fmla="*/ 0 w 2591064"/>
                <a:gd name="connsiteY4" fmla="*/ 0 h 6878879"/>
                <a:gd name="connsiteX0" fmla="*/ 0 w 2591064"/>
                <a:gd name="connsiteY0" fmla="*/ 13156 h 6892035"/>
                <a:gd name="connsiteX1" fmla="*/ 2582370 w 2591064"/>
                <a:gd name="connsiteY1" fmla="*/ 0 h 6892035"/>
                <a:gd name="connsiteX2" fmla="*/ 2591064 w 2591064"/>
                <a:gd name="connsiteY2" fmla="*/ 6892035 h 6892035"/>
                <a:gd name="connsiteX3" fmla="*/ 955301 w 2591064"/>
                <a:gd name="connsiteY3" fmla="*/ 6858418 h 6892035"/>
                <a:gd name="connsiteX4" fmla="*/ 0 w 2591064"/>
                <a:gd name="connsiteY4" fmla="*/ 13156 h 6892035"/>
                <a:gd name="connsiteX0" fmla="*/ 0 w 2618152"/>
                <a:gd name="connsiteY0" fmla="*/ 0 h 6892035"/>
                <a:gd name="connsiteX1" fmla="*/ 2609458 w 2618152"/>
                <a:gd name="connsiteY1" fmla="*/ 0 h 6892035"/>
                <a:gd name="connsiteX2" fmla="*/ 2618152 w 2618152"/>
                <a:gd name="connsiteY2" fmla="*/ 6892035 h 6892035"/>
                <a:gd name="connsiteX3" fmla="*/ 982389 w 2618152"/>
                <a:gd name="connsiteY3" fmla="*/ 6858418 h 6892035"/>
                <a:gd name="connsiteX4" fmla="*/ 0 w 2618152"/>
                <a:gd name="connsiteY4" fmla="*/ 0 h 6892035"/>
                <a:gd name="connsiteX0" fmla="*/ 0 w 2609458"/>
                <a:gd name="connsiteY0" fmla="*/ 0 h 6858418"/>
                <a:gd name="connsiteX1" fmla="*/ 2609458 w 2609458"/>
                <a:gd name="connsiteY1" fmla="*/ 0 h 6858418"/>
                <a:gd name="connsiteX2" fmla="*/ 2367584 w 2609458"/>
                <a:gd name="connsiteY2" fmla="*/ 6300016 h 6858418"/>
                <a:gd name="connsiteX3" fmla="*/ 982389 w 2609458"/>
                <a:gd name="connsiteY3" fmla="*/ 6858418 h 6858418"/>
                <a:gd name="connsiteX4" fmla="*/ 0 w 2609458"/>
                <a:gd name="connsiteY4" fmla="*/ 0 h 6858418"/>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858418 h 6865723"/>
                <a:gd name="connsiteX4" fmla="*/ 0 w 2618153"/>
                <a:gd name="connsiteY4" fmla="*/ 0 h 6865723"/>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437427 h 6865723"/>
                <a:gd name="connsiteX4" fmla="*/ 0 w 2618153"/>
                <a:gd name="connsiteY4" fmla="*/ 0 h 6865723"/>
                <a:gd name="connsiteX0" fmla="*/ 0 w 2618153"/>
                <a:gd name="connsiteY0" fmla="*/ 0 h 6871574"/>
                <a:gd name="connsiteX1" fmla="*/ 2609458 w 2618153"/>
                <a:gd name="connsiteY1" fmla="*/ 0 h 6871574"/>
                <a:gd name="connsiteX2" fmla="*/ 2618153 w 2618153"/>
                <a:gd name="connsiteY2" fmla="*/ 6865723 h 6871574"/>
                <a:gd name="connsiteX3" fmla="*/ 1029794 w 2618153"/>
                <a:gd name="connsiteY3" fmla="*/ 6871574 h 6871574"/>
                <a:gd name="connsiteX4" fmla="*/ 0 w 2618153"/>
                <a:gd name="connsiteY4" fmla="*/ 0 h 6871574"/>
                <a:gd name="connsiteX0" fmla="*/ 0 w 2618153"/>
                <a:gd name="connsiteY0" fmla="*/ 39468 h 6911042"/>
                <a:gd name="connsiteX1" fmla="*/ 2609458 w 2618153"/>
                <a:gd name="connsiteY1" fmla="*/ 0 h 6911042"/>
                <a:gd name="connsiteX2" fmla="*/ 2618153 w 2618153"/>
                <a:gd name="connsiteY2" fmla="*/ 6905191 h 6911042"/>
                <a:gd name="connsiteX3" fmla="*/ 1029794 w 2618153"/>
                <a:gd name="connsiteY3" fmla="*/ 6911042 h 6911042"/>
                <a:gd name="connsiteX4" fmla="*/ 0 w 2618153"/>
                <a:gd name="connsiteY4" fmla="*/ 39468 h 6911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53" h="6911042">
                  <a:moveTo>
                    <a:pt x="0" y="39468"/>
                  </a:moveTo>
                  <a:lnTo>
                    <a:pt x="2609458" y="0"/>
                  </a:lnTo>
                  <a:cubicBezTo>
                    <a:pt x="2612356" y="2288574"/>
                    <a:pt x="2615255" y="4616617"/>
                    <a:pt x="2618153" y="6905191"/>
                  </a:cubicBezTo>
                  <a:lnTo>
                    <a:pt x="1029794" y="6911042"/>
                  </a:lnTo>
                  <a:lnTo>
                    <a:pt x="0" y="394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892330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ATTENDANCE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5"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第一条</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为维护正常的工作秩序，强化全体职工的纪律观念，结合公司实际情况，制定本制度。</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考勤制度是加强公司劳动纪律，维护正常的生产秩序和工作秩序，提高劳动生产效率，搞好企业管理的一项重要工作。全体员工要提高认识，自觉地、认真地执行考勤制度。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公司的考勤管理由人力资源部负责实施。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各部门经理、主管对本部门人员的考勤工作负有监督的义务。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公司考勤实行打卡制度，员工上、下班均需打卡（共计每日2次）。员工应亲自打卡，不得帮助他人打卡和接受他人帮助打卡。</a:t>
            </a:r>
          </a:p>
        </p:txBody>
      </p:sp>
      <p:sp>
        <p:nvSpPr>
          <p:cNvPr id="7" name="矩形 6"/>
          <p:cNvSpPr/>
          <p:nvPr/>
        </p:nvSpPr>
        <p:spPr>
          <a:xfrm>
            <a:off x="5866002" y="1973487"/>
            <a:ext cx="5243014" cy="3985706"/>
          </a:xfrm>
          <a:prstGeom prst="rect">
            <a:avLst/>
          </a:prstGeom>
        </p:spPr>
        <p:txBody>
          <a:bodyPr wrap="square">
            <a:spAutoFit/>
          </a:bodyPr>
          <a:lstStyle/>
          <a:p>
            <a:pPr algn="just"/>
            <a:r>
              <a:rPr lang="zh-CN" altLang="en-US" sz="1500" b="1" dirty="0">
                <a:solidFill>
                  <a:srgbClr val="0070C0"/>
                </a:solidFill>
                <a:latin typeface="微软雅黑" panose="020B0503020204020204" pitchFamily="34" charset="-122"/>
                <a:ea typeface="微软雅黑" panose="020B0503020204020204" pitchFamily="34" charset="-122"/>
              </a:rPr>
              <a:t>第六条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第七条 工作时间</a:t>
            </a:r>
          </a:p>
          <a:p>
            <a:pPr algn="just"/>
            <a:r>
              <a:rPr lang="zh-CN" altLang="en-US" sz="1200" spc="300" dirty="0">
                <a:latin typeface="微软雅黑" panose="020B0503020204020204" pitchFamily="34" charset="-122"/>
                <a:ea typeface="微软雅黑" panose="020B0503020204020204" pitchFamily="34" charset="-122"/>
              </a:rPr>
              <a:t>1、本企业全体员工每日工作时间一律以八小时为标准。 </a:t>
            </a:r>
          </a:p>
          <a:p>
            <a:pPr algn="just"/>
            <a:r>
              <a:rPr lang="zh-CN" altLang="en-US" sz="1200" spc="300" dirty="0">
                <a:latin typeface="微软雅黑" panose="020B0503020204020204" pitchFamily="34" charset="-122"/>
                <a:ea typeface="微软雅黑" panose="020B0503020204020204" pitchFamily="34" charset="-122"/>
              </a:rPr>
              <a:t>2、上午上班时间为8时30分，下班时间为12时；下午上班时间为13时，下班时间为17时30分。</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extLst>
      <p:ext uri="{BB962C8B-B14F-4D97-AF65-F5344CB8AC3E}">
        <p14:creationId xmlns:p14="http://schemas.microsoft.com/office/powerpoint/2010/main" val="3352014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774" y="1807200"/>
            <a:ext cx="11052452" cy="4703689"/>
          </a:xfrm>
          <a:prstGeom prst="rect">
            <a:avLst/>
          </a:prstGeom>
        </p:spPr>
      </p:pic>
    </p:spTree>
    <p:extLst>
      <p:ext uri="{BB962C8B-B14F-4D97-AF65-F5344CB8AC3E}">
        <p14:creationId xmlns:p14="http://schemas.microsoft.com/office/powerpoint/2010/main" val="39774629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5702" y="0"/>
            <a:ext cx="6565392" cy="6858000"/>
          </a:xfrm>
          <a:prstGeom prst="rect">
            <a:avLst/>
          </a:prstGeom>
        </p:spPr>
      </p:pic>
      <p:sp>
        <p:nvSpPr>
          <p:cNvPr id="4" name="矩形 3"/>
          <p:cNvSpPr/>
          <p:nvPr/>
        </p:nvSpPr>
        <p:spPr>
          <a:xfrm flipH="1">
            <a:off x="-2" y="0"/>
            <a:ext cx="8443200"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3"/>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41273212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66" y="891"/>
            <a:ext cx="12231066" cy="3877845"/>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POSITIVE CONDITIONS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a:grpSpLocks/>
          </p:cNvGrpSpPr>
          <p:nvPr/>
        </p:nvGrpSpPr>
        <p:grpSpPr bwMode="auto">
          <a:xfrm>
            <a:off x="1141611" y="4500528"/>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7"/>
              <a:ext cx="1992021" cy="75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4452700"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8096951"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99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1"/>
            <a:ext cx="5700994" cy="4555093"/>
          </a:xfrm>
          <a:prstGeom prst="rect">
            <a:avLst/>
          </a:prstGeom>
        </p:spPr>
        <p:txBody>
          <a:bodyPr wrap="square">
            <a:spAutoFit/>
          </a:bodyPr>
          <a:lstStyle/>
          <a:p>
            <a:pPr algn="just"/>
            <a:r>
              <a:rPr lang="zh-CN" altLang="en-US" sz="1600" b="1" spc="300" dirty="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 1</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a:latin typeface="微软雅黑" panose="020B0503020204020204" pitchFamily="34" charset="-122"/>
                <a:ea typeface="微软雅黑" panose="020B0503020204020204" pitchFamily="34" charset="-122"/>
              </a:rPr>
              <a:t> 2</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a:latin typeface="微软雅黑" panose="020B0503020204020204" pitchFamily="34" charset="-122"/>
                <a:ea typeface="微软雅黑" panose="020B0503020204020204" pitchFamily="34" charset="-122"/>
              </a:rPr>
              <a:t> 3</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三</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四</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b="13650"/>
          <a:stretch/>
        </p:blipFill>
        <p:spPr>
          <a:xfrm>
            <a:off x="7109566" y="2785864"/>
            <a:ext cx="4765193" cy="2741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5400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6" cy="3785652"/>
          </a:xfrm>
          <a:prstGeom prst="rect">
            <a:avLst/>
          </a:prstGeom>
        </p:spPr>
        <p:txBody>
          <a:bodyPr wrap="square">
            <a:spAutoFit/>
          </a:bodyPr>
          <a:lstStyle/>
          <a:p>
            <a:pPr algn="ctr">
              <a:lnSpc>
                <a:spcPct val="150000"/>
              </a:lnSpc>
            </a:pPr>
            <a:r>
              <a:rPr lang="zh-CN" altLang="en-US" b="1" dirty="0">
                <a:latin typeface="微软雅黑" panose="020B0503020204020204" pitchFamily="34" charset="-122"/>
                <a:ea typeface="微软雅黑" panose="020B0503020204020204" pitchFamily="34" charset="-122"/>
              </a:rPr>
              <a:t>目的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为创建公司高效工作团队，奖励先进，促进落后，规范员工行为与调动员工工作积极性，提高工作效益和经济效益，特制订本制度</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适用范围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适用于XXX公司全体在职员工。</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职责</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（三）行政处协理负责奖罚项目的初审，总经理或授权人员负责奖罚项目的最后审批。</a:t>
            </a:r>
          </a:p>
          <a:p>
            <a:pPr algn="ctr">
              <a:lnSpc>
                <a:spcPct val="150000"/>
              </a:lnSpc>
            </a:pPr>
            <a:r>
              <a:rPr lang="zh-CN" altLang="en-US" b="1" dirty="0">
                <a:latin typeface="微软雅黑" panose="020B0503020204020204" pitchFamily="34" charset="-122"/>
                <a:ea typeface="微软雅黑" panose="020B0503020204020204" pitchFamily="34" charset="-122"/>
              </a:rPr>
              <a:t>管理要求</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（一）奖励分为五大类：1、嘉奖；2、记功；3、记大功；4、调薪 ；5、晋升。</a:t>
            </a:r>
          </a:p>
        </p:txBody>
      </p:sp>
    </p:spTree>
    <p:extLst>
      <p:ext uri="{BB962C8B-B14F-4D97-AF65-F5344CB8AC3E}">
        <p14:creationId xmlns:p14="http://schemas.microsoft.com/office/powerpoint/2010/main" val="188386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
            <a:ext cx="12223491" cy="6857855"/>
          </a:xfrm>
          <a:prstGeom prst="rect">
            <a:avLst/>
          </a:prstGeom>
        </p:spPr>
      </p:pic>
      <p:grpSp>
        <p:nvGrpSpPr>
          <p:cNvPr id="19" name="组合 18"/>
          <p:cNvGrpSpPr/>
          <p:nvPr/>
        </p:nvGrpSpPr>
        <p:grpSpPr>
          <a:xfrm>
            <a:off x="1298014" y="1624617"/>
            <a:ext cx="9644299" cy="3322337"/>
            <a:chOff x="1298014" y="1624617"/>
            <a:chExt cx="9644299" cy="3322337"/>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014" y="1624617"/>
              <a:ext cx="2261320" cy="3322337"/>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4"/>
            <a:ext cx="5919955" cy="2078061"/>
            <a:chOff x="4891313" y="1751694"/>
            <a:chExt cx="5919955" cy="2078061"/>
          </a:xfrm>
        </p:grpSpPr>
        <p:grpSp>
          <p:nvGrpSpPr>
            <p:cNvPr id="17" name="组合 16"/>
            <p:cNvGrpSpPr/>
            <p:nvPr/>
          </p:nvGrpSpPr>
          <p:grpSpPr>
            <a:xfrm>
              <a:off x="4891313" y="2783315"/>
              <a:ext cx="3229547" cy="1046440"/>
              <a:chOff x="4891313" y="3025151"/>
              <a:chExt cx="3229547"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3"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590410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headEnd/>
                <a:tailEnd/>
              </a14:hiddenLine>
            </a:ext>
          </a:extLst>
        </p:spPr>
        <p:txBody>
          <a:bodyPr lIns="60952" tIns="30476" rIns="60952" bIns="30476"/>
          <a:lstStyle/>
          <a:p>
            <a:endParaRPr lang="zh-CN" altLang="en-US" sz="1075"/>
          </a:p>
        </p:txBody>
      </p:sp>
      <p:grpSp>
        <p:nvGrpSpPr>
          <p:cNvPr id="7" name="Group 2"/>
          <p:cNvGrpSpPr>
            <a:grpSpLocks/>
          </p:cNvGrpSpPr>
          <p:nvPr/>
        </p:nvGrpSpPr>
        <p:grpSpPr bwMode="auto">
          <a:xfrm>
            <a:off x="1904752" y="2655195"/>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17" name="Group 3"/>
          <p:cNvGrpSpPr>
            <a:grpSpLocks/>
          </p:cNvGrpSpPr>
          <p:nvPr/>
        </p:nvGrpSpPr>
        <p:grpSpPr bwMode="auto">
          <a:xfrm>
            <a:off x="7269010" y="2705194"/>
            <a:ext cx="2673002"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8" y="2305991"/>
            <a:ext cx="2133322"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3" name="Group 70"/>
          <p:cNvGrpSpPr>
            <a:grpSpLocks/>
          </p:cNvGrpSpPr>
          <p:nvPr/>
        </p:nvGrpSpPr>
        <p:grpSpPr bwMode="auto">
          <a:xfrm flipV="1">
            <a:off x="7269010" y="3967887"/>
            <a:ext cx="2673002"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8" y="4002013"/>
            <a:ext cx="2133322"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9" name="Group 76"/>
          <p:cNvGrpSpPr>
            <a:grpSpLocks/>
          </p:cNvGrpSpPr>
          <p:nvPr/>
        </p:nvGrpSpPr>
        <p:grpSpPr bwMode="auto">
          <a:xfrm flipV="1">
            <a:off x="1904752" y="3967886"/>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
        <p:nvSpPr>
          <p:cNvPr id="35" name="AutoShape 34"/>
          <p:cNvSpPr>
            <a:spLocks/>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a:spLocks/>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a:spLocks/>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extLst>
      <p:ext uri="{BB962C8B-B14F-4D97-AF65-F5344CB8AC3E}">
        <p14:creationId xmlns:p14="http://schemas.microsoft.com/office/powerpoint/2010/main" val="23772526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8" y="1052709"/>
              <a:ext cx="2842317"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 ACCURATELY IDENTIFY YOUR</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0"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a:extLst/>
        </p:spPr>
        <p:txBody>
          <a:bodyPr lIns="60952" tIns="30476" rIns="60952" bIns="30476"/>
          <a:lstStyle/>
          <a:p>
            <a:endParaRPr lang="zh-CN" altLang="en-US" sz="1075"/>
          </a:p>
        </p:txBody>
      </p:sp>
      <p:grpSp>
        <p:nvGrpSpPr>
          <p:cNvPr id="6" name="组合 5"/>
          <p:cNvGrpSpPr/>
          <p:nvPr/>
        </p:nvGrpSpPr>
        <p:grpSpPr>
          <a:xfrm>
            <a:off x="4887286"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2" cy="2302174"/>
            <a:chOff x="4184408" y="3135881"/>
            <a:chExt cx="8620763" cy="333887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4190028"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0"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523930"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7" y="5698066"/>
              <a:ext cx="2261104"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0549687" y="5275360"/>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0"/>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61606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30930" r="18198"/>
          <a:stretch/>
        </p:blipFill>
        <p:spPr>
          <a:xfrm>
            <a:off x="453867"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7" y="2265112"/>
            <a:ext cx="4464959" cy="707887"/>
            <a:chOff x="7393215" y="2266694"/>
            <a:chExt cx="4464958" cy="707886"/>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2" y="3138593"/>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7" y="3321025"/>
            <a:ext cx="4464959" cy="707887"/>
            <a:chOff x="7393215" y="2266694"/>
            <a:chExt cx="4464958" cy="707886"/>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2" y="4194506"/>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7" y="4373311"/>
            <a:ext cx="4464959" cy="707887"/>
            <a:chOff x="7393215" y="2266694"/>
            <a:chExt cx="4464958" cy="707886"/>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2" y="5246792"/>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Tree>
    <p:extLst>
      <p:ext uri="{BB962C8B-B14F-4D97-AF65-F5344CB8AC3E}">
        <p14:creationId xmlns:p14="http://schemas.microsoft.com/office/powerpoint/2010/main" val="2083287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print">
            <a:extLst>
              <a:ext uri="{BEBA8EAE-BF5A-486C-A8C5-ECC9F3942E4B}">
                <a14:imgProps xmlns:a14="http://schemas.microsoft.com/office/drawing/2010/main">
                  <a14:imgLayer>
                    <a14:imgEffect>
                      <a14:saturation sat="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834450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50"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0" y="2495550"/>
            <a:ext cx="1047750"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176849" cy="1631216"/>
          </a:xfrm>
          <a:prstGeom prst="rect">
            <a:avLst/>
          </a:prstGeom>
          <a:noFill/>
        </p:spPr>
        <p:txBody>
          <a:bodyPr wrap="none" rtlCol="0">
            <a:spAutoFit/>
          </a:bodyPr>
          <a:lstStyle/>
          <a:p>
            <a:r>
              <a:rPr lang="zh-CN" altLang="en-US" sz="5000" dirty="0">
                <a:solidFill>
                  <a:schemeClr val="bg1"/>
                </a:solidFill>
                <a:latin typeface="微软雅黑" panose="020B0503020204020204" pitchFamily="34" charset="-122"/>
                <a:ea typeface="微软雅黑" panose="020B0503020204020204" pitchFamily="34" charset="-122"/>
              </a:rPr>
              <a:t>谢谢欣赏</a:t>
            </a:r>
            <a:endParaRPr lang="en-US" altLang="zh-CN" sz="5000" dirty="0">
              <a:solidFill>
                <a:schemeClr val="bg1"/>
              </a:solidFill>
              <a:latin typeface="微软雅黑" panose="020B0503020204020204" pitchFamily="34" charset="-122"/>
              <a:ea typeface="微软雅黑" panose="020B0503020204020204" pitchFamily="34" charset="-122"/>
            </a:endParaRPr>
          </a:p>
          <a:p>
            <a:r>
              <a:rPr lang="en-US" altLang="zh-CN" sz="5000" dirty="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184152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新员工入职培训PPT模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TotalTime>
  <Words>1811</Words>
  <Application>Microsoft Office PowerPoint</Application>
  <PresentationFormat>宽屏</PresentationFormat>
  <Paragraphs>291</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Gill Sans</vt:lpstr>
      <vt:lpstr>Lato Regular</vt:lpstr>
      <vt:lpstr>ＭＳ Ｐゴシック</vt:lpstr>
      <vt:lpstr>PT Sans</vt:lpstr>
      <vt:lpstr>陈继世-硬笔行书</vt:lpstr>
      <vt:lpstr>方正黄草_GBK</vt:lpstr>
      <vt:lpstr>方正正大黑简体</vt:lpstr>
      <vt:lpstr>方正中等线_GBK</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新员工入职培训PPT模板</dc:title>
  <dc:creator>优品PPT</dc:creator>
  <cp:keywords>http:/www.ypppt.com</cp:keywords>
  <dc:description>http://www.ypppt.com/</dc:description>
  <cp:lastModifiedBy>faith123</cp:lastModifiedBy>
  <cp:revision>30</cp:revision>
  <dcterms:created xsi:type="dcterms:W3CDTF">2017-01-20T08:23:58Z</dcterms:created>
  <dcterms:modified xsi:type="dcterms:W3CDTF">2020-04-16T05:12:24Z</dcterms:modified>
</cp:coreProperties>
</file>