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98" r:id="rId3"/>
    <p:sldId id="257" r:id="rId5"/>
    <p:sldId id="299" r:id="rId6"/>
    <p:sldId id="300" r:id="rId7"/>
    <p:sldId id="296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301" r:id="rId22"/>
    <p:sldId id="278" r:id="rId23"/>
    <p:sldId id="281" r:id="rId24"/>
    <p:sldId id="282" r:id="rId25"/>
    <p:sldId id="279" r:id="rId26"/>
    <p:sldId id="284" r:id="rId27"/>
    <p:sldId id="283" r:id="rId28"/>
    <p:sldId id="285" r:id="rId29"/>
    <p:sldId id="302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5" r:id="rId38"/>
    <p:sldId id="304" r:id="rId39"/>
  </p:sldIdLst>
  <p:sldSz cx="9144000" cy="5143500" type="screen16x9"/>
  <p:notesSz cx="6858000" cy="9144000"/>
  <p:embeddedFontLst>
    <p:embeddedFont>
      <p:font typeface="方正舒体" panose="02010601030101010101" pitchFamily="2" charset="-122"/>
      <p:regular r:id="rId43"/>
    </p:embeddedFont>
    <p:embeddedFont>
      <p:font typeface="hakuyoxingshu7000" panose="02000600000000000000" pitchFamily="2" charset="-122"/>
      <p:regular r:id="rId44"/>
    </p:embeddedFont>
    <p:embeddedFont>
      <p:font typeface="华文行楷" panose="02010800040101010101" pitchFamily="2" charset="-122"/>
      <p:regular r:id="rId45"/>
    </p:embeddedFont>
    <p:embeddedFont>
      <p:font typeface="Calibri" panose="020F0502020204030204" charset="0"/>
      <p:regular r:id="rId46"/>
      <p:bold r:id="rId47"/>
      <p:italic r:id="rId48"/>
      <p:boldItalic r:id="rId4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8D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46" autoAdjust="0"/>
    <p:restoredTop sz="94660"/>
  </p:normalViewPr>
  <p:slideViewPr>
    <p:cSldViewPr>
      <p:cViewPr varScale="1">
        <p:scale>
          <a:sx n="110" d="100"/>
          <a:sy n="110" d="100"/>
        </p:scale>
        <p:origin x="204" y="114"/>
      </p:cViewPr>
      <p:guideLst>
        <p:guide orient="horz" pos="162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9" Type="http://schemas.openxmlformats.org/officeDocument/2006/relationships/font" Target="fonts/font7.fntdata"/><Relationship Id="rId48" Type="http://schemas.openxmlformats.org/officeDocument/2006/relationships/font" Target="fonts/font6.fntdata"/><Relationship Id="rId47" Type="http://schemas.openxmlformats.org/officeDocument/2006/relationships/font" Target="fonts/font5.fntdata"/><Relationship Id="rId46" Type="http://schemas.openxmlformats.org/officeDocument/2006/relationships/font" Target="fonts/font4.fntdata"/><Relationship Id="rId45" Type="http://schemas.openxmlformats.org/officeDocument/2006/relationships/font" Target="fonts/font3.fntdata"/><Relationship Id="rId44" Type="http://schemas.openxmlformats.org/officeDocument/2006/relationships/font" Target="fonts/font2.fntdata"/><Relationship Id="rId43" Type="http://schemas.openxmlformats.org/officeDocument/2006/relationships/font" Target="fonts/font1.fntdata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BAEBF-8161-438C-B6E4-C77039A764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3505"/>
            <a:ext cx="2843808" cy="28256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286000" y="-1387026"/>
            <a:ext cx="4572000" cy="7917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版权声明</a:t>
            </a:r>
            <a:endParaRPr lang="zh-CN" altLang="en-US" sz="4000" b="1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zh-CN" altLang="en-US" sz="11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感谢您下载觅知网平台上提供的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8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zh-CN" altLang="en-US" sz="18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1.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在觅知网出售的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模板是免版税类（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RF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：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Royalty-Free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）正版受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《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中国人民共和国著作法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和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《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世界版权公约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的保护，作品的所有权、版权和著作权归觅知网所有，您下载的是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模板素材的使用权。</a:t>
            </a:r>
            <a:endParaRPr lang="zh-CN" altLang="en-US" sz="18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2.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不得将觅知网的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模板、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sz="18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-241083"/>
            <a:ext cx="9144000" cy="5364626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 bwMode="auto">
          <a:xfrm>
            <a:off x="0" y="329377"/>
            <a:ext cx="9143880" cy="4642612"/>
          </a:xfrm>
          <a:prstGeom prst="rect">
            <a:avLst/>
          </a:prstGeom>
          <a:solidFill>
            <a:schemeClr val="bg1">
              <a:alpha val="9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5.png"/><Relationship Id="rId14" Type="http://schemas.openxmlformats.org/officeDocument/2006/relationships/image" Target="../media/image4.png"/><Relationship Id="rId13" Type="http://schemas.openxmlformats.org/officeDocument/2006/relationships/image" Target="../media/image3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" r="2120"/>
          <a:stretch>
            <a:fillRect/>
          </a:stretch>
        </p:blipFill>
        <p:spPr>
          <a:xfrm>
            <a:off x="0" y="-482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" r="37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4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7.png"/><Relationship Id="rId3" Type="http://schemas.microsoft.com/office/2007/relationships/media" Target="../media/media1.mp3"/><Relationship Id="rId2" Type="http://schemas.openxmlformats.org/officeDocument/2006/relationships/audio" Target="NULL" TargetMode="External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2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18.png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4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9.png"/><Relationship Id="rId3" Type="http://schemas.openxmlformats.org/officeDocument/2006/relationships/image" Target="../media/image34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1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1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6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1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1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6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151196" y="1375155"/>
            <a:ext cx="408316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3800" dirty="0">
                <a:latin typeface="方正舒体" panose="02010601030101010101" pitchFamily="2" charset="-122"/>
                <a:ea typeface="方正舒体" panose="02010601030101010101" pitchFamily="2" charset="-122"/>
              </a:rPr>
              <a:t>感恩教育主题班会</a:t>
            </a:r>
            <a:endParaRPr lang="en-US" altLang="zh-CN" sz="3800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47104" y="22983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</a:rPr>
              <a:t>主讲人：王老师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2" name="儿童歌曲 - 感恩的心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623.767822" end="4600.67675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68544" y="1778645"/>
            <a:ext cx="609600" cy="6096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3505"/>
            <a:ext cx="2843808" cy="282561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808" y="2482976"/>
            <a:ext cx="1800494" cy="266052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145586"/>
            <a:ext cx="1847279" cy="186290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04" y="308357"/>
            <a:ext cx="2729292" cy="2702216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103" y="175605"/>
            <a:ext cx="1276402" cy="133230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98" y="3507854"/>
            <a:ext cx="1953202" cy="101277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151" y="1857827"/>
            <a:ext cx="1800493" cy="9335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00">
        <p:checker/>
      </p:transition>
    </mc:Choice>
    <mc:Fallback>
      <p:transition spd="slow" advTm="8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8" showWhenStopped="0">
                <p:cTn id="6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  <p:bldP spid="11" grpId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48916" y="1563638"/>
            <a:ext cx="4186165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感恩是一种生活态度，是一种美德。感恩应该是社会上每个人应该有的基本道德准则，是做人的起码修养，也是人之常情。目前社会上一些腐朽落后的思潮和不良信息的传播，正逐步腐蚀着人们的心灵，一味的索取不知回报使得一些年轻人变得自私冷漠，道德水准滑坡。对广大青少年来说，感恩意识绝不是简单回报父母的养育之恩，它更是一种责任意识、自立意识、自尊意识和健全人格的体现。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907704" y="411510"/>
            <a:ext cx="2736304" cy="938719"/>
            <a:chOff x="4510992" y="984767"/>
            <a:chExt cx="3336700" cy="1218312"/>
          </a:xfrm>
        </p:grpSpPr>
        <p:sp>
          <p:nvSpPr>
            <p:cNvPr id="19" name="文本框 18"/>
            <p:cNvSpPr txBox="1"/>
            <p:nvPr/>
          </p:nvSpPr>
          <p:spPr>
            <a:xfrm>
              <a:off x="5149909" y="984767"/>
              <a:ext cx="1945349" cy="121831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5500" dirty="0">
                  <a:latin typeface="方正舒体" panose="02010601030101010101" pitchFamily="2" charset="-122"/>
                  <a:ea typeface="方正舒体" panose="02010601030101010101" pitchFamily="2" charset="-122"/>
                </a:rPr>
                <a:t>前言</a:t>
              </a:r>
              <a:endParaRPr lang="zh-CN" altLang="en-US" sz="5500" dirty="0"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1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10" r="54872" b="30078"/>
            <a:stretch>
              <a:fillRect/>
            </a:stretch>
          </p:blipFill>
          <p:spPr>
            <a:xfrm rot="2700000">
              <a:off x="4397474" y="1160011"/>
              <a:ext cx="1003431" cy="776396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1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10" r="54872" b="30078"/>
            <a:stretch>
              <a:fillRect/>
            </a:stretch>
          </p:blipFill>
          <p:spPr>
            <a:xfrm rot="18900000" flipH="1">
              <a:off x="6844261" y="1160012"/>
              <a:ext cx="1003431" cy="776396"/>
            </a:xfrm>
            <a:prstGeom prst="rect">
              <a:avLst/>
            </a:prstGeom>
          </p:spPr>
        </p:pic>
      </p:grpSp>
      <p:pic>
        <p:nvPicPr>
          <p:cNvPr id="8" name="图片 7" descr="888pic-01"/>
          <p:cNvPicPr/>
          <p:nvPr/>
        </p:nvPicPr>
        <p:blipFill>
          <a:blip r:embed="rId2"/>
          <a:stretch>
            <a:fillRect/>
          </a:stretch>
        </p:blipFill>
        <p:spPr>
          <a:xfrm>
            <a:off x="5235081" y="1711181"/>
            <a:ext cx="3651885" cy="2705733"/>
          </a:xfrm>
          <a:prstGeom prst="rect">
            <a:avLst/>
          </a:prstGeom>
        </p:spPr>
      </p:pic>
    </p:spTree>
  </p:cSld>
  <p:clrMapOvr>
    <a:masterClrMapping/>
  </p:clrMapOvr>
  <p:transition spd="slow" advTm="7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763688" y="1131590"/>
            <a:ext cx="1657352" cy="2269080"/>
            <a:chOff x="1533464" y="1706388"/>
            <a:chExt cx="1657352" cy="2269080"/>
          </a:xfrm>
        </p:grpSpPr>
        <p:sp>
          <p:nvSpPr>
            <p:cNvPr id="17" name="文本框 16"/>
            <p:cNvSpPr txBox="1"/>
            <p:nvPr/>
          </p:nvSpPr>
          <p:spPr>
            <a:xfrm>
              <a:off x="1533464" y="1706388"/>
              <a:ext cx="962086" cy="1938992"/>
            </a:xfrm>
            <a:prstGeom prst="rect">
              <a:avLst/>
            </a:prstGeom>
            <a:noFill/>
            <a:ln w="19050">
              <a:solidFill>
                <a:srgbClr val="59525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60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目录</a:t>
              </a:r>
              <a:endPara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5864" y="2470516"/>
              <a:ext cx="1504952" cy="1504952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3531965" y="1638284"/>
            <a:ext cx="1040035" cy="2864595"/>
            <a:chOff x="4008416" y="2533641"/>
            <a:chExt cx="1040035" cy="2864595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4595392" y="2533642"/>
              <a:ext cx="0" cy="2029466"/>
            </a:xfrm>
            <a:prstGeom prst="line">
              <a:avLst/>
            </a:prstGeom>
            <a:ln>
              <a:solidFill>
                <a:srgbClr val="5952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4479064" y="2533642"/>
              <a:ext cx="569387" cy="286459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r>
                <a:rPr lang="zh-CN" altLang="en-US" sz="25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舒体" panose="02010601030101010101" pitchFamily="2" charset="-122"/>
                  <a:ea typeface="方正舒体" panose="02010601030101010101" pitchFamily="2" charset="-122"/>
                </a:rPr>
                <a:t>感恩父母</a:t>
              </a:r>
              <a:endParaRPr lang="zh-CN" altLang="en-US" sz="25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008416" y="2533641"/>
              <a:ext cx="553998" cy="165354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第一部分</a:t>
              </a:r>
              <a:endParaRPr lang="zh-CN" altLang="en-US" sz="2400" b="1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945764" y="1667500"/>
            <a:ext cx="1020088" cy="2379394"/>
            <a:chOff x="5287817" y="2552691"/>
            <a:chExt cx="1020088" cy="2379394"/>
          </a:xfrm>
        </p:grpSpPr>
        <p:sp>
          <p:nvSpPr>
            <p:cNvPr id="29" name="矩形 28"/>
            <p:cNvSpPr/>
            <p:nvPr/>
          </p:nvSpPr>
          <p:spPr>
            <a:xfrm>
              <a:off x="5738518" y="2552692"/>
              <a:ext cx="569387" cy="2379393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r>
                <a:rPr lang="zh-CN" altLang="en-US" sz="25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舒体" panose="02010601030101010101" pitchFamily="2" charset="-122"/>
                  <a:ea typeface="方正舒体" panose="02010601030101010101" pitchFamily="2" charset="-122"/>
                </a:rPr>
                <a:t>感恩老师</a:t>
              </a:r>
              <a:endParaRPr lang="zh-CN" altLang="en-US" sz="25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5874793" y="2552692"/>
              <a:ext cx="0" cy="2029466"/>
            </a:xfrm>
            <a:prstGeom prst="line">
              <a:avLst/>
            </a:prstGeom>
            <a:ln>
              <a:solidFill>
                <a:srgbClr val="5952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5287817" y="2552691"/>
              <a:ext cx="553998" cy="140308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第二部分</a:t>
              </a:r>
              <a:endParaRPr lang="zh-CN" altLang="en-US" sz="2400" b="1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285639" y="1667500"/>
            <a:ext cx="1049871" cy="3343279"/>
            <a:chOff x="6456242" y="2552691"/>
            <a:chExt cx="1049871" cy="3343279"/>
          </a:xfrm>
        </p:grpSpPr>
        <p:sp>
          <p:nvSpPr>
            <p:cNvPr id="33" name="矩形 32"/>
            <p:cNvSpPr/>
            <p:nvPr/>
          </p:nvSpPr>
          <p:spPr>
            <a:xfrm>
              <a:off x="6936726" y="2552692"/>
              <a:ext cx="569387" cy="334327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r>
                <a:rPr lang="zh-CN" altLang="en-US" sz="25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舒体" panose="02010601030101010101" pitchFamily="2" charset="-122"/>
                  <a:ea typeface="方正舒体" panose="02010601030101010101" pitchFamily="2" charset="-122"/>
                </a:rPr>
                <a:t>感恩同学</a:t>
              </a:r>
              <a:endParaRPr lang="zh-CN" altLang="en-US" sz="25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7043218" y="2552692"/>
              <a:ext cx="0" cy="2029466"/>
            </a:xfrm>
            <a:prstGeom prst="line">
              <a:avLst/>
            </a:prstGeom>
            <a:ln>
              <a:solidFill>
                <a:srgbClr val="5952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6456242" y="2552691"/>
              <a:ext cx="553998" cy="148031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第三部分</a:t>
              </a:r>
              <a:endParaRPr lang="zh-CN" altLang="en-US" sz="2400" b="1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846" y="305981"/>
            <a:ext cx="1276402" cy="13323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7000">
        <p14:doors dir="vert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20" y="412995"/>
            <a:ext cx="1276402" cy="1332303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068374" y="1152525"/>
            <a:ext cx="2381250" cy="2838450"/>
            <a:chOff x="4905375" y="2157892"/>
            <a:chExt cx="2381250" cy="2838450"/>
          </a:xfrm>
        </p:grpSpPr>
        <p:sp>
          <p:nvSpPr>
            <p:cNvPr id="21" name="矩形 20"/>
            <p:cNvSpPr/>
            <p:nvPr/>
          </p:nvSpPr>
          <p:spPr>
            <a:xfrm>
              <a:off x="4905375" y="2157892"/>
              <a:ext cx="2381250" cy="2838450"/>
            </a:xfrm>
            <a:prstGeom prst="rect">
              <a:avLst/>
            </a:prstGeom>
            <a:noFill/>
            <a:ln w="28575">
              <a:solidFill>
                <a:srgbClr val="3A4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5081000" y="2319817"/>
              <a:ext cx="2030001" cy="2514600"/>
            </a:xfrm>
            <a:prstGeom prst="rect">
              <a:avLst/>
            </a:prstGeom>
            <a:noFill/>
            <a:ln>
              <a:solidFill>
                <a:srgbClr val="3A4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B4443"/>
                </a:solidFill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4267901" y="1615331"/>
            <a:ext cx="0" cy="2029466"/>
          </a:xfrm>
          <a:prstGeom prst="line">
            <a:avLst/>
          </a:prstGeom>
          <a:ln>
            <a:solidFill>
              <a:srgbClr val="595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4201566" y="1787524"/>
            <a:ext cx="569387" cy="286459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500" spc="600" dirty="0">
                <a:latin typeface="方正舒体" panose="02010601030101010101" pitchFamily="2" charset="-122"/>
                <a:ea typeface="方正舒体" panose="02010601030101010101" pitchFamily="2" charset="-122"/>
              </a:rPr>
              <a:t>感恩父母</a:t>
            </a:r>
            <a:endParaRPr lang="zh-CN" altLang="en-US" sz="2500" spc="600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695439" y="1615330"/>
            <a:ext cx="553998" cy="1604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第一部分</a:t>
            </a:r>
            <a:endParaRPr lang="zh-CN" altLang="en-US" sz="24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90975"/>
            <a:ext cx="659636" cy="75603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521" y="736547"/>
            <a:ext cx="820206" cy="831956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300" y="2884104"/>
            <a:ext cx="1847279" cy="18629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7000">
        <p14:doors dir="vert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337051"/>
            <a:ext cx="4700614" cy="24693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>
            <a:fillRect/>
          </a:stretch>
        </p:blipFill>
        <p:spPr>
          <a:xfrm rot="886832">
            <a:off x="3472522" y="101922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826173" y="1646208"/>
            <a:ext cx="3877985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</a:t>
            </a:r>
            <a:r>
              <a:rPr lang="zh-CN" altLang="zh-CN" sz="54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想一想：</a:t>
            </a:r>
            <a:endParaRPr lang="en-US" altLang="zh-CN" sz="54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algn="ctr"/>
            <a:r>
              <a:rPr lang="zh-CN" altLang="zh-CN" sz="32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我们父母的伟大之处</a:t>
            </a:r>
            <a:endParaRPr lang="zh-CN" altLang="zh-CN" sz="32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14" name="图片 13" descr="图片包含 矢量图形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158" y="1348028"/>
            <a:ext cx="2923528" cy="28074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329313" y="1275606"/>
            <a:ext cx="2954655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32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游子吟</a:t>
            </a:r>
            <a:endParaRPr lang="zh-CN" altLang="zh-CN" b="1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【唐】孟郊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慈母手中线，游子身上衣</a:t>
            </a: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。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临行密密缝，意恐迟迟归</a:t>
            </a: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。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谁言寸草心，报得三春晖。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61912" y="987574"/>
            <a:ext cx="3651870" cy="3651870"/>
          </a:xfrm>
          <a:prstGeom prst="rect">
            <a:avLst/>
          </a:prstGeom>
        </p:spPr>
      </p:pic>
      <p:pic>
        <p:nvPicPr>
          <p:cNvPr id="5" name="图片 4" descr="圆形"/>
          <p:cNvPicPr/>
          <p:nvPr/>
        </p:nvPicPr>
        <p:blipFill>
          <a:blip r:embed="rId2"/>
          <a:stretch>
            <a:fillRect/>
          </a:stretch>
        </p:blipFill>
        <p:spPr>
          <a:xfrm>
            <a:off x="762423" y="987574"/>
            <a:ext cx="3809577" cy="3615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5000">
        <p14:gallery dir="l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74"/>
          <p:cNvPicPr/>
          <p:nvPr/>
        </p:nvPicPr>
        <p:blipFill>
          <a:blip r:embed="rId1"/>
          <a:stretch>
            <a:fillRect/>
          </a:stretch>
        </p:blipFill>
        <p:spPr>
          <a:xfrm>
            <a:off x="2497692" y="-380578"/>
            <a:ext cx="4089604" cy="277718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955361" y="483518"/>
            <a:ext cx="3174266" cy="7122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Mother</a:t>
            </a:r>
            <a:r>
              <a:rPr lang="zh-CN" altLang="zh-CN" sz="32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（妈妈）</a:t>
            </a:r>
            <a:endParaRPr lang="zh-CN" altLang="zh-CN" sz="3200" b="1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51720" y="1760290"/>
            <a:ext cx="5769528" cy="30008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Mother</a:t>
            </a:r>
            <a:r>
              <a:rPr lang="zh-CN" altLang="zh-CN" b="1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一</a:t>
            </a:r>
            <a:r>
              <a:rPr lang="zh-CN" altLang="en-US" b="1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词</a:t>
            </a:r>
            <a:r>
              <a:rPr lang="zh-CN" altLang="zh-CN" b="1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的解释：</a:t>
            </a:r>
            <a:endParaRPr lang="zh-CN" altLang="zh-CN" b="1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M</a:t>
            </a:r>
            <a:r>
              <a:rPr lang="zh-CN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much</a:t>
            </a:r>
            <a:r>
              <a:rPr lang="zh-CN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妈妈给了我很多很多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O</a:t>
            </a:r>
            <a:r>
              <a:rPr lang="zh-CN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old</a:t>
            </a:r>
            <a:r>
              <a:rPr lang="zh-CN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妈妈为我操心，白发已爬上了您的头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T</a:t>
            </a:r>
            <a:r>
              <a:rPr lang="zh-CN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tears</a:t>
            </a:r>
            <a:r>
              <a:rPr lang="zh-CN" altLang="zh-CN" b="1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）</a:t>
            </a:r>
            <a:r>
              <a:rPr lang="en-US" altLang="zh-CN" b="1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您为我流过了不少泪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H</a:t>
            </a:r>
            <a:r>
              <a:rPr lang="zh-CN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heart</a:t>
            </a:r>
            <a:r>
              <a:rPr lang="zh-CN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您有一颗慈祥温暖的心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E</a:t>
            </a:r>
            <a:r>
              <a:rPr lang="zh-CN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eyes</a:t>
            </a:r>
            <a:r>
              <a:rPr lang="zh-CN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您注视我的目光总是充满着爱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R</a:t>
            </a:r>
            <a:r>
              <a:rPr lang="zh-CN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right</a:t>
            </a:r>
            <a:r>
              <a:rPr lang="zh-CN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您从不欺骗我们，教导我们去做正确的事情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00">
        <p:split orient="vert"/>
      </p:transition>
    </mc:Choice>
    <mc:Fallback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74"/>
          <p:cNvPicPr/>
          <p:nvPr/>
        </p:nvPicPr>
        <p:blipFill>
          <a:blip r:embed="rId1"/>
          <a:stretch>
            <a:fillRect/>
          </a:stretch>
        </p:blipFill>
        <p:spPr>
          <a:xfrm>
            <a:off x="3344624" y="-1820738"/>
            <a:ext cx="5616624" cy="914501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259632" y="915566"/>
            <a:ext cx="2244525" cy="7122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伟大的母爱</a:t>
            </a:r>
            <a:endParaRPr lang="zh-CN" altLang="zh-CN" sz="3200" b="1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75702" y="983657"/>
            <a:ext cx="4314001" cy="36471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在唐山大地震中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一对母子被埋在废墟之下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八天，整整八天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当救援人员发现他们时，七八个月大的孩子安然无恙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而母亲，却永远的离开了人间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在那阴冷、没有水、没有食物的环境中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是母亲用乳汁延续着孩子的生命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乳汁吸干了，她用力咬破手指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让孩子吸吮自己的鲜血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直到最后一滴生命流逝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直到人们发现了那用慈母之心创造的奇迹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29" y="1699820"/>
            <a:ext cx="3183428" cy="31834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t="16878" r="2917" b="12355"/>
          <a:stretch>
            <a:fillRect/>
          </a:stretch>
        </p:blipFill>
        <p:spPr>
          <a:xfrm>
            <a:off x="4427984" y="699542"/>
            <a:ext cx="4330108" cy="12560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676" y="2171497"/>
            <a:ext cx="2711412" cy="271576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550" y="410095"/>
            <a:ext cx="3226652" cy="271576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962740" y="1087684"/>
            <a:ext cx="3281668" cy="4798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为了孩子，再累点也没关系</a:t>
            </a:r>
            <a:endParaRPr lang="zh-CN" altLang="zh-CN" sz="2000" b="1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t="16878" r="2917" b="12355"/>
          <a:stretch>
            <a:fillRect/>
          </a:stretch>
        </p:blipFill>
        <p:spPr>
          <a:xfrm flipH="1">
            <a:off x="1327248" y="2885956"/>
            <a:ext cx="4330108" cy="125609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851468" y="3319932"/>
            <a:ext cx="3281668" cy="4798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为了孩子，再苦点也无所谓</a:t>
            </a:r>
            <a:endParaRPr lang="zh-CN" altLang="zh-CN" sz="2000" b="1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786" y="1254481"/>
            <a:ext cx="4700614" cy="246939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>
            <a:fillRect/>
          </a:stretch>
        </p:blipFill>
        <p:spPr>
          <a:xfrm rot="886832">
            <a:off x="5540660" y="93665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862367" y="1660034"/>
            <a:ext cx="3877985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en-US" sz="54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谈一谈</a:t>
            </a:r>
            <a:r>
              <a:rPr lang="zh-CN" altLang="zh-CN" sz="54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：</a:t>
            </a:r>
            <a:endParaRPr lang="en-US" altLang="zh-CN" sz="54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algn="ctr"/>
            <a:r>
              <a:rPr lang="zh-CN" altLang="zh-CN" sz="32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我伟大的父（母）亲</a:t>
            </a:r>
            <a:endParaRPr lang="zh-CN" altLang="zh-CN" sz="32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8" name="图片 7" descr="图片包含 矢量图形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34" y="1282131"/>
            <a:ext cx="2923528" cy="28074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00">
        <p:split orient="vert"/>
      </p:transition>
    </mc:Choice>
    <mc:Fallback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49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26489"/>
            <a:ext cx="4700614" cy="24693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>
            <a:fillRect/>
          </a:stretch>
        </p:blipFill>
        <p:spPr>
          <a:xfrm rot="886832">
            <a:off x="2824450" y="1008667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226610" y="1529730"/>
            <a:ext cx="384944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</a:t>
            </a:r>
            <a:r>
              <a:rPr lang="zh-CN" altLang="zh-CN" sz="54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算一算：</a:t>
            </a:r>
            <a:endParaRPr lang="en-US" altLang="zh-CN" sz="54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r>
              <a:rPr lang="en-US" altLang="zh-CN" sz="2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成长过程中，父母对我们倾注了许许多多，接下来就让我们来算算我们的成长账。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588" y="1113496"/>
            <a:ext cx="2979170" cy="28953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349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9"/>
          <p:cNvPicPr/>
          <p:nvPr/>
        </p:nvPicPr>
        <p:blipFill>
          <a:blip r:embed="rId1"/>
          <a:stretch>
            <a:fillRect/>
          </a:stretch>
        </p:blipFill>
        <p:spPr>
          <a:xfrm>
            <a:off x="1087286" y="973842"/>
            <a:ext cx="4535946" cy="309634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38" y="1336660"/>
            <a:ext cx="3240360" cy="246939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438423" y="1228886"/>
            <a:ext cx="413747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每日三餐需要的钱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元？</a:t>
            </a:r>
            <a:endParaRPr lang="en-US" altLang="zh-CN" sz="2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一个月一般有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30</a:t>
            </a: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天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*12</a:t>
            </a: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个月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*19</a:t>
            </a: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年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=</a:t>
            </a: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？</a:t>
            </a:r>
            <a:endParaRPr lang="zh-CN" altLang="zh-CN" sz="2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每月零花钱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元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*12</a:t>
            </a: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个月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*19</a:t>
            </a: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年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=</a:t>
            </a: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？</a:t>
            </a:r>
            <a:endParaRPr lang="zh-CN" altLang="zh-CN" sz="2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看病等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元</a:t>
            </a:r>
            <a:endParaRPr lang="zh-CN" altLang="zh-CN" sz="2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外出游玩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元</a:t>
            </a:r>
            <a:endParaRPr lang="zh-CN" altLang="zh-CN" sz="2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合计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=</a:t>
            </a:r>
            <a:r>
              <a:rPr lang="zh-CN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？元</a:t>
            </a:r>
            <a:endParaRPr lang="zh-CN" altLang="zh-CN" sz="2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40512" y="1753528"/>
            <a:ext cx="2343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物质方面的金钱也许有一天会还清的，但是父母为我们倾注的心血，我们即使用尽一生又怎么回报得</a:t>
            </a: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完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呢？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541" y="3614648"/>
            <a:ext cx="1003666" cy="124378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365" y="3670376"/>
            <a:ext cx="888894" cy="91738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>
            <a:fillRect/>
          </a:stretch>
        </p:blipFill>
        <p:spPr>
          <a:xfrm rot="886832">
            <a:off x="6500401" y="1008667"/>
            <a:ext cx="350106" cy="811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000">
        <p14:gallery dir="l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58" y="483518"/>
            <a:ext cx="3783284" cy="1080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71600" y="1541423"/>
            <a:ext cx="413747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</a:t>
            </a:r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让我们把父母为你做的事和你为父母做的事列举出来，作为砝码放在天平的两端，看看你的天平是否倾斜得太厉害？如果是，请你加重砝码</a:t>
            </a:r>
            <a:endParaRPr lang="zh-CN" altLang="zh-CN" sz="20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55723" y="563360"/>
            <a:ext cx="1832553" cy="7122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爱的天平</a:t>
            </a:r>
            <a:endParaRPr lang="zh-CN" altLang="zh-CN" sz="3200" b="1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864096"/>
            <a:ext cx="3363838" cy="33638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000">
        <p14:gallery dir="l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54481"/>
            <a:ext cx="5256584" cy="24693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>
            <a:fillRect/>
          </a:stretch>
        </p:blipFill>
        <p:spPr>
          <a:xfrm rot="886832">
            <a:off x="2972009" y="93665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43608" y="1491630"/>
            <a:ext cx="46085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4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讨</a:t>
            </a:r>
            <a:r>
              <a:rPr lang="en-US" altLang="zh-CN" sz="4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zh-CN" sz="4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论：</a:t>
            </a:r>
            <a:endParaRPr lang="en-US" altLang="zh-CN" sz="4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我在家里最经常对父母说的话是什么？</a:t>
            </a:r>
            <a:endParaRPr lang="zh-CN" altLang="zh-CN" sz="20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父母经常对我说的话是什么？</a:t>
            </a:r>
            <a:endParaRPr lang="zh-CN" altLang="zh-CN" sz="20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634" y="1131590"/>
            <a:ext cx="3435846" cy="34358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00">
        <p:split orient="vert"/>
      </p:transition>
    </mc:Choice>
    <mc:Fallback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扇形"/>
          <p:cNvPicPr/>
          <p:nvPr/>
        </p:nvPicPr>
        <p:blipFill>
          <a:blip r:embed="rId1"/>
          <a:stretch>
            <a:fillRect/>
          </a:stretch>
        </p:blipFill>
        <p:spPr>
          <a:xfrm>
            <a:off x="3034218" y="1537504"/>
            <a:ext cx="5544616" cy="27463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779912" y="1537504"/>
            <a:ext cx="40532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</a:t>
            </a:r>
            <a:r>
              <a:rPr lang="zh-CN" altLang="zh-CN" sz="48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议一议：</a:t>
            </a:r>
            <a:endParaRPr lang="en-US" altLang="zh-CN" sz="4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r>
              <a:rPr lang="en-US" altLang="zh-CN" sz="2000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</a:t>
            </a:r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父母为我们付出了那么多，我们又对父母怎么样呢？又为父母做过些什么呢？</a:t>
            </a:r>
            <a:endParaRPr lang="zh-CN" altLang="zh-CN" sz="20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03598"/>
            <a:ext cx="3211064" cy="321106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464" y="501343"/>
            <a:ext cx="1257370" cy="14045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349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69"/>
          <p:cNvPicPr/>
          <p:nvPr/>
        </p:nvPicPr>
        <p:blipFill>
          <a:blip r:embed="rId1"/>
          <a:stretch>
            <a:fillRect/>
          </a:stretch>
        </p:blipFill>
        <p:spPr>
          <a:xfrm>
            <a:off x="3419872" y="956767"/>
            <a:ext cx="5112568" cy="309634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851920" y="1275606"/>
            <a:ext cx="44643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在我们的成长中，爸爸妈妈付出的心血，我们有想过多少？感受过多少？回报过多少呢？有些同学把父母的爱看成是理所当然的。更有甚者，面对父母是居高临下，盛气凌人；是埋怨，责难，是一次次让父母失望、伤心！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90389"/>
            <a:ext cx="3277049" cy="30037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9000">
        <p14:gallery dir="l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74" y="1254481"/>
            <a:ext cx="4700614" cy="24693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>
            <a:fillRect/>
          </a:stretch>
        </p:blipFill>
        <p:spPr>
          <a:xfrm rot="886832">
            <a:off x="2732348" y="93665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43608" y="1312188"/>
            <a:ext cx="38884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谈一谈</a:t>
            </a:r>
            <a:r>
              <a:rPr lang="zh-CN" altLang="zh-CN" sz="4000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：</a:t>
            </a:r>
            <a:endParaRPr lang="en-US" altLang="zh-CN" sz="4000" dirty="0">
              <a:solidFill>
                <a:schemeClr val="accent5">
                  <a:lumMod val="75000"/>
                </a:schemeClr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</a:t>
            </a:r>
            <a:r>
              <a:rPr lang="zh-CN" altLang="zh-CN" sz="2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你今后打算用实际行动为父母做些什么呢？</a:t>
            </a:r>
            <a:endParaRPr lang="zh-CN" altLang="zh-CN" sz="2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586" y="1131590"/>
            <a:ext cx="3435846" cy="343584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639" y="2981579"/>
            <a:ext cx="1934947" cy="19020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split orient="vert"/>
      </p:transition>
    </mc:Choice>
    <mc:Fallback>
      <p:transition spd="slow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608690" y="712825"/>
            <a:ext cx="5926622" cy="6347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知道“</a:t>
            </a:r>
            <a:r>
              <a:rPr lang="en-US" altLang="zh-CN" sz="2800" b="1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Family</a:t>
            </a:r>
            <a:r>
              <a:rPr lang="zh-CN" altLang="zh-CN" sz="2800" b="1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”这个单词的含义吗？</a:t>
            </a:r>
            <a:endParaRPr lang="zh-CN" altLang="zh-CN" sz="2800" b="1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67745" y="1856894"/>
            <a:ext cx="178766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爸爸</a:t>
            </a:r>
            <a:r>
              <a:rPr lang="en-US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</a:t>
            </a:r>
            <a:r>
              <a:rPr lang="en-US" altLang="zh-CN" sz="20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F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</a:t>
            </a:r>
            <a:r>
              <a:rPr lang="en-US" altLang="zh-CN" sz="2000" dirty="0" err="1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ather</a:t>
            </a:r>
            <a:endParaRPr lang="zh-CN" altLang="zh-CN" sz="2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和</a:t>
            </a:r>
            <a:r>
              <a:rPr lang="en-US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</a:t>
            </a:r>
            <a:r>
              <a:rPr lang="en-US" altLang="zh-CN" sz="20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A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</a:t>
            </a:r>
            <a:r>
              <a:rPr lang="en-US" altLang="zh-CN" sz="2000" dirty="0" err="1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nd</a:t>
            </a:r>
            <a:endParaRPr lang="zh-CN" altLang="zh-CN" sz="2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妈妈</a:t>
            </a:r>
            <a:r>
              <a:rPr lang="en-US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</a:t>
            </a:r>
            <a:r>
              <a:rPr lang="en-US" altLang="zh-CN" sz="20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other</a:t>
            </a:r>
            <a:endParaRPr lang="zh-CN" altLang="zh-CN" sz="2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我</a:t>
            </a:r>
            <a:r>
              <a:rPr lang="en-US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</a:t>
            </a:r>
            <a:r>
              <a:rPr lang="en-US" altLang="zh-CN" sz="20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I</a:t>
            </a:r>
            <a:endParaRPr lang="zh-CN" altLang="zh-CN" sz="2000" b="1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爱</a:t>
            </a:r>
            <a:r>
              <a:rPr lang="en-US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</a:t>
            </a:r>
            <a:r>
              <a:rPr lang="en-US" altLang="zh-CN" sz="20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L  </a:t>
            </a:r>
            <a:r>
              <a:rPr lang="en-US" altLang="zh-CN" sz="2000" dirty="0" err="1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ove</a:t>
            </a:r>
            <a:endParaRPr lang="zh-CN" altLang="zh-CN" sz="2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你们</a:t>
            </a:r>
            <a:r>
              <a:rPr lang="en-US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</a:t>
            </a:r>
            <a:r>
              <a:rPr lang="en-US" altLang="zh-CN" sz="20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Y</a:t>
            </a:r>
            <a:r>
              <a:rPr lang="en-US" altLang="zh-CN" sz="2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</a:t>
            </a:r>
            <a:r>
              <a:rPr lang="en-US" altLang="zh-CN" sz="2000" dirty="0" err="1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ou</a:t>
            </a:r>
            <a:endParaRPr lang="zh-CN" altLang="zh-CN" sz="2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139" y="1719563"/>
            <a:ext cx="3099570" cy="25803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5000">
        <p14:gallery dir="l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20" y="412995"/>
            <a:ext cx="1276402" cy="1332303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068374" y="1152525"/>
            <a:ext cx="2381250" cy="2838450"/>
            <a:chOff x="4905375" y="2157892"/>
            <a:chExt cx="2381250" cy="2838450"/>
          </a:xfrm>
        </p:grpSpPr>
        <p:sp>
          <p:nvSpPr>
            <p:cNvPr id="21" name="矩形 20"/>
            <p:cNvSpPr/>
            <p:nvPr/>
          </p:nvSpPr>
          <p:spPr>
            <a:xfrm>
              <a:off x="4905375" y="2157892"/>
              <a:ext cx="2381250" cy="2838450"/>
            </a:xfrm>
            <a:prstGeom prst="rect">
              <a:avLst/>
            </a:prstGeom>
            <a:noFill/>
            <a:ln w="28575">
              <a:solidFill>
                <a:srgbClr val="3A4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5081000" y="2319817"/>
              <a:ext cx="2030001" cy="2514600"/>
            </a:xfrm>
            <a:prstGeom prst="rect">
              <a:avLst/>
            </a:prstGeom>
            <a:noFill/>
            <a:ln>
              <a:solidFill>
                <a:srgbClr val="3A4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B4443"/>
                </a:solidFill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4267901" y="1615331"/>
            <a:ext cx="0" cy="2029466"/>
          </a:xfrm>
          <a:prstGeom prst="line">
            <a:avLst/>
          </a:prstGeom>
          <a:ln>
            <a:solidFill>
              <a:srgbClr val="595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4201567" y="1787524"/>
            <a:ext cx="569387" cy="286459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500" spc="600" dirty="0">
                <a:latin typeface="方正舒体" panose="02010601030101010101" pitchFamily="2" charset="-122"/>
                <a:ea typeface="方正舒体" panose="02010601030101010101" pitchFamily="2" charset="-122"/>
              </a:rPr>
              <a:t>感恩老师</a:t>
            </a:r>
            <a:endParaRPr lang="zh-CN" altLang="en-US" sz="2500" spc="600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695439" y="1615330"/>
            <a:ext cx="553998" cy="1604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第二部分</a:t>
            </a:r>
            <a:endParaRPr lang="zh-CN" altLang="en-US" sz="24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90975"/>
            <a:ext cx="659636" cy="75603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521" y="736547"/>
            <a:ext cx="820206" cy="831956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300" y="2884104"/>
            <a:ext cx="1847279" cy="18629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7000">
        <p14:doors dir="vert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059582"/>
            <a:ext cx="4700614" cy="325134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>
            <a:fillRect/>
          </a:stretch>
        </p:blipFill>
        <p:spPr>
          <a:xfrm rot="886832">
            <a:off x="5872423" y="741760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40448" y="1252910"/>
            <a:ext cx="3492006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猜一猜</a:t>
            </a:r>
            <a:endParaRPr lang="en-US" altLang="zh-CN" sz="4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r>
              <a:rPr lang="zh-CN" altLang="zh-CN" sz="2000" b="1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游戏规则：</a:t>
            </a:r>
            <a:endParaRPr lang="zh-CN" altLang="zh-CN" sz="2000" b="1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r>
              <a:rPr lang="en-US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</a:t>
            </a:r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同学上台表演</a:t>
            </a:r>
            <a:r>
              <a:rPr lang="zh-CN" altLang="en-US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，</a:t>
            </a:r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做出一个动作，或者说出一句话</a:t>
            </a:r>
            <a:r>
              <a:rPr lang="zh-CN" altLang="en-US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，</a:t>
            </a:r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让大家来猜一猜他（她）扮演的是哪位老师</a:t>
            </a:r>
            <a:r>
              <a:rPr lang="zh-CN" altLang="en-US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，</a:t>
            </a:r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看看谁表演的最形象</a:t>
            </a:r>
            <a:r>
              <a:rPr lang="zh-CN" altLang="en-US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。</a:t>
            </a:r>
            <a:endParaRPr lang="zh-CN" altLang="zh-CN" sz="20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4" y="475966"/>
            <a:ext cx="2442190" cy="44185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000">
        <p14:gallery dir="l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349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扇形"/>
          <p:cNvPicPr/>
          <p:nvPr/>
        </p:nvPicPr>
        <p:blipFill>
          <a:blip r:embed="rId1"/>
          <a:stretch>
            <a:fillRect/>
          </a:stretch>
        </p:blipFill>
        <p:spPr>
          <a:xfrm>
            <a:off x="4097744" y="1677623"/>
            <a:ext cx="5039360" cy="2746375"/>
          </a:xfrm>
          <a:prstGeom prst="rect">
            <a:avLst/>
          </a:prstGeom>
        </p:spPr>
      </p:pic>
      <p:pic>
        <p:nvPicPr>
          <p:cNvPr id="7" name="图片 6" descr="扇形"/>
          <p:cNvPicPr/>
          <p:nvPr/>
        </p:nvPicPr>
        <p:blipFill>
          <a:blip r:embed="rId1"/>
          <a:stretch>
            <a:fillRect/>
          </a:stretch>
        </p:blipFill>
        <p:spPr>
          <a:xfrm>
            <a:off x="179512" y="1735203"/>
            <a:ext cx="4896544" cy="274637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08282" y="1707654"/>
            <a:ext cx="370752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上联：</a:t>
            </a:r>
            <a:endParaRPr lang="en-US" altLang="zh-CN" sz="2800" b="1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一支粉笔两袖清风，三尺讲台四季晴雨，加上五脏六腑七嘴八舌九思十想，教必有方滴滴汗水诚滋桃李满天下；</a:t>
            </a:r>
            <a:endParaRPr lang="zh-CN" altLang="zh-CN" sz="16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36965" y="496801"/>
            <a:ext cx="3070071" cy="6347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请看下面的对联：</a:t>
            </a:r>
            <a:endParaRPr lang="zh-CN" altLang="zh-CN" sz="2800" b="1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60032" y="1707654"/>
            <a:ext cx="367240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下联：</a:t>
            </a:r>
            <a:endParaRPr lang="en-US" altLang="zh-CN" sz="2800" b="1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十卷诗赋九章勾股，八索文思七纬地理，连同六艺五书四经三字两雅一心，诲人不倦点点心血勤育英才泽神州。</a:t>
            </a:r>
            <a:endParaRPr lang="zh-CN" altLang="zh-CN" sz="16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7000">
        <p14:gallery dir="l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69"/>
          <p:cNvPicPr/>
          <p:nvPr/>
        </p:nvPicPr>
        <p:blipFill>
          <a:blip r:embed="rId1"/>
          <a:stretch>
            <a:fillRect/>
          </a:stretch>
        </p:blipFill>
        <p:spPr>
          <a:xfrm>
            <a:off x="3635896" y="1704675"/>
            <a:ext cx="5328592" cy="23792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58" y="483518"/>
            <a:ext cx="3783284" cy="1080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55976" y="2139702"/>
            <a:ext cx="46085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老师是伟人培育者</a:t>
            </a:r>
            <a:r>
              <a:rPr lang="en-US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老师是知识渊博者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老师是人生引路者</a:t>
            </a:r>
            <a:r>
              <a:rPr lang="en-US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老师是心灵塑造者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老师是品德示范者</a:t>
            </a:r>
            <a:r>
              <a:rPr lang="en-US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老师是无悔奉献者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老师是爱的传播者</a:t>
            </a:r>
            <a:r>
              <a:rPr lang="en-US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老师是甘为平凡者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63638"/>
            <a:ext cx="2736304" cy="266742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950403" y="593626"/>
            <a:ext cx="3243196" cy="6347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尊敬老师的</a:t>
            </a:r>
            <a:r>
              <a:rPr lang="en-US" altLang="zh-CN" sz="28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8</a:t>
            </a:r>
            <a:r>
              <a:rPr lang="zh-CN" altLang="zh-CN" sz="28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个理由</a:t>
            </a:r>
            <a:endParaRPr lang="zh-CN" altLang="zh-CN" sz="28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split orient="vert"/>
      </p:transition>
    </mc:Choice>
    <mc:Fallback>
      <p:transition spd="slow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779912" y="1568862"/>
            <a:ext cx="46085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</a:t>
            </a:r>
            <a:r>
              <a:rPr lang="zh-CN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老师，是慈母，是严父，在他们的教育下，我们长出了丰满的翅膀，在祖国的蓝天翱翔。无论我们走的多远，耳畔总有他们的教导在回响</a:t>
            </a:r>
            <a:r>
              <a:rPr lang="en-US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……</a:t>
            </a:r>
            <a:endParaRPr lang="zh-CN" altLang="zh-CN" sz="20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43" y="915566"/>
            <a:ext cx="3103593" cy="32415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000">
        <p14:gallery dir="l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45" y="1185777"/>
            <a:ext cx="4700614" cy="24693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>
            <a:fillRect/>
          </a:stretch>
        </p:blipFill>
        <p:spPr>
          <a:xfrm rot="886832">
            <a:off x="2948372" y="93665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43608" y="1635646"/>
            <a:ext cx="4392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谈一谈</a:t>
            </a:r>
            <a:r>
              <a:rPr lang="zh-CN" altLang="zh-CN" sz="4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：</a:t>
            </a:r>
            <a:endParaRPr lang="en-US" altLang="zh-CN" sz="4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你最想感恩你的哪位老师？</a:t>
            </a:r>
            <a:endParaRPr lang="zh-CN" altLang="zh-CN" sz="2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159" y="1023094"/>
            <a:ext cx="2979170" cy="28953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5000">
        <p14:gallery dir="l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69"/>
          <p:cNvPicPr/>
          <p:nvPr/>
        </p:nvPicPr>
        <p:blipFill>
          <a:blip r:embed="rId1"/>
          <a:stretch>
            <a:fillRect/>
          </a:stretch>
        </p:blipFill>
        <p:spPr>
          <a:xfrm>
            <a:off x="4716016" y="1023578"/>
            <a:ext cx="3637141" cy="309634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076056" y="2113568"/>
            <a:ext cx="30243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1.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用优异的成绩回报老师</a:t>
            </a: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；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2.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用实际行动来回报老师，帮老师做力所能及的事</a:t>
            </a: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；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3.</a:t>
            </a: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管好自己不让老师担心</a:t>
            </a: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。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55976" y="1283440"/>
            <a:ext cx="4392488" cy="712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32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怎么感谢老师？</a:t>
            </a:r>
            <a:endParaRPr lang="zh-CN" altLang="zh-CN" sz="14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91" y="418981"/>
            <a:ext cx="3504009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000">
        <p14:gallery dir="l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99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58" y="483518"/>
            <a:ext cx="3783284" cy="1080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27584" y="1609512"/>
            <a:ext cx="3850334" cy="2518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多少年季节轮回，多少个春夏秋冬，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你是红烛燃烧着亮丽的生命，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奉献几多血和汗，不求青史留英名，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你用真情传播着智慧的火种。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就像那春蚕献出一生的忠诚，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就像那冬梅吟唱着早春的歌声。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62612" y="555526"/>
            <a:ext cx="4392488" cy="712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教师礼赞</a:t>
            </a:r>
            <a:endParaRPr lang="zh-CN" altLang="zh-CN" sz="14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77918" y="1609512"/>
            <a:ext cx="3850334" cy="2518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多少个不眠之夜，多少次灯光长明，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你在漫漫的长夜里有伏案的身影，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青丝之间添华发，三尺讲台荡笑声，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你用友爱缩短着心与心的路程。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你是那阳光融化冷漠的冰雪，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你是那向导引人走出科学的迷宫。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63688" y="4054263"/>
            <a:ext cx="6367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啊，辛勤的园丁！</a:t>
            </a:r>
            <a:endParaRPr lang="zh-CN" altLang="zh-CN" sz="24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r>
              <a:rPr lang="zh-CN" altLang="zh-CN" sz="24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桃李芬芳是你的欢乐，默默奉献无私的心灵！</a:t>
            </a:r>
            <a:endParaRPr lang="zh-CN" altLang="zh-CN" sz="24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9000">
        <p14:gallery dir="l"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20" y="412995"/>
            <a:ext cx="1276402" cy="1332303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068374" y="1152525"/>
            <a:ext cx="2381250" cy="2838450"/>
            <a:chOff x="4905375" y="2157892"/>
            <a:chExt cx="2381250" cy="2838450"/>
          </a:xfrm>
        </p:grpSpPr>
        <p:sp>
          <p:nvSpPr>
            <p:cNvPr id="21" name="矩形 20"/>
            <p:cNvSpPr/>
            <p:nvPr/>
          </p:nvSpPr>
          <p:spPr>
            <a:xfrm>
              <a:off x="4905375" y="2157892"/>
              <a:ext cx="2381250" cy="2838450"/>
            </a:xfrm>
            <a:prstGeom prst="rect">
              <a:avLst/>
            </a:prstGeom>
            <a:noFill/>
            <a:ln w="28575">
              <a:solidFill>
                <a:srgbClr val="3A4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5081000" y="2319817"/>
              <a:ext cx="2030001" cy="2514600"/>
            </a:xfrm>
            <a:prstGeom prst="rect">
              <a:avLst/>
            </a:prstGeom>
            <a:noFill/>
            <a:ln>
              <a:solidFill>
                <a:srgbClr val="3A4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B4443"/>
                </a:solidFill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4267901" y="1615331"/>
            <a:ext cx="0" cy="2029466"/>
          </a:xfrm>
          <a:prstGeom prst="line">
            <a:avLst/>
          </a:prstGeom>
          <a:ln>
            <a:solidFill>
              <a:srgbClr val="595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4201569" y="1787524"/>
            <a:ext cx="569387" cy="286459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500" spc="600" dirty="0">
                <a:latin typeface="方正舒体" panose="02010601030101010101" pitchFamily="2" charset="-122"/>
                <a:ea typeface="方正舒体" panose="02010601030101010101" pitchFamily="2" charset="-122"/>
              </a:rPr>
              <a:t>感恩同学</a:t>
            </a:r>
            <a:endParaRPr lang="zh-CN" altLang="en-US" sz="2500" spc="600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695439" y="1615330"/>
            <a:ext cx="553998" cy="1604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第三部分</a:t>
            </a:r>
            <a:endParaRPr lang="zh-CN" altLang="en-US" sz="24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90975"/>
            <a:ext cx="659636" cy="75603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521" y="736547"/>
            <a:ext cx="820206" cy="831956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300" y="2884104"/>
            <a:ext cx="1847279" cy="18629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7000">
        <p14:doors dir="vert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58" y="483518"/>
            <a:ext cx="3783284" cy="10801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t="16878" r="2917" b="12355"/>
          <a:stretch>
            <a:fillRect/>
          </a:stretch>
        </p:blipFill>
        <p:spPr>
          <a:xfrm>
            <a:off x="4530812" y="3115856"/>
            <a:ext cx="4021003" cy="125609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99592" y="1563638"/>
            <a:ext cx="35283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阿拉伯有两个朋友在沙漠中旅行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在旅途中的某点他们吵架了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一个还给了另外一个一记耳光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.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被打的觉得受辱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一言不语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在沙子上写下：“今天我的好朋友打了我一巴掌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.”    </a:t>
            </a:r>
            <a:endParaRPr lang="en-US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他们继续往前走一直走到了湖边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他们才决定停下。被打巴掌的那位过河时差点淹死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幸好被朋友救起来了，被救起后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他拿了一把小刀在石头上刻下：“今天我的好朋友救了我一命。”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 </a:t>
            </a:r>
            <a:endParaRPr lang="zh-CN" altLang="zh-CN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62612" y="555526"/>
            <a:ext cx="4392488" cy="712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听故事、谈感受</a:t>
            </a:r>
            <a:endParaRPr lang="zh-CN" altLang="zh-CN" sz="14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99446" y="1563638"/>
            <a:ext cx="35283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一旁好奇的朋友问道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:“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为什么我打了你以后你要写在沙子上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而现在要刻在石头上呢？”</a:t>
            </a:r>
            <a:endParaRPr lang="zh-CN" altLang="en-US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另一个笑笑回答说：“当我被朋友伤害时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我会写在易忘的地方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风会负责抹去它；相反的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如果我被朋友帮助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我会把它它刻在心灵深处</a:t>
            </a:r>
            <a:r>
              <a:rPr lang="en-US" altLang="zh-CN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sz="14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那里任何风都不能抹灭它。”</a:t>
            </a:r>
            <a:endParaRPr lang="zh-CN" altLang="en-US" sz="14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2000" y="3454642"/>
            <a:ext cx="4392488" cy="557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请谈谈你的感受！</a:t>
            </a:r>
            <a:r>
              <a:rPr lang="en-US" altLang="zh-CN" sz="24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~</a:t>
            </a:r>
            <a:endParaRPr lang="zh-CN" altLang="en-US" sz="24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8000">
        <p14:gallery dir="l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987574"/>
            <a:ext cx="3029792" cy="1080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788024" y="1980906"/>
            <a:ext cx="302433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</a:t>
            </a: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朋友间相处</a:t>
            </a:r>
            <a:r>
              <a:rPr lang="en-US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伤害往往是无心的</a:t>
            </a:r>
            <a:r>
              <a:rPr lang="en-US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帮助却是有心的。忘记那些无心的伤害</a:t>
            </a:r>
            <a:r>
              <a:rPr lang="en-US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铭记那些对你真心的帮助</a:t>
            </a:r>
            <a:r>
              <a:rPr lang="en-US" altLang="zh-CN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,</a:t>
            </a: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你会发现这世上你有很多真心朋友。</a:t>
            </a:r>
            <a:endParaRPr lang="zh-CN" altLang="en-US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20072" y="1059582"/>
            <a:ext cx="2088232" cy="712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小启迪</a:t>
            </a:r>
            <a:endParaRPr lang="zh-CN" altLang="zh-CN" sz="14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6" name="图片 5" descr="888pic-01"/>
          <p:cNvPicPr/>
          <p:nvPr/>
        </p:nvPicPr>
        <p:blipFill>
          <a:blip r:embed="rId2"/>
          <a:stretch>
            <a:fillRect/>
          </a:stretch>
        </p:blipFill>
        <p:spPr>
          <a:xfrm>
            <a:off x="937924" y="1752336"/>
            <a:ext cx="3651885" cy="2398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26489"/>
            <a:ext cx="4700614" cy="24693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>
            <a:fillRect/>
          </a:stretch>
        </p:blipFill>
        <p:spPr>
          <a:xfrm rot="886832">
            <a:off x="2824450" y="1008667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368026" y="1707654"/>
            <a:ext cx="3492006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谈一谈</a:t>
            </a:r>
            <a:endParaRPr lang="en-US" altLang="zh-CN" sz="40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r>
              <a:rPr lang="zh-CN" altLang="en-US" sz="2000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</a:t>
            </a:r>
            <a:r>
              <a:rPr lang="zh-CN" altLang="en-US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你与自己最亲密的同学之间最难忘的故事。</a:t>
            </a:r>
            <a:endParaRPr lang="zh-CN" altLang="zh-CN" sz="20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00730"/>
            <a:ext cx="3952729" cy="39527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00">
        <p:split orient="vert"/>
      </p:transition>
    </mc:Choice>
    <mc:Fallback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69"/>
          <p:cNvPicPr/>
          <p:nvPr/>
        </p:nvPicPr>
        <p:blipFill>
          <a:blip r:embed="rId1"/>
          <a:stretch>
            <a:fillRect/>
          </a:stretch>
        </p:blipFill>
        <p:spPr>
          <a:xfrm>
            <a:off x="585824" y="1221596"/>
            <a:ext cx="5066295" cy="309634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115616" y="1338607"/>
            <a:ext cx="41764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accent5">
                    <a:lumMod val="7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</a:t>
            </a:r>
            <a:r>
              <a:rPr lang="zh-CN" altLang="en-US" sz="4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议一议</a:t>
            </a:r>
            <a:r>
              <a:rPr lang="zh-CN" altLang="zh-CN" sz="40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：</a:t>
            </a:r>
            <a:endParaRPr lang="en-US" altLang="zh-CN" sz="36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1.</a:t>
            </a:r>
            <a:r>
              <a:rPr lang="zh-CN" altLang="en-US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同学间发生矛盾的原因是什么？</a:t>
            </a:r>
            <a:endParaRPr lang="zh-CN" altLang="en-US" sz="20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2.</a:t>
            </a:r>
            <a:r>
              <a:rPr lang="zh-CN" altLang="en-US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你是如何处理的？</a:t>
            </a:r>
            <a:endParaRPr lang="zh-CN" altLang="en-US" sz="20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3.</a:t>
            </a:r>
            <a:r>
              <a:rPr lang="zh-CN" altLang="en-US" sz="20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你有哪些处理同学们之间矛盾的好方法？</a:t>
            </a:r>
            <a:endParaRPr lang="zh-CN" altLang="en-US" sz="20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31590"/>
            <a:ext cx="3435846" cy="3435846"/>
          </a:xfrm>
          <a:prstGeom prst="rect">
            <a:avLst/>
          </a:prstGeom>
        </p:spPr>
      </p:pic>
      <p:pic>
        <p:nvPicPr>
          <p:cNvPr id="5" name="图片 4" descr="矢量智能对象 副本-01"/>
          <p:cNvPicPr/>
          <p:nvPr/>
        </p:nvPicPr>
        <p:blipFill>
          <a:blip r:embed="rId3"/>
          <a:stretch>
            <a:fillRect/>
          </a:stretch>
        </p:blipFill>
        <p:spPr>
          <a:xfrm>
            <a:off x="6603506" y="595942"/>
            <a:ext cx="1749425" cy="587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7000">
        <p14:gallery dir="l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75606"/>
            <a:ext cx="4392488" cy="273630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93962" y="1666711"/>
            <a:ext cx="3982094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（一）学会道歉</a:t>
            </a:r>
            <a:endParaRPr lang="zh-CN" altLang="en-US" sz="2800" dirty="0">
              <a:solidFill>
                <a:srgbClr val="C0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道 歉 能 减 轻 内 心 的 不 安；</a:t>
            </a:r>
            <a:endParaRPr lang="zh-CN" altLang="en-US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道 歉 能 化 解 矛 盾；</a:t>
            </a:r>
            <a:endParaRPr lang="zh-CN" altLang="en-US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道 歉 是 一 种 高 尚 的 精 神 境 界。 </a:t>
            </a:r>
            <a:endParaRPr lang="zh-CN" altLang="en-US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77360" y="411510"/>
            <a:ext cx="6362992" cy="634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正确处理同学之间矛盾的几点方法</a:t>
            </a:r>
            <a:endParaRPr lang="zh-CN" altLang="zh-CN" sz="28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58" y="915566"/>
            <a:ext cx="3886690" cy="3886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046299"/>
            <a:ext cx="4392488" cy="368569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34322" y="1491630"/>
            <a:ext cx="37660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（二）换位思考</a:t>
            </a:r>
            <a:endParaRPr lang="zh-CN" altLang="en-US" sz="2400" dirty="0">
              <a:solidFill>
                <a:srgbClr val="C0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当你与同学发生矛盾时，首先要做的是站在对方的位置，用对方当时的心理来思考一下这件事，是自己的过失还是对方的 不对。</a:t>
            </a:r>
            <a:endParaRPr lang="zh-CN" altLang="en-US" sz="16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只有这样我们才能体谅对方的心情，才不会在一顿大吵大闹中互相埋怨。</a:t>
            </a:r>
            <a:endParaRPr lang="zh-CN" altLang="en-US" sz="16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77360" y="411510"/>
            <a:ext cx="6362992" cy="634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正确处理同学之间矛盾的几点方法</a:t>
            </a:r>
            <a:endParaRPr lang="zh-CN" altLang="zh-CN" sz="28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82861"/>
            <a:ext cx="4097201" cy="40972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1059582"/>
            <a:ext cx="7765576" cy="339765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377360" y="1504913"/>
            <a:ext cx="672303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（三）退一步海阔天空</a:t>
            </a:r>
            <a:endParaRPr lang="zh-CN" altLang="en-US" sz="2400" dirty="0">
              <a:solidFill>
                <a:srgbClr val="C0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        在你和你的同学发生了争执时，不要一时昏了头脑，不吵个脸红脖子粗决不罢休，或许在你退一步之后，这场争吵便停止了。不要认为在这个过程中自己让一步就是畏惧，是退缩，是没有本事的表现，相反，就在你忍让的那一时刻起，你周围的人会对你的行为发出无声的赞叹：你是一个不拘小节，心胸开阔的人。</a:t>
            </a:r>
            <a:endParaRPr lang="zh-CN" altLang="en-US" sz="16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77360" y="411510"/>
            <a:ext cx="6362992" cy="634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正确处理同学之间矛盾的几点方法</a:t>
            </a:r>
            <a:endParaRPr lang="zh-CN" altLang="zh-CN" sz="2800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6" name="图片 5" descr="矢量智能对象 副本-01"/>
          <p:cNvPicPr/>
          <p:nvPr/>
        </p:nvPicPr>
        <p:blipFill>
          <a:blip r:embed="rId2"/>
          <a:stretch>
            <a:fillRect/>
          </a:stretch>
        </p:blipFill>
        <p:spPr>
          <a:xfrm>
            <a:off x="7020272" y="917538"/>
            <a:ext cx="1749425" cy="587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split orient="vert"/>
      </p:transition>
    </mc:Choice>
    <mc:Fallback>
      <p:transition spd="slow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2243"/>
            <a:ext cx="4752527" cy="40457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259632" y="1208313"/>
            <a:ext cx="39867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建立友谊如同种树，因为友谊就是一棵树</a:t>
            </a:r>
            <a:r>
              <a:rPr lang="en-US" altLang="zh-CN" sz="2000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(TREE)</a:t>
            </a:r>
            <a:r>
              <a:rPr lang="zh-CN" altLang="en-US" sz="2000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，它需要</a:t>
            </a:r>
            <a:r>
              <a:rPr lang="en-US" altLang="zh-CN" sz="2000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——</a:t>
            </a:r>
            <a:endParaRPr lang="en-US" altLang="zh-CN" sz="2000" dirty="0">
              <a:solidFill>
                <a:srgbClr val="C00000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T</a:t>
            </a:r>
            <a:r>
              <a:rPr lang="en-US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:Trust(</a:t>
            </a:r>
            <a:r>
              <a: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信任</a:t>
            </a:r>
            <a:r>
              <a:rPr lang="en-US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)</a:t>
            </a:r>
            <a:br>
              <a:rPr lang="en-US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</a:br>
            <a:r>
              <a:rPr lang="en-US" altLang="zh-CN" sz="1600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R</a:t>
            </a:r>
            <a:r>
              <a:rPr lang="en-US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:Respect(</a:t>
            </a:r>
            <a:r>
              <a: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尊重</a:t>
            </a:r>
            <a:r>
              <a:rPr lang="en-US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)</a:t>
            </a:r>
            <a:br>
              <a:rPr lang="en-US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</a:br>
            <a:r>
              <a:rPr lang="en-US" altLang="zh-CN" sz="1600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E</a:t>
            </a:r>
            <a:r>
              <a:rPr lang="en-US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:Exchange(</a:t>
            </a:r>
            <a:r>
              <a: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交流</a:t>
            </a:r>
            <a:r>
              <a:rPr lang="en-US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)</a:t>
            </a:r>
            <a:br>
              <a:rPr lang="en-US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</a:br>
            <a:r>
              <a:rPr lang="en-US" altLang="zh-CN" sz="1600" dirty="0">
                <a:solidFill>
                  <a:srgbClr val="C00000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E</a:t>
            </a:r>
            <a:r>
              <a:rPr lang="en-US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:Emotional Support(</a:t>
            </a:r>
            <a:r>
              <a: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精神支持</a:t>
            </a:r>
            <a:r>
              <a:rPr lang="en-US" altLang="zh-CN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)</a:t>
            </a:r>
            <a:endParaRPr lang="en-US" altLang="zh-CN" sz="16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  <a:cs typeface="hakuyoxingshu7000" panose="02000600000000000000" pitchFamily="2" charset="-122"/>
              </a:rPr>
              <a:t>让你我携手浇灌友谊之树！</a:t>
            </a:r>
            <a:endParaRPr lang="zh-CN" altLang="en-US" sz="1600" dirty="0">
              <a:latin typeface="方正舒体" panose="02010601030101010101" pitchFamily="2" charset="-122"/>
              <a:ea typeface="方正舒体" panose="02010601030101010101" pitchFamily="2" charset="-122"/>
              <a:cs typeface="hakuyoxingshu7000" panose="02000600000000000000" pitchFamily="2" charset="-122"/>
            </a:endParaRPr>
          </a:p>
        </p:txBody>
      </p:sp>
      <p:pic>
        <p:nvPicPr>
          <p:cNvPr id="5" name="图片 4" descr="59af41ad09601"/>
          <p:cNvPicPr/>
          <p:nvPr/>
        </p:nvPicPr>
        <p:blipFill>
          <a:blip r:embed="rId2"/>
          <a:stretch>
            <a:fillRect/>
          </a:stretch>
        </p:blipFill>
        <p:spPr>
          <a:xfrm>
            <a:off x="5004048" y="771550"/>
            <a:ext cx="3945255" cy="3945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0000">
        <p14:gallery dir="l"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176843" y="1375155"/>
            <a:ext cx="403187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dirty="0">
                <a:latin typeface="方正舒体" panose="02010601030101010101" pitchFamily="2" charset="-122"/>
                <a:ea typeface="方正舒体" panose="02010601030101010101" pitchFamily="2" charset="-122"/>
              </a:rPr>
              <a:t>感谢聆听！</a:t>
            </a:r>
            <a:endParaRPr lang="en-US" altLang="zh-CN" sz="6000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47104" y="22983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方正舒体" panose="02010601030101010101" pitchFamily="2" charset="-122"/>
                <a:ea typeface="方正舒体" panose="02010601030101010101" pitchFamily="2" charset="-122"/>
              </a:rPr>
              <a:t>主讲人：王老师</a:t>
            </a:r>
            <a:endParaRPr lang="zh-CN" altLang="zh-CN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3505"/>
            <a:ext cx="2843808" cy="282561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808" y="2482976"/>
            <a:ext cx="1800494" cy="266052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145586"/>
            <a:ext cx="1847279" cy="186290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04" y="308357"/>
            <a:ext cx="2729292" cy="2702216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103" y="175605"/>
            <a:ext cx="1276402" cy="133230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98" y="3507854"/>
            <a:ext cx="1953202" cy="101277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151" y="1857827"/>
            <a:ext cx="1800493" cy="9335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00">
        <p:checker/>
      </p:transition>
    </mc:Choice>
    <mc:Fallback>
      <p:transition spd="slow" advTm="8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05556E-6 6.17284E-7 L 3.05556E-6 -0.07222 " pathEditMode="relative" rAng="0" ptsTypes="AA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2788</Words>
  <Application>WPS 演示</Application>
  <PresentationFormat>全屏显示(16:9)</PresentationFormat>
  <Paragraphs>208</Paragraphs>
  <Slides>36</Slides>
  <Notes>37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6" baseType="lpstr">
      <vt:lpstr>Arial</vt:lpstr>
      <vt:lpstr>宋体</vt:lpstr>
      <vt:lpstr>Wingdings</vt:lpstr>
      <vt:lpstr>方正舒体</vt:lpstr>
      <vt:lpstr>hakuyoxingshu7000</vt:lpstr>
      <vt:lpstr>华文行楷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我叫MT</cp:lastModifiedBy>
  <cp:revision>2</cp:revision>
  <dcterms:created xsi:type="dcterms:W3CDTF">2018-09-04T01:30:19Z</dcterms:created>
  <dcterms:modified xsi:type="dcterms:W3CDTF">2018-09-04T01:36:31Z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