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1"/>
  </p:handoutMasterIdLst>
  <p:sldIdLst>
    <p:sldId id="516" r:id="rId3"/>
    <p:sldId id="575" r:id="rId5"/>
    <p:sldId id="518" r:id="rId6"/>
    <p:sldId id="561" r:id="rId7"/>
    <p:sldId id="580" r:id="rId8"/>
    <p:sldId id="551" r:id="rId9"/>
    <p:sldId id="582" r:id="rId10"/>
    <p:sldId id="583" r:id="rId11"/>
    <p:sldId id="584" r:id="rId12"/>
    <p:sldId id="585" r:id="rId13"/>
    <p:sldId id="586" r:id="rId14"/>
    <p:sldId id="558" r:id="rId15"/>
    <p:sldId id="588" r:id="rId16"/>
    <p:sldId id="581" r:id="rId17"/>
    <p:sldId id="589" r:id="rId18"/>
    <p:sldId id="590" r:id="rId19"/>
    <p:sldId id="591" r:id="rId20"/>
  </p:sldIdLst>
  <p:sldSz cx="12190095" cy="6859270"/>
  <p:notesSz cx="6858000" cy="9144000"/>
  <p:defaultTextStyle>
    <a:defPPr>
      <a:defRPr lang="zh-CN"/>
    </a:defPPr>
    <a:lvl1pPr marL="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39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58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678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097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80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10000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195" algn="l" defTabSz="108839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4D4D"/>
    <a:srgbClr val="EB0000"/>
    <a:srgbClr val="5DA17F"/>
    <a:srgbClr val="31AD81"/>
    <a:srgbClr val="00D2C3"/>
    <a:srgbClr val="02B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74" autoAdjust="0"/>
    <p:restoredTop sz="94660"/>
  </p:normalViewPr>
  <p:slideViewPr>
    <p:cSldViewPr>
      <p:cViewPr varScale="1">
        <p:scale>
          <a:sx n="70" d="100"/>
          <a:sy n="70" d="100"/>
        </p:scale>
        <p:origin x="642" y="66"/>
      </p:cViewPr>
      <p:guideLst>
        <p:guide orient="horz" pos="2161"/>
        <p:guide pos="26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3240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4C6D74-F5B1-4A08-B6F8-7A7CCDFA3D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13B8B8-4E41-43E9-8065-6555EE3831D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C011C5-6A7B-4A1D-9DDF-A4CD71EA02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435A6-09D2-4ABC-903D-BAA221EEE2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istrator\各行业\aixin\3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107"/>
            <a:ext cx="12215887" cy="686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108839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305" indent="-40830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555" indent="-340360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80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500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19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39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758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1780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5975" indent="-272415" algn="l" defTabSz="108839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39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58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78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97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80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000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4195" algn="l" defTabSz="108839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6.png"/><Relationship Id="rId7" Type="http://schemas.microsoft.com/office/2007/relationships/hdphoto" Target="../media/hdphoto1.wdp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2.wdp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4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0.png"/><Relationship Id="rId7" Type="http://schemas.openxmlformats.org/officeDocument/2006/relationships/image" Target="../media/image18.png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0" Type="http://schemas.openxmlformats.org/officeDocument/2006/relationships/notesSlide" Target="../notesSlides/notesSlide12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9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1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6.png"/><Relationship Id="rId7" Type="http://schemas.microsoft.com/office/2007/relationships/hdphoto" Target="../media/hdphoto1.wdp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17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dministrator\各行业\aixin\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74" y="-9323"/>
            <a:ext cx="12215887" cy="687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istrator\各行业\aixin\未标题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50" y="4157154"/>
            <a:ext cx="52292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/>
          <p:cNvSpPr>
            <a:spLocks noChangeArrowheads="1"/>
          </p:cNvSpPr>
          <p:nvPr/>
        </p:nvSpPr>
        <p:spPr bwMode="auto">
          <a:xfrm>
            <a:off x="2677822" y="2363710"/>
            <a:ext cx="7751391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52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关爱老人 </a:t>
            </a:r>
            <a:endParaRPr lang="en-US" altLang="zh-CN" sz="52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/>
            <a:r>
              <a:rPr lang="en-US" altLang="zh-CN" sz="52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52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              </a:t>
            </a:r>
            <a:r>
              <a:rPr lang="zh-CN" altLang="en-US" sz="52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常回家看看</a:t>
            </a:r>
            <a:endParaRPr lang="zh-CN" altLang="en-US" sz="52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>
            <a:off x="6167214" y="4422416"/>
            <a:ext cx="3564420" cy="338216"/>
          </a:xfrm>
          <a:prstGeom prst="roundRect">
            <a:avLst/>
          </a:prstGeom>
          <a:solidFill>
            <a:srgbClr val="D44D4D"/>
          </a:solidFill>
          <a:ln w="1079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srgbClr val="E632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I Miss You-Daydream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06574" y="-890686"/>
            <a:ext cx="609600" cy="609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9" y="1012417"/>
            <a:ext cx="5327145" cy="374821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6815286" y="4420863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      阳      敬     老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13" y="615940"/>
            <a:ext cx="3717826" cy="371782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dministrator\各行业\aixin\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76" y="0"/>
            <a:ext cx="12215887" cy="687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3" descr="C:\Users\Administrator\各行业\aixin\未标题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26" y="4538496"/>
            <a:ext cx="4468605" cy="207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/>
        </p:nvSpPr>
        <p:spPr>
          <a:xfrm>
            <a:off x="6723897" y="1257119"/>
            <a:ext cx="2664296" cy="861770"/>
          </a:xfrm>
          <a:prstGeom prst="rect">
            <a:avLst/>
          </a:prstGeom>
          <a:effectLst/>
        </p:spPr>
        <p:txBody>
          <a:bodyPr wrap="square" lIns="121917" tIns="60958" rIns="121917" bIns="60958">
            <a:spAutoFit/>
          </a:bodyPr>
          <a:lstStyle/>
          <a:p>
            <a:pPr algn="ctr">
              <a:defRPr/>
            </a:pPr>
            <a:r>
              <a:rPr lang="zh-CN" altLang="en-US" sz="4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   录</a:t>
            </a:r>
            <a:endParaRPr lang="en-US" altLang="zh-CN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5924721" y="2634978"/>
            <a:ext cx="4330052" cy="627190"/>
            <a:chOff x="2997555" y="2257901"/>
            <a:chExt cx="4330052" cy="627190"/>
          </a:xfrm>
        </p:grpSpPr>
        <p:sp>
          <p:nvSpPr>
            <p:cNvPr id="48" name="标题层"/>
            <p:cNvSpPr txBox="1"/>
            <p:nvPr/>
          </p:nvSpPr>
          <p:spPr bwMode="auto">
            <a:xfrm>
              <a:off x="2997555" y="2257901"/>
              <a:ext cx="799176" cy="492438"/>
            </a:xfrm>
            <a:prstGeom prst="rect">
              <a:avLst/>
            </a:prstGeom>
            <a:noFill/>
            <a:effectLst/>
          </p:spPr>
          <p:txBody>
            <a:bodyPr wrap="square" lIns="121917" tIns="60958" rIns="121917" bIns="60958">
              <a:spAutoFit/>
            </a:bodyPr>
            <a:lstStyle/>
            <a:p>
              <a:pPr algn="ctr">
                <a:defRPr/>
              </a:pPr>
              <a:r>
                <a:rPr lang="en-US" altLang="zh-CN" sz="24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2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3876527" y="2328505"/>
              <a:ext cx="0" cy="556586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sp>
          <p:nvSpPr>
            <p:cNvPr id="50" name="标题层"/>
            <p:cNvSpPr txBox="1"/>
            <p:nvPr/>
          </p:nvSpPr>
          <p:spPr bwMode="auto">
            <a:xfrm>
              <a:off x="3967792" y="2257901"/>
              <a:ext cx="3359815" cy="492438"/>
            </a:xfrm>
            <a:prstGeom prst="rect">
              <a:avLst/>
            </a:prstGeom>
            <a:noFill/>
            <a:effectLst/>
          </p:spPr>
          <p:txBody>
            <a:bodyPr wrap="square" lIns="121917" tIns="60958" rIns="121917" bIns="60958">
              <a:spAutoFit/>
            </a:bodyPr>
            <a:lstStyle/>
            <a:p>
              <a:pPr lvl="0" defTabSz="914400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空巢老人的概念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924721" y="3410494"/>
            <a:ext cx="4752528" cy="627190"/>
            <a:chOff x="2997555" y="2967997"/>
            <a:chExt cx="4752528" cy="627190"/>
          </a:xfrm>
        </p:grpSpPr>
        <p:sp>
          <p:nvSpPr>
            <p:cNvPr id="54" name="标题层"/>
            <p:cNvSpPr txBox="1"/>
            <p:nvPr/>
          </p:nvSpPr>
          <p:spPr bwMode="auto">
            <a:xfrm>
              <a:off x="2997555" y="2967997"/>
              <a:ext cx="799176" cy="492438"/>
            </a:xfrm>
            <a:prstGeom prst="rect">
              <a:avLst/>
            </a:prstGeom>
            <a:noFill/>
            <a:effectLst/>
          </p:spPr>
          <p:txBody>
            <a:bodyPr wrap="square" lIns="121917" tIns="60958" rIns="121917" bIns="60958">
              <a:spAutoFit/>
            </a:bodyPr>
            <a:lstStyle/>
            <a:p>
              <a:pPr algn="ctr">
                <a:defRPr/>
              </a:pPr>
              <a:r>
                <a:rPr lang="en-US" altLang="zh-CN" sz="24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2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3876527" y="3038601"/>
              <a:ext cx="0" cy="556586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sp>
          <p:nvSpPr>
            <p:cNvPr id="56" name="标题层"/>
            <p:cNvSpPr txBox="1"/>
            <p:nvPr/>
          </p:nvSpPr>
          <p:spPr bwMode="auto">
            <a:xfrm>
              <a:off x="3967792" y="2967997"/>
              <a:ext cx="3782291" cy="492438"/>
            </a:xfrm>
            <a:prstGeom prst="rect">
              <a:avLst/>
            </a:prstGeom>
            <a:noFill/>
            <a:effectLst/>
          </p:spPr>
          <p:txBody>
            <a:bodyPr wrap="square" lIns="121917" tIns="60958" rIns="121917" bIns="60958">
              <a:spAutoFit/>
            </a:bodyPr>
            <a:lstStyle/>
            <a:p>
              <a:pPr lvl="0" defTabSz="914400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空巢老人形成的原因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924721" y="4186010"/>
            <a:ext cx="6047595" cy="627189"/>
            <a:chOff x="2997555" y="3678094"/>
            <a:chExt cx="6047595" cy="627189"/>
          </a:xfrm>
        </p:grpSpPr>
        <p:sp>
          <p:nvSpPr>
            <p:cNvPr id="60" name="标题层"/>
            <p:cNvSpPr txBox="1"/>
            <p:nvPr/>
          </p:nvSpPr>
          <p:spPr bwMode="auto">
            <a:xfrm>
              <a:off x="2997555" y="3678094"/>
              <a:ext cx="799176" cy="492438"/>
            </a:xfrm>
            <a:prstGeom prst="rect">
              <a:avLst/>
            </a:prstGeom>
            <a:noFill/>
            <a:effectLst/>
          </p:spPr>
          <p:txBody>
            <a:bodyPr wrap="square" lIns="121917" tIns="60958" rIns="121917" bIns="60958">
              <a:spAutoFit/>
            </a:bodyPr>
            <a:lstStyle/>
            <a:p>
              <a:pPr algn="ctr">
                <a:defRPr/>
              </a:pPr>
              <a:r>
                <a:rPr lang="en-US" altLang="zh-CN" sz="24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2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3876527" y="3748697"/>
              <a:ext cx="0" cy="556586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sp>
          <p:nvSpPr>
            <p:cNvPr id="62" name="标题层"/>
            <p:cNvSpPr txBox="1"/>
            <p:nvPr/>
          </p:nvSpPr>
          <p:spPr bwMode="auto">
            <a:xfrm>
              <a:off x="3967792" y="3678094"/>
              <a:ext cx="5077358" cy="492438"/>
            </a:xfrm>
            <a:prstGeom prst="rect">
              <a:avLst/>
            </a:prstGeom>
            <a:noFill/>
            <a:effectLst/>
          </p:spPr>
          <p:txBody>
            <a:bodyPr wrap="square" lIns="121917" tIns="60958" rIns="121917" bIns="60958">
              <a:spAutoFit/>
            </a:bodyPr>
            <a:lstStyle/>
            <a:p>
              <a:pPr lvl="0" defTabSz="914400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空巢老人身心健康存在的问题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5924721" y="4961526"/>
            <a:ext cx="4330052" cy="627190"/>
            <a:chOff x="2997555" y="4388190"/>
            <a:chExt cx="4330052" cy="627190"/>
          </a:xfrm>
        </p:grpSpPr>
        <p:sp>
          <p:nvSpPr>
            <p:cNvPr id="66" name="标题层"/>
            <p:cNvSpPr txBox="1"/>
            <p:nvPr/>
          </p:nvSpPr>
          <p:spPr bwMode="auto">
            <a:xfrm>
              <a:off x="2997555" y="4388190"/>
              <a:ext cx="799176" cy="492438"/>
            </a:xfrm>
            <a:prstGeom prst="rect">
              <a:avLst/>
            </a:prstGeom>
            <a:noFill/>
            <a:effectLst/>
          </p:spPr>
          <p:txBody>
            <a:bodyPr wrap="square" lIns="121917" tIns="60958" rIns="121917" bIns="60958">
              <a:spAutoFit/>
            </a:bodyPr>
            <a:lstStyle/>
            <a:p>
              <a:pPr algn="ctr">
                <a:defRPr/>
              </a:pPr>
              <a:r>
                <a:rPr lang="en-US" altLang="zh-CN" sz="2400" b="1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24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3876527" y="4458794"/>
              <a:ext cx="0" cy="556586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sp>
          <p:nvSpPr>
            <p:cNvPr id="68" name="标题层"/>
            <p:cNvSpPr txBox="1"/>
            <p:nvPr/>
          </p:nvSpPr>
          <p:spPr bwMode="auto">
            <a:xfrm>
              <a:off x="3967792" y="4388190"/>
              <a:ext cx="3359815" cy="492438"/>
            </a:xfrm>
            <a:prstGeom prst="rect">
              <a:avLst/>
            </a:prstGeom>
            <a:noFill/>
            <a:effectLst/>
          </p:spPr>
          <p:txBody>
            <a:bodyPr wrap="square" lIns="121917" tIns="60958" rIns="121917" bIns="60958">
              <a:spAutoFit/>
            </a:bodyPr>
            <a:lstStyle/>
            <a:p>
              <a:pPr lvl="0" defTabSz="914400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en-US" sz="24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现状改善建议</a:t>
              </a: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方法</a:t>
              </a:r>
              <a:endPara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17" y="-457130"/>
            <a:ext cx="3717826" cy="371782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78" y="2198642"/>
            <a:ext cx="4072150" cy="286519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dministrator\各行业\aixin\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76" y="0"/>
            <a:ext cx="12215887" cy="687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18"/>
          <p:cNvSpPr>
            <a:spLocks noChangeArrowheads="1"/>
          </p:cNvSpPr>
          <p:nvPr/>
        </p:nvSpPr>
        <p:spPr bwMode="auto">
          <a:xfrm>
            <a:off x="3823248" y="4848126"/>
            <a:ext cx="16273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方正大黑简体" panose="02010601030101010101" pitchFamily="65" charset="-122"/>
              </a:rPr>
              <a:t>第一部分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方正大黑简体" panose="02010601030101010101" pitchFamily="65" charset="-122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5937895" y="4834275"/>
            <a:ext cx="3250923" cy="47327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defPPr>
              <a:defRPr lang="zh-CN"/>
            </a:defPPr>
            <a:lvl1pPr indent="0" defTabSz="1218565" fontAlgn="ctr">
              <a:lnSpc>
                <a:spcPct val="120000"/>
              </a:lnSpc>
              <a:buNone/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</a:rPr>
              <a:t>空巢老人的概念</a:t>
            </a:r>
            <a:endParaRPr lang="en-US" altLang="zh-CN" sz="2800" b="1" dirty="0">
              <a:solidFill>
                <a:schemeClr val="tx1"/>
              </a:solidFill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3804996" y="5371346"/>
            <a:ext cx="489654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454" y="1924753"/>
            <a:ext cx="4072150" cy="286519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982" y="-287238"/>
            <a:ext cx="3717826" cy="371782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49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49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dministrator\各行业\aixin\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76" y="0"/>
            <a:ext cx="12215887" cy="687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/>
        </p:nvGrpSpPr>
        <p:grpSpPr>
          <a:xfrm rot="16200000">
            <a:off x="4119474" y="3625360"/>
            <a:ext cx="268084" cy="205053"/>
            <a:chOff x="1996826" y="3569413"/>
            <a:chExt cx="368003" cy="281480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>
              <a:off x="1996965" y="3569413"/>
              <a:ext cx="367864" cy="161760"/>
              <a:chOff x="115612" y="2532994"/>
              <a:chExt cx="3465787" cy="152400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115612" y="2532994"/>
                <a:ext cx="1734207" cy="152400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V="1">
                <a:off x="1847192" y="2532994"/>
                <a:ext cx="1734207" cy="152400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1996826" y="3689133"/>
              <a:ext cx="367864" cy="161760"/>
              <a:chOff x="115612" y="2532994"/>
              <a:chExt cx="3465787" cy="1524000"/>
            </a:xfrm>
          </p:grpSpPr>
          <p:cxnSp>
            <p:nvCxnSpPr>
              <p:cNvPr id="12" name="直接连接符 11"/>
              <p:cNvCxnSpPr/>
              <p:nvPr/>
            </p:nvCxnSpPr>
            <p:spPr>
              <a:xfrm>
                <a:off x="115612" y="2532994"/>
                <a:ext cx="1734207" cy="152400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V="1">
                <a:off x="1847192" y="2532994"/>
                <a:ext cx="1734207" cy="152400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组合 15"/>
          <p:cNvGrpSpPr/>
          <p:nvPr/>
        </p:nvGrpSpPr>
        <p:grpSpPr>
          <a:xfrm>
            <a:off x="1657865" y="2841720"/>
            <a:ext cx="555603" cy="546665"/>
            <a:chOff x="1450633" y="2135144"/>
            <a:chExt cx="555603" cy="546665"/>
          </a:xfrm>
        </p:grpSpPr>
        <p:sp>
          <p:nvSpPr>
            <p:cNvPr id="17" name="圆角矩形 16"/>
            <p:cNvSpPr/>
            <p:nvPr/>
          </p:nvSpPr>
          <p:spPr>
            <a:xfrm>
              <a:off x="1450633" y="2135144"/>
              <a:ext cx="545343" cy="546665"/>
            </a:xfrm>
            <a:prstGeom prst="roundRect">
              <a:avLst>
                <a:gd name="adj" fmla="val 6941"/>
              </a:avLst>
            </a:prstGeom>
            <a:solidFill>
              <a:srgbClr val="D44D4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47"/>
            <p:cNvSpPr txBox="1"/>
            <p:nvPr/>
          </p:nvSpPr>
          <p:spPr>
            <a:xfrm>
              <a:off x="1460894" y="2158589"/>
              <a:ext cx="5453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什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9" name="标题 5"/>
          <p:cNvSpPr txBox="1"/>
          <p:nvPr/>
        </p:nvSpPr>
        <p:spPr>
          <a:xfrm>
            <a:off x="1152961" y="560569"/>
            <a:ext cx="2133933" cy="490066"/>
          </a:xfrm>
          <a:prstGeom prst="rect">
            <a:avLst/>
          </a:prstGeom>
        </p:spPr>
        <p:txBody>
          <a:bodyPr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</a:rPr>
              <a:t>空巢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老人的概念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88" b="28031"/>
          <a:stretch>
            <a:fillRect/>
          </a:stretch>
        </p:blipFill>
        <p:spPr>
          <a:xfrm>
            <a:off x="10020063" y="258547"/>
            <a:ext cx="1800994" cy="79208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91" y="347439"/>
            <a:ext cx="1018408" cy="71655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62" name="Rectangle 3"/>
          <p:cNvSpPr>
            <a:spLocks noGrp="1"/>
          </p:cNvSpPr>
          <p:nvPr/>
        </p:nvSpPr>
        <p:spPr>
          <a:xfrm>
            <a:off x="4847764" y="1863352"/>
            <a:ext cx="6964698" cy="452596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250000"/>
              </a:lnSpc>
              <a:buNone/>
            </a:pP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所谓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留守老人或空巢老人，是指那些身边无子女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共同生活的老年人，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250000"/>
              </a:lnSpc>
              <a:buNone/>
            </a:pP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其中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既包括无子女的老人，也包括与子女分开居住的老人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250000"/>
              </a:lnSpc>
              <a:buNone/>
            </a:pP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这种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空巢老人具体又包括两种情况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D44D4D"/>
              </a:buClr>
              <a:buFont typeface="Wingdings" panose="05000000000000000000" pitchFamily="2" charset="2"/>
              <a:buChar char="u"/>
            </a:pP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是只有一位老人独自生活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D44D4D"/>
              </a:buClr>
              <a:buFont typeface="Wingdings" panose="05000000000000000000" pitchFamily="2" charset="2"/>
              <a:buChar char="u"/>
            </a:pP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是老夫妇二人共同生活。 </a:t>
            </a:r>
            <a:endParaRPr lang="zh-CN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250000"/>
              </a:lnSpc>
            </a:pPr>
            <a:endParaRPr lang="zh-CN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1657865" y="3579669"/>
            <a:ext cx="554000" cy="546665"/>
            <a:chOff x="1450633" y="2135144"/>
            <a:chExt cx="554000" cy="546665"/>
          </a:xfrm>
        </p:grpSpPr>
        <p:sp>
          <p:nvSpPr>
            <p:cNvPr id="64" name="圆角矩形 63"/>
            <p:cNvSpPr/>
            <p:nvPr/>
          </p:nvSpPr>
          <p:spPr>
            <a:xfrm>
              <a:off x="1450633" y="2135144"/>
              <a:ext cx="545343" cy="546665"/>
            </a:xfrm>
            <a:prstGeom prst="roundRect">
              <a:avLst>
                <a:gd name="adj" fmla="val 6941"/>
              </a:avLst>
            </a:prstGeom>
            <a:solidFill>
              <a:srgbClr val="D44D4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47"/>
            <p:cNvSpPr txBox="1"/>
            <p:nvPr/>
          </p:nvSpPr>
          <p:spPr>
            <a:xfrm>
              <a:off x="1460894" y="2158589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么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668126" y="4341889"/>
            <a:ext cx="554000" cy="546665"/>
            <a:chOff x="1450633" y="2135144"/>
            <a:chExt cx="554000" cy="546665"/>
          </a:xfrm>
        </p:grpSpPr>
        <p:sp>
          <p:nvSpPr>
            <p:cNvPr id="67" name="圆角矩形 66"/>
            <p:cNvSpPr/>
            <p:nvPr/>
          </p:nvSpPr>
          <p:spPr>
            <a:xfrm>
              <a:off x="1450633" y="2135144"/>
              <a:ext cx="545343" cy="546665"/>
            </a:xfrm>
            <a:prstGeom prst="roundRect">
              <a:avLst>
                <a:gd name="adj" fmla="val 6941"/>
              </a:avLst>
            </a:prstGeom>
            <a:solidFill>
              <a:srgbClr val="D44D4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47"/>
            <p:cNvSpPr txBox="1"/>
            <p:nvPr/>
          </p:nvSpPr>
          <p:spPr>
            <a:xfrm>
              <a:off x="1460894" y="2158589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2640169" y="2135142"/>
            <a:ext cx="554000" cy="546665"/>
            <a:chOff x="1450633" y="2135144"/>
            <a:chExt cx="554000" cy="546665"/>
          </a:xfrm>
        </p:grpSpPr>
        <p:sp>
          <p:nvSpPr>
            <p:cNvPr id="70" name="圆角矩形 69"/>
            <p:cNvSpPr/>
            <p:nvPr/>
          </p:nvSpPr>
          <p:spPr>
            <a:xfrm>
              <a:off x="1450633" y="2135144"/>
              <a:ext cx="545343" cy="546665"/>
            </a:xfrm>
            <a:prstGeom prst="roundRect">
              <a:avLst>
                <a:gd name="adj" fmla="val 6941"/>
              </a:avLst>
            </a:prstGeom>
            <a:solidFill>
              <a:srgbClr val="D44D4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文本框 47"/>
            <p:cNvSpPr txBox="1"/>
            <p:nvPr/>
          </p:nvSpPr>
          <p:spPr>
            <a:xfrm>
              <a:off x="1460894" y="2158589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空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2650270" y="2918782"/>
            <a:ext cx="554000" cy="546665"/>
            <a:chOff x="1450633" y="2135144"/>
            <a:chExt cx="554000" cy="546665"/>
          </a:xfrm>
        </p:grpSpPr>
        <p:sp>
          <p:nvSpPr>
            <p:cNvPr id="73" name="圆角矩形 72"/>
            <p:cNvSpPr/>
            <p:nvPr/>
          </p:nvSpPr>
          <p:spPr>
            <a:xfrm>
              <a:off x="1450633" y="2135144"/>
              <a:ext cx="545343" cy="546665"/>
            </a:xfrm>
            <a:prstGeom prst="roundRect">
              <a:avLst>
                <a:gd name="adj" fmla="val 6941"/>
              </a:avLst>
            </a:prstGeom>
            <a:solidFill>
              <a:srgbClr val="D44D4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文本框 47"/>
            <p:cNvSpPr txBox="1"/>
            <p:nvPr/>
          </p:nvSpPr>
          <p:spPr>
            <a:xfrm>
              <a:off x="1460894" y="2158589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巢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2650270" y="3691242"/>
            <a:ext cx="554000" cy="546665"/>
            <a:chOff x="1450633" y="2135144"/>
            <a:chExt cx="554000" cy="546665"/>
          </a:xfrm>
        </p:grpSpPr>
        <p:sp>
          <p:nvSpPr>
            <p:cNvPr id="77" name="圆角矩形 76"/>
            <p:cNvSpPr/>
            <p:nvPr/>
          </p:nvSpPr>
          <p:spPr>
            <a:xfrm>
              <a:off x="1450633" y="2135144"/>
              <a:ext cx="545343" cy="546665"/>
            </a:xfrm>
            <a:prstGeom prst="roundRect">
              <a:avLst>
                <a:gd name="adj" fmla="val 6941"/>
              </a:avLst>
            </a:prstGeom>
            <a:solidFill>
              <a:srgbClr val="D44D4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47"/>
            <p:cNvSpPr txBox="1"/>
            <p:nvPr/>
          </p:nvSpPr>
          <p:spPr>
            <a:xfrm>
              <a:off x="1460894" y="2158589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老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2644498" y="4456362"/>
            <a:ext cx="554000" cy="546665"/>
            <a:chOff x="1450633" y="2135144"/>
            <a:chExt cx="554000" cy="546665"/>
          </a:xfrm>
        </p:grpSpPr>
        <p:sp>
          <p:nvSpPr>
            <p:cNvPr id="80" name="圆角矩形 79"/>
            <p:cNvSpPr/>
            <p:nvPr/>
          </p:nvSpPr>
          <p:spPr>
            <a:xfrm>
              <a:off x="1450633" y="2135144"/>
              <a:ext cx="545343" cy="546665"/>
            </a:xfrm>
            <a:prstGeom prst="roundRect">
              <a:avLst>
                <a:gd name="adj" fmla="val 6941"/>
              </a:avLst>
            </a:prstGeom>
            <a:solidFill>
              <a:srgbClr val="D44D4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文本框 47"/>
            <p:cNvSpPr txBox="1"/>
            <p:nvPr/>
          </p:nvSpPr>
          <p:spPr>
            <a:xfrm>
              <a:off x="1460894" y="2158589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89" b="18185"/>
          <a:stretch>
            <a:fillRect/>
          </a:stretch>
        </p:blipFill>
        <p:spPr>
          <a:xfrm>
            <a:off x="10488885" y="5509206"/>
            <a:ext cx="1831695" cy="13161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dministrator\各行业\aixin\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76" y="0"/>
            <a:ext cx="12215887" cy="687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18"/>
          <p:cNvSpPr>
            <a:spLocks noChangeArrowheads="1"/>
          </p:cNvSpPr>
          <p:nvPr/>
        </p:nvSpPr>
        <p:spPr bwMode="auto">
          <a:xfrm>
            <a:off x="3826454" y="4848126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方正大黑简体" panose="02010601030101010101" pitchFamily="65" charset="-122"/>
              </a:rPr>
              <a:t>第二部分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方正大黑简体" panose="02010601030101010101" pitchFamily="65" charset="-122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5916510" y="4829943"/>
            <a:ext cx="4316997" cy="47327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defPPr>
              <a:defRPr lang="zh-CN"/>
            </a:defPPr>
            <a:lvl1pPr indent="0" defTabSz="1218565" fontAlgn="ctr">
              <a:lnSpc>
                <a:spcPct val="120000"/>
              </a:lnSpc>
              <a:buNone/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zh-CN" sz="2800" b="1" dirty="0">
                <a:solidFill>
                  <a:schemeClr val="tx1"/>
                </a:solidFill>
              </a:rPr>
              <a:t>空巢老人形成的原因</a:t>
            </a:r>
            <a:endParaRPr lang="en-US" altLang="zh-CN" sz="2800" b="1" dirty="0">
              <a:solidFill>
                <a:schemeClr val="tx1"/>
              </a:solidFill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3804996" y="5371346"/>
            <a:ext cx="553057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454" y="1924753"/>
            <a:ext cx="4072150" cy="286519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982" y="-287238"/>
            <a:ext cx="3717826" cy="371782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99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dministrator\各行业\aixin\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76" y="0"/>
            <a:ext cx="12215887" cy="687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对角圆角矩形 23"/>
          <p:cNvSpPr/>
          <p:nvPr/>
        </p:nvSpPr>
        <p:spPr>
          <a:xfrm>
            <a:off x="5960295" y="1931791"/>
            <a:ext cx="3065915" cy="55302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4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1"/>
          <p:cNvSpPr txBox="1"/>
          <p:nvPr/>
        </p:nvSpPr>
        <p:spPr>
          <a:xfrm>
            <a:off x="6177487" y="1985165"/>
            <a:ext cx="2847412" cy="44627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惠民政策造成空巢老人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标题 5"/>
          <p:cNvSpPr txBox="1"/>
          <p:nvPr/>
        </p:nvSpPr>
        <p:spPr>
          <a:xfrm>
            <a:off x="1152961" y="560569"/>
            <a:ext cx="3070037" cy="490066"/>
          </a:xfrm>
          <a:prstGeom prst="rect">
            <a:avLst/>
          </a:prstGeom>
        </p:spPr>
        <p:txBody>
          <a:bodyPr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空巢老人形成的原因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88" b="28031"/>
          <a:stretch>
            <a:fillRect/>
          </a:stretch>
        </p:blipFill>
        <p:spPr>
          <a:xfrm>
            <a:off x="10020063" y="258547"/>
            <a:ext cx="1800994" cy="79208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91" y="347439"/>
            <a:ext cx="1018408" cy="71655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76" y="1705366"/>
            <a:ext cx="5040560" cy="54501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799062" y="2773337"/>
            <a:ext cx="6283314" cy="2744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近年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农村惠民政策不断出台，政策宽松，农民工地位明显提升，种植物不受限制， 耕地因企业占地不断减少，许多年轻人外出打工，节假日成了许多老人与儿女见面 的机会。</a:t>
            </a:r>
            <a:endParaRPr lang="zh-CN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endParaRPr lang="zh-CN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89" b="18185"/>
          <a:stretch>
            <a:fillRect/>
          </a:stretch>
        </p:blipFill>
        <p:spPr>
          <a:xfrm>
            <a:off x="10488885" y="5509206"/>
            <a:ext cx="1831695" cy="13161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5" grpId="1"/>
      <p:bldP spid="21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dministrator\各行业\aixin\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76" y="0"/>
            <a:ext cx="12215887" cy="687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对角圆角矩形 23"/>
          <p:cNvSpPr/>
          <p:nvPr/>
        </p:nvSpPr>
        <p:spPr>
          <a:xfrm>
            <a:off x="2508638" y="2088175"/>
            <a:ext cx="3065915" cy="55302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4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1"/>
          <p:cNvSpPr txBox="1"/>
          <p:nvPr/>
        </p:nvSpPr>
        <p:spPr>
          <a:xfrm>
            <a:off x="2725830" y="2141549"/>
            <a:ext cx="2847412" cy="43088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zh-CN" sz="2000" b="1" dirty="0">
                <a:solidFill>
                  <a:schemeClr val="bg1"/>
                </a:solidFill>
              </a:rPr>
              <a:t>个人原因造成空巢老人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标题 5"/>
          <p:cNvSpPr txBox="1"/>
          <p:nvPr/>
        </p:nvSpPr>
        <p:spPr>
          <a:xfrm>
            <a:off x="1152961" y="560569"/>
            <a:ext cx="3070037" cy="490066"/>
          </a:xfrm>
          <a:prstGeom prst="rect">
            <a:avLst/>
          </a:prstGeom>
        </p:spPr>
        <p:txBody>
          <a:bodyPr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空巢老人形成的原因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88" b="28031"/>
          <a:stretch>
            <a:fillRect/>
          </a:stretch>
        </p:blipFill>
        <p:spPr>
          <a:xfrm>
            <a:off x="10020063" y="258547"/>
            <a:ext cx="1800994" cy="79208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91" y="347439"/>
            <a:ext cx="1018408" cy="71655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1152961" y="2726327"/>
            <a:ext cx="616638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1800" dirty="0" smtClean="0"/>
          </a:p>
          <a:p>
            <a:r>
              <a:rPr lang="zh-CN" altLang="zh-CN" sz="1800" dirty="0" smtClean="0"/>
              <a:t>部分</a:t>
            </a:r>
            <a:r>
              <a:rPr lang="zh-CN" altLang="zh-CN" sz="1800" dirty="0"/>
              <a:t>老人自己希望过独立生活，得到更多自由</a:t>
            </a:r>
            <a:r>
              <a:rPr lang="zh-CN" altLang="zh-CN" sz="1800" dirty="0" smtClean="0"/>
              <a:t>。</a:t>
            </a:r>
            <a:endParaRPr lang="en-US" altLang="zh-CN" sz="1800" dirty="0" smtClean="0"/>
          </a:p>
          <a:p>
            <a:endParaRPr lang="en-US" altLang="zh-CN" sz="1800" dirty="0" smtClean="0"/>
          </a:p>
          <a:p>
            <a:endParaRPr lang="en-US" altLang="zh-CN" sz="1800" dirty="0"/>
          </a:p>
          <a:p>
            <a:endParaRPr lang="en-US" altLang="zh-CN" sz="1800" dirty="0" smtClean="0"/>
          </a:p>
          <a:p>
            <a:pPr>
              <a:lnSpc>
                <a:spcPct val="150000"/>
              </a:lnSpc>
            </a:pPr>
            <a:r>
              <a:rPr lang="zh-CN" altLang="zh-CN" sz="1800" dirty="0" smtClean="0"/>
              <a:t>是</a:t>
            </a:r>
            <a:r>
              <a:rPr lang="zh-CN" altLang="zh-CN" sz="1800" dirty="0"/>
              <a:t>老人对老居住地有深厚感情，即便是子女进了城或是迁了新居，要求其到新地居住 生活，但他们不愿意离开久居的环境，有山有田有房子，坚持守着老根据地。</a:t>
            </a:r>
            <a:br>
              <a:rPr lang="zh-CN" altLang="zh-CN" sz="1800" dirty="0"/>
            </a:br>
            <a:endParaRPr lang="zh-CN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71341" y="2938106"/>
            <a:ext cx="381620" cy="382545"/>
            <a:chOff x="1450633" y="2135144"/>
            <a:chExt cx="545343" cy="546665"/>
          </a:xfrm>
        </p:grpSpPr>
        <p:sp>
          <p:nvSpPr>
            <p:cNvPr id="11" name="圆角矩形 10"/>
            <p:cNvSpPr/>
            <p:nvPr/>
          </p:nvSpPr>
          <p:spPr>
            <a:xfrm>
              <a:off x="1450633" y="2135144"/>
              <a:ext cx="545343" cy="546665"/>
            </a:xfrm>
            <a:prstGeom prst="roundRect">
              <a:avLst>
                <a:gd name="adj" fmla="val 6941"/>
              </a:avLst>
            </a:prstGeom>
            <a:solidFill>
              <a:srgbClr val="D44D4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47"/>
            <p:cNvSpPr txBox="1"/>
            <p:nvPr/>
          </p:nvSpPr>
          <p:spPr>
            <a:xfrm>
              <a:off x="1481470" y="2158589"/>
              <a:ext cx="327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71341" y="4162242"/>
            <a:ext cx="381620" cy="382545"/>
            <a:chOff x="1450633" y="2135144"/>
            <a:chExt cx="545343" cy="546665"/>
          </a:xfrm>
        </p:grpSpPr>
        <p:sp>
          <p:nvSpPr>
            <p:cNvPr id="14" name="圆角矩形 13"/>
            <p:cNvSpPr/>
            <p:nvPr/>
          </p:nvSpPr>
          <p:spPr>
            <a:xfrm>
              <a:off x="1450633" y="2135144"/>
              <a:ext cx="545343" cy="546665"/>
            </a:xfrm>
            <a:prstGeom prst="roundRect">
              <a:avLst>
                <a:gd name="adj" fmla="val 6941"/>
              </a:avLst>
            </a:prstGeom>
            <a:solidFill>
              <a:srgbClr val="D44D4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47"/>
            <p:cNvSpPr txBox="1"/>
            <p:nvPr/>
          </p:nvSpPr>
          <p:spPr>
            <a:xfrm>
              <a:off x="1450633" y="2143422"/>
              <a:ext cx="467767" cy="527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21395" y="1913938"/>
            <a:ext cx="5423302" cy="476409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89" b="18185"/>
          <a:stretch>
            <a:fillRect/>
          </a:stretch>
        </p:blipFill>
        <p:spPr>
          <a:xfrm>
            <a:off x="-79762" y="5427737"/>
            <a:ext cx="1831695" cy="13161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5" grpId="1"/>
      <p:bldP spid="21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dministrator\各行业\aixin\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74" y="0"/>
            <a:ext cx="12215887" cy="687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对角圆角矩形 23"/>
          <p:cNvSpPr/>
          <p:nvPr/>
        </p:nvSpPr>
        <p:spPr>
          <a:xfrm>
            <a:off x="6954148" y="1420870"/>
            <a:ext cx="3065915" cy="55302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4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1"/>
          <p:cNvSpPr txBox="1"/>
          <p:nvPr/>
        </p:nvSpPr>
        <p:spPr>
          <a:xfrm>
            <a:off x="7171340" y="1474244"/>
            <a:ext cx="2847412" cy="43088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家庭原因造成空巢老人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标题 5"/>
          <p:cNvSpPr txBox="1"/>
          <p:nvPr/>
        </p:nvSpPr>
        <p:spPr>
          <a:xfrm>
            <a:off x="1152961" y="560569"/>
            <a:ext cx="3070037" cy="490066"/>
          </a:xfrm>
          <a:prstGeom prst="rect">
            <a:avLst/>
          </a:prstGeom>
        </p:spPr>
        <p:txBody>
          <a:bodyPr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空巢老人形成的原因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88" b="28031"/>
          <a:stretch>
            <a:fillRect/>
          </a:stretch>
        </p:blipFill>
        <p:spPr>
          <a:xfrm>
            <a:off x="10020063" y="258547"/>
            <a:ext cx="1800994" cy="79208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91" y="347439"/>
            <a:ext cx="1018408" cy="71655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5322172" y="2062805"/>
            <a:ext cx="616638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是老人的生活方式、价值观念等方面存在差异，为避免与子女生活在一起产生冲突与矛盾，而选择独立生活。</a:t>
            </a:r>
            <a:endParaRPr lang="zh-CN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921498" y="2413625"/>
            <a:ext cx="381620" cy="385738"/>
            <a:chOff x="1450633" y="2135144"/>
            <a:chExt cx="545343" cy="551228"/>
          </a:xfrm>
        </p:grpSpPr>
        <p:sp>
          <p:nvSpPr>
            <p:cNvPr id="11" name="圆角矩形 10"/>
            <p:cNvSpPr/>
            <p:nvPr/>
          </p:nvSpPr>
          <p:spPr>
            <a:xfrm>
              <a:off x="1450633" y="2135144"/>
              <a:ext cx="545343" cy="546665"/>
            </a:xfrm>
            <a:prstGeom prst="roundRect">
              <a:avLst>
                <a:gd name="adj" fmla="val 6941"/>
              </a:avLst>
            </a:prstGeom>
            <a:solidFill>
              <a:srgbClr val="D44D4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47"/>
            <p:cNvSpPr txBox="1"/>
            <p:nvPr/>
          </p:nvSpPr>
          <p:spPr>
            <a:xfrm>
              <a:off x="1481470" y="2158589"/>
              <a:ext cx="467767" cy="527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940552" y="3325916"/>
            <a:ext cx="381620" cy="382545"/>
            <a:chOff x="1450633" y="2135144"/>
            <a:chExt cx="545343" cy="546665"/>
          </a:xfrm>
        </p:grpSpPr>
        <p:sp>
          <p:nvSpPr>
            <p:cNvPr id="14" name="圆角矩形 13"/>
            <p:cNvSpPr/>
            <p:nvPr/>
          </p:nvSpPr>
          <p:spPr>
            <a:xfrm>
              <a:off x="1450633" y="2135144"/>
              <a:ext cx="545343" cy="546665"/>
            </a:xfrm>
            <a:prstGeom prst="roundRect">
              <a:avLst>
                <a:gd name="adj" fmla="val 6941"/>
              </a:avLst>
            </a:prstGeom>
            <a:solidFill>
              <a:srgbClr val="D44D4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47"/>
            <p:cNvSpPr txBox="1"/>
            <p:nvPr/>
          </p:nvSpPr>
          <p:spPr>
            <a:xfrm>
              <a:off x="1450633" y="2143422"/>
              <a:ext cx="467767" cy="527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5349315" y="2948590"/>
            <a:ext cx="61663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子女压力大 ( 子女的子女读书等 ) ，无暇照顾老人，老人也不愿加重子女的负担，而选择独立生活。</a:t>
            </a:r>
            <a:endParaRPr lang="zh-CN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403914" y="3916759"/>
            <a:ext cx="61663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是受住房紧张等条件制约，无法与子女同住。</a:t>
            </a:r>
            <a:endParaRPr lang="zh-CN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409301" y="4579500"/>
            <a:ext cx="55698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极少数子女具备条件，但赡养老人的观念很淡薄，嫌弃老人，从而使老人不得不独守空巢。</a:t>
            </a:r>
            <a:b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921498" y="4169758"/>
            <a:ext cx="381620" cy="382545"/>
            <a:chOff x="1450633" y="2135144"/>
            <a:chExt cx="545343" cy="546665"/>
          </a:xfrm>
        </p:grpSpPr>
        <p:sp>
          <p:nvSpPr>
            <p:cNvPr id="22" name="圆角矩形 21"/>
            <p:cNvSpPr/>
            <p:nvPr/>
          </p:nvSpPr>
          <p:spPr>
            <a:xfrm>
              <a:off x="1450633" y="2135144"/>
              <a:ext cx="545343" cy="546665"/>
            </a:xfrm>
            <a:prstGeom prst="roundRect">
              <a:avLst>
                <a:gd name="adj" fmla="val 6941"/>
              </a:avLst>
            </a:prstGeom>
            <a:solidFill>
              <a:srgbClr val="D44D4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47"/>
            <p:cNvSpPr txBox="1"/>
            <p:nvPr/>
          </p:nvSpPr>
          <p:spPr>
            <a:xfrm>
              <a:off x="1450633" y="2143422"/>
              <a:ext cx="467767" cy="527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921498" y="4967163"/>
            <a:ext cx="381620" cy="382545"/>
            <a:chOff x="1450633" y="2135144"/>
            <a:chExt cx="545343" cy="546665"/>
          </a:xfrm>
        </p:grpSpPr>
        <p:sp>
          <p:nvSpPr>
            <p:cNvPr id="27" name="圆角矩形 26"/>
            <p:cNvSpPr/>
            <p:nvPr/>
          </p:nvSpPr>
          <p:spPr>
            <a:xfrm>
              <a:off x="1450633" y="2135144"/>
              <a:ext cx="545343" cy="546665"/>
            </a:xfrm>
            <a:prstGeom prst="roundRect">
              <a:avLst>
                <a:gd name="adj" fmla="val 6941"/>
              </a:avLst>
            </a:prstGeom>
            <a:solidFill>
              <a:srgbClr val="D44D4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47"/>
            <p:cNvSpPr txBox="1"/>
            <p:nvPr/>
          </p:nvSpPr>
          <p:spPr>
            <a:xfrm>
              <a:off x="1450633" y="2143422"/>
              <a:ext cx="467767" cy="5277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74" y="2277666"/>
            <a:ext cx="3710209" cy="432857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89" b="18185"/>
          <a:stretch>
            <a:fillRect/>
          </a:stretch>
        </p:blipFill>
        <p:spPr>
          <a:xfrm>
            <a:off x="10488885" y="5509206"/>
            <a:ext cx="1831695" cy="13161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5" grpId="1"/>
      <p:bldP spid="21" grpId="0"/>
      <p:bldP spid="5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dministrator\各行业\aixin\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74" y="0"/>
            <a:ext cx="12215887" cy="687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对角圆角矩形 23"/>
          <p:cNvSpPr/>
          <p:nvPr/>
        </p:nvSpPr>
        <p:spPr>
          <a:xfrm>
            <a:off x="2503320" y="1721112"/>
            <a:ext cx="3065915" cy="55302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4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1"/>
          <p:cNvSpPr txBox="1"/>
          <p:nvPr/>
        </p:nvSpPr>
        <p:spPr>
          <a:xfrm>
            <a:off x="2720512" y="1774486"/>
            <a:ext cx="2847412" cy="43088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社会原因造成空巢老人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标题 5"/>
          <p:cNvSpPr txBox="1"/>
          <p:nvPr/>
        </p:nvSpPr>
        <p:spPr>
          <a:xfrm>
            <a:off x="1152961" y="560569"/>
            <a:ext cx="3070037" cy="490066"/>
          </a:xfrm>
          <a:prstGeom prst="rect">
            <a:avLst/>
          </a:prstGeom>
        </p:spPr>
        <p:txBody>
          <a:bodyPr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空巢老人形成的原因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88" b="28031"/>
          <a:stretch>
            <a:fillRect/>
          </a:stretch>
        </p:blipFill>
        <p:spPr>
          <a:xfrm>
            <a:off x="10020063" y="258547"/>
            <a:ext cx="1800994" cy="79208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91" y="347439"/>
            <a:ext cx="1018408" cy="71655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1525524" y="2481684"/>
            <a:ext cx="502150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许多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子女婚后拥有自己的住房，与老人分开居住，造成空巢。二是子女在外就业就职进了城，造成空巢。三是因女儿婚嫁而离开家乡异地成家，使一些只生有女儿的老人因女儿出嫁而形成空巢。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849" y="1706861"/>
            <a:ext cx="4683184" cy="468318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89" b="18185"/>
          <a:stretch>
            <a:fillRect/>
          </a:stretch>
        </p:blipFill>
        <p:spPr>
          <a:xfrm>
            <a:off x="-96553" y="5453941"/>
            <a:ext cx="1831695" cy="13161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5" grpId="1"/>
      <p:bldP spid="21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dministrator\各行业\aixin\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74" y="0"/>
            <a:ext cx="12215887" cy="687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对角圆角矩形 23"/>
          <p:cNvSpPr/>
          <p:nvPr/>
        </p:nvSpPr>
        <p:spPr>
          <a:xfrm>
            <a:off x="6311822" y="2382829"/>
            <a:ext cx="3065915" cy="55302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D4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1"/>
          <p:cNvSpPr txBox="1"/>
          <p:nvPr/>
        </p:nvSpPr>
        <p:spPr>
          <a:xfrm>
            <a:off x="6421073" y="2436203"/>
            <a:ext cx="2847412" cy="44627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自然空巢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标题 5"/>
          <p:cNvSpPr txBox="1"/>
          <p:nvPr/>
        </p:nvSpPr>
        <p:spPr>
          <a:xfrm>
            <a:off x="1152961" y="560569"/>
            <a:ext cx="3070037" cy="490066"/>
          </a:xfrm>
          <a:prstGeom prst="rect">
            <a:avLst/>
          </a:prstGeom>
        </p:spPr>
        <p:txBody>
          <a:bodyPr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空巢老人形成的原因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88" b="28031"/>
          <a:stretch>
            <a:fillRect/>
          </a:stretch>
        </p:blipFill>
        <p:spPr>
          <a:xfrm>
            <a:off x="10020063" y="258547"/>
            <a:ext cx="1800994" cy="79208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91" y="347439"/>
            <a:ext cx="1018408" cy="71655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5334026" y="3451968"/>
            <a:ext cx="502150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由于有的老人终身未婚，有的老人虽已结婚，但未生育小孩，有的生育的子女死亡，造成空巢。</a:t>
            </a:r>
            <a:endParaRPr lang="zh-CN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300000"/>
              </a:lnSpc>
            </a:pPr>
            <a:endParaRPr lang="zh-CN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7882" y="1989634"/>
            <a:ext cx="3825270" cy="685958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89" b="18185"/>
          <a:stretch>
            <a:fillRect/>
          </a:stretch>
        </p:blipFill>
        <p:spPr>
          <a:xfrm>
            <a:off x="10488885" y="5509206"/>
            <a:ext cx="1831695" cy="13161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5" grpId="1"/>
      <p:bldP spid="21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dministrator\各行业\aixin\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76" y="0"/>
            <a:ext cx="12215887" cy="687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18"/>
          <p:cNvSpPr>
            <a:spLocks noChangeArrowheads="1"/>
          </p:cNvSpPr>
          <p:nvPr/>
        </p:nvSpPr>
        <p:spPr bwMode="auto">
          <a:xfrm>
            <a:off x="3049996" y="4853378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方正大黑简体" panose="02010601030101010101" pitchFamily="65" charset="-122"/>
              </a:rPr>
              <a:t>第三部分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方正大黑简体" panose="02010601030101010101" pitchFamily="65" charset="-122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5188801" y="4853378"/>
            <a:ext cx="5541133" cy="47327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defPPr>
              <a:defRPr lang="zh-CN"/>
            </a:defPPr>
            <a:lvl1pPr indent="0" defTabSz="1218565" fontAlgn="ctr">
              <a:lnSpc>
                <a:spcPct val="120000"/>
              </a:lnSpc>
              <a:buNone/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zh-CN" sz="2800" b="1" dirty="0">
                <a:solidFill>
                  <a:schemeClr val="tx1"/>
                </a:solidFill>
              </a:rPr>
              <a:t>空巢老人身心健康存在的问题</a:t>
            </a:r>
            <a:endParaRPr lang="en-US" altLang="zh-CN" sz="2800" b="1" dirty="0">
              <a:solidFill>
                <a:schemeClr val="tx1"/>
              </a:solidFill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3049996" y="5462282"/>
            <a:ext cx="7042738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014" y="1701602"/>
            <a:ext cx="4072150" cy="286519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542" y="-510389"/>
            <a:ext cx="3717826" cy="371782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99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dministrator\各行业\aixin\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76" y="0"/>
            <a:ext cx="12215887" cy="687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椭圆 10"/>
          <p:cNvSpPr/>
          <p:nvPr/>
        </p:nvSpPr>
        <p:spPr>
          <a:xfrm>
            <a:off x="1793556" y="1705513"/>
            <a:ext cx="493616" cy="492530"/>
          </a:xfrm>
          <a:prstGeom prst="ellipse">
            <a:avLst/>
          </a:prstGeom>
          <a:solidFill>
            <a:srgbClr val="D44D4D"/>
          </a:solidFill>
          <a:ln w="254000">
            <a:noFill/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216000" anchor="ctr"/>
          <a:lstStyle/>
          <a:p>
            <a:pPr algn="ctr">
              <a:defRPr/>
            </a:pP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defRPr/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03638" y="4117137"/>
            <a:ext cx="2066935" cy="1771266"/>
            <a:chOff x="701341" y="1167197"/>
            <a:chExt cx="2825527" cy="1771266"/>
          </a:xfrm>
        </p:grpSpPr>
        <p:grpSp>
          <p:nvGrpSpPr>
            <p:cNvPr id="14" name="Group 59"/>
            <p:cNvGrpSpPr/>
            <p:nvPr/>
          </p:nvGrpSpPr>
          <p:grpSpPr>
            <a:xfrm>
              <a:off x="701341" y="1167197"/>
              <a:ext cx="2825527" cy="1771266"/>
              <a:chOff x="7162759" y="3070319"/>
              <a:chExt cx="1411104" cy="1328145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7162759" y="3429190"/>
                <a:ext cx="1411104" cy="969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面对空荡的房子和漫长的独居生活, 会产生各种心理</a:t>
                </a:r>
                <a:r>
                  <a:rPr lang="zh-CN" altLang="zh-CN" sz="1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反应</a:t>
                </a:r>
                <a:r>
                  <a:rPr lang="zh-CN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。空巢综合征的核心是缺乏爱。</a:t>
                </a:r>
                <a:endParaRPr lang="zh-CN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Rectangle 62"/>
              <p:cNvSpPr/>
              <p:nvPr/>
            </p:nvSpPr>
            <p:spPr>
              <a:xfrm>
                <a:off x="7411423" y="3070319"/>
                <a:ext cx="945541" cy="207702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lvl="0" defTabSz="914400" fontAlgn="base">
                  <a:spcBef>
                    <a:spcPct val="20000"/>
                  </a:spcBef>
                  <a:spcAft>
                    <a:spcPct val="0"/>
                  </a:spcAft>
                  <a:defRPr/>
                </a:pPr>
                <a:r>
                  <a:rPr lang="zh-CN" altLang="zh-CN" sz="1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存在的</a:t>
                </a:r>
                <a:r>
                  <a:rPr lang="zh-CN" altLang="zh-CN" sz="1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问题</a:t>
                </a:r>
                <a:r>
                  <a:rPr lang="zh-CN" altLang="en-US" sz="1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</a:t>
                </a:r>
                <a:endParaRPr lang="en-US" altLang="zh-CN" sz="1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5" name="直接连接符 14"/>
            <p:cNvCxnSpPr/>
            <p:nvPr/>
          </p:nvCxnSpPr>
          <p:spPr>
            <a:xfrm>
              <a:off x="766614" y="1616755"/>
              <a:ext cx="2634389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椭圆 19"/>
          <p:cNvSpPr/>
          <p:nvPr/>
        </p:nvSpPr>
        <p:spPr>
          <a:xfrm>
            <a:off x="4474835" y="1705658"/>
            <a:ext cx="493616" cy="492530"/>
          </a:xfrm>
          <a:prstGeom prst="ellipse">
            <a:avLst/>
          </a:prstGeom>
          <a:solidFill>
            <a:srgbClr val="D44D4D"/>
          </a:solidFill>
          <a:ln w="254000">
            <a:noFill/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216000" anchor="ctr"/>
          <a:lstStyle/>
          <a:p>
            <a:pPr algn="ctr">
              <a:defRPr/>
            </a:pP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defRPr/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746062" y="4051007"/>
            <a:ext cx="2066936" cy="1536770"/>
            <a:chOff x="766614" y="1097943"/>
            <a:chExt cx="2825528" cy="1536770"/>
          </a:xfrm>
        </p:grpSpPr>
        <p:grpSp>
          <p:nvGrpSpPr>
            <p:cNvPr id="23" name="Group 59"/>
            <p:cNvGrpSpPr/>
            <p:nvPr/>
          </p:nvGrpSpPr>
          <p:grpSpPr>
            <a:xfrm>
              <a:off x="766615" y="1097943"/>
              <a:ext cx="2825527" cy="1536770"/>
              <a:chOff x="7195358" y="3018393"/>
              <a:chExt cx="1411104" cy="1152314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7195358" y="3443752"/>
                <a:ext cx="1411104" cy="7269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患病率增高􀀁 随着年龄的增长, 老年人机体各项生理</a:t>
                </a:r>
                <a:r>
                  <a:rPr lang="zh-CN" altLang="zh-CN" sz="1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功能逐渐</a:t>
                </a:r>
                <a:r>
                  <a:rPr lang="zh-CN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减退, 容易患病。</a:t>
                </a:r>
                <a:endParaRPr lang="en-US" altLang="zh-CN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Rectangle 62"/>
              <p:cNvSpPr/>
              <p:nvPr/>
            </p:nvSpPr>
            <p:spPr>
              <a:xfrm>
                <a:off x="7387095" y="3018393"/>
                <a:ext cx="945541" cy="274868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lvl="0" defTabSz="914400" fontAlgn="base">
                  <a:lnSpc>
                    <a:spcPct val="150000"/>
                  </a:lnSpc>
                  <a:spcBef>
                    <a:spcPct val="20000"/>
                  </a:spcBef>
                  <a:spcAft>
                    <a:spcPct val="0"/>
                  </a:spcAft>
                  <a:defRPr/>
                </a:pPr>
                <a:r>
                  <a:rPr lang="zh-CN" altLang="zh-CN" sz="1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存在的</a:t>
                </a:r>
                <a:r>
                  <a:rPr lang="zh-CN" altLang="zh-CN" sz="1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问题</a:t>
                </a:r>
                <a:r>
                  <a:rPr lang="zh-CN" altLang="en-US" sz="1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二</a:t>
                </a:r>
                <a:endParaRPr lang="en-US" altLang="zh-CN" sz="1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4" name="直接连接符 23"/>
            <p:cNvCxnSpPr/>
            <p:nvPr/>
          </p:nvCxnSpPr>
          <p:spPr>
            <a:xfrm>
              <a:off x="766614" y="1616755"/>
              <a:ext cx="2634389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椭圆 28"/>
          <p:cNvSpPr/>
          <p:nvPr/>
        </p:nvSpPr>
        <p:spPr>
          <a:xfrm>
            <a:off x="7063490" y="1659528"/>
            <a:ext cx="524633" cy="523479"/>
          </a:xfrm>
          <a:prstGeom prst="ellipse">
            <a:avLst/>
          </a:prstGeom>
          <a:solidFill>
            <a:srgbClr val="D44D4D"/>
          </a:solidFill>
          <a:ln w="254000">
            <a:noFill/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216000" anchor="ctr"/>
          <a:lstStyle/>
          <a:p>
            <a:pPr algn="ctr">
              <a:defRPr/>
            </a:pP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defRPr/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443316" y="3933850"/>
            <a:ext cx="2066935" cy="1874564"/>
            <a:chOff x="766614" y="1097944"/>
            <a:chExt cx="2825528" cy="1874564"/>
          </a:xfrm>
        </p:grpSpPr>
        <p:grpSp>
          <p:nvGrpSpPr>
            <p:cNvPr id="32" name="Group 59"/>
            <p:cNvGrpSpPr/>
            <p:nvPr/>
          </p:nvGrpSpPr>
          <p:grpSpPr>
            <a:xfrm>
              <a:off x="766615" y="1097944"/>
              <a:ext cx="2825527" cy="1874564"/>
              <a:chOff x="7195358" y="3018392"/>
              <a:chExt cx="1411104" cy="1405601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7195358" y="3454719"/>
                <a:ext cx="1411104" cy="96927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日常生活自理能力下降􀀁 随着年龄的增长, 老年人躯体</a:t>
                </a:r>
                <a:r>
                  <a:rPr lang="zh-CN" altLang="zh-CN" sz="14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功能</a:t>
                </a:r>
                <a:r>
                  <a:rPr lang="zh-CN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逐渐减退, 日常生活能力下降。</a:t>
                </a:r>
                <a:endParaRPr lang="zh-CN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Rectangle 62"/>
              <p:cNvSpPr/>
              <p:nvPr/>
            </p:nvSpPr>
            <p:spPr>
              <a:xfrm>
                <a:off x="7413528" y="3018392"/>
                <a:ext cx="945542" cy="274868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lvl="0" defTabSz="914400" fontAlgn="base">
                  <a:lnSpc>
                    <a:spcPct val="150000"/>
                  </a:lnSpc>
                  <a:spcBef>
                    <a:spcPct val="20000"/>
                  </a:spcBef>
                  <a:spcAft>
                    <a:spcPct val="0"/>
                  </a:spcAft>
                  <a:defRPr/>
                </a:pPr>
                <a:r>
                  <a:rPr lang="zh-CN" altLang="zh-CN" sz="1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存在的</a:t>
                </a:r>
                <a:r>
                  <a:rPr lang="zh-CN" altLang="zh-CN" sz="1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问题</a:t>
                </a:r>
                <a:r>
                  <a:rPr lang="zh-CN" altLang="en-US" sz="1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三</a:t>
                </a:r>
                <a:endParaRPr lang="en-US" altLang="zh-CN" sz="1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766614" y="1616755"/>
              <a:ext cx="2634389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椭圆 38"/>
          <p:cNvSpPr/>
          <p:nvPr/>
        </p:nvSpPr>
        <p:spPr>
          <a:xfrm>
            <a:off x="9981716" y="1692177"/>
            <a:ext cx="520637" cy="519492"/>
          </a:xfrm>
          <a:prstGeom prst="ellipse">
            <a:avLst/>
          </a:prstGeom>
          <a:solidFill>
            <a:srgbClr val="D44D4D"/>
          </a:solidFill>
          <a:ln w="254000">
            <a:noFill/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216000" anchor="ctr"/>
          <a:lstStyle/>
          <a:p>
            <a:pPr algn="ctr">
              <a:defRPr/>
            </a:pPr>
            <a:endParaRPr lang="en-US" altLang="zh-CN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>
              <a:defRPr/>
            </a:pPr>
            <a:r>
              <a:rPr lang="en-US" altLang="zh-CN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9141740" y="4051007"/>
            <a:ext cx="2222644" cy="2059133"/>
            <a:chOff x="766614" y="1167196"/>
            <a:chExt cx="3038383" cy="2059133"/>
          </a:xfrm>
        </p:grpSpPr>
        <p:grpSp>
          <p:nvGrpSpPr>
            <p:cNvPr id="42" name="Group 59"/>
            <p:cNvGrpSpPr/>
            <p:nvPr/>
          </p:nvGrpSpPr>
          <p:grpSpPr>
            <a:xfrm>
              <a:off x="782599" y="1167196"/>
              <a:ext cx="3022398" cy="2059133"/>
              <a:chOff x="7203341" y="3070318"/>
              <a:chExt cx="1509424" cy="1543996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7203341" y="3483495"/>
                <a:ext cx="1509424" cy="11308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社会适应能力降低􀀁 与社会和朋友的接触日益减少, 与子女之间距离的拉大和生活方式、价值取向的差异, 使老年人的社会适应能力下降。</a:t>
                </a:r>
                <a:endParaRPr lang="zh-CN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zh-CN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Rectangle 62"/>
              <p:cNvSpPr/>
              <p:nvPr/>
            </p:nvSpPr>
            <p:spPr>
              <a:xfrm>
                <a:off x="7396931" y="3070318"/>
                <a:ext cx="945541" cy="207702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lvl="0" defTabSz="914400" fontAlgn="base">
                  <a:spcBef>
                    <a:spcPct val="20000"/>
                  </a:spcBef>
                  <a:spcAft>
                    <a:spcPct val="0"/>
                  </a:spcAft>
                  <a:defRPr/>
                </a:pPr>
                <a:r>
                  <a:rPr lang="zh-CN" altLang="zh-CN" sz="18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存在的</a:t>
                </a:r>
                <a:r>
                  <a:rPr lang="zh-CN" altLang="zh-CN" sz="1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问题</a:t>
                </a:r>
                <a:r>
                  <a:rPr lang="zh-CN" altLang="en-US" sz="1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四</a:t>
                </a:r>
                <a:endParaRPr lang="en-US" altLang="zh-CN" sz="18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43" name="直接连接符 42"/>
            <p:cNvCxnSpPr/>
            <p:nvPr/>
          </p:nvCxnSpPr>
          <p:spPr>
            <a:xfrm>
              <a:off x="766614" y="1616755"/>
              <a:ext cx="2634389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标题 5"/>
          <p:cNvSpPr txBox="1"/>
          <p:nvPr/>
        </p:nvSpPr>
        <p:spPr>
          <a:xfrm>
            <a:off x="1152961" y="560569"/>
            <a:ext cx="3574093" cy="490066"/>
          </a:xfrm>
          <a:prstGeom prst="rect">
            <a:avLst/>
          </a:prstGeom>
        </p:spPr>
        <p:txBody>
          <a:bodyPr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</a:rPr>
              <a:t>空巢老人</a:t>
            </a:r>
            <a:r>
              <a:rPr lang="zh-CN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</a:rPr>
              <a:t>身心健康存在的问题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88" b="28031"/>
          <a:stretch>
            <a:fillRect/>
          </a:stretch>
        </p:blipFill>
        <p:spPr>
          <a:xfrm>
            <a:off x="10020063" y="258547"/>
            <a:ext cx="1800994" cy="79208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91" y="347439"/>
            <a:ext cx="1018408" cy="71655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570" y="2227088"/>
            <a:ext cx="1571671" cy="183361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140" y="2486606"/>
            <a:ext cx="2041849" cy="15369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788" y="2242044"/>
            <a:ext cx="1833616" cy="183361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974" y="2242043"/>
            <a:ext cx="1153956" cy="1833617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89" b="18185"/>
          <a:stretch>
            <a:fillRect/>
          </a:stretch>
        </p:blipFill>
        <p:spPr>
          <a:xfrm>
            <a:off x="10488885" y="5509206"/>
            <a:ext cx="1831695" cy="13161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" grpId="0" animBg="1"/>
      <p:bldP spid="29" grpId="0" animBg="1"/>
      <p:bldP spid="39" grpId="0" animBg="1"/>
      <p:bldP spid="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dministrator\各行业\aixin\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76" y="0"/>
            <a:ext cx="12215887" cy="687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18"/>
          <p:cNvSpPr>
            <a:spLocks noChangeArrowheads="1"/>
          </p:cNvSpPr>
          <p:nvPr/>
        </p:nvSpPr>
        <p:spPr bwMode="auto">
          <a:xfrm>
            <a:off x="4119612" y="4887046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方正大黑简体" panose="02010601030101010101" pitchFamily="65" charset="-122"/>
              </a:rPr>
              <a:t>第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方正大黑简体" panose="02010601030101010101" pitchFamily="65" charset="-122"/>
              </a:rPr>
              <a:t>四</a:t>
            </a: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方正大黑简体" panose="02010601030101010101" pitchFamily="65" charset="-122"/>
              </a:rPr>
              <a:t>部分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方正大黑简体" panose="02010601030101010101" pitchFamily="65" charset="-122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6082467" y="4878229"/>
            <a:ext cx="5541133" cy="54085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defPPr>
              <a:defRPr lang="zh-CN"/>
            </a:defPPr>
            <a:lvl1pPr indent="0" defTabSz="1218565" fontAlgn="ctr">
              <a:lnSpc>
                <a:spcPct val="120000"/>
              </a:lnSpc>
              <a:buNone/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3200" b="1" dirty="0">
                <a:solidFill>
                  <a:schemeClr val="tx1"/>
                </a:solidFill>
              </a:rPr>
              <a:t>现状</a:t>
            </a:r>
            <a:r>
              <a:rPr lang="zh-CN" altLang="en-US" sz="3200" b="1" dirty="0" smtClean="0">
                <a:solidFill>
                  <a:schemeClr val="tx1"/>
                </a:solidFill>
              </a:rPr>
              <a:t>改善建议方法</a:t>
            </a:r>
            <a:endParaRPr lang="en-US" altLang="zh-CN" sz="3200" b="1" dirty="0">
              <a:solidFill>
                <a:schemeClr val="tx1"/>
              </a:solidFill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3757337" y="5520924"/>
            <a:ext cx="592553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994" y="1774841"/>
            <a:ext cx="4072150" cy="286519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542" y="-510389"/>
            <a:ext cx="3717826" cy="371782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99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dministrator\各行业\aixin\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76" y="0"/>
            <a:ext cx="12215887" cy="687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标题 5"/>
          <p:cNvSpPr txBox="1"/>
          <p:nvPr/>
        </p:nvSpPr>
        <p:spPr>
          <a:xfrm>
            <a:off x="1152961" y="560569"/>
            <a:ext cx="3070037" cy="490066"/>
          </a:xfrm>
          <a:prstGeom prst="rect">
            <a:avLst/>
          </a:prstGeom>
        </p:spPr>
        <p:txBody>
          <a:bodyPr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zh-CN" sz="2000" dirty="0">
                <a:solidFill>
                  <a:schemeClr val="tx1"/>
                </a:solidFill>
              </a:rPr>
              <a:t>空巢老人形成的原因</a:t>
            </a:r>
            <a:endParaRPr lang="en-US" altLang="zh-CN" sz="2000" dirty="0">
              <a:solidFill>
                <a:schemeClr val="tx1"/>
              </a:solidFill>
            </a:endParaRPr>
          </a:p>
        </p:txBody>
      </p:sp>
      <p:sp>
        <p:nvSpPr>
          <p:cNvPr id="11" name="燕尾形 27"/>
          <p:cNvSpPr>
            <a:spLocks noChangeArrowheads="1"/>
          </p:cNvSpPr>
          <p:nvPr/>
        </p:nvSpPr>
        <p:spPr bwMode="auto">
          <a:xfrm>
            <a:off x="701477" y="3323356"/>
            <a:ext cx="416149" cy="641871"/>
          </a:xfrm>
          <a:prstGeom prst="chevron">
            <a:avLst>
              <a:gd name="adj" fmla="val 23861"/>
            </a:avLst>
          </a:prstGeom>
          <a:solidFill>
            <a:srgbClr val="D44D4D"/>
          </a:solidFill>
          <a:ln>
            <a:noFill/>
          </a:ln>
        </p:spPr>
        <p:txBody>
          <a:bodyPr/>
          <a:lstStyle/>
          <a:p>
            <a:pPr>
              <a:buFontTx/>
              <a:buNone/>
            </a:pPr>
            <a:endParaRPr lang="zh-CN" altLang="en-US">
              <a:solidFill>
                <a:srgbClr val="C4261D"/>
              </a:solidFill>
            </a:endParaRPr>
          </a:p>
        </p:txBody>
      </p:sp>
      <p:sp>
        <p:nvSpPr>
          <p:cNvPr id="15" name="TextBox 31"/>
          <p:cNvSpPr txBox="1">
            <a:spLocks noChangeArrowheads="1"/>
          </p:cNvSpPr>
          <p:nvPr/>
        </p:nvSpPr>
        <p:spPr bwMode="auto">
          <a:xfrm>
            <a:off x="6184884" y="2881443"/>
            <a:ext cx="4562719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300000"/>
              </a:lnSpc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社区和村（居）委会应针对老年期的生理和心理特点，开展老年人娱乐活动，并可以尝试兴办老年大学、老年健身和文化设施、老年活动中心等老年活动场所。</a:t>
            </a: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88" b="28031"/>
          <a:stretch>
            <a:fillRect/>
          </a:stretch>
        </p:blipFill>
        <p:spPr>
          <a:xfrm>
            <a:off x="10020063" y="258547"/>
            <a:ext cx="1800994" cy="79208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91" y="347439"/>
            <a:ext cx="1018408" cy="71655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" name="矩形 1"/>
          <p:cNvSpPr/>
          <p:nvPr/>
        </p:nvSpPr>
        <p:spPr>
          <a:xfrm>
            <a:off x="6390907" y="2297752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丰富老年人的精神文化生活</a:t>
            </a:r>
            <a:endParaRPr lang="zh-CN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876" y="705718"/>
            <a:ext cx="6923611" cy="685958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89" b="18185"/>
          <a:stretch>
            <a:fillRect/>
          </a:stretch>
        </p:blipFill>
        <p:spPr>
          <a:xfrm>
            <a:off x="10488885" y="5509206"/>
            <a:ext cx="1831695" cy="13161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 autoUpdateAnimBg="0"/>
      <p:bldP spid="15" grpId="0" autoUpdateAnimBg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dministrator\各行业\aixin\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76" y="0"/>
            <a:ext cx="12215887" cy="687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标题 5"/>
          <p:cNvSpPr txBox="1"/>
          <p:nvPr/>
        </p:nvSpPr>
        <p:spPr>
          <a:xfrm>
            <a:off x="1152961" y="560569"/>
            <a:ext cx="3070037" cy="490066"/>
          </a:xfrm>
          <a:prstGeom prst="rect">
            <a:avLst/>
          </a:prstGeom>
        </p:spPr>
        <p:txBody>
          <a:bodyPr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zh-CN" sz="2000" dirty="0">
                <a:solidFill>
                  <a:schemeClr val="tx1"/>
                </a:solidFill>
              </a:rPr>
              <a:t>空巢老人形成的原因</a:t>
            </a:r>
            <a:endParaRPr lang="en-US" altLang="zh-CN" sz="2000" dirty="0">
              <a:solidFill>
                <a:schemeClr val="tx1"/>
              </a:solidFill>
            </a:endParaRPr>
          </a:p>
        </p:txBody>
      </p:sp>
      <p:sp>
        <p:nvSpPr>
          <p:cNvPr id="11" name="燕尾形 27"/>
          <p:cNvSpPr>
            <a:spLocks noChangeArrowheads="1"/>
          </p:cNvSpPr>
          <p:nvPr/>
        </p:nvSpPr>
        <p:spPr bwMode="auto">
          <a:xfrm>
            <a:off x="701477" y="3323356"/>
            <a:ext cx="416149" cy="641871"/>
          </a:xfrm>
          <a:prstGeom prst="chevron">
            <a:avLst>
              <a:gd name="adj" fmla="val 23861"/>
            </a:avLst>
          </a:prstGeom>
          <a:solidFill>
            <a:srgbClr val="D44D4D"/>
          </a:solidFill>
          <a:ln>
            <a:noFill/>
          </a:ln>
        </p:spPr>
        <p:txBody>
          <a:bodyPr/>
          <a:lstStyle/>
          <a:p>
            <a:pPr>
              <a:buFontTx/>
              <a:buNone/>
            </a:pPr>
            <a:endParaRPr lang="zh-CN" altLang="en-US">
              <a:solidFill>
                <a:srgbClr val="C4261D"/>
              </a:solidFill>
            </a:endParaRPr>
          </a:p>
        </p:txBody>
      </p:sp>
      <p:sp>
        <p:nvSpPr>
          <p:cNvPr id="15" name="TextBox 31"/>
          <p:cNvSpPr txBox="1">
            <a:spLocks noChangeArrowheads="1"/>
          </p:cNvSpPr>
          <p:nvPr/>
        </p:nvSpPr>
        <p:spPr bwMode="auto">
          <a:xfrm>
            <a:off x="1328499" y="1932927"/>
            <a:ext cx="5487663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30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开展“百万空巢老人关爱志愿服务行动”旨在为认真贯彻落实中央文明委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关于深入开展志愿服务活动的意见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扎实推进社区志愿服务活动。该行动将以社区为依托，组织志愿者特别是身体健康的低龄老年志愿者，采取结对帮扶的办法，为高龄空巢老人提供生活照料、心理抚慰、应急救助、健康保健、法律援助等服务，积极为他们排忧解难</a:t>
            </a: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88" b="28031"/>
          <a:stretch>
            <a:fillRect/>
          </a:stretch>
        </p:blipFill>
        <p:spPr>
          <a:xfrm>
            <a:off x="10020063" y="258547"/>
            <a:ext cx="1800994" cy="79208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91" y="347439"/>
            <a:ext cx="1018408" cy="71655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16162" y="646320"/>
            <a:ext cx="5195712" cy="598767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89" b="18185"/>
          <a:stretch>
            <a:fillRect/>
          </a:stretch>
        </p:blipFill>
        <p:spPr>
          <a:xfrm>
            <a:off x="-25476" y="5469355"/>
            <a:ext cx="1831695" cy="13161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 autoUpdateAnimBg="0"/>
      <p:bldP spid="1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dministrator\各行业\aixin\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76" y="0"/>
            <a:ext cx="12215887" cy="687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标题 5"/>
          <p:cNvSpPr txBox="1"/>
          <p:nvPr/>
        </p:nvSpPr>
        <p:spPr>
          <a:xfrm>
            <a:off x="1152961" y="560569"/>
            <a:ext cx="3070037" cy="490066"/>
          </a:xfrm>
          <a:prstGeom prst="rect">
            <a:avLst/>
          </a:prstGeom>
        </p:spPr>
        <p:txBody>
          <a:bodyPr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zh-CN" sz="2000" dirty="0">
                <a:solidFill>
                  <a:schemeClr val="tx1"/>
                </a:solidFill>
              </a:rPr>
              <a:t>空巢老人形成的原因</a:t>
            </a:r>
            <a:endParaRPr lang="en-US" altLang="zh-CN" sz="2000" dirty="0">
              <a:solidFill>
                <a:schemeClr val="tx1"/>
              </a:solidFill>
            </a:endParaRPr>
          </a:p>
        </p:txBody>
      </p:sp>
      <p:sp>
        <p:nvSpPr>
          <p:cNvPr id="11" name="燕尾形 27"/>
          <p:cNvSpPr>
            <a:spLocks noChangeArrowheads="1"/>
          </p:cNvSpPr>
          <p:nvPr/>
        </p:nvSpPr>
        <p:spPr bwMode="auto">
          <a:xfrm>
            <a:off x="701477" y="3323356"/>
            <a:ext cx="416149" cy="641871"/>
          </a:xfrm>
          <a:prstGeom prst="chevron">
            <a:avLst>
              <a:gd name="adj" fmla="val 23861"/>
            </a:avLst>
          </a:prstGeom>
          <a:solidFill>
            <a:srgbClr val="D44D4D"/>
          </a:solidFill>
          <a:ln>
            <a:noFill/>
          </a:ln>
        </p:spPr>
        <p:txBody>
          <a:bodyPr/>
          <a:lstStyle/>
          <a:p>
            <a:pPr>
              <a:buFontTx/>
              <a:buNone/>
            </a:pPr>
            <a:endParaRPr lang="zh-CN" altLang="en-US">
              <a:solidFill>
                <a:srgbClr val="C4261D"/>
              </a:solidFill>
            </a:endParaRPr>
          </a:p>
        </p:txBody>
      </p:sp>
      <p:sp>
        <p:nvSpPr>
          <p:cNvPr id="15" name="TextBox 31"/>
          <p:cNvSpPr txBox="1">
            <a:spLocks noChangeArrowheads="1"/>
          </p:cNvSpPr>
          <p:nvPr/>
        </p:nvSpPr>
        <p:spPr bwMode="auto">
          <a:xfrm>
            <a:off x="7125695" y="1993360"/>
            <a:ext cx="3816424" cy="289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300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要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从文化的角度努力，必须要把传统文化的美德和精华继承下来。凝聚着中华民族核心的东西就是文化，就是我们的传统美德</a:t>
            </a:r>
            <a:r>
              <a:rPr lang="zh-CN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只有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在物质层面、文化层面和社会层面得到保障，才能把空巢老人的问题解决好</a:t>
            </a: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88" b="28031"/>
          <a:stretch>
            <a:fillRect/>
          </a:stretch>
        </p:blipFill>
        <p:spPr>
          <a:xfrm>
            <a:off x="10020063" y="258547"/>
            <a:ext cx="1800994" cy="79208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91" y="347439"/>
            <a:ext cx="1018408" cy="71655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428" y="1191141"/>
            <a:ext cx="5270763" cy="554817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89" b="18185"/>
          <a:stretch>
            <a:fillRect/>
          </a:stretch>
        </p:blipFill>
        <p:spPr>
          <a:xfrm>
            <a:off x="10488885" y="5509206"/>
            <a:ext cx="1831695" cy="13161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 autoUpdateAnimBg="0"/>
      <p:bldP spid="15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dministrator\各行业\aixin\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74" y="-9323"/>
            <a:ext cx="12215887" cy="687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istrator\各行业\aixin\未标题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50" y="4157154"/>
            <a:ext cx="522922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/>
          <p:cNvSpPr>
            <a:spLocks noChangeArrowheads="1"/>
          </p:cNvSpPr>
          <p:nvPr/>
        </p:nvSpPr>
        <p:spPr bwMode="auto">
          <a:xfrm>
            <a:off x="2677822" y="2363710"/>
            <a:ext cx="7751391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52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关爱老人 </a:t>
            </a:r>
            <a:endParaRPr lang="en-US" altLang="zh-CN" sz="52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/>
            <a:r>
              <a:rPr lang="en-US" altLang="zh-CN" sz="52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52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              </a:t>
            </a:r>
            <a:r>
              <a:rPr lang="zh-CN" altLang="en-US" sz="52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常回家看看</a:t>
            </a:r>
            <a:endParaRPr lang="zh-CN" altLang="en-US" sz="52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>
            <a:off x="6167214" y="4422416"/>
            <a:ext cx="3564420" cy="338216"/>
          </a:xfrm>
          <a:prstGeom prst="roundRect">
            <a:avLst/>
          </a:prstGeom>
          <a:solidFill>
            <a:srgbClr val="D44D4D"/>
          </a:solidFill>
          <a:ln w="1079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800" kern="0">
              <a:solidFill>
                <a:srgbClr val="E632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I Miss You-Daydream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06574" y="-890686"/>
            <a:ext cx="609600" cy="609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9" y="1012417"/>
            <a:ext cx="5327145" cy="3748215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8" name="文本框 7"/>
          <p:cNvSpPr txBox="1"/>
          <p:nvPr/>
        </p:nvSpPr>
        <p:spPr>
          <a:xfrm>
            <a:off x="6815286" y="4420863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      阳      敬     老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913" y="615940"/>
            <a:ext cx="3717826" cy="371782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>
        <p14:prism isContent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11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自定义 73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F5050"/>
      </a:accent1>
      <a:accent2>
        <a:srgbClr val="595959"/>
      </a:accent2>
      <a:accent3>
        <a:srgbClr val="FF5050"/>
      </a:accent3>
      <a:accent4>
        <a:srgbClr val="595959"/>
      </a:accent4>
      <a:accent5>
        <a:srgbClr val="FF5050"/>
      </a:accent5>
      <a:accent6>
        <a:srgbClr val="595959"/>
      </a:accent6>
      <a:hlink>
        <a:srgbClr val="D2611C"/>
      </a:hlink>
      <a:folHlink>
        <a:srgbClr val="3B435B"/>
      </a:folHlink>
    </a:clrScheme>
    <a:fontScheme name="自定义 10">
      <a:majorFont>
        <a:latin typeface="Calibri"/>
        <a:ea typeface="迷你简汉真广标"/>
        <a:cs typeface=""/>
      </a:majorFont>
      <a:minorFont>
        <a:latin typeface="Calibri"/>
        <a:ea typeface="迷你简汉真广标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1471</Words>
  <Application>WPS 演示</Application>
  <PresentationFormat>自定义</PresentationFormat>
  <Paragraphs>165</Paragraphs>
  <Slides>17</Slides>
  <Notes>17</Notes>
  <HiddenSlides>0</HiddenSlides>
  <MMClips>2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Arial</vt:lpstr>
      <vt:lpstr>宋体</vt:lpstr>
      <vt:lpstr>Wingdings</vt:lpstr>
      <vt:lpstr>微软雅黑</vt:lpstr>
      <vt:lpstr>方正大黑简体</vt:lpstr>
      <vt:lpstr>Arial Unicode MS</vt:lpstr>
      <vt:lpstr>Calibri</vt:lpstr>
      <vt:lpstr>迷你简汉真广标</vt:lpstr>
      <vt:lpstr>Zootopia JPosters.com.ar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淘宝网why20945</dc:title>
  <dc:creator>淘宝网why20945</dc:creator>
  <dc:description>http://newppt.taobao.com</dc:description>
  <dc:subject>淘宝网why20945</dc:subject>
  <cp:lastModifiedBy>我叫MT</cp:lastModifiedBy>
  <cp:revision>15</cp:revision>
  <dcterms:created xsi:type="dcterms:W3CDTF">2016-04-02T23:55:00Z</dcterms:created>
  <dcterms:modified xsi:type="dcterms:W3CDTF">2018-07-23T12:14:49Z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