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9"/>
  </p:notesMasterIdLst>
  <p:sldIdLst>
    <p:sldId id="285" r:id="rId2"/>
    <p:sldId id="287" r:id="rId3"/>
    <p:sldId id="288" r:id="rId4"/>
    <p:sldId id="260" r:id="rId5"/>
    <p:sldId id="261" r:id="rId6"/>
    <p:sldId id="262" r:id="rId7"/>
    <p:sldId id="289" r:id="rId8"/>
    <p:sldId id="264" r:id="rId9"/>
    <p:sldId id="265" r:id="rId10"/>
    <p:sldId id="295" r:id="rId11"/>
    <p:sldId id="268" r:id="rId12"/>
    <p:sldId id="269" r:id="rId13"/>
    <p:sldId id="270" r:id="rId14"/>
    <p:sldId id="271" r:id="rId15"/>
    <p:sldId id="272" r:id="rId16"/>
    <p:sldId id="296" r:id="rId17"/>
    <p:sldId id="274" r:id="rId18"/>
    <p:sldId id="276" r:id="rId19"/>
    <p:sldId id="275" r:id="rId20"/>
    <p:sldId id="297" r:id="rId21"/>
    <p:sldId id="278" r:id="rId22"/>
    <p:sldId id="279" r:id="rId23"/>
    <p:sldId id="280" r:id="rId24"/>
    <p:sldId id="281" r:id="rId25"/>
    <p:sldId id="298" r:id="rId26"/>
    <p:sldId id="283" r:id="rId27"/>
    <p:sldId id="302"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A7DF"/>
    <a:srgbClr val="026AA7"/>
    <a:srgbClr val="026BA5"/>
    <a:srgbClr val="0168A3"/>
    <a:srgbClr val="565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64" autoAdjust="0"/>
    <p:restoredTop sz="94660"/>
  </p:normalViewPr>
  <p:slideViewPr>
    <p:cSldViewPr snapToGrid="0" showGuides="1">
      <p:cViewPr varScale="1">
        <p:scale>
          <a:sx n="116" d="100"/>
          <a:sy n="116" d="100"/>
        </p:scale>
        <p:origin x="126" y="102"/>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5EA6F3-4DFC-43C6-AD2D-8165C2CA808E}" type="datetimeFigureOut">
              <a:rPr lang="zh-CN" altLang="en-US" smtClean="0"/>
              <a:t>2018/4/27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3A5C2A-718A-4962-9B43-E65888496CD4}" type="slidenum">
              <a:rPr lang="zh-CN" altLang="en-US" smtClean="0"/>
              <a:t>‹#›</a:t>
            </a:fld>
            <a:endParaRPr lang="zh-CN" altLang="en-US"/>
          </a:p>
        </p:txBody>
      </p:sp>
    </p:spTree>
    <p:extLst>
      <p:ext uri="{BB962C8B-B14F-4D97-AF65-F5344CB8AC3E}">
        <p14:creationId xmlns:p14="http://schemas.microsoft.com/office/powerpoint/2010/main" val="2853686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3A5C2A-718A-4962-9B43-E65888496CD4}" type="slidenum">
              <a:rPr lang="zh-CN" altLang="en-US" smtClean="0"/>
              <a:t>1</a:t>
            </a:fld>
            <a:endParaRPr lang="zh-CN" altLang="en-US"/>
          </a:p>
        </p:txBody>
      </p:sp>
    </p:spTree>
    <p:extLst>
      <p:ext uri="{BB962C8B-B14F-4D97-AF65-F5344CB8AC3E}">
        <p14:creationId xmlns:p14="http://schemas.microsoft.com/office/powerpoint/2010/main" val="429716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a:t>
            </a:fld>
            <a:endParaRPr lang="zh-CN" altLang="en-US"/>
          </a:p>
        </p:txBody>
      </p:sp>
    </p:spTree>
    <p:extLst>
      <p:ext uri="{BB962C8B-B14F-4D97-AF65-F5344CB8AC3E}">
        <p14:creationId xmlns:p14="http://schemas.microsoft.com/office/powerpoint/2010/main" val="2751926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3</a:t>
            </a:fld>
            <a:endParaRPr lang="zh-CN" altLang="en-US"/>
          </a:p>
        </p:txBody>
      </p:sp>
    </p:spTree>
    <p:extLst>
      <p:ext uri="{BB962C8B-B14F-4D97-AF65-F5344CB8AC3E}">
        <p14:creationId xmlns:p14="http://schemas.microsoft.com/office/powerpoint/2010/main" val="240968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860522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912925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979195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7</a:t>
            </a:fld>
            <a:endParaRPr lang="zh-CN" altLang="en-US"/>
          </a:p>
        </p:txBody>
      </p:sp>
    </p:spTree>
    <p:extLst>
      <p:ext uri="{BB962C8B-B14F-4D97-AF65-F5344CB8AC3E}">
        <p14:creationId xmlns:p14="http://schemas.microsoft.com/office/powerpoint/2010/main" val="3678659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56831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94740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10</a:t>
            </a:fld>
            <a:endParaRPr lang="zh-CN" altLang="en-US"/>
          </a:p>
        </p:txBody>
      </p:sp>
    </p:spTree>
    <p:extLst>
      <p:ext uri="{BB962C8B-B14F-4D97-AF65-F5344CB8AC3E}">
        <p14:creationId xmlns:p14="http://schemas.microsoft.com/office/powerpoint/2010/main" val="791038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893573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108000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515287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388998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450312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16</a:t>
            </a:fld>
            <a:endParaRPr lang="zh-CN" altLang="en-US"/>
          </a:p>
        </p:txBody>
      </p:sp>
    </p:spTree>
    <p:extLst>
      <p:ext uri="{BB962C8B-B14F-4D97-AF65-F5344CB8AC3E}">
        <p14:creationId xmlns:p14="http://schemas.microsoft.com/office/powerpoint/2010/main" val="30171233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151839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504940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923272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20</a:t>
            </a:fld>
            <a:endParaRPr lang="zh-CN" altLang="en-US"/>
          </a:p>
        </p:txBody>
      </p:sp>
    </p:spTree>
    <p:extLst>
      <p:ext uri="{BB962C8B-B14F-4D97-AF65-F5344CB8AC3E}">
        <p14:creationId xmlns:p14="http://schemas.microsoft.com/office/powerpoint/2010/main" val="12246796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8133334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820013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1554186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1588010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25</a:t>
            </a:fld>
            <a:endParaRPr lang="zh-CN" altLang="en-US"/>
          </a:p>
        </p:txBody>
      </p:sp>
    </p:spTree>
    <p:extLst>
      <p:ext uri="{BB962C8B-B14F-4D97-AF65-F5344CB8AC3E}">
        <p14:creationId xmlns:p14="http://schemas.microsoft.com/office/powerpoint/2010/main" val="39872212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E07C8CD7-FFBC-403A-AAB7-CE7ABB33017B}"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7502381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2053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尾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正文">
    <p:spTree>
      <p:nvGrpSpPr>
        <p:cNvPr id="1" name=""/>
        <p:cNvGrpSpPr/>
        <p:nvPr/>
      </p:nvGrpSpPr>
      <p:grpSpPr>
        <a:xfrm>
          <a:off x="0" y="0"/>
          <a:ext cx="0" cy="0"/>
          <a:chOff x="0" y="0"/>
          <a:chExt cx="0" cy="0"/>
        </a:xfrm>
      </p:grpSpPr>
      <p:sp>
        <p:nvSpPr>
          <p:cNvPr id="3" name="Rectangle 41"/>
          <p:cNvSpPr/>
          <p:nvPr userDrawn="1"/>
        </p:nvSpPr>
        <p:spPr>
          <a:xfrm rot="16200000">
            <a:off x="-51961" y="603655"/>
            <a:ext cx="605446" cy="363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Rectangle 41"/>
          <p:cNvSpPr/>
          <p:nvPr userDrawn="1"/>
        </p:nvSpPr>
        <p:spPr>
          <a:xfrm rot="16200000">
            <a:off x="-211650" y="530748"/>
            <a:ext cx="605446" cy="182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5" name="直接连接符 4"/>
          <p:cNvCxnSpPr/>
          <p:nvPr userDrawn="1"/>
        </p:nvCxnSpPr>
        <p:spPr>
          <a:xfrm>
            <a:off x="3641738" y="627477"/>
            <a:ext cx="832196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过渡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biLevel thresh="25000"/>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3" name="组合 2"/>
          <p:cNvGrpSpPr/>
          <p:nvPr userDrawn="1"/>
        </p:nvGrpSpPr>
        <p:grpSpPr>
          <a:xfrm>
            <a:off x="4609465" y="2141855"/>
            <a:ext cx="7581900" cy="5080"/>
            <a:chOff x="7259" y="3373"/>
            <a:chExt cx="11940" cy="8"/>
          </a:xfrm>
        </p:grpSpPr>
        <p:cxnSp>
          <p:nvCxnSpPr>
            <p:cNvPr id="4" name="直接连接符 3"/>
            <p:cNvCxnSpPr/>
            <p:nvPr/>
          </p:nvCxnSpPr>
          <p:spPr>
            <a:xfrm>
              <a:off x="7259" y="3373"/>
              <a:ext cx="7551" cy="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4285" y="3373"/>
              <a:ext cx="491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userDrawn="1"/>
        </p:nvGrpSpPr>
        <p:grpSpPr>
          <a:xfrm>
            <a:off x="0" y="4806097"/>
            <a:ext cx="8279130" cy="5080"/>
            <a:chOff x="0" y="7413"/>
            <a:chExt cx="13038" cy="8"/>
          </a:xfrm>
        </p:grpSpPr>
        <p:cxnSp>
          <p:nvCxnSpPr>
            <p:cNvPr id="7" name="直接连接符 6"/>
            <p:cNvCxnSpPr/>
            <p:nvPr/>
          </p:nvCxnSpPr>
          <p:spPr>
            <a:xfrm>
              <a:off x="0" y="7413"/>
              <a:ext cx="628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488" y="7413"/>
              <a:ext cx="7551" cy="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par>
                          <p:cTn id="17" fill="hold">
                            <p:stCondLst>
                              <p:cond delay="1000"/>
                            </p:stCondLst>
                            <p:childTnLst>
                              <p:par>
                                <p:cTn id="18" presetID="8" presetClass="emph" presetSubtype="0" fill="hold" nodeType="afterEffect">
                                  <p:stCondLst>
                                    <p:cond delay="0"/>
                                  </p:stCondLst>
                                  <p:childTnLst>
                                    <p:animRot by="21600000">
                                      <p:cBhvr>
                                        <p:cTn id="19"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pic>
        <p:nvPicPr>
          <p:cNvPr id="4" name="图片 3" descr="图片包含 户外艺术系列, 星, 水&#10;&#10;已生成高可信度的说明"/>
          <p:cNvPicPr>
            <a:picLocks noChangeAspect="1"/>
          </p:cNvPicPr>
          <p:nvPr userDrawn="1"/>
        </p:nvPicPr>
        <p:blipFill rotWithShape="1">
          <a:blip r:embed="rId6">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2.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717410" y="-2596712"/>
            <a:ext cx="6996048" cy="12244680"/>
          </a:xfrm>
          <a:prstGeom prst="rect">
            <a:avLst/>
          </a:prstGeom>
        </p:spPr>
      </p:pic>
      <p:pic>
        <p:nvPicPr>
          <p:cNvPr id="14" name="图片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55450" y="0"/>
            <a:ext cx="6858000" cy="6858000"/>
          </a:xfrm>
          <a:prstGeom prst="rect">
            <a:avLst/>
          </a:prstGeom>
        </p:spPr>
      </p:pic>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9819" y="2783592"/>
            <a:ext cx="2853295" cy="4363345"/>
          </a:xfrm>
          <a:prstGeom prst="rect">
            <a:avLst/>
          </a:prstGeom>
        </p:spPr>
      </p:pic>
      <p:sp>
        <p:nvSpPr>
          <p:cNvPr id="9" name="文本框 8"/>
          <p:cNvSpPr txBox="1"/>
          <p:nvPr/>
        </p:nvSpPr>
        <p:spPr>
          <a:xfrm>
            <a:off x="1574782" y="2413336"/>
            <a:ext cx="9403367" cy="1015663"/>
          </a:xfrm>
          <a:prstGeom prst="rect">
            <a:avLst/>
          </a:prstGeom>
          <a:noFill/>
          <a:effectLst/>
        </p:spPr>
        <p:txBody>
          <a:bodyPr wrap="square" rtlCol="0">
            <a:spAutoFit/>
          </a:bodyPr>
          <a:lstStyle/>
          <a:p>
            <a:pPr algn="ctr"/>
            <a:r>
              <a:rPr lang="zh-CN" altLang="en-US" sz="6000" b="1"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科技风区块链介绍模板</a:t>
            </a:r>
          </a:p>
        </p:txBody>
      </p:sp>
      <p:sp>
        <p:nvSpPr>
          <p:cNvPr id="11" name="文本框 10"/>
          <p:cNvSpPr txBox="1"/>
          <p:nvPr/>
        </p:nvSpPr>
        <p:spPr>
          <a:xfrm>
            <a:off x="2383899" y="3428999"/>
            <a:ext cx="7794422" cy="461665"/>
          </a:xfrm>
          <a:prstGeom prst="rect">
            <a:avLst/>
          </a:prstGeom>
          <a:noFill/>
        </p:spPr>
        <p:txBody>
          <a:bodyPr wrap="square" rtlCol="0">
            <a:spAutoFit/>
          </a:bodyPr>
          <a:lstStyle/>
          <a:p>
            <a:pPr algn="dist"/>
            <a:r>
              <a:rPr lang="en-US" altLang="zh-CN" sz="2400" b="1" dirty="0">
                <a:solidFill>
                  <a:schemeClr val="tx1">
                    <a:lumMod val="85000"/>
                    <a:lumOff val="15000"/>
                  </a:schemeClr>
                </a:solidFill>
              </a:rPr>
              <a:t>High-end technology chain block is introduced</a:t>
            </a:r>
            <a:endParaRPr lang="zh-CN" altLang="en-US" sz="2400" b="1"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228" name="Two Steps From Hell - Victo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09600" y="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 presetClass="mediacall" presetSubtype="0" fill="hold" nodeType="afterEffect">
                                  <p:stCondLst>
                                    <p:cond delay="0"/>
                                  </p:stCondLst>
                                  <p:childTnLst>
                                    <p:cmd type="call" cmd="playFrom(0.0)">
                                      <p:cBhvr>
                                        <p:cTn id="16" dur="1" fill="hold"/>
                                        <p:tgtEl>
                                          <p:spTgt spid="228"/>
                                        </p:tgtEl>
                                      </p:cBhvr>
                                    </p:cmd>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9"/>
                                        </p:tgtEl>
                                        <p:attrNameLst>
                                          <p:attrName>ppt_y</p:attrName>
                                        </p:attrNameLst>
                                      </p:cBhvr>
                                      <p:tavLst>
                                        <p:tav tm="0">
                                          <p:val>
                                            <p:strVal val="#ppt_y"/>
                                          </p:val>
                                        </p:tav>
                                        <p:tav tm="100000">
                                          <p:val>
                                            <p:strVal val="#ppt_y"/>
                                          </p:val>
                                        </p:tav>
                                      </p:tavLst>
                                    </p:anim>
                                    <p:anim calcmode="lin" valueType="num">
                                      <p:cBhvr>
                                        <p:cTn id="2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9"/>
                                        </p:tgtEl>
                                      </p:cBhvr>
                                    </p:animEffect>
                                  </p:childTnLst>
                                </p:cTn>
                              </p:par>
                            </p:childTnLst>
                          </p:cTn>
                        </p:par>
                        <p:par>
                          <p:cTn id="25" fill="hold">
                            <p:stCondLst>
                              <p:cond delay="2450"/>
                            </p:stCondLst>
                            <p:childTnLst>
                              <p:par>
                                <p:cTn id="26" presetID="29" presetClass="entr" presetSubtype="0" fill="hold" grpId="1"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ppt_x</p:attrName>
                                        </p:attrNameLst>
                                      </p:cBhvr>
                                      <p:tavLst>
                                        <p:tav tm="0">
                                          <p:val>
                                            <p:strVal val="#ppt_x-.2"/>
                                          </p:val>
                                        </p:tav>
                                        <p:tav tm="100000">
                                          <p:val>
                                            <p:strVal val="#ppt_x"/>
                                          </p:val>
                                        </p:tav>
                                      </p:tavLst>
                                    </p:anim>
                                    <p:anim calcmode="lin" valueType="num">
                                      <p:cBhvr>
                                        <p:cTn id="29"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228"/>
                </p:tgtEl>
              </p:cMediaNode>
            </p:audio>
          </p:childTnLst>
        </p:cTn>
      </p:par>
    </p:tnLst>
    <p:bldLst>
      <p:bldP spid="9" grpId="0"/>
      <p:bldP spid="11" grpId="0"/>
      <p:bldP spid="11" grpId="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2" name="矩形 21"/>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7063450" y="1086220"/>
            <a:ext cx="4265065" cy="1676012"/>
          </a:xfrm>
          <a:prstGeom prst="rect">
            <a:avLst/>
          </a:prstGeom>
        </p:spPr>
      </p:pic>
      <p:sp>
        <p:nvSpPr>
          <p:cNvPr id="43" name="文本框 42"/>
          <p:cNvSpPr txBox="1"/>
          <p:nvPr/>
        </p:nvSpPr>
        <p:spPr>
          <a:xfrm>
            <a:off x="887244" y="3123446"/>
            <a:ext cx="819785" cy="706755"/>
          </a:xfrm>
          <a:prstGeom prst="rect">
            <a:avLst/>
          </a:prstGeom>
          <a:noFill/>
        </p:spPr>
        <p:txBody>
          <a:bodyPr wrap="square" rtlCol="0">
            <a:spAutoFit/>
          </a:bodyPr>
          <a:lstStyle/>
          <a:p>
            <a:pPr algn="r"/>
            <a:r>
              <a:rPr lang="en-US" altLang="zh-CN" sz="4000" b="1" dirty="0">
                <a:solidFill>
                  <a:schemeClr val="bg1"/>
                </a:solidFill>
                <a:latin typeface="微软雅黑" panose="020B0503020204020204" pitchFamily="34" charset="-122"/>
                <a:ea typeface="微软雅黑" panose="020B0503020204020204" pitchFamily="34" charset="-122"/>
              </a:rPr>
              <a:t>01</a:t>
            </a:r>
          </a:p>
        </p:txBody>
      </p:sp>
      <p:sp>
        <p:nvSpPr>
          <p:cNvPr id="44" name="圆角矩形 8"/>
          <p:cNvSpPr/>
          <p:nvPr/>
        </p:nvSpPr>
        <p:spPr>
          <a:xfrm>
            <a:off x="1884829" y="3219966"/>
            <a:ext cx="3180080" cy="513080"/>
          </a:xfrm>
          <a:prstGeom prst="roundRect">
            <a:avLst/>
          </a:prstGeom>
          <a:noFill/>
          <a:ln w="12700" cmpd="sng">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区块链简介</a:t>
            </a:r>
            <a:endParaRPr lang="en-US" altLang="zh-CN" sz="2000"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45" name="文本框 44"/>
          <p:cNvSpPr txBox="1"/>
          <p:nvPr/>
        </p:nvSpPr>
        <p:spPr>
          <a:xfrm>
            <a:off x="887244" y="4065420"/>
            <a:ext cx="819785" cy="706755"/>
          </a:xfrm>
          <a:prstGeom prst="rect">
            <a:avLst/>
          </a:prstGeom>
          <a:noFill/>
        </p:spPr>
        <p:txBody>
          <a:bodyPr wrap="square" rtlCol="0">
            <a:spAutoFit/>
          </a:bodyPr>
          <a:lstStyle/>
          <a:p>
            <a:pPr algn="r"/>
            <a:r>
              <a:rPr lang="en-US" altLang="zh-CN" sz="4000" b="1">
                <a:solidFill>
                  <a:schemeClr val="bg1"/>
                </a:solidFill>
                <a:latin typeface="微软雅黑" panose="020B0503020204020204" pitchFamily="34" charset="-122"/>
                <a:ea typeface="微软雅黑" panose="020B0503020204020204" pitchFamily="34" charset="-122"/>
              </a:rPr>
              <a:t>02</a:t>
            </a:r>
          </a:p>
        </p:txBody>
      </p:sp>
      <p:sp>
        <p:nvSpPr>
          <p:cNvPr id="46" name="圆角矩形 10"/>
          <p:cNvSpPr/>
          <p:nvPr/>
        </p:nvSpPr>
        <p:spPr>
          <a:xfrm>
            <a:off x="1884829" y="4161940"/>
            <a:ext cx="3180080" cy="513080"/>
          </a:xfrm>
          <a:prstGeom prst="roundRect">
            <a:avLst/>
          </a:prstGeom>
          <a:noFill/>
          <a:ln w="12700" cmpd="sng">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特征及分类</a:t>
            </a:r>
          </a:p>
        </p:txBody>
      </p:sp>
      <p:sp>
        <p:nvSpPr>
          <p:cNvPr id="47" name="文本框 46"/>
          <p:cNvSpPr txBox="1"/>
          <p:nvPr/>
        </p:nvSpPr>
        <p:spPr>
          <a:xfrm>
            <a:off x="887244" y="5007394"/>
            <a:ext cx="819785" cy="706755"/>
          </a:xfrm>
          <a:prstGeom prst="rect">
            <a:avLst/>
          </a:prstGeom>
          <a:noFill/>
        </p:spPr>
        <p:txBody>
          <a:bodyPr wrap="square" rtlCol="0">
            <a:spAutoFit/>
          </a:bodyPr>
          <a:lstStyle/>
          <a:p>
            <a:pPr algn="r"/>
            <a:r>
              <a:rPr lang="en-US" altLang="zh-CN" sz="4000" b="1">
                <a:solidFill>
                  <a:schemeClr val="bg1"/>
                </a:solidFill>
                <a:latin typeface="微软雅黑" panose="020B0503020204020204" pitchFamily="34" charset="-122"/>
                <a:ea typeface="微软雅黑" panose="020B0503020204020204" pitchFamily="34" charset="-122"/>
              </a:rPr>
              <a:t>03</a:t>
            </a:r>
          </a:p>
        </p:txBody>
      </p:sp>
      <p:sp>
        <p:nvSpPr>
          <p:cNvPr id="48" name="圆角矩形 12"/>
          <p:cNvSpPr/>
          <p:nvPr/>
        </p:nvSpPr>
        <p:spPr>
          <a:xfrm>
            <a:off x="1884829" y="5103914"/>
            <a:ext cx="3180080" cy="513080"/>
          </a:xfrm>
          <a:prstGeom prst="roundRect">
            <a:avLst/>
          </a:prstGeom>
          <a:noFill/>
          <a:ln w="12700" cmpd="sng">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区块链网络</a:t>
            </a:r>
            <a:endParaRPr lang="en-US" altLang="zh-CN" sz="2000"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49" name="文本框 48"/>
          <p:cNvSpPr txBox="1"/>
          <p:nvPr/>
        </p:nvSpPr>
        <p:spPr>
          <a:xfrm>
            <a:off x="4196939" y="3161705"/>
            <a:ext cx="819785" cy="706755"/>
          </a:xfrm>
          <a:prstGeom prst="rect">
            <a:avLst/>
          </a:prstGeom>
          <a:noFill/>
        </p:spPr>
        <p:txBody>
          <a:bodyPr wrap="square" rtlCol="0">
            <a:spAutoFit/>
          </a:bodyPr>
          <a:lstStyle/>
          <a:p>
            <a:pPr algn="r"/>
            <a:r>
              <a:rPr lang="en-US" altLang="zh-CN" sz="4000" b="1">
                <a:solidFill>
                  <a:schemeClr val="bg1"/>
                </a:solidFill>
                <a:latin typeface="微软雅黑" panose="020B0503020204020204" pitchFamily="34" charset="-122"/>
                <a:ea typeface="微软雅黑" panose="020B0503020204020204" pitchFamily="34" charset="-122"/>
              </a:rPr>
              <a:t>04</a:t>
            </a:r>
          </a:p>
        </p:txBody>
      </p:sp>
      <p:sp>
        <p:nvSpPr>
          <p:cNvPr id="50" name="圆角矩形 32"/>
          <p:cNvSpPr/>
          <p:nvPr/>
        </p:nvSpPr>
        <p:spPr>
          <a:xfrm>
            <a:off x="5194524" y="3258225"/>
            <a:ext cx="3180080" cy="513080"/>
          </a:xfrm>
          <a:prstGeom prst="roundRect">
            <a:avLst/>
          </a:prstGeom>
          <a:noFill/>
          <a:ln w="12700" cmpd="sng">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 数据结构</a:t>
            </a:r>
            <a:endParaRPr lang="en-US" altLang="zh-CN" sz="2000"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51" name="文本框 50"/>
          <p:cNvSpPr txBox="1"/>
          <p:nvPr/>
        </p:nvSpPr>
        <p:spPr>
          <a:xfrm>
            <a:off x="4196939" y="4116350"/>
            <a:ext cx="819785" cy="706755"/>
          </a:xfrm>
          <a:prstGeom prst="rect">
            <a:avLst/>
          </a:prstGeom>
          <a:noFill/>
        </p:spPr>
        <p:txBody>
          <a:bodyPr wrap="square" rtlCol="0">
            <a:spAutoFit/>
          </a:bodyPr>
          <a:lstStyle/>
          <a:p>
            <a:pPr algn="r"/>
            <a:r>
              <a:rPr lang="en-US" altLang="zh-CN" sz="4000" b="1" dirty="0">
                <a:solidFill>
                  <a:schemeClr val="bg1"/>
                </a:solidFill>
                <a:latin typeface="微软雅黑" panose="020B0503020204020204" pitchFamily="34" charset="-122"/>
                <a:ea typeface="微软雅黑" panose="020B0503020204020204" pitchFamily="34" charset="-122"/>
              </a:rPr>
              <a:t>05</a:t>
            </a:r>
          </a:p>
        </p:txBody>
      </p:sp>
      <p:sp>
        <p:nvSpPr>
          <p:cNvPr id="52" name="圆角矩形 14"/>
          <p:cNvSpPr/>
          <p:nvPr/>
        </p:nvSpPr>
        <p:spPr>
          <a:xfrm>
            <a:off x="5194524" y="4212870"/>
            <a:ext cx="3180080" cy="513080"/>
          </a:xfrm>
          <a:prstGeom prst="roundRect">
            <a:avLst/>
          </a:prstGeom>
          <a:noFill/>
          <a:ln w="12700" cmpd="sng">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核心问题</a:t>
            </a:r>
            <a:endParaRPr lang="zh-CN"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4203924" y="4995108"/>
            <a:ext cx="819785" cy="706755"/>
          </a:xfrm>
          <a:prstGeom prst="rect">
            <a:avLst/>
          </a:prstGeom>
          <a:noFill/>
        </p:spPr>
        <p:txBody>
          <a:bodyPr wrap="square" rtlCol="0">
            <a:spAutoFit/>
          </a:bodyPr>
          <a:lstStyle/>
          <a:p>
            <a:pPr algn="r"/>
            <a:r>
              <a:rPr lang="en-US" altLang="zh-CN" sz="4000" b="1" dirty="0">
                <a:solidFill>
                  <a:schemeClr val="bg1"/>
                </a:solidFill>
                <a:latin typeface="微软雅黑" panose="020B0503020204020204" pitchFamily="34" charset="-122"/>
                <a:ea typeface="微软雅黑" panose="020B0503020204020204" pitchFamily="34" charset="-122"/>
              </a:rPr>
              <a:t>06</a:t>
            </a:r>
          </a:p>
        </p:txBody>
      </p:sp>
      <p:sp>
        <p:nvSpPr>
          <p:cNvPr id="54" name="圆角矩形 16"/>
          <p:cNvSpPr/>
          <p:nvPr/>
        </p:nvSpPr>
        <p:spPr>
          <a:xfrm>
            <a:off x="5201509" y="5091628"/>
            <a:ext cx="3180080" cy="513080"/>
          </a:xfrm>
          <a:prstGeom prst="roundRect">
            <a:avLst/>
          </a:prstGeom>
          <a:noFill/>
          <a:ln w="12700" cmpd="sng">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前景展望</a:t>
            </a:r>
            <a:endParaRPr lang="en-US" altLang="zh-CN" sz="2000"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40" name="Text Box 5"/>
          <p:cNvSpPr txBox="1">
            <a:spLocks noChangeArrowheads="1"/>
          </p:cNvSpPr>
          <p:nvPr/>
        </p:nvSpPr>
        <p:spPr bwMode="auto">
          <a:xfrm>
            <a:off x="7704412" y="1493850"/>
            <a:ext cx="1624887" cy="769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panose="020F0502020204030204"/>
                <a:ea typeface="微软雅黑" panose="020B0503020204020204" pitchFamily="34" charset="-122"/>
                <a:cs typeface="+mn-cs"/>
              </a:rPr>
              <a:t>目录</a:t>
            </a:r>
          </a:p>
        </p:txBody>
      </p:sp>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3221" y="1648557"/>
            <a:ext cx="3406579" cy="52094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p:cTn id="11" dur="500" fill="hold"/>
                                        <p:tgtEl>
                                          <p:spTgt spid="43"/>
                                        </p:tgtEl>
                                        <p:attrNameLst>
                                          <p:attrName>ppt_w</p:attrName>
                                        </p:attrNameLst>
                                      </p:cBhvr>
                                      <p:tavLst>
                                        <p:tav tm="0">
                                          <p:val>
                                            <p:fltVal val="0"/>
                                          </p:val>
                                        </p:tav>
                                        <p:tav tm="100000">
                                          <p:val>
                                            <p:strVal val="#ppt_w"/>
                                          </p:val>
                                        </p:tav>
                                      </p:tavLst>
                                    </p:anim>
                                    <p:anim calcmode="lin" valueType="num">
                                      <p:cBhvr>
                                        <p:cTn id="12" dur="500" fill="hold"/>
                                        <p:tgtEl>
                                          <p:spTgt spid="43"/>
                                        </p:tgtEl>
                                        <p:attrNameLst>
                                          <p:attrName>ppt_h</p:attrName>
                                        </p:attrNameLst>
                                      </p:cBhvr>
                                      <p:tavLst>
                                        <p:tav tm="0">
                                          <p:val>
                                            <p:fltVal val="0"/>
                                          </p:val>
                                        </p:tav>
                                        <p:tav tm="100000">
                                          <p:val>
                                            <p:strVal val="#ppt_h"/>
                                          </p:val>
                                        </p:tav>
                                      </p:tavLst>
                                    </p:anim>
                                    <p:animEffect transition="in" filter="fade">
                                      <p:cBhvr>
                                        <p:cTn id="13" dur="500"/>
                                        <p:tgtEl>
                                          <p:spTgt spid="43"/>
                                        </p:tgtEl>
                                      </p:cBhvr>
                                    </p:animEffect>
                                  </p:childTnLst>
                                </p:cTn>
                              </p:par>
                            </p:childTnLst>
                          </p:cTn>
                        </p:par>
                        <p:par>
                          <p:cTn id="14" fill="hold">
                            <p:stCondLst>
                              <p:cond delay="1000"/>
                            </p:stCondLst>
                            <p:childTnLst>
                              <p:par>
                                <p:cTn id="15" presetID="29" presetClass="entr" presetSubtype="0" fill="hold" grpId="1"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ppt_x</p:attrName>
                                        </p:attrNameLst>
                                      </p:cBhvr>
                                      <p:tavLst>
                                        <p:tav tm="0">
                                          <p:val>
                                            <p:strVal val="#ppt_x-.2"/>
                                          </p:val>
                                        </p:tav>
                                        <p:tav tm="100000">
                                          <p:val>
                                            <p:strVal val="#ppt_x"/>
                                          </p:val>
                                        </p:tav>
                                      </p:tavLst>
                                    </p:anim>
                                    <p:anim calcmode="lin" valueType="num">
                                      <p:cBhvr>
                                        <p:cTn id="18" dur="500" fill="hold"/>
                                        <p:tgtEl>
                                          <p:spTgt spid="44"/>
                                        </p:tgtEl>
                                        <p:attrNameLst>
                                          <p:attrName>ppt_y</p:attrName>
                                        </p:attrNameLst>
                                      </p:cBhvr>
                                      <p:tavLst>
                                        <p:tav tm="0">
                                          <p:val>
                                            <p:strVal val="#ppt_y"/>
                                          </p:val>
                                        </p:tav>
                                        <p:tav tm="100000">
                                          <p:val>
                                            <p:strVal val="#ppt_y"/>
                                          </p:val>
                                        </p:tav>
                                      </p:tavLst>
                                    </p:anim>
                                    <p:animEffect transition="in" filter="wipe(right)" prLst="gradientSize: 0.1">
                                      <p:cBhvr>
                                        <p:cTn id="19" dur="500"/>
                                        <p:tgtEl>
                                          <p:spTgt spid="4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ppt_w</p:attrName>
                                        </p:attrNameLst>
                                      </p:cBhvr>
                                      <p:tavLst>
                                        <p:tav tm="0">
                                          <p:val>
                                            <p:fltVal val="0"/>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animEffect transition="in" filter="fade">
                                      <p:cBhvr>
                                        <p:cTn id="25" dur="500"/>
                                        <p:tgtEl>
                                          <p:spTgt spid="45"/>
                                        </p:tgtEl>
                                      </p:cBhvr>
                                    </p:animEffect>
                                  </p:childTnLst>
                                </p:cTn>
                              </p:par>
                            </p:childTnLst>
                          </p:cTn>
                        </p:par>
                        <p:par>
                          <p:cTn id="26" fill="hold">
                            <p:stCondLst>
                              <p:cond delay="2000"/>
                            </p:stCondLst>
                            <p:childTnLst>
                              <p:par>
                                <p:cTn id="27" presetID="29" presetClass="entr" presetSubtype="0" fill="hold" grpId="1" nodeType="after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p:cTn id="29" dur="500" fill="hold"/>
                                        <p:tgtEl>
                                          <p:spTgt spid="46"/>
                                        </p:tgtEl>
                                        <p:attrNameLst>
                                          <p:attrName>ppt_x</p:attrName>
                                        </p:attrNameLst>
                                      </p:cBhvr>
                                      <p:tavLst>
                                        <p:tav tm="0">
                                          <p:val>
                                            <p:strVal val="#ppt_x-.2"/>
                                          </p:val>
                                        </p:tav>
                                        <p:tav tm="100000">
                                          <p:val>
                                            <p:strVal val="#ppt_x"/>
                                          </p:val>
                                        </p:tav>
                                      </p:tavLst>
                                    </p:anim>
                                    <p:anim calcmode="lin" valueType="num">
                                      <p:cBhvr>
                                        <p:cTn id="30" dur="5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31" dur="500"/>
                                        <p:tgtEl>
                                          <p:spTgt spid="46"/>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ppt_w</p:attrName>
                                        </p:attrNameLst>
                                      </p:cBhvr>
                                      <p:tavLst>
                                        <p:tav tm="0">
                                          <p:val>
                                            <p:fltVal val="0"/>
                                          </p:val>
                                        </p:tav>
                                        <p:tav tm="100000">
                                          <p:val>
                                            <p:strVal val="#ppt_w"/>
                                          </p:val>
                                        </p:tav>
                                      </p:tavLst>
                                    </p:anim>
                                    <p:anim calcmode="lin" valueType="num">
                                      <p:cBhvr>
                                        <p:cTn id="36" dur="500" fill="hold"/>
                                        <p:tgtEl>
                                          <p:spTgt spid="47"/>
                                        </p:tgtEl>
                                        <p:attrNameLst>
                                          <p:attrName>ppt_h</p:attrName>
                                        </p:attrNameLst>
                                      </p:cBhvr>
                                      <p:tavLst>
                                        <p:tav tm="0">
                                          <p:val>
                                            <p:fltVal val="0"/>
                                          </p:val>
                                        </p:tav>
                                        <p:tav tm="100000">
                                          <p:val>
                                            <p:strVal val="#ppt_h"/>
                                          </p:val>
                                        </p:tav>
                                      </p:tavLst>
                                    </p:anim>
                                    <p:animEffect transition="in" filter="fade">
                                      <p:cBhvr>
                                        <p:cTn id="37" dur="500"/>
                                        <p:tgtEl>
                                          <p:spTgt spid="47"/>
                                        </p:tgtEl>
                                      </p:cBhvr>
                                    </p:animEffect>
                                  </p:childTnLst>
                                </p:cTn>
                              </p:par>
                            </p:childTnLst>
                          </p:cTn>
                        </p:par>
                        <p:par>
                          <p:cTn id="38" fill="hold">
                            <p:stCondLst>
                              <p:cond delay="3000"/>
                            </p:stCondLst>
                            <p:childTnLst>
                              <p:par>
                                <p:cTn id="39" presetID="29" presetClass="entr" presetSubtype="0" fill="hold" grpId="1"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500" fill="hold"/>
                                        <p:tgtEl>
                                          <p:spTgt spid="48"/>
                                        </p:tgtEl>
                                        <p:attrNameLst>
                                          <p:attrName>ppt_x</p:attrName>
                                        </p:attrNameLst>
                                      </p:cBhvr>
                                      <p:tavLst>
                                        <p:tav tm="0">
                                          <p:val>
                                            <p:strVal val="#ppt_x-.2"/>
                                          </p:val>
                                        </p:tav>
                                        <p:tav tm="100000">
                                          <p:val>
                                            <p:strVal val="#ppt_x"/>
                                          </p:val>
                                        </p:tav>
                                      </p:tavLst>
                                    </p:anim>
                                    <p:anim calcmode="lin" valueType="num">
                                      <p:cBhvr>
                                        <p:cTn id="42" dur="500" fill="hold"/>
                                        <p:tgtEl>
                                          <p:spTgt spid="48"/>
                                        </p:tgtEl>
                                        <p:attrNameLst>
                                          <p:attrName>ppt_y</p:attrName>
                                        </p:attrNameLst>
                                      </p:cBhvr>
                                      <p:tavLst>
                                        <p:tav tm="0">
                                          <p:val>
                                            <p:strVal val="#ppt_y"/>
                                          </p:val>
                                        </p:tav>
                                        <p:tav tm="100000">
                                          <p:val>
                                            <p:strVal val="#ppt_y"/>
                                          </p:val>
                                        </p:tav>
                                      </p:tavLst>
                                    </p:anim>
                                    <p:animEffect transition="in" filter="wipe(right)" prLst="gradientSize: 0.1">
                                      <p:cBhvr>
                                        <p:cTn id="43" dur="500"/>
                                        <p:tgtEl>
                                          <p:spTgt spid="48"/>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4000"/>
                            </p:stCondLst>
                            <p:childTnLst>
                              <p:par>
                                <p:cTn id="51" presetID="29" presetClass="entr" presetSubtype="0" fill="hold" grpId="1" nodeType="after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p:cTn id="53" dur="500" fill="hold"/>
                                        <p:tgtEl>
                                          <p:spTgt spid="50"/>
                                        </p:tgtEl>
                                        <p:attrNameLst>
                                          <p:attrName>ppt_x</p:attrName>
                                        </p:attrNameLst>
                                      </p:cBhvr>
                                      <p:tavLst>
                                        <p:tav tm="0">
                                          <p:val>
                                            <p:strVal val="#ppt_x-.2"/>
                                          </p:val>
                                        </p:tav>
                                        <p:tav tm="100000">
                                          <p:val>
                                            <p:strVal val="#ppt_x"/>
                                          </p:val>
                                        </p:tav>
                                      </p:tavLst>
                                    </p:anim>
                                    <p:anim calcmode="lin" valueType="num">
                                      <p:cBhvr>
                                        <p:cTn id="54" dur="500" fill="hold"/>
                                        <p:tgtEl>
                                          <p:spTgt spid="50"/>
                                        </p:tgtEl>
                                        <p:attrNameLst>
                                          <p:attrName>ppt_y</p:attrName>
                                        </p:attrNameLst>
                                      </p:cBhvr>
                                      <p:tavLst>
                                        <p:tav tm="0">
                                          <p:val>
                                            <p:strVal val="#ppt_y"/>
                                          </p:val>
                                        </p:tav>
                                        <p:tav tm="100000">
                                          <p:val>
                                            <p:strVal val="#ppt_y"/>
                                          </p:val>
                                        </p:tav>
                                      </p:tavLst>
                                    </p:anim>
                                    <p:animEffect transition="in" filter="wipe(right)" prLst="gradientSize: 0.1">
                                      <p:cBhvr>
                                        <p:cTn id="55" dur="500"/>
                                        <p:tgtEl>
                                          <p:spTgt spid="50"/>
                                        </p:tgtEl>
                                      </p:cBhvr>
                                    </p:animEffect>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p:cTn id="59" dur="500" fill="hold"/>
                                        <p:tgtEl>
                                          <p:spTgt spid="51"/>
                                        </p:tgtEl>
                                        <p:attrNameLst>
                                          <p:attrName>ppt_w</p:attrName>
                                        </p:attrNameLst>
                                      </p:cBhvr>
                                      <p:tavLst>
                                        <p:tav tm="0">
                                          <p:val>
                                            <p:fltVal val="0"/>
                                          </p:val>
                                        </p:tav>
                                        <p:tav tm="100000">
                                          <p:val>
                                            <p:strVal val="#ppt_w"/>
                                          </p:val>
                                        </p:tav>
                                      </p:tavLst>
                                    </p:anim>
                                    <p:anim calcmode="lin" valueType="num">
                                      <p:cBhvr>
                                        <p:cTn id="60" dur="500" fill="hold"/>
                                        <p:tgtEl>
                                          <p:spTgt spid="51"/>
                                        </p:tgtEl>
                                        <p:attrNameLst>
                                          <p:attrName>ppt_h</p:attrName>
                                        </p:attrNameLst>
                                      </p:cBhvr>
                                      <p:tavLst>
                                        <p:tav tm="0">
                                          <p:val>
                                            <p:fltVal val="0"/>
                                          </p:val>
                                        </p:tav>
                                        <p:tav tm="100000">
                                          <p:val>
                                            <p:strVal val="#ppt_h"/>
                                          </p:val>
                                        </p:tav>
                                      </p:tavLst>
                                    </p:anim>
                                    <p:animEffect transition="in" filter="fade">
                                      <p:cBhvr>
                                        <p:cTn id="61" dur="500"/>
                                        <p:tgtEl>
                                          <p:spTgt spid="51"/>
                                        </p:tgtEl>
                                      </p:cBhvr>
                                    </p:animEffect>
                                  </p:childTnLst>
                                </p:cTn>
                              </p:par>
                            </p:childTnLst>
                          </p:cTn>
                        </p:par>
                        <p:par>
                          <p:cTn id="62" fill="hold">
                            <p:stCondLst>
                              <p:cond delay="5000"/>
                            </p:stCondLst>
                            <p:childTnLst>
                              <p:par>
                                <p:cTn id="63" presetID="29" presetClass="entr" presetSubtype="0" fill="hold" grpId="1"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p:cTn id="65" dur="500" fill="hold"/>
                                        <p:tgtEl>
                                          <p:spTgt spid="52"/>
                                        </p:tgtEl>
                                        <p:attrNameLst>
                                          <p:attrName>ppt_x</p:attrName>
                                        </p:attrNameLst>
                                      </p:cBhvr>
                                      <p:tavLst>
                                        <p:tav tm="0">
                                          <p:val>
                                            <p:strVal val="#ppt_x-.2"/>
                                          </p:val>
                                        </p:tav>
                                        <p:tav tm="100000">
                                          <p:val>
                                            <p:strVal val="#ppt_x"/>
                                          </p:val>
                                        </p:tav>
                                      </p:tavLst>
                                    </p:anim>
                                    <p:anim calcmode="lin" valueType="num">
                                      <p:cBhvr>
                                        <p:cTn id="66" dur="500" fill="hold"/>
                                        <p:tgtEl>
                                          <p:spTgt spid="52"/>
                                        </p:tgtEl>
                                        <p:attrNameLst>
                                          <p:attrName>ppt_y</p:attrName>
                                        </p:attrNameLst>
                                      </p:cBhvr>
                                      <p:tavLst>
                                        <p:tav tm="0">
                                          <p:val>
                                            <p:strVal val="#ppt_y"/>
                                          </p:val>
                                        </p:tav>
                                        <p:tav tm="100000">
                                          <p:val>
                                            <p:strVal val="#ppt_y"/>
                                          </p:val>
                                        </p:tav>
                                      </p:tavLst>
                                    </p:anim>
                                    <p:animEffect transition="in" filter="wipe(right)" prLst="gradientSize: 0.1">
                                      <p:cBhvr>
                                        <p:cTn id="67" dur="500"/>
                                        <p:tgtEl>
                                          <p:spTgt spid="52"/>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p:cTn id="71" dur="500" fill="hold"/>
                                        <p:tgtEl>
                                          <p:spTgt spid="53"/>
                                        </p:tgtEl>
                                        <p:attrNameLst>
                                          <p:attrName>ppt_w</p:attrName>
                                        </p:attrNameLst>
                                      </p:cBhvr>
                                      <p:tavLst>
                                        <p:tav tm="0">
                                          <p:val>
                                            <p:fltVal val="0"/>
                                          </p:val>
                                        </p:tav>
                                        <p:tav tm="100000">
                                          <p:val>
                                            <p:strVal val="#ppt_w"/>
                                          </p:val>
                                        </p:tav>
                                      </p:tavLst>
                                    </p:anim>
                                    <p:anim calcmode="lin" valueType="num">
                                      <p:cBhvr>
                                        <p:cTn id="72" dur="500" fill="hold"/>
                                        <p:tgtEl>
                                          <p:spTgt spid="53"/>
                                        </p:tgtEl>
                                        <p:attrNameLst>
                                          <p:attrName>ppt_h</p:attrName>
                                        </p:attrNameLst>
                                      </p:cBhvr>
                                      <p:tavLst>
                                        <p:tav tm="0">
                                          <p:val>
                                            <p:fltVal val="0"/>
                                          </p:val>
                                        </p:tav>
                                        <p:tav tm="100000">
                                          <p:val>
                                            <p:strVal val="#ppt_h"/>
                                          </p:val>
                                        </p:tav>
                                      </p:tavLst>
                                    </p:anim>
                                    <p:animEffect transition="in" filter="fade">
                                      <p:cBhvr>
                                        <p:cTn id="73" dur="500"/>
                                        <p:tgtEl>
                                          <p:spTgt spid="53"/>
                                        </p:tgtEl>
                                      </p:cBhvr>
                                    </p:animEffect>
                                  </p:childTnLst>
                                </p:cTn>
                              </p:par>
                            </p:childTnLst>
                          </p:cTn>
                        </p:par>
                        <p:par>
                          <p:cTn id="74" fill="hold">
                            <p:stCondLst>
                              <p:cond delay="6000"/>
                            </p:stCondLst>
                            <p:childTnLst>
                              <p:par>
                                <p:cTn id="75" presetID="29" presetClass="entr" presetSubtype="0" fill="hold" grpId="1" nodeType="afterEffect">
                                  <p:stCondLst>
                                    <p:cond delay="0"/>
                                  </p:stCondLst>
                                  <p:childTnLst>
                                    <p:set>
                                      <p:cBhvr>
                                        <p:cTn id="76" dur="1" fill="hold">
                                          <p:stCondLst>
                                            <p:cond delay="0"/>
                                          </p:stCondLst>
                                        </p:cTn>
                                        <p:tgtEl>
                                          <p:spTgt spid="54"/>
                                        </p:tgtEl>
                                        <p:attrNameLst>
                                          <p:attrName>style.visibility</p:attrName>
                                        </p:attrNameLst>
                                      </p:cBhvr>
                                      <p:to>
                                        <p:strVal val="visible"/>
                                      </p:to>
                                    </p:set>
                                    <p:anim calcmode="lin" valueType="num">
                                      <p:cBhvr>
                                        <p:cTn id="77" dur="500" fill="hold"/>
                                        <p:tgtEl>
                                          <p:spTgt spid="54"/>
                                        </p:tgtEl>
                                        <p:attrNameLst>
                                          <p:attrName>ppt_x</p:attrName>
                                        </p:attrNameLst>
                                      </p:cBhvr>
                                      <p:tavLst>
                                        <p:tav tm="0">
                                          <p:val>
                                            <p:strVal val="#ppt_x-.2"/>
                                          </p:val>
                                        </p:tav>
                                        <p:tav tm="100000">
                                          <p:val>
                                            <p:strVal val="#ppt_x"/>
                                          </p:val>
                                        </p:tav>
                                      </p:tavLst>
                                    </p:anim>
                                    <p:anim calcmode="lin" valueType="num">
                                      <p:cBhvr>
                                        <p:cTn id="78" dur="500" fill="hold"/>
                                        <p:tgtEl>
                                          <p:spTgt spid="54"/>
                                        </p:tgtEl>
                                        <p:attrNameLst>
                                          <p:attrName>ppt_y</p:attrName>
                                        </p:attrNameLst>
                                      </p:cBhvr>
                                      <p:tavLst>
                                        <p:tav tm="0">
                                          <p:val>
                                            <p:strVal val="#ppt_y"/>
                                          </p:val>
                                        </p:tav>
                                        <p:tav tm="100000">
                                          <p:val>
                                            <p:strVal val="#ppt_y"/>
                                          </p:val>
                                        </p:tav>
                                      </p:tavLst>
                                    </p:anim>
                                    <p:animEffect transition="in" filter="wipe(right)" prLst="gradientSize: 0.1">
                                      <p:cBhvr>
                                        <p:cTn id="79" dur="500"/>
                                        <p:tgtEl>
                                          <p:spTgt spid="54"/>
                                        </p:tgtEl>
                                      </p:cBhvr>
                                    </p:animEffect>
                                  </p:childTnLst>
                                </p:cTn>
                              </p:par>
                            </p:childTnLst>
                          </p:cTn>
                        </p:par>
                        <p:par>
                          <p:cTn id="80" fill="hold">
                            <p:stCondLst>
                              <p:cond delay="6500"/>
                            </p:stCondLst>
                            <p:childTnLst>
                              <p:par>
                                <p:cTn id="81" presetID="42" presetClass="entr" presetSubtype="0" fill="hold"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1000"/>
                                        <p:tgtEl>
                                          <p:spTgt spid="23"/>
                                        </p:tgtEl>
                                      </p:cBhvr>
                                    </p:animEffect>
                                    <p:anim calcmode="lin" valueType="num">
                                      <p:cBhvr>
                                        <p:cTn id="84" dur="1000" fill="hold"/>
                                        <p:tgtEl>
                                          <p:spTgt spid="23"/>
                                        </p:tgtEl>
                                        <p:attrNameLst>
                                          <p:attrName>ppt_x</p:attrName>
                                        </p:attrNameLst>
                                      </p:cBhvr>
                                      <p:tavLst>
                                        <p:tav tm="0">
                                          <p:val>
                                            <p:strVal val="#ppt_x"/>
                                          </p:val>
                                        </p:tav>
                                        <p:tav tm="100000">
                                          <p:val>
                                            <p:strVal val="#ppt_x"/>
                                          </p:val>
                                        </p:tav>
                                      </p:tavLst>
                                    </p:anim>
                                    <p:anim calcmode="lin" valueType="num">
                                      <p:cBhvr>
                                        <p:cTn id="8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animBg="1"/>
      <p:bldP spid="44" grpId="1" animBg="1"/>
      <p:bldP spid="45" grpId="0"/>
      <p:bldP spid="46" grpId="0" animBg="1"/>
      <p:bldP spid="46" grpId="1" animBg="1"/>
      <p:bldP spid="47" grpId="0"/>
      <p:bldP spid="48" grpId="0" animBg="1"/>
      <p:bldP spid="48" grpId="1" animBg="1"/>
      <p:bldP spid="49" grpId="0"/>
      <p:bldP spid="50" grpId="0" animBg="1"/>
      <p:bldP spid="50" grpId="1" animBg="1"/>
      <p:bldP spid="51" grpId="0"/>
      <p:bldP spid="52" grpId="0" animBg="1"/>
      <p:bldP spid="52" grpId="1" animBg="1"/>
      <p:bldP spid="53" grpId="0"/>
      <p:bldP spid="54" grpId="0" animBg="1"/>
      <p:bldP spid="54" grpId="1"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0" name="矩形 9"/>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732684" y="1393788"/>
            <a:ext cx="2365413" cy="2215991"/>
          </a:xfrm>
          <a:prstGeom prst="rect">
            <a:avLst/>
          </a:prstGeom>
          <a:noFill/>
        </p:spPr>
        <p:txBody>
          <a:bodyPr wrap="square" rtlCol="0">
            <a:spAutoFit/>
          </a:bodyPr>
          <a:lstStyle/>
          <a:p>
            <a:pPr algn="r"/>
            <a:r>
              <a:rPr lang="en-US" altLang="zh-CN" sz="13800" b="1" dirty="0">
                <a:solidFill>
                  <a:schemeClr val="bg1"/>
                </a:solidFill>
                <a:effectLst>
                  <a:outerShdw blurRad="38100" dist="38100" dir="2700000" algn="tl">
                    <a:srgbClr val="000000">
                      <a:alpha val="43137"/>
                    </a:srgbClr>
                  </a:outerShdw>
                </a:effectLst>
              </a:rPr>
              <a:t>01</a:t>
            </a:r>
          </a:p>
        </p:txBody>
      </p:sp>
      <p:sp>
        <p:nvSpPr>
          <p:cNvPr id="4" name="文本框 3"/>
          <p:cNvSpPr txBox="1"/>
          <p:nvPr/>
        </p:nvSpPr>
        <p:spPr>
          <a:xfrm>
            <a:off x="4407693" y="3276977"/>
            <a:ext cx="4087811" cy="923330"/>
          </a:xfrm>
          <a:prstGeom prst="rect">
            <a:avLst/>
          </a:prstGeom>
          <a:noFill/>
        </p:spPr>
        <p:txBody>
          <a:bodyPr wrap="square" rtlCol="0">
            <a:spAutoFit/>
          </a:bodyPr>
          <a:lstStyle/>
          <a:p>
            <a:r>
              <a:rPr lang="zh-CN" altLang="en-US" sz="5400" b="1"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区块链简介</a:t>
            </a:r>
            <a:endParaRPr lang="en-US" altLang="zh-CN" sz="5400" b="1" dirty="0">
              <a:solidFill>
                <a:schemeClr val="tx1">
                  <a:lumMod val="85000"/>
                  <a:lumOff val="1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59" name="矩形 358"/>
          <p:cNvSpPr/>
          <p:nvPr/>
        </p:nvSpPr>
        <p:spPr>
          <a:xfrm>
            <a:off x="4446110" y="4107974"/>
            <a:ext cx="3544951" cy="553998"/>
          </a:xfrm>
          <a:prstGeom prst="rect">
            <a:avLst/>
          </a:prstGeom>
        </p:spPr>
        <p:txBody>
          <a:bodyPr wrap="square">
            <a:spAutoFit/>
          </a:bodyPr>
          <a:lstStyle/>
          <a:p>
            <a:pPr algn="dist">
              <a:lnSpc>
                <a:spcPct val="150000"/>
              </a:lnSpc>
            </a:pPr>
            <a:r>
              <a:rPr lang="en-US" altLang="zh-CN" sz="2000" dirty="0">
                <a:solidFill>
                  <a:schemeClr val="tx1">
                    <a:lumMod val="85000"/>
                    <a:lumOff val="15000"/>
                  </a:schemeClr>
                </a:solidFill>
              </a:rPr>
              <a:t>Block chain introduction</a:t>
            </a:r>
            <a:endParaRPr lang="zh-CN" altLang="en-US" sz="2000" spc="3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r="57232"/>
          <a:stretch>
            <a:fillRect/>
          </a:stretch>
        </p:blipFill>
        <p:spPr>
          <a:xfrm>
            <a:off x="-5271" y="-27322"/>
            <a:ext cx="3484510" cy="5352220"/>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57232" t="3986" b="-3986"/>
          <a:stretch>
            <a:fillRect/>
          </a:stretch>
        </p:blipFill>
        <p:spPr>
          <a:xfrm>
            <a:off x="8707490" y="0"/>
            <a:ext cx="3484510" cy="53522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1200"/>
                            </p:stCondLst>
                            <p:childTnLst>
                              <p:par>
                                <p:cTn id="19" presetID="42" presetClass="entr" presetSubtype="0" fill="hold" grpId="0" nodeType="afterEffect">
                                  <p:stCondLst>
                                    <p:cond delay="0"/>
                                  </p:stCondLst>
                                  <p:childTnLst>
                                    <p:set>
                                      <p:cBhvr>
                                        <p:cTn id="20" dur="1" fill="hold">
                                          <p:stCondLst>
                                            <p:cond delay="0"/>
                                          </p:stCondLst>
                                        </p:cTn>
                                        <p:tgtEl>
                                          <p:spTgt spid="359"/>
                                        </p:tgtEl>
                                        <p:attrNameLst>
                                          <p:attrName>style.visibility</p:attrName>
                                        </p:attrNameLst>
                                      </p:cBhvr>
                                      <p:to>
                                        <p:strVal val="visible"/>
                                      </p:to>
                                    </p:set>
                                    <p:animEffect transition="in" filter="fade">
                                      <p:cBhvr>
                                        <p:cTn id="21" dur="500"/>
                                        <p:tgtEl>
                                          <p:spTgt spid="359"/>
                                        </p:tgtEl>
                                      </p:cBhvr>
                                    </p:animEffect>
                                    <p:anim calcmode="lin" valueType="num">
                                      <p:cBhvr>
                                        <p:cTn id="22" dur="500" fill="hold"/>
                                        <p:tgtEl>
                                          <p:spTgt spid="359"/>
                                        </p:tgtEl>
                                        <p:attrNameLst>
                                          <p:attrName>ppt_x</p:attrName>
                                        </p:attrNameLst>
                                      </p:cBhvr>
                                      <p:tavLst>
                                        <p:tav tm="0">
                                          <p:val>
                                            <p:strVal val="#ppt_x"/>
                                          </p:val>
                                        </p:tav>
                                        <p:tav tm="100000">
                                          <p:val>
                                            <p:strVal val="#ppt_x"/>
                                          </p:val>
                                        </p:tav>
                                      </p:tavLst>
                                    </p:anim>
                                    <p:anim calcmode="lin" valueType="num">
                                      <p:cBhvr>
                                        <p:cTn id="23" dur="500" fill="hold"/>
                                        <p:tgtEl>
                                          <p:spTgt spid="3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7" name="组合 6"/>
          <p:cNvGrpSpPr/>
          <p:nvPr/>
        </p:nvGrpSpPr>
        <p:grpSpPr>
          <a:xfrm>
            <a:off x="0" y="0"/>
            <a:ext cx="12244680" cy="7298401"/>
            <a:chOff x="0" y="0"/>
            <a:chExt cx="12244680" cy="7298401"/>
          </a:xfrm>
        </p:grpSpPr>
        <p:sp>
          <p:nvSpPr>
            <p:cNvPr id="14" name="矩形 13"/>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sp>
        <p:nvSpPr>
          <p:cNvPr id="53" name="矩形 52"/>
          <p:cNvSpPr/>
          <p:nvPr/>
        </p:nvSpPr>
        <p:spPr>
          <a:xfrm>
            <a:off x="8298843" y="2502197"/>
            <a:ext cx="2074214" cy="2677656"/>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r" defTabSz="685800" rtl="0" eaLnBrk="1" fontAlgn="auto" latinLnBrk="0" hangingPunct="1">
              <a:lnSpc>
                <a:spcPct val="150000"/>
              </a:lnSpc>
              <a:spcBef>
                <a:spcPts val="0"/>
              </a:spcBef>
              <a:spcAft>
                <a:spcPts val="0"/>
              </a:spcAft>
              <a:buClrTx/>
              <a:buSzTx/>
              <a:buFontTx/>
              <a:buNone/>
              <a:defRPr/>
            </a:pPr>
            <a:r>
              <a:rPr kumimoji="0" lang="zh-CN"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区块链技术是构建比特币</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区块链网络</a:t>
            </a:r>
            <a:r>
              <a:rPr kumimoji="0" lang="zh-CN"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与交易信息加密传输的基础技术</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。它基于密码学原理而不基于信用，使得任何达成一致的双方直接支付，从而不需要第三方中介的参与。</a:t>
            </a:r>
          </a:p>
        </p:txBody>
      </p:sp>
      <p:sp>
        <p:nvSpPr>
          <p:cNvPr id="54" name="矩形 53"/>
          <p:cNvSpPr/>
          <p:nvPr/>
        </p:nvSpPr>
        <p:spPr>
          <a:xfrm>
            <a:off x="1545470" y="2682094"/>
            <a:ext cx="1784465" cy="2354491"/>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互联网上的贸易，几乎都需要借助可资信赖的第三方信用机构来处理电子支付信息。这类系统仍然内生性地受制于“基于信用的模式”。</a:t>
            </a:r>
          </a:p>
        </p:txBody>
      </p:sp>
      <p:sp>
        <p:nvSpPr>
          <p:cNvPr id="39" name="TextBox 39"/>
          <p:cNvSpPr txBox="1"/>
          <p:nvPr/>
        </p:nvSpPr>
        <p:spPr>
          <a:xfrm>
            <a:off x="319378" y="112286"/>
            <a:ext cx="3238387"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sym typeface="+mn-ea"/>
              </a:rPr>
              <a:t>区块链简介</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背景</a:t>
            </a:r>
          </a:p>
        </p:txBody>
      </p:sp>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4262" t="7979" r="12831" b="12408"/>
          <a:stretch>
            <a:fillRect/>
          </a:stretch>
        </p:blipFill>
        <p:spPr>
          <a:xfrm>
            <a:off x="3382615" y="1305269"/>
            <a:ext cx="4863548" cy="5459896"/>
          </a:xfrm>
          <a:prstGeom prst="rect">
            <a:avLst/>
          </a:prstGeom>
        </p:spPr>
      </p:pic>
      <p:sp>
        <p:nvSpPr>
          <p:cNvPr id="8" name="箭头: 右 7"/>
          <p:cNvSpPr/>
          <p:nvPr/>
        </p:nvSpPr>
        <p:spPr>
          <a:xfrm>
            <a:off x="934483" y="2358930"/>
            <a:ext cx="444151" cy="351692"/>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p:cNvSpPr/>
          <p:nvPr/>
        </p:nvSpPr>
        <p:spPr>
          <a:xfrm rot="10800000">
            <a:off x="10563048" y="2326352"/>
            <a:ext cx="444151" cy="351692"/>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arn(inVertical)">
                                      <p:cBhvr>
                                        <p:cTn id="7" dur="500"/>
                                        <p:tgtEl>
                                          <p:spTgt spid="5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barn(inVertical)">
                                      <p:cBhvr>
                                        <p:cTn id="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565455"/>
        </a:solidFill>
        <a:effectLst/>
      </p:bgPr>
    </p:bg>
    <p:spTree>
      <p:nvGrpSpPr>
        <p:cNvPr id="1" name=""/>
        <p:cNvGrpSpPr/>
        <p:nvPr/>
      </p:nvGrpSpPr>
      <p:grpSpPr>
        <a:xfrm>
          <a:off x="0" y="0"/>
          <a:ext cx="0" cy="0"/>
          <a:chOff x="0" y="0"/>
          <a:chExt cx="0" cy="0"/>
        </a:xfrm>
      </p:grpSpPr>
      <p:grpSp>
        <p:nvGrpSpPr>
          <p:cNvPr id="24" name="组合 23"/>
          <p:cNvGrpSpPr/>
          <p:nvPr/>
        </p:nvGrpSpPr>
        <p:grpSpPr>
          <a:xfrm>
            <a:off x="0" y="0"/>
            <a:ext cx="12244680" cy="7298401"/>
            <a:chOff x="0" y="0"/>
            <a:chExt cx="12244680" cy="7298401"/>
          </a:xfrm>
        </p:grpSpPr>
        <p:sp>
          <p:nvSpPr>
            <p:cNvPr id="25" name="矩形 24"/>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片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grpSp>
        <p:nvGrpSpPr>
          <p:cNvPr id="97" name="组合 96"/>
          <p:cNvGrpSpPr/>
          <p:nvPr/>
        </p:nvGrpSpPr>
        <p:grpSpPr>
          <a:xfrm>
            <a:off x="2989873" y="1626114"/>
            <a:ext cx="5807849" cy="1067917"/>
            <a:chOff x="1818113" y="1879993"/>
            <a:chExt cx="5807849" cy="1067917"/>
          </a:xfrm>
        </p:grpSpPr>
        <p:sp>
          <p:nvSpPr>
            <p:cNvPr id="98" name="矩形 97"/>
            <p:cNvSpPr/>
            <p:nvPr/>
          </p:nvSpPr>
          <p:spPr>
            <a:xfrm>
              <a:off x="1818114" y="2334216"/>
              <a:ext cx="5807848" cy="613694"/>
            </a:xfrm>
            <a:prstGeom prst="rect">
              <a:avLst/>
            </a:prstGeom>
          </p:spPr>
          <p:txBody>
            <a:bodyPr wrap="square">
              <a:spAutoFit/>
            </a:bodyPr>
            <a:lstStyle/>
            <a:p>
              <a:pPr defTabSz="913765">
                <a:lnSpc>
                  <a:spcPct val="150000"/>
                </a:lnSpc>
                <a:spcBef>
                  <a:spcPct val="0"/>
                </a:spcBef>
                <a:buNone/>
              </a:pPr>
              <a:r>
                <a:rPr lang="zh-CN" altLang="zh-CN" sz="1200" dirty="0">
                  <a:solidFill>
                    <a:schemeClr val="bg1"/>
                  </a:solidFill>
                  <a:latin typeface="微软雅黑" panose="020B0503020204020204" pitchFamily="34" charset="-122"/>
                  <a:ea typeface="微软雅黑" panose="020B0503020204020204" pitchFamily="34" charset="-122"/>
                </a:rPr>
                <a:t>区块链是一个分布式账本，一种通过去中心化、去信任的方式集体维护一个可靠数据库的技术方案。</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矩形 98"/>
            <p:cNvSpPr/>
            <p:nvPr/>
          </p:nvSpPr>
          <p:spPr>
            <a:xfrm>
              <a:off x="1818113" y="1879993"/>
              <a:ext cx="2241974" cy="523220"/>
            </a:xfrm>
            <a:prstGeom prst="rect">
              <a:avLst/>
            </a:prstGeom>
          </p:spPr>
          <p:txBody>
            <a:bodyPr wrap="squar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定义</a:t>
              </a:r>
            </a:p>
          </p:txBody>
        </p:sp>
      </p:grpSp>
      <p:grpSp>
        <p:nvGrpSpPr>
          <p:cNvPr id="100" name="组合 99"/>
          <p:cNvGrpSpPr/>
          <p:nvPr/>
        </p:nvGrpSpPr>
        <p:grpSpPr>
          <a:xfrm>
            <a:off x="4376834" y="3051820"/>
            <a:ext cx="5617404" cy="1067916"/>
            <a:chOff x="1818112" y="1879994"/>
            <a:chExt cx="5617404" cy="1067916"/>
          </a:xfrm>
        </p:grpSpPr>
        <p:sp>
          <p:nvSpPr>
            <p:cNvPr id="101" name="矩形 100"/>
            <p:cNvSpPr/>
            <p:nvPr/>
          </p:nvSpPr>
          <p:spPr>
            <a:xfrm>
              <a:off x="1818113" y="2334216"/>
              <a:ext cx="5617403" cy="613694"/>
            </a:xfrm>
            <a:prstGeom prst="rect">
              <a:avLst/>
            </a:prstGeom>
          </p:spPr>
          <p:txBody>
            <a:bodyPr wrap="square">
              <a:spAutoFit/>
            </a:bodyPr>
            <a:lstStyle/>
            <a:p>
              <a:pP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rPr>
                <a:t>区块链是一种几乎不可能被更改的分布式数据库。这里的“分布式”不仅体现为数据的分布式存储，也体现为数据的分布式记录（即由系统参与者共同维护）。</a:t>
              </a:r>
            </a:p>
          </p:txBody>
        </p:sp>
        <p:sp>
          <p:nvSpPr>
            <p:cNvPr id="102" name="矩形 101"/>
            <p:cNvSpPr/>
            <p:nvPr/>
          </p:nvSpPr>
          <p:spPr>
            <a:xfrm>
              <a:off x="1818112" y="1879994"/>
              <a:ext cx="3378001" cy="523220"/>
            </a:xfrm>
            <a:prstGeom prst="rect">
              <a:avLst/>
            </a:prstGeom>
          </p:spPr>
          <p:txBody>
            <a:bodyPr wrap="square">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从数据的角度来看</a:t>
              </a:r>
              <a:endParaRPr lang="zh-CN" altLang="en-US" sz="2800" b="1" dirty="0">
                <a:solidFill>
                  <a:schemeClr val="tx1">
                    <a:lumMod val="85000"/>
                    <a:lumOff val="15000"/>
                  </a:schemeClr>
                </a:solidFill>
                <a:latin typeface="幼圆" panose="02010509060101010101" pitchFamily="49" charset="-122"/>
                <a:ea typeface="幼圆" panose="02010509060101010101" pitchFamily="49" charset="-122"/>
              </a:endParaRPr>
            </a:p>
          </p:txBody>
        </p:sp>
      </p:grpSp>
      <p:grpSp>
        <p:nvGrpSpPr>
          <p:cNvPr id="103" name="组合 102"/>
          <p:cNvGrpSpPr/>
          <p:nvPr/>
        </p:nvGrpSpPr>
        <p:grpSpPr>
          <a:xfrm>
            <a:off x="5413445" y="4631760"/>
            <a:ext cx="5489017" cy="1202156"/>
            <a:chOff x="1818112" y="1778391"/>
            <a:chExt cx="5489017" cy="1202156"/>
          </a:xfrm>
        </p:grpSpPr>
        <p:sp>
          <p:nvSpPr>
            <p:cNvPr id="104" name="矩形 103"/>
            <p:cNvSpPr/>
            <p:nvPr/>
          </p:nvSpPr>
          <p:spPr>
            <a:xfrm>
              <a:off x="1818114" y="2334216"/>
              <a:ext cx="5489015" cy="646331"/>
            </a:xfrm>
            <a:prstGeom prst="rect">
              <a:avLst/>
            </a:prstGeom>
          </p:spPr>
          <p:txBody>
            <a:bodyPr wrap="square">
              <a:spAutoFit/>
            </a:bodyPr>
            <a:lstStyle/>
            <a:p>
              <a:pPr>
                <a:lnSpc>
                  <a:spcPct val="150000"/>
                </a:lnSpc>
                <a:buNone/>
              </a:pPr>
              <a:r>
                <a:rPr lang="zh-CN" altLang="zh-CN" sz="1200" dirty="0">
                  <a:solidFill>
                    <a:schemeClr val="bg1"/>
                  </a:solidFill>
                  <a:latin typeface="微软雅黑" panose="020B0503020204020204" pitchFamily="34" charset="-122"/>
                  <a:ea typeface="微软雅黑" panose="020B0503020204020204" pitchFamily="34" charset="-122"/>
                </a:rPr>
                <a:t>区块链并不是一种单一的技术，而是多种技术整合的结果</a:t>
              </a:r>
              <a:r>
                <a:rPr lang="zh-CN" altLang="en-US" sz="1200" dirty="0">
                  <a:solidFill>
                    <a:schemeClr val="bg1"/>
                  </a:solidFill>
                  <a:latin typeface="微软雅黑" panose="020B0503020204020204" pitchFamily="34" charset="-122"/>
                  <a:ea typeface="微软雅黑" panose="020B0503020204020204" pitchFamily="34" charset="-122"/>
                </a:rPr>
                <a:t>。</a:t>
              </a:r>
              <a:r>
                <a:rPr lang="zh-CN" altLang="zh-CN" sz="1200" dirty="0">
                  <a:solidFill>
                    <a:schemeClr val="bg1"/>
                  </a:solidFill>
                  <a:latin typeface="微软雅黑" panose="020B0503020204020204" pitchFamily="34" charset="-122"/>
                  <a:ea typeface="微软雅黑" panose="020B0503020204020204" pitchFamily="34" charset="-122"/>
                </a:rPr>
                <a:t>这些技术以新的结构组合在一起，形成了一种新的数据记录、存储和表达的方式。</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1818112" y="1778391"/>
              <a:ext cx="3668287" cy="662554"/>
            </a:xfrm>
            <a:prstGeom prst="rect">
              <a:avLst/>
            </a:prstGeom>
          </p:spPr>
          <p:txBody>
            <a:bodyPr wrap="square">
              <a:spAutoFit/>
            </a:bodyPr>
            <a:lstStyle/>
            <a:p>
              <a:pPr>
                <a:lnSpc>
                  <a:spcPct val="150000"/>
                </a:lnSpc>
              </a:pP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从技术的角度来看</a:t>
              </a:r>
              <a:endPar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14" name="TextBox 39"/>
          <p:cNvSpPr txBox="1"/>
          <p:nvPr/>
        </p:nvSpPr>
        <p:spPr>
          <a:xfrm>
            <a:off x="347514" y="145452"/>
            <a:ext cx="3238387"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sym typeface="+mn-ea"/>
              </a:rPr>
              <a:t>区块链简介</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定义</a:t>
            </a:r>
          </a:p>
        </p:txBody>
      </p:sp>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11698" t="8817" r="52592" b="49225"/>
          <a:stretch>
            <a:fillRect/>
          </a:stretch>
        </p:blipFill>
        <p:spPr>
          <a:xfrm>
            <a:off x="1264297" y="1693373"/>
            <a:ext cx="1478082" cy="1283956"/>
          </a:xfrm>
          <a:prstGeom prst="rect">
            <a:avLst/>
          </a:prstGeom>
        </p:spPr>
      </p:pic>
      <p:pic>
        <p:nvPicPr>
          <p:cNvPr id="29" name="图片 28"/>
          <p:cNvPicPr>
            <a:picLocks noChangeAspect="1"/>
          </p:cNvPicPr>
          <p:nvPr/>
        </p:nvPicPr>
        <p:blipFill rotWithShape="1">
          <a:blip r:embed="rId5" cstate="print">
            <a:extLst>
              <a:ext uri="{28A0092B-C50C-407E-A947-70E740481C1C}">
                <a14:useLocalDpi xmlns:a14="http://schemas.microsoft.com/office/drawing/2010/main" val="0"/>
              </a:ext>
            </a:extLst>
          </a:blip>
          <a:srcRect l="54793" t="4905" r="9497" b="51069"/>
          <a:stretch>
            <a:fillRect/>
          </a:stretch>
        </p:blipFill>
        <p:spPr>
          <a:xfrm>
            <a:off x="2690039" y="2922530"/>
            <a:ext cx="1478082" cy="1347257"/>
          </a:xfrm>
          <a:prstGeom prst="rect">
            <a:avLst/>
          </a:prstGeom>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8121" t="49246" r="56169" b="6728"/>
          <a:stretch>
            <a:fillRect/>
          </a:stretch>
        </p:blipFill>
        <p:spPr>
          <a:xfrm>
            <a:off x="3637793" y="4724009"/>
            <a:ext cx="1478082" cy="13472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wipe(left)">
                                      <p:cBhvr>
                                        <p:cTn id="7" dur="500"/>
                                        <p:tgtEl>
                                          <p:spTgt spid="9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0"/>
                                        </p:tgtEl>
                                        <p:attrNameLst>
                                          <p:attrName>style.visibility</p:attrName>
                                        </p:attrNameLst>
                                      </p:cBhvr>
                                      <p:to>
                                        <p:strVal val="visible"/>
                                      </p:to>
                                    </p:set>
                                    <p:animEffect transition="in" filter="wipe(left)">
                                      <p:cBhvr>
                                        <p:cTn id="11" dur="500"/>
                                        <p:tgtEl>
                                          <p:spTgt spid="10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3"/>
                                        </p:tgtEl>
                                        <p:attrNameLst>
                                          <p:attrName>style.visibility</p:attrName>
                                        </p:attrNameLst>
                                      </p:cBhvr>
                                      <p:to>
                                        <p:strVal val="visible"/>
                                      </p:to>
                                    </p:set>
                                    <p:animEffect transition="in" filter="wipe(left)">
                                      <p:cBhvr>
                                        <p:cTn id="15"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565455"/>
        </a:solidFill>
        <a:effectLst/>
      </p:bgPr>
    </p:bg>
    <p:spTree>
      <p:nvGrpSpPr>
        <p:cNvPr id="1" name=""/>
        <p:cNvGrpSpPr/>
        <p:nvPr/>
      </p:nvGrpSpPr>
      <p:grpSpPr>
        <a:xfrm>
          <a:off x="0" y="0"/>
          <a:ext cx="0" cy="0"/>
          <a:chOff x="0" y="0"/>
          <a:chExt cx="0" cy="0"/>
        </a:xfrm>
      </p:grpSpPr>
      <p:grpSp>
        <p:nvGrpSpPr>
          <p:cNvPr id="13" name="组合 12"/>
          <p:cNvGrpSpPr/>
          <p:nvPr/>
        </p:nvGrpSpPr>
        <p:grpSpPr>
          <a:xfrm>
            <a:off x="0" y="0"/>
            <a:ext cx="12244680" cy="7298401"/>
            <a:chOff x="0" y="0"/>
            <a:chExt cx="12244680" cy="7298401"/>
          </a:xfrm>
        </p:grpSpPr>
        <p:sp>
          <p:nvSpPr>
            <p:cNvPr id="14" name="矩形 13"/>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sp>
        <p:nvSpPr>
          <p:cNvPr id="6" name="矩形 5"/>
          <p:cNvSpPr/>
          <p:nvPr/>
        </p:nvSpPr>
        <p:spPr>
          <a:xfrm>
            <a:off x="1700872" y="1902395"/>
            <a:ext cx="3854461" cy="3785652"/>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国际权威杂志《经济学人》、《哈佛商业周刊》、《福布斯杂志》等相继报道区块链技术将影响世界</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endPar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创业公司</a:t>
            </a: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R3</a:t>
            </a:r>
            <a:r>
              <a:rPr kumimoji="0" lang="zh-CN"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联合</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全球</a:t>
            </a: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42</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家顶级</a:t>
            </a:r>
            <a:r>
              <a:rPr kumimoji="0" lang="zh-CN"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银行成立区块链联盟，</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包括</a:t>
            </a:r>
            <a:r>
              <a:rPr kumimoji="0" lang="zh-CN"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摩根大通、美国银行、汇丰银行、花旗银行、富国银行、三菱</a:t>
            </a: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UFJ</a:t>
            </a:r>
            <a:r>
              <a:rPr kumimoji="0" lang="zh-CN"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金融集团、巴克莱银行、高盛、德意志银行等。</a:t>
            </a:r>
            <a:endPar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8" name="TextBox 39"/>
          <p:cNvSpPr txBox="1"/>
          <p:nvPr/>
        </p:nvSpPr>
        <p:spPr>
          <a:xfrm>
            <a:off x="389716" y="147668"/>
            <a:ext cx="3238387"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sym typeface="+mn-ea"/>
              </a:rPr>
              <a:t>区块链简介</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动态</a:t>
            </a:r>
          </a:p>
        </p:txBody>
      </p:sp>
      <p:sp>
        <p:nvSpPr>
          <p:cNvPr id="2" name="椭圆 1"/>
          <p:cNvSpPr/>
          <p:nvPr/>
        </p:nvSpPr>
        <p:spPr>
          <a:xfrm>
            <a:off x="1209004" y="2059736"/>
            <a:ext cx="267286" cy="2672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209004" y="3487882"/>
            <a:ext cx="267286" cy="26728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16370" b="13869"/>
          <a:stretch>
            <a:fillRect/>
          </a:stretch>
        </p:blipFill>
        <p:spPr>
          <a:xfrm>
            <a:off x="5318206" y="1610005"/>
            <a:ext cx="6150052" cy="42903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732684" y="1393788"/>
            <a:ext cx="2365413" cy="2215991"/>
          </a:xfrm>
          <a:prstGeom prst="rect">
            <a:avLst/>
          </a:prstGeom>
          <a:noFill/>
        </p:spPr>
        <p:txBody>
          <a:bodyPr wrap="square" rtlCol="0">
            <a:spAutoFit/>
          </a:bodyPr>
          <a:lstStyle/>
          <a:p>
            <a:pPr algn="r"/>
            <a:r>
              <a:rPr lang="en-US" altLang="zh-CN" sz="13800" b="1" dirty="0">
                <a:solidFill>
                  <a:schemeClr val="bg1"/>
                </a:solidFill>
                <a:effectLst>
                  <a:outerShdw blurRad="38100" dist="38100" dir="2700000" algn="tl">
                    <a:srgbClr val="000000">
                      <a:alpha val="43137"/>
                    </a:srgbClr>
                  </a:outerShdw>
                </a:effectLst>
              </a:rPr>
              <a:t>02</a:t>
            </a:r>
          </a:p>
        </p:txBody>
      </p: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r="57232"/>
          <a:stretch>
            <a:fillRect/>
          </a:stretch>
        </p:blipFill>
        <p:spPr>
          <a:xfrm>
            <a:off x="-5271" y="-27322"/>
            <a:ext cx="3484510" cy="5352220"/>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57232" t="3986" b="-3986"/>
          <a:stretch>
            <a:fillRect/>
          </a:stretch>
        </p:blipFill>
        <p:spPr>
          <a:xfrm>
            <a:off x="8707490" y="0"/>
            <a:ext cx="3484510" cy="5352220"/>
          </a:xfrm>
          <a:prstGeom prst="rect">
            <a:avLst/>
          </a:prstGeom>
        </p:spPr>
      </p:pic>
      <p:sp>
        <p:nvSpPr>
          <p:cNvPr id="4" name="文本框 3"/>
          <p:cNvSpPr txBox="1"/>
          <p:nvPr/>
        </p:nvSpPr>
        <p:spPr>
          <a:xfrm>
            <a:off x="4473954" y="3396246"/>
            <a:ext cx="4087811" cy="923330"/>
          </a:xfrm>
          <a:prstGeom prst="rect">
            <a:avLst/>
          </a:prstGeom>
          <a:noFill/>
        </p:spPr>
        <p:txBody>
          <a:bodyPr wrap="square" rtlCol="0">
            <a:spAutoFit/>
          </a:bodyPr>
          <a:lstStyle/>
          <a:p>
            <a:r>
              <a:rPr lang="zh-CN" altLang="en-US" sz="5400" b="1"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特征及分类</a:t>
            </a:r>
          </a:p>
        </p:txBody>
      </p:sp>
      <p:sp>
        <p:nvSpPr>
          <p:cNvPr id="359" name="矩形 358"/>
          <p:cNvSpPr/>
          <p:nvPr/>
        </p:nvSpPr>
        <p:spPr>
          <a:xfrm>
            <a:off x="4512371" y="4227243"/>
            <a:ext cx="3571455" cy="553998"/>
          </a:xfrm>
          <a:prstGeom prst="rect">
            <a:avLst/>
          </a:prstGeom>
        </p:spPr>
        <p:txBody>
          <a:bodyPr wrap="square">
            <a:spAutoFit/>
          </a:bodyPr>
          <a:lstStyle/>
          <a:p>
            <a:pPr algn="dist">
              <a:lnSpc>
                <a:spcPct val="150000"/>
              </a:lnSpc>
            </a:pPr>
            <a:r>
              <a:rPr lang="en-US" altLang="zh-CN" sz="2000" dirty="0">
                <a:solidFill>
                  <a:schemeClr val="tx1">
                    <a:lumMod val="85000"/>
                    <a:lumOff val="15000"/>
                  </a:schemeClr>
                </a:solidFill>
              </a:rPr>
              <a:t>Block chain is introduced</a:t>
            </a:r>
            <a:endParaRPr lang="zh-CN" altLang="en-US" sz="2000" spc="3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699"/>
                            </p:stCondLst>
                            <p:childTnLst>
                              <p:par>
                                <p:cTn id="13" presetID="42" presetClass="entr" presetSubtype="0" fill="hold" grpId="0" nodeType="afterEffect">
                                  <p:stCondLst>
                                    <p:cond delay="0"/>
                                  </p:stCondLst>
                                  <p:childTnLst>
                                    <p:set>
                                      <p:cBhvr>
                                        <p:cTn id="14" dur="1" fill="hold">
                                          <p:stCondLst>
                                            <p:cond delay="0"/>
                                          </p:stCondLst>
                                        </p:cTn>
                                        <p:tgtEl>
                                          <p:spTgt spid="359"/>
                                        </p:tgtEl>
                                        <p:attrNameLst>
                                          <p:attrName>style.visibility</p:attrName>
                                        </p:attrNameLst>
                                      </p:cBhvr>
                                      <p:to>
                                        <p:strVal val="visible"/>
                                      </p:to>
                                    </p:set>
                                    <p:animEffect transition="in" filter="fade">
                                      <p:cBhvr>
                                        <p:cTn id="15" dur="500"/>
                                        <p:tgtEl>
                                          <p:spTgt spid="359"/>
                                        </p:tgtEl>
                                      </p:cBhvr>
                                    </p:animEffect>
                                    <p:anim calcmode="lin" valueType="num">
                                      <p:cBhvr>
                                        <p:cTn id="16" dur="500" fill="hold"/>
                                        <p:tgtEl>
                                          <p:spTgt spid="359"/>
                                        </p:tgtEl>
                                        <p:attrNameLst>
                                          <p:attrName>ppt_x</p:attrName>
                                        </p:attrNameLst>
                                      </p:cBhvr>
                                      <p:tavLst>
                                        <p:tav tm="0">
                                          <p:val>
                                            <p:strVal val="#ppt_x"/>
                                          </p:val>
                                        </p:tav>
                                        <p:tav tm="100000">
                                          <p:val>
                                            <p:strVal val="#ppt_x"/>
                                          </p:val>
                                        </p:tav>
                                      </p:tavLst>
                                    </p:anim>
                                    <p:anim calcmode="lin" valueType="num">
                                      <p:cBhvr>
                                        <p:cTn id="17" dur="500" fill="hold"/>
                                        <p:tgtEl>
                                          <p:spTgt spid="359"/>
                                        </p:tgtEl>
                                        <p:attrNameLst>
                                          <p:attrName>ppt_y</p:attrName>
                                        </p:attrNameLst>
                                      </p:cBhvr>
                                      <p:tavLst>
                                        <p:tav tm="0">
                                          <p:val>
                                            <p:strVal val="#ppt_y+.1"/>
                                          </p:val>
                                        </p:tav>
                                        <p:tav tm="100000">
                                          <p:val>
                                            <p:strVal val="#ppt_y"/>
                                          </p:val>
                                        </p:tav>
                                      </p:tavLst>
                                    </p:anim>
                                  </p:childTnLst>
                                </p:cTn>
                              </p:par>
                            </p:childTnLst>
                          </p:cTn>
                        </p:par>
                        <p:par>
                          <p:cTn id="18" fill="hold">
                            <p:stCondLst>
                              <p:cond delay="1199"/>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359"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565455"/>
        </a:solidFill>
        <a:effectLst/>
      </p:bgPr>
    </p:bg>
    <p:spTree>
      <p:nvGrpSpPr>
        <p:cNvPr id="1" name=""/>
        <p:cNvGrpSpPr/>
        <p:nvPr/>
      </p:nvGrpSpPr>
      <p:grpSpPr>
        <a:xfrm>
          <a:off x="0" y="0"/>
          <a:ext cx="0" cy="0"/>
          <a:chOff x="0" y="0"/>
          <a:chExt cx="0" cy="0"/>
        </a:xfrm>
      </p:grpSpPr>
      <p:grpSp>
        <p:nvGrpSpPr>
          <p:cNvPr id="51" name="组合 50"/>
          <p:cNvGrpSpPr/>
          <p:nvPr/>
        </p:nvGrpSpPr>
        <p:grpSpPr>
          <a:xfrm>
            <a:off x="0" y="0"/>
            <a:ext cx="12244680" cy="7298401"/>
            <a:chOff x="0" y="0"/>
            <a:chExt cx="12244680" cy="7298401"/>
          </a:xfrm>
        </p:grpSpPr>
        <p:sp>
          <p:nvSpPr>
            <p:cNvPr id="52" name="矩形 51"/>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3" name="图片 5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grpSp>
        <p:nvGrpSpPr>
          <p:cNvPr id="3" name="组合 2"/>
          <p:cNvGrpSpPr/>
          <p:nvPr/>
        </p:nvGrpSpPr>
        <p:grpSpPr>
          <a:xfrm>
            <a:off x="4543074" y="2462864"/>
            <a:ext cx="2871868" cy="2870323"/>
            <a:chOff x="4554749" y="2690740"/>
            <a:chExt cx="2871868" cy="2870323"/>
          </a:xfrm>
          <a:solidFill>
            <a:srgbClr val="25A7DF"/>
          </a:solidFill>
        </p:grpSpPr>
        <p:sp>
          <p:nvSpPr>
            <p:cNvPr id="2" name="矩形: 圆角 1"/>
            <p:cNvSpPr/>
            <p:nvPr/>
          </p:nvSpPr>
          <p:spPr>
            <a:xfrm>
              <a:off x="4554749" y="2690740"/>
              <a:ext cx="1387404" cy="138740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矩形: 圆角 53"/>
            <p:cNvSpPr/>
            <p:nvPr/>
          </p:nvSpPr>
          <p:spPr>
            <a:xfrm>
              <a:off x="6016797" y="2705469"/>
              <a:ext cx="1387404" cy="138740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圆角 54"/>
            <p:cNvSpPr/>
            <p:nvPr/>
          </p:nvSpPr>
          <p:spPr>
            <a:xfrm>
              <a:off x="4573847" y="4173659"/>
              <a:ext cx="1387404" cy="138740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p:cNvSpPr/>
            <p:nvPr/>
          </p:nvSpPr>
          <p:spPr>
            <a:xfrm>
              <a:off x="6039213" y="4173659"/>
              <a:ext cx="1387404" cy="138740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919819" y="2740475"/>
            <a:ext cx="620624" cy="815505"/>
            <a:chOff x="10712451" y="2055813"/>
            <a:chExt cx="328613" cy="431800"/>
          </a:xfrm>
          <a:solidFill>
            <a:schemeClr val="bg1"/>
          </a:solidFill>
        </p:grpSpPr>
        <p:sp>
          <p:nvSpPr>
            <p:cNvPr id="23" name="Freeform 255"/>
            <p:cNvSpPr>
              <a:spLocks noEditPoints="1"/>
            </p:cNvSpPr>
            <p:nvPr/>
          </p:nvSpPr>
          <p:spPr bwMode="auto">
            <a:xfrm>
              <a:off x="10712451" y="2055813"/>
              <a:ext cx="328613" cy="431800"/>
            </a:xfrm>
            <a:custGeom>
              <a:avLst/>
              <a:gdLst>
                <a:gd name="T0" fmla="*/ 6 w 104"/>
                <a:gd name="T1" fmla="*/ 0 h 136"/>
                <a:gd name="T2" fmla="*/ 0 w 104"/>
                <a:gd name="T3" fmla="*/ 130 h 136"/>
                <a:gd name="T4" fmla="*/ 98 w 104"/>
                <a:gd name="T5" fmla="*/ 136 h 136"/>
                <a:gd name="T6" fmla="*/ 104 w 104"/>
                <a:gd name="T7" fmla="*/ 6 h 136"/>
                <a:gd name="T8" fmla="*/ 35 w 104"/>
                <a:gd name="T9" fmla="*/ 112 h 136"/>
                <a:gd name="T10" fmla="*/ 21 w 104"/>
                <a:gd name="T11" fmla="*/ 115 h 136"/>
                <a:gd name="T12" fmla="*/ 18 w 104"/>
                <a:gd name="T13" fmla="*/ 105 h 136"/>
                <a:gd name="T14" fmla="*/ 32 w 104"/>
                <a:gd name="T15" fmla="*/ 102 h 136"/>
                <a:gd name="T16" fmla="*/ 35 w 104"/>
                <a:gd name="T17" fmla="*/ 112 h 136"/>
                <a:gd name="T18" fmla="*/ 32 w 104"/>
                <a:gd name="T19" fmla="*/ 95 h 136"/>
                <a:gd name="T20" fmla="*/ 18 w 104"/>
                <a:gd name="T21" fmla="*/ 92 h 136"/>
                <a:gd name="T22" fmla="*/ 21 w 104"/>
                <a:gd name="T23" fmla="*/ 82 h 136"/>
                <a:gd name="T24" fmla="*/ 35 w 104"/>
                <a:gd name="T25" fmla="*/ 85 h 136"/>
                <a:gd name="T26" fmla="*/ 35 w 104"/>
                <a:gd name="T27" fmla="*/ 72 h 136"/>
                <a:gd name="T28" fmla="*/ 21 w 104"/>
                <a:gd name="T29" fmla="*/ 74 h 136"/>
                <a:gd name="T30" fmla="*/ 18 w 104"/>
                <a:gd name="T31" fmla="*/ 64 h 136"/>
                <a:gd name="T32" fmla="*/ 32 w 104"/>
                <a:gd name="T33" fmla="*/ 61 h 136"/>
                <a:gd name="T34" fmla="*/ 35 w 104"/>
                <a:gd name="T35" fmla="*/ 72 h 136"/>
                <a:gd name="T36" fmla="*/ 58 w 104"/>
                <a:gd name="T37" fmla="*/ 115 h 136"/>
                <a:gd name="T38" fmla="*/ 43 w 104"/>
                <a:gd name="T39" fmla="*/ 112 h 136"/>
                <a:gd name="T40" fmla="*/ 47 w 104"/>
                <a:gd name="T41" fmla="*/ 102 h 136"/>
                <a:gd name="T42" fmla="*/ 61 w 104"/>
                <a:gd name="T43" fmla="*/ 105 h 136"/>
                <a:gd name="T44" fmla="*/ 61 w 104"/>
                <a:gd name="T45" fmla="*/ 92 h 136"/>
                <a:gd name="T46" fmla="*/ 47 w 104"/>
                <a:gd name="T47" fmla="*/ 95 h 136"/>
                <a:gd name="T48" fmla="*/ 43 w 104"/>
                <a:gd name="T49" fmla="*/ 85 h 136"/>
                <a:gd name="T50" fmla="*/ 58 w 104"/>
                <a:gd name="T51" fmla="*/ 82 h 136"/>
                <a:gd name="T52" fmla="*/ 61 w 104"/>
                <a:gd name="T53" fmla="*/ 92 h 136"/>
                <a:gd name="T54" fmla="*/ 58 w 104"/>
                <a:gd name="T55" fmla="*/ 74 h 136"/>
                <a:gd name="T56" fmla="*/ 43 w 104"/>
                <a:gd name="T57" fmla="*/ 72 h 136"/>
                <a:gd name="T58" fmla="*/ 47 w 104"/>
                <a:gd name="T59" fmla="*/ 61 h 136"/>
                <a:gd name="T60" fmla="*/ 61 w 104"/>
                <a:gd name="T61" fmla="*/ 64 h 136"/>
                <a:gd name="T62" fmla="*/ 86 w 104"/>
                <a:gd name="T63" fmla="*/ 112 h 136"/>
                <a:gd name="T64" fmla="*/ 72 w 104"/>
                <a:gd name="T65" fmla="*/ 115 h 136"/>
                <a:gd name="T66" fmla="*/ 69 w 104"/>
                <a:gd name="T67" fmla="*/ 104 h 136"/>
                <a:gd name="T68" fmla="*/ 83 w 104"/>
                <a:gd name="T69" fmla="*/ 102 h 136"/>
                <a:gd name="T70" fmla="*/ 86 w 104"/>
                <a:gd name="T71" fmla="*/ 112 h 136"/>
                <a:gd name="T72" fmla="*/ 83 w 104"/>
                <a:gd name="T73" fmla="*/ 95 h 136"/>
                <a:gd name="T74" fmla="*/ 69 w 104"/>
                <a:gd name="T75" fmla="*/ 92 h 136"/>
                <a:gd name="T76" fmla="*/ 72 w 104"/>
                <a:gd name="T77" fmla="*/ 82 h 136"/>
                <a:gd name="T78" fmla="*/ 86 w 104"/>
                <a:gd name="T79" fmla="*/ 84 h 136"/>
                <a:gd name="T80" fmla="*/ 86 w 104"/>
                <a:gd name="T81" fmla="*/ 72 h 136"/>
                <a:gd name="T82" fmla="*/ 72 w 104"/>
                <a:gd name="T83" fmla="*/ 74 h 136"/>
                <a:gd name="T84" fmla="*/ 69 w 104"/>
                <a:gd name="T85" fmla="*/ 64 h 136"/>
                <a:gd name="T86" fmla="*/ 83 w 104"/>
                <a:gd name="T87" fmla="*/ 61 h 136"/>
                <a:gd name="T88" fmla="*/ 86 w 104"/>
                <a:gd name="T89" fmla="*/ 72 h 136"/>
                <a:gd name="T90" fmla="*/ 71 w 104"/>
                <a:gd name="T91" fmla="*/ 48 h 136"/>
                <a:gd name="T92" fmla="*/ 71 w 104"/>
                <a:gd name="T93" fmla="*/ 39 h 136"/>
                <a:gd name="T94" fmla="*/ 90 w 104"/>
                <a:gd name="T95" fmla="*/ 43 h 136"/>
                <a:gd name="T96" fmla="*/ 94 w 104"/>
                <a:gd name="T97" fmla="*/ 27 h 136"/>
                <a:gd name="T98" fmla="*/ 14 w 104"/>
                <a:gd name="T99" fmla="*/ 32 h 136"/>
                <a:gd name="T100" fmla="*/ 10 w 104"/>
                <a:gd name="T101" fmla="*/ 16 h 136"/>
                <a:gd name="T102" fmla="*/ 90 w 104"/>
                <a:gd name="T103" fmla="*/ 12 h 136"/>
                <a:gd name="T104" fmla="*/ 94 w 104"/>
                <a:gd name="T105" fmla="*/ 2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136">
                  <a:moveTo>
                    <a:pt x="98" y="0"/>
                  </a:moveTo>
                  <a:cubicBezTo>
                    <a:pt x="6" y="0"/>
                    <a:pt x="6" y="0"/>
                    <a:pt x="6" y="0"/>
                  </a:cubicBezTo>
                  <a:cubicBezTo>
                    <a:pt x="3" y="0"/>
                    <a:pt x="0" y="3"/>
                    <a:pt x="0" y="6"/>
                  </a:cubicBezTo>
                  <a:cubicBezTo>
                    <a:pt x="0" y="130"/>
                    <a:pt x="0" y="130"/>
                    <a:pt x="0" y="130"/>
                  </a:cubicBezTo>
                  <a:cubicBezTo>
                    <a:pt x="0" y="133"/>
                    <a:pt x="3" y="136"/>
                    <a:pt x="6" y="136"/>
                  </a:cubicBezTo>
                  <a:cubicBezTo>
                    <a:pt x="98" y="136"/>
                    <a:pt x="98" y="136"/>
                    <a:pt x="98" y="136"/>
                  </a:cubicBezTo>
                  <a:cubicBezTo>
                    <a:pt x="101" y="136"/>
                    <a:pt x="104" y="133"/>
                    <a:pt x="104" y="130"/>
                  </a:cubicBezTo>
                  <a:cubicBezTo>
                    <a:pt x="104" y="6"/>
                    <a:pt x="104" y="6"/>
                    <a:pt x="104" y="6"/>
                  </a:cubicBezTo>
                  <a:cubicBezTo>
                    <a:pt x="104" y="3"/>
                    <a:pt x="101" y="0"/>
                    <a:pt x="98" y="0"/>
                  </a:cubicBezTo>
                  <a:close/>
                  <a:moveTo>
                    <a:pt x="35" y="112"/>
                  </a:moveTo>
                  <a:cubicBezTo>
                    <a:pt x="35" y="114"/>
                    <a:pt x="34" y="115"/>
                    <a:pt x="32" y="115"/>
                  </a:cubicBezTo>
                  <a:cubicBezTo>
                    <a:pt x="21" y="115"/>
                    <a:pt x="21" y="115"/>
                    <a:pt x="21" y="115"/>
                  </a:cubicBezTo>
                  <a:cubicBezTo>
                    <a:pt x="19" y="115"/>
                    <a:pt x="18" y="114"/>
                    <a:pt x="18" y="112"/>
                  </a:cubicBezTo>
                  <a:cubicBezTo>
                    <a:pt x="18" y="105"/>
                    <a:pt x="18" y="105"/>
                    <a:pt x="18" y="105"/>
                  </a:cubicBezTo>
                  <a:cubicBezTo>
                    <a:pt x="18" y="103"/>
                    <a:pt x="19" y="102"/>
                    <a:pt x="21" y="102"/>
                  </a:cubicBezTo>
                  <a:cubicBezTo>
                    <a:pt x="32" y="102"/>
                    <a:pt x="32" y="102"/>
                    <a:pt x="32" y="102"/>
                  </a:cubicBezTo>
                  <a:cubicBezTo>
                    <a:pt x="34" y="102"/>
                    <a:pt x="35" y="103"/>
                    <a:pt x="35" y="105"/>
                  </a:cubicBezTo>
                  <a:lnTo>
                    <a:pt x="35" y="112"/>
                  </a:lnTo>
                  <a:close/>
                  <a:moveTo>
                    <a:pt x="35" y="92"/>
                  </a:moveTo>
                  <a:cubicBezTo>
                    <a:pt x="35" y="94"/>
                    <a:pt x="34" y="95"/>
                    <a:pt x="32" y="95"/>
                  </a:cubicBezTo>
                  <a:cubicBezTo>
                    <a:pt x="21" y="95"/>
                    <a:pt x="21" y="95"/>
                    <a:pt x="21" y="95"/>
                  </a:cubicBezTo>
                  <a:cubicBezTo>
                    <a:pt x="19" y="95"/>
                    <a:pt x="18" y="94"/>
                    <a:pt x="18" y="92"/>
                  </a:cubicBezTo>
                  <a:cubicBezTo>
                    <a:pt x="18" y="85"/>
                    <a:pt x="18" y="85"/>
                    <a:pt x="18" y="85"/>
                  </a:cubicBezTo>
                  <a:cubicBezTo>
                    <a:pt x="18" y="83"/>
                    <a:pt x="19" y="82"/>
                    <a:pt x="21" y="82"/>
                  </a:cubicBezTo>
                  <a:cubicBezTo>
                    <a:pt x="32" y="82"/>
                    <a:pt x="32" y="82"/>
                    <a:pt x="32" y="82"/>
                  </a:cubicBezTo>
                  <a:cubicBezTo>
                    <a:pt x="34" y="82"/>
                    <a:pt x="35" y="83"/>
                    <a:pt x="35" y="85"/>
                  </a:cubicBezTo>
                  <a:lnTo>
                    <a:pt x="35" y="92"/>
                  </a:lnTo>
                  <a:close/>
                  <a:moveTo>
                    <a:pt x="35" y="72"/>
                  </a:moveTo>
                  <a:cubicBezTo>
                    <a:pt x="35" y="73"/>
                    <a:pt x="34" y="74"/>
                    <a:pt x="32" y="74"/>
                  </a:cubicBezTo>
                  <a:cubicBezTo>
                    <a:pt x="21" y="74"/>
                    <a:pt x="21" y="74"/>
                    <a:pt x="21" y="74"/>
                  </a:cubicBezTo>
                  <a:cubicBezTo>
                    <a:pt x="19" y="74"/>
                    <a:pt x="18" y="73"/>
                    <a:pt x="18" y="72"/>
                  </a:cubicBezTo>
                  <a:cubicBezTo>
                    <a:pt x="18" y="64"/>
                    <a:pt x="18" y="64"/>
                    <a:pt x="18" y="64"/>
                  </a:cubicBezTo>
                  <a:cubicBezTo>
                    <a:pt x="18" y="62"/>
                    <a:pt x="19" y="61"/>
                    <a:pt x="21" y="61"/>
                  </a:cubicBezTo>
                  <a:cubicBezTo>
                    <a:pt x="32" y="61"/>
                    <a:pt x="32" y="61"/>
                    <a:pt x="32" y="61"/>
                  </a:cubicBezTo>
                  <a:cubicBezTo>
                    <a:pt x="34" y="61"/>
                    <a:pt x="35" y="62"/>
                    <a:pt x="35" y="64"/>
                  </a:cubicBezTo>
                  <a:lnTo>
                    <a:pt x="35" y="72"/>
                  </a:lnTo>
                  <a:close/>
                  <a:moveTo>
                    <a:pt x="61" y="112"/>
                  </a:moveTo>
                  <a:cubicBezTo>
                    <a:pt x="61" y="114"/>
                    <a:pt x="59" y="115"/>
                    <a:pt x="58" y="115"/>
                  </a:cubicBezTo>
                  <a:cubicBezTo>
                    <a:pt x="47" y="115"/>
                    <a:pt x="47" y="115"/>
                    <a:pt x="47" y="115"/>
                  </a:cubicBezTo>
                  <a:cubicBezTo>
                    <a:pt x="45" y="115"/>
                    <a:pt x="43" y="114"/>
                    <a:pt x="43" y="112"/>
                  </a:cubicBezTo>
                  <a:cubicBezTo>
                    <a:pt x="43" y="105"/>
                    <a:pt x="43" y="105"/>
                    <a:pt x="43" y="105"/>
                  </a:cubicBezTo>
                  <a:cubicBezTo>
                    <a:pt x="43" y="103"/>
                    <a:pt x="45" y="102"/>
                    <a:pt x="47" y="102"/>
                  </a:cubicBezTo>
                  <a:cubicBezTo>
                    <a:pt x="58" y="102"/>
                    <a:pt x="58" y="102"/>
                    <a:pt x="58" y="102"/>
                  </a:cubicBezTo>
                  <a:cubicBezTo>
                    <a:pt x="59" y="102"/>
                    <a:pt x="61" y="103"/>
                    <a:pt x="61" y="105"/>
                  </a:cubicBezTo>
                  <a:lnTo>
                    <a:pt x="61" y="112"/>
                  </a:lnTo>
                  <a:close/>
                  <a:moveTo>
                    <a:pt x="61" y="92"/>
                  </a:moveTo>
                  <a:cubicBezTo>
                    <a:pt x="61" y="94"/>
                    <a:pt x="59" y="95"/>
                    <a:pt x="58" y="95"/>
                  </a:cubicBezTo>
                  <a:cubicBezTo>
                    <a:pt x="47" y="95"/>
                    <a:pt x="47" y="95"/>
                    <a:pt x="47" y="95"/>
                  </a:cubicBezTo>
                  <a:cubicBezTo>
                    <a:pt x="45" y="95"/>
                    <a:pt x="43" y="94"/>
                    <a:pt x="43" y="92"/>
                  </a:cubicBezTo>
                  <a:cubicBezTo>
                    <a:pt x="43" y="85"/>
                    <a:pt x="43" y="85"/>
                    <a:pt x="43" y="85"/>
                  </a:cubicBezTo>
                  <a:cubicBezTo>
                    <a:pt x="43" y="83"/>
                    <a:pt x="45" y="82"/>
                    <a:pt x="47" y="82"/>
                  </a:cubicBezTo>
                  <a:cubicBezTo>
                    <a:pt x="58" y="82"/>
                    <a:pt x="58" y="82"/>
                    <a:pt x="58" y="82"/>
                  </a:cubicBezTo>
                  <a:cubicBezTo>
                    <a:pt x="59" y="82"/>
                    <a:pt x="61" y="83"/>
                    <a:pt x="61" y="85"/>
                  </a:cubicBezTo>
                  <a:lnTo>
                    <a:pt x="61" y="92"/>
                  </a:lnTo>
                  <a:close/>
                  <a:moveTo>
                    <a:pt x="61" y="72"/>
                  </a:moveTo>
                  <a:cubicBezTo>
                    <a:pt x="61" y="73"/>
                    <a:pt x="59" y="74"/>
                    <a:pt x="58" y="74"/>
                  </a:cubicBezTo>
                  <a:cubicBezTo>
                    <a:pt x="47" y="74"/>
                    <a:pt x="47" y="74"/>
                    <a:pt x="47" y="74"/>
                  </a:cubicBezTo>
                  <a:cubicBezTo>
                    <a:pt x="45" y="74"/>
                    <a:pt x="43" y="73"/>
                    <a:pt x="43" y="72"/>
                  </a:cubicBezTo>
                  <a:cubicBezTo>
                    <a:pt x="43" y="64"/>
                    <a:pt x="43" y="64"/>
                    <a:pt x="43" y="64"/>
                  </a:cubicBezTo>
                  <a:cubicBezTo>
                    <a:pt x="43" y="62"/>
                    <a:pt x="45" y="61"/>
                    <a:pt x="47" y="61"/>
                  </a:cubicBezTo>
                  <a:cubicBezTo>
                    <a:pt x="58" y="61"/>
                    <a:pt x="58" y="61"/>
                    <a:pt x="58" y="61"/>
                  </a:cubicBezTo>
                  <a:cubicBezTo>
                    <a:pt x="59" y="61"/>
                    <a:pt x="61" y="62"/>
                    <a:pt x="61" y="64"/>
                  </a:cubicBezTo>
                  <a:lnTo>
                    <a:pt x="61" y="72"/>
                  </a:lnTo>
                  <a:close/>
                  <a:moveTo>
                    <a:pt x="86" y="112"/>
                  </a:moveTo>
                  <a:cubicBezTo>
                    <a:pt x="86" y="114"/>
                    <a:pt x="85" y="115"/>
                    <a:pt x="83" y="115"/>
                  </a:cubicBezTo>
                  <a:cubicBezTo>
                    <a:pt x="72" y="115"/>
                    <a:pt x="72" y="115"/>
                    <a:pt x="72" y="115"/>
                  </a:cubicBezTo>
                  <a:cubicBezTo>
                    <a:pt x="70" y="115"/>
                    <a:pt x="69" y="114"/>
                    <a:pt x="69" y="112"/>
                  </a:cubicBezTo>
                  <a:cubicBezTo>
                    <a:pt x="69" y="104"/>
                    <a:pt x="69" y="104"/>
                    <a:pt x="69" y="104"/>
                  </a:cubicBezTo>
                  <a:cubicBezTo>
                    <a:pt x="69" y="103"/>
                    <a:pt x="70" y="102"/>
                    <a:pt x="72" y="102"/>
                  </a:cubicBezTo>
                  <a:cubicBezTo>
                    <a:pt x="83" y="102"/>
                    <a:pt x="83" y="102"/>
                    <a:pt x="83" y="102"/>
                  </a:cubicBezTo>
                  <a:cubicBezTo>
                    <a:pt x="85" y="102"/>
                    <a:pt x="86" y="103"/>
                    <a:pt x="86" y="104"/>
                  </a:cubicBezTo>
                  <a:lnTo>
                    <a:pt x="86" y="112"/>
                  </a:lnTo>
                  <a:close/>
                  <a:moveTo>
                    <a:pt x="86" y="92"/>
                  </a:moveTo>
                  <a:cubicBezTo>
                    <a:pt x="86" y="94"/>
                    <a:pt x="85" y="95"/>
                    <a:pt x="83" y="95"/>
                  </a:cubicBezTo>
                  <a:cubicBezTo>
                    <a:pt x="72" y="95"/>
                    <a:pt x="72" y="95"/>
                    <a:pt x="72" y="95"/>
                  </a:cubicBezTo>
                  <a:cubicBezTo>
                    <a:pt x="70" y="95"/>
                    <a:pt x="69" y="94"/>
                    <a:pt x="69" y="92"/>
                  </a:cubicBezTo>
                  <a:cubicBezTo>
                    <a:pt x="69" y="84"/>
                    <a:pt x="69" y="84"/>
                    <a:pt x="69" y="84"/>
                  </a:cubicBezTo>
                  <a:cubicBezTo>
                    <a:pt x="69" y="83"/>
                    <a:pt x="70" y="82"/>
                    <a:pt x="72" y="82"/>
                  </a:cubicBezTo>
                  <a:cubicBezTo>
                    <a:pt x="83" y="82"/>
                    <a:pt x="83" y="82"/>
                    <a:pt x="83" y="82"/>
                  </a:cubicBezTo>
                  <a:cubicBezTo>
                    <a:pt x="85" y="82"/>
                    <a:pt x="86" y="83"/>
                    <a:pt x="86" y="84"/>
                  </a:cubicBezTo>
                  <a:lnTo>
                    <a:pt x="86" y="92"/>
                  </a:lnTo>
                  <a:close/>
                  <a:moveTo>
                    <a:pt x="86" y="72"/>
                  </a:moveTo>
                  <a:cubicBezTo>
                    <a:pt x="86" y="73"/>
                    <a:pt x="85" y="74"/>
                    <a:pt x="83" y="74"/>
                  </a:cubicBezTo>
                  <a:cubicBezTo>
                    <a:pt x="72" y="74"/>
                    <a:pt x="72" y="74"/>
                    <a:pt x="72" y="74"/>
                  </a:cubicBezTo>
                  <a:cubicBezTo>
                    <a:pt x="70" y="74"/>
                    <a:pt x="69" y="73"/>
                    <a:pt x="69" y="72"/>
                  </a:cubicBezTo>
                  <a:cubicBezTo>
                    <a:pt x="69" y="64"/>
                    <a:pt x="69" y="64"/>
                    <a:pt x="69" y="64"/>
                  </a:cubicBezTo>
                  <a:cubicBezTo>
                    <a:pt x="69" y="62"/>
                    <a:pt x="70" y="61"/>
                    <a:pt x="72" y="61"/>
                  </a:cubicBezTo>
                  <a:cubicBezTo>
                    <a:pt x="83" y="61"/>
                    <a:pt x="83" y="61"/>
                    <a:pt x="83" y="61"/>
                  </a:cubicBezTo>
                  <a:cubicBezTo>
                    <a:pt x="85" y="61"/>
                    <a:pt x="86" y="62"/>
                    <a:pt x="86" y="64"/>
                  </a:cubicBezTo>
                  <a:lnTo>
                    <a:pt x="86" y="72"/>
                  </a:lnTo>
                  <a:close/>
                  <a:moveTo>
                    <a:pt x="87" y="48"/>
                  </a:moveTo>
                  <a:cubicBezTo>
                    <a:pt x="71" y="48"/>
                    <a:pt x="71" y="48"/>
                    <a:pt x="71" y="48"/>
                  </a:cubicBezTo>
                  <a:cubicBezTo>
                    <a:pt x="70" y="48"/>
                    <a:pt x="68" y="46"/>
                    <a:pt x="68" y="43"/>
                  </a:cubicBezTo>
                  <a:cubicBezTo>
                    <a:pt x="68" y="41"/>
                    <a:pt x="70" y="39"/>
                    <a:pt x="71" y="39"/>
                  </a:cubicBezTo>
                  <a:cubicBezTo>
                    <a:pt x="87" y="39"/>
                    <a:pt x="87" y="39"/>
                    <a:pt x="87" y="39"/>
                  </a:cubicBezTo>
                  <a:cubicBezTo>
                    <a:pt x="89" y="39"/>
                    <a:pt x="90" y="41"/>
                    <a:pt x="90" y="43"/>
                  </a:cubicBezTo>
                  <a:cubicBezTo>
                    <a:pt x="90" y="46"/>
                    <a:pt x="89" y="48"/>
                    <a:pt x="87" y="48"/>
                  </a:cubicBezTo>
                  <a:close/>
                  <a:moveTo>
                    <a:pt x="94" y="27"/>
                  </a:moveTo>
                  <a:cubicBezTo>
                    <a:pt x="94" y="30"/>
                    <a:pt x="92" y="32"/>
                    <a:pt x="90" y="32"/>
                  </a:cubicBezTo>
                  <a:cubicBezTo>
                    <a:pt x="14" y="32"/>
                    <a:pt x="14" y="32"/>
                    <a:pt x="14" y="32"/>
                  </a:cubicBezTo>
                  <a:cubicBezTo>
                    <a:pt x="12" y="32"/>
                    <a:pt x="10" y="30"/>
                    <a:pt x="10" y="27"/>
                  </a:cubicBezTo>
                  <a:cubicBezTo>
                    <a:pt x="10" y="16"/>
                    <a:pt x="10" y="16"/>
                    <a:pt x="10" y="16"/>
                  </a:cubicBezTo>
                  <a:cubicBezTo>
                    <a:pt x="10" y="14"/>
                    <a:pt x="12" y="12"/>
                    <a:pt x="14" y="12"/>
                  </a:cubicBezTo>
                  <a:cubicBezTo>
                    <a:pt x="90" y="12"/>
                    <a:pt x="90" y="12"/>
                    <a:pt x="90" y="12"/>
                  </a:cubicBezTo>
                  <a:cubicBezTo>
                    <a:pt x="92" y="12"/>
                    <a:pt x="94" y="14"/>
                    <a:pt x="94" y="16"/>
                  </a:cubicBezTo>
                  <a:lnTo>
                    <a:pt x="94"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4" name="Freeform 256"/>
            <p:cNvSpPr/>
            <p:nvPr/>
          </p:nvSpPr>
          <p:spPr bwMode="auto">
            <a:xfrm>
              <a:off x="10977563" y="2100263"/>
              <a:ext cx="15875" cy="50800"/>
            </a:xfrm>
            <a:custGeom>
              <a:avLst/>
              <a:gdLst>
                <a:gd name="T0" fmla="*/ 5 w 5"/>
                <a:gd name="T1" fmla="*/ 14 h 16"/>
                <a:gd name="T2" fmla="*/ 2 w 5"/>
                <a:gd name="T3" fmla="*/ 16 h 16"/>
                <a:gd name="T4" fmla="*/ 2 w 5"/>
                <a:gd name="T5" fmla="*/ 16 h 16"/>
                <a:gd name="T6" fmla="*/ 0 w 5"/>
                <a:gd name="T7" fmla="*/ 14 h 16"/>
                <a:gd name="T8" fmla="*/ 0 w 5"/>
                <a:gd name="T9" fmla="*/ 2 h 16"/>
                <a:gd name="T10" fmla="*/ 2 w 5"/>
                <a:gd name="T11" fmla="*/ 0 h 16"/>
                <a:gd name="T12" fmla="*/ 2 w 5"/>
                <a:gd name="T13" fmla="*/ 0 h 16"/>
                <a:gd name="T14" fmla="*/ 5 w 5"/>
                <a:gd name="T15" fmla="*/ 2 h 16"/>
                <a:gd name="T16" fmla="*/ 5 w 5"/>
                <a:gd name="T1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6">
                  <a:moveTo>
                    <a:pt x="5" y="14"/>
                  </a:moveTo>
                  <a:cubicBezTo>
                    <a:pt x="5" y="15"/>
                    <a:pt x="4" y="16"/>
                    <a:pt x="2" y="16"/>
                  </a:cubicBezTo>
                  <a:cubicBezTo>
                    <a:pt x="2" y="16"/>
                    <a:pt x="2" y="16"/>
                    <a:pt x="2" y="16"/>
                  </a:cubicBezTo>
                  <a:cubicBezTo>
                    <a:pt x="1" y="16"/>
                    <a:pt x="0" y="15"/>
                    <a:pt x="0" y="14"/>
                  </a:cubicBezTo>
                  <a:cubicBezTo>
                    <a:pt x="0" y="2"/>
                    <a:pt x="0" y="2"/>
                    <a:pt x="0" y="2"/>
                  </a:cubicBezTo>
                  <a:cubicBezTo>
                    <a:pt x="0" y="1"/>
                    <a:pt x="1" y="0"/>
                    <a:pt x="2" y="0"/>
                  </a:cubicBezTo>
                  <a:cubicBezTo>
                    <a:pt x="2" y="0"/>
                    <a:pt x="2" y="0"/>
                    <a:pt x="2" y="0"/>
                  </a:cubicBezTo>
                  <a:cubicBezTo>
                    <a:pt x="4" y="0"/>
                    <a:pt x="5" y="1"/>
                    <a:pt x="5" y="2"/>
                  </a:cubicBezTo>
                  <a:lnTo>
                    <a:pt x="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25" name="Freeform 226"/>
          <p:cNvSpPr>
            <a:spLocks noEditPoints="1"/>
          </p:cNvSpPr>
          <p:nvPr/>
        </p:nvSpPr>
        <p:spPr bwMode="auto">
          <a:xfrm>
            <a:off x="4742408" y="4186665"/>
            <a:ext cx="922288" cy="838205"/>
          </a:xfrm>
          <a:custGeom>
            <a:avLst/>
            <a:gdLst>
              <a:gd name="T0" fmla="*/ 311 w 351"/>
              <a:gd name="T1" fmla="*/ 111 h 319"/>
              <a:gd name="T2" fmla="*/ 263 w 351"/>
              <a:gd name="T3" fmla="*/ 0 h 319"/>
              <a:gd name="T4" fmla="*/ 0 w 351"/>
              <a:gd name="T5" fmla="*/ 115 h 319"/>
              <a:gd name="T6" fmla="*/ 64 w 351"/>
              <a:gd name="T7" fmla="*/ 259 h 319"/>
              <a:gd name="T8" fmla="*/ 64 w 351"/>
              <a:gd name="T9" fmla="*/ 319 h 319"/>
              <a:gd name="T10" fmla="*/ 351 w 351"/>
              <a:gd name="T11" fmla="*/ 319 h 319"/>
              <a:gd name="T12" fmla="*/ 351 w 351"/>
              <a:gd name="T13" fmla="*/ 111 h 319"/>
              <a:gd name="T14" fmla="*/ 311 w 351"/>
              <a:gd name="T15" fmla="*/ 111 h 319"/>
              <a:gd name="T16" fmla="*/ 64 w 351"/>
              <a:gd name="T17" fmla="*/ 131 h 319"/>
              <a:gd name="T18" fmla="*/ 56 w 351"/>
              <a:gd name="T19" fmla="*/ 135 h 319"/>
              <a:gd name="T20" fmla="*/ 64 w 351"/>
              <a:gd name="T21" fmla="*/ 157 h 319"/>
              <a:gd name="T22" fmla="*/ 64 w 351"/>
              <a:gd name="T23" fmla="*/ 211 h 319"/>
              <a:gd name="T24" fmla="*/ 28 w 351"/>
              <a:gd name="T25" fmla="*/ 125 h 319"/>
              <a:gd name="T26" fmla="*/ 253 w 351"/>
              <a:gd name="T27" fmla="*/ 30 h 319"/>
              <a:gd name="T28" fmla="*/ 287 w 351"/>
              <a:gd name="T29" fmla="*/ 111 h 319"/>
              <a:gd name="T30" fmla="*/ 265 w 351"/>
              <a:gd name="T31" fmla="*/ 111 h 319"/>
              <a:gd name="T32" fmla="*/ 242 w 351"/>
              <a:gd name="T33" fmla="*/ 58 h 319"/>
              <a:gd name="T34" fmla="*/ 114 w 351"/>
              <a:gd name="T35" fmla="*/ 111 h 319"/>
              <a:gd name="T36" fmla="*/ 64 w 351"/>
              <a:gd name="T37" fmla="*/ 111 h 319"/>
              <a:gd name="T38" fmla="*/ 64 w 351"/>
              <a:gd name="T39" fmla="*/ 131 h 319"/>
              <a:gd name="T40" fmla="*/ 329 w 351"/>
              <a:gd name="T41" fmla="*/ 297 h 319"/>
              <a:gd name="T42" fmla="*/ 84 w 351"/>
              <a:gd name="T43" fmla="*/ 297 h 319"/>
              <a:gd name="T44" fmla="*/ 84 w 351"/>
              <a:gd name="T45" fmla="*/ 131 h 319"/>
              <a:gd name="T46" fmla="*/ 329 w 351"/>
              <a:gd name="T47" fmla="*/ 131 h 319"/>
              <a:gd name="T48" fmla="*/ 329 w 351"/>
              <a:gd name="T49" fmla="*/ 297 h 319"/>
              <a:gd name="T50" fmla="*/ 309 w 351"/>
              <a:gd name="T51" fmla="*/ 153 h 319"/>
              <a:gd name="T52" fmla="*/ 106 w 351"/>
              <a:gd name="T53" fmla="*/ 153 h 319"/>
              <a:gd name="T54" fmla="*/ 106 w 351"/>
              <a:gd name="T55" fmla="*/ 277 h 319"/>
              <a:gd name="T56" fmla="*/ 309 w 351"/>
              <a:gd name="T57" fmla="*/ 277 h 319"/>
              <a:gd name="T58" fmla="*/ 309 w 351"/>
              <a:gd name="T59" fmla="*/ 153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1" h="319">
                <a:moveTo>
                  <a:pt x="311" y="111"/>
                </a:moveTo>
                <a:lnTo>
                  <a:pt x="263" y="0"/>
                </a:lnTo>
                <a:lnTo>
                  <a:pt x="0" y="115"/>
                </a:lnTo>
                <a:lnTo>
                  <a:pt x="64" y="259"/>
                </a:lnTo>
                <a:lnTo>
                  <a:pt x="64" y="319"/>
                </a:lnTo>
                <a:lnTo>
                  <a:pt x="351" y="319"/>
                </a:lnTo>
                <a:lnTo>
                  <a:pt x="351" y="111"/>
                </a:lnTo>
                <a:lnTo>
                  <a:pt x="311" y="111"/>
                </a:lnTo>
                <a:close/>
                <a:moveTo>
                  <a:pt x="64" y="131"/>
                </a:moveTo>
                <a:lnTo>
                  <a:pt x="56" y="135"/>
                </a:lnTo>
                <a:lnTo>
                  <a:pt x="64" y="157"/>
                </a:lnTo>
                <a:lnTo>
                  <a:pt x="64" y="211"/>
                </a:lnTo>
                <a:lnTo>
                  <a:pt x="28" y="125"/>
                </a:lnTo>
                <a:lnTo>
                  <a:pt x="253" y="30"/>
                </a:lnTo>
                <a:lnTo>
                  <a:pt x="287" y="111"/>
                </a:lnTo>
                <a:lnTo>
                  <a:pt x="265" y="111"/>
                </a:lnTo>
                <a:lnTo>
                  <a:pt x="242" y="58"/>
                </a:lnTo>
                <a:lnTo>
                  <a:pt x="114" y="111"/>
                </a:lnTo>
                <a:lnTo>
                  <a:pt x="64" y="111"/>
                </a:lnTo>
                <a:lnTo>
                  <a:pt x="64" y="131"/>
                </a:lnTo>
                <a:close/>
                <a:moveTo>
                  <a:pt x="329" y="297"/>
                </a:moveTo>
                <a:lnTo>
                  <a:pt x="84" y="297"/>
                </a:lnTo>
                <a:lnTo>
                  <a:pt x="84" y="131"/>
                </a:lnTo>
                <a:lnTo>
                  <a:pt x="329" y="131"/>
                </a:lnTo>
                <a:lnTo>
                  <a:pt x="329" y="297"/>
                </a:lnTo>
                <a:close/>
                <a:moveTo>
                  <a:pt x="309" y="153"/>
                </a:moveTo>
                <a:lnTo>
                  <a:pt x="106" y="153"/>
                </a:lnTo>
                <a:lnTo>
                  <a:pt x="106" y="277"/>
                </a:lnTo>
                <a:lnTo>
                  <a:pt x="309" y="277"/>
                </a:lnTo>
                <a:lnTo>
                  <a:pt x="309" y="153"/>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711"/>
              </a:solidFill>
              <a:effectLst/>
              <a:uLnTx/>
              <a:uFillTx/>
              <a:latin typeface="Calibri" panose="020F0502020204030204"/>
              <a:ea typeface="宋体" panose="02010600030101010101" pitchFamily="2" charset="-122"/>
              <a:cs typeface="+mn-cs"/>
            </a:endParaRPr>
          </a:p>
        </p:txBody>
      </p:sp>
      <p:grpSp>
        <p:nvGrpSpPr>
          <p:cNvPr id="26" name="组合 25"/>
          <p:cNvGrpSpPr/>
          <p:nvPr/>
        </p:nvGrpSpPr>
        <p:grpSpPr>
          <a:xfrm>
            <a:off x="6225675" y="2812903"/>
            <a:ext cx="935098" cy="649430"/>
            <a:chOff x="10083800" y="1362076"/>
            <a:chExt cx="722313" cy="501650"/>
          </a:xfrm>
          <a:solidFill>
            <a:schemeClr val="bg1"/>
          </a:solidFill>
        </p:grpSpPr>
        <p:sp>
          <p:nvSpPr>
            <p:cNvPr id="27" name="Freeform 32"/>
            <p:cNvSpPr>
              <a:spLocks noEditPoints="1"/>
            </p:cNvSpPr>
            <p:nvPr/>
          </p:nvSpPr>
          <p:spPr bwMode="auto">
            <a:xfrm>
              <a:off x="10083800" y="1466851"/>
              <a:ext cx="722313" cy="361950"/>
            </a:xfrm>
            <a:custGeom>
              <a:avLst/>
              <a:gdLst>
                <a:gd name="T0" fmla="*/ 71 w 212"/>
                <a:gd name="T1" fmla="*/ 17 h 106"/>
                <a:gd name="T2" fmla="*/ 70 w 212"/>
                <a:gd name="T3" fmla="*/ 8 h 106"/>
                <a:gd name="T4" fmla="*/ 65 w 212"/>
                <a:gd name="T5" fmla="*/ 6 h 106"/>
                <a:gd name="T6" fmla="*/ 34 w 212"/>
                <a:gd name="T7" fmla="*/ 33 h 106"/>
                <a:gd name="T8" fmla="*/ 36 w 212"/>
                <a:gd name="T9" fmla="*/ 50 h 106"/>
                <a:gd name="T10" fmla="*/ 39 w 212"/>
                <a:gd name="T11" fmla="*/ 60 h 106"/>
                <a:gd name="T12" fmla="*/ 39 w 212"/>
                <a:gd name="T13" fmla="*/ 65 h 106"/>
                <a:gd name="T14" fmla="*/ 30 w 212"/>
                <a:gd name="T15" fmla="*/ 74 h 106"/>
                <a:gd name="T16" fmla="*/ 1 w 212"/>
                <a:gd name="T17" fmla="*/ 89 h 106"/>
                <a:gd name="T18" fmla="*/ 25 w 212"/>
                <a:gd name="T19" fmla="*/ 106 h 106"/>
                <a:gd name="T20" fmla="*/ 25 w 212"/>
                <a:gd name="T21" fmla="*/ 93 h 106"/>
                <a:gd name="T22" fmla="*/ 25 w 212"/>
                <a:gd name="T23" fmla="*/ 91 h 106"/>
                <a:gd name="T24" fmla="*/ 46 w 212"/>
                <a:gd name="T25" fmla="*/ 76 h 106"/>
                <a:gd name="T26" fmla="*/ 69 w 212"/>
                <a:gd name="T27" fmla="*/ 67 h 106"/>
                <a:gd name="T28" fmla="*/ 66 w 212"/>
                <a:gd name="T29" fmla="*/ 65 h 106"/>
                <a:gd name="T30" fmla="*/ 70 w 212"/>
                <a:gd name="T31" fmla="*/ 52 h 106"/>
                <a:gd name="T32" fmla="*/ 75 w 212"/>
                <a:gd name="T33" fmla="*/ 45 h 106"/>
                <a:gd name="T34" fmla="*/ 70 w 212"/>
                <a:gd name="T35" fmla="*/ 24 h 106"/>
                <a:gd name="T36" fmla="*/ 211 w 212"/>
                <a:gd name="T37" fmla="*/ 89 h 106"/>
                <a:gd name="T38" fmla="*/ 182 w 212"/>
                <a:gd name="T39" fmla="*/ 74 h 106"/>
                <a:gd name="T40" fmla="*/ 173 w 212"/>
                <a:gd name="T41" fmla="*/ 65 h 106"/>
                <a:gd name="T42" fmla="*/ 173 w 212"/>
                <a:gd name="T43" fmla="*/ 59 h 106"/>
                <a:gd name="T44" fmla="*/ 177 w 212"/>
                <a:gd name="T45" fmla="*/ 49 h 106"/>
                <a:gd name="T46" fmla="*/ 178 w 212"/>
                <a:gd name="T47" fmla="*/ 37 h 106"/>
                <a:gd name="T48" fmla="*/ 178 w 212"/>
                <a:gd name="T49" fmla="*/ 23 h 106"/>
                <a:gd name="T50" fmla="*/ 174 w 212"/>
                <a:gd name="T51" fmla="*/ 8 h 106"/>
                <a:gd name="T52" fmla="*/ 168 w 212"/>
                <a:gd name="T53" fmla="*/ 6 h 106"/>
                <a:gd name="T54" fmla="*/ 139 w 212"/>
                <a:gd name="T55" fmla="*/ 12 h 106"/>
                <a:gd name="T56" fmla="*/ 139 w 212"/>
                <a:gd name="T57" fmla="*/ 15 h 106"/>
                <a:gd name="T58" fmla="*/ 140 w 212"/>
                <a:gd name="T59" fmla="*/ 17 h 106"/>
                <a:gd name="T60" fmla="*/ 138 w 212"/>
                <a:gd name="T61" fmla="*/ 41 h 106"/>
                <a:gd name="T62" fmla="*/ 139 w 212"/>
                <a:gd name="T63" fmla="*/ 50 h 106"/>
                <a:gd name="T64" fmla="*/ 142 w 212"/>
                <a:gd name="T65" fmla="*/ 60 h 106"/>
                <a:gd name="T66" fmla="*/ 143 w 212"/>
                <a:gd name="T67" fmla="*/ 65 h 106"/>
                <a:gd name="T68" fmla="*/ 156 w 212"/>
                <a:gd name="T69" fmla="*/ 72 h 106"/>
                <a:gd name="T70" fmla="*/ 170 w 212"/>
                <a:gd name="T71" fmla="*/ 78 h 106"/>
                <a:gd name="T72" fmla="*/ 187 w 212"/>
                <a:gd name="T73" fmla="*/ 92 h 106"/>
                <a:gd name="T74" fmla="*/ 187 w 212"/>
                <a:gd name="T75" fmla="*/ 101 h 106"/>
                <a:gd name="T76" fmla="*/ 212 w 212"/>
                <a:gd name="T7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106">
                  <a:moveTo>
                    <a:pt x="69" y="22"/>
                  </a:moveTo>
                  <a:cubicBezTo>
                    <a:pt x="69" y="20"/>
                    <a:pt x="70" y="18"/>
                    <a:pt x="71" y="17"/>
                  </a:cubicBezTo>
                  <a:cubicBezTo>
                    <a:pt x="71" y="16"/>
                    <a:pt x="71" y="16"/>
                    <a:pt x="71" y="16"/>
                  </a:cubicBezTo>
                  <a:cubicBezTo>
                    <a:pt x="71" y="13"/>
                    <a:pt x="70" y="11"/>
                    <a:pt x="70" y="8"/>
                  </a:cubicBezTo>
                  <a:cubicBezTo>
                    <a:pt x="67" y="8"/>
                    <a:pt x="67" y="8"/>
                    <a:pt x="67" y="8"/>
                  </a:cubicBezTo>
                  <a:cubicBezTo>
                    <a:pt x="65" y="6"/>
                    <a:pt x="65" y="6"/>
                    <a:pt x="65" y="6"/>
                  </a:cubicBezTo>
                  <a:cubicBezTo>
                    <a:pt x="56" y="0"/>
                    <a:pt x="47" y="4"/>
                    <a:pt x="42" y="6"/>
                  </a:cubicBezTo>
                  <a:cubicBezTo>
                    <a:pt x="35" y="8"/>
                    <a:pt x="30" y="18"/>
                    <a:pt x="34" y="33"/>
                  </a:cubicBezTo>
                  <a:cubicBezTo>
                    <a:pt x="34" y="36"/>
                    <a:pt x="32" y="37"/>
                    <a:pt x="32" y="38"/>
                  </a:cubicBezTo>
                  <a:cubicBezTo>
                    <a:pt x="33" y="41"/>
                    <a:pt x="33" y="49"/>
                    <a:pt x="36" y="50"/>
                  </a:cubicBezTo>
                  <a:cubicBezTo>
                    <a:pt x="36" y="51"/>
                    <a:pt x="38" y="51"/>
                    <a:pt x="38" y="51"/>
                  </a:cubicBezTo>
                  <a:cubicBezTo>
                    <a:pt x="38" y="54"/>
                    <a:pt x="38" y="57"/>
                    <a:pt x="39" y="60"/>
                  </a:cubicBezTo>
                  <a:cubicBezTo>
                    <a:pt x="39" y="62"/>
                    <a:pt x="41" y="62"/>
                    <a:pt x="42" y="65"/>
                  </a:cubicBezTo>
                  <a:cubicBezTo>
                    <a:pt x="39" y="65"/>
                    <a:pt x="39" y="65"/>
                    <a:pt x="39" y="65"/>
                  </a:cubicBezTo>
                  <a:cubicBezTo>
                    <a:pt x="38" y="67"/>
                    <a:pt x="37" y="72"/>
                    <a:pt x="35" y="73"/>
                  </a:cubicBezTo>
                  <a:cubicBezTo>
                    <a:pt x="33" y="73"/>
                    <a:pt x="32" y="74"/>
                    <a:pt x="30" y="74"/>
                  </a:cubicBezTo>
                  <a:cubicBezTo>
                    <a:pt x="25" y="76"/>
                    <a:pt x="19" y="79"/>
                    <a:pt x="13" y="81"/>
                  </a:cubicBezTo>
                  <a:cubicBezTo>
                    <a:pt x="8" y="83"/>
                    <a:pt x="2" y="84"/>
                    <a:pt x="1" y="89"/>
                  </a:cubicBezTo>
                  <a:cubicBezTo>
                    <a:pt x="1" y="93"/>
                    <a:pt x="0" y="101"/>
                    <a:pt x="0" y="106"/>
                  </a:cubicBezTo>
                  <a:cubicBezTo>
                    <a:pt x="25" y="106"/>
                    <a:pt x="25" y="106"/>
                    <a:pt x="25" y="106"/>
                  </a:cubicBezTo>
                  <a:cubicBezTo>
                    <a:pt x="25" y="104"/>
                    <a:pt x="25" y="103"/>
                    <a:pt x="25" y="101"/>
                  </a:cubicBezTo>
                  <a:cubicBezTo>
                    <a:pt x="25" y="98"/>
                    <a:pt x="25" y="95"/>
                    <a:pt x="25" y="93"/>
                  </a:cubicBezTo>
                  <a:cubicBezTo>
                    <a:pt x="25" y="92"/>
                    <a:pt x="25" y="92"/>
                    <a:pt x="25" y="92"/>
                  </a:cubicBezTo>
                  <a:cubicBezTo>
                    <a:pt x="25" y="91"/>
                    <a:pt x="25" y="91"/>
                    <a:pt x="25" y="91"/>
                  </a:cubicBezTo>
                  <a:cubicBezTo>
                    <a:pt x="28" y="83"/>
                    <a:pt x="36" y="80"/>
                    <a:pt x="42" y="78"/>
                  </a:cubicBezTo>
                  <a:cubicBezTo>
                    <a:pt x="44" y="77"/>
                    <a:pt x="45" y="77"/>
                    <a:pt x="46" y="76"/>
                  </a:cubicBezTo>
                  <a:cubicBezTo>
                    <a:pt x="49" y="75"/>
                    <a:pt x="53" y="74"/>
                    <a:pt x="56" y="72"/>
                  </a:cubicBezTo>
                  <a:cubicBezTo>
                    <a:pt x="60" y="70"/>
                    <a:pt x="65" y="68"/>
                    <a:pt x="69" y="67"/>
                  </a:cubicBezTo>
                  <a:cubicBezTo>
                    <a:pt x="69" y="66"/>
                    <a:pt x="69" y="66"/>
                    <a:pt x="69" y="65"/>
                  </a:cubicBezTo>
                  <a:cubicBezTo>
                    <a:pt x="68" y="65"/>
                    <a:pt x="67" y="65"/>
                    <a:pt x="66" y="65"/>
                  </a:cubicBezTo>
                  <a:cubicBezTo>
                    <a:pt x="66" y="62"/>
                    <a:pt x="68" y="61"/>
                    <a:pt x="69" y="59"/>
                  </a:cubicBezTo>
                  <a:cubicBezTo>
                    <a:pt x="70" y="57"/>
                    <a:pt x="69" y="54"/>
                    <a:pt x="70" y="52"/>
                  </a:cubicBezTo>
                  <a:cubicBezTo>
                    <a:pt x="71" y="51"/>
                    <a:pt x="73" y="50"/>
                    <a:pt x="73" y="49"/>
                  </a:cubicBezTo>
                  <a:cubicBezTo>
                    <a:pt x="74" y="48"/>
                    <a:pt x="75" y="46"/>
                    <a:pt x="75" y="45"/>
                  </a:cubicBezTo>
                  <a:cubicBezTo>
                    <a:pt x="75" y="44"/>
                    <a:pt x="75" y="43"/>
                    <a:pt x="75" y="43"/>
                  </a:cubicBezTo>
                  <a:cubicBezTo>
                    <a:pt x="71" y="38"/>
                    <a:pt x="70" y="30"/>
                    <a:pt x="70" y="24"/>
                  </a:cubicBezTo>
                  <a:cubicBezTo>
                    <a:pt x="70" y="23"/>
                    <a:pt x="70" y="23"/>
                    <a:pt x="69" y="22"/>
                  </a:cubicBezTo>
                  <a:close/>
                  <a:moveTo>
                    <a:pt x="211" y="89"/>
                  </a:moveTo>
                  <a:cubicBezTo>
                    <a:pt x="210" y="84"/>
                    <a:pt x="204" y="83"/>
                    <a:pt x="199" y="81"/>
                  </a:cubicBezTo>
                  <a:cubicBezTo>
                    <a:pt x="193" y="79"/>
                    <a:pt x="187" y="76"/>
                    <a:pt x="182" y="74"/>
                  </a:cubicBezTo>
                  <a:cubicBezTo>
                    <a:pt x="180" y="74"/>
                    <a:pt x="179" y="73"/>
                    <a:pt x="177" y="73"/>
                  </a:cubicBezTo>
                  <a:cubicBezTo>
                    <a:pt x="175" y="72"/>
                    <a:pt x="174" y="67"/>
                    <a:pt x="173" y="65"/>
                  </a:cubicBezTo>
                  <a:cubicBezTo>
                    <a:pt x="172" y="65"/>
                    <a:pt x="171" y="65"/>
                    <a:pt x="170" y="65"/>
                  </a:cubicBezTo>
                  <a:cubicBezTo>
                    <a:pt x="170" y="62"/>
                    <a:pt x="172" y="61"/>
                    <a:pt x="173" y="59"/>
                  </a:cubicBezTo>
                  <a:cubicBezTo>
                    <a:pt x="173" y="57"/>
                    <a:pt x="173" y="54"/>
                    <a:pt x="174" y="52"/>
                  </a:cubicBezTo>
                  <a:cubicBezTo>
                    <a:pt x="175" y="51"/>
                    <a:pt x="176" y="50"/>
                    <a:pt x="177" y="49"/>
                  </a:cubicBezTo>
                  <a:cubicBezTo>
                    <a:pt x="178" y="48"/>
                    <a:pt x="178" y="46"/>
                    <a:pt x="179" y="45"/>
                  </a:cubicBezTo>
                  <a:cubicBezTo>
                    <a:pt x="179" y="43"/>
                    <a:pt x="180" y="39"/>
                    <a:pt x="178" y="37"/>
                  </a:cubicBezTo>
                  <a:cubicBezTo>
                    <a:pt x="178" y="35"/>
                    <a:pt x="177" y="35"/>
                    <a:pt x="177" y="34"/>
                  </a:cubicBezTo>
                  <a:cubicBezTo>
                    <a:pt x="177" y="31"/>
                    <a:pt x="178" y="25"/>
                    <a:pt x="178" y="23"/>
                  </a:cubicBezTo>
                  <a:cubicBezTo>
                    <a:pt x="178" y="20"/>
                    <a:pt x="178" y="16"/>
                    <a:pt x="177" y="13"/>
                  </a:cubicBezTo>
                  <a:cubicBezTo>
                    <a:pt x="177" y="13"/>
                    <a:pt x="176" y="9"/>
                    <a:pt x="174" y="8"/>
                  </a:cubicBezTo>
                  <a:cubicBezTo>
                    <a:pt x="171" y="8"/>
                    <a:pt x="171" y="8"/>
                    <a:pt x="171" y="8"/>
                  </a:cubicBezTo>
                  <a:cubicBezTo>
                    <a:pt x="168" y="6"/>
                    <a:pt x="168" y="6"/>
                    <a:pt x="168" y="6"/>
                  </a:cubicBezTo>
                  <a:cubicBezTo>
                    <a:pt x="160" y="0"/>
                    <a:pt x="151" y="4"/>
                    <a:pt x="146" y="6"/>
                  </a:cubicBezTo>
                  <a:cubicBezTo>
                    <a:pt x="143" y="7"/>
                    <a:pt x="141" y="9"/>
                    <a:pt x="139" y="12"/>
                  </a:cubicBezTo>
                  <a:cubicBezTo>
                    <a:pt x="139" y="13"/>
                    <a:pt x="139" y="14"/>
                    <a:pt x="139" y="14"/>
                  </a:cubicBezTo>
                  <a:cubicBezTo>
                    <a:pt x="139" y="15"/>
                    <a:pt x="139" y="15"/>
                    <a:pt x="139" y="15"/>
                  </a:cubicBezTo>
                  <a:cubicBezTo>
                    <a:pt x="139" y="15"/>
                    <a:pt x="139" y="15"/>
                    <a:pt x="139" y="15"/>
                  </a:cubicBezTo>
                  <a:cubicBezTo>
                    <a:pt x="140" y="16"/>
                    <a:pt x="140" y="16"/>
                    <a:pt x="140" y="17"/>
                  </a:cubicBezTo>
                  <a:cubicBezTo>
                    <a:pt x="143" y="22"/>
                    <a:pt x="142" y="28"/>
                    <a:pt x="141" y="32"/>
                  </a:cubicBezTo>
                  <a:cubicBezTo>
                    <a:pt x="141" y="34"/>
                    <a:pt x="140" y="38"/>
                    <a:pt x="138" y="41"/>
                  </a:cubicBezTo>
                  <a:cubicBezTo>
                    <a:pt x="137" y="41"/>
                    <a:pt x="137" y="42"/>
                    <a:pt x="136" y="42"/>
                  </a:cubicBezTo>
                  <a:cubicBezTo>
                    <a:pt x="137" y="46"/>
                    <a:pt x="137" y="49"/>
                    <a:pt x="139" y="50"/>
                  </a:cubicBezTo>
                  <a:cubicBezTo>
                    <a:pt x="140" y="51"/>
                    <a:pt x="142" y="51"/>
                    <a:pt x="142" y="51"/>
                  </a:cubicBezTo>
                  <a:cubicBezTo>
                    <a:pt x="142" y="54"/>
                    <a:pt x="142" y="57"/>
                    <a:pt x="142" y="60"/>
                  </a:cubicBezTo>
                  <a:cubicBezTo>
                    <a:pt x="143" y="62"/>
                    <a:pt x="145" y="62"/>
                    <a:pt x="145" y="65"/>
                  </a:cubicBezTo>
                  <a:cubicBezTo>
                    <a:pt x="143" y="65"/>
                    <a:pt x="143" y="65"/>
                    <a:pt x="143" y="65"/>
                  </a:cubicBezTo>
                  <a:cubicBezTo>
                    <a:pt x="143" y="66"/>
                    <a:pt x="143" y="66"/>
                    <a:pt x="143" y="67"/>
                  </a:cubicBezTo>
                  <a:cubicBezTo>
                    <a:pt x="147" y="68"/>
                    <a:pt x="152" y="70"/>
                    <a:pt x="156" y="72"/>
                  </a:cubicBezTo>
                  <a:cubicBezTo>
                    <a:pt x="160" y="74"/>
                    <a:pt x="163" y="75"/>
                    <a:pt x="166" y="76"/>
                  </a:cubicBezTo>
                  <a:cubicBezTo>
                    <a:pt x="167" y="77"/>
                    <a:pt x="168" y="77"/>
                    <a:pt x="170" y="78"/>
                  </a:cubicBezTo>
                  <a:cubicBezTo>
                    <a:pt x="176" y="80"/>
                    <a:pt x="184" y="83"/>
                    <a:pt x="187" y="91"/>
                  </a:cubicBezTo>
                  <a:cubicBezTo>
                    <a:pt x="187" y="92"/>
                    <a:pt x="187" y="92"/>
                    <a:pt x="187" y="92"/>
                  </a:cubicBezTo>
                  <a:cubicBezTo>
                    <a:pt x="187" y="93"/>
                    <a:pt x="187" y="93"/>
                    <a:pt x="187" y="93"/>
                  </a:cubicBezTo>
                  <a:cubicBezTo>
                    <a:pt x="187" y="95"/>
                    <a:pt x="187" y="98"/>
                    <a:pt x="187" y="101"/>
                  </a:cubicBezTo>
                  <a:cubicBezTo>
                    <a:pt x="187" y="103"/>
                    <a:pt x="187" y="104"/>
                    <a:pt x="187" y="106"/>
                  </a:cubicBezTo>
                  <a:cubicBezTo>
                    <a:pt x="212" y="106"/>
                    <a:pt x="212" y="106"/>
                    <a:pt x="212" y="106"/>
                  </a:cubicBezTo>
                  <a:cubicBezTo>
                    <a:pt x="212" y="101"/>
                    <a:pt x="211" y="93"/>
                    <a:pt x="211"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711"/>
                </a:solidFill>
                <a:effectLst/>
                <a:uLnTx/>
                <a:uFillTx/>
                <a:latin typeface="Calibri" panose="020F0502020204030204"/>
                <a:ea typeface="宋体" panose="02010600030101010101" pitchFamily="2" charset="-122"/>
                <a:cs typeface="+mn-cs"/>
              </a:endParaRPr>
            </a:p>
          </p:txBody>
        </p:sp>
        <p:sp>
          <p:nvSpPr>
            <p:cNvPr id="28" name="Freeform 33"/>
            <p:cNvSpPr/>
            <p:nvPr/>
          </p:nvSpPr>
          <p:spPr bwMode="auto">
            <a:xfrm>
              <a:off x="10190163" y="1362076"/>
              <a:ext cx="509588" cy="501650"/>
            </a:xfrm>
            <a:custGeom>
              <a:avLst/>
              <a:gdLst>
                <a:gd name="T0" fmla="*/ 102 w 150"/>
                <a:gd name="T1" fmla="*/ 17 h 147"/>
                <a:gd name="T2" fmla="*/ 103 w 150"/>
                <a:gd name="T3" fmla="*/ 32 h 147"/>
                <a:gd name="T4" fmla="*/ 102 w 150"/>
                <a:gd name="T5" fmla="*/ 46 h 147"/>
                <a:gd name="T6" fmla="*/ 104 w 150"/>
                <a:gd name="T7" fmla="*/ 50 h 147"/>
                <a:gd name="T8" fmla="*/ 104 w 150"/>
                <a:gd name="T9" fmla="*/ 62 h 147"/>
                <a:gd name="T10" fmla="*/ 102 w 150"/>
                <a:gd name="T11" fmla="*/ 68 h 147"/>
                <a:gd name="T12" fmla="*/ 97 w 150"/>
                <a:gd name="T13" fmla="*/ 72 h 147"/>
                <a:gd name="T14" fmla="*/ 96 w 150"/>
                <a:gd name="T15" fmla="*/ 82 h 147"/>
                <a:gd name="T16" fmla="*/ 92 w 150"/>
                <a:gd name="T17" fmla="*/ 90 h 147"/>
                <a:gd name="T18" fmla="*/ 96 w 150"/>
                <a:gd name="T19" fmla="*/ 90 h 147"/>
                <a:gd name="T20" fmla="*/ 102 w 150"/>
                <a:gd name="T21" fmla="*/ 101 h 147"/>
                <a:gd name="T22" fmla="*/ 109 w 150"/>
                <a:gd name="T23" fmla="*/ 103 h 147"/>
                <a:gd name="T24" fmla="*/ 132 w 150"/>
                <a:gd name="T25" fmla="*/ 113 h 147"/>
                <a:gd name="T26" fmla="*/ 150 w 150"/>
                <a:gd name="T27" fmla="*/ 124 h 147"/>
                <a:gd name="T28" fmla="*/ 150 w 150"/>
                <a:gd name="T29" fmla="*/ 147 h 147"/>
                <a:gd name="T30" fmla="*/ 0 w 150"/>
                <a:gd name="T31" fmla="*/ 147 h 147"/>
                <a:gd name="T32" fmla="*/ 0 w 150"/>
                <a:gd name="T33" fmla="*/ 124 h 147"/>
                <a:gd name="T34" fmla="*/ 18 w 150"/>
                <a:gd name="T35" fmla="*/ 113 h 147"/>
                <a:gd name="T36" fmla="*/ 41 w 150"/>
                <a:gd name="T37" fmla="*/ 103 h 147"/>
                <a:gd name="T38" fmla="*/ 48 w 150"/>
                <a:gd name="T39" fmla="*/ 101 h 147"/>
                <a:gd name="T40" fmla="*/ 54 w 150"/>
                <a:gd name="T41" fmla="*/ 90 h 147"/>
                <a:gd name="T42" fmla="*/ 57 w 150"/>
                <a:gd name="T43" fmla="*/ 90 h 147"/>
                <a:gd name="T44" fmla="*/ 53 w 150"/>
                <a:gd name="T45" fmla="*/ 83 h 147"/>
                <a:gd name="T46" fmla="*/ 52 w 150"/>
                <a:gd name="T47" fmla="*/ 70 h 147"/>
                <a:gd name="T48" fmla="*/ 49 w 150"/>
                <a:gd name="T49" fmla="*/ 70 h 147"/>
                <a:gd name="T50" fmla="*/ 44 w 150"/>
                <a:gd name="T51" fmla="*/ 53 h 147"/>
                <a:gd name="T52" fmla="*/ 46 w 150"/>
                <a:gd name="T53" fmla="*/ 46 h 147"/>
                <a:gd name="T54" fmla="*/ 58 w 150"/>
                <a:gd name="T55" fmla="*/ 7 h 147"/>
                <a:gd name="T56" fmla="*/ 90 w 150"/>
                <a:gd name="T57" fmla="*/ 7 h 147"/>
                <a:gd name="T58" fmla="*/ 93 w 150"/>
                <a:gd name="T59" fmla="*/ 10 h 147"/>
                <a:gd name="T60" fmla="*/ 98 w 150"/>
                <a:gd name="T61" fmla="*/ 10 h 147"/>
                <a:gd name="T62" fmla="*/ 102 w 150"/>
                <a:gd name="T63" fmla="*/ 1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147">
                  <a:moveTo>
                    <a:pt x="102" y="17"/>
                  </a:moveTo>
                  <a:cubicBezTo>
                    <a:pt x="103" y="22"/>
                    <a:pt x="103" y="26"/>
                    <a:pt x="103" y="32"/>
                  </a:cubicBezTo>
                  <a:cubicBezTo>
                    <a:pt x="103" y="34"/>
                    <a:pt x="102" y="43"/>
                    <a:pt x="102" y="46"/>
                  </a:cubicBezTo>
                  <a:cubicBezTo>
                    <a:pt x="102" y="48"/>
                    <a:pt x="103" y="48"/>
                    <a:pt x="104" y="50"/>
                  </a:cubicBezTo>
                  <a:cubicBezTo>
                    <a:pt x="105" y="54"/>
                    <a:pt x="105" y="59"/>
                    <a:pt x="104" y="62"/>
                  </a:cubicBezTo>
                  <a:cubicBezTo>
                    <a:pt x="104" y="64"/>
                    <a:pt x="103" y="66"/>
                    <a:pt x="102" y="68"/>
                  </a:cubicBezTo>
                  <a:cubicBezTo>
                    <a:pt x="101" y="70"/>
                    <a:pt x="98" y="70"/>
                    <a:pt x="97" y="72"/>
                  </a:cubicBezTo>
                  <a:cubicBezTo>
                    <a:pt x="96" y="75"/>
                    <a:pt x="97" y="78"/>
                    <a:pt x="96" y="82"/>
                  </a:cubicBezTo>
                  <a:cubicBezTo>
                    <a:pt x="95" y="85"/>
                    <a:pt x="92" y="85"/>
                    <a:pt x="92" y="90"/>
                  </a:cubicBezTo>
                  <a:cubicBezTo>
                    <a:pt x="93" y="90"/>
                    <a:pt x="94" y="90"/>
                    <a:pt x="96" y="90"/>
                  </a:cubicBezTo>
                  <a:cubicBezTo>
                    <a:pt x="97" y="93"/>
                    <a:pt x="100" y="99"/>
                    <a:pt x="102" y="101"/>
                  </a:cubicBezTo>
                  <a:cubicBezTo>
                    <a:pt x="104" y="102"/>
                    <a:pt x="107" y="102"/>
                    <a:pt x="109" y="103"/>
                  </a:cubicBezTo>
                  <a:cubicBezTo>
                    <a:pt x="116" y="106"/>
                    <a:pt x="125" y="110"/>
                    <a:pt x="132" y="113"/>
                  </a:cubicBezTo>
                  <a:cubicBezTo>
                    <a:pt x="139" y="116"/>
                    <a:pt x="148" y="117"/>
                    <a:pt x="150" y="124"/>
                  </a:cubicBezTo>
                  <a:cubicBezTo>
                    <a:pt x="150" y="129"/>
                    <a:pt x="150" y="141"/>
                    <a:pt x="150" y="147"/>
                  </a:cubicBezTo>
                  <a:cubicBezTo>
                    <a:pt x="0" y="147"/>
                    <a:pt x="0" y="147"/>
                    <a:pt x="0" y="147"/>
                  </a:cubicBezTo>
                  <a:cubicBezTo>
                    <a:pt x="0" y="141"/>
                    <a:pt x="0" y="129"/>
                    <a:pt x="0" y="124"/>
                  </a:cubicBezTo>
                  <a:cubicBezTo>
                    <a:pt x="3" y="117"/>
                    <a:pt x="11" y="116"/>
                    <a:pt x="18" y="113"/>
                  </a:cubicBezTo>
                  <a:cubicBezTo>
                    <a:pt x="25" y="110"/>
                    <a:pt x="34" y="106"/>
                    <a:pt x="41" y="103"/>
                  </a:cubicBezTo>
                  <a:cubicBezTo>
                    <a:pt x="44" y="102"/>
                    <a:pt x="46" y="102"/>
                    <a:pt x="48" y="101"/>
                  </a:cubicBezTo>
                  <a:cubicBezTo>
                    <a:pt x="50" y="99"/>
                    <a:pt x="53" y="93"/>
                    <a:pt x="54" y="90"/>
                  </a:cubicBezTo>
                  <a:cubicBezTo>
                    <a:pt x="57" y="90"/>
                    <a:pt x="57" y="90"/>
                    <a:pt x="57" y="90"/>
                  </a:cubicBezTo>
                  <a:cubicBezTo>
                    <a:pt x="57" y="86"/>
                    <a:pt x="54" y="85"/>
                    <a:pt x="53" y="83"/>
                  </a:cubicBezTo>
                  <a:cubicBezTo>
                    <a:pt x="53" y="79"/>
                    <a:pt x="53" y="74"/>
                    <a:pt x="52" y="70"/>
                  </a:cubicBezTo>
                  <a:cubicBezTo>
                    <a:pt x="52" y="71"/>
                    <a:pt x="49" y="70"/>
                    <a:pt x="49" y="70"/>
                  </a:cubicBezTo>
                  <a:cubicBezTo>
                    <a:pt x="45" y="67"/>
                    <a:pt x="45" y="57"/>
                    <a:pt x="44" y="53"/>
                  </a:cubicBezTo>
                  <a:cubicBezTo>
                    <a:pt x="44" y="51"/>
                    <a:pt x="47" y="49"/>
                    <a:pt x="46" y="46"/>
                  </a:cubicBezTo>
                  <a:cubicBezTo>
                    <a:pt x="42" y="25"/>
                    <a:pt x="48" y="11"/>
                    <a:pt x="58" y="7"/>
                  </a:cubicBezTo>
                  <a:cubicBezTo>
                    <a:pt x="65" y="5"/>
                    <a:pt x="78" y="0"/>
                    <a:pt x="90" y="7"/>
                  </a:cubicBezTo>
                  <a:cubicBezTo>
                    <a:pt x="93" y="10"/>
                    <a:pt x="93" y="10"/>
                    <a:pt x="93" y="10"/>
                  </a:cubicBezTo>
                  <a:cubicBezTo>
                    <a:pt x="98" y="10"/>
                    <a:pt x="98" y="10"/>
                    <a:pt x="98" y="10"/>
                  </a:cubicBezTo>
                  <a:cubicBezTo>
                    <a:pt x="100" y="12"/>
                    <a:pt x="102" y="17"/>
                    <a:pt x="10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711"/>
                </a:solidFill>
                <a:effectLst/>
                <a:uLnTx/>
                <a:uFillTx/>
                <a:latin typeface="Calibri" panose="020F0502020204030204"/>
                <a:ea typeface="宋体" panose="02010600030101010101" pitchFamily="2" charset="-122"/>
                <a:cs typeface="+mn-cs"/>
              </a:endParaRPr>
            </a:p>
          </p:txBody>
        </p:sp>
      </p:grpSp>
      <p:grpSp>
        <p:nvGrpSpPr>
          <p:cNvPr id="29" name="组合 28"/>
          <p:cNvGrpSpPr/>
          <p:nvPr/>
        </p:nvGrpSpPr>
        <p:grpSpPr>
          <a:xfrm>
            <a:off x="6318180" y="4299995"/>
            <a:ext cx="831873" cy="670640"/>
            <a:chOff x="7165975" y="4948238"/>
            <a:chExt cx="565150" cy="455613"/>
          </a:xfrm>
          <a:solidFill>
            <a:schemeClr val="bg1"/>
          </a:solidFill>
        </p:grpSpPr>
        <p:sp>
          <p:nvSpPr>
            <p:cNvPr id="30" name="Freeform 155"/>
            <p:cNvSpPr>
              <a:spLocks noEditPoints="1"/>
            </p:cNvSpPr>
            <p:nvPr/>
          </p:nvSpPr>
          <p:spPr bwMode="auto">
            <a:xfrm>
              <a:off x="7165975" y="5100638"/>
              <a:ext cx="509588" cy="303213"/>
            </a:xfrm>
            <a:custGeom>
              <a:avLst/>
              <a:gdLst>
                <a:gd name="T0" fmla="*/ 90 w 321"/>
                <a:gd name="T1" fmla="*/ 73 h 191"/>
                <a:gd name="T2" fmla="*/ 90 w 321"/>
                <a:gd name="T3" fmla="*/ 191 h 191"/>
                <a:gd name="T4" fmla="*/ 141 w 321"/>
                <a:gd name="T5" fmla="*/ 191 h 191"/>
                <a:gd name="T6" fmla="*/ 141 w 321"/>
                <a:gd name="T7" fmla="*/ 73 h 191"/>
                <a:gd name="T8" fmla="*/ 115 w 321"/>
                <a:gd name="T9" fmla="*/ 50 h 191"/>
                <a:gd name="T10" fmla="*/ 90 w 321"/>
                <a:gd name="T11" fmla="*/ 73 h 191"/>
                <a:gd name="T12" fmla="*/ 0 w 321"/>
                <a:gd name="T13" fmla="*/ 191 h 191"/>
                <a:gd name="T14" fmla="*/ 53 w 321"/>
                <a:gd name="T15" fmla="*/ 191 h 191"/>
                <a:gd name="T16" fmla="*/ 53 w 321"/>
                <a:gd name="T17" fmla="*/ 101 h 191"/>
                <a:gd name="T18" fmla="*/ 0 w 321"/>
                <a:gd name="T19" fmla="*/ 146 h 191"/>
                <a:gd name="T20" fmla="*/ 0 w 321"/>
                <a:gd name="T21" fmla="*/ 191 h 191"/>
                <a:gd name="T22" fmla="*/ 268 w 321"/>
                <a:gd name="T23" fmla="*/ 45 h 191"/>
                <a:gd name="T24" fmla="*/ 268 w 321"/>
                <a:gd name="T25" fmla="*/ 191 h 191"/>
                <a:gd name="T26" fmla="*/ 321 w 321"/>
                <a:gd name="T27" fmla="*/ 191 h 191"/>
                <a:gd name="T28" fmla="*/ 321 w 321"/>
                <a:gd name="T29" fmla="*/ 0 h 191"/>
                <a:gd name="T30" fmla="*/ 268 w 321"/>
                <a:gd name="T31" fmla="*/ 45 h 191"/>
                <a:gd name="T32" fmla="*/ 178 w 321"/>
                <a:gd name="T33" fmla="*/ 103 h 191"/>
                <a:gd name="T34" fmla="*/ 178 w 321"/>
                <a:gd name="T35" fmla="*/ 191 h 191"/>
                <a:gd name="T36" fmla="*/ 231 w 321"/>
                <a:gd name="T37" fmla="*/ 191 h 191"/>
                <a:gd name="T38" fmla="*/ 231 w 321"/>
                <a:gd name="T39" fmla="*/ 75 h 191"/>
                <a:gd name="T40" fmla="*/ 188 w 321"/>
                <a:gd name="T41" fmla="*/ 112 h 191"/>
                <a:gd name="T42" fmla="*/ 178 w 321"/>
                <a:gd name="T43" fmla="*/ 10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1" h="191">
                  <a:moveTo>
                    <a:pt x="90" y="73"/>
                  </a:moveTo>
                  <a:lnTo>
                    <a:pt x="90" y="191"/>
                  </a:lnTo>
                  <a:lnTo>
                    <a:pt x="141" y="191"/>
                  </a:lnTo>
                  <a:lnTo>
                    <a:pt x="141" y="73"/>
                  </a:lnTo>
                  <a:lnTo>
                    <a:pt x="115" y="50"/>
                  </a:lnTo>
                  <a:lnTo>
                    <a:pt x="90" y="73"/>
                  </a:lnTo>
                  <a:close/>
                  <a:moveTo>
                    <a:pt x="0" y="191"/>
                  </a:moveTo>
                  <a:lnTo>
                    <a:pt x="53" y="191"/>
                  </a:lnTo>
                  <a:lnTo>
                    <a:pt x="53" y="101"/>
                  </a:lnTo>
                  <a:lnTo>
                    <a:pt x="0" y="146"/>
                  </a:lnTo>
                  <a:lnTo>
                    <a:pt x="0" y="191"/>
                  </a:lnTo>
                  <a:close/>
                  <a:moveTo>
                    <a:pt x="268" y="45"/>
                  </a:moveTo>
                  <a:lnTo>
                    <a:pt x="268" y="191"/>
                  </a:lnTo>
                  <a:lnTo>
                    <a:pt x="321" y="191"/>
                  </a:lnTo>
                  <a:lnTo>
                    <a:pt x="321" y="0"/>
                  </a:lnTo>
                  <a:lnTo>
                    <a:pt x="268" y="45"/>
                  </a:lnTo>
                  <a:close/>
                  <a:moveTo>
                    <a:pt x="178" y="103"/>
                  </a:moveTo>
                  <a:lnTo>
                    <a:pt x="178" y="191"/>
                  </a:lnTo>
                  <a:lnTo>
                    <a:pt x="231" y="191"/>
                  </a:lnTo>
                  <a:lnTo>
                    <a:pt x="231" y="75"/>
                  </a:lnTo>
                  <a:lnTo>
                    <a:pt x="188" y="112"/>
                  </a:lnTo>
                  <a:lnTo>
                    <a:pt x="178" y="10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1" name="Freeform 156"/>
            <p:cNvSpPr/>
            <p:nvPr/>
          </p:nvSpPr>
          <p:spPr bwMode="auto">
            <a:xfrm>
              <a:off x="7165975" y="4948238"/>
              <a:ext cx="565150" cy="330200"/>
            </a:xfrm>
            <a:custGeom>
              <a:avLst/>
              <a:gdLst>
                <a:gd name="T0" fmla="*/ 356 w 356"/>
                <a:gd name="T1" fmla="*/ 0 h 208"/>
                <a:gd name="T2" fmla="*/ 255 w 356"/>
                <a:gd name="T3" fmla="*/ 0 h 208"/>
                <a:gd name="T4" fmla="*/ 298 w 356"/>
                <a:gd name="T5" fmla="*/ 40 h 208"/>
                <a:gd name="T6" fmla="*/ 188 w 356"/>
                <a:gd name="T7" fmla="*/ 135 h 208"/>
                <a:gd name="T8" fmla="*/ 115 w 356"/>
                <a:gd name="T9" fmla="*/ 73 h 208"/>
                <a:gd name="T10" fmla="*/ 0 w 356"/>
                <a:gd name="T11" fmla="*/ 167 h 208"/>
                <a:gd name="T12" fmla="*/ 0 w 356"/>
                <a:gd name="T13" fmla="*/ 208 h 208"/>
                <a:gd name="T14" fmla="*/ 115 w 356"/>
                <a:gd name="T15" fmla="*/ 113 h 208"/>
                <a:gd name="T16" fmla="*/ 188 w 356"/>
                <a:gd name="T17" fmla="*/ 176 h 208"/>
                <a:gd name="T18" fmla="*/ 319 w 356"/>
                <a:gd name="T19" fmla="*/ 64 h 208"/>
                <a:gd name="T20" fmla="*/ 356 w 356"/>
                <a:gd name="T21" fmla="*/ 98 h 208"/>
                <a:gd name="T22" fmla="*/ 356 w 356"/>
                <a:gd name="T23"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6" h="208">
                  <a:moveTo>
                    <a:pt x="356" y="0"/>
                  </a:moveTo>
                  <a:lnTo>
                    <a:pt x="255" y="0"/>
                  </a:lnTo>
                  <a:lnTo>
                    <a:pt x="298" y="40"/>
                  </a:lnTo>
                  <a:lnTo>
                    <a:pt x="188" y="135"/>
                  </a:lnTo>
                  <a:lnTo>
                    <a:pt x="115" y="73"/>
                  </a:lnTo>
                  <a:lnTo>
                    <a:pt x="0" y="167"/>
                  </a:lnTo>
                  <a:lnTo>
                    <a:pt x="0" y="208"/>
                  </a:lnTo>
                  <a:lnTo>
                    <a:pt x="115" y="113"/>
                  </a:lnTo>
                  <a:lnTo>
                    <a:pt x="188" y="176"/>
                  </a:lnTo>
                  <a:lnTo>
                    <a:pt x="319" y="64"/>
                  </a:lnTo>
                  <a:lnTo>
                    <a:pt x="356" y="98"/>
                  </a:lnTo>
                  <a:lnTo>
                    <a:pt x="35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32" name="组合 31"/>
          <p:cNvGrpSpPr/>
          <p:nvPr/>
        </p:nvGrpSpPr>
        <p:grpSpPr>
          <a:xfrm>
            <a:off x="868040" y="1813362"/>
            <a:ext cx="3612678" cy="1960210"/>
            <a:chOff x="6795152" y="1901661"/>
            <a:chExt cx="3612678" cy="1960210"/>
          </a:xfrm>
        </p:grpSpPr>
        <p:sp>
          <p:nvSpPr>
            <p:cNvPr id="33" name="文本框 32"/>
            <p:cNvSpPr txBox="1"/>
            <p:nvPr/>
          </p:nvSpPr>
          <p:spPr>
            <a:xfrm>
              <a:off x="7702870" y="1901661"/>
              <a:ext cx="2674843"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zh-CN"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开放，共识</a:t>
              </a:r>
              <a:endParaRPr kumimoji="0" lang="en-US" altLang="zh-CN"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4" name="文本框 14"/>
            <p:cNvSpPr txBox="1"/>
            <p:nvPr/>
          </p:nvSpPr>
          <p:spPr>
            <a:xfrm>
              <a:off x="6795152" y="2384543"/>
              <a:ext cx="3612678"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任何人都可以参与到区块链网络，每一台设备都能作为一个节点，每个节点都允许获得一份完整的数据库拷贝。节点间基于一套共识机制，通过竞争计算共同维护整个区块链。任一节点失效，其余节点仍能正常工作。</a:t>
              </a:r>
            </a:p>
          </p:txBody>
        </p:sp>
      </p:grpSp>
      <p:grpSp>
        <p:nvGrpSpPr>
          <p:cNvPr id="35" name="组合 34"/>
          <p:cNvGrpSpPr/>
          <p:nvPr/>
        </p:nvGrpSpPr>
        <p:grpSpPr>
          <a:xfrm>
            <a:off x="7434932" y="1813362"/>
            <a:ext cx="3857881" cy="1621216"/>
            <a:chOff x="7702869" y="1901661"/>
            <a:chExt cx="3857881" cy="1621216"/>
          </a:xfrm>
        </p:grpSpPr>
        <p:sp>
          <p:nvSpPr>
            <p:cNvPr id="36" name="文本框 35"/>
            <p:cNvSpPr txBox="1"/>
            <p:nvPr/>
          </p:nvSpPr>
          <p:spPr>
            <a:xfrm>
              <a:off x="7702870" y="1901661"/>
              <a:ext cx="267484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去中心，去信任</a:t>
              </a:r>
              <a:endParaRPr kumimoji="0" lang="en-US" altLang="zh-CN"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7" name="文本框 14"/>
            <p:cNvSpPr txBox="1"/>
            <p:nvPr/>
          </p:nvSpPr>
          <p:spPr>
            <a:xfrm>
              <a:off x="7702869" y="2322548"/>
              <a:ext cx="3857881"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区块链由众多节点共同组成一个端到端的网络，不存在中心化的设备和管理机构。节点之间数据交换通过数字签名技术进行验证，无需互相信任，只要按照系统既定的规则进行，节点之间不能也无法欺骗其它节点。</a:t>
              </a:r>
            </a:p>
          </p:txBody>
        </p:sp>
      </p:grpSp>
      <p:grpSp>
        <p:nvGrpSpPr>
          <p:cNvPr id="38" name="组合 37"/>
          <p:cNvGrpSpPr/>
          <p:nvPr/>
        </p:nvGrpSpPr>
        <p:grpSpPr>
          <a:xfrm>
            <a:off x="666563" y="3997185"/>
            <a:ext cx="3861529" cy="1807192"/>
            <a:chOff x="6593675" y="1901661"/>
            <a:chExt cx="3861529" cy="1807192"/>
          </a:xfrm>
        </p:grpSpPr>
        <p:sp>
          <p:nvSpPr>
            <p:cNvPr id="39" name="文本框 38"/>
            <p:cNvSpPr txBox="1"/>
            <p:nvPr/>
          </p:nvSpPr>
          <p:spPr>
            <a:xfrm>
              <a:off x="7312993" y="1901661"/>
              <a:ext cx="3142211" cy="581057"/>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zh-CN"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交易透明，双方匿名</a:t>
              </a:r>
              <a:endParaRPr kumimoji="0" lang="en-US" altLang="zh-CN"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0" name="文本框 14"/>
            <p:cNvSpPr txBox="1"/>
            <p:nvPr/>
          </p:nvSpPr>
          <p:spPr>
            <a:xfrm>
              <a:off x="6593675" y="2508524"/>
              <a:ext cx="3814154"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区块链的运行规则是公开透明的，所有的数据信息也是公开的，因此每一笔交易都对所有节点可见。由于节点与节点之间是去信任的，因此节点之间无需公开身份，每个参与的节点都是匿名的。</a:t>
              </a:r>
            </a:p>
          </p:txBody>
        </p:sp>
      </p:grpSp>
      <p:grpSp>
        <p:nvGrpSpPr>
          <p:cNvPr id="41" name="组合 40"/>
          <p:cNvGrpSpPr/>
          <p:nvPr/>
        </p:nvGrpSpPr>
        <p:grpSpPr>
          <a:xfrm>
            <a:off x="7434933" y="3997185"/>
            <a:ext cx="3857880" cy="2053200"/>
            <a:chOff x="7702870" y="1901661"/>
            <a:chExt cx="3857880" cy="2053200"/>
          </a:xfrm>
        </p:grpSpPr>
        <p:sp>
          <p:nvSpPr>
            <p:cNvPr id="42" name="文本框 41"/>
            <p:cNvSpPr txBox="1"/>
            <p:nvPr/>
          </p:nvSpPr>
          <p:spPr>
            <a:xfrm>
              <a:off x="7702870" y="1901661"/>
              <a:ext cx="2674843" cy="581057"/>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zh-CN"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不可篡改，可追溯</a:t>
              </a:r>
              <a:endParaRPr kumimoji="0" lang="en-US" altLang="zh-CN"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3" name="文本框 14"/>
            <p:cNvSpPr txBox="1"/>
            <p:nvPr/>
          </p:nvSpPr>
          <p:spPr>
            <a:xfrm>
              <a:off x="7702870" y="2477533"/>
              <a:ext cx="3857880"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单个甚至多个节点对数据库的修改无法影响其他节点的数据库，除非能控制整个网络中超过</a:t>
              </a:r>
              <a:r>
                <a:rPr kumimoji="0" lang="en-US"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51%</a:t>
              </a: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的节点同时修改，这几乎不可能发生。区块链中的每一笔交易都通过密码学方法与相邻两个区块串联，因此可以追溯到任何一笔交易的前世今生。</a:t>
              </a:r>
              <a:endParaRPr kumimoji="0" lang="zh-CN" altLang="en-US" sz="1200" b="0" i="0" u="none" strike="noStrike" kern="1200" cap="none" spc="0" normalizeH="0" baseline="0" noProof="0" dirty="0">
                <a:ln>
                  <a:noFill/>
                </a:ln>
                <a:solidFill>
                  <a:schemeClr val="bg1"/>
                </a:solidFill>
                <a:effectLst/>
                <a:uLnTx/>
                <a:uFillTx/>
                <a:latin typeface="Segoe UI" panose="020B0502040204020203" pitchFamily="34" charset="0"/>
                <a:ea typeface="冬青黑体简体中文 W3" panose="020B0300000000000000" pitchFamily="34" charset="-122"/>
                <a:cs typeface="Segoe UI" panose="020B0502040204020203" pitchFamily="34" charset="0"/>
              </a:endParaRPr>
            </a:p>
          </p:txBody>
        </p:sp>
      </p:grpSp>
      <p:sp>
        <p:nvSpPr>
          <p:cNvPr id="44" name="TextBox 39"/>
          <p:cNvSpPr txBox="1"/>
          <p:nvPr/>
        </p:nvSpPr>
        <p:spPr>
          <a:xfrm>
            <a:off x="263474" y="174964"/>
            <a:ext cx="3238387"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sym typeface="+mn-ea"/>
              </a:rPr>
              <a:t>区块链简介</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特征</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1000" fill="hold"/>
                                        <p:tgtEl>
                                          <p:spTgt spid="38"/>
                                        </p:tgtEl>
                                        <p:attrNameLst>
                                          <p:attrName>ppt_w</p:attrName>
                                        </p:attrNameLst>
                                      </p:cBhvr>
                                      <p:tavLst>
                                        <p:tav tm="0">
                                          <p:val>
                                            <p:strVal val="#ppt_w+.3"/>
                                          </p:val>
                                        </p:tav>
                                        <p:tav tm="100000">
                                          <p:val>
                                            <p:strVal val="#ppt_w"/>
                                          </p:val>
                                        </p:tav>
                                      </p:tavLst>
                                    </p:anim>
                                    <p:anim calcmode="lin" valueType="num">
                                      <p:cBhvr>
                                        <p:cTn id="8" dur="1000" fill="hold"/>
                                        <p:tgtEl>
                                          <p:spTgt spid="38"/>
                                        </p:tgtEl>
                                        <p:attrNameLst>
                                          <p:attrName>ppt_h</p:attrName>
                                        </p:attrNameLst>
                                      </p:cBhvr>
                                      <p:tavLst>
                                        <p:tav tm="0">
                                          <p:val>
                                            <p:strVal val="#ppt_h"/>
                                          </p:val>
                                        </p:tav>
                                        <p:tav tm="100000">
                                          <p:val>
                                            <p:strVal val="#ppt_h"/>
                                          </p:val>
                                        </p:tav>
                                      </p:tavLst>
                                    </p:anim>
                                    <p:animEffect transition="in" filter="fade">
                                      <p:cBhvr>
                                        <p:cTn id="9" dur="1000"/>
                                        <p:tgtEl>
                                          <p:spTgt spid="38"/>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1000" fill="hold"/>
                                        <p:tgtEl>
                                          <p:spTgt spid="32"/>
                                        </p:tgtEl>
                                        <p:attrNameLst>
                                          <p:attrName>ppt_w</p:attrName>
                                        </p:attrNameLst>
                                      </p:cBhvr>
                                      <p:tavLst>
                                        <p:tav tm="0">
                                          <p:val>
                                            <p:strVal val="#ppt_w+.3"/>
                                          </p:val>
                                        </p:tav>
                                        <p:tav tm="100000">
                                          <p:val>
                                            <p:strVal val="#ppt_w"/>
                                          </p:val>
                                        </p:tav>
                                      </p:tavLst>
                                    </p:anim>
                                    <p:anim calcmode="lin" valueType="num">
                                      <p:cBhvr>
                                        <p:cTn id="13" dur="1000" fill="hold"/>
                                        <p:tgtEl>
                                          <p:spTgt spid="32"/>
                                        </p:tgtEl>
                                        <p:attrNameLst>
                                          <p:attrName>ppt_h</p:attrName>
                                        </p:attrNameLst>
                                      </p:cBhvr>
                                      <p:tavLst>
                                        <p:tav tm="0">
                                          <p:val>
                                            <p:strVal val="#ppt_h"/>
                                          </p:val>
                                        </p:tav>
                                        <p:tav tm="100000">
                                          <p:val>
                                            <p:strVal val="#ppt_h"/>
                                          </p:val>
                                        </p:tav>
                                      </p:tavLst>
                                    </p:anim>
                                    <p:animEffect transition="in" filter="fade">
                                      <p:cBhvr>
                                        <p:cTn id="14" dur="1000"/>
                                        <p:tgtEl>
                                          <p:spTgt spid="32"/>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strVal val="#ppt_w+.3"/>
                                          </p:val>
                                        </p:tav>
                                        <p:tav tm="100000">
                                          <p:val>
                                            <p:strVal val="#ppt_w"/>
                                          </p:val>
                                        </p:tav>
                                      </p:tavLst>
                                    </p:anim>
                                    <p:anim calcmode="lin" valueType="num">
                                      <p:cBhvr>
                                        <p:cTn id="18" dur="1000" fill="hold"/>
                                        <p:tgtEl>
                                          <p:spTgt spid="35"/>
                                        </p:tgtEl>
                                        <p:attrNameLst>
                                          <p:attrName>ppt_h</p:attrName>
                                        </p:attrNameLst>
                                      </p:cBhvr>
                                      <p:tavLst>
                                        <p:tav tm="0">
                                          <p:val>
                                            <p:strVal val="#ppt_h"/>
                                          </p:val>
                                        </p:tav>
                                        <p:tav tm="100000">
                                          <p:val>
                                            <p:strVal val="#ppt_h"/>
                                          </p:val>
                                        </p:tav>
                                      </p:tavLst>
                                    </p:anim>
                                    <p:animEffect transition="in" filter="fade">
                                      <p:cBhvr>
                                        <p:cTn id="19" dur="1000"/>
                                        <p:tgtEl>
                                          <p:spTgt spid="35"/>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1000" fill="hold"/>
                                        <p:tgtEl>
                                          <p:spTgt spid="41"/>
                                        </p:tgtEl>
                                        <p:attrNameLst>
                                          <p:attrName>ppt_w</p:attrName>
                                        </p:attrNameLst>
                                      </p:cBhvr>
                                      <p:tavLst>
                                        <p:tav tm="0">
                                          <p:val>
                                            <p:strVal val="#ppt_w+.3"/>
                                          </p:val>
                                        </p:tav>
                                        <p:tav tm="100000">
                                          <p:val>
                                            <p:strVal val="#ppt_w"/>
                                          </p:val>
                                        </p:tav>
                                      </p:tavLst>
                                    </p:anim>
                                    <p:anim calcmode="lin" valueType="num">
                                      <p:cBhvr>
                                        <p:cTn id="23" dur="1000" fill="hold"/>
                                        <p:tgtEl>
                                          <p:spTgt spid="41"/>
                                        </p:tgtEl>
                                        <p:attrNameLst>
                                          <p:attrName>ppt_h</p:attrName>
                                        </p:attrNameLst>
                                      </p:cBhvr>
                                      <p:tavLst>
                                        <p:tav tm="0">
                                          <p:val>
                                            <p:strVal val="#ppt_h"/>
                                          </p:val>
                                        </p:tav>
                                        <p:tav tm="100000">
                                          <p:val>
                                            <p:strVal val="#ppt_h"/>
                                          </p:val>
                                        </p:tav>
                                      </p:tavLst>
                                    </p:anim>
                                    <p:animEffect transition="in" filter="fade">
                                      <p:cBhvr>
                                        <p:cTn id="24" dur="1000"/>
                                        <p:tgtEl>
                                          <p:spTgt spid="41"/>
                                        </p:tgtEl>
                                      </p:cBhvr>
                                    </p:animEffect>
                                  </p:childTnLst>
                                </p:cTn>
                              </p:par>
                              <p:par>
                                <p:cTn id="25" presetID="10" presetClass="entr" presetSubtype="0" fill="hold" grpId="0" nodeType="withEffect">
                                  <p:stCondLst>
                                    <p:cond delay="30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10" presetClass="entr" presetSubtype="0" fill="hold" nodeType="withEffect">
                                  <p:stCondLst>
                                    <p:cond delay="3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par>
                                <p:cTn id="31" presetID="10" presetClass="entr" presetSubtype="0" fill="hold" nodeType="withEffect">
                                  <p:stCondLst>
                                    <p:cond delay="30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nodeType="withEffect">
                                  <p:stCondLst>
                                    <p:cond delay="30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6" name="组合 25"/>
          <p:cNvGrpSpPr/>
          <p:nvPr/>
        </p:nvGrpSpPr>
        <p:grpSpPr>
          <a:xfrm>
            <a:off x="0" y="0"/>
            <a:ext cx="12244680" cy="7298401"/>
            <a:chOff x="0" y="0"/>
            <a:chExt cx="12244680" cy="7298401"/>
          </a:xfrm>
        </p:grpSpPr>
        <p:sp>
          <p:nvSpPr>
            <p:cNvPr id="33" name="矩形 32"/>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15106" t="28917" r="14231" b="28006"/>
          <a:stretch>
            <a:fillRect/>
          </a:stretch>
        </p:blipFill>
        <p:spPr>
          <a:xfrm>
            <a:off x="837289" y="3203083"/>
            <a:ext cx="3917591" cy="1508341"/>
          </a:xfrm>
          <a:prstGeom prst="rect">
            <a:avLst/>
          </a:prstGeom>
        </p:spPr>
      </p:pic>
      <p:pic>
        <p:nvPicPr>
          <p:cNvPr id="35" name="图片 34"/>
          <p:cNvPicPr>
            <a:picLocks noChangeAspect="1"/>
          </p:cNvPicPr>
          <p:nvPr/>
        </p:nvPicPr>
        <p:blipFill rotWithShape="1">
          <a:blip r:embed="rId4">
            <a:extLst>
              <a:ext uri="{28A0092B-C50C-407E-A947-70E740481C1C}">
                <a14:useLocalDpi xmlns:a14="http://schemas.microsoft.com/office/drawing/2010/main" val="0"/>
              </a:ext>
            </a:extLst>
          </a:blip>
          <a:srcRect l="15106" t="28917" r="14231" b="28006"/>
          <a:stretch>
            <a:fillRect/>
          </a:stretch>
        </p:blipFill>
        <p:spPr>
          <a:xfrm>
            <a:off x="4224646" y="900528"/>
            <a:ext cx="3917591" cy="1508341"/>
          </a:xfrm>
          <a:prstGeom prst="rect">
            <a:avLst/>
          </a:prstGeom>
        </p:spPr>
      </p:pic>
      <p:pic>
        <p:nvPicPr>
          <p:cNvPr id="36" name="图片 35"/>
          <p:cNvPicPr>
            <a:picLocks noChangeAspect="1"/>
          </p:cNvPicPr>
          <p:nvPr/>
        </p:nvPicPr>
        <p:blipFill rotWithShape="1">
          <a:blip r:embed="rId4">
            <a:extLst>
              <a:ext uri="{28A0092B-C50C-407E-A947-70E740481C1C}">
                <a14:useLocalDpi xmlns:a14="http://schemas.microsoft.com/office/drawing/2010/main" val="0"/>
              </a:ext>
            </a:extLst>
          </a:blip>
          <a:srcRect l="15106" t="28917" r="14231" b="28006"/>
          <a:stretch>
            <a:fillRect/>
          </a:stretch>
        </p:blipFill>
        <p:spPr>
          <a:xfrm>
            <a:off x="7404557" y="3289337"/>
            <a:ext cx="3917591" cy="1508341"/>
          </a:xfrm>
          <a:prstGeom prst="rect">
            <a:avLst/>
          </a:prstGeom>
        </p:spPr>
      </p:pic>
      <p:sp>
        <p:nvSpPr>
          <p:cNvPr id="51" name="文本框 50"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398612" y="1241990"/>
            <a:ext cx="1569660" cy="825419"/>
          </a:xfrm>
          <a:prstGeom prst="rect">
            <a:avLst/>
          </a:prstGeom>
          <a:noFill/>
          <a:effectLst/>
        </p:spPr>
        <p:txBody>
          <a:bodyPr wrap="non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zh-CN" sz="3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公有链</a:t>
            </a:r>
            <a:endParaRPr kumimoji="0" lang="en-US" altLang="zh-CN" sz="3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4" name="文本框 5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938571" y="3640909"/>
            <a:ext cx="1569660" cy="646331"/>
          </a:xfrm>
          <a:prstGeom prst="rect">
            <a:avLst/>
          </a:prstGeom>
          <a:noFill/>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3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私有链</a:t>
            </a:r>
            <a:endParaRPr kumimoji="0" lang="en-US" altLang="zh-CN" sz="3600" b="0" i="0" u="none" strike="noStrike" kern="1200" cap="none" spc="0" normalizeH="0" baseline="0" noProof="0" dirty="0">
              <a:ln>
                <a:noFill/>
              </a:ln>
              <a:solidFill>
                <a:schemeClr val="tx1">
                  <a:lumMod val="85000"/>
                  <a:lumOff val="15000"/>
                </a:schemeClr>
              </a:solidFill>
              <a:effectLst/>
              <a:uLnTx/>
              <a:uFillTx/>
              <a:latin typeface="幼圆" panose="02010509060101010101" pitchFamily="49" charset="-122"/>
              <a:ea typeface="幼圆" panose="02010509060101010101" pitchFamily="49" charset="-122"/>
              <a:cs typeface="Kartika" panose="02020503030404060203" pitchFamily="18" charset="0"/>
            </a:endParaRPr>
          </a:p>
        </p:txBody>
      </p:sp>
      <p:sp>
        <p:nvSpPr>
          <p:cNvPr id="57" name="文本框 5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8743762" y="3746098"/>
            <a:ext cx="1569660" cy="646331"/>
          </a:xfrm>
          <a:prstGeom prst="rect">
            <a:avLst/>
          </a:prstGeom>
          <a:noFill/>
          <a:effectLst/>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36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联盟链</a:t>
            </a:r>
            <a:endParaRPr kumimoji="0" lang="en-US" altLang="zh-CN" sz="3600" b="0" i="0" u="none" strike="noStrike" kern="1200" cap="none" spc="0" normalizeH="0" baseline="0" noProof="0" dirty="0">
              <a:ln>
                <a:noFill/>
              </a:ln>
              <a:solidFill>
                <a:schemeClr val="tx1">
                  <a:lumMod val="85000"/>
                  <a:lumOff val="15000"/>
                </a:schemeClr>
              </a:solidFill>
              <a:effectLst/>
              <a:uLnTx/>
              <a:uFillTx/>
              <a:latin typeface="幼圆" panose="02010509060101010101" pitchFamily="49" charset="-122"/>
              <a:ea typeface="幼圆" panose="02010509060101010101" pitchFamily="49" charset="-122"/>
              <a:cs typeface="Kartika" panose="02020503030404060203" pitchFamily="18" charset="0"/>
            </a:endParaRPr>
          </a:p>
        </p:txBody>
      </p:sp>
      <p:sp>
        <p:nvSpPr>
          <p:cNvPr id="58" name="矩形 47"/>
          <p:cNvSpPr>
            <a:spLocks noChangeArrowheads="1"/>
          </p:cNvSpPr>
          <p:nvPr/>
        </p:nvSpPr>
        <p:spPr bwMode="auto">
          <a:xfrm>
            <a:off x="4353439" y="2404035"/>
            <a:ext cx="3847310" cy="10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rtl="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无官方组织及管理机构，无中心服务器，参与的节点按照系统规则自由接入网络、不受控制，节点间基于共识机制开展工作。</a:t>
            </a:r>
          </a:p>
        </p:txBody>
      </p:sp>
      <p:sp>
        <p:nvSpPr>
          <p:cNvPr id="59" name="矩形 47"/>
          <p:cNvSpPr>
            <a:spLocks noChangeArrowheads="1"/>
          </p:cNvSpPr>
          <p:nvPr/>
        </p:nvSpPr>
        <p:spPr bwMode="auto">
          <a:xfrm>
            <a:off x="837289" y="4679411"/>
            <a:ext cx="40891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rtl="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建立在某个企业内部，系统的运作规则根据企业要求进行设定，修改甚至是读取权限仅限于少数节点，同时仍保留着区块链的真实性和部分去中心化的特性。</a:t>
            </a:r>
          </a:p>
        </p:txBody>
      </p:sp>
      <p:sp>
        <p:nvSpPr>
          <p:cNvPr id="60" name="矩形 47"/>
          <p:cNvSpPr>
            <a:spLocks noChangeArrowheads="1"/>
          </p:cNvSpPr>
          <p:nvPr/>
        </p:nvSpPr>
        <p:spPr bwMode="auto">
          <a:xfrm>
            <a:off x="7404557" y="4785888"/>
            <a:ext cx="3847310" cy="700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rtl="0" eaLnBrk="1" fontAlgn="auto" latinLnBrk="0" hangingPunct="1">
              <a:lnSpc>
                <a:spcPct val="150000"/>
              </a:lnSpc>
              <a:spcBef>
                <a:spcPct val="20000"/>
              </a:spcBef>
              <a:spcAft>
                <a:spcPts val="0"/>
              </a:spcAft>
              <a:buClrTx/>
              <a:buSzTx/>
              <a:buFont typeface="Arial" panose="020B0604020202020204" pitchFamily="34" charset="0"/>
              <a:buNone/>
              <a:defRPr/>
            </a:pPr>
            <a:r>
              <a:rPr kumimoji="0" lang="zh-CN"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由若干机构联合发起，介于公有链和私有链之间，兼具部分去中心化的特性。</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23" name="TextBox 39"/>
          <p:cNvSpPr txBox="1"/>
          <p:nvPr/>
        </p:nvSpPr>
        <p:spPr>
          <a:xfrm>
            <a:off x="319378" y="133600"/>
            <a:ext cx="3238387"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sym typeface="+mn-ea"/>
              </a:rPr>
              <a:t>区块链简介</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分类</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59"/>
                                        </p:tgtEl>
                                        <p:attrNameLst>
                                          <p:attrName>style.visibility</p:attrName>
                                        </p:attrNameLst>
                                      </p:cBhvr>
                                      <p:to>
                                        <p:strVal val="visible"/>
                                      </p:to>
                                    </p:set>
                                    <p:animEffect transition="in" filter="wipe(left)">
                                      <p:cBhvr>
                                        <p:cTn id="10" dur="500"/>
                                        <p:tgtEl>
                                          <p:spTgt spid="59"/>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60"/>
                                        </p:tgtEl>
                                        <p:attrNameLst>
                                          <p:attrName>style.visibility</p:attrName>
                                        </p:attrNameLst>
                                      </p:cBhvr>
                                      <p:to>
                                        <p:strVal val="visible"/>
                                      </p:to>
                                    </p:set>
                                    <p:animEffect transition="in" filter="wipe(left)">
                                      <p:cBhvr>
                                        <p:cTn id="1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732684" y="1393788"/>
            <a:ext cx="2365413" cy="2215991"/>
          </a:xfrm>
          <a:prstGeom prst="rect">
            <a:avLst/>
          </a:prstGeom>
          <a:noFill/>
        </p:spPr>
        <p:txBody>
          <a:bodyPr wrap="square" rtlCol="0">
            <a:spAutoFit/>
          </a:bodyPr>
          <a:lstStyle/>
          <a:p>
            <a:pPr algn="r"/>
            <a:r>
              <a:rPr lang="en-US" altLang="zh-CN" sz="13800" b="1" dirty="0">
                <a:solidFill>
                  <a:schemeClr val="bg1"/>
                </a:solidFill>
                <a:effectLst>
                  <a:outerShdw blurRad="38100" dist="38100" dir="2700000" algn="tl">
                    <a:srgbClr val="000000">
                      <a:alpha val="43137"/>
                    </a:srgbClr>
                  </a:outerShdw>
                </a:effectLst>
              </a:rPr>
              <a:t>03</a:t>
            </a:r>
          </a:p>
        </p:txBody>
      </p: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r="57232"/>
          <a:stretch>
            <a:fillRect/>
          </a:stretch>
        </p:blipFill>
        <p:spPr>
          <a:xfrm>
            <a:off x="-5271" y="-27322"/>
            <a:ext cx="3484510" cy="5352220"/>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57232" t="3986" b="-3986"/>
          <a:stretch>
            <a:fillRect/>
          </a:stretch>
        </p:blipFill>
        <p:spPr>
          <a:xfrm>
            <a:off x="8707490" y="0"/>
            <a:ext cx="3484510" cy="5352220"/>
          </a:xfrm>
          <a:prstGeom prst="rect">
            <a:avLst/>
          </a:prstGeom>
        </p:spPr>
      </p:pic>
      <p:sp>
        <p:nvSpPr>
          <p:cNvPr id="4" name="文本框 3"/>
          <p:cNvSpPr txBox="1"/>
          <p:nvPr/>
        </p:nvSpPr>
        <p:spPr>
          <a:xfrm>
            <a:off x="4619679" y="3449255"/>
            <a:ext cx="4087811" cy="923330"/>
          </a:xfrm>
          <a:prstGeom prst="rect">
            <a:avLst/>
          </a:prstGeom>
          <a:noFill/>
        </p:spPr>
        <p:txBody>
          <a:bodyPr wrap="square" rtlCol="0">
            <a:spAutoFit/>
          </a:bodyPr>
          <a:lstStyle/>
          <a:p>
            <a:r>
              <a:rPr lang="zh-CN" altLang="en-US" sz="5400" b="1"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区块链网络</a:t>
            </a:r>
          </a:p>
        </p:txBody>
      </p:sp>
      <p:sp>
        <p:nvSpPr>
          <p:cNvPr id="359" name="矩形 358"/>
          <p:cNvSpPr/>
          <p:nvPr/>
        </p:nvSpPr>
        <p:spPr>
          <a:xfrm>
            <a:off x="4658096" y="4280252"/>
            <a:ext cx="3531747" cy="553998"/>
          </a:xfrm>
          <a:prstGeom prst="rect">
            <a:avLst/>
          </a:prstGeom>
        </p:spPr>
        <p:txBody>
          <a:bodyPr wrap="square">
            <a:spAutoFit/>
          </a:bodyPr>
          <a:lstStyle/>
          <a:p>
            <a:pPr algn="dist">
              <a:lnSpc>
                <a:spcPct val="150000"/>
              </a:lnSpc>
            </a:pPr>
            <a:r>
              <a:rPr lang="en-US" altLang="zh-CN" sz="2000" dirty="0">
                <a:solidFill>
                  <a:schemeClr val="tx1">
                    <a:lumMod val="85000"/>
                    <a:lumOff val="15000"/>
                  </a:schemeClr>
                </a:solidFill>
              </a:rPr>
              <a:t>Block chain is introduced</a:t>
            </a:r>
            <a:endParaRPr lang="zh-CN" altLang="en-US" sz="2000" spc="3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699"/>
                            </p:stCondLst>
                            <p:childTnLst>
                              <p:par>
                                <p:cTn id="13" presetID="42" presetClass="entr" presetSubtype="0" fill="hold" grpId="0" nodeType="afterEffect">
                                  <p:stCondLst>
                                    <p:cond delay="0"/>
                                  </p:stCondLst>
                                  <p:childTnLst>
                                    <p:set>
                                      <p:cBhvr>
                                        <p:cTn id="14" dur="1" fill="hold">
                                          <p:stCondLst>
                                            <p:cond delay="0"/>
                                          </p:stCondLst>
                                        </p:cTn>
                                        <p:tgtEl>
                                          <p:spTgt spid="359"/>
                                        </p:tgtEl>
                                        <p:attrNameLst>
                                          <p:attrName>style.visibility</p:attrName>
                                        </p:attrNameLst>
                                      </p:cBhvr>
                                      <p:to>
                                        <p:strVal val="visible"/>
                                      </p:to>
                                    </p:set>
                                    <p:animEffect transition="in" filter="fade">
                                      <p:cBhvr>
                                        <p:cTn id="15" dur="500"/>
                                        <p:tgtEl>
                                          <p:spTgt spid="359"/>
                                        </p:tgtEl>
                                      </p:cBhvr>
                                    </p:animEffect>
                                    <p:anim calcmode="lin" valueType="num">
                                      <p:cBhvr>
                                        <p:cTn id="16" dur="500" fill="hold"/>
                                        <p:tgtEl>
                                          <p:spTgt spid="359"/>
                                        </p:tgtEl>
                                        <p:attrNameLst>
                                          <p:attrName>ppt_x</p:attrName>
                                        </p:attrNameLst>
                                      </p:cBhvr>
                                      <p:tavLst>
                                        <p:tav tm="0">
                                          <p:val>
                                            <p:strVal val="#ppt_x"/>
                                          </p:val>
                                        </p:tav>
                                        <p:tav tm="100000">
                                          <p:val>
                                            <p:strVal val="#ppt_x"/>
                                          </p:val>
                                        </p:tav>
                                      </p:tavLst>
                                    </p:anim>
                                    <p:anim calcmode="lin" valueType="num">
                                      <p:cBhvr>
                                        <p:cTn id="17" dur="500" fill="hold"/>
                                        <p:tgtEl>
                                          <p:spTgt spid="359"/>
                                        </p:tgtEl>
                                        <p:attrNameLst>
                                          <p:attrName>ppt_y</p:attrName>
                                        </p:attrNameLst>
                                      </p:cBhvr>
                                      <p:tavLst>
                                        <p:tav tm="0">
                                          <p:val>
                                            <p:strVal val="#ppt_y+.1"/>
                                          </p:val>
                                        </p:tav>
                                        <p:tav tm="100000">
                                          <p:val>
                                            <p:strVal val="#ppt_y"/>
                                          </p:val>
                                        </p:tav>
                                      </p:tavLst>
                                    </p:anim>
                                  </p:childTnLst>
                                </p:cTn>
                              </p:par>
                            </p:childTnLst>
                          </p:cTn>
                        </p:par>
                        <p:par>
                          <p:cTn id="18" fill="hold">
                            <p:stCondLst>
                              <p:cond delay="1199"/>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359"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18" name="组合 17"/>
          <p:cNvGrpSpPr/>
          <p:nvPr/>
        </p:nvGrpSpPr>
        <p:grpSpPr>
          <a:xfrm>
            <a:off x="0" y="0"/>
            <a:ext cx="12244680" cy="7298401"/>
            <a:chOff x="0" y="0"/>
            <a:chExt cx="12244680" cy="7298401"/>
          </a:xfrm>
        </p:grpSpPr>
        <p:sp>
          <p:nvSpPr>
            <p:cNvPr id="19" name="矩形 18"/>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sp>
        <p:nvSpPr>
          <p:cNvPr id="25" name="TextBox 39"/>
          <p:cNvSpPr txBox="1"/>
          <p:nvPr/>
        </p:nvSpPr>
        <p:spPr>
          <a:xfrm>
            <a:off x="405555" y="120369"/>
            <a:ext cx="2909597"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科普</a:t>
            </a:r>
          </a:p>
        </p:txBody>
      </p:sp>
      <p:cxnSp>
        <p:nvCxnSpPr>
          <p:cNvPr id="26" name="直接连接符 25"/>
          <p:cNvCxnSpPr/>
          <p:nvPr/>
        </p:nvCxnSpPr>
        <p:spPr>
          <a:xfrm>
            <a:off x="6259058" y="1992948"/>
            <a:ext cx="0" cy="361315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矩形 34"/>
          <p:cNvSpPr>
            <a:spLocks noChangeArrowheads="1"/>
          </p:cNvSpPr>
          <p:nvPr/>
        </p:nvSpPr>
        <p:spPr bwMode="auto">
          <a:xfrm>
            <a:off x="6519408" y="1909582"/>
            <a:ext cx="238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数字签名</a:t>
            </a:r>
            <a:endParaRPr lang="zh-CN" altLang="en-US" dirty="0">
              <a:solidFill>
                <a:schemeClr val="tx1">
                  <a:lumMod val="85000"/>
                  <a:lumOff val="15000"/>
                </a:schemeClr>
              </a:solidFill>
            </a:endParaRPr>
          </a:p>
        </p:txBody>
      </p:sp>
      <p:sp>
        <p:nvSpPr>
          <p:cNvPr id="28" name="矩形 36"/>
          <p:cNvSpPr>
            <a:spLocks noChangeArrowheads="1"/>
          </p:cNvSpPr>
          <p:nvPr/>
        </p:nvSpPr>
        <p:spPr bwMode="auto">
          <a:xfrm>
            <a:off x="6519725" y="3859623"/>
            <a:ext cx="4984750" cy="172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发送报文时，发送方用一个哈希函数从报文文本中生成报文摘要，然后用自己的私钥对摘要进行加密，加密后的摘要将作为报文的数字签名和报文一起发送给接收方，接收方首先用与发送方一样的哈希函数从接收到的原始报文中计算出报文摘要，接着再用发送方的公钥来对报文附加的数字签名进行解密，如果这两个摘要相同、那么接收方就能确认该数字签名是发送方的。</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9" name="矩形 37"/>
          <p:cNvSpPr>
            <a:spLocks noChangeArrowheads="1"/>
          </p:cNvSpPr>
          <p:nvPr/>
        </p:nvSpPr>
        <p:spPr bwMode="auto">
          <a:xfrm>
            <a:off x="6519725" y="2278199"/>
            <a:ext cx="50501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数字签名涉及到一个哈希函数、发送者的公钥、发送者的私钥。数字签名有两个作用，一是能确定消息确实是由发送方签名并发出来的。二是数字签名能确定消息的完整性。</a:t>
            </a:r>
            <a:endParaRPr lang="en-US" altLang="zh-CN" sz="1200" dirty="0">
              <a:solidFill>
                <a:schemeClr val="bg1"/>
              </a:solidFill>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6519408" y="3253423"/>
            <a:ext cx="49847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6070780" y="3064193"/>
            <a:ext cx="377825" cy="3778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2" name="矩形 34"/>
          <p:cNvSpPr>
            <a:spLocks noChangeArrowheads="1"/>
          </p:cNvSpPr>
          <p:nvPr/>
        </p:nvSpPr>
        <p:spPr bwMode="auto">
          <a:xfrm>
            <a:off x="6519408" y="3490291"/>
            <a:ext cx="238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工作原理</a:t>
            </a:r>
            <a:endParaRPr lang="zh-CN" altLang="en-US" dirty="0">
              <a:solidFill>
                <a:schemeClr val="tx1">
                  <a:lumMod val="85000"/>
                  <a:lumOff val="15000"/>
                </a:schemeClr>
              </a:solidFill>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913" y="1107935"/>
            <a:ext cx="5366479" cy="53831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par>
                                <p:cTn id="8" presetID="22" presetClass="entr" presetSubtype="8"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left)">
                                      <p:cBhvr>
                                        <p:cTn id="10" dur="500"/>
                                        <p:tgtEl>
                                          <p:spTgt spid="30"/>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left)">
                                      <p:cBhvr>
                                        <p:cTn id="22" dur="500"/>
                                        <p:tgtEl>
                                          <p:spTgt spid="29"/>
                                        </p:tgtEl>
                                      </p:cBhvr>
                                    </p:animEffect>
                                  </p:childTnLst>
                                </p:cTn>
                              </p:par>
                            </p:childTnLst>
                          </p:cTn>
                        </p:par>
                        <p:par>
                          <p:cTn id="23" fill="hold">
                            <p:stCondLst>
                              <p:cond delay="1000"/>
                            </p:stCondLst>
                            <p:childTnLst>
                              <p:par>
                                <p:cTn id="24" presetID="12" presetClass="entr" presetSubtype="4"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p:tgtEl>
                                          <p:spTgt spid="28"/>
                                        </p:tgtEl>
                                        <p:attrNameLst>
                                          <p:attrName>ppt_y</p:attrName>
                                        </p:attrNameLst>
                                      </p:cBhvr>
                                      <p:tavLst>
                                        <p:tav tm="0">
                                          <p:val>
                                            <p:strVal val="#ppt_y+#ppt_h*1.125000"/>
                                          </p:val>
                                        </p:tav>
                                        <p:tav tm="100000">
                                          <p:val>
                                            <p:strVal val="#ppt_y"/>
                                          </p:val>
                                        </p:tav>
                                      </p:tavLst>
                                    </p:anim>
                                    <p:animEffect transition="in" filter="wipe(up)">
                                      <p:cBhvr>
                                        <p:cTn id="27" dur="500"/>
                                        <p:tgtEl>
                                          <p:spTgt spid="28"/>
                                        </p:tgtEl>
                                      </p:cBhvr>
                                    </p:animEffect>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left)">
                                      <p:cBhvr>
                                        <p:cTn id="3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1" grpId="0" animBg="1"/>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0" y="0"/>
            <a:ext cx="12244680" cy="7298401"/>
            <a:chOff x="0" y="0"/>
            <a:chExt cx="12244680" cy="7298401"/>
          </a:xfrm>
        </p:grpSpPr>
        <p:sp>
          <p:nvSpPr>
            <p:cNvPr id="17" name="矩形 16"/>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sp>
        <p:nvSpPr>
          <p:cNvPr id="40" name="矩形 39"/>
          <p:cNvSpPr/>
          <p:nvPr/>
        </p:nvSpPr>
        <p:spPr>
          <a:xfrm>
            <a:off x="1795644" y="1715087"/>
            <a:ext cx="2009268" cy="461665"/>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err="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Merkle</a:t>
            </a:r>
            <a:r>
              <a:rPr kumimoji="0" lang="en-US" altLang="zh-CN"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 Tree</a:t>
            </a:r>
            <a:endParaRPr kumimoji="0" lang="zh-CN" altLang="en-US" sz="2400" b="0" i="0" u="none" strike="noStrike" kern="1200" cap="none" spc="0" normalizeH="0" baseline="0" noProof="0" dirty="0">
              <a:ln>
                <a:noFill/>
              </a:ln>
              <a:solidFill>
                <a:schemeClr val="tx1">
                  <a:lumMod val="85000"/>
                  <a:lumOff val="15000"/>
                </a:schemeClr>
              </a:solidFill>
              <a:effectLst/>
              <a:uLnTx/>
              <a:uFillTx/>
              <a:latin typeface="Calibri" panose="020F0502020204030204"/>
              <a:ea typeface="宋体" panose="02010600030101010101" pitchFamily="2" charset="-122"/>
              <a:cs typeface="+mn-cs"/>
            </a:endParaRPr>
          </a:p>
        </p:txBody>
      </p:sp>
      <p:sp>
        <p:nvSpPr>
          <p:cNvPr id="41" name="矩形 40"/>
          <p:cNvSpPr/>
          <p:nvPr/>
        </p:nvSpPr>
        <p:spPr>
          <a:xfrm>
            <a:off x="1707612" y="4214647"/>
            <a:ext cx="1415772" cy="461665"/>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工作原理</a:t>
            </a:r>
            <a:endParaRPr kumimoji="0" lang="zh-CN" altLang="en-US" sz="2400" b="0" i="0" u="none" strike="noStrike" kern="1200" cap="none" spc="0" normalizeH="0" baseline="0" noProof="0" dirty="0">
              <a:ln>
                <a:noFill/>
              </a:ln>
              <a:solidFill>
                <a:schemeClr val="tx1">
                  <a:lumMod val="85000"/>
                  <a:lumOff val="15000"/>
                </a:schemeClr>
              </a:solidFill>
              <a:effectLst/>
              <a:uLnTx/>
              <a:uFillTx/>
              <a:latin typeface="Calibri" panose="020F0502020204030204"/>
              <a:ea typeface="宋体" panose="02010600030101010101" pitchFamily="2" charset="-122"/>
              <a:cs typeface="+mn-cs"/>
            </a:endParaRPr>
          </a:p>
        </p:txBody>
      </p:sp>
      <p:sp>
        <p:nvSpPr>
          <p:cNvPr id="8" name="文本框 7"/>
          <p:cNvSpPr txBox="1"/>
          <p:nvPr/>
        </p:nvSpPr>
        <p:spPr>
          <a:xfrm>
            <a:off x="1783167" y="2203879"/>
            <a:ext cx="4196384" cy="170816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一种哈希二叉树，使用它可以快速校验大规模数据的完整性。在比特币网络中，</a:t>
            </a:r>
            <a:r>
              <a:rPr kumimoji="0" lang="en-US" altLang="zh-CN" sz="1400" b="0" i="0" u="none" strike="noStrike" kern="1200" cap="none" spc="0"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cs typeface="+mn-cs"/>
              </a:rPr>
              <a:t>Merkle</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树被用来归纳一个区块中的所有交易信息，最终生成这个区块所有交易信息的一个统一的哈希值，区块中任何一笔交易信息的改变都会使得使得 </a:t>
            </a:r>
            <a:r>
              <a:rPr kumimoji="0" lang="en-US" altLang="zh-CN" sz="1400" b="0" i="0" u="none" strike="noStrike" kern="1200" cap="none" spc="0"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cs typeface="+mn-cs"/>
              </a:rPr>
              <a:t>Merkle</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树改变。</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1664163" y="4644287"/>
            <a:ext cx="4081603" cy="106182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非叶子节点</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value</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的计算方法是将该节点的所有子节点进行组合，然后对组合结果进行</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hash</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计算所得出的</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hash value</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a:t>
            </a:r>
            <a:endParaRPr kumimoji="0" lang="zh-CN" altLang="en-US" sz="14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cs typeface="+mn-cs"/>
            </a:endParaRPr>
          </a:p>
        </p:txBody>
      </p:sp>
      <p:sp>
        <p:nvSpPr>
          <p:cNvPr id="43" name="TextBox 39"/>
          <p:cNvSpPr txBox="1"/>
          <p:nvPr/>
        </p:nvSpPr>
        <p:spPr>
          <a:xfrm>
            <a:off x="395577" y="316040"/>
            <a:ext cx="2909597"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科普</a:t>
            </a:r>
          </a:p>
        </p:txBody>
      </p:sp>
      <p:sp>
        <p:nvSpPr>
          <p:cNvPr id="19" name="箭头: 右 18"/>
          <p:cNvSpPr/>
          <p:nvPr/>
        </p:nvSpPr>
        <p:spPr>
          <a:xfrm>
            <a:off x="1069395" y="1825060"/>
            <a:ext cx="444151" cy="351692"/>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p:cNvSpPr/>
          <p:nvPr/>
        </p:nvSpPr>
        <p:spPr>
          <a:xfrm>
            <a:off x="1080363" y="4269633"/>
            <a:ext cx="444151" cy="351692"/>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5729313" y="1733642"/>
            <a:ext cx="5656327" cy="41334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500" fill="hold"/>
                                        <p:tgtEl>
                                          <p:spTgt spid="41"/>
                                        </p:tgtEl>
                                        <p:attrNameLst>
                                          <p:attrName>ppt_w</p:attrName>
                                        </p:attrNameLst>
                                      </p:cBhvr>
                                      <p:tavLst>
                                        <p:tav tm="0">
                                          <p:val>
                                            <p:fltVal val="0"/>
                                          </p:val>
                                        </p:tav>
                                        <p:tav tm="100000">
                                          <p:val>
                                            <p:strVal val="#ppt_w"/>
                                          </p:val>
                                        </p:tav>
                                      </p:tavLst>
                                    </p:anim>
                                    <p:anim calcmode="lin" valueType="num">
                                      <p:cBhvr>
                                        <p:cTn id="14" dur="500" fill="hold"/>
                                        <p:tgtEl>
                                          <p:spTgt spid="41"/>
                                        </p:tgtEl>
                                        <p:attrNameLst>
                                          <p:attrName>ppt_h</p:attrName>
                                        </p:attrNameLst>
                                      </p:cBhvr>
                                      <p:tavLst>
                                        <p:tav tm="0">
                                          <p:val>
                                            <p:fltVal val="0"/>
                                          </p:val>
                                        </p:tav>
                                        <p:tav tm="100000">
                                          <p:val>
                                            <p:strVal val="#ppt_h"/>
                                          </p:val>
                                        </p:tav>
                                      </p:tavLst>
                                    </p:anim>
                                    <p:animEffect transition="in" filter="fade">
                                      <p:cBhvr>
                                        <p:cTn id="15" dur="500"/>
                                        <p:tgtEl>
                                          <p:spTgt spid="41"/>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8"/>
                                        </p:tgtEl>
                                        <p:attrNameLst>
                                          <p:attrName>ppt_y</p:attrName>
                                        </p:attrNameLst>
                                      </p:cBhvr>
                                      <p:tavLst>
                                        <p:tav tm="0">
                                          <p:val>
                                            <p:strVal val="#ppt_y"/>
                                          </p:val>
                                        </p:tav>
                                        <p:tav tm="100000">
                                          <p:val>
                                            <p:strVal val="#ppt_y"/>
                                          </p:val>
                                        </p:tav>
                                      </p:tavLst>
                                    </p:anim>
                                    <p:anim calcmode="lin" valueType="num">
                                      <p:cBhvr>
                                        <p:cTn id="2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8"/>
                                        </p:tgtEl>
                                      </p:cBhvr>
                                    </p:animEffect>
                                  </p:childTnLst>
                                </p:cTn>
                              </p:par>
                            </p:childTnLst>
                          </p:cTn>
                        </p:par>
                        <p:par>
                          <p:cTn id="24" fill="hold">
                            <p:stCondLst>
                              <p:cond delay="73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9"/>
                                        </p:tgtEl>
                                        <p:attrNameLst>
                                          <p:attrName>ppt_y</p:attrName>
                                        </p:attrNameLst>
                                      </p:cBhvr>
                                      <p:tavLst>
                                        <p:tav tm="0">
                                          <p:val>
                                            <p:strVal val="#ppt_y"/>
                                          </p:val>
                                        </p:tav>
                                        <p:tav tm="100000">
                                          <p:val>
                                            <p:strVal val="#ppt_y"/>
                                          </p:val>
                                        </p:tav>
                                      </p:tavLst>
                                    </p:anim>
                                    <p:anim calcmode="lin" valueType="num">
                                      <p:cBhvr>
                                        <p:cTn id="2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3" name="组合 32"/>
          <p:cNvGrpSpPr/>
          <p:nvPr/>
        </p:nvGrpSpPr>
        <p:grpSpPr>
          <a:xfrm>
            <a:off x="0" y="0"/>
            <a:ext cx="12244680" cy="7298401"/>
            <a:chOff x="0" y="0"/>
            <a:chExt cx="12244680" cy="7298401"/>
          </a:xfrm>
        </p:grpSpPr>
        <p:sp>
          <p:nvSpPr>
            <p:cNvPr id="34" name="矩形 33"/>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grpSp>
        <p:nvGrpSpPr>
          <p:cNvPr id="2" name="组合 1"/>
          <p:cNvGrpSpPr/>
          <p:nvPr/>
        </p:nvGrpSpPr>
        <p:grpSpPr>
          <a:xfrm>
            <a:off x="1430921" y="4298832"/>
            <a:ext cx="9622677" cy="1691157"/>
            <a:chOff x="1492322" y="2396253"/>
            <a:chExt cx="9622677" cy="1691157"/>
          </a:xfrm>
        </p:grpSpPr>
        <p:sp>
          <p:nvSpPr>
            <p:cNvPr id="43" name="矩形 93"/>
            <p:cNvSpPr/>
            <p:nvPr/>
          </p:nvSpPr>
          <p:spPr>
            <a:xfrm>
              <a:off x="1492322" y="2396253"/>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4" name="矩形 93"/>
            <p:cNvSpPr/>
            <p:nvPr/>
          </p:nvSpPr>
          <p:spPr>
            <a:xfrm rot="10800000">
              <a:off x="10731075" y="3703486"/>
              <a:ext cx="383924" cy="383924"/>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45" name="矩形 44"/>
          <p:cNvSpPr/>
          <p:nvPr/>
        </p:nvSpPr>
        <p:spPr>
          <a:xfrm>
            <a:off x="1909864" y="4491156"/>
            <a:ext cx="8703471" cy="156966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大多用来进行比对以及验证处理，时间戳服务器是一款基于</a:t>
            </a:r>
            <a:r>
              <a:rPr kumimoji="0" lang="en-US" altLang="zh-CN"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PKI</a:t>
            </a: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公钥密码基础设施）技术的时间戳权威系统，对外提供精确可信的时间戳服务。它采用精确的时间源、高强度高标准的安全机制，以确认系统处理数据在某一时间的存在性和相关操作的相对时间顺序，为信息系统中的时间防抵赖提供基础服务。</a:t>
            </a:r>
          </a:p>
        </p:txBody>
      </p:sp>
      <p:grpSp>
        <p:nvGrpSpPr>
          <p:cNvPr id="46" name="组合 45"/>
          <p:cNvGrpSpPr/>
          <p:nvPr/>
        </p:nvGrpSpPr>
        <p:grpSpPr>
          <a:xfrm>
            <a:off x="3156827" y="2066696"/>
            <a:ext cx="1411635" cy="1165539"/>
            <a:chOff x="3247415" y="4530038"/>
            <a:chExt cx="1411635" cy="1165539"/>
          </a:xfrm>
          <a:solidFill>
            <a:schemeClr val="tx1">
              <a:lumMod val="75000"/>
              <a:lumOff val="25000"/>
              <a:alpha val="24000"/>
            </a:schemeClr>
          </a:solidFill>
        </p:grpSpPr>
        <p:sp>
          <p:nvSpPr>
            <p:cNvPr id="47" name="矩形 10"/>
            <p:cNvSpPr>
              <a:spLocks noChangeAspect="1"/>
            </p:cNvSpPr>
            <p:nvPr/>
          </p:nvSpPr>
          <p:spPr>
            <a:xfrm rot="5400000">
              <a:off x="3299977" y="4477476"/>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50000"/>
              </a:schemeClr>
            </a:solidFill>
            <a:ln w="15875">
              <a:noFill/>
            </a:ln>
            <a:effectLst>
              <a:outerShdw blurRad="254000" dist="508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Calibri" panose="020F0502020204030204"/>
                <a:ea typeface="宋体" panose="02010600030101010101" pitchFamily="2" charset="-122"/>
                <a:cs typeface="+mn-cs"/>
              </a:endParaRPr>
            </a:p>
          </p:txBody>
        </p:sp>
        <p:sp>
          <p:nvSpPr>
            <p:cNvPr id="48" name="矩形 47"/>
            <p:cNvSpPr/>
            <p:nvPr/>
          </p:nvSpPr>
          <p:spPr>
            <a:xfrm>
              <a:off x="3498169" y="4893487"/>
              <a:ext cx="116088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PKI</a:t>
              </a:r>
              <a:endParaRPr kumimoji="0" lang="zh-CN" altLang="en-US"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49" name="组合 48"/>
          <p:cNvGrpSpPr/>
          <p:nvPr/>
        </p:nvGrpSpPr>
        <p:grpSpPr>
          <a:xfrm>
            <a:off x="4311794" y="2670570"/>
            <a:ext cx="1270664" cy="1165539"/>
            <a:chOff x="4359545" y="5133912"/>
            <a:chExt cx="1270664" cy="1165539"/>
          </a:xfrm>
          <a:solidFill>
            <a:schemeClr val="tx1">
              <a:lumMod val="50000"/>
              <a:lumOff val="50000"/>
            </a:schemeClr>
          </a:solidFill>
        </p:grpSpPr>
        <p:sp>
          <p:nvSpPr>
            <p:cNvPr id="50" name="矩形 10"/>
            <p:cNvSpPr>
              <a:spLocks noChangeAspect="1"/>
            </p:cNvSpPr>
            <p:nvPr/>
          </p:nvSpPr>
          <p:spPr>
            <a:xfrm rot="5400000">
              <a:off x="4412107" y="5081350"/>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Calibri" panose="020F0502020204030204"/>
                <a:ea typeface="宋体" panose="02010600030101010101" pitchFamily="2" charset="-122"/>
                <a:cs typeface="+mn-cs"/>
              </a:endParaRPr>
            </a:p>
          </p:txBody>
        </p:sp>
        <p:sp>
          <p:nvSpPr>
            <p:cNvPr id="51" name="矩形 50"/>
            <p:cNvSpPr/>
            <p:nvPr/>
          </p:nvSpPr>
          <p:spPr>
            <a:xfrm>
              <a:off x="4514450" y="5485849"/>
              <a:ext cx="108440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密钥</a:t>
              </a:r>
            </a:p>
          </p:txBody>
        </p:sp>
      </p:grpSp>
      <p:grpSp>
        <p:nvGrpSpPr>
          <p:cNvPr id="52" name="组合 51"/>
          <p:cNvGrpSpPr/>
          <p:nvPr/>
        </p:nvGrpSpPr>
        <p:grpSpPr>
          <a:xfrm>
            <a:off x="5387591" y="2057104"/>
            <a:ext cx="1270664" cy="1165539"/>
            <a:chOff x="5478179" y="4520446"/>
            <a:chExt cx="1270664" cy="1165539"/>
          </a:xfrm>
          <a:solidFill>
            <a:schemeClr val="tx1">
              <a:lumMod val="75000"/>
              <a:lumOff val="25000"/>
              <a:alpha val="24000"/>
            </a:schemeClr>
          </a:solidFill>
        </p:grpSpPr>
        <p:sp>
          <p:nvSpPr>
            <p:cNvPr id="53" name="矩形 10"/>
            <p:cNvSpPr>
              <a:spLocks noChangeAspect="1"/>
            </p:cNvSpPr>
            <p:nvPr/>
          </p:nvSpPr>
          <p:spPr>
            <a:xfrm rot="5400000">
              <a:off x="5530741" y="4467884"/>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5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Calibri" panose="020F0502020204030204"/>
                <a:ea typeface="宋体" panose="02010600030101010101" pitchFamily="2" charset="-122"/>
                <a:cs typeface="+mn-cs"/>
              </a:endParaRPr>
            </a:p>
          </p:txBody>
        </p:sp>
        <p:sp>
          <p:nvSpPr>
            <p:cNvPr id="54" name="矩形 53"/>
            <p:cNvSpPr/>
            <p:nvPr/>
          </p:nvSpPr>
          <p:spPr>
            <a:xfrm>
              <a:off x="5673046" y="4889020"/>
              <a:ext cx="100027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时间</a:t>
              </a:r>
            </a:p>
          </p:txBody>
        </p:sp>
      </p:grpSp>
      <p:grpSp>
        <p:nvGrpSpPr>
          <p:cNvPr id="55" name="组合 54"/>
          <p:cNvGrpSpPr/>
          <p:nvPr/>
        </p:nvGrpSpPr>
        <p:grpSpPr>
          <a:xfrm>
            <a:off x="6542558" y="2660978"/>
            <a:ext cx="1270664" cy="1165539"/>
            <a:chOff x="6590309" y="5124320"/>
            <a:chExt cx="1270664" cy="1165539"/>
          </a:xfrm>
          <a:solidFill>
            <a:schemeClr val="tx1">
              <a:lumMod val="50000"/>
              <a:lumOff val="50000"/>
            </a:schemeClr>
          </a:solidFill>
        </p:grpSpPr>
        <p:sp>
          <p:nvSpPr>
            <p:cNvPr id="56" name="矩形 10"/>
            <p:cNvSpPr>
              <a:spLocks noChangeAspect="1"/>
            </p:cNvSpPr>
            <p:nvPr/>
          </p:nvSpPr>
          <p:spPr>
            <a:xfrm rot="5400000">
              <a:off x="6642871" y="5071758"/>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Calibri" panose="020F0502020204030204"/>
                <a:ea typeface="宋体" panose="02010600030101010101" pitchFamily="2" charset="-122"/>
                <a:cs typeface="+mn-cs"/>
              </a:endParaRPr>
            </a:p>
          </p:txBody>
        </p:sp>
        <p:sp>
          <p:nvSpPr>
            <p:cNvPr id="57" name="矩形 56"/>
            <p:cNvSpPr/>
            <p:nvPr/>
          </p:nvSpPr>
          <p:spPr>
            <a:xfrm>
              <a:off x="6787647" y="5441766"/>
              <a:ext cx="100027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基础</a:t>
              </a:r>
            </a:p>
          </p:txBody>
        </p:sp>
      </p:grpSp>
      <p:grpSp>
        <p:nvGrpSpPr>
          <p:cNvPr id="58" name="组合 57"/>
          <p:cNvGrpSpPr/>
          <p:nvPr/>
        </p:nvGrpSpPr>
        <p:grpSpPr>
          <a:xfrm>
            <a:off x="7615282" y="2043717"/>
            <a:ext cx="1458397" cy="1165539"/>
            <a:chOff x="7705870" y="4507059"/>
            <a:chExt cx="1458397" cy="1165539"/>
          </a:xfrm>
          <a:solidFill>
            <a:schemeClr val="tx1">
              <a:lumMod val="75000"/>
              <a:lumOff val="25000"/>
              <a:alpha val="24000"/>
            </a:schemeClr>
          </a:solidFill>
        </p:grpSpPr>
        <p:sp>
          <p:nvSpPr>
            <p:cNvPr id="59" name="矩形 10"/>
            <p:cNvSpPr>
              <a:spLocks noChangeAspect="1"/>
            </p:cNvSpPr>
            <p:nvPr/>
          </p:nvSpPr>
          <p:spPr>
            <a:xfrm rot="5400000">
              <a:off x="7758432" y="4454497"/>
              <a:ext cx="1165539" cy="1270664"/>
            </a:xfrm>
            <a:custGeom>
              <a:avLst/>
              <a:gdLst>
                <a:gd name="connsiteX0" fmla="*/ 653528 w 1305333"/>
                <a:gd name="connsiteY0" fmla="*/ 0 h 1424419"/>
                <a:gd name="connsiteX1" fmla="*/ 757287 w 1305333"/>
                <a:gd name="connsiteY1" fmla="*/ 32444 h 1424419"/>
                <a:gd name="connsiteX2" fmla="*/ 1206876 w 1305333"/>
                <a:gd name="connsiteY2" fmla="*/ 284945 h 1424419"/>
                <a:gd name="connsiteX3" fmla="*/ 1233464 w 1305333"/>
                <a:gd name="connsiteY3" fmla="*/ 306775 h 1424419"/>
                <a:gd name="connsiteX4" fmla="*/ 1299728 w 1305333"/>
                <a:gd name="connsiteY4" fmla="*/ 452301 h 1424419"/>
                <a:gd name="connsiteX5" fmla="*/ 1303099 w 1305333"/>
                <a:gd name="connsiteY5" fmla="*/ 495558 h 1424419"/>
                <a:gd name="connsiteX6" fmla="*/ 1303099 w 1305333"/>
                <a:gd name="connsiteY6" fmla="*/ 952393 h 1424419"/>
                <a:gd name="connsiteX7" fmla="*/ 1299356 w 1305333"/>
                <a:gd name="connsiteY7" fmla="*/ 974248 h 1424419"/>
                <a:gd name="connsiteX8" fmla="*/ 1193590 w 1305333"/>
                <a:gd name="connsiteY8" fmla="*/ 1159518 h 1424419"/>
                <a:gd name="connsiteX9" fmla="*/ 1188747 w 1305333"/>
                <a:gd name="connsiteY9" fmla="*/ 1163476 h 1424419"/>
                <a:gd name="connsiteX10" fmla="*/ 792288 w 1305333"/>
                <a:gd name="connsiteY10" fmla="*/ 1385653 h 1424419"/>
                <a:gd name="connsiteX11" fmla="*/ 522686 w 1305333"/>
                <a:gd name="connsiteY11" fmla="*/ 1384922 h 1424419"/>
                <a:gd name="connsiteX12" fmla="*/ 80344 w 1305333"/>
                <a:gd name="connsiteY12" fmla="*/ 1139323 h 1424419"/>
                <a:gd name="connsiteX13" fmla="*/ 68397 w 1305333"/>
                <a:gd name="connsiteY13" fmla="*/ 1130059 h 1424419"/>
                <a:gd name="connsiteX14" fmla="*/ 667 w 1305333"/>
                <a:gd name="connsiteY14" fmla="*/ 999105 h 1424419"/>
                <a:gd name="connsiteX15" fmla="*/ 0 w 1305333"/>
                <a:gd name="connsiteY15" fmla="*/ 972364 h 1424419"/>
                <a:gd name="connsiteX16" fmla="*/ 2496 w 1305333"/>
                <a:gd name="connsiteY16" fmla="*/ 463106 h 1424419"/>
                <a:gd name="connsiteX17" fmla="*/ 2458 w 1305333"/>
                <a:gd name="connsiteY17" fmla="*/ 429563 h 1424419"/>
                <a:gd name="connsiteX18" fmla="*/ 75248 w 1305333"/>
                <a:gd name="connsiteY18" fmla="*/ 303202 h 1424419"/>
                <a:gd name="connsiteX19" fmla="*/ 103465 w 1305333"/>
                <a:gd name="connsiteY19" fmla="*/ 288252 h 1424419"/>
                <a:gd name="connsiteX20" fmla="*/ 541533 w 1305333"/>
                <a:gd name="connsiteY20" fmla="*/ 38110 h 1424419"/>
                <a:gd name="connsiteX21" fmla="*/ 653528 w 1305333"/>
                <a:gd name="connsiteY21" fmla="*/ 0 h 1424419"/>
                <a:gd name="connsiteX0-1" fmla="*/ 653528 w 1305333"/>
                <a:gd name="connsiteY0-2" fmla="*/ 0 h 1424419"/>
                <a:gd name="connsiteX1-3" fmla="*/ 757287 w 1305333"/>
                <a:gd name="connsiteY1-4" fmla="*/ 32444 h 1424419"/>
                <a:gd name="connsiteX2-5" fmla="*/ 1206876 w 1305333"/>
                <a:gd name="connsiteY2-6" fmla="*/ 284945 h 1424419"/>
                <a:gd name="connsiteX3-7" fmla="*/ 1233464 w 1305333"/>
                <a:gd name="connsiteY3-8" fmla="*/ 306775 h 1424419"/>
                <a:gd name="connsiteX4-9" fmla="*/ 1301712 w 1305333"/>
                <a:gd name="connsiteY4-10" fmla="*/ 442384 h 1424419"/>
                <a:gd name="connsiteX5-11" fmla="*/ 1303099 w 1305333"/>
                <a:gd name="connsiteY5-12" fmla="*/ 495558 h 1424419"/>
                <a:gd name="connsiteX6-13" fmla="*/ 1303099 w 1305333"/>
                <a:gd name="connsiteY6-14" fmla="*/ 952393 h 1424419"/>
                <a:gd name="connsiteX7-15" fmla="*/ 1299356 w 1305333"/>
                <a:gd name="connsiteY7-16" fmla="*/ 974248 h 1424419"/>
                <a:gd name="connsiteX8-17" fmla="*/ 1193590 w 1305333"/>
                <a:gd name="connsiteY8-18" fmla="*/ 1159518 h 1424419"/>
                <a:gd name="connsiteX9-19" fmla="*/ 1188747 w 1305333"/>
                <a:gd name="connsiteY9-20" fmla="*/ 1163476 h 1424419"/>
                <a:gd name="connsiteX10-21" fmla="*/ 792288 w 1305333"/>
                <a:gd name="connsiteY10-22" fmla="*/ 1385653 h 1424419"/>
                <a:gd name="connsiteX11-23" fmla="*/ 522686 w 1305333"/>
                <a:gd name="connsiteY11-24" fmla="*/ 1384922 h 1424419"/>
                <a:gd name="connsiteX12-25" fmla="*/ 80344 w 1305333"/>
                <a:gd name="connsiteY12-26" fmla="*/ 1139323 h 1424419"/>
                <a:gd name="connsiteX13-27" fmla="*/ 68397 w 1305333"/>
                <a:gd name="connsiteY13-28" fmla="*/ 1130059 h 1424419"/>
                <a:gd name="connsiteX14-29" fmla="*/ 667 w 1305333"/>
                <a:gd name="connsiteY14-30" fmla="*/ 999105 h 1424419"/>
                <a:gd name="connsiteX15-31" fmla="*/ 0 w 1305333"/>
                <a:gd name="connsiteY15-32" fmla="*/ 972364 h 1424419"/>
                <a:gd name="connsiteX16-33" fmla="*/ 2496 w 1305333"/>
                <a:gd name="connsiteY16-34" fmla="*/ 463106 h 1424419"/>
                <a:gd name="connsiteX17-35" fmla="*/ 2458 w 1305333"/>
                <a:gd name="connsiteY17-36" fmla="*/ 429563 h 1424419"/>
                <a:gd name="connsiteX18-37" fmla="*/ 75248 w 1305333"/>
                <a:gd name="connsiteY18-38" fmla="*/ 303202 h 1424419"/>
                <a:gd name="connsiteX19-39" fmla="*/ 103465 w 1305333"/>
                <a:gd name="connsiteY19-40" fmla="*/ 288252 h 1424419"/>
                <a:gd name="connsiteX20-41" fmla="*/ 541533 w 1305333"/>
                <a:gd name="connsiteY20-42" fmla="*/ 38110 h 1424419"/>
                <a:gd name="connsiteX21-43" fmla="*/ 653528 w 1305333"/>
                <a:gd name="connsiteY21-44" fmla="*/ 0 h 1424419"/>
                <a:gd name="connsiteX0-45" fmla="*/ 653528 w 1305333"/>
                <a:gd name="connsiteY0-46" fmla="*/ 0 h 1424419"/>
                <a:gd name="connsiteX1-47" fmla="*/ 757287 w 1305333"/>
                <a:gd name="connsiteY1-48" fmla="*/ 32444 h 1424419"/>
                <a:gd name="connsiteX2-49" fmla="*/ 1206876 w 1305333"/>
                <a:gd name="connsiteY2-50" fmla="*/ 284945 h 1424419"/>
                <a:gd name="connsiteX3-51" fmla="*/ 1233464 w 1305333"/>
                <a:gd name="connsiteY3-52" fmla="*/ 306775 h 1424419"/>
                <a:gd name="connsiteX4-53" fmla="*/ 1301712 w 1305333"/>
                <a:gd name="connsiteY4-54" fmla="*/ 442384 h 1424419"/>
                <a:gd name="connsiteX5-55" fmla="*/ 1303099 w 1305333"/>
                <a:gd name="connsiteY5-56" fmla="*/ 495558 h 1424419"/>
                <a:gd name="connsiteX6-57" fmla="*/ 1303099 w 1305333"/>
                <a:gd name="connsiteY6-58" fmla="*/ 952393 h 1424419"/>
                <a:gd name="connsiteX7-59" fmla="*/ 1299356 w 1305333"/>
                <a:gd name="connsiteY7-60" fmla="*/ 974248 h 1424419"/>
                <a:gd name="connsiteX8-61" fmla="*/ 1193590 w 1305333"/>
                <a:gd name="connsiteY8-62" fmla="*/ 1159518 h 1424419"/>
                <a:gd name="connsiteX9-63" fmla="*/ 1188747 w 1305333"/>
                <a:gd name="connsiteY9-64" fmla="*/ 1163476 h 1424419"/>
                <a:gd name="connsiteX10-65" fmla="*/ 792288 w 1305333"/>
                <a:gd name="connsiteY10-66" fmla="*/ 1385653 h 1424419"/>
                <a:gd name="connsiteX11-67" fmla="*/ 522686 w 1305333"/>
                <a:gd name="connsiteY11-68" fmla="*/ 1384922 h 1424419"/>
                <a:gd name="connsiteX12-69" fmla="*/ 80344 w 1305333"/>
                <a:gd name="connsiteY12-70" fmla="*/ 1139323 h 1424419"/>
                <a:gd name="connsiteX13-71" fmla="*/ 68397 w 1305333"/>
                <a:gd name="connsiteY13-72" fmla="*/ 1130059 h 1424419"/>
                <a:gd name="connsiteX14-73" fmla="*/ 667 w 1305333"/>
                <a:gd name="connsiteY14-74" fmla="*/ 999105 h 1424419"/>
                <a:gd name="connsiteX15-75" fmla="*/ 0 w 1305333"/>
                <a:gd name="connsiteY15-76" fmla="*/ 972364 h 1424419"/>
                <a:gd name="connsiteX16-77" fmla="*/ 2496 w 1305333"/>
                <a:gd name="connsiteY16-78" fmla="*/ 463106 h 1424419"/>
                <a:gd name="connsiteX17-79" fmla="*/ 2458 w 1305333"/>
                <a:gd name="connsiteY17-80" fmla="*/ 429563 h 1424419"/>
                <a:gd name="connsiteX18-81" fmla="*/ 75248 w 1305333"/>
                <a:gd name="connsiteY18-82" fmla="*/ 303202 h 1424419"/>
                <a:gd name="connsiteX19-83" fmla="*/ 103465 w 1305333"/>
                <a:gd name="connsiteY19-84" fmla="*/ 288252 h 1424419"/>
                <a:gd name="connsiteX20-85" fmla="*/ 541533 w 1305333"/>
                <a:gd name="connsiteY20-86" fmla="*/ 38110 h 1424419"/>
                <a:gd name="connsiteX21-87" fmla="*/ 653528 w 1305333"/>
                <a:gd name="connsiteY21-88" fmla="*/ 0 h 1424419"/>
                <a:gd name="connsiteX0-89" fmla="*/ 653528 w 1306046"/>
                <a:gd name="connsiteY0-90" fmla="*/ 0 h 1424419"/>
                <a:gd name="connsiteX1-91" fmla="*/ 757287 w 1306046"/>
                <a:gd name="connsiteY1-92" fmla="*/ 32444 h 1424419"/>
                <a:gd name="connsiteX2-93" fmla="*/ 1206876 w 1306046"/>
                <a:gd name="connsiteY2-94" fmla="*/ 284945 h 1424419"/>
                <a:gd name="connsiteX3-95" fmla="*/ 1233464 w 1306046"/>
                <a:gd name="connsiteY3-96" fmla="*/ 306775 h 1424419"/>
                <a:gd name="connsiteX4-97" fmla="*/ 1301712 w 1306046"/>
                <a:gd name="connsiteY4-98" fmla="*/ 442384 h 1424419"/>
                <a:gd name="connsiteX5-99" fmla="*/ 1303099 w 1306046"/>
                <a:gd name="connsiteY5-100" fmla="*/ 495558 h 1424419"/>
                <a:gd name="connsiteX6-101" fmla="*/ 1303099 w 1306046"/>
                <a:gd name="connsiteY6-102" fmla="*/ 952393 h 1424419"/>
                <a:gd name="connsiteX7-103" fmla="*/ 1305306 w 1306046"/>
                <a:gd name="connsiteY7-104" fmla="*/ 990115 h 1424419"/>
                <a:gd name="connsiteX8-105" fmla="*/ 1193590 w 1306046"/>
                <a:gd name="connsiteY8-106" fmla="*/ 1159518 h 1424419"/>
                <a:gd name="connsiteX9-107" fmla="*/ 1188747 w 1306046"/>
                <a:gd name="connsiteY9-108" fmla="*/ 1163476 h 1424419"/>
                <a:gd name="connsiteX10-109" fmla="*/ 792288 w 1306046"/>
                <a:gd name="connsiteY10-110" fmla="*/ 1385653 h 1424419"/>
                <a:gd name="connsiteX11-111" fmla="*/ 522686 w 1306046"/>
                <a:gd name="connsiteY11-112" fmla="*/ 1384922 h 1424419"/>
                <a:gd name="connsiteX12-113" fmla="*/ 80344 w 1306046"/>
                <a:gd name="connsiteY12-114" fmla="*/ 1139323 h 1424419"/>
                <a:gd name="connsiteX13-115" fmla="*/ 68397 w 1306046"/>
                <a:gd name="connsiteY13-116" fmla="*/ 1130059 h 1424419"/>
                <a:gd name="connsiteX14-117" fmla="*/ 667 w 1306046"/>
                <a:gd name="connsiteY14-118" fmla="*/ 999105 h 1424419"/>
                <a:gd name="connsiteX15-119" fmla="*/ 0 w 1306046"/>
                <a:gd name="connsiteY15-120" fmla="*/ 972364 h 1424419"/>
                <a:gd name="connsiteX16-121" fmla="*/ 2496 w 1306046"/>
                <a:gd name="connsiteY16-122" fmla="*/ 463106 h 1424419"/>
                <a:gd name="connsiteX17-123" fmla="*/ 2458 w 1306046"/>
                <a:gd name="connsiteY17-124" fmla="*/ 429563 h 1424419"/>
                <a:gd name="connsiteX18-125" fmla="*/ 75248 w 1306046"/>
                <a:gd name="connsiteY18-126" fmla="*/ 303202 h 1424419"/>
                <a:gd name="connsiteX19-127" fmla="*/ 103465 w 1306046"/>
                <a:gd name="connsiteY19-128" fmla="*/ 288252 h 1424419"/>
                <a:gd name="connsiteX20-129" fmla="*/ 541533 w 1306046"/>
                <a:gd name="connsiteY20-130" fmla="*/ 38110 h 1424419"/>
                <a:gd name="connsiteX21-131" fmla="*/ 653528 w 1306046"/>
                <a:gd name="connsiteY21-132" fmla="*/ 0 h 1424419"/>
                <a:gd name="connsiteX0-133" fmla="*/ 653528 w 1305333"/>
                <a:gd name="connsiteY0-134" fmla="*/ 0 h 1424419"/>
                <a:gd name="connsiteX1-135" fmla="*/ 757287 w 1305333"/>
                <a:gd name="connsiteY1-136" fmla="*/ 32444 h 1424419"/>
                <a:gd name="connsiteX2-137" fmla="*/ 1206876 w 1305333"/>
                <a:gd name="connsiteY2-138" fmla="*/ 284945 h 1424419"/>
                <a:gd name="connsiteX3-139" fmla="*/ 1233464 w 1305333"/>
                <a:gd name="connsiteY3-140" fmla="*/ 306775 h 1424419"/>
                <a:gd name="connsiteX4-141" fmla="*/ 1301712 w 1305333"/>
                <a:gd name="connsiteY4-142" fmla="*/ 442384 h 1424419"/>
                <a:gd name="connsiteX5-143" fmla="*/ 1303099 w 1305333"/>
                <a:gd name="connsiteY5-144" fmla="*/ 495558 h 1424419"/>
                <a:gd name="connsiteX6-145" fmla="*/ 1303099 w 1305333"/>
                <a:gd name="connsiteY6-146" fmla="*/ 952393 h 1424419"/>
                <a:gd name="connsiteX7-147" fmla="*/ 1305306 w 1305333"/>
                <a:gd name="connsiteY7-148" fmla="*/ 990115 h 1424419"/>
                <a:gd name="connsiteX8-149" fmla="*/ 1193590 w 1305333"/>
                <a:gd name="connsiteY8-150" fmla="*/ 1159518 h 1424419"/>
                <a:gd name="connsiteX9-151" fmla="*/ 1188747 w 1305333"/>
                <a:gd name="connsiteY9-152" fmla="*/ 1163476 h 1424419"/>
                <a:gd name="connsiteX10-153" fmla="*/ 792288 w 1305333"/>
                <a:gd name="connsiteY10-154" fmla="*/ 1385653 h 1424419"/>
                <a:gd name="connsiteX11-155" fmla="*/ 522686 w 1305333"/>
                <a:gd name="connsiteY11-156" fmla="*/ 1384922 h 1424419"/>
                <a:gd name="connsiteX12-157" fmla="*/ 80344 w 1305333"/>
                <a:gd name="connsiteY12-158" fmla="*/ 1139323 h 1424419"/>
                <a:gd name="connsiteX13-159" fmla="*/ 68397 w 1305333"/>
                <a:gd name="connsiteY13-160" fmla="*/ 1130059 h 1424419"/>
                <a:gd name="connsiteX14-161" fmla="*/ 667 w 1305333"/>
                <a:gd name="connsiteY14-162" fmla="*/ 999105 h 1424419"/>
                <a:gd name="connsiteX15-163" fmla="*/ 0 w 1305333"/>
                <a:gd name="connsiteY15-164" fmla="*/ 972364 h 1424419"/>
                <a:gd name="connsiteX16-165" fmla="*/ 2496 w 1305333"/>
                <a:gd name="connsiteY16-166" fmla="*/ 463106 h 1424419"/>
                <a:gd name="connsiteX17-167" fmla="*/ 2458 w 1305333"/>
                <a:gd name="connsiteY17-168" fmla="*/ 429563 h 1424419"/>
                <a:gd name="connsiteX18-169" fmla="*/ 75248 w 1305333"/>
                <a:gd name="connsiteY18-170" fmla="*/ 303202 h 1424419"/>
                <a:gd name="connsiteX19-171" fmla="*/ 103465 w 1305333"/>
                <a:gd name="connsiteY19-172" fmla="*/ 288252 h 1424419"/>
                <a:gd name="connsiteX20-173" fmla="*/ 541533 w 1305333"/>
                <a:gd name="connsiteY20-174" fmla="*/ 38110 h 1424419"/>
                <a:gd name="connsiteX21-175" fmla="*/ 653528 w 1305333"/>
                <a:gd name="connsiteY21-176" fmla="*/ 0 h 1424419"/>
                <a:gd name="connsiteX0-177" fmla="*/ 653528 w 1305333"/>
                <a:gd name="connsiteY0-178" fmla="*/ 0 h 1424419"/>
                <a:gd name="connsiteX1-179" fmla="*/ 757287 w 1305333"/>
                <a:gd name="connsiteY1-180" fmla="*/ 32444 h 1424419"/>
                <a:gd name="connsiteX2-181" fmla="*/ 1206876 w 1305333"/>
                <a:gd name="connsiteY2-182" fmla="*/ 284945 h 1424419"/>
                <a:gd name="connsiteX3-183" fmla="*/ 1233464 w 1305333"/>
                <a:gd name="connsiteY3-184" fmla="*/ 306775 h 1424419"/>
                <a:gd name="connsiteX4-185" fmla="*/ 1301712 w 1305333"/>
                <a:gd name="connsiteY4-186" fmla="*/ 442384 h 1424419"/>
                <a:gd name="connsiteX5-187" fmla="*/ 1303099 w 1305333"/>
                <a:gd name="connsiteY5-188" fmla="*/ 495558 h 1424419"/>
                <a:gd name="connsiteX6-189" fmla="*/ 1303099 w 1305333"/>
                <a:gd name="connsiteY6-190" fmla="*/ 952393 h 1424419"/>
                <a:gd name="connsiteX7-191" fmla="*/ 1305306 w 1305333"/>
                <a:gd name="connsiteY7-192" fmla="*/ 990115 h 1424419"/>
                <a:gd name="connsiteX8-193" fmla="*/ 1193590 w 1305333"/>
                <a:gd name="connsiteY8-194" fmla="*/ 1159518 h 1424419"/>
                <a:gd name="connsiteX9-195" fmla="*/ 1172881 w 1305333"/>
                <a:gd name="connsiteY9-196" fmla="*/ 1179342 h 1424419"/>
                <a:gd name="connsiteX10-197" fmla="*/ 792288 w 1305333"/>
                <a:gd name="connsiteY10-198" fmla="*/ 1385653 h 1424419"/>
                <a:gd name="connsiteX11-199" fmla="*/ 522686 w 1305333"/>
                <a:gd name="connsiteY11-200" fmla="*/ 1384922 h 1424419"/>
                <a:gd name="connsiteX12-201" fmla="*/ 80344 w 1305333"/>
                <a:gd name="connsiteY12-202" fmla="*/ 1139323 h 1424419"/>
                <a:gd name="connsiteX13-203" fmla="*/ 68397 w 1305333"/>
                <a:gd name="connsiteY13-204" fmla="*/ 1130059 h 1424419"/>
                <a:gd name="connsiteX14-205" fmla="*/ 667 w 1305333"/>
                <a:gd name="connsiteY14-206" fmla="*/ 999105 h 1424419"/>
                <a:gd name="connsiteX15-207" fmla="*/ 0 w 1305333"/>
                <a:gd name="connsiteY15-208" fmla="*/ 972364 h 1424419"/>
                <a:gd name="connsiteX16-209" fmla="*/ 2496 w 1305333"/>
                <a:gd name="connsiteY16-210" fmla="*/ 463106 h 1424419"/>
                <a:gd name="connsiteX17-211" fmla="*/ 2458 w 1305333"/>
                <a:gd name="connsiteY17-212" fmla="*/ 429563 h 1424419"/>
                <a:gd name="connsiteX18-213" fmla="*/ 75248 w 1305333"/>
                <a:gd name="connsiteY18-214" fmla="*/ 303202 h 1424419"/>
                <a:gd name="connsiteX19-215" fmla="*/ 103465 w 1305333"/>
                <a:gd name="connsiteY19-216" fmla="*/ 288252 h 1424419"/>
                <a:gd name="connsiteX20-217" fmla="*/ 541533 w 1305333"/>
                <a:gd name="connsiteY20-218" fmla="*/ 38110 h 1424419"/>
                <a:gd name="connsiteX21-219" fmla="*/ 653528 w 1305333"/>
                <a:gd name="connsiteY21-220" fmla="*/ 0 h 1424419"/>
                <a:gd name="connsiteX0-221" fmla="*/ 653528 w 1305333"/>
                <a:gd name="connsiteY0-222" fmla="*/ 0 h 1424419"/>
                <a:gd name="connsiteX1-223" fmla="*/ 757287 w 1305333"/>
                <a:gd name="connsiteY1-224" fmla="*/ 32444 h 1424419"/>
                <a:gd name="connsiteX2-225" fmla="*/ 1206876 w 1305333"/>
                <a:gd name="connsiteY2-226" fmla="*/ 284945 h 1424419"/>
                <a:gd name="connsiteX3-227" fmla="*/ 1233464 w 1305333"/>
                <a:gd name="connsiteY3-228" fmla="*/ 306775 h 1424419"/>
                <a:gd name="connsiteX4-229" fmla="*/ 1301712 w 1305333"/>
                <a:gd name="connsiteY4-230" fmla="*/ 442384 h 1424419"/>
                <a:gd name="connsiteX5-231" fmla="*/ 1303099 w 1305333"/>
                <a:gd name="connsiteY5-232" fmla="*/ 495558 h 1424419"/>
                <a:gd name="connsiteX6-233" fmla="*/ 1303099 w 1305333"/>
                <a:gd name="connsiteY6-234" fmla="*/ 952393 h 1424419"/>
                <a:gd name="connsiteX7-235" fmla="*/ 1305306 w 1305333"/>
                <a:gd name="connsiteY7-236" fmla="*/ 990115 h 1424419"/>
                <a:gd name="connsiteX8-237" fmla="*/ 1193590 w 1305333"/>
                <a:gd name="connsiteY8-238" fmla="*/ 1159518 h 1424419"/>
                <a:gd name="connsiteX9-239" fmla="*/ 1172881 w 1305333"/>
                <a:gd name="connsiteY9-240" fmla="*/ 1179342 h 1424419"/>
                <a:gd name="connsiteX10-241" fmla="*/ 792288 w 1305333"/>
                <a:gd name="connsiteY10-242" fmla="*/ 1385653 h 1424419"/>
                <a:gd name="connsiteX11-243" fmla="*/ 522686 w 1305333"/>
                <a:gd name="connsiteY11-244" fmla="*/ 1384922 h 1424419"/>
                <a:gd name="connsiteX12-245" fmla="*/ 80344 w 1305333"/>
                <a:gd name="connsiteY12-246" fmla="*/ 1139323 h 1424419"/>
                <a:gd name="connsiteX13-247" fmla="*/ 68397 w 1305333"/>
                <a:gd name="connsiteY13-248" fmla="*/ 1130059 h 1424419"/>
                <a:gd name="connsiteX14-249" fmla="*/ 667 w 1305333"/>
                <a:gd name="connsiteY14-250" fmla="*/ 999105 h 1424419"/>
                <a:gd name="connsiteX15-251" fmla="*/ 0 w 1305333"/>
                <a:gd name="connsiteY15-252" fmla="*/ 972364 h 1424419"/>
                <a:gd name="connsiteX16-253" fmla="*/ 2496 w 1305333"/>
                <a:gd name="connsiteY16-254" fmla="*/ 463106 h 1424419"/>
                <a:gd name="connsiteX17-255" fmla="*/ 2458 w 1305333"/>
                <a:gd name="connsiteY17-256" fmla="*/ 429563 h 1424419"/>
                <a:gd name="connsiteX18-257" fmla="*/ 75248 w 1305333"/>
                <a:gd name="connsiteY18-258" fmla="*/ 303202 h 1424419"/>
                <a:gd name="connsiteX19-259" fmla="*/ 103465 w 1305333"/>
                <a:gd name="connsiteY19-260" fmla="*/ 288252 h 1424419"/>
                <a:gd name="connsiteX20-261" fmla="*/ 541533 w 1305333"/>
                <a:gd name="connsiteY20-262" fmla="*/ 38110 h 1424419"/>
                <a:gd name="connsiteX21-263" fmla="*/ 653528 w 1305333"/>
                <a:gd name="connsiteY21-264" fmla="*/ 0 h 1424419"/>
                <a:gd name="connsiteX0-265" fmla="*/ 653528 w 1305333"/>
                <a:gd name="connsiteY0-266" fmla="*/ 0 h 1424419"/>
                <a:gd name="connsiteX1-267" fmla="*/ 757287 w 1305333"/>
                <a:gd name="connsiteY1-268" fmla="*/ 32444 h 1424419"/>
                <a:gd name="connsiteX2-269" fmla="*/ 1206876 w 1305333"/>
                <a:gd name="connsiteY2-270" fmla="*/ 284945 h 1424419"/>
                <a:gd name="connsiteX3-271" fmla="*/ 1233464 w 1305333"/>
                <a:gd name="connsiteY3-272" fmla="*/ 306775 h 1424419"/>
                <a:gd name="connsiteX4-273" fmla="*/ 1301712 w 1305333"/>
                <a:gd name="connsiteY4-274" fmla="*/ 442384 h 1424419"/>
                <a:gd name="connsiteX5-275" fmla="*/ 1303099 w 1305333"/>
                <a:gd name="connsiteY5-276" fmla="*/ 495558 h 1424419"/>
                <a:gd name="connsiteX6-277" fmla="*/ 1303099 w 1305333"/>
                <a:gd name="connsiteY6-278" fmla="*/ 952393 h 1424419"/>
                <a:gd name="connsiteX7-279" fmla="*/ 1305306 w 1305333"/>
                <a:gd name="connsiteY7-280" fmla="*/ 990115 h 1424419"/>
                <a:gd name="connsiteX8-281" fmla="*/ 1193590 w 1305333"/>
                <a:gd name="connsiteY8-282" fmla="*/ 1159518 h 1424419"/>
                <a:gd name="connsiteX9-283" fmla="*/ 1172881 w 1305333"/>
                <a:gd name="connsiteY9-284" fmla="*/ 1179342 h 1424419"/>
                <a:gd name="connsiteX10-285" fmla="*/ 792288 w 1305333"/>
                <a:gd name="connsiteY10-286" fmla="*/ 1385653 h 1424419"/>
                <a:gd name="connsiteX11-287" fmla="*/ 522686 w 1305333"/>
                <a:gd name="connsiteY11-288" fmla="*/ 1384922 h 1424419"/>
                <a:gd name="connsiteX12-289" fmla="*/ 80344 w 1305333"/>
                <a:gd name="connsiteY12-290" fmla="*/ 1139323 h 1424419"/>
                <a:gd name="connsiteX13-291" fmla="*/ 68397 w 1305333"/>
                <a:gd name="connsiteY13-292" fmla="*/ 1130059 h 1424419"/>
                <a:gd name="connsiteX14-293" fmla="*/ 667 w 1305333"/>
                <a:gd name="connsiteY14-294" fmla="*/ 999105 h 1424419"/>
                <a:gd name="connsiteX15-295" fmla="*/ 0 w 1305333"/>
                <a:gd name="connsiteY15-296" fmla="*/ 972364 h 1424419"/>
                <a:gd name="connsiteX16-297" fmla="*/ 2496 w 1305333"/>
                <a:gd name="connsiteY16-298" fmla="*/ 463106 h 1424419"/>
                <a:gd name="connsiteX17-299" fmla="*/ 2458 w 1305333"/>
                <a:gd name="connsiteY17-300" fmla="*/ 429563 h 1424419"/>
                <a:gd name="connsiteX18-301" fmla="*/ 75248 w 1305333"/>
                <a:gd name="connsiteY18-302" fmla="*/ 303202 h 1424419"/>
                <a:gd name="connsiteX19-303" fmla="*/ 103465 w 1305333"/>
                <a:gd name="connsiteY19-304" fmla="*/ 288252 h 1424419"/>
                <a:gd name="connsiteX20-305" fmla="*/ 541533 w 1305333"/>
                <a:gd name="connsiteY20-306" fmla="*/ 38110 h 1424419"/>
                <a:gd name="connsiteX21-307" fmla="*/ 653528 w 1305333"/>
                <a:gd name="connsiteY21-308" fmla="*/ 0 h 1424419"/>
                <a:gd name="connsiteX0-309" fmla="*/ 653528 w 1305333"/>
                <a:gd name="connsiteY0-310" fmla="*/ 0 h 1424419"/>
                <a:gd name="connsiteX1-311" fmla="*/ 757287 w 1305333"/>
                <a:gd name="connsiteY1-312" fmla="*/ 32444 h 1424419"/>
                <a:gd name="connsiteX2-313" fmla="*/ 1206876 w 1305333"/>
                <a:gd name="connsiteY2-314" fmla="*/ 284945 h 1424419"/>
                <a:gd name="connsiteX3-315" fmla="*/ 1233464 w 1305333"/>
                <a:gd name="connsiteY3-316" fmla="*/ 306775 h 1424419"/>
                <a:gd name="connsiteX4-317" fmla="*/ 1301712 w 1305333"/>
                <a:gd name="connsiteY4-318" fmla="*/ 442384 h 1424419"/>
                <a:gd name="connsiteX5-319" fmla="*/ 1303099 w 1305333"/>
                <a:gd name="connsiteY5-320" fmla="*/ 495558 h 1424419"/>
                <a:gd name="connsiteX6-321" fmla="*/ 1303099 w 1305333"/>
                <a:gd name="connsiteY6-322" fmla="*/ 952393 h 1424419"/>
                <a:gd name="connsiteX7-323" fmla="*/ 1305306 w 1305333"/>
                <a:gd name="connsiteY7-324" fmla="*/ 990115 h 1424419"/>
                <a:gd name="connsiteX8-325" fmla="*/ 1193590 w 1305333"/>
                <a:gd name="connsiteY8-326" fmla="*/ 1159518 h 1424419"/>
                <a:gd name="connsiteX9-327" fmla="*/ 1172881 w 1305333"/>
                <a:gd name="connsiteY9-328" fmla="*/ 1179342 h 1424419"/>
                <a:gd name="connsiteX10-329" fmla="*/ 792288 w 1305333"/>
                <a:gd name="connsiteY10-330" fmla="*/ 1385653 h 1424419"/>
                <a:gd name="connsiteX11-331" fmla="*/ 522686 w 1305333"/>
                <a:gd name="connsiteY11-332" fmla="*/ 1384922 h 1424419"/>
                <a:gd name="connsiteX12-333" fmla="*/ 80344 w 1305333"/>
                <a:gd name="connsiteY12-334" fmla="*/ 1139323 h 1424419"/>
                <a:gd name="connsiteX13-335" fmla="*/ 68397 w 1305333"/>
                <a:gd name="connsiteY13-336" fmla="*/ 1130059 h 1424419"/>
                <a:gd name="connsiteX14-337" fmla="*/ 667 w 1305333"/>
                <a:gd name="connsiteY14-338" fmla="*/ 999105 h 1424419"/>
                <a:gd name="connsiteX15-339" fmla="*/ 0 w 1305333"/>
                <a:gd name="connsiteY15-340" fmla="*/ 972364 h 1424419"/>
                <a:gd name="connsiteX16-341" fmla="*/ 2496 w 1305333"/>
                <a:gd name="connsiteY16-342" fmla="*/ 463106 h 1424419"/>
                <a:gd name="connsiteX17-343" fmla="*/ 2458 w 1305333"/>
                <a:gd name="connsiteY17-344" fmla="*/ 429563 h 1424419"/>
                <a:gd name="connsiteX18-345" fmla="*/ 75248 w 1305333"/>
                <a:gd name="connsiteY18-346" fmla="*/ 303202 h 1424419"/>
                <a:gd name="connsiteX19-347" fmla="*/ 103465 w 1305333"/>
                <a:gd name="connsiteY19-348" fmla="*/ 288252 h 1424419"/>
                <a:gd name="connsiteX20-349" fmla="*/ 541533 w 1305333"/>
                <a:gd name="connsiteY20-350" fmla="*/ 38110 h 1424419"/>
                <a:gd name="connsiteX21-351" fmla="*/ 653528 w 1305333"/>
                <a:gd name="connsiteY21-352" fmla="*/ 0 h 1424419"/>
                <a:gd name="connsiteX0-353" fmla="*/ 653528 w 1305333"/>
                <a:gd name="connsiteY0-354" fmla="*/ 0 h 1424419"/>
                <a:gd name="connsiteX1-355" fmla="*/ 757287 w 1305333"/>
                <a:gd name="connsiteY1-356" fmla="*/ 32444 h 1424419"/>
                <a:gd name="connsiteX2-357" fmla="*/ 1206876 w 1305333"/>
                <a:gd name="connsiteY2-358" fmla="*/ 284945 h 1424419"/>
                <a:gd name="connsiteX3-359" fmla="*/ 1233464 w 1305333"/>
                <a:gd name="connsiteY3-360" fmla="*/ 306775 h 1424419"/>
                <a:gd name="connsiteX4-361" fmla="*/ 1301712 w 1305333"/>
                <a:gd name="connsiteY4-362" fmla="*/ 442384 h 1424419"/>
                <a:gd name="connsiteX5-363" fmla="*/ 1303099 w 1305333"/>
                <a:gd name="connsiteY5-364" fmla="*/ 495558 h 1424419"/>
                <a:gd name="connsiteX6-365" fmla="*/ 1303099 w 1305333"/>
                <a:gd name="connsiteY6-366" fmla="*/ 952393 h 1424419"/>
                <a:gd name="connsiteX7-367" fmla="*/ 1305306 w 1305333"/>
                <a:gd name="connsiteY7-368" fmla="*/ 990115 h 1424419"/>
                <a:gd name="connsiteX8-369" fmla="*/ 1193590 w 1305333"/>
                <a:gd name="connsiteY8-370" fmla="*/ 1159518 h 1424419"/>
                <a:gd name="connsiteX9-371" fmla="*/ 1172881 w 1305333"/>
                <a:gd name="connsiteY9-372" fmla="*/ 1179342 h 1424419"/>
                <a:gd name="connsiteX10-373" fmla="*/ 792288 w 1305333"/>
                <a:gd name="connsiteY10-374" fmla="*/ 1385653 h 1424419"/>
                <a:gd name="connsiteX11-375" fmla="*/ 522686 w 1305333"/>
                <a:gd name="connsiteY11-376" fmla="*/ 1384922 h 1424419"/>
                <a:gd name="connsiteX12-377" fmla="*/ 80344 w 1305333"/>
                <a:gd name="connsiteY12-378" fmla="*/ 1139323 h 1424419"/>
                <a:gd name="connsiteX13-379" fmla="*/ 68397 w 1305333"/>
                <a:gd name="connsiteY13-380" fmla="*/ 1130059 h 1424419"/>
                <a:gd name="connsiteX14-381" fmla="*/ 667 w 1305333"/>
                <a:gd name="connsiteY14-382" fmla="*/ 999105 h 1424419"/>
                <a:gd name="connsiteX15-383" fmla="*/ 0 w 1305333"/>
                <a:gd name="connsiteY15-384" fmla="*/ 972364 h 1424419"/>
                <a:gd name="connsiteX16-385" fmla="*/ 2496 w 1305333"/>
                <a:gd name="connsiteY16-386" fmla="*/ 463106 h 1424419"/>
                <a:gd name="connsiteX17-387" fmla="*/ 2458 w 1305333"/>
                <a:gd name="connsiteY17-388" fmla="*/ 429563 h 1424419"/>
                <a:gd name="connsiteX18-389" fmla="*/ 75248 w 1305333"/>
                <a:gd name="connsiteY18-390" fmla="*/ 303202 h 1424419"/>
                <a:gd name="connsiteX19-391" fmla="*/ 106293 w 1305333"/>
                <a:gd name="connsiteY19-392" fmla="*/ 282597 h 1424419"/>
                <a:gd name="connsiteX20-393" fmla="*/ 541533 w 1305333"/>
                <a:gd name="connsiteY20-394" fmla="*/ 38110 h 1424419"/>
                <a:gd name="connsiteX21-395" fmla="*/ 653528 w 1305333"/>
                <a:gd name="connsiteY21-396" fmla="*/ 0 h 1424419"/>
                <a:gd name="connsiteX0-397" fmla="*/ 653528 w 1305333"/>
                <a:gd name="connsiteY0-398" fmla="*/ 0 h 1424419"/>
                <a:gd name="connsiteX1-399" fmla="*/ 757287 w 1305333"/>
                <a:gd name="connsiteY1-400" fmla="*/ 32444 h 1424419"/>
                <a:gd name="connsiteX2-401" fmla="*/ 1206876 w 1305333"/>
                <a:gd name="connsiteY2-402" fmla="*/ 284945 h 1424419"/>
                <a:gd name="connsiteX3-403" fmla="*/ 1237706 w 1305333"/>
                <a:gd name="connsiteY3-404" fmla="*/ 306775 h 1424419"/>
                <a:gd name="connsiteX4-405" fmla="*/ 1301712 w 1305333"/>
                <a:gd name="connsiteY4-406" fmla="*/ 442384 h 1424419"/>
                <a:gd name="connsiteX5-407" fmla="*/ 1303099 w 1305333"/>
                <a:gd name="connsiteY5-408" fmla="*/ 495558 h 1424419"/>
                <a:gd name="connsiteX6-409" fmla="*/ 1303099 w 1305333"/>
                <a:gd name="connsiteY6-410" fmla="*/ 952393 h 1424419"/>
                <a:gd name="connsiteX7-411" fmla="*/ 1305306 w 1305333"/>
                <a:gd name="connsiteY7-412" fmla="*/ 990115 h 1424419"/>
                <a:gd name="connsiteX8-413" fmla="*/ 1193590 w 1305333"/>
                <a:gd name="connsiteY8-414" fmla="*/ 1159518 h 1424419"/>
                <a:gd name="connsiteX9-415" fmla="*/ 1172881 w 1305333"/>
                <a:gd name="connsiteY9-416" fmla="*/ 1179342 h 1424419"/>
                <a:gd name="connsiteX10-417" fmla="*/ 792288 w 1305333"/>
                <a:gd name="connsiteY10-418" fmla="*/ 1385653 h 1424419"/>
                <a:gd name="connsiteX11-419" fmla="*/ 522686 w 1305333"/>
                <a:gd name="connsiteY11-420" fmla="*/ 1384922 h 1424419"/>
                <a:gd name="connsiteX12-421" fmla="*/ 80344 w 1305333"/>
                <a:gd name="connsiteY12-422" fmla="*/ 1139323 h 1424419"/>
                <a:gd name="connsiteX13-423" fmla="*/ 68397 w 1305333"/>
                <a:gd name="connsiteY13-424" fmla="*/ 1130059 h 1424419"/>
                <a:gd name="connsiteX14-425" fmla="*/ 667 w 1305333"/>
                <a:gd name="connsiteY14-426" fmla="*/ 999105 h 1424419"/>
                <a:gd name="connsiteX15-427" fmla="*/ 0 w 1305333"/>
                <a:gd name="connsiteY15-428" fmla="*/ 972364 h 1424419"/>
                <a:gd name="connsiteX16-429" fmla="*/ 2496 w 1305333"/>
                <a:gd name="connsiteY16-430" fmla="*/ 463106 h 1424419"/>
                <a:gd name="connsiteX17-431" fmla="*/ 2458 w 1305333"/>
                <a:gd name="connsiteY17-432" fmla="*/ 429563 h 1424419"/>
                <a:gd name="connsiteX18-433" fmla="*/ 75248 w 1305333"/>
                <a:gd name="connsiteY18-434" fmla="*/ 303202 h 1424419"/>
                <a:gd name="connsiteX19-435" fmla="*/ 106293 w 1305333"/>
                <a:gd name="connsiteY19-436" fmla="*/ 282597 h 1424419"/>
                <a:gd name="connsiteX20-437" fmla="*/ 541533 w 1305333"/>
                <a:gd name="connsiteY20-438" fmla="*/ 38110 h 1424419"/>
                <a:gd name="connsiteX21-439" fmla="*/ 653528 w 1305333"/>
                <a:gd name="connsiteY21-440" fmla="*/ 0 h 1424419"/>
                <a:gd name="connsiteX0-441" fmla="*/ 653528 w 1305333"/>
                <a:gd name="connsiteY0-442" fmla="*/ 0 h 1424419"/>
                <a:gd name="connsiteX1-443" fmla="*/ 757287 w 1305333"/>
                <a:gd name="connsiteY1-444" fmla="*/ 32444 h 1424419"/>
                <a:gd name="connsiteX2-445" fmla="*/ 1206876 w 1305333"/>
                <a:gd name="connsiteY2-446" fmla="*/ 284945 h 1424419"/>
                <a:gd name="connsiteX3-447" fmla="*/ 1237706 w 1305333"/>
                <a:gd name="connsiteY3-448" fmla="*/ 306775 h 1424419"/>
                <a:gd name="connsiteX4-449" fmla="*/ 1301712 w 1305333"/>
                <a:gd name="connsiteY4-450" fmla="*/ 442384 h 1424419"/>
                <a:gd name="connsiteX5-451" fmla="*/ 1303099 w 1305333"/>
                <a:gd name="connsiteY5-452" fmla="*/ 495558 h 1424419"/>
                <a:gd name="connsiteX6-453" fmla="*/ 1303099 w 1305333"/>
                <a:gd name="connsiteY6-454" fmla="*/ 952393 h 1424419"/>
                <a:gd name="connsiteX7-455" fmla="*/ 1305306 w 1305333"/>
                <a:gd name="connsiteY7-456" fmla="*/ 990115 h 1424419"/>
                <a:gd name="connsiteX8-457" fmla="*/ 1211970 w 1305333"/>
                <a:gd name="connsiteY8-458" fmla="*/ 1149621 h 1424419"/>
                <a:gd name="connsiteX9-459" fmla="*/ 1172881 w 1305333"/>
                <a:gd name="connsiteY9-460" fmla="*/ 1179342 h 1424419"/>
                <a:gd name="connsiteX10-461" fmla="*/ 792288 w 1305333"/>
                <a:gd name="connsiteY10-462" fmla="*/ 1385653 h 1424419"/>
                <a:gd name="connsiteX11-463" fmla="*/ 522686 w 1305333"/>
                <a:gd name="connsiteY11-464" fmla="*/ 1384922 h 1424419"/>
                <a:gd name="connsiteX12-465" fmla="*/ 80344 w 1305333"/>
                <a:gd name="connsiteY12-466" fmla="*/ 1139323 h 1424419"/>
                <a:gd name="connsiteX13-467" fmla="*/ 68397 w 1305333"/>
                <a:gd name="connsiteY13-468" fmla="*/ 1130059 h 1424419"/>
                <a:gd name="connsiteX14-469" fmla="*/ 667 w 1305333"/>
                <a:gd name="connsiteY14-470" fmla="*/ 999105 h 1424419"/>
                <a:gd name="connsiteX15-471" fmla="*/ 0 w 1305333"/>
                <a:gd name="connsiteY15-472" fmla="*/ 972364 h 1424419"/>
                <a:gd name="connsiteX16-473" fmla="*/ 2496 w 1305333"/>
                <a:gd name="connsiteY16-474" fmla="*/ 463106 h 1424419"/>
                <a:gd name="connsiteX17-475" fmla="*/ 2458 w 1305333"/>
                <a:gd name="connsiteY17-476" fmla="*/ 429563 h 1424419"/>
                <a:gd name="connsiteX18-477" fmla="*/ 75248 w 1305333"/>
                <a:gd name="connsiteY18-478" fmla="*/ 303202 h 1424419"/>
                <a:gd name="connsiteX19-479" fmla="*/ 106293 w 1305333"/>
                <a:gd name="connsiteY19-480" fmla="*/ 282597 h 1424419"/>
                <a:gd name="connsiteX20-481" fmla="*/ 541533 w 1305333"/>
                <a:gd name="connsiteY20-482" fmla="*/ 38110 h 1424419"/>
                <a:gd name="connsiteX21-483" fmla="*/ 653528 w 1305333"/>
                <a:gd name="connsiteY21-484" fmla="*/ 0 h 1424419"/>
                <a:gd name="connsiteX0-485" fmla="*/ 653528 w 1305333"/>
                <a:gd name="connsiteY0-486" fmla="*/ 0 h 1424419"/>
                <a:gd name="connsiteX1-487" fmla="*/ 757287 w 1305333"/>
                <a:gd name="connsiteY1-488" fmla="*/ 32444 h 1424419"/>
                <a:gd name="connsiteX2-489" fmla="*/ 1206876 w 1305333"/>
                <a:gd name="connsiteY2-490" fmla="*/ 284945 h 1424419"/>
                <a:gd name="connsiteX3-491" fmla="*/ 1237706 w 1305333"/>
                <a:gd name="connsiteY3-492" fmla="*/ 306775 h 1424419"/>
                <a:gd name="connsiteX4-493" fmla="*/ 1301712 w 1305333"/>
                <a:gd name="connsiteY4-494" fmla="*/ 442384 h 1424419"/>
                <a:gd name="connsiteX5-495" fmla="*/ 1303099 w 1305333"/>
                <a:gd name="connsiteY5-496" fmla="*/ 495558 h 1424419"/>
                <a:gd name="connsiteX6-497" fmla="*/ 1303099 w 1305333"/>
                <a:gd name="connsiteY6-498" fmla="*/ 952393 h 1424419"/>
                <a:gd name="connsiteX7-499" fmla="*/ 1305306 w 1305333"/>
                <a:gd name="connsiteY7-500" fmla="*/ 990115 h 1424419"/>
                <a:gd name="connsiteX8-501" fmla="*/ 1236006 w 1305333"/>
                <a:gd name="connsiteY8-502" fmla="*/ 1160932 h 1424419"/>
                <a:gd name="connsiteX9-503" fmla="*/ 1172881 w 1305333"/>
                <a:gd name="connsiteY9-504" fmla="*/ 1179342 h 1424419"/>
                <a:gd name="connsiteX10-505" fmla="*/ 792288 w 1305333"/>
                <a:gd name="connsiteY10-506" fmla="*/ 1385653 h 1424419"/>
                <a:gd name="connsiteX11-507" fmla="*/ 522686 w 1305333"/>
                <a:gd name="connsiteY11-508" fmla="*/ 1384922 h 1424419"/>
                <a:gd name="connsiteX12-509" fmla="*/ 80344 w 1305333"/>
                <a:gd name="connsiteY12-510" fmla="*/ 1139323 h 1424419"/>
                <a:gd name="connsiteX13-511" fmla="*/ 68397 w 1305333"/>
                <a:gd name="connsiteY13-512" fmla="*/ 1130059 h 1424419"/>
                <a:gd name="connsiteX14-513" fmla="*/ 667 w 1305333"/>
                <a:gd name="connsiteY14-514" fmla="*/ 999105 h 1424419"/>
                <a:gd name="connsiteX15-515" fmla="*/ 0 w 1305333"/>
                <a:gd name="connsiteY15-516" fmla="*/ 972364 h 1424419"/>
                <a:gd name="connsiteX16-517" fmla="*/ 2496 w 1305333"/>
                <a:gd name="connsiteY16-518" fmla="*/ 463106 h 1424419"/>
                <a:gd name="connsiteX17-519" fmla="*/ 2458 w 1305333"/>
                <a:gd name="connsiteY17-520" fmla="*/ 429563 h 1424419"/>
                <a:gd name="connsiteX18-521" fmla="*/ 75248 w 1305333"/>
                <a:gd name="connsiteY18-522" fmla="*/ 303202 h 1424419"/>
                <a:gd name="connsiteX19-523" fmla="*/ 106293 w 1305333"/>
                <a:gd name="connsiteY19-524" fmla="*/ 282597 h 1424419"/>
                <a:gd name="connsiteX20-525" fmla="*/ 541533 w 1305333"/>
                <a:gd name="connsiteY20-526" fmla="*/ 38110 h 1424419"/>
                <a:gd name="connsiteX21-527" fmla="*/ 653528 w 1305333"/>
                <a:gd name="connsiteY21-528" fmla="*/ 0 h 1424419"/>
                <a:gd name="connsiteX0-529" fmla="*/ 653528 w 1313169"/>
                <a:gd name="connsiteY0-530" fmla="*/ 0 h 1424419"/>
                <a:gd name="connsiteX1-531" fmla="*/ 757287 w 1313169"/>
                <a:gd name="connsiteY1-532" fmla="*/ 32444 h 1424419"/>
                <a:gd name="connsiteX2-533" fmla="*/ 1206876 w 1313169"/>
                <a:gd name="connsiteY2-534" fmla="*/ 284945 h 1424419"/>
                <a:gd name="connsiteX3-535" fmla="*/ 1237706 w 1313169"/>
                <a:gd name="connsiteY3-536" fmla="*/ 306775 h 1424419"/>
                <a:gd name="connsiteX4-537" fmla="*/ 1301712 w 1313169"/>
                <a:gd name="connsiteY4-538" fmla="*/ 442384 h 1424419"/>
                <a:gd name="connsiteX5-539" fmla="*/ 1303099 w 1313169"/>
                <a:gd name="connsiteY5-540" fmla="*/ 495558 h 1424419"/>
                <a:gd name="connsiteX6-541" fmla="*/ 1303099 w 1313169"/>
                <a:gd name="connsiteY6-542" fmla="*/ 952393 h 1424419"/>
                <a:gd name="connsiteX7-543" fmla="*/ 1305306 w 1313169"/>
                <a:gd name="connsiteY7-544" fmla="*/ 990115 h 1424419"/>
                <a:gd name="connsiteX8-545" fmla="*/ 1271352 w 1313169"/>
                <a:gd name="connsiteY8-546" fmla="*/ 1142552 h 1424419"/>
                <a:gd name="connsiteX9-547" fmla="*/ 1172881 w 1313169"/>
                <a:gd name="connsiteY9-548" fmla="*/ 1179342 h 1424419"/>
                <a:gd name="connsiteX10-549" fmla="*/ 792288 w 1313169"/>
                <a:gd name="connsiteY10-550" fmla="*/ 1385653 h 1424419"/>
                <a:gd name="connsiteX11-551" fmla="*/ 522686 w 1313169"/>
                <a:gd name="connsiteY11-552" fmla="*/ 1384922 h 1424419"/>
                <a:gd name="connsiteX12-553" fmla="*/ 80344 w 1313169"/>
                <a:gd name="connsiteY12-554" fmla="*/ 1139323 h 1424419"/>
                <a:gd name="connsiteX13-555" fmla="*/ 68397 w 1313169"/>
                <a:gd name="connsiteY13-556" fmla="*/ 1130059 h 1424419"/>
                <a:gd name="connsiteX14-557" fmla="*/ 667 w 1313169"/>
                <a:gd name="connsiteY14-558" fmla="*/ 999105 h 1424419"/>
                <a:gd name="connsiteX15-559" fmla="*/ 0 w 1313169"/>
                <a:gd name="connsiteY15-560" fmla="*/ 972364 h 1424419"/>
                <a:gd name="connsiteX16-561" fmla="*/ 2496 w 1313169"/>
                <a:gd name="connsiteY16-562" fmla="*/ 463106 h 1424419"/>
                <a:gd name="connsiteX17-563" fmla="*/ 2458 w 1313169"/>
                <a:gd name="connsiteY17-564" fmla="*/ 429563 h 1424419"/>
                <a:gd name="connsiteX18-565" fmla="*/ 75248 w 1313169"/>
                <a:gd name="connsiteY18-566" fmla="*/ 303202 h 1424419"/>
                <a:gd name="connsiteX19-567" fmla="*/ 106293 w 1313169"/>
                <a:gd name="connsiteY19-568" fmla="*/ 282597 h 1424419"/>
                <a:gd name="connsiteX20-569" fmla="*/ 541533 w 1313169"/>
                <a:gd name="connsiteY20-570" fmla="*/ 38110 h 1424419"/>
                <a:gd name="connsiteX21-571" fmla="*/ 653528 w 1313169"/>
                <a:gd name="connsiteY21-572" fmla="*/ 0 h 1424419"/>
                <a:gd name="connsiteX0-573" fmla="*/ 653528 w 1306267"/>
                <a:gd name="connsiteY0-574" fmla="*/ 0 h 1424419"/>
                <a:gd name="connsiteX1-575" fmla="*/ 757287 w 1306267"/>
                <a:gd name="connsiteY1-576" fmla="*/ 32444 h 1424419"/>
                <a:gd name="connsiteX2-577" fmla="*/ 1206876 w 1306267"/>
                <a:gd name="connsiteY2-578" fmla="*/ 284945 h 1424419"/>
                <a:gd name="connsiteX3-579" fmla="*/ 1237706 w 1306267"/>
                <a:gd name="connsiteY3-580" fmla="*/ 306775 h 1424419"/>
                <a:gd name="connsiteX4-581" fmla="*/ 1301712 w 1306267"/>
                <a:gd name="connsiteY4-582" fmla="*/ 442384 h 1424419"/>
                <a:gd name="connsiteX5-583" fmla="*/ 1303099 w 1306267"/>
                <a:gd name="connsiteY5-584" fmla="*/ 495558 h 1424419"/>
                <a:gd name="connsiteX6-585" fmla="*/ 1303099 w 1306267"/>
                <a:gd name="connsiteY6-586" fmla="*/ 952393 h 1424419"/>
                <a:gd name="connsiteX7-587" fmla="*/ 1305306 w 1306267"/>
                <a:gd name="connsiteY7-588" fmla="*/ 990115 h 1424419"/>
                <a:gd name="connsiteX8-589" fmla="*/ 1255800 w 1306267"/>
                <a:gd name="connsiteY8-590" fmla="*/ 1142552 h 1424419"/>
                <a:gd name="connsiteX9-591" fmla="*/ 1172881 w 1306267"/>
                <a:gd name="connsiteY9-592" fmla="*/ 1179342 h 1424419"/>
                <a:gd name="connsiteX10-593" fmla="*/ 792288 w 1306267"/>
                <a:gd name="connsiteY10-594" fmla="*/ 1385653 h 1424419"/>
                <a:gd name="connsiteX11-595" fmla="*/ 522686 w 1306267"/>
                <a:gd name="connsiteY11-596" fmla="*/ 1384922 h 1424419"/>
                <a:gd name="connsiteX12-597" fmla="*/ 80344 w 1306267"/>
                <a:gd name="connsiteY12-598" fmla="*/ 1139323 h 1424419"/>
                <a:gd name="connsiteX13-599" fmla="*/ 68397 w 1306267"/>
                <a:gd name="connsiteY13-600" fmla="*/ 1130059 h 1424419"/>
                <a:gd name="connsiteX14-601" fmla="*/ 667 w 1306267"/>
                <a:gd name="connsiteY14-602" fmla="*/ 999105 h 1424419"/>
                <a:gd name="connsiteX15-603" fmla="*/ 0 w 1306267"/>
                <a:gd name="connsiteY15-604" fmla="*/ 972364 h 1424419"/>
                <a:gd name="connsiteX16-605" fmla="*/ 2496 w 1306267"/>
                <a:gd name="connsiteY16-606" fmla="*/ 463106 h 1424419"/>
                <a:gd name="connsiteX17-607" fmla="*/ 2458 w 1306267"/>
                <a:gd name="connsiteY17-608" fmla="*/ 429563 h 1424419"/>
                <a:gd name="connsiteX18-609" fmla="*/ 75248 w 1306267"/>
                <a:gd name="connsiteY18-610" fmla="*/ 303202 h 1424419"/>
                <a:gd name="connsiteX19-611" fmla="*/ 106293 w 1306267"/>
                <a:gd name="connsiteY19-612" fmla="*/ 282597 h 1424419"/>
                <a:gd name="connsiteX20-613" fmla="*/ 541533 w 1306267"/>
                <a:gd name="connsiteY20-614" fmla="*/ 38110 h 1424419"/>
                <a:gd name="connsiteX21-615" fmla="*/ 653528 w 1306267"/>
                <a:gd name="connsiteY21-616" fmla="*/ 0 h 1424419"/>
                <a:gd name="connsiteX0-617" fmla="*/ 653528 w 1306267"/>
                <a:gd name="connsiteY0-618" fmla="*/ 0 h 1424419"/>
                <a:gd name="connsiteX1-619" fmla="*/ 757287 w 1306267"/>
                <a:gd name="connsiteY1-620" fmla="*/ 32444 h 1424419"/>
                <a:gd name="connsiteX2-621" fmla="*/ 1206876 w 1306267"/>
                <a:gd name="connsiteY2-622" fmla="*/ 284945 h 1424419"/>
                <a:gd name="connsiteX3-623" fmla="*/ 1237706 w 1306267"/>
                <a:gd name="connsiteY3-624" fmla="*/ 306775 h 1424419"/>
                <a:gd name="connsiteX4-625" fmla="*/ 1301712 w 1306267"/>
                <a:gd name="connsiteY4-626" fmla="*/ 442384 h 1424419"/>
                <a:gd name="connsiteX5-627" fmla="*/ 1303099 w 1306267"/>
                <a:gd name="connsiteY5-628" fmla="*/ 495558 h 1424419"/>
                <a:gd name="connsiteX6-629" fmla="*/ 1303099 w 1306267"/>
                <a:gd name="connsiteY6-630" fmla="*/ 952393 h 1424419"/>
                <a:gd name="connsiteX7-631" fmla="*/ 1305306 w 1306267"/>
                <a:gd name="connsiteY7-632" fmla="*/ 990115 h 1424419"/>
                <a:gd name="connsiteX8-633" fmla="*/ 1255800 w 1306267"/>
                <a:gd name="connsiteY8-634" fmla="*/ 1142552 h 1424419"/>
                <a:gd name="connsiteX9-635" fmla="*/ 1172881 w 1306267"/>
                <a:gd name="connsiteY9-636" fmla="*/ 1179342 h 1424419"/>
                <a:gd name="connsiteX10-637" fmla="*/ 792288 w 1306267"/>
                <a:gd name="connsiteY10-638" fmla="*/ 1385653 h 1424419"/>
                <a:gd name="connsiteX11-639" fmla="*/ 522686 w 1306267"/>
                <a:gd name="connsiteY11-640" fmla="*/ 1384922 h 1424419"/>
                <a:gd name="connsiteX12-641" fmla="*/ 80344 w 1306267"/>
                <a:gd name="connsiteY12-642" fmla="*/ 1139323 h 1424419"/>
                <a:gd name="connsiteX13-643" fmla="*/ 61328 w 1306267"/>
                <a:gd name="connsiteY13-644" fmla="*/ 1127231 h 1424419"/>
                <a:gd name="connsiteX14-645" fmla="*/ 667 w 1306267"/>
                <a:gd name="connsiteY14-646" fmla="*/ 999105 h 1424419"/>
                <a:gd name="connsiteX15-647" fmla="*/ 0 w 1306267"/>
                <a:gd name="connsiteY15-648" fmla="*/ 972364 h 1424419"/>
                <a:gd name="connsiteX16-649" fmla="*/ 2496 w 1306267"/>
                <a:gd name="connsiteY16-650" fmla="*/ 463106 h 1424419"/>
                <a:gd name="connsiteX17-651" fmla="*/ 2458 w 1306267"/>
                <a:gd name="connsiteY17-652" fmla="*/ 429563 h 1424419"/>
                <a:gd name="connsiteX18-653" fmla="*/ 75248 w 1306267"/>
                <a:gd name="connsiteY18-654" fmla="*/ 303202 h 1424419"/>
                <a:gd name="connsiteX19-655" fmla="*/ 106293 w 1306267"/>
                <a:gd name="connsiteY19-656" fmla="*/ 282597 h 1424419"/>
                <a:gd name="connsiteX20-657" fmla="*/ 541533 w 1306267"/>
                <a:gd name="connsiteY20-658" fmla="*/ 38110 h 1424419"/>
                <a:gd name="connsiteX21-659" fmla="*/ 653528 w 1306267"/>
                <a:gd name="connsiteY21-660" fmla="*/ 0 h 1424419"/>
                <a:gd name="connsiteX0-661" fmla="*/ 653528 w 1306267"/>
                <a:gd name="connsiteY0-662" fmla="*/ 0 h 1424419"/>
                <a:gd name="connsiteX1-663" fmla="*/ 757287 w 1306267"/>
                <a:gd name="connsiteY1-664" fmla="*/ 32444 h 1424419"/>
                <a:gd name="connsiteX2-665" fmla="*/ 1206876 w 1306267"/>
                <a:gd name="connsiteY2-666" fmla="*/ 284945 h 1424419"/>
                <a:gd name="connsiteX3-667" fmla="*/ 1237706 w 1306267"/>
                <a:gd name="connsiteY3-668" fmla="*/ 306775 h 1424419"/>
                <a:gd name="connsiteX4-669" fmla="*/ 1301712 w 1306267"/>
                <a:gd name="connsiteY4-670" fmla="*/ 442384 h 1424419"/>
                <a:gd name="connsiteX5-671" fmla="*/ 1303099 w 1306267"/>
                <a:gd name="connsiteY5-672" fmla="*/ 495558 h 1424419"/>
                <a:gd name="connsiteX6-673" fmla="*/ 1303099 w 1306267"/>
                <a:gd name="connsiteY6-674" fmla="*/ 952393 h 1424419"/>
                <a:gd name="connsiteX7-675" fmla="*/ 1305306 w 1306267"/>
                <a:gd name="connsiteY7-676" fmla="*/ 990115 h 1424419"/>
                <a:gd name="connsiteX8-677" fmla="*/ 1255800 w 1306267"/>
                <a:gd name="connsiteY8-678" fmla="*/ 1142552 h 1424419"/>
                <a:gd name="connsiteX9-679" fmla="*/ 1172881 w 1306267"/>
                <a:gd name="connsiteY9-680" fmla="*/ 1179342 h 1424419"/>
                <a:gd name="connsiteX10-681" fmla="*/ 792288 w 1306267"/>
                <a:gd name="connsiteY10-682" fmla="*/ 1385653 h 1424419"/>
                <a:gd name="connsiteX11-683" fmla="*/ 522686 w 1306267"/>
                <a:gd name="connsiteY11-684" fmla="*/ 1384922 h 1424419"/>
                <a:gd name="connsiteX12-685" fmla="*/ 80344 w 1306267"/>
                <a:gd name="connsiteY12-686" fmla="*/ 1139323 h 1424419"/>
                <a:gd name="connsiteX13-687" fmla="*/ 61328 w 1306267"/>
                <a:gd name="connsiteY13-688" fmla="*/ 1127231 h 1424419"/>
                <a:gd name="connsiteX14-689" fmla="*/ 667 w 1306267"/>
                <a:gd name="connsiteY14-690" fmla="*/ 999105 h 1424419"/>
                <a:gd name="connsiteX15-691" fmla="*/ 0 w 1306267"/>
                <a:gd name="connsiteY15-692" fmla="*/ 972364 h 1424419"/>
                <a:gd name="connsiteX16-693" fmla="*/ 2496 w 1306267"/>
                <a:gd name="connsiteY16-694" fmla="*/ 463106 h 1424419"/>
                <a:gd name="connsiteX17-695" fmla="*/ 2458 w 1306267"/>
                <a:gd name="connsiteY17-696" fmla="*/ 429563 h 1424419"/>
                <a:gd name="connsiteX18-697" fmla="*/ 75248 w 1306267"/>
                <a:gd name="connsiteY18-698" fmla="*/ 303202 h 1424419"/>
                <a:gd name="connsiteX19-699" fmla="*/ 106293 w 1306267"/>
                <a:gd name="connsiteY19-700" fmla="*/ 282597 h 1424419"/>
                <a:gd name="connsiteX20-701" fmla="*/ 541533 w 1306267"/>
                <a:gd name="connsiteY20-702" fmla="*/ 38110 h 1424419"/>
                <a:gd name="connsiteX21-703" fmla="*/ 653528 w 1306267"/>
                <a:gd name="connsiteY21-704" fmla="*/ 0 h 1424419"/>
                <a:gd name="connsiteX0-705" fmla="*/ 653528 w 1306267"/>
                <a:gd name="connsiteY0-706" fmla="*/ 0 h 1424419"/>
                <a:gd name="connsiteX1-707" fmla="*/ 757287 w 1306267"/>
                <a:gd name="connsiteY1-708" fmla="*/ 32444 h 1424419"/>
                <a:gd name="connsiteX2-709" fmla="*/ 1206876 w 1306267"/>
                <a:gd name="connsiteY2-710" fmla="*/ 284945 h 1424419"/>
                <a:gd name="connsiteX3-711" fmla="*/ 1237706 w 1306267"/>
                <a:gd name="connsiteY3-712" fmla="*/ 306775 h 1424419"/>
                <a:gd name="connsiteX4-713" fmla="*/ 1301712 w 1306267"/>
                <a:gd name="connsiteY4-714" fmla="*/ 442384 h 1424419"/>
                <a:gd name="connsiteX5-715" fmla="*/ 1303099 w 1306267"/>
                <a:gd name="connsiteY5-716" fmla="*/ 495558 h 1424419"/>
                <a:gd name="connsiteX6-717" fmla="*/ 1303099 w 1306267"/>
                <a:gd name="connsiteY6-718" fmla="*/ 952393 h 1424419"/>
                <a:gd name="connsiteX7-719" fmla="*/ 1305306 w 1306267"/>
                <a:gd name="connsiteY7-720" fmla="*/ 990115 h 1424419"/>
                <a:gd name="connsiteX8-721" fmla="*/ 1255800 w 1306267"/>
                <a:gd name="connsiteY8-722" fmla="*/ 1142552 h 1424419"/>
                <a:gd name="connsiteX9-723" fmla="*/ 1172881 w 1306267"/>
                <a:gd name="connsiteY9-724" fmla="*/ 1179342 h 1424419"/>
                <a:gd name="connsiteX10-725" fmla="*/ 792288 w 1306267"/>
                <a:gd name="connsiteY10-726" fmla="*/ 1385653 h 1424419"/>
                <a:gd name="connsiteX11-727" fmla="*/ 522686 w 1306267"/>
                <a:gd name="connsiteY11-728" fmla="*/ 1384922 h 1424419"/>
                <a:gd name="connsiteX12-729" fmla="*/ 90241 w 1306267"/>
                <a:gd name="connsiteY12-730" fmla="*/ 1150634 h 1424419"/>
                <a:gd name="connsiteX13-731" fmla="*/ 61328 w 1306267"/>
                <a:gd name="connsiteY13-732" fmla="*/ 1127231 h 1424419"/>
                <a:gd name="connsiteX14-733" fmla="*/ 667 w 1306267"/>
                <a:gd name="connsiteY14-734" fmla="*/ 999105 h 1424419"/>
                <a:gd name="connsiteX15-735" fmla="*/ 0 w 1306267"/>
                <a:gd name="connsiteY15-736" fmla="*/ 972364 h 1424419"/>
                <a:gd name="connsiteX16-737" fmla="*/ 2496 w 1306267"/>
                <a:gd name="connsiteY16-738" fmla="*/ 463106 h 1424419"/>
                <a:gd name="connsiteX17-739" fmla="*/ 2458 w 1306267"/>
                <a:gd name="connsiteY17-740" fmla="*/ 429563 h 1424419"/>
                <a:gd name="connsiteX18-741" fmla="*/ 75248 w 1306267"/>
                <a:gd name="connsiteY18-742" fmla="*/ 303202 h 1424419"/>
                <a:gd name="connsiteX19-743" fmla="*/ 106293 w 1306267"/>
                <a:gd name="connsiteY19-744" fmla="*/ 282597 h 1424419"/>
                <a:gd name="connsiteX20-745" fmla="*/ 541533 w 1306267"/>
                <a:gd name="connsiteY20-746" fmla="*/ 38110 h 1424419"/>
                <a:gd name="connsiteX21-747" fmla="*/ 653528 w 1306267"/>
                <a:gd name="connsiteY21-748" fmla="*/ 0 h 1424419"/>
                <a:gd name="connsiteX0-749" fmla="*/ 653528 w 1306267"/>
                <a:gd name="connsiteY0-750" fmla="*/ 0 h 1424419"/>
                <a:gd name="connsiteX1-751" fmla="*/ 757287 w 1306267"/>
                <a:gd name="connsiteY1-752" fmla="*/ 32444 h 1424419"/>
                <a:gd name="connsiteX2-753" fmla="*/ 1206876 w 1306267"/>
                <a:gd name="connsiteY2-754" fmla="*/ 284945 h 1424419"/>
                <a:gd name="connsiteX3-755" fmla="*/ 1237706 w 1306267"/>
                <a:gd name="connsiteY3-756" fmla="*/ 306775 h 1424419"/>
                <a:gd name="connsiteX4-757" fmla="*/ 1301712 w 1306267"/>
                <a:gd name="connsiteY4-758" fmla="*/ 442384 h 1424419"/>
                <a:gd name="connsiteX5-759" fmla="*/ 1303099 w 1306267"/>
                <a:gd name="connsiteY5-760" fmla="*/ 495558 h 1424419"/>
                <a:gd name="connsiteX6-761" fmla="*/ 1303099 w 1306267"/>
                <a:gd name="connsiteY6-762" fmla="*/ 952393 h 1424419"/>
                <a:gd name="connsiteX7-763" fmla="*/ 1305306 w 1306267"/>
                <a:gd name="connsiteY7-764" fmla="*/ 990115 h 1424419"/>
                <a:gd name="connsiteX8-765" fmla="*/ 1255800 w 1306267"/>
                <a:gd name="connsiteY8-766" fmla="*/ 1142552 h 1424419"/>
                <a:gd name="connsiteX9-767" fmla="*/ 1172881 w 1306267"/>
                <a:gd name="connsiteY9-768" fmla="*/ 1179342 h 1424419"/>
                <a:gd name="connsiteX10-769" fmla="*/ 792288 w 1306267"/>
                <a:gd name="connsiteY10-770" fmla="*/ 1385653 h 1424419"/>
                <a:gd name="connsiteX11-771" fmla="*/ 522686 w 1306267"/>
                <a:gd name="connsiteY11-772" fmla="*/ 1384922 h 1424419"/>
                <a:gd name="connsiteX12-773" fmla="*/ 90241 w 1306267"/>
                <a:gd name="connsiteY12-774" fmla="*/ 1150634 h 1424419"/>
                <a:gd name="connsiteX13-775" fmla="*/ 61328 w 1306267"/>
                <a:gd name="connsiteY13-776" fmla="*/ 1127231 h 1424419"/>
                <a:gd name="connsiteX14-777" fmla="*/ 667 w 1306267"/>
                <a:gd name="connsiteY14-778" fmla="*/ 999105 h 1424419"/>
                <a:gd name="connsiteX15-779" fmla="*/ 0 w 1306267"/>
                <a:gd name="connsiteY15-780" fmla="*/ 972364 h 1424419"/>
                <a:gd name="connsiteX16-781" fmla="*/ 2496 w 1306267"/>
                <a:gd name="connsiteY16-782" fmla="*/ 463106 h 1424419"/>
                <a:gd name="connsiteX17-783" fmla="*/ 2458 w 1306267"/>
                <a:gd name="connsiteY17-784" fmla="*/ 429563 h 1424419"/>
                <a:gd name="connsiteX18-785" fmla="*/ 75248 w 1306267"/>
                <a:gd name="connsiteY18-786" fmla="*/ 303202 h 1424419"/>
                <a:gd name="connsiteX19-787" fmla="*/ 106293 w 1306267"/>
                <a:gd name="connsiteY19-788" fmla="*/ 282597 h 1424419"/>
                <a:gd name="connsiteX20-789" fmla="*/ 541533 w 1306267"/>
                <a:gd name="connsiteY20-790" fmla="*/ 38110 h 1424419"/>
                <a:gd name="connsiteX21-791" fmla="*/ 653528 w 1306267"/>
                <a:gd name="connsiteY21-792" fmla="*/ 0 h 1424419"/>
                <a:gd name="connsiteX0-793" fmla="*/ 653528 w 1306267"/>
                <a:gd name="connsiteY0-794" fmla="*/ 0 h 1424419"/>
                <a:gd name="connsiteX1-795" fmla="*/ 757287 w 1306267"/>
                <a:gd name="connsiteY1-796" fmla="*/ 32444 h 1424419"/>
                <a:gd name="connsiteX2-797" fmla="*/ 1206876 w 1306267"/>
                <a:gd name="connsiteY2-798" fmla="*/ 284945 h 1424419"/>
                <a:gd name="connsiteX3-799" fmla="*/ 1237706 w 1306267"/>
                <a:gd name="connsiteY3-800" fmla="*/ 306775 h 1424419"/>
                <a:gd name="connsiteX4-801" fmla="*/ 1301712 w 1306267"/>
                <a:gd name="connsiteY4-802" fmla="*/ 442384 h 1424419"/>
                <a:gd name="connsiteX5-803" fmla="*/ 1303099 w 1306267"/>
                <a:gd name="connsiteY5-804" fmla="*/ 495558 h 1424419"/>
                <a:gd name="connsiteX6-805" fmla="*/ 1303099 w 1306267"/>
                <a:gd name="connsiteY6-806" fmla="*/ 952393 h 1424419"/>
                <a:gd name="connsiteX7-807" fmla="*/ 1305306 w 1306267"/>
                <a:gd name="connsiteY7-808" fmla="*/ 990115 h 1424419"/>
                <a:gd name="connsiteX8-809" fmla="*/ 1255800 w 1306267"/>
                <a:gd name="connsiteY8-810" fmla="*/ 1142552 h 1424419"/>
                <a:gd name="connsiteX9-811" fmla="*/ 1172881 w 1306267"/>
                <a:gd name="connsiteY9-812" fmla="*/ 1179342 h 1424419"/>
                <a:gd name="connsiteX10-813" fmla="*/ 792288 w 1306267"/>
                <a:gd name="connsiteY10-814" fmla="*/ 1385653 h 1424419"/>
                <a:gd name="connsiteX11-815" fmla="*/ 522686 w 1306267"/>
                <a:gd name="connsiteY11-816" fmla="*/ 1384922 h 1424419"/>
                <a:gd name="connsiteX12-817" fmla="*/ 90241 w 1306267"/>
                <a:gd name="connsiteY12-818" fmla="*/ 1150634 h 1424419"/>
                <a:gd name="connsiteX13-819" fmla="*/ 61328 w 1306267"/>
                <a:gd name="connsiteY13-820" fmla="*/ 1127231 h 1424419"/>
                <a:gd name="connsiteX14-821" fmla="*/ 667 w 1306267"/>
                <a:gd name="connsiteY14-822" fmla="*/ 999105 h 1424419"/>
                <a:gd name="connsiteX15-823" fmla="*/ 0 w 1306267"/>
                <a:gd name="connsiteY15-824" fmla="*/ 972364 h 1424419"/>
                <a:gd name="connsiteX16-825" fmla="*/ 2496 w 1306267"/>
                <a:gd name="connsiteY16-826" fmla="*/ 463106 h 1424419"/>
                <a:gd name="connsiteX17-827" fmla="*/ 2458 w 1306267"/>
                <a:gd name="connsiteY17-828" fmla="*/ 429563 h 1424419"/>
                <a:gd name="connsiteX18-829" fmla="*/ 75248 w 1306267"/>
                <a:gd name="connsiteY18-830" fmla="*/ 303202 h 1424419"/>
                <a:gd name="connsiteX19-831" fmla="*/ 106293 w 1306267"/>
                <a:gd name="connsiteY19-832" fmla="*/ 282597 h 1424419"/>
                <a:gd name="connsiteX20-833" fmla="*/ 541533 w 1306267"/>
                <a:gd name="connsiteY20-834" fmla="*/ 38110 h 1424419"/>
                <a:gd name="connsiteX21-835" fmla="*/ 653528 w 1306267"/>
                <a:gd name="connsiteY21-836" fmla="*/ 0 h 1424419"/>
                <a:gd name="connsiteX0-837" fmla="*/ 653528 w 1306267"/>
                <a:gd name="connsiteY0-838" fmla="*/ 0 h 1424419"/>
                <a:gd name="connsiteX1-839" fmla="*/ 757287 w 1306267"/>
                <a:gd name="connsiteY1-840" fmla="*/ 32444 h 1424419"/>
                <a:gd name="connsiteX2-841" fmla="*/ 1206876 w 1306267"/>
                <a:gd name="connsiteY2-842" fmla="*/ 284945 h 1424419"/>
                <a:gd name="connsiteX3-843" fmla="*/ 1237706 w 1306267"/>
                <a:gd name="connsiteY3-844" fmla="*/ 306775 h 1424419"/>
                <a:gd name="connsiteX4-845" fmla="*/ 1301712 w 1306267"/>
                <a:gd name="connsiteY4-846" fmla="*/ 442384 h 1424419"/>
                <a:gd name="connsiteX5-847" fmla="*/ 1303099 w 1306267"/>
                <a:gd name="connsiteY5-848" fmla="*/ 495558 h 1424419"/>
                <a:gd name="connsiteX6-849" fmla="*/ 1303099 w 1306267"/>
                <a:gd name="connsiteY6-850" fmla="*/ 952393 h 1424419"/>
                <a:gd name="connsiteX7-851" fmla="*/ 1305306 w 1306267"/>
                <a:gd name="connsiteY7-852" fmla="*/ 990115 h 1424419"/>
                <a:gd name="connsiteX8-853" fmla="*/ 1255800 w 1306267"/>
                <a:gd name="connsiteY8-854" fmla="*/ 1142552 h 1424419"/>
                <a:gd name="connsiteX9-855" fmla="*/ 1172881 w 1306267"/>
                <a:gd name="connsiteY9-856" fmla="*/ 1179342 h 1424419"/>
                <a:gd name="connsiteX10-857" fmla="*/ 792288 w 1306267"/>
                <a:gd name="connsiteY10-858" fmla="*/ 1385653 h 1424419"/>
                <a:gd name="connsiteX11-859" fmla="*/ 522686 w 1306267"/>
                <a:gd name="connsiteY11-860" fmla="*/ 1384922 h 1424419"/>
                <a:gd name="connsiteX12-861" fmla="*/ 90241 w 1306267"/>
                <a:gd name="connsiteY12-862" fmla="*/ 1150634 h 1424419"/>
                <a:gd name="connsiteX13-863" fmla="*/ 61328 w 1306267"/>
                <a:gd name="connsiteY13-864" fmla="*/ 1127231 h 1424419"/>
                <a:gd name="connsiteX14-865" fmla="*/ 667 w 1306267"/>
                <a:gd name="connsiteY14-866" fmla="*/ 999105 h 1424419"/>
                <a:gd name="connsiteX15-867" fmla="*/ 0 w 1306267"/>
                <a:gd name="connsiteY15-868" fmla="*/ 972364 h 1424419"/>
                <a:gd name="connsiteX16-869" fmla="*/ 2496 w 1306267"/>
                <a:gd name="connsiteY16-870" fmla="*/ 463106 h 1424419"/>
                <a:gd name="connsiteX17-871" fmla="*/ 2458 w 1306267"/>
                <a:gd name="connsiteY17-872" fmla="*/ 429563 h 1424419"/>
                <a:gd name="connsiteX18-873" fmla="*/ 75248 w 1306267"/>
                <a:gd name="connsiteY18-874" fmla="*/ 303202 h 1424419"/>
                <a:gd name="connsiteX19-875" fmla="*/ 106293 w 1306267"/>
                <a:gd name="connsiteY19-876" fmla="*/ 282597 h 1424419"/>
                <a:gd name="connsiteX20-877" fmla="*/ 541533 w 1306267"/>
                <a:gd name="connsiteY20-878" fmla="*/ 38110 h 1424419"/>
                <a:gd name="connsiteX21-879" fmla="*/ 653528 w 1306267"/>
                <a:gd name="connsiteY21-880" fmla="*/ 0 h 1424419"/>
                <a:gd name="connsiteX0-881" fmla="*/ 653528 w 1306267"/>
                <a:gd name="connsiteY0-882" fmla="*/ 0 h 1424419"/>
                <a:gd name="connsiteX1-883" fmla="*/ 757287 w 1306267"/>
                <a:gd name="connsiteY1-884" fmla="*/ 32444 h 1424419"/>
                <a:gd name="connsiteX2-885" fmla="*/ 1206876 w 1306267"/>
                <a:gd name="connsiteY2-886" fmla="*/ 284945 h 1424419"/>
                <a:gd name="connsiteX3-887" fmla="*/ 1237706 w 1306267"/>
                <a:gd name="connsiteY3-888" fmla="*/ 306775 h 1424419"/>
                <a:gd name="connsiteX4-889" fmla="*/ 1301712 w 1306267"/>
                <a:gd name="connsiteY4-890" fmla="*/ 442384 h 1424419"/>
                <a:gd name="connsiteX5-891" fmla="*/ 1303099 w 1306267"/>
                <a:gd name="connsiteY5-892" fmla="*/ 495558 h 1424419"/>
                <a:gd name="connsiteX6-893" fmla="*/ 1303099 w 1306267"/>
                <a:gd name="connsiteY6-894" fmla="*/ 952393 h 1424419"/>
                <a:gd name="connsiteX7-895" fmla="*/ 1305306 w 1306267"/>
                <a:gd name="connsiteY7-896" fmla="*/ 990115 h 1424419"/>
                <a:gd name="connsiteX8-897" fmla="*/ 1255800 w 1306267"/>
                <a:gd name="connsiteY8-898" fmla="*/ 1142552 h 1424419"/>
                <a:gd name="connsiteX9-899" fmla="*/ 1172881 w 1306267"/>
                <a:gd name="connsiteY9-900" fmla="*/ 1179342 h 1424419"/>
                <a:gd name="connsiteX10-901" fmla="*/ 792288 w 1306267"/>
                <a:gd name="connsiteY10-902" fmla="*/ 1385653 h 1424419"/>
                <a:gd name="connsiteX11-903" fmla="*/ 522686 w 1306267"/>
                <a:gd name="connsiteY11-904" fmla="*/ 1384922 h 1424419"/>
                <a:gd name="connsiteX12-905" fmla="*/ 90241 w 1306267"/>
                <a:gd name="connsiteY12-906" fmla="*/ 1150634 h 1424419"/>
                <a:gd name="connsiteX13-907" fmla="*/ 55672 w 1306267"/>
                <a:gd name="connsiteY13-908" fmla="*/ 1124403 h 1424419"/>
                <a:gd name="connsiteX14-909" fmla="*/ 667 w 1306267"/>
                <a:gd name="connsiteY14-910" fmla="*/ 999105 h 1424419"/>
                <a:gd name="connsiteX15-911" fmla="*/ 0 w 1306267"/>
                <a:gd name="connsiteY15-912" fmla="*/ 972364 h 1424419"/>
                <a:gd name="connsiteX16-913" fmla="*/ 2496 w 1306267"/>
                <a:gd name="connsiteY16-914" fmla="*/ 463106 h 1424419"/>
                <a:gd name="connsiteX17-915" fmla="*/ 2458 w 1306267"/>
                <a:gd name="connsiteY17-916" fmla="*/ 429563 h 1424419"/>
                <a:gd name="connsiteX18-917" fmla="*/ 75248 w 1306267"/>
                <a:gd name="connsiteY18-918" fmla="*/ 303202 h 1424419"/>
                <a:gd name="connsiteX19-919" fmla="*/ 106293 w 1306267"/>
                <a:gd name="connsiteY19-920" fmla="*/ 282597 h 1424419"/>
                <a:gd name="connsiteX20-921" fmla="*/ 541533 w 1306267"/>
                <a:gd name="connsiteY20-922" fmla="*/ 38110 h 1424419"/>
                <a:gd name="connsiteX21-923" fmla="*/ 653528 w 1306267"/>
                <a:gd name="connsiteY21-924" fmla="*/ 0 h 1424419"/>
                <a:gd name="connsiteX0-925" fmla="*/ 653528 w 1306267"/>
                <a:gd name="connsiteY0-926" fmla="*/ 0 h 1424419"/>
                <a:gd name="connsiteX1-927" fmla="*/ 757287 w 1306267"/>
                <a:gd name="connsiteY1-928" fmla="*/ 32444 h 1424419"/>
                <a:gd name="connsiteX2-929" fmla="*/ 1206876 w 1306267"/>
                <a:gd name="connsiteY2-930" fmla="*/ 284945 h 1424419"/>
                <a:gd name="connsiteX3-931" fmla="*/ 1237706 w 1306267"/>
                <a:gd name="connsiteY3-932" fmla="*/ 306775 h 1424419"/>
                <a:gd name="connsiteX4-933" fmla="*/ 1301712 w 1306267"/>
                <a:gd name="connsiteY4-934" fmla="*/ 442384 h 1424419"/>
                <a:gd name="connsiteX5-935" fmla="*/ 1303099 w 1306267"/>
                <a:gd name="connsiteY5-936" fmla="*/ 495558 h 1424419"/>
                <a:gd name="connsiteX6-937" fmla="*/ 1303099 w 1306267"/>
                <a:gd name="connsiteY6-938" fmla="*/ 952393 h 1424419"/>
                <a:gd name="connsiteX7-939" fmla="*/ 1305306 w 1306267"/>
                <a:gd name="connsiteY7-940" fmla="*/ 990115 h 1424419"/>
                <a:gd name="connsiteX8-941" fmla="*/ 1255800 w 1306267"/>
                <a:gd name="connsiteY8-942" fmla="*/ 1142552 h 1424419"/>
                <a:gd name="connsiteX9-943" fmla="*/ 1172881 w 1306267"/>
                <a:gd name="connsiteY9-944" fmla="*/ 1179342 h 1424419"/>
                <a:gd name="connsiteX10-945" fmla="*/ 792288 w 1306267"/>
                <a:gd name="connsiteY10-946" fmla="*/ 1385653 h 1424419"/>
                <a:gd name="connsiteX11-947" fmla="*/ 522686 w 1306267"/>
                <a:gd name="connsiteY11-948" fmla="*/ 1384922 h 1424419"/>
                <a:gd name="connsiteX12-949" fmla="*/ 90241 w 1306267"/>
                <a:gd name="connsiteY12-950" fmla="*/ 1150634 h 1424419"/>
                <a:gd name="connsiteX13-951" fmla="*/ 55672 w 1306267"/>
                <a:gd name="connsiteY13-952" fmla="*/ 1124403 h 1424419"/>
                <a:gd name="connsiteX14-953" fmla="*/ 667 w 1306267"/>
                <a:gd name="connsiteY14-954" fmla="*/ 999105 h 1424419"/>
                <a:gd name="connsiteX15-955" fmla="*/ 0 w 1306267"/>
                <a:gd name="connsiteY15-956" fmla="*/ 972364 h 1424419"/>
                <a:gd name="connsiteX16-957" fmla="*/ 2496 w 1306267"/>
                <a:gd name="connsiteY16-958" fmla="*/ 463106 h 1424419"/>
                <a:gd name="connsiteX17-959" fmla="*/ 2458 w 1306267"/>
                <a:gd name="connsiteY17-960" fmla="*/ 429563 h 1424419"/>
                <a:gd name="connsiteX18-961" fmla="*/ 75248 w 1306267"/>
                <a:gd name="connsiteY18-962" fmla="*/ 303202 h 1424419"/>
                <a:gd name="connsiteX19-963" fmla="*/ 106293 w 1306267"/>
                <a:gd name="connsiteY19-964" fmla="*/ 282597 h 1424419"/>
                <a:gd name="connsiteX20-965" fmla="*/ 541533 w 1306267"/>
                <a:gd name="connsiteY20-966" fmla="*/ 38110 h 1424419"/>
                <a:gd name="connsiteX21-967" fmla="*/ 653528 w 1306267"/>
                <a:gd name="connsiteY21-968" fmla="*/ 0 h 1424419"/>
                <a:gd name="connsiteX0-969" fmla="*/ 653528 w 1306267"/>
                <a:gd name="connsiteY0-970" fmla="*/ 0 h 1424419"/>
                <a:gd name="connsiteX1-971" fmla="*/ 757287 w 1306267"/>
                <a:gd name="connsiteY1-972" fmla="*/ 32444 h 1424419"/>
                <a:gd name="connsiteX2-973" fmla="*/ 1206876 w 1306267"/>
                <a:gd name="connsiteY2-974" fmla="*/ 284945 h 1424419"/>
                <a:gd name="connsiteX3-975" fmla="*/ 1237706 w 1306267"/>
                <a:gd name="connsiteY3-976" fmla="*/ 306775 h 1424419"/>
                <a:gd name="connsiteX4-977" fmla="*/ 1301712 w 1306267"/>
                <a:gd name="connsiteY4-978" fmla="*/ 442384 h 1424419"/>
                <a:gd name="connsiteX5-979" fmla="*/ 1303099 w 1306267"/>
                <a:gd name="connsiteY5-980" fmla="*/ 495558 h 1424419"/>
                <a:gd name="connsiteX6-981" fmla="*/ 1303099 w 1306267"/>
                <a:gd name="connsiteY6-982" fmla="*/ 952393 h 1424419"/>
                <a:gd name="connsiteX7-983" fmla="*/ 1305306 w 1306267"/>
                <a:gd name="connsiteY7-984" fmla="*/ 990115 h 1424419"/>
                <a:gd name="connsiteX8-985" fmla="*/ 1255800 w 1306267"/>
                <a:gd name="connsiteY8-986" fmla="*/ 1142552 h 1424419"/>
                <a:gd name="connsiteX9-987" fmla="*/ 1172881 w 1306267"/>
                <a:gd name="connsiteY9-988" fmla="*/ 1179342 h 1424419"/>
                <a:gd name="connsiteX10-989" fmla="*/ 792288 w 1306267"/>
                <a:gd name="connsiteY10-990" fmla="*/ 1385653 h 1424419"/>
                <a:gd name="connsiteX11-991" fmla="*/ 522686 w 1306267"/>
                <a:gd name="connsiteY11-992" fmla="*/ 1384922 h 1424419"/>
                <a:gd name="connsiteX12-993" fmla="*/ 90241 w 1306267"/>
                <a:gd name="connsiteY12-994" fmla="*/ 1150634 h 1424419"/>
                <a:gd name="connsiteX13-995" fmla="*/ 55672 w 1306267"/>
                <a:gd name="connsiteY13-996" fmla="*/ 1124403 h 1424419"/>
                <a:gd name="connsiteX14-997" fmla="*/ 667 w 1306267"/>
                <a:gd name="connsiteY14-998" fmla="*/ 999105 h 1424419"/>
                <a:gd name="connsiteX15-999" fmla="*/ 0 w 1306267"/>
                <a:gd name="connsiteY15-1000" fmla="*/ 972364 h 1424419"/>
                <a:gd name="connsiteX16-1001" fmla="*/ 2496 w 1306267"/>
                <a:gd name="connsiteY16-1002" fmla="*/ 463106 h 1424419"/>
                <a:gd name="connsiteX17-1003" fmla="*/ 2458 w 1306267"/>
                <a:gd name="connsiteY17-1004" fmla="*/ 429563 h 1424419"/>
                <a:gd name="connsiteX18-1005" fmla="*/ 75248 w 1306267"/>
                <a:gd name="connsiteY18-1006" fmla="*/ 303202 h 1424419"/>
                <a:gd name="connsiteX19-1007" fmla="*/ 106293 w 1306267"/>
                <a:gd name="connsiteY19-1008" fmla="*/ 282597 h 1424419"/>
                <a:gd name="connsiteX20-1009" fmla="*/ 541533 w 1306267"/>
                <a:gd name="connsiteY20-1010" fmla="*/ 38110 h 1424419"/>
                <a:gd name="connsiteX21-1011" fmla="*/ 653528 w 1306267"/>
                <a:gd name="connsiteY21-1012" fmla="*/ 0 h 1424419"/>
                <a:gd name="connsiteX0-1013" fmla="*/ 653528 w 1306267"/>
                <a:gd name="connsiteY0-1014" fmla="*/ 0 h 1424419"/>
                <a:gd name="connsiteX1-1015" fmla="*/ 757287 w 1306267"/>
                <a:gd name="connsiteY1-1016" fmla="*/ 32444 h 1424419"/>
                <a:gd name="connsiteX2-1017" fmla="*/ 1206876 w 1306267"/>
                <a:gd name="connsiteY2-1018" fmla="*/ 284945 h 1424419"/>
                <a:gd name="connsiteX3-1019" fmla="*/ 1237706 w 1306267"/>
                <a:gd name="connsiteY3-1020" fmla="*/ 306775 h 1424419"/>
                <a:gd name="connsiteX4-1021" fmla="*/ 1301712 w 1306267"/>
                <a:gd name="connsiteY4-1022" fmla="*/ 442384 h 1424419"/>
                <a:gd name="connsiteX5-1023" fmla="*/ 1303099 w 1306267"/>
                <a:gd name="connsiteY5-1024" fmla="*/ 495558 h 1424419"/>
                <a:gd name="connsiteX6-1025" fmla="*/ 1303099 w 1306267"/>
                <a:gd name="connsiteY6-1026" fmla="*/ 952393 h 1424419"/>
                <a:gd name="connsiteX7-1027" fmla="*/ 1305306 w 1306267"/>
                <a:gd name="connsiteY7-1028" fmla="*/ 990115 h 1424419"/>
                <a:gd name="connsiteX8-1029" fmla="*/ 1255800 w 1306267"/>
                <a:gd name="connsiteY8-1030" fmla="*/ 1142552 h 1424419"/>
                <a:gd name="connsiteX9-1031" fmla="*/ 1172881 w 1306267"/>
                <a:gd name="connsiteY9-1032" fmla="*/ 1179342 h 1424419"/>
                <a:gd name="connsiteX10-1033" fmla="*/ 792288 w 1306267"/>
                <a:gd name="connsiteY10-1034" fmla="*/ 1385653 h 1424419"/>
                <a:gd name="connsiteX11-1035" fmla="*/ 522686 w 1306267"/>
                <a:gd name="connsiteY11-1036" fmla="*/ 1384922 h 1424419"/>
                <a:gd name="connsiteX12-1037" fmla="*/ 90241 w 1306267"/>
                <a:gd name="connsiteY12-1038" fmla="*/ 1150634 h 1424419"/>
                <a:gd name="connsiteX13-1039" fmla="*/ 55672 w 1306267"/>
                <a:gd name="connsiteY13-1040" fmla="*/ 1124403 h 1424419"/>
                <a:gd name="connsiteX14-1041" fmla="*/ 667 w 1306267"/>
                <a:gd name="connsiteY14-1042" fmla="*/ 999105 h 1424419"/>
                <a:gd name="connsiteX15-1043" fmla="*/ 0 w 1306267"/>
                <a:gd name="connsiteY15-1044" fmla="*/ 972364 h 1424419"/>
                <a:gd name="connsiteX16-1045" fmla="*/ 2496 w 1306267"/>
                <a:gd name="connsiteY16-1046" fmla="*/ 463106 h 1424419"/>
                <a:gd name="connsiteX17-1047" fmla="*/ 2458 w 1306267"/>
                <a:gd name="connsiteY17-1048" fmla="*/ 429563 h 1424419"/>
                <a:gd name="connsiteX18-1049" fmla="*/ 75248 w 1306267"/>
                <a:gd name="connsiteY18-1050" fmla="*/ 303202 h 1424419"/>
                <a:gd name="connsiteX19-1051" fmla="*/ 106293 w 1306267"/>
                <a:gd name="connsiteY19-1052" fmla="*/ 282597 h 1424419"/>
                <a:gd name="connsiteX20-1053" fmla="*/ 541533 w 1306267"/>
                <a:gd name="connsiteY20-1054" fmla="*/ 38110 h 1424419"/>
                <a:gd name="connsiteX21-1055" fmla="*/ 653528 w 1306267"/>
                <a:gd name="connsiteY21-1056" fmla="*/ 0 h 1424419"/>
                <a:gd name="connsiteX0-1057" fmla="*/ 653528 w 1306267"/>
                <a:gd name="connsiteY0-1058" fmla="*/ 0 h 1424419"/>
                <a:gd name="connsiteX1-1059" fmla="*/ 757287 w 1306267"/>
                <a:gd name="connsiteY1-1060" fmla="*/ 32444 h 1424419"/>
                <a:gd name="connsiteX2-1061" fmla="*/ 1206876 w 1306267"/>
                <a:gd name="connsiteY2-1062" fmla="*/ 284945 h 1424419"/>
                <a:gd name="connsiteX3-1063" fmla="*/ 1237706 w 1306267"/>
                <a:gd name="connsiteY3-1064" fmla="*/ 306775 h 1424419"/>
                <a:gd name="connsiteX4-1065" fmla="*/ 1301712 w 1306267"/>
                <a:gd name="connsiteY4-1066" fmla="*/ 442384 h 1424419"/>
                <a:gd name="connsiteX5-1067" fmla="*/ 1303099 w 1306267"/>
                <a:gd name="connsiteY5-1068" fmla="*/ 495558 h 1424419"/>
                <a:gd name="connsiteX6-1069" fmla="*/ 1303099 w 1306267"/>
                <a:gd name="connsiteY6-1070" fmla="*/ 952393 h 1424419"/>
                <a:gd name="connsiteX7-1071" fmla="*/ 1305306 w 1306267"/>
                <a:gd name="connsiteY7-1072" fmla="*/ 990115 h 1424419"/>
                <a:gd name="connsiteX8-1073" fmla="*/ 1255800 w 1306267"/>
                <a:gd name="connsiteY8-1074" fmla="*/ 1142552 h 1424419"/>
                <a:gd name="connsiteX9-1075" fmla="*/ 1172881 w 1306267"/>
                <a:gd name="connsiteY9-1076" fmla="*/ 1179342 h 1424419"/>
                <a:gd name="connsiteX10-1077" fmla="*/ 792288 w 1306267"/>
                <a:gd name="connsiteY10-1078" fmla="*/ 1385653 h 1424419"/>
                <a:gd name="connsiteX11-1079" fmla="*/ 522686 w 1306267"/>
                <a:gd name="connsiteY11-1080" fmla="*/ 1384922 h 1424419"/>
                <a:gd name="connsiteX12-1081" fmla="*/ 90241 w 1306267"/>
                <a:gd name="connsiteY12-1082" fmla="*/ 1150634 h 1424419"/>
                <a:gd name="connsiteX13-1083" fmla="*/ 55672 w 1306267"/>
                <a:gd name="connsiteY13-1084" fmla="*/ 1124403 h 1424419"/>
                <a:gd name="connsiteX14-1085" fmla="*/ 667 w 1306267"/>
                <a:gd name="connsiteY14-1086" fmla="*/ 999105 h 1424419"/>
                <a:gd name="connsiteX15-1087" fmla="*/ 0 w 1306267"/>
                <a:gd name="connsiteY15-1088" fmla="*/ 972364 h 1424419"/>
                <a:gd name="connsiteX16-1089" fmla="*/ 2496 w 1306267"/>
                <a:gd name="connsiteY16-1090" fmla="*/ 463106 h 1424419"/>
                <a:gd name="connsiteX17-1091" fmla="*/ 2458 w 1306267"/>
                <a:gd name="connsiteY17-1092" fmla="*/ 429563 h 1424419"/>
                <a:gd name="connsiteX18-1093" fmla="*/ 75248 w 1306267"/>
                <a:gd name="connsiteY18-1094" fmla="*/ 303202 h 1424419"/>
                <a:gd name="connsiteX19-1095" fmla="*/ 106293 w 1306267"/>
                <a:gd name="connsiteY19-1096" fmla="*/ 282597 h 1424419"/>
                <a:gd name="connsiteX20-1097" fmla="*/ 541533 w 1306267"/>
                <a:gd name="connsiteY20-1098" fmla="*/ 38110 h 1424419"/>
                <a:gd name="connsiteX21-1099" fmla="*/ 653528 w 1306267"/>
                <a:gd name="connsiteY21-1100" fmla="*/ 0 h 1424419"/>
                <a:gd name="connsiteX0-1101" fmla="*/ 653528 w 1306267"/>
                <a:gd name="connsiteY0-1102" fmla="*/ 0 h 1424419"/>
                <a:gd name="connsiteX1-1103" fmla="*/ 757287 w 1306267"/>
                <a:gd name="connsiteY1-1104" fmla="*/ 32444 h 1424419"/>
                <a:gd name="connsiteX2-1105" fmla="*/ 1206876 w 1306267"/>
                <a:gd name="connsiteY2-1106" fmla="*/ 284945 h 1424419"/>
                <a:gd name="connsiteX3-1107" fmla="*/ 1237706 w 1306267"/>
                <a:gd name="connsiteY3-1108" fmla="*/ 306775 h 1424419"/>
                <a:gd name="connsiteX4-1109" fmla="*/ 1301712 w 1306267"/>
                <a:gd name="connsiteY4-1110" fmla="*/ 442384 h 1424419"/>
                <a:gd name="connsiteX5-1111" fmla="*/ 1303099 w 1306267"/>
                <a:gd name="connsiteY5-1112" fmla="*/ 495558 h 1424419"/>
                <a:gd name="connsiteX6-1113" fmla="*/ 1303099 w 1306267"/>
                <a:gd name="connsiteY6-1114" fmla="*/ 952393 h 1424419"/>
                <a:gd name="connsiteX7-1115" fmla="*/ 1305306 w 1306267"/>
                <a:gd name="connsiteY7-1116" fmla="*/ 990115 h 1424419"/>
                <a:gd name="connsiteX8-1117" fmla="*/ 1255800 w 1306267"/>
                <a:gd name="connsiteY8-1118" fmla="*/ 1142552 h 1424419"/>
                <a:gd name="connsiteX9-1119" fmla="*/ 1172881 w 1306267"/>
                <a:gd name="connsiteY9-1120" fmla="*/ 1179342 h 1424419"/>
                <a:gd name="connsiteX10-1121" fmla="*/ 792288 w 1306267"/>
                <a:gd name="connsiteY10-1122" fmla="*/ 1385653 h 1424419"/>
                <a:gd name="connsiteX11-1123" fmla="*/ 522686 w 1306267"/>
                <a:gd name="connsiteY11-1124" fmla="*/ 1384922 h 1424419"/>
                <a:gd name="connsiteX12-1125" fmla="*/ 90241 w 1306267"/>
                <a:gd name="connsiteY12-1126" fmla="*/ 1150634 h 1424419"/>
                <a:gd name="connsiteX13-1127" fmla="*/ 48904 w 1306267"/>
                <a:gd name="connsiteY13-1128" fmla="*/ 1124403 h 1424419"/>
                <a:gd name="connsiteX14-1129" fmla="*/ 667 w 1306267"/>
                <a:gd name="connsiteY14-1130" fmla="*/ 999105 h 1424419"/>
                <a:gd name="connsiteX15-1131" fmla="*/ 0 w 1306267"/>
                <a:gd name="connsiteY15-1132" fmla="*/ 972364 h 1424419"/>
                <a:gd name="connsiteX16-1133" fmla="*/ 2496 w 1306267"/>
                <a:gd name="connsiteY16-1134" fmla="*/ 463106 h 1424419"/>
                <a:gd name="connsiteX17-1135" fmla="*/ 2458 w 1306267"/>
                <a:gd name="connsiteY17-1136" fmla="*/ 429563 h 1424419"/>
                <a:gd name="connsiteX18-1137" fmla="*/ 75248 w 1306267"/>
                <a:gd name="connsiteY18-1138" fmla="*/ 303202 h 1424419"/>
                <a:gd name="connsiteX19-1139" fmla="*/ 106293 w 1306267"/>
                <a:gd name="connsiteY19-1140" fmla="*/ 282597 h 1424419"/>
                <a:gd name="connsiteX20-1141" fmla="*/ 541533 w 1306267"/>
                <a:gd name="connsiteY20-1142" fmla="*/ 38110 h 1424419"/>
                <a:gd name="connsiteX21-1143" fmla="*/ 653528 w 1306267"/>
                <a:gd name="connsiteY21-1144" fmla="*/ 0 h 1424419"/>
                <a:gd name="connsiteX0-1145" fmla="*/ 653528 w 1306267"/>
                <a:gd name="connsiteY0-1146" fmla="*/ 0 h 1424419"/>
                <a:gd name="connsiteX1-1147" fmla="*/ 757287 w 1306267"/>
                <a:gd name="connsiteY1-1148" fmla="*/ 32444 h 1424419"/>
                <a:gd name="connsiteX2-1149" fmla="*/ 1206876 w 1306267"/>
                <a:gd name="connsiteY2-1150" fmla="*/ 284945 h 1424419"/>
                <a:gd name="connsiteX3-1151" fmla="*/ 1237706 w 1306267"/>
                <a:gd name="connsiteY3-1152" fmla="*/ 306775 h 1424419"/>
                <a:gd name="connsiteX4-1153" fmla="*/ 1301712 w 1306267"/>
                <a:gd name="connsiteY4-1154" fmla="*/ 442384 h 1424419"/>
                <a:gd name="connsiteX5-1155" fmla="*/ 1303099 w 1306267"/>
                <a:gd name="connsiteY5-1156" fmla="*/ 495558 h 1424419"/>
                <a:gd name="connsiteX6-1157" fmla="*/ 1303099 w 1306267"/>
                <a:gd name="connsiteY6-1158" fmla="*/ 952393 h 1424419"/>
                <a:gd name="connsiteX7-1159" fmla="*/ 1305306 w 1306267"/>
                <a:gd name="connsiteY7-1160" fmla="*/ 990115 h 1424419"/>
                <a:gd name="connsiteX8-1161" fmla="*/ 1255800 w 1306267"/>
                <a:gd name="connsiteY8-1162" fmla="*/ 1142552 h 1424419"/>
                <a:gd name="connsiteX9-1163" fmla="*/ 1172881 w 1306267"/>
                <a:gd name="connsiteY9-1164" fmla="*/ 1179342 h 1424419"/>
                <a:gd name="connsiteX10-1165" fmla="*/ 792288 w 1306267"/>
                <a:gd name="connsiteY10-1166" fmla="*/ 1385653 h 1424419"/>
                <a:gd name="connsiteX11-1167" fmla="*/ 522686 w 1306267"/>
                <a:gd name="connsiteY11-1168" fmla="*/ 1384922 h 1424419"/>
                <a:gd name="connsiteX12-1169" fmla="*/ 90241 w 1306267"/>
                <a:gd name="connsiteY12-1170" fmla="*/ 1150634 h 1424419"/>
                <a:gd name="connsiteX13-1171" fmla="*/ 48904 w 1306267"/>
                <a:gd name="connsiteY13-1172" fmla="*/ 1124403 h 1424419"/>
                <a:gd name="connsiteX14-1173" fmla="*/ 667 w 1306267"/>
                <a:gd name="connsiteY14-1174" fmla="*/ 999105 h 1424419"/>
                <a:gd name="connsiteX15-1175" fmla="*/ 0 w 1306267"/>
                <a:gd name="connsiteY15-1176" fmla="*/ 972364 h 1424419"/>
                <a:gd name="connsiteX16-1177" fmla="*/ 2496 w 1306267"/>
                <a:gd name="connsiteY16-1178" fmla="*/ 463106 h 1424419"/>
                <a:gd name="connsiteX17-1179" fmla="*/ 2458 w 1306267"/>
                <a:gd name="connsiteY17-1180" fmla="*/ 429563 h 1424419"/>
                <a:gd name="connsiteX18-1181" fmla="*/ 75248 w 1306267"/>
                <a:gd name="connsiteY18-1182" fmla="*/ 303202 h 1424419"/>
                <a:gd name="connsiteX19-1183" fmla="*/ 106293 w 1306267"/>
                <a:gd name="connsiteY19-1184" fmla="*/ 282597 h 1424419"/>
                <a:gd name="connsiteX20-1185" fmla="*/ 541533 w 1306267"/>
                <a:gd name="connsiteY20-1186" fmla="*/ 38110 h 1424419"/>
                <a:gd name="connsiteX21-1187" fmla="*/ 653528 w 1306267"/>
                <a:gd name="connsiteY21-1188" fmla="*/ 0 h 1424419"/>
                <a:gd name="connsiteX0-1189" fmla="*/ 653528 w 1306267"/>
                <a:gd name="connsiteY0-1190" fmla="*/ 0 h 1424419"/>
                <a:gd name="connsiteX1-1191" fmla="*/ 757287 w 1306267"/>
                <a:gd name="connsiteY1-1192" fmla="*/ 32444 h 1424419"/>
                <a:gd name="connsiteX2-1193" fmla="*/ 1206876 w 1306267"/>
                <a:gd name="connsiteY2-1194" fmla="*/ 284945 h 1424419"/>
                <a:gd name="connsiteX3-1195" fmla="*/ 1237706 w 1306267"/>
                <a:gd name="connsiteY3-1196" fmla="*/ 306775 h 1424419"/>
                <a:gd name="connsiteX4-1197" fmla="*/ 1301712 w 1306267"/>
                <a:gd name="connsiteY4-1198" fmla="*/ 442384 h 1424419"/>
                <a:gd name="connsiteX5-1199" fmla="*/ 1303099 w 1306267"/>
                <a:gd name="connsiteY5-1200" fmla="*/ 495558 h 1424419"/>
                <a:gd name="connsiteX6-1201" fmla="*/ 1303099 w 1306267"/>
                <a:gd name="connsiteY6-1202" fmla="*/ 952393 h 1424419"/>
                <a:gd name="connsiteX7-1203" fmla="*/ 1305306 w 1306267"/>
                <a:gd name="connsiteY7-1204" fmla="*/ 990115 h 1424419"/>
                <a:gd name="connsiteX8-1205" fmla="*/ 1255800 w 1306267"/>
                <a:gd name="connsiteY8-1206" fmla="*/ 1142552 h 1424419"/>
                <a:gd name="connsiteX9-1207" fmla="*/ 1172881 w 1306267"/>
                <a:gd name="connsiteY9-1208" fmla="*/ 1179342 h 1424419"/>
                <a:gd name="connsiteX10-1209" fmla="*/ 792288 w 1306267"/>
                <a:gd name="connsiteY10-1210" fmla="*/ 1385653 h 1424419"/>
                <a:gd name="connsiteX11-1211" fmla="*/ 522686 w 1306267"/>
                <a:gd name="connsiteY11-1212" fmla="*/ 1384922 h 1424419"/>
                <a:gd name="connsiteX12-1213" fmla="*/ 90241 w 1306267"/>
                <a:gd name="connsiteY12-1214" fmla="*/ 1150634 h 1424419"/>
                <a:gd name="connsiteX13-1215" fmla="*/ 48904 w 1306267"/>
                <a:gd name="connsiteY13-1216" fmla="*/ 1124403 h 1424419"/>
                <a:gd name="connsiteX14-1217" fmla="*/ 667 w 1306267"/>
                <a:gd name="connsiteY14-1218" fmla="*/ 999105 h 1424419"/>
                <a:gd name="connsiteX15-1219" fmla="*/ 0 w 1306267"/>
                <a:gd name="connsiteY15-1220" fmla="*/ 972364 h 1424419"/>
                <a:gd name="connsiteX16-1221" fmla="*/ 2496 w 1306267"/>
                <a:gd name="connsiteY16-1222" fmla="*/ 463106 h 1424419"/>
                <a:gd name="connsiteX17-1223" fmla="*/ 2458 w 1306267"/>
                <a:gd name="connsiteY17-1224" fmla="*/ 429563 h 1424419"/>
                <a:gd name="connsiteX18-1225" fmla="*/ 75248 w 1306267"/>
                <a:gd name="connsiteY18-1226" fmla="*/ 303202 h 1424419"/>
                <a:gd name="connsiteX19-1227" fmla="*/ 106293 w 1306267"/>
                <a:gd name="connsiteY19-1228" fmla="*/ 282597 h 1424419"/>
                <a:gd name="connsiteX20-1229" fmla="*/ 541533 w 1306267"/>
                <a:gd name="connsiteY20-1230" fmla="*/ 38110 h 1424419"/>
                <a:gd name="connsiteX21-1231" fmla="*/ 653528 w 1306267"/>
                <a:gd name="connsiteY21-1232" fmla="*/ 0 h 1424419"/>
                <a:gd name="connsiteX0-1233" fmla="*/ 653528 w 1306267"/>
                <a:gd name="connsiteY0-1234" fmla="*/ 0 h 1424419"/>
                <a:gd name="connsiteX1-1235" fmla="*/ 757287 w 1306267"/>
                <a:gd name="connsiteY1-1236" fmla="*/ 32444 h 1424419"/>
                <a:gd name="connsiteX2-1237" fmla="*/ 1206876 w 1306267"/>
                <a:gd name="connsiteY2-1238" fmla="*/ 284945 h 1424419"/>
                <a:gd name="connsiteX3-1239" fmla="*/ 1237706 w 1306267"/>
                <a:gd name="connsiteY3-1240" fmla="*/ 306775 h 1424419"/>
                <a:gd name="connsiteX4-1241" fmla="*/ 1301712 w 1306267"/>
                <a:gd name="connsiteY4-1242" fmla="*/ 442384 h 1424419"/>
                <a:gd name="connsiteX5-1243" fmla="*/ 1303099 w 1306267"/>
                <a:gd name="connsiteY5-1244" fmla="*/ 495558 h 1424419"/>
                <a:gd name="connsiteX6-1245" fmla="*/ 1303099 w 1306267"/>
                <a:gd name="connsiteY6-1246" fmla="*/ 952393 h 1424419"/>
                <a:gd name="connsiteX7-1247" fmla="*/ 1305306 w 1306267"/>
                <a:gd name="connsiteY7-1248" fmla="*/ 990115 h 1424419"/>
                <a:gd name="connsiteX8-1249" fmla="*/ 1255800 w 1306267"/>
                <a:gd name="connsiteY8-1250" fmla="*/ 1142552 h 1424419"/>
                <a:gd name="connsiteX9-1251" fmla="*/ 1172881 w 1306267"/>
                <a:gd name="connsiteY9-1252" fmla="*/ 1179342 h 1424419"/>
                <a:gd name="connsiteX10-1253" fmla="*/ 792288 w 1306267"/>
                <a:gd name="connsiteY10-1254" fmla="*/ 1385653 h 1424419"/>
                <a:gd name="connsiteX11-1255" fmla="*/ 522686 w 1306267"/>
                <a:gd name="connsiteY11-1256" fmla="*/ 1384922 h 1424419"/>
                <a:gd name="connsiteX12-1257" fmla="*/ 90241 w 1306267"/>
                <a:gd name="connsiteY12-1258" fmla="*/ 1150634 h 1424419"/>
                <a:gd name="connsiteX13-1259" fmla="*/ 48904 w 1306267"/>
                <a:gd name="connsiteY13-1260" fmla="*/ 1124403 h 1424419"/>
                <a:gd name="connsiteX14-1261" fmla="*/ 667 w 1306267"/>
                <a:gd name="connsiteY14-1262" fmla="*/ 999105 h 1424419"/>
                <a:gd name="connsiteX15-1263" fmla="*/ 0 w 1306267"/>
                <a:gd name="connsiteY15-1264" fmla="*/ 972364 h 1424419"/>
                <a:gd name="connsiteX16-1265" fmla="*/ 2496 w 1306267"/>
                <a:gd name="connsiteY16-1266" fmla="*/ 463106 h 1424419"/>
                <a:gd name="connsiteX17-1267" fmla="*/ 2458 w 1306267"/>
                <a:gd name="connsiteY17-1268" fmla="*/ 429563 h 1424419"/>
                <a:gd name="connsiteX18-1269" fmla="*/ 75248 w 1306267"/>
                <a:gd name="connsiteY18-1270" fmla="*/ 303202 h 1424419"/>
                <a:gd name="connsiteX19-1271" fmla="*/ 106293 w 1306267"/>
                <a:gd name="connsiteY19-1272" fmla="*/ 282597 h 1424419"/>
                <a:gd name="connsiteX20-1273" fmla="*/ 541533 w 1306267"/>
                <a:gd name="connsiteY20-1274" fmla="*/ 38110 h 1424419"/>
                <a:gd name="connsiteX21-1275" fmla="*/ 653528 w 1306267"/>
                <a:gd name="connsiteY21-1276" fmla="*/ 0 h 1424419"/>
                <a:gd name="connsiteX0-1277" fmla="*/ 653528 w 1306267"/>
                <a:gd name="connsiteY0-1278" fmla="*/ 0 h 1424419"/>
                <a:gd name="connsiteX1-1279" fmla="*/ 757287 w 1306267"/>
                <a:gd name="connsiteY1-1280" fmla="*/ 32444 h 1424419"/>
                <a:gd name="connsiteX2-1281" fmla="*/ 1206876 w 1306267"/>
                <a:gd name="connsiteY2-1282" fmla="*/ 284945 h 1424419"/>
                <a:gd name="connsiteX3-1283" fmla="*/ 1237706 w 1306267"/>
                <a:gd name="connsiteY3-1284" fmla="*/ 306775 h 1424419"/>
                <a:gd name="connsiteX4-1285" fmla="*/ 1301712 w 1306267"/>
                <a:gd name="connsiteY4-1286" fmla="*/ 442384 h 1424419"/>
                <a:gd name="connsiteX5-1287" fmla="*/ 1303099 w 1306267"/>
                <a:gd name="connsiteY5-1288" fmla="*/ 495558 h 1424419"/>
                <a:gd name="connsiteX6-1289" fmla="*/ 1303099 w 1306267"/>
                <a:gd name="connsiteY6-1290" fmla="*/ 952393 h 1424419"/>
                <a:gd name="connsiteX7-1291" fmla="*/ 1305306 w 1306267"/>
                <a:gd name="connsiteY7-1292" fmla="*/ 990115 h 1424419"/>
                <a:gd name="connsiteX8-1293" fmla="*/ 1255800 w 1306267"/>
                <a:gd name="connsiteY8-1294" fmla="*/ 1142552 h 1424419"/>
                <a:gd name="connsiteX9-1295" fmla="*/ 1172881 w 1306267"/>
                <a:gd name="connsiteY9-1296" fmla="*/ 1179342 h 1424419"/>
                <a:gd name="connsiteX10-1297" fmla="*/ 792288 w 1306267"/>
                <a:gd name="connsiteY10-1298" fmla="*/ 1385653 h 1424419"/>
                <a:gd name="connsiteX11-1299" fmla="*/ 522686 w 1306267"/>
                <a:gd name="connsiteY11-1300" fmla="*/ 1384922 h 1424419"/>
                <a:gd name="connsiteX12-1301" fmla="*/ 97009 w 1306267"/>
                <a:gd name="connsiteY12-1302" fmla="*/ 1161462 h 1424419"/>
                <a:gd name="connsiteX13-1303" fmla="*/ 48904 w 1306267"/>
                <a:gd name="connsiteY13-1304" fmla="*/ 1124403 h 1424419"/>
                <a:gd name="connsiteX14-1305" fmla="*/ 667 w 1306267"/>
                <a:gd name="connsiteY14-1306" fmla="*/ 999105 h 1424419"/>
                <a:gd name="connsiteX15-1307" fmla="*/ 0 w 1306267"/>
                <a:gd name="connsiteY15-1308" fmla="*/ 972364 h 1424419"/>
                <a:gd name="connsiteX16-1309" fmla="*/ 2496 w 1306267"/>
                <a:gd name="connsiteY16-1310" fmla="*/ 463106 h 1424419"/>
                <a:gd name="connsiteX17-1311" fmla="*/ 2458 w 1306267"/>
                <a:gd name="connsiteY17-1312" fmla="*/ 429563 h 1424419"/>
                <a:gd name="connsiteX18-1313" fmla="*/ 75248 w 1306267"/>
                <a:gd name="connsiteY18-1314" fmla="*/ 303202 h 1424419"/>
                <a:gd name="connsiteX19-1315" fmla="*/ 106293 w 1306267"/>
                <a:gd name="connsiteY19-1316" fmla="*/ 282597 h 1424419"/>
                <a:gd name="connsiteX20-1317" fmla="*/ 541533 w 1306267"/>
                <a:gd name="connsiteY20-1318" fmla="*/ 38110 h 1424419"/>
                <a:gd name="connsiteX21-1319" fmla="*/ 653528 w 1306267"/>
                <a:gd name="connsiteY21-1320" fmla="*/ 0 h 1424419"/>
                <a:gd name="connsiteX0-1321" fmla="*/ 653528 w 1306267"/>
                <a:gd name="connsiteY0-1322" fmla="*/ 0 h 1424419"/>
                <a:gd name="connsiteX1-1323" fmla="*/ 757287 w 1306267"/>
                <a:gd name="connsiteY1-1324" fmla="*/ 32444 h 1424419"/>
                <a:gd name="connsiteX2-1325" fmla="*/ 1206876 w 1306267"/>
                <a:gd name="connsiteY2-1326" fmla="*/ 284945 h 1424419"/>
                <a:gd name="connsiteX3-1327" fmla="*/ 1237706 w 1306267"/>
                <a:gd name="connsiteY3-1328" fmla="*/ 306775 h 1424419"/>
                <a:gd name="connsiteX4-1329" fmla="*/ 1301712 w 1306267"/>
                <a:gd name="connsiteY4-1330" fmla="*/ 442384 h 1424419"/>
                <a:gd name="connsiteX5-1331" fmla="*/ 1303099 w 1306267"/>
                <a:gd name="connsiteY5-1332" fmla="*/ 495558 h 1424419"/>
                <a:gd name="connsiteX6-1333" fmla="*/ 1303099 w 1306267"/>
                <a:gd name="connsiteY6-1334" fmla="*/ 952393 h 1424419"/>
                <a:gd name="connsiteX7-1335" fmla="*/ 1305306 w 1306267"/>
                <a:gd name="connsiteY7-1336" fmla="*/ 990115 h 1424419"/>
                <a:gd name="connsiteX8-1337" fmla="*/ 1255800 w 1306267"/>
                <a:gd name="connsiteY8-1338" fmla="*/ 1142552 h 1424419"/>
                <a:gd name="connsiteX9-1339" fmla="*/ 1172881 w 1306267"/>
                <a:gd name="connsiteY9-1340" fmla="*/ 1179342 h 1424419"/>
                <a:gd name="connsiteX10-1341" fmla="*/ 792288 w 1306267"/>
                <a:gd name="connsiteY10-1342" fmla="*/ 1385653 h 1424419"/>
                <a:gd name="connsiteX11-1343" fmla="*/ 522686 w 1306267"/>
                <a:gd name="connsiteY11-1344" fmla="*/ 1384922 h 1424419"/>
                <a:gd name="connsiteX12-1345" fmla="*/ 97009 w 1306267"/>
                <a:gd name="connsiteY12-1346" fmla="*/ 1161462 h 1424419"/>
                <a:gd name="connsiteX13-1347" fmla="*/ 48904 w 1306267"/>
                <a:gd name="connsiteY13-1348" fmla="*/ 1124403 h 1424419"/>
                <a:gd name="connsiteX14-1349" fmla="*/ 667 w 1306267"/>
                <a:gd name="connsiteY14-1350" fmla="*/ 999105 h 1424419"/>
                <a:gd name="connsiteX15-1351" fmla="*/ 0 w 1306267"/>
                <a:gd name="connsiteY15-1352" fmla="*/ 972364 h 1424419"/>
                <a:gd name="connsiteX16-1353" fmla="*/ 2496 w 1306267"/>
                <a:gd name="connsiteY16-1354" fmla="*/ 463106 h 1424419"/>
                <a:gd name="connsiteX17-1355" fmla="*/ 2458 w 1306267"/>
                <a:gd name="connsiteY17-1356" fmla="*/ 429563 h 1424419"/>
                <a:gd name="connsiteX18-1357" fmla="*/ 75248 w 1306267"/>
                <a:gd name="connsiteY18-1358" fmla="*/ 303202 h 1424419"/>
                <a:gd name="connsiteX19-1359" fmla="*/ 106293 w 1306267"/>
                <a:gd name="connsiteY19-1360" fmla="*/ 282597 h 1424419"/>
                <a:gd name="connsiteX20-1361" fmla="*/ 541533 w 1306267"/>
                <a:gd name="connsiteY20-1362" fmla="*/ 38110 h 1424419"/>
                <a:gd name="connsiteX21-1363" fmla="*/ 653528 w 1306267"/>
                <a:gd name="connsiteY21-1364" fmla="*/ 0 h 1424419"/>
                <a:gd name="connsiteX0-1365" fmla="*/ 653528 w 1306267"/>
                <a:gd name="connsiteY0-1366" fmla="*/ 0 h 1424419"/>
                <a:gd name="connsiteX1-1367" fmla="*/ 757287 w 1306267"/>
                <a:gd name="connsiteY1-1368" fmla="*/ 32444 h 1424419"/>
                <a:gd name="connsiteX2-1369" fmla="*/ 1206876 w 1306267"/>
                <a:gd name="connsiteY2-1370" fmla="*/ 284945 h 1424419"/>
                <a:gd name="connsiteX3-1371" fmla="*/ 1237706 w 1306267"/>
                <a:gd name="connsiteY3-1372" fmla="*/ 306775 h 1424419"/>
                <a:gd name="connsiteX4-1373" fmla="*/ 1301712 w 1306267"/>
                <a:gd name="connsiteY4-1374" fmla="*/ 442384 h 1424419"/>
                <a:gd name="connsiteX5-1375" fmla="*/ 1303099 w 1306267"/>
                <a:gd name="connsiteY5-1376" fmla="*/ 495558 h 1424419"/>
                <a:gd name="connsiteX6-1377" fmla="*/ 1303099 w 1306267"/>
                <a:gd name="connsiteY6-1378" fmla="*/ 952393 h 1424419"/>
                <a:gd name="connsiteX7-1379" fmla="*/ 1305306 w 1306267"/>
                <a:gd name="connsiteY7-1380" fmla="*/ 990115 h 1424419"/>
                <a:gd name="connsiteX8-1381" fmla="*/ 1255800 w 1306267"/>
                <a:gd name="connsiteY8-1382" fmla="*/ 1142552 h 1424419"/>
                <a:gd name="connsiteX9-1383" fmla="*/ 1172881 w 1306267"/>
                <a:gd name="connsiteY9-1384" fmla="*/ 1179342 h 1424419"/>
                <a:gd name="connsiteX10-1385" fmla="*/ 792288 w 1306267"/>
                <a:gd name="connsiteY10-1386" fmla="*/ 1385653 h 1424419"/>
                <a:gd name="connsiteX11-1387" fmla="*/ 522686 w 1306267"/>
                <a:gd name="connsiteY11-1388" fmla="*/ 1384922 h 1424419"/>
                <a:gd name="connsiteX12-1389" fmla="*/ 97009 w 1306267"/>
                <a:gd name="connsiteY12-1390" fmla="*/ 1161462 h 1424419"/>
                <a:gd name="connsiteX13-1391" fmla="*/ 44843 w 1306267"/>
                <a:gd name="connsiteY13-1392" fmla="*/ 1118989 h 1424419"/>
                <a:gd name="connsiteX14-1393" fmla="*/ 667 w 1306267"/>
                <a:gd name="connsiteY14-1394" fmla="*/ 999105 h 1424419"/>
                <a:gd name="connsiteX15-1395" fmla="*/ 0 w 1306267"/>
                <a:gd name="connsiteY15-1396" fmla="*/ 972364 h 1424419"/>
                <a:gd name="connsiteX16-1397" fmla="*/ 2496 w 1306267"/>
                <a:gd name="connsiteY16-1398" fmla="*/ 463106 h 1424419"/>
                <a:gd name="connsiteX17-1399" fmla="*/ 2458 w 1306267"/>
                <a:gd name="connsiteY17-1400" fmla="*/ 429563 h 1424419"/>
                <a:gd name="connsiteX18-1401" fmla="*/ 75248 w 1306267"/>
                <a:gd name="connsiteY18-1402" fmla="*/ 303202 h 1424419"/>
                <a:gd name="connsiteX19-1403" fmla="*/ 106293 w 1306267"/>
                <a:gd name="connsiteY19-1404" fmla="*/ 282597 h 1424419"/>
                <a:gd name="connsiteX20-1405" fmla="*/ 541533 w 1306267"/>
                <a:gd name="connsiteY20-1406" fmla="*/ 38110 h 1424419"/>
                <a:gd name="connsiteX21-1407" fmla="*/ 653528 w 1306267"/>
                <a:gd name="connsiteY21-1408" fmla="*/ 0 h 1424419"/>
                <a:gd name="connsiteX0-1409" fmla="*/ 653528 w 1306267"/>
                <a:gd name="connsiteY0-1410" fmla="*/ 0 h 1424419"/>
                <a:gd name="connsiteX1-1411" fmla="*/ 757287 w 1306267"/>
                <a:gd name="connsiteY1-1412" fmla="*/ 32444 h 1424419"/>
                <a:gd name="connsiteX2-1413" fmla="*/ 1206876 w 1306267"/>
                <a:gd name="connsiteY2-1414" fmla="*/ 284945 h 1424419"/>
                <a:gd name="connsiteX3-1415" fmla="*/ 1237706 w 1306267"/>
                <a:gd name="connsiteY3-1416" fmla="*/ 306775 h 1424419"/>
                <a:gd name="connsiteX4-1417" fmla="*/ 1301712 w 1306267"/>
                <a:gd name="connsiteY4-1418" fmla="*/ 442384 h 1424419"/>
                <a:gd name="connsiteX5-1419" fmla="*/ 1303099 w 1306267"/>
                <a:gd name="connsiteY5-1420" fmla="*/ 495558 h 1424419"/>
                <a:gd name="connsiteX6-1421" fmla="*/ 1303099 w 1306267"/>
                <a:gd name="connsiteY6-1422" fmla="*/ 952393 h 1424419"/>
                <a:gd name="connsiteX7-1423" fmla="*/ 1305306 w 1306267"/>
                <a:gd name="connsiteY7-1424" fmla="*/ 990115 h 1424419"/>
                <a:gd name="connsiteX8-1425" fmla="*/ 1255800 w 1306267"/>
                <a:gd name="connsiteY8-1426" fmla="*/ 1142552 h 1424419"/>
                <a:gd name="connsiteX9-1427" fmla="*/ 1172881 w 1306267"/>
                <a:gd name="connsiteY9-1428" fmla="*/ 1179342 h 1424419"/>
                <a:gd name="connsiteX10-1429" fmla="*/ 792288 w 1306267"/>
                <a:gd name="connsiteY10-1430" fmla="*/ 1385653 h 1424419"/>
                <a:gd name="connsiteX11-1431" fmla="*/ 522686 w 1306267"/>
                <a:gd name="connsiteY11-1432" fmla="*/ 1384922 h 1424419"/>
                <a:gd name="connsiteX12-1433" fmla="*/ 97009 w 1306267"/>
                <a:gd name="connsiteY12-1434" fmla="*/ 1161462 h 1424419"/>
                <a:gd name="connsiteX13-1435" fmla="*/ 44843 w 1306267"/>
                <a:gd name="connsiteY13-1436" fmla="*/ 1118989 h 1424419"/>
                <a:gd name="connsiteX14-1437" fmla="*/ 667 w 1306267"/>
                <a:gd name="connsiteY14-1438" fmla="*/ 999105 h 1424419"/>
                <a:gd name="connsiteX15-1439" fmla="*/ 0 w 1306267"/>
                <a:gd name="connsiteY15-1440" fmla="*/ 972364 h 1424419"/>
                <a:gd name="connsiteX16-1441" fmla="*/ 2496 w 1306267"/>
                <a:gd name="connsiteY16-1442" fmla="*/ 463106 h 1424419"/>
                <a:gd name="connsiteX17-1443" fmla="*/ 2458 w 1306267"/>
                <a:gd name="connsiteY17-1444" fmla="*/ 429563 h 1424419"/>
                <a:gd name="connsiteX18-1445" fmla="*/ 75248 w 1306267"/>
                <a:gd name="connsiteY18-1446" fmla="*/ 303202 h 1424419"/>
                <a:gd name="connsiteX19-1447" fmla="*/ 106293 w 1306267"/>
                <a:gd name="connsiteY19-1448" fmla="*/ 282597 h 1424419"/>
                <a:gd name="connsiteX20-1449" fmla="*/ 541533 w 1306267"/>
                <a:gd name="connsiteY20-1450" fmla="*/ 38110 h 1424419"/>
                <a:gd name="connsiteX21-1451" fmla="*/ 653528 w 1306267"/>
                <a:gd name="connsiteY21-1452" fmla="*/ 0 h 1424419"/>
                <a:gd name="connsiteX0-1453" fmla="*/ 653528 w 1306267"/>
                <a:gd name="connsiteY0-1454" fmla="*/ 0 h 1424419"/>
                <a:gd name="connsiteX1-1455" fmla="*/ 757287 w 1306267"/>
                <a:gd name="connsiteY1-1456" fmla="*/ 32444 h 1424419"/>
                <a:gd name="connsiteX2-1457" fmla="*/ 1206876 w 1306267"/>
                <a:gd name="connsiteY2-1458" fmla="*/ 284945 h 1424419"/>
                <a:gd name="connsiteX3-1459" fmla="*/ 1237706 w 1306267"/>
                <a:gd name="connsiteY3-1460" fmla="*/ 306775 h 1424419"/>
                <a:gd name="connsiteX4-1461" fmla="*/ 1301712 w 1306267"/>
                <a:gd name="connsiteY4-1462" fmla="*/ 442384 h 1424419"/>
                <a:gd name="connsiteX5-1463" fmla="*/ 1303099 w 1306267"/>
                <a:gd name="connsiteY5-1464" fmla="*/ 495558 h 1424419"/>
                <a:gd name="connsiteX6-1465" fmla="*/ 1303099 w 1306267"/>
                <a:gd name="connsiteY6-1466" fmla="*/ 952393 h 1424419"/>
                <a:gd name="connsiteX7-1467" fmla="*/ 1305306 w 1306267"/>
                <a:gd name="connsiteY7-1468" fmla="*/ 990115 h 1424419"/>
                <a:gd name="connsiteX8-1469" fmla="*/ 1255800 w 1306267"/>
                <a:gd name="connsiteY8-1470" fmla="*/ 1142552 h 1424419"/>
                <a:gd name="connsiteX9-1471" fmla="*/ 1172881 w 1306267"/>
                <a:gd name="connsiteY9-1472" fmla="*/ 1179342 h 1424419"/>
                <a:gd name="connsiteX10-1473" fmla="*/ 792288 w 1306267"/>
                <a:gd name="connsiteY10-1474" fmla="*/ 1385653 h 1424419"/>
                <a:gd name="connsiteX11-1475" fmla="*/ 522686 w 1306267"/>
                <a:gd name="connsiteY11-1476" fmla="*/ 1384922 h 1424419"/>
                <a:gd name="connsiteX12-1477" fmla="*/ 97009 w 1306267"/>
                <a:gd name="connsiteY12-1478" fmla="*/ 1161462 h 1424419"/>
                <a:gd name="connsiteX13-1479" fmla="*/ 44843 w 1306267"/>
                <a:gd name="connsiteY13-1480" fmla="*/ 1118989 h 1424419"/>
                <a:gd name="connsiteX14-1481" fmla="*/ 667 w 1306267"/>
                <a:gd name="connsiteY14-1482" fmla="*/ 999105 h 1424419"/>
                <a:gd name="connsiteX15-1483" fmla="*/ 0 w 1306267"/>
                <a:gd name="connsiteY15-1484" fmla="*/ 972364 h 1424419"/>
                <a:gd name="connsiteX16-1485" fmla="*/ 2496 w 1306267"/>
                <a:gd name="connsiteY16-1486" fmla="*/ 463106 h 1424419"/>
                <a:gd name="connsiteX17-1487" fmla="*/ 2458 w 1306267"/>
                <a:gd name="connsiteY17-1488" fmla="*/ 429563 h 1424419"/>
                <a:gd name="connsiteX18-1489" fmla="*/ 75248 w 1306267"/>
                <a:gd name="connsiteY18-1490" fmla="*/ 303202 h 1424419"/>
                <a:gd name="connsiteX19-1491" fmla="*/ 106293 w 1306267"/>
                <a:gd name="connsiteY19-1492" fmla="*/ 282597 h 1424419"/>
                <a:gd name="connsiteX20-1493" fmla="*/ 541533 w 1306267"/>
                <a:gd name="connsiteY20-1494" fmla="*/ 38110 h 1424419"/>
                <a:gd name="connsiteX21-1495" fmla="*/ 653528 w 1306267"/>
                <a:gd name="connsiteY21-1496" fmla="*/ 0 h 1424419"/>
                <a:gd name="connsiteX0-1497" fmla="*/ 653528 w 1306267"/>
                <a:gd name="connsiteY0-1498" fmla="*/ 0 h 1424419"/>
                <a:gd name="connsiteX1-1499" fmla="*/ 757287 w 1306267"/>
                <a:gd name="connsiteY1-1500" fmla="*/ 32444 h 1424419"/>
                <a:gd name="connsiteX2-1501" fmla="*/ 1206876 w 1306267"/>
                <a:gd name="connsiteY2-1502" fmla="*/ 284945 h 1424419"/>
                <a:gd name="connsiteX3-1503" fmla="*/ 1237706 w 1306267"/>
                <a:gd name="connsiteY3-1504" fmla="*/ 306775 h 1424419"/>
                <a:gd name="connsiteX4-1505" fmla="*/ 1301712 w 1306267"/>
                <a:gd name="connsiteY4-1506" fmla="*/ 442384 h 1424419"/>
                <a:gd name="connsiteX5-1507" fmla="*/ 1303099 w 1306267"/>
                <a:gd name="connsiteY5-1508" fmla="*/ 495558 h 1424419"/>
                <a:gd name="connsiteX6-1509" fmla="*/ 1303099 w 1306267"/>
                <a:gd name="connsiteY6-1510" fmla="*/ 952393 h 1424419"/>
                <a:gd name="connsiteX7-1511" fmla="*/ 1305306 w 1306267"/>
                <a:gd name="connsiteY7-1512" fmla="*/ 990115 h 1424419"/>
                <a:gd name="connsiteX8-1513" fmla="*/ 1255800 w 1306267"/>
                <a:gd name="connsiteY8-1514" fmla="*/ 1142552 h 1424419"/>
                <a:gd name="connsiteX9-1515" fmla="*/ 1172881 w 1306267"/>
                <a:gd name="connsiteY9-1516" fmla="*/ 1179342 h 1424419"/>
                <a:gd name="connsiteX10-1517" fmla="*/ 792288 w 1306267"/>
                <a:gd name="connsiteY10-1518" fmla="*/ 1385653 h 1424419"/>
                <a:gd name="connsiteX11-1519" fmla="*/ 522686 w 1306267"/>
                <a:gd name="connsiteY11-1520" fmla="*/ 1384922 h 1424419"/>
                <a:gd name="connsiteX12-1521" fmla="*/ 94302 w 1306267"/>
                <a:gd name="connsiteY12-1522" fmla="*/ 1158755 h 1424419"/>
                <a:gd name="connsiteX13-1523" fmla="*/ 44843 w 1306267"/>
                <a:gd name="connsiteY13-1524" fmla="*/ 1118989 h 1424419"/>
                <a:gd name="connsiteX14-1525" fmla="*/ 667 w 1306267"/>
                <a:gd name="connsiteY14-1526" fmla="*/ 999105 h 1424419"/>
                <a:gd name="connsiteX15-1527" fmla="*/ 0 w 1306267"/>
                <a:gd name="connsiteY15-1528" fmla="*/ 972364 h 1424419"/>
                <a:gd name="connsiteX16-1529" fmla="*/ 2496 w 1306267"/>
                <a:gd name="connsiteY16-1530" fmla="*/ 463106 h 1424419"/>
                <a:gd name="connsiteX17-1531" fmla="*/ 2458 w 1306267"/>
                <a:gd name="connsiteY17-1532" fmla="*/ 429563 h 1424419"/>
                <a:gd name="connsiteX18-1533" fmla="*/ 75248 w 1306267"/>
                <a:gd name="connsiteY18-1534" fmla="*/ 303202 h 1424419"/>
                <a:gd name="connsiteX19-1535" fmla="*/ 106293 w 1306267"/>
                <a:gd name="connsiteY19-1536" fmla="*/ 282597 h 1424419"/>
                <a:gd name="connsiteX20-1537" fmla="*/ 541533 w 1306267"/>
                <a:gd name="connsiteY20-1538" fmla="*/ 38110 h 1424419"/>
                <a:gd name="connsiteX21-1539" fmla="*/ 653528 w 1306267"/>
                <a:gd name="connsiteY21-1540" fmla="*/ 0 h 1424419"/>
                <a:gd name="connsiteX0-1541" fmla="*/ 653528 w 1306267"/>
                <a:gd name="connsiteY0-1542" fmla="*/ 0 h 1424419"/>
                <a:gd name="connsiteX1-1543" fmla="*/ 757287 w 1306267"/>
                <a:gd name="connsiteY1-1544" fmla="*/ 32444 h 1424419"/>
                <a:gd name="connsiteX2-1545" fmla="*/ 1206876 w 1306267"/>
                <a:gd name="connsiteY2-1546" fmla="*/ 284945 h 1424419"/>
                <a:gd name="connsiteX3-1547" fmla="*/ 1237706 w 1306267"/>
                <a:gd name="connsiteY3-1548" fmla="*/ 306775 h 1424419"/>
                <a:gd name="connsiteX4-1549" fmla="*/ 1301712 w 1306267"/>
                <a:gd name="connsiteY4-1550" fmla="*/ 442384 h 1424419"/>
                <a:gd name="connsiteX5-1551" fmla="*/ 1303099 w 1306267"/>
                <a:gd name="connsiteY5-1552" fmla="*/ 495558 h 1424419"/>
                <a:gd name="connsiteX6-1553" fmla="*/ 1303099 w 1306267"/>
                <a:gd name="connsiteY6-1554" fmla="*/ 952393 h 1424419"/>
                <a:gd name="connsiteX7-1555" fmla="*/ 1305306 w 1306267"/>
                <a:gd name="connsiteY7-1556" fmla="*/ 990115 h 1424419"/>
                <a:gd name="connsiteX8-1557" fmla="*/ 1255800 w 1306267"/>
                <a:gd name="connsiteY8-1558" fmla="*/ 1142552 h 1424419"/>
                <a:gd name="connsiteX9-1559" fmla="*/ 1172881 w 1306267"/>
                <a:gd name="connsiteY9-1560" fmla="*/ 1179342 h 1424419"/>
                <a:gd name="connsiteX10-1561" fmla="*/ 792288 w 1306267"/>
                <a:gd name="connsiteY10-1562" fmla="*/ 1385653 h 1424419"/>
                <a:gd name="connsiteX11-1563" fmla="*/ 522686 w 1306267"/>
                <a:gd name="connsiteY11-1564" fmla="*/ 1384922 h 1424419"/>
                <a:gd name="connsiteX12-1565" fmla="*/ 94302 w 1306267"/>
                <a:gd name="connsiteY12-1566" fmla="*/ 1158755 h 1424419"/>
                <a:gd name="connsiteX13-1567" fmla="*/ 39429 w 1306267"/>
                <a:gd name="connsiteY13-1568" fmla="*/ 1117635 h 1424419"/>
                <a:gd name="connsiteX14-1569" fmla="*/ 667 w 1306267"/>
                <a:gd name="connsiteY14-1570" fmla="*/ 999105 h 1424419"/>
                <a:gd name="connsiteX15-1571" fmla="*/ 0 w 1306267"/>
                <a:gd name="connsiteY15-1572" fmla="*/ 972364 h 1424419"/>
                <a:gd name="connsiteX16-1573" fmla="*/ 2496 w 1306267"/>
                <a:gd name="connsiteY16-1574" fmla="*/ 463106 h 1424419"/>
                <a:gd name="connsiteX17-1575" fmla="*/ 2458 w 1306267"/>
                <a:gd name="connsiteY17-1576" fmla="*/ 429563 h 1424419"/>
                <a:gd name="connsiteX18-1577" fmla="*/ 75248 w 1306267"/>
                <a:gd name="connsiteY18-1578" fmla="*/ 303202 h 1424419"/>
                <a:gd name="connsiteX19-1579" fmla="*/ 106293 w 1306267"/>
                <a:gd name="connsiteY19-1580" fmla="*/ 282597 h 1424419"/>
                <a:gd name="connsiteX20-1581" fmla="*/ 541533 w 1306267"/>
                <a:gd name="connsiteY20-1582" fmla="*/ 38110 h 1424419"/>
                <a:gd name="connsiteX21-1583" fmla="*/ 653528 w 1306267"/>
                <a:gd name="connsiteY21-1584" fmla="*/ 0 h 1424419"/>
                <a:gd name="connsiteX0-1585" fmla="*/ 653528 w 1305333"/>
                <a:gd name="connsiteY0-1586" fmla="*/ 0 h 1424419"/>
                <a:gd name="connsiteX1-1587" fmla="*/ 757287 w 1305333"/>
                <a:gd name="connsiteY1-1588" fmla="*/ 32444 h 1424419"/>
                <a:gd name="connsiteX2-1589" fmla="*/ 1206876 w 1305333"/>
                <a:gd name="connsiteY2-1590" fmla="*/ 284945 h 1424419"/>
                <a:gd name="connsiteX3-1591" fmla="*/ 1237706 w 1305333"/>
                <a:gd name="connsiteY3-1592" fmla="*/ 306775 h 1424419"/>
                <a:gd name="connsiteX4-1593" fmla="*/ 1301712 w 1305333"/>
                <a:gd name="connsiteY4-1594" fmla="*/ 442384 h 1424419"/>
                <a:gd name="connsiteX5-1595" fmla="*/ 1303099 w 1305333"/>
                <a:gd name="connsiteY5-1596" fmla="*/ 495558 h 1424419"/>
                <a:gd name="connsiteX6-1597" fmla="*/ 1303099 w 1305333"/>
                <a:gd name="connsiteY6-1598" fmla="*/ 952393 h 1424419"/>
                <a:gd name="connsiteX7-1599" fmla="*/ 1305306 w 1305333"/>
                <a:gd name="connsiteY7-1600" fmla="*/ 990115 h 1424419"/>
                <a:gd name="connsiteX8-1601" fmla="*/ 1227376 w 1305333"/>
                <a:gd name="connsiteY8-1602" fmla="*/ 1152027 h 1424419"/>
                <a:gd name="connsiteX9-1603" fmla="*/ 1172881 w 1305333"/>
                <a:gd name="connsiteY9-1604" fmla="*/ 1179342 h 1424419"/>
                <a:gd name="connsiteX10-1605" fmla="*/ 792288 w 1305333"/>
                <a:gd name="connsiteY10-1606" fmla="*/ 1385653 h 1424419"/>
                <a:gd name="connsiteX11-1607" fmla="*/ 522686 w 1305333"/>
                <a:gd name="connsiteY11-1608" fmla="*/ 1384922 h 1424419"/>
                <a:gd name="connsiteX12-1609" fmla="*/ 94302 w 1305333"/>
                <a:gd name="connsiteY12-1610" fmla="*/ 1158755 h 1424419"/>
                <a:gd name="connsiteX13-1611" fmla="*/ 39429 w 1305333"/>
                <a:gd name="connsiteY13-1612" fmla="*/ 1117635 h 1424419"/>
                <a:gd name="connsiteX14-1613" fmla="*/ 667 w 1305333"/>
                <a:gd name="connsiteY14-1614" fmla="*/ 999105 h 1424419"/>
                <a:gd name="connsiteX15-1615" fmla="*/ 0 w 1305333"/>
                <a:gd name="connsiteY15-1616" fmla="*/ 972364 h 1424419"/>
                <a:gd name="connsiteX16-1617" fmla="*/ 2496 w 1305333"/>
                <a:gd name="connsiteY16-1618" fmla="*/ 463106 h 1424419"/>
                <a:gd name="connsiteX17-1619" fmla="*/ 2458 w 1305333"/>
                <a:gd name="connsiteY17-1620" fmla="*/ 429563 h 1424419"/>
                <a:gd name="connsiteX18-1621" fmla="*/ 75248 w 1305333"/>
                <a:gd name="connsiteY18-1622" fmla="*/ 303202 h 1424419"/>
                <a:gd name="connsiteX19-1623" fmla="*/ 106293 w 1305333"/>
                <a:gd name="connsiteY19-1624" fmla="*/ 282597 h 1424419"/>
                <a:gd name="connsiteX20-1625" fmla="*/ 541533 w 1305333"/>
                <a:gd name="connsiteY20-1626" fmla="*/ 38110 h 1424419"/>
                <a:gd name="connsiteX21-1627" fmla="*/ 653528 w 1305333"/>
                <a:gd name="connsiteY21-1628" fmla="*/ 0 h 1424419"/>
                <a:gd name="connsiteX0-1629" fmla="*/ 653528 w 1305333"/>
                <a:gd name="connsiteY0-1630" fmla="*/ 0 h 1424419"/>
                <a:gd name="connsiteX1-1631" fmla="*/ 757287 w 1305333"/>
                <a:gd name="connsiteY1-1632" fmla="*/ 32444 h 1424419"/>
                <a:gd name="connsiteX2-1633" fmla="*/ 1206876 w 1305333"/>
                <a:gd name="connsiteY2-1634" fmla="*/ 284945 h 1424419"/>
                <a:gd name="connsiteX3-1635" fmla="*/ 1237706 w 1305333"/>
                <a:gd name="connsiteY3-1636" fmla="*/ 306775 h 1424419"/>
                <a:gd name="connsiteX4-1637" fmla="*/ 1301712 w 1305333"/>
                <a:gd name="connsiteY4-1638" fmla="*/ 442384 h 1424419"/>
                <a:gd name="connsiteX5-1639" fmla="*/ 1303099 w 1305333"/>
                <a:gd name="connsiteY5-1640" fmla="*/ 495558 h 1424419"/>
                <a:gd name="connsiteX6-1641" fmla="*/ 1303099 w 1305333"/>
                <a:gd name="connsiteY6-1642" fmla="*/ 952393 h 1424419"/>
                <a:gd name="connsiteX7-1643" fmla="*/ 1302599 w 1305333"/>
                <a:gd name="connsiteY7-1644" fmla="*/ 1003650 h 1424419"/>
                <a:gd name="connsiteX8-1645" fmla="*/ 1227376 w 1305333"/>
                <a:gd name="connsiteY8-1646" fmla="*/ 1152027 h 1424419"/>
                <a:gd name="connsiteX9-1647" fmla="*/ 1172881 w 1305333"/>
                <a:gd name="connsiteY9-1648" fmla="*/ 1179342 h 1424419"/>
                <a:gd name="connsiteX10-1649" fmla="*/ 792288 w 1305333"/>
                <a:gd name="connsiteY10-1650" fmla="*/ 1385653 h 1424419"/>
                <a:gd name="connsiteX11-1651" fmla="*/ 522686 w 1305333"/>
                <a:gd name="connsiteY11-1652" fmla="*/ 1384922 h 1424419"/>
                <a:gd name="connsiteX12-1653" fmla="*/ 94302 w 1305333"/>
                <a:gd name="connsiteY12-1654" fmla="*/ 1158755 h 1424419"/>
                <a:gd name="connsiteX13-1655" fmla="*/ 39429 w 1305333"/>
                <a:gd name="connsiteY13-1656" fmla="*/ 1117635 h 1424419"/>
                <a:gd name="connsiteX14-1657" fmla="*/ 667 w 1305333"/>
                <a:gd name="connsiteY14-1658" fmla="*/ 999105 h 1424419"/>
                <a:gd name="connsiteX15-1659" fmla="*/ 0 w 1305333"/>
                <a:gd name="connsiteY15-1660" fmla="*/ 972364 h 1424419"/>
                <a:gd name="connsiteX16-1661" fmla="*/ 2496 w 1305333"/>
                <a:gd name="connsiteY16-1662" fmla="*/ 463106 h 1424419"/>
                <a:gd name="connsiteX17-1663" fmla="*/ 2458 w 1305333"/>
                <a:gd name="connsiteY17-1664" fmla="*/ 429563 h 1424419"/>
                <a:gd name="connsiteX18-1665" fmla="*/ 75248 w 1305333"/>
                <a:gd name="connsiteY18-1666" fmla="*/ 303202 h 1424419"/>
                <a:gd name="connsiteX19-1667" fmla="*/ 106293 w 1305333"/>
                <a:gd name="connsiteY19-1668" fmla="*/ 282597 h 1424419"/>
                <a:gd name="connsiteX20-1669" fmla="*/ 541533 w 1305333"/>
                <a:gd name="connsiteY20-1670" fmla="*/ 38110 h 1424419"/>
                <a:gd name="connsiteX21-1671" fmla="*/ 653528 w 1305333"/>
                <a:gd name="connsiteY21-1672" fmla="*/ 0 h 1424419"/>
                <a:gd name="connsiteX0-1673" fmla="*/ 653528 w 1305080"/>
                <a:gd name="connsiteY0-1674" fmla="*/ 0 h 1424419"/>
                <a:gd name="connsiteX1-1675" fmla="*/ 757287 w 1305080"/>
                <a:gd name="connsiteY1-1676" fmla="*/ 32444 h 1424419"/>
                <a:gd name="connsiteX2-1677" fmla="*/ 1206876 w 1305080"/>
                <a:gd name="connsiteY2-1678" fmla="*/ 284945 h 1424419"/>
                <a:gd name="connsiteX3-1679" fmla="*/ 1237706 w 1305080"/>
                <a:gd name="connsiteY3-1680" fmla="*/ 306775 h 1424419"/>
                <a:gd name="connsiteX4-1681" fmla="*/ 1301712 w 1305080"/>
                <a:gd name="connsiteY4-1682" fmla="*/ 442384 h 1424419"/>
                <a:gd name="connsiteX5-1683" fmla="*/ 1303099 w 1305080"/>
                <a:gd name="connsiteY5-1684" fmla="*/ 495558 h 1424419"/>
                <a:gd name="connsiteX6-1685" fmla="*/ 1301746 w 1305080"/>
                <a:gd name="connsiteY6-1686" fmla="*/ 953747 h 1424419"/>
                <a:gd name="connsiteX7-1687" fmla="*/ 1302599 w 1305080"/>
                <a:gd name="connsiteY7-1688" fmla="*/ 1003650 h 1424419"/>
                <a:gd name="connsiteX8-1689" fmla="*/ 1227376 w 1305080"/>
                <a:gd name="connsiteY8-1690" fmla="*/ 1152027 h 1424419"/>
                <a:gd name="connsiteX9-1691" fmla="*/ 1172881 w 1305080"/>
                <a:gd name="connsiteY9-1692" fmla="*/ 1179342 h 1424419"/>
                <a:gd name="connsiteX10-1693" fmla="*/ 792288 w 1305080"/>
                <a:gd name="connsiteY10-1694" fmla="*/ 1385653 h 1424419"/>
                <a:gd name="connsiteX11-1695" fmla="*/ 522686 w 1305080"/>
                <a:gd name="connsiteY11-1696" fmla="*/ 1384922 h 1424419"/>
                <a:gd name="connsiteX12-1697" fmla="*/ 94302 w 1305080"/>
                <a:gd name="connsiteY12-1698" fmla="*/ 1158755 h 1424419"/>
                <a:gd name="connsiteX13-1699" fmla="*/ 39429 w 1305080"/>
                <a:gd name="connsiteY13-1700" fmla="*/ 1117635 h 1424419"/>
                <a:gd name="connsiteX14-1701" fmla="*/ 667 w 1305080"/>
                <a:gd name="connsiteY14-1702" fmla="*/ 999105 h 1424419"/>
                <a:gd name="connsiteX15-1703" fmla="*/ 0 w 1305080"/>
                <a:gd name="connsiteY15-1704" fmla="*/ 972364 h 1424419"/>
                <a:gd name="connsiteX16-1705" fmla="*/ 2496 w 1305080"/>
                <a:gd name="connsiteY16-1706" fmla="*/ 463106 h 1424419"/>
                <a:gd name="connsiteX17-1707" fmla="*/ 2458 w 1305080"/>
                <a:gd name="connsiteY17-1708" fmla="*/ 429563 h 1424419"/>
                <a:gd name="connsiteX18-1709" fmla="*/ 75248 w 1305080"/>
                <a:gd name="connsiteY18-1710" fmla="*/ 303202 h 1424419"/>
                <a:gd name="connsiteX19-1711" fmla="*/ 106293 w 1305080"/>
                <a:gd name="connsiteY19-1712" fmla="*/ 282597 h 1424419"/>
                <a:gd name="connsiteX20-1713" fmla="*/ 541533 w 1305080"/>
                <a:gd name="connsiteY20-1714" fmla="*/ 38110 h 1424419"/>
                <a:gd name="connsiteX21-1715" fmla="*/ 653528 w 1305080"/>
                <a:gd name="connsiteY21-1716" fmla="*/ 0 h 1424419"/>
                <a:gd name="connsiteX0-1717" fmla="*/ 653528 w 1305299"/>
                <a:gd name="connsiteY0-1718" fmla="*/ 0 h 1424419"/>
                <a:gd name="connsiteX1-1719" fmla="*/ 757287 w 1305299"/>
                <a:gd name="connsiteY1-1720" fmla="*/ 32444 h 1424419"/>
                <a:gd name="connsiteX2-1721" fmla="*/ 1206876 w 1305299"/>
                <a:gd name="connsiteY2-1722" fmla="*/ 284945 h 1424419"/>
                <a:gd name="connsiteX3-1723" fmla="*/ 1237706 w 1305299"/>
                <a:gd name="connsiteY3-1724" fmla="*/ 306775 h 1424419"/>
                <a:gd name="connsiteX4-1725" fmla="*/ 1301712 w 1305299"/>
                <a:gd name="connsiteY4-1726" fmla="*/ 442384 h 1424419"/>
                <a:gd name="connsiteX5-1727" fmla="*/ 1303099 w 1305299"/>
                <a:gd name="connsiteY5-1728" fmla="*/ 495558 h 1424419"/>
                <a:gd name="connsiteX6-1729" fmla="*/ 1301746 w 1305299"/>
                <a:gd name="connsiteY6-1730" fmla="*/ 953747 h 1424419"/>
                <a:gd name="connsiteX7-1731" fmla="*/ 1302599 w 1305299"/>
                <a:gd name="connsiteY7-1732" fmla="*/ 1003650 h 1424419"/>
                <a:gd name="connsiteX8-1733" fmla="*/ 1227376 w 1305299"/>
                <a:gd name="connsiteY8-1734" fmla="*/ 1152027 h 1424419"/>
                <a:gd name="connsiteX9-1735" fmla="*/ 1172881 w 1305299"/>
                <a:gd name="connsiteY9-1736" fmla="*/ 1179342 h 1424419"/>
                <a:gd name="connsiteX10-1737" fmla="*/ 792288 w 1305299"/>
                <a:gd name="connsiteY10-1738" fmla="*/ 1385653 h 1424419"/>
                <a:gd name="connsiteX11-1739" fmla="*/ 522686 w 1305299"/>
                <a:gd name="connsiteY11-1740" fmla="*/ 1384922 h 1424419"/>
                <a:gd name="connsiteX12-1741" fmla="*/ 94302 w 1305299"/>
                <a:gd name="connsiteY12-1742" fmla="*/ 1158755 h 1424419"/>
                <a:gd name="connsiteX13-1743" fmla="*/ 39429 w 1305299"/>
                <a:gd name="connsiteY13-1744" fmla="*/ 1117635 h 1424419"/>
                <a:gd name="connsiteX14-1745" fmla="*/ 667 w 1305299"/>
                <a:gd name="connsiteY14-1746" fmla="*/ 999105 h 1424419"/>
                <a:gd name="connsiteX15-1747" fmla="*/ 0 w 1305299"/>
                <a:gd name="connsiteY15-1748" fmla="*/ 972364 h 1424419"/>
                <a:gd name="connsiteX16-1749" fmla="*/ 2496 w 1305299"/>
                <a:gd name="connsiteY16-1750" fmla="*/ 463106 h 1424419"/>
                <a:gd name="connsiteX17-1751" fmla="*/ 2458 w 1305299"/>
                <a:gd name="connsiteY17-1752" fmla="*/ 429563 h 1424419"/>
                <a:gd name="connsiteX18-1753" fmla="*/ 75248 w 1305299"/>
                <a:gd name="connsiteY18-1754" fmla="*/ 303202 h 1424419"/>
                <a:gd name="connsiteX19-1755" fmla="*/ 106293 w 1305299"/>
                <a:gd name="connsiteY19-1756" fmla="*/ 282597 h 1424419"/>
                <a:gd name="connsiteX20-1757" fmla="*/ 541533 w 1305299"/>
                <a:gd name="connsiteY20-1758" fmla="*/ 38110 h 1424419"/>
                <a:gd name="connsiteX21-1759" fmla="*/ 653528 w 1305299"/>
                <a:gd name="connsiteY21-1760" fmla="*/ 0 h 1424419"/>
                <a:gd name="connsiteX0-1761" fmla="*/ 653528 w 1306646"/>
                <a:gd name="connsiteY0-1762" fmla="*/ 0 h 1424419"/>
                <a:gd name="connsiteX1-1763" fmla="*/ 757287 w 1306646"/>
                <a:gd name="connsiteY1-1764" fmla="*/ 32444 h 1424419"/>
                <a:gd name="connsiteX2-1765" fmla="*/ 1206876 w 1306646"/>
                <a:gd name="connsiteY2-1766" fmla="*/ 284945 h 1424419"/>
                <a:gd name="connsiteX3-1767" fmla="*/ 1237706 w 1306646"/>
                <a:gd name="connsiteY3-1768" fmla="*/ 306775 h 1424419"/>
                <a:gd name="connsiteX4-1769" fmla="*/ 1301712 w 1306646"/>
                <a:gd name="connsiteY4-1770" fmla="*/ 442384 h 1424419"/>
                <a:gd name="connsiteX5-1771" fmla="*/ 1303099 w 1306646"/>
                <a:gd name="connsiteY5-1772" fmla="*/ 495558 h 1424419"/>
                <a:gd name="connsiteX6-1773" fmla="*/ 1301746 w 1306646"/>
                <a:gd name="connsiteY6-1774" fmla="*/ 953747 h 1424419"/>
                <a:gd name="connsiteX7-1775" fmla="*/ 1302599 w 1306646"/>
                <a:gd name="connsiteY7-1776" fmla="*/ 1003650 h 1424419"/>
                <a:gd name="connsiteX8-1777" fmla="*/ 1227376 w 1306646"/>
                <a:gd name="connsiteY8-1778" fmla="*/ 1152027 h 1424419"/>
                <a:gd name="connsiteX9-1779" fmla="*/ 1172881 w 1306646"/>
                <a:gd name="connsiteY9-1780" fmla="*/ 1179342 h 1424419"/>
                <a:gd name="connsiteX10-1781" fmla="*/ 792288 w 1306646"/>
                <a:gd name="connsiteY10-1782" fmla="*/ 1385653 h 1424419"/>
                <a:gd name="connsiteX11-1783" fmla="*/ 522686 w 1306646"/>
                <a:gd name="connsiteY11-1784" fmla="*/ 1384922 h 1424419"/>
                <a:gd name="connsiteX12-1785" fmla="*/ 94302 w 1306646"/>
                <a:gd name="connsiteY12-1786" fmla="*/ 1158755 h 1424419"/>
                <a:gd name="connsiteX13-1787" fmla="*/ 39429 w 1306646"/>
                <a:gd name="connsiteY13-1788" fmla="*/ 1117635 h 1424419"/>
                <a:gd name="connsiteX14-1789" fmla="*/ 667 w 1306646"/>
                <a:gd name="connsiteY14-1790" fmla="*/ 999105 h 1424419"/>
                <a:gd name="connsiteX15-1791" fmla="*/ 0 w 1306646"/>
                <a:gd name="connsiteY15-1792" fmla="*/ 972364 h 1424419"/>
                <a:gd name="connsiteX16-1793" fmla="*/ 2496 w 1306646"/>
                <a:gd name="connsiteY16-1794" fmla="*/ 463106 h 1424419"/>
                <a:gd name="connsiteX17-1795" fmla="*/ 2458 w 1306646"/>
                <a:gd name="connsiteY17-1796" fmla="*/ 429563 h 1424419"/>
                <a:gd name="connsiteX18-1797" fmla="*/ 75248 w 1306646"/>
                <a:gd name="connsiteY18-1798" fmla="*/ 303202 h 1424419"/>
                <a:gd name="connsiteX19-1799" fmla="*/ 106293 w 1306646"/>
                <a:gd name="connsiteY19-1800" fmla="*/ 282597 h 1424419"/>
                <a:gd name="connsiteX20-1801" fmla="*/ 541533 w 1306646"/>
                <a:gd name="connsiteY20-1802" fmla="*/ 38110 h 1424419"/>
                <a:gd name="connsiteX21-1803" fmla="*/ 653528 w 1306646"/>
                <a:gd name="connsiteY21-1804" fmla="*/ 0 h 1424419"/>
                <a:gd name="connsiteX0-1805" fmla="*/ 653528 w 1305299"/>
                <a:gd name="connsiteY0-1806" fmla="*/ 0 h 1424419"/>
                <a:gd name="connsiteX1-1807" fmla="*/ 757287 w 1305299"/>
                <a:gd name="connsiteY1-1808" fmla="*/ 32444 h 1424419"/>
                <a:gd name="connsiteX2-1809" fmla="*/ 1206876 w 1305299"/>
                <a:gd name="connsiteY2-1810" fmla="*/ 284945 h 1424419"/>
                <a:gd name="connsiteX3-1811" fmla="*/ 1237706 w 1305299"/>
                <a:gd name="connsiteY3-1812" fmla="*/ 306775 h 1424419"/>
                <a:gd name="connsiteX4-1813" fmla="*/ 1301712 w 1305299"/>
                <a:gd name="connsiteY4-1814" fmla="*/ 442384 h 1424419"/>
                <a:gd name="connsiteX5-1815" fmla="*/ 1303099 w 1305299"/>
                <a:gd name="connsiteY5-1816" fmla="*/ 495558 h 1424419"/>
                <a:gd name="connsiteX6-1817" fmla="*/ 1301746 w 1305299"/>
                <a:gd name="connsiteY6-1818" fmla="*/ 953747 h 1424419"/>
                <a:gd name="connsiteX7-1819" fmla="*/ 1302599 w 1305299"/>
                <a:gd name="connsiteY7-1820" fmla="*/ 1003650 h 1424419"/>
                <a:gd name="connsiteX8-1821" fmla="*/ 1227376 w 1305299"/>
                <a:gd name="connsiteY8-1822" fmla="*/ 1152027 h 1424419"/>
                <a:gd name="connsiteX9-1823" fmla="*/ 1172881 w 1305299"/>
                <a:gd name="connsiteY9-1824" fmla="*/ 1179342 h 1424419"/>
                <a:gd name="connsiteX10-1825" fmla="*/ 792288 w 1305299"/>
                <a:gd name="connsiteY10-1826" fmla="*/ 1385653 h 1424419"/>
                <a:gd name="connsiteX11-1827" fmla="*/ 522686 w 1305299"/>
                <a:gd name="connsiteY11-1828" fmla="*/ 1384922 h 1424419"/>
                <a:gd name="connsiteX12-1829" fmla="*/ 94302 w 1305299"/>
                <a:gd name="connsiteY12-1830" fmla="*/ 1158755 h 1424419"/>
                <a:gd name="connsiteX13-1831" fmla="*/ 39429 w 1305299"/>
                <a:gd name="connsiteY13-1832" fmla="*/ 1117635 h 1424419"/>
                <a:gd name="connsiteX14-1833" fmla="*/ 667 w 1305299"/>
                <a:gd name="connsiteY14-1834" fmla="*/ 999105 h 1424419"/>
                <a:gd name="connsiteX15-1835" fmla="*/ 0 w 1305299"/>
                <a:gd name="connsiteY15-1836" fmla="*/ 972364 h 1424419"/>
                <a:gd name="connsiteX16-1837" fmla="*/ 2496 w 1305299"/>
                <a:gd name="connsiteY16-1838" fmla="*/ 463106 h 1424419"/>
                <a:gd name="connsiteX17-1839" fmla="*/ 2458 w 1305299"/>
                <a:gd name="connsiteY17-1840" fmla="*/ 429563 h 1424419"/>
                <a:gd name="connsiteX18-1841" fmla="*/ 75248 w 1305299"/>
                <a:gd name="connsiteY18-1842" fmla="*/ 303202 h 1424419"/>
                <a:gd name="connsiteX19-1843" fmla="*/ 106293 w 1305299"/>
                <a:gd name="connsiteY19-1844" fmla="*/ 282597 h 1424419"/>
                <a:gd name="connsiteX20-1845" fmla="*/ 541533 w 1305299"/>
                <a:gd name="connsiteY20-1846" fmla="*/ 38110 h 1424419"/>
                <a:gd name="connsiteX21-1847" fmla="*/ 653528 w 1305299"/>
                <a:gd name="connsiteY21-1848" fmla="*/ 0 h 1424419"/>
                <a:gd name="connsiteX0-1849" fmla="*/ 653528 w 1304127"/>
                <a:gd name="connsiteY0-1850" fmla="*/ 0 h 1424419"/>
                <a:gd name="connsiteX1-1851" fmla="*/ 757287 w 1304127"/>
                <a:gd name="connsiteY1-1852" fmla="*/ 32444 h 1424419"/>
                <a:gd name="connsiteX2-1853" fmla="*/ 1206876 w 1304127"/>
                <a:gd name="connsiteY2-1854" fmla="*/ 284945 h 1424419"/>
                <a:gd name="connsiteX3-1855" fmla="*/ 1237706 w 1304127"/>
                <a:gd name="connsiteY3-1856" fmla="*/ 306775 h 1424419"/>
                <a:gd name="connsiteX4-1857" fmla="*/ 1301712 w 1304127"/>
                <a:gd name="connsiteY4-1858" fmla="*/ 442384 h 1424419"/>
                <a:gd name="connsiteX5-1859" fmla="*/ 1303099 w 1304127"/>
                <a:gd name="connsiteY5-1860" fmla="*/ 495558 h 1424419"/>
                <a:gd name="connsiteX6-1861" fmla="*/ 1301746 w 1304127"/>
                <a:gd name="connsiteY6-1862" fmla="*/ 953747 h 1424419"/>
                <a:gd name="connsiteX7-1863" fmla="*/ 1302599 w 1304127"/>
                <a:gd name="connsiteY7-1864" fmla="*/ 1003650 h 1424419"/>
                <a:gd name="connsiteX8-1865" fmla="*/ 1227376 w 1304127"/>
                <a:gd name="connsiteY8-1866" fmla="*/ 1152027 h 1424419"/>
                <a:gd name="connsiteX9-1867" fmla="*/ 1172881 w 1304127"/>
                <a:gd name="connsiteY9-1868" fmla="*/ 1179342 h 1424419"/>
                <a:gd name="connsiteX10-1869" fmla="*/ 792288 w 1304127"/>
                <a:gd name="connsiteY10-1870" fmla="*/ 1385653 h 1424419"/>
                <a:gd name="connsiteX11-1871" fmla="*/ 522686 w 1304127"/>
                <a:gd name="connsiteY11-1872" fmla="*/ 1384922 h 1424419"/>
                <a:gd name="connsiteX12-1873" fmla="*/ 94302 w 1304127"/>
                <a:gd name="connsiteY12-1874" fmla="*/ 1158755 h 1424419"/>
                <a:gd name="connsiteX13-1875" fmla="*/ 39429 w 1304127"/>
                <a:gd name="connsiteY13-1876" fmla="*/ 1117635 h 1424419"/>
                <a:gd name="connsiteX14-1877" fmla="*/ 667 w 1304127"/>
                <a:gd name="connsiteY14-1878" fmla="*/ 999105 h 1424419"/>
                <a:gd name="connsiteX15-1879" fmla="*/ 0 w 1304127"/>
                <a:gd name="connsiteY15-1880" fmla="*/ 972364 h 1424419"/>
                <a:gd name="connsiteX16-1881" fmla="*/ 2496 w 1304127"/>
                <a:gd name="connsiteY16-1882" fmla="*/ 463106 h 1424419"/>
                <a:gd name="connsiteX17-1883" fmla="*/ 2458 w 1304127"/>
                <a:gd name="connsiteY17-1884" fmla="*/ 429563 h 1424419"/>
                <a:gd name="connsiteX18-1885" fmla="*/ 75248 w 1304127"/>
                <a:gd name="connsiteY18-1886" fmla="*/ 303202 h 1424419"/>
                <a:gd name="connsiteX19-1887" fmla="*/ 106293 w 1304127"/>
                <a:gd name="connsiteY19-1888" fmla="*/ 282597 h 1424419"/>
                <a:gd name="connsiteX20-1889" fmla="*/ 541533 w 1304127"/>
                <a:gd name="connsiteY20-1890" fmla="*/ 38110 h 1424419"/>
                <a:gd name="connsiteX21-1891" fmla="*/ 653528 w 1304127"/>
                <a:gd name="connsiteY21-1892" fmla="*/ 0 h 1424419"/>
                <a:gd name="connsiteX0-1893" fmla="*/ 653528 w 1306101"/>
                <a:gd name="connsiteY0-1894" fmla="*/ 0 h 1424419"/>
                <a:gd name="connsiteX1-1895" fmla="*/ 757287 w 1306101"/>
                <a:gd name="connsiteY1-1896" fmla="*/ 32444 h 1424419"/>
                <a:gd name="connsiteX2-1897" fmla="*/ 1206876 w 1306101"/>
                <a:gd name="connsiteY2-1898" fmla="*/ 284945 h 1424419"/>
                <a:gd name="connsiteX3-1899" fmla="*/ 1237706 w 1306101"/>
                <a:gd name="connsiteY3-1900" fmla="*/ 306775 h 1424419"/>
                <a:gd name="connsiteX4-1901" fmla="*/ 1305773 w 1306101"/>
                <a:gd name="connsiteY4-1902" fmla="*/ 442384 h 1424419"/>
                <a:gd name="connsiteX5-1903" fmla="*/ 1303099 w 1306101"/>
                <a:gd name="connsiteY5-1904" fmla="*/ 495558 h 1424419"/>
                <a:gd name="connsiteX6-1905" fmla="*/ 1301746 w 1306101"/>
                <a:gd name="connsiteY6-1906" fmla="*/ 953747 h 1424419"/>
                <a:gd name="connsiteX7-1907" fmla="*/ 1302599 w 1306101"/>
                <a:gd name="connsiteY7-1908" fmla="*/ 1003650 h 1424419"/>
                <a:gd name="connsiteX8-1909" fmla="*/ 1227376 w 1306101"/>
                <a:gd name="connsiteY8-1910" fmla="*/ 1152027 h 1424419"/>
                <a:gd name="connsiteX9-1911" fmla="*/ 1172881 w 1306101"/>
                <a:gd name="connsiteY9-1912" fmla="*/ 1179342 h 1424419"/>
                <a:gd name="connsiteX10-1913" fmla="*/ 792288 w 1306101"/>
                <a:gd name="connsiteY10-1914" fmla="*/ 1385653 h 1424419"/>
                <a:gd name="connsiteX11-1915" fmla="*/ 522686 w 1306101"/>
                <a:gd name="connsiteY11-1916" fmla="*/ 1384922 h 1424419"/>
                <a:gd name="connsiteX12-1917" fmla="*/ 94302 w 1306101"/>
                <a:gd name="connsiteY12-1918" fmla="*/ 1158755 h 1424419"/>
                <a:gd name="connsiteX13-1919" fmla="*/ 39429 w 1306101"/>
                <a:gd name="connsiteY13-1920" fmla="*/ 1117635 h 1424419"/>
                <a:gd name="connsiteX14-1921" fmla="*/ 667 w 1306101"/>
                <a:gd name="connsiteY14-1922" fmla="*/ 999105 h 1424419"/>
                <a:gd name="connsiteX15-1923" fmla="*/ 0 w 1306101"/>
                <a:gd name="connsiteY15-1924" fmla="*/ 972364 h 1424419"/>
                <a:gd name="connsiteX16-1925" fmla="*/ 2496 w 1306101"/>
                <a:gd name="connsiteY16-1926" fmla="*/ 463106 h 1424419"/>
                <a:gd name="connsiteX17-1927" fmla="*/ 2458 w 1306101"/>
                <a:gd name="connsiteY17-1928" fmla="*/ 429563 h 1424419"/>
                <a:gd name="connsiteX18-1929" fmla="*/ 75248 w 1306101"/>
                <a:gd name="connsiteY18-1930" fmla="*/ 303202 h 1424419"/>
                <a:gd name="connsiteX19-1931" fmla="*/ 106293 w 1306101"/>
                <a:gd name="connsiteY19-1932" fmla="*/ 282597 h 1424419"/>
                <a:gd name="connsiteX20-1933" fmla="*/ 541533 w 1306101"/>
                <a:gd name="connsiteY20-1934" fmla="*/ 38110 h 1424419"/>
                <a:gd name="connsiteX21-1935" fmla="*/ 653528 w 1306101"/>
                <a:gd name="connsiteY21-1936" fmla="*/ 0 h 1424419"/>
                <a:gd name="connsiteX0-1937" fmla="*/ 653528 w 1304819"/>
                <a:gd name="connsiteY0-1938" fmla="*/ 0 h 1424419"/>
                <a:gd name="connsiteX1-1939" fmla="*/ 757287 w 1304819"/>
                <a:gd name="connsiteY1-1940" fmla="*/ 32444 h 1424419"/>
                <a:gd name="connsiteX2-1941" fmla="*/ 1206876 w 1304819"/>
                <a:gd name="connsiteY2-1942" fmla="*/ 284945 h 1424419"/>
                <a:gd name="connsiteX3-1943" fmla="*/ 1237706 w 1304819"/>
                <a:gd name="connsiteY3-1944" fmla="*/ 306775 h 1424419"/>
                <a:gd name="connsiteX4-1945" fmla="*/ 1304420 w 1304819"/>
                <a:gd name="connsiteY4-1946" fmla="*/ 434263 h 1424419"/>
                <a:gd name="connsiteX5-1947" fmla="*/ 1303099 w 1304819"/>
                <a:gd name="connsiteY5-1948" fmla="*/ 495558 h 1424419"/>
                <a:gd name="connsiteX6-1949" fmla="*/ 1301746 w 1304819"/>
                <a:gd name="connsiteY6-1950" fmla="*/ 953747 h 1424419"/>
                <a:gd name="connsiteX7-1951" fmla="*/ 1302599 w 1304819"/>
                <a:gd name="connsiteY7-1952" fmla="*/ 1003650 h 1424419"/>
                <a:gd name="connsiteX8-1953" fmla="*/ 1227376 w 1304819"/>
                <a:gd name="connsiteY8-1954" fmla="*/ 1152027 h 1424419"/>
                <a:gd name="connsiteX9-1955" fmla="*/ 1172881 w 1304819"/>
                <a:gd name="connsiteY9-1956" fmla="*/ 1179342 h 1424419"/>
                <a:gd name="connsiteX10-1957" fmla="*/ 792288 w 1304819"/>
                <a:gd name="connsiteY10-1958" fmla="*/ 1385653 h 1424419"/>
                <a:gd name="connsiteX11-1959" fmla="*/ 522686 w 1304819"/>
                <a:gd name="connsiteY11-1960" fmla="*/ 1384922 h 1424419"/>
                <a:gd name="connsiteX12-1961" fmla="*/ 94302 w 1304819"/>
                <a:gd name="connsiteY12-1962" fmla="*/ 1158755 h 1424419"/>
                <a:gd name="connsiteX13-1963" fmla="*/ 39429 w 1304819"/>
                <a:gd name="connsiteY13-1964" fmla="*/ 1117635 h 1424419"/>
                <a:gd name="connsiteX14-1965" fmla="*/ 667 w 1304819"/>
                <a:gd name="connsiteY14-1966" fmla="*/ 999105 h 1424419"/>
                <a:gd name="connsiteX15-1967" fmla="*/ 0 w 1304819"/>
                <a:gd name="connsiteY15-1968" fmla="*/ 972364 h 1424419"/>
                <a:gd name="connsiteX16-1969" fmla="*/ 2496 w 1304819"/>
                <a:gd name="connsiteY16-1970" fmla="*/ 463106 h 1424419"/>
                <a:gd name="connsiteX17-1971" fmla="*/ 2458 w 1304819"/>
                <a:gd name="connsiteY17-1972" fmla="*/ 429563 h 1424419"/>
                <a:gd name="connsiteX18-1973" fmla="*/ 75248 w 1304819"/>
                <a:gd name="connsiteY18-1974" fmla="*/ 303202 h 1424419"/>
                <a:gd name="connsiteX19-1975" fmla="*/ 106293 w 1304819"/>
                <a:gd name="connsiteY19-1976" fmla="*/ 282597 h 1424419"/>
                <a:gd name="connsiteX20-1977" fmla="*/ 541533 w 1304819"/>
                <a:gd name="connsiteY20-1978" fmla="*/ 38110 h 1424419"/>
                <a:gd name="connsiteX21-1979" fmla="*/ 653528 w 1304819"/>
                <a:gd name="connsiteY21-1980" fmla="*/ 0 h 1424419"/>
                <a:gd name="connsiteX0-1981" fmla="*/ 653528 w 1306525"/>
                <a:gd name="connsiteY0-1982" fmla="*/ 0 h 1424419"/>
                <a:gd name="connsiteX1-1983" fmla="*/ 757287 w 1306525"/>
                <a:gd name="connsiteY1-1984" fmla="*/ 32444 h 1424419"/>
                <a:gd name="connsiteX2-1985" fmla="*/ 1206876 w 1306525"/>
                <a:gd name="connsiteY2-1986" fmla="*/ 284945 h 1424419"/>
                <a:gd name="connsiteX3-1987" fmla="*/ 1237706 w 1306525"/>
                <a:gd name="connsiteY3-1988" fmla="*/ 306775 h 1424419"/>
                <a:gd name="connsiteX4-1989" fmla="*/ 1304420 w 1306525"/>
                <a:gd name="connsiteY4-1990" fmla="*/ 434263 h 1424419"/>
                <a:gd name="connsiteX5-1991" fmla="*/ 1305806 w 1306525"/>
                <a:gd name="connsiteY5-1992" fmla="*/ 519922 h 1424419"/>
                <a:gd name="connsiteX6-1993" fmla="*/ 1301746 w 1306525"/>
                <a:gd name="connsiteY6-1994" fmla="*/ 953747 h 1424419"/>
                <a:gd name="connsiteX7-1995" fmla="*/ 1302599 w 1306525"/>
                <a:gd name="connsiteY7-1996" fmla="*/ 1003650 h 1424419"/>
                <a:gd name="connsiteX8-1997" fmla="*/ 1227376 w 1306525"/>
                <a:gd name="connsiteY8-1998" fmla="*/ 1152027 h 1424419"/>
                <a:gd name="connsiteX9-1999" fmla="*/ 1172881 w 1306525"/>
                <a:gd name="connsiteY9-2000" fmla="*/ 1179342 h 1424419"/>
                <a:gd name="connsiteX10-2001" fmla="*/ 792288 w 1306525"/>
                <a:gd name="connsiteY10-2002" fmla="*/ 1385653 h 1424419"/>
                <a:gd name="connsiteX11-2003" fmla="*/ 522686 w 1306525"/>
                <a:gd name="connsiteY11-2004" fmla="*/ 1384922 h 1424419"/>
                <a:gd name="connsiteX12-2005" fmla="*/ 94302 w 1306525"/>
                <a:gd name="connsiteY12-2006" fmla="*/ 1158755 h 1424419"/>
                <a:gd name="connsiteX13-2007" fmla="*/ 39429 w 1306525"/>
                <a:gd name="connsiteY13-2008" fmla="*/ 1117635 h 1424419"/>
                <a:gd name="connsiteX14-2009" fmla="*/ 667 w 1306525"/>
                <a:gd name="connsiteY14-2010" fmla="*/ 999105 h 1424419"/>
                <a:gd name="connsiteX15-2011" fmla="*/ 0 w 1306525"/>
                <a:gd name="connsiteY15-2012" fmla="*/ 972364 h 1424419"/>
                <a:gd name="connsiteX16-2013" fmla="*/ 2496 w 1306525"/>
                <a:gd name="connsiteY16-2014" fmla="*/ 463106 h 1424419"/>
                <a:gd name="connsiteX17-2015" fmla="*/ 2458 w 1306525"/>
                <a:gd name="connsiteY17-2016" fmla="*/ 429563 h 1424419"/>
                <a:gd name="connsiteX18-2017" fmla="*/ 75248 w 1306525"/>
                <a:gd name="connsiteY18-2018" fmla="*/ 303202 h 1424419"/>
                <a:gd name="connsiteX19-2019" fmla="*/ 106293 w 1306525"/>
                <a:gd name="connsiteY19-2020" fmla="*/ 282597 h 1424419"/>
                <a:gd name="connsiteX20-2021" fmla="*/ 541533 w 1306525"/>
                <a:gd name="connsiteY20-2022" fmla="*/ 38110 h 1424419"/>
                <a:gd name="connsiteX21-2023" fmla="*/ 653528 w 1306525"/>
                <a:gd name="connsiteY21-2024" fmla="*/ 0 h 1424419"/>
                <a:gd name="connsiteX0-2025" fmla="*/ 653528 w 1305814"/>
                <a:gd name="connsiteY0-2026" fmla="*/ 0 h 1424419"/>
                <a:gd name="connsiteX1-2027" fmla="*/ 757287 w 1305814"/>
                <a:gd name="connsiteY1-2028" fmla="*/ 32444 h 1424419"/>
                <a:gd name="connsiteX2-2029" fmla="*/ 1206876 w 1305814"/>
                <a:gd name="connsiteY2-2030" fmla="*/ 284945 h 1424419"/>
                <a:gd name="connsiteX3-2031" fmla="*/ 1237706 w 1305814"/>
                <a:gd name="connsiteY3-2032" fmla="*/ 306775 h 1424419"/>
                <a:gd name="connsiteX4-2033" fmla="*/ 1304420 w 1305814"/>
                <a:gd name="connsiteY4-2034" fmla="*/ 434263 h 1424419"/>
                <a:gd name="connsiteX5-2035" fmla="*/ 1305806 w 1305814"/>
                <a:gd name="connsiteY5-2036" fmla="*/ 519922 h 1424419"/>
                <a:gd name="connsiteX6-2037" fmla="*/ 1301746 w 1305814"/>
                <a:gd name="connsiteY6-2038" fmla="*/ 953747 h 1424419"/>
                <a:gd name="connsiteX7-2039" fmla="*/ 1302599 w 1305814"/>
                <a:gd name="connsiteY7-2040" fmla="*/ 1003650 h 1424419"/>
                <a:gd name="connsiteX8-2041" fmla="*/ 1227376 w 1305814"/>
                <a:gd name="connsiteY8-2042" fmla="*/ 1152027 h 1424419"/>
                <a:gd name="connsiteX9-2043" fmla="*/ 1172881 w 1305814"/>
                <a:gd name="connsiteY9-2044" fmla="*/ 1179342 h 1424419"/>
                <a:gd name="connsiteX10-2045" fmla="*/ 792288 w 1305814"/>
                <a:gd name="connsiteY10-2046" fmla="*/ 1385653 h 1424419"/>
                <a:gd name="connsiteX11-2047" fmla="*/ 522686 w 1305814"/>
                <a:gd name="connsiteY11-2048" fmla="*/ 1384922 h 1424419"/>
                <a:gd name="connsiteX12-2049" fmla="*/ 94302 w 1305814"/>
                <a:gd name="connsiteY12-2050" fmla="*/ 1158755 h 1424419"/>
                <a:gd name="connsiteX13-2051" fmla="*/ 39429 w 1305814"/>
                <a:gd name="connsiteY13-2052" fmla="*/ 1117635 h 1424419"/>
                <a:gd name="connsiteX14-2053" fmla="*/ 667 w 1305814"/>
                <a:gd name="connsiteY14-2054" fmla="*/ 999105 h 1424419"/>
                <a:gd name="connsiteX15-2055" fmla="*/ 0 w 1305814"/>
                <a:gd name="connsiteY15-2056" fmla="*/ 972364 h 1424419"/>
                <a:gd name="connsiteX16-2057" fmla="*/ 2496 w 1305814"/>
                <a:gd name="connsiteY16-2058" fmla="*/ 463106 h 1424419"/>
                <a:gd name="connsiteX17-2059" fmla="*/ 2458 w 1305814"/>
                <a:gd name="connsiteY17-2060" fmla="*/ 429563 h 1424419"/>
                <a:gd name="connsiteX18-2061" fmla="*/ 75248 w 1305814"/>
                <a:gd name="connsiteY18-2062" fmla="*/ 303202 h 1424419"/>
                <a:gd name="connsiteX19-2063" fmla="*/ 106293 w 1305814"/>
                <a:gd name="connsiteY19-2064" fmla="*/ 282597 h 1424419"/>
                <a:gd name="connsiteX20-2065" fmla="*/ 541533 w 1305814"/>
                <a:gd name="connsiteY20-2066" fmla="*/ 38110 h 1424419"/>
                <a:gd name="connsiteX21-2067" fmla="*/ 653528 w 1305814"/>
                <a:gd name="connsiteY21-2068" fmla="*/ 0 h 1424419"/>
                <a:gd name="connsiteX0-2069" fmla="*/ 653528 w 1305814"/>
                <a:gd name="connsiteY0-2070" fmla="*/ 0 h 1424419"/>
                <a:gd name="connsiteX1-2071" fmla="*/ 757287 w 1305814"/>
                <a:gd name="connsiteY1-2072" fmla="*/ 32444 h 1424419"/>
                <a:gd name="connsiteX2-2073" fmla="*/ 1206876 w 1305814"/>
                <a:gd name="connsiteY2-2074" fmla="*/ 284945 h 1424419"/>
                <a:gd name="connsiteX3-2075" fmla="*/ 1237706 w 1305814"/>
                <a:gd name="connsiteY3-2076" fmla="*/ 306775 h 1424419"/>
                <a:gd name="connsiteX4-2077" fmla="*/ 1304420 w 1305814"/>
                <a:gd name="connsiteY4-2078" fmla="*/ 434263 h 1424419"/>
                <a:gd name="connsiteX5-2079" fmla="*/ 1305806 w 1305814"/>
                <a:gd name="connsiteY5-2080" fmla="*/ 519922 h 1424419"/>
                <a:gd name="connsiteX6-2081" fmla="*/ 1301746 w 1305814"/>
                <a:gd name="connsiteY6-2082" fmla="*/ 953747 h 1424419"/>
                <a:gd name="connsiteX7-2083" fmla="*/ 1302599 w 1305814"/>
                <a:gd name="connsiteY7-2084" fmla="*/ 1003650 h 1424419"/>
                <a:gd name="connsiteX8-2085" fmla="*/ 1227376 w 1305814"/>
                <a:gd name="connsiteY8-2086" fmla="*/ 1152027 h 1424419"/>
                <a:gd name="connsiteX9-2087" fmla="*/ 1172881 w 1305814"/>
                <a:gd name="connsiteY9-2088" fmla="*/ 1179342 h 1424419"/>
                <a:gd name="connsiteX10-2089" fmla="*/ 792288 w 1305814"/>
                <a:gd name="connsiteY10-2090" fmla="*/ 1385653 h 1424419"/>
                <a:gd name="connsiteX11-2091" fmla="*/ 522686 w 1305814"/>
                <a:gd name="connsiteY11-2092" fmla="*/ 1384922 h 1424419"/>
                <a:gd name="connsiteX12-2093" fmla="*/ 94302 w 1305814"/>
                <a:gd name="connsiteY12-2094" fmla="*/ 1158755 h 1424419"/>
                <a:gd name="connsiteX13-2095" fmla="*/ 39429 w 1305814"/>
                <a:gd name="connsiteY13-2096" fmla="*/ 1117635 h 1424419"/>
                <a:gd name="connsiteX14-2097" fmla="*/ 667 w 1305814"/>
                <a:gd name="connsiteY14-2098" fmla="*/ 999105 h 1424419"/>
                <a:gd name="connsiteX15-2099" fmla="*/ 0 w 1305814"/>
                <a:gd name="connsiteY15-2100" fmla="*/ 972364 h 1424419"/>
                <a:gd name="connsiteX16-2101" fmla="*/ 2496 w 1305814"/>
                <a:gd name="connsiteY16-2102" fmla="*/ 463106 h 1424419"/>
                <a:gd name="connsiteX17-2103" fmla="*/ 2458 w 1305814"/>
                <a:gd name="connsiteY17-2104" fmla="*/ 429563 h 1424419"/>
                <a:gd name="connsiteX18-2105" fmla="*/ 75248 w 1305814"/>
                <a:gd name="connsiteY18-2106" fmla="*/ 303202 h 1424419"/>
                <a:gd name="connsiteX19-2107" fmla="*/ 106293 w 1305814"/>
                <a:gd name="connsiteY19-2108" fmla="*/ 282597 h 1424419"/>
                <a:gd name="connsiteX20-2109" fmla="*/ 541533 w 1305814"/>
                <a:gd name="connsiteY20-2110" fmla="*/ 38110 h 1424419"/>
                <a:gd name="connsiteX21-2111" fmla="*/ 653528 w 1305814"/>
                <a:gd name="connsiteY21-2112" fmla="*/ 0 h 1424419"/>
                <a:gd name="connsiteX0-2113" fmla="*/ 653528 w 1305814"/>
                <a:gd name="connsiteY0-2114" fmla="*/ 0 h 1424419"/>
                <a:gd name="connsiteX1-2115" fmla="*/ 757287 w 1305814"/>
                <a:gd name="connsiteY1-2116" fmla="*/ 32444 h 1424419"/>
                <a:gd name="connsiteX2-2117" fmla="*/ 1206876 w 1305814"/>
                <a:gd name="connsiteY2-2118" fmla="*/ 284945 h 1424419"/>
                <a:gd name="connsiteX3-2119" fmla="*/ 1237706 w 1305814"/>
                <a:gd name="connsiteY3-2120" fmla="*/ 306775 h 1424419"/>
                <a:gd name="connsiteX4-2121" fmla="*/ 1304420 w 1305814"/>
                <a:gd name="connsiteY4-2122" fmla="*/ 434263 h 1424419"/>
                <a:gd name="connsiteX5-2123" fmla="*/ 1305806 w 1305814"/>
                <a:gd name="connsiteY5-2124" fmla="*/ 519922 h 1424419"/>
                <a:gd name="connsiteX6-2125" fmla="*/ 1301746 w 1305814"/>
                <a:gd name="connsiteY6-2126" fmla="*/ 953747 h 1424419"/>
                <a:gd name="connsiteX7-2127" fmla="*/ 1302599 w 1305814"/>
                <a:gd name="connsiteY7-2128" fmla="*/ 1003650 h 1424419"/>
                <a:gd name="connsiteX8-2129" fmla="*/ 1227376 w 1305814"/>
                <a:gd name="connsiteY8-2130" fmla="*/ 1152027 h 1424419"/>
                <a:gd name="connsiteX9-2131" fmla="*/ 1174235 w 1305814"/>
                <a:gd name="connsiteY9-2132" fmla="*/ 1184756 h 1424419"/>
                <a:gd name="connsiteX10-2133" fmla="*/ 792288 w 1305814"/>
                <a:gd name="connsiteY10-2134" fmla="*/ 1385653 h 1424419"/>
                <a:gd name="connsiteX11-2135" fmla="*/ 522686 w 1305814"/>
                <a:gd name="connsiteY11-2136" fmla="*/ 1384922 h 1424419"/>
                <a:gd name="connsiteX12-2137" fmla="*/ 94302 w 1305814"/>
                <a:gd name="connsiteY12-2138" fmla="*/ 1158755 h 1424419"/>
                <a:gd name="connsiteX13-2139" fmla="*/ 39429 w 1305814"/>
                <a:gd name="connsiteY13-2140" fmla="*/ 1117635 h 1424419"/>
                <a:gd name="connsiteX14-2141" fmla="*/ 667 w 1305814"/>
                <a:gd name="connsiteY14-2142" fmla="*/ 999105 h 1424419"/>
                <a:gd name="connsiteX15-2143" fmla="*/ 0 w 1305814"/>
                <a:gd name="connsiteY15-2144" fmla="*/ 972364 h 1424419"/>
                <a:gd name="connsiteX16-2145" fmla="*/ 2496 w 1305814"/>
                <a:gd name="connsiteY16-2146" fmla="*/ 463106 h 1424419"/>
                <a:gd name="connsiteX17-2147" fmla="*/ 2458 w 1305814"/>
                <a:gd name="connsiteY17-2148" fmla="*/ 429563 h 1424419"/>
                <a:gd name="connsiteX18-2149" fmla="*/ 75248 w 1305814"/>
                <a:gd name="connsiteY18-2150" fmla="*/ 303202 h 1424419"/>
                <a:gd name="connsiteX19-2151" fmla="*/ 106293 w 1305814"/>
                <a:gd name="connsiteY19-2152" fmla="*/ 282597 h 1424419"/>
                <a:gd name="connsiteX20-2153" fmla="*/ 541533 w 1305814"/>
                <a:gd name="connsiteY20-2154" fmla="*/ 38110 h 1424419"/>
                <a:gd name="connsiteX21-2155" fmla="*/ 653528 w 1305814"/>
                <a:gd name="connsiteY21-2156" fmla="*/ 0 h 1424419"/>
                <a:gd name="connsiteX0-2157" fmla="*/ 653528 w 1305814"/>
                <a:gd name="connsiteY0-2158" fmla="*/ 0 h 1424419"/>
                <a:gd name="connsiteX1-2159" fmla="*/ 757287 w 1305814"/>
                <a:gd name="connsiteY1-2160" fmla="*/ 32444 h 1424419"/>
                <a:gd name="connsiteX2-2161" fmla="*/ 1206876 w 1305814"/>
                <a:gd name="connsiteY2-2162" fmla="*/ 284945 h 1424419"/>
                <a:gd name="connsiteX3-2163" fmla="*/ 1237706 w 1305814"/>
                <a:gd name="connsiteY3-2164" fmla="*/ 306775 h 1424419"/>
                <a:gd name="connsiteX4-2165" fmla="*/ 1304420 w 1305814"/>
                <a:gd name="connsiteY4-2166" fmla="*/ 434263 h 1424419"/>
                <a:gd name="connsiteX5-2167" fmla="*/ 1305806 w 1305814"/>
                <a:gd name="connsiteY5-2168" fmla="*/ 519922 h 1424419"/>
                <a:gd name="connsiteX6-2169" fmla="*/ 1301746 w 1305814"/>
                <a:gd name="connsiteY6-2170" fmla="*/ 953747 h 1424419"/>
                <a:gd name="connsiteX7-2171" fmla="*/ 1302599 w 1305814"/>
                <a:gd name="connsiteY7-2172" fmla="*/ 1003650 h 1424419"/>
                <a:gd name="connsiteX8-2173" fmla="*/ 1227376 w 1305814"/>
                <a:gd name="connsiteY8-2174" fmla="*/ 1152027 h 1424419"/>
                <a:gd name="connsiteX9-2175" fmla="*/ 1174235 w 1305814"/>
                <a:gd name="connsiteY9-2176" fmla="*/ 1184756 h 1424419"/>
                <a:gd name="connsiteX10-2177" fmla="*/ 792288 w 1305814"/>
                <a:gd name="connsiteY10-2178" fmla="*/ 1385653 h 1424419"/>
                <a:gd name="connsiteX11-2179" fmla="*/ 522686 w 1305814"/>
                <a:gd name="connsiteY11-2180" fmla="*/ 1384922 h 1424419"/>
                <a:gd name="connsiteX12-2181" fmla="*/ 94302 w 1305814"/>
                <a:gd name="connsiteY12-2182" fmla="*/ 1158755 h 1424419"/>
                <a:gd name="connsiteX13-2183" fmla="*/ 39429 w 1305814"/>
                <a:gd name="connsiteY13-2184" fmla="*/ 1117635 h 1424419"/>
                <a:gd name="connsiteX14-2185" fmla="*/ 667 w 1305814"/>
                <a:gd name="connsiteY14-2186" fmla="*/ 999105 h 1424419"/>
                <a:gd name="connsiteX15-2187" fmla="*/ 0 w 1305814"/>
                <a:gd name="connsiteY15-2188" fmla="*/ 972364 h 1424419"/>
                <a:gd name="connsiteX16-2189" fmla="*/ 2496 w 1305814"/>
                <a:gd name="connsiteY16-2190" fmla="*/ 463106 h 1424419"/>
                <a:gd name="connsiteX17-2191" fmla="*/ 2458 w 1305814"/>
                <a:gd name="connsiteY17-2192" fmla="*/ 429563 h 1424419"/>
                <a:gd name="connsiteX18-2193" fmla="*/ 75248 w 1305814"/>
                <a:gd name="connsiteY18-2194" fmla="*/ 303202 h 1424419"/>
                <a:gd name="connsiteX19-2195" fmla="*/ 106293 w 1305814"/>
                <a:gd name="connsiteY19-2196" fmla="*/ 282597 h 1424419"/>
                <a:gd name="connsiteX20-2197" fmla="*/ 541533 w 1305814"/>
                <a:gd name="connsiteY20-2198" fmla="*/ 38110 h 1424419"/>
                <a:gd name="connsiteX21-2199" fmla="*/ 653528 w 1305814"/>
                <a:gd name="connsiteY21-2200" fmla="*/ 0 h 1424419"/>
                <a:gd name="connsiteX0-2201" fmla="*/ 653528 w 1305814"/>
                <a:gd name="connsiteY0-2202" fmla="*/ 0 h 1427408"/>
                <a:gd name="connsiteX1-2203" fmla="*/ 757287 w 1305814"/>
                <a:gd name="connsiteY1-2204" fmla="*/ 32444 h 1427408"/>
                <a:gd name="connsiteX2-2205" fmla="*/ 1206876 w 1305814"/>
                <a:gd name="connsiteY2-2206" fmla="*/ 284945 h 1427408"/>
                <a:gd name="connsiteX3-2207" fmla="*/ 1237706 w 1305814"/>
                <a:gd name="connsiteY3-2208" fmla="*/ 306775 h 1427408"/>
                <a:gd name="connsiteX4-2209" fmla="*/ 1304420 w 1305814"/>
                <a:gd name="connsiteY4-2210" fmla="*/ 434263 h 1427408"/>
                <a:gd name="connsiteX5-2211" fmla="*/ 1305806 w 1305814"/>
                <a:gd name="connsiteY5-2212" fmla="*/ 519922 h 1427408"/>
                <a:gd name="connsiteX6-2213" fmla="*/ 1301746 w 1305814"/>
                <a:gd name="connsiteY6-2214" fmla="*/ 953747 h 1427408"/>
                <a:gd name="connsiteX7-2215" fmla="*/ 1302599 w 1305814"/>
                <a:gd name="connsiteY7-2216" fmla="*/ 1003650 h 1427408"/>
                <a:gd name="connsiteX8-2217" fmla="*/ 1227376 w 1305814"/>
                <a:gd name="connsiteY8-2218" fmla="*/ 1152027 h 1427408"/>
                <a:gd name="connsiteX9-2219" fmla="*/ 1174235 w 1305814"/>
                <a:gd name="connsiteY9-2220" fmla="*/ 1184756 h 1427408"/>
                <a:gd name="connsiteX10-2221" fmla="*/ 792288 w 1305814"/>
                <a:gd name="connsiteY10-2222" fmla="*/ 1385653 h 1427408"/>
                <a:gd name="connsiteX11-2223" fmla="*/ 517719 w 1305814"/>
                <a:gd name="connsiteY11-2224" fmla="*/ 1389889 h 1427408"/>
                <a:gd name="connsiteX12-2225" fmla="*/ 94302 w 1305814"/>
                <a:gd name="connsiteY12-2226" fmla="*/ 1158755 h 1427408"/>
                <a:gd name="connsiteX13-2227" fmla="*/ 39429 w 1305814"/>
                <a:gd name="connsiteY13-2228" fmla="*/ 1117635 h 1427408"/>
                <a:gd name="connsiteX14-2229" fmla="*/ 667 w 1305814"/>
                <a:gd name="connsiteY14-2230" fmla="*/ 999105 h 1427408"/>
                <a:gd name="connsiteX15-2231" fmla="*/ 0 w 1305814"/>
                <a:gd name="connsiteY15-2232" fmla="*/ 972364 h 1427408"/>
                <a:gd name="connsiteX16-2233" fmla="*/ 2496 w 1305814"/>
                <a:gd name="connsiteY16-2234" fmla="*/ 463106 h 1427408"/>
                <a:gd name="connsiteX17-2235" fmla="*/ 2458 w 1305814"/>
                <a:gd name="connsiteY17-2236" fmla="*/ 429563 h 1427408"/>
                <a:gd name="connsiteX18-2237" fmla="*/ 75248 w 1305814"/>
                <a:gd name="connsiteY18-2238" fmla="*/ 303202 h 1427408"/>
                <a:gd name="connsiteX19-2239" fmla="*/ 106293 w 1305814"/>
                <a:gd name="connsiteY19-2240" fmla="*/ 282597 h 1427408"/>
                <a:gd name="connsiteX20-2241" fmla="*/ 541533 w 1305814"/>
                <a:gd name="connsiteY20-2242" fmla="*/ 38110 h 1427408"/>
                <a:gd name="connsiteX21-2243" fmla="*/ 653528 w 1305814"/>
                <a:gd name="connsiteY21-2244" fmla="*/ 0 h 1427408"/>
                <a:gd name="connsiteX0-2245" fmla="*/ 653528 w 1305814"/>
                <a:gd name="connsiteY0-2246" fmla="*/ 0 h 1427408"/>
                <a:gd name="connsiteX1-2247" fmla="*/ 757287 w 1305814"/>
                <a:gd name="connsiteY1-2248" fmla="*/ 32444 h 1427408"/>
                <a:gd name="connsiteX2-2249" fmla="*/ 1206876 w 1305814"/>
                <a:gd name="connsiteY2-2250" fmla="*/ 284945 h 1427408"/>
                <a:gd name="connsiteX3-2251" fmla="*/ 1237706 w 1305814"/>
                <a:gd name="connsiteY3-2252" fmla="*/ 306775 h 1427408"/>
                <a:gd name="connsiteX4-2253" fmla="*/ 1304420 w 1305814"/>
                <a:gd name="connsiteY4-2254" fmla="*/ 434263 h 1427408"/>
                <a:gd name="connsiteX5-2255" fmla="*/ 1305806 w 1305814"/>
                <a:gd name="connsiteY5-2256" fmla="*/ 519922 h 1427408"/>
                <a:gd name="connsiteX6-2257" fmla="*/ 1301746 w 1305814"/>
                <a:gd name="connsiteY6-2258" fmla="*/ 953747 h 1427408"/>
                <a:gd name="connsiteX7-2259" fmla="*/ 1302599 w 1305814"/>
                <a:gd name="connsiteY7-2260" fmla="*/ 1003650 h 1427408"/>
                <a:gd name="connsiteX8-2261" fmla="*/ 1227376 w 1305814"/>
                <a:gd name="connsiteY8-2262" fmla="*/ 1152027 h 1427408"/>
                <a:gd name="connsiteX9-2263" fmla="*/ 1174235 w 1305814"/>
                <a:gd name="connsiteY9-2264" fmla="*/ 1184756 h 1427408"/>
                <a:gd name="connsiteX10-2265" fmla="*/ 792288 w 1305814"/>
                <a:gd name="connsiteY10-2266" fmla="*/ 1385653 h 1427408"/>
                <a:gd name="connsiteX11-2267" fmla="*/ 517719 w 1305814"/>
                <a:gd name="connsiteY11-2268" fmla="*/ 1389889 h 1427408"/>
                <a:gd name="connsiteX12-2269" fmla="*/ 94302 w 1305814"/>
                <a:gd name="connsiteY12-2270" fmla="*/ 1158755 h 1427408"/>
                <a:gd name="connsiteX13-2271" fmla="*/ 39429 w 1305814"/>
                <a:gd name="connsiteY13-2272" fmla="*/ 1117635 h 1427408"/>
                <a:gd name="connsiteX14-2273" fmla="*/ 667 w 1305814"/>
                <a:gd name="connsiteY14-2274" fmla="*/ 999105 h 1427408"/>
                <a:gd name="connsiteX15-2275" fmla="*/ 0 w 1305814"/>
                <a:gd name="connsiteY15-2276" fmla="*/ 972364 h 1427408"/>
                <a:gd name="connsiteX16-2277" fmla="*/ 2496 w 1305814"/>
                <a:gd name="connsiteY16-2278" fmla="*/ 463106 h 1427408"/>
                <a:gd name="connsiteX17-2279" fmla="*/ 2458 w 1305814"/>
                <a:gd name="connsiteY17-2280" fmla="*/ 429563 h 1427408"/>
                <a:gd name="connsiteX18-2281" fmla="*/ 75248 w 1305814"/>
                <a:gd name="connsiteY18-2282" fmla="*/ 303202 h 1427408"/>
                <a:gd name="connsiteX19-2283" fmla="*/ 106293 w 1305814"/>
                <a:gd name="connsiteY19-2284" fmla="*/ 282597 h 1427408"/>
                <a:gd name="connsiteX20-2285" fmla="*/ 541533 w 1305814"/>
                <a:gd name="connsiteY20-2286" fmla="*/ 38110 h 1427408"/>
                <a:gd name="connsiteX21-2287" fmla="*/ 653528 w 1305814"/>
                <a:gd name="connsiteY21-2288" fmla="*/ 0 h 1427408"/>
                <a:gd name="connsiteX0-2289" fmla="*/ 653528 w 1305814"/>
                <a:gd name="connsiteY0-2290" fmla="*/ 0 h 1421591"/>
                <a:gd name="connsiteX1-2291" fmla="*/ 757287 w 1305814"/>
                <a:gd name="connsiteY1-2292" fmla="*/ 32444 h 1421591"/>
                <a:gd name="connsiteX2-2293" fmla="*/ 1206876 w 1305814"/>
                <a:gd name="connsiteY2-2294" fmla="*/ 284945 h 1421591"/>
                <a:gd name="connsiteX3-2295" fmla="*/ 1237706 w 1305814"/>
                <a:gd name="connsiteY3-2296" fmla="*/ 306775 h 1421591"/>
                <a:gd name="connsiteX4-2297" fmla="*/ 1304420 w 1305814"/>
                <a:gd name="connsiteY4-2298" fmla="*/ 434263 h 1421591"/>
                <a:gd name="connsiteX5-2299" fmla="*/ 1305806 w 1305814"/>
                <a:gd name="connsiteY5-2300" fmla="*/ 519922 h 1421591"/>
                <a:gd name="connsiteX6-2301" fmla="*/ 1301746 w 1305814"/>
                <a:gd name="connsiteY6-2302" fmla="*/ 953747 h 1421591"/>
                <a:gd name="connsiteX7-2303" fmla="*/ 1302599 w 1305814"/>
                <a:gd name="connsiteY7-2304" fmla="*/ 1003650 h 1421591"/>
                <a:gd name="connsiteX8-2305" fmla="*/ 1227376 w 1305814"/>
                <a:gd name="connsiteY8-2306" fmla="*/ 1152027 h 1421591"/>
                <a:gd name="connsiteX9-2307" fmla="*/ 1174235 w 1305814"/>
                <a:gd name="connsiteY9-2308" fmla="*/ 1184756 h 1421591"/>
                <a:gd name="connsiteX10-2309" fmla="*/ 792288 w 1305814"/>
                <a:gd name="connsiteY10-2310" fmla="*/ 1385653 h 1421591"/>
                <a:gd name="connsiteX11-2311" fmla="*/ 502818 w 1305814"/>
                <a:gd name="connsiteY11-2312" fmla="*/ 1379955 h 1421591"/>
                <a:gd name="connsiteX12-2313" fmla="*/ 94302 w 1305814"/>
                <a:gd name="connsiteY12-2314" fmla="*/ 1158755 h 1421591"/>
                <a:gd name="connsiteX13-2315" fmla="*/ 39429 w 1305814"/>
                <a:gd name="connsiteY13-2316" fmla="*/ 1117635 h 1421591"/>
                <a:gd name="connsiteX14-2317" fmla="*/ 667 w 1305814"/>
                <a:gd name="connsiteY14-2318" fmla="*/ 999105 h 1421591"/>
                <a:gd name="connsiteX15-2319" fmla="*/ 0 w 1305814"/>
                <a:gd name="connsiteY15-2320" fmla="*/ 972364 h 1421591"/>
                <a:gd name="connsiteX16-2321" fmla="*/ 2496 w 1305814"/>
                <a:gd name="connsiteY16-2322" fmla="*/ 463106 h 1421591"/>
                <a:gd name="connsiteX17-2323" fmla="*/ 2458 w 1305814"/>
                <a:gd name="connsiteY17-2324" fmla="*/ 429563 h 1421591"/>
                <a:gd name="connsiteX18-2325" fmla="*/ 75248 w 1305814"/>
                <a:gd name="connsiteY18-2326" fmla="*/ 303202 h 1421591"/>
                <a:gd name="connsiteX19-2327" fmla="*/ 106293 w 1305814"/>
                <a:gd name="connsiteY19-2328" fmla="*/ 282597 h 1421591"/>
                <a:gd name="connsiteX20-2329" fmla="*/ 541533 w 1305814"/>
                <a:gd name="connsiteY20-2330" fmla="*/ 38110 h 1421591"/>
                <a:gd name="connsiteX21-2331" fmla="*/ 653528 w 1305814"/>
                <a:gd name="connsiteY21-2332" fmla="*/ 0 h 1421591"/>
                <a:gd name="connsiteX0-2333" fmla="*/ 653528 w 1305814"/>
                <a:gd name="connsiteY0-2334" fmla="*/ 0 h 1423589"/>
                <a:gd name="connsiteX1-2335" fmla="*/ 757287 w 1305814"/>
                <a:gd name="connsiteY1-2336" fmla="*/ 32444 h 1423589"/>
                <a:gd name="connsiteX2-2337" fmla="*/ 1206876 w 1305814"/>
                <a:gd name="connsiteY2-2338" fmla="*/ 284945 h 1423589"/>
                <a:gd name="connsiteX3-2339" fmla="*/ 1237706 w 1305814"/>
                <a:gd name="connsiteY3-2340" fmla="*/ 306775 h 1423589"/>
                <a:gd name="connsiteX4-2341" fmla="*/ 1304420 w 1305814"/>
                <a:gd name="connsiteY4-2342" fmla="*/ 434263 h 1423589"/>
                <a:gd name="connsiteX5-2343" fmla="*/ 1305806 w 1305814"/>
                <a:gd name="connsiteY5-2344" fmla="*/ 519922 h 1423589"/>
                <a:gd name="connsiteX6-2345" fmla="*/ 1301746 w 1305814"/>
                <a:gd name="connsiteY6-2346" fmla="*/ 953747 h 1423589"/>
                <a:gd name="connsiteX7-2347" fmla="*/ 1302599 w 1305814"/>
                <a:gd name="connsiteY7-2348" fmla="*/ 1003650 h 1423589"/>
                <a:gd name="connsiteX8-2349" fmla="*/ 1227376 w 1305814"/>
                <a:gd name="connsiteY8-2350" fmla="*/ 1152027 h 1423589"/>
                <a:gd name="connsiteX9-2351" fmla="*/ 1174235 w 1305814"/>
                <a:gd name="connsiteY9-2352" fmla="*/ 1184756 h 1423589"/>
                <a:gd name="connsiteX10-2353" fmla="*/ 792288 w 1305814"/>
                <a:gd name="connsiteY10-2354" fmla="*/ 1385653 h 1423589"/>
                <a:gd name="connsiteX11-2355" fmla="*/ 502818 w 1305814"/>
                <a:gd name="connsiteY11-2356" fmla="*/ 1379955 h 1423589"/>
                <a:gd name="connsiteX12-2357" fmla="*/ 94302 w 1305814"/>
                <a:gd name="connsiteY12-2358" fmla="*/ 1158755 h 1423589"/>
                <a:gd name="connsiteX13-2359" fmla="*/ 39429 w 1305814"/>
                <a:gd name="connsiteY13-2360" fmla="*/ 1117635 h 1423589"/>
                <a:gd name="connsiteX14-2361" fmla="*/ 667 w 1305814"/>
                <a:gd name="connsiteY14-2362" fmla="*/ 999105 h 1423589"/>
                <a:gd name="connsiteX15-2363" fmla="*/ 0 w 1305814"/>
                <a:gd name="connsiteY15-2364" fmla="*/ 972364 h 1423589"/>
                <a:gd name="connsiteX16-2365" fmla="*/ 2496 w 1305814"/>
                <a:gd name="connsiteY16-2366" fmla="*/ 463106 h 1423589"/>
                <a:gd name="connsiteX17-2367" fmla="*/ 2458 w 1305814"/>
                <a:gd name="connsiteY17-2368" fmla="*/ 429563 h 1423589"/>
                <a:gd name="connsiteX18-2369" fmla="*/ 75248 w 1305814"/>
                <a:gd name="connsiteY18-2370" fmla="*/ 303202 h 1423589"/>
                <a:gd name="connsiteX19-2371" fmla="*/ 106293 w 1305814"/>
                <a:gd name="connsiteY19-2372" fmla="*/ 282597 h 1423589"/>
                <a:gd name="connsiteX20-2373" fmla="*/ 541533 w 1305814"/>
                <a:gd name="connsiteY20-2374" fmla="*/ 38110 h 1423589"/>
                <a:gd name="connsiteX21-2375" fmla="*/ 653528 w 1305814"/>
                <a:gd name="connsiteY21-2376" fmla="*/ 0 h 142358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1305814" h="1423589">
                  <a:moveTo>
                    <a:pt x="653528" y="0"/>
                  </a:moveTo>
                  <a:cubicBezTo>
                    <a:pt x="684553" y="-1"/>
                    <a:pt x="736057" y="24011"/>
                    <a:pt x="757287" y="32444"/>
                  </a:cubicBezTo>
                  <a:lnTo>
                    <a:pt x="1206876" y="284945"/>
                  </a:lnTo>
                  <a:cubicBezTo>
                    <a:pt x="1213399" y="291230"/>
                    <a:pt x="1233090" y="301119"/>
                    <a:pt x="1237706" y="306775"/>
                  </a:cubicBezTo>
                  <a:cubicBezTo>
                    <a:pt x="1285405" y="341141"/>
                    <a:pt x="1301367" y="360355"/>
                    <a:pt x="1304420" y="434263"/>
                  </a:cubicBezTo>
                  <a:cubicBezTo>
                    <a:pt x="1306256" y="435452"/>
                    <a:pt x="1303756" y="518852"/>
                    <a:pt x="1305806" y="519922"/>
                  </a:cubicBezTo>
                  <a:cubicBezTo>
                    <a:pt x="1306028" y="563787"/>
                    <a:pt x="1301771" y="907207"/>
                    <a:pt x="1301746" y="953747"/>
                  </a:cubicBezTo>
                  <a:cubicBezTo>
                    <a:pt x="1301579" y="970833"/>
                    <a:pt x="1302766" y="986564"/>
                    <a:pt x="1302599" y="1003650"/>
                  </a:cubicBezTo>
                  <a:cubicBezTo>
                    <a:pt x="1298075" y="1097264"/>
                    <a:pt x="1299308" y="1117497"/>
                    <a:pt x="1227376" y="1152027"/>
                  </a:cubicBezTo>
                  <a:cubicBezTo>
                    <a:pt x="1229069" y="1151612"/>
                    <a:pt x="1262992" y="1133636"/>
                    <a:pt x="1174235" y="1184756"/>
                  </a:cubicBezTo>
                  <a:cubicBezTo>
                    <a:pt x="1102911" y="1225835"/>
                    <a:pt x="986013" y="1283805"/>
                    <a:pt x="792288" y="1385653"/>
                  </a:cubicBezTo>
                  <a:cubicBezTo>
                    <a:pt x="702978" y="1424034"/>
                    <a:pt x="634560" y="1449454"/>
                    <a:pt x="502818" y="1379955"/>
                  </a:cubicBezTo>
                  <a:cubicBezTo>
                    <a:pt x="358670" y="1301859"/>
                    <a:pt x="241278" y="1242506"/>
                    <a:pt x="94302" y="1158755"/>
                  </a:cubicBezTo>
                  <a:cubicBezTo>
                    <a:pt x="64301" y="1138833"/>
                    <a:pt x="61069" y="1137739"/>
                    <a:pt x="39429" y="1117635"/>
                  </a:cubicBezTo>
                  <a:cubicBezTo>
                    <a:pt x="9399" y="1091481"/>
                    <a:pt x="81" y="1056313"/>
                    <a:pt x="667" y="999105"/>
                  </a:cubicBezTo>
                  <a:cubicBezTo>
                    <a:pt x="445" y="990191"/>
                    <a:pt x="222" y="981278"/>
                    <a:pt x="0" y="972364"/>
                  </a:cubicBezTo>
                  <a:lnTo>
                    <a:pt x="2496" y="463106"/>
                  </a:lnTo>
                  <a:cubicBezTo>
                    <a:pt x="2483" y="451925"/>
                    <a:pt x="2471" y="440744"/>
                    <a:pt x="2458" y="429563"/>
                  </a:cubicBezTo>
                  <a:cubicBezTo>
                    <a:pt x="2770" y="365277"/>
                    <a:pt x="14732" y="348090"/>
                    <a:pt x="75248" y="303202"/>
                  </a:cubicBezTo>
                  <a:lnTo>
                    <a:pt x="106293" y="282597"/>
                  </a:lnTo>
                  <a:lnTo>
                    <a:pt x="541533" y="38110"/>
                  </a:lnTo>
                  <a:cubicBezTo>
                    <a:pt x="582751" y="12487"/>
                    <a:pt x="613897" y="0"/>
                    <a:pt x="653528" y="0"/>
                  </a:cubicBezTo>
                  <a:close/>
                </a:path>
              </a:pathLst>
            </a:custGeom>
            <a:solidFill>
              <a:schemeClr val="bg1">
                <a:alpha val="5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85000"/>
                    <a:lumOff val="15000"/>
                  </a:schemeClr>
                </a:solidFill>
                <a:effectLst/>
                <a:uLnTx/>
                <a:uFillTx/>
                <a:latin typeface="Calibri" panose="020F0502020204030204"/>
                <a:ea typeface="宋体" panose="02010600030101010101" pitchFamily="2" charset="-122"/>
                <a:cs typeface="+mn-cs"/>
              </a:endParaRPr>
            </a:p>
          </p:txBody>
        </p:sp>
        <p:sp>
          <p:nvSpPr>
            <p:cNvPr id="60" name="矩形 59"/>
            <p:cNvSpPr/>
            <p:nvPr/>
          </p:nvSpPr>
          <p:spPr>
            <a:xfrm>
              <a:off x="7960157" y="4858996"/>
              <a:ext cx="120411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服务</a:t>
              </a:r>
            </a:p>
          </p:txBody>
        </p:sp>
      </p:grpSp>
      <p:sp>
        <p:nvSpPr>
          <p:cNvPr id="6" name="文本框 5"/>
          <p:cNvSpPr txBox="1"/>
          <p:nvPr/>
        </p:nvSpPr>
        <p:spPr>
          <a:xfrm>
            <a:off x="5006972" y="1228719"/>
            <a:ext cx="20313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时间戳服务器</a:t>
            </a:r>
            <a:endParaRPr kumimoji="0" lang="zh-CN" altLang="en-US" sz="2400" b="0" i="0" u="none" strike="noStrike" kern="1200" cap="none" spc="0" normalizeH="0" baseline="0" noProof="0" dirty="0">
              <a:ln>
                <a:noFill/>
              </a:ln>
              <a:solidFill>
                <a:schemeClr val="tx1">
                  <a:lumMod val="85000"/>
                  <a:lumOff val="15000"/>
                </a:schemeClr>
              </a:solidFill>
              <a:effectLst/>
              <a:uLnTx/>
              <a:uFillTx/>
              <a:latin typeface="Calibri" panose="020F0502020204030204"/>
              <a:ea typeface="宋体" panose="02010600030101010101" pitchFamily="2" charset="-122"/>
              <a:cs typeface="+mn-cs"/>
            </a:endParaRPr>
          </a:p>
        </p:txBody>
      </p:sp>
      <p:sp>
        <p:nvSpPr>
          <p:cNvPr id="28" name="TextBox 39"/>
          <p:cNvSpPr txBox="1"/>
          <p:nvPr/>
        </p:nvSpPr>
        <p:spPr>
          <a:xfrm>
            <a:off x="468004" y="216154"/>
            <a:ext cx="2909597"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科普</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up)">
                                      <p:cBhvr>
                                        <p:cTn id="7" dur="1000"/>
                                        <p:tgtEl>
                                          <p:spTgt spid="45"/>
                                        </p:tgtEl>
                                      </p:cBhvr>
                                    </p:animEffect>
                                  </p:childTnLst>
                                </p:cTn>
                              </p:par>
                            </p:childTnLst>
                          </p:cTn>
                        </p:par>
                        <p:par>
                          <p:cTn id="8" fill="hold">
                            <p:stCondLst>
                              <p:cond delay="1000"/>
                            </p:stCondLst>
                            <p:childTnLst>
                              <p:par>
                                <p:cTn id="9" presetID="25"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14" dur="1000" fill="hold"/>
                                        <p:tgtEl>
                                          <p:spTgt spid="46"/>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46"/>
                                        </p:tgtEl>
                                      </p:cBhvr>
                                    </p:animEffect>
                                  </p:childTnLst>
                                </p:cTn>
                              </p:par>
                              <p:par>
                                <p:cTn id="19" presetID="25" presetClass="entr" presetSubtype="0" fill="hold" nodeType="withEffect">
                                  <p:stCondLst>
                                    <p:cond delay="25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decel="50000" fill="hold">
                                          <p:stCondLst>
                                            <p:cond delay="0"/>
                                          </p:stCondLst>
                                        </p:cTn>
                                        <p:tgtEl>
                                          <p:spTgt spid="49"/>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49"/>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49"/>
                                        </p:tgtEl>
                                        <p:attrNameLst>
                                          <p:attrName>ppt_w</p:attrName>
                                        </p:attrNameLst>
                                      </p:cBhvr>
                                      <p:tavLst>
                                        <p:tav tm="0">
                                          <p:val>
                                            <p:strVal val="#ppt_w*.05"/>
                                          </p:val>
                                        </p:tav>
                                        <p:tav tm="100000">
                                          <p:val>
                                            <p:strVal val="#ppt_w"/>
                                          </p:val>
                                        </p:tav>
                                      </p:tavLst>
                                    </p:anim>
                                    <p:anim calcmode="lin" valueType="num">
                                      <p:cBhvr>
                                        <p:cTn id="24" dur="1000" fill="hold"/>
                                        <p:tgtEl>
                                          <p:spTgt spid="49"/>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49"/>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49"/>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49"/>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49"/>
                                        </p:tgtEl>
                                      </p:cBhvr>
                                    </p:animEffect>
                                  </p:childTnLst>
                                </p:cTn>
                              </p:par>
                              <p:par>
                                <p:cTn id="29" presetID="25" presetClass="entr" presetSubtype="0" fill="hold" nodeType="withEffect">
                                  <p:stCondLst>
                                    <p:cond delay="50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decel="50000" fill="hold">
                                          <p:stCondLst>
                                            <p:cond delay="0"/>
                                          </p:stCondLst>
                                        </p:cTn>
                                        <p:tgtEl>
                                          <p:spTgt spid="52"/>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52"/>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52"/>
                                        </p:tgtEl>
                                        <p:attrNameLst>
                                          <p:attrName>ppt_w</p:attrName>
                                        </p:attrNameLst>
                                      </p:cBhvr>
                                      <p:tavLst>
                                        <p:tav tm="0">
                                          <p:val>
                                            <p:strVal val="#ppt_w*.05"/>
                                          </p:val>
                                        </p:tav>
                                        <p:tav tm="100000">
                                          <p:val>
                                            <p:strVal val="#ppt_w"/>
                                          </p:val>
                                        </p:tav>
                                      </p:tavLst>
                                    </p:anim>
                                    <p:anim calcmode="lin" valueType="num">
                                      <p:cBhvr>
                                        <p:cTn id="34" dur="1000" fill="hold"/>
                                        <p:tgtEl>
                                          <p:spTgt spid="52"/>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52"/>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52"/>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52"/>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52"/>
                                        </p:tgtEl>
                                      </p:cBhvr>
                                    </p:animEffect>
                                  </p:childTnLst>
                                </p:cTn>
                              </p:par>
                              <p:par>
                                <p:cTn id="39" presetID="25" presetClass="entr" presetSubtype="0" fill="hold" nodeType="withEffect">
                                  <p:stCondLst>
                                    <p:cond delay="750"/>
                                  </p:stCondLst>
                                  <p:childTnLst>
                                    <p:set>
                                      <p:cBhvr>
                                        <p:cTn id="40" dur="1" fill="hold">
                                          <p:stCondLst>
                                            <p:cond delay="0"/>
                                          </p:stCondLst>
                                        </p:cTn>
                                        <p:tgtEl>
                                          <p:spTgt spid="55"/>
                                        </p:tgtEl>
                                        <p:attrNameLst>
                                          <p:attrName>style.visibility</p:attrName>
                                        </p:attrNameLst>
                                      </p:cBhvr>
                                      <p:to>
                                        <p:strVal val="visible"/>
                                      </p:to>
                                    </p:set>
                                    <p:anim calcmode="lin" valueType="num">
                                      <p:cBhvr>
                                        <p:cTn id="41"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44" dur="1000" fill="hold"/>
                                        <p:tgtEl>
                                          <p:spTgt spid="55"/>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55"/>
                                        </p:tgtEl>
                                      </p:cBhvr>
                                    </p:animEffect>
                                  </p:childTnLst>
                                </p:cTn>
                              </p:par>
                              <p:par>
                                <p:cTn id="49" presetID="25" presetClass="entr" presetSubtype="0" fill="hold" nodeType="withEffect">
                                  <p:stCondLst>
                                    <p:cond delay="1000"/>
                                  </p:stCondLst>
                                  <p:childTnLst>
                                    <p:set>
                                      <p:cBhvr>
                                        <p:cTn id="50" dur="1" fill="hold">
                                          <p:stCondLst>
                                            <p:cond delay="0"/>
                                          </p:stCondLst>
                                        </p:cTn>
                                        <p:tgtEl>
                                          <p:spTgt spid="58"/>
                                        </p:tgtEl>
                                        <p:attrNameLst>
                                          <p:attrName>style.visibility</p:attrName>
                                        </p:attrNameLst>
                                      </p:cBhvr>
                                      <p:to>
                                        <p:strVal val="visible"/>
                                      </p:to>
                                    </p:set>
                                    <p:anim calcmode="lin" valueType="num">
                                      <p:cBhvr>
                                        <p:cTn id="51" dur="500" decel="50000" fill="hold">
                                          <p:stCondLst>
                                            <p:cond delay="0"/>
                                          </p:stCondLst>
                                        </p:cTn>
                                        <p:tgtEl>
                                          <p:spTgt spid="58"/>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58"/>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58"/>
                                        </p:tgtEl>
                                        <p:attrNameLst>
                                          <p:attrName>ppt_w</p:attrName>
                                        </p:attrNameLst>
                                      </p:cBhvr>
                                      <p:tavLst>
                                        <p:tav tm="0">
                                          <p:val>
                                            <p:strVal val="#ppt_w*.05"/>
                                          </p:val>
                                        </p:tav>
                                        <p:tav tm="100000">
                                          <p:val>
                                            <p:strVal val="#ppt_w"/>
                                          </p:val>
                                        </p:tav>
                                      </p:tavLst>
                                    </p:anim>
                                    <p:anim calcmode="lin" valueType="num">
                                      <p:cBhvr>
                                        <p:cTn id="54" dur="1000" fill="hold"/>
                                        <p:tgtEl>
                                          <p:spTgt spid="58"/>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58"/>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58"/>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58"/>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58"/>
                                        </p:tgtEl>
                                      </p:cBhvr>
                                    </p:animEffect>
                                  </p:childTnLst>
                                </p:cTn>
                              </p:par>
                            </p:childTnLst>
                          </p:cTn>
                        </p:par>
                        <p:par>
                          <p:cTn id="59" fill="hold">
                            <p:stCondLst>
                              <p:cond delay="2000"/>
                            </p:stCondLst>
                            <p:childTnLst>
                              <p:par>
                                <p:cTn id="60" presetID="22" presetClass="entr" presetSubtype="4" fill="hold" grpId="0"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down)">
                                      <p:cBhvr>
                                        <p:cTn id="6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13" name="组合 12"/>
          <p:cNvGrpSpPr/>
          <p:nvPr/>
        </p:nvGrpSpPr>
        <p:grpSpPr>
          <a:xfrm>
            <a:off x="0" y="0"/>
            <a:ext cx="12244680" cy="7298401"/>
            <a:chOff x="0" y="0"/>
            <a:chExt cx="12244680" cy="7298401"/>
          </a:xfrm>
        </p:grpSpPr>
        <p:sp>
          <p:nvSpPr>
            <p:cNvPr id="14" name="矩形 13"/>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sp>
        <p:nvSpPr>
          <p:cNvPr id="18" name="TextBox 39"/>
          <p:cNvSpPr txBox="1"/>
          <p:nvPr/>
        </p:nvSpPr>
        <p:spPr>
          <a:xfrm>
            <a:off x="334368" y="156625"/>
            <a:ext cx="3238387"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sym typeface="+mn-ea"/>
              </a:rPr>
              <a:t>区块链</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节点网络</a:t>
            </a:r>
          </a:p>
        </p:txBody>
      </p:sp>
      <p:sp>
        <p:nvSpPr>
          <p:cNvPr id="17" name="矩形 16"/>
          <p:cNvSpPr/>
          <p:nvPr/>
        </p:nvSpPr>
        <p:spPr>
          <a:xfrm>
            <a:off x="922676" y="3219623"/>
            <a:ext cx="6420697" cy="2308324"/>
          </a:xfrm>
          <a:prstGeom prst="rect">
            <a:avLst/>
          </a:prstGeom>
        </p:spPr>
        <p:txBody>
          <a:bodyPr wrap="square">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钱包，允许用户在区块链网络上进行交易；完整区块链，记录了所有交易历史，通过特殊的结构保证历史交易的安全性，并且用来验证新交易的合法性；矿工，通过记录交易及解密数学题来生成新区块，如果成功可以赚取奖励；路由功能，把其它节点传送过来的交易数据等信息再传送给更多的节点。</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b="1" dirty="0">
                <a:solidFill>
                  <a:schemeClr val="bg1"/>
                </a:solidFill>
                <a:latin typeface="微软雅黑" panose="020B0503020204020204" pitchFamily="34" charset="-122"/>
                <a:ea typeface="微软雅黑" panose="020B0503020204020204" pitchFamily="34" charset="-122"/>
              </a:rPr>
              <a:t>除了路由功能以外，其它的功能都不是必须的。</a:t>
            </a:r>
            <a:endParaRPr lang="zh-CN" altLang="en-US" sz="1600" b="1" dirty="0">
              <a:solidFill>
                <a:schemeClr val="bg1"/>
              </a:solidFill>
              <a:latin typeface="Arial" panose="020B0604020202020204" pitchFamily="34" charset="0"/>
              <a:ea typeface="黑体" panose="02010609060101010101" charset="-122"/>
            </a:endParaRPr>
          </a:p>
        </p:txBody>
      </p:sp>
      <p:sp>
        <p:nvSpPr>
          <p:cNvPr id="39" name="文本框 38"/>
          <p:cNvSpPr txBox="1"/>
          <p:nvPr/>
        </p:nvSpPr>
        <p:spPr>
          <a:xfrm>
            <a:off x="841219" y="2071453"/>
            <a:ext cx="6302973" cy="830997"/>
          </a:xfrm>
          <a:prstGeom prst="rect">
            <a:avLst/>
          </a:prstGeom>
          <a:noFill/>
        </p:spPr>
        <p:txBody>
          <a:bodyPr wrap="square" rtlCol="0">
            <a:spAutoFit/>
          </a:bodyPr>
          <a:lstStyle/>
          <a:p>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任何机器都可以运行一个完整的比特币节点，一个完整的比特币节点包括如下功能：</a:t>
            </a:r>
          </a:p>
        </p:txBody>
      </p:sp>
      <p:pic>
        <p:nvPicPr>
          <p:cNvPr id="19" name="图片 18"/>
          <p:cNvPicPr>
            <a:picLocks noChangeAspect="1"/>
          </p:cNvPicPr>
          <p:nvPr/>
        </p:nvPicPr>
        <p:blipFill rotWithShape="1">
          <a:blip r:embed="rId4">
            <a:extLst>
              <a:ext uri="{28A0092B-C50C-407E-A947-70E740481C1C}">
                <a14:useLocalDpi xmlns:a14="http://schemas.microsoft.com/office/drawing/2010/main" val="0"/>
              </a:ext>
            </a:extLst>
          </a:blip>
          <a:srcRect l="15553" r="12310"/>
          <a:stretch>
            <a:fillRect/>
          </a:stretch>
        </p:blipFill>
        <p:spPr>
          <a:xfrm>
            <a:off x="7343373" y="2069447"/>
            <a:ext cx="3742271" cy="3458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1000"/>
                                        <p:tgtEl>
                                          <p:spTgt spid="17"/>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down)">
                                      <p:cBhvr>
                                        <p:cTn id="1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35" name="组合 34"/>
          <p:cNvGrpSpPr/>
          <p:nvPr/>
        </p:nvGrpSpPr>
        <p:grpSpPr>
          <a:xfrm>
            <a:off x="0" y="0"/>
            <a:ext cx="12244680" cy="7298401"/>
            <a:chOff x="0" y="0"/>
            <a:chExt cx="12244680" cy="7298401"/>
          </a:xfrm>
        </p:grpSpPr>
        <p:sp>
          <p:nvSpPr>
            <p:cNvPr id="36" name="矩形 35"/>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pic>
        <p:nvPicPr>
          <p:cNvPr id="46" name="图片 45"/>
          <p:cNvPicPr>
            <a:picLocks noChangeAspect="1"/>
          </p:cNvPicPr>
          <p:nvPr/>
        </p:nvPicPr>
        <p:blipFill rotWithShape="1">
          <a:blip r:embed="rId4">
            <a:extLst>
              <a:ext uri="{28A0092B-C50C-407E-A947-70E740481C1C}">
                <a14:useLocalDpi xmlns:a14="http://schemas.microsoft.com/office/drawing/2010/main" val="0"/>
              </a:ext>
            </a:extLst>
          </a:blip>
          <a:srcRect t="40700" b="41677"/>
          <a:stretch>
            <a:fillRect/>
          </a:stretch>
        </p:blipFill>
        <p:spPr>
          <a:xfrm rot="5400000">
            <a:off x="2086338" y="4515657"/>
            <a:ext cx="3964786" cy="1208590"/>
          </a:xfrm>
          <a:prstGeom prst="rect">
            <a:avLst/>
          </a:prstGeom>
        </p:spPr>
      </p:pic>
      <p:pic>
        <p:nvPicPr>
          <p:cNvPr id="48" name="图片 47"/>
          <p:cNvPicPr>
            <a:picLocks noChangeAspect="1"/>
          </p:cNvPicPr>
          <p:nvPr/>
        </p:nvPicPr>
        <p:blipFill rotWithShape="1">
          <a:blip r:embed="rId4">
            <a:extLst>
              <a:ext uri="{28A0092B-C50C-407E-A947-70E740481C1C}">
                <a14:useLocalDpi xmlns:a14="http://schemas.microsoft.com/office/drawing/2010/main" val="0"/>
              </a:ext>
            </a:extLst>
          </a:blip>
          <a:srcRect t="40700" b="41677"/>
          <a:stretch>
            <a:fillRect/>
          </a:stretch>
        </p:blipFill>
        <p:spPr>
          <a:xfrm rot="5400000">
            <a:off x="6045921" y="4469084"/>
            <a:ext cx="3964786" cy="1208590"/>
          </a:xfrm>
          <a:prstGeom prst="rect">
            <a:avLst/>
          </a:prstGeom>
        </p:spPr>
      </p:pic>
      <p:pic>
        <p:nvPicPr>
          <p:cNvPr id="49" name="图片 48"/>
          <p:cNvPicPr>
            <a:picLocks noChangeAspect="1"/>
          </p:cNvPicPr>
          <p:nvPr/>
        </p:nvPicPr>
        <p:blipFill rotWithShape="1">
          <a:blip r:embed="rId4">
            <a:extLst>
              <a:ext uri="{28A0092B-C50C-407E-A947-70E740481C1C}">
                <a14:useLocalDpi xmlns:a14="http://schemas.microsoft.com/office/drawing/2010/main" val="0"/>
              </a:ext>
            </a:extLst>
          </a:blip>
          <a:srcRect t="40700" b="41677"/>
          <a:stretch>
            <a:fillRect/>
          </a:stretch>
        </p:blipFill>
        <p:spPr>
          <a:xfrm rot="5400000">
            <a:off x="4711102" y="1395076"/>
            <a:ext cx="2537895" cy="1208590"/>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t="40700" b="40910"/>
          <a:stretch>
            <a:fillRect/>
          </a:stretch>
        </p:blipFill>
        <p:spPr>
          <a:xfrm>
            <a:off x="-234524" y="2622377"/>
            <a:ext cx="12297693" cy="1261238"/>
          </a:xfrm>
          <a:prstGeom prst="rect">
            <a:avLst/>
          </a:prstGeom>
        </p:spPr>
      </p:pic>
      <p:grpSp>
        <p:nvGrpSpPr>
          <p:cNvPr id="19" name="组合 18"/>
          <p:cNvGrpSpPr/>
          <p:nvPr/>
        </p:nvGrpSpPr>
        <p:grpSpPr>
          <a:xfrm>
            <a:off x="2662890" y="1574245"/>
            <a:ext cx="2517694" cy="1351930"/>
            <a:chOff x="2662890" y="1574245"/>
            <a:chExt cx="2517694" cy="1351930"/>
          </a:xfrm>
        </p:grpSpPr>
        <p:sp>
          <p:nvSpPr>
            <p:cNvPr id="20" name="文本框 19"/>
            <p:cNvSpPr txBox="1"/>
            <p:nvPr/>
          </p:nvSpPr>
          <p:spPr>
            <a:xfrm>
              <a:off x="2972980" y="2526065"/>
              <a:ext cx="220760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比特币区块确认</a:t>
              </a:r>
              <a:endParaRPr kumimoji="0" lang="en-US" altLang="zh-CN"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Kartika" panose="02020503030404060203" pitchFamily="18" charset="0"/>
              </a:endParaRPr>
            </a:p>
          </p:txBody>
        </p:sp>
        <p:sp>
          <p:nvSpPr>
            <p:cNvPr id="21" name="文本框 14"/>
            <p:cNvSpPr txBox="1"/>
            <p:nvPr/>
          </p:nvSpPr>
          <p:spPr>
            <a:xfrm>
              <a:off x="2662890" y="1574245"/>
              <a:ext cx="2517693"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A</a:t>
              </a: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将交易单广播至全网，</a:t>
              </a: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比特</a:t>
              </a: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币就发送给了</a:t>
              </a:r>
              <a:r>
                <a:rPr kumimoji="0" lang="en-US"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B</a:t>
              </a: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，每个节点都将收到的交易信息纳入一个区块中</a:t>
              </a:r>
              <a:endParaRPr kumimoji="0" lang="en-US"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grpSp>
        <p:nvGrpSpPr>
          <p:cNvPr id="22" name="组合 21"/>
          <p:cNvGrpSpPr/>
          <p:nvPr/>
        </p:nvGrpSpPr>
        <p:grpSpPr>
          <a:xfrm>
            <a:off x="6516104" y="1574245"/>
            <a:ext cx="2500062" cy="1354298"/>
            <a:chOff x="6516104" y="1574245"/>
            <a:chExt cx="2500062" cy="1354298"/>
          </a:xfrm>
        </p:grpSpPr>
        <p:sp>
          <p:nvSpPr>
            <p:cNvPr id="23" name="文本框 22"/>
            <p:cNvSpPr txBox="1"/>
            <p:nvPr/>
          </p:nvSpPr>
          <p:spPr>
            <a:xfrm>
              <a:off x="6516104" y="2528433"/>
              <a:ext cx="25000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取中间值为时间戳</a:t>
              </a:r>
              <a:endParaRPr kumimoji="0" lang="en-US" altLang="zh-CN"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Kartika" panose="02020503030404060203" pitchFamily="18" charset="0"/>
              </a:endParaRPr>
            </a:p>
          </p:txBody>
        </p:sp>
        <p:sp>
          <p:nvSpPr>
            <p:cNvPr id="24" name="文本框 14"/>
            <p:cNvSpPr txBox="1"/>
            <p:nvPr/>
          </p:nvSpPr>
          <p:spPr>
            <a:xfrm>
              <a:off x="6516104" y="1574245"/>
              <a:ext cx="2451903"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当一个节点找到解时，它就向全网广播该区块记录的所有盖时间戳交易，并由全网其他节点核对</a:t>
              </a:r>
              <a:endParaRPr kumimoji="0" lang="en-US"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grpSp>
        <p:nvGrpSpPr>
          <p:cNvPr id="25" name="组合 24"/>
          <p:cNvGrpSpPr/>
          <p:nvPr/>
        </p:nvGrpSpPr>
        <p:grpSpPr>
          <a:xfrm>
            <a:off x="500039" y="4250600"/>
            <a:ext cx="2964398" cy="1610679"/>
            <a:chOff x="365127" y="4703875"/>
            <a:chExt cx="2964398" cy="1610679"/>
          </a:xfrm>
        </p:grpSpPr>
        <p:sp>
          <p:nvSpPr>
            <p:cNvPr id="26" name="文本框 25"/>
            <p:cNvSpPr txBox="1"/>
            <p:nvPr/>
          </p:nvSpPr>
          <p:spPr>
            <a:xfrm>
              <a:off x="365127" y="4703875"/>
              <a:ext cx="296439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B</a:t>
              </a:r>
              <a:r>
                <a:rPr kumimoji="0" lang="zh-CN" altLang="en-US" sz="2000" b="1" i="0" u="none" strike="noStrike" kern="1200" cap="none" spc="0" normalizeH="0" baseline="0" noProof="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以</a:t>
              </a:r>
              <a:r>
                <a:rPr kumimoji="0" lang="zh-CN" altLang="zh-CN" sz="2000" b="1" i="0" u="none" strike="noStrike" kern="1200" cap="none" spc="0" normalizeH="0" baseline="0" noProof="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公钥</a:t>
              </a:r>
              <a:r>
                <a:rPr kumimoji="0" lang="zh-CN" altLang="en-US" sz="2000" b="1" i="0" u="none" strike="noStrike" kern="1200" cap="none" spc="0" normalizeH="0" baseline="0" noProof="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作为接收方地址</a:t>
              </a:r>
              <a:endParaRPr kumimoji="0" lang="en-US" altLang="zh-CN"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Kartika" panose="02020503030404060203" pitchFamily="18" charset="0"/>
              </a:endParaRPr>
            </a:p>
          </p:txBody>
        </p:sp>
        <p:sp>
          <p:nvSpPr>
            <p:cNvPr id="31" name="文本框 14"/>
            <p:cNvSpPr txBox="1"/>
            <p:nvPr/>
          </p:nvSpPr>
          <p:spPr>
            <a:xfrm>
              <a:off x="402957" y="5114225"/>
              <a:ext cx="2742156"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所有者</a:t>
              </a:r>
              <a:r>
                <a:rPr kumimoji="0" lang="en-US"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A</a:t>
              </a: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利用他的私钥对前一次交易</a:t>
              </a: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（比特货来源）</a:t>
              </a: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和下一位所有者</a:t>
              </a:r>
              <a:r>
                <a:rPr kumimoji="0" lang="en-US"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B</a:t>
              </a: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签署一个数字签名，并将这个签名附加在这枚</a:t>
              </a: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货</a:t>
              </a: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币的末尾，制作成交易单</a:t>
              </a:r>
              <a:endParaRPr kumimoji="0" lang="en-US"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组合 31"/>
          <p:cNvGrpSpPr/>
          <p:nvPr/>
        </p:nvGrpSpPr>
        <p:grpSpPr>
          <a:xfrm>
            <a:off x="4715322" y="4238912"/>
            <a:ext cx="2493472" cy="1733320"/>
            <a:chOff x="4491197" y="4581234"/>
            <a:chExt cx="2493472" cy="1733320"/>
          </a:xfrm>
        </p:grpSpPr>
        <p:sp>
          <p:nvSpPr>
            <p:cNvPr id="39" name="文本框 38"/>
            <p:cNvSpPr txBox="1"/>
            <p:nvPr/>
          </p:nvSpPr>
          <p:spPr>
            <a:xfrm>
              <a:off x="4675609" y="4581234"/>
              <a:ext cx="2207604" cy="55399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答案并不唯一</a:t>
              </a:r>
            </a:p>
          </p:txBody>
        </p:sp>
        <p:sp>
          <p:nvSpPr>
            <p:cNvPr id="40" name="文本框 14"/>
            <p:cNvSpPr txBox="1"/>
            <p:nvPr/>
          </p:nvSpPr>
          <p:spPr>
            <a:xfrm>
              <a:off x="4491197" y="5114225"/>
              <a:ext cx="2493472"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zh-CN" sz="12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每个节点通过解</a:t>
              </a:r>
              <a:r>
                <a:rPr kumimoji="0" lang="zh-CN" altLang="en-US" sz="12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一道数学难题</a:t>
              </a:r>
              <a:r>
                <a:rPr kumimoji="0" lang="zh-CN" altLang="zh-CN" sz="12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，从而去获得</a:t>
              </a:r>
              <a:r>
                <a:rPr kumimoji="0" lang="zh-CN" altLang="en-US" sz="12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创建新</a:t>
              </a:r>
              <a:r>
                <a:rPr kumimoji="0" lang="zh-CN" altLang="zh-CN" sz="12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区块</a:t>
              </a:r>
              <a:r>
                <a:rPr kumimoji="0" lang="zh-CN" altLang="en-US" sz="12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权利</a:t>
              </a:r>
              <a:r>
                <a:rPr kumimoji="0" lang="zh-CN" altLang="zh-CN" sz="12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，并争取得到比特币的奖励（新比特币会在此过程中产生）</a:t>
              </a:r>
              <a:endParaRPr kumimoji="0" lang="zh-CN" altLang="en-US" sz="1200" b="0" i="0" u="none" strike="noStrike" kern="1200" cap="none" spc="0" normalizeH="0" baseline="0" noProof="1">
                <a:ln>
                  <a:noFill/>
                </a:ln>
                <a:solidFill>
                  <a:schemeClr val="bg1"/>
                </a:solidFill>
                <a:effectLst/>
                <a:uLnTx/>
                <a:uFillTx/>
                <a:latin typeface="宋体" panose="02010600030101010101" pitchFamily="2" charset="-122"/>
                <a:ea typeface="宋体" panose="02010600030101010101" pitchFamily="2" charset="-122"/>
              </a:endParaRPr>
            </a:p>
          </p:txBody>
        </p:sp>
      </p:grpSp>
      <p:grpSp>
        <p:nvGrpSpPr>
          <p:cNvPr id="41" name="组合 40"/>
          <p:cNvGrpSpPr/>
          <p:nvPr/>
        </p:nvGrpSpPr>
        <p:grpSpPr>
          <a:xfrm>
            <a:off x="8615097" y="4204903"/>
            <a:ext cx="2961807" cy="1656376"/>
            <a:chOff x="8480185" y="4658178"/>
            <a:chExt cx="2961807" cy="1656376"/>
          </a:xfrm>
        </p:grpSpPr>
        <p:sp>
          <p:nvSpPr>
            <p:cNvPr id="42" name="文本框 41"/>
            <p:cNvSpPr txBox="1"/>
            <p:nvPr/>
          </p:nvSpPr>
          <p:spPr>
            <a:xfrm>
              <a:off x="8480185" y="4658178"/>
              <a:ext cx="29618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Kartika" panose="02020503030404060203" pitchFamily="18" charset="0"/>
                </a:rPr>
                <a:t>每个区块生成需</a:t>
              </a:r>
              <a:r>
                <a:rPr kumimoji="0" lang="en-US" altLang="zh-CN"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Kartika" panose="02020503030404060203" pitchFamily="18" charset="0"/>
                </a:rPr>
                <a:t>10</a:t>
              </a:r>
              <a:r>
                <a:rPr kumimoji="0" lang="zh-CN" altLang="en-US"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Kartika" panose="02020503030404060203" pitchFamily="18" charset="0"/>
                </a:rPr>
                <a:t>分钟</a:t>
              </a:r>
              <a:endParaRPr kumimoji="0" lang="en-US" altLang="zh-CN" sz="20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Kartika" panose="02020503030404060203" pitchFamily="18" charset="0"/>
              </a:endParaRPr>
            </a:p>
          </p:txBody>
        </p:sp>
        <p:sp>
          <p:nvSpPr>
            <p:cNvPr id="43" name="文本框 14"/>
            <p:cNvSpPr txBox="1"/>
            <p:nvPr/>
          </p:nvSpPr>
          <p:spPr>
            <a:xfrm>
              <a:off x="8614959" y="5114225"/>
              <a:ext cx="2539765"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zh-CN"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全网其他节点核对该区块记账的正确性，没有错误后他们将在该合法区块之后竞争下一个区块，这样就形成了一个合法记账的区块链</a:t>
              </a: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a:t>
              </a:r>
              <a:endParaRPr kumimoji="0" lang="zh-CN" altLang="en-US" sz="1200" b="0" i="0" u="none" strike="noStrike" kern="1200" cap="none" spc="0" normalizeH="0" baseline="0" noProof="0" dirty="0">
                <a:ln>
                  <a:noFill/>
                </a:ln>
                <a:solidFill>
                  <a:schemeClr val="bg1"/>
                </a:solidFill>
                <a:effectLst/>
                <a:uLnTx/>
                <a:uFillTx/>
                <a:latin typeface="Segoe UI" panose="020B0502040204020203" pitchFamily="34" charset="0"/>
                <a:ea typeface="冬青黑体简体中文 W3" panose="020B0300000000000000" pitchFamily="34" charset="-122"/>
                <a:cs typeface="Segoe UI" panose="020B0502040204020203" pitchFamily="34" charset="0"/>
              </a:endParaRPr>
            </a:p>
          </p:txBody>
        </p:sp>
      </p:grpSp>
      <p:sp>
        <p:nvSpPr>
          <p:cNvPr id="51" name="TextBox 39"/>
          <p:cNvSpPr txBox="1"/>
          <p:nvPr/>
        </p:nvSpPr>
        <p:spPr>
          <a:xfrm>
            <a:off x="363044" y="184526"/>
            <a:ext cx="3238387"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sym typeface="+mn-ea"/>
              </a:rPr>
              <a:t>区块链</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交易过程</a:t>
            </a:r>
          </a:p>
        </p:txBody>
      </p:sp>
      <p:sp>
        <p:nvSpPr>
          <p:cNvPr id="5" name="文本框 4"/>
          <p:cNvSpPr txBox="1"/>
          <p:nvPr/>
        </p:nvSpPr>
        <p:spPr>
          <a:xfrm>
            <a:off x="1823216" y="1727129"/>
            <a:ext cx="81624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01</a:t>
            </a:r>
            <a:endParaRPr kumimoji="0" lang="zh-CN" altLang="en-US" sz="4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64" name="文本框 63"/>
          <p:cNvSpPr txBox="1"/>
          <p:nvPr/>
        </p:nvSpPr>
        <p:spPr>
          <a:xfrm>
            <a:off x="9149902" y="1716719"/>
            <a:ext cx="81624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02</a:t>
            </a:r>
            <a:endParaRPr kumimoji="0" lang="zh-CN" altLang="en-US" sz="4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65" name="文本框 64"/>
          <p:cNvSpPr txBox="1"/>
          <p:nvPr/>
        </p:nvSpPr>
        <p:spPr>
          <a:xfrm>
            <a:off x="1254426" y="3584271"/>
            <a:ext cx="81624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03</a:t>
            </a:r>
            <a:endParaRPr kumimoji="0" lang="zh-CN" altLang="en-US" sz="4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66" name="文本框 65"/>
          <p:cNvSpPr txBox="1"/>
          <p:nvPr/>
        </p:nvSpPr>
        <p:spPr>
          <a:xfrm>
            <a:off x="5553933" y="3623616"/>
            <a:ext cx="81624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04</a:t>
            </a:r>
            <a:endParaRPr kumimoji="0" lang="zh-CN" altLang="en-US" sz="4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67" name="文本框 66"/>
          <p:cNvSpPr txBox="1"/>
          <p:nvPr/>
        </p:nvSpPr>
        <p:spPr>
          <a:xfrm>
            <a:off x="9675014" y="3432426"/>
            <a:ext cx="81624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05</a:t>
            </a:r>
            <a:endParaRPr kumimoji="0" lang="zh-CN" altLang="en-US" sz="4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10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20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nodeType="withEffect">
                                  <p:stCondLst>
                                    <p:cond delay="3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40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500"/>
                            </p:stCondLst>
                            <p:childTnLst>
                              <p:par>
                                <p:cTn id="21" presetID="2" presetClass="entr" presetSubtype="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 presetClass="entr" presetSubtype="1" fill="hold" grpId="0" nodeType="afterEffect">
                                  <p:stCondLst>
                                    <p:cond delay="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500" fill="hold"/>
                                        <p:tgtEl>
                                          <p:spTgt spid="64"/>
                                        </p:tgtEl>
                                        <p:attrNameLst>
                                          <p:attrName>ppt_x</p:attrName>
                                        </p:attrNameLst>
                                      </p:cBhvr>
                                      <p:tavLst>
                                        <p:tav tm="0">
                                          <p:val>
                                            <p:strVal val="#ppt_x"/>
                                          </p:val>
                                        </p:tav>
                                        <p:tav tm="100000">
                                          <p:val>
                                            <p:strVal val="#ppt_x"/>
                                          </p:val>
                                        </p:tav>
                                      </p:tavLst>
                                    </p:anim>
                                    <p:anim calcmode="lin" valueType="num">
                                      <p:cBhvr additive="base">
                                        <p:cTn id="29" dur="500" fill="hold"/>
                                        <p:tgtEl>
                                          <p:spTgt spid="64"/>
                                        </p:tgtEl>
                                        <p:attrNameLst>
                                          <p:attrName>ppt_y</p:attrName>
                                        </p:attrNameLst>
                                      </p:cBhvr>
                                      <p:tavLst>
                                        <p:tav tm="0">
                                          <p:val>
                                            <p:strVal val="0-#ppt_h/2"/>
                                          </p:val>
                                        </p:tav>
                                        <p:tav tm="100000">
                                          <p:val>
                                            <p:strVal val="#ppt_y"/>
                                          </p:val>
                                        </p:tav>
                                      </p:tavLst>
                                    </p:anim>
                                  </p:childTnLst>
                                </p:cTn>
                              </p:par>
                            </p:childTnLst>
                          </p:cTn>
                        </p:par>
                        <p:par>
                          <p:cTn id="30" fill="hold">
                            <p:stCondLst>
                              <p:cond delay="1500"/>
                            </p:stCondLst>
                            <p:childTnLst>
                              <p:par>
                                <p:cTn id="31" presetID="2" presetClass="entr" presetSubtype="1"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 calcmode="lin" valueType="num">
                                      <p:cBhvr additive="base">
                                        <p:cTn id="33" dur="500" fill="hold"/>
                                        <p:tgtEl>
                                          <p:spTgt spid="65"/>
                                        </p:tgtEl>
                                        <p:attrNameLst>
                                          <p:attrName>ppt_x</p:attrName>
                                        </p:attrNameLst>
                                      </p:cBhvr>
                                      <p:tavLst>
                                        <p:tav tm="0">
                                          <p:val>
                                            <p:strVal val="#ppt_x"/>
                                          </p:val>
                                        </p:tav>
                                        <p:tav tm="100000">
                                          <p:val>
                                            <p:strVal val="#ppt_x"/>
                                          </p:val>
                                        </p:tav>
                                      </p:tavLst>
                                    </p:anim>
                                    <p:anim calcmode="lin" valueType="num">
                                      <p:cBhvr additive="base">
                                        <p:cTn id="34" dur="500" fill="hold"/>
                                        <p:tgtEl>
                                          <p:spTgt spid="65"/>
                                        </p:tgtEl>
                                        <p:attrNameLst>
                                          <p:attrName>ppt_y</p:attrName>
                                        </p:attrNameLst>
                                      </p:cBhvr>
                                      <p:tavLst>
                                        <p:tav tm="0">
                                          <p:val>
                                            <p:strVal val="0-#ppt_h/2"/>
                                          </p:val>
                                        </p:tav>
                                        <p:tav tm="100000">
                                          <p:val>
                                            <p:strVal val="#ppt_y"/>
                                          </p:val>
                                        </p:tav>
                                      </p:tavLst>
                                    </p:anim>
                                  </p:childTnLst>
                                </p:cTn>
                              </p:par>
                            </p:childTnLst>
                          </p:cTn>
                        </p:par>
                        <p:par>
                          <p:cTn id="35" fill="hold">
                            <p:stCondLst>
                              <p:cond delay="2000"/>
                            </p:stCondLst>
                            <p:childTnLst>
                              <p:par>
                                <p:cTn id="36" presetID="2" presetClass="entr" presetSubtype="1" fill="hold" grpId="0" nodeType="after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additive="base">
                                        <p:cTn id="38" dur="500" fill="hold"/>
                                        <p:tgtEl>
                                          <p:spTgt spid="66"/>
                                        </p:tgtEl>
                                        <p:attrNameLst>
                                          <p:attrName>ppt_x</p:attrName>
                                        </p:attrNameLst>
                                      </p:cBhvr>
                                      <p:tavLst>
                                        <p:tav tm="0">
                                          <p:val>
                                            <p:strVal val="#ppt_x"/>
                                          </p:val>
                                        </p:tav>
                                        <p:tav tm="100000">
                                          <p:val>
                                            <p:strVal val="#ppt_x"/>
                                          </p:val>
                                        </p:tav>
                                      </p:tavLst>
                                    </p:anim>
                                    <p:anim calcmode="lin" valueType="num">
                                      <p:cBhvr additive="base">
                                        <p:cTn id="39" dur="500" fill="hold"/>
                                        <p:tgtEl>
                                          <p:spTgt spid="66"/>
                                        </p:tgtEl>
                                        <p:attrNameLst>
                                          <p:attrName>ppt_y</p:attrName>
                                        </p:attrNameLst>
                                      </p:cBhvr>
                                      <p:tavLst>
                                        <p:tav tm="0">
                                          <p:val>
                                            <p:strVal val="0-#ppt_h/2"/>
                                          </p:val>
                                        </p:tav>
                                        <p:tav tm="100000">
                                          <p:val>
                                            <p:strVal val="#ppt_y"/>
                                          </p:val>
                                        </p:tav>
                                      </p:tavLst>
                                    </p:anim>
                                  </p:childTnLst>
                                </p:cTn>
                              </p:par>
                            </p:childTnLst>
                          </p:cTn>
                        </p:par>
                        <p:par>
                          <p:cTn id="40" fill="hold">
                            <p:stCondLst>
                              <p:cond delay="2500"/>
                            </p:stCondLst>
                            <p:childTnLst>
                              <p:par>
                                <p:cTn id="41" presetID="2" presetClass="entr" presetSubtype="1"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additive="base">
                                        <p:cTn id="43" dur="500" fill="hold"/>
                                        <p:tgtEl>
                                          <p:spTgt spid="67"/>
                                        </p:tgtEl>
                                        <p:attrNameLst>
                                          <p:attrName>ppt_x</p:attrName>
                                        </p:attrNameLst>
                                      </p:cBhvr>
                                      <p:tavLst>
                                        <p:tav tm="0">
                                          <p:val>
                                            <p:strVal val="#ppt_x"/>
                                          </p:val>
                                        </p:tav>
                                        <p:tav tm="100000">
                                          <p:val>
                                            <p:strVal val="#ppt_x"/>
                                          </p:val>
                                        </p:tav>
                                      </p:tavLst>
                                    </p:anim>
                                    <p:anim calcmode="lin" valueType="num">
                                      <p:cBhvr additive="base">
                                        <p:cTn id="44" dur="500" fill="hold"/>
                                        <p:tgtEl>
                                          <p:spTgt spid="6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4" grpId="0"/>
      <p:bldP spid="65" grpId="0"/>
      <p:bldP spid="66" grpId="0"/>
      <p:bldP spid="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732684" y="1393788"/>
            <a:ext cx="2365413" cy="2215991"/>
          </a:xfrm>
          <a:prstGeom prst="rect">
            <a:avLst/>
          </a:prstGeom>
          <a:noFill/>
        </p:spPr>
        <p:txBody>
          <a:bodyPr wrap="square" rtlCol="0">
            <a:spAutoFit/>
          </a:bodyPr>
          <a:lstStyle/>
          <a:p>
            <a:pPr algn="r"/>
            <a:r>
              <a:rPr lang="en-US" altLang="zh-CN" sz="13800" b="1" dirty="0">
                <a:solidFill>
                  <a:schemeClr val="bg1"/>
                </a:solidFill>
                <a:effectLst>
                  <a:outerShdw blurRad="38100" dist="38100" dir="2700000" algn="tl">
                    <a:srgbClr val="000000">
                      <a:alpha val="43137"/>
                    </a:srgbClr>
                  </a:outerShdw>
                </a:effectLst>
              </a:rPr>
              <a:t>04</a:t>
            </a:r>
          </a:p>
        </p:txBody>
      </p: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r="57232"/>
          <a:stretch>
            <a:fillRect/>
          </a:stretch>
        </p:blipFill>
        <p:spPr>
          <a:xfrm>
            <a:off x="-5271" y="-27322"/>
            <a:ext cx="3484510" cy="5352220"/>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57232" t="3986" b="-3986"/>
          <a:stretch>
            <a:fillRect/>
          </a:stretch>
        </p:blipFill>
        <p:spPr>
          <a:xfrm>
            <a:off x="8707490" y="0"/>
            <a:ext cx="3484510" cy="5352220"/>
          </a:xfrm>
          <a:prstGeom prst="rect">
            <a:avLst/>
          </a:prstGeom>
        </p:spPr>
      </p:pic>
      <p:sp>
        <p:nvSpPr>
          <p:cNvPr id="4" name="文本框 3"/>
          <p:cNvSpPr txBox="1"/>
          <p:nvPr/>
        </p:nvSpPr>
        <p:spPr>
          <a:xfrm>
            <a:off x="4619679" y="3412014"/>
            <a:ext cx="4087811" cy="923330"/>
          </a:xfrm>
          <a:prstGeom prst="rect">
            <a:avLst/>
          </a:prstGeom>
          <a:noFill/>
        </p:spPr>
        <p:txBody>
          <a:bodyPr wrap="square" rtlCol="0">
            <a:spAutoFit/>
          </a:bodyPr>
          <a:lstStyle/>
          <a:p>
            <a:r>
              <a:rPr lang="zh-CN" altLang="en-US" sz="5400" b="1"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数据结构</a:t>
            </a:r>
          </a:p>
        </p:txBody>
      </p:sp>
      <p:sp>
        <p:nvSpPr>
          <p:cNvPr id="359" name="矩形 358"/>
          <p:cNvSpPr/>
          <p:nvPr/>
        </p:nvSpPr>
        <p:spPr>
          <a:xfrm>
            <a:off x="4852777" y="4227242"/>
            <a:ext cx="2886493" cy="504882"/>
          </a:xfrm>
          <a:prstGeom prst="rect">
            <a:avLst/>
          </a:prstGeom>
        </p:spPr>
        <p:txBody>
          <a:bodyPr wrap="square">
            <a:spAutoFit/>
          </a:bodyPr>
          <a:lstStyle/>
          <a:p>
            <a:pPr algn="dist">
              <a:lnSpc>
                <a:spcPct val="150000"/>
              </a:lnSpc>
            </a:pPr>
            <a:r>
              <a:rPr lang="en-US" altLang="zh-CN" sz="2000" dirty="0">
                <a:solidFill>
                  <a:schemeClr val="tx1">
                    <a:lumMod val="85000"/>
                    <a:lumOff val="15000"/>
                  </a:schemeClr>
                </a:solidFill>
              </a:rPr>
              <a:t>Block chain is introduced</a:t>
            </a:r>
            <a:endParaRPr lang="zh-CN" altLang="en-US" sz="2000" spc="3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699"/>
                            </p:stCondLst>
                            <p:childTnLst>
                              <p:par>
                                <p:cTn id="13" presetID="42" presetClass="entr" presetSubtype="0" fill="hold" grpId="0" nodeType="afterEffect">
                                  <p:stCondLst>
                                    <p:cond delay="0"/>
                                  </p:stCondLst>
                                  <p:childTnLst>
                                    <p:set>
                                      <p:cBhvr>
                                        <p:cTn id="14" dur="1" fill="hold">
                                          <p:stCondLst>
                                            <p:cond delay="0"/>
                                          </p:stCondLst>
                                        </p:cTn>
                                        <p:tgtEl>
                                          <p:spTgt spid="359"/>
                                        </p:tgtEl>
                                        <p:attrNameLst>
                                          <p:attrName>style.visibility</p:attrName>
                                        </p:attrNameLst>
                                      </p:cBhvr>
                                      <p:to>
                                        <p:strVal val="visible"/>
                                      </p:to>
                                    </p:set>
                                    <p:animEffect transition="in" filter="fade">
                                      <p:cBhvr>
                                        <p:cTn id="15" dur="500"/>
                                        <p:tgtEl>
                                          <p:spTgt spid="359"/>
                                        </p:tgtEl>
                                      </p:cBhvr>
                                    </p:animEffect>
                                    <p:anim calcmode="lin" valueType="num">
                                      <p:cBhvr>
                                        <p:cTn id="16" dur="500" fill="hold"/>
                                        <p:tgtEl>
                                          <p:spTgt spid="359"/>
                                        </p:tgtEl>
                                        <p:attrNameLst>
                                          <p:attrName>ppt_x</p:attrName>
                                        </p:attrNameLst>
                                      </p:cBhvr>
                                      <p:tavLst>
                                        <p:tav tm="0">
                                          <p:val>
                                            <p:strVal val="#ppt_x"/>
                                          </p:val>
                                        </p:tav>
                                        <p:tav tm="100000">
                                          <p:val>
                                            <p:strVal val="#ppt_x"/>
                                          </p:val>
                                        </p:tav>
                                      </p:tavLst>
                                    </p:anim>
                                    <p:anim calcmode="lin" valueType="num">
                                      <p:cBhvr>
                                        <p:cTn id="17" dur="500" fill="hold"/>
                                        <p:tgtEl>
                                          <p:spTgt spid="359"/>
                                        </p:tgtEl>
                                        <p:attrNameLst>
                                          <p:attrName>ppt_y</p:attrName>
                                        </p:attrNameLst>
                                      </p:cBhvr>
                                      <p:tavLst>
                                        <p:tav tm="0">
                                          <p:val>
                                            <p:strVal val="#ppt_y+.1"/>
                                          </p:val>
                                        </p:tav>
                                        <p:tav tm="100000">
                                          <p:val>
                                            <p:strVal val="#ppt_y"/>
                                          </p:val>
                                        </p:tav>
                                      </p:tavLst>
                                    </p:anim>
                                  </p:childTnLst>
                                </p:cTn>
                              </p:par>
                            </p:childTnLst>
                          </p:cTn>
                        </p:par>
                        <p:par>
                          <p:cTn id="18" fill="hold">
                            <p:stCondLst>
                              <p:cond delay="1199"/>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359"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23" name="组合 22"/>
          <p:cNvGrpSpPr/>
          <p:nvPr/>
        </p:nvGrpSpPr>
        <p:grpSpPr>
          <a:xfrm>
            <a:off x="0" y="0"/>
            <a:ext cx="12244680" cy="7298401"/>
            <a:chOff x="0" y="0"/>
            <a:chExt cx="12244680" cy="7298401"/>
          </a:xfrm>
        </p:grpSpPr>
        <p:sp>
          <p:nvSpPr>
            <p:cNvPr id="24" name="矩形 23"/>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sp>
        <p:nvSpPr>
          <p:cNvPr id="69" name="TextBox 12"/>
          <p:cNvSpPr txBox="1"/>
          <p:nvPr/>
        </p:nvSpPr>
        <p:spPr>
          <a:xfrm>
            <a:off x="937381" y="3192812"/>
            <a:ext cx="2403232" cy="138499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区块链以区块为单位组织数据。全网所有的交易记录都以交易单的形式存储在全网唯一的区块链中。</a:t>
            </a:r>
          </a:p>
        </p:txBody>
      </p:sp>
      <p:sp>
        <p:nvSpPr>
          <p:cNvPr id="70" name="TextBox 12"/>
          <p:cNvSpPr txBox="1"/>
          <p:nvPr/>
        </p:nvSpPr>
        <p:spPr>
          <a:xfrm>
            <a:off x="8625826" y="2908968"/>
            <a:ext cx="2489465" cy="2031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区块是一种记录交易的数据结构。每个区块由区块头和区块主体组成，区块主体只负责记录前一段时间内的所有交易信息，区块链的大部分功能都由区块头实现。</a:t>
            </a:r>
          </a:p>
        </p:txBody>
      </p:sp>
      <p:sp>
        <p:nvSpPr>
          <p:cNvPr id="71" name="矩形 70"/>
          <p:cNvSpPr/>
          <p:nvPr/>
        </p:nvSpPr>
        <p:spPr>
          <a:xfrm>
            <a:off x="1584999" y="2602747"/>
            <a:ext cx="11079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区块链</a:t>
            </a:r>
            <a:endParaRPr kumimoji="0" lang="zh-CN" altLang="en-US" sz="2400" b="0" i="0" u="none" strike="noStrike" kern="1200" cap="none" spc="0" normalizeH="0" baseline="0" noProof="0" dirty="0">
              <a:ln>
                <a:noFill/>
              </a:ln>
              <a:solidFill>
                <a:schemeClr val="tx1">
                  <a:lumMod val="85000"/>
                  <a:lumOff val="15000"/>
                </a:schemeClr>
              </a:solidFill>
              <a:effectLst/>
              <a:uLnTx/>
              <a:uFillTx/>
              <a:latin typeface="Calibri" panose="020F0502020204030204"/>
              <a:ea typeface="宋体" panose="02010600030101010101" pitchFamily="2" charset="-122"/>
              <a:cs typeface="+mn-cs"/>
            </a:endParaRPr>
          </a:p>
        </p:txBody>
      </p:sp>
      <p:sp>
        <p:nvSpPr>
          <p:cNvPr id="72" name="矩形 71"/>
          <p:cNvSpPr/>
          <p:nvPr/>
        </p:nvSpPr>
        <p:spPr>
          <a:xfrm>
            <a:off x="9409432" y="2375203"/>
            <a:ext cx="80021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区块</a:t>
            </a:r>
            <a:endParaRPr kumimoji="0" lang="zh-CN" altLang="en-US" sz="2400" b="0" i="0" u="none" strike="noStrike" kern="1200" cap="none" spc="0" normalizeH="0" baseline="0" noProof="0" dirty="0">
              <a:ln>
                <a:noFill/>
              </a:ln>
              <a:solidFill>
                <a:schemeClr val="tx1">
                  <a:lumMod val="85000"/>
                  <a:lumOff val="15000"/>
                </a:schemeClr>
              </a:solidFill>
              <a:effectLst/>
              <a:uLnTx/>
              <a:uFillTx/>
              <a:latin typeface="Calibri" panose="020F0502020204030204"/>
              <a:ea typeface="宋体" panose="02010600030101010101" pitchFamily="2" charset="-122"/>
              <a:cs typeface="+mn-cs"/>
            </a:endParaRPr>
          </a:p>
        </p:txBody>
      </p:sp>
      <p:sp>
        <p:nvSpPr>
          <p:cNvPr id="16" name="TextBox 39"/>
          <p:cNvSpPr txBox="1"/>
          <p:nvPr/>
        </p:nvSpPr>
        <p:spPr>
          <a:xfrm>
            <a:off x="600237" y="173953"/>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a:t>
            </a:r>
            <a:r>
              <a:rPr lang="en-US" altLang="zh-CN" sz="3200" b="1" dirty="0">
                <a:solidFill>
                  <a:schemeClr val="bg1"/>
                </a:solidFill>
                <a:latin typeface="微软雅黑" panose="020B0503020204020204" pitchFamily="34" charset="-122"/>
                <a:ea typeface="微软雅黑" panose="020B0503020204020204" pitchFamily="34" charset="-122"/>
                <a:sym typeface="+mn-ea"/>
              </a:rPr>
              <a:t>&amp;</a:t>
            </a:r>
            <a:r>
              <a:rPr lang="zh-CN" altLang="en-US" sz="3200" b="1" dirty="0">
                <a:solidFill>
                  <a:schemeClr val="bg1"/>
                </a:solidFill>
                <a:latin typeface="微软雅黑" panose="020B0503020204020204" pitchFamily="34" charset="-122"/>
                <a:ea typeface="微软雅黑" panose="020B0503020204020204" pitchFamily="34" charset="-122"/>
                <a:sym typeface="+mn-ea"/>
              </a:rPr>
              <a:t>区块</a:t>
            </a:r>
          </a:p>
        </p:txBody>
      </p:sp>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17150" t="28379" r="15058" b="29352"/>
          <a:stretch>
            <a:fillRect/>
          </a:stretch>
        </p:blipFill>
        <p:spPr>
          <a:xfrm>
            <a:off x="3276936" y="1888811"/>
            <a:ext cx="5548554" cy="3459593"/>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32769" y="2550497"/>
            <a:ext cx="3123128" cy="213622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barn(outVertical)">
                                      <p:cBhvr>
                                        <p:cTn id="7" dur="500"/>
                                        <p:tgtEl>
                                          <p:spTgt spid="69"/>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barn(outVertical)">
                                      <p:cBhvr>
                                        <p:cTn id="11" dur="500"/>
                                        <p:tgtEl>
                                          <p:spTgt spid="70"/>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p:cTn id="15" dur="500" fill="hold"/>
                                        <p:tgtEl>
                                          <p:spTgt spid="71"/>
                                        </p:tgtEl>
                                        <p:attrNameLst>
                                          <p:attrName>ppt_w</p:attrName>
                                        </p:attrNameLst>
                                      </p:cBhvr>
                                      <p:tavLst>
                                        <p:tav tm="0">
                                          <p:val>
                                            <p:fltVal val="0"/>
                                          </p:val>
                                        </p:tav>
                                        <p:tav tm="100000">
                                          <p:val>
                                            <p:strVal val="#ppt_w"/>
                                          </p:val>
                                        </p:tav>
                                      </p:tavLst>
                                    </p:anim>
                                    <p:anim calcmode="lin" valueType="num">
                                      <p:cBhvr>
                                        <p:cTn id="16" dur="500" fill="hold"/>
                                        <p:tgtEl>
                                          <p:spTgt spid="71"/>
                                        </p:tgtEl>
                                        <p:attrNameLst>
                                          <p:attrName>ppt_h</p:attrName>
                                        </p:attrNameLst>
                                      </p:cBhvr>
                                      <p:tavLst>
                                        <p:tav tm="0">
                                          <p:val>
                                            <p:fltVal val="0"/>
                                          </p:val>
                                        </p:tav>
                                        <p:tav tm="100000">
                                          <p:val>
                                            <p:strVal val="#ppt_h"/>
                                          </p:val>
                                        </p:tav>
                                      </p:tavLst>
                                    </p:anim>
                                    <p:animEffect transition="in" filter="fade">
                                      <p:cBhvr>
                                        <p:cTn id="17" dur="500"/>
                                        <p:tgtEl>
                                          <p:spTgt spid="71"/>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500" fill="hold"/>
                                        <p:tgtEl>
                                          <p:spTgt spid="72"/>
                                        </p:tgtEl>
                                        <p:attrNameLst>
                                          <p:attrName>ppt_w</p:attrName>
                                        </p:attrNameLst>
                                      </p:cBhvr>
                                      <p:tavLst>
                                        <p:tav tm="0">
                                          <p:val>
                                            <p:fltVal val="0"/>
                                          </p:val>
                                        </p:tav>
                                        <p:tav tm="100000">
                                          <p:val>
                                            <p:strVal val="#ppt_w"/>
                                          </p:val>
                                        </p:tav>
                                      </p:tavLst>
                                    </p:anim>
                                    <p:anim calcmode="lin" valueType="num">
                                      <p:cBhvr>
                                        <p:cTn id="22" dur="500" fill="hold"/>
                                        <p:tgtEl>
                                          <p:spTgt spid="72"/>
                                        </p:tgtEl>
                                        <p:attrNameLst>
                                          <p:attrName>ppt_h</p:attrName>
                                        </p:attrNameLst>
                                      </p:cBhvr>
                                      <p:tavLst>
                                        <p:tav tm="0">
                                          <p:val>
                                            <p:fltVal val="0"/>
                                          </p:val>
                                        </p:tav>
                                        <p:tav tm="100000">
                                          <p:val>
                                            <p:strVal val="#ppt_h"/>
                                          </p:val>
                                        </p:tav>
                                      </p:tavLst>
                                    </p:anim>
                                    <p:animEffect transition="in" filter="fade">
                                      <p:cBhvr>
                                        <p:cTn id="2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75000"/>
          </a:schemeClr>
        </a:solidFill>
        <a:effectLst/>
      </p:bgPr>
    </p:bg>
    <p:spTree>
      <p:nvGrpSpPr>
        <p:cNvPr id="1" name=""/>
        <p:cNvGrpSpPr/>
        <p:nvPr/>
      </p:nvGrpSpPr>
      <p:grpSpPr>
        <a:xfrm>
          <a:off x="0" y="0"/>
          <a:ext cx="0" cy="0"/>
          <a:chOff x="0" y="0"/>
          <a:chExt cx="0" cy="0"/>
        </a:xfrm>
      </p:grpSpPr>
      <p:grpSp>
        <p:nvGrpSpPr>
          <p:cNvPr id="45" name="组合 44"/>
          <p:cNvGrpSpPr/>
          <p:nvPr/>
        </p:nvGrpSpPr>
        <p:grpSpPr>
          <a:xfrm>
            <a:off x="0" y="0"/>
            <a:ext cx="12244680" cy="7298401"/>
            <a:chOff x="0" y="0"/>
            <a:chExt cx="12244680" cy="7298401"/>
          </a:xfrm>
        </p:grpSpPr>
        <p:sp>
          <p:nvSpPr>
            <p:cNvPr id="46" name="矩形 45"/>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pic>
          <p:nvPicPr>
            <p:cNvPr id="47" name="图片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sp>
        <p:nvSpPr>
          <p:cNvPr id="17" name="Teardrop 1"/>
          <p:cNvSpPr/>
          <p:nvPr/>
        </p:nvSpPr>
        <p:spPr>
          <a:xfrm rot="13500000">
            <a:off x="10303856" y="1280662"/>
            <a:ext cx="914612" cy="914559"/>
          </a:xfrm>
          <a:prstGeom prst="teardrop">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Content Placeholder 2"/>
          <p:cNvSpPr txBox="1"/>
          <p:nvPr/>
        </p:nvSpPr>
        <p:spPr>
          <a:xfrm>
            <a:off x="6534846" y="1293449"/>
            <a:ext cx="4873026" cy="581572"/>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50000"/>
              </a:lnSpc>
              <a:spcBef>
                <a:spcPct val="20000"/>
              </a:spcBef>
              <a:spcAft>
                <a:spcPts val="600"/>
              </a:spcAft>
              <a:buClr>
                <a:srgbClr val="5B9BD5">
                  <a:lumMod val="75000"/>
                </a:srgbClr>
              </a:buClr>
              <a:buSzPct val="145000"/>
              <a:buFont typeface="Arial" panose="020B0604020202020204"/>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版本号，标示软件及协议的相关版本信息</a:t>
            </a:r>
          </a:p>
        </p:txBody>
      </p:sp>
      <p:sp>
        <p:nvSpPr>
          <p:cNvPr id="21" name="Content Placeholder 2"/>
          <p:cNvSpPr txBox="1"/>
          <p:nvPr/>
        </p:nvSpPr>
        <p:spPr>
          <a:xfrm>
            <a:off x="2212024" y="1943661"/>
            <a:ext cx="6987926" cy="624416"/>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50000"/>
              </a:lnSpc>
              <a:spcBef>
                <a:spcPct val="20000"/>
              </a:spcBef>
              <a:spcAft>
                <a:spcPts val="600"/>
              </a:spcAft>
              <a:buClr>
                <a:srgbClr val="5B9BD5">
                  <a:lumMod val="75000"/>
                </a:srgbClr>
              </a:buClr>
              <a:buSzPct val="145000"/>
              <a:buFont typeface="Arial" panose="020B0604020202020204"/>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父区块哈希值，引用的区块链中父区块头的哈希值，通过这个值每个区块才首尾相连组成了区块链，并且这个值对区块链的安全性起到了至关重要的作用</a:t>
            </a:r>
          </a:p>
        </p:txBody>
      </p:sp>
      <p:sp>
        <p:nvSpPr>
          <p:cNvPr id="23" name="Content Placeholder 2"/>
          <p:cNvSpPr txBox="1"/>
          <p:nvPr/>
        </p:nvSpPr>
        <p:spPr>
          <a:xfrm>
            <a:off x="3083557" y="2841557"/>
            <a:ext cx="6918861" cy="721719"/>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defTabSz="457200" rtl="0" eaLnBrk="1" fontAlgn="auto" latinLnBrk="0" hangingPunct="1">
              <a:lnSpc>
                <a:spcPct val="150000"/>
              </a:lnSpc>
              <a:spcBef>
                <a:spcPct val="20000"/>
              </a:spcBef>
              <a:spcAft>
                <a:spcPts val="600"/>
              </a:spcAft>
              <a:buClr>
                <a:srgbClr val="5B9BD5">
                  <a:lumMod val="75000"/>
                </a:srgbClr>
              </a:buClr>
              <a:buSzPct val="145000"/>
              <a:buFont typeface="Arial" panose="020B0604020202020204"/>
              <a:buNone/>
              <a:defRPr/>
            </a:pPr>
            <a:r>
              <a:rPr kumimoji="0" lang="en-US" altLang="zh-CN" sz="1400" b="0" i="0" u="none" strike="noStrike" kern="1200" cap="none" spc="0"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cs typeface="+mn-cs"/>
              </a:rPr>
              <a:t>Merkle</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根，这个值是由区块主体中所有交易的哈希值再逐级两两哈希计算出来的一个数值，主要用于检验一笔交易是否在这个区块中存在</a:t>
            </a:r>
          </a:p>
        </p:txBody>
      </p:sp>
      <p:sp>
        <p:nvSpPr>
          <p:cNvPr id="25" name="Freeform 69"/>
          <p:cNvSpPr/>
          <p:nvPr/>
        </p:nvSpPr>
        <p:spPr>
          <a:xfrm>
            <a:off x="4439716" y="4133281"/>
            <a:ext cx="4999434" cy="358677"/>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083" tIns="38083" rIns="38083" bIns="38083" numCol="1" spcCol="1270" anchor="b" anchorCtr="0">
            <a:noAutofit/>
          </a:bodyPr>
          <a:lstStyle/>
          <a:p>
            <a:pPr marL="0" marR="0" lvl="0" indent="0" algn="l" defTabSz="888365" rtl="0" eaLnBrk="1" fontAlgn="auto" latinLnBrk="0" hangingPunct="1">
              <a:lnSpc>
                <a:spcPct val="90000"/>
              </a:lnSpc>
              <a:spcBef>
                <a:spcPct val="0"/>
              </a:spcBef>
              <a:spcAft>
                <a:spcPct val="35000"/>
              </a:spcAft>
              <a:buClrTx/>
              <a:buSzTx/>
              <a:buFontTx/>
              <a:buNone/>
              <a:defRPr/>
            </a:pPr>
            <a:endParaRPr kumimoji="0" lang="id-ID" sz="20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26" name="Content Placeholder 2"/>
          <p:cNvSpPr txBox="1"/>
          <p:nvPr/>
        </p:nvSpPr>
        <p:spPr>
          <a:xfrm>
            <a:off x="2288735" y="3837594"/>
            <a:ext cx="6029014" cy="386029"/>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50000"/>
              </a:lnSpc>
              <a:spcBef>
                <a:spcPct val="20000"/>
              </a:spcBef>
              <a:spcAft>
                <a:spcPts val="600"/>
              </a:spcAft>
              <a:buClr>
                <a:srgbClr val="5B9BD5">
                  <a:lumMod val="75000"/>
                </a:srgbClr>
              </a:buClr>
              <a:buSzPct val="145000"/>
              <a:buFont typeface="Arial" panose="020B0604020202020204"/>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时间戳，记录该区块产生的时间，精确到秒</a:t>
            </a:r>
          </a:p>
        </p:txBody>
      </p:sp>
      <p:sp>
        <p:nvSpPr>
          <p:cNvPr id="29" name="Teardrop 46"/>
          <p:cNvSpPr/>
          <p:nvPr/>
        </p:nvSpPr>
        <p:spPr>
          <a:xfrm rot="2714409">
            <a:off x="877472" y="2243548"/>
            <a:ext cx="914612" cy="914559"/>
          </a:xfrm>
          <a:prstGeom prst="teardrop">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Freeform 116"/>
          <p:cNvSpPr/>
          <p:nvPr/>
        </p:nvSpPr>
        <p:spPr bwMode="auto">
          <a:xfrm>
            <a:off x="10487079" y="1579932"/>
            <a:ext cx="352486" cy="393791"/>
          </a:xfrm>
          <a:custGeom>
            <a:avLst/>
            <a:gdLst>
              <a:gd name="T0" fmla="*/ 180 w 222"/>
              <a:gd name="T1" fmla="*/ 0 h 248"/>
              <a:gd name="T2" fmla="*/ 196 w 222"/>
              <a:gd name="T3" fmla="*/ 2 h 248"/>
              <a:gd name="T4" fmla="*/ 209 w 222"/>
              <a:gd name="T5" fmla="*/ 11 h 248"/>
              <a:gd name="T6" fmla="*/ 218 w 222"/>
              <a:gd name="T7" fmla="*/ 24 h 248"/>
              <a:gd name="T8" fmla="*/ 222 w 222"/>
              <a:gd name="T9" fmla="*/ 41 h 248"/>
              <a:gd name="T10" fmla="*/ 218 w 222"/>
              <a:gd name="T11" fmla="*/ 57 h 248"/>
              <a:gd name="T12" fmla="*/ 209 w 222"/>
              <a:gd name="T13" fmla="*/ 70 h 248"/>
              <a:gd name="T14" fmla="*/ 196 w 222"/>
              <a:gd name="T15" fmla="*/ 79 h 248"/>
              <a:gd name="T16" fmla="*/ 180 w 222"/>
              <a:gd name="T17" fmla="*/ 83 h 248"/>
              <a:gd name="T18" fmla="*/ 167 w 222"/>
              <a:gd name="T19" fmla="*/ 80 h 248"/>
              <a:gd name="T20" fmla="*/ 155 w 222"/>
              <a:gd name="T21" fmla="*/ 74 h 248"/>
              <a:gd name="T22" fmla="*/ 82 w 222"/>
              <a:gd name="T23" fmla="*/ 117 h 248"/>
              <a:gd name="T24" fmla="*/ 84 w 222"/>
              <a:gd name="T25" fmla="*/ 124 h 248"/>
              <a:gd name="T26" fmla="*/ 82 w 222"/>
              <a:gd name="T27" fmla="*/ 130 h 248"/>
              <a:gd name="T28" fmla="*/ 155 w 222"/>
              <a:gd name="T29" fmla="*/ 174 h 248"/>
              <a:gd name="T30" fmla="*/ 167 w 222"/>
              <a:gd name="T31" fmla="*/ 167 h 248"/>
              <a:gd name="T32" fmla="*/ 180 w 222"/>
              <a:gd name="T33" fmla="*/ 165 h 248"/>
              <a:gd name="T34" fmla="*/ 196 w 222"/>
              <a:gd name="T35" fmla="*/ 169 h 248"/>
              <a:gd name="T36" fmla="*/ 209 w 222"/>
              <a:gd name="T37" fmla="*/ 178 h 248"/>
              <a:gd name="T38" fmla="*/ 218 w 222"/>
              <a:gd name="T39" fmla="*/ 190 h 248"/>
              <a:gd name="T40" fmla="*/ 222 w 222"/>
              <a:gd name="T41" fmla="*/ 207 h 248"/>
              <a:gd name="T42" fmla="*/ 218 w 222"/>
              <a:gd name="T43" fmla="*/ 224 h 248"/>
              <a:gd name="T44" fmla="*/ 209 w 222"/>
              <a:gd name="T45" fmla="*/ 237 h 248"/>
              <a:gd name="T46" fmla="*/ 196 w 222"/>
              <a:gd name="T47" fmla="*/ 246 h 248"/>
              <a:gd name="T48" fmla="*/ 180 w 222"/>
              <a:gd name="T49" fmla="*/ 248 h 248"/>
              <a:gd name="T50" fmla="*/ 164 w 222"/>
              <a:gd name="T51" fmla="*/ 246 h 248"/>
              <a:gd name="T52" fmla="*/ 152 w 222"/>
              <a:gd name="T53" fmla="*/ 237 h 248"/>
              <a:gd name="T54" fmla="*/ 143 w 222"/>
              <a:gd name="T55" fmla="*/ 224 h 248"/>
              <a:gd name="T56" fmla="*/ 139 w 222"/>
              <a:gd name="T57" fmla="*/ 207 h 248"/>
              <a:gd name="T58" fmla="*/ 140 w 222"/>
              <a:gd name="T59" fmla="*/ 201 h 248"/>
              <a:gd name="T60" fmla="*/ 67 w 222"/>
              <a:gd name="T61" fmla="*/ 157 h 248"/>
              <a:gd name="T62" fmla="*/ 55 w 222"/>
              <a:gd name="T63" fmla="*/ 164 h 248"/>
              <a:gd name="T64" fmla="*/ 41 w 222"/>
              <a:gd name="T65" fmla="*/ 165 h 248"/>
              <a:gd name="T66" fmla="*/ 26 w 222"/>
              <a:gd name="T67" fmla="*/ 162 h 248"/>
              <a:gd name="T68" fmla="*/ 12 w 222"/>
              <a:gd name="T69" fmla="*/ 153 h 248"/>
              <a:gd name="T70" fmla="*/ 3 w 222"/>
              <a:gd name="T71" fmla="*/ 140 h 248"/>
              <a:gd name="T72" fmla="*/ 0 w 222"/>
              <a:gd name="T73" fmla="*/ 124 h 248"/>
              <a:gd name="T74" fmla="*/ 3 w 222"/>
              <a:gd name="T75" fmla="*/ 107 h 248"/>
              <a:gd name="T76" fmla="*/ 12 w 222"/>
              <a:gd name="T77" fmla="*/ 94 h 248"/>
              <a:gd name="T78" fmla="*/ 26 w 222"/>
              <a:gd name="T79" fmla="*/ 85 h 248"/>
              <a:gd name="T80" fmla="*/ 41 w 222"/>
              <a:gd name="T81" fmla="*/ 83 h 248"/>
              <a:gd name="T82" fmla="*/ 55 w 222"/>
              <a:gd name="T83" fmla="*/ 84 h 248"/>
              <a:gd name="T84" fmla="*/ 67 w 222"/>
              <a:gd name="T85" fmla="*/ 91 h 248"/>
              <a:gd name="T86" fmla="*/ 140 w 222"/>
              <a:gd name="T87" fmla="*/ 47 h 248"/>
              <a:gd name="T88" fmla="*/ 139 w 222"/>
              <a:gd name="T89" fmla="*/ 41 h 248"/>
              <a:gd name="T90" fmla="*/ 143 w 222"/>
              <a:gd name="T91" fmla="*/ 24 h 248"/>
              <a:gd name="T92" fmla="*/ 152 w 222"/>
              <a:gd name="T93" fmla="*/ 11 h 248"/>
              <a:gd name="T94" fmla="*/ 164 w 222"/>
              <a:gd name="T95" fmla="*/ 2 h 248"/>
              <a:gd name="T96" fmla="*/ 180 w 222"/>
              <a:gd name="T9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2" h="248">
                <a:moveTo>
                  <a:pt x="180" y="0"/>
                </a:moveTo>
                <a:lnTo>
                  <a:pt x="196" y="2"/>
                </a:lnTo>
                <a:lnTo>
                  <a:pt x="209" y="11"/>
                </a:lnTo>
                <a:lnTo>
                  <a:pt x="218" y="24"/>
                </a:lnTo>
                <a:lnTo>
                  <a:pt x="222" y="41"/>
                </a:lnTo>
                <a:lnTo>
                  <a:pt x="218" y="57"/>
                </a:lnTo>
                <a:lnTo>
                  <a:pt x="209" y="70"/>
                </a:lnTo>
                <a:lnTo>
                  <a:pt x="196" y="79"/>
                </a:lnTo>
                <a:lnTo>
                  <a:pt x="180" y="83"/>
                </a:lnTo>
                <a:lnTo>
                  <a:pt x="167" y="80"/>
                </a:lnTo>
                <a:lnTo>
                  <a:pt x="155" y="74"/>
                </a:lnTo>
                <a:lnTo>
                  <a:pt x="82" y="117"/>
                </a:lnTo>
                <a:lnTo>
                  <a:pt x="84" y="124"/>
                </a:lnTo>
                <a:lnTo>
                  <a:pt x="82" y="130"/>
                </a:lnTo>
                <a:lnTo>
                  <a:pt x="155" y="174"/>
                </a:lnTo>
                <a:lnTo>
                  <a:pt x="167" y="167"/>
                </a:lnTo>
                <a:lnTo>
                  <a:pt x="180" y="165"/>
                </a:lnTo>
                <a:lnTo>
                  <a:pt x="196" y="169"/>
                </a:lnTo>
                <a:lnTo>
                  <a:pt x="209" y="178"/>
                </a:lnTo>
                <a:lnTo>
                  <a:pt x="218" y="190"/>
                </a:lnTo>
                <a:lnTo>
                  <a:pt x="222" y="207"/>
                </a:lnTo>
                <a:lnTo>
                  <a:pt x="218" y="224"/>
                </a:lnTo>
                <a:lnTo>
                  <a:pt x="209" y="237"/>
                </a:lnTo>
                <a:lnTo>
                  <a:pt x="196" y="246"/>
                </a:lnTo>
                <a:lnTo>
                  <a:pt x="180" y="248"/>
                </a:lnTo>
                <a:lnTo>
                  <a:pt x="164" y="246"/>
                </a:lnTo>
                <a:lnTo>
                  <a:pt x="152" y="237"/>
                </a:lnTo>
                <a:lnTo>
                  <a:pt x="143" y="224"/>
                </a:lnTo>
                <a:lnTo>
                  <a:pt x="139" y="207"/>
                </a:lnTo>
                <a:lnTo>
                  <a:pt x="140" y="201"/>
                </a:lnTo>
                <a:lnTo>
                  <a:pt x="67" y="157"/>
                </a:lnTo>
                <a:lnTo>
                  <a:pt x="55" y="164"/>
                </a:lnTo>
                <a:lnTo>
                  <a:pt x="41" y="165"/>
                </a:lnTo>
                <a:lnTo>
                  <a:pt x="26" y="162"/>
                </a:lnTo>
                <a:lnTo>
                  <a:pt x="12" y="153"/>
                </a:lnTo>
                <a:lnTo>
                  <a:pt x="3" y="140"/>
                </a:lnTo>
                <a:lnTo>
                  <a:pt x="0" y="124"/>
                </a:lnTo>
                <a:lnTo>
                  <a:pt x="3" y="107"/>
                </a:lnTo>
                <a:lnTo>
                  <a:pt x="12" y="94"/>
                </a:lnTo>
                <a:lnTo>
                  <a:pt x="26" y="85"/>
                </a:lnTo>
                <a:lnTo>
                  <a:pt x="41" y="83"/>
                </a:lnTo>
                <a:lnTo>
                  <a:pt x="55" y="84"/>
                </a:lnTo>
                <a:lnTo>
                  <a:pt x="67" y="91"/>
                </a:lnTo>
                <a:lnTo>
                  <a:pt x="140" y="47"/>
                </a:lnTo>
                <a:lnTo>
                  <a:pt x="139" y="41"/>
                </a:lnTo>
                <a:lnTo>
                  <a:pt x="143" y="24"/>
                </a:lnTo>
                <a:lnTo>
                  <a:pt x="152" y="11"/>
                </a:lnTo>
                <a:lnTo>
                  <a:pt x="164" y="2"/>
                </a:lnTo>
                <a:lnTo>
                  <a:pt x="180" y="0"/>
                </a:lnTo>
                <a:close/>
              </a:path>
            </a:pathLst>
          </a:custGeom>
          <a:solidFill>
            <a:srgbClr val="026AA7"/>
          </a:solidFill>
          <a:ln w="0">
            <a:noFill/>
            <a:prstDash val="solid"/>
            <a:round/>
          </a:ln>
        </p:spPr>
        <p:txBody>
          <a:bodyPr vert="horz" wrap="square" lIns="91401" tIns="45700" rIns="91401" bIns="4570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2" name="组合 1"/>
          <p:cNvGrpSpPr/>
          <p:nvPr/>
        </p:nvGrpSpPr>
        <p:grpSpPr>
          <a:xfrm rot="10800000">
            <a:off x="2339086" y="1644875"/>
            <a:ext cx="7775366" cy="145177"/>
            <a:chOff x="1691706" y="1779147"/>
            <a:chExt cx="7775366" cy="145177"/>
          </a:xfrm>
          <a:solidFill>
            <a:schemeClr val="bg1"/>
          </a:solidFill>
        </p:grpSpPr>
        <p:sp>
          <p:nvSpPr>
            <p:cNvPr id="16" name="Straight Connector 10"/>
            <p:cNvSpPr/>
            <p:nvPr/>
          </p:nvSpPr>
          <p:spPr>
            <a:xfrm>
              <a:off x="1691706" y="1837987"/>
              <a:ext cx="7637560" cy="0"/>
            </a:xfrm>
            <a:prstGeom prst="line">
              <a:avLst/>
            </a:prstGeom>
            <a:grpFill/>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34" name="椭圆 33"/>
            <p:cNvSpPr/>
            <p:nvPr/>
          </p:nvSpPr>
          <p:spPr>
            <a:xfrm>
              <a:off x="9321895" y="1779147"/>
              <a:ext cx="145177" cy="14517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 name="组合 2"/>
          <p:cNvGrpSpPr/>
          <p:nvPr/>
        </p:nvGrpSpPr>
        <p:grpSpPr>
          <a:xfrm>
            <a:off x="1966493" y="2645067"/>
            <a:ext cx="7455822" cy="145177"/>
            <a:chOff x="3602911" y="2570312"/>
            <a:chExt cx="7455822" cy="145177"/>
          </a:xfrm>
        </p:grpSpPr>
        <p:sp>
          <p:nvSpPr>
            <p:cNvPr id="20" name="Straight Connector 48"/>
            <p:cNvSpPr/>
            <p:nvPr/>
          </p:nvSpPr>
          <p:spPr>
            <a:xfrm flipV="1">
              <a:off x="3602911" y="2627909"/>
              <a:ext cx="7384555" cy="0"/>
            </a:xfrm>
            <a:prstGeom prst="line">
              <a:avLst/>
            </a:prstGeom>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35" name="椭圆 34"/>
            <p:cNvSpPr/>
            <p:nvPr/>
          </p:nvSpPr>
          <p:spPr>
            <a:xfrm>
              <a:off x="10913556" y="2570312"/>
              <a:ext cx="145177" cy="1451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52" name="Content Placeholder 2"/>
          <p:cNvSpPr txBox="1"/>
          <p:nvPr/>
        </p:nvSpPr>
        <p:spPr>
          <a:xfrm>
            <a:off x="3663318" y="4633569"/>
            <a:ext cx="6339100" cy="406117"/>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defTabSz="457200" rtl="0" eaLnBrk="1" fontAlgn="auto" latinLnBrk="0" hangingPunct="1">
              <a:lnSpc>
                <a:spcPct val="150000"/>
              </a:lnSpc>
              <a:spcBef>
                <a:spcPct val="20000"/>
              </a:spcBef>
              <a:spcAft>
                <a:spcPts val="600"/>
              </a:spcAft>
              <a:buClr>
                <a:srgbClr val="5B9BD5">
                  <a:lumMod val="75000"/>
                </a:srgbClr>
              </a:buClr>
              <a:buSzPct val="145000"/>
              <a:buFont typeface="Arial" panose="020B0604020202020204"/>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难度值，该区块相关数学题的难度目标</a:t>
            </a:r>
          </a:p>
        </p:txBody>
      </p:sp>
      <p:sp>
        <p:nvSpPr>
          <p:cNvPr id="54" name="Freeform 69"/>
          <p:cNvSpPr/>
          <p:nvPr/>
        </p:nvSpPr>
        <p:spPr>
          <a:xfrm>
            <a:off x="4453615" y="5695764"/>
            <a:ext cx="4999434" cy="358677"/>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083" tIns="38083" rIns="38083" bIns="38083" numCol="1" spcCol="1270" anchor="b" anchorCtr="0">
            <a:noAutofit/>
          </a:bodyPr>
          <a:lstStyle/>
          <a:p>
            <a:pPr marL="0" marR="0" lvl="0" indent="0" algn="l" defTabSz="888365" rtl="0" eaLnBrk="1" fontAlgn="auto" latinLnBrk="0" hangingPunct="1">
              <a:lnSpc>
                <a:spcPct val="90000"/>
              </a:lnSpc>
              <a:spcBef>
                <a:spcPct val="0"/>
              </a:spcBef>
              <a:spcAft>
                <a:spcPct val="35000"/>
              </a:spcAft>
              <a:buClrTx/>
              <a:buSzTx/>
              <a:buFontTx/>
              <a:buNone/>
              <a:defRPr/>
            </a:pPr>
            <a:endParaRPr kumimoji="0" lang="id-ID" sz="20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sp>
        <p:nvSpPr>
          <p:cNvPr id="55" name="Content Placeholder 2"/>
          <p:cNvSpPr txBox="1"/>
          <p:nvPr/>
        </p:nvSpPr>
        <p:spPr>
          <a:xfrm>
            <a:off x="2236731" y="5516505"/>
            <a:ext cx="6418071" cy="420296"/>
          </a:xfrm>
          <a:prstGeom prst="rect">
            <a:avLst/>
          </a:prstGeom>
        </p:spPr>
        <p:txBody>
          <a:bodyPr vert="horz" lIns="91401" tIns="45700" rIns="91401" bIns="4570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l" defTabSz="457200" rtl="0" eaLnBrk="1" fontAlgn="auto" latinLnBrk="0" hangingPunct="1">
              <a:lnSpc>
                <a:spcPct val="150000"/>
              </a:lnSpc>
              <a:spcBef>
                <a:spcPct val="20000"/>
              </a:spcBef>
              <a:spcAft>
                <a:spcPts val="600"/>
              </a:spcAft>
              <a:buClr>
                <a:srgbClr val="5B9BD5">
                  <a:lumMod val="75000"/>
                </a:srgbClr>
              </a:buClr>
              <a:buSzPct val="145000"/>
              <a:buFont typeface="Arial" panose="020B0604020202020204"/>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随机数</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(Nonce)</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，记录解密该区块相关数学题的答案的值</a:t>
            </a:r>
          </a:p>
        </p:txBody>
      </p:sp>
      <p:sp>
        <p:nvSpPr>
          <p:cNvPr id="65" name="Freeform 492"/>
          <p:cNvSpPr>
            <a:spLocks noEditPoints="1"/>
          </p:cNvSpPr>
          <p:nvPr/>
        </p:nvSpPr>
        <p:spPr bwMode="auto">
          <a:xfrm>
            <a:off x="1198852" y="2531631"/>
            <a:ext cx="333894" cy="339887"/>
          </a:xfrm>
          <a:custGeom>
            <a:avLst/>
            <a:gdLst>
              <a:gd name="T0" fmla="*/ 128 w 165"/>
              <a:gd name="T1" fmla="*/ 26 h 168"/>
              <a:gd name="T2" fmla="*/ 25 w 165"/>
              <a:gd name="T3" fmla="*/ 37 h 168"/>
              <a:gd name="T4" fmla="*/ 36 w 165"/>
              <a:gd name="T5" fmla="*/ 142 h 168"/>
              <a:gd name="T6" fmla="*/ 140 w 165"/>
              <a:gd name="T7" fmla="*/ 130 h 168"/>
              <a:gd name="T8" fmla="*/ 128 w 165"/>
              <a:gd name="T9" fmla="*/ 26 h 168"/>
              <a:gd name="T10" fmla="*/ 50 w 165"/>
              <a:gd name="T11" fmla="*/ 124 h 168"/>
              <a:gd name="T12" fmla="*/ 42 w 165"/>
              <a:gd name="T13" fmla="*/ 51 h 168"/>
              <a:gd name="T14" fmla="*/ 114 w 165"/>
              <a:gd name="T15" fmla="*/ 43 h 168"/>
              <a:gd name="T16" fmla="*/ 122 w 165"/>
              <a:gd name="T17" fmla="*/ 116 h 168"/>
              <a:gd name="T18" fmla="*/ 50 w 165"/>
              <a:gd name="T19"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8">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rgbClr val="026AA7"/>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TextBox 39"/>
          <p:cNvSpPr txBox="1"/>
          <p:nvPr/>
        </p:nvSpPr>
        <p:spPr>
          <a:xfrm>
            <a:off x="388611" y="175658"/>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a:t>
            </a:r>
            <a:r>
              <a:rPr lang="en-US" altLang="zh-CN" sz="3200" b="1" dirty="0">
                <a:solidFill>
                  <a:schemeClr val="bg1"/>
                </a:solidFill>
                <a:latin typeface="微软雅黑" panose="020B0503020204020204" pitchFamily="34" charset="-122"/>
                <a:ea typeface="微软雅黑" panose="020B0503020204020204" pitchFamily="34" charset="-122"/>
                <a:sym typeface="+mn-ea"/>
              </a:rPr>
              <a:t>·</a:t>
            </a:r>
            <a:r>
              <a:rPr lang="zh-CN" altLang="en-US" sz="3200" b="1" dirty="0">
                <a:solidFill>
                  <a:schemeClr val="bg1"/>
                </a:solidFill>
                <a:latin typeface="微软雅黑" panose="020B0503020204020204" pitchFamily="34" charset="-122"/>
                <a:ea typeface="微软雅黑" panose="020B0503020204020204" pitchFamily="34" charset="-122"/>
                <a:sym typeface="+mn-ea"/>
              </a:rPr>
              <a:t>区块头</a:t>
            </a:r>
          </a:p>
        </p:txBody>
      </p:sp>
      <p:sp>
        <p:nvSpPr>
          <p:cNvPr id="48" name="Teardrop 1"/>
          <p:cNvSpPr/>
          <p:nvPr/>
        </p:nvSpPr>
        <p:spPr>
          <a:xfrm rot="13500000">
            <a:off x="10307921" y="3096402"/>
            <a:ext cx="914612" cy="914559"/>
          </a:xfrm>
          <a:prstGeom prst="teardrop">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9" name="组合 48"/>
          <p:cNvGrpSpPr/>
          <p:nvPr/>
        </p:nvGrpSpPr>
        <p:grpSpPr>
          <a:xfrm rot="10800000">
            <a:off x="2343151" y="3460615"/>
            <a:ext cx="7775366" cy="145177"/>
            <a:chOff x="1691706" y="1779147"/>
            <a:chExt cx="7775366" cy="145177"/>
          </a:xfrm>
          <a:solidFill>
            <a:schemeClr val="bg1"/>
          </a:solidFill>
        </p:grpSpPr>
        <p:sp>
          <p:nvSpPr>
            <p:cNvPr id="51" name="Straight Connector 10"/>
            <p:cNvSpPr/>
            <p:nvPr/>
          </p:nvSpPr>
          <p:spPr>
            <a:xfrm>
              <a:off x="1691706" y="1837987"/>
              <a:ext cx="7637560" cy="0"/>
            </a:xfrm>
            <a:prstGeom prst="line">
              <a:avLst/>
            </a:prstGeom>
            <a:grpFill/>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58" name="椭圆 57"/>
            <p:cNvSpPr/>
            <p:nvPr/>
          </p:nvSpPr>
          <p:spPr>
            <a:xfrm>
              <a:off x="9321895" y="1779147"/>
              <a:ext cx="145177" cy="14517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59" name="Teardrop 1"/>
          <p:cNvSpPr/>
          <p:nvPr/>
        </p:nvSpPr>
        <p:spPr>
          <a:xfrm rot="13500000">
            <a:off x="10382258" y="4643373"/>
            <a:ext cx="914612" cy="914559"/>
          </a:xfrm>
          <a:prstGeom prst="teardrop">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3" name="组合 62"/>
          <p:cNvGrpSpPr/>
          <p:nvPr/>
        </p:nvGrpSpPr>
        <p:grpSpPr>
          <a:xfrm rot="10800000">
            <a:off x="2417488" y="5007586"/>
            <a:ext cx="7775366" cy="145177"/>
            <a:chOff x="1691706" y="1779147"/>
            <a:chExt cx="7775366" cy="145177"/>
          </a:xfrm>
          <a:solidFill>
            <a:schemeClr val="bg1"/>
          </a:solidFill>
        </p:grpSpPr>
        <p:sp>
          <p:nvSpPr>
            <p:cNvPr id="68" name="Straight Connector 10"/>
            <p:cNvSpPr/>
            <p:nvPr/>
          </p:nvSpPr>
          <p:spPr>
            <a:xfrm>
              <a:off x="1691706" y="1837987"/>
              <a:ext cx="7637560" cy="0"/>
            </a:xfrm>
            <a:prstGeom prst="line">
              <a:avLst/>
            </a:prstGeom>
            <a:grpFill/>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69" name="椭圆 68"/>
            <p:cNvSpPr/>
            <p:nvPr/>
          </p:nvSpPr>
          <p:spPr>
            <a:xfrm>
              <a:off x="9321895" y="1779147"/>
              <a:ext cx="145177" cy="14517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33" name="Freeform 6"/>
          <p:cNvSpPr>
            <a:spLocks noChangeAspect="1" noEditPoints="1"/>
          </p:cNvSpPr>
          <p:nvPr/>
        </p:nvSpPr>
        <p:spPr bwMode="auto">
          <a:xfrm>
            <a:off x="10560796" y="3370123"/>
            <a:ext cx="425348" cy="373662"/>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26AA7"/>
          </a:solidFill>
          <a:ln>
            <a:noFill/>
          </a:ln>
        </p:spPr>
        <p:txBody>
          <a:bodyPr vert="horz" wrap="square" lIns="91401" tIns="45700" rIns="91401" bIns="4570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6" name="组合 65"/>
          <p:cNvGrpSpPr/>
          <p:nvPr/>
        </p:nvGrpSpPr>
        <p:grpSpPr>
          <a:xfrm>
            <a:off x="10690376" y="4936538"/>
            <a:ext cx="273274" cy="341408"/>
            <a:chOff x="5588679" y="1814529"/>
            <a:chExt cx="273274" cy="341408"/>
          </a:xfrm>
          <a:solidFill>
            <a:srgbClr val="026AA7"/>
          </a:solidFill>
        </p:grpSpPr>
        <p:sp>
          <p:nvSpPr>
            <p:cNvPr id="67" name="Freeform 526"/>
            <p:cNvSpPr/>
            <p:nvPr/>
          </p:nvSpPr>
          <p:spPr bwMode="auto">
            <a:xfrm>
              <a:off x="5655331" y="1814529"/>
              <a:ext cx="138489" cy="134786"/>
            </a:xfrm>
            <a:custGeom>
              <a:avLst/>
              <a:gdLst>
                <a:gd name="T0" fmla="*/ 41 w 79"/>
                <a:gd name="T1" fmla="*/ 76 h 77"/>
                <a:gd name="T2" fmla="*/ 78 w 79"/>
                <a:gd name="T3" fmla="*/ 37 h 77"/>
                <a:gd name="T4" fmla="*/ 38 w 79"/>
                <a:gd name="T5" fmla="*/ 0 h 77"/>
                <a:gd name="T6" fmla="*/ 1 w 79"/>
                <a:gd name="T7" fmla="*/ 40 h 77"/>
                <a:gd name="T8" fmla="*/ 41 w 79"/>
                <a:gd name="T9" fmla="*/ 76 h 77"/>
              </a:gdLst>
              <a:ahLst/>
              <a:cxnLst>
                <a:cxn ang="0">
                  <a:pos x="T0" y="T1"/>
                </a:cxn>
                <a:cxn ang="0">
                  <a:pos x="T2" y="T3"/>
                </a:cxn>
                <a:cxn ang="0">
                  <a:pos x="T4" y="T5"/>
                </a:cxn>
                <a:cxn ang="0">
                  <a:pos x="T6" y="T7"/>
                </a:cxn>
                <a:cxn ang="0">
                  <a:pos x="T8" y="T9"/>
                </a:cxn>
              </a:cxnLst>
              <a:rect l="0" t="0" r="r" b="b"/>
              <a:pathLst>
                <a:path w="79" h="77">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527"/>
            <p:cNvSpPr/>
            <p:nvPr/>
          </p:nvSpPr>
          <p:spPr bwMode="auto">
            <a:xfrm>
              <a:off x="5588679" y="1958202"/>
              <a:ext cx="273274" cy="197735"/>
            </a:xfrm>
            <a:custGeom>
              <a:avLst/>
              <a:gdLst>
                <a:gd name="T0" fmla="*/ 119 w 156"/>
                <a:gd name="T1" fmla="*/ 0 h 113"/>
                <a:gd name="T2" fmla="*/ 80 w 156"/>
                <a:gd name="T3" fmla="*/ 46 h 113"/>
                <a:gd name="T4" fmla="*/ 37 w 156"/>
                <a:gd name="T5" fmla="*/ 1 h 113"/>
                <a:gd name="T6" fmla="*/ 1 w 156"/>
                <a:gd name="T7" fmla="*/ 50 h 113"/>
                <a:gd name="T8" fmla="*/ 3 w 156"/>
                <a:gd name="T9" fmla="*/ 113 h 113"/>
                <a:gd name="T10" fmla="*/ 156 w 156"/>
                <a:gd name="T11" fmla="*/ 113 h 113"/>
                <a:gd name="T12" fmla="*/ 154 w 156"/>
                <a:gd name="T13" fmla="*/ 45 h 113"/>
                <a:gd name="T14" fmla="*/ 119 w 156"/>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13">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0" name="Teardrop 46"/>
          <p:cNvSpPr/>
          <p:nvPr/>
        </p:nvSpPr>
        <p:spPr>
          <a:xfrm rot="2714409">
            <a:off x="891475" y="3835549"/>
            <a:ext cx="914612" cy="914559"/>
          </a:xfrm>
          <a:prstGeom prst="teardrop">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1" name="组合 70"/>
          <p:cNvGrpSpPr/>
          <p:nvPr/>
        </p:nvGrpSpPr>
        <p:grpSpPr>
          <a:xfrm>
            <a:off x="1980496" y="4237068"/>
            <a:ext cx="7455822" cy="145177"/>
            <a:chOff x="3602911" y="2570312"/>
            <a:chExt cx="7455822" cy="145177"/>
          </a:xfrm>
        </p:grpSpPr>
        <p:sp>
          <p:nvSpPr>
            <p:cNvPr id="72" name="Straight Connector 48"/>
            <p:cNvSpPr/>
            <p:nvPr/>
          </p:nvSpPr>
          <p:spPr>
            <a:xfrm flipV="1">
              <a:off x="3602911" y="2627909"/>
              <a:ext cx="7384555" cy="0"/>
            </a:xfrm>
            <a:prstGeom prst="line">
              <a:avLst/>
            </a:prstGeom>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74" name="椭圆 73"/>
            <p:cNvSpPr/>
            <p:nvPr/>
          </p:nvSpPr>
          <p:spPr>
            <a:xfrm>
              <a:off x="10913556" y="2570312"/>
              <a:ext cx="145177" cy="1451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75" name="Teardrop 46"/>
          <p:cNvSpPr/>
          <p:nvPr/>
        </p:nvSpPr>
        <p:spPr>
          <a:xfrm rot="2714409">
            <a:off x="942285" y="5515364"/>
            <a:ext cx="914612" cy="914559"/>
          </a:xfrm>
          <a:prstGeom prst="teardrop">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91401" tIns="45700" rIns="91401" bIns="4570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6" name="组合 75"/>
          <p:cNvGrpSpPr/>
          <p:nvPr/>
        </p:nvGrpSpPr>
        <p:grpSpPr>
          <a:xfrm>
            <a:off x="2031306" y="5916883"/>
            <a:ext cx="7455822" cy="145177"/>
            <a:chOff x="3602911" y="2570312"/>
            <a:chExt cx="7455822" cy="145177"/>
          </a:xfrm>
        </p:grpSpPr>
        <p:sp>
          <p:nvSpPr>
            <p:cNvPr id="77" name="Straight Connector 48"/>
            <p:cNvSpPr/>
            <p:nvPr/>
          </p:nvSpPr>
          <p:spPr>
            <a:xfrm flipV="1">
              <a:off x="3602911" y="2627909"/>
              <a:ext cx="7384555" cy="0"/>
            </a:xfrm>
            <a:prstGeom prst="line">
              <a:avLst/>
            </a:prstGeom>
            <a:ln w="12700">
              <a:solidFill>
                <a:schemeClr val="bg1"/>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78" name="椭圆 77"/>
            <p:cNvSpPr/>
            <p:nvPr/>
          </p:nvSpPr>
          <p:spPr>
            <a:xfrm>
              <a:off x="10913556" y="2570312"/>
              <a:ext cx="145177" cy="1451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62" name="Freeform 40"/>
          <p:cNvSpPr>
            <a:spLocks noEditPoints="1"/>
          </p:cNvSpPr>
          <p:nvPr/>
        </p:nvSpPr>
        <p:spPr bwMode="auto">
          <a:xfrm>
            <a:off x="1365799" y="5754143"/>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026AA7"/>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4" name="Freeform 41"/>
          <p:cNvSpPr>
            <a:spLocks noEditPoints="1"/>
          </p:cNvSpPr>
          <p:nvPr/>
        </p:nvSpPr>
        <p:spPr bwMode="auto">
          <a:xfrm>
            <a:off x="1262158" y="4133281"/>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026AA7"/>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0-#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750"/>
                                        <p:tgtEl>
                                          <p:spTgt spid="18"/>
                                        </p:tgtEl>
                                      </p:cBhvr>
                                    </p:animEffect>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1+#ppt_w/2"/>
                                          </p:val>
                                        </p:tav>
                                        <p:tav tm="100000">
                                          <p:val>
                                            <p:strVal val="#ppt_x"/>
                                          </p:val>
                                        </p:tav>
                                      </p:tavLst>
                                    </p:anim>
                                    <p:anim calcmode="lin" valueType="num">
                                      <p:cBhvr additive="base">
                                        <p:cTn id="22" dur="500" fill="hold"/>
                                        <p:tgtEl>
                                          <p:spTgt spid="29"/>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1+#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8"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0-#ppt_w/2"/>
                                          </p:val>
                                        </p:tav>
                                        <p:tav tm="100000">
                                          <p:val>
                                            <p:strVal val="#ppt_x"/>
                                          </p:val>
                                        </p:tav>
                                      </p:tavLst>
                                    </p:anim>
                                    <p:anim calcmode="lin" valueType="num">
                                      <p:cBhvr additive="base">
                                        <p:cTn id="32" dur="500" fill="hold"/>
                                        <p:tgtEl>
                                          <p:spTgt spid="33"/>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8"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0-#ppt_w/2"/>
                                          </p:val>
                                        </p:tav>
                                        <p:tav tm="100000">
                                          <p:val>
                                            <p:strVal val="#ppt_x"/>
                                          </p:val>
                                        </p:tav>
                                      </p:tavLst>
                                    </p:anim>
                                    <p:anim calcmode="lin" valueType="num">
                                      <p:cBhvr additive="base">
                                        <p:cTn id="37" dur="500" fill="hold"/>
                                        <p:tgtEl>
                                          <p:spTgt spid="23"/>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1+#ppt_w/2"/>
                                          </p:val>
                                        </p:tav>
                                        <p:tav tm="100000">
                                          <p:val>
                                            <p:strVal val="#ppt_x"/>
                                          </p:val>
                                        </p:tav>
                                      </p:tavLst>
                                    </p:anim>
                                    <p:anim calcmode="lin" valueType="num">
                                      <p:cBhvr additive="base">
                                        <p:cTn id="42" dur="500" fill="hold"/>
                                        <p:tgtEl>
                                          <p:spTgt spid="26"/>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8" fill="hold" grpId="0" nodeType="afterEffect">
                                  <p:stCondLst>
                                    <p:cond delay="0"/>
                                  </p:stCondLst>
                                  <p:childTnLst>
                                    <p:set>
                                      <p:cBhvr>
                                        <p:cTn id="45" dur="1" fill="hold">
                                          <p:stCondLst>
                                            <p:cond delay="0"/>
                                          </p:stCondLst>
                                        </p:cTn>
                                        <p:tgtEl>
                                          <p:spTgt spid="52"/>
                                        </p:tgtEl>
                                        <p:attrNameLst>
                                          <p:attrName>style.visibility</p:attrName>
                                        </p:attrNameLst>
                                      </p:cBhvr>
                                      <p:to>
                                        <p:strVal val="visible"/>
                                      </p:to>
                                    </p:set>
                                    <p:anim calcmode="lin" valueType="num">
                                      <p:cBhvr additive="base">
                                        <p:cTn id="46" dur="500" fill="hold"/>
                                        <p:tgtEl>
                                          <p:spTgt spid="52"/>
                                        </p:tgtEl>
                                        <p:attrNameLst>
                                          <p:attrName>ppt_x</p:attrName>
                                        </p:attrNameLst>
                                      </p:cBhvr>
                                      <p:tavLst>
                                        <p:tav tm="0">
                                          <p:val>
                                            <p:strVal val="0-#ppt_w/2"/>
                                          </p:val>
                                        </p:tav>
                                        <p:tav tm="100000">
                                          <p:val>
                                            <p:strVal val="#ppt_x"/>
                                          </p:val>
                                        </p:tav>
                                      </p:tavLst>
                                    </p:anim>
                                    <p:anim calcmode="lin" valueType="num">
                                      <p:cBhvr additive="base">
                                        <p:cTn id="47" dur="500" fill="hold"/>
                                        <p:tgtEl>
                                          <p:spTgt spid="52"/>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 presetClass="entr" presetSubtype="2"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1+#ppt_w/2"/>
                                          </p:val>
                                        </p:tav>
                                        <p:tav tm="100000">
                                          <p:val>
                                            <p:strVal val="#ppt_x"/>
                                          </p:val>
                                        </p:tav>
                                      </p:tavLst>
                                    </p:anim>
                                    <p:anim calcmode="lin" valueType="num">
                                      <p:cBhvr additive="base">
                                        <p:cTn id="52" dur="500" fill="hold"/>
                                        <p:tgtEl>
                                          <p:spTgt spid="55"/>
                                        </p:tgtEl>
                                        <p:attrNameLst>
                                          <p:attrName>ppt_y</p:attrName>
                                        </p:attrNameLst>
                                      </p:cBhvr>
                                      <p:tavLst>
                                        <p:tav tm="0">
                                          <p:val>
                                            <p:strVal val="#ppt_y"/>
                                          </p:val>
                                        </p:tav>
                                        <p:tav tm="100000">
                                          <p:val>
                                            <p:strVal val="#ppt_y"/>
                                          </p:val>
                                        </p:tav>
                                      </p:tavLst>
                                    </p:anim>
                                  </p:childTnLst>
                                </p:cTn>
                              </p:par>
                            </p:childTnLst>
                          </p:cTn>
                        </p:par>
                        <p:par>
                          <p:cTn id="53" fill="hold">
                            <p:stCondLst>
                              <p:cond delay="5500"/>
                            </p:stCondLst>
                            <p:childTnLst>
                              <p:par>
                                <p:cTn id="54" presetID="16" presetClass="entr" presetSubtype="21" fill="hold" grpId="0"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barn(inVertical)">
                                      <p:cBhvr>
                                        <p:cTn id="56" dur="500"/>
                                        <p:tgtEl>
                                          <p:spTgt spid="65"/>
                                        </p:tgtEl>
                                      </p:cBhvr>
                                    </p:animEffect>
                                  </p:childTnLst>
                                </p:cTn>
                              </p:par>
                            </p:childTnLst>
                          </p:cTn>
                        </p:par>
                        <p:par>
                          <p:cTn id="57" fill="hold">
                            <p:stCondLst>
                              <p:cond delay="6000"/>
                            </p:stCondLst>
                            <p:childTnLst>
                              <p:par>
                                <p:cTn id="58" presetID="16" presetClass="entr" presetSubtype="21" fill="hold" grpId="0" nodeType="after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barn(inVertical)">
                                      <p:cBhvr>
                                        <p:cTn id="60" dur="500"/>
                                        <p:tgtEl>
                                          <p:spTgt spid="64"/>
                                        </p:tgtEl>
                                      </p:cBhvr>
                                    </p:animEffect>
                                  </p:childTnLst>
                                </p:cTn>
                              </p:par>
                            </p:childTnLst>
                          </p:cTn>
                        </p:par>
                        <p:par>
                          <p:cTn id="61" fill="hold">
                            <p:stCondLst>
                              <p:cond delay="6500"/>
                            </p:stCondLst>
                            <p:childTnLst>
                              <p:par>
                                <p:cTn id="62" presetID="16" presetClass="entr" presetSubtype="21" fill="hold" grpId="0"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barn(inVertical)">
                                      <p:cBhvr>
                                        <p:cTn id="64" dur="500"/>
                                        <p:tgtEl>
                                          <p:spTgt spid="62"/>
                                        </p:tgtEl>
                                      </p:cBhvr>
                                    </p:animEffect>
                                  </p:childTnLst>
                                </p:cTn>
                              </p:par>
                            </p:childTnLst>
                          </p:cTn>
                        </p:par>
                        <p:par>
                          <p:cTn id="65" fill="hold">
                            <p:stCondLst>
                              <p:cond delay="7000"/>
                            </p:stCondLst>
                            <p:childTnLst>
                              <p:par>
                                <p:cTn id="66" presetID="16" presetClass="entr" presetSubtype="21"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barn(inVertical)">
                                      <p:cBhvr>
                                        <p:cTn id="68" dur="500"/>
                                        <p:tgtEl>
                                          <p:spTgt spid="66"/>
                                        </p:tgtEl>
                                      </p:cBhvr>
                                    </p:animEffect>
                                  </p:childTnLst>
                                </p:cTn>
                              </p:par>
                            </p:childTnLst>
                          </p:cTn>
                        </p:par>
                        <p:par>
                          <p:cTn id="69" fill="hold">
                            <p:stCondLst>
                              <p:cond delay="7500"/>
                            </p:stCondLst>
                            <p:childTnLst>
                              <p:par>
                                <p:cTn id="70" presetID="2" presetClass="entr" presetSubtype="8"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0-#ppt_w/2"/>
                                          </p:val>
                                        </p:tav>
                                        <p:tav tm="100000">
                                          <p:val>
                                            <p:strVal val="#ppt_x"/>
                                          </p:val>
                                        </p:tav>
                                      </p:tavLst>
                                    </p:anim>
                                    <p:anim calcmode="lin" valueType="num">
                                      <p:cBhvr additive="base">
                                        <p:cTn id="73" dur="500" fill="hold"/>
                                        <p:tgtEl>
                                          <p:spTgt spid="48"/>
                                        </p:tgtEl>
                                        <p:attrNameLst>
                                          <p:attrName>ppt_y</p:attrName>
                                        </p:attrNameLst>
                                      </p:cBhvr>
                                      <p:tavLst>
                                        <p:tav tm="0">
                                          <p:val>
                                            <p:strVal val="#ppt_y"/>
                                          </p:val>
                                        </p:tav>
                                        <p:tav tm="100000">
                                          <p:val>
                                            <p:strVal val="#ppt_y"/>
                                          </p:val>
                                        </p:tav>
                                      </p:tavLst>
                                    </p:anim>
                                  </p:childTnLst>
                                </p:cTn>
                              </p:par>
                            </p:childTnLst>
                          </p:cTn>
                        </p:par>
                        <p:par>
                          <p:cTn id="74" fill="hold">
                            <p:stCondLst>
                              <p:cond delay="8000"/>
                            </p:stCondLst>
                            <p:childTnLst>
                              <p:par>
                                <p:cTn id="75" presetID="2" presetClass="entr" presetSubtype="8" fill="hold" grpId="0" nodeType="afterEffect">
                                  <p:stCondLst>
                                    <p:cond delay="0"/>
                                  </p:stCondLst>
                                  <p:childTnLst>
                                    <p:set>
                                      <p:cBhvr>
                                        <p:cTn id="76" dur="1" fill="hold">
                                          <p:stCondLst>
                                            <p:cond delay="0"/>
                                          </p:stCondLst>
                                        </p:cTn>
                                        <p:tgtEl>
                                          <p:spTgt spid="59"/>
                                        </p:tgtEl>
                                        <p:attrNameLst>
                                          <p:attrName>style.visibility</p:attrName>
                                        </p:attrNameLst>
                                      </p:cBhvr>
                                      <p:to>
                                        <p:strVal val="visible"/>
                                      </p:to>
                                    </p:set>
                                    <p:anim calcmode="lin" valueType="num">
                                      <p:cBhvr additive="base">
                                        <p:cTn id="77" dur="500" fill="hold"/>
                                        <p:tgtEl>
                                          <p:spTgt spid="59"/>
                                        </p:tgtEl>
                                        <p:attrNameLst>
                                          <p:attrName>ppt_x</p:attrName>
                                        </p:attrNameLst>
                                      </p:cBhvr>
                                      <p:tavLst>
                                        <p:tav tm="0">
                                          <p:val>
                                            <p:strVal val="0-#ppt_w/2"/>
                                          </p:val>
                                        </p:tav>
                                        <p:tav tm="100000">
                                          <p:val>
                                            <p:strVal val="#ppt_x"/>
                                          </p:val>
                                        </p:tav>
                                      </p:tavLst>
                                    </p:anim>
                                    <p:anim calcmode="lin" valueType="num">
                                      <p:cBhvr additive="base">
                                        <p:cTn id="78" dur="500" fill="hold"/>
                                        <p:tgtEl>
                                          <p:spTgt spid="59"/>
                                        </p:tgtEl>
                                        <p:attrNameLst>
                                          <p:attrName>ppt_y</p:attrName>
                                        </p:attrNameLst>
                                      </p:cBhvr>
                                      <p:tavLst>
                                        <p:tav tm="0">
                                          <p:val>
                                            <p:strVal val="#ppt_y"/>
                                          </p:val>
                                        </p:tav>
                                        <p:tav tm="100000">
                                          <p:val>
                                            <p:strVal val="#ppt_y"/>
                                          </p:val>
                                        </p:tav>
                                      </p:tavLst>
                                    </p:anim>
                                  </p:childTnLst>
                                </p:cTn>
                              </p:par>
                            </p:childTnLst>
                          </p:cTn>
                        </p:par>
                        <p:par>
                          <p:cTn id="79" fill="hold">
                            <p:stCondLst>
                              <p:cond delay="8500"/>
                            </p:stCondLst>
                            <p:childTnLst>
                              <p:par>
                                <p:cTn id="80" presetID="2" presetClass="entr" presetSubtype="2" fill="hold" grpId="0" nodeType="afterEffect">
                                  <p:stCondLst>
                                    <p:cond delay="0"/>
                                  </p:stCondLst>
                                  <p:childTnLst>
                                    <p:set>
                                      <p:cBhvr>
                                        <p:cTn id="81" dur="1" fill="hold">
                                          <p:stCondLst>
                                            <p:cond delay="0"/>
                                          </p:stCondLst>
                                        </p:cTn>
                                        <p:tgtEl>
                                          <p:spTgt spid="70"/>
                                        </p:tgtEl>
                                        <p:attrNameLst>
                                          <p:attrName>style.visibility</p:attrName>
                                        </p:attrNameLst>
                                      </p:cBhvr>
                                      <p:to>
                                        <p:strVal val="visible"/>
                                      </p:to>
                                    </p:set>
                                    <p:anim calcmode="lin" valueType="num">
                                      <p:cBhvr additive="base">
                                        <p:cTn id="82" dur="500" fill="hold"/>
                                        <p:tgtEl>
                                          <p:spTgt spid="70"/>
                                        </p:tgtEl>
                                        <p:attrNameLst>
                                          <p:attrName>ppt_x</p:attrName>
                                        </p:attrNameLst>
                                      </p:cBhvr>
                                      <p:tavLst>
                                        <p:tav tm="0">
                                          <p:val>
                                            <p:strVal val="1+#ppt_w/2"/>
                                          </p:val>
                                        </p:tav>
                                        <p:tav tm="100000">
                                          <p:val>
                                            <p:strVal val="#ppt_x"/>
                                          </p:val>
                                        </p:tav>
                                      </p:tavLst>
                                    </p:anim>
                                    <p:anim calcmode="lin" valueType="num">
                                      <p:cBhvr additive="base">
                                        <p:cTn id="83" dur="500" fill="hold"/>
                                        <p:tgtEl>
                                          <p:spTgt spid="70"/>
                                        </p:tgtEl>
                                        <p:attrNameLst>
                                          <p:attrName>ppt_y</p:attrName>
                                        </p:attrNameLst>
                                      </p:cBhvr>
                                      <p:tavLst>
                                        <p:tav tm="0">
                                          <p:val>
                                            <p:strVal val="#ppt_y"/>
                                          </p:val>
                                        </p:tav>
                                        <p:tav tm="100000">
                                          <p:val>
                                            <p:strVal val="#ppt_y"/>
                                          </p:val>
                                        </p:tav>
                                      </p:tavLst>
                                    </p:anim>
                                  </p:childTnLst>
                                </p:cTn>
                              </p:par>
                            </p:childTnLst>
                          </p:cTn>
                        </p:par>
                        <p:par>
                          <p:cTn id="84" fill="hold">
                            <p:stCondLst>
                              <p:cond delay="9000"/>
                            </p:stCondLst>
                            <p:childTnLst>
                              <p:par>
                                <p:cTn id="85" presetID="2" presetClass="entr" presetSubtype="2" fill="hold" grpId="0" nodeType="afterEffect">
                                  <p:stCondLst>
                                    <p:cond delay="0"/>
                                  </p:stCondLst>
                                  <p:childTnLst>
                                    <p:set>
                                      <p:cBhvr>
                                        <p:cTn id="86" dur="1" fill="hold">
                                          <p:stCondLst>
                                            <p:cond delay="0"/>
                                          </p:stCondLst>
                                        </p:cTn>
                                        <p:tgtEl>
                                          <p:spTgt spid="75"/>
                                        </p:tgtEl>
                                        <p:attrNameLst>
                                          <p:attrName>style.visibility</p:attrName>
                                        </p:attrNameLst>
                                      </p:cBhvr>
                                      <p:to>
                                        <p:strVal val="visible"/>
                                      </p:to>
                                    </p:set>
                                    <p:anim calcmode="lin" valueType="num">
                                      <p:cBhvr additive="base">
                                        <p:cTn id="87" dur="500" fill="hold"/>
                                        <p:tgtEl>
                                          <p:spTgt spid="75"/>
                                        </p:tgtEl>
                                        <p:attrNameLst>
                                          <p:attrName>ppt_x</p:attrName>
                                        </p:attrNameLst>
                                      </p:cBhvr>
                                      <p:tavLst>
                                        <p:tav tm="0">
                                          <p:val>
                                            <p:strVal val="1+#ppt_w/2"/>
                                          </p:val>
                                        </p:tav>
                                        <p:tav tm="100000">
                                          <p:val>
                                            <p:strVal val="#ppt_x"/>
                                          </p:val>
                                        </p:tav>
                                      </p:tavLst>
                                    </p:anim>
                                    <p:anim calcmode="lin" valueType="num">
                                      <p:cBhvr additive="base">
                                        <p:cTn id="88" dur="5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1" grpId="0"/>
      <p:bldP spid="23" grpId="0"/>
      <p:bldP spid="26" grpId="0"/>
      <p:bldP spid="29" grpId="0" animBg="1"/>
      <p:bldP spid="30" grpId="0" animBg="1"/>
      <p:bldP spid="52" grpId="0"/>
      <p:bldP spid="55" grpId="0"/>
      <p:bldP spid="65" grpId="0" animBg="1"/>
      <p:bldP spid="48" grpId="0" animBg="1"/>
      <p:bldP spid="59" grpId="0" animBg="1"/>
      <p:bldP spid="33" grpId="0" animBg="1"/>
      <p:bldP spid="70" grpId="0" animBg="1"/>
      <p:bldP spid="75" grpId="0" animBg="1"/>
      <p:bldP spid="62" grpId="0" animBg="1"/>
      <p:bldP spid="64"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75000"/>
          </a:schemeClr>
        </a:solidFill>
        <a:effectLst/>
      </p:bgPr>
    </p:bg>
    <p:spTree>
      <p:nvGrpSpPr>
        <p:cNvPr id="1" name=""/>
        <p:cNvGrpSpPr/>
        <p:nvPr/>
      </p:nvGrpSpPr>
      <p:grpSpPr>
        <a:xfrm>
          <a:off x="0" y="0"/>
          <a:ext cx="0" cy="0"/>
          <a:chOff x="0" y="0"/>
          <a:chExt cx="0" cy="0"/>
        </a:xfrm>
      </p:grpSpPr>
      <p:grpSp>
        <p:nvGrpSpPr>
          <p:cNvPr id="17" name="组合 16"/>
          <p:cNvGrpSpPr/>
          <p:nvPr/>
        </p:nvGrpSpPr>
        <p:grpSpPr>
          <a:xfrm>
            <a:off x="0" y="0"/>
            <a:ext cx="12244680" cy="7298401"/>
            <a:chOff x="0" y="0"/>
            <a:chExt cx="12244680" cy="7298401"/>
          </a:xfrm>
        </p:grpSpPr>
        <p:sp>
          <p:nvSpPr>
            <p:cNvPr id="18" name="矩形 17"/>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15257" b="7185"/>
          <a:stretch>
            <a:fillRect/>
          </a:stretch>
        </p:blipFill>
        <p:spPr>
          <a:xfrm>
            <a:off x="466143" y="1983697"/>
            <a:ext cx="4175321" cy="4579599"/>
          </a:xfrm>
          <a:prstGeom prst="rect">
            <a:avLst/>
          </a:prstGeom>
        </p:spPr>
      </p:pic>
      <p:sp>
        <p:nvSpPr>
          <p:cNvPr id="71" name="文本框 14"/>
          <p:cNvSpPr txBox="1"/>
          <p:nvPr/>
        </p:nvSpPr>
        <p:spPr>
          <a:xfrm>
            <a:off x="5120331" y="2653154"/>
            <a:ext cx="5972389" cy="73866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rPr>
              <a:t>在区块主体中生成此区块中所有交易信息的 </a:t>
            </a:r>
            <a:r>
              <a:rPr kumimoji="0" lang="en-US" altLang="zh-CN"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rPr>
              <a:t>Merkle </a:t>
            </a:r>
            <a:r>
              <a:rPr kumimoji="0" lang="zh-CN" altLang="en-US"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rPr>
              <a:t>树，把 </a:t>
            </a:r>
            <a:r>
              <a:rPr kumimoji="0" lang="en-US" altLang="zh-CN"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rPr>
              <a:t>Merkle </a:t>
            </a:r>
            <a:r>
              <a:rPr kumimoji="0" lang="zh-CN" altLang="en-US"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rPr>
              <a:t>树根的值保存在区块头中</a:t>
            </a:r>
            <a:endParaRPr kumimoji="0" lang="en-US" altLang="zh-CN"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75" name="文本框 14"/>
          <p:cNvSpPr txBox="1"/>
          <p:nvPr/>
        </p:nvSpPr>
        <p:spPr>
          <a:xfrm>
            <a:off x="5133532" y="4770942"/>
            <a:ext cx="6287183" cy="738664"/>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rPr>
              <a:t>把上一个刚刚生成的区块的区块头的数据通过 </a:t>
            </a:r>
            <a:r>
              <a:rPr kumimoji="0" lang="en-US" altLang="zh-CN"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rPr>
              <a:t>SHA256 </a:t>
            </a:r>
            <a:r>
              <a:rPr kumimoji="0" lang="zh-CN" altLang="en-US"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rPr>
              <a:t>算法生成一个 哈希值填入到当前区块的父哈希值中</a:t>
            </a:r>
            <a:endParaRPr kumimoji="0" lang="en-US" altLang="zh-CN"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78" name="文本框 14"/>
          <p:cNvSpPr txBox="1"/>
          <p:nvPr/>
        </p:nvSpPr>
        <p:spPr>
          <a:xfrm>
            <a:off x="5120330" y="3518458"/>
            <a:ext cx="6300385" cy="10618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rPr>
              <a:t>难度值字段会根据之前一段时间区块的平均生成时间进行调整以应对整个网络不断变化的整体计算总量，如果计算总量增长了，则系统会调高数学题的难度值，使得预期完成下一个区块的时间依然在一定时间内</a:t>
            </a:r>
            <a:endParaRPr kumimoji="0" lang="en-US" altLang="zh-CN"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81" name="文本框 14"/>
          <p:cNvSpPr txBox="1"/>
          <p:nvPr/>
        </p:nvSpPr>
        <p:spPr>
          <a:xfrm>
            <a:off x="5107129" y="5700261"/>
            <a:ext cx="2935688" cy="377411"/>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rPr>
              <a:t>把当前时间保存在时间戳字段中</a:t>
            </a:r>
            <a:endParaRPr kumimoji="0" lang="en-US" altLang="zh-CN"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84" name="文本框 14"/>
          <p:cNvSpPr txBox="1"/>
          <p:nvPr/>
        </p:nvSpPr>
        <p:spPr>
          <a:xfrm>
            <a:off x="5120330" y="2063309"/>
            <a:ext cx="4518343" cy="41549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rPr>
              <a:t>把在本地内存中的交易信息记录到区块主体中</a:t>
            </a:r>
            <a:endParaRPr kumimoji="0" lang="en-US" altLang="zh-CN" sz="1400" b="0" i="0" u="none" strike="noStrike" kern="1200" cap="none" spc="0" normalizeH="0" baseline="0" noProof="1">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2322517" y="1248825"/>
            <a:ext cx="787254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1">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在当前区块加入区块链后，所有矿工就立即开始下一个区块的生成工作。</a:t>
            </a:r>
            <a:endParaRPr kumimoji="0" lang="zh-CN" altLang="en-US" sz="1800" b="1" i="0" u="none" strike="noStrike" kern="1200" cap="none" spc="0" normalizeH="0" baseline="0" noProof="0" dirty="0">
              <a:ln>
                <a:noFill/>
              </a:ln>
              <a:solidFill>
                <a:schemeClr val="tx1">
                  <a:lumMod val="85000"/>
                  <a:lumOff val="15000"/>
                </a:schemeClr>
              </a:solidFill>
              <a:effectLst/>
              <a:uLnTx/>
              <a:uFillTx/>
              <a:latin typeface="Calibri" panose="020F0502020204030204"/>
              <a:ea typeface="宋体" panose="02010600030101010101" pitchFamily="2" charset="-122"/>
              <a:cs typeface="+mn-cs"/>
            </a:endParaRPr>
          </a:p>
        </p:txBody>
      </p:sp>
      <p:sp>
        <p:nvSpPr>
          <p:cNvPr id="29" name="TextBox 39"/>
          <p:cNvSpPr txBox="1"/>
          <p:nvPr/>
        </p:nvSpPr>
        <p:spPr>
          <a:xfrm>
            <a:off x="410568" y="175676"/>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区块链形成过程</a:t>
            </a:r>
          </a:p>
        </p:txBody>
      </p:sp>
      <p:sp>
        <p:nvSpPr>
          <p:cNvPr id="7" name="箭头: 右 6"/>
          <p:cNvSpPr/>
          <p:nvPr/>
        </p:nvSpPr>
        <p:spPr>
          <a:xfrm>
            <a:off x="4677906" y="2178058"/>
            <a:ext cx="389744" cy="260166"/>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箭头: 右 22"/>
          <p:cNvSpPr/>
          <p:nvPr/>
        </p:nvSpPr>
        <p:spPr>
          <a:xfrm>
            <a:off x="4641464" y="2774975"/>
            <a:ext cx="389744" cy="260166"/>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右 23"/>
          <p:cNvSpPr/>
          <p:nvPr/>
        </p:nvSpPr>
        <p:spPr>
          <a:xfrm>
            <a:off x="4665957" y="3597377"/>
            <a:ext cx="389744" cy="260166"/>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箭头: 右 24"/>
          <p:cNvSpPr/>
          <p:nvPr/>
        </p:nvSpPr>
        <p:spPr>
          <a:xfrm>
            <a:off x="4679159" y="4819850"/>
            <a:ext cx="389744" cy="260166"/>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箭头: 右 25"/>
          <p:cNvSpPr/>
          <p:nvPr/>
        </p:nvSpPr>
        <p:spPr>
          <a:xfrm>
            <a:off x="4641464" y="5785600"/>
            <a:ext cx="389744" cy="260166"/>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4"/>
                                        </p:tgtEl>
                                        <p:attrNameLst>
                                          <p:attrName>style.visibility</p:attrName>
                                        </p:attrNameLst>
                                      </p:cBhvr>
                                      <p:to>
                                        <p:strVal val="visible"/>
                                      </p:to>
                                    </p:set>
                                    <p:anim calcmode="lin" valueType="num">
                                      <p:cBhvr>
                                        <p:cTn id="7"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4"/>
                                        </p:tgtEl>
                                        <p:attrNameLst>
                                          <p:attrName>ppt_y</p:attrName>
                                        </p:attrNameLst>
                                      </p:cBhvr>
                                      <p:tavLst>
                                        <p:tav tm="0">
                                          <p:val>
                                            <p:strVal val="#ppt_y"/>
                                          </p:val>
                                        </p:tav>
                                        <p:tav tm="100000">
                                          <p:val>
                                            <p:strVal val="#ppt_y"/>
                                          </p:val>
                                        </p:tav>
                                      </p:tavLst>
                                    </p:anim>
                                    <p:anim calcmode="lin" valueType="num">
                                      <p:cBhvr>
                                        <p:cTn id="9"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4"/>
                                        </p:tgtEl>
                                      </p:cBhvr>
                                    </p:animEffect>
                                  </p:childTnLst>
                                </p:cTn>
                              </p:par>
                            </p:childTnLst>
                          </p:cTn>
                        </p:par>
                        <p:par>
                          <p:cTn id="12" fill="hold">
                            <p:stCondLst>
                              <p:cond delay="14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1"/>
                                        </p:tgtEl>
                                        <p:attrNameLst>
                                          <p:attrName>style.visibility</p:attrName>
                                        </p:attrNameLst>
                                      </p:cBhvr>
                                      <p:to>
                                        <p:strVal val="visible"/>
                                      </p:to>
                                    </p:set>
                                    <p:anim calcmode="lin" valueType="num">
                                      <p:cBhvr>
                                        <p:cTn id="15"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1"/>
                                        </p:tgtEl>
                                        <p:attrNameLst>
                                          <p:attrName>ppt_y</p:attrName>
                                        </p:attrNameLst>
                                      </p:cBhvr>
                                      <p:tavLst>
                                        <p:tav tm="0">
                                          <p:val>
                                            <p:strVal val="#ppt_y"/>
                                          </p:val>
                                        </p:tav>
                                        <p:tav tm="100000">
                                          <p:val>
                                            <p:strVal val="#ppt_y"/>
                                          </p:val>
                                        </p:tav>
                                      </p:tavLst>
                                    </p:anim>
                                    <p:anim calcmode="lin" valueType="num">
                                      <p:cBhvr>
                                        <p:cTn id="17"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1"/>
                                        </p:tgtEl>
                                      </p:cBhvr>
                                    </p:animEffect>
                                  </p:childTnLst>
                                </p:cTn>
                              </p:par>
                            </p:childTnLst>
                          </p:cTn>
                        </p:par>
                        <p:par>
                          <p:cTn id="20" fill="hold">
                            <p:stCondLst>
                              <p:cond delay="43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5"/>
                                        </p:tgtEl>
                                        <p:attrNameLst>
                                          <p:attrName>style.visibility</p:attrName>
                                        </p:attrNameLst>
                                      </p:cBhvr>
                                      <p:to>
                                        <p:strVal val="visible"/>
                                      </p:to>
                                    </p:set>
                                    <p:anim calcmode="lin" valueType="num">
                                      <p:cBhvr>
                                        <p:cTn id="23"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5"/>
                                        </p:tgtEl>
                                        <p:attrNameLst>
                                          <p:attrName>ppt_y</p:attrName>
                                        </p:attrNameLst>
                                      </p:cBhvr>
                                      <p:tavLst>
                                        <p:tav tm="0">
                                          <p:val>
                                            <p:strVal val="#ppt_y"/>
                                          </p:val>
                                        </p:tav>
                                        <p:tav tm="100000">
                                          <p:val>
                                            <p:strVal val="#ppt_y"/>
                                          </p:val>
                                        </p:tav>
                                      </p:tavLst>
                                    </p:anim>
                                    <p:anim calcmode="lin" valueType="num">
                                      <p:cBhvr>
                                        <p:cTn id="25"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5"/>
                                        </p:tgtEl>
                                      </p:cBhvr>
                                    </p:animEffect>
                                  </p:childTnLst>
                                </p:cTn>
                              </p:par>
                            </p:childTnLst>
                          </p:cTn>
                        </p:par>
                        <p:par>
                          <p:cTn id="28" fill="hold">
                            <p:stCondLst>
                              <p:cond delay="73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81"/>
                                        </p:tgtEl>
                                        <p:attrNameLst>
                                          <p:attrName>style.visibility</p:attrName>
                                        </p:attrNameLst>
                                      </p:cBhvr>
                                      <p:to>
                                        <p:strVal val="visible"/>
                                      </p:to>
                                    </p:set>
                                    <p:anim calcmode="lin" valueType="num">
                                      <p:cBhvr>
                                        <p:cTn id="31"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1"/>
                                        </p:tgtEl>
                                        <p:attrNameLst>
                                          <p:attrName>ppt_y</p:attrName>
                                        </p:attrNameLst>
                                      </p:cBhvr>
                                      <p:tavLst>
                                        <p:tav tm="0">
                                          <p:val>
                                            <p:strVal val="#ppt_y"/>
                                          </p:val>
                                        </p:tav>
                                        <p:tav tm="100000">
                                          <p:val>
                                            <p:strVal val="#ppt_y"/>
                                          </p:val>
                                        </p:tav>
                                      </p:tavLst>
                                    </p:anim>
                                    <p:anim calcmode="lin" valueType="num">
                                      <p:cBhvr>
                                        <p:cTn id="33"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81"/>
                                        </p:tgtEl>
                                      </p:cBhvr>
                                    </p:animEffect>
                                  </p:childTnLst>
                                </p:cTn>
                              </p:par>
                            </p:childTnLst>
                          </p:cTn>
                        </p:par>
                        <p:par>
                          <p:cTn id="36" fill="hold">
                            <p:stCondLst>
                              <p:cond delay="85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78"/>
                                        </p:tgtEl>
                                        <p:attrNameLst>
                                          <p:attrName>style.visibility</p:attrName>
                                        </p:attrNameLst>
                                      </p:cBhvr>
                                      <p:to>
                                        <p:strVal val="visible"/>
                                      </p:to>
                                    </p:set>
                                    <p:anim calcmode="lin" valueType="num">
                                      <p:cBhvr>
                                        <p:cTn id="39" dur="5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8"/>
                                        </p:tgtEl>
                                        <p:attrNameLst>
                                          <p:attrName>ppt_y</p:attrName>
                                        </p:attrNameLst>
                                      </p:cBhvr>
                                      <p:tavLst>
                                        <p:tav tm="0">
                                          <p:val>
                                            <p:strVal val="#ppt_y"/>
                                          </p:val>
                                        </p:tav>
                                        <p:tav tm="100000">
                                          <p:val>
                                            <p:strVal val="#ppt_y"/>
                                          </p:val>
                                        </p:tav>
                                      </p:tavLst>
                                    </p:anim>
                                    <p:anim calcmode="lin" valueType="num">
                                      <p:cBhvr>
                                        <p:cTn id="41" dur="5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8"/>
                                        </p:tgtEl>
                                      </p:cBhvr>
                                    </p:animEffect>
                                  </p:childTnLst>
                                </p:cTn>
                              </p:par>
                            </p:childTnLst>
                          </p:cTn>
                        </p:par>
                        <p:par>
                          <p:cTn id="44" fill="hold">
                            <p:stCondLst>
                              <p:cond delay="13550"/>
                            </p:stCondLst>
                            <p:childTnLst>
                              <p:par>
                                <p:cTn id="45" presetID="2" presetClass="entr" presetSubtype="8"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0-#ppt_w/2"/>
                                          </p:val>
                                        </p:tav>
                                        <p:tav tm="100000">
                                          <p:val>
                                            <p:strVal val="#ppt_x"/>
                                          </p:val>
                                        </p:tav>
                                      </p:tavLst>
                                    </p:anim>
                                    <p:anim calcmode="lin" valueType="num">
                                      <p:cBhvr additive="base">
                                        <p:cTn id="4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5" grpId="0"/>
      <p:bldP spid="78" grpId="0"/>
      <p:bldP spid="81" grpId="0"/>
      <p:bldP spid="8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732684" y="1393788"/>
            <a:ext cx="2365413" cy="2215991"/>
          </a:xfrm>
          <a:prstGeom prst="rect">
            <a:avLst/>
          </a:prstGeom>
          <a:noFill/>
        </p:spPr>
        <p:txBody>
          <a:bodyPr wrap="square" rtlCol="0">
            <a:spAutoFit/>
          </a:bodyPr>
          <a:lstStyle/>
          <a:p>
            <a:pPr algn="r"/>
            <a:r>
              <a:rPr lang="en-US" altLang="zh-CN" sz="13800" b="1" dirty="0">
                <a:solidFill>
                  <a:schemeClr val="bg1"/>
                </a:solidFill>
                <a:effectLst>
                  <a:outerShdw blurRad="38100" dist="38100" dir="2700000" algn="tl">
                    <a:srgbClr val="000000">
                      <a:alpha val="43137"/>
                    </a:srgbClr>
                  </a:outerShdw>
                </a:effectLst>
              </a:rPr>
              <a:t>05</a:t>
            </a:r>
          </a:p>
        </p:txBody>
      </p: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r="57232"/>
          <a:stretch>
            <a:fillRect/>
          </a:stretch>
        </p:blipFill>
        <p:spPr>
          <a:xfrm>
            <a:off x="-5271" y="-27322"/>
            <a:ext cx="3484510" cy="5352220"/>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57232" t="3986" b="-3986"/>
          <a:stretch>
            <a:fillRect/>
          </a:stretch>
        </p:blipFill>
        <p:spPr>
          <a:xfrm>
            <a:off x="8707490" y="0"/>
            <a:ext cx="3484510" cy="5352220"/>
          </a:xfrm>
          <a:prstGeom prst="rect">
            <a:avLst/>
          </a:prstGeom>
        </p:spPr>
      </p:pic>
      <p:sp>
        <p:nvSpPr>
          <p:cNvPr id="4" name="文本框 3"/>
          <p:cNvSpPr txBox="1"/>
          <p:nvPr/>
        </p:nvSpPr>
        <p:spPr>
          <a:xfrm>
            <a:off x="4732684" y="3369742"/>
            <a:ext cx="4087811" cy="923330"/>
          </a:xfrm>
          <a:prstGeom prst="rect">
            <a:avLst/>
          </a:prstGeom>
          <a:noFill/>
        </p:spPr>
        <p:txBody>
          <a:bodyPr wrap="square" rtlCol="0">
            <a:spAutoFit/>
          </a:bodyPr>
          <a:lstStyle/>
          <a:p>
            <a:r>
              <a:rPr lang="zh-CN" altLang="en-US" sz="5400" b="1"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核心问题</a:t>
            </a:r>
          </a:p>
        </p:txBody>
      </p:sp>
      <p:sp>
        <p:nvSpPr>
          <p:cNvPr id="359" name="矩形 358"/>
          <p:cNvSpPr/>
          <p:nvPr/>
        </p:nvSpPr>
        <p:spPr>
          <a:xfrm>
            <a:off x="4771101" y="4200739"/>
            <a:ext cx="4783455" cy="507831"/>
          </a:xfrm>
          <a:prstGeom prst="rect">
            <a:avLst/>
          </a:prstGeom>
        </p:spPr>
        <p:txBody>
          <a:bodyPr wrap="square">
            <a:spAutoFit/>
          </a:bodyPr>
          <a:lstStyle/>
          <a:p>
            <a:pPr>
              <a:lnSpc>
                <a:spcPct val="150000"/>
              </a:lnSpc>
            </a:pPr>
            <a:r>
              <a:rPr lang="en-US" altLang="zh-CN" sz="2000" dirty="0">
                <a:solidFill>
                  <a:schemeClr val="tx1">
                    <a:lumMod val="85000"/>
                    <a:lumOff val="15000"/>
                  </a:schemeClr>
                </a:solidFill>
              </a:rPr>
              <a:t>Block chain is introduced</a:t>
            </a:r>
            <a:endParaRPr lang="zh-CN" altLang="en-US" sz="2000" spc="3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649"/>
                            </p:stCondLst>
                            <p:childTnLst>
                              <p:par>
                                <p:cTn id="13" presetID="42" presetClass="entr" presetSubtype="0" fill="hold" grpId="0" nodeType="afterEffect">
                                  <p:stCondLst>
                                    <p:cond delay="0"/>
                                  </p:stCondLst>
                                  <p:childTnLst>
                                    <p:set>
                                      <p:cBhvr>
                                        <p:cTn id="14" dur="1" fill="hold">
                                          <p:stCondLst>
                                            <p:cond delay="0"/>
                                          </p:stCondLst>
                                        </p:cTn>
                                        <p:tgtEl>
                                          <p:spTgt spid="359"/>
                                        </p:tgtEl>
                                        <p:attrNameLst>
                                          <p:attrName>style.visibility</p:attrName>
                                        </p:attrNameLst>
                                      </p:cBhvr>
                                      <p:to>
                                        <p:strVal val="visible"/>
                                      </p:to>
                                    </p:set>
                                    <p:animEffect transition="in" filter="fade">
                                      <p:cBhvr>
                                        <p:cTn id="15" dur="500"/>
                                        <p:tgtEl>
                                          <p:spTgt spid="359"/>
                                        </p:tgtEl>
                                      </p:cBhvr>
                                    </p:animEffect>
                                    <p:anim calcmode="lin" valueType="num">
                                      <p:cBhvr>
                                        <p:cTn id="16" dur="500" fill="hold"/>
                                        <p:tgtEl>
                                          <p:spTgt spid="359"/>
                                        </p:tgtEl>
                                        <p:attrNameLst>
                                          <p:attrName>ppt_x</p:attrName>
                                        </p:attrNameLst>
                                      </p:cBhvr>
                                      <p:tavLst>
                                        <p:tav tm="0">
                                          <p:val>
                                            <p:strVal val="#ppt_x"/>
                                          </p:val>
                                        </p:tav>
                                        <p:tav tm="100000">
                                          <p:val>
                                            <p:strVal val="#ppt_x"/>
                                          </p:val>
                                        </p:tav>
                                      </p:tavLst>
                                    </p:anim>
                                    <p:anim calcmode="lin" valueType="num">
                                      <p:cBhvr>
                                        <p:cTn id="17" dur="500" fill="hold"/>
                                        <p:tgtEl>
                                          <p:spTgt spid="359"/>
                                        </p:tgtEl>
                                        <p:attrNameLst>
                                          <p:attrName>ppt_y</p:attrName>
                                        </p:attrNameLst>
                                      </p:cBhvr>
                                      <p:tavLst>
                                        <p:tav tm="0">
                                          <p:val>
                                            <p:strVal val="#ppt_y+.1"/>
                                          </p:val>
                                        </p:tav>
                                        <p:tav tm="100000">
                                          <p:val>
                                            <p:strVal val="#ppt_y"/>
                                          </p:val>
                                        </p:tav>
                                      </p:tavLst>
                                    </p:anim>
                                  </p:childTnLst>
                                </p:cTn>
                              </p:par>
                            </p:childTnLst>
                          </p:cTn>
                        </p:par>
                        <p:par>
                          <p:cTn id="18" fill="hold">
                            <p:stCondLst>
                              <p:cond delay="1149"/>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359"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25" name="组合 24"/>
          <p:cNvGrpSpPr/>
          <p:nvPr/>
        </p:nvGrpSpPr>
        <p:grpSpPr>
          <a:xfrm>
            <a:off x="0" y="0"/>
            <a:ext cx="12244680" cy="7298401"/>
            <a:chOff x="0" y="0"/>
            <a:chExt cx="12244680" cy="7298401"/>
          </a:xfrm>
        </p:grpSpPr>
        <p:sp>
          <p:nvSpPr>
            <p:cNvPr id="26" name="矩形 25"/>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t="11061" b="23622"/>
          <a:stretch>
            <a:fillRect/>
          </a:stretch>
        </p:blipFill>
        <p:spPr>
          <a:xfrm>
            <a:off x="7155183" y="1758073"/>
            <a:ext cx="4782520" cy="3662835"/>
          </a:xfrm>
          <a:prstGeom prst="rect">
            <a:avLst/>
          </a:prstGeom>
        </p:spPr>
      </p:pic>
      <p:sp>
        <p:nvSpPr>
          <p:cNvPr id="56" name="TextBox 15"/>
          <p:cNvSpPr txBox="1"/>
          <p:nvPr/>
        </p:nvSpPr>
        <p:spPr>
          <a:xfrm>
            <a:off x="4664613" y="2015149"/>
            <a:ext cx="963726"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chemeClr val="tx1">
                    <a:lumMod val="85000"/>
                    <a:lumOff val="15000"/>
                  </a:schemeClr>
                </a:solidFill>
                <a:effectLst/>
                <a:uLnTx/>
                <a:uFillTx/>
                <a:latin typeface="Calibri Light" panose="020F0302020204030204"/>
                <a:ea typeface="+mn-ea"/>
                <a:cs typeface="+mn-cs"/>
              </a:rPr>
              <a:t>54%</a:t>
            </a:r>
            <a:endParaRPr kumimoji="0" lang="en-GB" sz="3600" b="1" i="0" u="none" strike="noStrike" kern="1200" cap="none" spc="0" normalizeH="0" baseline="0" noProof="0" dirty="0">
              <a:ln>
                <a:noFill/>
              </a:ln>
              <a:solidFill>
                <a:schemeClr val="tx1">
                  <a:lumMod val="85000"/>
                  <a:lumOff val="15000"/>
                </a:schemeClr>
              </a:solidFill>
              <a:effectLst/>
              <a:uLnTx/>
              <a:uFillTx/>
              <a:latin typeface="Calibri Light" panose="020F0302020204030204"/>
              <a:ea typeface="+mn-ea"/>
              <a:cs typeface="+mn-cs"/>
            </a:endParaRPr>
          </a:p>
        </p:txBody>
      </p:sp>
      <p:sp>
        <p:nvSpPr>
          <p:cNvPr id="57" name="TextBox 16"/>
          <p:cNvSpPr txBox="1"/>
          <p:nvPr/>
        </p:nvSpPr>
        <p:spPr>
          <a:xfrm>
            <a:off x="7059709" y="4685730"/>
            <a:ext cx="963725"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3600" b="1" i="0" u="none" strike="noStrike" kern="1200" cap="none" spc="0" normalizeH="0" baseline="0" noProof="0" dirty="0">
                <a:ln>
                  <a:noFill/>
                </a:ln>
                <a:solidFill>
                  <a:schemeClr val="tx1">
                    <a:lumMod val="85000"/>
                    <a:lumOff val="15000"/>
                  </a:schemeClr>
                </a:solidFill>
                <a:effectLst/>
                <a:uLnTx/>
                <a:uFillTx/>
                <a:latin typeface="Calibri Light" panose="020F0302020204030204"/>
                <a:ea typeface="+mn-ea"/>
                <a:cs typeface="+mn-cs"/>
              </a:rPr>
              <a:t>56%</a:t>
            </a:r>
            <a:endParaRPr kumimoji="0" lang="en-GB" sz="3600" b="1" i="0" u="none" strike="noStrike" kern="1200" cap="none" spc="0" normalizeH="0" baseline="0" noProof="0" dirty="0">
              <a:ln>
                <a:noFill/>
              </a:ln>
              <a:solidFill>
                <a:schemeClr val="tx1">
                  <a:lumMod val="85000"/>
                  <a:lumOff val="15000"/>
                </a:schemeClr>
              </a:solidFill>
              <a:effectLst/>
              <a:uLnTx/>
              <a:uFillTx/>
              <a:latin typeface="Calibri Light" panose="020F0302020204030204"/>
              <a:ea typeface="+mn-ea"/>
              <a:cs typeface="+mn-cs"/>
            </a:endParaRPr>
          </a:p>
        </p:txBody>
      </p:sp>
      <p:sp>
        <p:nvSpPr>
          <p:cNvPr id="74" name="Rectangle 28"/>
          <p:cNvSpPr/>
          <p:nvPr/>
        </p:nvSpPr>
        <p:spPr>
          <a:xfrm>
            <a:off x="1272867" y="1849550"/>
            <a:ext cx="3254163" cy="138499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区块头包含一个随机数，使得区块的随机散列值出现了所需的</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0</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个数。节点通过反复尝试来找到这个随机数， 这样就构建了一个工作量证明机制。</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77" name="Rectangle 30"/>
          <p:cNvSpPr/>
          <p:nvPr/>
        </p:nvSpPr>
        <p:spPr>
          <a:xfrm>
            <a:off x="1272867" y="3931678"/>
            <a:ext cx="5363886" cy="2031325"/>
          </a:xfrm>
          <a:prstGeom prst="rect">
            <a:avLst/>
          </a:prstGeom>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工作量证明机制的本质是一</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CPU</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一票，“大多数”的决定表达为最长的链，因为最长的链包含了最大的工作 量。如果大多数的</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CPU</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为诚实的节点控制，那么诚实的链条将以最快的速度延长，并超越其他的竞争链条。如果想要修改已出现的区块，攻击者必须重新完成该区块的工作量外加该区块之后所有区块的工作量，并最终赶上和超越诚实节点的工作量。</a:t>
            </a:r>
          </a:p>
        </p:txBody>
      </p:sp>
      <p:sp>
        <p:nvSpPr>
          <p:cNvPr id="18" name="TextBox 39"/>
          <p:cNvSpPr txBox="1"/>
          <p:nvPr/>
        </p:nvSpPr>
        <p:spPr>
          <a:xfrm>
            <a:off x="355669" y="141266"/>
            <a:ext cx="3423947" cy="569387"/>
          </a:xfrm>
          <a:prstGeom prst="rect">
            <a:avLst/>
          </a:prstGeom>
          <a:noFill/>
        </p:spPr>
        <p:txBody>
          <a:bodyPr wrap="square" rtlCol="0">
            <a:spAutoFit/>
          </a:bodyPr>
          <a:lstStyle/>
          <a:p>
            <a:pPr algn="dist"/>
            <a:r>
              <a:rPr lang="zh-CN" altLang="en-US" sz="3100" b="1" dirty="0">
                <a:solidFill>
                  <a:schemeClr val="bg1"/>
                </a:solidFill>
                <a:latin typeface="微软雅黑" panose="020B0503020204020204" pitchFamily="34" charset="-122"/>
                <a:ea typeface="微软雅黑" panose="020B0503020204020204" pitchFamily="34" charset="-122"/>
                <a:sym typeface="+mn-ea"/>
              </a:rPr>
              <a:t>区块链工作量证明</a:t>
            </a:r>
          </a:p>
        </p:txBody>
      </p:sp>
      <p:grpSp>
        <p:nvGrpSpPr>
          <p:cNvPr id="7" name="组合 6"/>
          <p:cNvGrpSpPr/>
          <p:nvPr/>
        </p:nvGrpSpPr>
        <p:grpSpPr>
          <a:xfrm>
            <a:off x="1272867" y="3589491"/>
            <a:ext cx="8139955" cy="164891"/>
            <a:chOff x="2353159" y="3507700"/>
            <a:chExt cx="8139955" cy="164891"/>
          </a:xfrm>
        </p:grpSpPr>
        <p:cxnSp>
          <p:nvCxnSpPr>
            <p:cNvPr id="4" name="直接连接符 3"/>
            <p:cNvCxnSpPr/>
            <p:nvPr/>
          </p:nvCxnSpPr>
          <p:spPr>
            <a:xfrm>
              <a:off x="2353159" y="3582650"/>
              <a:ext cx="80799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0328223" y="3507700"/>
              <a:ext cx="164891" cy="16489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fade">
                                      <p:cBhvr>
                                        <p:cTn id="11" dur="500"/>
                                        <p:tgtEl>
                                          <p:spTgt spid="77"/>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ppt_x"/>
                                          </p:val>
                                        </p:tav>
                                        <p:tav tm="100000">
                                          <p:val>
                                            <p:strVal val="#ppt_x"/>
                                          </p:val>
                                        </p:tav>
                                      </p:tavLst>
                                    </p:anim>
                                    <p:anim calcmode="lin" valueType="num">
                                      <p:cBhvr additive="base">
                                        <p:cTn id="16" dur="500" fill="hold"/>
                                        <p:tgtEl>
                                          <p:spTgt spid="5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57"/>
                                        </p:tgtEl>
                                        <p:attrNameLst>
                                          <p:attrName>style.visibility</p:attrName>
                                        </p:attrNameLst>
                                      </p:cBhvr>
                                      <p:to>
                                        <p:strVal val="visible"/>
                                      </p:to>
                                    </p:set>
                                    <p:anim calcmode="lin" valueType="num">
                                      <p:cBhvr additive="base">
                                        <p:cTn id="20" dur="500" fill="hold"/>
                                        <p:tgtEl>
                                          <p:spTgt spid="57"/>
                                        </p:tgtEl>
                                        <p:attrNameLst>
                                          <p:attrName>ppt_x</p:attrName>
                                        </p:attrNameLst>
                                      </p:cBhvr>
                                      <p:tavLst>
                                        <p:tav tm="0">
                                          <p:val>
                                            <p:strVal val="#ppt_x"/>
                                          </p:val>
                                        </p:tav>
                                        <p:tav tm="100000">
                                          <p:val>
                                            <p:strVal val="#ppt_x"/>
                                          </p:val>
                                        </p:tav>
                                      </p:tavLst>
                                    </p:anim>
                                    <p:anim calcmode="lin" valueType="num">
                                      <p:cBhvr additive="base">
                                        <p:cTn id="21"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74" grpId="0"/>
      <p:bldP spid="77"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accent5">
            <a:lumMod val="75000"/>
          </a:schemeClr>
        </a:solidFill>
        <a:effectLst/>
      </p:bgPr>
    </p:bg>
    <p:spTree>
      <p:nvGrpSpPr>
        <p:cNvPr id="1" name=""/>
        <p:cNvGrpSpPr/>
        <p:nvPr/>
      </p:nvGrpSpPr>
      <p:grpSpPr>
        <a:xfrm>
          <a:off x="0" y="0"/>
          <a:ext cx="0" cy="0"/>
          <a:chOff x="0" y="0"/>
          <a:chExt cx="0" cy="0"/>
        </a:xfrm>
      </p:grpSpPr>
      <p:grpSp>
        <p:nvGrpSpPr>
          <p:cNvPr id="20" name="组合 19"/>
          <p:cNvGrpSpPr/>
          <p:nvPr/>
        </p:nvGrpSpPr>
        <p:grpSpPr>
          <a:xfrm>
            <a:off x="0" y="0"/>
            <a:ext cx="12244680" cy="7298401"/>
            <a:chOff x="0" y="0"/>
            <a:chExt cx="12244680" cy="7298401"/>
          </a:xfrm>
        </p:grpSpPr>
        <p:sp>
          <p:nvSpPr>
            <p:cNvPr id="21" name="矩形 20"/>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pic>
          <p:nvPicPr>
            <p:cNvPr id="24" name="图片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pic>
        <p:nvPicPr>
          <p:cNvPr id="3" name="图片 2"/>
          <p:cNvPicPr>
            <a:picLocks noChangeAspect="1"/>
          </p:cNvPicPr>
          <p:nvPr/>
        </p:nvPicPr>
        <p:blipFill rotWithShape="1">
          <a:blip r:embed="rId5">
            <a:extLst>
              <a:ext uri="{28A0092B-C50C-407E-A947-70E740481C1C}">
                <a14:useLocalDpi xmlns:a14="http://schemas.microsoft.com/office/drawing/2010/main" val="0"/>
              </a:ext>
            </a:extLst>
          </a:blip>
          <a:srcRect l="15111" r="7951"/>
          <a:stretch>
            <a:fillRect/>
          </a:stretch>
        </p:blipFill>
        <p:spPr>
          <a:xfrm rot="5400000">
            <a:off x="4387463" y="169160"/>
            <a:ext cx="3517620" cy="6858000"/>
          </a:xfrm>
          <a:prstGeom prst="rect">
            <a:avLst/>
          </a:prstGeom>
        </p:spPr>
      </p:pic>
      <p:sp>
        <p:nvSpPr>
          <p:cNvPr id="22" name="MH_Text_1"/>
          <p:cNvSpPr/>
          <p:nvPr>
            <p:custDataLst>
              <p:tags r:id="rId1"/>
            </p:custDataLst>
          </p:nvPr>
        </p:nvSpPr>
        <p:spPr>
          <a:xfrm>
            <a:off x="4663413" y="3304645"/>
            <a:ext cx="2865174" cy="7243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78043" tIns="0" rIns="178043" bIns="0" rtlCol="0" anchor="t">
            <a:noAutofit/>
          </a:bodyPr>
          <a:lstStyle/>
          <a:p>
            <a:pPr marL="0" marR="0" lvl="0" indent="0" algn="ctr" defTabSz="914400" rtl="0" eaLnBrk="1" fontAlgn="auto" latinLnBrk="0" hangingPunct="1">
              <a:lnSpc>
                <a:spcPct val="120000"/>
              </a:lnSpc>
              <a:spcBef>
                <a:spcPts val="0"/>
              </a:spcBef>
              <a:spcAft>
                <a:spcPts val="0"/>
              </a:spcAft>
              <a:buClr>
                <a:srgbClr val="5B9BD5"/>
              </a:buClr>
              <a:buSzTx/>
              <a:buFontTx/>
              <a:buNone/>
              <a:defRPr/>
            </a:pPr>
            <a:r>
              <a:rPr kumimoji="0" lang="zh-CN" altLang="en-US" sz="3600" b="1" i="0" u="none" strike="noStrike" kern="1200" cap="none" spc="0" normalizeH="0" baseline="0" noProof="0" dirty="0">
                <a:ln>
                  <a:noFill/>
                </a:ln>
                <a:solidFill>
                  <a:schemeClr val="tx1">
                    <a:lumMod val="85000"/>
                    <a:lumOff val="15000"/>
                  </a:schemeClr>
                </a:solidFill>
                <a:effectLst/>
                <a:uLnTx/>
                <a:uFillTx/>
                <a:latin typeface="幼圆" panose="02010509060101010101" pitchFamily="49" charset="-122"/>
                <a:ea typeface="幼圆" panose="02010509060101010101" pitchFamily="49" charset="-122"/>
              </a:rPr>
              <a:t>核心问题</a:t>
            </a:r>
            <a:endParaRPr kumimoji="0" lang="en-US" altLang="zh-CN" sz="3200" b="1" i="0" u="none" strike="noStrike" kern="1200" cap="none" spc="0" normalizeH="0" baseline="0" noProof="0" dirty="0">
              <a:ln>
                <a:noFill/>
              </a:ln>
              <a:solidFill>
                <a:schemeClr val="tx1">
                  <a:lumMod val="85000"/>
                  <a:lumOff val="15000"/>
                </a:schemeClr>
              </a:solidFill>
              <a:effectLst/>
              <a:uLnTx/>
              <a:uFillTx/>
              <a:latin typeface="幼圆" panose="02010509060101010101" pitchFamily="49" charset="-122"/>
              <a:ea typeface="幼圆" panose="02010509060101010101" pitchFamily="49" charset="-122"/>
              <a:cs typeface="+mn-ea"/>
              <a:sym typeface="+mn-lt"/>
            </a:endParaRPr>
          </a:p>
        </p:txBody>
      </p:sp>
      <p:sp>
        <p:nvSpPr>
          <p:cNvPr id="5" name="矩形 4"/>
          <p:cNvSpPr/>
          <p:nvPr/>
        </p:nvSpPr>
        <p:spPr>
          <a:xfrm>
            <a:off x="1217020" y="1418370"/>
            <a:ext cx="9987735" cy="41549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同一时间段内全网不止一个节点能计算出随机数，即会有多个节点在网络中广播它们各自打包好的临时区块（都是合法的）。</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1756772" y="5097133"/>
            <a:ext cx="8731135" cy="1061829"/>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某一节点若收到多个针对同一前续区块的后续临时区块，则该节点会在本地区块链上建立分支，多个临时区块对应多个分支。该僵局的打破要等到下一个工作量证明被发现，而其中的一条链条被证实为是较长的一条，那么在另一条分支链条上工作的节点将转换阵营，开始在较长的链条上工作。其他分支将会被网络彻底抛弃。</a:t>
            </a:r>
            <a:endParaRPr kumimoji="0" lang="zh-CN" altLang="en-US" sz="1400" b="0" i="0" u="none" strike="noStrike" kern="1200" cap="none" spc="0" normalizeH="0" baseline="0" noProof="0" dirty="0">
              <a:ln>
                <a:noFill/>
              </a:ln>
              <a:solidFill>
                <a:schemeClr val="bg1"/>
              </a:solidFill>
              <a:effectLst/>
              <a:uLnTx/>
              <a:uFillTx/>
              <a:latin typeface="Calibri" panose="020F0502020204030204"/>
              <a:ea typeface="宋体" panose="02010600030101010101" pitchFamily="2" charset="-122"/>
              <a:cs typeface="+mn-cs"/>
            </a:endParaRPr>
          </a:p>
        </p:txBody>
      </p:sp>
      <p:sp>
        <p:nvSpPr>
          <p:cNvPr id="14" name="TextBox 39"/>
          <p:cNvSpPr txBox="1"/>
          <p:nvPr/>
        </p:nvSpPr>
        <p:spPr>
          <a:xfrm>
            <a:off x="425558" y="130692"/>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区块链核心问题</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31" name="组合 30"/>
          <p:cNvGrpSpPr/>
          <p:nvPr/>
        </p:nvGrpSpPr>
        <p:grpSpPr>
          <a:xfrm>
            <a:off x="0" y="0"/>
            <a:ext cx="12244680" cy="7298401"/>
            <a:chOff x="0" y="0"/>
            <a:chExt cx="12244680" cy="7298401"/>
          </a:xfrm>
        </p:grpSpPr>
        <p:sp>
          <p:nvSpPr>
            <p:cNvPr id="32" name="矩形 31"/>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sp>
        <p:nvSpPr>
          <p:cNvPr id="35" name="Rectangle 24"/>
          <p:cNvSpPr/>
          <p:nvPr/>
        </p:nvSpPr>
        <p:spPr>
          <a:xfrm>
            <a:off x="7156520" y="1834955"/>
            <a:ext cx="4403298" cy="700540"/>
          </a:xfrm>
          <a:prstGeom prst="rect">
            <a:avLst/>
          </a:prstGeom>
        </p:spPr>
        <p:txBody>
          <a:bodyPr wrap="square" lIns="91404" tIns="45702" rIns="91404" bIns="45702">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双花，即二重支付，指攻击者几乎同时将同一笔钱用作不同交易。</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7" name="Rectangle 24"/>
          <p:cNvSpPr/>
          <p:nvPr/>
        </p:nvSpPr>
        <p:spPr>
          <a:xfrm>
            <a:off x="7156520" y="3188331"/>
            <a:ext cx="4527284" cy="2677620"/>
          </a:xfrm>
          <a:prstGeom prst="rect">
            <a:avLst/>
          </a:prstGeom>
        </p:spPr>
        <p:txBody>
          <a:bodyPr wrap="square" lIns="91404" tIns="45702" rIns="91404" bIns="45702">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每当节点在把新收到的交易单加入区块之前，会顺着交易的发起方的公钥向前遍历检查，检查当前交易所用的币是否确实属于当前交易发起方，此检查可遍历到该币的最初诞生点（即产生它的那块区块源）。虽然多份交易单可以任意序的广播，但是它们最终被加入区块时必定呈现一定的顺序。区块之间以</a:t>
            </a:r>
            <a:r>
              <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Hash</a:t>
            </a: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值作为时间戳则区块，这决定了任意一笔交易资金来源都可以被确定的回溯</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2" name="TextBox 39"/>
          <p:cNvSpPr txBox="1"/>
          <p:nvPr/>
        </p:nvSpPr>
        <p:spPr>
          <a:xfrm>
            <a:off x="440549" y="175663"/>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区块链核心问题</a:t>
            </a:r>
          </a:p>
        </p:txBody>
      </p:sp>
      <p:sp>
        <p:nvSpPr>
          <p:cNvPr id="2" name="矩形: 圆角 1"/>
          <p:cNvSpPr/>
          <p:nvPr/>
        </p:nvSpPr>
        <p:spPr>
          <a:xfrm>
            <a:off x="5966039" y="1788859"/>
            <a:ext cx="884419" cy="884419"/>
          </a:xfrm>
          <a:prstGeom prst="roundRect">
            <a:avLst/>
          </a:prstGeom>
          <a:solidFill>
            <a:srgbClr val="25A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a:off x="5981566" y="3148335"/>
            <a:ext cx="884419" cy="884419"/>
          </a:xfrm>
          <a:prstGeom prst="roundRect">
            <a:avLst/>
          </a:prstGeom>
          <a:solidFill>
            <a:srgbClr val="25A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AutoShape 117"/>
          <p:cNvSpPr/>
          <p:nvPr/>
        </p:nvSpPr>
        <p:spPr bwMode="auto">
          <a:xfrm>
            <a:off x="6171960" y="2043565"/>
            <a:ext cx="532902" cy="39990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lumMod val="65000"/>
                  <a:lumOff val="35000"/>
                </a:prstClr>
              </a:solidFill>
              <a:effectLst>
                <a:outerShdw blurRad="38100" dist="38100" dir="2700000" algn="tl">
                  <a:srgbClr val="000000"/>
                </a:outerShdw>
              </a:effectLst>
              <a:uLnTx/>
              <a:uFillTx/>
              <a:latin typeface="Gill Sans" charset="0"/>
              <a:ea typeface="+mn-ea"/>
              <a:cs typeface="+mn-cs"/>
              <a:sym typeface="Gill Sans" charset="0"/>
            </a:endParaRPr>
          </a:p>
        </p:txBody>
      </p:sp>
      <p:grpSp>
        <p:nvGrpSpPr>
          <p:cNvPr id="19" name="Group 15"/>
          <p:cNvGrpSpPr/>
          <p:nvPr/>
        </p:nvGrpSpPr>
        <p:grpSpPr>
          <a:xfrm>
            <a:off x="6141796" y="3332775"/>
            <a:ext cx="532902" cy="532902"/>
            <a:chOff x="4439444" y="2582069"/>
            <a:chExt cx="464344" cy="464344"/>
          </a:xfrm>
          <a:noFill/>
        </p:grpSpPr>
        <p:sp>
          <p:nvSpPr>
            <p:cNvPr id="2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lumMod val="65000"/>
                    <a:lumOff val="35000"/>
                  </a:prstClr>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5"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lumMod val="65000"/>
                    <a:lumOff val="35000"/>
                  </a:prstClr>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26"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lumMod val="65000"/>
                    <a:lumOff val="35000"/>
                  </a:prstClr>
                </a:solidFill>
                <a:effectLst>
                  <a:outerShdw blurRad="38100" dist="38100" dir="2700000" algn="tl">
                    <a:srgbClr val="000000"/>
                  </a:outerShdw>
                </a:effectLst>
                <a:uLnTx/>
                <a:uFillTx/>
                <a:latin typeface="Gill Sans" charset="0"/>
                <a:ea typeface="+mn-ea"/>
                <a:cs typeface="+mn-cs"/>
                <a:sym typeface="Gill Sans" charset="0"/>
              </a:endParaRPr>
            </a:p>
          </p:txBody>
        </p:sp>
      </p:gr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857" y="633748"/>
            <a:ext cx="5810442" cy="6643253"/>
          </a:xfrm>
          <a:prstGeom prst="rect">
            <a:avLst/>
          </a:prstGeom>
        </p:spPr>
      </p:pic>
      <p:sp>
        <p:nvSpPr>
          <p:cNvPr id="8" name="矩形 7"/>
          <p:cNvSpPr/>
          <p:nvPr/>
        </p:nvSpPr>
        <p:spPr>
          <a:xfrm>
            <a:off x="1399168" y="2170119"/>
            <a:ext cx="3177915" cy="3391116"/>
          </a:xfrm>
          <a:prstGeom prst="rect">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37" name="组合 36"/>
          <p:cNvGrpSpPr/>
          <p:nvPr/>
        </p:nvGrpSpPr>
        <p:grpSpPr>
          <a:xfrm>
            <a:off x="0" y="0"/>
            <a:ext cx="12244680" cy="7298401"/>
            <a:chOff x="0" y="0"/>
            <a:chExt cx="12244680" cy="7298401"/>
          </a:xfrm>
        </p:grpSpPr>
        <p:sp>
          <p:nvSpPr>
            <p:cNvPr id="38" name="矩形 37"/>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pic>
          <p:nvPicPr>
            <p:cNvPr id="39" name="图片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3267187" y="-1204802"/>
            <a:ext cx="5818243" cy="9255481"/>
          </a:xfrm>
          <a:prstGeom prst="rect">
            <a:avLst/>
          </a:prstGeom>
        </p:spPr>
      </p:pic>
      <p:sp>
        <p:nvSpPr>
          <p:cNvPr id="58" name="TextBox 126"/>
          <p:cNvSpPr txBox="1"/>
          <p:nvPr/>
        </p:nvSpPr>
        <p:spPr>
          <a:xfrm>
            <a:off x="2456480" y="2624831"/>
            <a:ext cx="1540657" cy="581020"/>
          </a:xfrm>
          <a:prstGeom prst="rect">
            <a:avLst/>
          </a:prstGeom>
          <a:noFill/>
        </p:spPr>
        <p:txBody>
          <a:bodyPr wrap="square" lIns="91404" tIns="45702" rIns="91404" bIns="45702"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高能耗</a:t>
            </a:r>
            <a:endParaRPr kumimoji="0" lang="en-US" altLang="zh-CN"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60" name="TextBox 128"/>
          <p:cNvSpPr txBox="1"/>
          <p:nvPr/>
        </p:nvSpPr>
        <p:spPr>
          <a:xfrm>
            <a:off x="2315533" y="4592583"/>
            <a:ext cx="1681604" cy="1200292"/>
          </a:xfrm>
          <a:prstGeom prst="rect">
            <a:avLst/>
          </a:prstGeom>
          <a:noFill/>
        </p:spPr>
        <p:txBody>
          <a:bodyPr wrap="square" lIns="91404" tIns="45702" rIns="91404" bIns="45702"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数据库存储空间</a:t>
            </a:r>
            <a:endParaRPr kumimoji="0" lang="en-US" altLang="zh-CN"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62" name="TextBox 130"/>
          <p:cNvSpPr txBox="1"/>
          <p:nvPr/>
        </p:nvSpPr>
        <p:spPr>
          <a:xfrm>
            <a:off x="7532410" y="3741896"/>
            <a:ext cx="1540657" cy="581020"/>
          </a:xfrm>
          <a:prstGeom prst="rect">
            <a:avLst/>
          </a:prstGeom>
          <a:noFill/>
        </p:spPr>
        <p:txBody>
          <a:bodyPr wrap="square" lIns="91404" tIns="45702" rIns="91404" bIns="45702"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安全性</a:t>
            </a:r>
            <a:endParaRPr kumimoji="0" lang="en-US" altLang="zh-CN"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64" name="TextBox 132"/>
          <p:cNvSpPr txBox="1"/>
          <p:nvPr/>
        </p:nvSpPr>
        <p:spPr>
          <a:xfrm>
            <a:off x="4534409" y="3232868"/>
            <a:ext cx="2264733" cy="1135018"/>
          </a:xfrm>
          <a:prstGeom prst="rect">
            <a:avLst/>
          </a:prstGeom>
          <a:noFill/>
        </p:spPr>
        <p:txBody>
          <a:bodyPr wrap="square" lIns="91404" tIns="45702" rIns="91404" bIns="45702"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处理大规模交易的抗压能力</a:t>
            </a:r>
            <a:endParaRPr kumimoji="0" lang="en-US" altLang="zh-CN"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7" name="TextBox 39"/>
          <p:cNvSpPr txBox="1"/>
          <p:nvPr/>
        </p:nvSpPr>
        <p:spPr>
          <a:xfrm>
            <a:off x="422159" y="176460"/>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区块链核心问题</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arn(inVertical)">
                                      <p:cBhvr>
                                        <p:cTn id="7" dur="500"/>
                                        <p:tgtEl>
                                          <p:spTgt spid="5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barn(inVertical)">
                                      <p:cBhvr>
                                        <p:cTn id="11" dur="500"/>
                                        <p:tgtEl>
                                          <p:spTgt spid="6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barn(inVertical)">
                                      <p:cBhvr>
                                        <p:cTn id="15" dur="500"/>
                                        <p:tgtEl>
                                          <p:spTgt spid="64"/>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barn(inVertical)">
                                      <p:cBhvr>
                                        <p:cTn id="1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0" grpId="0"/>
      <p:bldP spid="62" grpId="0"/>
      <p:bldP spid="64"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732684" y="1393788"/>
            <a:ext cx="2365413" cy="2215991"/>
          </a:xfrm>
          <a:prstGeom prst="rect">
            <a:avLst/>
          </a:prstGeom>
          <a:noFill/>
        </p:spPr>
        <p:txBody>
          <a:bodyPr wrap="square" rtlCol="0">
            <a:spAutoFit/>
          </a:bodyPr>
          <a:lstStyle/>
          <a:p>
            <a:pPr algn="r"/>
            <a:r>
              <a:rPr lang="en-US" altLang="zh-CN" sz="13800" b="1" dirty="0">
                <a:solidFill>
                  <a:schemeClr val="bg1"/>
                </a:solidFill>
                <a:effectLst>
                  <a:outerShdw blurRad="38100" dist="38100" dir="2700000" algn="tl">
                    <a:srgbClr val="000000">
                      <a:alpha val="43137"/>
                    </a:srgbClr>
                  </a:outerShdw>
                </a:effectLst>
              </a:rPr>
              <a:t>06</a:t>
            </a:r>
          </a:p>
        </p:txBody>
      </p: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r="57232"/>
          <a:stretch>
            <a:fillRect/>
          </a:stretch>
        </p:blipFill>
        <p:spPr>
          <a:xfrm>
            <a:off x="-5271" y="-27322"/>
            <a:ext cx="3484510" cy="5352220"/>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57232" t="3986" b="-3986"/>
          <a:stretch>
            <a:fillRect/>
          </a:stretch>
        </p:blipFill>
        <p:spPr>
          <a:xfrm>
            <a:off x="8707490" y="0"/>
            <a:ext cx="3484510" cy="5352220"/>
          </a:xfrm>
          <a:prstGeom prst="rect">
            <a:avLst/>
          </a:prstGeom>
        </p:spPr>
      </p:pic>
      <p:sp>
        <p:nvSpPr>
          <p:cNvPr id="4" name="文本框 3"/>
          <p:cNvSpPr txBox="1"/>
          <p:nvPr/>
        </p:nvSpPr>
        <p:spPr>
          <a:xfrm>
            <a:off x="4732684" y="3382994"/>
            <a:ext cx="4087811" cy="923330"/>
          </a:xfrm>
          <a:prstGeom prst="rect">
            <a:avLst/>
          </a:prstGeom>
          <a:noFill/>
        </p:spPr>
        <p:txBody>
          <a:bodyPr wrap="square" rtlCol="0">
            <a:spAutoFit/>
          </a:bodyPr>
          <a:lstStyle/>
          <a:p>
            <a:r>
              <a:rPr lang="zh-CN" altLang="en-US" sz="5400" b="1"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前景展望</a:t>
            </a:r>
          </a:p>
        </p:txBody>
      </p:sp>
      <p:sp>
        <p:nvSpPr>
          <p:cNvPr id="359" name="矩形 358"/>
          <p:cNvSpPr/>
          <p:nvPr/>
        </p:nvSpPr>
        <p:spPr>
          <a:xfrm>
            <a:off x="4771101" y="4213991"/>
            <a:ext cx="4783455" cy="507831"/>
          </a:xfrm>
          <a:prstGeom prst="rect">
            <a:avLst/>
          </a:prstGeom>
        </p:spPr>
        <p:txBody>
          <a:bodyPr wrap="square">
            <a:spAutoFit/>
          </a:bodyPr>
          <a:lstStyle/>
          <a:p>
            <a:pPr>
              <a:lnSpc>
                <a:spcPct val="150000"/>
              </a:lnSpc>
            </a:pPr>
            <a:r>
              <a:rPr lang="en-US" altLang="zh-CN" sz="2000" dirty="0">
                <a:solidFill>
                  <a:schemeClr val="tx1">
                    <a:lumMod val="85000"/>
                    <a:lumOff val="15000"/>
                  </a:schemeClr>
                </a:solidFill>
              </a:rPr>
              <a:t>Block chain is introduced</a:t>
            </a:r>
            <a:endParaRPr lang="zh-CN" altLang="en-US" sz="2000" spc="3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649"/>
                            </p:stCondLst>
                            <p:childTnLst>
                              <p:par>
                                <p:cTn id="13" presetID="42" presetClass="entr" presetSubtype="0" fill="hold" grpId="0" nodeType="afterEffect">
                                  <p:stCondLst>
                                    <p:cond delay="0"/>
                                  </p:stCondLst>
                                  <p:childTnLst>
                                    <p:set>
                                      <p:cBhvr>
                                        <p:cTn id="14" dur="1" fill="hold">
                                          <p:stCondLst>
                                            <p:cond delay="0"/>
                                          </p:stCondLst>
                                        </p:cTn>
                                        <p:tgtEl>
                                          <p:spTgt spid="359"/>
                                        </p:tgtEl>
                                        <p:attrNameLst>
                                          <p:attrName>style.visibility</p:attrName>
                                        </p:attrNameLst>
                                      </p:cBhvr>
                                      <p:to>
                                        <p:strVal val="visible"/>
                                      </p:to>
                                    </p:set>
                                    <p:animEffect transition="in" filter="fade">
                                      <p:cBhvr>
                                        <p:cTn id="15" dur="500"/>
                                        <p:tgtEl>
                                          <p:spTgt spid="359"/>
                                        </p:tgtEl>
                                      </p:cBhvr>
                                    </p:animEffect>
                                    <p:anim calcmode="lin" valueType="num">
                                      <p:cBhvr>
                                        <p:cTn id="16" dur="500" fill="hold"/>
                                        <p:tgtEl>
                                          <p:spTgt spid="359"/>
                                        </p:tgtEl>
                                        <p:attrNameLst>
                                          <p:attrName>ppt_x</p:attrName>
                                        </p:attrNameLst>
                                      </p:cBhvr>
                                      <p:tavLst>
                                        <p:tav tm="0">
                                          <p:val>
                                            <p:strVal val="#ppt_x"/>
                                          </p:val>
                                        </p:tav>
                                        <p:tav tm="100000">
                                          <p:val>
                                            <p:strVal val="#ppt_x"/>
                                          </p:val>
                                        </p:tav>
                                      </p:tavLst>
                                    </p:anim>
                                    <p:anim calcmode="lin" valueType="num">
                                      <p:cBhvr>
                                        <p:cTn id="17" dur="500" fill="hold"/>
                                        <p:tgtEl>
                                          <p:spTgt spid="359"/>
                                        </p:tgtEl>
                                        <p:attrNameLst>
                                          <p:attrName>ppt_y</p:attrName>
                                        </p:attrNameLst>
                                      </p:cBhvr>
                                      <p:tavLst>
                                        <p:tav tm="0">
                                          <p:val>
                                            <p:strVal val="#ppt_y+.1"/>
                                          </p:val>
                                        </p:tav>
                                        <p:tav tm="100000">
                                          <p:val>
                                            <p:strVal val="#ppt_y"/>
                                          </p:val>
                                        </p:tav>
                                      </p:tavLst>
                                    </p:anim>
                                  </p:childTnLst>
                                </p:cTn>
                              </p:par>
                            </p:childTnLst>
                          </p:cTn>
                        </p:par>
                        <p:par>
                          <p:cTn id="18" fill="hold">
                            <p:stCondLst>
                              <p:cond delay="1149"/>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359"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30" name="组合 29"/>
          <p:cNvGrpSpPr/>
          <p:nvPr/>
        </p:nvGrpSpPr>
        <p:grpSpPr>
          <a:xfrm>
            <a:off x="0" y="0"/>
            <a:ext cx="12244680" cy="7298401"/>
            <a:chOff x="0" y="0"/>
            <a:chExt cx="12244680" cy="7298401"/>
          </a:xfrm>
        </p:grpSpPr>
        <p:sp>
          <p:nvSpPr>
            <p:cNvPr id="31" name="矩形 30"/>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pic>
          <p:nvPicPr>
            <p:cNvPr id="32" name="图片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24316" y="-2321963"/>
              <a:ext cx="6996048" cy="12244680"/>
            </a:xfrm>
            <a:prstGeom prst="rect">
              <a:avLst/>
            </a:prstGeom>
          </p:spPr>
        </p:pic>
      </p:gr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5471" y="990185"/>
            <a:ext cx="4050166" cy="5620384"/>
          </a:xfrm>
          <a:prstGeom prst="rect">
            <a:avLst/>
          </a:prstGeom>
        </p:spPr>
      </p:pic>
      <p:grpSp>
        <p:nvGrpSpPr>
          <p:cNvPr id="76" name="组合 75"/>
          <p:cNvGrpSpPr/>
          <p:nvPr/>
        </p:nvGrpSpPr>
        <p:grpSpPr>
          <a:xfrm>
            <a:off x="1062046" y="4662938"/>
            <a:ext cx="2935688" cy="1384995"/>
            <a:chOff x="7431937" y="1856865"/>
            <a:chExt cx="2935688" cy="1384995"/>
          </a:xfrm>
        </p:grpSpPr>
        <p:sp>
          <p:nvSpPr>
            <p:cNvPr id="77" name="文本框 76"/>
            <p:cNvSpPr txBox="1"/>
            <p:nvPr/>
          </p:nvSpPr>
          <p:spPr>
            <a:xfrm>
              <a:off x="7656063" y="1856865"/>
              <a:ext cx="267484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从需求端来看</a:t>
              </a:r>
              <a:endParaRPr kumimoji="0" lang="en-US" altLang="zh-CN"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78" name="文本框 14"/>
            <p:cNvSpPr txBox="1"/>
            <p:nvPr/>
          </p:nvSpPr>
          <p:spPr>
            <a:xfrm>
              <a:off x="7431937" y="2318530"/>
              <a:ext cx="2935688"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金融、 医疗、公证、通信、供应链、域名、投票等领域都开始意识到区块链的重要性并开始尝试将技术与现实社会对接。</a:t>
              </a:r>
            </a:p>
          </p:txBody>
        </p:sp>
      </p:grpSp>
      <p:grpSp>
        <p:nvGrpSpPr>
          <p:cNvPr id="82" name="组合 81"/>
          <p:cNvGrpSpPr/>
          <p:nvPr/>
        </p:nvGrpSpPr>
        <p:grpSpPr>
          <a:xfrm>
            <a:off x="1066421" y="2432349"/>
            <a:ext cx="2935688" cy="1566398"/>
            <a:chOff x="7702870" y="1901661"/>
            <a:chExt cx="2935688" cy="1566398"/>
          </a:xfrm>
        </p:grpSpPr>
        <p:sp>
          <p:nvSpPr>
            <p:cNvPr id="83" name="文本框 82"/>
            <p:cNvSpPr txBox="1"/>
            <p:nvPr/>
          </p:nvSpPr>
          <p:spPr>
            <a:xfrm>
              <a:off x="7702870" y="1901661"/>
              <a:ext cx="267484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从市场应用来看</a:t>
              </a:r>
              <a:endParaRPr kumimoji="0" lang="en-US" altLang="zh-CN"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84" name="文本框 14"/>
            <p:cNvSpPr txBox="1"/>
            <p:nvPr/>
          </p:nvSpPr>
          <p:spPr>
            <a:xfrm>
              <a:off x="7702870" y="2267730"/>
              <a:ext cx="2935688"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区块链能成为一种市场工具，帮助社会削减平台成本，让中间机构成为过去；区块链将促使公司现有业务模式重心的转移，有望加速公司的发展。</a:t>
              </a:r>
            </a:p>
          </p:txBody>
        </p:sp>
      </p:grpSp>
      <p:grpSp>
        <p:nvGrpSpPr>
          <p:cNvPr id="85" name="组合 84"/>
          <p:cNvGrpSpPr/>
          <p:nvPr/>
        </p:nvGrpSpPr>
        <p:grpSpPr>
          <a:xfrm>
            <a:off x="8009714" y="2326371"/>
            <a:ext cx="3162670" cy="1336486"/>
            <a:chOff x="7475889" y="1837641"/>
            <a:chExt cx="3162670" cy="1336486"/>
          </a:xfrm>
        </p:grpSpPr>
        <p:sp>
          <p:nvSpPr>
            <p:cNvPr id="86" name="文本框 85"/>
            <p:cNvSpPr txBox="1"/>
            <p:nvPr/>
          </p:nvSpPr>
          <p:spPr>
            <a:xfrm>
              <a:off x="7719802" y="1837641"/>
              <a:ext cx="267484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从底层技术来看</a:t>
              </a:r>
              <a:endParaRPr kumimoji="0" lang="en-US" altLang="zh-CN"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87" name="文本框 14"/>
            <p:cNvSpPr txBox="1"/>
            <p:nvPr/>
          </p:nvSpPr>
          <p:spPr>
            <a:xfrm>
              <a:off x="7475889" y="2250797"/>
              <a:ext cx="3162670" cy="92333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区块链有望促进数据记录、数据传播及数据存储管理方式的转型；区块链本身更像一种互联网底层的开源 式协议。</a:t>
              </a:r>
            </a:p>
          </p:txBody>
        </p:sp>
      </p:grpSp>
      <p:grpSp>
        <p:nvGrpSpPr>
          <p:cNvPr id="88" name="组合 87"/>
          <p:cNvGrpSpPr/>
          <p:nvPr/>
        </p:nvGrpSpPr>
        <p:grpSpPr>
          <a:xfrm>
            <a:off x="8123205" y="4541548"/>
            <a:ext cx="2935688" cy="1583331"/>
            <a:chOff x="7702870" y="1901661"/>
            <a:chExt cx="2935688" cy="1583331"/>
          </a:xfrm>
        </p:grpSpPr>
        <p:sp>
          <p:nvSpPr>
            <p:cNvPr id="89" name="文本框 88"/>
            <p:cNvSpPr txBox="1"/>
            <p:nvPr/>
          </p:nvSpPr>
          <p:spPr>
            <a:xfrm>
              <a:off x="7702870" y="1901661"/>
              <a:ext cx="267484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从社会结构来看</a:t>
              </a:r>
              <a:endParaRPr kumimoji="0" lang="en-US" altLang="zh-CN" sz="2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90" name="文本框 14"/>
            <p:cNvSpPr txBox="1"/>
            <p:nvPr/>
          </p:nvSpPr>
          <p:spPr>
            <a:xfrm>
              <a:off x="7702870" y="2284663"/>
              <a:ext cx="2935688" cy="1200329"/>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区块链技术有望将法律与经济融为一体，彻底颠覆原有社会的监管模式；组织形态会因其而发生改变，区块链也许最终会带领人们走向分布式自治的社会。</a:t>
              </a:r>
            </a:p>
          </p:txBody>
        </p:sp>
      </p:grpSp>
      <p:sp>
        <p:nvSpPr>
          <p:cNvPr id="5" name="矩形 4"/>
          <p:cNvSpPr/>
          <p:nvPr/>
        </p:nvSpPr>
        <p:spPr>
          <a:xfrm>
            <a:off x="1937269" y="1169138"/>
            <a:ext cx="8497573" cy="700576"/>
          </a:xfrm>
          <a:prstGeom prst="rect">
            <a:avLst/>
          </a:prstGeom>
          <a:noFill/>
          <a:ln>
            <a:noFill/>
          </a:ln>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从 </a:t>
            </a:r>
            <a:r>
              <a:rPr kumimoji="0" lang="en-US" altLang="zh-CN" sz="1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2008</a:t>
            </a:r>
            <a:r>
              <a:rPr kumimoji="0" lang="zh-CN" altLang="en-US" sz="1400" b="1"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年的比特币开始，区块链经历了可编程货币、可编程金融与可编程社会三大应用时代，其应用范围逐步扩展到社会生活的方方面面。</a:t>
            </a:r>
          </a:p>
        </p:txBody>
      </p:sp>
      <p:sp>
        <p:nvSpPr>
          <p:cNvPr id="37" name="TextBox 39"/>
          <p:cNvSpPr txBox="1"/>
          <p:nvPr/>
        </p:nvSpPr>
        <p:spPr>
          <a:xfrm>
            <a:off x="399058" y="127706"/>
            <a:ext cx="3076422" cy="584775"/>
          </a:xfrm>
          <a:prstGeom prst="rect">
            <a:avLst/>
          </a:prstGeom>
          <a:noFill/>
        </p:spPr>
        <p:txBody>
          <a:bodyPr wrap="square" rtlCol="0">
            <a:spAutoFit/>
          </a:bodyPr>
          <a:lstStyle/>
          <a:p>
            <a:pPr algn="dist"/>
            <a:r>
              <a:rPr lang="zh-CN" altLang="en-US" sz="3200" b="1" dirty="0">
                <a:solidFill>
                  <a:schemeClr val="bg1"/>
                </a:solidFill>
                <a:latin typeface="微软雅黑" panose="020B0503020204020204" pitchFamily="34" charset="-122"/>
                <a:ea typeface="微软雅黑" panose="020B0503020204020204" pitchFamily="34" charset="-122"/>
                <a:sym typeface="+mn-ea"/>
              </a:rPr>
              <a:t>区块链前景观望</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750" fill="hold"/>
                                        <p:tgtEl>
                                          <p:spTgt spid="76"/>
                                        </p:tgtEl>
                                        <p:attrNameLst>
                                          <p:attrName>ppt_x</p:attrName>
                                        </p:attrNameLst>
                                      </p:cBhvr>
                                      <p:tavLst>
                                        <p:tav tm="0">
                                          <p:val>
                                            <p:strVal val="#ppt_x"/>
                                          </p:val>
                                        </p:tav>
                                        <p:tav tm="100000">
                                          <p:val>
                                            <p:strVal val="#ppt_x"/>
                                          </p:val>
                                        </p:tav>
                                      </p:tavLst>
                                    </p:anim>
                                    <p:anim calcmode="lin" valueType="num">
                                      <p:cBhvr additive="base">
                                        <p:cTn id="8" dur="750" fill="hold"/>
                                        <p:tgtEl>
                                          <p:spTgt spid="76"/>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0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750" fill="hold"/>
                                        <p:tgtEl>
                                          <p:spTgt spid="82"/>
                                        </p:tgtEl>
                                        <p:attrNameLst>
                                          <p:attrName>ppt_x</p:attrName>
                                        </p:attrNameLst>
                                      </p:cBhvr>
                                      <p:tavLst>
                                        <p:tav tm="0">
                                          <p:val>
                                            <p:strVal val="#ppt_x"/>
                                          </p:val>
                                        </p:tav>
                                        <p:tav tm="100000">
                                          <p:val>
                                            <p:strVal val="#ppt_x"/>
                                          </p:val>
                                        </p:tav>
                                      </p:tavLst>
                                    </p:anim>
                                    <p:anim calcmode="lin" valueType="num">
                                      <p:cBhvr additive="base">
                                        <p:cTn id="12" dur="750" fill="hold"/>
                                        <p:tgtEl>
                                          <p:spTgt spid="82"/>
                                        </p:tgtEl>
                                        <p:attrNameLst>
                                          <p:attrName>ppt_y</p:attrName>
                                        </p:attrNameLst>
                                      </p:cBhvr>
                                      <p:tavLst>
                                        <p:tav tm="0">
                                          <p:val>
                                            <p:strVal val="1+#ppt_h/2"/>
                                          </p:val>
                                        </p:tav>
                                        <p:tav tm="100000">
                                          <p:val>
                                            <p:strVal val="#ppt_y"/>
                                          </p:val>
                                        </p:tav>
                                      </p:tavLst>
                                    </p:anim>
                                  </p:childTnLst>
                                </p:cTn>
                              </p:par>
                              <p:par>
                                <p:cTn id="13" presetID="2" presetClass="entr" presetSubtype="1" decel="100000" fill="hold" nodeType="withEffect">
                                  <p:stCondLst>
                                    <p:cond delay="300"/>
                                  </p:stCondLst>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750" fill="hold"/>
                                        <p:tgtEl>
                                          <p:spTgt spid="85"/>
                                        </p:tgtEl>
                                        <p:attrNameLst>
                                          <p:attrName>ppt_x</p:attrName>
                                        </p:attrNameLst>
                                      </p:cBhvr>
                                      <p:tavLst>
                                        <p:tav tm="0">
                                          <p:val>
                                            <p:strVal val="#ppt_x"/>
                                          </p:val>
                                        </p:tav>
                                        <p:tav tm="100000">
                                          <p:val>
                                            <p:strVal val="#ppt_x"/>
                                          </p:val>
                                        </p:tav>
                                      </p:tavLst>
                                    </p:anim>
                                    <p:anim calcmode="lin" valueType="num">
                                      <p:cBhvr additive="base">
                                        <p:cTn id="16" dur="750" fill="hold"/>
                                        <p:tgtEl>
                                          <p:spTgt spid="85"/>
                                        </p:tgtEl>
                                        <p:attrNameLst>
                                          <p:attrName>ppt_y</p:attrName>
                                        </p:attrNameLst>
                                      </p:cBhvr>
                                      <p:tavLst>
                                        <p:tav tm="0">
                                          <p:val>
                                            <p:strVal val="0-#ppt_h/2"/>
                                          </p:val>
                                        </p:tav>
                                        <p:tav tm="100000">
                                          <p:val>
                                            <p:strVal val="#ppt_y"/>
                                          </p:val>
                                        </p:tav>
                                      </p:tavLst>
                                    </p:anim>
                                  </p:childTnLst>
                                </p:cTn>
                              </p:par>
                              <p:par>
                                <p:cTn id="17" presetID="2" presetClass="entr" presetSubtype="4" decel="100000" fill="hold" nodeType="withEffect">
                                  <p:stCondLst>
                                    <p:cond delay="400"/>
                                  </p:stCondLst>
                                  <p:childTnLst>
                                    <p:set>
                                      <p:cBhvr>
                                        <p:cTn id="18" dur="1" fill="hold">
                                          <p:stCondLst>
                                            <p:cond delay="0"/>
                                          </p:stCondLst>
                                        </p:cTn>
                                        <p:tgtEl>
                                          <p:spTgt spid="88"/>
                                        </p:tgtEl>
                                        <p:attrNameLst>
                                          <p:attrName>style.visibility</p:attrName>
                                        </p:attrNameLst>
                                      </p:cBhvr>
                                      <p:to>
                                        <p:strVal val="visible"/>
                                      </p:to>
                                    </p:set>
                                    <p:anim calcmode="lin" valueType="num">
                                      <p:cBhvr additive="base">
                                        <p:cTn id="19" dur="750" fill="hold"/>
                                        <p:tgtEl>
                                          <p:spTgt spid="88"/>
                                        </p:tgtEl>
                                        <p:attrNameLst>
                                          <p:attrName>ppt_x</p:attrName>
                                        </p:attrNameLst>
                                      </p:cBhvr>
                                      <p:tavLst>
                                        <p:tav tm="0">
                                          <p:val>
                                            <p:strVal val="#ppt_x"/>
                                          </p:val>
                                        </p:tav>
                                        <p:tav tm="100000">
                                          <p:val>
                                            <p:strVal val="#ppt_x"/>
                                          </p:val>
                                        </p:tav>
                                      </p:tavLst>
                                    </p:anim>
                                    <p:anim calcmode="lin" valueType="num">
                                      <p:cBhvr additive="base">
                                        <p:cTn id="20" dur="750" fill="hold"/>
                                        <p:tgtEl>
                                          <p:spTgt spid="88"/>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37"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900" decel="100000" fill="hold"/>
                                        <p:tgtEl>
                                          <p:spTgt spid="5"/>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gradFill flip="none" rotWithShape="1">
            <a:gsLst>
              <a:gs pos="0">
                <a:schemeClr val="accent1">
                  <a:lumMod val="89000"/>
                </a:schemeClr>
              </a:gs>
              <a:gs pos="57000">
                <a:schemeClr val="accent1">
                  <a:lumMod val="89000"/>
                </a:schemeClr>
              </a:gs>
              <a:gs pos="78000">
                <a:schemeClr val="accent1">
                  <a:lumMod val="75000"/>
                </a:schemeClr>
              </a:gs>
              <a:gs pos="97000">
                <a:schemeClr val="accent1">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717410" y="-2596712"/>
            <a:ext cx="6996048" cy="12244680"/>
          </a:xfrm>
          <a:prstGeom prst="rect">
            <a:avLst/>
          </a:prstGeom>
        </p:spPr>
      </p:pic>
      <p:pic>
        <p:nvPicPr>
          <p:cNvPr id="14" name="图片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55450" y="0"/>
            <a:ext cx="6858000" cy="6858000"/>
          </a:xfrm>
          <a:prstGeom prst="rect">
            <a:avLst/>
          </a:prstGeom>
        </p:spPr>
      </p:pic>
      <p:pic>
        <p:nvPicPr>
          <p:cNvPr id="12" name="图片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9819" y="2783592"/>
            <a:ext cx="2853295" cy="4363345"/>
          </a:xfrm>
          <a:prstGeom prst="rect">
            <a:avLst/>
          </a:prstGeom>
        </p:spPr>
      </p:pic>
      <p:sp>
        <p:nvSpPr>
          <p:cNvPr id="9" name="文本框 8"/>
          <p:cNvSpPr txBox="1"/>
          <p:nvPr/>
        </p:nvSpPr>
        <p:spPr>
          <a:xfrm>
            <a:off x="1394316" y="2413336"/>
            <a:ext cx="9403367" cy="1015663"/>
          </a:xfrm>
          <a:prstGeom prst="rect">
            <a:avLst/>
          </a:prstGeom>
          <a:noFill/>
          <a:effectLst/>
        </p:spPr>
        <p:txBody>
          <a:bodyPr wrap="square" rtlCol="0">
            <a:spAutoFit/>
          </a:bodyPr>
          <a:lstStyle/>
          <a:p>
            <a:pPr algn="ctr"/>
            <a:r>
              <a:rPr lang="zh-CN" altLang="en-US" sz="6000" b="1"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谢谢观看</a:t>
            </a:r>
          </a:p>
        </p:txBody>
      </p:sp>
      <p:sp>
        <p:nvSpPr>
          <p:cNvPr id="11" name="文本框 10"/>
          <p:cNvSpPr txBox="1"/>
          <p:nvPr/>
        </p:nvSpPr>
        <p:spPr>
          <a:xfrm>
            <a:off x="2383899" y="3428999"/>
            <a:ext cx="7794422" cy="461665"/>
          </a:xfrm>
          <a:prstGeom prst="rect">
            <a:avLst/>
          </a:prstGeom>
          <a:noFill/>
        </p:spPr>
        <p:txBody>
          <a:bodyPr wrap="square" rtlCol="0">
            <a:spAutoFit/>
          </a:bodyPr>
          <a:lstStyle/>
          <a:p>
            <a:pPr algn="dist"/>
            <a:r>
              <a:rPr lang="en-US" altLang="zh-CN" sz="2400" b="1" dirty="0">
                <a:solidFill>
                  <a:schemeClr val="tx1">
                    <a:lumMod val="85000"/>
                    <a:lumOff val="15000"/>
                  </a:schemeClr>
                </a:solidFill>
              </a:rPr>
              <a:t>High-end technology chain block is introduced</a:t>
            </a:r>
            <a:endParaRPr lang="zh-CN" altLang="en-US" sz="2400" b="1" dirty="0">
              <a:solidFill>
                <a:schemeClr val="tx1">
                  <a:lumMod val="85000"/>
                  <a:lumOff val="1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228" name="Two Steps From Hell - Victo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09600" y="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 presetClass="mediacall" presetSubtype="0" fill="hold" nodeType="afterEffect">
                                  <p:stCondLst>
                                    <p:cond delay="0"/>
                                  </p:stCondLst>
                                  <p:childTnLst>
                                    <p:cmd type="call" cmd="playFrom(0.0)">
                                      <p:cBhvr>
                                        <p:cTn id="16" dur="1" fill="hold"/>
                                        <p:tgtEl>
                                          <p:spTgt spid="228"/>
                                        </p:tgtEl>
                                      </p:cBhvr>
                                    </p:cmd>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9"/>
                                        </p:tgtEl>
                                        <p:attrNameLst>
                                          <p:attrName>ppt_y</p:attrName>
                                        </p:attrNameLst>
                                      </p:cBhvr>
                                      <p:tavLst>
                                        <p:tav tm="0">
                                          <p:val>
                                            <p:strVal val="#ppt_y"/>
                                          </p:val>
                                        </p:tav>
                                        <p:tav tm="100000">
                                          <p:val>
                                            <p:strVal val="#ppt_y"/>
                                          </p:val>
                                        </p:tav>
                                      </p:tavLst>
                                    </p:anim>
                                    <p:anim calcmode="lin" valueType="num">
                                      <p:cBhvr>
                                        <p:cTn id="2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9"/>
                                        </p:tgtEl>
                                      </p:cBhvr>
                                    </p:animEffect>
                                  </p:childTnLst>
                                </p:cTn>
                              </p:par>
                            </p:childTnLst>
                          </p:cTn>
                        </p:par>
                        <p:par>
                          <p:cTn id="25" fill="hold">
                            <p:stCondLst>
                              <p:cond delay="2151"/>
                            </p:stCondLst>
                            <p:childTnLst>
                              <p:par>
                                <p:cTn id="26" presetID="29" presetClass="entr" presetSubtype="0" fill="hold" grpId="1"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ppt_x</p:attrName>
                                        </p:attrNameLst>
                                      </p:cBhvr>
                                      <p:tavLst>
                                        <p:tav tm="0">
                                          <p:val>
                                            <p:strVal val="#ppt_x-.2"/>
                                          </p:val>
                                        </p:tav>
                                        <p:tav tm="100000">
                                          <p:val>
                                            <p:strVal val="#ppt_x"/>
                                          </p:val>
                                        </p:tav>
                                      </p:tavLst>
                                    </p:anim>
                                    <p:anim calcmode="lin" valueType="num">
                                      <p:cBhvr>
                                        <p:cTn id="29"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228"/>
                </p:tgtEl>
              </p:cMediaNode>
            </p:audio>
          </p:childTnLst>
        </p:cTn>
      </p:par>
    </p:tnLst>
    <p:bldLst>
      <p:bldP spid="9" grpId="0"/>
      <p:bldP spid="11" grpId="0"/>
      <p:bldP spid="11" grpId="1"/>
    </p:bldLst>
  </p:timing>
</p:sld>
</file>

<file path=ppt/tags/tag1.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heme/theme1.xml><?xml version="1.0" encoding="utf-8"?>
<a:theme xmlns:a="http://schemas.openxmlformats.org/drawingml/2006/main" name="涂豆思">
  <a:themeElements>
    <a:clrScheme name="自定义 239">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FFFF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2468</Words>
  <Application>Microsoft Office PowerPoint</Application>
  <PresentationFormat>宽屏</PresentationFormat>
  <Paragraphs>175</Paragraphs>
  <Slides>27</Slides>
  <Notes>27</Notes>
  <HiddenSlides>0</HiddenSlides>
  <MMClips>2</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Gill Sans</vt:lpstr>
      <vt:lpstr>等线</vt:lpstr>
      <vt:lpstr>冬青黑体简体中文 W3</vt:lpstr>
      <vt:lpstr>黑体</vt:lpstr>
      <vt:lpstr>宋体</vt:lpstr>
      <vt:lpstr>微软雅黑</vt:lpstr>
      <vt:lpstr>幼圆</vt:lpstr>
      <vt:lpstr>Arial</vt:lpstr>
      <vt:lpstr>Calibri</vt:lpstr>
      <vt:lpstr>Calibri Light</vt:lpstr>
      <vt:lpstr>Kartika</vt:lpstr>
      <vt:lpstr>Segoe UI</vt:lpstr>
      <vt:lpstr>涂豆思</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
  <cp:lastModifiedBy/>
  <cp:revision>2</cp:revision>
  <dcterms:created xsi:type="dcterms:W3CDTF">2018-03-24T12:22:00Z</dcterms:created>
  <dcterms:modified xsi:type="dcterms:W3CDTF">2018-04-27T07:24:36Z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2052-10.1.0.7245</vt:lpwstr>
  </property>
</Properties>
</file>