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tags/tag3.xml" ContentType="application/vnd.openxmlformats-officedocument.presentationml.tags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82" r:id="rId2"/>
    <p:sldId id="305" r:id="rId3"/>
    <p:sldId id="306" r:id="rId4"/>
    <p:sldId id="262" r:id="rId5"/>
    <p:sldId id="307" r:id="rId6"/>
    <p:sldId id="336" r:id="rId7"/>
    <p:sldId id="267" r:id="rId8"/>
    <p:sldId id="268" r:id="rId9"/>
    <p:sldId id="269" r:id="rId10"/>
    <p:sldId id="270" r:id="rId11"/>
    <p:sldId id="326" r:id="rId12"/>
    <p:sldId id="272" r:id="rId13"/>
    <p:sldId id="355" r:id="rId14"/>
    <p:sldId id="274" r:id="rId15"/>
    <p:sldId id="275" r:id="rId16"/>
    <p:sldId id="366" r:id="rId17"/>
    <p:sldId id="278" r:id="rId18"/>
    <p:sldId id="279" r:id="rId19"/>
    <p:sldId id="280" r:id="rId20"/>
    <p:sldId id="281" r:id="rId21"/>
    <p:sldId id="337" r:id="rId22"/>
    <p:sldId id="283" r:id="rId23"/>
    <p:sldId id="284" r:id="rId24"/>
    <p:sldId id="285" r:id="rId25"/>
    <p:sldId id="356" r:id="rId26"/>
    <p:sldId id="287" r:id="rId27"/>
    <p:sldId id="288" r:id="rId28"/>
    <p:sldId id="289" r:id="rId29"/>
    <p:sldId id="290" r:id="rId30"/>
    <p:sldId id="291" r:id="rId31"/>
    <p:sldId id="357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38" r:id="rId40"/>
    <p:sldId id="301" r:id="rId41"/>
    <p:sldId id="302" r:id="rId42"/>
    <p:sldId id="303" r:id="rId43"/>
    <p:sldId id="358" r:id="rId44"/>
    <p:sldId id="340" r:id="rId45"/>
    <p:sldId id="341" r:id="rId46"/>
    <p:sldId id="342" r:id="rId47"/>
    <p:sldId id="343" r:id="rId48"/>
    <p:sldId id="359" r:id="rId49"/>
    <p:sldId id="344" r:id="rId50"/>
    <p:sldId id="360" r:id="rId51"/>
    <p:sldId id="346" r:id="rId52"/>
    <p:sldId id="347" r:id="rId53"/>
    <p:sldId id="348" r:id="rId54"/>
    <p:sldId id="361" r:id="rId55"/>
    <p:sldId id="362" r:id="rId56"/>
    <p:sldId id="351" r:id="rId57"/>
    <p:sldId id="352" r:id="rId58"/>
    <p:sldId id="353" r:id="rId59"/>
    <p:sldId id="365" r:id="rId60"/>
  </p:sldIdLst>
  <p:sldSz cx="9144000" cy="5143500" type="screen16x9"/>
  <p:notesSz cx="6858000" cy="9144000"/>
  <p:custDataLst>
    <p:tags r:id="rId6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821"/>
    <a:srgbClr val="008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1" autoAdjust="0"/>
    <p:restoredTop sz="94660"/>
  </p:normalViewPr>
  <p:slideViewPr>
    <p:cSldViewPr>
      <p:cViewPr varScale="1">
        <p:scale>
          <a:sx n="115" d="100"/>
          <a:sy n="115" d="100"/>
        </p:scale>
        <p:origin x="732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F927D-97D4-4E74-AB37-997DDBB715F4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5CA27-7180-4F6B-A84E-BE3F55DF18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983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490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719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093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538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112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924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589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996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677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203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8196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803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382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3693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1923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238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2557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2026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1278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464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1447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6033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0771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18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551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63405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8303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7855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9058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1961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7007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8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854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7255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1332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4406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0512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62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24738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6681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4396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9409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14904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7688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01461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01444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4456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94467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18220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63514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076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7198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99129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31988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27166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56991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1915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5CA27-7180-4F6B-A84E-BE3F55DF1844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95380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4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34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8201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83D34A37-F7C6-4CD6-B1EF-B622F1DA6BBD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32ED739-09CA-4559-B218-CEE8A5F10A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62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83D34A37-F7C6-4CD6-B1EF-B622F1DA6BBD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32ED739-09CA-4559-B218-CEE8A5F10A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838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83D34A37-F7C6-4CD6-B1EF-B622F1DA6BBD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32ED739-09CA-4559-B218-CEE8A5F10A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644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83D34A37-F7C6-4CD6-B1EF-B622F1DA6BBD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32ED739-09CA-4559-B218-CEE8A5F10A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232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83D34A37-F7C6-4CD6-B1EF-B622F1DA6BBD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32ED739-09CA-4559-B218-CEE8A5F10A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114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83D34A37-F7C6-4CD6-B1EF-B622F1DA6BBD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32ED739-09CA-4559-B218-CEE8A5F10A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608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83D34A37-F7C6-4CD6-B1EF-B622F1DA6BBD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32ED739-09CA-4559-B218-CEE8A5F10A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36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83D34A37-F7C6-4CD6-B1EF-B622F1DA6BBD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32ED739-09CA-4559-B218-CEE8A5F10A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945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83D34A37-F7C6-4CD6-B1EF-B622F1DA6BBD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32ED739-09CA-4559-B218-CEE8A5F10A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373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428" y="1691100"/>
            <a:ext cx="6170182" cy="116688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856" y="3084807"/>
            <a:ext cx="5081326" cy="13911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2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25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88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51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14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77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40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0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3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16651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5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defTabSz="816651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5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defTabSz="816651" fontAlgn="base">
              <a:spcBef>
                <a:spcPct val="0"/>
              </a:spcBef>
              <a:spcAft>
                <a:spcPct val="0"/>
              </a:spcAft>
              <a:defRPr/>
            </a:pPr>
            <a:fld id="{5908A903-476E-491D-81CC-DC3D291991EF}" type="slidenum">
              <a:rPr lang="zh-CN" altLang="en-US" sz="1250" smtClean="0">
                <a:latin typeface="Arial" panose="020B0604020202020204" pitchFamily="34" charset="0"/>
              </a:rPr>
              <a:pPr algn="r" defTabSz="81665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en-US" sz="125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213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512" y="121005"/>
            <a:ext cx="964637" cy="57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7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GIF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59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62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0066ECC-45A7-43BD-833C-DB6BE86615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" y="1"/>
            <a:ext cx="9142880" cy="5143499"/>
          </a:xfrm>
          <a:prstGeom prst="rect">
            <a:avLst/>
          </a:prstGeom>
        </p:spPr>
      </p:pic>
      <p:sp>
        <p:nvSpPr>
          <p:cNvPr id="69" name="等腰三角形 68"/>
          <p:cNvSpPr/>
          <p:nvPr/>
        </p:nvSpPr>
        <p:spPr>
          <a:xfrm rot="18600000">
            <a:off x="8341835" y="4669727"/>
            <a:ext cx="390614" cy="394646"/>
          </a:xfrm>
          <a:prstGeom prst="triangle">
            <a:avLst/>
          </a:prstGeom>
          <a:solidFill>
            <a:srgbClr val="DAB96E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9"/>
          </a:p>
        </p:txBody>
      </p:sp>
      <p:sp>
        <p:nvSpPr>
          <p:cNvPr id="31" name="TextBox 1"/>
          <p:cNvSpPr txBox="1"/>
          <p:nvPr/>
        </p:nvSpPr>
        <p:spPr>
          <a:xfrm>
            <a:off x="3333014" y="2895168"/>
            <a:ext cx="2657403" cy="230832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rtlCol="0">
            <a:spAutoFit/>
          </a:bodyPr>
          <a:lstStyle/>
          <a:p>
            <a:pPr algn="ctr" defTabSz="-504"/>
            <a:r>
              <a:rPr lang="zh-CN" altLang="en-US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 panose="020F0502020204030204" pitchFamily="18" charset="0"/>
              </a:rPr>
              <a:t>防震减灾应急知识宣传活动</a:t>
            </a:r>
            <a:r>
              <a:rPr lang="en-US" altLang="zh-CN" sz="1200" dirty="0" err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 panose="020F0502020204030204" pitchFamily="18" charset="0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 panose="020F0502020204030204" pitchFamily="18" charset="0"/>
              </a:rPr>
              <a:t>模板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2D46676C-6CB4-49C3-91CF-B0D3405AA3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73" y="903287"/>
            <a:ext cx="7197454" cy="172325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9B997CBE-26BF-4961-8CEE-BB36F3DBB7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759" y="359018"/>
            <a:ext cx="2373867" cy="186572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CA6DC49-D301-461D-9C01-E2A86AC37D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02" y="283235"/>
            <a:ext cx="1082874" cy="154538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68882EC0-7E17-4945-8CA9-6793582F6C1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074" y="4275560"/>
            <a:ext cx="1025854" cy="6300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7556854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2BC3291B-254A-4105-B8DE-95EC9EBD0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532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5632" y="1222203"/>
            <a:ext cx="4618856" cy="857250"/>
          </a:xfrm>
        </p:spPr>
        <p:txBody>
          <a:bodyPr>
            <a:normAutofit/>
          </a:bodyPr>
          <a:lstStyle/>
          <a:p>
            <a:pPr defTabSz="-635">
              <a:lnSpc>
                <a:spcPct val="100000"/>
              </a:lnSpc>
            </a:pPr>
            <a:r>
              <a:rPr lang="en-US" altLang="zh-CN" b="1" dirty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1.1</a:t>
            </a:r>
            <a:r>
              <a:rPr lang="zh-CN" altLang="en-US" b="1" dirty="0">
                <a:latin typeface="微软雅黑" panose="020B0503020204020204" pitchFamily="18" charset="-122"/>
                <a:ea typeface="微软雅黑" panose="020B0503020204020204" pitchFamily="18" charset="-122"/>
                <a:cs typeface="Times New Roman" panose="02020603050405020304" pitchFamily="18" charset="0"/>
              </a:rPr>
              <a:t>地震灾害图</a:t>
            </a:r>
            <a:endParaRPr lang="en-US" altLang="zh-CN" b="1" dirty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048" y="2089697"/>
            <a:ext cx="3672408" cy="626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1995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年日本阪神地震，大桥倾倒，交通瘫痪</a:t>
            </a:r>
          </a:p>
          <a:p>
            <a:pPr algn="just">
              <a:lnSpc>
                <a:spcPct val="200000"/>
              </a:lnSpc>
            </a:pP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8FDD08A2-10BF-4C33-9452-5FF4B1CB7300}"/>
              </a:ext>
            </a:extLst>
          </p:cNvPr>
          <p:cNvGrpSpPr/>
          <p:nvPr/>
        </p:nvGrpSpPr>
        <p:grpSpPr>
          <a:xfrm>
            <a:off x="323528" y="771550"/>
            <a:ext cx="4032448" cy="2520280"/>
            <a:chOff x="457807" y="1347614"/>
            <a:chExt cx="3571597" cy="2232248"/>
          </a:xfrm>
        </p:grpSpPr>
        <p:sp>
          <p:nvSpPr>
            <p:cNvPr id="4" name="矩形 3"/>
            <p:cNvSpPr/>
            <p:nvPr/>
          </p:nvSpPr>
          <p:spPr>
            <a:xfrm>
              <a:off x="457807" y="1347614"/>
              <a:ext cx="3571597" cy="2232248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10" name="Picture 1" descr="C:\Users\Administrator\Documents\Tencent Files\36699939\Image\GXF[0S%V{YLV{NH0V(QU4@S.jpg">
              <a:extLst>
                <a:ext uri="{FF2B5EF4-FFF2-40B4-BE49-F238E27FC236}">
                  <a16:creationId xmlns="" xmlns:a16="http://schemas.microsoft.com/office/drawing/2014/main" id="{5F159735-1E0B-45BC-9EA0-1B3A172B1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5288" y="1419622"/>
              <a:ext cx="3408640" cy="210431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noFill/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</p:spPr>
        </p:pic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D7D89B7A-9CEE-4784-BD8F-4B39A45A3333}"/>
              </a:ext>
            </a:extLst>
          </p:cNvPr>
          <p:cNvGrpSpPr/>
          <p:nvPr/>
        </p:nvGrpSpPr>
        <p:grpSpPr>
          <a:xfrm>
            <a:off x="2951278" y="2885067"/>
            <a:ext cx="3241444" cy="2025903"/>
            <a:chOff x="2243605" y="2858085"/>
            <a:chExt cx="2870993" cy="1794371"/>
          </a:xfrm>
        </p:grpSpPr>
        <p:sp>
          <p:nvSpPr>
            <p:cNvPr id="8" name="矩形 7"/>
            <p:cNvSpPr/>
            <p:nvPr/>
          </p:nvSpPr>
          <p:spPr>
            <a:xfrm>
              <a:off x="2243605" y="2858085"/>
              <a:ext cx="2870993" cy="179437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11" name="Picture 2" descr="jp5">
              <a:extLst>
                <a:ext uri="{FF2B5EF4-FFF2-40B4-BE49-F238E27FC236}">
                  <a16:creationId xmlns="" xmlns:a16="http://schemas.microsoft.com/office/drawing/2014/main" id="{A47497A5-ABCD-4634-8D35-5AF59C661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61919" y="2935655"/>
              <a:ext cx="2642129" cy="163922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346742818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7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8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19FE69AA-7F9F-4002-842C-45ED61C6F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5329"/>
          </a:xfrm>
          <a:prstGeom prst="rect">
            <a:avLst/>
          </a:prstGeom>
        </p:spPr>
      </p:pic>
      <p:pic>
        <p:nvPicPr>
          <p:cNvPr id="27" name="Picture 2" descr="14-2">
            <a:extLst>
              <a:ext uri="{FF2B5EF4-FFF2-40B4-BE49-F238E27FC236}">
                <a16:creationId xmlns="" xmlns:a16="http://schemas.microsoft.com/office/drawing/2014/main" id="{5EBC8003-EF93-468C-94FE-82979FE612EA}"/>
              </a:ext>
            </a:extLst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79512" y="897874"/>
            <a:ext cx="5140634" cy="403964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743830" y="2355726"/>
            <a:ext cx="2428570" cy="608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1999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年土耳其伊兹米特地震，立交桥坍塌</a:t>
            </a:r>
          </a:p>
        </p:txBody>
      </p:sp>
      <p:sp>
        <p:nvSpPr>
          <p:cNvPr id="5" name="斜纹 4"/>
          <p:cNvSpPr/>
          <p:nvPr/>
        </p:nvSpPr>
        <p:spPr>
          <a:xfrm>
            <a:off x="91111" y="828611"/>
            <a:ext cx="359773" cy="359773"/>
          </a:xfrm>
          <a:prstGeom prst="diagStripe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itchFamily="34" charset="-122"/>
            </a:endParaRPr>
          </a:p>
        </p:txBody>
      </p:sp>
      <p:sp>
        <p:nvSpPr>
          <p:cNvPr id="6" name="斜纹 5"/>
          <p:cNvSpPr/>
          <p:nvPr/>
        </p:nvSpPr>
        <p:spPr>
          <a:xfrm rot="10800000">
            <a:off x="5024764" y="4662165"/>
            <a:ext cx="359773" cy="359773"/>
          </a:xfrm>
          <a:prstGeom prst="diagStrip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9959401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8278E38-37BD-4490-8A62-389391782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500"/>
            <a:ext cx="9144000" cy="4584000"/>
          </a:xfrm>
          <a:prstGeom prst="rect">
            <a:avLst/>
          </a:prstGeom>
        </p:spPr>
      </p:pic>
      <p:sp>
        <p:nvSpPr>
          <p:cNvPr id="7170" name="标题 1"/>
          <p:cNvSpPr txBox="1"/>
          <p:nvPr/>
        </p:nvSpPr>
        <p:spPr>
          <a:xfrm>
            <a:off x="1403648" y="1419622"/>
            <a:ext cx="6048672" cy="100811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en-US" sz="5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地震是怎么发生的？</a:t>
            </a:r>
          </a:p>
        </p:txBody>
      </p:sp>
    </p:spTree>
    <p:extLst>
      <p:ext uri="{BB962C8B-B14F-4D97-AF65-F5344CB8AC3E}">
        <p14:creationId xmlns:p14="http://schemas.microsoft.com/office/powerpoint/2010/main" val="1530793621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>
            <a:extLst>
              <a:ext uri="{FF2B5EF4-FFF2-40B4-BE49-F238E27FC236}">
                <a16:creationId xmlns="" xmlns:a16="http://schemas.microsoft.com/office/drawing/2014/main" id="{8DBA27DA-7B19-4B7C-88E3-B7A2AB850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5329"/>
          </a:xfrm>
          <a:prstGeom prst="rect">
            <a:avLst/>
          </a:prstGeom>
        </p:spPr>
      </p:pic>
      <p:grpSp>
        <p:nvGrpSpPr>
          <p:cNvPr id="100" name="组合 99"/>
          <p:cNvGrpSpPr/>
          <p:nvPr/>
        </p:nvGrpSpPr>
        <p:grpSpPr>
          <a:xfrm>
            <a:off x="1299175" y="819952"/>
            <a:ext cx="2035468" cy="203546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1" name="同心圆 10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pic>
        <p:nvPicPr>
          <p:cNvPr id="10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560205">
            <a:off x="1353910" y="887047"/>
            <a:ext cx="1905921" cy="1905921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04" name="组合 103"/>
          <p:cNvGrpSpPr/>
          <p:nvPr/>
        </p:nvGrpSpPr>
        <p:grpSpPr>
          <a:xfrm>
            <a:off x="1299174" y="783249"/>
            <a:ext cx="2136460" cy="2136458"/>
            <a:chOff x="1752735" y="879940"/>
            <a:chExt cx="2070478" cy="2070476"/>
          </a:xfrm>
        </p:grpSpPr>
        <p:sp>
          <p:nvSpPr>
            <p:cNvPr id="105" name="同心圆 104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06" name="同心圆 105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0" name="六边形 39"/>
          <p:cNvSpPr/>
          <p:nvPr/>
        </p:nvSpPr>
        <p:spPr>
          <a:xfrm>
            <a:off x="2051720" y="3642106"/>
            <a:ext cx="4968552" cy="756084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 rot="16200000">
            <a:off x="2285621" y="3525266"/>
            <a:ext cx="851086" cy="960278"/>
            <a:chOff x="8439634" y="3544648"/>
            <a:chExt cx="1611146" cy="1817848"/>
          </a:xfrm>
        </p:grpSpPr>
        <p:sp>
          <p:nvSpPr>
            <p:cNvPr id="42" name="Freeform 5"/>
            <p:cNvSpPr>
              <a:spLocks/>
            </p:cNvSpPr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C6E5B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4" name="文本框 37"/>
          <p:cNvSpPr>
            <a:spLocks noChangeArrowheads="1"/>
          </p:cNvSpPr>
          <p:nvPr/>
        </p:nvSpPr>
        <p:spPr bwMode="auto">
          <a:xfrm>
            <a:off x="2464964" y="3867894"/>
            <a:ext cx="492398" cy="27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8" tIns="45709" rIns="91418" bIns="4570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sym typeface="微软雅黑" pitchFamily="34" charset="-122"/>
              </a:rPr>
              <a:t>标题</a:t>
            </a:r>
          </a:p>
        </p:txBody>
      </p:sp>
      <p:sp>
        <p:nvSpPr>
          <p:cNvPr id="45" name="文本1"/>
          <p:cNvSpPr>
            <a:spLocks noChangeArrowheads="1"/>
          </p:cNvSpPr>
          <p:nvPr/>
        </p:nvSpPr>
        <p:spPr bwMode="gray">
          <a:xfrm>
            <a:off x="3191303" y="3762261"/>
            <a:ext cx="3721061" cy="540927"/>
          </a:xfrm>
          <a:prstGeom prst="roundRect">
            <a:avLst>
              <a:gd name="adj" fmla="val 0"/>
            </a:avLst>
          </a:prstGeom>
          <a:noFill/>
          <a:ln w="28575" cap="flat" cmpd="sng" algn="ctr">
            <a:noFill/>
            <a:prstDash val="solid"/>
          </a:ln>
          <a:effectLst/>
          <a:extLst/>
        </p:spPr>
        <p:txBody>
          <a:bodyPr lIns="68572" tIns="34286" rIns="68572" bIns="34286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71">
              <a:lnSpc>
                <a:spcPct val="120000"/>
              </a:lnSpc>
              <a:defRPr/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地球的外层是地壳，地壳之下是地幔和地核，它们的分层结构就象鸡蛋的蛋壳、蛋清和蛋黄。</a:t>
            </a:r>
          </a:p>
        </p:txBody>
      </p:sp>
      <p:pic>
        <p:nvPicPr>
          <p:cNvPr id="47" name="Picture 7">
            <a:extLst>
              <a:ext uri="{FF2B5EF4-FFF2-40B4-BE49-F238E27FC236}">
                <a16:creationId xmlns="" xmlns:a16="http://schemas.microsoft.com/office/drawing/2014/main" id="{7F34708C-F512-4E33-B56F-E3A8CF07E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560205">
            <a:off x="5500317" y="872249"/>
            <a:ext cx="1905921" cy="1942825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B901FE87-3F54-4C4F-9EB5-0DC850535273}"/>
              </a:ext>
            </a:extLst>
          </p:cNvPr>
          <p:cNvGrpSpPr/>
          <p:nvPr/>
        </p:nvGrpSpPr>
        <p:grpSpPr>
          <a:xfrm>
            <a:off x="5448950" y="783249"/>
            <a:ext cx="2136460" cy="2136458"/>
            <a:chOff x="1752735" y="879940"/>
            <a:chExt cx="2070478" cy="2070476"/>
          </a:xfrm>
        </p:grpSpPr>
        <p:sp>
          <p:nvSpPr>
            <p:cNvPr id="49" name="同心圆 104">
              <a:extLst>
                <a:ext uri="{FF2B5EF4-FFF2-40B4-BE49-F238E27FC236}">
                  <a16:creationId xmlns="" xmlns:a16="http://schemas.microsoft.com/office/drawing/2014/main" id="{9158EC4C-1BFE-408D-95A1-A5790D435EF3}"/>
                </a:ext>
              </a:extLst>
            </p:cNvPr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0" name="同心圆 105">
              <a:extLst>
                <a:ext uri="{FF2B5EF4-FFF2-40B4-BE49-F238E27FC236}">
                  <a16:creationId xmlns="" xmlns:a16="http://schemas.microsoft.com/office/drawing/2014/main" id="{EFF01D5C-17AA-460E-A8C4-ADB1E4FD7A45}"/>
                </a:ext>
              </a:extLst>
            </p:cNvPr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729299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>
            <a:extLst>
              <a:ext uri="{FF2B5EF4-FFF2-40B4-BE49-F238E27FC236}">
                <a16:creationId xmlns="" xmlns:a16="http://schemas.microsoft.com/office/drawing/2014/main" id="{8DBA27DA-7B19-4B7C-88E3-B7A2AB850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5329"/>
          </a:xfrm>
          <a:prstGeom prst="rect">
            <a:avLst/>
          </a:prstGeom>
        </p:spPr>
      </p:pic>
      <p:sp>
        <p:nvSpPr>
          <p:cNvPr id="40" name="六边形 39"/>
          <p:cNvSpPr/>
          <p:nvPr/>
        </p:nvSpPr>
        <p:spPr>
          <a:xfrm>
            <a:off x="1043608" y="4011910"/>
            <a:ext cx="3309090" cy="540928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5" name="文本1"/>
          <p:cNvSpPr>
            <a:spLocks noChangeArrowheads="1"/>
          </p:cNvSpPr>
          <p:nvPr/>
        </p:nvSpPr>
        <p:spPr bwMode="gray">
          <a:xfrm>
            <a:off x="1243809" y="4070355"/>
            <a:ext cx="3036881" cy="393665"/>
          </a:xfrm>
          <a:prstGeom prst="roundRect">
            <a:avLst>
              <a:gd name="adj" fmla="val 0"/>
            </a:avLst>
          </a:prstGeom>
          <a:noFill/>
          <a:ln w="28575" cap="flat" cmpd="sng" algn="ctr">
            <a:noFill/>
            <a:prstDash val="solid"/>
          </a:ln>
          <a:effectLst/>
          <a:extLst/>
        </p:spPr>
        <p:txBody>
          <a:bodyPr lIns="68572" tIns="34286" rIns="68572" bIns="34286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71">
              <a:lnSpc>
                <a:spcPct val="120000"/>
              </a:lnSpc>
              <a:defRPr/>
            </a:pP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大洲在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亿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千万年前，还是一个完整的大陆。</a:t>
            </a:r>
          </a:p>
        </p:txBody>
      </p:sp>
      <p:pic>
        <p:nvPicPr>
          <p:cNvPr id="20" name="图片 2" descr="http://underseas.cn/image/bottom/platedriven2.jpg">
            <a:extLst>
              <a:ext uri="{FF2B5EF4-FFF2-40B4-BE49-F238E27FC236}">
                <a16:creationId xmlns="" xmlns:a16="http://schemas.microsoft.com/office/drawing/2014/main" id="{87985873-5A3B-41D2-BC9C-0FCF363C2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830" y="386631"/>
            <a:ext cx="4029170" cy="30225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2" name="Picture 3" descr="recon">
            <a:extLst>
              <a:ext uri="{FF2B5EF4-FFF2-40B4-BE49-F238E27FC236}">
                <a16:creationId xmlns="" xmlns:a16="http://schemas.microsoft.com/office/drawing/2014/main" id="{12CB7FBF-1FF6-41C5-B3CD-FCF0CA2F92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037" y="2283718"/>
            <a:ext cx="3122578" cy="25401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A24FF3E-2AEC-41BD-B63A-5275A498B5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08377"/>
            <a:ext cx="1224136" cy="158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70461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地震成因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5215"/>
            <a:ext cx="9144000" cy="5208716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829333355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震级烈度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097291809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C:\Documents and Settings\user\桌面\7fa4495djw1dq50ydqb6wj.jpg"/>
          <p:cNvPicPr>
            <a:picLocks noChangeAspect="1"/>
          </p:cNvPicPr>
          <p:nvPr/>
        </p:nvPicPr>
        <p:blipFill>
          <a:blip r:embed="rId3"/>
          <a:srcRect t="52385"/>
          <a:stretch>
            <a:fillRect/>
          </a:stretch>
        </p:blipFill>
        <p:spPr>
          <a:xfrm>
            <a:off x="4572000" y="0"/>
            <a:ext cx="4572000" cy="5160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1" name="Picture 2" descr="C:\Documents and Settings\user\桌面\7fa4495djw1dq50ydqb6wj.jpg"/>
          <p:cNvPicPr>
            <a:picLocks noChangeAspect="1"/>
          </p:cNvPicPr>
          <p:nvPr/>
        </p:nvPicPr>
        <p:blipFill>
          <a:blip r:embed="rId3"/>
          <a:srcRect b="47534"/>
          <a:stretch>
            <a:fillRect/>
          </a:stretch>
        </p:blipFill>
        <p:spPr>
          <a:xfrm>
            <a:off x="0" y="0"/>
            <a:ext cx="4410380" cy="5143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22088424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225976700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2B9DC9D0-0168-4E44-9F06-1067EDF42C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5329"/>
          </a:xfrm>
          <a:prstGeom prst="rect">
            <a:avLst/>
          </a:prstGeom>
        </p:spPr>
      </p:pic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1465312" y="205979"/>
            <a:ext cx="6635080" cy="857250"/>
          </a:xfrm>
        </p:spPr>
        <p:txBody>
          <a:bodyPr/>
          <a:lstStyle/>
          <a:p>
            <a:r>
              <a:rPr lang="zh-CN" altLang="en-US" b="1" dirty="0"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</a:rPr>
              <a:t>决不要轻信地震谣言！</a:t>
            </a:r>
          </a:p>
        </p:txBody>
      </p:sp>
      <p:sp>
        <p:nvSpPr>
          <p:cNvPr id="36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187624" y="1863808"/>
            <a:ext cx="2378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具体性，往往把地震预报得非常具体，时间、地点和震级非常准确而具体。</a:t>
            </a:r>
          </a:p>
        </p:txBody>
      </p:sp>
      <p:sp>
        <p:nvSpPr>
          <p:cNvPr id="3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401224" y="3487434"/>
            <a:ext cx="20186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有时带有迷信或神秘色彩，例如说世界末日到来了，导致无知的人们盲目逃亡或发生犯罪行为，甚至造成悲剧。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59632" y="150820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具体性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03677" y="314242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神秘色彩</a:t>
            </a:r>
          </a:p>
        </p:txBody>
      </p:sp>
      <p:sp>
        <p:nvSpPr>
          <p:cNvPr id="40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577688" y="2673729"/>
            <a:ext cx="23786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夸大性，常常把地震灾害夸大，说什么地震时山崩地裂等。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56176" y="230901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夸大性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3464073" y="1131590"/>
            <a:ext cx="1354818" cy="1354818"/>
            <a:chOff x="1369994" y="2067694"/>
            <a:chExt cx="1584176" cy="1584176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43" name="菱形 42"/>
            <p:cNvSpPr/>
            <p:nvPr/>
          </p:nvSpPr>
          <p:spPr>
            <a:xfrm>
              <a:off x="1369994" y="2067694"/>
              <a:ext cx="1584176" cy="1584176"/>
            </a:xfrm>
            <a:prstGeom prst="diamond">
              <a:avLst/>
            </a:prstGeom>
            <a:solidFill>
              <a:srgbClr val="FBC75D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 flipH="1">
              <a:off x="1634258" y="2679842"/>
              <a:ext cx="845719" cy="359881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具体性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269495" y="1948232"/>
            <a:ext cx="1354818" cy="1354818"/>
            <a:chOff x="3029144" y="1491630"/>
            <a:chExt cx="1584176" cy="1584176"/>
          </a:xfrm>
          <a:solidFill>
            <a:schemeClr val="accent1">
              <a:lumMod val="75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46" name="菱形 45"/>
            <p:cNvSpPr/>
            <p:nvPr/>
          </p:nvSpPr>
          <p:spPr>
            <a:xfrm>
              <a:off x="3029144" y="1491630"/>
              <a:ext cx="1584176" cy="1584176"/>
            </a:xfrm>
            <a:prstGeom prst="diamond">
              <a:avLst/>
            </a:prstGeom>
            <a:solidFill>
              <a:srgbClr val="FC6E5B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 flipH="1">
              <a:off x="3319581" y="2103778"/>
              <a:ext cx="845719" cy="359881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夸大性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464073" y="2764874"/>
            <a:ext cx="1354818" cy="1354818"/>
            <a:chOff x="4577170" y="2067694"/>
            <a:chExt cx="1584176" cy="1584176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49" name="菱形 48"/>
            <p:cNvSpPr/>
            <p:nvPr/>
          </p:nvSpPr>
          <p:spPr>
            <a:xfrm>
              <a:off x="4577170" y="2067694"/>
              <a:ext cx="1584176" cy="1584176"/>
            </a:xfrm>
            <a:prstGeom prst="diamond">
              <a:avLst/>
            </a:prstGeom>
            <a:solidFill>
              <a:srgbClr val="8CC066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 flipH="1">
              <a:off x="4841434" y="2679842"/>
              <a:ext cx="1055648" cy="359881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神秘色彩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269495" y="3581517"/>
            <a:ext cx="1354818" cy="1354818"/>
            <a:chOff x="6145277" y="1491630"/>
            <a:chExt cx="1584176" cy="1584176"/>
          </a:xfrm>
          <a:solidFill>
            <a:schemeClr val="tx1">
              <a:lumMod val="50000"/>
              <a:lumOff val="50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52" name="菱形 51"/>
            <p:cNvSpPr/>
            <p:nvPr/>
          </p:nvSpPr>
          <p:spPr>
            <a:xfrm>
              <a:off x="6145277" y="1491630"/>
              <a:ext cx="1584176" cy="1584176"/>
            </a:xfrm>
            <a:prstGeom prst="diamond">
              <a:avLst/>
            </a:prstGeom>
            <a:solidFill>
              <a:srgbClr val="66BFBC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 flipH="1">
              <a:off x="6383367" y="2103778"/>
              <a:ext cx="1107998" cy="359881"/>
            </a:xfrm>
            <a:prstGeom prst="rect">
              <a:avLst/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小道消息</a:t>
              </a:r>
            </a:p>
          </p:txBody>
        </p:sp>
      </p:grpSp>
      <p:cxnSp>
        <p:nvCxnSpPr>
          <p:cNvPr id="54" name="直接连接符 53"/>
          <p:cNvCxnSpPr>
            <a:stCxn id="43" idx="1"/>
          </p:cNvCxnSpPr>
          <p:nvPr/>
        </p:nvCxnSpPr>
        <p:spPr>
          <a:xfrm flipH="1">
            <a:off x="1259632" y="1808999"/>
            <a:ext cx="220444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>
            <a:off x="1259632" y="3442283"/>
            <a:ext cx="220444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5624313" y="2625641"/>
            <a:ext cx="224015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stCxn id="52" idx="3"/>
          </p:cNvCxnSpPr>
          <p:nvPr/>
        </p:nvCxnSpPr>
        <p:spPr>
          <a:xfrm>
            <a:off x="5624313" y="4258926"/>
            <a:ext cx="226005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577688" y="4304409"/>
            <a:ext cx="23786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有时不负责任的媒体可能发布小道消息，造成不必要的损失。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156176" y="393969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小道消息</a:t>
            </a:r>
          </a:p>
        </p:txBody>
      </p:sp>
    </p:spTree>
    <p:extLst>
      <p:ext uri="{BB962C8B-B14F-4D97-AF65-F5344CB8AC3E}">
        <p14:creationId xmlns:p14="http://schemas.microsoft.com/office/powerpoint/2010/main" val="165819411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6" grpId="0"/>
      <p:bldP spid="37" grpId="0"/>
      <p:bldP spid="38" grpId="0"/>
      <p:bldP spid="39" grpId="0"/>
      <p:bldP spid="40" grpId="0"/>
      <p:bldP spid="41" grpId="0"/>
      <p:bldP spid="58" grpId="0"/>
      <p:bldP spid="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2" descr="http://www.yb119.cn/uploads/allimg/090401/1002003025-1.jpg"/>
          <p:cNvPicPr>
            <a:picLocks noChangeAspect="1"/>
          </p:cNvPicPr>
          <p:nvPr/>
        </p:nvPicPr>
        <p:blipFill rotWithShape="1">
          <a:blip r:embed="rId3"/>
          <a:srcRect b="5202"/>
          <a:stretch/>
        </p:blipFill>
        <p:spPr>
          <a:xfrm>
            <a:off x="0" y="1418"/>
            <a:ext cx="9144000" cy="5142082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990935413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8278E38-37BD-4490-8A62-389391782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500"/>
            <a:ext cx="9144000" cy="4584000"/>
          </a:xfrm>
          <a:prstGeom prst="rect">
            <a:avLst/>
          </a:prstGeom>
        </p:spPr>
      </p:pic>
      <p:sp>
        <p:nvSpPr>
          <p:cNvPr id="7170" name="标题 1"/>
          <p:cNvSpPr txBox="1"/>
          <p:nvPr/>
        </p:nvSpPr>
        <p:spPr>
          <a:xfrm>
            <a:off x="1835696" y="1419622"/>
            <a:ext cx="5400600" cy="100811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en-US" sz="5400" b="1" dirty="0">
                <a:solidFill>
                  <a:schemeClr val="bg1"/>
                </a:soli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</a:rPr>
              <a:t>一般的避震常识</a:t>
            </a:r>
            <a:endParaRPr lang="zh-CN" altLang="en-US" sz="5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3033494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idx="1" hasCustomPrompt="1"/>
          </p:nvPr>
        </p:nvSpPr>
        <p:spPr>
          <a:xfrm>
            <a:off x="2699792" y="843558"/>
            <a:ext cx="6181273" cy="3816424"/>
          </a:xfrm>
        </p:spPr>
        <p:txBody>
          <a:bodyPr vert="horz" wrap="square" lIns="81661" tIns="40830" rIns="81661" bIns="40830" numCol="1" anchor="t" anchorCtr="0" compatLnSpc="1"/>
          <a:lstStyle/>
          <a:p>
            <a:pPr defTabSz="816651" fontAlgn="base">
              <a:lnSpc>
                <a:spcPct val="150000"/>
              </a:lnSpc>
              <a:spcAft>
                <a:spcPct val="0"/>
              </a:spcAft>
              <a:buClr>
                <a:srgbClr val="6BB1C9"/>
              </a:buClr>
              <a:buFont typeface="Wingdings" panose="05000000000000000000" pitchFamily="2" charset="2"/>
              <a:buChar char="n"/>
              <a:defRPr/>
            </a:pPr>
            <a:endParaRPr lang="zh-CN" altLang="en-US" sz="1800" dirty="0">
              <a:solidFill>
                <a:srgbClr val="00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816651" fontAlgn="base">
              <a:lnSpc>
                <a:spcPct val="150000"/>
              </a:lnSpc>
              <a:spcAft>
                <a:spcPct val="0"/>
              </a:spcAft>
              <a:buClr>
                <a:srgbClr val="6BB1C9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800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俗语说：“小震不用跑，大震跑不了。”</a:t>
            </a:r>
          </a:p>
          <a:p>
            <a:pPr defTabSz="816651" fontAlgn="base">
              <a:lnSpc>
                <a:spcPct val="150000"/>
              </a:lnSpc>
              <a:spcAft>
                <a:spcPct val="0"/>
              </a:spcAft>
              <a:buClr>
                <a:srgbClr val="6BB1C9"/>
              </a:buClr>
              <a:buFont typeface="Wingdings" panose="05000000000000000000" pitchFamily="2" charset="2"/>
              <a:buChar char="n"/>
              <a:defRPr/>
            </a:pPr>
            <a:endParaRPr lang="en-US" altLang="zh-CN" sz="1800" dirty="0">
              <a:solidFill>
                <a:srgbClr val="00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816651" fontAlgn="base">
              <a:lnSpc>
                <a:spcPct val="150000"/>
              </a:lnSpc>
              <a:spcAft>
                <a:spcPct val="0"/>
              </a:spcAft>
              <a:buClr>
                <a:srgbClr val="6BB1C9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800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如果发生地震，关键是要有清醒的头脑，镇定自若，先分析是</a:t>
            </a:r>
            <a:r>
              <a:rPr lang="zh-CN" altLang="en-US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远震还是近震</a:t>
            </a:r>
            <a:r>
              <a:rPr lang="zh-CN" altLang="en-US" sz="1800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。近震常以上下颠簸开始，然后才左右摇摆。</a:t>
            </a:r>
            <a:r>
              <a:rPr lang="zh-CN" altLang="en-US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远震很少有上下颠簸感觉，都以左右摇摆为主</a:t>
            </a:r>
            <a:r>
              <a:rPr lang="zh-CN" altLang="en-US" sz="1800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，而且地声脆，震动小。</a:t>
            </a:r>
            <a:r>
              <a:rPr lang="zh-CN" altLang="en-US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一般远震不必外逃</a:t>
            </a:r>
            <a:r>
              <a:rPr lang="zh-CN" altLang="en-US" sz="1800" dirty="0">
                <a:solidFill>
                  <a:srgbClr val="00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，因为这种地震比较轻，对人身安全不会造成威胁。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3EB5F73-46FD-436F-88B0-825D0EAA9B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931790"/>
            <a:ext cx="2952328" cy="203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803793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2" descr="http://ww1.sinaimg.cn/bmiddle/9ee01c29jw1dto8y908lzj.jpg"/>
          <p:cNvPicPr>
            <a:picLocks noChangeAspect="1"/>
          </p:cNvPicPr>
          <p:nvPr/>
        </p:nvPicPr>
        <p:blipFill rotWithShape="1">
          <a:blip r:embed="rId3"/>
          <a:srcRect b="12156"/>
          <a:stretch/>
        </p:blipFill>
        <p:spPr>
          <a:xfrm>
            <a:off x="24521" y="0"/>
            <a:ext cx="9119479" cy="5143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472611080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imgsa.baidu.com/timg?image&amp;quality=80&amp;size=b9999_10000&amp;sec=1524549251657&amp;di=2100d6c5c26951d21f6ffbeca1a2cd48&amp;imgtype=0&amp;src=http%3A%2F%2Fimg13.3lian.com%2F201408%2F04%2F412bc53184c78b0e0335e431becad562.jpg">
            <a:extLst>
              <a:ext uri="{FF2B5EF4-FFF2-40B4-BE49-F238E27FC236}">
                <a16:creationId xmlns="" xmlns:a16="http://schemas.microsoft.com/office/drawing/2014/main" id="{55B9554A-4CBD-4A18-9F4D-0317F78965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5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474046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2" descr="2-1伏而待定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9"/>
            <a:ext cx="9144000" cy="5207297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540747616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2" descr="2-2伏定原则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56709"/>
            <a:ext cx="9144000" cy="5201627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274249193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2" descr="2-4头盔避震"/>
          <p:cNvPicPr>
            <a:picLocks noChangeAspect="1"/>
          </p:cNvPicPr>
          <p:nvPr/>
        </p:nvPicPr>
        <p:blipFill rotWithShape="1">
          <a:blip r:embed="rId3"/>
          <a:srcRect b="2598"/>
          <a:stretch/>
        </p:blipFill>
        <p:spPr>
          <a:xfrm>
            <a:off x="0" y="-65215"/>
            <a:ext cx="9144000" cy="520871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996681258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2" descr="2-5抱头下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07853708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2" descr="2-7三角空间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5215"/>
            <a:ext cx="9144000" cy="5208716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423759186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2" descr="2-8窗下危险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950152022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2" descr="2-9不要跳窗"/>
          <p:cNvPicPr>
            <a:picLocks noChangeAspect="1"/>
          </p:cNvPicPr>
          <p:nvPr/>
        </p:nvPicPr>
        <p:blipFill rotWithShape="1">
          <a:blip r:embed="rId3"/>
          <a:srcRect b="9172"/>
          <a:stretch/>
        </p:blipFill>
        <p:spPr>
          <a:xfrm>
            <a:off x="0" y="-65215"/>
            <a:ext cx="9144000" cy="520871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188275155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2"/>
          <p:cNvPicPr>
            <a:picLocks noChangeAspect="1"/>
          </p:cNvPicPr>
          <p:nvPr/>
        </p:nvPicPr>
        <p:blipFill rotWithShape="1">
          <a:blip r:embed="rId3"/>
          <a:srcRect b="3562"/>
          <a:stretch/>
        </p:blipFill>
        <p:spPr>
          <a:xfrm>
            <a:off x="1" y="1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7" name="椭圆 2"/>
          <p:cNvSpPr/>
          <p:nvPr/>
        </p:nvSpPr>
        <p:spPr>
          <a:xfrm>
            <a:off x="4444405" y="2507953"/>
            <a:ext cx="2957371" cy="385621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endParaRPr lang="zh-CN" altLang="en-US" sz="1608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018008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8278E38-37BD-4490-8A62-389391782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500"/>
            <a:ext cx="9144000" cy="4584000"/>
          </a:xfrm>
          <a:prstGeom prst="rect">
            <a:avLst/>
          </a:prstGeom>
        </p:spPr>
      </p:pic>
      <p:sp>
        <p:nvSpPr>
          <p:cNvPr id="7170" name="标题 1"/>
          <p:cNvSpPr txBox="1"/>
          <p:nvPr/>
        </p:nvSpPr>
        <p:spPr>
          <a:xfrm>
            <a:off x="899592" y="1419622"/>
            <a:ext cx="6552728" cy="100811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跳楼伤亡：悲剧本不该发生</a:t>
            </a:r>
          </a:p>
        </p:txBody>
      </p:sp>
    </p:spTree>
    <p:extLst>
      <p:ext uri="{BB962C8B-B14F-4D97-AF65-F5344CB8AC3E}">
        <p14:creationId xmlns:p14="http://schemas.microsoft.com/office/powerpoint/2010/main" val="169551113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2" descr="2-10不坐电梯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8"/>
            <a:ext cx="9144000" cy="5142082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412635376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2" descr="2-11平房避震"/>
          <p:cNvPicPr>
            <a:picLocks noChangeAspect="1"/>
          </p:cNvPicPr>
          <p:nvPr/>
        </p:nvPicPr>
        <p:blipFill rotWithShape="1">
          <a:blip r:embed="rId3"/>
          <a:srcRect t="14702" b="1297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760932269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2" descr="2-12教室避震"/>
          <p:cNvPicPr>
            <a:picLocks noChangeAspect="1"/>
          </p:cNvPicPr>
          <p:nvPr/>
        </p:nvPicPr>
        <p:blipFill rotWithShape="1">
          <a:blip r:embed="rId3"/>
          <a:srcRect t="1210" b="1237"/>
          <a:stretch/>
        </p:blipFill>
        <p:spPr>
          <a:xfrm>
            <a:off x="0" y="-1"/>
            <a:ext cx="9143999" cy="5143501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536295363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2" descr="2-14商场避震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514491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506354579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2" descr="2-15剧场避震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9"/>
            <a:ext cx="9144000" cy="5142081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702658452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8278E38-37BD-4490-8A62-389391782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500"/>
            <a:ext cx="9144000" cy="4584000"/>
          </a:xfrm>
          <a:prstGeom prst="rect">
            <a:avLst/>
          </a:prstGeom>
        </p:spPr>
      </p:pic>
      <p:sp>
        <p:nvSpPr>
          <p:cNvPr id="7170" name="标题 1"/>
          <p:cNvSpPr txBox="1"/>
          <p:nvPr/>
        </p:nvSpPr>
        <p:spPr>
          <a:xfrm>
            <a:off x="2627784" y="1419622"/>
            <a:ext cx="4320480" cy="100811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en-US" sz="5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室外避震</a:t>
            </a:r>
          </a:p>
        </p:txBody>
      </p:sp>
    </p:spTree>
    <p:extLst>
      <p:ext uri="{BB962C8B-B14F-4D97-AF65-F5344CB8AC3E}">
        <p14:creationId xmlns:p14="http://schemas.microsoft.com/office/powerpoint/2010/main" val="2286503593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2" descr="2-17选择场所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76950095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2" descr="照片d 017"/>
          <p:cNvPicPr>
            <a:picLocks noChangeAspect="1"/>
          </p:cNvPicPr>
          <p:nvPr/>
        </p:nvPicPr>
        <p:blipFill rotWithShape="1">
          <a:blip r:embed="rId3"/>
          <a:srcRect b="1252"/>
          <a:stretch/>
        </p:blipFill>
        <p:spPr>
          <a:xfrm>
            <a:off x="0" y="1"/>
            <a:ext cx="9143999" cy="514349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09167294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2" descr="2-27暂不返回"/>
          <p:cNvPicPr>
            <a:picLocks noChangeAspect="1"/>
          </p:cNvPicPr>
          <p:nvPr/>
        </p:nvPicPr>
        <p:blipFill rotWithShape="1">
          <a:blip r:embed="rId3"/>
          <a:srcRect b="3639"/>
          <a:stretch/>
        </p:blipFill>
        <p:spPr>
          <a:xfrm>
            <a:off x="0" y="1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12516208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B68B142-00A2-4657-B43F-C3B0BADD2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5329"/>
          </a:xfrm>
          <a:prstGeom prst="rect">
            <a:avLst/>
          </a:prstGeom>
        </p:spPr>
      </p:pic>
      <p:sp>
        <p:nvSpPr>
          <p:cNvPr id="39938" name="TextBox 3"/>
          <p:cNvSpPr txBox="1"/>
          <p:nvPr/>
        </p:nvSpPr>
        <p:spPr>
          <a:xfrm>
            <a:off x="683568" y="3603669"/>
            <a:ext cx="7848872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信川告诉搜救人员</a:t>
            </a:r>
            <a:r>
              <a:rPr lang="en-US" altLang="zh-CN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他得知海啸来临时跑开</a:t>
            </a:r>
            <a:r>
              <a:rPr lang="en-US" altLang="zh-CN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第一波浪退去后回家取物品</a:t>
            </a:r>
            <a:r>
              <a:rPr lang="en-US" altLang="zh-CN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不料遭另一波浪袭击。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海啸把他连同屋子一起卷到</a:t>
            </a:r>
            <a:r>
              <a:rPr lang="en-US" altLang="zh-CN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公里外</a:t>
            </a:r>
            <a:r>
              <a:rPr lang="en-US" altLang="zh-CN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信川抱住屋顶残骸在海中漂浮了两天。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zh-CN" altLang="en-US" sz="1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9939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089" y="0"/>
            <a:ext cx="9144000" cy="3249422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02382721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2" descr="2-18开阔场地"/>
          <p:cNvPicPr>
            <a:picLocks noChangeAspect="1"/>
          </p:cNvPicPr>
          <p:nvPr/>
        </p:nvPicPr>
        <p:blipFill rotWithShape="1">
          <a:blip r:embed="rId3"/>
          <a:srcRect b="1252"/>
          <a:stretch/>
        </p:blipFill>
        <p:spPr>
          <a:xfrm>
            <a:off x="0" y="1"/>
            <a:ext cx="9143999" cy="514349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286669209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2" descr="2-13操场避震"/>
          <p:cNvPicPr>
            <a:picLocks noChangeAspect="1"/>
          </p:cNvPicPr>
          <p:nvPr/>
        </p:nvPicPr>
        <p:blipFill rotWithShape="1">
          <a:blip r:embed="rId3"/>
          <a:srcRect b="3639"/>
          <a:stretch/>
        </p:blipFill>
        <p:spPr>
          <a:xfrm>
            <a:off x="0" y="1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560189456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2" descr="2-16行车避震"/>
          <p:cNvPicPr>
            <a:picLocks noChangeAspect="1"/>
          </p:cNvPicPr>
          <p:nvPr/>
        </p:nvPicPr>
        <p:blipFill rotWithShape="1">
          <a:blip r:embed="rId3"/>
          <a:srcRect b="16655"/>
          <a:stretch/>
        </p:blipFill>
        <p:spPr>
          <a:xfrm>
            <a:off x="1" y="0"/>
            <a:ext cx="9144000" cy="5143501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295301621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2" descr="2-19避开高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9"/>
            <a:ext cx="9144000" cy="520871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004194381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2" descr="2-20避开路灯"/>
          <p:cNvPicPr>
            <a:picLocks noChangeAspect="1"/>
          </p:cNvPicPr>
          <p:nvPr/>
        </p:nvPicPr>
        <p:blipFill rotWithShape="1">
          <a:blip r:embed="rId3"/>
          <a:srcRect b="2447"/>
          <a:stretch/>
        </p:blipFill>
        <p:spPr>
          <a:xfrm>
            <a:off x="0" y="1"/>
            <a:ext cx="9180512" cy="514349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345096594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2" descr="2-21避开滚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491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802824473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2" descr="2-25躲避滚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514491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62916604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8278E38-37BD-4490-8A62-389391782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500"/>
            <a:ext cx="9144000" cy="4584000"/>
          </a:xfrm>
          <a:prstGeom prst="rect">
            <a:avLst/>
          </a:prstGeom>
        </p:spPr>
      </p:pic>
      <p:sp>
        <p:nvSpPr>
          <p:cNvPr id="7170" name="标题 1"/>
          <p:cNvSpPr txBox="1"/>
          <p:nvPr/>
        </p:nvSpPr>
        <p:spPr>
          <a:xfrm>
            <a:off x="1619672" y="1419622"/>
            <a:ext cx="5760640" cy="100811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en-US" sz="5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当遇到火灾灾害时</a:t>
            </a:r>
          </a:p>
        </p:txBody>
      </p:sp>
    </p:spTree>
    <p:extLst>
      <p:ext uri="{BB962C8B-B14F-4D97-AF65-F5344CB8AC3E}">
        <p14:creationId xmlns:p14="http://schemas.microsoft.com/office/powerpoint/2010/main" val="2684997932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2" descr="2-6关闭明火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565089411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2" descr="2-23火灾逃避"/>
          <p:cNvPicPr>
            <a:picLocks noChangeAspect="1"/>
          </p:cNvPicPr>
          <p:nvPr/>
        </p:nvPicPr>
        <p:blipFill rotWithShape="1">
          <a:blip r:embed="rId3"/>
          <a:srcRect l="-192" t="3688" b="38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44229169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2" descr="2-24毒气逃避"/>
          <p:cNvPicPr>
            <a:picLocks noChangeAspect="1"/>
          </p:cNvPicPr>
          <p:nvPr/>
        </p:nvPicPr>
        <p:blipFill rotWithShape="1">
          <a:blip r:embed="rId3"/>
          <a:srcRect b="1252"/>
          <a:stretch/>
        </p:blipFill>
        <p:spPr>
          <a:xfrm>
            <a:off x="0" y="1"/>
            <a:ext cx="9144000" cy="514349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454957524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2" descr="2-26躲避海啸"/>
          <p:cNvPicPr>
            <a:picLocks noChangeAspect="1"/>
          </p:cNvPicPr>
          <p:nvPr/>
        </p:nvPicPr>
        <p:blipFill rotWithShape="1">
          <a:blip r:embed="rId3"/>
          <a:srcRect b="1252"/>
          <a:stretch/>
        </p:blipFill>
        <p:spPr>
          <a:xfrm>
            <a:off x="0" y="1"/>
            <a:ext cx="9143999" cy="514349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720771480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8278E38-37BD-4490-8A62-389391782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500"/>
            <a:ext cx="9144000" cy="4584000"/>
          </a:xfrm>
          <a:prstGeom prst="rect">
            <a:avLst/>
          </a:prstGeom>
        </p:spPr>
      </p:pic>
      <p:sp>
        <p:nvSpPr>
          <p:cNvPr id="7170" name="标题 1"/>
          <p:cNvSpPr txBox="1"/>
          <p:nvPr/>
        </p:nvSpPr>
        <p:spPr>
          <a:xfrm>
            <a:off x="2771800" y="1419622"/>
            <a:ext cx="4104456" cy="100811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en-US" sz="5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万一被压埋</a:t>
            </a:r>
          </a:p>
        </p:txBody>
      </p:sp>
    </p:spTree>
    <p:extLst>
      <p:ext uri="{BB962C8B-B14F-4D97-AF65-F5344CB8AC3E}">
        <p14:creationId xmlns:p14="http://schemas.microsoft.com/office/powerpoint/2010/main" val="234393556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2" descr="3-2坚定信念"/>
          <p:cNvPicPr>
            <a:picLocks noChangeAspect="1"/>
          </p:cNvPicPr>
          <p:nvPr/>
        </p:nvPicPr>
        <p:blipFill rotWithShape="1">
          <a:blip r:embed="rId3"/>
          <a:srcRect b="2447"/>
          <a:stretch/>
        </p:blipFill>
        <p:spPr>
          <a:xfrm>
            <a:off x="0" y="1"/>
            <a:ext cx="9143999" cy="514349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1238553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D61BEB27-C4E0-4261-8626-177A8C3E5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5329"/>
          </a:xfrm>
          <a:prstGeom prst="rect">
            <a:avLst/>
          </a:prstGeom>
        </p:spPr>
      </p:pic>
      <p:grpSp>
        <p:nvGrpSpPr>
          <p:cNvPr id="113" name="组合 112"/>
          <p:cNvGrpSpPr/>
          <p:nvPr/>
        </p:nvGrpSpPr>
        <p:grpSpPr>
          <a:xfrm>
            <a:off x="-180528" y="2102420"/>
            <a:ext cx="8210203" cy="936625"/>
            <a:chOff x="0" y="1850008"/>
            <a:chExt cx="8317706" cy="936625"/>
          </a:xfrm>
        </p:grpSpPr>
        <p:sp>
          <p:nvSpPr>
            <p:cNvPr id="114" name="AutoShape 3"/>
            <p:cNvSpPr>
              <a:spLocks noChangeArrowheads="1"/>
            </p:cNvSpPr>
            <p:nvPr/>
          </p:nvSpPr>
          <p:spPr bwMode="auto">
            <a:xfrm rot="5400000">
              <a:off x="7507287" y="1976214"/>
              <a:ext cx="936625" cy="684213"/>
            </a:xfrm>
            <a:prstGeom prst="triangle">
              <a:avLst>
                <a:gd name="adj" fmla="val 50000"/>
              </a:avLst>
            </a:prstGeom>
            <a:solidFill>
              <a:srgbClr val="FC6E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zh-CN" alt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15" name="Rectangle 4"/>
            <p:cNvSpPr>
              <a:spLocks noChangeArrowheads="1"/>
            </p:cNvSpPr>
            <p:nvPr/>
          </p:nvSpPr>
          <p:spPr bwMode="auto">
            <a:xfrm>
              <a:off x="0" y="1993676"/>
              <a:ext cx="7632700" cy="649288"/>
            </a:xfrm>
            <a:prstGeom prst="rect">
              <a:avLst/>
            </a:prstGeom>
            <a:gradFill rotWithShape="1">
              <a:gsLst>
                <a:gs pos="0">
                  <a:schemeClr val="tx2">
                    <a:alpha val="0"/>
                  </a:schemeClr>
                </a:gs>
                <a:gs pos="100000">
                  <a:srgbClr val="FC6E5B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17" name="WordArt 8"/>
          <p:cNvSpPr>
            <a:spLocks noChangeArrowheads="1" noChangeShapeType="1" noTextEdit="1"/>
          </p:cNvSpPr>
          <p:nvPr/>
        </p:nvSpPr>
        <p:spPr bwMode="auto">
          <a:xfrm>
            <a:off x="2483743" y="2427734"/>
            <a:ext cx="2808337" cy="33669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b="1" kern="10" spc="-4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在地震时被困时应当</a:t>
            </a:r>
          </a:p>
        </p:txBody>
      </p:sp>
      <p:sp>
        <p:nvSpPr>
          <p:cNvPr id="121" name="Line 12"/>
          <p:cNvSpPr>
            <a:spLocks noChangeShapeType="1"/>
          </p:cNvSpPr>
          <p:nvPr/>
        </p:nvSpPr>
        <p:spPr bwMode="auto">
          <a:xfrm flipH="1" flipV="1">
            <a:off x="1727299" y="1272504"/>
            <a:ext cx="794" cy="975171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2" name="Line 13"/>
          <p:cNvSpPr>
            <a:spLocks noChangeShapeType="1"/>
          </p:cNvSpPr>
          <p:nvPr/>
        </p:nvSpPr>
        <p:spPr bwMode="auto">
          <a:xfrm flipV="1">
            <a:off x="4031555" y="1272503"/>
            <a:ext cx="793" cy="975172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3" name="Line 14"/>
          <p:cNvSpPr>
            <a:spLocks noChangeShapeType="1"/>
          </p:cNvSpPr>
          <p:nvPr/>
        </p:nvSpPr>
        <p:spPr bwMode="auto">
          <a:xfrm flipV="1">
            <a:off x="6336605" y="1272504"/>
            <a:ext cx="34925" cy="975171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4" name="Line 15"/>
          <p:cNvSpPr>
            <a:spLocks noChangeShapeType="1"/>
          </p:cNvSpPr>
          <p:nvPr/>
        </p:nvSpPr>
        <p:spPr bwMode="auto">
          <a:xfrm flipV="1">
            <a:off x="5184081" y="2895376"/>
            <a:ext cx="0" cy="900112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7" name="Line 31"/>
          <p:cNvSpPr>
            <a:spLocks noChangeShapeType="1"/>
          </p:cNvSpPr>
          <p:nvPr/>
        </p:nvSpPr>
        <p:spPr bwMode="auto">
          <a:xfrm flipV="1">
            <a:off x="2879031" y="2895376"/>
            <a:ext cx="0" cy="900112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8" name="Text Box 45"/>
          <p:cNvSpPr txBox="1">
            <a:spLocks noChangeArrowheads="1"/>
          </p:cNvSpPr>
          <p:nvPr/>
        </p:nvSpPr>
        <p:spPr bwMode="auto">
          <a:xfrm>
            <a:off x="3023331" y="3163624"/>
            <a:ext cx="16206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让自己平静下来，克服恐惧，保持冷静</a:t>
            </a:r>
          </a:p>
        </p:txBody>
      </p:sp>
      <p:sp>
        <p:nvSpPr>
          <p:cNvPr id="129" name="Text Box 45"/>
          <p:cNvSpPr txBox="1">
            <a:spLocks noChangeArrowheads="1"/>
          </p:cNvSpPr>
          <p:nvPr/>
        </p:nvSpPr>
        <p:spPr bwMode="auto">
          <a:xfrm>
            <a:off x="1835696" y="1272505"/>
            <a:ext cx="20164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尽量保持神志清醒</a:t>
            </a:r>
            <a:endParaRPr lang="en-US" altLang="zh-CN" sz="1100" spc="50" dirty="0">
              <a:ln w="11430"/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0" name="Text Box 45"/>
          <p:cNvSpPr txBox="1">
            <a:spLocks noChangeArrowheads="1"/>
          </p:cNvSpPr>
          <p:nvPr/>
        </p:nvSpPr>
        <p:spPr bwMode="auto">
          <a:xfrm>
            <a:off x="4175063" y="1301996"/>
            <a:ext cx="141441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不要慌乱、烦躁、哭喊、叫嚷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1" name="Text Box 45"/>
          <p:cNvSpPr txBox="1">
            <a:spLocks noChangeArrowheads="1"/>
          </p:cNvSpPr>
          <p:nvPr/>
        </p:nvSpPr>
        <p:spPr bwMode="auto">
          <a:xfrm>
            <a:off x="5367089" y="3163624"/>
            <a:ext cx="136479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树立生存的勇气和自信，创造生存条件，最大限度地延长生命</a:t>
            </a:r>
            <a:endParaRPr lang="en-US" altLang="zh-CN" sz="1100" spc="50" dirty="0">
              <a:ln w="11430"/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2" name="Text Box 45"/>
          <p:cNvSpPr txBox="1">
            <a:spLocks noChangeArrowheads="1"/>
          </p:cNvSpPr>
          <p:nvPr/>
        </p:nvSpPr>
        <p:spPr bwMode="auto">
          <a:xfrm>
            <a:off x="6516216" y="1272503"/>
            <a:ext cx="190748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敲击物体与外界联系，积极寻求被救机会。如果周围有被埋压的人试着与其对话，互相鼓励</a:t>
            </a:r>
            <a:endParaRPr lang="en-US" altLang="zh-CN" sz="1100" spc="50" dirty="0">
              <a:ln w="11430"/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2019338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21" grpId="0" animBg="1"/>
      <p:bldP spid="122" grpId="0" animBg="1"/>
      <p:bldP spid="123" grpId="0" animBg="1"/>
      <p:bldP spid="124" grpId="0" animBg="1"/>
      <p:bldP spid="127" grpId="0" animBg="1"/>
      <p:bldP spid="128" grpId="0"/>
      <p:bldP spid="129" grpId="0"/>
      <p:bldP spid="130" grpId="0"/>
      <p:bldP spid="131" grpId="0"/>
      <p:bldP spid="13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2" descr="3-4生存空间"/>
          <p:cNvPicPr>
            <a:picLocks noChangeAspect="1"/>
          </p:cNvPicPr>
          <p:nvPr/>
        </p:nvPicPr>
        <p:blipFill rotWithShape="1">
          <a:blip r:embed="rId3"/>
          <a:srcRect b="2447"/>
          <a:stretch/>
        </p:blipFill>
        <p:spPr>
          <a:xfrm>
            <a:off x="0" y="1"/>
            <a:ext cx="9143999" cy="514349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523974261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2" descr="3-5包好头部"/>
          <p:cNvPicPr>
            <a:picLocks noChangeAspect="1"/>
          </p:cNvPicPr>
          <p:nvPr/>
        </p:nvPicPr>
        <p:blipFill rotWithShape="1">
          <a:blip r:embed="rId3"/>
          <a:srcRect b="1252"/>
          <a:stretch/>
        </p:blipFill>
        <p:spPr>
          <a:xfrm>
            <a:off x="0" y="1"/>
            <a:ext cx="9144000" cy="514349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831842416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2" descr="3-6合理求援"/>
          <p:cNvPicPr>
            <a:picLocks noChangeAspect="1"/>
          </p:cNvPicPr>
          <p:nvPr/>
        </p:nvPicPr>
        <p:blipFill rotWithShape="1">
          <a:blip r:embed="rId3"/>
          <a:srcRect b="1225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77651241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9EC29C9A-7B39-479F-8279-9056767E1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2" cy="5143500"/>
          </a:xfrm>
          <a:prstGeom prst="rect">
            <a:avLst/>
          </a:prstGeom>
        </p:spPr>
      </p:pic>
      <p:grpSp>
        <p:nvGrpSpPr>
          <p:cNvPr id="62" name="组合 61"/>
          <p:cNvGrpSpPr/>
          <p:nvPr/>
        </p:nvGrpSpPr>
        <p:grpSpPr>
          <a:xfrm>
            <a:off x="1429252" y="1542229"/>
            <a:ext cx="2027143" cy="2020491"/>
            <a:chOff x="1440917" y="1548121"/>
            <a:chExt cx="2027143" cy="2020491"/>
          </a:xfrm>
          <a:solidFill>
            <a:schemeClr val="tx2"/>
          </a:solidFill>
        </p:grpSpPr>
        <p:sp>
          <p:nvSpPr>
            <p:cNvPr id="63" name="Freeform 6"/>
            <p:cNvSpPr/>
            <p:nvPr/>
          </p:nvSpPr>
          <p:spPr bwMode="auto">
            <a:xfrm rot="2700000">
              <a:off x="1444243" y="1544795"/>
              <a:ext cx="2020491" cy="2027143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FBC75D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889683" y="2250121"/>
              <a:ext cx="1304283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需要心理干预的人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100004" y="2938934"/>
            <a:ext cx="1640481" cy="1635098"/>
            <a:chOff x="3111668" y="2944827"/>
            <a:chExt cx="1640481" cy="1635098"/>
          </a:xfrm>
          <a:solidFill>
            <a:schemeClr val="tx2"/>
          </a:solidFill>
        </p:grpSpPr>
        <p:sp>
          <p:nvSpPr>
            <p:cNvPr id="67" name="Freeform 7"/>
            <p:cNvSpPr/>
            <p:nvPr/>
          </p:nvSpPr>
          <p:spPr bwMode="auto">
            <a:xfrm rot="2700000">
              <a:off x="3114360" y="2942135"/>
              <a:ext cx="1635098" cy="1640481"/>
            </a:xfrm>
            <a:custGeom>
              <a:avLst/>
              <a:gdLst>
                <a:gd name="T0" fmla="*/ 4570 w 5609"/>
                <a:gd name="T1" fmla="*/ 4570 h 5609"/>
                <a:gd name="T2" fmla="*/ 807 w 5609"/>
                <a:gd name="T3" fmla="*/ 4570 h 5609"/>
                <a:gd name="T4" fmla="*/ 30 w 5609"/>
                <a:gd name="T5" fmla="*/ 2575 h 5609"/>
                <a:gd name="T6" fmla="*/ 30 w 5609"/>
                <a:gd name="T7" fmla="*/ 30 h 5609"/>
                <a:gd name="T8" fmla="*/ 2574 w 5609"/>
                <a:gd name="T9" fmla="*/ 30 h 5609"/>
                <a:gd name="T10" fmla="*/ 4570 w 5609"/>
                <a:gd name="T11" fmla="*/ 807 h 5609"/>
                <a:gd name="T12" fmla="*/ 4570 w 5609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9" h="5609">
                  <a:moveTo>
                    <a:pt x="4570" y="4570"/>
                  </a:moveTo>
                  <a:cubicBezTo>
                    <a:pt x="3531" y="5609"/>
                    <a:pt x="1846" y="5609"/>
                    <a:pt x="807" y="4570"/>
                  </a:cubicBezTo>
                  <a:cubicBezTo>
                    <a:pt x="258" y="4022"/>
                    <a:pt x="0" y="3293"/>
                    <a:pt x="30" y="2575"/>
                  </a:cubicBezTo>
                  <a:lnTo>
                    <a:pt x="30" y="30"/>
                  </a:lnTo>
                  <a:lnTo>
                    <a:pt x="2574" y="30"/>
                  </a:lnTo>
                  <a:cubicBezTo>
                    <a:pt x="3293" y="0"/>
                    <a:pt x="4022" y="258"/>
                    <a:pt x="4570" y="807"/>
                  </a:cubicBezTo>
                  <a:cubicBezTo>
                    <a:pt x="5609" y="1846"/>
                    <a:pt x="5609" y="3531"/>
                    <a:pt x="4570" y="4570"/>
                  </a:cubicBezTo>
                  <a:close/>
                </a:path>
              </a:pathLst>
            </a:custGeom>
            <a:solidFill>
              <a:srgbClr val="8CC066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421327" y="3391797"/>
              <a:ext cx="1078663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需要心理干预的人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242700" y="1904483"/>
            <a:ext cx="1300156" cy="1295980"/>
            <a:chOff x="4254365" y="1910376"/>
            <a:chExt cx="1300156" cy="1295980"/>
          </a:xfrm>
          <a:solidFill>
            <a:schemeClr val="bg2"/>
          </a:solidFill>
        </p:grpSpPr>
        <p:sp>
          <p:nvSpPr>
            <p:cNvPr id="71" name="Freeform 5"/>
            <p:cNvSpPr/>
            <p:nvPr/>
          </p:nvSpPr>
          <p:spPr bwMode="auto">
            <a:xfrm rot="2700000" flipH="1">
              <a:off x="4256453" y="1908288"/>
              <a:ext cx="1295980" cy="1300156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rgbClr val="FC6E5B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434737" y="2362780"/>
              <a:ext cx="90131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需要心理干预的人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383596" y="1203599"/>
            <a:ext cx="1073298" cy="1069851"/>
            <a:chOff x="3395261" y="1209491"/>
            <a:chExt cx="1073298" cy="1069851"/>
          </a:xfrm>
          <a:solidFill>
            <a:schemeClr val="tx2"/>
          </a:solidFill>
        </p:grpSpPr>
        <p:sp>
          <p:nvSpPr>
            <p:cNvPr id="75" name="Freeform 5"/>
            <p:cNvSpPr/>
            <p:nvPr/>
          </p:nvSpPr>
          <p:spPr bwMode="auto">
            <a:xfrm rot="2700000">
              <a:off x="3396984" y="1207768"/>
              <a:ext cx="1069851" cy="1073298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582648" y="1641538"/>
              <a:ext cx="698523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需要心理干预的人</a:t>
              </a: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4677963" y="1355512"/>
            <a:ext cx="3482771" cy="180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失去亲人的幸存者</a:t>
            </a:r>
            <a:endParaRPr lang="en-US" altLang="zh-CN" sz="1200" dirty="0"/>
          </a:p>
        </p:txBody>
      </p:sp>
      <p:sp>
        <p:nvSpPr>
          <p:cNvPr id="79" name="TextBox 78"/>
          <p:cNvSpPr txBox="1"/>
          <p:nvPr/>
        </p:nvSpPr>
        <p:spPr>
          <a:xfrm>
            <a:off x="5712463" y="2299530"/>
            <a:ext cx="2448271" cy="3732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与遇难者或受伤人员有密切联系的个人</a:t>
            </a:r>
            <a:endParaRPr lang="en-US" altLang="zh-CN" sz="1200" dirty="0"/>
          </a:p>
        </p:txBody>
      </p:sp>
      <p:sp>
        <p:nvSpPr>
          <p:cNvPr id="80" name="TextBox 79"/>
          <p:cNvSpPr txBox="1"/>
          <p:nvPr/>
        </p:nvSpPr>
        <p:spPr>
          <a:xfrm>
            <a:off x="4892778" y="3598809"/>
            <a:ext cx="2691893" cy="180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参与救援的人员</a:t>
            </a:r>
            <a:endParaRPr lang="en-US" altLang="zh-CN" sz="1200" dirty="0"/>
          </a:p>
        </p:txBody>
      </p:sp>
      <p:sp>
        <p:nvSpPr>
          <p:cNvPr id="81" name="TextBox 80"/>
          <p:cNvSpPr txBox="1"/>
          <p:nvPr/>
        </p:nvSpPr>
        <p:spPr>
          <a:xfrm>
            <a:off x="683568" y="3598808"/>
            <a:ext cx="1759256" cy="180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社会大众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123766628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/>
      <p:bldP spid="8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8278E38-37BD-4490-8A62-389391782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500"/>
            <a:ext cx="9144000" cy="4584000"/>
          </a:xfrm>
          <a:prstGeom prst="rect">
            <a:avLst/>
          </a:prstGeom>
        </p:spPr>
      </p:pic>
      <p:sp>
        <p:nvSpPr>
          <p:cNvPr id="7170" name="标题 1"/>
          <p:cNvSpPr txBox="1"/>
          <p:nvPr/>
        </p:nvSpPr>
        <p:spPr>
          <a:xfrm>
            <a:off x="2123728" y="1419622"/>
            <a:ext cx="5256584" cy="100811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en-US" sz="5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制作家庭应急包</a:t>
            </a:r>
          </a:p>
        </p:txBody>
      </p:sp>
    </p:spTree>
    <p:extLst>
      <p:ext uri="{BB962C8B-B14F-4D97-AF65-F5344CB8AC3E}">
        <p14:creationId xmlns:p14="http://schemas.microsoft.com/office/powerpoint/2010/main" val="1538914509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guweichina.com/images/yingjibaonei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77" y="1158921"/>
            <a:ext cx="4095802" cy="26369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http://www.guweichina.com/images/yingjibaonei2.jpg">
            <a:extLst>
              <a:ext uri="{FF2B5EF4-FFF2-40B4-BE49-F238E27FC236}">
                <a16:creationId xmlns="" xmlns:a16="http://schemas.microsoft.com/office/drawing/2014/main" id="{BA85A534-0161-4490-B46A-C461AC40D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1519" y="2455065"/>
            <a:ext cx="3312889" cy="21329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4565710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2" descr="http://shenzhou890.net.h003.shujunet.net/uploadfile/201006/5/171014216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937454892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85664AC3-380C-46C5-9B61-7DC6B7465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2" cy="5143500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65CEF8E9-F7CA-4BDC-88C3-E15ED9168DA0}"/>
              </a:ext>
            </a:extLst>
          </p:cNvPr>
          <p:cNvGrpSpPr/>
          <p:nvPr/>
        </p:nvGrpSpPr>
        <p:grpSpPr>
          <a:xfrm>
            <a:off x="1097726" y="1176839"/>
            <a:ext cx="3312368" cy="2076302"/>
            <a:chOff x="971600" y="941948"/>
            <a:chExt cx="3312368" cy="2076302"/>
          </a:xfrm>
        </p:grpSpPr>
        <p:sp>
          <p:nvSpPr>
            <p:cNvPr id="4" name="圆角矩形 1">
              <a:extLst>
                <a:ext uri="{FF2B5EF4-FFF2-40B4-BE49-F238E27FC236}">
                  <a16:creationId xmlns="" xmlns:a16="http://schemas.microsoft.com/office/drawing/2014/main" id="{C5C45EDA-C78E-4781-939F-DF3518B6C1EB}"/>
                </a:ext>
              </a:extLst>
            </p:cNvPr>
            <p:cNvSpPr/>
            <p:nvPr/>
          </p:nvSpPr>
          <p:spPr>
            <a:xfrm rot="627836">
              <a:off x="1115616" y="1318596"/>
              <a:ext cx="3168352" cy="1699654"/>
            </a:xfrm>
            <a:custGeom>
              <a:avLst/>
              <a:gdLst/>
              <a:ahLst/>
              <a:cxnLst/>
              <a:rect l="l" t="t" r="r" b="b"/>
              <a:pathLst>
                <a:path w="6264696" h="3360680">
                  <a:moveTo>
                    <a:pt x="1980220" y="0"/>
                  </a:moveTo>
                  <a:cubicBezTo>
                    <a:pt x="2222334" y="0"/>
                    <a:pt x="2437868" y="105672"/>
                    <a:pt x="2573873" y="272057"/>
                  </a:cubicBezTo>
                  <a:cubicBezTo>
                    <a:pt x="2692559" y="198638"/>
                    <a:pt x="2835124" y="156324"/>
                    <a:pt x="2988332" y="156324"/>
                  </a:cubicBezTo>
                  <a:cubicBezTo>
                    <a:pt x="3278644" y="156324"/>
                    <a:pt x="3530741" y="308257"/>
                    <a:pt x="3654451" y="532861"/>
                  </a:cubicBezTo>
                  <a:cubicBezTo>
                    <a:pt x="3790627" y="389267"/>
                    <a:pt x="3990364" y="300340"/>
                    <a:pt x="4212468" y="300340"/>
                  </a:cubicBezTo>
                  <a:cubicBezTo>
                    <a:pt x="4597946" y="300340"/>
                    <a:pt x="4916046" y="568206"/>
                    <a:pt x="4961998" y="914507"/>
                  </a:cubicBezTo>
                  <a:cubicBezTo>
                    <a:pt x="5077596" y="844149"/>
                    <a:pt x="5216097" y="804396"/>
                    <a:pt x="5364596" y="804396"/>
                  </a:cubicBezTo>
                  <a:cubicBezTo>
                    <a:pt x="5782170" y="804396"/>
                    <a:pt x="6120680" y="1118727"/>
                    <a:pt x="6120680" y="1506474"/>
                  </a:cubicBezTo>
                  <a:cubicBezTo>
                    <a:pt x="6120680" y="1536286"/>
                    <a:pt x="6118679" y="1565664"/>
                    <a:pt x="6114122" y="1594407"/>
                  </a:cubicBezTo>
                  <a:cubicBezTo>
                    <a:pt x="6210222" y="1765300"/>
                    <a:pt x="6264696" y="1962562"/>
                    <a:pt x="6264696" y="2172548"/>
                  </a:cubicBezTo>
                  <a:cubicBezTo>
                    <a:pt x="6264696" y="2828735"/>
                    <a:pt x="5732751" y="3360680"/>
                    <a:pt x="5076564" y="3360680"/>
                  </a:cubicBezTo>
                  <a:lnTo>
                    <a:pt x="1188132" y="3360680"/>
                  </a:lnTo>
                  <a:cubicBezTo>
                    <a:pt x="531945" y="3360680"/>
                    <a:pt x="0" y="2828735"/>
                    <a:pt x="0" y="2172548"/>
                  </a:cubicBezTo>
                  <a:cubicBezTo>
                    <a:pt x="0" y="1879734"/>
                    <a:pt x="105925" y="1611659"/>
                    <a:pt x="282046" y="1404976"/>
                  </a:cubicBezTo>
                  <a:cubicBezTo>
                    <a:pt x="194727" y="1291575"/>
                    <a:pt x="144016" y="1152495"/>
                    <a:pt x="144016" y="1002418"/>
                  </a:cubicBezTo>
                  <a:cubicBezTo>
                    <a:pt x="144016" y="614671"/>
                    <a:pt x="482526" y="300340"/>
                    <a:pt x="900100" y="300340"/>
                  </a:cubicBezTo>
                  <a:cubicBezTo>
                    <a:pt x="1045861" y="300340"/>
                    <a:pt x="1181989" y="338640"/>
                    <a:pt x="1296354" y="406898"/>
                  </a:cubicBezTo>
                  <a:cubicBezTo>
                    <a:pt x="1414762" y="166192"/>
                    <a:pt x="1676590" y="0"/>
                    <a:pt x="19802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76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圆角矩形 1">
              <a:extLst>
                <a:ext uri="{FF2B5EF4-FFF2-40B4-BE49-F238E27FC236}">
                  <a16:creationId xmlns="" xmlns:a16="http://schemas.microsoft.com/office/drawing/2014/main" id="{8EADE0E9-3A4F-4512-9720-A9D69BC1ED0C}"/>
                </a:ext>
              </a:extLst>
            </p:cNvPr>
            <p:cNvSpPr/>
            <p:nvPr/>
          </p:nvSpPr>
          <p:spPr>
            <a:xfrm>
              <a:off x="971600" y="941948"/>
              <a:ext cx="3168352" cy="1699654"/>
            </a:xfrm>
            <a:custGeom>
              <a:avLst/>
              <a:gdLst/>
              <a:ahLst/>
              <a:cxnLst/>
              <a:rect l="l" t="t" r="r" b="b"/>
              <a:pathLst>
                <a:path w="6264696" h="3360680">
                  <a:moveTo>
                    <a:pt x="1980220" y="0"/>
                  </a:moveTo>
                  <a:cubicBezTo>
                    <a:pt x="2222334" y="0"/>
                    <a:pt x="2437868" y="105672"/>
                    <a:pt x="2573873" y="272057"/>
                  </a:cubicBezTo>
                  <a:cubicBezTo>
                    <a:pt x="2692559" y="198638"/>
                    <a:pt x="2835124" y="156324"/>
                    <a:pt x="2988332" y="156324"/>
                  </a:cubicBezTo>
                  <a:cubicBezTo>
                    <a:pt x="3278644" y="156324"/>
                    <a:pt x="3530741" y="308257"/>
                    <a:pt x="3654451" y="532861"/>
                  </a:cubicBezTo>
                  <a:cubicBezTo>
                    <a:pt x="3790627" y="389267"/>
                    <a:pt x="3990364" y="300340"/>
                    <a:pt x="4212468" y="300340"/>
                  </a:cubicBezTo>
                  <a:cubicBezTo>
                    <a:pt x="4597946" y="300340"/>
                    <a:pt x="4916046" y="568206"/>
                    <a:pt x="4961998" y="914507"/>
                  </a:cubicBezTo>
                  <a:cubicBezTo>
                    <a:pt x="5077596" y="844149"/>
                    <a:pt x="5216097" y="804396"/>
                    <a:pt x="5364596" y="804396"/>
                  </a:cubicBezTo>
                  <a:cubicBezTo>
                    <a:pt x="5782170" y="804396"/>
                    <a:pt x="6120680" y="1118727"/>
                    <a:pt x="6120680" y="1506474"/>
                  </a:cubicBezTo>
                  <a:cubicBezTo>
                    <a:pt x="6120680" y="1536286"/>
                    <a:pt x="6118679" y="1565664"/>
                    <a:pt x="6114122" y="1594407"/>
                  </a:cubicBezTo>
                  <a:cubicBezTo>
                    <a:pt x="6210222" y="1765300"/>
                    <a:pt x="6264696" y="1962562"/>
                    <a:pt x="6264696" y="2172548"/>
                  </a:cubicBezTo>
                  <a:cubicBezTo>
                    <a:pt x="6264696" y="2828735"/>
                    <a:pt x="5732751" y="3360680"/>
                    <a:pt x="5076564" y="3360680"/>
                  </a:cubicBezTo>
                  <a:lnTo>
                    <a:pt x="1188132" y="3360680"/>
                  </a:lnTo>
                  <a:cubicBezTo>
                    <a:pt x="531945" y="3360680"/>
                    <a:pt x="0" y="2828735"/>
                    <a:pt x="0" y="2172548"/>
                  </a:cubicBezTo>
                  <a:cubicBezTo>
                    <a:pt x="0" y="1879734"/>
                    <a:pt x="105925" y="1611659"/>
                    <a:pt x="282046" y="1404976"/>
                  </a:cubicBezTo>
                  <a:cubicBezTo>
                    <a:pt x="194727" y="1291575"/>
                    <a:pt x="144016" y="1152495"/>
                    <a:pt x="144016" y="1002418"/>
                  </a:cubicBezTo>
                  <a:cubicBezTo>
                    <a:pt x="144016" y="614671"/>
                    <a:pt x="482526" y="300340"/>
                    <a:pt x="900100" y="300340"/>
                  </a:cubicBezTo>
                  <a:cubicBezTo>
                    <a:pt x="1045861" y="300340"/>
                    <a:pt x="1181989" y="338640"/>
                    <a:pt x="1296354" y="406898"/>
                  </a:cubicBezTo>
                  <a:cubicBezTo>
                    <a:pt x="1414762" y="166192"/>
                    <a:pt x="1676590" y="0"/>
                    <a:pt x="1980220" y="0"/>
                  </a:cubicBezTo>
                  <a:close/>
                </a:path>
              </a:pathLst>
            </a:cu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279400" algn="ctr" rotWithShape="0">
                <a:prstClr val="black">
                  <a:alpha val="11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a16="http://schemas.microsoft.com/office/drawing/2014/main" id="{45563BAA-3DA4-4AA7-9255-61F0EEFF92AE}"/>
                </a:ext>
              </a:extLst>
            </p:cNvPr>
            <p:cNvSpPr/>
            <p:nvPr/>
          </p:nvSpPr>
          <p:spPr>
            <a:xfrm>
              <a:off x="1663539" y="1039217"/>
              <a:ext cx="619103" cy="606886"/>
            </a:xfrm>
            <a:prstGeom prst="ellipse">
              <a:avLst/>
            </a:prstGeom>
            <a:solidFill>
              <a:srgbClr val="4ABDD9"/>
            </a:solidFill>
            <a:ln w="25400" cap="flat" cmpd="sng" algn="ctr">
              <a:noFill/>
              <a:prstDash val="solid"/>
            </a:ln>
            <a:effectLst>
              <a:innerShdw blurRad="139700" dist="50800" dir="13500000">
                <a:prstClr val="black">
                  <a:alpha val="4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38">
              <a:extLst>
                <a:ext uri="{FF2B5EF4-FFF2-40B4-BE49-F238E27FC236}">
                  <a16:creationId xmlns="" xmlns:a16="http://schemas.microsoft.com/office/drawing/2014/main" id="{B2B9A9DB-7FA0-42DF-B4DC-8471D3E70852}"/>
                </a:ext>
              </a:extLst>
            </p:cNvPr>
            <p:cNvSpPr txBox="1"/>
            <p:nvPr/>
          </p:nvSpPr>
          <p:spPr>
            <a:xfrm flipH="1">
              <a:off x="1562390" y="1104527"/>
              <a:ext cx="840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i="0" u="none" strike="noStrike" kern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latin typeface="+mj-lt"/>
                  <a:ea typeface="微软雅黑" pitchFamily="34" charset="-122"/>
                  <a:cs typeface="Times New Roman" pitchFamily="18" charset="0"/>
                </a:rPr>
                <a:t>A</a:t>
              </a:r>
              <a:endParaRPr kumimoji="0" lang="zh-CN" altLang="en-US" sz="4000" i="0" u="none" strike="noStrike" kern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j-lt"/>
                <a:ea typeface="微软雅黑" pitchFamily="34" charset="-122"/>
                <a:cs typeface="Times New Roman" pitchFamily="18" charset="0"/>
              </a:endParaRPr>
            </a:p>
          </p:txBody>
        </p:sp>
        <p:sp>
          <p:nvSpPr>
            <p:cNvPr id="8" name="TextBox 39">
              <a:extLst>
                <a:ext uri="{FF2B5EF4-FFF2-40B4-BE49-F238E27FC236}">
                  <a16:creationId xmlns="" xmlns:a16="http://schemas.microsoft.com/office/drawing/2014/main" id="{20717F47-0F78-4CB9-A4F3-43A09D2FE016}"/>
                </a:ext>
              </a:extLst>
            </p:cNvPr>
            <p:cNvSpPr txBox="1"/>
            <p:nvPr/>
          </p:nvSpPr>
          <p:spPr>
            <a:xfrm>
              <a:off x="1207912" y="1773336"/>
              <a:ext cx="2860216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避难时能迅速找到应急包是十分重要的，最好放在寝室、门口等容易拿到的地方。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E253B5EF-E0AA-4073-9F41-D5758A179CB8}"/>
              </a:ext>
            </a:extLst>
          </p:cNvPr>
          <p:cNvGrpSpPr/>
          <p:nvPr/>
        </p:nvGrpSpPr>
        <p:grpSpPr>
          <a:xfrm>
            <a:off x="4763940" y="2421735"/>
            <a:ext cx="3312368" cy="2076302"/>
            <a:chOff x="4732035" y="987574"/>
            <a:chExt cx="3312368" cy="2076302"/>
          </a:xfrm>
        </p:grpSpPr>
        <p:sp>
          <p:nvSpPr>
            <p:cNvPr id="10" name="圆角矩形 1">
              <a:extLst>
                <a:ext uri="{FF2B5EF4-FFF2-40B4-BE49-F238E27FC236}">
                  <a16:creationId xmlns="" xmlns:a16="http://schemas.microsoft.com/office/drawing/2014/main" id="{3F3DF0D3-5FAB-4870-8FAC-66C6D1EA25A7}"/>
                </a:ext>
              </a:extLst>
            </p:cNvPr>
            <p:cNvSpPr/>
            <p:nvPr/>
          </p:nvSpPr>
          <p:spPr>
            <a:xfrm rot="627836">
              <a:off x="4876051" y="1364222"/>
              <a:ext cx="3168352" cy="1699654"/>
            </a:xfrm>
            <a:custGeom>
              <a:avLst/>
              <a:gdLst/>
              <a:ahLst/>
              <a:cxnLst/>
              <a:rect l="l" t="t" r="r" b="b"/>
              <a:pathLst>
                <a:path w="6264696" h="3360680">
                  <a:moveTo>
                    <a:pt x="1980220" y="0"/>
                  </a:moveTo>
                  <a:cubicBezTo>
                    <a:pt x="2222334" y="0"/>
                    <a:pt x="2437868" y="105672"/>
                    <a:pt x="2573873" y="272057"/>
                  </a:cubicBezTo>
                  <a:cubicBezTo>
                    <a:pt x="2692559" y="198638"/>
                    <a:pt x="2835124" y="156324"/>
                    <a:pt x="2988332" y="156324"/>
                  </a:cubicBezTo>
                  <a:cubicBezTo>
                    <a:pt x="3278644" y="156324"/>
                    <a:pt x="3530741" y="308257"/>
                    <a:pt x="3654451" y="532861"/>
                  </a:cubicBezTo>
                  <a:cubicBezTo>
                    <a:pt x="3790627" y="389267"/>
                    <a:pt x="3990364" y="300340"/>
                    <a:pt x="4212468" y="300340"/>
                  </a:cubicBezTo>
                  <a:cubicBezTo>
                    <a:pt x="4597946" y="300340"/>
                    <a:pt x="4916046" y="568206"/>
                    <a:pt x="4961998" y="914507"/>
                  </a:cubicBezTo>
                  <a:cubicBezTo>
                    <a:pt x="5077596" y="844149"/>
                    <a:pt x="5216097" y="804396"/>
                    <a:pt x="5364596" y="804396"/>
                  </a:cubicBezTo>
                  <a:cubicBezTo>
                    <a:pt x="5782170" y="804396"/>
                    <a:pt x="6120680" y="1118727"/>
                    <a:pt x="6120680" y="1506474"/>
                  </a:cubicBezTo>
                  <a:cubicBezTo>
                    <a:pt x="6120680" y="1536286"/>
                    <a:pt x="6118679" y="1565664"/>
                    <a:pt x="6114122" y="1594407"/>
                  </a:cubicBezTo>
                  <a:cubicBezTo>
                    <a:pt x="6210222" y="1765300"/>
                    <a:pt x="6264696" y="1962562"/>
                    <a:pt x="6264696" y="2172548"/>
                  </a:cubicBezTo>
                  <a:cubicBezTo>
                    <a:pt x="6264696" y="2828735"/>
                    <a:pt x="5732751" y="3360680"/>
                    <a:pt x="5076564" y="3360680"/>
                  </a:cubicBezTo>
                  <a:lnTo>
                    <a:pt x="1188132" y="3360680"/>
                  </a:lnTo>
                  <a:cubicBezTo>
                    <a:pt x="531945" y="3360680"/>
                    <a:pt x="0" y="2828735"/>
                    <a:pt x="0" y="2172548"/>
                  </a:cubicBezTo>
                  <a:cubicBezTo>
                    <a:pt x="0" y="1879734"/>
                    <a:pt x="105925" y="1611659"/>
                    <a:pt x="282046" y="1404976"/>
                  </a:cubicBezTo>
                  <a:cubicBezTo>
                    <a:pt x="194727" y="1291575"/>
                    <a:pt x="144016" y="1152495"/>
                    <a:pt x="144016" y="1002418"/>
                  </a:cubicBezTo>
                  <a:cubicBezTo>
                    <a:pt x="144016" y="614671"/>
                    <a:pt x="482526" y="300340"/>
                    <a:pt x="900100" y="300340"/>
                  </a:cubicBezTo>
                  <a:cubicBezTo>
                    <a:pt x="1045861" y="300340"/>
                    <a:pt x="1181989" y="338640"/>
                    <a:pt x="1296354" y="406898"/>
                  </a:cubicBezTo>
                  <a:cubicBezTo>
                    <a:pt x="1414762" y="166192"/>
                    <a:pt x="1676590" y="0"/>
                    <a:pt x="19802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76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圆角矩形 1">
              <a:extLst>
                <a:ext uri="{FF2B5EF4-FFF2-40B4-BE49-F238E27FC236}">
                  <a16:creationId xmlns="" xmlns:a16="http://schemas.microsoft.com/office/drawing/2014/main" id="{BC01F525-B8F2-4D4D-B674-0A8898AF3D6A}"/>
                </a:ext>
              </a:extLst>
            </p:cNvPr>
            <p:cNvSpPr/>
            <p:nvPr/>
          </p:nvSpPr>
          <p:spPr>
            <a:xfrm>
              <a:off x="4732035" y="987574"/>
              <a:ext cx="3168352" cy="1699654"/>
            </a:xfrm>
            <a:custGeom>
              <a:avLst/>
              <a:gdLst/>
              <a:ahLst/>
              <a:cxnLst/>
              <a:rect l="l" t="t" r="r" b="b"/>
              <a:pathLst>
                <a:path w="6264696" h="3360680">
                  <a:moveTo>
                    <a:pt x="1980220" y="0"/>
                  </a:moveTo>
                  <a:cubicBezTo>
                    <a:pt x="2222334" y="0"/>
                    <a:pt x="2437868" y="105672"/>
                    <a:pt x="2573873" y="272057"/>
                  </a:cubicBezTo>
                  <a:cubicBezTo>
                    <a:pt x="2692559" y="198638"/>
                    <a:pt x="2835124" y="156324"/>
                    <a:pt x="2988332" y="156324"/>
                  </a:cubicBezTo>
                  <a:cubicBezTo>
                    <a:pt x="3278644" y="156324"/>
                    <a:pt x="3530741" y="308257"/>
                    <a:pt x="3654451" y="532861"/>
                  </a:cubicBezTo>
                  <a:cubicBezTo>
                    <a:pt x="3790627" y="389267"/>
                    <a:pt x="3990364" y="300340"/>
                    <a:pt x="4212468" y="300340"/>
                  </a:cubicBezTo>
                  <a:cubicBezTo>
                    <a:pt x="4597946" y="300340"/>
                    <a:pt x="4916046" y="568206"/>
                    <a:pt x="4961998" y="914507"/>
                  </a:cubicBezTo>
                  <a:cubicBezTo>
                    <a:pt x="5077596" y="844149"/>
                    <a:pt x="5216097" y="804396"/>
                    <a:pt x="5364596" y="804396"/>
                  </a:cubicBezTo>
                  <a:cubicBezTo>
                    <a:pt x="5782170" y="804396"/>
                    <a:pt x="6120680" y="1118727"/>
                    <a:pt x="6120680" y="1506474"/>
                  </a:cubicBezTo>
                  <a:cubicBezTo>
                    <a:pt x="6120680" y="1536286"/>
                    <a:pt x="6118679" y="1565664"/>
                    <a:pt x="6114122" y="1594407"/>
                  </a:cubicBezTo>
                  <a:cubicBezTo>
                    <a:pt x="6210222" y="1765300"/>
                    <a:pt x="6264696" y="1962562"/>
                    <a:pt x="6264696" y="2172548"/>
                  </a:cubicBezTo>
                  <a:cubicBezTo>
                    <a:pt x="6264696" y="2828735"/>
                    <a:pt x="5732751" y="3360680"/>
                    <a:pt x="5076564" y="3360680"/>
                  </a:cubicBezTo>
                  <a:lnTo>
                    <a:pt x="1188132" y="3360680"/>
                  </a:lnTo>
                  <a:cubicBezTo>
                    <a:pt x="531945" y="3360680"/>
                    <a:pt x="0" y="2828735"/>
                    <a:pt x="0" y="2172548"/>
                  </a:cubicBezTo>
                  <a:cubicBezTo>
                    <a:pt x="0" y="1879734"/>
                    <a:pt x="105925" y="1611659"/>
                    <a:pt x="282046" y="1404976"/>
                  </a:cubicBezTo>
                  <a:cubicBezTo>
                    <a:pt x="194727" y="1291575"/>
                    <a:pt x="144016" y="1152495"/>
                    <a:pt x="144016" y="1002418"/>
                  </a:cubicBezTo>
                  <a:cubicBezTo>
                    <a:pt x="144016" y="614671"/>
                    <a:pt x="482526" y="300340"/>
                    <a:pt x="900100" y="300340"/>
                  </a:cubicBezTo>
                  <a:cubicBezTo>
                    <a:pt x="1045861" y="300340"/>
                    <a:pt x="1181989" y="338640"/>
                    <a:pt x="1296354" y="406898"/>
                  </a:cubicBezTo>
                  <a:cubicBezTo>
                    <a:pt x="1414762" y="166192"/>
                    <a:pt x="1676590" y="0"/>
                    <a:pt x="1980220" y="0"/>
                  </a:cubicBezTo>
                  <a:close/>
                </a:path>
              </a:pathLst>
            </a:cu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279400" algn="ctr" rotWithShape="0">
                <a:prstClr val="black">
                  <a:alpha val="11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DC26ECA8-F159-4EE8-8037-F766908B639D}"/>
                </a:ext>
              </a:extLst>
            </p:cNvPr>
            <p:cNvSpPr/>
            <p:nvPr/>
          </p:nvSpPr>
          <p:spPr>
            <a:xfrm>
              <a:off x="5423974" y="1084843"/>
              <a:ext cx="619103" cy="606886"/>
            </a:xfrm>
            <a:prstGeom prst="ellipse">
              <a:avLst/>
            </a:prstGeom>
            <a:solidFill>
              <a:srgbClr val="FDCC1C"/>
            </a:solidFill>
            <a:ln w="25400" cap="flat" cmpd="sng" algn="ctr">
              <a:noFill/>
              <a:prstDash val="solid"/>
            </a:ln>
            <a:effectLst>
              <a:innerShdw blurRad="139700" dist="50800" dir="13500000">
                <a:prstClr val="black">
                  <a:alpha val="4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44">
              <a:extLst>
                <a:ext uri="{FF2B5EF4-FFF2-40B4-BE49-F238E27FC236}">
                  <a16:creationId xmlns="" xmlns:a16="http://schemas.microsoft.com/office/drawing/2014/main" id="{64A5E657-8887-4D91-9BEB-CDB98178F27B}"/>
                </a:ext>
              </a:extLst>
            </p:cNvPr>
            <p:cNvSpPr txBox="1"/>
            <p:nvPr/>
          </p:nvSpPr>
          <p:spPr>
            <a:xfrm flipH="1">
              <a:off x="5322825" y="1150153"/>
              <a:ext cx="840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i="0" u="none" strike="noStrike" kern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latin typeface="+mj-lt"/>
                  <a:ea typeface="微软雅黑" pitchFamily="34" charset="-122"/>
                  <a:cs typeface="Times New Roman" pitchFamily="18" charset="0"/>
                </a:rPr>
                <a:t>B</a:t>
              </a:r>
              <a:endParaRPr kumimoji="0" lang="zh-CN" altLang="en-US" sz="4000" i="0" u="none" strike="noStrike" kern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j-lt"/>
                <a:ea typeface="微软雅黑" pitchFamily="34" charset="-122"/>
                <a:cs typeface="Times New Roman" pitchFamily="18" charset="0"/>
              </a:endParaRPr>
            </a:p>
          </p:txBody>
        </p:sp>
        <p:sp>
          <p:nvSpPr>
            <p:cNvPr id="14" name="TextBox 45">
              <a:extLst>
                <a:ext uri="{FF2B5EF4-FFF2-40B4-BE49-F238E27FC236}">
                  <a16:creationId xmlns="" xmlns:a16="http://schemas.microsoft.com/office/drawing/2014/main" id="{0471C8DE-F651-4B2D-8437-06C123A951A2}"/>
                </a:ext>
              </a:extLst>
            </p:cNvPr>
            <p:cNvSpPr txBox="1"/>
            <p:nvPr/>
          </p:nvSpPr>
          <p:spPr>
            <a:xfrm>
              <a:off x="4968347" y="1818962"/>
              <a:ext cx="2860216" cy="336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注意带上有效的身份证明！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5980018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0066ECC-45A7-43BD-833C-DB6BE86615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" y="1"/>
            <a:ext cx="9142880" cy="5143499"/>
          </a:xfrm>
          <a:prstGeom prst="rect">
            <a:avLst/>
          </a:prstGeom>
        </p:spPr>
      </p:pic>
      <p:sp>
        <p:nvSpPr>
          <p:cNvPr id="69" name="等腰三角形 68"/>
          <p:cNvSpPr/>
          <p:nvPr/>
        </p:nvSpPr>
        <p:spPr>
          <a:xfrm rot="18600000">
            <a:off x="8341835" y="4669727"/>
            <a:ext cx="390614" cy="394646"/>
          </a:xfrm>
          <a:prstGeom prst="triangle">
            <a:avLst/>
          </a:prstGeom>
          <a:solidFill>
            <a:srgbClr val="DAB96E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9"/>
          </a:p>
        </p:txBody>
      </p:sp>
      <p:sp>
        <p:nvSpPr>
          <p:cNvPr id="31" name="TextBox 1"/>
          <p:cNvSpPr txBox="1"/>
          <p:nvPr/>
        </p:nvSpPr>
        <p:spPr>
          <a:xfrm>
            <a:off x="3333014" y="2895168"/>
            <a:ext cx="2657403" cy="339324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rtlCol="0">
            <a:spAutoFit/>
          </a:bodyPr>
          <a:lstStyle/>
          <a:p>
            <a:pPr algn="ctr" defTabSz="-504"/>
            <a:r>
              <a:rPr lang="zh-CN" altLang="en-US" sz="1905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 panose="020F0502020204030204" pitchFamily="18" charset="0"/>
              </a:rPr>
              <a:t>应急知识宣传活动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2D46676C-6CB4-49C3-91CF-B0D3405AA3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98" y="903287"/>
            <a:ext cx="7182004" cy="172325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9B997CBE-26BF-4961-8CEE-BB36F3DBB7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759" y="359018"/>
            <a:ext cx="2373867" cy="186572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CA6DC49-D301-461D-9C01-E2A86AC37D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02" y="283235"/>
            <a:ext cx="1082874" cy="154538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68882EC0-7E17-4945-8CA9-6793582F6C1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074" y="4275560"/>
            <a:ext cx="1025854" cy="6300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16140225"/>
      </p:ext>
    </p:extLst>
  </p:cSld>
  <p:clrMapOvr>
    <a:masterClrMapping/>
  </p:clrMapOvr>
  <p:transition spd="slow" advTm="10109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allAtOnce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FD73804F-E8E0-4045-8B94-B49718EA440E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F:\新建文件夹\254149567\FileRecv\115.儿童地震防灾\多彩卡通防震救灾应急知识宣传活动PPT模板"/>
  <p:tag name="ISPRING_PRESENTATION_TITLE" val="多彩卡通防震救灾应急知识宣传活动PPT模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1|1|1.6|3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1|1|1.6|3.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3837</TotalTime>
  <Words>552</Words>
  <Application>Microsoft Office PowerPoint</Application>
  <PresentationFormat>全屏显示(16:9)</PresentationFormat>
  <Paragraphs>111</Paragraphs>
  <Slides>59</Slides>
  <Notes>59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67" baseType="lpstr">
      <vt:lpstr>黑体</vt:lpstr>
      <vt:lpstr>宋体</vt:lpstr>
      <vt:lpstr>微软雅黑</vt:lpstr>
      <vt:lpstr>Arial</vt:lpstr>
      <vt:lpstr>Calibri</vt:lpstr>
      <vt:lpstr>Times New Roman</vt:lpstr>
      <vt:lpstr>Wingdings</vt:lpstr>
      <vt:lpstr>第一PPT，www.1ppt.com</vt:lpstr>
      <vt:lpstr>PowerPoint 演示文稿</vt:lpstr>
      <vt:lpstr>1.1地震灾害图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决不要轻信地震谣言！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多彩卡通防震救灾应急知识宣传活动PPT模板</dc:title>
  <dc:creator>第一PPT模板网：www.1ppt.com</dc:creator>
  <cp:keywords>第一PPT模板网：www.1ppt.com</cp:keywords>
  <cp:lastModifiedBy>faith123</cp:lastModifiedBy>
  <cp:revision>347</cp:revision>
  <dcterms:created xsi:type="dcterms:W3CDTF">2014-04-26T02:40:12Z</dcterms:created>
  <dcterms:modified xsi:type="dcterms:W3CDTF">2018-07-29T00:03:35Z</dcterms:modified>
</cp:coreProperties>
</file>